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1"/>
  </p:sldMasterIdLst>
  <p:notesMasterIdLst>
    <p:notesMasterId r:id="rId17"/>
  </p:notesMasterIdLst>
  <p:handoutMasterIdLst>
    <p:handoutMasterId r:id="rId18"/>
  </p:handoutMasterIdLst>
  <p:sldIdLst>
    <p:sldId id="426" r:id="rId2"/>
    <p:sldId id="412" r:id="rId3"/>
    <p:sldId id="413" r:id="rId4"/>
    <p:sldId id="414" r:id="rId5"/>
    <p:sldId id="415" r:id="rId6"/>
    <p:sldId id="427" r:id="rId7"/>
    <p:sldId id="417" r:id="rId8"/>
    <p:sldId id="418" r:id="rId9"/>
    <p:sldId id="419" r:id="rId10"/>
    <p:sldId id="428" r:id="rId11"/>
    <p:sldId id="421" r:id="rId12"/>
    <p:sldId id="422" r:id="rId13"/>
    <p:sldId id="423" r:id="rId14"/>
    <p:sldId id="424" r:id="rId15"/>
    <p:sldId id="42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BE8"/>
    <a:srgbClr val="E9EFF4"/>
    <a:srgbClr val="D2DAE8"/>
    <a:srgbClr val="E9EEF4"/>
    <a:srgbClr val="D1D9E8"/>
    <a:srgbClr val="4E83B8"/>
    <a:srgbClr val="595959"/>
    <a:srgbClr val="E2A90C"/>
    <a:srgbClr val="0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2476" autoAdjust="0"/>
    <p:restoredTop sz="98520" autoAdjust="0"/>
  </p:normalViewPr>
  <p:slideViewPr>
    <p:cSldViewPr snapToGrid="0" snapToObjects="1">
      <p:cViewPr>
        <p:scale>
          <a:sx n="100" d="100"/>
          <a:sy n="100" d="100"/>
        </p:scale>
        <p:origin x="-18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30" d="100"/>
          <a:sy n="130" d="100"/>
        </p:scale>
        <p:origin x="-2344"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282D6-28CD-6543-B9E6-C9A89CA14596}" type="datetimeFigureOut">
              <a:rPr lang="en-US" smtClean="0"/>
              <a:pPr/>
              <a:t>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395490-9449-0C40-9682-9BDB4755C9AA}" type="slidenum">
              <a:rPr lang="en-US" smtClean="0"/>
              <a:pPr/>
              <a:t>‹#›</a:t>
            </a:fld>
            <a:endParaRPr lang="en-US"/>
          </a:p>
        </p:txBody>
      </p:sp>
    </p:spTree>
    <p:extLst>
      <p:ext uri="{BB962C8B-B14F-4D97-AF65-F5344CB8AC3E}">
        <p14:creationId xmlns:p14="http://schemas.microsoft.com/office/powerpoint/2010/main" val="22693827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43BF6E-E664-554E-99AE-ADAA709EDC39}" type="datetimeFigureOut">
              <a:rPr lang="en-US" smtClean="0"/>
              <a:pPr/>
              <a:t>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746C55-DBCE-BE40-B7B1-D03C52A6C0A4}" type="slidenum">
              <a:rPr lang="en-US" smtClean="0"/>
              <a:pPr/>
              <a:t>‹#›</a:t>
            </a:fld>
            <a:endParaRPr lang="en-US"/>
          </a:p>
        </p:txBody>
      </p:sp>
    </p:spTree>
    <p:extLst>
      <p:ext uri="{BB962C8B-B14F-4D97-AF65-F5344CB8AC3E}">
        <p14:creationId xmlns:p14="http://schemas.microsoft.com/office/powerpoint/2010/main" val="21932272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a:t>
            </a:fld>
            <a:endParaRPr lang="en-US" dirty="0"/>
          </a:p>
        </p:txBody>
      </p:sp>
    </p:spTree>
    <p:extLst>
      <p:ext uri="{BB962C8B-B14F-4D97-AF65-F5344CB8AC3E}">
        <p14:creationId xmlns:p14="http://schemas.microsoft.com/office/powerpoint/2010/main" val="45514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10</a:t>
            </a:fld>
            <a:endParaRPr lang="en-US"/>
          </a:p>
        </p:txBody>
      </p:sp>
    </p:spTree>
    <p:extLst>
      <p:ext uri="{BB962C8B-B14F-4D97-AF65-F5344CB8AC3E}">
        <p14:creationId xmlns:p14="http://schemas.microsoft.com/office/powerpoint/2010/main" val="92448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baseline="0" dirty="0" smtClean="0"/>
              <a:t>Big Idea:</a:t>
            </a:r>
            <a:r>
              <a:rPr lang="en-US" b="1" dirty="0" smtClean="0"/>
              <a:t> </a:t>
            </a:r>
            <a:r>
              <a:rPr lang="en-US" dirty="0" smtClean="0"/>
              <a:t>Make sure each participant has the correct materials before giving directions for the activity.</a:t>
            </a:r>
          </a:p>
          <a:p>
            <a:pPr marL="0" indent="0">
              <a:buFont typeface="Arial"/>
              <a:buNone/>
            </a:pPr>
            <a:endParaRPr lang="en-US" b="0" dirty="0" smtClean="0"/>
          </a:p>
          <a:p>
            <a:pPr marL="0" indent="0">
              <a:buFont typeface="Arial"/>
              <a:buNone/>
            </a:pPr>
            <a:r>
              <a:rPr lang="en-US" b="1" dirty="0" smtClean="0"/>
              <a:t>Facilitator Notes:</a:t>
            </a:r>
          </a:p>
          <a:p>
            <a:pPr marL="171450" indent="-171450">
              <a:buFont typeface="Arial"/>
              <a:buChar char="•"/>
            </a:pPr>
            <a:r>
              <a:rPr lang="en-US" dirty="0" smtClean="0"/>
              <a:t>A</a:t>
            </a:r>
            <a:r>
              <a:rPr lang="en-US" b="0" dirty="0" smtClean="0"/>
              <a:t>sk participants to get up and move around the room</a:t>
            </a:r>
            <a:r>
              <a:rPr lang="en-US" b="0" baseline="0" dirty="0" smtClean="0"/>
              <a:t> to fully participate in this activity.</a:t>
            </a:r>
            <a:endParaRPr lang="en-US" b="0" dirty="0" smtClean="0"/>
          </a:p>
          <a:p>
            <a:pPr marL="171450" indent="-171450">
              <a:buFont typeface="Arial"/>
              <a:buChar char="•"/>
            </a:pPr>
            <a:r>
              <a:rPr lang="en-US" b="0" dirty="0" smtClean="0"/>
              <a:t>Be sure to have the poster papers with the three key advances and “other” posted around the room.</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11</a:t>
            </a:fld>
            <a:endParaRPr lang="en-US"/>
          </a:p>
        </p:txBody>
      </p:sp>
    </p:spTree>
    <p:extLst>
      <p:ext uri="{BB962C8B-B14F-4D97-AF65-F5344CB8AC3E}">
        <p14:creationId xmlns:p14="http://schemas.microsoft.com/office/powerpoint/2010/main" val="178538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sz="1200" kern="1200" dirty="0" smtClean="0">
                <a:solidFill>
                  <a:schemeClr val="tx1"/>
                </a:solidFill>
                <a:effectLst/>
                <a:latin typeface="+mn-lt"/>
                <a:ea typeface="+mn-ea"/>
                <a:cs typeface="+mn-cs"/>
              </a:rPr>
              <a:t>This activity demonstrates to participants how tightly linked the standards are to one another and to the major advances they imply. </a:t>
            </a:r>
            <a:endParaRPr lang="en-US" b="1" dirty="0" smtClean="0"/>
          </a:p>
          <a:p>
            <a:endParaRPr lang="en-US" b="1" dirty="0" smtClean="0"/>
          </a:p>
          <a:p>
            <a:r>
              <a:rPr lang="en-US" b="1" dirty="0" smtClean="0"/>
              <a:t>Facilitator Talking Point: </a:t>
            </a:r>
            <a:r>
              <a:rPr lang="en-US" dirty="0" smtClean="0">
                <a:solidFill>
                  <a:srgbClr val="000000"/>
                </a:solidFill>
              </a:rPr>
              <a:t>Once your group forms, read aloud each one of your Anchor</a:t>
            </a:r>
            <a:r>
              <a:rPr lang="en-US" baseline="0" dirty="0" smtClean="0">
                <a:solidFill>
                  <a:srgbClr val="000000"/>
                </a:solidFill>
              </a:rPr>
              <a:t> </a:t>
            </a:r>
            <a:r>
              <a:rPr lang="en-US" dirty="0" smtClean="0">
                <a:solidFill>
                  <a:srgbClr val="000000"/>
                </a:solidFill>
              </a:rPr>
              <a:t>S</a:t>
            </a:r>
            <a:r>
              <a:rPr lang="en-US" baseline="0" dirty="0" smtClean="0">
                <a:solidFill>
                  <a:srgbClr val="000000"/>
                </a:solidFill>
              </a:rPr>
              <a:t>tandards.</a:t>
            </a:r>
            <a:r>
              <a:rPr lang="en-US" dirty="0" smtClean="0">
                <a:solidFill>
                  <a:srgbClr val="000000"/>
                </a:solidFill>
              </a:rPr>
              <a:t> D</a:t>
            </a:r>
            <a:r>
              <a:rPr lang="en-US" baseline="0" dirty="0" smtClean="0">
                <a:solidFill>
                  <a:srgbClr val="000000"/>
                </a:solidFill>
              </a:rPr>
              <a:t>iscuss among yourselves whether you think each standard fits with your key advance or </a:t>
            </a:r>
            <a:r>
              <a:rPr lang="en-US" dirty="0" smtClean="0">
                <a:solidFill>
                  <a:srgbClr val="000000"/>
                </a:solidFill>
              </a:rPr>
              <a:t>would be better placed under another key advance. </a:t>
            </a:r>
          </a:p>
          <a:p>
            <a:endParaRPr lang="en-US" b="1" dirty="0" smtClean="0"/>
          </a:p>
          <a:p>
            <a:r>
              <a:rPr lang="en-US" b="1" dirty="0" smtClean="0"/>
              <a:t>Facilitator Notes: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Check in with the whole group to make sure all instructions are clearly understood before turning the room over to participants.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activity is simple, but having participants do each of the steps is important to building their understanding and insights regarding the design of these standards.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rPr>
              <a:t>Some people may decide to move based on the discussion. But support participants to stand their ground if they don’t agree and aren’t convinced there is a better alignment with one of the other advances.</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12</a:t>
            </a:fld>
            <a:endParaRPr lang="en-US"/>
          </a:p>
        </p:txBody>
      </p:sp>
    </p:spTree>
    <p:extLst>
      <p:ext uri="{BB962C8B-B14F-4D97-AF65-F5344CB8AC3E}">
        <p14:creationId xmlns:p14="http://schemas.microsoft.com/office/powerpoint/2010/main" val="238125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Big Idea: </a:t>
            </a:r>
            <a:r>
              <a:rPr lang="en-US" sz="1200" kern="1200" dirty="0" smtClean="0">
                <a:solidFill>
                  <a:schemeClr val="tx1"/>
                </a:solidFill>
                <a:effectLst/>
                <a:latin typeface="+mn-lt"/>
                <a:ea typeface="+mn-ea"/>
                <a:cs typeface="+mn-cs"/>
              </a:rPr>
              <a:t>Participants should note that each standard is often related to more than one advance, and that every advance includes standards from different strands (Reading, Writing, Speaking and </a:t>
            </a:r>
            <a:r>
              <a:rPr lang="en-US" dirty="0" smtClean="0"/>
              <a:t>L</a:t>
            </a:r>
            <a:r>
              <a:rPr lang="en-US" sz="1200" kern="1200" dirty="0" smtClean="0">
                <a:solidFill>
                  <a:schemeClr val="tx1"/>
                </a:solidFill>
                <a:effectLst/>
                <a:latin typeface="+mn-lt"/>
                <a:ea typeface="+mn-ea"/>
                <a:cs typeface="+mn-cs"/>
              </a:rPr>
              <a:t>istening, and Language).</a:t>
            </a:r>
            <a:endParaRPr lang="en-US" sz="1200" b="1" kern="1200" dirty="0" smtClean="0">
              <a:solidFill>
                <a:schemeClr val="tx1"/>
              </a:solidFill>
              <a:effectLst/>
              <a:latin typeface="+mn-lt"/>
              <a:ea typeface="+mn-ea"/>
              <a:cs typeface="+mn-cs"/>
            </a:endParaRPr>
          </a:p>
          <a:p>
            <a:endParaRPr lang="en-US" b="1" dirty="0" smtClean="0"/>
          </a:p>
          <a:p>
            <a:r>
              <a:rPr lang="en-US" b="1" dirty="0" smtClean="0"/>
              <a:t>Facilitator Notes:</a:t>
            </a:r>
          </a:p>
          <a:p>
            <a:pPr marL="171450" indent="-171450">
              <a:buFont typeface="Arial"/>
              <a:buChar char="•"/>
            </a:pPr>
            <a:r>
              <a:rPr lang="en-US" dirty="0" smtClean="0"/>
              <a:t>These are suggested questions. Go over as many as time permits.</a:t>
            </a:r>
          </a:p>
          <a:p>
            <a:pPr marL="171450" indent="-171450">
              <a:buFont typeface="Arial"/>
              <a:buChar char="•"/>
            </a:pPr>
            <a:r>
              <a:rPr lang="en-US" dirty="0" smtClean="0"/>
              <a:t>Save time to hear the thoughts of any participants who chose to stand by the “other” category, as their reasoning will deepen the experience for everyone.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13</a:t>
            </a:fld>
            <a:endParaRPr lang="en-US"/>
          </a:p>
        </p:txBody>
      </p:sp>
    </p:spTree>
    <p:extLst>
      <p:ext uri="{BB962C8B-B14F-4D97-AF65-F5344CB8AC3E}">
        <p14:creationId xmlns:p14="http://schemas.microsoft.com/office/powerpoint/2010/main" val="140574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Big</a:t>
            </a:r>
            <a:r>
              <a:rPr lang="en-US" b="1" baseline="0" dirty="0" smtClean="0">
                <a:solidFill>
                  <a:srgbClr val="000000"/>
                </a:solidFill>
                <a:cs typeface="Helvetica"/>
                <a:sym typeface="Arial"/>
              </a:rPr>
              <a:t> Idea: </a:t>
            </a:r>
            <a:r>
              <a:rPr lang="en-US" b="0" baseline="0" dirty="0" smtClean="0">
                <a:solidFill>
                  <a:srgbClr val="000000"/>
                </a:solidFill>
                <a:cs typeface="Helvetica"/>
                <a:sym typeface="Arial"/>
              </a:rPr>
              <a:t>Sum up for </a:t>
            </a:r>
            <a:r>
              <a:rPr lang="en-US" baseline="0" dirty="0" smtClean="0"/>
              <a:t>participants the key takeaway points from</a:t>
            </a:r>
            <a:r>
              <a:rPr lang="en-US" dirty="0" smtClean="0"/>
              <a:t> the unit—how each key advance draws on all four strands while simultaneously resting on the twin pillars of text complexity and evidence drawn from the text</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Talking Points:</a:t>
            </a:r>
          </a:p>
          <a:p>
            <a:pPr marL="171450" lvl="0" indent="-171450">
              <a:buFont typeface="Arial"/>
              <a:buChar char="•"/>
            </a:pPr>
            <a:r>
              <a:rPr lang="en-US" dirty="0" smtClean="0"/>
              <a:t>The </a:t>
            </a:r>
            <a:r>
              <a:rPr lang="en-US" sz="1200" kern="1200" dirty="0" smtClean="0">
                <a:solidFill>
                  <a:schemeClr val="tx1"/>
                </a:solidFill>
                <a:effectLst/>
                <a:latin typeface="+mn-lt"/>
                <a:ea typeface="+mn-ea"/>
                <a:cs typeface="+mn-cs"/>
              </a:rPr>
              <a:t>three key advances go to the heart of what identifies the CCR Standards.</a:t>
            </a:r>
          </a:p>
          <a:p>
            <a:pPr marL="171450" lvl="0" indent="-171450">
              <a:buFont typeface="Arial"/>
              <a:buChar char="•"/>
            </a:pPr>
            <a:r>
              <a:rPr lang="en-US" dirty="0" smtClean="0"/>
              <a:t>Notice how</a:t>
            </a:r>
            <a:r>
              <a:rPr lang="en-US" sz="1200" kern="1200" dirty="0" smtClean="0">
                <a:solidFill>
                  <a:schemeClr val="tx1"/>
                </a:solidFill>
                <a:effectLst/>
                <a:latin typeface="+mn-lt"/>
                <a:ea typeface="+mn-ea"/>
                <a:cs typeface="+mn-cs"/>
              </a:rPr>
              <a:t> tightly interwoven the strands are (Reading, Writing, Speaking and Listening, and </a:t>
            </a:r>
            <a:r>
              <a:rPr lang="en-US" dirty="0" smtClean="0"/>
              <a:t>L</a:t>
            </a:r>
            <a:r>
              <a:rPr lang="en-US" sz="1200" kern="1200" dirty="0" smtClean="0">
                <a:solidFill>
                  <a:schemeClr val="tx1"/>
                </a:solidFill>
                <a:effectLst/>
                <a:latin typeface="+mn-lt"/>
                <a:ea typeface="+mn-ea"/>
                <a:cs typeface="+mn-cs"/>
              </a:rPr>
              <a:t>anguage—the four colors of the anchor cards). This is how humans learn and use language—they do all of these things together seamlessly. The standards are designed to point to instruction that interweaves all of the strands as well. </a:t>
            </a:r>
            <a:r>
              <a:rPr lang="en-US" dirty="0" smtClean="0"/>
              <a:t>The fact that the four strands of the ELA/Literacy CCR Standards are interwoven and hard to break apart has important implications for instruction</a:t>
            </a:r>
            <a:r>
              <a:rPr lang="en-US" baseline="0" dirty="0" smtClean="0"/>
              <a:t>.  Reading</a:t>
            </a:r>
            <a:r>
              <a:rPr lang="en-US" dirty="0" smtClean="0"/>
              <a:t> and listening offer opportunities to take in information, whereas speaking and</a:t>
            </a:r>
            <a:r>
              <a:rPr lang="en-US" baseline="0" dirty="0" smtClean="0"/>
              <a:t> </a:t>
            </a:r>
            <a:r>
              <a:rPr lang="en-US" strike="noStrike" baseline="0" dirty="0" smtClean="0"/>
              <a:t>writing</a:t>
            </a:r>
            <a:r>
              <a:rPr lang="en-US" dirty="0" smtClean="0"/>
              <a:t> present opportunities to share what has been learned.</a:t>
            </a:r>
            <a:r>
              <a:rPr lang="en-US" baseline="0" dirty="0" smtClean="0"/>
              <a:t> </a:t>
            </a:r>
          </a:p>
          <a:p>
            <a:pPr marL="171450" indent="-171450">
              <a:buFont typeface="Arial"/>
              <a:buChar char="•"/>
            </a:pPr>
            <a:r>
              <a:rPr lang="en-US" baseline="0" dirty="0" smtClean="0"/>
              <a:t>The regular practice of language conventions and diligent attention to words enable these other four strands to be done with competence. </a:t>
            </a:r>
          </a:p>
          <a:p>
            <a:pPr marL="171450" indent="-171450">
              <a:buFont typeface="Arial"/>
              <a:buChar char="•"/>
            </a:pPr>
            <a:r>
              <a:rPr lang="en-US" dirty="0" smtClean="0"/>
              <a:t>No standard is fully met unless students are reading a text of sufficient complexity (Reading Standard 10) and they can provide evidence to support their understanding (Reading Standard 1).</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14</a:t>
            </a:fld>
            <a:endParaRPr lang="en-US"/>
          </a:p>
        </p:txBody>
      </p:sp>
    </p:spTree>
    <p:extLst>
      <p:ext uri="{BB962C8B-B14F-4D97-AF65-F5344CB8AC3E}">
        <p14:creationId xmlns:p14="http://schemas.microsoft.com/office/powerpoint/2010/main" val="194268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Big Idea:</a:t>
            </a:r>
            <a:r>
              <a:rPr lang="en-US" dirty="0" smtClean="0"/>
              <a:t> </a:t>
            </a:r>
            <a:r>
              <a:rPr lang="en-US" sz="1200" strike="noStrike" kern="1200" dirty="0" smtClean="0">
                <a:solidFill>
                  <a:schemeClr val="tx1"/>
                </a:solidFill>
                <a:effectLst/>
              </a:rPr>
              <a:t>A</a:t>
            </a:r>
            <a:r>
              <a:rPr lang="en-US" sz="1200" kern="1200" dirty="0" smtClean="0">
                <a:solidFill>
                  <a:schemeClr val="tx1"/>
                </a:solidFill>
                <a:effectLst/>
              </a:rPr>
              <a:t>sk participants</a:t>
            </a:r>
            <a:r>
              <a:rPr lang="en-US" sz="1200" kern="1200" baseline="0" dirty="0" smtClean="0">
                <a:solidFill>
                  <a:schemeClr val="tx1"/>
                </a:solidFill>
                <a:effectLst/>
              </a:rPr>
              <a:t> </a:t>
            </a:r>
            <a:r>
              <a:rPr lang="en-US" sz="1200" kern="1200" dirty="0" smtClean="0">
                <a:solidFill>
                  <a:schemeClr val="tx1"/>
                </a:solidFill>
                <a:effectLst/>
              </a:rPr>
              <a:t>to reflect on and then discuss what they have learned. </a:t>
            </a:r>
            <a:r>
              <a:rPr lang="en-US" sz="1200" kern="1200" smtClean="0">
                <a:solidFill>
                  <a:schemeClr val="tx1"/>
                </a:solidFill>
                <a:effectLst/>
              </a:rPr>
              <a:t>Ask them how they plan to use what they have learned. </a:t>
            </a:r>
            <a:endParaRPr lang="en-US" strike="sngStrike" smtClean="0"/>
          </a:p>
          <a:p>
            <a:endParaRPr lang="en-US"/>
          </a:p>
        </p:txBody>
      </p:sp>
      <p:sp>
        <p:nvSpPr>
          <p:cNvPr id="4" name="Slide Number Placeholder 3"/>
          <p:cNvSpPr>
            <a:spLocks noGrp="1"/>
          </p:cNvSpPr>
          <p:nvPr>
            <p:ph type="sldNum" sz="quarter" idx="10"/>
          </p:nvPr>
        </p:nvSpPr>
        <p:spPr/>
        <p:txBody>
          <a:bodyPr/>
          <a:lstStyle/>
          <a:p>
            <a:fld id="{A1746C55-DBCE-BE40-B7B1-D03C52A6C0A4}" type="slidenum">
              <a:rPr lang="en-US" smtClean="0"/>
              <a:pPr/>
              <a:t>15</a:t>
            </a:fld>
            <a:endParaRPr lang="en-US"/>
          </a:p>
        </p:txBody>
      </p:sp>
    </p:spTree>
    <p:extLst>
      <p:ext uri="{BB962C8B-B14F-4D97-AF65-F5344CB8AC3E}">
        <p14:creationId xmlns:p14="http://schemas.microsoft.com/office/powerpoint/2010/main" val="32293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p:cNvSpPr>
          <p:nvPr>
            <p:ph type="sldImg"/>
          </p:nvPr>
        </p:nvSpPr>
        <p:spPr>
          <a:solidFill>
            <a:srgbClr val="FFFFFF"/>
          </a:solidFill>
          <a:ln/>
        </p:spPr>
      </p:sp>
      <p:sp>
        <p:nvSpPr>
          <p:cNvPr id="9218" name="Rectangle 3"/>
          <p:cNvSpPr>
            <a:spLocks noGrp="1" noChangeArrowheads="1"/>
          </p:cNvSpPr>
          <p:nvPr>
            <p:ph type="body" idx="1"/>
          </p:nvPr>
        </p:nvSpPr>
        <p:spPr>
          <a:xfrm>
            <a:off x="685800" y="4318368"/>
            <a:ext cx="5486400" cy="4239478"/>
          </a:xfrm>
          <a:solidFill>
            <a:srgbClr val="FFFFFF"/>
          </a:solidFill>
          <a:ln>
            <a:noFill/>
          </a:ln>
          <a:extLst>
            <a:ext uri="{FAA26D3D-D897-4be2-8F04-BA451C77F1D7}">
              <ma14:placeholderFlag xmlns:ma14="http://schemas.microsoft.com/office/mac/drawingml/2011/main" val="1"/>
            </a:ext>
          </a:extLst>
        </p:spPr>
        <p:txBody>
          <a:bodyPr/>
          <a:lstStyle/>
          <a:p>
            <a:pPr marL="0" indent="0">
              <a:lnSpc>
                <a:spcPct val="120000"/>
              </a:lnSpc>
              <a:buFont typeface="+mj-lt"/>
              <a:buNone/>
            </a:pPr>
            <a:r>
              <a:rPr lang="en-US" b="1" dirty="0" smtClean="0">
                <a:solidFill>
                  <a:srgbClr val="000000"/>
                </a:solidFill>
                <a:cs typeface="Helvetica"/>
                <a:sym typeface="Arial"/>
              </a:rPr>
              <a:t>Big Idea: </a:t>
            </a:r>
            <a:r>
              <a:rPr lang="en-US" b="0" dirty="0" smtClean="0">
                <a:solidFill>
                  <a:srgbClr val="000000"/>
                </a:solidFill>
                <a:cs typeface="Helvetica"/>
                <a:sym typeface="Arial"/>
              </a:rPr>
              <a:t>Every</a:t>
            </a:r>
            <a:r>
              <a:rPr lang="en-US" b="0" baseline="0" dirty="0" smtClean="0">
                <a:solidFill>
                  <a:srgbClr val="000000"/>
                </a:solidFill>
                <a:cs typeface="Helvetica"/>
                <a:sym typeface="Arial"/>
              </a:rPr>
              <a:t> level (A-E) is built on the Anchor </a:t>
            </a:r>
            <a:r>
              <a:rPr lang="en-US" dirty="0" smtClean="0">
                <a:solidFill>
                  <a:srgbClr val="000000"/>
                </a:solidFill>
                <a:cs typeface="Helvetica"/>
                <a:sym typeface="Arial"/>
              </a:rPr>
              <a:t>S</a:t>
            </a:r>
            <a:r>
              <a:rPr lang="en-US" b="0" baseline="0" dirty="0" smtClean="0">
                <a:solidFill>
                  <a:srgbClr val="000000"/>
                </a:solidFill>
                <a:cs typeface="Helvetica"/>
                <a:sym typeface="Arial"/>
              </a:rPr>
              <a:t>tandards. There is structural consistency at each level.</a:t>
            </a:r>
            <a:endParaRPr lang="en-US" b="1" dirty="0" smtClean="0">
              <a:solidFill>
                <a:srgbClr val="000000"/>
              </a:solidFill>
              <a:cs typeface="Helvetica"/>
              <a:sym typeface="Arial"/>
            </a:endParaRPr>
          </a:p>
          <a:p>
            <a:pPr marL="0" marR="0" indent="0" algn="l" defTabSz="914400" rtl="0" eaLnBrk="1" fontAlgn="auto" latinLnBrk="0" hangingPunct="1">
              <a:lnSpc>
                <a:spcPct val="100000"/>
              </a:lnSpc>
              <a:spcBef>
                <a:spcPct val="0"/>
              </a:spcBef>
              <a:spcAft>
                <a:spcPts val="0"/>
              </a:spcAft>
              <a:buClr>
                <a:srgbClr val="000000"/>
              </a:buClr>
              <a:buSzPct val="102000"/>
              <a:buFontTx/>
              <a:buNone/>
              <a:tabLst/>
              <a:defRPr/>
            </a:pPr>
            <a:endParaRPr lang="en-US" b="1" dirty="0" smtClean="0">
              <a:solidFill>
                <a:srgbClr val="000000"/>
              </a:solidFill>
              <a:cs typeface="Helvetica"/>
              <a:sym typeface="Arial"/>
            </a:endParaRPr>
          </a:p>
          <a:p>
            <a:pPr marL="0" marR="0" indent="0" algn="l" defTabSz="914400" rtl="0" eaLnBrk="1" fontAlgn="auto" latinLnBrk="0" hangingPunct="1">
              <a:lnSpc>
                <a:spcPct val="100000"/>
              </a:lnSpc>
              <a:spcBef>
                <a:spcPct val="0"/>
              </a:spcBef>
              <a:spcAft>
                <a:spcPts val="0"/>
              </a:spcAft>
              <a:buClr>
                <a:srgbClr val="000000"/>
              </a:buClr>
              <a:buSzPct val="102000"/>
              <a:buFontTx/>
              <a:buNone/>
              <a:tabLst/>
              <a:defRPr/>
            </a:pPr>
            <a:r>
              <a:rPr lang="en-US" b="1" dirty="0" smtClean="0">
                <a:solidFill>
                  <a:srgbClr val="000000"/>
                </a:solidFill>
                <a:cs typeface="Helvetica"/>
                <a:sym typeface="Arial"/>
              </a:rPr>
              <a:t>Facilitator Talking Points:</a:t>
            </a:r>
            <a:endParaRPr lang="en-US" dirty="0" smtClean="0">
              <a:latin typeface="Arial" charset="0"/>
            </a:endParaRPr>
          </a:p>
          <a:p>
            <a:pPr marL="171450" indent="-171450" eaLnBrk="1" hangingPunct="1">
              <a:spcBef>
                <a:spcPct val="0"/>
              </a:spcBef>
              <a:buClr>
                <a:srgbClr val="000000"/>
              </a:buClr>
              <a:buSzPct val="102000"/>
              <a:buFont typeface="Arial"/>
              <a:buChar char="•"/>
            </a:pPr>
            <a:r>
              <a:rPr lang="en-US" sz="1200" kern="1200" baseline="0" dirty="0" smtClean="0">
                <a:solidFill>
                  <a:schemeClr val="tx1"/>
                </a:solidFill>
                <a:latin typeface="+mn-lt"/>
                <a:ea typeface="+mn-ea"/>
                <a:cs typeface="+mn-cs"/>
              </a:rPr>
              <a:t>The Anchor Standards were created first, and they are the statements of college and career </a:t>
            </a:r>
            <a:r>
              <a:rPr lang="en-US" dirty="0" smtClean="0"/>
              <a:t>r</a:t>
            </a:r>
            <a:r>
              <a:rPr lang="en-US" sz="1200" kern="1200" baseline="0" dirty="0" smtClean="0">
                <a:solidFill>
                  <a:schemeClr val="tx1"/>
                </a:solidFill>
                <a:latin typeface="+mn-lt"/>
                <a:ea typeface="+mn-ea"/>
                <a:cs typeface="+mn-cs"/>
              </a:rPr>
              <a:t>eadiness. You might call them “exit standards” for transitioning out of adult </a:t>
            </a:r>
            <a:r>
              <a:rPr lang="en-US" dirty="0" smtClean="0"/>
              <a:t>e</a:t>
            </a:r>
            <a:r>
              <a:rPr lang="en-US" sz="1200" kern="1200" baseline="0" dirty="0" smtClean="0">
                <a:solidFill>
                  <a:schemeClr val="tx1"/>
                </a:solidFill>
                <a:latin typeface="+mn-lt"/>
                <a:ea typeface="+mn-ea"/>
                <a:cs typeface="+mn-cs"/>
              </a:rPr>
              <a:t>ducation and into the workforce or on to additional formal training and education.</a:t>
            </a:r>
          </a:p>
          <a:p>
            <a:pPr marL="171450" indent="-171450" eaLnBrk="1" hangingPunct="1">
              <a:spcBef>
                <a:spcPct val="0"/>
              </a:spcBef>
              <a:buClr>
                <a:srgbClr val="000000"/>
              </a:buClr>
              <a:buSzPct val="102000"/>
              <a:buFont typeface="Arial"/>
              <a:buChar char="•"/>
            </a:pPr>
            <a:r>
              <a:rPr lang="en-US" dirty="0" smtClean="0"/>
              <a:t>Reading Standard 1 is always about students using evidence from levels A-E and Reading Standard 2 is always about the theme or central idea from levels A-E.</a:t>
            </a:r>
            <a:endParaRPr lang="en-US" sz="1200" kern="1200" baseline="0" dirty="0" smtClean="0">
              <a:solidFill>
                <a:schemeClr val="tx1"/>
              </a:solidFill>
              <a:latin typeface="+mn-lt"/>
              <a:ea typeface="+mn-ea"/>
              <a:cs typeface="+mn-cs"/>
            </a:endParaRPr>
          </a:p>
          <a:p>
            <a:pPr marL="171450" indent="-171450" eaLnBrk="1" hangingPunct="1">
              <a:spcBef>
                <a:spcPct val="0"/>
              </a:spcBef>
              <a:buClr>
                <a:srgbClr val="000000"/>
              </a:buClr>
              <a:buSzPct val="102000"/>
              <a:buFont typeface="Arial"/>
              <a:buChar char="•"/>
            </a:pPr>
            <a:r>
              <a:rPr lang="en-US" sz="1200" kern="1200" baseline="0" dirty="0" smtClean="0">
                <a:solidFill>
                  <a:schemeClr val="tx1"/>
                </a:solidFill>
                <a:latin typeface="+mn-lt"/>
                <a:ea typeface="+mn-ea"/>
                <a:cs typeface="+mn-cs"/>
              </a:rPr>
              <a:t>The standards are clustered into the four strands listed here and are closely interwoven. In fact, many of the standards from different strands are closely interrelated.</a:t>
            </a:r>
          </a:p>
          <a:p>
            <a:pPr marL="171450" indent="-171450" eaLnBrk="1" hangingPunct="1">
              <a:spcBef>
                <a:spcPct val="0"/>
              </a:spcBef>
              <a:buClr>
                <a:srgbClr val="000000"/>
              </a:buClr>
              <a:buSzPct val="102000"/>
              <a:buFont typeface="Arial"/>
              <a:buChar char="•"/>
            </a:pPr>
            <a:r>
              <a:rPr lang="en-US" sz="1200" kern="1200" baseline="0" dirty="0" smtClean="0">
                <a:solidFill>
                  <a:schemeClr val="tx1"/>
                </a:solidFill>
                <a:latin typeface="+mn-lt"/>
                <a:ea typeface="+mn-ea"/>
                <a:cs typeface="+mn-cs"/>
              </a:rPr>
              <a:t>The levels were renamed A-E, but here is how you can connect them to the existing Education Functioning </a:t>
            </a:r>
            <a:r>
              <a:rPr lang="en-US" dirty="0" smtClean="0"/>
              <a:t>L</a:t>
            </a:r>
            <a:r>
              <a:rPr lang="en-US" sz="1200" kern="1200" baseline="0" dirty="0" smtClean="0">
                <a:solidFill>
                  <a:schemeClr val="tx1"/>
                </a:solidFill>
                <a:latin typeface="+mn-lt"/>
                <a:ea typeface="+mn-ea"/>
                <a:cs typeface="+mn-cs"/>
              </a:rPr>
              <a:t>evels:</a:t>
            </a:r>
          </a:p>
          <a:p>
            <a:pPr marL="914400" eaLnBrk="1" hangingPunct="1">
              <a:spcBef>
                <a:spcPct val="0"/>
              </a:spcBef>
              <a:buClr>
                <a:srgbClr val="000000"/>
              </a:buClr>
              <a:buSzPct val="102000"/>
            </a:pPr>
            <a:r>
              <a:rPr lang="en-US" sz="1200" kern="1200" baseline="0" dirty="0" smtClean="0">
                <a:solidFill>
                  <a:schemeClr val="tx1"/>
                </a:solidFill>
                <a:latin typeface="+mn-lt"/>
                <a:ea typeface="+mn-ea"/>
                <a:cs typeface="+mn-cs"/>
              </a:rPr>
              <a:t>Beginning Literacy= Level A</a:t>
            </a:r>
          </a:p>
          <a:p>
            <a:pPr marL="914400" marR="0" algn="l" defTabSz="914400" rtl="0" eaLnBrk="1" fontAlgn="auto" latinLnBrk="0" hangingPunct="1">
              <a:lnSpc>
                <a:spcPct val="100000"/>
              </a:lnSpc>
              <a:spcBef>
                <a:spcPct val="0"/>
              </a:spcBef>
              <a:spcAft>
                <a:spcPts val="0"/>
              </a:spcAft>
              <a:buClr>
                <a:srgbClr val="000000"/>
              </a:buClr>
              <a:buSzPct val="102000"/>
              <a:buFontTx/>
              <a:buNone/>
              <a:tabLst/>
              <a:defRPr/>
            </a:pPr>
            <a:r>
              <a:rPr lang="en-US" sz="1200" kern="1200" baseline="0" dirty="0" smtClean="0">
                <a:solidFill>
                  <a:schemeClr val="tx1"/>
                </a:solidFill>
                <a:latin typeface="+mn-lt"/>
                <a:ea typeface="+mn-ea"/>
                <a:cs typeface="+mn-cs"/>
              </a:rPr>
              <a:t>ABE 1 = Level B</a:t>
            </a:r>
          </a:p>
          <a:p>
            <a:pPr marL="914400" marR="0" algn="l" defTabSz="914400" rtl="0" eaLnBrk="1" fontAlgn="auto" latinLnBrk="0" hangingPunct="1">
              <a:lnSpc>
                <a:spcPct val="100000"/>
              </a:lnSpc>
              <a:spcBef>
                <a:spcPct val="0"/>
              </a:spcBef>
              <a:spcAft>
                <a:spcPts val="0"/>
              </a:spcAft>
              <a:buClr>
                <a:srgbClr val="000000"/>
              </a:buClr>
              <a:buSzPct val="102000"/>
              <a:buFontTx/>
              <a:buNone/>
              <a:tabLst/>
              <a:defRPr/>
            </a:pPr>
            <a:r>
              <a:rPr lang="en-US" sz="1200" kern="1200" baseline="0" dirty="0" smtClean="0">
                <a:solidFill>
                  <a:schemeClr val="tx1"/>
                </a:solidFill>
                <a:latin typeface="+mn-lt"/>
                <a:ea typeface="+mn-ea"/>
                <a:cs typeface="+mn-cs"/>
              </a:rPr>
              <a:t>ABE 2 = Level C</a:t>
            </a:r>
          </a:p>
          <a:p>
            <a:pPr marL="914400" marR="0" algn="l" defTabSz="914400" rtl="0" eaLnBrk="1" fontAlgn="auto" latinLnBrk="0" hangingPunct="1">
              <a:lnSpc>
                <a:spcPct val="100000"/>
              </a:lnSpc>
              <a:spcBef>
                <a:spcPct val="0"/>
              </a:spcBef>
              <a:spcAft>
                <a:spcPts val="0"/>
              </a:spcAft>
              <a:buClr>
                <a:srgbClr val="000000"/>
              </a:buClr>
              <a:buSzPct val="102000"/>
              <a:buFontTx/>
              <a:buNone/>
              <a:tabLst/>
              <a:defRPr/>
            </a:pPr>
            <a:r>
              <a:rPr lang="en-US" sz="1200" kern="1200" baseline="0" dirty="0" smtClean="0">
                <a:solidFill>
                  <a:schemeClr val="tx1"/>
                </a:solidFill>
                <a:latin typeface="+mn-lt"/>
                <a:ea typeface="+mn-ea"/>
                <a:cs typeface="+mn-cs"/>
              </a:rPr>
              <a:t>ABE 3 = Level D</a:t>
            </a:r>
          </a:p>
          <a:p>
            <a:pPr marL="914400" marR="0" algn="l" defTabSz="914400" rtl="0" eaLnBrk="1" fontAlgn="auto" latinLnBrk="0" hangingPunct="1">
              <a:lnSpc>
                <a:spcPct val="100000"/>
              </a:lnSpc>
              <a:spcBef>
                <a:spcPct val="0"/>
              </a:spcBef>
              <a:spcAft>
                <a:spcPts val="0"/>
              </a:spcAft>
              <a:buClr>
                <a:srgbClr val="000000"/>
              </a:buClr>
              <a:buSzPct val="102000"/>
              <a:buFontTx/>
              <a:buNone/>
              <a:tabLst/>
              <a:defRPr/>
            </a:pPr>
            <a:r>
              <a:rPr lang="en-US" sz="1200" kern="1200" baseline="0" dirty="0" smtClean="0">
                <a:solidFill>
                  <a:schemeClr val="tx1"/>
                </a:solidFill>
                <a:latin typeface="+mn-lt"/>
                <a:ea typeface="+mn-ea"/>
                <a:cs typeface="+mn-cs"/>
              </a:rPr>
              <a:t>ASE 1 = Level E</a:t>
            </a:r>
          </a:p>
          <a:p>
            <a:pPr marL="914400" marR="0" algn="l" defTabSz="914400" rtl="0" eaLnBrk="1" fontAlgn="auto" latinLnBrk="0" hangingPunct="1">
              <a:lnSpc>
                <a:spcPct val="100000"/>
              </a:lnSpc>
              <a:spcBef>
                <a:spcPct val="0"/>
              </a:spcBef>
              <a:spcAft>
                <a:spcPts val="0"/>
              </a:spcAft>
              <a:buClr>
                <a:srgbClr val="000000"/>
              </a:buClr>
              <a:buSzPct val="102000"/>
              <a:buFontTx/>
              <a:buNone/>
              <a:tabLst/>
              <a:defRPr/>
            </a:pPr>
            <a:r>
              <a:rPr lang="en-US" sz="1200" kern="1200" baseline="0" dirty="0" smtClean="0">
                <a:solidFill>
                  <a:schemeClr val="tx1"/>
                </a:solidFill>
                <a:latin typeface="+mn-lt"/>
                <a:ea typeface="+mn-ea"/>
                <a:cs typeface="+mn-cs"/>
              </a:rPr>
              <a:t>ASE 2 = Level E with the ability to read more complex text and use evidence more skillfully  </a:t>
            </a:r>
            <a:endParaRPr lang="en-US" sz="1200" kern="1200" baseline="0" dirty="0" smtClean="0">
              <a:solidFill>
                <a:srgbClr val="000000"/>
              </a:solidFill>
              <a:latin typeface="+mn-lt"/>
              <a:ea typeface="+mn-ea"/>
              <a:cs typeface="Helvetica"/>
              <a:sym typeface="Arial"/>
            </a:endParaRPr>
          </a:p>
          <a:p>
            <a:endParaRPr lang="en-US" dirty="0">
              <a:latin typeface="Times New Roman" charset="0"/>
              <a:ea typeface="ＭＳ Ｐゴシック" charset="0"/>
              <a:cs typeface="ＭＳ Ｐゴシック" charset="0"/>
            </a:endParaRPr>
          </a:p>
        </p:txBody>
      </p:sp>
      <p:sp>
        <p:nvSpPr>
          <p:cNvPr id="5" name="Slide Number Placeholder 3"/>
          <p:cNvSpPr>
            <a:spLocks noGrp="1"/>
          </p:cNvSpPr>
          <p:nvPr>
            <p:ph type="sldNum" sz="quarter" idx="5"/>
          </p:nvPr>
        </p:nvSpPr>
        <p:spPr>
          <a:xfrm>
            <a:off x="3884613" y="8685213"/>
            <a:ext cx="2971800" cy="457200"/>
          </a:xfrm>
        </p:spPr>
        <p:txBody>
          <a:bodyPr/>
          <a:lstStyle/>
          <a:p>
            <a:fld id="{A1746C55-DBCE-BE40-B7B1-D03C52A6C0A4}" type="slidenum">
              <a:rPr lang="en-US" smtClean="0"/>
              <a:pPr/>
              <a:t>2</a:t>
            </a:fld>
            <a:endParaRPr lang="en-US"/>
          </a:p>
        </p:txBody>
      </p:sp>
    </p:spTree>
    <p:extLst>
      <p:ext uri="{BB962C8B-B14F-4D97-AF65-F5344CB8AC3E}">
        <p14:creationId xmlns:p14="http://schemas.microsoft.com/office/powerpoint/2010/main" val="100680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mj-lt"/>
              <a:buNone/>
            </a:pPr>
            <a:r>
              <a:rPr lang="en-US" b="1" dirty="0" smtClean="0">
                <a:solidFill>
                  <a:srgbClr val="000000"/>
                </a:solidFill>
                <a:cs typeface="Helvetica"/>
                <a:sym typeface="Arial"/>
              </a:rPr>
              <a:t>Big</a:t>
            </a:r>
            <a:r>
              <a:rPr lang="en-US" b="1" baseline="0" dirty="0" smtClean="0">
                <a:solidFill>
                  <a:srgbClr val="000000"/>
                </a:solidFill>
                <a:cs typeface="Helvetica"/>
                <a:sym typeface="Arial"/>
              </a:rPr>
              <a:t> </a:t>
            </a:r>
            <a:r>
              <a:rPr lang="en-US" b="1" dirty="0" smtClean="0">
                <a:solidFill>
                  <a:srgbClr val="000000"/>
                </a:solidFill>
                <a:cs typeface="Helvetica"/>
                <a:sym typeface="Arial"/>
              </a:rPr>
              <a:t>Idea:</a:t>
            </a:r>
            <a:r>
              <a:rPr lang="en-US" b="1" baseline="0" dirty="0" smtClean="0">
                <a:solidFill>
                  <a:srgbClr val="000000"/>
                </a:solidFill>
                <a:cs typeface="Helvetica"/>
                <a:sym typeface="Arial"/>
              </a:rPr>
              <a:t> </a:t>
            </a:r>
            <a:r>
              <a:rPr lang="en-US" b="0" dirty="0" smtClean="0">
                <a:solidFill>
                  <a:srgbClr val="000000"/>
                </a:solidFill>
                <a:cs typeface="Helvetica"/>
                <a:sym typeface="Arial"/>
              </a:rPr>
              <a:t>These</a:t>
            </a:r>
            <a:r>
              <a:rPr lang="en-US" b="0" baseline="0" dirty="0" smtClean="0">
                <a:solidFill>
                  <a:srgbClr val="000000"/>
                </a:solidFill>
                <a:cs typeface="Helvetica"/>
                <a:sym typeface="Arial"/>
              </a:rPr>
              <a:t> three key </a:t>
            </a:r>
            <a:r>
              <a:rPr lang="en-US" dirty="0" smtClean="0">
                <a:solidFill>
                  <a:srgbClr val="000000"/>
                </a:solidFill>
                <a:cs typeface="Helvetica"/>
                <a:sym typeface="Arial"/>
              </a:rPr>
              <a:t>a</a:t>
            </a:r>
            <a:r>
              <a:rPr lang="en-US" b="0" baseline="0" dirty="0" smtClean="0">
                <a:solidFill>
                  <a:srgbClr val="000000"/>
                </a:solidFill>
                <a:cs typeface="Helvetica"/>
                <a:sym typeface="Arial"/>
              </a:rPr>
              <a:t>dvances are derived from the CCR Standards for Adult Education in ELA/Literacy.</a:t>
            </a:r>
          </a:p>
          <a:p>
            <a:pPr marL="0" indent="0">
              <a:lnSpc>
                <a:spcPct val="120000"/>
              </a:lnSpc>
              <a:buFont typeface="+mj-lt"/>
              <a:buNone/>
            </a:pPr>
            <a:endParaRPr lang="en-US" b="0" dirty="0" smtClean="0">
              <a:solidFill>
                <a:srgbClr val="000000"/>
              </a:solidFill>
              <a:cs typeface="Helvetica"/>
              <a:sym typeface="Arial"/>
            </a:endParaRPr>
          </a:p>
          <a:p>
            <a:pPr marL="0" indent="0">
              <a:lnSpc>
                <a:spcPct val="120000"/>
              </a:lnSpc>
              <a:buFont typeface="+mj-lt"/>
              <a:buNone/>
            </a:pPr>
            <a:r>
              <a:rPr lang="en-US" b="1" dirty="0" smtClean="0">
                <a:solidFill>
                  <a:srgbClr val="000000"/>
                </a:solidFill>
                <a:cs typeface="Helvetica"/>
                <a:sym typeface="Arial"/>
              </a:rPr>
              <a:t>Facilitator Talking Points:</a:t>
            </a:r>
          </a:p>
          <a:p>
            <a:pPr marL="171450" indent="-171450">
              <a:lnSpc>
                <a:spcPct val="110000"/>
              </a:lnSpc>
              <a:buFont typeface="Arial"/>
              <a:buChar char="•"/>
            </a:pPr>
            <a:r>
              <a:rPr lang="en-US" dirty="0" smtClean="0">
                <a:solidFill>
                  <a:srgbClr val="000000"/>
                </a:solidFill>
                <a:cs typeface="Helvetica"/>
                <a:sym typeface="Arial"/>
              </a:rPr>
              <a:t>The key advances represent the most important</a:t>
            </a:r>
            <a:r>
              <a:rPr lang="en-US" baseline="0" dirty="0" smtClean="0">
                <a:solidFill>
                  <a:srgbClr val="000000"/>
                </a:solidFill>
                <a:cs typeface="Helvetica"/>
                <a:sym typeface="Arial"/>
              </a:rPr>
              <a:t> instructional changes demanded by the CCR Standards for Adult Education. </a:t>
            </a:r>
          </a:p>
          <a:p>
            <a:pPr lvl="1" indent="-171450">
              <a:lnSpc>
                <a:spcPct val="110000"/>
              </a:lnSpc>
              <a:buFont typeface="Courier New"/>
              <a:buChar char="o"/>
            </a:pPr>
            <a:r>
              <a:rPr lang="en-US" dirty="0" smtClean="0">
                <a:solidFill>
                  <a:srgbClr val="000000"/>
                </a:solidFill>
                <a:cs typeface="Helvetica"/>
                <a:sym typeface="Arial"/>
              </a:rPr>
              <a:t>Key Advance 1: The standards build a staircase of text complexity so that all students are ready for the demands of college- and career-level reading.</a:t>
            </a:r>
          </a:p>
          <a:p>
            <a:pPr lvl="1" indent="-171450">
              <a:lnSpc>
                <a:spcPct val="110000"/>
              </a:lnSpc>
              <a:buFont typeface="Courier New"/>
              <a:buChar char="o"/>
            </a:pPr>
            <a:r>
              <a:rPr lang="en-US" baseline="0" dirty="0" smtClean="0">
                <a:solidFill>
                  <a:srgbClr val="000000"/>
                </a:solidFill>
                <a:cs typeface="Helvetica"/>
                <a:sym typeface="Arial"/>
              </a:rPr>
              <a:t>Key Advance 2: The standards place a premium</a:t>
            </a:r>
            <a:r>
              <a:rPr lang="en-US" dirty="0" smtClean="0">
                <a:solidFill>
                  <a:srgbClr val="000000"/>
                </a:solidFill>
                <a:cs typeface="Helvetica"/>
                <a:sym typeface="Arial"/>
              </a:rPr>
              <a:t> on students drawing evidence from texts to support their claims and conclusions about texts.</a:t>
            </a:r>
          </a:p>
          <a:p>
            <a:pPr lvl="1" indent="-171450">
              <a:lnSpc>
                <a:spcPct val="110000"/>
              </a:lnSpc>
              <a:buFont typeface="Courier New"/>
              <a:buChar char="o"/>
            </a:pPr>
            <a:r>
              <a:rPr lang="en-US" baseline="0" dirty="0" smtClean="0">
                <a:solidFill>
                  <a:srgbClr val="000000"/>
                </a:solidFill>
                <a:cs typeface="Helvetica"/>
                <a:sym typeface="Arial"/>
              </a:rPr>
              <a:t>Key</a:t>
            </a:r>
            <a:r>
              <a:rPr lang="en-US" dirty="0" smtClean="0">
                <a:solidFill>
                  <a:srgbClr val="000000"/>
                </a:solidFill>
                <a:cs typeface="Helvetica"/>
                <a:sym typeface="Arial"/>
              </a:rPr>
              <a:t> Advance 3: The standards identify</a:t>
            </a:r>
            <a:r>
              <a:rPr lang="en-US" dirty="0" smtClean="0">
                <a:solidFill>
                  <a:srgbClr val="FF0000"/>
                </a:solidFill>
                <a:cs typeface="Helvetica"/>
                <a:sym typeface="Arial"/>
              </a:rPr>
              <a:t> </a:t>
            </a:r>
            <a:r>
              <a:rPr lang="en-US" dirty="0" smtClean="0">
                <a:solidFill>
                  <a:srgbClr val="000000"/>
                </a:solidFill>
                <a:cs typeface="Helvetica"/>
                <a:sym typeface="Arial"/>
              </a:rPr>
              <a:t>reading, researching, and writing about texts as the key to gaining knowledge. </a:t>
            </a:r>
            <a:endParaRPr lang="en-US" baseline="0" dirty="0" smtClean="0">
              <a:solidFill>
                <a:srgbClr val="000000"/>
              </a:solidFill>
              <a:cs typeface="Helvetica"/>
              <a:sym typeface="Arial"/>
            </a:endParaRPr>
          </a:p>
          <a:p>
            <a:pPr marL="171450" indent="-171450">
              <a:lnSpc>
                <a:spcPct val="110000"/>
              </a:lnSpc>
              <a:buFont typeface="Arial"/>
              <a:buChar char="•"/>
            </a:pPr>
            <a:r>
              <a:rPr lang="en-US" baseline="0" dirty="0" smtClean="0">
                <a:solidFill>
                  <a:srgbClr val="000000"/>
                </a:solidFill>
                <a:cs typeface="Helvetica"/>
                <a:sym typeface="Arial"/>
              </a:rPr>
              <a:t>In this unit, we will address the structure</a:t>
            </a:r>
            <a:r>
              <a:rPr lang="en-US" dirty="0" smtClean="0">
                <a:solidFill>
                  <a:srgbClr val="000000"/>
                </a:solidFill>
                <a:cs typeface="Helvetica"/>
                <a:sym typeface="Arial"/>
              </a:rPr>
              <a:t> and demands of the </a:t>
            </a:r>
            <a:r>
              <a:rPr lang="en-US" baseline="0" dirty="0" smtClean="0">
                <a:solidFill>
                  <a:srgbClr val="000000"/>
                </a:solidFill>
                <a:cs typeface="Helvetica"/>
                <a:sym typeface="Arial"/>
              </a:rPr>
              <a:t>CCR Standards.</a:t>
            </a:r>
            <a:endParaRPr lang="x-none" dirty="0" smtClean="0">
              <a:solidFill>
                <a:srgbClr val="000000"/>
              </a:solidFill>
              <a:cs typeface="Helvetica"/>
              <a:sym typeface="Arial"/>
            </a:endParaRP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Facilitator</a:t>
            </a:r>
            <a:r>
              <a:rPr lang="en-US" b="1" dirty="0" smtClean="0"/>
              <a:t> Note:</a:t>
            </a:r>
            <a:r>
              <a:rPr lang="en-US" dirty="0" smtClean="0"/>
              <a:t> </a:t>
            </a:r>
            <a:r>
              <a:rPr lang="en-US" sz="1200" b="0" dirty="0" smtClean="0">
                <a:solidFill>
                  <a:srgbClr val="000000"/>
                </a:solidFill>
              </a:rPr>
              <a:t>Plan</a:t>
            </a:r>
            <a:r>
              <a:rPr lang="en-US" sz="1200" b="0" baseline="0" dirty="0" smtClean="0">
                <a:solidFill>
                  <a:srgbClr val="000000"/>
                </a:solidFill>
              </a:rPr>
              <a:t> for about 15 minutes to introduce the unit (Slides 1-6).</a:t>
            </a:r>
            <a:endParaRPr lang="en-US" sz="1200" b="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3</a:t>
            </a:fld>
            <a:endParaRPr lang="en-US"/>
          </a:p>
        </p:txBody>
      </p:sp>
    </p:spTree>
    <p:extLst>
      <p:ext uri="{BB962C8B-B14F-4D97-AF65-F5344CB8AC3E}">
        <p14:creationId xmlns:p14="http://schemas.microsoft.com/office/powerpoint/2010/main" val="35038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Big Idea: </a:t>
            </a:r>
            <a:r>
              <a:rPr lang="en-US" dirty="0" smtClean="0"/>
              <a:t>The three key advances are connected and build on one another.</a:t>
            </a:r>
          </a:p>
          <a:p>
            <a:endParaRPr lang="en-US" b="1" dirty="0" smtClean="0"/>
          </a:p>
          <a:p>
            <a:r>
              <a:rPr lang="en-US" b="1" dirty="0" smtClean="0"/>
              <a:t>Facilitator Talking Points:</a:t>
            </a:r>
          </a:p>
          <a:p>
            <a:pPr marL="171450" indent="-171450">
              <a:buFont typeface="Arial"/>
              <a:buChar char="•"/>
            </a:pPr>
            <a:r>
              <a:rPr lang="en-US" dirty="0" smtClean="0"/>
              <a:t>When students engage with complex text and extract and employ evidence from those texts, they gain knowledge, enlarge their experience, and broaden their worldviews.</a:t>
            </a:r>
          </a:p>
          <a:p>
            <a:pPr marL="173038" lvl="1" indent="-171450">
              <a:buFont typeface="Arial"/>
              <a:buChar char="•"/>
            </a:pPr>
            <a:r>
              <a:rPr lang="en-US" dirty="0" smtClean="0"/>
              <a:t>Students who meet the CCR Standards undertake the close, attentive reading that is essential to understanding complex works.</a:t>
            </a:r>
          </a:p>
        </p:txBody>
      </p:sp>
      <p:sp>
        <p:nvSpPr>
          <p:cNvPr id="4" name="Slide Number Placeholder 3"/>
          <p:cNvSpPr>
            <a:spLocks noGrp="1"/>
          </p:cNvSpPr>
          <p:nvPr>
            <p:ph type="sldNum" sz="quarter" idx="10"/>
          </p:nvPr>
        </p:nvSpPr>
        <p:spPr/>
        <p:txBody>
          <a:bodyPr/>
          <a:lstStyle/>
          <a:p>
            <a:fld id="{A1746C55-DBCE-BE40-B7B1-D03C52A6C0A4}" type="slidenum">
              <a:rPr lang="en-US" smtClean="0"/>
              <a:pPr/>
              <a:t>4</a:t>
            </a:fld>
            <a:endParaRPr lang="en-US"/>
          </a:p>
        </p:txBody>
      </p:sp>
    </p:spTree>
    <p:extLst>
      <p:ext uri="{BB962C8B-B14F-4D97-AF65-F5344CB8AC3E}">
        <p14:creationId xmlns:p14="http://schemas.microsoft.com/office/powerpoint/2010/main" val="37024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Big Idea: </a:t>
            </a:r>
            <a:r>
              <a:rPr lang="en-US" b="0" dirty="0" smtClean="0">
                <a:solidFill>
                  <a:srgbClr val="000000"/>
                </a:solidFill>
                <a:cs typeface="Helvetica"/>
                <a:sym typeface="Arial"/>
              </a:rPr>
              <a:t>To</a:t>
            </a:r>
            <a:r>
              <a:rPr lang="en-US" b="0" baseline="0" dirty="0" smtClean="0">
                <a:solidFill>
                  <a:srgbClr val="000000"/>
                </a:solidFill>
                <a:cs typeface="Helvetica"/>
                <a:sym typeface="Arial"/>
              </a:rPr>
              <a:t> give participants time to delve into important parts of the standards and understand how the key </a:t>
            </a:r>
            <a:r>
              <a:rPr lang="en-US" dirty="0" smtClean="0">
                <a:solidFill>
                  <a:srgbClr val="000000"/>
                </a:solidFill>
                <a:cs typeface="Helvetica"/>
                <a:sym typeface="Arial"/>
              </a:rPr>
              <a:t>a</a:t>
            </a:r>
            <a:r>
              <a:rPr lang="en-US" b="0" dirty="0" smtClean="0">
                <a:solidFill>
                  <a:srgbClr val="000000"/>
                </a:solidFill>
                <a:cs typeface="Helvetica"/>
                <a:sym typeface="Arial"/>
              </a:rPr>
              <a:t>dvances</a:t>
            </a:r>
            <a:r>
              <a:rPr lang="en-US" b="0" baseline="0" dirty="0" smtClean="0">
                <a:solidFill>
                  <a:srgbClr val="000000"/>
                </a:solidFill>
                <a:cs typeface="Helvetica"/>
                <a:sym typeface="Arial"/>
              </a:rPr>
              <a:t> are derived from the CCR Standards and are linked to one another.</a:t>
            </a:r>
          </a:p>
          <a:p>
            <a:pPr marR="0" algn="l" defTabSz="914400" rtl="0" eaLnBrk="1" fontAlgn="auto" latinLnBrk="0" hangingPunct="1">
              <a:lnSpc>
                <a:spcPct val="100000"/>
              </a:lnSpc>
              <a:spcBef>
                <a:spcPts val="0"/>
              </a:spcBef>
              <a:spcAft>
                <a:spcPts val="0"/>
              </a:spcAft>
              <a:buClrTx/>
              <a:buSzTx/>
              <a:tabLst/>
              <a:defRPr/>
            </a:pPr>
            <a:endParaRPr lang="en-US" b="0" dirty="0" smtClean="0">
              <a:solidFill>
                <a:srgbClr val="000000"/>
              </a:solidFill>
              <a:cs typeface="Helvetica"/>
              <a:sym typeface="Arial"/>
            </a:endParaRPr>
          </a:p>
          <a:p>
            <a:r>
              <a:rPr lang="en-US" b="1" dirty="0" smtClean="0">
                <a:solidFill>
                  <a:srgbClr val="000000"/>
                </a:solidFill>
                <a:cs typeface="Helvetica"/>
                <a:sym typeface="Arial"/>
              </a:rPr>
              <a:t>Facilitator Talking Point: </a:t>
            </a:r>
            <a:r>
              <a:rPr lang="en-US" dirty="0" smtClean="0">
                <a:solidFill>
                  <a:srgbClr val="000000"/>
                </a:solidFill>
                <a:cs typeface="Helvetica"/>
                <a:sym typeface="Arial"/>
              </a:rPr>
              <a:t>The purpose of this unit is to explore the ELA/Literacy CCR Standards—first by working closely with the Anchor Standards and then by seeing how they demonstrate the truth of the advances. </a:t>
            </a:r>
          </a:p>
          <a:p>
            <a:pPr marL="0" indent="0">
              <a:buFont typeface="Arial"/>
              <a:buNone/>
            </a:pPr>
            <a:endParaRPr lang="en-US" dirty="0" smtClean="0">
              <a:solidFill>
                <a:srgbClr val="000000"/>
              </a:solidFill>
              <a:cs typeface="Helvetica"/>
              <a:sym typeface="Arial"/>
            </a:endParaRPr>
          </a:p>
          <a:p>
            <a:r>
              <a:rPr lang="en-US" b="1" dirty="0" smtClean="0"/>
              <a:t>Facilitator</a:t>
            </a:r>
            <a:r>
              <a:rPr lang="en-US" b="1" baseline="0" dirty="0" smtClean="0"/>
              <a:t> </a:t>
            </a:r>
            <a:r>
              <a:rPr lang="en-US" b="1" dirty="0" smtClean="0"/>
              <a:t>Notes:</a:t>
            </a:r>
          </a:p>
          <a:p>
            <a:pPr marL="171450" indent="-171450">
              <a:buFont typeface="Arial"/>
              <a:buChar char="•"/>
            </a:pPr>
            <a:r>
              <a:rPr lang="en-US" b="0" dirty="0" smtClean="0"/>
              <a:t>Read these</a:t>
            </a:r>
            <a:r>
              <a:rPr lang="en-US" b="0" baseline="0" dirty="0" smtClean="0"/>
              <a:t> three objectives for Unit 1 aloud and start the exercise.</a:t>
            </a:r>
          </a:p>
          <a:p>
            <a:pPr marL="171450" indent="-171450">
              <a:buFont typeface="Arial"/>
              <a:buChar char="•"/>
            </a:pPr>
            <a:r>
              <a:rPr lang="en-US" b="0" baseline="0" dirty="0" smtClean="0"/>
              <a:t>You can pause for questions, but know that most will be answered by continuing with the activity. </a:t>
            </a:r>
            <a:endParaRPr lang="en-US" b="0" baseline="0" dirty="0" smtClean="0">
              <a:solidFill>
                <a:srgbClr val="000000"/>
              </a:solidFill>
              <a:cs typeface="Helvetica"/>
              <a:sym typeface="Arial"/>
            </a:endParaRP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5</a:t>
            </a:fld>
            <a:endParaRPr lang="en-US"/>
          </a:p>
        </p:txBody>
      </p:sp>
    </p:spTree>
    <p:extLst>
      <p:ext uri="{BB962C8B-B14F-4D97-AF65-F5344CB8AC3E}">
        <p14:creationId xmlns:p14="http://schemas.microsoft.com/office/powerpoint/2010/main" val="1481136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solidFill>
                  <a:srgbClr val="000000"/>
                </a:solidFill>
                <a:cs typeface="Helvetica"/>
                <a:sym typeface="Arial"/>
              </a:rPr>
              <a:t>The purpose of the first activity is </a:t>
            </a:r>
            <a:r>
              <a:rPr lang="en-US" dirty="0"/>
              <a:t>to quickly familiarize participants with the Anchor Standards and demystify them by giving them nicknames. </a:t>
            </a:r>
            <a:endParaRPr lang="en-US" b="1" dirty="0"/>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6</a:t>
            </a:fld>
            <a:endParaRPr lang="en-US"/>
          </a:p>
        </p:txBody>
      </p:sp>
    </p:spTree>
    <p:extLst>
      <p:ext uri="{BB962C8B-B14F-4D97-AF65-F5344CB8AC3E}">
        <p14:creationId xmlns:p14="http://schemas.microsoft.com/office/powerpoint/2010/main" val="248630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Big Idea:</a:t>
            </a:r>
            <a:r>
              <a:rPr lang="en-US" baseline="0" dirty="0" smtClean="0"/>
              <a:t> </a:t>
            </a:r>
            <a:r>
              <a:rPr lang="en-US" dirty="0" smtClean="0"/>
              <a:t>Make sure each participant has the correct materials before giving directions for the activity.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1746C55-DBCE-BE40-B7B1-D03C52A6C0A4}" type="slidenum">
              <a:rPr lang="en-US" smtClean="0"/>
              <a:pPr/>
              <a:t>7</a:t>
            </a:fld>
            <a:endParaRPr lang="en-US"/>
          </a:p>
        </p:txBody>
      </p:sp>
    </p:spTree>
    <p:extLst>
      <p:ext uri="{BB962C8B-B14F-4D97-AF65-F5344CB8AC3E}">
        <p14:creationId xmlns:p14="http://schemas.microsoft.com/office/powerpoint/2010/main" val="1512522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Big Idea: </a:t>
            </a:r>
            <a:r>
              <a:rPr lang="en-US" dirty="0" smtClean="0"/>
              <a:t>Give directions for the activity.</a:t>
            </a:r>
          </a:p>
          <a:p>
            <a:endParaRPr lang="en-US" b="1" dirty="0" smtClean="0"/>
          </a:p>
          <a:p>
            <a:r>
              <a:rPr lang="en-US" b="1" dirty="0" smtClean="0"/>
              <a:t>Facilitator Talking Point: </a:t>
            </a:r>
            <a:r>
              <a:rPr lang="en-US" dirty="0" smtClean="0"/>
              <a:t>Circle keywords in each standard before arriving at a nickname.</a:t>
            </a:r>
          </a:p>
          <a:p>
            <a:endParaRPr lang="en-US" b="1" dirty="0" smtClean="0"/>
          </a:p>
          <a:p>
            <a:r>
              <a:rPr lang="en-US" b="1"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Assign a single strand of</a:t>
            </a:r>
            <a:r>
              <a:rPr lang="en-US" sz="1200" kern="1200" baseline="0" dirty="0" smtClean="0">
                <a:solidFill>
                  <a:schemeClr val="tx1"/>
                </a:solidFill>
                <a:effectLst/>
                <a:latin typeface="+mn-lt"/>
                <a:ea typeface="+mn-ea"/>
                <a:cs typeface="+mn-cs"/>
              </a:rPr>
              <a:t> the standards to each table (i.e., Reading, Writing, Speaking and Listening, or Language). </a:t>
            </a:r>
            <a:r>
              <a:rPr lang="en-US" sz="1200" kern="1200" dirty="0" smtClean="0">
                <a:solidFill>
                  <a:schemeClr val="tx1"/>
                </a:solidFill>
                <a:effectLst/>
                <a:latin typeface="+mn-lt"/>
                <a:ea typeface="+mn-ea"/>
                <a:cs typeface="+mn-cs"/>
              </a:rPr>
              <a:t>If you have more time, assign two strands to each table of participants.</a:t>
            </a:r>
            <a:r>
              <a:rPr lang="en-US" dirty="0" smtClean="0">
                <a:effectLst/>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Encourage</a:t>
            </a:r>
            <a:r>
              <a:rPr lang="en-US" sz="1200" kern="1200" baseline="0" dirty="0" smtClean="0">
                <a:solidFill>
                  <a:schemeClr val="tx1"/>
                </a:solidFill>
                <a:effectLst/>
                <a:latin typeface="+mn-lt"/>
                <a:ea typeface="+mn-ea"/>
                <a:cs typeface="+mn-cs"/>
              </a:rPr>
              <a:t> participants</a:t>
            </a:r>
            <a:r>
              <a:rPr lang="en-US" sz="1200" kern="1200" dirty="0" smtClean="0">
                <a:solidFill>
                  <a:schemeClr val="tx1"/>
                </a:solidFill>
                <a:effectLst/>
                <a:latin typeface="+mn-lt"/>
                <a:ea typeface="+mn-ea"/>
                <a:cs typeface="+mn-cs"/>
              </a:rPr>
              <a:t> to tie the standards to what they already know, or to see the one element that unites the standards and may be novel in their experience (e.g.,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text complexity).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If participants feel stuck on a given standard, ask them some questions to help them discern the meaning. It can also help to provide a frame: “This is the  </a:t>
            </a:r>
            <a:r>
              <a:rPr lang="en-US" u="sng" dirty="0" smtClean="0"/>
              <a:t>		</a:t>
            </a:r>
            <a:r>
              <a:rPr lang="en-US" dirty="0" smtClean="0"/>
              <a:t> standard.” </a:t>
            </a:r>
            <a:endParaRPr lang="en-US" sz="1200" kern="1200" dirty="0" smtClean="0">
              <a:solidFill>
                <a:schemeClr val="tx1"/>
              </a:solidFill>
              <a:effectLst/>
              <a:latin typeface="+mn-lt"/>
              <a:ea typeface="+mn-ea"/>
              <a:cs typeface="+mn-cs"/>
            </a:endParaRPr>
          </a:p>
          <a:p>
            <a:pPr marL="171450" indent="-171450">
              <a:buFont typeface="Arial"/>
              <a:buChar char="•"/>
            </a:pPr>
            <a:r>
              <a:rPr lang="en-US" sz="1200" kern="1200" dirty="0" smtClean="0">
                <a:solidFill>
                  <a:schemeClr val="tx1"/>
                </a:solidFill>
                <a:effectLst/>
                <a:latin typeface="+mn-lt"/>
                <a:ea typeface="+mn-ea"/>
                <a:cs typeface="+mn-cs"/>
              </a:rPr>
              <a:t>Allow about 45 minutes of active work time for this activity so participants don’t feel rushed.</a:t>
            </a:r>
          </a:p>
        </p:txBody>
      </p:sp>
      <p:sp>
        <p:nvSpPr>
          <p:cNvPr id="4" name="Slide Number Placeholder 3"/>
          <p:cNvSpPr>
            <a:spLocks noGrp="1"/>
          </p:cNvSpPr>
          <p:nvPr>
            <p:ph type="sldNum" sz="quarter" idx="10"/>
          </p:nvPr>
        </p:nvSpPr>
        <p:spPr/>
        <p:txBody>
          <a:bodyPr/>
          <a:lstStyle/>
          <a:p>
            <a:fld id="{A1746C55-DBCE-BE40-B7B1-D03C52A6C0A4}" type="slidenum">
              <a:rPr lang="en-US" smtClean="0"/>
              <a:pPr/>
              <a:t>8</a:t>
            </a:fld>
            <a:endParaRPr lang="en-US"/>
          </a:p>
        </p:txBody>
      </p:sp>
    </p:spTree>
    <p:extLst>
      <p:ext uri="{BB962C8B-B14F-4D97-AF65-F5344CB8AC3E}">
        <p14:creationId xmlns:p14="http://schemas.microsoft.com/office/powerpoint/2010/main" val="120186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Big Idea: </a:t>
            </a:r>
            <a:r>
              <a:rPr lang="en-US" dirty="0" smtClean="0">
                <a:solidFill>
                  <a:srgbClr val="000000"/>
                </a:solidFill>
                <a:cs typeface="Helvetica"/>
                <a:sym typeface="Arial"/>
              </a:rPr>
              <a:t>Check on participants’ understanding of the meaning of various Anchor Standards.</a:t>
            </a:r>
            <a:endParaRPr lang="en-US" b="1" dirty="0" smtClean="0">
              <a:solidFill>
                <a:srgbClr val="000000"/>
              </a:solidFill>
              <a:cs typeface="Helvetica"/>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000000"/>
              </a:solidFill>
              <a:cs typeface="Helvetica"/>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0000"/>
                </a:solidFill>
                <a:cs typeface="Helvetica"/>
                <a:sym typeface="Arial"/>
              </a:rPr>
              <a:t>Facilitator Notes:</a:t>
            </a:r>
          </a:p>
          <a:p>
            <a:pPr marL="171450" indent="-171450">
              <a:buFont typeface="Arial"/>
              <a:buChar char="•"/>
            </a:pPr>
            <a:r>
              <a:rPr lang="en-US" dirty="0" smtClean="0"/>
              <a:t>Yo</a:t>
            </a:r>
            <a:r>
              <a:rPr lang="en-US" baseline="0" dirty="0" smtClean="0"/>
              <a:t>u may not have time to hear from all the tables about what they nicknamed the standards they were assigned, </a:t>
            </a:r>
            <a:r>
              <a:rPr lang="en-US" u="none" baseline="0" dirty="0" smtClean="0"/>
              <a:t>but you should ask to hear from participants who really liked the nickname they created for a given standard.</a:t>
            </a:r>
            <a:endParaRPr lang="en-US" u="sng" baseline="0" dirty="0" smtClean="0"/>
          </a:p>
          <a:p>
            <a:pPr marL="171450" indent="-171450">
              <a:buFont typeface="Arial"/>
              <a:buChar char="•"/>
            </a:pPr>
            <a:r>
              <a:rPr lang="en-US" u="none" baseline="0" dirty="0" smtClean="0"/>
              <a:t>It is important to give honest feedback if someone offers a nickname that does not reflect the meaning of that standard. The point of this activity is for participants to come to a better understanding of the CCR Standards for ELA/Literacy and to demystify the standards for them. Letting participants leave the activity with misconceptions about a standard will not promote these goals.</a:t>
            </a:r>
          </a:p>
          <a:p>
            <a:endParaRPr lang="en-US" dirty="0"/>
          </a:p>
        </p:txBody>
      </p:sp>
      <p:sp>
        <p:nvSpPr>
          <p:cNvPr id="4" name="Slide Number Placeholder 3"/>
          <p:cNvSpPr>
            <a:spLocks noGrp="1"/>
          </p:cNvSpPr>
          <p:nvPr>
            <p:ph type="sldNum" sz="quarter" idx="10"/>
          </p:nvPr>
        </p:nvSpPr>
        <p:spPr/>
        <p:txBody>
          <a:bodyPr/>
          <a:lstStyle/>
          <a:p>
            <a:fld id="{A1746C55-DBCE-BE40-B7B1-D03C52A6C0A4}" type="slidenum">
              <a:rPr lang="en-US" smtClean="0"/>
              <a:pPr/>
              <a:t>9</a:t>
            </a:fld>
            <a:endParaRPr lang="en-US"/>
          </a:p>
        </p:txBody>
      </p:sp>
    </p:spTree>
    <p:extLst>
      <p:ext uri="{BB962C8B-B14F-4D97-AF65-F5344CB8AC3E}">
        <p14:creationId xmlns:p14="http://schemas.microsoft.com/office/powerpoint/2010/main" val="47045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white">
          <a:xfrm>
            <a:off x="0" y="0"/>
            <a:ext cx="9144000" cy="2743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defRPr/>
            </a:pPr>
            <a:endParaRPr lang="en-US">
              <a:ln>
                <a:solidFill>
                  <a:srgbClr val="B0242B"/>
                </a:solidFill>
              </a:ln>
            </a:endParaRPr>
          </a:p>
        </p:txBody>
      </p:sp>
      <p:cxnSp>
        <p:nvCxnSpPr>
          <p:cNvPr id="5" name="Straight Connector 7"/>
          <p:cNvCxnSpPr>
            <a:cxnSpLocks noChangeShapeType="1"/>
          </p:cNvCxnSpPr>
          <p:nvPr userDrawn="1"/>
        </p:nvCxnSpPr>
        <p:spPr bwMode="auto">
          <a:xfrm>
            <a:off x="0" y="2743200"/>
            <a:ext cx="9144000" cy="0"/>
          </a:xfrm>
          <a:prstGeom prst="line">
            <a:avLst/>
          </a:prstGeom>
          <a:noFill/>
          <a:ln w="76200">
            <a:solidFill>
              <a:srgbClr val="B0242B"/>
            </a:solidFill>
            <a:round/>
            <a:headEnd/>
            <a:tailEnd/>
          </a:ln>
          <a:extLst>
            <a:ext uri="{909E8E84-426E-40dd-AFC4-6F175D3DCCD1}">
              <a14:hiddenFill xmlns:a14="http://schemas.microsoft.com/office/drawing/2010/main">
                <a:noFill/>
              </a14:hiddenFill>
            </a:ext>
          </a:extLst>
        </p:spPr>
      </p:cxnSp>
      <p:sp>
        <p:nvSpPr>
          <p:cNvPr id="8" name="Title 7"/>
          <p:cNvSpPr>
            <a:spLocks noGrp="1"/>
          </p:cNvSpPr>
          <p:nvPr>
            <p:ph type="title"/>
          </p:nvPr>
        </p:nvSpPr>
        <p:spPr>
          <a:xfrm>
            <a:off x="990600" y="3200400"/>
            <a:ext cx="7086600" cy="914400"/>
          </a:xfrm>
        </p:spPr>
        <p:txBody>
          <a:bodyPr anchor="t"/>
          <a:lstStyle>
            <a:lvl1pPr algn="ctr">
              <a:defRPr sz="28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sz="quarter" idx="10"/>
          </p:nvPr>
        </p:nvSpPr>
        <p:spPr>
          <a:xfrm>
            <a:off x="990600" y="4242548"/>
            <a:ext cx="7086600" cy="21851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194878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72470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600200"/>
            <a:ext cx="18288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0"/>
            <a:ext cx="5791200" cy="45720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6863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91603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74761184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334632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86200" cy="3951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25298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8119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8119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1295400" y="304800"/>
            <a:ext cx="7086600" cy="914400"/>
          </a:xfrm>
        </p:spPr>
        <p:txBody>
          <a:bodyPr/>
          <a:lstStyle/>
          <a:p>
            <a:r>
              <a:rPr lang="en-US" smtClean="0"/>
              <a:t>Click to edit Master title style</a:t>
            </a:r>
            <a:endParaRPr lang="en-US"/>
          </a:p>
        </p:txBody>
      </p:sp>
      <p:sp>
        <p:nvSpPr>
          <p:cNvPr id="8"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86464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85317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
        <p:nvSpPr>
          <p:cNvPr id="4" name="Text Placeholder 3"/>
          <p:cNvSpPr>
            <a:spLocks noGrp="1"/>
          </p:cNvSpPr>
          <p:nvPr>
            <p:ph type="body" sz="quarter" idx="10"/>
          </p:nvPr>
        </p:nvSpPr>
        <p:spPr>
          <a:xfrm>
            <a:off x="1028700" y="1828800"/>
            <a:ext cx="7395881" cy="34357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9213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177810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1"/>
          <p:cNvSpPr txBox="1">
            <a:spLocks noChangeArrowheads="1"/>
          </p:cNvSpPr>
          <p:nvPr userDrawn="1"/>
        </p:nvSpPr>
        <p:spPr bwMode="auto">
          <a:xfrm>
            <a:off x="8686800" y="6553200"/>
            <a:ext cx="338138" cy="230188"/>
          </a:xfrm>
          <a:prstGeom prst="rect">
            <a:avLst/>
          </a:prstGeom>
          <a:noFill/>
          <a:ln w="12700">
            <a:noFill/>
            <a:miter lim="800000"/>
            <a:headEnd/>
            <a:tailEnd/>
          </a:ln>
          <a:effectLst/>
        </p:spPr>
        <p:txBody>
          <a:bodyPr wrap="none"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37931725" indent="-37474525" eaLnBrk="0" hangingPunct="0">
              <a:defRPr sz="2200" b="1">
                <a:solidFill>
                  <a:schemeClr val="tx1"/>
                </a:solidFill>
                <a:latin typeface="Times New Roman" charset="0"/>
                <a:ea typeface="ＭＳ Ｐゴシック" charset="0"/>
              </a:defRPr>
            </a:lvl2pPr>
            <a:lvl3pPr eaLnBrk="0" hangingPunct="0">
              <a:defRPr sz="2200" b="1">
                <a:solidFill>
                  <a:schemeClr val="tx1"/>
                </a:solidFill>
                <a:latin typeface="Times New Roman" charset="0"/>
                <a:ea typeface="ＭＳ Ｐゴシック" charset="0"/>
              </a:defRPr>
            </a:lvl3pPr>
            <a:lvl4pPr eaLnBrk="0" hangingPunct="0">
              <a:defRPr sz="2200" b="1">
                <a:solidFill>
                  <a:schemeClr val="tx1"/>
                </a:solidFill>
                <a:latin typeface="Times New Roman" charset="0"/>
                <a:ea typeface="ＭＳ Ｐゴシック" charset="0"/>
              </a:defRPr>
            </a:lvl4pPr>
            <a:lvl5pPr eaLnBrk="0" hangingPunct="0">
              <a:defRPr sz="2200" b="1">
                <a:solidFill>
                  <a:schemeClr val="tx1"/>
                </a:solidFill>
                <a:latin typeface="Times New Roman" charset="0"/>
                <a:ea typeface="ＭＳ Ｐゴシック" charset="0"/>
              </a:defRPr>
            </a:lvl5pPr>
            <a:lvl6pPr marL="457200" eaLnBrk="0" fontAlgn="base" hangingPunct="0">
              <a:spcBef>
                <a:spcPct val="0"/>
              </a:spcBef>
              <a:spcAft>
                <a:spcPct val="0"/>
              </a:spcAft>
              <a:defRPr sz="2200" b="1">
                <a:solidFill>
                  <a:schemeClr val="tx1"/>
                </a:solidFill>
                <a:latin typeface="Times New Roman" charset="0"/>
                <a:ea typeface="ＭＳ Ｐゴシック" charset="0"/>
              </a:defRPr>
            </a:lvl6pPr>
            <a:lvl7pPr marL="914400" eaLnBrk="0" fontAlgn="base" hangingPunct="0">
              <a:spcBef>
                <a:spcPct val="0"/>
              </a:spcBef>
              <a:spcAft>
                <a:spcPct val="0"/>
              </a:spcAft>
              <a:defRPr sz="2200" b="1">
                <a:solidFill>
                  <a:schemeClr val="tx1"/>
                </a:solidFill>
                <a:latin typeface="Times New Roman" charset="0"/>
                <a:ea typeface="ＭＳ Ｐゴシック" charset="0"/>
              </a:defRPr>
            </a:lvl7pPr>
            <a:lvl8pPr marL="1371600" eaLnBrk="0" fontAlgn="base" hangingPunct="0">
              <a:spcBef>
                <a:spcPct val="0"/>
              </a:spcBef>
              <a:spcAft>
                <a:spcPct val="0"/>
              </a:spcAft>
              <a:defRPr sz="2200" b="1">
                <a:solidFill>
                  <a:schemeClr val="tx1"/>
                </a:solidFill>
                <a:latin typeface="Times New Roman" charset="0"/>
                <a:ea typeface="ＭＳ Ｐゴシック" charset="0"/>
              </a:defRPr>
            </a:lvl8pPr>
            <a:lvl9pPr marL="1828800" eaLnBrk="0" fontAlgn="base" hangingPunct="0">
              <a:spcBef>
                <a:spcPct val="0"/>
              </a:spcBef>
              <a:spcAft>
                <a:spcPct val="0"/>
              </a:spcAft>
              <a:defRPr sz="2200" b="1">
                <a:solidFill>
                  <a:schemeClr val="tx1"/>
                </a:solidFill>
                <a:latin typeface="Times New Roman" charset="0"/>
                <a:ea typeface="ＭＳ Ｐゴシック" charset="0"/>
              </a:defRPr>
            </a:lvl9pPr>
          </a:lstStyle>
          <a:p>
            <a:pPr eaLnBrk="1" hangingPunct="1">
              <a:defRPr/>
            </a:pPr>
            <a:fld id="{FD9B550B-6521-6D4A-8BBB-B148B587ADBA}" type="slidenum">
              <a:rPr lang="en-US" sz="900" smtClean="0">
                <a:solidFill>
                  <a:schemeClr val="bg1"/>
                </a:solidFill>
                <a:latin typeface="Trebuchet MS" charset="0"/>
              </a:rPr>
              <a:pPr eaLnBrk="1" hangingPunct="1">
                <a:defRPr/>
              </a:pPr>
              <a:t>‹#›</a:t>
            </a:fld>
            <a:endParaRPr lang="en-US" sz="900" dirty="0" smtClean="0">
              <a:solidFill>
                <a:schemeClr val="bg1"/>
              </a:solidFill>
              <a:latin typeface="Trebuchet MS" charset="0"/>
            </a:endParaRPr>
          </a:p>
        </p:txBody>
      </p:sp>
    </p:spTree>
    <p:extLst>
      <p:ext uri="{BB962C8B-B14F-4D97-AF65-F5344CB8AC3E}">
        <p14:creationId xmlns:p14="http://schemas.microsoft.com/office/powerpoint/2010/main" val="2471193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b" anchorCtr="0" compatLnSpc="1">
            <a:prstTxWarp prst="textNoShape">
              <a:avLst/>
            </a:prstTxWarp>
          </a:bodyPr>
          <a:lstStyle/>
          <a:p>
            <a:pPr lvl="0"/>
            <a:r>
              <a:rPr lang="en-US"/>
              <a:t>Click to edit Master title style</a:t>
            </a:r>
          </a:p>
        </p:txBody>
      </p:sp>
      <p:sp>
        <p:nvSpPr>
          <p:cNvPr id="1027" name="Rectangle 5"/>
          <p:cNvSpPr>
            <a:spLocks noGrp="1" noChangeArrowheads="1"/>
          </p:cNvSpPr>
          <p:nvPr>
            <p:ph type="body" idx="1"/>
          </p:nvPr>
        </p:nvSpPr>
        <p:spPr bwMode="auto">
          <a:xfrm>
            <a:off x="609600" y="1828800"/>
            <a:ext cx="79248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614" tIns="44513" rIns="90614" bIns="445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1928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ＭＳ Ｐゴシック" pitchFamily="-109" charset="-128"/>
          <a:cs typeface="ＭＳ Ｐゴシック" pitchFamily="-109" charset="-128"/>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ＭＳ Ｐゴシック" pitchFamily="-109" charset="-128"/>
          <a:cs typeface="ＭＳ Ｐゴシック" pitchFamily="-109" charset="-128"/>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charset="0"/>
        <a:buChar char="§"/>
        <a:defRPr sz="2200">
          <a:solidFill>
            <a:schemeClr val="tx1"/>
          </a:solidFill>
          <a:latin typeface="+mn-lt"/>
          <a:ea typeface="ＭＳ Ｐゴシック" pitchFamily="-109" charset="-128"/>
          <a:cs typeface="ＭＳ Ｐゴシック" pitchFamily="-109" charset="-128"/>
        </a:defRPr>
      </a:lvl1pPr>
      <a:lvl2pPr marL="568325" indent="-222250" algn="l" defTabSz="915988" rtl="0" eaLnBrk="0" fontAlgn="base" hangingPunct="0">
        <a:spcBef>
          <a:spcPct val="20000"/>
        </a:spcBef>
        <a:spcAft>
          <a:spcPct val="0"/>
        </a:spcAft>
        <a:buClr>
          <a:schemeClr val="tx2"/>
        </a:buClr>
        <a:buFont typeface="Wingdings" charset="0"/>
        <a:buChar char="§"/>
        <a:defRPr sz="2000">
          <a:solidFill>
            <a:schemeClr val="tx1"/>
          </a:solidFill>
          <a:latin typeface="+mn-lt"/>
          <a:ea typeface="ＭＳ Ｐゴシック" pitchFamily="-109"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ＭＳ Ｐゴシック" pitchFamily="-109"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ollege and Career Readiness: The Instructional Advan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
            <a:ext cx="665660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90600" y="3213839"/>
            <a:ext cx="7086600" cy="1889320"/>
          </a:xfrm>
        </p:spPr>
        <p:txBody>
          <a:bodyPr/>
          <a:lstStyle/>
          <a:p>
            <a:pPr>
              <a:lnSpc>
                <a:spcPct val="100000"/>
              </a:lnSpc>
              <a:spcBef>
                <a:spcPts val="1200"/>
              </a:spcBef>
              <a:spcAft>
                <a:spcPts val="1200"/>
              </a:spcAft>
            </a:pPr>
            <a:r>
              <a:rPr lang="en-US" sz="3200" dirty="0" smtClean="0">
                <a:solidFill>
                  <a:srgbClr val="FFFFFF"/>
                </a:solidFill>
                <a:latin typeface="Arial" charset="0"/>
                <a:cs typeface="Arial" charset="0"/>
              </a:rPr>
              <a:t>Connecting the Standards to the </a:t>
            </a:r>
            <a:br>
              <a:rPr lang="en-US" sz="3200" dirty="0" smtClean="0">
                <a:solidFill>
                  <a:srgbClr val="FFFFFF"/>
                </a:solidFill>
                <a:latin typeface="Arial" charset="0"/>
                <a:cs typeface="Arial" charset="0"/>
              </a:rPr>
            </a:br>
            <a:r>
              <a:rPr lang="en-US" sz="3200" dirty="0" smtClean="0">
                <a:solidFill>
                  <a:srgbClr val="FFFFFF"/>
                </a:solidFill>
                <a:latin typeface="Arial" charset="0"/>
                <a:cs typeface="Arial" charset="0"/>
              </a:rPr>
              <a:t>Key Advances</a:t>
            </a:r>
            <a:br>
              <a:rPr lang="en-US" sz="3200" dirty="0" smtClean="0">
                <a:solidFill>
                  <a:srgbClr val="FFFFFF"/>
                </a:solidFill>
                <a:latin typeface="Arial" charset="0"/>
                <a:cs typeface="Arial" charset="0"/>
              </a:rPr>
            </a:br>
            <a:r>
              <a:rPr lang="en-US" sz="3200" dirty="0" smtClean="0">
                <a:solidFill>
                  <a:srgbClr val="FFFFFF"/>
                </a:solidFill>
                <a:latin typeface="Arial" charset="0"/>
                <a:cs typeface="Arial" charset="0"/>
              </a:rPr>
              <a:t/>
            </a:r>
            <a:br>
              <a:rPr lang="en-US" sz="3200" dirty="0" smtClean="0">
                <a:solidFill>
                  <a:srgbClr val="FFFFFF"/>
                </a:solidFill>
                <a:latin typeface="Arial" charset="0"/>
                <a:cs typeface="Arial" charset="0"/>
              </a:rPr>
            </a:br>
            <a:r>
              <a:rPr lang="en-US" dirty="0" smtClean="0">
                <a:solidFill>
                  <a:srgbClr val="FFFFFF"/>
                </a:solidFill>
                <a:latin typeface="Arial" charset="0"/>
                <a:cs typeface="Arial" charset="0"/>
              </a:rPr>
              <a:t>Foundational Unit 1</a:t>
            </a:r>
            <a:endParaRPr lang="en-US" dirty="0"/>
          </a:p>
        </p:txBody>
      </p:sp>
      <p:sp>
        <p:nvSpPr>
          <p:cNvPr id="6" name="Text Placeholder 5"/>
          <p:cNvSpPr>
            <a:spLocks noGrp="1"/>
          </p:cNvSpPr>
          <p:nvPr>
            <p:ph type="body" sz="quarter" idx="10"/>
          </p:nvPr>
        </p:nvSpPr>
        <p:spPr>
          <a:xfrm>
            <a:off x="990600" y="5575300"/>
            <a:ext cx="7086600" cy="1066800"/>
          </a:xfrm>
        </p:spPr>
        <p:txBody>
          <a:bodyPr/>
          <a:lstStyle/>
          <a:p>
            <a:pPr marL="0" indent="0" algn="ctr" eaLnBrk="1" hangingPunct="1">
              <a:spcBef>
                <a:spcPct val="50000"/>
              </a:spcBef>
              <a:buNone/>
            </a:pPr>
            <a:r>
              <a:rPr lang="en-US" sz="1700" i="1" dirty="0" smtClean="0">
                <a:solidFill>
                  <a:srgbClr val="FFFFFF"/>
                </a:solidFill>
                <a:latin typeface="Arial" charset="0"/>
                <a:cs typeface="Arial" charset="0"/>
              </a:rPr>
              <a:t>Produced Under U.S. Department of Education</a:t>
            </a:r>
            <a:br>
              <a:rPr lang="en-US" sz="1700" i="1" dirty="0" smtClean="0">
                <a:solidFill>
                  <a:srgbClr val="FFFFFF"/>
                </a:solidFill>
                <a:latin typeface="Arial" charset="0"/>
                <a:cs typeface="Arial" charset="0"/>
              </a:rPr>
            </a:br>
            <a:r>
              <a:rPr lang="en-US" sz="1700" i="1" dirty="0" smtClean="0">
                <a:solidFill>
                  <a:srgbClr val="FFFFFF"/>
                </a:solidFill>
                <a:latin typeface="Arial" charset="0"/>
                <a:cs typeface="Arial" charset="0"/>
              </a:rPr>
              <a:t>Contract No. ED-VAE-13-C</a:t>
            </a:r>
            <a:r>
              <a:rPr lang="en-US" sz="1700" i="1" smtClean="0">
                <a:solidFill>
                  <a:srgbClr val="FFFFFF"/>
                </a:solidFill>
                <a:latin typeface="Arial" charset="0"/>
                <a:cs typeface="Arial" charset="0"/>
              </a:rPr>
              <a:t>-0066 </a:t>
            </a:r>
            <a:r>
              <a:rPr lang="en-US" sz="1700" i="1" dirty="0" smtClean="0">
                <a:solidFill>
                  <a:srgbClr val="FFFFFF"/>
                </a:solidFill>
                <a:latin typeface="Arial" charset="0"/>
                <a:cs typeface="Arial" charset="0"/>
              </a:rPr>
              <a:t>With StandardsWork, Inc.</a:t>
            </a:r>
          </a:p>
          <a:p>
            <a:pPr marL="0" indent="0" algn="ctr" eaLnBrk="1" hangingPunct="1">
              <a:spcBef>
                <a:spcPct val="50000"/>
              </a:spcBef>
              <a:buNone/>
            </a:pPr>
            <a:r>
              <a:rPr lang="en-US" sz="1700" dirty="0" smtClean="0">
                <a:solidFill>
                  <a:srgbClr val="FFFFFF"/>
                </a:solidFill>
                <a:latin typeface="Arial" charset="0"/>
                <a:cs typeface="Arial" charset="0"/>
              </a:rPr>
              <a:t>2016</a:t>
            </a:r>
            <a:endParaRPr lang="en-US" dirty="0"/>
          </a:p>
        </p:txBody>
      </p:sp>
    </p:spTree>
    <p:extLst>
      <p:ext uri="{BB962C8B-B14F-4D97-AF65-F5344CB8AC3E}">
        <p14:creationId xmlns:p14="http://schemas.microsoft.com/office/powerpoint/2010/main" val="40564514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r">
              <a:spcBef>
                <a:spcPts val="0"/>
              </a:spcBef>
              <a:buNone/>
            </a:pPr>
            <a:r>
              <a:rPr lang="en-US" sz="2800" b="1" i="1" dirty="0">
                <a:solidFill>
                  <a:schemeClr val="tx2"/>
                </a:solidFill>
                <a:latin typeface="Arial" charset="0"/>
                <a:cs typeface="Arial" charset="0"/>
              </a:rPr>
              <a:t>Now let’s do some </a:t>
            </a:r>
            <a:r>
              <a:rPr lang="en-US" sz="2800" b="1" i="1" dirty="0" smtClean="0">
                <a:solidFill>
                  <a:schemeClr val="tx2"/>
                </a:solidFill>
                <a:latin typeface="Arial" charset="0"/>
                <a:cs typeface="Arial" charset="0"/>
              </a:rPr>
              <a:t>work </a:t>
            </a:r>
            <a:r>
              <a:rPr lang="en-US" sz="2800" b="1" i="1" dirty="0">
                <a:solidFill>
                  <a:schemeClr val="tx2"/>
                </a:solidFill>
                <a:latin typeface="Arial" charset="0"/>
                <a:cs typeface="Arial" charset="0"/>
              </a:rPr>
              <a:t>connecting the </a:t>
            </a:r>
            <a:endParaRPr lang="en-US" sz="2800" b="1" i="1" dirty="0" smtClean="0">
              <a:solidFill>
                <a:schemeClr val="tx2"/>
              </a:solidFill>
              <a:latin typeface="Arial" charset="0"/>
              <a:cs typeface="Arial" charset="0"/>
            </a:endParaRPr>
          </a:p>
          <a:p>
            <a:pPr marL="0" indent="0" algn="r">
              <a:spcBef>
                <a:spcPts val="0"/>
              </a:spcBef>
              <a:buNone/>
            </a:pPr>
            <a:r>
              <a:rPr lang="en-US" sz="2800" b="1" i="1" dirty="0" smtClean="0">
                <a:solidFill>
                  <a:schemeClr val="tx2"/>
                </a:solidFill>
                <a:latin typeface="Arial" charset="0"/>
                <a:cs typeface="Arial" charset="0"/>
              </a:rPr>
              <a:t>CCR standards </a:t>
            </a:r>
            <a:r>
              <a:rPr lang="en-US" sz="2800" b="1" i="1" dirty="0">
                <a:solidFill>
                  <a:schemeClr val="tx2"/>
                </a:solidFill>
                <a:latin typeface="Arial" charset="0"/>
                <a:cs typeface="Arial" charset="0"/>
              </a:rPr>
              <a:t>to the key advances . . . </a:t>
            </a:r>
            <a:endParaRPr lang="en-US" sz="2800" b="1" dirty="0"/>
          </a:p>
        </p:txBody>
      </p:sp>
    </p:spTree>
    <p:extLst>
      <p:ext uri="{BB962C8B-B14F-4D97-AF65-F5344CB8AC3E}">
        <p14:creationId xmlns:p14="http://schemas.microsoft.com/office/powerpoint/2010/main" val="9161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latin typeface="Arial" charset="0"/>
                <a:ea typeface="ＭＳ Ｐゴシック" charset="0"/>
                <a:cs typeface="ＭＳ Ｐゴシック" charset="0"/>
              </a:rPr>
              <a:t>Materials (Part Two)</a:t>
            </a:r>
          </a:p>
        </p:txBody>
      </p:sp>
      <p:sp>
        <p:nvSpPr>
          <p:cNvPr id="18434" name="Content Placeholder 2"/>
          <p:cNvSpPr>
            <a:spLocks noGrp="1"/>
          </p:cNvSpPr>
          <p:nvPr>
            <p:ph idx="1"/>
          </p:nvPr>
        </p:nvSpPr>
        <p:spPr/>
        <p:txBody>
          <a:bodyPr/>
          <a:lstStyle/>
          <a:p>
            <a:pPr>
              <a:lnSpc>
                <a:spcPct val="120000"/>
              </a:lnSpc>
              <a:spcBef>
                <a:spcPts val="1200"/>
              </a:spcBef>
            </a:pPr>
            <a:r>
              <a:rPr lang="en-US" dirty="0">
                <a:solidFill>
                  <a:srgbClr val="000000"/>
                </a:solidFill>
                <a:latin typeface="Arial" charset="0"/>
                <a:ea typeface="ＭＳ Ｐゴシック" charset="0"/>
                <a:cs typeface="ＭＳ Ｐゴシック" charset="0"/>
              </a:rPr>
              <a:t>Directions for Participants</a:t>
            </a:r>
          </a:p>
          <a:p>
            <a:pPr>
              <a:lnSpc>
                <a:spcPct val="120000"/>
              </a:lnSpc>
              <a:spcBef>
                <a:spcPts val="1200"/>
              </a:spcBef>
            </a:pPr>
            <a:r>
              <a:rPr lang="en-US" dirty="0">
                <a:solidFill>
                  <a:srgbClr val="000000"/>
                </a:solidFill>
                <a:latin typeface="Arial" charset="0"/>
                <a:ea typeface="ＭＳ Ｐゴシック" charset="0"/>
                <a:cs typeface="ＭＳ Ｐゴシック" charset="0"/>
              </a:rPr>
              <a:t>Resource: CCR Anchor Standards cards</a:t>
            </a:r>
          </a:p>
        </p:txBody>
      </p:sp>
    </p:spTree>
    <p:extLst>
      <p:ext uri="{BB962C8B-B14F-4D97-AF65-F5344CB8AC3E}">
        <p14:creationId xmlns:p14="http://schemas.microsoft.com/office/powerpoint/2010/main" val="26054736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latin typeface="Arial" charset="0"/>
                <a:ea typeface="ＭＳ Ｐゴシック" charset="0"/>
                <a:cs typeface="ＭＳ Ｐゴシック" charset="0"/>
              </a:rPr>
              <a:t>Directions (Part Two)</a:t>
            </a:r>
          </a:p>
        </p:txBody>
      </p:sp>
      <p:sp>
        <p:nvSpPr>
          <p:cNvPr id="19458" name="Content Placeholder 2"/>
          <p:cNvSpPr>
            <a:spLocks noGrp="1"/>
          </p:cNvSpPr>
          <p:nvPr>
            <p:ph idx="1"/>
          </p:nvPr>
        </p:nvSpPr>
        <p:spPr>
          <a:xfrm>
            <a:off x="609600" y="1600200"/>
            <a:ext cx="7924800" cy="4179888"/>
          </a:xfrm>
        </p:spPr>
        <p:txBody>
          <a:bodyPr/>
          <a:lstStyle/>
          <a:p>
            <a:pPr marL="457200" indent="-457200">
              <a:lnSpc>
                <a:spcPct val="120000"/>
              </a:lnSpc>
              <a:spcBef>
                <a:spcPts val="1175"/>
              </a:spcBef>
              <a:buFont typeface="Arial" charset="0"/>
              <a:buAutoNum type="arabicPeriod"/>
            </a:pPr>
            <a:r>
              <a:rPr lang="en-US" dirty="0">
                <a:solidFill>
                  <a:srgbClr val="000000"/>
                </a:solidFill>
                <a:latin typeface="Arial" charset="0"/>
                <a:ea typeface="ＭＳ Ｐゴシック" charset="0"/>
                <a:cs typeface="ＭＳ Ｐゴシック" charset="0"/>
              </a:rPr>
              <a:t>Read your Anchor Standards card. Look at the four categories posted around the room, and ask yourself, “Which key advance does this standard best illustrate or exemplify?” </a:t>
            </a:r>
          </a:p>
          <a:p>
            <a:pPr marL="457200" indent="-457200">
              <a:lnSpc>
                <a:spcPct val="120000"/>
              </a:lnSpc>
              <a:spcBef>
                <a:spcPts val="1175"/>
              </a:spcBef>
              <a:buFont typeface="Arial" charset="0"/>
              <a:buAutoNum type="arabicPeriod"/>
            </a:pPr>
            <a:r>
              <a:rPr lang="en-US" dirty="0">
                <a:solidFill>
                  <a:srgbClr val="000000"/>
                </a:solidFill>
                <a:latin typeface="Arial" charset="0"/>
                <a:ea typeface="ＭＳ Ｐゴシック" charset="0"/>
                <a:cs typeface="ＭＳ Ｐゴシック" charset="0"/>
              </a:rPr>
              <a:t>When you have settled on which category your standard </a:t>
            </a:r>
            <a:r>
              <a:rPr lang="en-US" i="1" dirty="0">
                <a:solidFill>
                  <a:srgbClr val="000000"/>
                </a:solidFill>
                <a:latin typeface="Arial" charset="0"/>
                <a:ea typeface="ＭＳ Ｐゴシック" charset="0"/>
                <a:cs typeface="ＭＳ Ｐゴシック" charset="0"/>
              </a:rPr>
              <a:t>best </a:t>
            </a:r>
            <a:r>
              <a:rPr lang="en-US" dirty="0">
                <a:solidFill>
                  <a:srgbClr val="000000"/>
                </a:solidFill>
                <a:latin typeface="Arial" charset="0"/>
                <a:ea typeface="ＭＳ Ｐゴシック" charset="0"/>
                <a:cs typeface="ＭＳ Ｐゴシック" charset="0"/>
              </a:rPr>
              <a:t>fits, walk over to stand by that poster.  </a:t>
            </a:r>
          </a:p>
          <a:p>
            <a:pPr marL="457200" indent="-457200">
              <a:lnSpc>
                <a:spcPct val="120000"/>
              </a:lnSpc>
              <a:spcBef>
                <a:spcPts val="1175"/>
              </a:spcBef>
              <a:buFont typeface="Arial" charset="0"/>
              <a:buAutoNum type="arabicPeriod"/>
            </a:pPr>
            <a:r>
              <a:rPr lang="en-US" dirty="0">
                <a:solidFill>
                  <a:srgbClr val="000000"/>
                </a:solidFill>
                <a:latin typeface="Arial" charset="0"/>
                <a:ea typeface="ＭＳ Ｐゴシック" charset="0"/>
                <a:cs typeface="ＭＳ Ｐゴシック" charset="0"/>
              </a:rPr>
              <a:t>Read your standard aloud to the other participants and listen to their standard. </a:t>
            </a:r>
          </a:p>
        </p:txBody>
      </p:sp>
      <p:grpSp>
        <p:nvGrpSpPr>
          <p:cNvPr id="2" name="Group 1" descr="Work Session 45 minutes"/>
          <p:cNvGrpSpPr/>
          <p:nvPr/>
        </p:nvGrpSpPr>
        <p:grpSpPr>
          <a:xfrm>
            <a:off x="6194425" y="5524500"/>
            <a:ext cx="2492375" cy="661988"/>
            <a:chOff x="6194425" y="5524500"/>
            <a:chExt cx="2492375" cy="661988"/>
          </a:xfrm>
        </p:grpSpPr>
        <p:sp>
          <p:nvSpPr>
            <p:cNvPr id="5" name="Rounded Rectangle 4"/>
            <p:cNvSpPr/>
            <p:nvPr/>
          </p:nvSpPr>
          <p:spPr bwMode="auto">
            <a:xfrm>
              <a:off x="6194425" y="5524500"/>
              <a:ext cx="2492375" cy="661988"/>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a:lstStyle/>
            <a:p>
              <a:pPr>
                <a:defRPr/>
              </a:pPr>
              <a:endParaRPr lang="en-US">
                <a:effectLst>
                  <a:outerShdw blurRad="50800" dist="38100" dir="5400000" algn="t" rotWithShape="0">
                    <a:prstClr val="black">
                      <a:alpha val="40000"/>
                    </a:prstClr>
                  </a:outerShdw>
                </a:effectLst>
                <a:latin typeface="Times New Roman" pitchFamily="-109" charset="0"/>
              </a:endParaRPr>
            </a:p>
          </p:txBody>
        </p:sp>
        <p:sp>
          <p:nvSpPr>
            <p:cNvPr id="19460" name="TextBox 5"/>
            <p:cNvSpPr txBox="1">
              <a:spLocks noChangeArrowheads="1"/>
            </p:cNvSpPr>
            <p:nvPr/>
          </p:nvSpPr>
          <p:spPr bwMode="auto">
            <a:xfrm>
              <a:off x="6194425" y="5554663"/>
              <a:ext cx="2492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742950" indent="-285750" eaLnBrk="0" hangingPunct="0">
                <a:defRPr sz="2200" b="1">
                  <a:solidFill>
                    <a:schemeClr val="tx1"/>
                  </a:solidFill>
                  <a:latin typeface="Times New Roman" charset="0"/>
                  <a:ea typeface="ＭＳ Ｐゴシック" charset="0"/>
                </a:defRPr>
              </a:lvl2pPr>
              <a:lvl3pPr marL="1143000" indent="-228600" eaLnBrk="0" hangingPunct="0">
                <a:defRPr sz="2200" b="1">
                  <a:solidFill>
                    <a:schemeClr val="tx1"/>
                  </a:solidFill>
                  <a:latin typeface="Times New Roman" charset="0"/>
                  <a:ea typeface="ＭＳ Ｐゴシック" charset="0"/>
                </a:defRPr>
              </a:lvl3pPr>
              <a:lvl4pPr marL="1600200" indent="-228600" eaLnBrk="0" hangingPunct="0">
                <a:defRPr sz="2200" b="1">
                  <a:solidFill>
                    <a:schemeClr val="tx1"/>
                  </a:solidFill>
                  <a:latin typeface="Times New Roman" charset="0"/>
                  <a:ea typeface="ＭＳ Ｐゴシック" charset="0"/>
                </a:defRPr>
              </a:lvl4pPr>
              <a:lvl5pPr marL="2057400" indent="-228600" eaLnBrk="0" hangingPunct="0">
                <a:defRPr sz="2200" b="1">
                  <a:solidFill>
                    <a:schemeClr val="tx1"/>
                  </a:solidFill>
                  <a:latin typeface="Times New Roman" charset="0"/>
                  <a:ea typeface="ＭＳ Ｐゴシック" charset="0"/>
                </a:defRPr>
              </a:lvl5pPr>
              <a:lvl6pPr marL="2514600" indent="-228600" algn="r" eaLnBrk="0" fontAlgn="base" hangingPunct="0">
                <a:spcBef>
                  <a:spcPct val="0"/>
                </a:spcBef>
                <a:spcAft>
                  <a:spcPct val="0"/>
                </a:spcAft>
                <a:defRPr sz="2200" b="1">
                  <a:solidFill>
                    <a:schemeClr val="tx1"/>
                  </a:solidFill>
                  <a:latin typeface="Times New Roman" charset="0"/>
                  <a:ea typeface="ＭＳ Ｐゴシック" charset="0"/>
                </a:defRPr>
              </a:lvl6pPr>
              <a:lvl7pPr marL="2971800" indent="-228600" algn="r" eaLnBrk="0" fontAlgn="base" hangingPunct="0">
                <a:spcBef>
                  <a:spcPct val="0"/>
                </a:spcBef>
                <a:spcAft>
                  <a:spcPct val="0"/>
                </a:spcAft>
                <a:defRPr sz="2200" b="1">
                  <a:solidFill>
                    <a:schemeClr val="tx1"/>
                  </a:solidFill>
                  <a:latin typeface="Times New Roman" charset="0"/>
                  <a:ea typeface="ＭＳ Ｐゴシック" charset="0"/>
                </a:defRPr>
              </a:lvl7pPr>
              <a:lvl8pPr marL="3429000" indent="-228600" algn="r" eaLnBrk="0" fontAlgn="base" hangingPunct="0">
                <a:spcBef>
                  <a:spcPct val="0"/>
                </a:spcBef>
                <a:spcAft>
                  <a:spcPct val="0"/>
                </a:spcAft>
                <a:defRPr sz="2200" b="1">
                  <a:solidFill>
                    <a:schemeClr val="tx1"/>
                  </a:solidFill>
                  <a:latin typeface="Times New Roman" charset="0"/>
                  <a:ea typeface="ＭＳ Ｐゴシック" charset="0"/>
                </a:defRPr>
              </a:lvl8pPr>
              <a:lvl9pPr marL="3886200" indent="-228600" algn="r" eaLnBrk="0" fontAlgn="base" hangingPunct="0">
                <a:spcBef>
                  <a:spcPct val="0"/>
                </a:spcBef>
                <a:spcAft>
                  <a:spcPct val="0"/>
                </a:spcAft>
                <a:defRPr sz="2200" b="1">
                  <a:solidFill>
                    <a:schemeClr val="tx1"/>
                  </a:solidFill>
                  <a:latin typeface="Times New Roman" charset="0"/>
                  <a:ea typeface="ＭＳ Ｐゴシック" charset="0"/>
                </a:defRPr>
              </a:lvl9pPr>
            </a:lstStyle>
            <a:p>
              <a:pPr algn="ctr" eaLnBrk="1" hangingPunct="1"/>
              <a:r>
                <a:rPr lang="en-US" sz="1500" b="0">
                  <a:solidFill>
                    <a:schemeClr val="bg1"/>
                  </a:solidFill>
                  <a:latin typeface="Arial" charset="0"/>
                  <a:cs typeface="Arial" charset="0"/>
                </a:rPr>
                <a:t>Work Session</a:t>
              </a:r>
              <a:br>
                <a:rPr lang="en-US" sz="1500" b="0">
                  <a:solidFill>
                    <a:schemeClr val="bg1"/>
                  </a:solidFill>
                  <a:latin typeface="Arial" charset="0"/>
                  <a:cs typeface="Arial" charset="0"/>
                </a:rPr>
              </a:br>
              <a:r>
                <a:rPr lang="en-US" sz="1500" b="0">
                  <a:solidFill>
                    <a:schemeClr val="bg1"/>
                  </a:solidFill>
                  <a:latin typeface="Arial" charset="0"/>
                  <a:cs typeface="Arial" charset="0"/>
                </a:rPr>
                <a:t>45 minutes</a:t>
              </a:r>
            </a:p>
          </p:txBody>
        </p:sp>
      </p:grpSp>
    </p:spTree>
    <p:extLst>
      <p:ext uri="{BB962C8B-B14F-4D97-AF65-F5344CB8AC3E}">
        <p14:creationId xmlns:p14="http://schemas.microsoft.com/office/powerpoint/2010/main" val="20847126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latin typeface="Arial" charset="0"/>
                <a:ea typeface="ＭＳ Ｐゴシック" charset="0"/>
                <a:cs typeface="ＭＳ Ｐゴシック" charset="0"/>
              </a:rPr>
              <a:t>Discussion Questions</a:t>
            </a:r>
          </a:p>
        </p:txBody>
      </p:sp>
      <p:sp>
        <p:nvSpPr>
          <p:cNvPr id="20482" name="Content Placeholder 2"/>
          <p:cNvSpPr>
            <a:spLocks noGrp="1"/>
          </p:cNvSpPr>
          <p:nvPr>
            <p:ph idx="1"/>
          </p:nvPr>
        </p:nvSpPr>
        <p:spPr>
          <a:xfrm>
            <a:off x="609600" y="1417053"/>
            <a:ext cx="7924800" cy="4363035"/>
          </a:xfrm>
        </p:spPr>
        <p:txBody>
          <a:bodyPr/>
          <a:lstStyle/>
          <a:p>
            <a:pPr marL="454025" lvl="1" indent="-454025">
              <a:lnSpc>
                <a:spcPct val="120000"/>
              </a:lnSpc>
              <a:spcBef>
                <a:spcPts val="600"/>
              </a:spcBef>
            </a:pPr>
            <a:r>
              <a:rPr lang="en-US" sz="2100" dirty="0">
                <a:latin typeface="Arial" charset="0"/>
                <a:ea typeface="ＭＳ Ｐゴシック" charset="0"/>
              </a:rPr>
              <a:t>What do you notice about the colors of the cards in your key advance? </a:t>
            </a:r>
            <a:r>
              <a:rPr lang="en-US" sz="2100" dirty="0" smtClean="0">
                <a:latin typeface="Arial" charset="0"/>
                <a:ea typeface="ＭＳ Ｐゴシック" charset="0"/>
              </a:rPr>
              <a:t>Can </a:t>
            </a:r>
            <a:r>
              <a:rPr lang="en-US" sz="2100" dirty="0">
                <a:latin typeface="Arial" charset="0"/>
                <a:ea typeface="ＭＳ Ｐゴシック" charset="0"/>
              </a:rPr>
              <a:t>you figure out what the colors represent?</a:t>
            </a:r>
          </a:p>
          <a:p>
            <a:pPr marL="454025" lvl="1" indent="-454025">
              <a:lnSpc>
                <a:spcPct val="120000"/>
              </a:lnSpc>
              <a:spcBef>
                <a:spcPts val="600"/>
              </a:spcBef>
            </a:pPr>
            <a:r>
              <a:rPr lang="en-US" sz="2100" dirty="0">
                <a:latin typeface="Arial" charset="0"/>
                <a:ea typeface="ＭＳ Ｐゴシック" charset="0"/>
              </a:rPr>
              <a:t>What are some rationales that explain why you chose to relate that standard to that key advance?</a:t>
            </a:r>
          </a:p>
          <a:p>
            <a:pPr marL="454025" lvl="1" indent="-454025">
              <a:lnSpc>
                <a:spcPct val="120000"/>
              </a:lnSpc>
              <a:spcBef>
                <a:spcPts val="600"/>
              </a:spcBef>
            </a:pPr>
            <a:r>
              <a:rPr lang="en-US" sz="2100" dirty="0">
                <a:latin typeface="Arial" charset="0"/>
                <a:ea typeface="ＭＳ Ｐゴシック" charset="0"/>
              </a:rPr>
              <a:t>Did anyone have a hard time deciding which group to pick?</a:t>
            </a:r>
          </a:p>
          <a:p>
            <a:pPr marL="454025" lvl="1" indent="-454025">
              <a:lnSpc>
                <a:spcPct val="120000"/>
              </a:lnSpc>
              <a:spcBef>
                <a:spcPts val="600"/>
              </a:spcBef>
            </a:pPr>
            <a:r>
              <a:rPr lang="en-US" sz="2100" dirty="0">
                <a:latin typeface="Arial" charset="0"/>
                <a:ea typeface="ＭＳ Ｐゴシック" charset="0"/>
              </a:rPr>
              <a:t>Did anybody wonder about being part of another group? What key advances were the contenders? </a:t>
            </a:r>
          </a:p>
          <a:p>
            <a:pPr marL="454025" lvl="1" indent="-454025">
              <a:lnSpc>
                <a:spcPct val="120000"/>
              </a:lnSpc>
              <a:spcBef>
                <a:spcPts val="600"/>
              </a:spcBef>
            </a:pPr>
            <a:r>
              <a:rPr lang="en-US" sz="2100" dirty="0">
                <a:latin typeface="Arial" charset="0"/>
                <a:ea typeface="ＭＳ Ｐゴシック" charset="0"/>
              </a:rPr>
              <a:t>How about those of you in the “other” category? What standard do you have? Why did you choose to stand under the “other” sign?</a:t>
            </a:r>
          </a:p>
          <a:p>
            <a:pPr marL="454025" lvl="1" indent="-454025">
              <a:lnSpc>
                <a:spcPct val="120000"/>
              </a:lnSpc>
              <a:spcBef>
                <a:spcPts val="600"/>
              </a:spcBef>
            </a:pPr>
            <a:r>
              <a:rPr lang="en-US" sz="2100" dirty="0">
                <a:latin typeface="Arial" charset="0"/>
                <a:ea typeface="ＭＳ Ｐゴシック" charset="0"/>
              </a:rPr>
              <a:t>Does anyone from the other advances want to adopt them? If so, make a case for why that standard belongs </a:t>
            </a:r>
            <a:r>
              <a:rPr lang="en-US" sz="2200" dirty="0">
                <a:latin typeface="Arial" charset="0"/>
                <a:ea typeface="ＭＳ Ｐゴシック" charset="0"/>
              </a:rPr>
              <a:t>there. </a:t>
            </a:r>
          </a:p>
        </p:txBody>
      </p:sp>
    </p:spTree>
    <p:extLst>
      <p:ext uri="{BB962C8B-B14F-4D97-AF65-F5344CB8AC3E}">
        <p14:creationId xmlns:p14="http://schemas.microsoft.com/office/powerpoint/2010/main" val="18878362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Arial" charset="0"/>
                <a:ea typeface="ＭＳ Ｐゴシック" charset="0"/>
                <a:cs typeface="ＭＳ Ｐゴシック" charset="0"/>
              </a:rPr>
              <a:t>Reflections</a:t>
            </a:r>
          </a:p>
        </p:txBody>
      </p:sp>
      <p:sp>
        <p:nvSpPr>
          <p:cNvPr id="21506" name="Content Placeholder 2"/>
          <p:cNvSpPr>
            <a:spLocks noGrp="1"/>
          </p:cNvSpPr>
          <p:nvPr>
            <p:ph idx="1"/>
          </p:nvPr>
        </p:nvSpPr>
        <p:spPr>
          <a:xfrm>
            <a:off x="609600" y="1536700"/>
            <a:ext cx="7924800" cy="4243388"/>
          </a:xfrm>
        </p:spPr>
        <p:txBody>
          <a:bodyPr/>
          <a:lstStyle/>
          <a:p>
            <a:pPr>
              <a:lnSpc>
                <a:spcPct val="120000"/>
              </a:lnSpc>
              <a:spcBef>
                <a:spcPts val="1200"/>
              </a:spcBef>
            </a:pPr>
            <a:r>
              <a:rPr lang="en-US" dirty="0">
                <a:solidFill>
                  <a:srgbClr val="000000"/>
                </a:solidFill>
                <a:latin typeface="Arial" charset="0"/>
                <a:ea typeface="ＭＳ Ｐゴシック" charset="0"/>
                <a:cs typeface="ＭＳ Ｐゴシック" charset="0"/>
              </a:rPr>
              <a:t>Each key advance depends on standards from the four strands.</a:t>
            </a:r>
          </a:p>
          <a:p>
            <a:pPr>
              <a:lnSpc>
                <a:spcPct val="120000"/>
              </a:lnSpc>
              <a:spcBef>
                <a:spcPts val="1200"/>
              </a:spcBef>
            </a:pPr>
            <a:r>
              <a:rPr lang="en-US" dirty="0">
                <a:solidFill>
                  <a:srgbClr val="000000"/>
                </a:solidFill>
                <a:latin typeface="Arial" charset="0"/>
                <a:ea typeface="ＭＳ Ｐゴシック" charset="0"/>
                <a:cs typeface="ＭＳ Ｐゴシック" charset="0"/>
              </a:rPr>
              <a:t>Standards from the four strands come together in aligned instruction to realize the key advances. </a:t>
            </a:r>
          </a:p>
          <a:p>
            <a:pPr>
              <a:lnSpc>
                <a:spcPct val="120000"/>
              </a:lnSpc>
              <a:spcBef>
                <a:spcPts val="1200"/>
              </a:spcBef>
            </a:pPr>
            <a:r>
              <a:rPr lang="en-US" dirty="0">
                <a:solidFill>
                  <a:srgbClr val="000000"/>
                </a:solidFill>
                <a:latin typeface="Arial" charset="0"/>
                <a:ea typeface="ＭＳ Ｐゴシック" charset="0"/>
                <a:cs typeface="ＭＳ Ｐゴシック" charset="0"/>
              </a:rPr>
              <a:t>Reading Standard 1 (text evidence) and Reading Standard 10 (text complexity) play a special role because they operate whenever students are reading or researching, writing, or speaking about what they have read.                                        </a:t>
            </a:r>
          </a:p>
        </p:txBody>
      </p:sp>
      <p:grpSp>
        <p:nvGrpSpPr>
          <p:cNvPr id="2" name="Group 1" descr="15 minutes"/>
          <p:cNvGrpSpPr/>
          <p:nvPr/>
        </p:nvGrpSpPr>
        <p:grpSpPr>
          <a:xfrm>
            <a:off x="6194425" y="5524500"/>
            <a:ext cx="2492375" cy="661988"/>
            <a:chOff x="6194425" y="5524500"/>
            <a:chExt cx="2492375" cy="661988"/>
          </a:xfrm>
        </p:grpSpPr>
        <p:sp>
          <p:nvSpPr>
            <p:cNvPr id="5" name="Rounded Rectangle 4" descr="15 minutes"/>
            <p:cNvSpPr/>
            <p:nvPr/>
          </p:nvSpPr>
          <p:spPr bwMode="auto">
            <a:xfrm>
              <a:off x="6194425" y="5524500"/>
              <a:ext cx="2492375" cy="661988"/>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a:lstStyle/>
            <a:p>
              <a:pPr>
                <a:defRPr/>
              </a:pPr>
              <a:endParaRPr lang="en-US">
                <a:effectLst>
                  <a:outerShdw blurRad="50800" dist="38100" dir="5400000" algn="t" rotWithShape="0">
                    <a:prstClr val="black">
                      <a:alpha val="40000"/>
                    </a:prstClr>
                  </a:outerShdw>
                </a:effectLst>
                <a:latin typeface="Times New Roman" pitchFamily="-109" charset="0"/>
              </a:endParaRPr>
            </a:p>
          </p:txBody>
        </p:sp>
        <p:sp>
          <p:nvSpPr>
            <p:cNvPr id="21508" name="TextBox 5" descr="15 minutes"/>
            <p:cNvSpPr txBox="1">
              <a:spLocks noChangeArrowheads="1"/>
            </p:cNvSpPr>
            <p:nvPr/>
          </p:nvSpPr>
          <p:spPr bwMode="auto">
            <a:xfrm>
              <a:off x="6194425" y="5668963"/>
              <a:ext cx="2492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742950" indent="-285750" eaLnBrk="0" hangingPunct="0">
                <a:defRPr sz="2200" b="1">
                  <a:solidFill>
                    <a:schemeClr val="tx1"/>
                  </a:solidFill>
                  <a:latin typeface="Times New Roman" charset="0"/>
                  <a:ea typeface="ＭＳ Ｐゴシック" charset="0"/>
                </a:defRPr>
              </a:lvl2pPr>
              <a:lvl3pPr marL="1143000" indent="-228600" eaLnBrk="0" hangingPunct="0">
                <a:defRPr sz="2200" b="1">
                  <a:solidFill>
                    <a:schemeClr val="tx1"/>
                  </a:solidFill>
                  <a:latin typeface="Times New Roman" charset="0"/>
                  <a:ea typeface="ＭＳ Ｐゴシック" charset="0"/>
                </a:defRPr>
              </a:lvl3pPr>
              <a:lvl4pPr marL="1600200" indent="-228600" eaLnBrk="0" hangingPunct="0">
                <a:defRPr sz="2200" b="1">
                  <a:solidFill>
                    <a:schemeClr val="tx1"/>
                  </a:solidFill>
                  <a:latin typeface="Times New Roman" charset="0"/>
                  <a:ea typeface="ＭＳ Ｐゴシック" charset="0"/>
                </a:defRPr>
              </a:lvl4pPr>
              <a:lvl5pPr marL="2057400" indent="-228600" eaLnBrk="0" hangingPunct="0">
                <a:defRPr sz="2200" b="1">
                  <a:solidFill>
                    <a:schemeClr val="tx1"/>
                  </a:solidFill>
                  <a:latin typeface="Times New Roman" charset="0"/>
                  <a:ea typeface="ＭＳ Ｐゴシック" charset="0"/>
                </a:defRPr>
              </a:lvl5pPr>
              <a:lvl6pPr marL="2514600" indent="-228600" algn="r" eaLnBrk="0" fontAlgn="base" hangingPunct="0">
                <a:spcBef>
                  <a:spcPct val="0"/>
                </a:spcBef>
                <a:spcAft>
                  <a:spcPct val="0"/>
                </a:spcAft>
                <a:defRPr sz="2200" b="1">
                  <a:solidFill>
                    <a:schemeClr val="tx1"/>
                  </a:solidFill>
                  <a:latin typeface="Times New Roman" charset="0"/>
                  <a:ea typeface="ＭＳ Ｐゴシック" charset="0"/>
                </a:defRPr>
              </a:lvl6pPr>
              <a:lvl7pPr marL="2971800" indent="-228600" algn="r" eaLnBrk="0" fontAlgn="base" hangingPunct="0">
                <a:spcBef>
                  <a:spcPct val="0"/>
                </a:spcBef>
                <a:spcAft>
                  <a:spcPct val="0"/>
                </a:spcAft>
                <a:defRPr sz="2200" b="1">
                  <a:solidFill>
                    <a:schemeClr val="tx1"/>
                  </a:solidFill>
                  <a:latin typeface="Times New Roman" charset="0"/>
                  <a:ea typeface="ＭＳ Ｐゴシック" charset="0"/>
                </a:defRPr>
              </a:lvl7pPr>
              <a:lvl8pPr marL="3429000" indent="-228600" algn="r" eaLnBrk="0" fontAlgn="base" hangingPunct="0">
                <a:spcBef>
                  <a:spcPct val="0"/>
                </a:spcBef>
                <a:spcAft>
                  <a:spcPct val="0"/>
                </a:spcAft>
                <a:defRPr sz="2200" b="1">
                  <a:solidFill>
                    <a:schemeClr val="tx1"/>
                  </a:solidFill>
                  <a:latin typeface="Times New Roman" charset="0"/>
                  <a:ea typeface="ＭＳ Ｐゴシック" charset="0"/>
                </a:defRPr>
              </a:lvl8pPr>
              <a:lvl9pPr marL="3886200" indent="-228600" algn="r" eaLnBrk="0" fontAlgn="base" hangingPunct="0">
                <a:spcBef>
                  <a:spcPct val="0"/>
                </a:spcBef>
                <a:spcAft>
                  <a:spcPct val="0"/>
                </a:spcAft>
                <a:defRPr sz="2200" b="1">
                  <a:solidFill>
                    <a:schemeClr val="tx1"/>
                  </a:solidFill>
                  <a:latin typeface="Times New Roman" charset="0"/>
                  <a:ea typeface="ＭＳ Ｐゴシック" charset="0"/>
                </a:defRPr>
              </a:lvl9pPr>
            </a:lstStyle>
            <a:p>
              <a:pPr algn="ctr" eaLnBrk="1" hangingPunct="1"/>
              <a:r>
                <a:rPr lang="en-US" sz="1500" b="0">
                  <a:solidFill>
                    <a:schemeClr val="bg1"/>
                  </a:solidFill>
                  <a:latin typeface="Arial" charset="0"/>
                  <a:cs typeface="Arial" charset="0"/>
                </a:rPr>
                <a:t>15 minutes</a:t>
              </a:r>
            </a:p>
          </p:txBody>
        </p:sp>
      </p:grpSp>
    </p:spTree>
    <p:extLst>
      <p:ext uri="{BB962C8B-B14F-4D97-AF65-F5344CB8AC3E}">
        <p14:creationId xmlns:p14="http://schemas.microsoft.com/office/powerpoint/2010/main" val="21648906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latin typeface="Arial" charset="0"/>
                <a:ea typeface="ＭＳ Ｐゴシック" charset="0"/>
                <a:cs typeface="ＭＳ Ｐゴシック" charset="0"/>
              </a:rPr>
              <a:t>Next Steps</a:t>
            </a:r>
          </a:p>
        </p:txBody>
      </p:sp>
      <p:sp>
        <p:nvSpPr>
          <p:cNvPr id="22530" name="Content Placeholder 2"/>
          <p:cNvSpPr>
            <a:spLocks noGrp="1"/>
          </p:cNvSpPr>
          <p:nvPr>
            <p:ph idx="1"/>
          </p:nvPr>
        </p:nvSpPr>
        <p:spPr>
          <a:xfrm>
            <a:off x="609600" y="1600200"/>
            <a:ext cx="7924800" cy="4179888"/>
          </a:xfrm>
        </p:spPr>
        <p:txBody>
          <a:bodyPr/>
          <a:lstStyle/>
          <a:p>
            <a:pPr marL="409575" lvl="1" indent="-409575">
              <a:lnSpc>
                <a:spcPct val="120000"/>
              </a:lnSpc>
              <a:spcBef>
                <a:spcPts val="1200"/>
              </a:spcBef>
            </a:pPr>
            <a:r>
              <a:rPr lang="en-US" sz="2200" dirty="0">
                <a:latin typeface="Arial" charset="0"/>
                <a:ea typeface="ＭＳ Ｐゴシック" charset="0"/>
              </a:rPr>
              <a:t>How has participating in this activity changed your thinking about the CCR Standards?</a:t>
            </a:r>
          </a:p>
          <a:p>
            <a:pPr marL="409575" lvl="1" indent="-409575">
              <a:lnSpc>
                <a:spcPct val="120000"/>
              </a:lnSpc>
              <a:spcBef>
                <a:spcPts val="1200"/>
              </a:spcBef>
            </a:pPr>
            <a:r>
              <a:rPr lang="en-US" sz="2200" dirty="0">
                <a:latin typeface="Arial" charset="0"/>
                <a:ea typeface="ＭＳ Ｐゴシック" charset="0"/>
              </a:rPr>
              <a:t>How will you use the information and understanding you have acquired to improve your teaching practice and student learning?</a:t>
            </a:r>
          </a:p>
          <a:p>
            <a:pPr marL="409575" lvl="1" indent="-409575">
              <a:lnSpc>
                <a:spcPct val="120000"/>
              </a:lnSpc>
              <a:spcBef>
                <a:spcPts val="1200"/>
              </a:spcBef>
            </a:pPr>
            <a:r>
              <a:rPr lang="en-US" sz="2200" dirty="0">
                <a:latin typeface="Arial" charset="0"/>
                <a:ea typeface="ＭＳ Ｐゴシック" charset="0"/>
              </a:rPr>
              <a:t>What additional training and tools would strengthen your ability to do so?</a:t>
            </a:r>
          </a:p>
        </p:txBody>
      </p:sp>
    </p:spTree>
    <p:extLst>
      <p:ext uri="{BB962C8B-B14F-4D97-AF65-F5344CB8AC3E}">
        <p14:creationId xmlns:p14="http://schemas.microsoft.com/office/powerpoint/2010/main" val="28032314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Grp="1" noChangeArrowheads="1"/>
          </p:cNvSpPr>
          <p:nvPr>
            <p:ph type="title"/>
          </p:nvPr>
        </p:nvSpPr>
        <p:spPr>
          <a:xfrm>
            <a:off x="1295400" y="304800"/>
            <a:ext cx="7848600" cy="914400"/>
          </a:xfrm>
        </p:spPr>
        <p:txBody>
          <a:bodyPr/>
          <a:lstStyle/>
          <a:p>
            <a:r>
              <a:rPr lang="en-US" dirty="0">
                <a:latin typeface="Arial" charset="0"/>
                <a:ea typeface="ＭＳ Ｐゴシック" charset="0"/>
                <a:cs typeface="ＭＳ Ｐゴシック" charset="0"/>
                <a:sym typeface="Arial" charset="0"/>
              </a:rPr>
              <a:t>Structure of the Literacy Standards</a:t>
            </a:r>
            <a:endParaRPr lang="en-US" dirty="0">
              <a:latin typeface="Arial" charset="0"/>
              <a:ea typeface="ＭＳ Ｐゴシック" charset="0"/>
              <a:cs typeface="ＭＳ Ｐゴシック" charset="0"/>
            </a:endParaRPr>
          </a:p>
        </p:txBody>
      </p:sp>
      <p:sp>
        <p:nvSpPr>
          <p:cNvPr id="8194" name="Rectangle 5"/>
          <p:cNvSpPr>
            <a:spLocks noGrp="1" noChangeArrowheads="1"/>
          </p:cNvSpPr>
          <p:nvPr>
            <p:ph idx="1"/>
          </p:nvPr>
        </p:nvSpPr>
        <p:spPr>
          <a:xfrm>
            <a:off x="609600" y="1828800"/>
            <a:ext cx="4953000" cy="3951288"/>
          </a:xfrm>
        </p:spPr>
        <p:txBody>
          <a:bodyPr/>
          <a:lstStyle/>
          <a:p>
            <a:pPr>
              <a:lnSpc>
                <a:spcPct val="120000"/>
              </a:lnSpc>
              <a:spcBef>
                <a:spcPts val="1200"/>
              </a:spcBef>
              <a:spcAft>
                <a:spcPts val="0"/>
              </a:spcAft>
            </a:pPr>
            <a:r>
              <a:rPr lang="en-US" dirty="0">
                <a:solidFill>
                  <a:srgbClr val="000000"/>
                </a:solidFill>
                <a:latin typeface="Arial" charset="0"/>
                <a:ea typeface="ＭＳ Ｐゴシック" charset="0"/>
                <a:cs typeface="ＭＳ Ｐゴシック" charset="0"/>
                <a:sym typeface="Arial" charset="0"/>
              </a:rPr>
              <a:t>Four Strands: Reading, Writing, Speaking and Listening, Language</a:t>
            </a:r>
          </a:p>
          <a:p>
            <a:pPr>
              <a:lnSpc>
                <a:spcPct val="120000"/>
              </a:lnSpc>
              <a:spcBef>
                <a:spcPts val="1200"/>
              </a:spcBef>
              <a:spcAft>
                <a:spcPts val="0"/>
              </a:spcAft>
            </a:pPr>
            <a:r>
              <a:rPr lang="en-US" dirty="0">
                <a:solidFill>
                  <a:srgbClr val="000000"/>
                </a:solidFill>
                <a:latin typeface="Arial" charset="0"/>
                <a:ea typeface="ＭＳ Ｐゴシック" charset="0"/>
                <a:cs typeface="ＭＳ Ｐゴシック" charset="0"/>
                <a:sym typeface="Arial" charset="0"/>
              </a:rPr>
              <a:t>Anchor Standards for Each Strand: 10, 9, 6, and 6</a:t>
            </a:r>
          </a:p>
          <a:p>
            <a:pPr>
              <a:lnSpc>
                <a:spcPct val="120000"/>
              </a:lnSpc>
              <a:spcBef>
                <a:spcPts val="1200"/>
              </a:spcBef>
              <a:spcAft>
                <a:spcPts val="0"/>
              </a:spcAft>
            </a:pPr>
            <a:r>
              <a:rPr lang="en-US" dirty="0">
                <a:solidFill>
                  <a:srgbClr val="000000"/>
                </a:solidFill>
                <a:latin typeface="Arial" charset="0"/>
                <a:ea typeface="ＭＳ Ｐゴシック" charset="0"/>
                <a:cs typeface="ＭＳ Ｐゴシック" charset="0"/>
                <a:sym typeface="Arial" charset="0"/>
              </a:rPr>
              <a:t>Standards Listed by Level:</a:t>
            </a:r>
          </a:p>
          <a:p>
            <a:pPr marL="336550" lvl="1" indent="0">
              <a:lnSpc>
                <a:spcPct val="120000"/>
              </a:lnSpc>
              <a:spcBef>
                <a:spcPts val="1200"/>
              </a:spcBef>
              <a:spcAft>
                <a:spcPts val="0"/>
              </a:spcAft>
              <a:buFont typeface="Wingdings" charset="0"/>
              <a:buNone/>
            </a:pPr>
            <a:r>
              <a:rPr lang="en-US" dirty="0">
                <a:solidFill>
                  <a:srgbClr val="000000"/>
                </a:solidFill>
                <a:latin typeface="Arial" charset="0"/>
                <a:ea typeface="ＭＳ Ｐゴシック" charset="0"/>
                <a:sym typeface="Arial" charset="0"/>
              </a:rPr>
              <a:t>A (K-1), B (2-3), C (4-5),</a:t>
            </a:r>
          </a:p>
          <a:p>
            <a:pPr marL="336550" lvl="1" indent="0">
              <a:lnSpc>
                <a:spcPct val="120000"/>
              </a:lnSpc>
              <a:spcBef>
                <a:spcPts val="1200"/>
              </a:spcBef>
              <a:spcAft>
                <a:spcPts val="0"/>
              </a:spcAft>
              <a:buFont typeface="Wingdings" charset="0"/>
              <a:buNone/>
            </a:pPr>
            <a:r>
              <a:rPr lang="en-US" dirty="0">
                <a:solidFill>
                  <a:srgbClr val="000000"/>
                </a:solidFill>
                <a:latin typeface="Arial" charset="0"/>
                <a:ea typeface="ＭＳ Ｐゴシック" charset="0"/>
                <a:sym typeface="Arial" charset="0"/>
              </a:rPr>
              <a:t>D (6-8), and E (9-12)</a:t>
            </a:r>
          </a:p>
        </p:txBody>
      </p:sp>
      <p:pic>
        <p:nvPicPr>
          <p:cNvPr id="8195" name="Picture 3" descr="Strand Category, Anchor Standard, Level-Specific Standard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298700"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8612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a:lnSpc>
                <a:spcPct val="100000"/>
              </a:lnSpc>
            </a:pPr>
            <a:r>
              <a:rPr lang="en-US" dirty="0">
                <a:latin typeface="Arial" charset="0"/>
                <a:ea typeface="ＭＳ Ｐゴシック" charset="0"/>
                <a:cs typeface="ＭＳ Ｐゴシック" charset="0"/>
              </a:rPr>
              <a:t>Three Key Advances Prompted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by the CCR Standards</a:t>
            </a:r>
          </a:p>
        </p:txBody>
      </p:sp>
      <p:sp>
        <p:nvSpPr>
          <p:cNvPr id="10242" name="Content Placeholder 2"/>
          <p:cNvSpPr>
            <a:spLocks noGrp="1"/>
          </p:cNvSpPr>
          <p:nvPr>
            <p:ph idx="1"/>
          </p:nvPr>
        </p:nvSpPr>
        <p:spPr/>
        <p:txBody>
          <a:bodyPr/>
          <a:lstStyle/>
          <a:p>
            <a:pPr marL="457200" indent="-457200">
              <a:lnSpc>
                <a:spcPct val="120000"/>
              </a:lnSpc>
              <a:spcBef>
                <a:spcPts val="1200"/>
              </a:spcBef>
              <a:buFont typeface="Arial" charset="0"/>
              <a:buAutoNum type="arabicPeriod"/>
            </a:pPr>
            <a:r>
              <a:rPr lang="en-US" b="1" dirty="0">
                <a:solidFill>
                  <a:schemeClr val="tx2"/>
                </a:solidFill>
                <a:latin typeface="Arial" charset="0"/>
                <a:ea typeface="ＭＳ Ｐゴシック" charset="0"/>
                <a:cs typeface="ＭＳ Ｐゴシック" charset="0"/>
                <a:sym typeface="Arial" charset="0"/>
              </a:rPr>
              <a:t>Text Complexity: </a:t>
            </a:r>
            <a:r>
              <a:rPr lang="en-US" dirty="0">
                <a:solidFill>
                  <a:srgbClr val="000000"/>
                </a:solidFill>
                <a:latin typeface="Arial" charset="0"/>
                <a:ea typeface="ＭＳ Ｐゴシック" charset="0"/>
                <a:cs typeface="ＭＳ Ｐゴシック" charset="0"/>
                <a:sym typeface="Arial" charset="0"/>
              </a:rPr>
              <a:t>Regular Practice With Complex Text (and Its Academic Language)</a:t>
            </a:r>
          </a:p>
          <a:p>
            <a:pPr marL="457200" indent="-457200">
              <a:lnSpc>
                <a:spcPct val="120000"/>
              </a:lnSpc>
              <a:spcBef>
                <a:spcPts val="1200"/>
              </a:spcBef>
              <a:buFont typeface="Arial" charset="0"/>
              <a:buAutoNum type="arabicPeriod"/>
            </a:pPr>
            <a:r>
              <a:rPr lang="en-US" b="1" dirty="0">
                <a:solidFill>
                  <a:schemeClr val="tx2"/>
                </a:solidFill>
                <a:latin typeface="Arial" charset="0"/>
                <a:ea typeface="ＭＳ Ｐゴシック" charset="0"/>
                <a:cs typeface="ＭＳ Ｐゴシック" charset="0"/>
                <a:sym typeface="Arial" charset="0"/>
              </a:rPr>
              <a:t>Evidence: </a:t>
            </a:r>
            <a:r>
              <a:rPr lang="en-US" dirty="0">
                <a:latin typeface="Arial" charset="0"/>
                <a:ea typeface="ＭＳ Ｐゴシック" charset="0"/>
                <a:cs typeface="ＭＳ Ｐゴシック" charset="0"/>
                <a:sym typeface="Arial" charset="0"/>
              </a:rPr>
              <a:t>Reading and Writing Grounded in Evidence From Text</a:t>
            </a:r>
          </a:p>
          <a:p>
            <a:pPr marL="457200" indent="-457200">
              <a:lnSpc>
                <a:spcPct val="120000"/>
              </a:lnSpc>
              <a:spcBef>
                <a:spcPts val="1200"/>
              </a:spcBef>
              <a:buFont typeface="Arial" charset="0"/>
              <a:buAutoNum type="arabicPeriod"/>
            </a:pPr>
            <a:r>
              <a:rPr lang="en-US" b="1" dirty="0">
                <a:solidFill>
                  <a:srgbClr val="1F497D"/>
                </a:solidFill>
                <a:latin typeface="Arial" charset="0"/>
                <a:ea typeface="ＭＳ Ｐゴシック" charset="0"/>
                <a:cs typeface="ＭＳ Ｐゴシック" charset="0"/>
                <a:sym typeface="Arial" charset="0"/>
              </a:rPr>
              <a:t>Building Knowledge: </a:t>
            </a:r>
            <a:r>
              <a:rPr lang="en-US" dirty="0">
                <a:latin typeface="Arial" charset="0"/>
                <a:ea typeface="ＭＳ Ｐゴシック" charset="0"/>
                <a:cs typeface="ＭＳ Ｐゴシック" charset="0"/>
                <a:sym typeface="Arial" charset="0"/>
              </a:rPr>
              <a:t>Building Knowledge Through Content-Rich Nonfiction</a:t>
            </a:r>
          </a:p>
        </p:txBody>
      </p:sp>
    </p:spTree>
    <p:extLst>
      <p:ext uri="{BB962C8B-B14F-4D97-AF65-F5344CB8AC3E}">
        <p14:creationId xmlns:p14="http://schemas.microsoft.com/office/powerpoint/2010/main" val="34292980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dirty="0">
                <a:latin typeface="Arial" charset="0"/>
                <a:ea typeface="ＭＳ Ｐゴシック" charset="0"/>
                <a:cs typeface="ＭＳ Ｐゴシック" charset="0"/>
              </a:rPr>
              <a:t>Key Advances Build Toward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College and Career </a:t>
            </a:r>
            <a:r>
              <a:rPr lang="en-US" dirty="0" smtClean="0">
                <a:latin typeface="Arial" charset="0"/>
                <a:ea typeface="ＭＳ Ｐゴシック" charset="0"/>
                <a:cs typeface="ＭＳ Ｐゴシック" charset="0"/>
              </a:rPr>
              <a:t>Readiness</a:t>
            </a:r>
            <a:endParaRPr lang="en-US" dirty="0">
              <a:latin typeface="Arial" charset="0"/>
              <a:ea typeface="ＭＳ Ｐゴシック" charset="0"/>
              <a:cs typeface="ＭＳ Ｐゴシック" charset="0"/>
            </a:endParaRPr>
          </a:p>
        </p:txBody>
      </p:sp>
      <p:pic>
        <p:nvPicPr>
          <p:cNvPr id="11266" name="Picture 3" descr="Engage With Complex Text, then Extract and Employ Evidence, then Build Knowled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833563"/>
            <a:ext cx="830262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9607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71500"/>
            <a:ext cx="7543800" cy="723900"/>
          </a:xfrm>
        </p:spPr>
        <p:txBody>
          <a:bodyPr/>
          <a:lstStyle/>
          <a:p>
            <a:pPr>
              <a:lnSpc>
                <a:spcPct val="110000"/>
              </a:lnSpc>
              <a:defRPr/>
            </a:pPr>
            <a:r>
              <a:rPr lang="en-US" dirty="0" smtClean="0"/>
              <a:t>Unit 1 Objectives </a:t>
            </a:r>
            <a:br>
              <a:rPr lang="en-US" dirty="0" smtClean="0"/>
            </a:br>
            <a:r>
              <a:rPr lang="en-US" sz="2400" i="1" dirty="0" smtClean="0">
                <a:solidFill>
                  <a:schemeClr val="tx1">
                    <a:lumMod val="50000"/>
                    <a:lumOff val="50000"/>
                  </a:schemeClr>
                </a:solidFill>
              </a:rPr>
              <a:t>Connecting the CCR Standards to the Key Advances</a:t>
            </a:r>
            <a:endParaRPr lang="en-US" sz="2400" i="1" dirty="0">
              <a:solidFill>
                <a:schemeClr val="tx1">
                  <a:lumMod val="50000"/>
                  <a:lumOff val="50000"/>
                </a:schemeClr>
              </a:solidFill>
            </a:endParaRPr>
          </a:p>
        </p:txBody>
      </p:sp>
      <p:sp>
        <p:nvSpPr>
          <p:cNvPr id="12290" name="Content Placeholder 2"/>
          <p:cNvSpPr>
            <a:spLocks noGrp="1"/>
          </p:cNvSpPr>
          <p:nvPr>
            <p:ph idx="1"/>
          </p:nvPr>
        </p:nvSpPr>
        <p:spPr/>
        <p:txBody>
          <a:bodyPr/>
          <a:lstStyle/>
          <a:p>
            <a:pPr>
              <a:lnSpc>
                <a:spcPct val="120000"/>
              </a:lnSpc>
              <a:spcBef>
                <a:spcPts val="1200"/>
              </a:spcBef>
            </a:pPr>
            <a:r>
              <a:rPr lang="en-US" dirty="0">
                <a:solidFill>
                  <a:srgbClr val="000000"/>
                </a:solidFill>
                <a:latin typeface="Arial" charset="0"/>
                <a:ea typeface="ＭＳ Ｐゴシック" charset="0"/>
                <a:cs typeface="ＭＳ Ｐゴシック" charset="0"/>
              </a:rPr>
              <a:t>Become familiar with the CCR Standards for ELA/Literacy and how the standards are organized. </a:t>
            </a:r>
          </a:p>
          <a:p>
            <a:pPr>
              <a:lnSpc>
                <a:spcPct val="120000"/>
              </a:lnSpc>
              <a:spcBef>
                <a:spcPts val="1200"/>
              </a:spcBef>
            </a:pPr>
            <a:r>
              <a:rPr lang="en-US" dirty="0">
                <a:latin typeface="Arial" charset="0"/>
                <a:ea typeface="ＭＳ Ｐゴシック" charset="0"/>
                <a:cs typeface="ＭＳ Ｐゴシック" charset="0"/>
              </a:rPr>
              <a:t>Learn how tightly linked the standards are to one another. </a:t>
            </a:r>
          </a:p>
          <a:p>
            <a:pPr>
              <a:lnSpc>
                <a:spcPct val="120000"/>
              </a:lnSpc>
              <a:spcBef>
                <a:spcPts val="1200"/>
              </a:spcBef>
            </a:pPr>
            <a:r>
              <a:rPr lang="en-US" dirty="0">
                <a:latin typeface="Arial" charset="0"/>
                <a:ea typeface="ＭＳ Ｐゴシック" charset="0"/>
                <a:cs typeface="ＭＳ Ｐゴシック" charset="0"/>
              </a:rPr>
              <a:t>Understand in concrete terms how the standards are connected to the three key advances.</a:t>
            </a:r>
          </a:p>
        </p:txBody>
      </p:sp>
    </p:spTree>
    <p:extLst>
      <p:ext uri="{BB962C8B-B14F-4D97-AF65-F5344CB8AC3E}">
        <p14:creationId xmlns:p14="http://schemas.microsoft.com/office/powerpoint/2010/main" val="2741871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r">
              <a:buNone/>
            </a:pPr>
            <a:r>
              <a:rPr lang="en-US" sz="2800" b="1" i="1" dirty="0">
                <a:solidFill>
                  <a:schemeClr val="tx2"/>
                </a:solidFill>
                <a:latin typeface="Arial" charset="0"/>
                <a:cs typeface="Arial" charset="0"/>
              </a:rPr>
              <a:t>Now let’s do some </a:t>
            </a:r>
            <a:r>
              <a:rPr lang="en-US" sz="2800" b="1" i="1" dirty="0" smtClean="0">
                <a:solidFill>
                  <a:schemeClr val="tx2"/>
                </a:solidFill>
                <a:latin typeface="Arial" charset="0"/>
                <a:cs typeface="Arial" charset="0"/>
              </a:rPr>
              <a:t>work </a:t>
            </a:r>
            <a:r>
              <a:rPr lang="en-US" sz="2800" b="1" i="1" dirty="0">
                <a:solidFill>
                  <a:schemeClr val="tx2"/>
                </a:solidFill>
                <a:latin typeface="Arial" charset="0"/>
                <a:cs typeface="Arial" charset="0"/>
              </a:rPr>
              <a:t/>
            </a:r>
            <a:br>
              <a:rPr lang="en-US" sz="2800" b="1" i="1" dirty="0">
                <a:solidFill>
                  <a:schemeClr val="tx2"/>
                </a:solidFill>
                <a:latin typeface="Arial" charset="0"/>
                <a:cs typeface="Arial" charset="0"/>
              </a:rPr>
            </a:br>
            <a:r>
              <a:rPr lang="en-US" sz="2800" b="1" i="1" dirty="0">
                <a:solidFill>
                  <a:schemeClr val="tx2"/>
                </a:solidFill>
                <a:latin typeface="Arial" charset="0"/>
                <a:cs typeface="Arial" charset="0"/>
              </a:rPr>
              <a:t>naming the CCR </a:t>
            </a:r>
            <a:r>
              <a:rPr lang="en-US" sz="2800" b="1" i="1" dirty="0" smtClean="0">
                <a:solidFill>
                  <a:schemeClr val="tx2"/>
                </a:solidFill>
                <a:latin typeface="Arial" charset="0"/>
                <a:cs typeface="Arial" charset="0"/>
              </a:rPr>
              <a:t>standards </a:t>
            </a:r>
            <a:r>
              <a:rPr lang="en-US" sz="2800" b="1" i="1" dirty="0">
                <a:solidFill>
                  <a:schemeClr val="tx2"/>
                </a:solidFill>
                <a:latin typeface="Arial" charset="0"/>
                <a:cs typeface="Arial" charset="0"/>
              </a:rPr>
              <a:t>. . .</a:t>
            </a:r>
            <a:endParaRPr lang="en-US" sz="2800" dirty="0"/>
          </a:p>
        </p:txBody>
      </p:sp>
    </p:spTree>
    <p:extLst>
      <p:ext uri="{BB962C8B-B14F-4D97-AF65-F5344CB8AC3E}">
        <p14:creationId xmlns:p14="http://schemas.microsoft.com/office/powerpoint/2010/main" val="50745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a:latin typeface="Arial" charset="0"/>
                <a:ea typeface="ＭＳ Ｐゴシック" charset="0"/>
                <a:cs typeface="ＭＳ Ｐゴシック" charset="0"/>
              </a:rPr>
              <a:t>Materials (Part One)</a:t>
            </a:r>
          </a:p>
        </p:txBody>
      </p:sp>
      <p:sp>
        <p:nvSpPr>
          <p:cNvPr id="14338" name="Content Placeholder 2"/>
          <p:cNvSpPr>
            <a:spLocks noGrp="1"/>
          </p:cNvSpPr>
          <p:nvPr>
            <p:ph idx="1"/>
          </p:nvPr>
        </p:nvSpPr>
        <p:spPr/>
        <p:txBody>
          <a:bodyPr/>
          <a:lstStyle/>
          <a:p>
            <a:pPr>
              <a:lnSpc>
                <a:spcPct val="120000"/>
              </a:lnSpc>
              <a:spcBef>
                <a:spcPts val="1200"/>
              </a:spcBef>
            </a:pPr>
            <a:r>
              <a:rPr lang="en-US" dirty="0">
                <a:solidFill>
                  <a:srgbClr val="000000"/>
                </a:solidFill>
                <a:latin typeface="Arial" charset="0"/>
                <a:ea typeface="ＭＳ Ｐゴシック" charset="0"/>
                <a:cs typeface="ＭＳ Ｐゴシック" charset="0"/>
              </a:rPr>
              <a:t>Directions for Participants</a:t>
            </a:r>
          </a:p>
          <a:p>
            <a:pPr>
              <a:lnSpc>
                <a:spcPct val="120000"/>
              </a:lnSpc>
              <a:spcBef>
                <a:spcPts val="1200"/>
              </a:spcBef>
            </a:pPr>
            <a:r>
              <a:rPr lang="en-US" dirty="0">
                <a:solidFill>
                  <a:srgbClr val="000000"/>
                </a:solidFill>
                <a:latin typeface="Arial" charset="0"/>
                <a:ea typeface="ＭＳ Ｐゴシック" charset="0"/>
                <a:cs typeface="ＭＳ Ｐゴシック" charset="0"/>
              </a:rPr>
              <a:t>Worksheet: Naming the Standards</a:t>
            </a:r>
          </a:p>
        </p:txBody>
      </p:sp>
    </p:spTree>
    <p:extLst>
      <p:ext uri="{BB962C8B-B14F-4D97-AF65-F5344CB8AC3E}">
        <p14:creationId xmlns:p14="http://schemas.microsoft.com/office/powerpoint/2010/main" val="1627449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Arial" charset="0"/>
                <a:ea typeface="ＭＳ Ｐゴシック" charset="0"/>
                <a:cs typeface="ＭＳ Ｐゴシック" charset="0"/>
              </a:rPr>
              <a:t>Directions (Part One)</a:t>
            </a:r>
          </a:p>
        </p:txBody>
      </p:sp>
      <p:sp>
        <p:nvSpPr>
          <p:cNvPr id="15362" name="Content Placeholder 2"/>
          <p:cNvSpPr>
            <a:spLocks noGrp="1"/>
          </p:cNvSpPr>
          <p:nvPr>
            <p:ph idx="1"/>
          </p:nvPr>
        </p:nvSpPr>
        <p:spPr>
          <a:xfrm>
            <a:off x="609600" y="1562100"/>
            <a:ext cx="7924800" cy="4217988"/>
          </a:xfrm>
        </p:spPr>
        <p:txBody>
          <a:bodyPr/>
          <a:lstStyle/>
          <a:p>
            <a:pPr marL="457200" indent="-457200">
              <a:lnSpc>
                <a:spcPct val="120000"/>
              </a:lnSpc>
              <a:spcBef>
                <a:spcPts val="1200"/>
              </a:spcBef>
              <a:buFont typeface="Arial" charset="0"/>
              <a:buAutoNum type="arabicPeriod"/>
            </a:pPr>
            <a:r>
              <a:rPr lang="en-US" dirty="0">
                <a:latin typeface="Arial" charset="0"/>
                <a:ea typeface="ＭＳ Ｐゴシック" charset="0"/>
                <a:cs typeface="ＭＳ Ｐゴシック" charset="0"/>
              </a:rPr>
              <a:t>Circle keywords in </a:t>
            </a:r>
            <a:r>
              <a:rPr lang="en-US" dirty="0">
                <a:solidFill>
                  <a:srgbClr val="000000"/>
                </a:solidFill>
                <a:latin typeface="Arial" charset="0"/>
                <a:ea typeface="ＭＳ Ｐゴシック" charset="0"/>
                <a:cs typeface="ＭＳ Ｐゴシック" charset="0"/>
              </a:rPr>
              <a:t>each Anchor Standard on </a:t>
            </a:r>
            <a:r>
              <a:rPr lang="en-US" dirty="0">
                <a:latin typeface="Arial" charset="0"/>
                <a:ea typeface="ＭＳ Ｐゴシック" charset="0"/>
                <a:cs typeface="ＭＳ Ｐゴシック" charset="0"/>
              </a:rPr>
              <a:t>the Naming the Standards worksheet before arriving at a nickname. </a:t>
            </a:r>
          </a:p>
          <a:p>
            <a:pPr marL="457200" indent="-457200">
              <a:lnSpc>
                <a:spcPct val="120000"/>
              </a:lnSpc>
              <a:spcBef>
                <a:spcPts val="1200"/>
              </a:spcBef>
              <a:buFont typeface="Arial" charset="0"/>
              <a:buAutoNum type="arabicPeriod"/>
            </a:pPr>
            <a:r>
              <a:rPr lang="en-US" dirty="0">
                <a:latin typeface="Arial" charset="0"/>
                <a:ea typeface="ＭＳ Ｐゴシック" charset="0"/>
                <a:cs typeface="ＭＳ Ｐゴシック" charset="0"/>
              </a:rPr>
              <a:t>Assign a one- to five-word nickname for each standard assigned to you. Go with your gut regarding the essential heart of each standard, and don’t overthink your answer. </a:t>
            </a:r>
          </a:p>
          <a:p>
            <a:pPr marL="457200" indent="-457200">
              <a:lnSpc>
                <a:spcPct val="120000"/>
              </a:lnSpc>
              <a:spcBef>
                <a:spcPts val="1200"/>
              </a:spcBef>
              <a:buFont typeface="Arial" charset="0"/>
              <a:buAutoNum type="arabicPeriod"/>
            </a:pPr>
            <a:r>
              <a:rPr lang="en-US" dirty="0">
                <a:latin typeface="Arial" charset="0"/>
                <a:ea typeface="ＭＳ Ｐゴシック" charset="0"/>
                <a:cs typeface="ＭＳ Ｐゴシック" charset="0"/>
              </a:rPr>
              <a:t>Compare notes at your table and discuss how each nickname does or does not capture the essence of its standard.</a:t>
            </a:r>
          </a:p>
        </p:txBody>
      </p:sp>
      <p:grpSp>
        <p:nvGrpSpPr>
          <p:cNvPr id="2" name="Group 1" descr="Work Session 45 minutes"/>
          <p:cNvGrpSpPr/>
          <p:nvPr/>
        </p:nvGrpSpPr>
        <p:grpSpPr>
          <a:xfrm>
            <a:off x="6194425" y="5524500"/>
            <a:ext cx="2492375" cy="661988"/>
            <a:chOff x="6194425" y="5524500"/>
            <a:chExt cx="2492375" cy="661988"/>
          </a:xfrm>
        </p:grpSpPr>
        <p:sp>
          <p:nvSpPr>
            <p:cNvPr id="5" name="Rounded Rectangle 4" descr="Work Session 45 minutes"/>
            <p:cNvSpPr/>
            <p:nvPr/>
          </p:nvSpPr>
          <p:spPr bwMode="auto">
            <a:xfrm>
              <a:off x="6194425" y="5524500"/>
              <a:ext cx="2492375" cy="661988"/>
            </a:xfrm>
            <a:prstGeom prst="roundRect">
              <a:avLst/>
            </a:prstGeom>
            <a:solidFill>
              <a:srgbClr val="1E4A7B"/>
            </a:solidFill>
            <a:ln w="12700" cap="flat" cmpd="sng" algn="ctr">
              <a:noFill/>
              <a:prstDash val="solid"/>
              <a:round/>
              <a:headEnd type="none" w="med" len="med"/>
              <a:tailEnd type="none" w="med" len="med"/>
            </a:ln>
            <a:effectLst>
              <a:outerShdw blurRad="50800" dist="25400" dir="2700000" algn="tl" rotWithShape="0">
                <a:prstClr val="black">
                  <a:alpha val="32000"/>
                </a:prstClr>
              </a:outerShdw>
            </a:effectLst>
          </p:spPr>
          <p:txBody>
            <a:bodyPr/>
            <a:lstStyle/>
            <a:p>
              <a:pPr>
                <a:defRPr/>
              </a:pPr>
              <a:endParaRPr lang="en-US">
                <a:effectLst>
                  <a:outerShdw blurRad="50800" dist="38100" dir="5400000" algn="t" rotWithShape="0">
                    <a:prstClr val="black">
                      <a:alpha val="40000"/>
                    </a:prstClr>
                  </a:outerShdw>
                </a:effectLst>
                <a:latin typeface="Times New Roman" pitchFamily="-109" charset="0"/>
              </a:endParaRPr>
            </a:p>
          </p:txBody>
        </p:sp>
        <p:sp>
          <p:nvSpPr>
            <p:cNvPr id="15364" name="TextBox 5"/>
            <p:cNvSpPr txBox="1">
              <a:spLocks noChangeArrowheads="1"/>
            </p:cNvSpPr>
            <p:nvPr/>
          </p:nvSpPr>
          <p:spPr bwMode="auto">
            <a:xfrm>
              <a:off x="6194425" y="5554663"/>
              <a:ext cx="2492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200" b="1">
                  <a:solidFill>
                    <a:schemeClr val="tx1"/>
                  </a:solidFill>
                  <a:latin typeface="Times New Roman" charset="0"/>
                  <a:ea typeface="ＭＳ Ｐゴシック" charset="0"/>
                  <a:cs typeface="ＭＳ Ｐゴシック" charset="0"/>
                </a:defRPr>
              </a:lvl1pPr>
              <a:lvl2pPr marL="742950" indent="-285750" eaLnBrk="0" hangingPunct="0">
                <a:defRPr sz="2200" b="1">
                  <a:solidFill>
                    <a:schemeClr val="tx1"/>
                  </a:solidFill>
                  <a:latin typeface="Times New Roman" charset="0"/>
                  <a:ea typeface="ＭＳ Ｐゴシック" charset="0"/>
                </a:defRPr>
              </a:lvl2pPr>
              <a:lvl3pPr marL="1143000" indent="-228600" eaLnBrk="0" hangingPunct="0">
                <a:defRPr sz="2200" b="1">
                  <a:solidFill>
                    <a:schemeClr val="tx1"/>
                  </a:solidFill>
                  <a:latin typeface="Times New Roman" charset="0"/>
                  <a:ea typeface="ＭＳ Ｐゴシック" charset="0"/>
                </a:defRPr>
              </a:lvl3pPr>
              <a:lvl4pPr marL="1600200" indent="-228600" eaLnBrk="0" hangingPunct="0">
                <a:defRPr sz="2200" b="1">
                  <a:solidFill>
                    <a:schemeClr val="tx1"/>
                  </a:solidFill>
                  <a:latin typeface="Times New Roman" charset="0"/>
                  <a:ea typeface="ＭＳ Ｐゴシック" charset="0"/>
                </a:defRPr>
              </a:lvl4pPr>
              <a:lvl5pPr marL="2057400" indent="-228600" eaLnBrk="0" hangingPunct="0">
                <a:defRPr sz="2200" b="1">
                  <a:solidFill>
                    <a:schemeClr val="tx1"/>
                  </a:solidFill>
                  <a:latin typeface="Times New Roman" charset="0"/>
                  <a:ea typeface="ＭＳ Ｐゴシック" charset="0"/>
                </a:defRPr>
              </a:lvl5pPr>
              <a:lvl6pPr marL="2514600" indent="-228600" algn="r" eaLnBrk="0" fontAlgn="base" hangingPunct="0">
                <a:spcBef>
                  <a:spcPct val="0"/>
                </a:spcBef>
                <a:spcAft>
                  <a:spcPct val="0"/>
                </a:spcAft>
                <a:defRPr sz="2200" b="1">
                  <a:solidFill>
                    <a:schemeClr val="tx1"/>
                  </a:solidFill>
                  <a:latin typeface="Times New Roman" charset="0"/>
                  <a:ea typeface="ＭＳ Ｐゴシック" charset="0"/>
                </a:defRPr>
              </a:lvl6pPr>
              <a:lvl7pPr marL="2971800" indent="-228600" algn="r" eaLnBrk="0" fontAlgn="base" hangingPunct="0">
                <a:spcBef>
                  <a:spcPct val="0"/>
                </a:spcBef>
                <a:spcAft>
                  <a:spcPct val="0"/>
                </a:spcAft>
                <a:defRPr sz="2200" b="1">
                  <a:solidFill>
                    <a:schemeClr val="tx1"/>
                  </a:solidFill>
                  <a:latin typeface="Times New Roman" charset="0"/>
                  <a:ea typeface="ＭＳ Ｐゴシック" charset="0"/>
                </a:defRPr>
              </a:lvl7pPr>
              <a:lvl8pPr marL="3429000" indent="-228600" algn="r" eaLnBrk="0" fontAlgn="base" hangingPunct="0">
                <a:spcBef>
                  <a:spcPct val="0"/>
                </a:spcBef>
                <a:spcAft>
                  <a:spcPct val="0"/>
                </a:spcAft>
                <a:defRPr sz="2200" b="1">
                  <a:solidFill>
                    <a:schemeClr val="tx1"/>
                  </a:solidFill>
                  <a:latin typeface="Times New Roman" charset="0"/>
                  <a:ea typeface="ＭＳ Ｐゴシック" charset="0"/>
                </a:defRPr>
              </a:lvl8pPr>
              <a:lvl9pPr marL="3886200" indent="-228600" algn="r" eaLnBrk="0" fontAlgn="base" hangingPunct="0">
                <a:spcBef>
                  <a:spcPct val="0"/>
                </a:spcBef>
                <a:spcAft>
                  <a:spcPct val="0"/>
                </a:spcAft>
                <a:defRPr sz="2200" b="1">
                  <a:solidFill>
                    <a:schemeClr val="tx1"/>
                  </a:solidFill>
                  <a:latin typeface="Times New Roman" charset="0"/>
                  <a:ea typeface="ＭＳ Ｐゴシック" charset="0"/>
                </a:defRPr>
              </a:lvl9pPr>
            </a:lstStyle>
            <a:p>
              <a:pPr algn="ctr" eaLnBrk="1" hangingPunct="1"/>
              <a:r>
                <a:rPr lang="en-US" sz="1500" b="0">
                  <a:solidFill>
                    <a:schemeClr val="bg1"/>
                  </a:solidFill>
                  <a:latin typeface="Arial" charset="0"/>
                  <a:cs typeface="Arial" charset="0"/>
                </a:rPr>
                <a:t>Work Session</a:t>
              </a:r>
              <a:br>
                <a:rPr lang="en-US" sz="1500" b="0">
                  <a:solidFill>
                    <a:schemeClr val="bg1"/>
                  </a:solidFill>
                  <a:latin typeface="Arial" charset="0"/>
                  <a:cs typeface="Arial" charset="0"/>
                </a:rPr>
              </a:br>
              <a:r>
                <a:rPr lang="en-US" sz="1500" b="0">
                  <a:solidFill>
                    <a:schemeClr val="bg1"/>
                  </a:solidFill>
                  <a:latin typeface="Arial" charset="0"/>
                  <a:cs typeface="Arial" charset="0"/>
                </a:rPr>
                <a:t>45 minutes</a:t>
              </a:r>
            </a:p>
          </p:txBody>
        </p:sp>
      </p:grpSp>
    </p:spTree>
    <p:extLst>
      <p:ext uri="{BB962C8B-B14F-4D97-AF65-F5344CB8AC3E}">
        <p14:creationId xmlns:p14="http://schemas.microsoft.com/office/powerpoint/2010/main" val="5572127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a:latin typeface="Arial" charset="0"/>
                <a:ea typeface="ＭＳ Ｐゴシック" charset="0"/>
                <a:cs typeface="ＭＳ Ｐゴシック" charset="0"/>
              </a:rPr>
              <a:t>Discussion Questions</a:t>
            </a:r>
          </a:p>
        </p:txBody>
      </p:sp>
      <p:sp>
        <p:nvSpPr>
          <p:cNvPr id="16386" name="Content Placeholder 2"/>
          <p:cNvSpPr>
            <a:spLocks noGrp="1"/>
          </p:cNvSpPr>
          <p:nvPr>
            <p:ph idx="1"/>
          </p:nvPr>
        </p:nvSpPr>
        <p:spPr/>
        <p:txBody>
          <a:bodyPr/>
          <a:lstStyle/>
          <a:p>
            <a:pPr>
              <a:lnSpc>
                <a:spcPct val="120000"/>
              </a:lnSpc>
              <a:spcBef>
                <a:spcPts val="1200"/>
              </a:spcBef>
            </a:pPr>
            <a:r>
              <a:rPr lang="en-US" dirty="0">
                <a:solidFill>
                  <a:srgbClr val="000000"/>
                </a:solidFill>
                <a:latin typeface="Arial" charset="0"/>
                <a:ea typeface="ＭＳ Ｐゴシック" charset="0"/>
                <a:cs typeface="ＭＳ Ｐゴシック" charset="0"/>
              </a:rPr>
              <a:t>What are some of the nicknames created for the standards?</a:t>
            </a:r>
          </a:p>
          <a:p>
            <a:pPr>
              <a:lnSpc>
                <a:spcPct val="120000"/>
              </a:lnSpc>
              <a:spcBef>
                <a:spcPts val="1200"/>
              </a:spcBef>
            </a:pPr>
            <a:r>
              <a:rPr lang="en-US" dirty="0">
                <a:solidFill>
                  <a:srgbClr val="000000"/>
                </a:solidFill>
                <a:latin typeface="Arial" charset="0"/>
                <a:ea typeface="ＭＳ Ｐゴシック" charset="0"/>
                <a:cs typeface="ＭＳ Ｐゴシック" charset="0"/>
              </a:rPr>
              <a:t>Are there any standards you struggled with?</a:t>
            </a:r>
          </a:p>
        </p:txBody>
      </p:sp>
    </p:spTree>
    <p:extLst>
      <p:ext uri="{BB962C8B-B14F-4D97-AF65-F5344CB8AC3E}">
        <p14:creationId xmlns:p14="http://schemas.microsoft.com/office/powerpoint/2010/main" val="8173630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_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2061</Words>
  <Application>Microsoft Macintosh PowerPoint</Application>
  <PresentationFormat>On-screen Show (4:3)</PresentationFormat>
  <Paragraphs>154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2_SAMPLE</vt:lpstr>
      <vt:lpstr>Connecting the Standards to the  Key Advances  Foundational Unit 1</vt:lpstr>
      <vt:lpstr>Structure of the Literacy Standards</vt:lpstr>
      <vt:lpstr>Three Key Advances Prompted  by the CCR Standards</vt:lpstr>
      <vt:lpstr>Key Advances Build Toward  College and Career Readiness</vt:lpstr>
      <vt:lpstr>Unit 1 Objectives  Connecting the CCR Standards to the Key Advances</vt:lpstr>
      <vt:lpstr>Hands-On Practice</vt:lpstr>
      <vt:lpstr>Materials (Part One)</vt:lpstr>
      <vt:lpstr>Directions (Part One)</vt:lpstr>
      <vt:lpstr>Discussion Questions</vt:lpstr>
      <vt:lpstr>Hands-On Practice</vt:lpstr>
      <vt:lpstr>Materials (Part Two)</vt:lpstr>
      <vt:lpstr>Directions (Part Two)</vt:lpstr>
      <vt:lpstr>Discussion Questions</vt:lpstr>
      <vt:lpstr>Reflections</vt:lpstr>
      <vt:lpstr>Next Steps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Connecting the Standards to the Key Advances</dc:title>
  <dc:subject>Educational standards specific to ELA/Literacy  </dc:subject>
  <dc:creator>OCTAE</dc:creator>
  <cp:keywords>OCTAE, College and Career Readiness, CCR SIA, ELA/Literacy  </cp:keywords>
  <dc:description/>
  <cp:lastModifiedBy/>
  <cp:revision>1</cp:revision>
  <dcterms:created xsi:type="dcterms:W3CDTF">2014-08-19T09:56:46Z</dcterms:created>
  <dcterms:modified xsi:type="dcterms:W3CDTF">2016-06-20T20:46:26Z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