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26"/>
  </p:notesMasterIdLst>
  <p:handoutMasterIdLst>
    <p:handoutMasterId r:id="rId27"/>
  </p:handoutMasterIdLst>
  <p:sldIdLst>
    <p:sldId id="411" r:id="rId2"/>
    <p:sldId id="387" r:id="rId3"/>
    <p:sldId id="388" r:id="rId4"/>
    <p:sldId id="389" r:id="rId5"/>
    <p:sldId id="390" r:id="rId6"/>
    <p:sldId id="391" r:id="rId7"/>
    <p:sldId id="392" r:id="rId8"/>
    <p:sldId id="393" r:id="rId9"/>
    <p:sldId id="394" r:id="rId10"/>
    <p:sldId id="414" r:id="rId11"/>
    <p:sldId id="396" r:id="rId12"/>
    <p:sldId id="397" r:id="rId13"/>
    <p:sldId id="398" r:id="rId14"/>
    <p:sldId id="399" r:id="rId15"/>
    <p:sldId id="400" r:id="rId16"/>
    <p:sldId id="401" r:id="rId17"/>
    <p:sldId id="413" r:id="rId18"/>
    <p:sldId id="403" r:id="rId19"/>
    <p:sldId id="404" r:id="rId20"/>
    <p:sldId id="409" r:id="rId21"/>
    <p:sldId id="405" r:id="rId22"/>
    <p:sldId id="408" r:id="rId23"/>
    <p:sldId id="406" r:id="rId24"/>
    <p:sldId id="40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BE8"/>
    <a:srgbClr val="E9EFF4"/>
    <a:srgbClr val="D2DAE8"/>
    <a:srgbClr val="E9EEF4"/>
    <a:srgbClr val="D1D9E8"/>
    <a:srgbClr val="4E83B8"/>
    <a:srgbClr val="595959"/>
    <a:srgbClr val="E2A90C"/>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904" autoAdjust="0"/>
    <p:restoredTop sz="99671" autoAdjust="0"/>
  </p:normalViewPr>
  <p:slideViewPr>
    <p:cSldViewPr snapToGrid="0" snapToObjects="1">
      <p:cViewPr>
        <p:scale>
          <a:sx n="100" d="100"/>
          <a:sy n="100" d="100"/>
        </p:scale>
        <p:origin x="-3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824" y="5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lexile.co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a:p>
        </p:txBody>
      </p:sp>
    </p:spTree>
    <p:extLst>
      <p:ext uri="{BB962C8B-B14F-4D97-AF65-F5344CB8AC3E}">
        <p14:creationId xmlns:p14="http://schemas.microsoft.com/office/powerpoint/2010/main" val="45514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cs typeface="Helvetica"/>
                <a:sym typeface="Arial"/>
              </a:rPr>
              <a:t>Big Idea: </a:t>
            </a:r>
            <a:r>
              <a:rPr lang="en-US" dirty="0" smtClean="0"/>
              <a:t>There is</a:t>
            </a:r>
            <a:r>
              <a:rPr lang="en-US" baseline="0" dirty="0" smtClean="0"/>
              <a:t> a three-part system (three factors) </a:t>
            </a:r>
            <a:r>
              <a:rPr lang="en-US" dirty="0" smtClean="0"/>
              <a:t>to determine the complexity of a text.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indent="-171450">
              <a:buFont typeface="Arial"/>
              <a:buChar char="•"/>
            </a:pPr>
            <a:r>
              <a:rPr lang="en-US" dirty="0" smtClean="0"/>
              <a:t>This</a:t>
            </a:r>
            <a:r>
              <a:rPr lang="en-US" baseline="0" dirty="0" smtClean="0"/>
              <a:t> is the text complexity triangle that the CCR Standards adopted from the Common Core State Standards. </a:t>
            </a:r>
          </a:p>
          <a:p>
            <a:pPr marL="171450" indent="-171450">
              <a:buFont typeface="Arial"/>
              <a:buChar char="•"/>
            </a:pPr>
            <a:r>
              <a:rPr lang="en-US" baseline="0" dirty="0" smtClean="0"/>
              <a:t>How many of you have seen this before? </a:t>
            </a:r>
          </a:p>
          <a:p>
            <a:pPr marL="171450" indent="-171450">
              <a:buFont typeface="Arial"/>
              <a:buChar char="•"/>
            </a:pPr>
            <a:r>
              <a:rPr lang="en-US" dirty="0" smtClean="0"/>
              <a:t>This </a:t>
            </a:r>
            <a:r>
              <a:rPr lang="en-US" baseline="0" dirty="0" smtClean="0"/>
              <a:t>is an equilateral triangle, so each side of it has equal weight. </a:t>
            </a:r>
            <a:endParaRPr lang="en-US"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10</a:t>
            </a:fld>
            <a:endParaRPr lang="en-US"/>
          </a:p>
        </p:txBody>
      </p:sp>
    </p:spTree>
    <p:extLst>
      <p:ext uri="{BB962C8B-B14F-4D97-AF65-F5344CB8AC3E}">
        <p14:creationId xmlns:p14="http://schemas.microsoft.com/office/powerpoint/2010/main" val="110535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b="1" dirty="0" smtClean="0"/>
              <a:t>Big Idea: </a:t>
            </a:r>
            <a:r>
              <a:rPr lang="en-US" dirty="0" smtClean="0"/>
              <a:t>Three factors work together when making decisions about what complex texts to bring to our students.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dirty="0" smtClean="0">
                <a:solidFill>
                  <a:srgbClr val="000000"/>
                </a:solidFill>
                <a:cs typeface="Helvetica"/>
                <a:sym typeface="Arial"/>
              </a:rPr>
              <a:t>The quantitative scale uses</a:t>
            </a:r>
            <a:r>
              <a:rPr lang="en-US" b="0" baseline="0" dirty="0" smtClean="0">
                <a:solidFill>
                  <a:srgbClr val="000000"/>
                </a:solidFill>
                <a:cs typeface="Helvetica"/>
                <a:sym typeface="Arial"/>
              </a:rPr>
              <a:t> computers to judge those things computers are best at analyzing (vocabulary and syntax).</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solidFill>
                  <a:srgbClr val="000000"/>
                </a:solidFill>
                <a:cs typeface="Helvetica"/>
                <a:sym typeface="Arial"/>
              </a:rPr>
              <a:t>Qualitative measures are needed to address what computers cannot grasp (e.g., purpose, structure, knowledge</a:t>
            </a:r>
            <a:r>
              <a:rPr lang="en-US" b="0" dirty="0" smtClean="0">
                <a:solidFill>
                  <a:srgbClr val="000000"/>
                </a:solidFill>
                <a:cs typeface="Helvetica"/>
                <a:sym typeface="Arial"/>
              </a:rPr>
              <a:t> demands</a:t>
            </a:r>
            <a:r>
              <a:rPr lang="en-US" b="0" baseline="0" dirty="0" smtClean="0">
                <a:solidFill>
                  <a:srgbClr val="000000"/>
                </a:solidFill>
                <a:cs typeface="Helvetica"/>
                <a:sym typeface="Arial"/>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cs typeface="Helvetica"/>
                <a:sym typeface="Arial"/>
              </a:rPr>
              <a:t>Professional judgment is not about the inherent complexity of the text. Rather, it focuses on the instructional moves an instructor needs to make with the text to provide students access to it.</a:t>
            </a:r>
            <a:endParaRPr lang="en-US" b="0"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Notes:</a:t>
            </a:r>
          </a:p>
          <a:p>
            <a:pPr marL="171450" indent="-171450">
              <a:buFont typeface="Arial"/>
              <a:buChar char="•"/>
            </a:pPr>
            <a:r>
              <a:rPr lang="en-US" dirty="0" smtClean="0"/>
              <a:t>These explanations are clear, so read</a:t>
            </a:r>
            <a:r>
              <a:rPr lang="en-US" baseline="0" dirty="0" smtClean="0"/>
              <a:t> them through with participants and make sure any questions and confusions are answered. </a:t>
            </a:r>
          </a:p>
          <a:p>
            <a:pPr marL="171450" indent="-171450">
              <a:buFont typeface="Arial"/>
              <a:buChar char="•"/>
            </a:pPr>
            <a:r>
              <a:rPr lang="en-US" dirty="0" smtClean="0"/>
              <a:t>Address any questions and confusion. </a:t>
            </a:r>
          </a:p>
          <a:p>
            <a:pPr marL="177800" lvl="1" indent="-171450" defTabSz="914400">
              <a:buFont typeface="Arial"/>
              <a:buChar char="•"/>
              <a:defRPr/>
            </a:pPr>
            <a:r>
              <a:rPr lang="en-US" dirty="0" smtClean="0"/>
              <a:t>NOTE: More detail is coming on the next slides.</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11</a:t>
            </a:fld>
            <a:endParaRPr lang="en-US"/>
          </a:p>
        </p:txBody>
      </p:sp>
    </p:spTree>
    <p:extLst>
      <p:ext uri="{BB962C8B-B14F-4D97-AF65-F5344CB8AC3E}">
        <p14:creationId xmlns:p14="http://schemas.microsoft.com/office/powerpoint/2010/main" val="3830755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cs typeface="Helvetica"/>
                <a:sym typeface="Arial"/>
              </a:rPr>
              <a:t>Big Idea: </a:t>
            </a:r>
            <a:r>
              <a:rPr lang="en-US" dirty="0" smtClean="0"/>
              <a:t>Several tools exist to measure the quantitative value of a text, and each one takes students through a staircase of text complexity from Level B to Level E (or ASE 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indent="-171450">
              <a:buFont typeface="Arial"/>
              <a:buChar char="•"/>
            </a:pPr>
            <a:r>
              <a:rPr lang="en-US" dirty="0" smtClean="0"/>
              <a:t>These</a:t>
            </a:r>
            <a:r>
              <a:rPr lang="en-US" baseline="0" dirty="0" smtClean="0"/>
              <a:t> are the quantitative tools.</a:t>
            </a:r>
            <a:r>
              <a:rPr lang="en-US" dirty="0" smtClean="0"/>
              <a:t> </a:t>
            </a:r>
            <a:r>
              <a:rPr lang="en-US" baseline="0" dirty="0" smtClean="0"/>
              <a:t>Any of the</a:t>
            </a:r>
            <a:r>
              <a:rPr lang="en-US" dirty="0" smtClean="0"/>
              <a:t> tools</a:t>
            </a:r>
            <a:r>
              <a:rPr lang="en-US" baseline="0" dirty="0" smtClean="0"/>
              <a:t> works. Each of them has been validated to achieve</a:t>
            </a:r>
            <a:r>
              <a:rPr lang="en-US" dirty="0" smtClean="0"/>
              <a:t> the requirements of the CCR</a:t>
            </a:r>
            <a:r>
              <a:rPr lang="en-US" baseline="0" dirty="0" smtClean="0"/>
              <a:t> Standards in a strenuous research study (Nelson et al., 2012). In</a:t>
            </a:r>
            <a:r>
              <a:rPr lang="en-US" dirty="0" smtClean="0"/>
              <a:t> other words, any of these measures work.</a:t>
            </a:r>
            <a:endParaRPr lang="en-US" baseline="0" dirty="0" smtClean="0"/>
          </a:p>
          <a:p>
            <a:pPr marL="171450" indent="-171450">
              <a:buFont typeface="Arial"/>
              <a:buChar char="•"/>
            </a:pPr>
            <a:r>
              <a:rPr lang="en-US" baseline="0" dirty="0" smtClean="0"/>
              <a:t>There is a lot of overlap between the top of one level and the beginning of the next because</a:t>
            </a:r>
            <a:r>
              <a:rPr lang="en-US" dirty="0" smtClean="0"/>
              <a:t> p</a:t>
            </a:r>
            <a:r>
              <a:rPr lang="en-US" baseline="0" dirty="0" smtClean="0"/>
              <a:t>utting a numerical value on words is still a new and inexact science.</a:t>
            </a:r>
            <a:r>
              <a:rPr lang="en-US" dirty="0" smtClean="0"/>
              <a:t> </a:t>
            </a:r>
            <a:r>
              <a:rPr lang="en-US" strike="noStrike" baseline="0" dirty="0" smtClean="0"/>
              <a:t>There is </a:t>
            </a:r>
            <a:r>
              <a:rPr lang="en-US" baseline="0" dirty="0" smtClean="0"/>
              <a:t>overlap within the scale so </a:t>
            </a:r>
            <a:r>
              <a:rPr lang="en-US" strike="noStrike" baseline="0" dirty="0" smtClean="0"/>
              <a:t>that the </a:t>
            </a:r>
            <a:r>
              <a:rPr lang="en-US" baseline="0" dirty="0" smtClean="0"/>
              <a:t>precision of the scale is not misstated. </a:t>
            </a:r>
          </a:p>
          <a:p>
            <a:pPr marL="171450" indent="-171450">
              <a:buFont typeface="Arial"/>
              <a:buChar char="•"/>
            </a:pPr>
            <a:r>
              <a:rPr lang="en-US" dirty="0" smtClean="0"/>
              <a:t>Text complexity is not defined solely as reading high school-level texts. The Quantitative Analysis Chart defines the requisite levels of complexity for each educational functioning level by </a:t>
            </a:r>
            <a:r>
              <a:rPr lang="en-US" dirty="0" err="1" smtClean="0"/>
              <a:t>Lexile</a:t>
            </a:r>
            <a:r>
              <a:rPr lang="en-US" dirty="0" smtClean="0"/>
              <a:t>, ATOS, Flesch-Kincaid, etc. </a:t>
            </a:r>
          </a:p>
          <a:p>
            <a:pPr marL="171450" indent="-171450">
              <a:buFont typeface="Arial"/>
              <a:buChar char="•"/>
            </a:pPr>
            <a:r>
              <a:rPr lang="en-US" dirty="0"/>
              <a:t>Note that this chart only identifies text complexity for Levels B through E. That’s because at Level A, students are just learning how to read. It is not appropriate to focus on the complexity of the texts students are reading until they reach Level B. </a:t>
            </a:r>
            <a:endParaRPr lang="en-US" dirty="0" smtClean="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12</a:t>
            </a:fld>
            <a:endParaRPr lang="en-US"/>
          </a:p>
        </p:txBody>
      </p:sp>
    </p:spTree>
    <p:extLst>
      <p:ext uri="{BB962C8B-B14F-4D97-AF65-F5344CB8AC3E}">
        <p14:creationId xmlns:p14="http://schemas.microsoft.com/office/powerpoint/2010/main" val="29968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b="1" dirty="0" smtClean="0"/>
              <a:t>Big Idea: </a:t>
            </a:r>
            <a:r>
              <a:rPr lang="en-US" dirty="0" smtClean="0"/>
              <a:t>Qualitative measures are best measured through </a:t>
            </a:r>
            <a:r>
              <a:rPr lang="en-US" dirty="0" smtClean="0">
                <a:solidFill>
                  <a:srgbClr val="000000"/>
                </a:solidFill>
              </a:rPr>
              <a:t>human evaluation of a text’s structure, language, knowledge demands, and purpose. </a:t>
            </a:r>
            <a:endParaRPr lang="en-US" b="1"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indent="-171450">
              <a:buFont typeface="Arial"/>
              <a:buChar char="•"/>
            </a:pPr>
            <a:r>
              <a:rPr lang="en-US" dirty="0" smtClean="0"/>
              <a:t>This is the chart we will be working with during the activity. The features (or qualities) of text that go down the left column are</a:t>
            </a:r>
            <a:r>
              <a:rPr lang="en-US" baseline="0" dirty="0" smtClean="0"/>
              <a:t> the cluster of features we will be evaluating in the text excerpt.</a:t>
            </a:r>
          </a:p>
          <a:p>
            <a:pPr marL="171450" indent="-171450">
              <a:buFont typeface="Arial"/>
              <a:buChar char="•"/>
            </a:pPr>
            <a:r>
              <a:rPr lang="en-US" baseline="0" dirty="0" smtClean="0"/>
              <a:t>These are </a:t>
            </a:r>
            <a:r>
              <a:rPr lang="en-US" dirty="0" smtClean="0"/>
              <a:t>features that have been determined to have a strong bearing on how challenging or easy a text is.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13</a:t>
            </a:fld>
            <a:endParaRPr lang="en-US"/>
          </a:p>
        </p:txBody>
      </p:sp>
    </p:spTree>
    <p:extLst>
      <p:ext uri="{BB962C8B-B14F-4D97-AF65-F5344CB8AC3E}">
        <p14:creationId xmlns:p14="http://schemas.microsoft.com/office/powerpoint/2010/main" val="416830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cs typeface="Helvetica"/>
                <a:sym typeface="Arial"/>
              </a:rPr>
              <a:t>Big Idea: </a:t>
            </a:r>
            <a:r>
              <a:rPr lang="en-US" dirty="0" smtClean="0"/>
              <a:t>Students who struggle with reading complex texts must be provided with the proper support so they can access texts in a meaningful way.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7800" lvl="1" indent="-171450">
              <a:buFont typeface="Arial"/>
              <a:buChar char="•"/>
            </a:pPr>
            <a:r>
              <a:rPr lang="en-US" dirty="0" smtClean="0"/>
              <a:t>This quote comes directly from the Common Core State Standards. </a:t>
            </a:r>
          </a:p>
          <a:p>
            <a:pPr marL="171450" indent="-171450">
              <a:buFont typeface="Arial"/>
              <a:buChar char="•"/>
            </a:pPr>
            <a:r>
              <a:rPr lang="en-US" dirty="0" smtClean="0"/>
              <a:t>We</a:t>
            </a:r>
            <a:r>
              <a:rPr lang="en-US" baseline="0" dirty="0" smtClean="0"/>
              <a:t> will look more at this third side of the triangle in Unit 3, Identifying Questions Worth Answering.</a:t>
            </a:r>
            <a:endParaRPr lang="en-US" dirty="0" smtClean="0"/>
          </a:p>
          <a:p>
            <a:pPr marL="171450" lvl="1" indent="-171450">
              <a:buFont typeface="Arial"/>
              <a:buChar char="•"/>
            </a:pPr>
            <a:r>
              <a:rPr lang="en-US" dirty="0" smtClean="0"/>
              <a:t>It is very important to keep instruction in mind and always consider how we might approach teaching students how to comprehend text as we evaluate it for its appropriateness for the classroom.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14</a:t>
            </a:fld>
            <a:endParaRPr lang="en-US"/>
          </a:p>
        </p:txBody>
      </p:sp>
    </p:spTree>
    <p:extLst>
      <p:ext uri="{BB962C8B-B14F-4D97-AF65-F5344CB8AC3E}">
        <p14:creationId xmlns:p14="http://schemas.microsoft.com/office/powerpoint/2010/main" val="2183303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Determining text complexity follows a general rule. </a:t>
            </a:r>
          </a:p>
          <a:p>
            <a:pPr marL="0" marR="0" indent="0" algn="l" defTabSz="457200" rtl="0" eaLnBrk="1" fontAlgn="auto" latinLnBrk="0" hangingPunct="1">
              <a:lnSpc>
                <a:spcPct val="100000"/>
              </a:lnSpc>
              <a:spcBef>
                <a:spcPts val="0"/>
              </a:spcBef>
              <a:spcAft>
                <a:spcPts val="600"/>
              </a:spcAft>
              <a:buClrTx/>
              <a:buSzTx/>
              <a:buFont typeface="Wingdings" charset="2"/>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600"/>
              </a:spcAft>
              <a:buClrTx/>
              <a:buSzTx/>
              <a:buFont typeface="Wingdings" charset="2"/>
              <a:buNone/>
              <a:tabLst/>
              <a:defRPr/>
            </a:pPr>
            <a:r>
              <a:rPr lang="en-US" b="1" dirty="0" smtClean="0">
                <a:solidFill>
                  <a:srgbClr val="000000"/>
                </a:solidFill>
                <a:cs typeface="Helvetica"/>
                <a:sym typeface="Arial"/>
              </a:rPr>
              <a:t>Facilitator Talking Points:</a:t>
            </a:r>
          </a:p>
          <a:p>
            <a:pPr marL="171450" marR="0" indent="-171450" algn="l" defTabSz="457200" rtl="0" eaLnBrk="1" fontAlgn="auto" latinLnBrk="0" hangingPunct="1">
              <a:lnSpc>
                <a:spcPct val="110000"/>
              </a:lnSpc>
              <a:buClrTx/>
              <a:buSzTx/>
              <a:buFont typeface="Arial"/>
              <a:buChar char="•"/>
              <a:tabLst/>
              <a:defRPr/>
            </a:pPr>
            <a:r>
              <a:rPr lang="en-US" dirty="0" smtClean="0">
                <a:solidFill>
                  <a:srgbClr val="000000"/>
                </a:solidFill>
                <a:cs typeface="Century Gothic"/>
              </a:rPr>
              <a:t>Quantitative and qualitative measures are at once useful and imperfect:</a:t>
            </a:r>
          </a:p>
          <a:p>
            <a:pPr marL="461963" marR="0" lvl="1" indent="-171450" algn="l" defTabSz="457200" rtl="0" eaLnBrk="1" fontAlgn="auto" latinLnBrk="0" hangingPunct="1">
              <a:lnSpc>
                <a:spcPct val="110000"/>
              </a:lnSpc>
              <a:buClrTx/>
              <a:buSzTx/>
              <a:buFont typeface="Courier New"/>
              <a:buChar char="o"/>
              <a:tabLst/>
              <a:defRPr/>
            </a:pPr>
            <a:r>
              <a:rPr lang="en-US" dirty="0" smtClean="0">
                <a:solidFill>
                  <a:srgbClr val="000000"/>
                </a:solidFill>
                <a:cs typeface="Century Gothic"/>
              </a:rPr>
              <a:t>Quantitative measures are less valid for certain kinds of texts (e.g.,</a:t>
            </a:r>
            <a:r>
              <a:rPr lang="en-US" baseline="0" dirty="0" smtClean="0">
                <a:solidFill>
                  <a:srgbClr val="000000"/>
                </a:solidFill>
                <a:cs typeface="Century Gothic"/>
              </a:rPr>
              <a:t> poetry, drama, and speeches).</a:t>
            </a:r>
          </a:p>
          <a:p>
            <a:pPr marL="461963" marR="0" lvl="1" indent="-171450" algn="l" defTabSz="457200" rtl="0" eaLnBrk="1" fontAlgn="auto" latinLnBrk="0" hangingPunct="1">
              <a:lnSpc>
                <a:spcPct val="110000"/>
              </a:lnSpc>
              <a:buClrTx/>
              <a:buSzTx/>
              <a:buFont typeface="Courier New"/>
              <a:buChar char="o"/>
              <a:tabLst/>
              <a:defRPr/>
            </a:pPr>
            <a:r>
              <a:rPr lang="en-US" dirty="0" smtClean="0">
                <a:solidFill>
                  <a:srgbClr val="000000"/>
                </a:solidFill>
                <a:cs typeface="Century Gothic"/>
              </a:rPr>
              <a:t>Qualitative measures are on a continuum (they are not band-level-specific) and most useful working in conjunction with quantitative measures.</a:t>
            </a:r>
          </a:p>
          <a:p>
            <a:pPr marL="461963" marR="0" lvl="1" indent="-171450" algn="l" defTabSz="457200" rtl="0" eaLnBrk="1" fontAlgn="auto" latinLnBrk="0" hangingPunct="1">
              <a:lnSpc>
                <a:spcPct val="110000"/>
              </a:lnSpc>
              <a:buClrTx/>
              <a:buSzTx/>
              <a:buFont typeface="Courier New"/>
              <a:buChar char="o"/>
              <a:tabLst/>
              <a:defRPr/>
            </a:pPr>
            <a:r>
              <a:rPr lang="en-US" dirty="0" smtClean="0">
                <a:solidFill>
                  <a:srgbClr val="000000"/>
                </a:solidFill>
                <a:cs typeface="Century Gothic"/>
              </a:rPr>
              <a:t> Evaluating the text for its qualities is a necessary</a:t>
            </a:r>
            <a:r>
              <a:rPr lang="en-US" baseline="0" dirty="0" smtClean="0">
                <a:solidFill>
                  <a:srgbClr val="000000"/>
                </a:solidFill>
                <a:cs typeface="Century Gothic"/>
              </a:rPr>
              <a:t> step for figuring out how to help students develop a solid understanding of the text.</a:t>
            </a:r>
            <a:r>
              <a:rPr lang="en-US" dirty="0" smtClean="0">
                <a:solidFill>
                  <a:srgbClr val="000000"/>
                </a:solidFill>
                <a:cs typeface="Century Gothic"/>
              </a:rPr>
              <a:t> </a:t>
            </a:r>
          </a:p>
          <a:p>
            <a:pPr marL="171450" lvl="1" indent="-171450">
              <a:lnSpc>
                <a:spcPct val="110000"/>
              </a:lnSpc>
              <a:buFont typeface="Arial"/>
              <a:buChar char="•"/>
            </a:pPr>
            <a:r>
              <a:rPr lang="en-US" dirty="0" smtClean="0">
                <a:solidFill>
                  <a:srgbClr val="000000"/>
                </a:solidFill>
                <a:cs typeface="Century Gothic"/>
              </a:rPr>
              <a:t>“Navigating Text Complexity” is a website that seeks to demystify text complexity.</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15</a:t>
            </a:fld>
            <a:endParaRPr lang="en-US"/>
          </a:p>
        </p:txBody>
      </p:sp>
    </p:spTree>
    <p:extLst>
      <p:ext uri="{BB962C8B-B14F-4D97-AF65-F5344CB8AC3E}">
        <p14:creationId xmlns:p14="http://schemas.microsoft.com/office/powerpoint/2010/main" val="312978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b="1" dirty="0" smtClean="0">
                <a:solidFill>
                  <a:srgbClr val="000000"/>
                </a:solidFill>
                <a:cs typeface="Helvetica"/>
                <a:sym typeface="Arial"/>
              </a:rPr>
              <a:t>Big Idea: </a:t>
            </a:r>
            <a:r>
              <a:rPr lang="en-US" dirty="0" smtClean="0"/>
              <a:t>Access to appropriately complex text for everyone is paramount.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7800" lvl="1" indent="-171450">
              <a:buFont typeface="Arial"/>
              <a:buChar char="•"/>
            </a:pPr>
            <a:r>
              <a:rPr lang="en-US" dirty="0" smtClean="0"/>
              <a:t>Just because a student READS at a lower level </a:t>
            </a:r>
            <a:r>
              <a:rPr lang="en-US" dirty="0" err="1" smtClean="0"/>
              <a:t>doesn</a:t>
            </a:r>
            <a:r>
              <a:rPr lang="fr-FR" dirty="0" smtClean="0"/>
              <a:t>’</a:t>
            </a:r>
            <a:r>
              <a:rPr lang="en-US" dirty="0" smtClean="0"/>
              <a:t>t mean he</a:t>
            </a:r>
            <a:r>
              <a:rPr lang="en-US" dirty="0"/>
              <a:t> </a:t>
            </a:r>
            <a:r>
              <a:rPr lang="en-US" dirty="0" smtClean="0"/>
              <a:t>or she THINKS at a lower level. </a:t>
            </a:r>
          </a:p>
          <a:p>
            <a:pPr marL="171450" indent="-171450">
              <a:buFont typeface="Arial"/>
              <a:buChar char="•"/>
            </a:pPr>
            <a:r>
              <a:rPr lang="en-US" dirty="0" smtClean="0"/>
              <a:t>Mature adult students</a:t>
            </a:r>
            <a:r>
              <a:rPr lang="en-US" baseline="0" dirty="0" smtClean="0"/>
              <a:t> deserve to be exposed to rich and complicated ideas and age-appropriate knowledge that is presented in rich, respectful (well-written) ways.</a:t>
            </a:r>
          </a:p>
          <a:p>
            <a:pPr marL="1778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Comfort with academic language (vocabulary and varied sentence structure) is the gateway to academic and work success, since it is the common language in those settings. </a:t>
            </a:r>
          </a:p>
          <a:p>
            <a:pPr marL="1778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i="1" baseline="0" dirty="0" smtClean="0"/>
              <a:t>We</a:t>
            </a:r>
            <a:r>
              <a:rPr lang="en-US" baseline="0" dirty="0" smtClean="0"/>
              <a:t> need to create an experiential staircase for students so they get exposed to these features of rich, complex text—appropriate for their own level of learning.</a:t>
            </a:r>
          </a:p>
          <a:p>
            <a:pPr marL="1778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Our job as educators is NOT to smooth the road for our students but to give them sturdy foundations so they can navigate the bumps in the road. That way, they can start to do these things for themselves. </a:t>
            </a:r>
            <a:endParaRPr lang="en-US"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16</a:t>
            </a:fld>
            <a:endParaRPr lang="en-US"/>
          </a:p>
        </p:txBody>
      </p:sp>
    </p:spTree>
    <p:extLst>
      <p:ext uri="{BB962C8B-B14F-4D97-AF65-F5344CB8AC3E}">
        <p14:creationId xmlns:p14="http://schemas.microsoft.com/office/powerpoint/2010/main" val="388091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The purpose of this activity is to give participants a chance to work together to practice using these text measurement tools and actually evaluate text.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17</a:t>
            </a:fld>
            <a:endParaRPr lang="en-US"/>
          </a:p>
        </p:txBody>
      </p:sp>
    </p:spTree>
    <p:extLst>
      <p:ext uri="{BB962C8B-B14F-4D97-AF65-F5344CB8AC3E}">
        <p14:creationId xmlns:p14="http://schemas.microsoft.com/office/powerpoint/2010/main" val="426038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solidFill>
                  <a:srgbClr val="000000"/>
                </a:solidFill>
                <a:cs typeface="Helvetica"/>
                <a:sym typeface="Arial"/>
              </a:rPr>
              <a:t>Big Idea: </a:t>
            </a:r>
            <a:r>
              <a:rPr lang="en-US" dirty="0" smtClean="0"/>
              <a:t>Make sure each participant has the correct materials before giving directions for the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Notes:</a:t>
            </a:r>
          </a:p>
          <a:p>
            <a:pPr marL="171450" indent="-171450">
              <a:buFont typeface="Arial"/>
              <a:buChar char="•"/>
            </a:pPr>
            <a:r>
              <a:rPr lang="en-US" baseline="0" dirty="0" smtClean="0"/>
              <a:t>Hold up the copy of the excerpt</a:t>
            </a:r>
            <a:r>
              <a:rPr lang="en-US" dirty="0" smtClean="0"/>
              <a:t> from the </a:t>
            </a:r>
            <a:r>
              <a:rPr lang="en-US" baseline="0" dirty="0" smtClean="0"/>
              <a:t>Monk text, </a:t>
            </a:r>
            <a:r>
              <a:rPr lang="en-US" i="1" baseline="0" dirty="0" smtClean="0"/>
              <a:t>The</a:t>
            </a:r>
            <a:r>
              <a:rPr lang="en-US" baseline="0" dirty="0" smtClean="0"/>
              <a:t> </a:t>
            </a:r>
            <a:r>
              <a:rPr lang="en-US" i="1" baseline="0" dirty="0" smtClean="0"/>
              <a:t>Words We Live By: </a:t>
            </a:r>
            <a:r>
              <a:rPr lang="en-US" i="1" dirty="0" smtClean="0"/>
              <a:t>Your</a:t>
            </a:r>
            <a:r>
              <a:rPr lang="en-US" i="1" baseline="0" dirty="0" smtClean="0"/>
              <a:t> Annotated Guide to the Constitution,</a:t>
            </a:r>
            <a:r>
              <a:rPr lang="en-US" i="0" baseline="0" dirty="0" smtClean="0"/>
              <a:t> </a:t>
            </a:r>
            <a:r>
              <a:rPr lang="en-US" baseline="0" dirty="0" smtClean="0"/>
              <a:t>while participants get out their materials. </a:t>
            </a:r>
          </a:p>
          <a:p>
            <a:pPr marL="171450" indent="-171450">
              <a:buFont typeface="Arial"/>
              <a:buChar char="•"/>
            </a:pPr>
            <a:r>
              <a:rPr lang="en-US" baseline="0" dirty="0" smtClean="0"/>
              <a:t>Let participants go through the materials briefly and notice that they are looking at the same tools that you just walked through on the screen. </a:t>
            </a:r>
          </a:p>
          <a:p>
            <a:pPr marL="171450" indent="-171450">
              <a:buFont typeface="Arial"/>
              <a:buChar char="•"/>
            </a:pPr>
            <a:r>
              <a:rPr lang="en-US" baseline="0" dirty="0" smtClean="0"/>
              <a:t>Go over the instructions that are shown on the next slide carefully. Reassure everyone! This is challenging. Even those who do it a lot</a:t>
            </a:r>
            <a:r>
              <a:rPr lang="en-US" dirty="0" smtClean="0"/>
              <a:t> </a:t>
            </a:r>
            <a:r>
              <a:rPr lang="en-US" baseline="0" dirty="0" smtClean="0"/>
              <a:t>still learn from others and miss features each and every time.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18</a:t>
            </a:fld>
            <a:endParaRPr lang="en-US"/>
          </a:p>
        </p:txBody>
      </p:sp>
    </p:spTree>
    <p:extLst>
      <p:ext uri="{BB962C8B-B14F-4D97-AF65-F5344CB8AC3E}">
        <p14:creationId xmlns:p14="http://schemas.microsoft.com/office/powerpoint/2010/main" val="92972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This activity has several parts. The focus is on finding evidence that supports how hard or easy participants think that particular feature of the text is. </a:t>
            </a:r>
          </a:p>
          <a:p>
            <a:endParaRPr lang="en-US" b="1" dirty="0" smtClean="0"/>
          </a:p>
          <a:p>
            <a:r>
              <a:rPr lang="en-US" b="1" dirty="0" smtClean="0"/>
              <a:t>Facilitator Talking Points:</a:t>
            </a:r>
          </a:p>
          <a:p>
            <a:pPr marL="171450" indent="-171450">
              <a:buFont typeface="Arial"/>
              <a:buChar char="•"/>
            </a:pPr>
            <a:r>
              <a:rPr lang="en-US" kern="1200" dirty="0" smtClean="0">
                <a:solidFill>
                  <a:schemeClr val="tx1"/>
                </a:solidFill>
                <a:effectLst/>
                <a:latin typeface="+mn-lt"/>
                <a:ea typeface="+mn-ea"/>
                <a:cs typeface="+mn-cs"/>
              </a:rPr>
              <a:t>The quantitative bands overlap </a:t>
            </a:r>
            <a:r>
              <a:rPr lang="en-US" strike="noStrike" kern="1200" dirty="0" smtClean="0">
                <a:solidFill>
                  <a:schemeClr val="tx1"/>
                </a:solidFill>
                <a:effectLst/>
                <a:latin typeface="+mn-lt"/>
                <a:ea typeface="+mn-ea"/>
                <a:cs typeface="+mn-cs"/>
              </a:rPr>
              <a:t>each </a:t>
            </a:r>
            <a:r>
              <a:rPr lang="en-US" kern="1200" dirty="0" smtClean="0">
                <a:solidFill>
                  <a:schemeClr val="tx1"/>
                </a:solidFill>
                <a:effectLst/>
                <a:latin typeface="+mn-lt"/>
                <a:ea typeface="+mn-ea"/>
                <a:cs typeface="+mn-cs"/>
              </a:rPr>
              <a:t>other. Different quantitative measures consider slightly different variables of text difficulty, </a:t>
            </a:r>
            <a:r>
              <a:rPr lang="en-US" kern="1200" dirty="0" smtClean="0">
                <a:solidFill>
                  <a:srgbClr val="000000"/>
                </a:solidFill>
                <a:effectLst/>
                <a:latin typeface="+mn-lt"/>
                <a:ea typeface="+mn-ea"/>
                <a:cs typeface="+mn-cs"/>
              </a:rPr>
              <a:t>so that is </a:t>
            </a:r>
            <a:r>
              <a:rPr lang="en-US" kern="1200" dirty="0" smtClean="0">
                <a:solidFill>
                  <a:schemeClr val="tx1"/>
                </a:solidFill>
                <a:effectLst/>
                <a:latin typeface="+mn-lt"/>
                <a:ea typeface="+mn-ea"/>
                <a:cs typeface="+mn-cs"/>
              </a:rPr>
              <a:t>why we are looking at two measures when determining a text’s complexity.</a:t>
            </a:r>
          </a:p>
          <a:p>
            <a:pPr marL="171450" indent="-171450">
              <a:buFont typeface="Arial"/>
              <a:buChar char="•"/>
            </a:pPr>
            <a:r>
              <a:rPr lang="en-US" kern="1200" dirty="0" smtClean="0">
                <a:solidFill>
                  <a:schemeClr val="tx1"/>
                </a:solidFill>
                <a:effectLst/>
                <a:latin typeface="+mn-lt"/>
                <a:ea typeface="+mn-ea"/>
                <a:cs typeface="+mn-cs"/>
              </a:rPr>
              <a:t>Bear</a:t>
            </a:r>
            <a:r>
              <a:rPr lang="en-US" kern="1200" baseline="0" dirty="0" smtClean="0">
                <a:solidFill>
                  <a:schemeClr val="tx1"/>
                </a:solidFill>
                <a:effectLst/>
                <a:latin typeface="+mn-lt"/>
                <a:ea typeface="+mn-ea"/>
                <a:cs typeface="+mn-cs"/>
              </a:rPr>
              <a:t> in mind that </a:t>
            </a:r>
            <a:r>
              <a:rPr lang="en-US" kern="1200" dirty="0" smtClean="0">
                <a:solidFill>
                  <a:schemeClr val="tx1"/>
                </a:solidFill>
                <a:effectLst/>
                <a:latin typeface="+mn-lt"/>
                <a:ea typeface="+mn-ea"/>
                <a:cs typeface="+mn-cs"/>
              </a:rPr>
              <a:t>the quantitative measure lets you know at what level the text belongs, but the qualitative analysis gives you information about how hard the text will be for your students and where you will need to pay attention when you are teaching the text.</a:t>
            </a:r>
            <a:r>
              <a:rPr lang="en-US" dirty="0" smtClean="0">
                <a:effectLst/>
              </a:rPr>
              <a:t> </a:t>
            </a:r>
          </a:p>
          <a:p>
            <a:pPr marL="285750" lvl="1"/>
            <a:endParaRPr lang="en-US" dirty="0" smtClean="0">
              <a:effectLst/>
            </a:endParaRPr>
          </a:p>
          <a:p>
            <a:pPr marL="1588" lvl="1"/>
            <a:r>
              <a:rPr lang="en-US" b="1" dirty="0" smtClean="0"/>
              <a:t>Facilitator Notes:</a:t>
            </a:r>
          </a:p>
          <a:p>
            <a:pPr marL="173038"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This work is the foundation for success for the units that follow. Investing the time participants need to study the excerpts carefully will be repaid with richer understanding for everything that follows.</a:t>
            </a:r>
          </a:p>
          <a:p>
            <a:pPr marL="173038" lvl="1" indent="-171450">
              <a:buFont typeface="Arial"/>
              <a:buChar char="•"/>
              <a:defRPr/>
            </a:pPr>
            <a:r>
              <a:rPr lang="en-US" dirty="0" smtClean="0"/>
              <a:t>You </a:t>
            </a:r>
            <a:r>
              <a:rPr lang="en-US" dirty="0"/>
              <a:t>may want to ask someone at each table to read the text aloud while others follow along, or you may have the participants read silently. </a:t>
            </a:r>
            <a:endParaRPr lang="en-US" dirty="0" smtClean="0"/>
          </a:p>
          <a:p>
            <a:pPr marL="173038" lvl="1" indent="-171450">
              <a:buFont typeface="Arial"/>
              <a:buChar char="•"/>
              <a:defRPr/>
            </a:pPr>
            <a:r>
              <a:rPr lang="en-US" dirty="0"/>
              <a:t>Be sure all instructions are clearly understood before turning the room over to participants.</a:t>
            </a:r>
          </a:p>
          <a:p>
            <a:pPr marL="173038" lvl="1" indent="-171450">
              <a:buFont typeface="Arial"/>
              <a:buChar char="•"/>
              <a:defRPr/>
            </a:pPr>
            <a:endParaRPr lang="en-US" dirty="0"/>
          </a:p>
          <a:p>
            <a:pPr marL="1588" marR="0" lvl="1" algn="l" defTabSz="457200" rtl="0" eaLnBrk="1" fontAlgn="auto" latinLnBrk="0" hangingPunct="1">
              <a:lnSpc>
                <a:spcPct val="100000"/>
              </a:lnSpc>
              <a:spcBef>
                <a:spcPts val="0"/>
              </a:spcBef>
              <a:spcAft>
                <a:spcPts val="0"/>
              </a:spcAft>
              <a:buClrTx/>
              <a:buSzTx/>
              <a:tabLst/>
              <a:defRPr/>
            </a:pPr>
            <a:endParaRPr lang="en-US" baseline="0" dirty="0" smtClean="0">
              <a:effectLst/>
            </a:endParaRPr>
          </a:p>
          <a:p>
            <a:pPr marL="173038"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19</a:t>
            </a:fld>
            <a:endParaRPr lang="en-US"/>
          </a:p>
        </p:txBody>
      </p:sp>
    </p:spTree>
    <p:extLst>
      <p:ext uri="{BB962C8B-B14F-4D97-AF65-F5344CB8AC3E}">
        <p14:creationId xmlns:p14="http://schemas.microsoft.com/office/powerpoint/2010/main" val="384191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nSpc>
                <a:spcPct val="120000"/>
              </a:lnSpc>
              <a:defRPr/>
            </a:pPr>
            <a:r>
              <a:rPr lang="en-US" b="1" dirty="0" smtClean="0"/>
              <a:t>Big Idea:</a:t>
            </a:r>
            <a:r>
              <a:rPr lang="en-US" dirty="0" smtClean="0"/>
              <a:t> </a:t>
            </a:r>
            <a:r>
              <a:rPr lang="en-US" dirty="0" smtClean="0">
                <a:solidFill>
                  <a:srgbClr val="000000"/>
                </a:solidFill>
                <a:cs typeface="Helvetica"/>
                <a:sym typeface="Arial"/>
              </a:rPr>
              <a:t>These are the most important instructional changes demanded by the CCR Standards for Adult Education. </a:t>
            </a:r>
          </a:p>
          <a:p>
            <a:pPr>
              <a:lnSpc>
                <a:spcPct val="120000"/>
              </a:lnSpc>
            </a:pPr>
            <a:endParaRPr lang="en-US" b="1" dirty="0" smtClean="0">
              <a:solidFill>
                <a:srgbClr val="000000"/>
              </a:solidFill>
              <a:cs typeface="Helvetica"/>
              <a:sym typeface="Arial"/>
            </a:endParaRPr>
          </a:p>
          <a:p>
            <a:pPr>
              <a:lnSpc>
                <a:spcPct val="120000"/>
              </a:lnSpc>
            </a:pPr>
            <a:r>
              <a:rPr lang="en-US" b="1" dirty="0" smtClean="0">
                <a:solidFill>
                  <a:srgbClr val="000000"/>
                </a:solidFill>
                <a:cs typeface="Helvetica"/>
                <a:sym typeface="Arial"/>
              </a:rPr>
              <a:t>Facilitator Talking Points:</a:t>
            </a:r>
          </a:p>
          <a:p>
            <a:pPr marL="171450" indent="-171450">
              <a:lnSpc>
                <a:spcPct val="110000"/>
              </a:lnSpc>
              <a:buFont typeface="Arial"/>
              <a:buChar char="•"/>
            </a:pPr>
            <a:r>
              <a:rPr lang="en-US" dirty="0">
                <a:solidFill>
                  <a:srgbClr val="000000"/>
                </a:solidFill>
                <a:cs typeface="Helvetica"/>
                <a:sym typeface="Arial"/>
              </a:rPr>
              <a:t>The key advances represent the most important instructional changes demanded by the CCR Standards for Adult </a:t>
            </a:r>
            <a:r>
              <a:rPr lang="en-US" dirty="0" smtClean="0">
                <a:solidFill>
                  <a:srgbClr val="000000"/>
                </a:solidFill>
                <a:cs typeface="Helvetica"/>
                <a:sym typeface="Arial"/>
              </a:rPr>
              <a:t>Education: </a:t>
            </a:r>
            <a:endParaRPr lang="en-US" dirty="0">
              <a:solidFill>
                <a:srgbClr val="000000"/>
              </a:solidFill>
              <a:cs typeface="Helvetica"/>
              <a:sym typeface="Arial"/>
            </a:endParaRPr>
          </a:p>
          <a:p>
            <a:pPr marL="461963" lvl="1" indent="-171450">
              <a:lnSpc>
                <a:spcPct val="110000"/>
              </a:lnSpc>
              <a:buFont typeface="Courier New"/>
              <a:buChar char="o"/>
            </a:pPr>
            <a:r>
              <a:rPr lang="en-US" dirty="0">
                <a:solidFill>
                  <a:srgbClr val="000000"/>
                </a:solidFill>
                <a:cs typeface="Helvetica"/>
                <a:sym typeface="Arial"/>
              </a:rPr>
              <a:t>Key Advance 1: The standards build a staircase of text complexity so that all students are ready for the demands of college</a:t>
            </a:r>
            <a:r>
              <a:rPr lang="en-US" dirty="0" smtClean="0">
                <a:solidFill>
                  <a:srgbClr val="000000"/>
                </a:solidFill>
                <a:cs typeface="Helvetica"/>
                <a:sym typeface="Arial"/>
              </a:rPr>
              <a:t>- and </a:t>
            </a:r>
            <a:r>
              <a:rPr lang="en-US" dirty="0">
                <a:solidFill>
                  <a:srgbClr val="000000"/>
                </a:solidFill>
                <a:cs typeface="Helvetica"/>
                <a:sym typeface="Arial"/>
              </a:rPr>
              <a:t>career-level reading.</a:t>
            </a:r>
          </a:p>
          <a:p>
            <a:pPr marL="461963" lvl="1" indent="-171450">
              <a:lnSpc>
                <a:spcPct val="110000"/>
              </a:lnSpc>
              <a:buFont typeface="Courier New"/>
              <a:buChar char="o"/>
            </a:pPr>
            <a:r>
              <a:rPr lang="en-US" dirty="0">
                <a:solidFill>
                  <a:srgbClr val="000000"/>
                </a:solidFill>
                <a:cs typeface="Helvetica"/>
                <a:sym typeface="Arial"/>
              </a:rPr>
              <a:t>Key Advance 2: The standards place a premium on students drawing evidence from texts to support their claims and conclusions about texts.</a:t>
            </a:r>
          </a:p>
          <a:p>
            <a:pPr marL="461963" lvl="1" indent="-171450">
              <a:lnSpc>
                <a:spcPct val="110000"/>
              </a:lnSpc>
              <a:buFont typeface="Courier New"/>
              <a:buChar char="o"/>
            </a:pPr>
            <a:r>
              <a:rPr lang="en-US" dirty="0">
                <a:solidFill>
                  <a:srgbClr val="000000"/>
                </a:solidFill>
                <a:cs typeface="Helvetica"/>
                <a:sym typeface="Arial"/>
              </a:rPr>
              <a:t>Key Advance 3: The standards identify</a:t>
            </a:r>
            <a:r>
              <a:rPr lang="en-US" dirty="0">
                <a:solidFill>
                  <a:srgbClr val="FF0000"/>
                </a:solidFill>
                <a:cs typeface="Helvetica"/>
                <a:sym typeface="Arial"/>
              </a:rPr>
              <a:t> </a:t>
            </a:r>
            <a:r>
              <a:rPr lang="en-US" dirty="0">
                <a:solidFill>
                  <a:srgbClr val="000000"/>
                </a:solidFill>
                <a:cs typeface="Helvetica"/>
                <a:sym typeface="Arial"/>
              </a:rPr>
              <a:t>reading, researching, and writing about texts as the key to gaining knowledge. </a:t>
            </a:r>
          </a:p>
          <a:p>
            <a:pPr marL="171450" indent="-171450">
              <a:lnSpc>
                <a:spcPct val="120000"/>
              </a:lnSpc>
              <a:buFont typeface="Arial"/>
              <a:buChar char="•"/>
            </a:pPr>
            <a:r>
              <a:rPr lang="en-US" baseline="0" dirty="0" smtClean="0">
                <a:solidFill>
                  <a:srgbClr val="000000"/>
                </a:solidFill>
                <a:cs typeface="Helvetica"/>
                <a:sym typeface="Arial"/>
              </a:rPr>
              <a:t>In this unit, we will address </a:t>
            </a:r>
            <a:r>
              <a:rPr lang="en-US" dirty="0" smtClean="0">
                <a:solidFill>
                  <a:srgbClr val="000000"/>
                </a:solidFill>
                <a:cs typeface="Helvetica"/>
                <a:sym typeface="Arial"/>
              </a:rPr>
              <a:t>K</a:t>
            </a:r>
            <a:r>
              <a:rPr lang="en-US" baseline="0" dirty="0" smtClean="0">
                <a:solidFill>
                  <a:srgbClr val="000000"/>
                </a:solidFill>
                <a:cs typeface="Helvetica"/>
                <a:sym typeface="Arial"/>
              </a:rPr>
              <a:t>ey </a:t>
            </a:r>
            <a:r>
              <a:rPr lang="en-US" dirty="0" smtClean="0">
                <a:solidFill>
                  <a:srgbClr val="000000"/>
                </a:solidFill>
                <a:cs typeface="Helvetica"/>
                <a:sym typeface="Arial"/>
              </a:rPr>
              <a:t>A</a:t>
            </a:r>
            <a:r>
              <a:rPr lang="en-US" baseline="0" dirty="0" smtClean="0">
                <a:solidFill>
                  <a:srgbClr val="000000"/>
                </a:solidFill>
                <a:cs typeface="Helvetica"/>
                <a:sym typeface="Arial"/>
              </a:rPr>
              <a:t>dvance 1, TEXT COMPLEXITY.</a:t>
            </a:r>
          </a:p>
          <a:p>
            <a:pPr marL="1778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This unit begins with an overview of text complexity and some of the tools that exist for measuring it. </a:t>
            </a:r>
          </a:p>
          <a:p>
            <a:pPr marL="17780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Following this overview, you </a:t>
            </a:r>
            <a:r>
              <a:rPr lang="en-US" baseline="0" dirty="0" smtClean="0">
                <a:solidFill>
                  <a:srgbClr val="000000"/>
                </a:solidFill>
              </a:rPr>
              <a:t>will have the opportunity to evaluate </a:t>
            </a:r>
            <a:r>
              <a:rPr lang="en-US" baseline="0" dirty="0" smtClean="0"/>
              <a:t>text complexity.</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a:t>
            </a:r>
            <a:r>
              <a:rPr lang="en-US" dirty="0"/>
              <a:t> </a:t>
            </a:r>
            <a:r>
              <a:rPr lang="en-US" sz="1200" b="0" dirty="0" smtClean="0">
                <a:solidFill>
                  <a:srgbClr val="000000"/>
                </a:solidFill>
              </a:rPr>
              <a:t>Plan</a:t>
            </a:r>
            <a:r>
              <a:rPr lang="en-US" sz="1200" b="0" baseline="0" dirty="0" smtClean="0">
                <a:solidFill>
                  <a:srgbClr val="000000"/>
                </a:solidFill>
              </a:rPr>
              <a:t> for about 40 minutes to introduce the unit (Slides 1-17).</a:t>
            </a:r>
            <a:endParaRPr lang="en-US" sz="1200" b="0" dirty="0" smtClean="0">
              <a:solidFill>
                <a:srgbClr val="000000"/>
              </a:solidFill>
            </a:endParaRPr>
          </a:p>
          <a:p>
            <a:pPr marL="0" indent="0">
              <a:lnSpc>
                <a:spcPct val="120000"/>
              </a:lnSpc>
              <a:buFont typeface="+mj-lt"/>
              <a:buNone/>
            </a:pPr>
            <a:endParaRPr lang="en-US" baseline="0" dirty="0" smtClean="0">
              <a:solidFill>
                <a:srgbClr val="000000"/>
              </a:solidFill>
              <a:cs typeface="Helvetica"/>
              <a:sym typeface="Arial"/>
            </a:endParaRPr>
          </a:p>
        </p:txBody>
      </p:sp>
      <p:sp>
        <p:nvSpPr>
          <p:cNvPr id="4" name="Slide Number Placeholder 3"/>
          <p:cNvSpPr>
            <a:spLocks noGrp="1"/>
          </p:cNvSpPr>
          <p:nvPr>
            <p:ph type="sldNum" sz="quarter" idx="10"/>
          </p:nvPr>
        </p:nvSpPr>
        <p:spPr/>
        <p:txBody>
          <a:bodyPr/>
          <a:lstStyle/>
          <a:p>
            <a:fld id="{7B182B08-C8A8-4792-9451-D0C6A855989C}" type="slidenum">
              <a:rPr lang="en-US" smtClean="0"/>
              <a:pPr/>
              <a:t>2</a:t>
            </a:fld>
            <a:endParaRPr lang="en-US"/>
          </a:p>
        </p:txBody>
      </p:sp>
    </p:spTree>
    <p:extLst>
      <p:ext uri="{BB962C8B-B14F-4D97-AF65-F5344CB8AC3E}">
        <p14:creationId xmlns:p14="http://schemas.microsoft.com/office/powerpoint/2010/main" val="30952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This activity has several parts. The focus is on finding evidence that supports how hard or easy they think that particular feature of the text is. </a:t>
            </a:r>
          </a:p>
          <a:p>
            <a:endParaRPr lang="en-US" b="1" dirty="0" smtClean="0"/>
          </a:p>
          <a:p>
            <a:endParaRPr lang="en-US" b="1" dirty="0" smtClean="0"/>
          </a:p>
          <a:p>
            <a:pPr marL="285750" lvl="1"/>
            <a:endParaRPr lang="en-US" dirty="0" smtClean="0">
              <a:effectLst/>
            </a:endParaRPr>
          </a:p>
          <a:p>
            <a:pPr marL="1588" marR="0" lvl="1" algn="l" defTabSz="457200" rtl="0" eaLnBrk="1" fontAlgn="auto" latinLnBrk="0" hangingPunct="1">
              <a:lnSpc>
                <a:spcPct val="100000"/>
              </a:lnSpc>
              <a:spcBef>
                <a:spcPts val="0"/>
              </a:spcBef>
              <a:spcAft>
                <a:spcPts val="0"/>
              </a:spcAft>
              <a:buClrTx/>
              <a:buSzTx/>
              <a:tabLst/>
              <a:defRPr/>
            </a:pPr>
            <a:endParaRPr lang="en-US"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20</a:t>
            </a:fld>
            <a:endParaRPr lang="en-US"/>
          </a:p>
        </p:txBody>
      </p:sp>
    </p:spTree>
    <p:extLst>
      <p:ext uri="{BB962C8B-B14F-4D97-AF65-F5344CB8AC3E}">
        <p14:creationId xmlns:p14="http://schemas.microsoft.com/office/powerpoint/2010/main" val="3841918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What’s most important is the evidence from the text that supports participants’ ratings on features within the qualitative rubric.</a:t>
            </a:r>
            <a:endParaRPr lang="en-US" b="1" dirty="0" smtClean="0"/>
          </a:p>
          <a:p>
            <a:endParaRPr lang="en-US" b="1" dirty="0" smtClean="0"/>
          </a:p>
          <a:p>
            <a:r>
              <a:rPr lang="en-US" b="1" dirty="0" smtClean="0"/>
              <a:t>Facilitator Notes:</a:t>
            </a:r>
          </a:p>
          <a:p>
            <a:pPr marL="171450" indent="-171450">
              <a:buFont typeface="Arial"/>
              <a:buChar char="•"/>
            </a:pPr>
            <a:r>
              <a:rPr lang="en-US" sz="1200" kern="1200" dirty="0" smtClean="0">
                <a:solidFill>
                  <a:schemeClr val="tx1"/>
                </a:solidFill>
                <a:effectLst/>
                <a:latin typeface="+mn-lt"/>
                <a:ea typeface="+mn-ea"/>
                <a:cs typeface="+mn-cs"/>
              </a:rPr>
              <a:t>Deep insights occur when participants compare notes on what they see and the reasoning others have applied. For this reason, working with a partner succeeds best when each individual takes some time with the text alone first and then compares notes with his or her partner.</a:t>
            </a:r>
            <a:r>
              <a:rPr lang="en-US" dirty="0" smtClean="0">
                <a:effectLst/>
              </a:rPr>
              <a:t> </a:t>
            </a:r>
          </a:p>
          <a:p>
            <a:pPr marL="171450" indent="-171450">
              <a:buFont typeface="Arial"/>
              <a:buChar char="•"/>
            </a:pPr>
            <a:r>
              <a:rPr lang="en-US" dirty="0" smtClean="0"/>
              <a:t>This learning accelerates when the table comes together to compare notes. </a:t>
            </a:r>
          </a:p>
          <a:p>
            <a:pPr marL="171450" indent="-171450">
              <a:buFont typeface="Arial"/>
              <a:buChar char="•"/>
            </a:pPr>
            <a:r>
              <a:rPr lang="en-US" sz="1200" kern="1200" dirty="0" smtClean="0">
                <a:solidFill>
                  <a:schemeClr val="tx1"/>
                </a:solidFill>
                <a:effectLst/>
                <a:latin typeface="+mn-lt"/>
                <a:ea typeface="+mn-ea"/>
                <a:cs typeface="+mn-cs"/>
              </a:rPr>
              <a:t>Rather than discussing the rating itself, focus the discussion at the tables on the evidence from the text that supports their rating on the qualitative rubric: </a:t>
            </a:r>
          </a:p>
          <a:p>
            <a:pPr marL="461963" lvl="1" indent="-171450">
              <a:buFont typeface="Courier New"/>
              <a:buChar char="o"/>
            </a:pPr>
            <a:r>
              <a:rPr lang="en-US" kern="1200" dirty="0" smtClean="0">
                <a:solidFill>
                  <a:schemeClr val="tx1"/>
                </a:solidFill>
                <a:effectLst/>
                <a:latin typeface="+mn-lt"/>
                <a:ea typeface="+mn-ea"/>
                <a:cs typeface="+mn-cs"/>
              </a:rPr>
              <a:t>What did you read in the text that made you think about it in this way?  </a:t>
            </a:r>
          </a:p>
          <a:p>
            <a:pPr marL="461963" lvl="1" indent="-171450">
              <a:buFont typeface="Courier New"/>
              <a:buChar char="o"/>
            </a:pPr>
            <a:r>
              <a:rPr lang="en-US" kern="1200" dirty="0" smtClean="0">
                <a:solidFill>
                  <a:schemeClr val="tx1"/>
                </a:solidFill>
                <a:effectLst/>
                <a:latin typeface="+mn-lt"/>
                <a:ea typeface="+mn-ea"/>
                <a:cs typeface="+mn-cs"/>
              </a:rPr>
              <a:t>Can you point to a specific example?  </a:t>
            </a:r>
          </a:p>
          <a:p>
            <a:pPr marL="461963" lvl="1" indent="-171450">
              <a:buFont typeface="Courier New"/>
              <a:buChar char="o"/>
            </a:pPr>
            <a:r>
              <a:rPr lang="en-US" kern="1200" dirty="0" smtClean="0">
                <a:solidFill>
                  <a:schemeClr val="tx1"/>
                </a:solidFill>
                <a:effectLst/>
                <a:latin typeface="+mn-lt"/>
                <a:ea typeface="+mn-ea"/>
                <a:cs typeface="+mn-cs"/>
              </a:rPr>
              <a:t>Why does [refer to the specific example] seem to be more moderately complex rather than very complex?</a:t>
            </a:r>
          </a:p>
          <a:p>
            <a:pPr marL="179388" lvl="1" indent="-171450">
              <a:buFont typeface="Arial"/>
              <a:buChar char="•"/>
            </a:pPr>
            <a:r>
              <a:rPr lang="en-US" dirty="0"/>
              <a:t>Ask group members to see if they can move to consensus on their placements and why. It is OK if participants disagree as long as their judgments are well-reasoned and well-supported. </a:t>
            </a:r>
          </a:p>
          <a:p>
            <a:pPr lvl="1"/>
            <a:endParaRPr lang="en-US" dirty="0" smtClean="0">
              <a:effectLst/>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21</a:t>
            </a:fld>
            <a:endParaRPr lang="en-US"/>
          </a:p>
        </p:txBody>
      </p:sp>
    </p:spTree>
    <p:extLst>
      <p:ext uri="{BB962C8B-B14F-4D97-AF65-F5344CB8AC3E}">
        <p14:creationId xmlns:p14="http://schemas.microsoft.com/office/powerpoint/2010/main" val="3271310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What’s most important is the evidence from the text that supports participants’ ratings on features within the qualitative rubric.</a:t>
            </a:r>
          </a:p>
          <a:p>
            <a:endParaRPr lang="en-US" b="1" dirty="0"/>
          </a:p>
          <a:p>
            <a:r>
              <a:rPr lang="en-US" b="1" dirty="0" smtClean="0"/>
              <a:t>Facilitator Notes:</a:t>
            </a:r>
          </a:p>
          <a:p>
            <a:pPr marL="176213" lvl="1" indent="-176213">
              <a:buFont typeface="Arial"/>
              <a:buChar char="•"/>
            </a:pPr>
            <a:r>
              <a:rPr lang="en-US" dirty="0" smtClean="0"/>
              <a:t>Initial work session will concentrate on: </a:t>
            </a:r>
            <a:r>
              <a:rPr lang="en-US" i="1" dirty="0">
                <a:solidFill>
                  <a:srgbClr val="000000"/>
                </a:solidFill>
              </a:rPr>
              <a:t>The</a:t>
            </a:r>
            <a:r>
              <a:rPr lang="en-US" dirty="0">
                <a:solidFill>
                  <a:srgbClr val="000000"/>
                </a:solidFill>
              </a:rPr>
              <a:t> </a:t>
            </a:r>
            <a:r>
              <a:rPr lang="en-US" i="1" dirty="0">
                <a:solidFill>
                  <a:srgbClr val="000000"/>
                </a:solidFill>
              </a:rPr>
              <a:t>Words We Live By: Your Annotated Guide to the </a:t>
            </a:r>
            <a:r>
              <a:rPr lang="en-US" i="1" dirty="0" smtClean="0">
                <a:solidFill>
                  <a:srgbClr val="000000"/>
                </a:solidFill>
              </a:rPr>
              <a:t>Constitution. </a:t>
            </a:r>
            <a:endParaRPr lang="en-US" i="1" dirty="0">
              <a:solidFill>
                <a:srgbClr val="000000"/>
              </a:solidFill>
            </a:endParaRPr>
          </a:p>
          <a:p>
            <a:pPr marL="176213" lvl="1" indent="-176213">
              <a:buFont typeface="Arial"/>
              <a:buChar char="•"/>
            </a:pPr>
            <a:r>
              <a:rPr lang="en-US" dirty="0"/>
              <a:t>Second work session will concentrate on: </a:t>
            </a:r>
            <a:r>
              <a:rPr lang="en-US" dirty="0" smtClean="0"/>
              <a:t>Eleanor </a:t>
            </a:r>
            <a:r>
              <a:rPr lang="en-US" dirty="0"/>
              <a:t>Roosevelt Speaks to the Members of the American Civil Liberties </a:t>
            </a:r>
            <a:r>
              <a:rPr lang="en-US" dirty="0" smtClean="0"/>
              <a:t>Union.</a:t>
            </a:r>
          </a:p>
          <a:p>
            <a:pPr marL="171450" indent="-171450">
              <a:buFont typeface="Arial"/>
              <a:buChar char="•"/>
            </a:pPr>
            <a:r>
              <a:rPr lang="en-US" dirty="0"/>
              <a:t>Hold up the copy of the </a:t>
            </a:r>
            <a:r>
              <a:rPr lang="en-US" dirty="0" smtClean="0"/>
              <a:t>Roosevelt’s speech</a:t>
            </a:r>
            <a:r>
              <a:rPr lang="en-US" i="1" dirty="0" smtClean="0"/>
              <a:t>,</a:t>
            </a:r>
            <a:r>
              <a:rPr lang="en-US" dirty="0" smtClean="0"/>
              <a:t> </a:t>
            </a:r>
            <a:r>
              <a:rPr lang="en-US" dirty="0"/>
              <a:t>while participants get out their materials. </a:t>
            </a:r>
          </a:p>
          <a:p>
            <a:pPr marL="171450" indent="-171450">
              <a:buFont typeface="Arial"/>
              <a:buChar char="•"/>
            </a:pPr>
            <a:r>
              <a:rPr lang="en-US" dirty="0" smtClean="0"/>
              <a:t>Go </a:t>
            </a:r>
            <a:r>
              <a:rPr lang="en-US" dirty="0"/>
              <a:t>over the </a:t>
            </a:r>
            <a:r>
              <a:rPr lang="en-US" dirty="0" smtClean="0"/>
              <a:t>instructions again </a:t>
            </a:r>
            <a:r>
              <a:rPr lang="en-US" dirty="0"/>
              <a:t>that </a:t>
            </a:r>
            <a:r>
              <a:rPr lang="en-US" dirty="0" smtClean="0"/>
              <a:t>begin on slide 19. </a:t>
            </a:r>
            <a:endParaRPr lang="en-US" dirty="0">
              <a:solidFill>
                <a:srgbClr val="000000"/>
              </a:solidFill>
            </a:endParaRPr>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22</a:t>
            </a:fld>
            <a:endParaRPr lang="en-US"/>
          </a:p>
        </p:txBody>
      </p:sp>
    </p:spTree>
    <p:extLst>
      <p:ext uri="{BB962C8B-B14F-4D97-AF65-F5344CB8AC3E}">
        <p14:creationId xmlns:p14="http://schemas.microsoft.com/office/powerpoint/2010/main" val="3271310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Big</a:t>
            </a:r>
            <a:r>
              <a:rPr lang="en-US" b="1" baseline="0" dirty="0" smtClean="0">
                <a:solidFill>
                  <a:srgbClr val="000000"/>
                </a:solidFill>
                <a:cs typeface="Helvetica"/>
                <a:sym typeface="Arial"/>
              </a:rPr>
              <a:t> Idea: </a:t>
            </a:r>
            <a:r>
              <a:rPr lang="en-US" b="0" baseline="0" dirty="0" smtClean="0">
                <a:solidFill>
                  <a:srgbClr val="000000"/>
                </a:solidFill>
                <a:cs typeface="Helvetica"/>
                <a:sym typeface="Arial"/>
              </a:rPr>
              <a:t>Solicit </a:t>
            </a:r>
            <a:r>
              <a:rPr lang="en-US" b="0" baseline="0" dirty="0" smtClean="0"/>
              <a:t>from </a:t>
            </a:r>
            <a:r>
              <a:rPr lang="en-US" baseline="0" dirty="0" smtClean="0"/>
              <a:t>participants ways they could use it in adult education classrooms.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b="1" dirty="0" smtClean="0">
              <a:solidFill>
                <a:srgbClr val="000000"/>
              </a:solidFill>
              <a:cs typeface="Helvetica"/>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indent="-171450">
              <a:buFont typeface="Arial"/>
              <a:buChar char="•"/>
              <a:defRPr/>
            </a:pPr>
            <a:r>
              <a:rPr lang="en-US" dirty="0" smtClean="0"/>
              <a:t>Great</a:t>
            </a:r>
            <a:r>
              <a:rPr lang="en-US" baseline="0" dirty="0" smtClean="0"/>
              <a:t> work on a challenging task! Although this activity was difficult, one of the many benefits of learning how to analyze texts for complexity is being able to support our students. </a:t>
            </a:r>
            <a:r>
              <a:rPr lang="en-US" dirty="0"/>
              <a:t>Understanding what makes a text qualitatively complex will help you design instruction that will provide students with the supports they need to handle the challenging aspects of a particular </a:t>
            </a:r>
            <a:r>
              <a:rPr lang="en-US" dirty="0" smtClean="0"/>
              <a:t>text.</a:t>
            </a:r>
          </a:p>
          <a:p>
            <a:pPr marL="171450" indent="-171450">
              <a:buFont typeface="Arial"/>
              <a:buChar char="•"/>
              <a:defRPr/>
            </a:pPr>
            <a:r>
              <a:rPr lang="en-US" dirty="0" smtClean="0"/>
              <a:t>Any </a:t>
            </a:r>
            <a:r>
              <a:rPr lang="en-US" dirty="0"/>
              <a:t>thoughts about how you might address the text features you saw as particularly challenging for students through instructional design</a:t>
            </a:r>
            <a:r>
              <a:rPr lang="en-US" dirty="0" smtClean="0"/>
              <a:t>?</a:t>
            </a:r>
            <a:endParaRPr lang="en-US" baseline="0" dirty="0" smtClean="0"/>
          </a:p>
          <a:p>
            <a:pPr marL="171450" indent="-171450">
              <a:buFont typeface="Arial"/>
              <a:buChar char="•"/>
            </a:pPr>
            <a:r>
              <a:rPr lang="en-US" dirty="0" smtClean="0"/>
              <a:t>This unit is not meant to set an expectation that a teacher will have to run a quantitative analysis on every text given to students to read. Rather, it is for you to become aware of what makes a text complex and to understand the staircase of complexity within the CCR Standards. </a:t>
            </a:r>
          </a:p>
          <a:p>
            <a:pPr marL="171450" indent="-171450">
              <a:buFont typeface="Arial"/>
              <a:buChar char="•"/>
            </a:pPr>
            <a:r>
              <a:rPr lang="en-US" dirty="0" smtClean="0"/>
              <a:t>For many titles, a </a:t>
            </a:r>
            <a:r>
              <a:rPr lang="en-US" dirty="0" err="1" smtClean="0"/>
              <a:t>Lexile</a:t>
            </a:r>
            <a:r>
              <a:rPr lang="en-US" dirty="0" smtClean="0"/>
              <a:t> is readily available. You need only log in to </a:t>
            </a:r>
            <a:r>
              <a:rPr lang="en-US" u="sng" dirty="0" smtClean="0">
                <a:hlinkClick r:id="rId3"/>
              </a:rPr>
              <a:t>https://lexile.com</a:t>
            </a:r>
            <a:r>
              <a:rPr lang="en-US" u="sng" dirty="0"/>
              <a:t> </a:t>
            </a:r>
            <a:r>
              <a:rPr lang="en-US" dirty="0" smtClean="0"/>
              <a:t> and type in the name of the text. </a:t>
            </a:r>
          </a:p>
          <a:p>
            <a:pPr marL="171450" indent="-171450">
              <a:buFont typeface="Arial"/>
              <a:buChar char="•"/>
            </a:pPr>
            <a:r>
              <a:rPr lang="en-US" dirty="0" smtClean="0"/>
              <a:t>You should insist that publishers provide you with quantitative measures of complexity of the texts contained within textbook resources.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kern="1200" baseline="0" dirty="0" smtClean="0">
                <a:solidFill>
                  <a:schemeClr val="tx1"/>
                </a:solidFill>
                <a:effectLst/>
              </a:rPr>
              <a:t>Keep in mind this general rule: </a:t>
            </a:r>
            <a:r>
              <a:rPr lang="en-US" kern="1200" dirty="0" smtClean="0">
                <a:solidFill>
                  <a:schemeClr val="tx1"/>
                </a:solidFill>
                <a:effectLst/>
              </a:rPr>
              <a:t>Use the quantitative measures to place a text within a level, and qualitative measures to determine if the text is slightly, moderately, very, or exceedingly complex for that level.</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sz="800" dirty="0"/>
          </a:p>
          <a:p>
            <a:pPr>
              <a:defRPr/>
            </a:pPr>
            <a:r>
              <a:rPr lang="en-US" b="1" dirty="0"/>
              <a:t>Facilitator Notes:</a:t>
            </a:r>
          </a:p>
          <a:p>
            <a:pPr marL="171450" indent="-171450">
              <a:buFont typeface="Arial"/>
              <a:buChar char="•"/>
              <a:defRPr/>
            </a:pPr>
            <a:r>
              <a:rPr lang="en-US" dirty="0"/>
              <a:t>Review the three-part system for measuring text: quantitative scale, qualitative measures, and professional judgment of reader and task. </a:t>
            </a:r>
          </a:p>
          <a:p>
            <a:pPr marR="0" lvl="0" algn="l" defTabSz="457200" rtl="0" eaLnBrk="1" fontAlgn="auto" latinLnBrk="0" hangingPunct="1">
              <a:lnSpc>
                <a:spcPct val="100000"/>
              </a:lnSpc>
              <a:spcBef>
                <a:spcPts val="0"/>
              </a:spcBef>
              <a:spcAft>
                <a:spcPts val="0"/>
              </a:spcAft>
              <a:buClrTx/>
              <a:buSzTx/>
              <a:tabLst/>
              <a:defRPr/>
            </a:pPr>
            <a:endParaRPr lang="en-US" kern="1200" dirty="0" smtClean="0">
              <a:solidFill>
                <a:schemeClr val="tx1"/>
              </a:solidFill>
              <a:effectLst/>
            </a:endParaRPr>
          </a:p>
          <a:p>
            <a:endParaRPr lang="en-US"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23</a:t>
            </a:fld>
            <a:endParaRPr lang="en-US" dirty="0"/>
          </a:p>
        </p:txBody>
      </p:sp>
    </p:spTree>
    <p:extLst>
      <p:ext uri="{BB962C8B-B14F-4D97-AF65-F5344CB8AC3E}">
        <p14:creationId xmlns:p14="http://schemas.microsoft.com/office/powerpoint/2010/main" val="2886965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Ask participants to discuss what they have learned and to think ahead about how they plan to use what they have learned.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24</a:t>
            </a:fld>
            <a:endParaRPr lang="en-US"/>
          </a:p>
        </p:txBody>
      </p:sp>
    </p:spTree>
    <p:extLst>
      <p:ext uri="{BB962C8B-B14F-4D97-AF65-F5344CB8AC3E}">
        <p14:creationId xmlns:p14="http://schemas.microsoft.com/office/powerpoint/2010/main" val="63758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The three advances are connected and build on one another.</a:t>
            </a:r>
          </a:p>
          <a:p>
            <a:endParaRPr lang="en-US" b="1" dirty="0" smtClean="0"/>
          </a:p>
          <a:p>
            <a:r>
              <a:rPr lang="en-US" b="1" dirty="0" smtClean="0"/>
              <a:t>Facilitator Talking Points:</a:t>
            </a:r>
          </a:p>
          <a:p>
            <a:pPr marL="171450" indent="-171450">
              <a:buFont typeface="Arial"/>
              <a:buChar char="•"/>
            </a:pPr>
            <a:r>
              <a:rPr lang="en-US" dirty="0"/>
              <a:t>When students engage with complex text and extract and employ evidence from those texts, they gain knowledge, </a:t>
            </a:r>
            <a:r>
              <a:rPr lang="en-US" dirty="0" smtClean="0"/>
              <a:t>enlarge </a:t>
            </a:r>
            <a:r>
              <a:rPr lang="en-US" dirty="0"/>
              <a:t>their experience, and broaden their </a:t>
            </a:r>
            <a:r>
              <a:rPr lang="en-US" dirty="0" smtClean="0"/>
              <a:t>worldviews</a:t>
            </a:r>
            <a:r>
              <a:rPr lang="en-US" dirty="0"/>
              <a:t>.</a:t>
            </a:r>
          </a:p>
          <a:p>
            <a:pPr marL="173038" lvl="1" indent="-171450">
              <a:buFont typeface="Arial"/>
              <a:buChar char="•"/>
            </a:pPr>
            <a:r>
              <a:rPr lang="en-US" dirty="0"/>
              <a:t>Students who meet the CCR Standards undertake the close, attentive reading that is essential to understanding complex works.</a:t>
            </a:r>
          </a:p>
        </p:txBody>
      </p:sp>
      <p:sp>
        <p:nvSpPr>
          <p:cNvPr id="4" name="Slide Number Placeholder 3"/>
          <p:cNvSpPr>
            <a:spLocks noGrp="1"/>
          </p:cNvSpPr>
          <p:nvPr>
            <p:ph type="sldNum" sz="quarter" idx="10"/>
          </p:nvPr>
        </p:nvSpPr>
        <p:spPr/>
        <p:txBody>
          <a:bodyPr/>
          <a:lstStyle/>
          <a:p>
            <a:fld id="{A1746C55-DBCE-BE40-B7B1-D03C52A6C0A4}" type="slidenum">
              <a:rPr lang="en-US" smtClean="0"/>
              <a:pPr/>
              <a:t>3</a:t>
            </a:fld>
            <a:endParaRPr lang="en-US"/>
          </a:p>
        </p:txBody>
      </p:sp>
    </p:spTree>
    <p:extLst>
      <p:ext uri="{BB962C8B-B14F-4D97-AF65-F5344CB8AC3E}">
        <p14:creationId xmlns:p14="http://schemas.microsoft.com/office/powerpoint/2010/main" val="197451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t>Big Idea: </a:t>
            </a:r>
            <a:r>
              <a:rPr lang="en-US" dirty="0" smtClean="0"/>
              <a:t>The purpose of this unit is to understand the important role text complexity (and selection of high-quality readings) plays in the CCR Standards for ELA/Literacy. </a:t>
            </a:r>
          </a:p>
          <a:p>
            <a:endParaRPr lang="en-US" b="1" dirty="0" smtClean="0">
              <a:solidFill>
                <a:srgbClr val="000000"/>
              </a:solidFill>
              <a:cs typeface="Helvetica"/>
              <a:sym typeface="Arial"/>
            </a:endParaRPr>
          </a:p>
          <a:p>
            <a:r>
              <a:rPr lang="en-US" b="1" dirty="0" smtClean="0"/>
              <a:t>Facilitator</a:t>
            </a:r>
            <a:r>
              <a:rPr lang="en-US" b="1" baseline="0" dirty="0" smtClean="0"/>
              <a:t> </a:t>
            </a:r>
            <a:r>
              <a:rPr lang="en-US" b="1" dirty="0" smtClean="0"/>
              <a:t>Notes:</a:t>
            </a:r>
          </a:p>
          <a:p>
            <a:pPr marL="171450" indent="-171450">
              <a:buFont typeface="Arial"/>
              <a:buChar char="•"/>
              <a:defRPr/>
            </a:pPr>
            <a:r>
              <a:rPr lang="en-US" dirty="0" smtClean="0"/>
              <a:t>Read these four objectives for Unit 2 aloud and move to the next slide to learn more about the rationale for the unit.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Emphasize </a:t>
            </a:r>
            <a:r>
              <a:rPr lang="en-US" dirty="0" smtClean="0"/>
              <a:t>that t</a:t>
            </a:r>
            <a:r>
              <a:rPr lang="en-US" baseline="0" dirty="0" smtClean="0"/>
              <a:t>his unit is not meant to set an expectation that teachers</a:t>
            </a:r>
            <a:r>
              <a:rPr lang="en-US" dirty="0" smtClean="0"/>
              <a:t> </a:t>
            </a:r>
            <a:r>
              <a:rPr lang="en-US" baseline="0" dirty="0" smtClean="0"/>
              <a:t>will have to run a quantitative analysis on every text they give to students to read.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You can pause for questions, but know that most will be answered by continuing with the introductory slide presentation (Slides 1-17).</a:t>
            </a:r>
            <a:endParaRPr lang="en-US"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4</a:t>
            </a:fld>
            <a:endParaRPr lang="en-US"/>
          </a:p>
        </p:txBody>
      </p:sp>
    </p:spTree>
    <p:extLst>
      <p:ext uri="{BB962C8B-B14F-4D97-AF65-F5344CB8AC3E}">
        <p14:creationId xmlns:p14="http://schemas.microsoft.com/office/powerpoint/2010/main" val="151842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6385" y="4207932"/>
            <a:ext cx="5833379" cy="4799013"/>
          </a:xfrm>
        </p:spPr>
        <p:txBody>
          <a:bodyPr/>
          <a:lstStyle/>
          <a:p>
            <a:pPr eaLnBrk="1" hangingPunct="1">
              <a:spcBef>
                <a:spcPct val="0"/>
              </a:spcBef>
            </a:pPr>
            <a:r>
              <a:rPr lang="en-US" b="1" dirty="0" smtClean="0"/>
              <a:t>Big Idea: </a:t>
            </a:r>
            <a:r>
              <a:rPr lang="en-US" b="0" dirty="0" smtClean="0"/>
              <a:t>Focus on why text</a:t>
            </a:r>
            <a:r>
              <a:rPr lang="en-US" b="0" baseline="0" dirty="0" smtClean="0"/>
              <a:t> complexity is so vital to preparing students for college and careers with particular attention to the 2006 ACT study.</a:t>
            </a:r>
            <a:endParaRPr lang="en-US" b="1" dirty="0" smtClean="0"/>
          </a:p>
          <a:p>
            <a:pPr eaLnBrk="1" hangingPunct="1">
              <a:spcBef>
                <a:spcPct val="0"/>
              </a:spcBef>
            </a:pPr>
            <a:endParaRPr lang="en-US" sz="1000" b="1" dirty="0" smtClean="0"/>
          </a:p>
          <a:p>
            <a:pPr eaLnBrk="1" hangingPunct="1">
              <a:spcBef>
                <a:spcPct val="0"/>
              </a:spcBef>
            </a:pPr>
            <a:r>
              <a:rPr lang="en-US" b="1" dirty="0" smtClean="0"/>
              <a:t>Facilitator Talking Points:</a:t>
            </a:r>
          </a:p>
          <a:p>
            <a:pPr marL="171450" indent="-171450" eaLnBrk="1" hangingPunct="1">
              <a:spcBef>
                <a:spcPct val="0"/>
              </a:spcBef>
              <a:buFont typeface="Arial"/>
              <a:buChar char="•"/>
            </a:pPr>
            <a:r>
              <a:rPr lang="en-US" dirty="0" smtClean="0"/>
              <a:t>Here is key information about the ACT </a:t>
            </a:r>
            <a:r>
              <a:rPr lang="en-US" i="1" dirty="0" smtClean="0"/>
              <a:t>Reading Between the Lines </a:t>
            </a:r>
            <a:r>
              <a:rPr lang="en-US" dirty="0" smtClean="0"/>
              <a:t>study.  I’ll share with you the purpose, process, findings, and also an illustration. </a:t>
            </a:r>
          </a:p>
          <a:p>
            <a:pPr marL="344488" lvl="1" indent="-171450">
              <a:buFont typeface="Courier New"/>
              <a:buChar char="o"/>
            </a:pPr>
            <a:r>
              <a:rPr lang="en-US" b="1" dirty="0" smtClean="0">
                <a:cs typeface="Mona Lisa Solid ITC TT"/>
              </a:rPr>
              <a:t>Purpose</a:t>
            </a:r>
            <a:r>
              <a:rPr lang="en-US" dirty="0" smtClean="0">
                <a:cs typeface="Mona Lisa Solid ITC TT"/>
              </a:rPr>
              <a:t>: Determine what distinguished the reading performance of students likely to succeed in college and not.</a:t>
            </a:r>
          </a:p>
          <a:p>
            <a:pPr marL="342900" lvl="1" indent="-171450">
              <a:spcAft>
                <a:spcPts val="200"/>
              </a:spcAft>
              <a:buFont typeface="Courier New"/>
              <a:buChar char="o"/>
            </a:pPr>
            <a:r>
              <a:rPr lang="en-US" b="1" dirty="0" smtClean="0">
                <a:cs typeface="Mona Lisa Solid ITC TT"/>
              </a:rPr>
              <a:t>Process</a:t>
            </a:r>
            <a:r>
              <a:rPr lang="en-US" dirty="0" smtClean="0">
                <a:cs typeface="Mona Lisa Solid ITC TT"/>
              </a:rPr>
              <a:t>:</a:t>
            </a:r>
          </a:p>
          <a:p>
            <a:pPr marL="735013" lvl="2" indent="-171450">
              <a:spcAft>
                <a:spcPts val="200"/>
              </a:spcAft>
              <a:buFont typeface="Arial"/>
              <a:buChar char="•"/>
            </a:pPr>
            <a:r>
              <a:rPr lang="en-US" dirty="0" smtClean="0">
                <a:cs typeface="Mona Lisa Solid ITC TT"/>
              </a:rPr>
              <a:t>Set benchmark score on the reading test shown to be predictive of success in college (“21”).</a:t>
            </a:r>
          </a:p>
          <a:p>
            <a:pPr marL="735013" lvl="2" indent="-171450">
              <a:spcAft>
                <a:spcPts val="200"/>
              </a:spcAft>
              <a:buFont typeface="Arial"/>
              <a:buChar char="•"/>
            </a:pPr>
            <a:r>
              <a:rPr lang="en-US" dirty="0" smtClean="0">
                <a:cs typeface="Mona Lisa Solid ITC TT"/>
              </a:rPr>
              <a:t>Looked at results from a half-million students.</a:t>
            </a:r>
          </a:p>
          <a:p>
            <a:pPr marL="735013" lvl="2" indent="-171450">
              <a:spcAft>
                <a:spcPts val="200"/>
              </a:spcAft>
              <a:buFont typeface="Arial"/>
              <a:buChar char="•"/>
            </a:pPr>
            <a:r>
              <a:rPr lang="en-US" dirty="0" smtClean="0">
                <a:cs typeface="Mona Lisa Solid ITC TT"/>
              </a:rPr>
              <a:t>Divided texts into three levels of complexity: uncomplicated, more challenging, and complex.</a:t>
            </a:r>
          </a:p>
          <a:p>
            <a:pPr marL="342900" lvl="1" indent="-171450">
              <a:buFont typeface="Courier New"/>
              <a:buChar char="o"/>
            </a:pPr>
            <a:r>
              <a:rPr lang="en-US" b="1" dirty="0" smtClean="0">
                <a:cs typeface="Mona Lisa Solid ITC TT"/>
              </a:rPr>
              <a:t>Recap of Findings:</a:t>
            </a:r>
          </a:p>
          <a:p>
            <a:pPr marL="735013" lvl="2" indent="-171450">
              <a:buFont typeface="Arial"/>
              <a:buChar char="•"/>
            </a:pPr>
            <a:r>
              <a:rPr lang="en-US" dirty="0" smtClean="0">
                <a:cs typeface="Mona Lisa Solid ITC TT"/>
              </a:rPr>
              <a:t>Question type (main idea, word meanings, details) is NOT the chief differentiator between students scoring above and below the benchmark.</a:t>
            </a:r>
          </a:p>
          <a:p>
            <a:pPr marL="735013" lvl="2" indent="-171450">
              <a:buFont typeface="Arial"/>
              <a:buChar char="•"/>
            </a:pPr>
            <a:r>
              <a:rPr lang="en-US" dirty="0" smtClean="0">
                <a:cs typeface="Mona Lisa Solid ITC TT"/>
              </a:rPr>
              <a:t>Question level (higher order vs. lower order; literal vs. inferential) is NOT the chief differentiator for student performance either.</a:t>
            </a:r>
          </a:p>
          <a:p>
            <a:pPr marL="735013" lvl="2" indent="-171450">
              <a:buFont typeface="Arial"/>
              <a:buChar char="•"/>
            </a:pPr>
            <a:r>
              <a:rPr lang="en-US" dirty="0" smtClean="0">
                <a:cs typeface="Mona Lisa Solid ITC TT"/>
              </a:rPr>
              <a:t>What students could read, in terms of its complexity—rather than what they could do with what they read—found to be the greatest predictor of success.</a:t>
            </a:r>
          </a:p>
          <a:p>
            <a:pPr marL="341313" lvl="1" indent="-171450">
              <a:buFont typeface="Courier New"/>
              <a:buChar char="o"/>
            </a:pPr>
            <a:r>
              <a:rPr lang="en-US" b="1" dirty="0" smtClean="0">
                <a:solidFill>
                  <a:srgbClr val="000000"/>
                </a:solidFill>
              </a:rPr>
              <a:t>Illustration: </a:t>
            </a:r>
            <a:r>
              <a:rPr lang="en-US" b="0" dirty="0" smtClean="0">
                <a:solidFill>
                  <a:srgbClr val="000000"/>
                </a:solidFill>
              </a:rPr>
              <a:t>Two students can find the main idea or determine word meanings. </a:t>
            </a:r>
            <a:r>
              <a:rPr lang="en-US" b="0" dirty="0">
                <a:solidFill>
                  <a:srgbClr val="000000"/>
                </a:solidFill>
              </a:rPr>
              <a:t>O</a:t>
            </a:r>
            <a:r>
              <a:rPr lang="en-US" b="0" dirty="0" smtClean="0">
                <a:solidFill>
                  <a:srgbClr val="000000"/>
                </a:solidFill>
              </a:rPr>
              <a:t>ne enters and succeeds in freshmen courses; the other ends up in remedial courses</a:t>
            </a:r>
            <a:r>
              <a:rPr lang="en-US" b="0" i="1" dirty="0" smtClean="0">
                <a:solidFill>
                  <a:srgbClr val="008000"/>
                </a:solidFill>
              </a:rPr>
              <a:t>. </a:t>
            </a:r>
            <a:r>
              <a:rPr lang="en-US" dirty="0" smtClean="0"/>
              <a:t>What’s the difference? One can find the main idea or determine word meanings in college-level complex texts; the other cannot.</a:t>
            </a:r>
          </a:p>
        </p:txBody>
      </p:sp>
      <p:sp>
        <p:nvSpPr>
          <p:cNvPr id="4" name="Slide Number Placeholder 3"/>
          <p:cNvSpPr>
            <a:spLocks noGrp="1"/>
          </p:cNvSpPr>
          <p:nvPr>
            <p:ph type="sldNum" sz="quarter" idx="10"/>
          </p:nvPr>
        </p:nvSpPr>
        <p:spPr/>
        <p:txBody>
          <a:bodyPr/>
          <a:lstStyle/>
          <a:p>
            <a:fld id="{A1746C55-DBCE-BE40-B7B1-D03C52A6C0A4}" type="slidenum">
              <a:rPr lang="en-US" smtClean="0"/>
              <a:pPr/>
              <a:t>5</a:t>
            </a:fld>
            <a:endParaRPr lang="en-US"/>
          </a:p>
        </p:txBody>
      </p:sp>
    </p:spTree>
    <p:extLst>
      <p:ext uri="{BB962C8B-B14F-4D97-AF65-F5344CB8AC3E}">
        <p14:creationId xmlns:p14="http://schemas.microsoft.com/office/powerpoint/2010/main" val="299886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The standards call for the ability to read and comprehend complex text independently and proficiently, so instruction has to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indent="-171450">
              <a:buFont typeface="Arial"/>
              <a:buChar char="•"/>
            </a:pPr>
            <a:r>
              <a:rPr lang="en-US" dirty="0" smtClean="0"/>
              <a:t>This</a:t>
            </a:r>
            <a:r>
              <a:rPr lang="en-US" baseline="0" dirty="0" smtClean="0"/>
              <a:t> shift is largely embodied </a:t>
            </a:r>
            <a:r>
              <a:rPr lang="en-US" dirty="0" smtClean="0"/>
              <a:t>through</a:t>
            </a:r>
            <a:r>
              <a:rPr lang="en-US" baseline="0" dirty="0" smtClean="0"/>
              <a:t> CCR Reading Standard 10: </a:t>
            </a:r>
          </a:p>
          <a:p>
            <a:pPr marL="685800"/>
            <a:r>
              <a:rPr lang="en-US" sz="1200" i="1" u="none" strike="noStrike" kern="1200" baseline="0" dirty="0" smtClean="0">
                <a:solidFill>
                  <a:schemeClr val="tx1"/>
                </a:solidFill>
                <a:latin typeface="+mn-lt"/>
                <a:ea typeface="+mn-ea"/>
                <a:cs typeface="+mn-cs"/>
              </a:rPr>
              <a:t>CCR Anchor 10: Read and comprehend complex literary and informational texts independently and proficiently. The standards include a staircase of complexity, defining level-specific complexity from Level B through Level E.</a:t>
            </a:r>
          </a:p>
          <a:p>
            <a:pPr marL="171450" indent="-171450">
              <a:buFont typeface="Arial"/>
              <a:buChar char="•"/>
            </a:pPr>
            <a:r>
              <a:rPr lang="en-US" dirty="0" smtClean="0">
                <a:solidFill>
                  <a:srgbClr val="000000"/>
                </a:solidFill>
                <a:cs typeface="Helvetica"/>
              </a:rPr>
              <a:t>The CCR Standards depend on </a:t>
            </a:r>
            <a:r>
              <a:rPr lang="en-US" dirty="0" smtClean="0"/>
              <a:t>ALL students’ being exposed to high-quality, complex text. </a:t>
            </a:r>
          </a:p>
          <a:p>
            <a:pPr marL="171450" indent="-171450">
              <a:buFont typeface="Arial"/>
              <a:buChar char="•"/>
            </a:pPr>
            <a:r>
              <a:rPr lang="en-US" dirty="0" smtClean="0">
                <a:solidFill>
                  <a:srgbClr val="000000"/>
                </a:solidFill>
                <a:cs typeface="Helvetica"/>
              </a:rPr>
              <a:t>By reading a high-quality, complex text, students increase reading proficiency that carries over to the next reading experience. </a:t>
            </a:r>
          </a:p>
          <a:p>
            <a:pPr marL="171450" indent="-171450">
              <a:buFont typeface="Arial"/>
              <a:buChar char="•"/>
            </a:pPr>
            <a:r>
              <a:rPr lang="en-US" dirty="0" smtClean="0"/>
              <a:t>It is only by working with rich material over time that students are able to become proficient, confident readers.</a:t>
            </a:r>
          </a:p>
          <a:p>
            <a:pPr marL="171450" indent="-171450">
              <a:buFont typeface="Arial"/>
              <a:buChar char="•"/>
            </a:pPr>
            <a:r>
              <a:rPr lang="en-US" sz="1200" b="0" i="0" u="none" strike="noStrike" kern="1200" baseline="0" dirty="0" smtClean="0">
                <a:solidFill>
                  <a:schemeClr val="tx1"/>
                </a:solidFill>
                <a:latin typeface="+mn-lt"/>
                <a:ea typeface="+mn-ea"/>
                <a:cs typeface="+mn-cs"/>
              </a:rPr>
              <a:t>Text complexity serves as the basis for being able to ask CCR-aligned questions of the text to extract evidence (the next key advance to be studied in Unit 3).</a:t>
            </a:r>
          </a:p>
          <a:p>
            <a:pPr marL="171450" indent="-171450">
              <a:buFont typeface="Arial"/>
              <a:buChar char="•"/>
            </a:pPr>
            <a:r>
              <a:rPr lang="en-US" sz="1200" b="0" i="0" u="none" strike="noStrike" kern="1200" baseline="0" dirty="0" smtClean="0">
                <a:solidFill>
                  <a:schemeClr val="tx1"/>
                </a:solidFill>
                <a:latin typeface="+mn-lt"/>
                <a:ea typeface="+mn-ea"/>
                <a:cs typeface="+mn-cs"/>
              </a:rPr>
              <a:t>Determining the instructional moves and implications required by this standard is the work </a:t>
            </a:r>
            <a:r>
              <a:rPr lang="en-US" sz="1200" b="0" i="0" u="none" kern="1200" baseline="0" dirty="0" smtClean="0">
                <a:solidFill>
                  <a:schemeClr val="tx1"/>
                </a:solidFill>
                <a:latin typeface="+mn-lt"/>
                <a:ea typeface="+mn-ea"/>
                <a:cs typeface="+mn-cs"/>
              </a:rPr>
              <a:t>we’ll be doing</a:t>
            </a:r>
            <a:r>
              <a:rPr lang="en-US" sz="1200" b="0" i="0" u="none" strike="noStrike" kern="1200" baseline="0" dirty="0" smtClean="0">
                <a:solidFill>
                  <a:schemeClr val="tx1"/>
                </a:solidFill>
                <a:latin typeface="+mn-lt"/>
                <a:ea typeface="+mn-ea"/>
                <a:cs typeface="+mn-cs"/>
              </a:rPr>
              <a:t> in the rest of this unit. </a:t>
            </a:r>
          </a:p>
        </p:txBody>
      </p:sp>
      <p:sp>
        <p:nvSpPr>
          <p:cNvPr id="4" name="Slide Number Placeholder 3"/>
          <p:cNvSpPr>
            <a:spLocks noGrp="1"/>
          </p:cNvSpPr>
          <p:nvPr>
            <p:ph type="sldNum" sz="quarter" idx="10"/>
          </p:nvPr>
        </p:nvSpPr>
        <p:spPr/>
        <p:txBody>
          <a:bodyPr/>
          <a:lstStyle/>
          <a:p>
            <a:fld id="{A1746C55-DBCE-BE40-B7B1-D03C52A6C0A4}" type="slidenum">
              <a:rPr lang="en-US" smtClean="0"/>
              <a:pPr/>
              <a:t>6</a:t>
            </a:fld>
            <a:endParaRPr lang="en-US"/>
          </a:p>
        </p:txBody>
      </p:sp>
    </p:spTree>
    <p:extLst>
      <p:ext uri="{BB962C8B-B14F-4D97-AF65-F5344CB8AC3E}">
        <p14:creationId xmlns:p14="http://schemas.microsoft.com/office/powerpoint/2010/main" val="252683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cs typeface="Helvetica"/>
                <a:sym typeface="Arial"/>
              </a:rPr>
              <a:t>Big Idea: </a:t>
            </a:r>
            <a:r>
              <a:rPr lang="en-US" dirty="0" smtClean="0"/>
              <a:t>There are 10 features that make a text complex; a text with more of these features will be more complex.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225425" lvl="1" indent="-225425" defTabSz="914400">
              <a:buFont typeface="Arial"/>
              <a:buChar char="•"/>
              <a:defRPr/>
            </a:pPr>
            <a:r>
              <a:rPr lang="en-US" i="1" dirty="0" smtClean="0"/>
              <a:t>Complex sentences</a:t>
            </a:r>
            <a:r>
              <a:rPr lang="en-US" dirty="0" smtClean="0"/>
              <a:t>: sentences with lots of parts to them, or lots of variation in sentence length and styles</a:t>
            </a:r>
          </a:p>
          <a:p>
            <a:pPr marL="225425" lvl="1" indent="-225425" defTabSz="914400">
              <a:buFont typeface="Arial"/>
              <a:buChar char="•"/>
              <a:defRPr/>
            </a:pPr>
            <a:r>
              <a:rPr lang="en-US" i="1" dirty="0" smtClean="0"/>
              <a:t>Uncommon vocabulary</a:t>
            </a:r>
            <a:r>
              <a:rPr lang="en-US" dirty="0" smtClean="0"/>
              <a:t>: not likely to be familiar to many students at this level.</a:t>
            </a:r>
          </a:p>
          <a:p>
            <a:pPr marL="225425" lvl="1" indent="-225425" defTabSz="914400">
              <a:buFont typeface="Arial"/>
              <a:buChar char="•"/>
              <a:defRPr/>
            </a:pPr>
            <a:r>
              <a:rPr lang="en-US" i="1" dirty="0" smtClean="0"/>
              <a:t>Lack of…</a:t>
            </a:r>
            <a:r>
              <a:rPr lang="en-US" dirty="0" smtClean="0"/>
              <a:t>: the author does not repeat ideas or summarize much. Also may not offer clues to the reader through words and phrases like “next,” “as we just saw,” “in conclusion,”</a:t>
            </a:r>
            <a:r>
              <a:rPr lang="en-US" dirty="0"/>
              <a:t> </a:t>
            </a:r>
            <a:r>
              <a:rPr lang="en-US" dirty="0" smtClean="0"/>
              <a:t>and “because.”</a:t>
            </a:r>
          </a:p>
          <a:p>
            <a:pPr marL="225425" lvl="1" indent="-225425" defTabSz="914400">
              <a:buFont typeface="Arial"/>
              <a:buChar char="•"/>
              <a:defRPr/>
            </a:pPr>
            <a:r>
              <a:rPr lang="en-US" i="1" dirty="0" smtClean="0"/>
              <a:t>Lengthy paragraphs</a:t>
            </a:r>
            <a:r>
              <a:rPr lang="en-US" dirty="0" smtClean="0"/>
              <a:t>: long, dense paragraphs</a:t>
            </a:r>
          </a:p>
          <a:p>
            <a:pPr marL="225425" lvl="1" indent="-225425" defTabSz="914400">
              <a:buFont typeface="Arial"/>
              <a:buChar char="•"/>
              <a:defRPr/>
            </a:pPr>
            <a:r>
              <a:rPr lang="en-US" i="1" dirty="0" smtClean="0"/>
              <a:t>Text structures</a:t>
            </a:r>
            <a:r>
              <a:rPr lang="en-US" dirty="0" smtClean="0"/>
              <a:t>: Narrative structure is story-like. It is easier to follow than problem and solution or cause and effect. When an author mixes up structures (which textbooks and articles often do), </a:t>
            </a:r>
            <a:r>
              <a:rPr lang="en-US" strike="noStrike" dirty="0" smtClean="0"/>
              <a:t>text becomes </a:t>
            </a:r>
            <a:r>
              <a:rPr lang="en-US" dirty="0" smtClean="0"/>
              <a:t>even trickier to follow.</a:t>
            </a:r>
          </a:p>
          <a:p>
            <a:pPr marL="225425" lvl="1" indent="-225425" defTabSz="914400">
              <a:buFont typeface="Arial"/>
              <a:buChar char="•"/>
              <a:defRPr/>
            </a:pPr>
            <a:r>
              <a:rPr lang="en-US" dirty="0" smtClean="0"/>
              <a:t>Of</a:t>
            </a:r>
            <a:r>
              <a:rPr lang="en-US" baseline="0" dirty="0" smtClean="0"/>
              <a:t> these text features on these two slides, two are by far the source of student difficulty. These qualities, or features of text</a:t>
            </a:r>
            <a:r>
              <a:rPr lang="en-US" i="1" baseline="0" dirty="0" smtClean="0"/>
              <a:t>, </a:t>
            </a:r>
            <a:r>
              <a:rPr lang="en-US" baseline="0" dirty="0" smtClean="0"/>
              <a:t>can</a:t>
            </a:r>
            <a:r>
              <a:rPr lang="en-US" i="1" baseline="0" dirty="0" smtClean="0"/>
              <a:t> </a:t>
            </a:r>
            <a:r>
              <a:rPr lang="en-US" baseline="0" dirty="0" smtClean="0"/>
              <a:t>be present in text in any number of ways, 10 factorial ways, actually (factorial =10 x 9 x 8 x 7 … which equals 3,628,800).</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baseline="0" dirty="0" smtClean="0"/>
              <a:t>Facilitator Note:</a:t>
            </a:r>
            <a:r>
              <a:rPr lang="en-US" b="1" dirty="0" smtClean="0"/>
              <a:t> </a:t>
            </a:r>
            <a:r>
              <a:rPr lang="en-US" baseline="0" dirty="0" smtClean="0"/>
              <a:t>Show this slide, then show the next slide long enough to read through and define for participants. </a:t>
            </a:r>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a:p>
        </p:txBody>
      </p:sp>
    </p:spTree>
    <p:extLst>
      <p:ext uri="{BB962C8B-B14F-4D97-AF65-F5344CB8AC3E}">
        <p14:creationId xmlns:p14="http://schemas.microsoft.com/office/powerpoint/2010/main" val="75203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cs typeface="Helvetica"/>
                <a:sym typeface="Arial"/>
              </a:rPr>
              <a:t>Big Idea: </a:t>
            </a:r>
            <a:r>
              <a:rPr lang="en-US" dirty="0" smtClean="0"/>
              <a:t>There are 10 features that make a text complex; a text with more of these features will be more complex.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4625" lvl="1" indent="-171450">
              <a:buFont typeface="Arial"/>
              <a:buChar char="•"/>
            </a:pPr>
            <a:r>
              <a:rPr lang="en-US" i="1" dirty="0" smtClean="0">
                <a:solidFill>
                  <a:srgbClr val="000000"/>
                </a:solidFill>
              </a:rPr>
              <a:t>Subtle and/or frequent transitions</a:t>
            </a:r>
            <a:r>
              <a:rPr lang="en-US" dirty="0" smtClean="0">
                <a:solidFill>
                  <a:srgbClr val="000000"/>
                </a:solidFill>
              </a:rPr>
              <a:t>: The author does not give you clues</a:t>
            </a:r>
            <a:r>
              <a:rPr lang="en-US" baseline="0" dirty="0" smtClean="0">
                <a:solidFill>
                  <a:srgbClr val="000000"/>
                </a:solidFill>
              </a:rPr>
              <a:t> (next, thus, consequently) before moving to a new idea.</a:t>
            </a:r>
            <a:endParaRPr lang="en-US" dirty="0" smtClean="0">
              <a:solidFill>
                <a:srgbClr val="000000"/>
              </a:solidFill>
            </a:endParaRPr>
          </a:p>
          <a:p>
            <a:pPr marL="174625" lvl="1" indent="-171450">
              <a:buFont typeface="Arial"/>
              <a:buChar char="•"/>
            </a:pPr>
            <a:r>
              <a:rPr lang="en-US" i="1" dirty="0" smtClean="0">
                <a:solidFill>
                  <a:srgbClr val="000000"/>
                </a:solidFill>
              </a:rPr>
              <a:t>Multiple and/or subtle themes and purposes</a:t>
            </a:r>
            <a:r>
              <a:rPr lang="en-US" dirty="0" smtClean="0">
                <a:solidFill>
                  <a:srgbClr val="000000"/>
                </a:solidFill>
              </a:rPr>
              <a:t>: The</a:t>
            </a:r>
            <a:r>
              <a:rPr lang="en-US" baseline="0" dirty="0" smtClean="0">
                <a:solidFill>
                  <a:srgbClr val="000000"/>
                </a:solidFill>
              </a:rPr>
              <a:t> author does not directly state or clearly offer his purpose for writing, or the big ideas are hard to figure out. </a:t>
            </a:r>
            <a:endParaRPr lang="en-US" dirty="0" smtClean="0">
              <a:solidFill>
                <a:srgbClr val="000000"/>
              </a:solidFill>
            </a:endParaRPr>
          </a:p>
          <a:p>
            <a:pPr marL="174625" lvl="1" indent="-171450">
              <a:buFont typeface="Arial"/>
              <a:buChar char="•"/>
            </a:pPr>
            <a:r>
              <a:rPr lang="en-US" i="1" dirty="0" smtClean="0">
                <a:solidFill>
                  <a:srgbClr val="000000"/>
                </a:solidFill>
              </a:rPr>
              <a:t>Dense information</a:t>
            </a:r>
            <a:r>
              <a:rPr lang="en-US" dirty="0" smtClean="0">
                <a:solidFill>
                  <a:srgbClr val="000000"/>
                </a:solidFill>
              </a:rPr>
              <a:t>: Informational</a:t>
            </a:r>
            <a:r>
              <a:rPr lang="en-US" baseline="0" dirty="0" smtClean="0">
                <a:solidFill>
                  <a:srgbClr val="000000"/>
                </a:solidFill>
              </a:rPr>
              <a:t> text tends to pack ideas very tightly, and authors may assume that readers know more about the topic than students might actually know. </a:t>
            </a:r>
            <a:endParaRPr lang="en-US" dirty="0" smtClean="0">
              <a:solidFill>
                <a:srgbClr val="000000"/>
              </a:solidFill>
            </a:endParaRPr>
          </a:p>
          <a:p>
            <a:pPr marL="174625" lvl="1" indent="-171450">
              <a:buFont typeface="Arial"/>
              <a:buChar char="•"/>
            </a:pPr>
            <a:r>
              <a:rPr lang="en-US" i="1" dirty="0" smtClean="0">
                <a:solidFill>
                  <a:srgbClr val="000000"/>
                </a:solidFill>
              </a:rPr>
              <a:t>Unfamiliar settings, topics, or events</a:t>
            </a:r>
            <a:r>
              <a:rPr lang="en-US" dirty="0" smtClean="0">
                <a:solidFill>
                  <a:srgbClr val="000000"/>
                </a:solidFill>
              </a:rPr>
              <a:t>: It is harder to</a:t>
            </a:r>
            <a:r>
              <a:rPr lang="en-US" baseline="0" dirty="0" smtClean="0">
                <a:solidFill>
                  <a:srgbClr val="000000"/>
                </a:solidFill>
              </a:rPr>
              <a:t> visualize and imagine what you have never experienced. This is why contemporary fiction can be read so fast and is considered so enjoyable. Almost everything is familiar. </a:t>
            </a:r>
            <a:endParaRPr lang="en-US" dirty="0" smtClean="0">
              <a:solidFill>
                <a:srgbClr val="000000"/>
              </a:solidFill>
            </a:endParaRPr>
          </a:p>
          <a:p>
            <a:pPr marL="174625" lvl="1" indent="-171450">
              <a:buFont typeface="Arial"/>
              <a:buChar char="•"/>
            </a:pPr>
            <a:r>
              <a:rPr lang="en-US" i="1" dirty="0" smtClean="0">
                <a:solidFill>
                  <a:srgbClr val="000000"/>
                </a:solidFill>
              </a:rPr>
              <a:t>Lack of repetition, overlap, or similarity in words and sentences</a:t>
            </a:r>
            <a:r>
              <a:rPr lang="en-US" dirty="0" smtClean="0">
                <a:solidFill>
                  <a:srgbClr val="000000"/>
                </a:solidFill>
              </a:rPr>
              <a:t>: The author</a:t>
            </a:r>
            <a:r>
              <a:rPr lang="en-US" baseline="0" dirty="0" smtClean="0">
                <a:solidFill>
                  <a:srgbClr val="000000"/>
                </a:solidFill>
              </a:rPr>
              <a:t> keeps moving to new ideas or settings and does not stop to summarize or support what he has just discussed,</a:t>
            </a:r>
            <a:r>
              <a:rPr lang="en-US" dirty="0" smtClean="0">
                <a:solidFill>
                  <a:srgbClr val="000000"/>
                </a:solidFill>
              </a:rPr>
              <a:t> o</a:t>
            </a:r>
            <a:r>
              <a:rPr lang="en-US" baseline="0" dirty="0" smtClean="0">
                <a:solidFill>
                  <a:srgbClr val="000000"/>
                </a:solidFill>
              </a:rPr>
              <a:t>r he finds new ways to express the same idea. If the reader didn’t understand right away, or doesn’t realize the new phrasing is a restating of the original idea, it is easy in both cases to get lost.</a:t>
            </a:r>
            <a:endParaRPr lang="en-US" baseline="0" dirty="0" smtClean="0">
              <a:solidFill>
                <a:schemeClr val="tx1"/>
              </a:solidFill>
            </a:endParaRPr>
          </a:p>
          <a:p>
            <a:pPr marL="174625" lvl="1" indent="-171450">
              <a:buFont typeface="Arial"/>
              <a:buChar char="•"/>
            </a:pP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8</a:t>
            </a:fld>
            <a:endParaRPr lang="en-US"/>
          </a:p>
        </p:txBody>
      </p:sp>
    </p:spTree>
    <p:extLst>
      <p:ext uri="{BB962C8B-B14F-4D97-AF65-F5344CB8AC3E}">
        <p14:creationId xmlns:p14="http://schemas.microsoft.com/office/powerpoint/2010/main" val="196545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400">
              <a:defRPr/>
            </a:pPr>
            <a:r>
              <a:rPr lang="en-US" b="1" dirty="0" smtClean="0">
                <a:solidFill>
                  <a:srgbClr val="000000"/>
                </a:solidFill>
                <a:cs typeface="Helvetica"/>
                <a:sym typeface="Arial"/>
              </a:rPr>
              <a:t>Big Idea: </a:t>
            </a:r>
            <a:r>
              <a:rPr lang="en-US" dirty="0" smtClean="0"/>
              <a:t>Two features of a complex text make a text not just more complex, but also more difficult for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indent="-171450" defTabSz="914400">
              <a:buFont typeface="Arial"/>
              <a:buChar char="•"/>
              <a:defRPr/>
            </a:pPr>
            <a:r>
              <a:rPr lang="en-US" dirty="0" smtClean="0"/>
              <a:t>Of</a:t>
            </a:r>
            <a:r>
              <a:rPr lang="en-US" baseline="0" dirty="0" smtClean="0"/>
              <a:t> the text features on the past two slides, two are by far the greates</a:t>
            </a:r>
            <a:r>
              <a:rPr lang="en-US" dirty="0" smtClean="0"/>
              <a:t>t </a:t>
            </a:r>
            <a:r>
              <a:rPr lang="en-US" baseline="0" dirty="0" smtClean="0"/>
              <a:t>source of student difficulty, especially for students </a:t>
            </a:r>
            <a:r>
              <a:rPr lang="en-US" dirty="0" smtClean="0"/>
              <a:t>with deficits in literacy, specifically in the later grades. </a:t>
            </a:r>
            <a:endParaRPr lang="en-US" baseline="0" dirty="0" smtClean="0"/>
          </a:p>
          <a:p>
            <a:pPr marL="171450" indent="-171450" defTabSz="914400">
              <a:buFont typeface="Arial"/>
              <a:buChar char="•"/>
              <a:defRPr/>
            </a:pPr>
            <a:r>
              <a:rPr lang="en-US" baseline="0" dirty="0" smtClean="0"/>
              <a:t>Those two are on this slide</a:t>
            </a:r>
            <a:r>
              <a:rPr lang="en-US" dirty="0" smtClean="0"/>
              <a:t>. Can you guess which two?</a:t>
            </a:r>
          </a:p>
          <a:p>
            <a:pPr marL="171450" indent="-171450" defTabSz="914400">
              <a:buFont typeface="Arial"/>
              <a:buChar char="•"/>
              <a:defRPr/>
            </a:pPr>
            <a:r>
              <a:rPr lang="en-US" dirty="0" smtClean="0"/>
              <a:t>After lots of research, it has been found that words have a lot to do with reading—which may come as no surprise!</a:t>
            </a:r>
          </a:p>
          <a:p>
            <a:pPr marL="171450" lvl="1" indent="-171450" defTabSz="914400">
              <a:buFont typeface="Arial"/>
              <a:buChar char="•"/>
              <a:defRPr/>
            </a:pPr>
            <a:r>
              <a:rPr lang="en-US" dirty="0" smtClean="0"/>
              <a:t>Eight of these elements can make a text more complicated, but the first two (complex sentences and vocabulary)</a:t>
            </a:r>
            <a:r>
              <a:rPr lang="en-US" baseline="0" dirty="0" smtClean="0"/>
              <a:t> </a:t>
            </a:r>
            <a:r>
              <a:rPr lang="en-US" dirty="0" smtClean="0"/>
              <a:t>actually make a text more difficult for students. </a:t>
            </a:r>
          </a:p>
          <a:p>
            <a:pPr defTabSz="914400">
              <a:defRPr/>
            </a:pPr>
            <a:endParaRPr lang="en-US" dirty="0" smtClean="0"/>
          </a:p>
          <a:p>
            <a:pPr marR="0" algn="l" defTabSz="914400" rtl="0" eaLnBrk="1" fontAlgn="auto" latinLnBrk="0" hangingPunct="1">
              <a:lnSpc>
                <a:spcPct val="100000"/>
              </a:lnSpc>
              <a:spcBef>
                <a:spcPts val="0"/>
              </a:spcBef>
              <a:spcAft>
                <a:spcPts val="0"/>
              </a:spcAft>
              <a:buClrTx/>
              <a:buSzTx/>
              <a:tabLst/>
              <a:defRPr/>
            </a:pPr>
            <a:r>
              <a:rPr lang="en-US" b="1"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smtClean="0"/>
              <a:t>Let participants discuss which are the two text features before divulging the answer. The two are uncommon vocabulary (#1 by a landslide) and complex sentences (#2, and far ahead of the others).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When text is more complex, many features or qualities generally contribute to it being so. But the two most important ingredients that cause challenge for students are the degree to which vocabulary is unfamiliar and how varied and complicated the sentences are. Those two ingredients are what are known as academic language. </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9</a:t>
            </a:fld>
            <a:endParaRPr lang="en-US"/>
          </a:p>
        </p:txBody>
      </p:sp>
    </p:spTree>
    <p:extLst>
      <p:ext uri="{BB962C8B-B14F-4D97-AF65-F5344CB8AC3E}">
        <p14:creationId xmlns:p14="http://schemas.microsoft.com/office/powerpoint/2010/main" val="167072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pic>
        <p:nvPicPr>
          <p:cNvPr id="6" name="Picture 7" descr="OVA-012 OVA 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194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72470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6863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1603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996000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74761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34632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25298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8646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85317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279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77810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471193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1928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ccsso.org/Navigating_Text_Complexit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90600" y="3213839"/>
            <a:ext cx="7086600" cy="1889320"/>
          </a:xfrm>
        </p:spPr>
        <p:txBody>
          <a:bodyPr/>
          <a:lstStyle/>
          <a:p>
            <a:pPr>
              <a:spcBef>
                <a:spcPts val="1200"/>
              </a:spcBef>
              <a:spcAft>
                <a:spcPts val="1200"/>
              </a:spcAft>
            </a:pPr>
            <a:r>
              <a:rPr lang="en-US" sz="3200" dirty="0"/>
              <a:t>Selecting Texts Worth Reading</a:t>
            </a:r>
            <a:r>
              <a:rPr lang="en-US" sz="3200" dirty="0" smtClean="0">
                <a:solidFill>
                  <a:srgbClr val="FFFFFF"/>
                </a:solidFill>
                <a:cs typeface="Arial" charset="0"/>
              </a:rPr>
              <a:t/>
            </a:r>
            <a:br>
              <a:rPr lang="en-US" sz="3200" dirty="0" smtClean="0">
                <a:solidFill>
                  <a:srgbClr val="FFFFFF"/>
                </a:solidFill>
                <a:cs typeface="Arial" charset="0"/>
              </a:rPr>
            </a:br>
            <a:r>
              <a:rPr lang="en-US" sz="3200" dirty="0" smtClean="0">
                <a:solidFill>
                  <a:srgbClr val="FFFFFF"/>
                </a:solidFill>
                <a:cs typeface="Arial" charset="0"/>
              </a:rPr>
              <a:t/>
            </a:r>
            <a:br>
              <a:rPr lang="en-US" sz="3200" dirty="0" smtClean="0">
                <a:solidFill>
                  <a:srgbClr val="FFFFFF"/>
                </a:solidFill>
                <a:cs typeface="Arial" charset="0"/>
              </a:rPr>
            </a:br>
            <a:r>
              <a:rPr lang="en-US" dirty="0" smtClean="0">
                <a:solidFill>
                  <a:srgbClr val="FFFFFF"/>
                </a:solidFill>
                <a:cs typeface="Arial" charset="0"/>
              </a:rPr>
              <a:t>Foundational Unit 2</a:t>
            </a:r>
            <a:endParaRPr lang="en-US" dirty="0"/>
          </a:p>
        </p:txBody>
      </p:sp>
      <p:sp>
        <p:nvSpPr>
          <p:cNvPr id="6" name="Text Placeholder 5"/>
          <p:cNvSpPr>
            <a:spLocks noGrp="1"/>
          </p:cNvSpPr>
          <p:nvPr>
            <p:ph type="body" sz="quarter" idx="10"/>
          </p:nvPr>
        </p:nvSpPr>
        <p:spPr>
          <a:xfrm>
            <a:off x="990600" y="5439334"/>
            <a:ext cx="7086600" cy="988359"/>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ED-VAE-13-C-0066 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4405727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044" y="4953000"/>
            <a:ext cx="8097761" cy="1333500"/>
          </a:xfrm>
        </p:spPr>
        <p:txBody>
          <a:bodyPr/>
          <a:lstStyle/>
          <a:p>
            <a:pPr marL="457200" indent="-457200">
              <a:spcBef>
                <a:spcPts val="1176"/>
              </a:spcBef>
              <a:buFont typeface="+mj-lt"/>
              <a:buAutoNum type="arabicPeriod"/>
            </a:pPr>
            <a:r>
              <a:rPr lang="en-US" dirty="0" smtClean="0">
                <a:solidFill>
                  <a:schemeClr val="tx1"/>
                </a:solidFill>
              </a:rPr>
              <a:t>Quantitative </a:t>
            </a:r>
            <a:r>
              <a:rPr lang="en-US" dirty="0" smtClean="0">
                <a:solidFill>
                  <a:schemeClr val="tx1"/>
                </a:solidFill>
              </a:rPr>
              <a:t>Scale</a:t>
            </a:r>
          </a:p>
          <a:p>
            <a:pPr marL="457200" indent="-457200">
              <a:spcBef>
                <a:spcPts val="1176"/>
              </a:spcBef>
              <a:buFont typeface="+mj-lt"/>
              <a:buAutoNum type="arabicPeriod"/>
            </a:pPr>
            <a:r>
              <a:rPr lang="en-US" dirty="0" smtClean="0">
                <a:solidFill>
                  <a:schemeClr val="tx1"/>
                </a:solidFill>
              </a:rPr>
              <a:t>Qualitative Measures</a:t>
            </a:r>
          </a:p>
          <a:p>
            <a:pPr marL="457200" indent="-457200">
              <a:spcBef>
                <a:spcPts val="1176"/>
              </a:spcBef>
              <a:buFont typeface="+mj-lt"/>
              <a:buAutoNum type="arabicPeriod"/>
            </a:pPr>
            <a:r>
              <a:rPr lang="en-US" dirty="0" smtClean="0">
                <a:solidFill>
                  <a:schemeClr val="tx1"/>
                </a:solidFill>
              </a:rPr>
              <a:t>Professional Judgment (of Reader and Task)</a:t>
            </a:r>
            <a:endParaRPr lang="en-US" dirty="0">
              <a:solidFill>
                <a:schemeClr val="tx1"/>
              </a:solidFill>
            </a:endParaRPr>
          </a:p>
        </p:txBody>
      </p:sp>
      <p:pic>
        <p:nvPicPr>
          <p:cNvPr id="6" name="Picture 5" descr="Three Part System for Measuring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592" y="1362544"/>
            <a:ext cx="5438213" cy="3590456"/>
          </a:xfrm>
          <a:prstGeom prst="rect">
            <a:avLst/>
          </a:prstGeom>
        </p:spPr>
      </p:pic>
      <p:sp>
        <p:nvSpPr>
          <p:cNvPr id="2" name="TextBox 1"/>
          <p:cNvSpPr txBox="1"/>
          <p:nvPr/>
        </p:nvSpPr>
        <p:spPr>
          <a:xfrm>
            <a:off x="1257300" y="165100"/>
            <a:ext cx="7886700" cy="1631216"/>
          </a:xfrm>
          <a:prstGeom prst="rect">
            <a:avLst/>
          </a:prstGeom>
          <a:noFill/>
        </p:spPr>
        <p:txBody>
          <a:bodyPr wrap="square" rtlCol="0">
            <a:spAutoFit/>
          </a:bodyPr>
          <a:lstStyle/>
          <a:p>
            <a:endParaRPr lang="en-US" sz="3400" dirty="0" smtClean="0">
              <a:solidFill>
                <a:srgbClr val="000000"/>
              </a:solidFill>
              <a:latin typeface="Helvetica"/>
            </a:endParaRPr>
          </a:p>
          <a:p>
            <a:r>
              <a:rPr lang="en-US" sz="3400" dirty="0" smtClean="0">
                <a:solidFill>
                  <a:srgbClr val="000000"/>
                </a:solidFill>
                <a:latin typeface="Helvetica"/>
              </a:rPr>
              <a:t>Three</a:t>
            </a:r>
            <a:r>
              <a:rPr lang="en-US" sz="3400" dirty="0">
                <a:solidFill>
                  <a:srgbClr val="000000"/>
                </a:solidFill>
                <a:latin typeface="Helvetica"/>
              </a:rPr>
              <a:t>-Part System for Measuring </a:t>
            </a:r>
            <a:r>
              <a:rPr lang="en-US" sz="3400" dirty="0" smtClean="0">
                <a:solidFill>
                  <a:srgbClr val="000000"/>
                </a:solidFill>
                <a:latin typeface="Helvetica"/>
              </a:rPr>
              <a:t>Text</a:t>
            </a:r>
            <a:endParaRPr lang="en-US" sz="3400" dirty="0">
              <a:solidFill>
                <a:srgbClr val="000000"/>
              </a:solidFill>
              <a:latin typeface="Helvetica"/>
            </a:endParaRPr>
          </a:p>
          <a:p>
            <a:endParaRPr lang="en-US" sz="3200" dirty="0"/>
          </a:p>
        </p:txBody>
      </p:sp>
    </p:spTree>
    <p:extLst>
      <p:ext uri="{BB962C8B-B14F-4D97-AF65-F5344CB8AC3E}">
        <p14:creationId xmlns:p14="http://schemas.microsoft.com/office/powerpoint/2010/main" val="2757929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1603"/>
            <a:ext cx="8229600" cy="1077218"/>
          </a:xfrm>
        </p:spPr>
        <p:txBody>
          <a:bodyPr/>
          <a:lstStyle/>
          <a:p>
            <a:pPr>
              <a:lnSpc>
                <a:spcPct val="100000"/>
              </a:lnSpc>
            </a:pPr>
            <a:r>
              <a:rPr lang="en-US" dirty="0"/>
              <a:t>What Do These Parts Mean? </a:t>
            </a:r>
            <a:br>
              <a:rPr lang="en-US" dirty="0"/>
            </a:br>
            <a:r>
              <a:rPr lang="en-US" dirty="0"/>
              <a:t>How Do They Work Together?</a:t>
            </a:r>
          </a:p>
        </p:txBody>
      </p:sp>
      <p:sp>
        <p:nvSpPr>
          <p:cNvPr id="3" name="Content Placeholder 2"/>
          <p:cNvSpPr>
            <a:spLocks noGrp="1"/>
          </p:cNvSpPr>
          <p:nvPr>
            <p:ph idx="1"/>
          </p:nvPr>
        </p:nvSpPr>
        <p:spPr>
          <a:xfrm>
            <a:off x="457200" y="1835926"/>
            <a:ext cx="8229600" cy="4566786"/>
          </a:xfrm>
        </p:spPr>
        <p:txBody>
          <a:bodyPr/>
          <a:lstStyle/>
          <a:p>
            <a:pPr marL="457200" indent="-457200">
              <a:lnSpc>
                <a:spcPct val="120000"/>
              </a:lnSpc>
              <a:spcBef>
                <a:spcPts val="1176"/>
              </a:spcBef>
              <a:buFont typeface="+mj-lt"/>
              <a:buAutoNum type="arabicPeriod"/>
            </a:pPr>
            <a:r>
              <a:rPr lang="en-US" dirty="0">
                <a:solidFill>
                  <a:srgbClr val="000000"/>
                </a:solidFill>
              </a:rPr>
              <a:t>Quantitative Scale: </a:t>
            </a:r>
            <a:r>
              <a:rPr lang="en-US" i="1" dirty="0">
                <a:solidFill>
                  <a:srgbClr val="000000"/>
                </a:solidFill>
              </a:rPr>
              <a:t>What a computer can “see” and measure</a:t>
            </a:r>
          </a:p>
          <a:p>
            <a:pPr marL="457200" indent="-457200">
              <a:lnSpc>
                <a:spcPct val="120000"/>
              </a:lnSpc>
              <a:spcBef>
                <a:spcPts val="1176"/>
              </a:spcBef>
              <a:buFont typeface="+mj-lt"/>
              <a:buAutoNum type="arabicPeriod"/>
            </a:pPr>
            <a:r>
              <a:rPr lang="en-US" dirty="0">
                <a:solidFill>
                  <a:srgbClr val="000000"/>
                </a:solidFill>
              </a:rPr>
              <a:t>Qualitative Measures: </a:t>
            </a:r>
            <a:r>
              <a:rPr lang="en-US" i="1" dirty="0">
                <a:solidFill>
                  <a:srgbClr val="000000"/>
                </a:solidFill>
              </a:rPr>
              <a:t>Text features best judged by human evaluation (structure, </a:t>
            </a:r>
            <a:r>
              <a:rPr lang="en-US" i="1" dirty="0" smtClean="0">
                <a:solidFill>
                  <a:srgbClr val="000000"/>
                </a:solidFill>
              </a:rPr>
              <a:t>language clarity and conventions, knowledge </a:t>
            </a:r>
            <a:r>
              <a:rPr lang="en-US" i="1" dirty="0">
                <a:solidFill>
                  <a:srgbClr val="000000"/>
                </a:solidFill>
              </a:rPr>
              <a:t>demands, and purpose)  </a:t>
            </a:r>
          </a:p>
          <a:p>
            <a:pPr marL="457200" indent="-457200">
              <a:lnSpc>
                <a:spcPct val="120000"/>
              </a:lnSpc>
              <a:spcBef>
                <a:spcPts val="1176"/>
              </a:spcBef>
              <a:buFont typeface="+mj-lt"/>
              <a:buAutoNum type="arabicPeriod"/>
            </a:pPr>
            <a:r>
              <a:rPr lang="en-US" dirty="0">
                <a:solidFill>
                  <a:srgbClr val="000000"/>
                </a:solidFill>
              </a:rPr>
              <a:t>Professional Judgment: </a:t>
            </a:r>
            <a:r>
              <a:rPr lang="en-US" i="1" dirty="0">
                <a:solidFill>
                  <a:srgbClr val="000000"/>
                </a:solidFill>
              </a:rPr>
              <a:t>What the instructor does with this text to help students read and understand it</a:t>
            </a:r>
          </a:p>
          <a:p>
            <a:pPr>
              <a:spcBef>
                <a:spcPts val="1176"/>
              </a:spcBef>
            </a:pPr>
            <a:endParaRPr lang="en-US" dirty="0"/>
          </a:p>
        </p:txBody>
      </p:sp>
    </p:spTree>
    <p:extLst>
      <p:ext uri="{BB962C8B-B14F-4D97-AF65-F5344CB8AC3E}">
        <p14:creationId xmlns:p14="http://schemas.microsoft.com/office/powerpoint/2010/main" val="3249018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577845"/>
            <a:ext cx="8229600" cy="584776"/>
          </a:xfrm>
        </p:spPr>
        <p:txBody>
          <a:bodyPr/>
          <a:lstStyle/>
          <a:p>
            <a:pPr marL="514350" indent="-514350">
              <a:buFont typeface="+mj-lt"/>
              <a:buAutoNum type="arabicPeriod"/>
            </a:pPr>
            <a:r>
              <a:rPr lang="en-US" dirty="0" smtClean="0"/>
              <a:t>Quantitative </a:t>
            </a:r>
            <a:r>
              <a:rPr lang="en-US" dirty="0"/>
              <a:t>Scale</a:t>
            </a:r>
          </a:p>
        </p:txBody>
      </p:sp>
      <p:graphicFrame>
        <p:nvGraphicFramePr>
          <p:cNvPr id="3" name="Table 2" descr="Table of Quantitative Scales" title="Quantitative Scale"/>
          <p:cNvGraphicFramePr>
            <a:graphicFrameLocks noGrp="1"/>
          </p:cNvGraphicFramePr>
          <p:nvPr>
            <p:extLst>
              <p:ext uri="{D42A27DB-BD31-4B8C-83A1-F6EECF244321}">
                <p14:modId xmlns:p14="http://schemas.microsoft.com/office/powerpoint/2010/main" val="3832948084"/>
              </p:ext>
            </p:extLst>
          </p:nvPr>
        </p:nvGraphicFramePr>
        <p:xfrm>
          <a:off x="470370" y="1480410"/>
          <a:ext cx="8216430" cy="4737887"/>
        </p:xfrm>
        <a:graphic>
          <a:graphicData uri="http://schemas.openxmlformats.org/drawingml/2006/table">
            <a:tbl>
              <a:tblPr firstRow="1" firstCol="1" bandRow="1">
                <a:tableStyleId>{2D5ABB26-0587-4C30-8999-92F81FD0307C}</a:tableStyleId>
              </a:tblPr>
              <a:tblGrid>
                <a:gridCol w="1490133"/>
                <a:gridCol w="1401704"/>
                <a:gridCol w="1213556"/>
                <a:gridCol w="1307629"/>
                <a:gridCol w="1505185"/>
                <a:gridCol w="1298223"/>
              </a:tblGrid>
              <a:tr h="1464110">
                <a:tc>
                  <a:txBody>
                    <a:bodyPr/>
                    <a:lstStyle/>
                    <a:p>
                      <a:pPr algn="ctr"/>
                      <a:r>
                        <a:rPr lang="en-US" sz="1400" b="1" i="0" dirty="0" smtClean="0">
                          <a:solidFill>
                            <a:srgbClr val="FFFFFF"/>
                          </a:solidFill>
                          <a:latin typeface="Candara"/>
                          <a:cs typeface="Candara"/>
                        </a:rPr>
                        <a:t>CCR Levels of Learning</a:t>
                      </a:r>
                      <a:endParaRPr lang="en-US" sz="1400" b="1" i="0" dirty="0">
                        <a:solidFill>
                          <a:srgbClr val="FFFFFF"/>
                        </a:solidFill>
                        <a:latin typeface="Candara"/>
                        <a:cs typeface="Candara"/>
                      </a:endParaRPr>
                    </a:p>
                  </a:txBody>
                  <a:tcPr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1" i="0" dirty="0" smtClean="0">
                          <a:solidFill>
                            <a:srgbClr val="FFFFFF"/>
                          </a:solidFill>
                          <a:latin typeface="Candara"/>
                          <a:cs typeface="Candara"/>
                        </a:rPr>
                        <a:t>ATOS</a:t>
                      </a:r>
                      <a:endParaRPr lang="en-US" sz="1600" b="1" i="0" dirty="0">
                        <a:solidFill>
                          <a:srgbClr val="FFFFFF"/>
                        </a:solidFill>
                        <a:latin typeface="Candara"/>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1" i="0" dirty="0" smtClean="0">
                          <a:solidFill>
                            <a:srgbClr val="FFFFFF"/>
                          </a:solidFill>
                          <a:latin typeface="Candara"/>
                          <a:cs typeface="Candara"/>
                        </a:rPr>
                        <a:t>Degrees of Reading Power</a:t>
                      </a:r>
                      <a:endParaRPr lang="en-US" sz="1600" b="1" i="0" dirty="0">
                        <a:solidFill>
                          <a:srgbClr val="FFFFFF"/>
                        </a:solidFill>
                        <a:latin typeface="Candara"/>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1" i="0" dirty="0" smtClean="0">
                          <a:solidFill>
                            <a:srgbClr val="FFFFFF"/>
                          </a:solidFill>
                          <a:latin typeface="Candara"/>
                          <a:cs typeface="Candara"/>
                        </a:rPr>
                        <a:t>Flesch-Kincaid</a:t>
                      </a:r>
                      <a:endParaRPr lang="en-US" sz="1600" b="1" i="0" dirty="0">
                        <a:solidFill>
                          <a:srgbClr val="FFFFFF"/>
                        </a:solidFill>
                        <a:latin typeface="Candara"/>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1" i="0" dirty="0" smtClean="0">
                          <a:solidFill>
                            <a:srgbClr val="FFFFFF"/>
                          </a:solidFill>
                          <a:latin typeface="Candara"/>
                          <a:cs typeface="Candara"/>
                        </a:rPr>
                        <a:t>The </a:t>
                      </a:r>
                      <a:r>
                        <a:rPr lang="en-US" sz="1600" b="1" i="0" dirty="0" err="1" smtClean="0">
                          <a:solidFill>
                            <a:srgbClr val="FFFFFF"/>
                          </a:solidFill>
                          <a:latin typeface="Candara"/>
                          <a:cs typeface="Candara"/>
                        </a:rPr>
                        <a:t>Lexile</a:t>
                      </a:r>
                      <a:r>
                        <a:rPr lang="en-US" sz="1600" b="1" i="0" dirty="0" smtClean="0">
                          <a:solidFill>
                            <a:srgbClr val="FFFFFF"/>
                          </a:solidFill>
                          <a:latin typeface="Candara"/>
                          <a:cs typeface="Candara"/>
                        </a:rPr>
                        <a:t> Framework</a:t>
                      </a:r>
                      <a:endParaRPr lang="en-US" sz="1600" b="1" i="0" dirty="0">
                        <a:solidFill>
                          <a:srgbClr val="FFFFFF"/>
                        </a:solidFill>
                        <a:latin typeface="Candara"/>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1" i="0" smtClean="0">
                          <a:solidFill>
                            <a:srgbClr val="FFFFFF"/>
                          </a:solidFill>
                          <a:latin typeface="Candara"/>
                          <a:cs typeface="Candara"/>
                        </a:rPr>
                        <a:t>Reading Maturity</a:t>
                      </a:r>
                      <a:endParaRPr lang="en-US" sz="1600" b="1" i="0" dirty="0">
                        <a:solidFill>
                          <a:srgbClr val="FFFFFF"/>
                        </a:solidFill>
                        <a:latin typeface="Candara"/>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4E83B8"/>
                    </a:solidFill>
                  </a:tcPr>
                </a:tc>
              </a:tr>
              <a:tr h="658518">
                <a:tc>
                  <a:txBody>
                    <a:bodyPr/>
                    <a:lstStyle/>
                    <a:p>
                      <a:pPr algn="ctr"/>
                      <a:r>
                        <a:rPr lang="en-US" sz="1400" b="1" i="0" dirty="0" smtClean="0">
                          <a:solidFill>
                            <a:srgbClr val="FFFFFF"/>
                          </a:solidFill>
                          <a:latin typeface="Candara"/>
                          <a:cs typeface="Candara"/>
                        </a:rPr>
                        <a:t>B (2</a:t>
                      </a:r>
                      <a:r>
                        <a:rPr lang="en-US" sz="1400" b="1" i="0" baseline="30000" dirty="0" smtClean="0">
                          <a:solidFill>
                            <a:srgbClr val="FFFFFF"/>
                          </a:solidFill>
                          <a:latin typeface="Candara"/>
                          <a:cs typeface="Candara"/>
                        </a:rPr>
                        <a:t>nd</a:t>
                      </a:r>
                      <a:r>
                        <a:rPr lang="en-US" sz="1400" b="1" i="0" dirty="0" smtClean="0">
                          <a:solidFill>
                            <a:srgbClr val="FFFFFF"/>
                          </a:solidFill>
                          <a:latin typeface="Candara"/>
                          <a:cs typeface="Candara"/>
                        </a:rPr>
                        <a:t> – 3</a:t>
                      </a:r>
                      <a:r>
                        <a:rPr lang="en-US" sz="1400" b="1" i="0" baseline="30000" dirty="0" smtClean="0">
                          <a:solidFill>
                            <a:srgbClr val="FFFFFF"/>
                          </a:solidFill>
                          <a:latin typeface="Candara"/>
                          <a:cs typeface="Candara"/>
                        </a:rPr>
                        <a:t>rd</a:t>
                      </a:r>
                      <a:r>
                        <a:rPr lang="en-US" sz="1400" b="1" i="0" dirty="0" smtClean="0">
                          <a:solidFill>
                            <a:srgbClr val="FFFFFF"/>
                          </a:solidFill>
                          <a:latin typeface="Candara"/>
                          <a:cs typeface="Candara"/>
                        </a:rPr>
                        <a:t>)</a:t>
                      </a:r>
                      <a:endParaRPr lang="en-US" sz="1400" b="1" i="0" dirty="0">
                        <a:solidFill>
                          <a:srgbClr val="FFFFFF"/>
                        </a:solidFill>
                        <a:latin typeface="Candara"/>
                        <a:cs typeface="Candara"/>
                      </a:endParaRPr>
                    </a:p>
                  </a:txBody>
                  <a:tcPr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0" i="0" dirty="0" smtClean="0">
                          <a:solidFill>
                            <a:schemeClr val="tx1"/>
                          </a:solidFill>
                          <a:latin typeface="+mn-lt"/>
                          <a:cs typeface="Candara"/>
                        </a:rPr>
                        <a:t>2.75</a:t>
                      </a:r>
                      <a:r>
                        <a:rPr lang="en-US" sz="1600" b="0" i="0" baseline="0" dirty="0" smtClean="0">
                          <a:solidFill>
                            <a:schemeClr val="tx1"/>
                          </a:solidFill>
                          <a:latin typeface="+mn-lt"/>
                          <a:cs typeface="Candara"/>
                        </a:rPr>
                        <a:t> – 5.14</a:t>
                      </a:r>
                      <a:endParaRPr lang="en-US" sz="1600" b="0" i="0" dirty="0">
                        <a:solidFill>
                          <a:schemeClr val="tx1"/>
                        </a:solidFill>
                        <a:latin typeface="+mn-lt"/>
                        <a:cs typeface="Candara"/>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E8"/>
                    </a:solidFill>
                  </a:tcPr>
                </a:tc>
                <a:tc>
                  <a:txBody>
                    <a:bodyPr/>
                    <a:lstStyle/>
                    <a:p>
                      <a:pPr algn="ctr"/>
                      <a:r>
                        <a:rPr lang="en-US" sz="1600" b="0" i="0" dirty="0" smtClean="0">
                          <a:solidFill>
                            <a:schemeClr val="tx1"/>
                          </a:solidFill>
                          <a:latin typeface="+mn-lt"/>
                          <a:cs typeface="Candara"/>
                        </a:rPr>
                        <a:t>42 – 54</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E8"/>
                    </a:solidFill>
                  </a:tcPr>
                </a:tc>
                <a:tc>
                  <a:txBody>
                    <a:bodyPr/>
                    <a:lstStyle/>
                    <a:p>
                      <a:pPr algn="ctr"/>
                      <a:r>
                        <a:rPr lang="en-US" sz="1600" b="0" i="0" dirty="0" smtClean="0">
                          <a:solidFill>
                            <a:schemeClr val="tx1"/>
                          </a:solidFill>
                          <a:latin typeface="+mn-lt"/>
                          <a:cs typeface="Candara"/>
                        </a:rPr>
                        <a:t>1.98 – 5.34</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E8"/>
                    </a:solidFill>
                  </a:tcPr>
                </a:tc>
                <a:tc>
                  <a:txBody>
                    <a:bodyPr/>
                    <a:lstStyle/>
                    <a:p>
                      <a:pPr algn="ctr"/>
                      <a:r>
                        <a:rPr lang="en-US" sz="1600" b="0" i="0" dirty="0" smtClean="0">
                          <a:solidFill>
                            <a:schemeClr val="tx1"/>
                          </a:solidFill>
                          <a:latin typeface="+mn-lt"/>
                          <a:cs typeface="Candara"/>
                        </a:rPr>
                        <a:t>420 – 820</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E8"/>
                    </a:solidFill>
                  </a:tcPr>
                </a:tc>
                <a:tc>
                  <a:txBody>
                    <a:bodyPr/>
                    <a:lstStyle/>
                    <a:p>
                      <a:pPr algn="ctr"/>
                      <a:r>
                        <a:rPr lang="en-US" sz="1600" b="0" i="0" dirty="0" smtClean="0">
                          <a:solidFill>
                            <a:schemeClr val="tx1"/>
                          </a:solidFill>
                          <a:latin typeface="+mn-lt"/>
                          <a:cs typeface="Candara"/>
                        </a:rPr>
                        <a:t>3.53 – 6.13</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1D9E8"/>
                    </a:solidFill>
                  </a:tcPr>
                </a:tc>
              </a:tr>
              <a:tr h="667926">
                <a:tc>
                  <a:txBody>
                    <a:bodyPr/>
                    <a:lstStyle/>
                    <a:p>
                      <a:pPr algn="ctr"/>
                      <a:r>
                        <a:rPr lang="en-US" sz="1400" b="1" i="0" dirty="0" smtClean="0">
                          <a:solidFill>
                            <a:srgbClr val="FFFFFF"/>
                          </a:solidFill>
                          <a:latin typeface="Candara"/>
                          <a:cs typeface="Candara"/>
                        </a:rPr>
                        <a:t>C (4</a:t>
                      </a:r>
                      <a:r>
                        <a:rPr lang="en-US" sz="1400" b="1" i="0" baseline="30000" dirty="0" smtClean="0">
                          <a:solidFill>
                            <a:srgbClr val="FFFFFF"/>
                          </a:solidFill>
                          <a:latin typeface="Candara"/>
                          <a:cs typeface="Candara"/>
                        </a:rPr>
                        <a:t>th</a:t>
                      </a:r>
                      <a:r>
                        <a:rPr lang="en-US" sz="1400" b="1" i="0" dirty="0" smtClean="0">
                          <a:solidFill>
                            <a:srgbClr val="FFFFFF"/>
                          </a:solidFill>
                          <a:latin typeface="Candara"/>
                          <a:cs typeface="Candara"/>
                        </a:rPr>
                        <a:t> – 5</a:t>
                      </a:r>
                      <a:r>
                        <a:rPr lang="en-US" sz="1400" b="1" i="0" baseline="30000" dirty="0" smtClean="0">
                          <a:solidFill>
                            <a:srgbClr val="FFFFFF"/>
                          </a:solidFill>
                          <a:latin typeface="Candara"/>
                          <a:cs typeface="Candara"/>
                        </a:rPr>
                        <a:t>th</a:t>
                      </a:r>
                      <a:r>
                        <a:rPr lang="en-US" sz="1400" b="1" i="0" dirty="0" smtClean="0">
                          <a:solidFill>
                            <a:srgbClr val="FFFFFF"/>
                          </a:solidFill>
                          <a:latin typeface="Candara"/>
                          <a:cs typeface="Candara"/>
                        </a:rPr>
                        <a:t>)</a:t>
                      </a:r>
                      <a:endParaRPr lang="en-US" sz="1400" b="1" i="0" dirty="0">
                        <a:solidFill>
                          <a:srgbClr val="FFFFFF"/>
                        </a:solidFill>
                        <a:latin typeface="Candara"/>
                        <a:cs typeface="Candara"/>
                      </a:endParaRPr>
                    </a:p>
                  </a:txBody>
                  <a:tcPr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0" i="0" dirty="0" smtClean="0">
                          <a:solidFill>
                            <a:schemeClr val="tx1"/>
                          </a:solidFill>
                          <a:latin typeface="+mn-lt"/>
                          <a:cs typeface="Candara"/>
                        </a:rPr>
                        <a:t>4.97 – 7.03</a:t>
                      </a:r>
                      <a:endParaRPr lang="en-US" sz="1600" b="0" i="0" dirty="0">
                        <a:solidFill>
                          <a:schemeClr val="tx1"/>
                        </a:solidFill>
                        <a:latin typeface="+mn-lt"/>
                        <a:cs typeface="Candara"/>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4"/>
                    </a:solidFill>
                  </a:tcPr>
                </a:tc>
                <a:tc>
                  <a:txBody>
                    <a:bodyPr/>
                    <a:lstStyle/>
                    <a:p>
                      <a:pPr algn="ctr"/>
                      <a:r>
                        <a:rPr lang="en-US" sz="1600" b="0" i="0" dirty="0" smtClean="0">
                          <a:solidFill>
                            <a:schemeClr val="tx1"/>
                          </a:solidFill>
                          <a:latin typeface="+mn-lt"/>
                          <a:cs typeface="Candara"/>
                        </a:rPr>
                        <a:t>52 – 60</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4"/>
                    </a:solidFill>
                  </a:tcPr>
                </a:tc>
                <a:tc>
                  <a:txBody>
                    <a:bodyPr/>
                    <a:lstStyle/>
                    <a:p>
                      <a:pPr algn="ctr"/>
                      <a:r>
                        <a:rPr lang="en-US" sz="1600" b="0" i="0" dirty="0" smtClean="0">
                          <a:solidFill>
                            <a:schemeClr val="tx1"/>
                          </a:solidFill>
                          <a:latin typeface="+mn-lt"/>
                          <a:cs typeface="Candara"/>
                        </a:rPr>
                        <a:t>4.51 – 7.73</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4"/>
                    </a:solidFill>
                  </a:tcPr>
                </a:tc>
                <a:tc>
                  <a:txBody>
                    <a:bodyPr/>
                    <a:lstStyle/>
                    <a:p>
                      <a:pPr algn="ctr"/>
                      <a:r>
                        <a:rPr lang="en-US" sz="1600" b="0" i="0" dirty="0" smtClean="0">
                          <a:solidFill>
                            <a:schemeClr val="tx1"/>
                          </a:solidFill>
                          <a:latin typeface="+mn-lt"/>
                          <a:cs typeface="Candara"/>
                        </a:rPr>
                        <a:t>740 – 1010</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4"/>
                    </a:solidFill>
                  </a:tcPr>
                </a:tc>
                <a:tc>
                  <a:txBody>
                    <a:bodyPr/>
                    <a:lstStyle/>
                    <a:p>
                      <a:pPr algn="ctr"/>
                      <a:r>
                        <a:rPr lang="en-US" sz="1600" b="0" i="0" dirty="0" smtClean="0">
                          <a:solidFill>
                            <a:schemeClr val="tx1"/>
                          </a:solidFill>
                          <a:latin typeface="+mn-lt"/>
                          <a:cs typeface="Candara"/>
                        </a:rPr>
                        <a:t>5.42 – 7.92</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EF4"/>
                    </a:solidFill>
                  </a:tcPr>
                </a:tc>
              </a:tr>
              <a:tr h="649111">
                <a:tc>
                  <a:txBody>
                    <a:bodyPr/>
                    <a:lstStyle/>
                    <a:p>
                      <a:pPr algn="ctr"/>
                      <a:r>
                        <a:rPr lang="en-US" sz="1400" b="1" i="0" smtClean="0">
                          <a:solidFill>
                            <a:srgbClr val="FFFFFF"/>
                          </a:solidFill>
                          <a:latin typeface="Candara"/>
                          <a:cs typeface="Candara"/>
                        </a:rPr>
                        <a:t>D (6</a:t>
                      </a:r>
                      <a:r>
                        <a:rPr lang="en-US" sz="1400" b="1" i="0" baseline="30000" smtClean="0">
                          <a:solidFill>
                            <a:srgbClr val="FFFFFF"/>
                          </a:solidFill>
                          <a:latin typeface="Candara"/>
                          <a:cs typeface="Candara"/>
                        </a:rPr>
                        <a:t>th</a:t>
                      </a:r>
                      <a:r>
                        <a:rPr lang="en-US" sz="1400" b="1" i="0" smtClean="0">
                          <a:solidFill>
                            <a:srgbClr val="FFFFFF"/>
                          </a:solidFill>
                          <a:latin typeface="Candara"/>
                          <a:cs typeface="Candara"/>
                        </a:rPr>
                        <a:t> – 8</a:t>
                      </a:r>
                      <a:r>
                        <a:rPr lang="en-US" sz="1400" b="1" i="0" baseline="30000" smtClean="0">
                          <a:solidFill>
                            <a:srgbClr val="FFFFFF"/>
                          </a:solidFill>
                          <a:latin typeface="Candara"/>
                          <a:cs typeface="Candara"/>
                        </a:rPr>
                        <a:t>th</a:t>
                      </a:r>
                      <a:r>
                        <a:rPr lang="en-US" sz="1400" b="1" i="0" smtClean="0">
                          <a:solidFill>
                            <a:srgbClr val="FFFFFF"/>
                          </a:solidFill>
                          <a:latin typeface="Candara"/>
                          <a:cs typeface="Candara"/>
                        </a:rPr>
                        <a:t>)</a:t>
                      </a:r>
                      <a:endParaRPr lang="en-US" sz="1400" b="1" i="0" dirty="0">
                        <a:solidFill>
                          <a:srgbClr val="FFFFFF"/>
                        </a:solidFill>
                        <a:latin typeface="Candara"/>
                        <a:cs typeface="Candara"/>
                      </a:endParaRPr>
                    </a:p>
                  </a:txBody>
                  <a:tcPr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0" i="0" dirty="0" smtClean="0">
                          <a:solidFill>
                            <a:schemeClr val="tx1"/>
                          </a:solidFill>
                          <a:latin typeface="+mn-lt"/>
                          <a:cs typeface="Candara"/>
                        </a:rPr>
                        <a:t>7.00 – 9.98</a:t>
                      </a:r>
                      <a:endParaRPr lang="en-US" sz="1600" b="0" i="0" dirty="0">
                        <a:solidFill>
                          <a:schemeClr val="tx1"/>
                        </a:solidFill>
                        <a:latin typeface="+mn-lt"/>
                        <a:cs typeface="Candara"/>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AE8"/>
                    </a:solidFill>
                  </a:tcPr>
                </a:tc>
                <a:tc>
                  <a:txBody>
                    <a:bodyPr/>
                    <a:lstStyle/>
                    <a:p>
                      <a:pPr algn="ctr"/>
                      <a:r>
                        <a:rPr lang="en-US" sz="1600" b="0" i="0" dirty="0" smtClean="0">
                          <a:solidFill>
                            <a:schemeClr val="tx1"/>
                          </a:solidFill>
                          <a:latin typeface="+mn-lt"/>
                          <a:cs typeface="Candara"/>
                        </a:rPr>
                        <a:t>57 – 67</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AE8"/>
                    </a:solidFill>
                  </a:tcPr>
                </a:tc>
                <a:tc>
                  <a:txBody>
                    <a:bodyPr/>
                    <a:lstStyle/>
                    <a:p>
                      <a:pPr algn="ctr"/>
                      <a:r>
                        <a:rPr lang="en-US" sz="1600" b="0" i="0" dirty="0" smtClean="0">
                          <a:solidFill>
                            <a:schemeClr val="tx1"/>
                          </a:solidFill>
                          <a:latin typeface="+mn-lt"/>
                          <a:cs typeface="Candara"/>
                        </a:rPr>
                        <a:t>6.51</a:t>
                      </a:r>
                      <a:r>
                        <a:rPr lang="en-US" sz="1600" b="0" i="0" baseline="0" dirty="0" smtClean="0">
                          <a:solidFill>
                            <a:schemeClr val="tx1"/>
                          </a:solidFill>
                          <a:latin typeface="+mn-lt"/>
                          <a:cs typeface="Candara"/>
                        </a:rPr>
                        <a:t> – 10.34</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2DAE8"/>
                    </a:solidFill>
                  </a:tcPr>
                </a:tc>
                <a:tc>
                  <a:txBody>
                    <a:bodyPr/>
                    <a:lstStyle/>
                    <a:p>
                      <a:pPr algn="ctr"/>
                      <a:r>
                        <a:rPr lang="en-US" sz="1600" b="0" i="0" dirty="0" smtClean="0">
                          <a:solidFill>
                            <a:schemeClr val="tx1"/>
                          </a:solidFill>
                          <a:latin typeface="+mn-lt"/>
                          <a:cs typeface="Candara"/>
                        </a:rPr>
                        <a:t>925 – 1185</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2DAE8"/>
                    </a:solidFill>
                  </a:tcPr>
                </a:tc>
                <a:tc>
                  <a:txBody>
                    <a:bodyPr/>
                    <a:lstStyle/>
                    <a:p>
                      <a:pPr algn="ctr"/>
                      <a:r>
                        <a:rPr lang="en-US" sz="1600" b="0" i="0" dirty="0" smtClean="0">
                          <a:solidFill>
                            <a:schemeClr val="tx1"/>
                          </a:solidFill>
                          <a:latin typeface="+mn-lt"/>
                          <a:cs typeface="Candara"/>
                        </a:rPr>
                        <a:t>7.04 – 9.57</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D2DAE8"/>
                    </a:solidFill>
                  </a:tcPr>
                </a:tc>
              </a:tr>
              <a:tr h="658519">
                <a:tc>
                  <a:txBody>
                    <a:bodyPr/>
                    <a:lstStyle/>
                    <a:p>
                      <a:pPr algn="ctr"/>
                      <a:r>
                        <a:rPr lang="en-US" sz="1400" b="1" i="0" dirty="0" smtClean="0">
                          <a:solidFill>
                            <a:srgbClr val="FFFFFF"/>
                          </a:solidFill>
                          <a:latin typeface="Candara"/>
                          <a:cs typeface="Candara"/>
                        </a:rPr>
                        <a:t>E</a:t>
                      </a:r>
                      <a:r>
                        <a:rPr lang="en-US" sz="1400" b="1" i="0" baseline="0" dirty="0" smtClean="0">
                          <a:solidFill>
                            <a:srgbClr val="FFFFFF"/>
                          </a:solidFill>
                          <a:latin typeface="Candara"/>
                          <a:cs typeface="Candara"/>
                        </a:rPr>
                        <a:t> (9</a:t>
                      </a:r>
                      <a:r>
                        <a:rPr lang="en-US" sz="1400" b="1" i="0" baseline="30000" dirty="0" smtClean="0">
                          <a:solidFill>
                            <a:srgbClr val="FFFFFF"/>
                          </a:solidFill>
                          <a:latin typeface="Candara"/>
                          <a:cs typeface="Candara"/>
                        </a:rPr>
                        <a:t>th</a:t>
                      </a:r>
                      <a:r>
                        <a:rPr lang="en-US" sz="1400" b="1" i="0" baseline="0" dirty="0" smtClean="0">
                          <a:solidFill>
                            <a:srgbClr val="FFFFFF"/>
                          </a:solidFill>
                          <a:latin typeface="Candara"/>
                          <a:cs typeface="Candara"/>
                        </a:rPr>
                        <a:t> – 10</a:t>
                      </a:r>
                      <a:r>
                        <a:rPr lang="en-US" sz="1400" b="1" i="0" baseline="30000" dirty="0" smtClean="0">
                          <a:solidFill>
                            <a:srgbClr val="FFFFFF"/>
                          </a:solidFill>
                          <a:latin typeface="Candara"/>
                          <a:cs typeface="Candara"/>
                        </a:rPr>
                        <a:t>th</a:t>
                      </a:r>
                      <a:r>
                        <a:rPr lang="en-US" sz="1400" b="1" i="0" baseline="0" dirty="0" smtClean="0">
                          <a:solidFill>
                            <a:srgbClr val="FFFFFF"/>
                          </a:solidFill>
                          <a:latin typeface="Candara"/>
                          <a:cs typeface="Candara"/>
                        </a:rPr>
                        <a:t>)</a:t>
                      </a:r>
                      <a:endParaRPr lang="en-US" sz="1400" b="1" i="0" dirty="0">
                        <a:solidFill>
                          <a:srgbClr val="FFFFFF"/>
                        </a:solidFill>
                        <a:latin typeface="Candara"/>
                        <a:cs typeface="Candara"/>
                      </a:endParaRPr>
                    </a:p>
                  </a:txBody>
                  <a:tcPr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0" i="0" dirty="0" smtClean="0">
                          <a:solidFill>
                            <a:schemeClr val="tx1"/>
                          </a:solidFill>
                          <a:latin typeface="+mn-lt"/>
                          <a:cs typeface="Candara"/>
                        </a:rPr>
                        <a:t>9.67 – 12.01</a:t>
                      </a:r>
                      <a:endParaRPr lang="en-US" sz="1600" b="0" i="0" dirty="0">
                        <a:solidFill>
                          <a:schemeClr val="tx1"/>
                        </a:solidFill>
                        <a:latin typeface="+mn-lt"/>
                        <a:cs typeface="Candara"/>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4"/>
                    </a:solidFill>
                  </a:tcPr>
                </a:tc>
                <a:tc>
                  <a:txBody>
                    <a:bodyPr/>
                    <a:lstStyle/>
                    <a:p>
                      <a:pPr algn="ctr"/>
                      <a:r>
                        <a:rPr lang="en-US" sz="1600" b="0" i="0" dirty="0" smtClean="0">
                          <a:solidFill>
                            <a:schemeClr val="tx1"/>
                          </a:solidFill>
                          <a:latin typeface="+mn-lt"/>
                          <a:cs typeface="Candara"/>
                        </a:rPr>
                        <a:t>62 – 72</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FF4"/>
                    </a:solidFill>
                  </a:tcPr>
                </a:tc>
                <a:tc>
                  <a:txBody>
                    <a:bodyPr/>
                    <a:lstStyle/>
                    <a:p>
                      <a:pPr algn="ctr"/>
                      <a:r>
                        <a:rPr lang="en-US" sz="1600" b="0" i="0" dirty="0" smtClean="0">
                          <a:solidFill>
                            <a:schemeClr val="tx1"/>
                          </a:solidFill>
                          <a:latin typeface="+mn-lt"/>
                          <a:cs typeface="Candara"/>
                        </a:rPr>
                        <a:t>8.32 –</a:t>
                      </a:r>
                      <a:r>
                        <a:rPr lang="en-US" sz="1600" b="0" i="0" baseline="0" dirty="0" smtClean="0">
                          <a:solidFill>
                            <a:schemeClr val="tx1"/>
                          </a:solidFill>
                          <a:latin typeface="+mn-lt"/>
                          <a:cs typeface="Candara"/>
                        </a:rPr>
                        <a:t> 12.12</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FF4"/>
                    </a:solidFill>
                  </a:tcPr>
                </a:tc>
                <a:tc>
                  <a:txBody>
                    <a:bodyPr/>
                    <a:lstStyle/>
                    <a:p>
                      <a:pPr algn="ctr"/>
                      <a:r>
                        <a:rPr lang="en-US" sz="1600" b="0" i="0" dirty="0" smtClean="0">
                          <a:solidFill>
                            <a:schemeClr val="tx1"/>
                          </a:solidFill>
                          <a:latin typeface="+mn-lt"/>
                          <a:cs typeface="Candara"/>
                        </a:rPr>
                        <a:t>1050 – 1335</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FF4"/>
                    </a:solidFill>
                  </a:tcPr>
                </a:tc>
                <a:tc>
                  <a:txBody>
                    <a:bodyPr/>
                    <a:lstStyle/>
                    <a:p>
                      <a:pPr algn="ctr"/>
                      <a:r>
                        <a:rPr lang="en-US" sz="1600" b="0" i="0" dirty="0" smtClean="0">
                          <a:solidFill>
                            <a:schemeClr val="tx1"/>
                          </a:solidFill>
                          <a:latin typeface="+mn-lt"/>
                          <a:cs typeface="Candara"/>
                        </a:rPr>
                        <a:t>8.41 – 10.81</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E9EFF4"/>
                    </a:solidFill>
                  </a:tcPr>
                </a:tc>
              </a:tr>
              <a:tr h="639703">
                <a:tc>
                  <a:txBody>
                    <a:bodyPr/>
                    <a:lstStyle/>
                    <a:p>
                      <a:pPr algn="ctr"/>
                      <a:r>
                        <a:rPr lang="en-US" sz="1400" b="1" i="0" dirty="0" smtClean="0">
                          <a:solidFill>
                            <a:srgbClr val="FFFFFF"/>
                          </a:solidFill>
                          <a:latin typeface="Candara"/>
                          <a:cs typeface="Candara"/>
                        </a:rPr>
                        <a:t>E (11</a:t>
                      </a:r>
                      <a:r>
                        <a:rPr lang="en-US" sz="1400" b="1" i="0" baseline="30000" dirty="0" smtClean="0">
                          <a:solidFill>
                            <a:srgbClr val="FFFFFF"/>
                          </a:solidFill>
                          <a:latin typeface="Candara"/>
                          <a:cs typeface="Candara"/>
                        </a:rPr>
                        <a:t>th</a:t>
                      </a:r>
                      <a:r>
                        <a:rPr lang="en-US" sz="1400" b="1" i="0" dirty="0" smtClean="0">
                          <a:solidFill>
                            <a:srgbClr val="FFFFFF"/>
                          </a:solidFill>
                          <a:latin typeface="Candara"/>
                          <a:cs typeface="Candara"/>
                        </a:rPr>
                        <a:t> –</a:t>
                      </a:r>
                      <a:r>
                        <a:rPr lang="en-US" sz="1400" b="1" i="0" baseline="0" dirty="0" smtClean="0">
                          <a:solidFill>
                            <a:srgbClr val="FFFFFF"/>
                          </a:solidFill>
                          <a:latin typeface="Candara"/>
                          <a:cs typeface="Candara"/>
                        </a:rPr>
                        <a:t> CCR)</a:t>
                      </a:r>
                      <a:r>
                        <a:rPr lang="en-US" sz="1400" b="1" i="0" dirty="0" smtClean="0">
                          <a:solidFill>
                            <a:srgbClr val="FFFFFF"/>
                          </a:solidFill>
                          <a:latin typeface="Candara"/>
                          <a:cs typeface="Candara"/>
                        </a:rPr>
                        <a:t>)</a:t>
                      </a:r>
                      <a:endParaRPr lang="en-US" sz="1400" b="1" i="0" dirty="0">
                        <a:solidFill>
                          <a:srgbClr val="FFFFFF"/>
                        </a:solidFill>
                        <a:latin typeface="Candara"/>
                        <a:cs typeface="Candara"/>
                      </a:endParaRPr>
                    </a:p>
                  </a:txBody>
                  <a:tcPr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E83B8"/>
                    </a:solidFill>
                  </a:tcPr>
                </a:tc>
                <a:tc>
                  <a:txBody>
                    <a:bodyPr/>
                    <a:lstStyle/>
                    <a:p>
                      <a:pPr algn="ctr"/>
                      <a:r>
                        <a:rPr lang="en-US" sz="1600" b="0" i="0" dirty="0" smtClean="0">
                          <a:solidFill>
                            <a:schemeClr val="tx1"/>
                          </a:solidFill>
                          <a:latin typeface="+mn-lt"/>
                          <a:cs typeface="Candara"/>
                        </a:rPr>
                        <a:t>11.20 – 14.10</a:t>
                      </a:r>
                      <a:endParaRPr lang="en-US" sz="1600" b="0" i="0" dirty="0">
                        <a:solidFill>
                          <a:schemeClr val="tx1"/>
                        </a:solidFill>
                        <a:latin typeface="+mn-lt"/>
                        <a:cs typeface="Candara"/>
                      </a:endParaRPr>
                    </a:p>
                  </a:txBody>
                  <a:tcPr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2DBE8"/>
                    </a:solidFill>
                  </a:tcPr>
                </a:tc>
                <a:tc>
                  <a:txBody>
                    <a:bodyPr/>
                    <a:lstStyle/>
                    <a:p>
                      <a:pPr algn="ctr"/>
                      <a:r>
                        <a:rPr lang="en-US" sz="1600" b="0" i="0" dirty="0" smtClean="0">
                          <a:solidFill>
                            <a:schemeClr val="tx1"/>
                          </a:solidFill>
                          <a:latin typeface="+mn-lt"/>
                          <a:cs typeface="Candara"/>
                        </a:rPr>
                        <a:t>67</a:t>
                      </a:r>
                      <a:r>
                        <a:rPr lang="en-US" sz="1600" b="0" i="0" baseline="0" dirty="0" smtClean="0">
                          <a:solidFill>
                            <a:schemeClr val="tx1"/>
                          </a:solidFill>
                          <a:latin typeface="+mn-lt"/>
                          <a:cs typeface="Candara"/>
                        </a:rPr>
                        <a:t> </a:t>
                      </a:r>
                      <a:r>
                        <a:rPr lang="en-US" sz="1600" b="0" i="0" dirty="0" smtClean="0">
                          <a:solidFill>
                            <a:schemeClr val="tx1"/>
                          </a:solidFill>
                          <a:latin typeface="+mn-lt"/>
                          <a:cs typeface="Candara"/>
                        </a:rPr>
                        <a:t>–</a:t>
                      </a:r>
                      <a:r>
                        <a:rPr lang="en-US" sz="1600" b="0" i="0" baseline="0" dirty="0" smtClean="0">
                          <a:solidFill>
                            <a:schemeClr val="tx1"/>
                          </a:solidFill>
                          <a:latin typeface="+mn-lt"/>
                          <a:cs typeface="Candara"/>
                        </a:rPr>
                        <a:t> 74</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2DBE8"/>
                    </a:solidFill>
                  </a:tcPr>
                </a:tc>
                <a:tc>
                  <a:txBody>
                    <a:bodyPr/>
                    <a:lstStyle/>
                    <a:p>
                      <a:pPr algn="ctr"/>
                      <a:r>
                        <a:rPr lang="en-US" sz="1600" b="0" i="0" dirty="0" smtClean="0">
                          <a:solidFill>
                            <a:schemeClr val="tx1"/>
                          </a:solidFill>
                          <a:latin typeface="+mn-lt"/>
                          <a:cs typeface="Candara"/>
                        </a:rPr>
                        <a:t>10.34</a:t>
                      </a:r>
                      <a:r>
                        <a:rPr lang="en-US" sz="1600" b="0" i="0" baseline="0" dirty="0" smtClean="0">
                          <a:solidFill>
                            <a:schemeClr val="tx1"/>
                          </a:solidFill>
                          <a:latin typeface="+mn-lt"/>
                          <a:cs typeface="Candara"/>
                        </a:rPr>
                        <a:t> – 14.2</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2DBE8"/>
                    </a:solidFill>
                  </a:tcPr>
                </a:tc>
                <a:tc>
                  <a:txBody>
                    <a:bodyPr/>
                    <a:lstStyle/>
                    <a:p>
                      <a:pPr algn="ctr"/>
                      <a:r>
                        <a:rPr lang="en-US" sz="1600" b="0" i="0" dirty="0" smtClean="0">
                          <a:solidFill>
                            <a:schemeClr val="tx1"/>
                          </a:solidFill>
                          <a:latin typeface="+mn-lt"/>
                          <a:cs typeface="Candara"/>
                        </a:rPr>
                        <a:t>1185</a:t>
                      </a:r>
                      <a:r>
                        <a:rPr lang="en-US" sz="1600" b="0" i="0" baseline="0" dirty="0" smtClean="0">
                          <a:solidFill>
                            <a:schemeClr val="tx1"/>
                          </a:solidFill>
                          <a:latin typeface="+mn-lt"/>
                          <a:cs typeface="Candara"/>
                        </a:rPr>
                        <a:t> </a:t>
                      </a:r>
                      <a:r>
                        <a:rPr lang="en-US" sz="1600" b="0" i="0" dirty="0" smtClean="0">
                          <a:solidFill>
                            <a:schemeClr val="tx1"/>
                          </a:solidFill>
                          <a:latin typeface="+mn-lt"/>
                          <a:cs typeface="Candara"/>
                        </a:rPr>
                        <a:t>– 1385</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2DBE8"/>
                    </a:solidFill>
                  </a:tcPr>
                </a:tc>
                <a:tc>
                  <a:txBody>
                    <a:bodyPr/>
                    <a:lstStyle/>
                    <a:p>
                      <a:pPr algn="ctr"/>
                      <a:r>
                        <a:rPr lang="en-US" sz="1600" b="0" i="0" dirty="0" smtClean="0">
                          <a:solidFill>
                            <a:schemeClr val="tx1"/>
                          </a:solidFill>
                          <a:latin typeface="+mn-lt"/>
                          <a:cs typeface="Candara"/>
                        </a:rPr>
                        <a:t>9.57 – 12.00</a:t>
                      </a:r>
                      <a:endParaRPr lang="en-US" sz="1600" b="0" i="0" dirty="0">
                        <a:solidFill>
                          <a:schemeClr val="tx1"/>
                        </a:solidFill>
                        <a:latin typeface="+mn-lt"/>
                        <a:cs typeface="Candara"/>
                      </a:endParaRPr>
                    </a:p>
                  </a:txBody>
                  <a:tcPr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D2DBE8"/>
                    </a:solidFill>
                  </a:tcPr>
                </a:tc>
              </a:tr>
            </a:tbl>
          </a:graphicData>
        </a:graphic>
      </p:graphicFrame>
    </p:spTree>
    <p:extLst>
      <p:ext uri="{BB962C8B-B14F-4D97-AF65-F5344CB8AC3E}">
        <p14:creationId xmlns:p14="http://schemas.microsoft.com/office/powerpoint/2010/main" val="1075692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2"/>
            </a:pPr>
            <a:r>
              <a:rPr lang="en-US" dirty="0" smtClean="0"/>
              <a:t>Qualitative </a:t>
            </a:r>
            <a:r>
              <a:rPr lang="en-US" dirty="0"/>
              <a:t>Measures</a:t>
            </a:r>
          </a:p>
        </p:txBody>
      </p:sp>
      <p:pic>
        <p:nvPicPr>
          <p:cNvPr id="5" name="Content Placeholder 4" descr="Qualitative Measures Assessment Chart"/>
          <p:cNvPicPr>
            <a:picLocks noGrp="1" noChangeAspect="1"/>
          </p:cNvPicPr>
          <p:nvPr>
            <p:ph idx="1"/>
          </p:nvPr>
        </p:nvPicPr>
        <p:blipFill rotWithShape="1">
          <a:blip r:embed="rId3">
            <a:extLst>
              <a:ext uri="{28A0092B-C50C-407E-A947-70E740481C1C}">
                <a14:useLocalDpi xmlns:a14="http://schemas.microsoft.com/office/drawing/2010/main" val="0"/>
              </a:ext>
            </a:extLst>
          </a:blip>
          <a:srcRect t="-995" b="-958"/>
          <a:stretch/>
        </p:blipFill>
        <p:spPr>
          <a:xfrm>
            <a:off x="609600" y="1574800"/>
            <a:ext cx="7924800" cy="4457700"/>
          </a:xfrm>
        </p:spPr>
      </p:pic>
    </p:spTree>
    <p:extLst>
      <p:ext uri="{BB962C8B-B14F-4D97-AF65-F5344CB8AC3E}">
        <p14:creationId xmlns:p14="http://schemas.microsoft.com/office/powerpoint/2010/main" val="7957686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Font typeface="+mj-lt"/>
              <a:buAutoNum type="arabicPeriod" startAt="3"/>
            </a:pPr>
            <a:r>
              <a:rPr lang="en-US" dirty="0" smtClean="0"/>
              <a:t>Professional Judgment</a:t>
            </a:r>
            <a:endParaRPr lang="en-US" dirty="0"/>
          </a:p>
        </p:txBody>
      </p:sp>
      <p:sp>
        <p:nvSpPr>
          <p:cNvPr id="3" name="Content Placeholder 2"/>
          <p:cNvSpPr>
            <a:spLocks noGrp="1"/>
          </p:cNvSpPr>
          <p:nvPr>
            <p:ph idx="1"/>
          </p:nvPr>
        </p:nvSpPr>
        <p:spPr>
          <a:xfrm>
            <a:off x="457200" y="1811842"/>
            <a:ext cx="8229600" cy="3194721"/>
          </a:xfrm>
        </p:spPr>
        <p:txBody>
          <a:bodyPr/>
          <a:lstStyle/>
          <a:p>
            <a:pPr marL="0" indent="0">
              <a:lnSpc>
                <a:spcPct val="120000"/>
              </a:lnSpc>
              <a:buNone/>
            </a:pPr>
            <a:r>
              <a:rPr lang="en-US" dirty="0">
                <a:solidFill>
                  <a:schemeClr val="tx1"/>
                </a:solidFill>
              </a:rPr>
              <a:t>“Students who struggle greatly to read texts within (or even below) their text complexity [level] must be given the support needed to enable them to read at an appropriate level of complexity. Even many students on course for college and career readiness are likely to </a:t>
            </a:r>
            <a:r>
              <a:rPr lang="en-US" i="1" dirty="0">
                <a:solidFill>
                  <a:schemeClr val="tx1"/>
                </a:solidFill>
              </a:rPr>
              <a:t>need scaffolding </a:t>
            </a:r>
            <a:r>
              <a:rPr lang="en-US" dirty="0">
                <a:solidFill>
                  <a:schemeClr val="tx1"/>
                </a:solidFill>
              </a:rPr>
              <a:t>as they master higher levels of text complexity.”</a:t>
            </a:r>
          </a:p>
          <a:p>
            <a:pPr marL="0" indent="0">
              <a:lnSpc>
                <a:spcPct val="110000"/>
              </a:lnSpc>
              <a:buNone/>
            </a:pPr>
            <a:endParaRPr lang="en-US" dirty="0">
              <a:solidFill>
                <a:schemeClr val="tx1"/>
              </a:solidFill>
            </a:endParaRPr>
          </a:p>
          <a:p>
            <a:pPr marL="0" indent="0">
              <a:lnSpc>
                <a:spcPct val="110000"/>
              </a:lnSpc>
              <a:buNone/>
            </a:pPr>
            <a:r>
              <a:rPr lang="en-US" dirty="0">
                <a:solidFill>
                  <a:schemeClr val="tx1"/>
                </a:solidFill>
              </a:rPr>
              <a:t>(From Appendix A, p</a:t>
            </a:r>
            <a:r>
              <a:rPr lang="en-US" dirty="0" smtClean="0">
                <a:solidFill>
                  <a:schemeClr val="tx1"/>
                </a:solidFill>
              </a:rPr>
              <a:t>. 9</a:t>
            </a:r>
            <a:r>
              <a:rPr lang="en-US" dirty="0">
                <a:solidFill>
                  <a:schemeClr val="tx1"/>
                </a:solidFill>
              </a:rPr>
              <a:t>, </a:t>
            </a:r>
            <a:r>
              <a:rPr lang="en-US" i="1" dirty="0">
                <a:solidFill>
                  <a:schemeClr val="tx1"/>
                </a:solidFill>
              </a:rPr>
              <a:t>CCSS – ELA) </a:t>
            </a:r>
          </a:p>
        </p:txBody>
      </p:sp>
    </p:spTree>
    <p:extLst>
      <p:ext uri="{BB962C8B-B14F-4D97-AF65-F5344CB8AC3E}">
        <p14:creationId xmlns:p14="http://schemas.microsoft.com/office/powerpoint/2010/main" val="23061033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Helvetica"/>
              </a:rPr>
              <a:t>Determining Text Complexity</a:t>
            </a:r>
            <a:endParaRPr lang="en-US" dirty="0"/>
          </a:p>
        </p:txBody>
      </p:sp>
      <p:sp>
        <p:nvSpPr>
          <p:cNvPr id="3" name="Content Placeholder 2"/>
          <p:cNvSpPr>
            <a:spLocks noGrp="1"/>
          </p:cNvSpPr>
          <p:nvPr>
            <p:ph idx="1"/>
          </p:nvPr>
        </p:nvSpPr>
        <p:spPr>
          <a:xfrm>
            <a:off x="457200" y="1811842"/>
            <a:ext cx="8229600" cy="4315027"/>
          </a:xfrm>
        </p:spPr>
        <p:txBody>
          <a:bodyPr/>
          <a:lstStyle/>
          <a:p>
            <a:pPr marL="50800" lvl="1" indent="0">
              <a:lnSpc>
                <a:spcPct val="120000"/>
              </a:lnSpc>
              <a:spcAft>
                <a:spcPts val="600"/>
              </a:spcAft>
              <a:buNone/>
            </a:pPr>
            <a:r>
              <a:rPr lang="en-US" sz="2200" i="1" dirty="0">
                <a:solidFill>
                  <a:srgbClr val="000000"/>
                </a:solidFill>
                <a:cs typeface="Century Gothic"/>
              </a:rPr>
              <a:t>General Rule: </a:t>
            </a:r>
            <a:r>
              <a:rPr lang="en-US" sz="2200" dirty="0">
                <a:solidFill>
                  <a:srgbClr val="000000"/>
                </a:solidFill>
                <a:cs typeface="Century Gothic"/>
              </a:rPr>
              <a:t>Use the quantitative measures to place a text within a band, and qualitative measures to </a:t>
            </a:r>
            <a:r>
              <a:rPr lang="en-US" sz="2200" dirty="0">
                <a:solidFill>
                  <a:srgbClr val="000000"/>
                </a:solidFill>
              </a:rPr>
              <a:t>determine if the text is slightly, moderately, </a:t>
            </a:r>
            <a:r>
              <a:rPr lang="en-US" sz="2200" dirty="0" smtClean="0">
                <a:solidFill>
                  <a:srgbClr val="000000"/>
                </a:solidFill>
              </a:rPr>
              <a:t>very, </a:t>
            </a:r>
            <a:r>
              <a:rPr lang="en-US" sz="2200" dirty="0">
                <a:solidFill>
                  <a:srgbClr val="000000"/>
                </a:solidFill>
              </a:rPr>
              <a:t>or exceedingly complex for that level.</a:t>
            </a:r>
          </a:p>
          <a:p>
            <a:pPr marL="50800" lvl="1" indent="0">
              <a:lnSpc>
                <a:spcPct val="120000"/>
              </a:lnSpc>
              <a:spcBef>
                <a:spcPts val="1176"/>
              </a:spcBef>
              <a:spcAft>
                <a:spcPts val="600"/>
              </a:spcAft>
              <a:buNone/>
            </a:pPr>
            <a:r>
              <a:rPr lang="en-US" sz="2200" dirty="0">
                <a:solidFill>
                  <a:srgbClr val="000000"/>
                </a:solidFill>
                <a:cs typeface="Century Gothic"/>
              </a:rPr>
              <a:t>Then consider what to do with the qualities of the text through instruction so students can access the </a:t>
            </a:r>
            <a:r>
              <a:rPr lang="en-US" sz="2200" dirty="0" smtClean="0">
                <a:solidFill>
                  <a:srgbClr val="000000"/>
                </a:solidFill>
                <a:cs typeface="Century Gothic"/>
              </a:rPr>
              <a:t>ideas and information contained within it (</a:t>
            </a:r>
            <a:r>
              <a:rPr lang="en-US" sz="2200" dirty="0">
                <a:solidFill>
                  <a:srgbClr val="000000"/>
                </a:solidFill>
                <a:cs typeface="Century Gothic"/>
              </a:rPr>
              <a:t>reader and task considerations).</a:t>
            </a:r>
          </a:p>
          <a:p>
            <a:pPr marL="50800" lvl="1" indent="0">
              <a:spcAft>
                <a:spcPts val="600"/>
              </a:spcAft>
              <a:buNone/>
            </a:pPr>
            <a:endParaRPr lang="en-US" sz="2400" dirty="0"/>
          </a:p>
          <a:p>
            <a:pPr marL="50800" lvl="1" indent="0">
              <a:spcAft>
                <a:spcPts val="600"/>
              </a:spcAft>
              <a:buNone/>
            </a:pPr>
            <a:r>
              <a:rPr lang="en-US" sz="2400" dirty="0" smtClean="0">
                <a:hlinkClick r:id="rId3"/>
              </a:rPr>
              <a:t>(</a:t>
            </a:r>
            <a:r>
              <a:rPr lang="en-US" sz="2400" b="1" dirty="0" smtClean="0">
                <a:hlinkClick r:id="rId3"/>
              </a:rPr>
              <a:t>Navigating</a:t>
            </a:r>
            <a:r>
              <a:rPr lang="en-US" sz="2400" dirty="0" smtClean="0">
                <a:hlinkClick r:id="rId3"/>
              </a:rPr>
              <a:t> </a:t>
            </a:r>
            <a:r>
              <a:rPr lang="en-US" sz="2400" b="1" dirty="0" smtClean="0">
                <a:hlinkClick r:id="rId3"/>
              </a:rPr>
              <a:t>Text</a:t>
            </a:r>
            <a:r>
              <a:rPr lang="en-US" sz="2400" dirty="0">
                <a:hlinkClick r:id="rId3"/>
              </a:rPr>
              <a:t> </a:t>
            </a:r>
            <a:r>
              <a:rPr lang="en-US" sz="2400" b="1" dirty="0" smtClean="0">
                <a:hlinkClick r:id="rId3"/>
              </a:rPr>
              <a:t>Complexity</a:t>
            </a:r>
            <a:r>
              <a:rPr lang="en-US" sz="2400" dirty="0" smtClean="0"/>
              <a:t>)</a:t>
            </a:r>
            <a:endParaRPr lang="en-US" sz="2400" dirty="0"/>
          </a:p>
        </p:txBody>
      </p:sp>
    </p:spTree>
    <p:extLst>
      <p:ext uri="{BB962C8B-B14F-4D97-AF65-F5344CB8AC3E}">
        <p14:creationId xmlns:p14="http://schemas.microsoft.com/office/powerpoint/2010/main" val="13384511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30200"/>
            <a:ext cx="7086600" cy="914400"/>
          </a:xfrm>
        </p:spPr>
        <p:txBody>
          <a:bodyPr/>
          <a:lstStyle/>
          <a:p>
            <a:pPr algn="ctr"/>
            <a:r>
              <a:rPr lang="en-US" dirty="0" smtClean="0">
                <a:cs typeface="Helvetica"/>
              </a:rPr>
              <a:t>Why Text </a:t>
            </a:r>
            <a:r>
              <a:rPr lang="en-US" dirty="0">
                <a:cs typeface="Helvetica"/>
              </a:rPr>
              <a:t>Complexity </a:t>
            </a:r>
            <a:r>
              <a:rPr lang="en-US" dirty="0" smtClean="0">
                <a:cs typeface="Helvetica"/>
              </a:rPr>
              <a:t>Is </a:t>
            </a:r>
            <a:r>
              <a:rPr lang="en-US" dirty="0">
                <a:cs typeface="Helvetica"/>
              </a:rPr>
              <a:t>Essential</a:t>
            </a:r>
            <a:endParaRPr lang="en-US" dirty="0"/>
          </a:p>
        </p:txBody>
      </p:sp>
      <p:sp>
        <p:nvSpPr>
          <p:cNvPr id="3" name="Content Placeholder 2"/>
          <p:cNvSpPr>
            <a:spLocks noGrp="1"/>
          </p:cNvSpPr>
          <p:nvPr>
            <p:ph idx="1"/>
          </p:nvPr>
        </p:nvSpPr>
        <p:spPr>
          <a:xfrm>
            <a:off x="457200" y="1811842"/>
            <a:ext cx="8229600" cy="4425827"/>
          </a:xfrm>
        </p:spPr>
        <p:txBody>
          <a:bodyPr/>
          <a:lstStyle/>
          <a:p>
            <a:pPr marL="461963" lvl="1" indent="-457200" defTabSz="0">
              <a:lnSpc>
                <a:spcPct val="120000"/>
              </a:lnSpc>
              <a:spcBef>
                <a:spcPts val="1176"/>
              </a:spcBef>
              <a:spcAft>
                <a:spcPts val="600"/>
              </a:spcAft>
              <a:buFont typeface="Wingdings" charset="2"/>
              <a:buChar char="§"/>
            </a:pPr>
            <a:r>
              <a:rPr lang="en-US" sz="2200" dirty="0">
                <a:solidFill>
                  <a:srgbClr val="000000"/>
                </a:solidFill>
                <a:cs typeface="Helvetica"/>
              </a:rPr>
              <a:t>Academic vocabulary </a:t>
            </a:r>
            <a:r>
              <a:rPr lang="en-US" sz="2200" dirty="0" smtClean="0">
                <a:solidFill>
                  <a:srgbClr val="000000"/>
                </a:solidFill>
                <a:cs typeface="Helvetica"/>
              </a:rPr>
              <a:t>can </a:t>
            </a:r>
            <a:r>
              <a:rPr lang="en-US" sz="2200" dirty="0">
                <a:solidFill>
                  <a:srgbClr val="000000"/>
                </a:solidFill>
                <a:cs typeface="Helvetica"/>
              </a:rPr>
              <a:t>be learned </a:t>
            </a:r>
            <a:r>
              <a:rPr lang="en-US" sz="2200" dirty="0" smtClean="0">
                <a:solidFill>
                  <a:srgbClr val="000000"/>
                </a:solidFill>
                <a:cs typeface="Helvetica"/>
              </a:rPr>
              <a:t>only from complex </a:t>
            </a:r>
            <a:r>
              <a:rPr lang="en-US" sz="2200" dirty="0">
                <a:solidFill>
                  <a:srgbClr val="000000"/>
                </a:solidFill>
                <a:cs typeface="Helvetica"/>
              </a:rPr>
              <a:t>texts.</a:t>
            </a:r>
          </a:p>
          <a:p>
            <a:pPr marL="461963" lvl="1" indent="-457200" defTabSz="0">
              <a:lnSpc>
                <a:spcPct val="120000"/>
              </a:lnSpc>
              <a:spcBef>
                <a:spcPts val="1176"/>
              </a:spcBef>
              <a:spcAft>
                <a:spcPts val="600"/>
              </a:spcAft>
              <a:buFont typeface="Wingdings" charset="2"/>
              <a:buChar char="§"/>
            </a:pPr>
            <a:r>
              <a:rPr lang="en-US" sz="2200" dirty="0">
                <a:solidFill>
                  <a:srgbClr val="000000"/>
                </a:solidFill>
                <a:cs typeface="Helvetica"/>
              </a:rPr>
              <a:t>Mature language skills needed for success can </a:t>
            </a:r>
            <a:r>
              <a:rPr lang="en-US" sz="2200" dirty="0" smtClean="0">
                <a:solidFill>
                  <a:srgbClr val="000000"/>
                </a:solidFill>
                <a:cs typeface="Helvetica"/>
              </a:rPr>
              <a:t>be </a:t>
            </a:r>
            <a:r>
              <a:rPr lang="en-US" sz="2200" dirty="0">
                <a:solidFill>
                  <a:srgbClr val="000000"/>
                </a:solidFill>
                <a:cs typeface="Helvetica"/>
              </a:rPr>
              <a:t>gained </a:t>
            </a:r>
            <a:r>
              <a:rPr lang="en-US" sz="2200" dirty="0" smtClean="0">
                <a:solidFill>
                  <a:srgbClr val="000000"/>
                </a:solidFill>
                <a:cs typeface="Helvetica"/>
              </a:rPr>
              <a:t>only by </a:t>
            </a:r>
            <a:r>
              <a:rPr lang="en-US" sz="2200" dirty="0">
                <a:solidFill>
                  <a:srgbClr val="000000"/>
                </a:solidFill>
                <a:cs typeface="Helvetica"/>
              </a:rPr>
              <a:t>working with demanding materials.</a:t>
            </a:r>
          </a:p>
          <a:p>
            <a:pPr marL="461963" lvl="1" indent="-457200" defTabSz="0">
              <a:lnSpc>
                <a:spcPct val="120000"/>
              </a:lnSpc>
              <a:spcBef>
                <a:spcPts val="1176"/>
              </a:spcBef>
              <a:spcAft>
                <a:spcPts val="600"/>
              </a:spcAft>
              <a:buFont typeface="Wingdings" charset="2"/>
              <a:buChar char="§"/>
            </a:pPr>
            <a:r>
              <a:rPr lang="en-US" sz="2200" dirty="0">
                <a:solidFill>
                  <a:srgbClr val="000000"/>
                </a:solidFill>
                <a:cs typeface="Helvetica"/>
              </a:rPr>
              <a:t>Students won’t be prepared </a:t>
            </a:r>
            <a:r>
              <a:rPr lang="en-US" sz="2200" dirty="0" smtClean="0">
                <a:solidFill>
                  <a:srgbClr val="000000"/>
                </a:solidFill>
                <a:cs typeface="Helvetica"/>
              </a:rPr>
              <a:t>by reading </a:t>
            </a:r>
            <a:r>
              <a:rPr lang="en-US" sz="2200" dirty="0">
                <a:solidFill>
                  <a:srgbClr val="000000"/>
                </a:solidFill>
                <a:cs typeface="Helvetica"/>
              </a:rPr>
              <a:t>simplified texts that have restricted, limited, and/or thin meaning. </a:t>
            </a:r>
          </a:p>
          <a:p>
            <a:pPr marL="461963" lvl="1" indent="-457200" defTabSz="0">
              <a:lnSpc>
                <a:spcPct val="120000"/>
              </a:lnSpc>
              <a:spcBef>
                <a:spcPts val="1176"/>
              </a:spcBef>
              <a:spcAft>
                <a:spcPts val="600"/>
              </a:spcAft>
              <a:buFont typeface="Wingdings" charset="2"/>
              <a:buChar char="§"/>
            </a:pPr>
            <a:r>
              <a:rPr lang="en-US" sz="2200" dirty="0">
                <a:solidFill>
                  <a:srgbClr val="000000"/>
                </a:solidFill>
                <a:cs typeface="Helvetica"/>
              </a:rPr>
              <a:t>There is no evidence that struggling readers catch up by simply increasing the complexity of simpler texts gradually. </a:t>
            </a:r>
          </a:p>
        </p:txBody>
      </p:sp>
    </p:spTree>
    <p:extLst>
      <p:ext uri="{BB962C8B-B14F-4D97-AF65-F5344CB8AC3E}">
        <p14:creationId xmlns:p14="http://schemas.microsoft.com/office/powerpoint/2010/main" val="23935024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1143000" indent="0" algn="r" eaLnBrk="1" hangingPunct="1">
              <a:buNone/>
            </a:pPr>
            <a:r>
              <a:rPr lang="en-US" sz="2800" b="1" i="1" kern="1200" dirty="0">
                <a:solidFill>
                  <a:schemeClr val="tx2">
                    <a:lumMod val="75000"/>
                  </a:schemeClr>
                </a:solidFill>
                <a:cs typeface="Arial"/>
              </a:rPr>
              <a:t>Now let’s </a:t>
            </a:r>
            <a:r>
              <a:rPr lang="en-US" sz="2800" b="1" i="1" kern="1200" dirty="0" smtClean="0">
                <a:solidFill>
                  <a:schemeClr val="tx2">
                    <a:lumMod val="75000"/>
                  </a:schemeClr>
                </a:solidFill>
                <a:cs typeface="Arial"/>
              </a:rPr>
              <a:t>analyze the </a:t>
            </a:r>
            <a:r>
              <a:rPr lang="en-US" sz="2800" b="1" i="1" kern="1200" dirty="0">
                <a:solidFill>
                  <a:schemeClr val="tx2">
                    <a:lumMod val="75000"/>
                  </a:schemeClr>
                </a:solidFill>
                <a:cs typeface="Arial"/>
              </a:rPr>
              <a:t>qualitative features of a text . . . </a:t>
            </a:r>
            <a:endParaRPr lang="en-US" sz="2800" dirty="0"/>
          </a:p>
        </p:txBody>
      </p:sp>
    </p:spTree>
    <p:extLst>
      <p:ext uri="{BB962C8B-B14F-4D97-AF65-F5344CB8AC3E}">
        <p14:creationId xmlns:p14="http://schemas.microsoft.com/office/powerpoint/2010/main" val="312715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idx="1"/>
          </p:nvPr>
        </p:nvSpPr>
        <p:spPr>
          <a:xfrm>
            <a:off x="457200" y="1521555"/>
            <a:ext cx="8229600" cy="4698941"/>
          </a:xfrm>
        </p:spPr>
        <p:txBody>
          <a:bodyPr/>
          <a:lstStyle/>
          <a:p>
            <a:pPr marL="400050" lvl="1" indent="-400050">
              <a:lnSpc>
                <a:spcPct val="120000"/>
              </a:lnSpc>
              <a:spcBef>
                <a:spcPts val="1176"/>
              </a:spcBef>
              <a:buFont typeface="Wingdings" charset="2"/>
              <a:buChar char="§"/>
            </a:pPr>
            <a:r>
              <a:rPr lang="en-US" sz="2200" dirty="0" smtClean="0">
                <a:solidFill>
                  <a:srgbClr val="000000"/>
                </a:solidFill>
              </a:rPr>
              <a:t>Directions for Participants</a:t>
            </a:r>
            <a:endParaRPr lang="en-US" sz="2200" dirty="0">
              <a:solidFill>
                <a:srgbClr val="000000"/>
              </a:solidFill>
            </a:endParaRPr>
          </a:p>
          <a:p>
            <a:pPr marL="400050" lvl="1" indent="-400050">
              <a:lnSpc>
                <a:spcPct val="120000"/>
              </a:lnSpc>
              <a:spcBef>
                <a:spcPts val="1176"/>
              </a:spcBef>
              <a:buFont typeface="Wingdings" charset="2"/>
              <a:buChar char="§"/>
            </a:pPr>
            <a:r>
              <a:rPr lang="en-US" sz="2200" dirty="0">
                <a:solidFill>
                  <a:srgbClr val="000000"/>
                </a:solidFill>
              </a:rPr>
              <a:t>Worksheet: Qualitative Analysis of Text </a:t>
            </a:r>
          </a:p>
          <a:p>
            <a:pPr marL="400050" lvl="1" indent="-400050">
              <a:lnSpc>
                <a:spcPct val="120000"/>
              </a:lnSpc>
              <a:spcBef>
                <a:spcPts val="1176"/>
              </a:spcBef>
              <a:buFont typeface="Wingdings" charset="2"/>
              <a:buChar char="§"/>
            </a:pPr>
            <a:r>
              <a:rPr lang="en-US" sz="2200" dirty="0">
                <a:solidFill>
                  <a:srgbClr val="000000"/>
                </a:solidFill>
              </a:rPr>
              <a:t>Resource: Excerpt from </a:t>
            </a:r>
            <a:r>
              <a:rPr lang="en-US" sz="2200" i="1" dirty="0">
                <a:solidFill>
                  <a:srgbClr val="000000"/>
                </a:solidFill>
              </a:rPr>
              <a:t>The</a:t>
            </a:r>
            <a:r>
              <a:rPr lang="en-US" sz="2200" dirty="0">
                <a:solidFill>
                  <a:srgbClr val="000000"/>
                </a:solidFill>
              </a:rPr>
              <a:t> </a:t>
            </a:r>
            <a:r>
              <a:rPr lang="en-US" sz="2200" i="1" dirty="0">
                <a:solidFill>
                  <a:srgbClr val="000000"/>
                </a:solidFill>
              </a:rPr>
              <a:t>Words We Live By: Your </a:t>
            </a:r>
            <a:r>
              <a:rPr lang="en-US" sz="2200" i="1" dirty="0" smtClean="0">
                <a:solidFill>
                  <a:srgbClr val="000000"/>
                </a:solidFill>
              </a:rPr>
              <a:t>Annotated </a:t>
            </a:r>
            <a:r>
              <a:rPr lang="en-US" sz="2200" i="1" dirty="0">
                <a:solidFill>
                  <a:srgbClr val="000000"/>
                </a:solidFill>
              </a:rPr>
              <a:t>Guide to the Constitution </a:t>
            </a:r>
            <a:endParaRPr lang="en-US" sz="2200" i="1" dirty="0" smtClean="0">
              <a:solidFill>
                <a:srgbClr val="000000"/>
              </a:solidFill>
            </a:endParaRPr>
          </a:p>
          <a:p>
            <a:pPr marL="400050" lvl="1" indent="-400050">
              <a:lnSpc>
                <a:spcPct val="120000"/>
              </a:lnSpc>
              <a:spcBef>
                <a:spcPts val="1176"/>
              </a:spcBef>
              <a:buFont typeface="Wingdings" charset="2"/>
              <a:buChar char="§"/>
            </a:pPr>
            <a:r>
              <a:rPr lang="en-US" sz="2200" dirty="0">
                <a:solidFill>
                  <a:srgbClr val="000000"/>
                </a:solidFill>
              </a:rPr>
              <a:t>Resource</a:t>
            </a:r>
            <a:r>
              <a:rPr lang="en-US" sz="2200" dirty="0" smtClean="0">
                <a:solidFill>
                  <a:srgbClr val="000000"/>
                </a:solidFill>
              </a:rPr>
              <a:t>: </a:t>
            </a:r>
            <a:r>
              <a:rPr lang="en-US" sz="2200" dirty="0"/>
              <a:t>Eleanor Roosevelt Speaks to the Members of the American Civil Liberties </a:t>
            </a:r>
            <a:r>
              <a:rPr lang="en-US" sz="2200" dirty="0" smtClean="0"/>
              <a:t>Union</a:t>
            </a:r>
            <a:endParaRPr lang="en-US" sz="2200" dirty="0">
              <a:solidFill>
                <a:srgbClr val="000000"/>
              </a:solidFill>
            </a:endParaRPr>
          </a:p>
          <a:p>
            <a:pPr marL="400050" lvl="1" indent="-400050">
              <a:lnSpc>
                <a:spcPct val="120000"/>
              </a:lnSpc>
              <a:spcBef>
                <a:spcPts val="1176"/>
              </a:spcBef>
              <a:buFont typeface="Wingdings" charset="2"/>
              <a:buChar char="§"/>
            </a:pPr>
            <a:r>
              <a:rPr lang="en-US" sz="2200" dirty="0">
                <a:solidFill>
                  <a:srgbClr val="000000"/>
                </a:solidFill>
              </a:rPr>
              <a:t>Resource: Quantitative Analysis Chart for Determining Text </a:t>
            </a:r>
            <a:r>
              <a:rPr lang="en-US" sz="2200" dirty="0" smtClean="0">
                <a:solidFill>
                  <a:srgbClr val="000000"/>
                </a:solidFill>
              </a:rPr>
              <a:t>Complexity</a:t>
            </a:r>
            <a:endParaRPr lang="en-US" sz="2200" dirty="0">
              <a:solidFill>
                <a:srgbClr val="000000"/>
              </a:solidFill>
            </a:endParaRPr>
          </a:p>
          <a:p>
            <a:pPr marL="400050" lvl="1" indent="-400050">
              <a:lnSpc>
                <a:spcPct val="120000"/>
              </a:lnSpc>
              <a:spcBef>
                <a:spcPts val="1176"/>
              </a:spcBef>
              <a:buFont typeface="Wingdings" charset="2"/>
              <a:buChar char="§"/>
            </a:pPr>
            <a:r>
              <a:rPr lang="en-US" sz="2200" dirty="0">
                <a:solidFill>
                  <a:srgbClr val="000000"/>
                </a:solidFill>
              </a:rPr>
              <a:t>Resource: Qualitative Analysis Rubric for Informational </a:t>
            </a:r>
            <a:r>
              <a:rPr lang="en-US" sz="2200" dirty="0" smtClean="0">
                <a:solidFill>
                  <a:srgbClr val="000000"/>
                </a:solidFill>
              </a:rPr>
              <a:t>Texts</a:t>
            </a:r>
            <a:endParaRPr lang="en-US" sz="2200" dirty="0">
              <a:solidFill>
                <a:srgbClr val="000000"/>
              </a:solidFill>
            </a:endParaRPr>
          </a:p>
        </p:txBody>
      </p:sp>
    </p:spTree>
    <p:extLst>
      <p:ext uri="{BB962C8B-B14F-4D97-AF65-F5344CB8AC3E}">
        <p14:creationId xmlns:p14="http://schemas.microsoft.com/office/powerpoint/2010/main" val="37856514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33251"/>
            <a:ext cx="8229600" cy="1018558"/>
          </a:xfrm>
        </p:spPr>
        <p:txBody>
          <a:bodyPr/>
          <a:lstStyle/>
          <a:p>
            <a:r>
              <a:rPr lang="en-US" dirty="0"/>
              <a:t>Directions</a:t>
            </a:r>
          </a:p>
        </p:txBody>
      </p:sp>
      <p:sp>
        <p:nvSpPr>
          <p:cNvPr id="3" name="Content Placeholder 2"/>
          <p:cNvSpPr>
            <a:spLocks noGrp="1"/>
          </p:cNvSpPr>
          <p:nvPr>
            <p:ph idx="1"/>
          </p:nvPr>
        </p:nvSpPr>
        <p:spPr>
          <a:xfrm>
            <a:off x="457200" y="1616478"/>
            <a:ext cx="8229600" cy="4302716"/>
          </a:xfrm>
        </p:spPr>
        <p:txBody>
          <a:bodyPr/>
          <a:lstStyle/>
          <a:p>
            <a:pPr marL="457200" indent="-457200">
              <a:lnSpc>
                <a:spcPct val="120000"/>
              </a:lnSpc>
              <a:spcBef>
                <a:spcPts val="1176"/>
              </a:spcBef>
              <a:buFont typeface="Arial" panose="020B0604020202020204" pitchFamily="34" charset="0"/>
              <a:buAutoNum type="arabicPeriod"/>
            </a:pPr>
            <a:r>
              <a:rPr lang="en-US" dirty="0">
                <a:solidFill>
                  <a:srgbClr val="000000"/>
                </a:solidFill>
              </a:rPr>
              <a:t>Read the excerpt </a:t>
            </a:r>
            <a:r>
              <a:rPr lang="en-US" dirty="0" smtClean="0">
                <a:solidFill>
                  <a:srgbClr val="000000"/>
                </a:solidFill>
              </a:rPr>
              <a:t>from </a:t>
            </a:r>
            <a:r>
              <a:rPr lang="en-US" i="1" dirty="0" smtClean="0">
                <a:solidFill>
                  <a:srgbClr val="000000"/>
                </a:solidFill>
              </a:rPr>
              <a:t>The</a:t>
            </a:r>
            <a:r>
              <a:rPr lang="en-US" dirty="0" smtClean="0">
                <a:solidFill>
                  <a:srgbClr val="000000"/>
                </a:solidFill>
              </a:rPr>
              <a:t> </a:t>
            </a:r>
            <a:r>
              <a:rPr lang="en-US" i="1" dirty="0" smtClean="0">
                <a:solidFill>
                  <a:srgbClr val="000000"/>
                </a:solidFill>
              </a:rPr>
              <a:t>Words </a:t>
            </a:r>
            <a:r>
              <a:rPr lang="en-US" i="1" dirty="0">
                <a:solidFill>
                  <a:srgbClr val="000000"/>
                </a:solidFill>
              </a:rPr>
              <a:t>We Live By</a:t>
            </a:r>
            <a:r>
              <a:rPr lang="en-US" i="1" dirty="0" smtClean="0">
                <a:solidFill>
                  <a:srgbClr val="000000"/>
                </a:solidFill>
              </a:rPr>
              <a:t>. </a:t>
            </a:r>
            <a:r>
              <a:rPr lang="en-US" dirty="0" smtClean="0">
                <a:solidFill>
                  <a:srgbClr val="000000"/>
                </a:solidFill>
              </a:rPr>
              <a:t>Decide whether to read the text aloud at your table while others follow along, or to read silently.</a:t>
            </a:r>
            <a:endParaRPr lang="en-US" dirty="0">
              <a:solidFill>
                <a:srgbClr val="000000"/>
              </a:solidFill>
            </a:endParaRPr>
          </a:p>
          <a:p>
            <a:pPr marL="457200" lvl="0" indent="-457200">
              <a:lnSpc>
                <a:spcPct val="120000"/>
              </a:lnSpc>
              <a:spcBef>
                <a:spcPts val="1176"/>
              </a:spcBef>
              <a:buFont typeface="Arial" panose="020B0604020202020204" pitchFamily="34" charset="0"/>
              <a:buAutoNum type="arabicPeriod"/>
            </a:pPr>
            <a:r>
              <a:rPr lang="en-US" dirty="0">
                <a:solidFill>
                  <a:srgbClr val="000000"/>
                </a:solidFill>
              </a:rPr>
              <a:t>Look at the quantitative measures listed at the top of the </a:t>
            </a:r>
            <a:r>
              <a:rPr lang="en-US" dirty="0" smtClean="0">
                <a:solidFill>
                  <a:srgbClr val="000000"/>
                </a:solidFill>
              </a:rPr>
              <a:t>Qualitative Analysis of Text worksheet for </a:t>
            </a:r>
            <a:r>
              <a:rPr lang="en-US" i="1" dirty="0" smtClean="0">
                <a:solidFill>
                  <a:srgbClr val="000000"/>
                </a:solidFill>
              </a:rPr>
              <a:t>The Words We Live By. </a:t>
            </a:r>
            <a:r>
              <a:rPr lang="en-US" dirty="0">
                <a:solidFill>
                  <a:srgbClr val="000000"/>
                </a:solidFill>
              </a:rPr>
              <a:t>Consult the Quantitative Analysis </a:t>
            </a:r>
            <a:r>
              <a:rPr lang="en-US" dirty="0" smtClean="0">
                <a:solidFill>
                  <a:srgbClr val="000000"/>
                </a:solidFill>
              </a:rPr>
              <a:t>Chart for Determining Text Complexity </a:t>
            </a:r>
            <a:r>
              <a:rPr lang="en-US" dirty="0">
                <a:solidFill>
                  <a:srgbClr val="000000"/>
                </a:solidFill>
              </a:rPr>
              <a:t>to determine in what </a:t>
            </a:r>
            <a:r>
              <a:rPr lang="en-US" dirty="0" smtClean="0">
                <a:solidFill>
                  <a:srgbClr val="000000"/>
                </a:solidFill>
              </a:rPr>
              <a:t>level of learning the </a:t>
            </a:r>
            <a:r>
              <a:rPr lang="en-US" dirty="0">
                <a:solidFill>
                  <a:srgbClr val="000000"/>
                </a:solidFill>
              </a:rPr>
              <a:t>text belongs. </a:t>
            </a:r>
            <a:r>
              <a:rPr lang="en-US" dirty="0" smtClean="0">
                <a:solidFill>
                  <a:srgbClr val="000000"/>
                </a:solidFill>
              </a:rPr>
              <a:t>When different measures indicate adjacent levels, look at the overlap in ranges between levels to decide in which level to place the text.</a:t>
            </a:r>
            <a:endParaRPr lang="en-US" dirty="0">
              <a:solidFill>
                <a:srgbClr val="000000"/>
              </a:solidFill>
            </a:endParaRPr>
          </a:p>
        </p:txBody>
      </p:sp>
    </p:spTree>
    <p:extLst>
      <p:ext uri="{BB962C8B-B14F-4D97-AF65-F5344CB8AC3E}">
        <p14:creationId xmlns:p14="http://schemas.microsoft.com/office/powerpoint/2010/main" val="23435421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t>
            </a:r>
            <a:r>
              <a:rPr lang="en-US" dirty="0"/>
              <a:t>Key </a:t>
            </a:r>
            <a:r>
              <a:rPr lang="en-US" dirty="0" smtClean="0"/>
              <a:t>Advances </a:t>
            </a:r>
            <a:r>
              <a:rPr lang="en-US" dirty="0"/>
              <a:t>Prompted </a:t>
            </a:r>
            <a:r>
              <a:rPr lang="en-US" dirty="0" smtClean="0"/>
              <a:t/>
            </a:r>
            <a:br>
              <a:rPr lang="en-US" dirty="0" smtClean="0"/>
            </a:br>
            <a:r>
              <a:rPr lang="en-US" dirty="0" smtClean="0"/>
              <a:t>by </a:t>
            </a:r>
            <a:r>
              <a:rPr lang="en-US" dirty="0"/>
              <a:t>the CCR </a:t>
            </a:r>
            <a:r>
              <a:rPr lang="en-US" dirty="0" smtClean="0"/>
              <a:t>Standards</a:t>
            </a:r>
            <a:endParaRPr lang="en-US" dirty="0"/>
          </a:p>
        </p:txBody>
      </p:sp>
      <p:sp>
        <p:nvSpPr>
          <p:cNvPr id="3" name="Content Placeholder 2"/>
          <p:cNvSpPr>
            <a:spLocks noGrp="1"/>
          </p:cNvSpPr>
          <p:nvPr>
            <p:ph idx="1"/>
          </p:nvPr>
        </p:nvSpPr>
        <p:spPr>
          <a:xfrm>
            <a:off x="609600" y="2016177"/>
            <a:ext cx="7924800" cy="3951288"/>
          </a:xfrm>
        </p:spPr>
        <p:txBody>
          <a:bodyPr/>
          <a:lstStyle/>
          <a:p>
            <a:pPr marL="457200" indent="-457200">
              <a:lnSpc>
                <a:spcPct val="120000"/>
              </a:lnSpc>
              <a:spcBef>
                <a:spcPts val="1176"/>
              </a:spcBef>
              <a:buFont typeface="+mj-lt"/>
              <a:buAutoNum type="arabicPeriod"/>
            </a:pPr>
            <a:r>
              <a:rPr lang="en-US" b="1" dirty="0" smtClean="0">
                <a:solidFill>
                  <a:schemeClr val="tx1"/>
                </a:solidFill>
                <a:cs typeface="Helvetica"/>
                <a:sym typeface="Arial"/>
              </a:rPr>
              <a:t>Text </a:t>
            </a:r>
            <a:r>
              <a:rPr lang="en-US" b="1" dirty="0">
                <a:solidFill>
                  <a:schemeClr val="tx1"/>
                </a:solidFill>
                <a:cs typeface="Helvetica"/>
                <a:sym typeface="Arial"/>
              </a:rPr>
              <a:t>Complexity</a:t>
            </a:r>
            <a:r>
              <a:rPr lang="en-US" dirty="0">
                <a:solidFill>
                  <a:schemeClr val="tx1"/>
                </a:solidFill>
                <a:cs typeface="Helvetica"/>
                <a:sym typeface="Arial"/>
              </a:rPr>
              <a:t>: </a:t>
            </a:r>
            <a:r>
              <a:rPr lang="x-none" dirty="0">
                <a:solidFill>
                  <a:schemeClr val="tx1"/>
                </a:solidFill>
                <a:cs typeface="Helvetica"/>
                <a:sym typeface="Arial"/>
              </a:rPr>
              <a:t>Regular Practice With Complex Text </a:t>
            </a:r>
            <a:r>
              <a:rPr lang="en-US" dirty="0">
                <a:solidFill>
                  <a:schemeClr val="tx1"/>
                </a:solidFill>
                <a:cs typeface="Helvetica"/>
                <a:sym typeface="Arial"/>
              </a:rPr>
              <a:t>(a</a:t>
            </a:r>
            <a:r>
              <a:rPr lang="x-none" dirty="0">
                <a:solidFill>
                  <a:schemeClr val="tx1"/>
                </a:solidFill>
                <a:cs typeface="Helvetica"/>
                <a:sym typeface="Arial"/>
              </a:rPr>
              <a:t>nd Its Academic Language</a:t>
            </a:r>
            <a:r>
              <a:rPr lang="en-US" dirty="0">
                <a:solidFill>
                  <a:schemeClr val="tx1"/>
                </a:solidFill>
                <a:cs typeface="Helvetica"/>
                <a:sym typeface="Arial"/>
              </a:rPr>
              <a:t>)</a:t>
            </a:r>
          </a:p>
          <a:p>
            <a:pPr marL="457200" indent="-457200">
              <a:lnSpc>
                <a:spcPct val="120000"/>
              </a:lnSpc>
              <a:spcBef>
                <a:spcPts val="1176"/>
              </a:spcBef>
              <a:buFont typeface="+mj-lt"/>
              <a:buAutoNum type="arabicPeriod"/>
            </a:pPr>
            <a:r>
              <a:rPr lang="en-US" b="1" dirty="0">
                <a:solidFill>
                  <a:schemeClr val="bg1">
                    <a:lumMod val="50000"/>
                  </a:schemeClr>
                </a:solidFill>
                <a:cs typeface="Helvetica"/>
                <a:sym typeface="Arial"/>
              </a:rPr>
              <a:t>Evidence</a:t>
            </a:r>
            <a:r>
              <a:rPr lang="en-US" dirty="0">
                <a:solidFill>
                  <a:schemeClr val="bg1">
                    <a:lumMod val="50000"/>
                  </a:schemeClr>
                </a:solidFill>
                <a:cs typeface="Helvetica"/>
                <a:sym typeface="Arial"/>
              </a:rPr>
              <a:t>: </a:t>
            </a:r>
            <a:r>
              <a:rPr lang="en-US" dirty="0" smtClean="0">
                <a:solidFill>
                  <a:schemeClr val="bg1">
                    <a:lumMod val="50000"/>
                  </a:schemeClr>
                </a:solidFill>
                <a:cs typeface="Helvetica"/>
                <a:sym typeface="Arial"/>
              </a:rPr>
              <a:t>Reading and Writing Grounded in Evidence </a:t>
            </a:r>
            <a:r>
              <a:rPr lang="en-US" dirty="0">
                <a:solidFill>
                  <a:schemeClr val="bg1">
                    <a:lumMod val="50000"/>
                  </a:schemeClr>
                </a:solidFill>
                <a:cs typeface="Helvetica"/>
                <a:sym typeface="Arial"/>
              </a:rPr>
              <a:t>F</a:t>
            </a:r>
            <a:r>
              <a:rPr lang="en-US" dirty="0" smtClean="0">
                <a:solidFill>
                  <a:schemeClr val="bg1">
                    <a:lumMod val="50000"/>
                  </a:schemeClr>
                </a:solidFill>
                <a:cs typeface="Helvetica"/>
                <a:sym typeface="Arial"/>
              </a:rPr>
              <a:t>rom Text</a:t>
            </a:r>
            <a:endParaRPr lang="en-US" dirty="0">
              <a:solidFill>
                <a:schemeClr val="bg1">
                  <a:lumMod val="50000"/>
                </a:schemeClr>
              </a:solidFill>
              <a:cs typeface="Helvetica"/>
              <a:sym typeface="Arial"/>
            </a:endParaRPr>
          </a:p>
          <a:p>
            <a:pPr marL="457200" indent="-457200">
              <a:lnSpc>
                <a:spcPct val="120000"/>
              </a:lnSpc>
              <a:spcBef>
                <a:spcPts val="1176"/>
              </a:spcBef>
              <a:buFont typeface="+mj-lt"/>
              <a:buAutoNum type="arabicPeriod"/>
            </a:pPr>
            <a:r>
              <a:rPr lang="en-US" b="1" dirty="0">
                <a:solidFill>
                  <a:schemeClr val="bg1">
                    <a:lumMod val="50000"/>
                  </a:schemeClr>
                </a:solidFill>
                <a:cs typeface="Helvetica"/>
                <a:sym typeface="Arial"/>
              </a:rPr>
              <a:t>Building Knowledge</a:t>
            </a:r>
            <a:r>
              <a:rPr lang="en-US" dirty="0">
                <a:solidFill>
                  <a:schemeClr val="bg1">
                    <a:lumMod val="50000"/>
                  </a:schemeClr>
                </a:solidFill>
                <a:cs typeface="Helvetica"/>
                <a:sym typeface="Arial"/>
              </a:rPr>
              <a:t>: Building Knowledge Through Content-Rich </a:t>
            </a:r>
            <a:r>
              <a:rPr lang="en-US" dirty="0" smtClean="0">
                <a:solidFill>
                  <a:schemeClr val="bg1">
                    <a:lumMod val="50000"/>
                  </a:schemeClr>
                </a:solidFill>
                <a:cs typeface="Helvetica"/>
                <a:sym typeface="Arial"/>
              </a:rPr>
              <a:t>Nonfiction</a:t>
            </a:r>
            <a:endParaRPr lang="x-none" dirty="0">
              <a:solidFill>
                <a:schemeClr val="bg1">
                  <a:lumMod val="50000"/>
                </a:schemeClr>
              </a:solidFill>
              <a:cs typeface="Helvetica"/>
              <a:sym typeface="Arial"/>
            </a:endParaRPr>
          </a:p>
        </p:txBody>
      </p:sp>
    </p:spTree>
    <p:extLst>
      <p:ext uri="{BB962C8B-B14F-4D97-AF65-F5344CB8AC3E}">
        <p14:creationId xmlns:p14="http://schemas.microsoft.com/office/powerpoint/2010/main" val="27805536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55285"/>
            <a:ext cx="8229600" cy="584776"/>
          </a:xfrm>
        </p:spPr>
        <p:txBody>
          <a:bodyPr/>
          <a:lstStyle/>
          <a:p>
            <a:r>
              <a:rPr lang="en-US" dirty="0" smtClean="0"/>
              <a:t>Directions</a:t>
            </a:r>
            <a:r>
              <a:rPr lang="en-US" dirty="0"/>
              <a:t> </a:t>
            </a:r>
            <a:r>
              <a:rPr lang="en-US" dirty="0" smtClean="0"/>
              <a:t>(Continued)</a:t>
            </a:r>
            <a:endParaRPr lang="en-US" dirty="0"/>
          </a:p>
        </p:txBody>
      </p:sp>
      <p:sp>
        <p:nvSpPr>
          <p:cNvPr id="3" name="Content Placeholder 2"/>
          <p:cNvSpPr>
            <a:spLocks noGrp="1"/>
          </p:cNvSpPr>
          <p:nvPr>
            <p:ph idx="1"/>
          </p:nvPr>
        </p:nvSpPr>
        <p:spPr>
          <a:xfrm>
            <a:off x="457200" y="1674815"/>
            <a:ext cx="8229600" cy="2908037"/>
          </a:xfrm>
        </p:spPr>
        <p:txBody>
          <a:bodyPr/>
          <a:lstStyle/>
          <a:p>
            <a:pPr marL="457200" indent="-457200">
              <a:lnSpc>
                <a:spcPct val="120000"/>
              </a:lnSpc>
              <a:spcBef>
                <a:spcPts val="1200"/>
              </a:spcBef>
              <a:buFont typeface="+mj-lt"/>
              <a:buAutoNum type="arabicPeriod" startAt="3"/>
            </a:pPr>
            <a:r>
              <a:rPr lang="en-US" dirty="0" smtClean="0">
                <a:solidFill>
                  <a:srgbClr val="000000"/>
                </a:solidFill>
              </a:rPr>
              <a:t>Review </a:t>
            </a:r>
            <a:r>
              <a:rPr lang="en-US" dirty="0">
                <a:solidFill>
                  <a:srgbClr val="000000"/>
                </a:solidFill>
              </a:rPr>
              <a:t>the Qualitative Analysis Rubric for Informational Texts. For each category or text feature </a:t>
            </a:r>
            <a:r>
              <a:rPr lang="en-US" dirty="0" smtClean="0">
                <a:solidFill>
                  <a:srgbClr val="000000"/>
                </a:solidFill>
              </a:rPr>
              <a:t>(structure, language clarity and conventions, knowledge demands, and purpose), provide </a:t>
            </a:r>
            <a:r>
              <a:rPr lang="en-US" dirty="0">
                <a:solidFill>
                  <a:srgbClr val="000000"/>
                </a:solidFill>
              </a:rPr>
              <a:t>evidence </a:t>
            </a:r>
            <a:r>
              <a:rPr lang="en-US" dirty="0" smtClean="0">
                <a:solidFill>
                  <a:srgbClr val="000000"/>
                </a:solidFill>
              </a:rPr>
              <a:t>in the blank space for why </a:t>
            </a:r>
            <a:r>
              <a:rPr lang="en-US" dirty="0">
                <a:solidFill>
                  <a:srgbClr val="000000"/>
                </a:solidFill>
              </a:rPr>
              <a:t>you think </a:t>
            </a:r>
            <a:r>
              <a:rPr lang="en-US" dirty="0" smtClean="0">
                <a:solidFill>
                  <a:srgbClr val="000000"/>
                </a:solidFill>
              </a:rPr>
              <a:t>the text is </a:t>
            </a:r>
            <a:r>
              <a:rPr lang="en-US" dirty="0">
                <a:solidFill>
                  <a:srgbClr val="000000"/>
                </a:solidFill>
              </a:rPr>
              <a:t>or is not especially challenging in that category. </a:t>
            </a:r>
            <a:r>
              <a:rPr lang="en-US" dirty="0" smtClean="0">
                <a:solidFill>
                  <a:srgbClr val="000000"/>
                </a:solidFill>
              </a:rPr>
              <a:t>Share </a:t>
            </a:r>
            <a:r>
              <a:rPr lang="en-US" dirty="0">
                <a:solidFill>
                  <a:srgbClr val="000000"/>
                </a:solidFill>
              </a:rPr>
              <a:t>your insights with a partner</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7696177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647573"/>
            <a:ext cx="8229600" cy="584776"/>
          </a:xfrm>
        </p:spPr>
        <p:txBody>
          <a:bodyPr/>
          <a:lstStyle/>
          <a:p>
            <a:r>
              <a:rPr lang="en-US" dirty="0" smtClean="0"/>
              <a:t>Directions</a:t>
            </a:r>
            <a:r>
              <a:rPr lang="en-US" dirty="0"/>
              <a:t> </a:t>
            </a:r>
            <a:r>
              <a:rPr lang="en-US" dirty="0" smtClean="0"/>
              <a:t>(Continued)</a:t>
            </a:r>
            <a:endParaRPr lang="en-US" dirty="0"/>
          </a:p>
        </p:txBody>
      </p:sp>
      <p:sp>
        <p:nvSpPr>
          <p:cNvPr id="3" name="Content Placeholder 2"/>
          <p:cNvSpPr>
            <a:spLocks noGrp="1"/>
          </p:cNvSpPr>
          <p:nvPr>
            <p:ph idx="1"/>
          </p:nvPr>
        </p:nvSpPr>
        <p:spPr>
          <a:xfrm>
            <a:off x="457200" y="1480411"/>
            <a:ext cx="8229600" cy="4285390"/>
          </a:xfrm>
        </p:spPr>
        <p:txBody>
          <a:bodyPr/>
          <a:lstStyle/>
          <a:p>
            <a:pPr marL="457200" indent="-457200">
              <a:lnSpc>
                <a:spcPct val="120000"/>
              </a:lnSpc>
              <a:spcBef>
                <a:spcPts val="1176"/>
              </a:spcBef>
              <a:buFont typeface="+mj-lt"/>
              <a:buAutoNum type="arabicPeriod" startAt="4"/>
            </a:pPr>
            <a:r>
              <a:rPr lang="en-US" dirty="0">
                <a:solidFill>
                  <a:srgbClr val="000000"/>
                </a:solidFill>
              </a:rPr>
              <a:t>Share your evidence with other participants at your table and discuss any points of agreement or disagreement. </a:t>
            </a:r>
            <a:r>
              <a:rPr lang="en-US" dirty="0" smtClean="0">
                <a:solidFill>
                  <a:srgbClr val="000000"/>
                </a:solidFill>
              </a:rPr>
              <a:t>Rather than discussing the rating itself, focus on the evidence from the text that supports your rating on the qualitative rubric:</a:t>
            </a:r>
            <a:endParaRPr lang="en-US" dirty="0">
              <a:solidFill>
                <a:srgbClr val="000000"/>
              </a:solidFill>
            </a:endParaRPr>
          </a:p>
          <a:p>
            <a:pPr marL="688975" indent="-236538">
              <a:lnSpc>
                <a:spcPct val="120000"/>
              </a:lnSpc>
              <a:spcBef>
                <a:spcPts val="1176"/>
              </a:spcBef>
              <a:buFont typeface="Wingdings" charset="2"/>
              <a:buChar char="§"/>
            </a:pPr>
            <a:r>
              <a:rPr lang="en-US" dirty="0">
                <a:solidFill>
                  <a:schemeClr val="tx1"/>
                </a:solidFill>
              </a:rPr>
              <a:t>What did you read in the text that made you think about it in this way?</a:t>
            </a:r>
          </a:p>
          <a:p>
            <a:pPr marL="688975" indent="-236538">
              <a:lnSpc>
                <a:spcPct val="120000"/>
              </a:lnSpc>
              <a:spcBef>
                <a:spcPts val="1176"/>
              </a:spcBef>
              <a:buFont typeface="Wingdings" charset="2"/>
              <a:buChar char="§"/>
            </a:pPr>
            <a:r>
              <a:rPr lang="en-US" dirty="0">
                <a:solidFill>
                  <a:schemeClr val="tx1"/>
                </a:solidFill>
              </a:rPr>
              <a:t>Can you point to a specific example?</a:t>
            </a:r>
          </a:p>
          <a:p>
            <a:pPr marL="688975" indent="-236538">
              <a:lnSpc>
                <a:spcPct val="120000"/>
              </a:lnSpc>
              <a:spcBef>
                <a:spcPts val="1176"/>
              </a:spcBef>
              <a:buFont typeface="Wingdings" charset="2"/>
              <a:buChar char="§"/>
            </a:pPr>
            <a:r>
              <a:rPr lang="en-US" dirty="0">
                <a:solidFill>
                  <a:srgbClr val="000000"/>
                </a:solidFill>
              </a:rPr>
              <a:t>Why does </a:t>
            </a:r>
            <a:r>
              <a:rPr lang="en-US" dirty="0" smtClean="0">
                <a:solidFill>
                  <a:srgbClr val="000000"/>
                </a:solidFill>
              </a:rPr>
              <a:t>[refer to the specific example] seem </a:t>
            </a:r>
            <a:r>
              <a:rPr lang="en-US" dirty="0">
                <a:solidFill>
                  <a:srgbClr val="000000"/>
                </a:solidFill>
              </a:rPr>
              <a:t>to be more moderately complex rather than very complex? </a:t>
            </a:r>
            <a:endParaRPr lang="en-US" dirty="0"/>
          </a:p>
        </p:txBody>
      </p:sp>
    </p:spTree>
    <p:extLst>
      <p:ext uri="{BB962C8B-B14F-4D97-AF65-F5344CB8AC3E}">
        <p14:creationId xmlns:p14="http://schemas.microsoft.com/office/powerpoint/2010/main" val="20848284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647573"/>
            <a:ext cx="8229600" cy="584776"/>
          </a:xfrm>
        </p:spPr>
        <p:txBody>
          <a:bodyPr/>
          <a:lstStyle/>
          <a:p>
            <a:r>
              <a:rPr lang="en-US" dirty="0" smtClean="0"/>
              <a:t>Directions</a:t>
            </a:r>
            <a:r>
              <a:rPr lang="en-US" dirty="0"/>
              <a:t> </a:t>
            </a:r>
            <a:r>
              <a:rPr lang="en-US" dirty="0" smtClean="0"/>
              <a:t>(Continued)</a:t>
            </a:r>
            <a:endParaRPr lang="en-US" dirty="0"/>
          </a:p>
        </p:txBody>
      </p:sp>
      <p:sp>
        <p:nvSpPr>
          <p:cNvPr id="3" name="Content Placeholder 2"/>
          <p:cNvSpPr>
            <a:spLocks noGrp="1"/>
          </p:cNvSpPr>
          <p:nvPr>
            <p:ph idx="1"/>
          </p:nvPr>
        </p:nvSpPr>
        <p:spPr>
          <a:xfrm>
            <a:off x="457200" y="1521555"/>
            <a:ext cx="8229600" cy="5494789"/>
          </a:xfrm>
        </p:spPr>
        <p:txBody>
          <a:bodyPr/>
          <a:lstStyle/>
          <a:p>
            <a:pPr marL="457200" lvl="0" indent="-457200">
              <a:lnSpc>
                <a:spcPct val="120000"/>
              </a:lnSpc>
              <a:spcBef>
                <a:spcPts val="1128"/>
              </a:spcBef>
              <a:buFont typeface="+mj-lt"/>
              <a:buAutoNum type="arabicPeriod" startAt="5"/>
            </a:pPr>
            <a:r>
              <a:rPr lang="en-US" dirty="0" smtClean="0">
                <a:solidFill>
                  <a:srgbClr val="000000"/>
                </a:solidFill>
              </a:rPr>
              <a:t>At your table, </a:t>
            </a:r>
            <a:r>
              <a:rPr lang="en-US" dirty="0">
                <a:solidFill>
                  <a:srgbClr val="000000"/>
                </a:solidFill>
              </a:rPr>
              <a:t>assign placement ratings in each category, and finally an overall placement of how complex the text is when you consider all its features</a:t>
            </a:r>
            <a:r>
              <a:rPr lang="en-US" dirty="0" smtClean="0">
                <a:solidFill>
                  <a:srgbClr val="000000"/>
                </a:solidFill>
              </a:rPr>
              <a:t>. Remember, you are thinking about this text for a certain level of adult education students, so consider how challenging it is for students at that level.</a:t>
            </a:r>
            <a:endParaRPr lang="en-US" dirty="0">
              <a:solidFill>
                <a:srgbClr val="000000"/>
              </a:solidFill>
            </a:endParaRPr>
          </a:p>
          <a:p>
            <a:pPr marL="457200" lvl="0" indent="-457200">
              <a:lnSpc>
                <a:spcPct val="120000"/>
              </a:lnSpc>
              <a:spcBef>
                <a:spcPts val="1128"/>
              </a:spcBef>
              <a:buFont typeface="+mj-lt"/>
              <a:buAutoNum type="arabicPeriod" startAt="5"/>
            </a:pPr>
            <a:r>
              <a:rPr lang="en-US" dirty="0" smtClean="0">
                <a:solidFill>
                  <a:srgbClr val="000000"/>
                </a:solidFill>
              </a:rPr>
              <a:t>Explain </a:t>
            </a:r>
            <a:r>
              <a:rPr lang="en-US" dirty="0">
                <a:solidFill>
                  <a:srgbClr val="000000"/>
                </a:solidFill>
              </a:rPr>
              <a:t>your overall placement for how complex the text is in the bottom row of the chart</a:t>
            </a:r>
            <a:r>
              <a:rPr lang="en-US" dirty="0" smtClean="0">
                <a:solidFill>
                  <a:srgbClr val="000000"/>
                </a:solidFill>
              </a:rPr>
              <a:t>.</a:t>
            </a:r>
          </a:p>
          <a:p>
            <a:pPr marL="457200" indent="-457200">
              <a:lnSpc>
                <a:spcPct val="120000"/>
              </a:lnSpc>
              <a:spcBef>
                <a:spcPts val="1128"/>
              </a:spcBef>
              <a:buFont typeface="+mj-lt"/>
              <a:buAutoNum type="arabicPeriod" startAt="5"/>
            </a:pPr>
            <a:r>
              <a:rPr lang="en-US" dirty="0" smtClean="0">
                <a:solidFill>
                  <a:srgbClr val="000000"/>
                </a:solidFill>
              </a:rPr>
              <a:t>Now repeat the exercise for the second resource: </a:t>
            </a:r>
            <a:r>
              <a:rPr lang="en-US" dirty="0"/>
              <a:t>Eleanor Roosevelt Speaks to the Members of the American Civil Liberties </a:t>
            </a:r>
            <a:r>
              <a:rPr lang="en-US" dirty="0" smtClean="0"/>
              <a:t>Union.</a:t>
            </a:r>
            <a:endParaRPr lang="en-US" dirty="0"/>
          </a:p>
        </p:txBody>
      </p:sp>
      <p:grpSp>
        <p:nvGrpSpPr>
          <p:cNvPr id="4" name="Group 3" descr="Work Sessions 1 and 2, 45 minutes each"/>
          <p:cNvGrpSpPr/>
          <p:nvPr/>
        </p:nvGrpSpPr>
        <p:grpSpPr>
          <a:xfrm>
            <a:off x="6195181" y="5524748"/>
            <a:ext cx="2491619" cy="662491"/>
            <a:chOff x="6195181" y="5524748"/>
            <a:chExt cx="2491619" cy="662491"/>
          </a:xfrm>
        </p:grpSpPr>
        <p:sp>
          <p:nvSpPr>
            <p:cNvPr id="5" name="Rounded Rectangle 4"/>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553970"/>
              <a:ext cx="2491619" cy="553998"/>
            </a:xfrm>
            <a:prstGeom prst="rect">
              <a:avLst/>
            </a:prstGeom>
            <a:noFill/>
          </p:spPr>
          <p:txBody>
            <a:bodyPr wrap="square" rtlCol="0" anchor="ctr">
              <a:spAutoFit/>
            </a:bodyPr>
            <a:lstStyle/>
            <a:p>
              <a:pPr algn="ctr"/>
              <a:r>
                <a:rPr lang="en-US" sz="1500" b="0" dirty="0" smtClean="0">
                  <a:solidFill>
                    <a:schemeClr val="bg1"/>
                  </a:solidFill>
                  <a:latin typeface="Arial"/>
                  <a:cs typeface="Arial"/>
                </a:rPr>
                <a:t>Work Sessions 1 and 2</a:t>
              </a:r>
              <a:br>
                <a:rPr lang="en-US" sz="1500" b="0" dirty="0" smtClean="0">
                  <a:solidFill>
                    <a:schemeClr val="bg1"/>
                  </a:solidFill>
                  <a:latin typeface="Arial"/>
                  <a:cs typeface="Arial"/>
                </a:rPr>
              </a:br>
              <a:r>
                <a:rPr lang="en-US" sz="1500" b="0" dirty="0" smtClean="0">
                  <a:solidFill>
                    <a:schemeClr val="bg1"/>
                  </a:solidFill>
                  <a:latin typeface="Arial"/>
                  <a:cs typeface="Arial"/>
                </a:rPr>
                <a:t>45 minutes each</a:t>
              </a:r>
              <a:endParaRPr lang="en-US" sz="1500" b="0" dirty="0">
                <a:solidFill>
                  <a:schemeClr val="bg1"/>
                </a:solidFill>
                <a:latin typeface="Arial"/>
                <a:cs typeface="Arial"/>
              </a:endParaRPr>
            </a:p>
          </p:txBody>
        </p:sp>
      </p:grpSp>
    </p:spTree>
    <p:extLst>
      <p:ext uri="{BB962C8B-B14F-4D97-AF65-F5344CB8AC3E}">
        <p14:creationId xmlns:p14="http://schemas.microsoft.com/office/powerpoint/2010/main" val="17289640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Content Placeholder 2"/>
          <p:cNvSpPr>
            <a:spLocks noGrp="1"/>
          </p:cNvSpPr>
          <p:nvPr>
            <p:ph idx="1"/>
          </p:nvPr>
        </p:nvSpPr>
        <p:spPr>
          <a:xfrm>
            <a:off x="457200" y="1811842"/>
            <a:ext cx="8229600" cy="2776145"/>
          </a:xfrm>
        </p:spPr>
        <p:txBody>
          <a:bodyPr/>
          <a:lstStyle/>
          <a:p>
            <a:pPr>
              <a:lnSpc>
                <a:spcPct val="130000"/>
              </a:lnSpc>
              <a:spcBef>
                <a:spcPts val="1176"/>
              </a:spcBef>
              <a:buFont typeface="Wingdings" charset="2"/>
              <a:buChar char="§"/>
            </a:pPr>
            <a:r>
              <a:rPr lang="en-US" dirty="0">
                <a:solidFill>
                  <a:srgbClr val="000000"/>
                </a:solidFill>
              </a:rPr>
              <a:t>Did analyzing the text in this careful way help you notice what would be difficult for students at this level? </a:t>
            </a:r>
          </a:p>
          <a:p>
            <a:pPr lvl="0">
              <a:lnSpc>
                <a:spcPct val="130000"/>
              </a:lnSpc>
              <a:spcBef>
                <a:spcPts val="1176"/>
              </a:spcBef>
              <a:buFont typeface="Wingdings" charset="2"/>
              <a:buChar char="§"/>
            </a:pPr>
            <a:r>
              <a:rPr lang="en-US" dirty="0">
                <a:solidFill>
                  <a:srgbClr val="000000"/>
                </a:solidFill>
              </a:rPr>
              <a:t>How would you help students navigate the challenges this text presents? </a:t>
            </a:r>
          </a:p>
          <a:p>
            <a:pPr lvl="0">
              <a:lnSpc>
                <a:spcPct val="130000"/>
              </a:lnSpc>
              <a:spcBef>
                <a:spcPts val="1176"/>
              </a:spcBef>
              <a:buFont typeface="Wingdings" charset="2"/>
              <a:buChar char="§"/>
            </a:pPr>
            <a:r>
              <a:rPr lang="en-US" dirty="0">
                <a:solidFill>
                  <a:srgbClr val="000000"/>
                </a:solidFill>
              </a:rPr>
              <a:t>What type of supports might be needed</a:t>
            </a:r>
            <a:r>
              <a:rPr lang="en-US" dirty="0" smtClean="0">
                <a:solidFill>
                  <a:srgbClr val="000000"/>
                </a:solidFill>
              </a:rPr>
              <a:t>?</a:t>
            </a:r>
            <a:endParaRPr lang="en-US" dirty="0">
              <a:solidFill>
                <a:srgbClr val="000000"/>
              </a:solidFill>
            </a:endParaRPr>
          </a:p>
        </p:txBody>
      </p:sp>
      <p:grpSp>
        <p:nvGrpSpPr>
          <p:cNvPr id="4" name="Group 3" descr="10 minutes"/>
          <p:cNvGrpSpPr/>
          <p:nvPr/>
        </p:nvGrpSpPr>
        <p:grpSpPr>
          <a:xfrm>
            <a:off x="6195181" y="5524748"/>
            <a:ext cx="2491619" cy="662491"/>
            <a:chOff x="6195181" y="5524748"/>
            <a:chExt cx="2491619" cy="662491"/>
          </a:xfrm>
        </p:grpSpPr>
        <p:sp>
          <p:nvSpPr>
            <p:cNvPr id="5" name="Rounded Rectangle 4"/>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669386"/>
              <a:ext cx="2491619" cy="323165"/>
            </a:xfrm>
            <a:prstGeom prst="rect">
              <a:avLst/>
            </a:prstGeom>
            <a:noFill/>
          </p:spPr>
          <p:txBody>
            <a:bodyPr wrap="square" rtlCol="0" anchor="ctr">
              <a:spAutoFit/>
            </a:bodyPr>
            <a:lstStyle/>
            <a:p>
              <a:pPr algn="ctr"/>
              <a:r>
                <a:rPr lang="en-US" sz="1500" dirty="0">
                  <a:solidFill>
                    <a:schemeClr val="bg1"/>
                  </a:solidFill>
                  <a:latin typeface="Arial"/>
                  <a:cs typeface="Arial"/>
                </a:rPr>
                <a:t>1</a:t>
              </a:r>
              <a:r>
                <a:rPr lang="en-US" sz="1500" b="0" dirty="0" smtClean="0">
                  <a:solidFill>
                    <a:schemeClr val="bg1"/>
                  </a:solidFill>
                  <a:latin typeface="Arial"/>
                  <a:cs typeface="Arial"/>
                </a:rPr>
                <a:t>0 minutes</a:t>
              </a:r>
              <a:endParaRPr lang="en-US" sz="1500" b="0" dirty="0">
                <a:solidFill>
                  <a:schemeClr val="bg1"/>
                </a:solidFill>
                <a:latin typeface="Arial"/>
                <a:cs typeface="Arial"/>
              </a:endParaRPr>
            </a:p>
          </p:txBody>
        </p:sp>
      </p:grpSp>
    </p:spTree>
    <p:extLst>
      <p:ext uri="{BB962C8B-B14F-4D97-AF65-F5344CB8AC3E}">
        <p14:creationId xmlns:p14="http://schemas.microsoft.com/office/powerpoint/2010/main" val="30735249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57200" y="1711624"/>
            <a:ext cx="8229600" cy="3636845"/>
          </a:xfrm>
        </p:spPr>
        <p:txBody>
          <a:bodyPr/>
          <a:lstStyle/>
          <a:p>
            <a:pPr marL="409575" lvl="1" indent="-409575">
              <a:lnSpc>
                <a:spcPct val="120000"/>
              </a:lnSpc>
              <a:spcBef>
                <a:spcPts val="1176"/>
              </a:spcBef>
              <a:buFont typeface="Wingdings" charset="2"/>
              <a:buChar char="§"/>
            </a:pPr>
            <a:r>
              <a:rPr lang="en-US" sz="2200" dirty="0">
                <a:solidFill>
                  <a:schemeClr val="tx1"/>
                </a:solidFill>
              </a:rPr>
              <a:t>How has participating in this activity changed your thinking about the CCR Standards?</a:t>
            </a:r>
          </a:p>
          <a:p>
            <a:pPr marL="409575" lvl="1" indent="-409575">
              <a:lnSpc>
                <a:spcPct val="120000"/>
              </a:lnSpc>
              <a:spcBef>
                <a:spcPts val="1176"/>
              </a:spcBef>
              <a:buFont typeface="Wingdings" charset="2"/>
              <a:buChar char="§"/>
            </a:pPr>
            <a:r>
              <a:rPr lang="en-US" sz="2200" dirty="0">
                <a:solidFill>
                  <a:schemeClr val="tx1"/>
                </a:solidFill>
              </a:rPr>
              <a:t>How will you use the information and understanding you have acquired to improve your teaching practice and student learning?</a:t>
            </a:r>
          </a:p>
          <a:p>
            <a:pPr marL="409575" lvl="1" indent="-409575">
              <a:lnSpc>
                <a:spcPct val="120000"/>
              </a:lnSpc>
              <a:spcBef>
                <a:spcPts val="1176"/>
              </a:spcBef>
              <a:buFont typeface="Wingdings" charset="2"/>
              <a:buChar char="§"/>
            </a:pPr>
            <a:r>
              <a:rPr lang="en-US" sz="2200" dirty="0">
                <a:solidFill>
                  <a:schemeClr val="tx1"/>
                </a:solidFill>
              </a:rPr>
              <a:t>What additional training and tools would strengthen your ability to do so? </a:t>
            </a:r>
          </a:p>
        </p:txBody>
      </p:sp>
    </p:spTree>
    <p:extLst>
      <p:ext uri="{BB962C8B-B14F-4D97-AF65-F5344CB8AC3E}">
        <p14:creationId xmlns:p14="http://schemas.microsoft.com/office/powerpoint/2010/main" val="62435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064" y="154112"/>
            <a:ext cx="8704236" cy="1077218"/>
          </a:xfrm>
        </p:spPr>
        <p:txBody>
          <a:bodyPr/>
          <a:lstStyle/>
          <a:p>
            <a:r>
              <a:rPr lang="en-US" dirty="0">
                <a:cs typeface="Helvetica"/>
              </a:rPr>
              <a:t>Key Advances Build Toward </a:t>
            </a:r>
            <a:br>
              <a:rPr lang="en-US" dirty="0">
                <a:cs typeface="Helvetica"/>
              </a:rPr>
            </a:br>
            <a:r>
              <a:rPr lang="en-US" dirty="0">
                <a:cs typeface="Helvetica"/>
              </a:rPr>
              <a:t>College and Career </a:t>
            </a:r>
            <a:r>
              <a:rPr lang="en-US" dirty="0" smtClean="0">
                <a:cs typeface="Helvetica"/>
              </a:rPr>
              <a:t>Readiness</a:t>
            </a:r>
            <a:endParaRPr lang="en-US" dirty="0"/>
          </a:p>
        </p:txBody>
      </p:sp>
      <p:pic>
        <p:nvPicPr>
          <p:cNvPr id="6" name="Picture 5" descr="Engage With Complex Text, Extract and Employ Evidence, Build Knowle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35" y="2026648"/>
            <a:ext cx="8302752" cy="3261360"/>
          </a:xfrm>
          <a:prstGeom prst="rect">
            <a:avLst/>
          </a:prstGeom>
        </p:spPr>
      </p:pic>
    </p:spTree>
    <p:extLst>
      <p:ext uri="{BB962C8B-B14F-4D97-AF65-F5344CB8AC3E}">
        <p14:creationId xmlns:p14="http://schemas.microsoft.com/office/powerpoint/2010/main" val="33345762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34"/>
            <a:ext cx="8229600" cy="1255722"/>
          </a:xfrm>
        </p:spPr>
        <p:txBody>
          <a:bodyPr/>
          <a:lstStyle/>
          <a:p>
            <a:pPr>
              <a:lnSpc>
                <a:spcPct val="110000"/>
              </a:lnSpc>
              <a:spcBef>
                <a:spcPts val="600"/>
              </a:spcBef>
            </a:pPr>
            <a:r>
              <a:rPr lang="en-US" dirty="0"/>
              <a:t>Unit 2 Objectives</a:t>
            </a:r>
            <a:br>
              <a:rPr lang="en-US" dirty="0"/>
            </a:br>
            <a:r>
              <a:rPr lang="en-US" sz="2400" i="1" dirty="0">
                <a:solidFill>
                  <a:srgbClr val="A6A6A6"/>
                </a:solidFill>
              </a:rPr>
              <a:t>Selecting Texts Worth Reading</a:t>
            </a:r>
          </a:p>
        </p:txBody>
      </p:sp>
      <p:sp>
        <p:nvSpPr>
          <p:cNvPr id="3" name="Content Placeholder 2"/>
          <p:cNvSpPr>
            <a:spLocks noGrp="1"/>
          </p:cNvSpPr>
          <p:nvPr>
            <p:ph idx="1"/>
          </p:nvPr>
        </p:nvSpPr>
        <p:spPr>
          <a:xfrm>
            <a:off x="457200" y="1660572"/>
            <a:ext cx="8229600" cy="4466501"/>
          </a:xfrm>
        </p:spPr>
        <p:txBody>
          <a:bodyPr/>
          <a:lstStyle/>
          <a:p>
            <a:pPr>
              <a:lnSpc>
                <a:spcPct val="120000"/>
              </a:lnSpc>
              <a:spcBef>
                <a:spcPts val="1176"/>
              </a:spcBef>
              <a:buFont typeface="Wingdings" charset="2"/>
              <a:buChar char="§"/>
            </a:pPr>
            <a:r>
              <a:rPr lang="en-US" dirty="0">
                <a:solidFill>
                  <a:srgbClr val="000000"/>
                </a:solidFill>
              </a:rPr>
              <a:t>Understand the research base that explains the importance of text complexity to students’ preparedness. </a:t>
            </a:r>
          </a:p>
          <a:p>
            <a:pPr>
              <a:lnSpc>
                <a:spcPct val="120000"/>
              </a:lnSpc>
              <a:spcBef>
                <a:spcPts val="1176"/>
              </a:spcBef>
              <a:buFont typeface="Wingdings" charset="2"/>
              <a:buChar char="§"/>
            </a:pPr>
            <a:r>
              <a:rPr lang="en-US" dirty="0">
                <a:solidFill>
                  <a:srgbClr val="000000"/>
                </a:solidFill>
              </a:rPr>
              <a:t>Understand the staircase of complexity and the central role it plays in the CCR Standards for Adult Education. </a:t>
            </a:r>
          </a:p>
          <a:p>
            <a:pPr>
              <a:lnSpc>
                <a:spcPct val="120000"/>
              </a:lnSpc>
              <a:spcBef>
                <a:spcPts val="1176"/>
              </a:spcBef>
              <a:buFont typeface="Wingdings" charset="2"/>
              <a:buChar char="§"/>
            </a:pPr>
            <a:r>
              <a:rPr lang="en-US" dirty="0">
                <a:solidFill>
                  <a:srgbClr val="000000"/>
                </a:solidFill>
              </a:rPr>
              <a:t>Understand the features that make a text complex.</a:t>
            </a:r>
          </a:p>
          <a:p>
            <a:pPr>
              <a:lnSpc>
                <a:spcPct val="120000"/>
              </a:lnSpc>
              <a:spcBef>
                <a:spcPts val="1176"/>
              </a:spcBef>
              <a:buFont typeface="Wingdings" charset="2"/>
              <a:buChar char="§"/>
            </a:pPr>
            <a:r>
              <a:rPr lang="en-US" dirty="0">
                <a:solidFill>
                  <a:srgbClr val="000000"/>
                </a:solidFill>
              </a:rPr>
              <a:t>Understand how careful consideration of text(s) can yield insights for instruction and deeper understanding of what it takes to comprehend a text</a:t>
            </a:r>
            <a:r>
              <a:rPr lang="en-US" dirty="0" smtClean="0">
                <a:solidFill>
                  <a:srgbClr val="000000"/>
                </a:solidFill>
              </a:rPr>
              <a:t>.</a:t>
            </a:r>
            <a:endParaRPr lang="en-US" dirty="0"/>
          </a:p>
        </p:txBody>
      </p:sp>
    </p:spTree>
    <p:extLst>
      <p:ext uri="{BB962C8B-B14F-4D97-AF65-F5344CB8AC3E}">
        <p14:creationId xmlns:p14="http://schemas.microsoft.com/office/powerpoint/2010/main" val="28017829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0200"/>
            <a:ext cx="7086600" cy="914400"/>
          </a:xfrm>
        </p:spPr>
        <p:txBody>
          <a:bodyPr/>
          <a:lstStyle/>
          <a:p>
            <a:pPr>
              <a:lnSpc>
                <a:spcPct val="110000"/>
              </a:lnSpc>
            </a:pPr>
            <a:r>
              <a:rPr lang="en-US" dirty="0">
                <a:sym typeface="Arial" charset="0"/>
              </a:rPr>
              <a:t>Rationale for Focusing </a:t>
            </a:r>
            <a:r>
              <a:rPr lang="en-US" dirty="0" smtClean="0">
                <a:sym typeface="Arial" charset="0"/>
              </a:rPr>
              <a:t>on </a:t>
            </a:r>
            <a:br>
              <a:rPr lang="en-US" dirty="0" smtClean="0">
                <a:sym typeface="Arial" charset="0"/>
              </a:rPr>
            </a:br>
            <a:r>
              <a:rPr lang="en-US" dirty="0" smtClean="0">
                <a:sym typeface="Arial" charset="0"/>
              </a:rPr>
              <a:t>Complex </a:t>
            </a:r>
            <a:r>
              <a:rPr lang="en-US" dirty="0">
                <a:sym typeface="Arial" charset="0"/>
              </a:rPr>
              <a:t>Text</a:t>
            </a:r>
            <a:endParaRPr lang="en-US" dirty="0"/>
          </a:p>
        </p:txBody>
      </p:sp>
      <p:sp>
        <p:nvSpPr>
          <p:cNvPr id="3" name="Content Placeholder 2"/>
          <p:cNvSpPr>
            <a:spLocks noGrp="1"/>
          </p:cNvSpPr>
          <p:nvPr>
            <p:ph idx="1"/>
          </p:nvPr>
        </p:nvSpPr>
        <p:spPr>
          <a:xfrm>
            <a:off x="457200" y="1811842"/>
            <a:ext cx="8229600" cy="4119058"/>
          </a:xfrm>
        </p:spPr>
        <p:txBody>
          <a:bodyPr/>
          <a:lstStyle/>
          <a:p>
            <a:pPr marL="0" indent="0">
              <a:lnSpc>
                <a:spcPct val="120000"/>
              </a:lnSpc>
              <a:spcBef>
                <a:spcPts val="1176"/>
              </a:spcBef>
              <a:buNone/>
            </a:pPr>
            <a:r>
              <a:rPr lang="en-US" i="1" dirty="0">
                <a:sym typeface="Arial" charset="0"/>
              </a:rPr>
              <a:t>Relevance and Importance Based on the </a:t>
            </a:r>
            <a:r>
              <a:rPr lang="en-US" i="1" dirty="0" smtClean="0">
                <a:sym typeface="Arial" charset="0"/>
              </a:rPr>
              <a:t>Research</a:t>
            </a:r>
            <a:endParaRPr lang="en-US" i="1" dirty="0">
              <a:sym typeface="Arial" charset="0"/>
            </a:endParaRPr>
          </a:p>
          <a:p>
            <a:pPr>
              <a:lnSpc>
                <a:spcPct val="120000"/>
              </a:lnSpc>
              <a:spcBef>
                <a:spcPts val="1176"/>
              </a:spcBef>
              <a:buFont typeface="Wingdings" charset="2"/>
              <a:buChar char="§"/>
            </a:pPr>
            <a:r>
              <a:rPr lang="en-US" dirty="0" smtClean="0">
                <a:solidFill>
                  <a:srgbClr val="000000"/>
                </a:solidFill>
                <a:cs typeface="Helvetica"/>
                <a:sym typeface="Arial" charset="0"/>
              </a:rPr>
              <a:t>The complexity of text that students can read </a:t>
            </a:r>
            <a:r>
              <a:rPr lang="en-US" dirty="0">
                <a:solidFill>
                  <a:srgbClr val="000000"/>
                </a:solidFill>
                <a:cs typeface="Helvetica"/>
                <a:sym typeface="Arial" charset="0"/>
              </a:rPr>
              <a:t>is the greatest predictor of success in college (ACT study).</a:t>
            </a:r>
          </a:p>
          <a:p>
            <a:pPr>
              <a:lnSpc>
                <a:spcPct val="120000"/>
              </a:lnSpc>
              <a:spcBef>
                <a:spcPts val="1176"/>
              </a:spcBef>
              <a:buFont typeface="Wingdings" charset="2"/>
              <a:buChar char="§"/>
            </a:pPr>
            <a:r>
              <a:rPr lang="en-US" dirty="0" smtClean="0">
                <a:solidFill>
                  <a:srgbClr val="000000"/>
                </a:solidFill>
                <a:cs typeface="Helvetica"/>
                <a:sym typeface="Arial" charset="0"/>
              </a:rPr>
              <a:t>The gap </a:t>
            </a:r>
            <a:r>
              <a:rPr lang="en-US" dirty="0">
                <a:solidFill>
                  <a:srgbClr val="000000"/>
                </a:solidFill>
                <a:cs typeface="Helvetica"/>
                <a:sym typeface="Arial" charset="0"/>
              </a:rPr>
              <a:t>between </a:t>
            </a:r>
            <a:r>
              <a:rPr lang="en-US" dirty="0" smtClean="0">
                <a:solidFill>
                  <a:srgbClr val="000000"/>
                </a:solidFill>
                <a:cs typeface="Helvetica"/>
                <a:sym typeface="Arial" charset="0"/>
              </a:rPr>
              <a:t>the complexity </a:t>
            </a:r>
            <a:r>
              <a:rPr lang="en-US" dirty="0">
                <a:solidFill>
                  <a:srgbClr val="000000"/>
                </a:solidFill>
                <a:cs typeface="Helvetica"/>
                <a:sym typeface="Arial" charset="0"/>
              </a:rPr>
              <a:t>of college and high school texts is huge (four years!).</a:t>
            </a:r>
          </a:p>
          <a:p>
            <a:pPr>
              <a:lnSpc>
                <a:spcPct val="120000"/>
              </a:lnSpc>
              <a:spcBef>
                <a:spcPts val="1176"/>
              </a:spcBef>
              <a:buFont typeface="Wingdings" charset="2"/>
              <a:buChar char="§"/>
            </a:pPr>
            <a:r>
              <a:rPr lang="en-US" dirty="0">
                <a:solidFill>
                  <a:srgbClr val="000000"/>
                </a:solidFill>
                <a:cs typeface="Helvetica"/>
                <a:sym typeface="Arial" charset="0"/>
              </a:rPr>
              <a:t>Too many students are reading at too low a level.</a:t>
            </a:r>
            <a:br>
              <a:rPr lang="en-US" dirty="0">
                <a:solidFill>
                  <a:srgbClr val="000000"/>
                </a:solidFill>
                <a:cs typeface="Helvetica"/>
                <a:sym typeface="Arial" charset="0"/>
              </a:rPr>
            </a:br>
            <a:r>
              <a:rPr lang="en-US" dirty="0" smtClean="0">
                <a:solidFill>
                  <a:srgbClr val="000000"/>
                </a:solidFill>
                <a:cs typeface="Helvetica"/>
                <a:sym typeface="Arial" charset="0"/>
              </a:rPr>
              <a:t>(Fewer than 50</a:t>
            </a:r>
            <a:r>
              <a:rPr lang="en-US" dirty="0">
                <a:solidFill>
                  <a:srgbClr val="000000"/>
                </a:solidFill>
                <a:cs typeface="Helvetica"/>
                <a:sym typeface="Arial" charset="0"/>
              </a:rPr>
              <a:t>% of graduates can read sufficiently complex </a:t>
            </a:r>
            <a:r>
              <a:rPr lang="en-US" dirty="0" smtClean="0">
                <a:solidFill>
                  <a:srgbClr val="000000"/>
                </a:solidFill>
                <a:cs typeface="Helvetica"/>
                <a:sym typeface="Arial" charset="0"/>
              </a:rPr>
              <a:t>texts.)</a:t>
            </a:r>
            <a:endParaRPr lang="en-US" dirty="0">
              <a:solidFill>
                <a:srgbClr val="000000"/>
              </a:solidFill>
              <a:cs typeface="Helvetica"/>
              <a:sym typeface="Arial" charset="0"/>
            </a:endParaRPr>
          </a:p>
          <a:p>
            <a:pPr marL="0" indent="0" algn="r">
              <a:lnSpc>
                <a:spcPct val="114000"/>
              </a:lnSpc>
              <a:spcBef>
                <a:spcPts val="1200"/>
              </a:spcBef>
              <a:buClr>
                <a:srgbClr val="000000"/>
              </a:buClr>
              <a:buSzPct val="132000"/>
              <a:buNone/>
            </a:pPr>
            <a:r>
              <a:rPr lang="en-US" i="1" dirty="0">
                <a:solidFill>
                  <a:srgbClr val="000000"/>
                </a:solidFill>
                <a:cs typeface="Helvetica"/>
              </a:rPr>
              <a:t>Deficiencies </a:t>
            </a:r>
            <a:r>
              <a:rPr lang="en-US" i="1" dirty="0" smtClean="0">
                <a:solidFill>
                  <a:srgbClr val="000000"/>
                </a:solidFill>
                <a:cs typeface="Helvetica"/>
              </a:rPr>
              <a:t>deny equal opportunity . </a:t>
            </a:r>
            <a:r>
              <a:rPr lang="en-US" i="1" dirty="0">
                <a:solidFill>
                  <a:srgbClr val="000000"/>
                </a:solidFill>
                <a:cs typeface="Helvetica"/>
              </a:rPr>
              <a:t>. </a:t>
            </a:r>
            <a:r>
              <a:rPr lang="en-US" i="1" dirty="0" smtClean="0">
                <a:solidFill>
                  <a:srgbClr val="000000"/>
                </a:solidFill>
                <a:cs typeface="Helvetica"/>
              </a:rPr>
              <a:t>.</a:t>
            </a:r>
            <a:endParaRPr lang="en-US" i="1" dirty="0">
              <a:solidFill>
                <a:srgbClr val="000000"/>
              </a:solidFill>
              <a:cs typeface="Helvetica"/>
            </a:endParaRPr>
          </a:p>
        </p:txBody>
      </p:sp>
    </p:spTree>
    <p:extLst>
      <p:ext uri="{BB962C8B-B14F-4D97-AF65-F5344CB8AC3E}">
        <p14:creationId xmlns:p14="http://schemas.microsoft.com/office/powerpoint/2010/main" val="14134547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7939"/>
            <a:ext cx="8229600" cy="1077218"/>
          </a:xfrm>
        </p:spPr>
        <p:txBody>
          <a:bodyPr/>
          <a:lstStyle/>
          <a:p>
            <a:pPr>
              <a:lnSpc>
                <a:spcPct val="100000"/>
              </a:lnSpc>
            </a:pPr>
            <a:r>
              <a:rPr lang="en-US" dirty="0">
                <a:cs typeface="Helvetica"/>
              </a:rPr>
              <a:t>Implications </a:t>
            </a:r>
            <a:r>
              <a:rPr lang="en-US" dirty="0" smtClean="0">
                <a:cs typeface="Helvetica"/>
              </a:rPr>
              <a:t>of Focusing on </a:t>
            </a:r>
            <a:br>
              <a:rPr lang="en-US" dirty="0" smtClean="0">
                <a:cs typeface="Helvetica"/>
              </a:rPr>
            </a:br>
            <a:r>
              <a:rPr lang="en-US" dirty="0" smtClean="0">
                <a:cs typeface="Helvetica"/>
              </a:rPr>
              <a:t>Complex </a:t>
            </a:r>
            <a:r>
              <a:rPr lang="en-US" dirty="0">
                <a:cs typeface="Helvetica"/>
              </a:rPr>
              <a:t>Text </a:t>
            </a:r>
            <a:r>
              <a:rPr lang="en-US" dirty="0" smtClean="0">
                <a:cs typeface="Helvetica"/>
              </a:rPr>
              <a:t>on </a:t>
            </a:r>
            <a:r>
              <a:rPr lang="en-US" dirty="0">
                <a:cs typeface="Helvetica"/>
              </a:rPr>
              <a:t>Instruction </a:t>
            </a:r>
            <a:endParaRPr lang="en-US" dirty="0"/>
          </a:p>
        </p:txBody>
      </p:sp>
      <p:sp>
        <p:nvSpPr>
          <p:cNvPr id="3" name="Content Placeholder 2"/>
          <p:cNvSpPr>
            <a:spLocks noGrp="1"/>
          </p:cNvSpPr>
          <p:nvPr>
            <p:ph idx="1"/>
          </p:nvPr>
        </p:nvSpPr>
        <p:spPr>
          <a:xfrm>
            <a:off x="457200" y="1974249"/>
            <a:ext cx="8229600" cy="3318105"/>
          </a:xfrm>
        </p:spPr>
        <p:txBody>
          <a:bodyPr/>
          <a:lstStyle/>
          <a:p>
            <a:pPr>
              <a:lnSpc>
                <a:spcPct val="120000"/>
              </a:lnSpc>
              <a:spcBef>
                <a:spcPts val="1176"/>
              </a:spcBef>
              <a:buFont typeface="Wingdings" charset="2"/>
              <a:buChar char="§"/>
            </a:pPr>
            <a:r>
              <a:rPr lang="en-US" dirty="0">
                <a:solidFill>
                  <a:schemeClr val="tx1"/>
                </a:solidFill>
                <a:cs typeface="Helvetica"/>
              </a:rPr>
              <a:t>The CCR Standards have raised the bar for what students should read and understand at each level.</a:t>
            </a:r>
          </a:p>
          <a:p>
            <a:pPr>
              <a:lnSpc>
                <a:spcPct val="120000"/>
              </a:lnSpc>
              <a:spcBef>
                <a:spcPts val="1176"/>
              </a:spcBef>
              <a:buFont typeface="Wingdings" charset="2"/>
              <a:buChar char="§"/>
            </a:pPr>
            <a:r>
              <a:rPr lang="en-US" dirty="0">
                <a:solidFill>
                  <a:schemeClr val="tx1"/>
                </a:solidFill>
                <a:cs typeface="Helvetica"/>
              </a:rPr>
              <a:t>Passages should be of high quality so they are worthy of close reading. </a:t>
            </a:r>
          </a:p>
          <a:p>
            <a:pPr>
              <a:lnSpc>
                <a:spcPct val="120000"/>
              </a:lnSpc>
              <a:spcBef>
                <a:spcPts val="1176"/>
              </a:spcBef>
              <a:buFont typeface="Wingdings" charset="2"/>
              <a:buChar char="§"/>
            </a:pPr>
            <a:r>
              <a:rPr lang="en-US" dirty="0">
                <a:solidFill>
                  <a:srgbClr val="000000"/>
                </a:solidFill>
                <a:cs typeface="Helvetica"/>
              </a:rPr>
              <a:t>CCR-aligned questions cannot be asked </a:t>
            </a:r>
            <a:r>
              <a:rPr lang="en-US" dirty="0" smtClean="0">
                <a:solidFill>
                  <a:srgbClr val="000000"/>
                </a:solidFill>
                <a:cs typeface="Helvetica"/>
              </a:rPr>
              <a:t>about </a:t>
            </a:r>
            <a:r>
              <a:rPr lang="en-US" dirty="0">
                <a:solidFill>
                  <a:srgbClr val="000000"/>
                </a:solidFill>
                <a:cs typeface="Helvetica"/>
              </a:rPr>
              <a:t>passages lacking complexity and fully developed ideas</a:t>
            </a:r>
            <a:r>
              <a:rPr lang="en-US" dirty="0" smtClean="0">
                <a:solidFill>
                  <a:srgbClr val="000000"/>
                </a:solidFill>
                <a:cs typeface="Helvetica"/>
              </a:rPr>
              <a:t>.</a:t>
            </a:r>
            <a:endParaRPr lang="en-US" dirty="0">
              <a:solidFill>
                <a:srgbClr val="000000"/>
              </a:solidFill>
              <a:cs typeface="Helvetica"/>
            </a:endParaRPr>
          </a:p>
        </p:txBody>
      </p:sp>
    </p:spTree>
    <p:extLst>
      <p:ext uri="{BB962C8B-B14F-4D97-AF65-F5344CB8AC3E}">
        <p14:creationId xmlns:p14="http://schemas.microsoft.com/office/powerpoint/2010/main" val="32792694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7500"/>
            <a:ext cx="7086600" cy="914400"/>
          </a:xfrm>
        </p:spPr>
        <p:txBody>
          <a:bodyPr/>
          <a:lstStyle/>
          <a:p>
            <a:r>
              <a:rPr lang="en-US" dirty="0"/>
              <a:t>What </a:t>
            </a:r>
            <a:r>
              <a:rPr lang="en-US" i="1" dirty="0"/>
              <a:t>Is </a:t>
            </a:r>
            <a:r>
              <a:rPr lang="en-US" dirty="0"/>
              <a:t>Complex Text, Exactly?</a:t>
            </a:r>
          </a:p>
        </p:txBody>
      </p:sp>
      <p:sp>
        <p:nvSpPr>
          <p:cNvPr id="3" name="Content Placeholder 2"/>
          <p:cNvSpPr>
            <a:spLocks noGrp="1"/>
          </p:cNvSpPr>
          <p:nvPr>
            <p:ph idx="1"/>
          </p:nvPr>
        </p:nvSpPr>
        <p:spPr>
          <a:xfrm>
            <a:off x="457200" y="1811842"/>
            <a:ext cx="8229600" cy="3785651"/>
          </a:xfrm>
        </p:spPr>
        <p:txBody>
          <a:bodyPr/>
          <a:lstStyle/>
          <a:p>
            <a:pPr>
              <a:lnSpc>
                <a:spcPct val="120000"/>
              </a:lnSpc>
              <a:spcBef>
                <a:spcPts val="1176"/>
              </a:spcBef>
              <a:buFont typeface="Wingdings" charset="2"/>
              <a:buChar char="§"/>
            </a:pPr>
            <a:r>
              <a:rPr lang="en-US" dirty="0">
                <a:solidFill>
                  <a:srgbClr val="000000"/>
                </a:solidFill>
              </a:rPr>
              <a:t>Complex sentences</a:t>
            </a:r>
          </a:p>
          <a:p>
            <a:pPr>
              <a:lnSpc>
                <a:spcPct val="120000"/>
              </a:lnSpc>
              <a:spcBef>
                <a:spcPts val="1176"/>
              </a:spcBef>
              <a:buFont typeface="Wingdings" charset="2"/>
              <a:buChar char="§"/>
            </a:pPr>
            <a:r>
              <a:rPr lang="en-US" dirty="0">
                <a:solidFill>
                  <a:srgbClr val="000000"/>
                </a:solidFill>
              </a:rPr>
              <a:t>Uncommon vocabulary</a:t>
            </a:r>
          </a:p>
          <a:p>
            <a:pPr>
              <a:lnSpc>
                <a:spcPct val="120000"/>
              </a:lnSpc>
              <a:spcBef>
                <a:spcPts val="1176"/>
              </a:spcBef>
              <a:buFont typeface="Wingdings" charset="2"/>
              <a:buChar char="§"/>
            </a:pPr>
            <a:r>
              <a:rPr lang="en-US" dirty="0">
                <a:solidFill>
                  <a:srgbClr val="000000"/>
                </a:solidFill>
              </a:rPr>
              <a:t>Lack of words, </a:t>
            </a:r>
            <a:r>
              <a:rPr lang="en-US" dirty="0" smtClean="0">
                <a:solidFill>
                  <a:srgbClr val="000000"/>
                </a:solidFill>
              </a:rPr>
              <a:t>sentences, </a:t>
            </a:r>
            <a:r>
              <a:rPr lang="en-US" dirty="0">
                <a:solidFill>
                  <a:srgbClr val="000000"/>
                </a:solidFill>
              </a:rPr>
              <a:t>or paragraphs that review or pull things together for the student</a:t>
            </a:r>
          </a:p>
          <a:p>
            <a:pPr>
              <a:lnSpc>
                <a:spcPct val="120000"/>
              </a:lnSpc>
              <a:spcBef>
                <a:spcPts val="1176"/>
              </a:spcBef>
              <a:buFont typeface="Wingdings" charset="2"/>
              <a:buChar char="§"/>
            </a:pPr>
            <a:r>
              <a:rPr lang="en-US" dirty="0">
                <a:solidFill>
                  <a:srgbClr val="000000"/>
                </a:solidFill>
              </a:rPr>
              <a:t>Lengthy paragraphs</a:t>
            </a:r>
          </a:p>
          <a:p>
            <a:pPr>
              <a:lnSpc>
                <a:spcPct val="120000"/>
              </a:lnSpc>
              <a:spcBef>
                <a:spcPts val="1176"/>
              </a:spcBef>
              <a:buFont typeface="Wingdings" charset="2"/>
              <a:buChar char="§"/>
            </a:pPr>
            <a:r>
              <a:rPr lang="en-US" dirty="0">
                <a:solidFill>
                  <a:srgbClr val="000000"/>
                </a:solidFill>
              </a:rPr>
              <a:t>Text structure that is less narrative and/or mixes structures </a:t>
            </a:r>
          </a:p>
        </p:txBody>
      </p:sp>
    </p:spTree>
    <p:extLst>
      <p:ext uri="{BB962C8B-B14F-4D97-AF65-F5344CB8AC3E}">
        <p14:creationId xmlns:p14="http://schemas.microsoft.com/office/powerpoint/2010/main" val="2716830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2900"/>
            <a:ext cx="7086600" cy="914400"/>
          </a:xfrm>
        </p:spPr>
        <p:txBody>
          <a:bodyPr/>
          <a:lstStyle/>
          <a:p>
            <a:r>
              <a:rPr lang="en-US" dirty="0"/>
              <a:t>What </a:t>
            </a:r>
            <a:r>
              <a:rPr lang="en-US" i="1" dirty="0"/>
              <a:t>Is </a:t>
            </a:r>
            <a:r>
              <a:rPr lang="en-US" dirty="0"/>
              <a:t>Complex Text, Exactly</a:t>
            </a:r>
            <a:r>
              <a:rPr lang="en-US" dirty="0" smtClean="0"/>
              <a:t>? (Continued)</a:t>
            </a:r>
            <a:endParaRPr lang="en-US" dirty="0"/>
          </a:p>
        </p:txBody>
      </p:sp>
      <p:sp>
        <p:nvSpPr>
          <p:cNvPr id="3" name="Content Placeholder 2"/>
          <p:cNvSpPr>
            <a:spLocks noGrp="1"/>
          </p:cNvSpPr>
          <p:nvPr>
            <p:ph idx="1"/>
          </p:nvPr>
        </p:nvSpPr>
        <p:spPr>
          <a:xfrm>
            <a:off x="457200" y="1811842"/>
            <a:ext cx="8229600" cy="3111621"/>
          </a:xfrm>
        </p:spPr>
        <p:txBody>
          <a:bodyPr/>
          <a:lstStyle/>
          <a:p>
            <a:pPr>
              <a:lnSpc>
                <a:spcPct val="120000"/>
              </a:lnSpc>
              <a:spcBef>
                <a:spcPts val="1200"/>
              </a:spcBef>
              <a:spcAft>
                <a:spcPts val="0"/>
              </a:spcAft>
              <a:buFont typeface="Wingdings" charset="2"/>
              <a:buChar char="§"/>
            </a:pPr>
            <a:r>
              <a:rPr lang="en-US" dirty="0">
                <a:solidFill>
                  <a:srgbClr val="000000"/>
                </a:solidFill>
              </a:rPr>
              <a:t>Subtle and/or frequent transitions</a:t>
            </a:r>
          </a:p>
          <a:p>
            <a:pPr>
              <a:lnSpc>
                <a:spcPct val="120000"/>
              </a:lnSpc>
              <a:spcBef>
                <a:spcPts val="1200"/>
              </a:spcBef>
              <a:spcAft>
                <a:spcPts val="0"/>
              </a:spcAft>
              <a:buFont typeface="Wingdings" charset="2"/>
              <a:buChar char="§"/>
            </a:pPr>
            <a:r>
              <a:rPr lang="en-US" dirty="0">
                <a:solidFill>
                  <a:srgbClr val="000000"/>
                </a:solidFill>
              </a:rPr>
              <a:t>Multiple and/or subtle themes and purposes</a:t>
            </a:r>
          </a:p>
          <a:p>
            <a:pPr>
              <a:lnSpc>
                <a:spcPct val="120000"/>
              </a:lnSpc>
              <a:spcBef>
                <a:spcPts val="1200"/>
              </a:spcBef>
              <a:spcAft>
                <a:spcPts val="0"/>
              </a:spcAft>
              <a:buFont typeface="Wingdings" charset="2"/>
              <a:buChar char="§"/>
            </a:pPr>
            <a:r>
              <a:rPr lang="en-US" dirty="0">
                <a:solidFill>
                  <a:srgbClr val="000000"/>
                </a:solidFill>
              </a:rPr>
              <a:t>Dense information</a:t>
            </a:r>
          </a:p>
          <a:p>
            <a:pPr>
              <a:lnSpc>
                <a:spcPct val="120000"/>
              </a:lnSpc>
              <a:spcBef>
                <a:spcPts val="1200"/>
              </a:spcBef>
              <a:spcAft>
                <a:spcPts val="0"/>
              </a:spcAft>
              <a:buFont typeface="Wingdings" charset="2"/>
              <a:buChar char="§"/>
            </a:pPr>
            <a:r>
              <a:rPr lang="en-US" dirty="0">
                <a:solidFill>
                  <a:srgbClr val="000000"/>
                </a:solidFill>
              </a:rPr>
              <a:t>Unfamiliar settings, </a:t>
            </a:r>
            <a:r>
              <a:rPr lang="en-US" dirty="0" smtClean="0">
                <a:solidFill>
                  <a:srgbClr val="000000"/>
                </a:solidFill>
              </a:rPr>
              <a:t>topics, </a:t>
            </a:r>
            <a:r>
              <a:rPr lang="en-US" dirty="0">
                <a:solidFill>
                  <a:srgbClr val="000000"/>
                </a:solidFill>
              </a:rPr>
              <a:t>or events</a:t>
            </a:r>
          </a:p>
          <a:p>
            <a:pPr>
              <a:lnSpc>
                <a:spcPct val="120000"/>
              </a:lnSpc>
              <a:spcBef>
                <a:spcPts val="1200"/>
              </a:spcBef>
              <a:spcAft>
                <a:spcPts val="0"/>
              </a:spcAft>
              <a:buFont typeface="Wingdings" charset="2"/>
              <a:buChar char="§"/>
            </a:pPr>
            <a:r>
              <a:rPr lang="en-US" dirty="0">
                <a:solidFill>
                  <a:srgbClr val="000000"/>
                </a:solidFill>
              </a:rPr>
              <a:t>Lack of repetition, overlap, or similarity in words and sentences</a:t>
            </a:r>
            <a:endParaRPr lang="en-US" dirty="0"/>
          </a:p>
        </p:txBody>
      </p:sp>
    </p:spTree>
    <p:extLst>
      <p:ext uri="{BB962C8B-B14F-4D97-AF65-F5344CB8AC3E}">
        <p14:creationId xmlns:p14="http://schemas.microsoft.com/office/powerpoint/2010/main" val="13522274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187003"/>
            <a:ext cx="8229600" cy="1077218"/>
          </a:xfrm>
        </p:spPr>
        <p:txBody>
          <a:bodyPr/>
          <a:lstStyle/>
          <a:p>
            <a:pPr>
              <a:lnSpc>
                <a:spcPct val="100000"/>
              </a:lnSpc>
            </a:pPr>
            <a:r>
              <a:rPr lang="en-US" dirty="0"/>
              <a:t>Which Two </a:t>
            </a:r>
            <a:r>
              <a:rPr lang="en-US" dirty="0" smtClean="0"/>
              <a:t>of These Factors Cause </a:t>
            </a:r>
            <a:r>
              <a:rPr lang="en-US" dirty="0"/>
              <a:t>Students the Most Difficulty?</a:t>
            </a:r>
          </a:p>
        </p:txBody>
      </p:sp>
      <p:sp>
        <p:nvSpPr>
          <p:cNvPr id="3" name="Content Placeholder 2"/>
          <p:cNvSpPr>
            <a:spLocks noGrp="1"/>
          </p:cNvSpPr>
          <p:nvPr>
            <p:ph idx="1"/>
          </p:nvPr>
        </p:nvSpPr>
        <p:spPr>
          <a:xfrm>
            <a:off x="457200" y="1672454"/>
            <a:ext cx="8025371" cy="3617264"/>
          </a:xfrm>
        </p:spPr>
        <p:txBody>
          <a:bodyPr/>
          <a:lstStyle/>
          <a:p>
            <a:pPr>
              <a:lnSpc>
                <a:spcPct val="120000"/>
              </a:lnSpc>
              <a:spcBef>
                <a:spcPts val="1176"/>
              </a:spcBef>
              <a:buFont typeface="Wingdings" charset="2"/>
              <a:buChar char="§"/>
            </a:pPr>
            <a:r>
              <a:rPr lang="en-US" dirty="0">
                <a:solidFill>
                  <a:srgbClr val="000000"/>
                </a:solidFill>
              </a:rPr>
              <a:t>Complex sentences</a:t>
            </a:r>
          </a:p>
          <a:p>
            <a:pPr>
              <a:lnSpc>
                <a:spcPct val="120000"/>
              </a:lnSpc>
              <a:spcBef>
                <a:spcPts val="1176"/>
              </a:spcBef>
              <a:buFont typeface="Wingdings" charset="2"/>
              <a:buChar char="§"/>
            </a:pPr>
            <a:r>
              <a:rPr lang="en-US" dirty="0">
                <a:solidFill>
                  <a:srgbClr val="000000"/>
                </a:solidFill>
              </a:rPr>
              <a:t>Uncommon vocabulary</a:t>
            </a:r>
          </a:p>
          <a:p>
            <a:pPr>
              <a:lnSpc>
                <a:spcPct val="120000"/>
              </a:lnSpc>
              <a:spcBef>
                <a:spcPts val="1176"/>
              </a:spcBef>
              <a:buFont typeface="Wingdings" charset="2"/>
              <a:buChar char="§"/>
            </a:pPr>
            <a:r>
              <a:rPr lang="en-US" dirty="0">
                <a:solidFill>
                  <a:srgbClr val="000000"/>
                </a:solidFill>
              </a:rPr>
              <a:t>Lack of words, </a:t>
            </a:r>
            <a:r>
              <a:rPr lang="en-US" dirty="0" smtClean="0">
                <a:solidFill>
                  <a:srgbClr val="000000"/>
                </a:solidFill>
              </a:rPr>
              <a:t>sentences, </a:t>
            </a:r>
            <a:r>
              <a:rPr lang="en-US" dirty="0">
                <a:solidFill>
                  <a:srgbClr val="000000"/>
                </a:solidFill>
              </a:rPr>
              <a:t>or paragraphs that review or pull things together for the student</a:t>
            </a:r>
          </a:p>
          <a:p>
            <a:pPr>
              <a:lnSpc>
                <a:spcPct val="120000"/>
              </a:lnSpc>
              <a:spcBef>
                <a:spcPts val="1176"/>
              </a:spcBef>
              <a:buFont typeface="Wingdings" charset="2"/>
              <a:buChar char="§"/>
            </a:pPr>
            <a:r>
              <a:rPr lang="en-US" dirty="0">
                <a:solidFill>
                  <a:srgbClr val="000000"/>
                </a:solidFill>
              </a:rPr>
              <a:t>Lengthy paragraphs</a:t>
            </a:r>
          </a:p>
          <a:p>
            <a:pPr>
              <a:lnSpc>
                <a:spcPct val="120000"/>
              </a:lnSpc>
              <a:spcBef>
                <a:spcPts val="1176"/>
              </a:spcBef>
              <a:buFont typeface="Wingdings" charset="2"/>
              <a:buChar char="§"/>
            </a:pPr>
            <a:r>
              <a:rPr lang="en-US" dirty="0">
                <a:solidFill>
                  <a:srgbClr val="000000"/>
                </a:solidFill>
              </a:rPr>
              <a:t>Text structure that is less narrative and/or mixes structures </a:t>
            </a:r>
            <a:endParaRPr lang="en-US" dirty="0"/>
          </a:p>
        </p:txBody>
      </p:sp>
    </p:spTree>
    <p:extLst>
      <p:ext uri="{BB962C8B-B14F-4D97-AF65-F5344CB8AC3E}">
        <p14:creationId xmlns:p14="http://schemas.microsoft.com/office/powerpoint/2010/main" val="39924150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4727</Words>
  <Application>Microsoft Macintosh PowerPoint</Application>
  <PresentationFormat>On-screen Show (4:3)</PresentationFormat>
  <Paragraphs>341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2_SAMPLE</vt:lpstr>
      <vt:lpstr>Selecting Texts Worth Reading  Foundational Unit 2</vt:lpstr>
      <vt:lpstr>Three Key Advances Prompted  by the CCR Standards</vt:lpstr>
      <vt:lpstr>Key Advances Build Toward  College and Career Readiness</vt:lpstr>
      <vt:lpstr>Unit 2 Objectives Selecting Texts Worth Reading</vt:lpstr>
      <vt:lpstr>Rationale for Focusing on  Complex Text</vt:lpstr>
      <vt:lpstr>Implications of Focusing on  Complex Text on Instruction </vt:lpstr>
      <vt:lpstr>What Is Complex Text, Exactly?</vt:lpstr>
      <vt:lpstr>What Is Complex Text, Exactly? (Continued)</vt:lpstr>
      <vt:lpstr>Which Two of These Factors Cause Students the Most Difficulty?</vt:lpstr>
      <vt:lpstr>PowerPoint Presentation</vt:lpstr>
      <vt:lpstr>What Do These Parts Mean?  How Do They Work Together?</vt:lpstr>
      <vt:lpstr>Quantitative Scale</vt:lpstr>
      <vt:lpstr>Qualitative Measures</vt:lpstr>
      <vt:lpstr>Professional Judgment</vt:lpstr>
      <vt:lpstr>Determining Text Complexity</vt:lpstr>
      <vt:lpstr>Why Text Complexity Is Essential</vt:lpstr>
      <vt:lpstr>Hands-On Practice</vt:lpstr>
      <vt:lpstr>Materials</vt:lpstr>
      <vt:lpstr>Directions</vt:lpstr>
      <vt:lpstr>Directions (Continued)</vt:lpstr>
      <vt:lpstr>Directions (Continued)</vt:lpstr>
      <vt:lpstr>Directions (Continued)</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Selecting Texts Worth Reading</dc:title>
  <dc:subject>Selecting Texts Worth Reading</dc:subject>
  <dc:creator>OCTAE </dc:creator>
  <cp:keywords>ELA, Literacy, CCR Standards, Adult Education</cp:keywords>
  <dc:description/>
  <cp:lastModifiedBy/>
  <cp:revision>1</cp:revision>
  <dcterms:created xsi:type="dcterms:W3CDTF">2014-08-19T09:56:46Z</dcterms:created>
  <dcterms:modified xsi:type="dcterms:W3CDTF">2016-06-20T20:49:59Z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