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18"/>
  </p:notesMasterIdLst>
  <p:handoutMasterIdLst>
    <p:handoutMasterId r:id="rId19"/>
  </p:handoutMasterIdLst>
  <p:sldIdLst>
    <p:sldId id="407" r:id="rId2"/>
    <p:sldId id="387" r:id="rId3"/>
    <p:sldId id="390" r:id="rId4"/>
    <p:sldId id="391" r:id="rId5"/>
    <p:sldId id="392" r:id="rId6"/>
    <p:sldId id="393" r:id="rId7"/>
    <p:sldId id="394" r:id="rId8"/>
    <p:sldId id="395" r:id="rId9"/>
    <p:sldId id="409" r:id="rId10"/>
    <p:sldId id="408" r:id="rId11"/>
    <p:sldId id="399" r:id="rId12"/>
    <p:sldId id="400" r:id="rId13"/>
    <p:sldId id="401" r:id="rId14"/>
    <p:sldId id="402" r:id="rId15"/>
    <p:sldId id="403" r:id="rId16"/>
    <p:sldId id="40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595959"/>
    <a:srgbClr val="E2A90C"/>
    <a:srgbClr val="000000"/>
    <a:srgbClr val="7F7F7F"/>
    <a:srgbClr val="2A40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89" autoAdjust="0"/>
    <p:restoredTop sz="86383" autoAdjust="0"/>
  </p:normalViewPr>
  <p:slideViewPr>
    <p:cSldViewPr snapToGrid="0" snapToObjects="1">
      <p:cViewPr>
        <p:scale>
          <a:sx n="100" d="100"/>
          <a:sy n="100" d="100"/>
        </p:scale>
        <p:origin x="496" y="0"/>
      </p:cViewPr>
      <p:guideLst>
        <p:guide orient="horz" pos="2160"/>
        <p:guide pos="2880"/>
      </p:guideLst>
    </p:cSldViewPr>
  </p:slideViewPr>
  <p:outlineViewPr>
    <p:cViewPr>
      <p:scale>
        <a:sx n="100" d="100"/>
        <a:sy n="100" d="100"/>
      </p:scale>
      <p:origin x="0" y="-10625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pPr/>
              <a:t>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pPr/>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pPr/>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pPr/>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a:t>
            </a:fld>
            <a:endParaRPr lang="en-US"/>
          </a:p>
        </p:txBody>
      </p:sp>
    </p:spTree>
    <p:extLst>
      <p:ext uri="{BB962C8B-B14F-4D97-AF65-F5344CB8AC3E}">
        <p14:creationId xmlns:p14="http://schemas.microsoft.com/office/powerpoint/2010/main" val="45514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10</a:t>
            </a:fld>
            <a:endParaRPr lang="en-US"/>
          </a:p>
        </p:txBody>
      </p:sp>
    </p:spTree>
    <p:extLst>
      <p:ext uri="{BB962C8B-B14F-4D97-AF65-F5344CB8AC3E}">
        <p14:creationId xmlns:p14="http://schemas.microsoft.com/office/powerpoint/2010/main" val="361524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a:t>
            </a:r>
            <a:r>
              <a:rPr lang="en-US" b="1" baseline="0" dirty="0" smtClean="0"/>
              <a:t> </a:t>
            </a:r>
            <a:r>
              <a:rPr lang="en-US" dirty="0" smtClean="0"/>
              <a:t>Make sure each participant has the correct materials before giving directions for the activity.</a:t>
            </a:r>
            <a:endParaRPr lang="en-US"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11</a:t>
            </a:fld>
            <a:endParaRPr lang="en-US"/>
          </a:p>
        </p:txBody>
      </p:sp>
    </p:spTree>
    <p:extLst>
      <p:ext uri="{BB962C8B-B14F-4D97-AF65-F5344CB8AC3E}">
        <p14:creationId xmlns:p14="http://schemas.microsoft.com/office/powerpoint/2010/main" val="281803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Big Idea: </a:t>
            </a:r>
            <a:r>
              <a:rPr lang="en-US" dirty="0"/>
              <a:t>Go over the instructions and evaluate a couple of the questions together before asking participants to work in pairs</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Facilitator Notes:</a:t>
            </a:r>
          </a:p>
          <a:p>
            <a:pPr marL="171450" indent="-171450">
              <a:buFont typeface="Arial"/>
              <a:buChar char="•"/>
              <a:defRPr/>
            </a:pPr>
            <a:r>
              <a:rPr lang="en-US" dirty="0"/>
              <a:t>The instructions might seem a bit confusing at first, so it is worth taking the time needed to make sure participants are comfortable with the task demands</a:t>
            </a:r>
            <a:r>
              <a:rPr lang="en-US" dirty="0" smtClean="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This exercise works best if participants work through each of the four categories one at a time with each question (as opposed to trying to work through all four categories </a:t>
            </a:r>
            <a:r>
              <a:rPr lang="en-US" dirty="0" smtClean="0"/>
              <a:t>with one question before moving on to the next question</a:t>
            </a:r>
            <a:r>
              <a:rPr lang="en-US" sz="1200" kern="1200" dirty="0" smtClean="0">
                <a:solidFill>
                  <a:srgbClr val="000000"/>
                </a:solidFill>
                <a:effectLst/>
                <a:latin typeface="+mn-lt"/>
                <a:ea typeface="+mn-ea"/>
                <a:cs typeface="+mn-cs"/>
              </a:rPr>
              <a:t>). That is, first, </a:t>
            </a:r>
            <a:r>
              <a:rPr lang="en-US" dirty="0">
                <a:solidFill>
                  <a:srgbClr val="000000"/>
                </a:solidFill>
              </a:rPr>
              <a:t>c</a:t>
            </a:r>
            <a:r>
              <a:rPr lang="en-US" sz="1200" dirty="0" smtClean="0">
                <a:solidFill>
                  <a:srgbClr val="000000"/>
                </a:solidFill>
              </a:rPr>
              <a:t>ould a student find evidence in the essay to answer each one of the questions?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rPr>
              <a:t>Then, direct participants back to their tables to work through the rest of the categories.</a:t>
            </a:r>
          </a:p>
        </p:txBody>
      </p:sp>
      <p:sp>
        <p:nvSpPr>
          <p:cNvPr id="4" name="Slide Number Placeholder 3"/>
          <p:cNvSpPr>
            <a:spLocks noGrp="1"/>
          </p:cNvSpPr>
          <p:nvPr>
            <p:ph type="sldNum" sz="quarter" idx="10"/>
          </p:nvPr>
        </p:nvSpPr>
        <p:spPr/>
        <p:txBody>
          <a:bodyPr/>
          <a:lstStyle/>
          <a:p>
            <a:fld id="{A1746C55-DBCE-BE40-B7B1-D03C52A6C0A4}" type="slidenum">
              <a:rPr lang="en-US" smtClean="0"/>
              <a:pPr/>
              <a:t>12</a:t>
            </a:fld>
            <a:endParaRPr lang="en-US"/>
          </a:p>
        </p:txBody>
      </p:sp>
    </p:spTree>
    <p:extLst>
      <p:ext uri="{BB962C8B-B14F-4D97-AF65-F5344CB8AC3E}">
        <p14:creationId xmlns:p14="http://schemas.microsoft.com/office/powerpoint/2010/main" val="370325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Continue going over the instructions.</a:t>
            </a:r>
            <a:endParaRPr lang="en-US" b="1" dirty="0" smtClean="0"/>
          </a:p>
          <a:p>
            <a:endParaRPr lang="en-US" b="1" dirty="0" smtClean="0"/>
          </a:p>
          <a:p>
            <a:pPr>
              <a:defRPr/>
            </a:pPr>
            <a:r>
              <a:rPr lang="en-US" b="1" dirty="0"/>
              <a:t>Facilitator Talking Points:</a:t>
            </a:r>
          </a:p>
          <a:p>
            <a:pPr marL="115888" indent="-115888">
              <a:lnSpc>
                <a:spcPct val="120000"/>
              </a:lnSpc>
              <a:buFont typeface="+mj-lt"/>
              <a:buAutoNum type="arabicPeriod"/>
              <a:tabLst>
                <a:tab pos="112713" algn="l"/>
              </a:tabLst>
            </a:pPr>
            <a:r>
              <a:rPr lang="en-US" dirty="0" smtClean="0">
                <a:solidFill>
                  <a:srgbClr val="000000"/>
                </a:solidFill>
              </a:rPr>
              <a:t>Let’s review the categories: Label </a:t>
            </a:r>
            <a:r>
              <a:rPr lang="en-US" dirty="0">
                <a:solidFill>
                  <a:srgbClr val="000000"/>
                </a:solidFill>
              </a:rPr>
              <a:t>the questions on your individual chart. Questions can fulfill more than one category. </a:t>
            </a:r>
          </a:p>
          <a:p>
            <a:pPr marL="231775" lvl="1" indent="-119063">
              <a:lnSpc>
                <a:spcPct val="120000"/>
              </a:lnSpc>
              <a:buClr>
                <a:srgbClr val="004080"/>
              </a:buClr>
              <a:buFont typeface="Arial"/>
              <a:buChar char="•"/>
              <a:tabLst>
                <a:tab pos="112713" algn="l"/>
              </a:tabLst>
            </a:pPr>
            <a:r>
              <a:rPr lang="en-US" b="1" dirty="0">
                <a:solidFill>
                  <a:srgbClr val="000000"/>
                </a:solidFill>
              </a:rPr>
              <a:t>Y/N:</a:t>
            </a:r>
            <a:r>
              <a:rPr lang="en-US" dirty="0">
                <a:solidFill>
                  <a:srgbClr val="000000"/>
                </a:solidFill>
              </a:rPr>
              <a:t> Could a student find </a:t>
            </a:r>
            <a:r>
              <a:rPr lang="en-US" b="1" dirty="0">
                <a:solidFill>
                  <a:srgbClr val="000000"/>
                </a:solidFill>
              </a:rPr>
              <a:t>evidence</a:t>
            </a:r>
            <a:r>
              <a:rPr lang="en-US" dirty="0">
                <a:solidFill>
                  <a:srgbClr val="000000"/>
                </a:solidFill>
              </a:rPr>
              <a:t> in the essay to answer this question? (If you answer N to a question in step 1, do not work with the question again until step 4.)</a:t>
            </a:r>
          </a:p>
          <a:p>
            <a:pPr marL="231775" lvl="1" indent="-119063">
              <a:lnSpc>
                <a:spcPct val="120000"/>
              </a:lnSpc>
              <a:buClr>
                <a:srgbClr val="004080"/>
              </a:buClr>
              <a:buFont typeface="Arial"/>
              <a:buChar char="•"/>
              <a:tabLst>
                <a:tab pos="112713" algn="l"/>
              </a:tabLst>
            </a:pPr>
            <a:r>
              <a:rPr lang="en-US" b="1" dirty="0">
                <a:solidFill>
                  <a:srgbClr val="000000"/>
                </a:solidFill>
              </a:rPr>
              <a:t>D:</a:t>
            </a:r>
            <a:r>
              <a:rPr lang="en-US" dirty="0">
                <a:solidFill>
                  <a:srgbClr val="000000"/>
                </a:solidFill>
              </a:rPr>
              <a:t> Does a reader have to dig </a:t>
            </a:r>
            <a:r>
              <a:rPr lang="en-US" b="1" dirty="0">
                <a:solidFill>
                  <a:srgbClr val="000000"/>
                </a:solidFill>
              </a:rPr>
              <a:t>deep</a:t>
            </a:r>
            <a:r>
              <a:rPr lang="en-US" dirty="0">
                <a:solidFill>
                  <a:srgbClr val="000000"/>
                </a:solidFill>
              </a:rPr>
              <a:t> to answer this question?</a:t>
            </a:r>
            <a:endParaRPr lang="en-US" b="1" dirty="0">
              <a:solidFill>
                <a:srgbClr val="000000"/>
              </a:solidFill>
            </a:endParaRPr>
          </a:p>
          <a:p>
            <a:pPr marL="231775" lvl="1" indent="-119063">
              <a:lnSpc>
                <a:spcPct val="120000"/>
              </a:lnSpc>
              <a:buClr>
                <a:srgbClr val="004080"/>
              </a:buClr>
              <a:buFont typeface="Arial"/>
              <a:buChar char="•"/>
              <a:tabLst>
                <a:tab pos="112713" algn="l"/>
              </a:tabLst>
            </a:pPr>
            <a:r>
              <a:rPr lang="en-US" b="1" dirty="0">
                <a:solidFill>
                  <a:srgbClr val="000000"/>
                </a:solidFill>
              </a:rPr>
              <a:t>V:</a:t>
            </a:r>
            <a:r>
              <a:rPr lang="en-US" dirty="0">
                <a:solidFill>
                  <a:srgbClr val="000000"/>
                </a:solidFill>
              </a:rPr>
              <a:t> Does the question ask about a </a:t>
            </a:r>
            <a:r>
              <a:rPr lang="en-US" b="1" dirty="0">
                <a:solidFill>
                  <a:srgbClr val="000000"/>
                </a:solidFill>
              </a:rPr>
              <a:t>vocabulary </a:t>
            </a:r>
            <a:r>
              <a:rPr lang="en-US" dirty="0">
                <a:solidFill>
                  <a:srgbClr val="000000"/>
                </a:solidFill>
              </a:rPr>
              <a:t>word in the essay?</a:t>
            </a:r>
          </a:p>
          <a:p>
            <a:pPr marL="231775" lvl="1" indent="-119063">
              <a:lnSpc>
                <a:spcPct val="120000"/>
              </a:lnSpc>
              <a:buClr>
                <a:srgbClr val="004080"/>
              </a:buClr>
              <a:buFont typeface="Arial"/>
              <a:buChar char="•"/>
              <a:tabLst>
                <a:tab pos="112713" algn="l"/>
              </a:tabLst>
            </a:pPr>
            <a:r>
              <a:rPr lang="en-US" b="1" dirty="0">
                <a:solidFill>
                  <a:srgbClr val="000000"/>
                </a:solidFill>
              </a:rPr>
              <a:t>*</a:t>
            </a:r>
            <a:r>
              <a:rPr lang="en-US" dirty="0">
                <a:solidFill>
                  <a:srgbClr val="000000"/>
                </a:solidFill>
              </a:rPr>
              <a:t>: Is this a question</a:t>
            </a:r>
            <a:r>
              <a:rPr lang="en-US" b="1" dirty="0">
                <a:solidFill>
                  <a:srgbClr val="000000"/>
                </a:solidFill>
              </a:rPr>
              <a:t> worth </a:t>
            </a:r>
            <a:r>
              <a:rPr lang="en-US" dirty="0">
                <a:solidFill>
                  <a:srgbClr val="000000"/>
                </a:solidFill>
              </a:rPr>
              <a:t>asking? If not, could you revise it to make it worth asking?</a:t>
            </a:r>
          </a:p>
          <a:p>
            <a:endParaRPr lang="en-US" b="1" dirty="0" smtClean="0"/>
          </a:p>
          <a:p>
            <a:r>
              <a:rPr lang="en-US" b="1" dirty="0" smtClean="0"/>
              <a:t>Facilitator Notes:</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Use your judgment about the confidence level of participants for when to release them to paired work. It may be that some groups do better working with a full table through the exercise.</a:t>
            </a:r>
          </a:p>
          <a:p>
            <a:pPr marL="171450" indent="-171450">
              <a:buFont typeface="Arial"/>
              <a:buChar char="•"/>
            </a:pPr>
            <a:r>
              <a:rPr lang="en-US" dirty="0"/>
              <a:t>If you sense </a:t>
            </a:r>
            <a:r>
              <a:rPr lang="en-US" dirty="0" smtClean="0"/>
              <a:t>that some </a:t>
            </a:r>
            <a:r>
              <a:rPr lang="en-US" dirty="0"/>
              <a:t>groups </a:t>
            </a:r>
            <a:r>
              <a:rPr lang="en-US" dirty="0" smtClean="0"/>
              <a:t>still are </a:t>
            </a:r>
            <a:r>
              <a:rPr lang="en-US" dirty="0"/>
              <a:t>not ready to work </a:t>
            </a:r>
            <a:r>
              <a:rPr lang="en-US" dirty="0" smtClean="0"/>
              <a:t>table by table, </a:t>
            </a:r>
            <a:r>
              <a:rPr lang="en-US" dirty="0"/>
              <a:t>it </a:t>
            </a:r>
            <a:r>
              <a:rPr lang="en-US" dirty="0" smtClean="0"/>
              <a:t>is also </a:t>
            </a:r>
            <a:r>
              <a:rPr lang="en-US" dirty="0"/>
              <a:t>fine to continue through the exercise as a full group.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13</a:t>
            </a:fld>
            <a:endParaRPr lang="en-US"/>
          </a:p>
        </p:txBody>
      </p:sp>
    </p:spTree>
    <p:extLst>
      <p:ext uri="{BB962C8B-B14F-4D97-AF65-F5344CB8AC3E}">
        <p14:creationId xmlns:p14="http://schemas.microsoft.com/office/powerpoint/2010/main" val="377528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smtClean="0"/>
              <a:t>Big</a:t>
            </a:r>
            <a:r>
              <a:rPr lang="en-US" b="1" baseline="0" dirty="0" smtClean="0"/>
              <a:t> Idea: </a:t>
            </a:r>
            <a:r>
              <a:rPr lang="en-US" dirty="0" smtClean="0"/>
              <a:t>Leave this</a:t>
            </a:r>
            <a:r>
              <a:rPr lang="en-US" baseline="0" dirty="0" smtClean="0"/>
              <a:t> slide on the screen during the activity so participants can refer to it easily.</a:t>
            </a:r>
          </a:p>
          <a:p>
            <a:pPr marL="0" indent="0">
              <a:buFont typeface="Arial"/>
              <a:buNone/>
            </a:pPr>
            <a:endParaRPr lang="en-US" baseline="0" dirty="0" smtClean="0"/>
          </a:p>
          <a:p>
            <a:pPr marL="0" indent="0">
              <a:buFont typeface="Arial"/>
              <a:buNone/>
            </a:pPr>
            <a:r>
              <a:rPr lang="en-US" b="1" baseline="0" dirty="0" smtClean="0"/>
              <a:t>Facilitator Notes: </a:t>
            </a:r>
          </a:p>
          <a:p>
            <a:pPr marL="176213" lvl="1" indent="-176213">
              <a:buFont typeface="Arial"/>
              <a:buChar char="•"/>
            </a:pPr>
            <a:r>
              <a:rPr lang="en-US" dirty="0" smtClean="0"/>
              <a:t>Initial work session will concentrate on: </a:t>
            </a:r>
            <a:r>
              <a:rPr lang="en-US" i="1" dirty="0" smtClean="0">
                <a:solidFill>
                  <a:srgbClr val="000000"/>
                </a:solidFill>
              </a:rPr>
              <a:t>The</a:t>
            </a:r>
            <a:r>
              <a:rPr lang="en-US" dirty="0" smtClean="0">
                <a:solidFill>
                  <a:srgbClr val="000000"/>
                </a:solidFill>
              </a:rPr>
              <a:t> </a:t>
            </a:r>
            <a:r>
              <a:rPr lang="en-US" i="1" dirty="0" smtClean="0">
                <a:solidFill>
                  <a:srgbClr val="000000"/>
                </a:solidFill>
              </a:rPr>
              <a:t>Words We Live By: Your Annotated Guide to the Constitution. </a:t>
            </a:r>
          </a:p>
          <a:p>
            <a:pPr marL="176213" lvl="1" indent="-176213">
              <a:buFont typeface="Arial"/>
              <a:buChar char="•"/>
            </a:pPr>
            <a:r>
              <a:rPr lang="en-US" dirty="0" smtClean="0"/>
              <a:t>Second work session will concentrate on: Eleanor Roosevelt Speaks to the Members of the American Civil Liberties Union.</a:t>
            </a:r>
          </a:p>
          <a:p>
            <a:pPr marL="176213" marR="0" lvl="1" indent="-176213"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rPr>
              <a:t>To break up the activity and to catch any error patterns early, tell table leads to stop the independent work after each category so participants can compare their judgments and resolve any disagreements or confusion quickly. </a:t>
            </a:r>
            <a:endParaRPr lang="en-US" dirty="0" smtClean="0"/>
          </a:p>
          <a:p>
            <a:pPr marL="171450" indent="-171450">
              <a:buFont typeface="Arial"/>
              <a:buChar char="•"/>
            </a:pPr>
            <a:r>
              <a:rPr lang="en-US" dirty="0" smtClean="0"/>
              <a:t>Go over the instructions again that begin on slide 12. </a:t>
            </a:r>
            <a:endParaRPr lang="en-US"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solidFill>
                <a:srgbClr val="000000"/>
              </a:solidFill>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14</a:t>
            </a:fld>
            <a:endParaRPr lang="en-US"/>
          </a:p>
        </p:txBody>
      </p:sp>
    </p:spTree>
    <p:extLst>
      <p:ext uri="{BB962C8B-B14F-4D97-AF65-F5344CB8AC3E}">
        <p14:creationId xmlns:p14="http://schemas.microsoft.com/office/powerpoint/2010/main" val="286332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 Idea: </a:t>
            </a:r>
            <a:r>
              <a:rPr lang="en-US" baseline="0" dirty="0" smtClean="0"/>
              <a:t>Get participants to reflect on why asking questions that demand evidence is a powerful tool.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Facilitator Notes:</a:t>
            </a:r>
            <a:r>
              <a:rPr lang="en-US" baseline="0" dirty="0" smtClean="0"/>
              <a:t> </a:t>
            </a:r>
          </a:p>
          <a:p>
            <a:pPr marL="171450" indent="-171450">
              <a:buFont typeface="Arial"/>
              <a:buChar char="•"/>
            </a:pPr>
            <a:r>
              <a:rPr lang="en-US" baseline="0" dirty="0" smtClean="0"/>
              <a:t>Ask participants to call out any questions they thought were particularly tricky or challenging, and discuss them as a group. </a:t>
            </a:r>
          </a:p>
          <a:p>
            <a:pPr marL="171450" indent="-171450">
              <a:buFont typeface="Arial"/>
              <a:buChar char="•"/>
            </a:pPr>
            <a:r>
              <a:rPr lang="en-US" baseline="0" dirty="0" smtClean="0"/>
              <a:t>Do your best to point out the ways in which the hig</a:t>
            </a:r>
            <a:r>
              <a:rPr lang="en-US" dirty="0" smtClean="0"/>
              <a:t>h-</a:t>
            </a:r>
            <a:r>
              <a:rPr lang="en-US" baseline="0" dirty="0" smtClean="0"/>
              <a:t>quality, text-dependent questions show </a:t>
            </a:r>
            <a:r>
              <a:rPr lang="en-US" i="0" baseline="0" dirty="0" smtClean="0"/>
              <a:t>students where to return in the text; they encourage students to spend time with the most challenging or important parts of the text.</a:t>
            </a:r>
          </a:p>
          <a:p>
            <a:pPr marL="171450" indent="-171450">
              <a:buFont typeface="Arial"/>
              <a:buChar char="•"/>
            </a:pPr>
            <a:r>
              <a:rPr lang="en-US" dirty="0" smtClean="0"/>
              <a:t>Return to Slide 9 to review the tips on how to build a good set of text-dependent questions.</a:t>
            </a:r>
            <a:endParaRPr lang="en-US" i="0" baseline="0" dirty="0" smtClean="0"/>
          </a:p>
        </p:txBody>
      </p:sp>
      <p:sp>
        <p:nvSpPr>
          <p:cNvPr id="4" name="Slide Number Placeholder 3"/>
          <p:cNvSpPr>
            <a:spLocks noGrp="1"/>
          </p:cNvSpPr>
          <p:nvPr>
            <p:ph type="sldNum" sz="quarter" idx="10"/>
          </p:nvPr>
        </p:nvSpPr>
        <p:spPr/>
        <p:txBody>
          <a:bodyPr/>
          <a:lstStyle/>
          <a:p>
            <a:fld id="{57CA4621-35DE-434B-BEE3-2ECA5246E3B6}" type="slidenum">
              <a:rPr lang="en-US" smtClean="0"/>
              <a:t>15</a:t>
            </a:fld>
            <a:endParaRPr lang="en-US"/>
          </a:p>
        </p:txBody>
      </p:sp>
    </p:spTree>
    <p:extLst>
      <p:ext uri="{BB962C8B-B14F-4D97-AF65-F5344CB8AC3E}">
        <p14:creationId xmlns:p14="http://schemas.microsoft.com/office/powerpoint/2010/main" val="308750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smtClean="0"/>
              <a:t>Big Idea: </a:t>
            </a:r>
            <a:r>
              <a:rPr lang="en-US" dirty="0" smtClean="0"/>
              <a:t>Ask participants </a:t>
            </a:r>
            <a:r>
              <a:rPr lang="en-US" dirty="0"/>
              <a:t>to discuss what they have learned and to think ahead about how they plan to use what they have learned. </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16</a:t>
            </a:fld>
            <a:endParaRPr lang="en-US"/>
          </a:p>
        </p:txBody>
      </p:sp>
    </p:spTree>
    <p:extLst>
      <p:ext uri="{BB962C8B-B14F-4D97-AF65-F5344CB8AC3E}">
        <p14:creationId xmlns:p14="http://schemas.microsoft.com/office/powerpoint/2010/main" val="11407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Big Idea:</a:t>
            </a:r>
            <a:r>
              <a:rPr lang="en-US" sz="1200" kern="1200" dirty="0" smtClean="0">
                <a:solidFill>
                  <a:schemeClr val="tx1"/>
                </a:solidFill>
                <a:effectLst/>
                <a:latin typeface="+mn-lt"/>
                <a:ea typeface="+mn-ea"/>
                <a:cs typeface="+mn-cs"/>
              </a:rPr>
              <a:t> </a:t>
            </a:r>
            <a:r>
              <a:rPr lang="en-US" dirty="0" smtClean="0">
                <a:solidFill>
                  <a:srgbClr val="000000"/>
                </a:solidFill>
                <a:cs typeface="Helvetica"/>
                <a:sym typeface="Arial"/>
              </a:rPr>
              <a:t>These are the most important</a:t>
            </a:r>
            <a:r>
              <a:rPr lang="en-US" baseline="0" dirty="0" smtClean="0">
                <a:solidFill>
                  <a:srgbClr val="000000"/>
                </a:solidFill>
                <a:cs typeface="Helvetica"/>
                <a:sym typeface="Arial"/>
              </a:rPr>
              <a:t> instructional changes demanded by the CCR Standards for </a:t>
            </a:r>
            <a:r>
              <a:rPr lang="en-US" baseline="0" smtClean="0">
                <a:solidFill>
                  <a:srgbClr val="000000"/>
                </a:solidFill>
                <a:cs typeface="Helvetica"/>
                <a:sym typeface="Arial"/>
              </a:rPr>
              <a:t>Adult Education. </a:t>
            </a:r>
            <a:endParaRPr lang="en-US" baseline="0" dirty="0" smtClean="0">
              <a:solidFill>
                <a:srgbClr val="000000"/>
              </a:solidFill>
              <a:cs typeface="Helvetica"/>
              <a:sym typeface="Arial"/>
            </a:endParaRPr>
          </a:p>
          <a:p>
            <a:pPr marL="0" indent="0">
              <a:lnSpc>
                <a:spcPct val="120000"/>
              </a:lnSpc>
              <a:buFont typeface="+mj-lt"/>
              <a:buNone/>
            </a:pPr>
            <a:endParaRPr lang="en-US" b="1" dirty="0" smtClean="0">
              <a:solidFill>
                <a:srgbClr val="000000"/>
              </a:solidFill>
              <a:cs typeface="Helvetica"/>
              <a:sym typeface="Arial"/>
            </a:endParaRPr>
          </a:p>
          <a:p>
            <a:pPr marL="0" indent="0">
              <a:lnSpc>
                <a:spcPct val="120000"/>
              </a:lnSpc>
              <a:buFont typeface="+mj-lt"/>
              <a:buNone/>
            </a:pPr>
            <a:r>
              <a:rPr lang="en-US" b="1" dirty="0" smtClean="0">
                <a:solidFill>
                  <a:srgbClr val="000000"/>
                </a:solidFill>
                <a:cs typeface="Helvetica"/>
                <a:sym typeface="Arial"/>
              </a:rPr>
              <a:t>Facilitator Talking Points:</a:t>
            </a:r>
          </a:p>
          <a:p>
            <a:pPr marL="171450" indent="-171450">
              <a:lnSpc>
                <a:spcPct val="110000"/>
              </a:lnSpc>
              <a:buFont typeface="Arial"/>
              <a:buChar char="•"/>
            </a:pPr>
            <a:r>
              <a:rPr lang="en-US" dirty="0">
                <a:solidFill>
                  <a:srgbClr val="000000"/>
                </a:solidFill>
                <a:cs typeface="Helvetica"/>
                <a:sym typeface="Arial"/>
              </a:rPr>
              <a:t>The key advances represent the most important instructional changes demanded by the CCR Standards for Adult </a:t>
            </a:r>
            <a:r>
              <a:rPr lang="en-US" dirty="0" smtClean="0">
                <a:solidFill>
                  <a:srgbClr val="000000"/>
                </a:solidFill>
                <a:cs typeface="Helvetica"/>
                <a:sym typeface="Arial"/>
              </a:rPr>
              <a:t>Education: </a:t>
            </a:r>
            <a:endParaRPr lang="en-US" dirty="0">
              <a:solidFill>
                <a:srgbClr val="000000"/>
              </a:solidFill>
              <a:cs typeface="Helvetica"/>
              <a:sym typeface="Arial"/>
            </a:endParaRPr>
          </a:p>
          <a:p>
            <a:pPr marL="404813" lvl="1" indent="-171450">
              <a:lnSpc>
                <a:spcPct val="110000"/>
              </a:lnSpc>
              <a:buFont typeface="Courier New"/>
              <a:buChar char="o"/>
            </a:pPr>
            <a:r>
              <a:rPr lang="en-US" dirty="0">
                <a:solidFill>
                  <a:srgbClr val="000000"/>
                </a:solidFill>
                <a:cs typeface="Helvetica"/>
                <a:sym typeface="Arial"/>
              </a:rPr>
              <a:t>Key Advance 1: The standards build a staircase of text complexity so that all students are ready for the demands of college</a:t>
            </a:r>
            <a:r>
              <a:rPr lang="en-US" dirty="0" smtClean="0">
                <a:solidFill>
                  <a:srgbClr val="000000"/>
                </a:solidFill>
                <a:cs typeface="Helvetica"/>
                <a:sym typeface="Arial"/>
              </a:rPr>
              <a:t>- and </a:t>
            </a:r>
            <a:r>
              <a:rPr lang="en-US" dirty="0">
                <a:solidFill>
                  <a:srgbClr val="000000"/>
                </a:solidFill>
                <a:cs typeface="Helvetica"/>
                <a:sym typeface="Arial"/>
              </a:rPr>
              <a:t>career-level reading.</a:t>
            </a:r>
          </a:p>
          <a:p>
            <a:pPr marL="404813" lvl="1" indent="-171450">
              <a:lnSpc>
                <a:spcPct val="110000"/>
              </a:lnSpc>
              <a:buFont typeface="Courier New"/>
              <a:buChar char="o"/>
            </a:pPr>
            <a:r>
              <a:rPr lang="en-US" dirty="0">
                <a:solidFill>
                  <a:srgbClr val="000000"/>
                </a:solidFill>
                <a:cs typeface="Helvetica"/>
                <a:sym typeface="Arial"/>
              </a:rPr>
              <a:t>Key Advance 2: The standards place a premium on students drawing evidence from texts to support their claims and conclusions about texts.</a:t>
            </a:r>
          </a:p>
          <a:p>
            <a:pPr marL="404813" lvl="1" indent="-171450">
              <a:lnSpc>
                <a:spcPct val="110000"/>
              </a:lnSpc>
              <a:buFont typeface="Courier New"/>
              <a:buChar char="o"/>
            </a:pPr>
            <a:r>
              <a:rPr lang="en-US" dirty="0">
                <a:solidFill>
                  <a:srgbClr val="000000"/>
                </a:solidFill>
                <a:cs typeface="Helvetica"/>
                <a:sym typeface="Arial"/>
              </a:rPr>
              <a:t>Key Advance 3: The standards identify</a:t>
            </a:r>
            <a:r>
              <a:rPr lang="en-US" dirty="0">
                <a:solidFill>
                  <a:srgbClr val="FF0000"/>
                </a:solidFill>
                <a:cs typeface="Helvetica"/>
                <a:sym typeface="Arial"/>
              </a:rPr>
              <a:t> </a:t>
            </a:r>
            <a:r>
              <a:rPr lang="en-US" dirty="0">
                <a:solidFill>
                  <a:srgbClr val="000000"/>
                </a:solidFill>
                <a:cs typeface="Helvetica"/>
                <a:sym typeface="Arial"/>
              </a:rPr>
              <a:t>reading, researching, and writing about texts as the key to gaining knowledge. </a:t>
            </a:r>
          </a:p>
          <a:p>
            <a:pPr marL="171450" indent="-171450">
              <a:lnSpc>
                <a:spcPct val="120000"/>
              </a:lnSpc>
              <a:buFont typeface="Arial"/>
              <a:buChar char="•"/>
            </a:pPr>
            <a:r>
              <a:rPr lang="en-US" baseline="0" dirty="0" smtClean="0">
                <a:solidFill>
                  <a:srgbClr val="000000"/>
                </a:solidFill>
                <a:cs typeface="Helvetica"/>
                <a:sym typeface="Arial"/>
              </a:rPr>
              <a:t>In this unit, we will address the second key advance, EVIDENCE.</a:t>
            </a:r>
            <a:endParaRPr lang="x-none" dirty="0" smtClean="0">
              <a:solidFill>
                <a:srgbClr val="000000"/>
              </a:solidFill>
              <a:cs typeface="Helvetica"/>
              <a:sym typeface="Arial"/>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a:t>
            </a:r>
            <a:r>
              <a:rPr lang="en-US" b="1" dirty="0" smtClean="0"/>
              <a:t> Note:</a:t>
            </a:r>
            <a:r>
              <a:rPr lang="en-US" dirty="0" smtClean="0"/>
              <a:t> </a:t>
            </a:r>
            <a:r>
              <a:rPr lang="en-US" sz="1200" b="0" dirty="0" smtClean="0">
                <a:solidFill>
                  <a:srgbClr val="000000"/>
                </a:solidFill>
              </a:rPr>
              <a:t>Plan</a:t>
            </a:r>
            <a:r>
              <a:rPr lang="en-US" sz="1200" b="0" baseline="0" dirty="0" smtClean="0">
                <a:solidFill>
                  <a:srgbClr val="000000"/>
                </a:solidFill>
              </a:rPr>
              <a:t> for about 20 minutes to introduce the unit (Slides 1-</a:t>
            </a:r>
            <a:r>
              <a:rPr lang="en-US" dirty="0">
                <a:solidFill>
                  <a:srgbClr val="000000"/>
                </a:solidFill>
              </a:rPr>
              <a:t>9</a:t>
            </a:r>
            <a:r>
              <a:rPr lang="en-US" sz="1200" b="0" baseline="0" dirty="0" smtClean="0">
                <a:solidFill>
                  <a:srgbClr val="000000"/>
                </a:solidFill>
              </a:rPr>
              <a:t>).</a:t>
            </a:r>
            <a:endParaRPr lang="en-US" sz="1200" b="0" dirty="0" smtClean="0">
              <a:solidFill>
                <a:srgbClr val="000000"/>
              </a:solidFill>
            </a:endParaRPr>
          </a:p>
          <a:p>
            <a:pPr>
              <a:lnSpc>
                <a:spcPct val="120000"/>
              </a:lnSpc>
            </a:pPr>
            <a:endParaRPr lang="en-US" baseline="0" dirty="0" smtClean="0">
              <a:solidFill>
                <a:srgbClr val="000000"/>
              </a:solidFill>
              <a:cs typeface="Helvetica"/>
              <a:sym typeface="Arial"/>
            </a:endParaRPr>
          </a:p>
          <a:p>
            <a:pPr>
              <a:lnSpc>
                <a:spcPct val="120000"/>
              </a:lnSpc>
            </a:pPr>
            <a:endParaRPr lang="en-US" baseline="0" dirty="0" smtClean="0">
              <a:solidFill>
                <a:srgbClr val="000000"/>
              </a:solidFill>
              <a:cs typeface="Helvetica"/>
              <a:sym typeface="Arial"/>
            </a:endParaRPr>
          </a:p>
          <a:p>
            <a:pPr marL="0" indent="0">
              <a:lnSpc>
                <a:spcPct val="120000"/>
              </a:lnSpc>
              <a:buFont typeface="+mj-lt"/>
              <a:buNone/>
            </a:pPr>
            <a:endParaRPr lang="en-US" baseline="0" dirty="0" smtClean="0">
              <a:solidFill>
                <a:srgbClr val="000000"/>
              </a:solidFill>
              <a:cs typeface="Helvetica"/>
              <a:sym typeface="Arial"/>
            </a:endParaRPr>
          </a:p>
          <a:p>
            <a:pPr marL="0" indent="0">
              <a:lnSpc>
                <a:spcPct val="120000"/>
              </a:lnSpc>
              <a:buFont typeface="+mj-lt"/>
              <a:buNone/>
            </a:pPr>
            <a:endParaRPr lang="en-US" baseline="0" dirty="0" smtClean="0">
              <a:solidFill>
                <a:srgbClr val="000000"/>
              </a:solidFill>
              <a:cs typeface="Helvetica"/>
              <a:sym typeface="Arial"/>
            </a:endParaRPr>
          </a:p>
        </p:txBody>
      </p:sp>
      <p:sp>
        <p:nvSpPr>
          <p:cNvPr id="4" name="Slide Number Placeholder 3"/>
          <p:cNvSpPr>
            <a:spLocks noGrp="1"/>
          </p:cNvSpPr>
          <p:nvPr>
            <p:ph type="sldNum" sz="quarter" idx="10"/>
          </p:nvPr>
        </p:nvSpPr>
        <p:spPr/>
        <p:txBody>
          <a:bodyPr/>
          <a:lstStyle/>
          <a:p>
            <a:fld id="{7B182B08-C8A8-4792-9451-D0C6A855989C}" type="slidenum">
              <a:rPr lang="en-US" smtClean="0"/>
              <a:pPr/>
              <a:t>2</a:t>
            </a:fld>
            <a:endParaRPr lang="en-US"/>
          </a:p>
        </p:txBody>
      </p:sp>
    </p:spTree>
    <p:extLst>
      <p:ext uri="{BB962C8B-B14F-4D97-AF65-F5344CB8AC3E}">
        <p14:creationId xmlns:p14="http://schemas.microsoft.com/office/powerpoint/2010/main" val="30952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The three advances are connected</a:t>
            </a:r>
            <a:r>
              <a:rPr lang="en-US" baseline="0" dirty="0" smtClean="0"/>
              <a:t> and build on one another.</a:t>
            </a:r>
          </a:p>
          <a:p>
            <a:endParaRPr lang="en-US" b="1" dirty="0" smtClean="0"/>
          </a:p>
          <a:p>
            <a:r>
              <a:rPr lang="en-US" b="1" dirty="0" smtClean="0"/>
              <a:t>Facilitator Talking Point:</a:t>
            </a:r>
            <a:r>
              <a:rPr lang="en-US" b="1" dirty="0"/>
              <a:t> </a:t>
            </a:r>
            <a:r>
              <a:rPr lang="en-US" dirty="0" smtClean="0"/>
              <a:t>When students engage with complex</a:t>
            </a:r>
            <a:r>
              <a:rPr lang="en-US" baseline="0" dirty="0" smtClean="0"/>
              <a:t> text</a:t>
            </a:r>
            <a:r>
              <a:rPr lang="en-US" dirty="0"/>
              <a:t> </a:t>
            </a:r>
            <a:r>
              <a:rPr lang="en-US" baseline="0" dirty="0" smtClean="0"/>
              <a:t>and extract and employ evidence from those texts, they gain, enlarge their experience, and broaden their worldviews.</a:t>
            </a:r>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3</a:t>
            </a:fld>
            <a:endParaRPr lang="en-US"/>
          </a:p>
        </p:txBody>
      </p:sp>
    </p:spTree>
    <p:extLst>
      <p:ext uri="{BB962C8B-B14F-4D97-AF65-F5344CB8AC3E}">
        <p14:creationId xmlns:p14="http://schemas.microsoft.com/office/powerpoint/2010/main" val="197451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defRPr/>
            </a:pPr>
            <a:r>
              <a:rPr lang="en-US" sz="1200" b="1" kern="1200" dirty="0" smtClean="0">
                <a:solidFill>
                  <a:schemeClr val="tx1"/>
                </a:solidFill>
                <a:effectLst/>
                <a:latin typeface="+mn-lt"/>
                <a:ea typeface="+mn-ea"/>
                <a:cs typeface="+mn-cs"/>
              </a:rPr>
              <a:t>Big Idea: </a:t>
            </a:r>
            <a:r>
              <a:rPr lang="en-US" sz="1200" kern="1200" dirty="0" smtClean="0">
                <a:solidFill>
                  <a:srgbClr val="000000"/>
                </a:solidFill>
                <a:effectLst/>
                <a:latin typeface="+mn-lt"/>
                <a:ea typeface="+mn-ea"/>
                <a:cs typeface="+mn-cs"/>
              </a:rPr>
              <a:t>Give participants a sense of the important role text evidence plays in </a:t>
            </a:r>
            <a:r>
              <a:rPr lang="en-US" sz="1200" kern="1200" baseline="0" dirty="0" smtClean="0">
                <a:solidFill>
                  <a:srgbClr val="000000"/>
                </a:solidFill>
                <a:effectLst/>
                <a:latin typeface="+mn-lt"/>
                <a:ea typeface="+mn-ea"/>
                <a:cs typeface="+mn-cs"/>
              </a:rPr>
              <a:t>the CCR Standards and in building excellent reading comprehension skills</a:t>
            </a:r>
            <a:r>
              <a:rPr lang="en-US" sz="1200" kern="1200" dirty="0" smtClean="0">
                <a:solidFill>
                  <a:srgbClr val="000000"/>
                </a:solidFill>
                <a:effectLst/>
                <a:latin typeface="+mn-lt"/>
                <a:ea typeface="+mn-ea"/>
                <a:cs typeface="+mn-cs"/>
              </a:rPr>
              <a:t>. </a:t>
            </a:r>
          </a:p>
          <a:p>
            <a:pPr marR="0" algn="l" defTabSz="457200" rtl="0" eaLnBrk="1" fontAlgn="auto" latinLnBrk="0" hangingPunct="1">
              <a:lnSpc>
                <a:spcPct val="100000"/>
              </a:lnSpc>
              <a:spcBef>
                <a:spcPts val="0"/>
              </a:spcBef>
              <a:spcAft>
                <a:spcPts val="0"/>
              </a:spcAft>
              <a:buClrTx/>
              <a:buSzTx/>
              <a:tabLst/>
              <a:defRPr/>
            </a:pPr>
            <a:endParaRPr lang="en-US" sz="1200" b="1" kern="1200" dirty="0" smtClean="0">
              <a:solidFill>
                <a:schemeClr val="tx1"/>
              </a:solidFill>
              <a:effectLst/>
              <a:latin typeface="+mn-lt"/>
              <a:ea typeface="+mn-ea"/>
              <a:cs typeface="+mn-cs"/>
            </a:endParaRPr>
          </a:p>
          <a:p>
            <a:pPr marR="0" algn="l" defTabSz="457200" rtl="0" eaLnBrk="1" fontAlgn="auto" latinLnBrk="0" hangingPunct="1">
              <a:lnSpc>
                <a:spcPct val="100000"/>
              </a:lnSpc>
              <a:spcBef>
                <a:spcPts val="0"/>
              </a:spcBef>
              <a:spcAft>
                <a:spcPts val="0"/>
              </a:spcAft>
              <a:buClrTx/>
              <a:buSzTx/>
              <a:tabLst/>
              <a:defRPr/>
            </a:pPr>
            <a:r>
              <a:rPr lang="en-US" sz="1200" b="1" kern="1200" dirty="0" smtClean="0">
                <a:solidFill>
                  <a:schemeClr val="tx1"/>
                </a:solidFill>
                <a:effectLst/>
                <a:latin typeface="+mn-lt"/>
                <a:ea typeface="+mn-ea"/>
                <a:cs typeface="+mn-cs"/>
              </a:rPr>
              <a:t>Facilitator Talking Points:</a:t>
            </a:r>
          </a:p>
          <a:p>
            <a:pPr marL="171450" indent="-171450">
              <a:buFont typeface="Arial"/>
              <a:buChar char="•"/>
              <a:defRPr/>
            </a:pPr>
            <a:r>
              <a:rPr lang="en-US" sz="1200" kern="1200" dirty="0" smtClean="0">
                <a:solidFill>
                  <a:schemeClr val="tx1"/>
                </a:solidFill>
                <a:effectLst/>
                <a:latin typeface="+mn-lt"/>
                <a:ea typeface="+mn-ea"/>
                <a:cs typeface="+mn-cs"/>
              </a:rPr>
              <a:t>While collec</a:t>
            </a:r>
            <a:r>
              <a:rPr lang="en-US" dirty="0" smtClean="0"/>
              <a:t>ting </a:t>
            </a:r>
            <a:r>
              <a:rPr lang="en-US" sz="1200" kern="1200" dirty="0" smtClean="0">
                <a:solidFill>
                  <a:schemeClr val="tx1"/>
                </a:solidFill>
                <a:effectLst/>
                <a:latin typeface="+mn-lt"/>
                <a:ea typeface="+mn-ea"/>
                <a:cs typeface="+mn-cs"/>
              </a:rPr>
              <a:t>the evidence they need to support what they believe to be true in what they’re reading</a:t>
            </a:r>
            <a:r>
              <a:rPr lang="en-US" dirty="0" smtClean="0"/>
              <a:t>, students learn to be better readers.</a:t>
            </a:r>
          </a:p>
          <a:p>
            <a:pPr marL="171450" lvl="2" indent="-171450">
              <a:buFont typeface="Arial"/>
              <a:buChar char="•"/>
              <a:defRPr/>
            </a:pPr>
            <a:r>
              <a:rPr lang="en-US" dirty="0" smtClean="0"/>
              <a:t>Powerful questions also can be a tool to aid in understanding when a skilled reader gets confused: Self-questioning is one of the most powerful comprehension strategies there is. </a:t>
            </a:r>
          </a:p>
          <a:p>
            <a:pPr>
              <a:defRPr/>
            </a:pPr>
            <a:endParaRPr lang="en-US" dirty="0" smtClean="0"/>
          </a:p>
          <a:p>
            <a:pPr>
              <a:defRPr/>
            </a:pPr>
            <a:r>
              <a:rPr lang="en-US" b="1" dirty="0" smtClean="0"/>
              <a:t>Facilitator Notes:</a:t>
            </a:r>
          </a:p>
          <a:p>
            <a:pPr marL="171450" indent="-171450">
              <a:buFont typeface="Arial"/>
              <a:buChar char="•"/>
              <a:defRPr/>
            </a:pPr>
            <a:r>
              <a:rPr lang="en-US" dirty="0" smtClean="0"/>
              <a:t>Read these three objectives for Unit 3 aloud, and move to the next slide to learn more about the rationale for this</a:t>
            </a:r>
            <a:r>
              <a:rPr lang="en-US" baseline="0" dirty="0" smtClean="0"/>
              <a:t> key advance. </a:t>
            </a:r>
          </a:p>
          <a:p>
            <a:pPr marL="171450" indent="-171450">
              <a:buFont typeface="Arial"/>
              <a:buChar char="•"/>
              <a:defRPr/>
            </a:pPr>
            <a:r>
              <a:rPr lang="en-US" b="0" baseline="0" dirty="0" smtClean="0"/>
              <a:t>You can pause for questions,</a:t>
            </a:r>
            <a:r>
              <a:rPr lang="en-US" b="0" dirty="0" smtClean="0"/>
              <a:t> </a:t>
            </a:r>
            <a:r>
              <a:rPr lang="en-US" b="0" baseline="0" dirty="0" smtClean="0"/>
              <a:t>but know that most will be answered by continuing with the introductory slide presentation (Slides 1-</a:t>
            </a:r>
            <a:r>
              <a:rPr lang="en-US" dirty="0"/>
              <a:t>9</a:t>
            </a:r>
            <a:r>
              <a:rPr lang="en-US" b="0"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4</a:t>
            </a:fld>
            <a:endParaRPr lang="en-US"/>
          </a:p>
        </p:txBody>
      </p:sp>
    </p:spTree>
    <p:extLst>
      <p:ext uri="{BB962C8B-B14F-4D97-AF65-F5344CB8AC3E}">
        <p14:creationId xmlns:p14="http://schemas.microsoft.com/office/powerpoint/2010/main" val="29159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1" kern="1200" dirty="0" smtClean="0">
                <a:solidFill>
                  <a:schemeClr val="tx1"/>
                </a:solidFill>
                <a:latin typeface="+mn-lt"/>
                <a:ea typeface="+mn-ea"/>
                <a:cs typeface="+mn-cs"/>
              </a:rPr>
              <a:t>Big Idea: </a:t>
            </a:r>
            <a:r>
              <a:rPr lang="en-US" sz="1200" kern="1200" dirty="0" smtClean="0">
                <a:solidFill>
                  <a:schemeClr val="tx1"/>
                </a:solidFill>
                <a:latin typeface="+mn-lt"/>
                <a:ea typeface="+mn-ea"/>
                <a:cs typeface="+mn-cs"/>
              </a:rPr>
              <a:t>F</a:t>
            </a:r>
            <a:r>
              <a:rPr lang="en-US" sz="1200" b="0" kern="1200" dirty="0" smtClean="0">
                <a:solidFill>
                  <a:schemeClr val="tx1"/>
                </a:solidFill>
                <a:latin typeface="+mn-lt"/>
                <a:ea typeface="+mn-ea"/>
                <a:cs typeface="+mn-cs"/>
              </a:rPr>
              <a:t>ocus</a:t>
            </a:r>
            <a:r>
              <a:rPr lang="en-US" sz="1200" b="0" kern="1200" baseline="0" dirty="0" smtClean="0">
                <a:solidFill>
                  <a:schemeClr val="tx1"/>
                </a:solidFill>
                <a:latin typeface="+mn-lt"/>
                <a:ea typeface="+mn-ea"/>
                <a:cs typeface="+mn-cs"/>
              </a:rPr>
              <a:t> participant attention on the fact that p</a:t>
            </a:r>
            <a:r>
              <a:rPr lang="en-US" sz="1200" b="0" kern="1200" dirty="0" smtClean="0">
                <a:solidFill>
                  <a:schemeClr val="tx1"/>
                </a:solidFill>
                <a:latin typeface="+mn-lt"/>
                <a:ea typeface="+mn-ea"/>
                <a:cs typeface="+mn-cs"/>
              </a:rPr>
              <a:t>roviding evidence from</a:t>
            </a:r>
            <a:r>
              <a:rPr lang="en-US" sz="1200" b="0" kern="1200" baseline="0" dirty="0" smtClean="0">
                <a:solidFill>
                  <a:schemeClr val="tx1"/>
                </a:solidFill>
                <a:latin typeface="+mn-lt"/>
                <a:ea typeface="+mn-ea"/>
                <a:cs typeface="+mn-cs"/>
              </a:rPr>
              <a:t> what we read and research</a:t>
            </a:r>
            <a:r>
              <a:rPr lang="en-US" sz="1200" b="0" kern="1200" dirty="0" smtClean="0">
                <a:solidFill>
                  <a:schemeClr val="tx1"/>
                </a:solidFill>
                <a:latin typeface="+mn-lt"/>
                <a:ea typeface="+mn-ea"/>
                <a:cs typeface="+mn-cs"/>
              </a:rPr>
              <a:t> is important in all facets of our lives.</a:t>
            </a:r>
            <a:endParaRPr lang="en-US" sz="1200" b="1" kern="1200" dirty="0" smtClean="0">
              <a:solidFill>
                <a:schemeClr val="tx1"/>
              </a:solidFill>
              <a:latin typeface="+mn-lt"/>
              <a:ea typeface="+mn-ea"/>
              <a:cs typeface="+mn-cs"/>
            </a:endParaRPr>
          </a:p>
          <a:p>
            <a:pPr eaLnBrk="1" hangingPunct="1">
              <a:spcBef>
                <a:spcPct val="0"/>
              </a:spcBef>
            </a:pPr>
            <a:endParaRPr lang="en-US" sz="1200" b="1" kern="1200" dirty="0" smtClean="0">
              <a:solidFill>
                <a:schemeClr val="tx1"/>
              </a:solidFill>
              <a:latin typeface="+mn-lt"/>
              <a:ea typeface="+mn-ea"/>
              <a:cs typeface="+mn-cs"/>
            </a:endParaRPr>
          </a:p>
          <a:p>
            <a:pPr eaLnBrk="1" hangingPunct="1">
              <a:spcBef>
                <a:spcPct val="0"/>
              </a:spcBef>
            </a:pPr>
            <a:r>
              <a:rPr lang="en-US" sz="1200" b="1" kern="1200" dirty="0" smtClean="0">
                <a:solidFill>
                  <a:schemeClr val="tx1"/>
                </a:solidFill>
                <a:latin typeface="+mn-lt"/>
                <a:ea typeface="+mn-ea"/>
                <a:cs typeface="+mn-cs"/>
              </a:rPr>
              <a:t>Facilitator Talking Points:</a:t>
            </a:r>
          </a:p>
          <a:p>
            <a:pPr marL="171450" indent="-171450" eaLnBrk="1" hangingPunct="1">
              <a:spcBef>
                <a:spcPct val="0"/>
              </a:spcBef>
              <a:buFont typeface="Arial"/>
              <a:buChar char="•"/>
            </a:pPr>
            <a:r>
              <a:rPr lang="en-US" sz="1200" kern="1200" dirty="0" smtClean="0">
                <a:solidFill>
                  <a:schemeClr val="tx1"/>
                </a:solidFill>
                <a:latin typeface="+mn-lt"/>
                <a:ea typeface="+mn-ea"/>
                <a:cs typeface="+mn-cs"/>
              </a:rPr>
              <a:t> In surveys, postsecondary educators regularly stress the importance of “identifying, evaluating, and using evidence” as central to the academic experience of students in college. </a:t>
            </a:r>
            <a:r>
              <a:rPr lang="en-US" dirty="0" smtClean="0"/>
              <a:t>Most jobs require the same.</a:t>
            </a:r>
          </a:p>
          <a:p>
            <a:pPr marL="171450" indent="-171450">
              <a:spcBef>
                <a:spcPct val="0"/>
              </a:spcBef>
              <a:buFont typeface="Arial"/>
              <a:buChar char="•"/>
            </a:pPr>
            <a:r>
              <a:rPr lang="en-US" dirty="0"/>
              <a:t>On the national assessments, the ability to cite evidence to support their answers is what differentiates students who score at the proficient vs. the basic level</a:t>
            </a:r>
            <a:r>
              <a:rPr lang="en-US" dirty="0" smtClean="0"/>
              <a:t>.</a:t>
            </a:r>
            <a:endParaRPr lang="en-US" sz="1200" kern="1200" dirty="0" smtClean="0">
              <a:solidFill>
                <a:schemeClr val="tx1"/>
              </a:solidFill>
              <a:latin typeface="+mn-lt"/>
              <a:ea typeface="+mn-ea"/>
              <a:cs typeface="+mn-cs"/>
            </a:endParaRPr>
          </a:p>
          <a:p>
            <a:pPr marL="171450" indent="-171450" eaLnBrk="1" hangingPunct="1">
              <a:spcBef>
                <a:spcPct val="0"/>
              </a:spcBef>
              <a:buFont typeface="Arial"/>
              <a:buChar char="•"/>
            </a:pPr>
            <a:r>
              <a:rPr lang="en-US" dirty="0" smtClean="0"/>
              <a:t>The demands of college-level writing </a:t>
            </a:r>
            <a:r>
              <a:rPr lang="en-US" dirty="0" smtClean="0">
                <a:solidFill>
                  <a:srgbClr val="000000"/>
                </a:solidFill>
              </a:rPr>
              <a:t>require</a:t>
            </a:r>
            <a:r>
              <a:rPr lang="en-US" dirty="0" smtClean="0"/>
              <a:t> that students deploy evidence they have gathered from what they have read.</a:t>
            </a:r>
            <a:endParaRPr lang="en-US" sz="1200" kern="1200" dirty="0" smtClean="0">
              <a:solidFill>
                <a:schemeClr val="tx1"/>
              </a:solidFill>
              <a:latin typeface="+mn-lt"/>
              <a:ea typeface="+mn-ea"/>
              <a:cs typeface="+mn-cs"/>
            </a:endParaRPr>
          </a:p>
          <a:p>
            <a:pPr marL="171450" indent="-171450" eaLnBrk="1" hangingPunct="1">
              <a:spcBef>
                <a:spcPct val="0"/>
              </a:spcBef>
              <a:buFont typeface="Arial"/>
              <a:buChar char="•"/>
            </a:pPr>
            <a:r>
              <a:rPr lang="en-US" sz="1200" kern="1200" dirty="0" smtClean="0">
                <a:solidFill>
                  <a:schemeClr val="tx1"/>
                </a:solidFill>
                <a:latin typeface="+mn-lt"/>
                <a:ea typeface="+mn-ea"/>
                <a:cs typeface="+mn-cs"/>
              </a:rPr>
              <a:t>Think of what you are asked to do at your job—how often are you asked to provide information or your opinion on a topic you have read about and studied?</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5</a:t>
            </a:fld>
            <a:endParaRPr lang="en-US"/>
          </a:p>
        </p:txBody>
      </p:sp>
    </p:spTree>
    <p:extLst>
      <p:ext uri="{BB962C8B-B14F-4D97-AF65-F5344CB8AC3E}">
        <p14:creationId xmlns:p14="http://schemas.microsoft.com/office/powerpoint/2010/main" val="125289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Big Idea: </a:t>
            </a:r>
            <a:r>
              <a:rPr lang="en-US" sz="1200" b="0" kern="1200" dirty="0" smtClean="0">
                <a:solidFill>
                  <a:schemeClr val="tx1"/>
                </a:solidFill>
                <a:latin typeface="+mn-lt"/>
                <a:ea typeface="+mn-ea"/>
                <a:cs typeface="+mn-cs"/>
              </a:rPr>
              <a:t>Make</a:t>
            </a:r>
            <a:r>
              <a:rPr lang="en-US" sz="1200" b="0" kern="1200" baseline="0" dirty="0" smtClean="0">
                <a:solidFill>
                  <a:schemeClr val="tx1"/>
                </a:solidFill>
                <a:latin typeface="+mn-lt"/>
                <a:ea typeface="+mn-ea"/>
                <a:cs typeface="+mn-cs"/>
              </a:rPr>
              <a:t> the connection between a</a:t>
            </a:r>
            <a:r>
              <a:rPr lang="en-US" dirty="0" smtClean="0"/>
              <a:t>sking questions about texts and developing comprehension of difficult material.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Facilitator Talking Points:</a:t>
            </a:r>
          </a:p>
          <a:p>
            <a:pPr marL="171450" indent="-171450">
              <a:buFont typeface="Arial"/>
              <a:buChar char="•"/>
            </a:pPr>
            <a:r>
              <a:rPr lang="en-US" baseline="0" dirty="0" smtClean="0">
                <a:solidFill>
                  <a:srgbClr val="000000"/>
                </a:solidFill>
              </a:rPr>
              <a:t>If students are going to be able to develop a solid understanding of what they read, then they have to be able to notice with accuracy what the author says. They do so by making valid claims that square with text evidence.</a:t>
            </a:r>
          </a:p>
          <a:p>
            <a:pPr marL="171450" indent="-171450">
              <a:buFont typeface="Arial"/>
              <a:buChar char="•"/>
            </a:pPr>
            <a:r>
              <a:rPr lang="en-US" dirty="0">
                <a:solidFill>
                  <a:srgbClr val="000000"/>
                </a:solidFill>
              </a:rPr>
              <a:t>An array of CCR Standards focus on the need for students to be able to answer text-dependent questions: Reading Standard </a:t>
            </a:r>
            <a:r>
              <a:rPr lang="en-US" dirty="0" smtClean="0">
                <a:solidFill>
                  <a:srgbClr val="000000"/>
                </a:solidFill>
              </a:rPr>
              <a:t>1; </a:t>
            </a:r>
            <a:r>
              <a:rPr lang="en-US" dirty="0">
                <a:solidFill>
                  <a:srgbClr val="000000"/>
                </a:solidFill>
              </a:rPr>
              <a:t>Writing Standards 7-9; </a:t>
            </a:r>
            <a:r>
              <a:rPr lang="en-US" dirty="0" smtClean="0">
                <a:solidFill>
                  <a:srgbClr val="000000"/>
                </a:solidFill>
              </a:rPr>
              <a:t>and Speaking Standard </a:t>
            </a:r>
            <a:r>
              <a:rPr lang="en-US" dirty="0">
                <a:solidFill>
                  <a:srgbClr val="000000"/>
                </a:solidFill>
              </a:rPr>
              <a:t>1.</a:t>
            </a:r>
          </a:p>
          <a:p>
            <a:pPr marL="171450" indent="-171450">
              <a:buFont typeface="Arial"/>
              <a:buChar char="•"/>
            </a:pPr>
            <a:r>
              <a:rPr lang="en-US" baseline="0" dirty="0" smtClean="0">
                <a:solidFill>
                  <a:srgbClr val="000000"/>
                </a:solidFill>
              </a:rPr>
              <a:t>Students</a:t>
            </a:r>
            <a:r>
              <a:rPr lang="en-US" dirty="0" smtClean="0">
                <a:solidFill>
                  <a:srgbClr val="000000"/>
                </a:solidFill>
              </a:rPr>
              <a:t> build important habits to self-question if they are regularly offered sequences of questions that build on one another.</a:t>
            </a:r>
            <a:endParaRPr lang="en-US" strike="sngStrike" baseline="0" dirty="0" smtClean="0">
              <a:solidFill>
                <a:srgbClr val="000000"/>
              </a:solidFill>
            </a:endParaRPr>
          </a:p>
          <a:p>
            <a:pPr marL="171450" indent="-171450">
              <a:buFont typeface="Arial"/>
              <a:buChar char="•"/>
            </a:pPr>
            <a:r>
              <a:rPr lang="en-US" baseline="0" dirty="0" smtClean="0">
                <a:solidFill>
                  <a:srgbClr val="000000"/>
                </a:solidFill>
              </a:rPr>
              <a:t>The final bullet is a pra</a:t>
            </a:r>
            <a:r>
              <a:rPr lang="en-US" baseline="0" dirty="0" smtClean="0"/>
              <a:t>ctical idea for what you can do at home with this new understanding. It will strengthen the new learning at the same time it strengthens existing instructional materials!</a:t>
            </a:r>
            <a:endParaRPr lang="en-US" dirty="0" smtClean="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6</a:t>
            </a:fld>
            <a:endParaRPr lang="en-US"/>
          </a:p>
        </p:txBody>
      </p:sp>
    </p:spTree>
    <p:extLst>
      <p:ext uri="{BB962C8B-B14F-4D97-AF65-F5344CB8AC3E}">
        <p14:creationId xmlns:p14="http://schemas.microsoft.com/office/powerpoint/2010/main" val="109215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Big</a:t>
            </a:r>
            <a:r>
              <a:rPr lang="en-US" b="1" baseline="0" dirty="0" smtClean="0"/>
              <a:t> Idea: </a:t>
            </a:r>
            <a:r>
              <a:rPr lang="en-US" b="0" baseline="0" dirty="0" smtClean="0"/>
              <a:t>Participants need to be able to define what a text-dependent question is.</a:t>
            </a:r>
            <a:endParaRPr lang="en-US" b="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Facilitator Talking Points: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Look at the first bulleted item. </a:t>
            </a:r>
            <a:r>
              <a:rPr lang="en-US" dirty="0" smtClean="0">
                <a:solidFill>
                  <a:schemeClr val="tx1"/>
                </a:solidFill>
              </a:rPr>
              <a:t>Questions must be traceable “back to the text.” </a:t>
            </a:r>
          </a:p>
          <a:p>
            <a:pPr marL="171450" indent="-171450">
              <a:buFont typeface="Arial"/>
              <a:buChar char="•"/>
            </a:pPr>
            <a:r>
              <a:rPr lang="en-US" dirty="0" smtClean="0"/>
              <a:t>A text-specific question can only be</a:t>
            </a:r>
            <a:r>
              <a:rPr lang="en-US" baseline="0" dirty="0" smtClean="0"/>
              <a:t> answered by the unique text you are reading. </a:t>
            </a:r>
          </a:p>
          <a:p>
            <a:pPr marL="171450" indent="-171450">
              <a:buFont typeface="Arial"/>
              <a:buChar char="•"/>
            </a:pPr>
            <a:r>
              <a:rPr lang="en-US" dirty="0" smtClean="0"/>
              <a:t>The text is the authority or expert in the room—important</a:t>
            </a:r>
            <a:r>
              <a:rPr lang="en-US" baseline="0" dirty="0" smtClean="0"/>
              <a:t> since it gives all students access to the learning that is being offered. </a:t>
            </a:r>
          </a:p>
          <a:p>
            <a:pPr marL="179388" lvl="1" indent="-171450">
              <a:buFont typeface="Arial" panose="020B0604020202020204" pitchFamily="34" charset="0"/>
              <a:buChar char="•"/>
            </a:pPr>
            <a:r>
              <a:rPr lang="en-US" baseline="0" dirty="0" smtClean="0"/>
              <a:t>The alternative is that what you already came in knowing about that topic (your prior or background knowledge) is most important, and that reading anything new on the topic is optional. </a:t>
            </a:r>
            <a:r>
              <a:rPr lang="en-US" dirty="0" smtClean="0"/>
              <a:t> </a:t>
            </a:r>
          </a:p>
          <a:p>
            <a:pPr marL="179388" lvl="1"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7</a:t>
            </a:fld>
            <a:endParaRPr lang="en-US" dirty="0"/>
          </a:p>
        </p:txBody>
      </p:sp>
    </p:spTree>
    <p:extLst>
      <p:ext uri="{BB962C8B-B14F-4D97-AF65-F5344CB8AC3E}">
        <p14:creationId xmlns:p14="http://schemas.microsoft.com/office/powerpoint/2010/main" val="270799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45"/>
          <p:cNvSpPr>
            <a:spLocks noGrp="1" noRot="1" noChangeAspect="1" noTextEdit="1"/>
          </p:cNvSpPr>
          <p:nvPr>
            <p:ph type="sldImg" idx="2"/>
          </p:nvPr>
        </p:nvSpPr>
        <p:spPr>
          <a:noFill/>
          <a:ln>
            <a:headEnd/>
            <a:tailEnd/>
          </a:ln>
        </p:spPr>
      </p:sp>
      <p:sp>
        <p:nvSpPr>
          <p:cNvPr id="59395" name="Shape 146"/>
          <p:cNvSpPr txBox="1">
            <a:spLocks noGrp="1"/>
          </p:cNvSpPr>
          <p:nvPr>
            <p:ph type="body" idx="1"/>
          </p:nvPr>
        </p:nvSpPr>
        <p:spPr bwMode="auto">
          <a:xfrm>
            <a:off x="685800" y="4343402"/>
            <a:ext cx="5486400" cy="2123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tIns="45700" bIns="45700" numCol="1" anchor="t" compatLnSpc="1">
            <a:prstTxWarp prst="textNoShape">
              <a:avLst/>
            </a:prstTxWarp>
            <a:spAutoFit/>
          </a:bodyPr>
          <a:lstStyle/>
          <a:p>
            <a:pPr marL="0" marR="0" indent="0" algn="l" defTabSz="457200" rtl="0" eaLnBrk="1" fontAlgn="auto" latinLnBrk="0" hangingPunct="1">
              <a:lnSpc>
                <a:spcPct val="100000"/>
              </a:lnSpc>
              <a:spcBef>
                <a:spcPct val="0"/>
              </a:spcBef>
              <a:spcAft>
                <a:spcPts val="0"/>
              </a:spcAft>
              <a:buClr>
                <a:srgbClr val="000000"/>
              </a:buClr>
              <a:buSzPct val="130000"/>
              <a:buFontTx/>
              <a:buNone/>
              <a:tabLst/>
              <a:defRPr/>
            </a:pPr>
            <a:r>
              <a:rPr lang="en-US" b="1" dirty="0" smtClean="0">
                <a:latin typeface="+mj-lt"/>
              </a:rPr>
              <a:t>Big Idea: </a:t>
            </a:r>
            <a:r>
              <a:rPr lang="en-US" dirty="0" smtClean="0">
                <a:latin typeface="+mj-lt"/>
              </a:rPr>
              <a:t>Participants need</a:t>
            </a:r>
            <a:r>
              <a:rPr lang="en-US" baseline="0" dirty="0" smtClean="0">
                <a:latin typeface="+mj-lt"/>
              </a:rPr>
              <a:t> to </a:t>
            </a:r>
            <a:r>
              <a:rPr lang="en-US" dirty="0" smtClean="0">
                <a:latin typeface="+mj-lt"/>
              </a:rPr>
              <a:t>be able to identify a text-dependent question.</a:t>
            </a:r>
          </a:p>
          <a:p>
            <a:pPr marL="0" marR="0" indent="0" algn="l" defTabSz="457200" rtl="0" eaLnBrk="1" fontAlgn="auto" latinLnBrk="0" hangingPunct="1">
              <a:lnSpc>
                <a:spcPct val="100000"/>
              </a:lnSpc>
              <a:spcBef>
                <a:spcPct val="0"/>
              </a:spcBef>
              <a:spcAft>
                <a:spcPts val="0"/>
              </a:spcAft>
              <a:buClr>
                <a:srgbClr val="000000"/>
              </a:buClr>
              <a:buSzPct val="130000"/>
              <a:buFontTx/>
              <a:buNone/>
              <a:tabLst/>
              <a:defRPr/>
            </a:pPr>
            <a:endParaRPr lang="en-US" b="1" dirty="0">
              <a:latin typeface="+mj-lt"/>
            </a:endParaRPr>
          </a:p>
          <a:p>
            <a:pPr marL="0" marR="0" indent="0" algn="l" defTabSz="457200" rtl="0" eaLnBrk="1" fontAlgn="auto" latinLnBrk="0" hangingPunct="1">
              <a:lnSpc>
                <a:spcPct val="100000"/>
              </a:lnSpc>
              <a:spcBef>
                <a:spcPct val="0"/>
              </a:spcBef>
              <a:spcAft>
                <a:spcPts val="0"/>
              </a:spcAft>
              <a:buClr>
                <a:srgbClr val="000000"/>
              </a:buClr>
              <a:buSzPct val="130000"/>
              <a:buFontTx/>
              <a:buNone/>
              <a:tabLst/>
              <a:defRPr/>
            </a:pPr>
            <a:r>
              <a:rPr lang="en-US" b="1" dirty="0" smtClean="0">
                <a:latin typeface="+mj-lt"/>
              </a:rPr>
              <a:t>Facilitator Talking Points:</a:t>
            </a:r>
          </a:p>
          <a:p>
            <a:pPr marL="171450" marR="0" indent="-171450" algn="l" defTabSz="457200" rtl="0" eaLnBrk="1" fontAlgn="auto" latinLnBrk="0" hangingPunct="1">
              <a:lnSpc>
                <a:spcPct val="100000"/>
              </a:lnSpc>
              <a:spcBef>
                <a:spcPct val="0"/>
              </a:spcBef>
              <a:spcAft>
                <a:spcPts val="0"/>
              </a:spcAft>
              <a:buClr>
                <a:srgbClr val="000000"/>
              </a:buClr>
              <a:buSzPct val="130000"/>
              <a:buFont typeface="Arial"/>
              <a:buChar char="•"/>
              <a:tabLst/>
              <a:defRPr/>
            </a:pPr>
            <a:r>
              <a:rPr lang="en-US" dirty="0" smtClean="0">
                <a:latin typeface="+mj-lt"/>
              </a:rPr>
              <a:t>These are all real</a:t>
            </a:r>
            <a:r>
              <a:rPr lang="en-US" dirty="0">
                <a:latin typeface="+mj-lt"/>
              </a:rPr>
              <a:t>-</a:t>
            </a:r>
            <a:r>
              <a:rPr lang="en-US" dirty="0" smtClean="0">
                <a:latin typeface="+mj-lt"/>
              </a:rPr>
              <a:t>life examples</a:t>
            </a:r>
            <a:r>
              <a:rPr lang="en-US" baseline="0" dirty="0" smtClean="0">
                <a:latin typeface="+mj-lt"/>
              </a:rPr>
              <a:t> of other sorts of questions compared with a text-dependent one about the same text.</a:t>
            </a:r>
          </a:p>
          <a:p>
            <a:pPr marL="171450" marR="0" indent="-171450" algn="l" defTabSz="457200" rtl="0" eaLnBrk="1" fontAlgn="auto" latinLnBrk="0" hangingPunct="1">
              <a:lnSpc>
                <a:spcPct val="100000"/>
              </a:lnSpc>
              <a:spcBef>
                <a:spcPct val="0"/>
              </a:spcBef>
              <a:spcAft>
                <a:spcPts val="0"/>
              </a:spcAft>
              <a:buClr>
                <a:srgbClr val="000000"/>
              </a:buClr>
              <a:buSzPct val="130000"/>
              <a:buFont typeface="Arial"/>
              <a:buChar char="•"/>
              <a:tabLst/>
              <a:defRPr/>
            </a:pPr>
            <a:r>
              <a:rPr lang="en-US" baseline="0" dirty="0" smtClean="0">
                <a:latin typeface="+mj-lt"/>
              </a:rPr>
              <a:t>It is easy to see that the questions or prompts on the left side pull students away from the text as opposed to deeper into it. </a:t>
            </a:r>
          </a:p>
          <a:p>
            <a:pPr marR="0" algn="l" defTabSz="457200" rtl="0" eaLnBrk="1" fontAlgn="auto" latinLnBrk="0" hangingPunct="1">
              <a:lnSpc>
                <a:spcPct val="100000"/>
              </a:lnSpc>
              <a:spcBef>
                <a:spcPct val="0"/>
              </a:spcBef>
              <a:spcAft>
                <a:spcPts val="0"/>
              </a:spcAft>
              <a:buClr>
                <a:srgbClr val="000000"/>
              </a:buClr>
              <a:buSzPct val="130000"/>
              <a:tabLst/>
              <a:defRPr/>
            </a:pPr>
            <a:endParaRPr lang="en-US" dirty="0">
              <a:latin typeface="+mj-lt"/>
            </a:endParaRPr>
          </a:p>
          <a:p>
            <a:pPr marR="0" algn="l" defTabSz="457200" rtl="0" eaLnBrk="1" fontAlgn="auto" latinLnBrk="0" hangingPunct="1">
              <a:lnSpc>
                <a:spcPct val="100000"/>
              </a:lnSpc>
              <a:spcBef>
                <a:spcPct val="0"/>
              </a:spcBef>
              <a:spcAft>
                <a:spcPts val="0"/>
              </a:spcAft>
              <a:buClr>
                <a:srgbClr val="000000"/>
              </a:buClr>
              <a:buSzPct val="130000"/>
              <a:tabLst/>
              <a:defRPr/>
            </a:pPr>
            <a:r>
              <a:rPr lang="en-US" b="1" dirty="0" smtClean="0">
                <a:latin typeface="+mj-lt"/>
              </a:rPr>
              <a:t>Facilitator Notes:</a:t>
            </a:r>
          </a:p>
          <a:p>
            <a:pPr marL="171450" marR="0" indent="-171450" algn="l" defTabSz="457200" rtl="0" eaLnBrk="1" fontAlgn="auto" latinLnBrk="0" hangingPunct="1">
              <a:lnSpc>
                <a:spcPct val="100000"/>
              </a:lnSpc>
              <a:spcBef>
                <a:spcPct val="0"/>
              </a:spcBef>
              <a:spcAft>
                <a:spcPts val="0"/>
              </a:spcAft>
              <a:buClr>
                <a:srgbClr val="000000"/>
              </a:buClr>
              <a:buSzPct val="130000"/>
              <a:buFont typeface="Arial"/>
              <a:buChar char="•"/>
              <a:tabLst/>
              <a:defRPr/>
            </a:pPr>
            <a:r>
              <a:rPr lang="en-US" dirty="0" smtClean="0">
                <a:latin typeface="+mj-lt"/>
              </a:rPr>
              <a:t>Take some time to go through these examples to illuminate the difference between a text-dependent question and a non-text-dependent question.</a:t>
            </a:r>
            <a:endParaRPr lang="en-US" dirty="0">
              <a:latin typeface="+mj-lt"/>
            </a:endParaRPr>
          </a:p>
        </p:txBody>
      </p:sp>
      <p:sp>
        <p:nvSpPr>
          <p:cNvPr id="59396" name="Shape 147"/>
          <p:cNvSpPr>
            <a:spLocks noGrp="1"/>
          </p:cNvSpPr>
          <p:nvPr>
            <p:ph type="sldNum" sz="quarter" idx="12"/>
          </p:nvPr>
        </p:nvSpPr>
        <p:spPr>
          <a:xfrm>
            <a:off x="3884613" y="8865455"/>
            <a:ext cx="2971800" cy="276959"/>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buFont typeface="Arial" charset="0"/>
              <a:buNone/>
            </a:pPr>
            <a:r>
              <a:rPr lang="en-US" sz="1200"/>
              <a:t> </a:t>
            </a:r>
          </a:p>
        </p:txBody>
      </p:sp>
      <p:sp>
        <p:nvSpPr>
          <p:cNvPr id="5" name="Slide Number Placeholder 3"/>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1746C55-DBCE-BE40-B7B1-D03C52A6C0A4}" type="slidenum">
              <a:rPr lang="en-US" smtClean="0"/>
              <a:pPr/>
              <a:t>8</a:t>
            </a:fld>
            <a:endParaRPr lang="en-US" dirty="0"/>
          </a:p>
        </p:txBody>
      </p:sp>
    </p:spTree>
    <p:extLst>
      <p:ext uri="{BB962C8B-B14F-4D97-AF65-F5344CB8AC3E}">
        <p14:creationId xmlns:p14="http://schemas.microsoft.com/office/powerpoint/2010/main" val="264371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To provide participants guidance for how to write a good set of questions. </a:t>
            </a:r>
            <a:endParaRPr lang="en-US" b="1" dirty="0" smtClean="0"/>
          </a:p>
          <a:p>
            <a:endParaRPr lang="en-US" b="1" dirty="0" smtClean="0"/>
          </a:p>
          <a:p>
            <a:r>
              <a:rPr lang="en-US" b="1" dirty="0" smtClean="0"/>
              <a:t>Facilitator Note:</a:t>
            </a:r>
          </a:p>
          <a:p>
            <a:pPr marL="171450" indent="-171450">
              <a:buFont typeface="Arial"/>
              <a:buChar char="•"/>
            </a:pPr>
            <a:r>
              <a:rPr lang="en-US" dirty="0" smtClean="0"/>
              <a:t>Although participants </a:t>
            </a:r>
            <a:r>
              <a:rPr lang="en-US" baseline="0" dirty="0" smtClean="0"/>
              <a:t>won’t be trying to write text-dependent questions themselves during this unit,</a:t>
            </a:r>
            <a:r>
              <a:rPr lang="en-US" dirty="0" smtClean="0"/>
              <a:t> this slide will provide some excellent background for them as they start the activity.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9</a:t>
            </a:fld>
            <a:endParaRPr lang="en-US"/>
          </a:p>
        </p:txBody>
      </p:sp>
    </p:spTree>
    <p:extLst>
      <p:ext uri="{BB962C8B-B14F-4D97-AF65-F5344CB8AC3E}">
        <p14:creationId xmlns:p14="http://schemas.microsoft.com/office/powerpoint/2010/main" val="369138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pic>
        <p:nvPicPr>
          <p:cNvPr id="6" name="Picture 7" descr="OVA-012 OVA 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71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7593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21619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39208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61409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990600" y="4242548"/>
            <a:ext cx="7086600" cy="21851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801771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71918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80205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74366458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
        <p:nvSpPr>
          <p:cNvPr id="8" name="Text Placeholder 7"/>
          <p:cNvSpPr>
            <a:spLocks noGrp="1"/>
          </p:cNvSpPr>
          <p:nvPr>
            <p:ph type="body" sz="quarter" idx="10"/>
          </p:nvPr>
        </p:nvSpPr>
        <p:spPr>
          <a:xfrm>
            <a:off x="4692650" y="304800"/>
            <a:ext cx="384175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303787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5351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84944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98891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1281806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8968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0"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ＭＳ Ｐゴシック" pitchFamily="-109" charset="-128"/>
          <a:cs typeface="ＭＳ Ｐゴシック" pitchFamily="-109" charset="-128"/>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0"/>
        <a:buChar char="§"/>
        <a:defRPr sz="2200">
          <a:solidFill>
            <a:schemeClr val="tx1"/>
          </a:solidFill>
          <a:latin typeface="+mn-lt"/>
          <a:ea typeface="ＭＳ Ｐゴシック" pitchFamily="-109" charset="-128"/>
          <a:cs typeface="ＭＳ Ｐゴシック" pitchFamily="-109" charset="-128"/>
        </a:defRPr>
      </a:lvl1pPr>
      <a:lvl2pPr marL="568325" indent="-222250" algn="l" defTabSz="915988"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109"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ＭＳ Ｐゴシック" pitchFamily="-109"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llege and Career Readiness: The Instructional Advan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83883" y="3213839"/>
            <a:ext cx="7540959" cy="1889320"/>
          </a:xfrm>
        </p:spPr>
        <p:txBody>
          <a:bodyPr/>
          <a:lstStyle/>
          <a:p>
            <a:r>
              <a:rPr lang="en-US" sz="3200" dirty="0"/>
              <a:t>Identifying Questions Worth Answering</a:t>
            </a:r>
            <a:br>
              <a:rPr lang="en-US" sz="3200" dirty="0"/>
            </a:br>
            <a:r>
              <a:rPr lang="en-US" sz="3200" dirty="0" smtClean="0"/>
              <a:t/>
            </a:r>
            <a:br>
              <a:rPr lang="en-US" sz="3200" dirty="0" smtClean="0"/>
            </a:br>
            <a:r>
              <a:rPr lang="en-US" dirty="0" smtClean="0"/>
              <a:t>Foundational </a:t>
            </a:r>
            <a:r>
              <a:rPr lang="en-US" dirty="0"/>
              <a:t>Unit 3</a:t>
            </a:r>
          </a:p>
        </p:txBody>
      </p:sp>
      <p:sp>
        <p:nvSpPr>
          <p:cNvPr id="6" name="Text Placeholder 5"/>
          <p:cNvSpPr>
            <a:spLocks noGrp="1"/>
          </p:cNvSpPr>
          <p:nvPr>
            <p:ph type="body" sz="quarter" idx="10"/>
          </p:nvPr>
        </p:nvSpPr>
        <p:spPr>
          <a:xfrm>
            <a:off x="990600" y="5439334"/>
            <a:ext cx="7086600" cy="988359"/>
          </a:xfrm>
        </p:spPr>
        <p:txBody>
          <a:bodyPr/>
          <a:lstStyle/>
          <a:p>
            <a:pPr marL="0" indent="0" algn="ctr" eaLnBrk="1" hangingPunct="1">
              <a:spcBef>
                <a:spcPct val="50000"/>
              </a:spcBef>
              <a:buNone/>
            </a:pPr>
            <a:r>
              <a:rPr lang="en-US" sz="1700" i="1" dirty="0" smtClean="0">
                <a:solidFill>
                  <a:srgbClr val="FFFFFF"/>
                </a:solidFill>
                <a:latin typeface="Arial" charset="0"/>
                <a:cs typeface="Arial" charset="0"/>
              </a:rPr>
              <a:t>Produced Under U.S. Department of Education</a:t>
            </a:r>
            <a:br>
              <a:rPr lang="en-US" sz="1700" i="1" dirty="0" smtClean="0">
                <a:solidFill>
                  <a:srgbClr val="FFFFFF"/>
                </a:solidFill>
                <a:latin typeface="Arial" charset="0"/>
                <a:cs typeface="Arial" charset="0"/>
              </a:rPr>
            </a:br>
            <a:r>
              <a:rPr lang="en-US" sz="1700" i="1" dirty="0" smtClean="0">
                <a:solidFill>
                  <a:srgbClr val="FFFFFF"/>
                </a:solidFill>
                <a:latin typeface="Arial" charset="0"/>
                <a:cs typeface="Arial" charset="0"/>
              </a:rPr>
              <a:t>Contract No. ED-VAE-13-C-0066 With StandardsWork, Inc.</a:t>
            </a:r>
          </a:p>
          <a:p>
            <a:pPr marL="0" indent="0" algn="ctr" eaLnBrk="1" hangingPunct="1">
              <a:spcBef>
                <a:spcPct val="50000"/>
              </a:spcBef>
              <a:buNone/>
            </a:pPr>
            <a:r>
              <a:rPr lang="en-US" sz="1700" dirty="0" smtClean="0">
                <a:solidFill>
                  <a:srgbClr val="FFFFFF"/>
                </a:solidFill>
                <a:latin typeface="Arial" charset="0"/>
                <a:cs typeface="Arial" charset="0"/>
              </a:rPr>
              <a:t>2016</a:t>
            </a:r>
            <a:endParaRPr lang="en-US" dirty="0"/>
          </a:p>
        </p:txBody>
      </p:sp>
    </p:spTree>
    <p:extLst>
      <p:ext uri="{BB962C8B-B14F-4D97-AF65-F5344CB8AC3E}">
        <p14:creationId xmlns:p14="http://schemas.microsoft.com/office/powerpoint/2010/main" val="29637376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863600" indent="0" algn="r" eaLnBrk="1" hangingPunct="1">
              <a:lnSpc>
                <a:spcPct val="90000"/>
              </a:lnSpc>
              <a:spcBef>
                <a:spcPts val="1200"/>
              </a:spcBef>
              <a:buNone/>
            </a:pPr>
            <a:r>
              <a:rPr lang="en-US" sz="2800" b="1" i="1" kern="1200" dirty="0">
                <a:solidFill>
                  <a:schemeClr val="tx2">
                    <a:lumMod val="75000"/>
                  </a:schemeClr>
                </a:solidFill>
                <a:cs typeface="Arial"/>
              </a:rPr>
              <a:t>Now let’s do some </a:t>
            </a:r>
            <a:r>
              <a:rPr lang="en-US" sz="2800" b="1" i="1" kern="1200" dirty="0" smtClean="0">
                <a:solidFill>
                  <a:schemeClr val="tx2">
                    <a:lumMod val="75000"/>
                  </a:schemeClr>
                </a:solidFill>
                <a:cs typeface="Arial"/>
              </a:rPr>
              <a:t>work identifying </a:t>
            </a:r>
            <a:r>
              <a:rPr lang="en-US" sz="2800" b="1" i="1" kern="1200" dirty="0">
                <a:solidFill>
                  <a:schemeClr val="tx2">
                    <a:lumMod val="75000"/>
                  </a:schemeClr>
                </a:solidFill>
                <a:cs typeface="Arial"/>
              </a:rPr>
              <a:t>questions worth answering . . .</a:t>
            </a:r>
            <a:endParaRPr lang="en-US" sz="2800" dirty="0"/>
          </a:p>
        </p:txBody>
      </p:sp>
    </p:spTree>
    <p:extLst>
      <p:ext uri="{BB962C8B-B14F-4D97-AF65-F5344CB8AC3E}">
        <p14:creationId xmlns:p14="http://schemas.microsoft.com/office/powerpoint/2010/main" val="41838382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546100" y="1358678"/>
            <a:ext cx="8229600" cy="3639319"/>
          </a:xfrm>
        </p:spPr>
        <p:txBody>
          <a:bodyPr/>
          <a:lstStyle/>
          <a:p>
            <a:pPr lvl="0">
              <a:lnSpc>
                <a:spcPct val="120000"/>
              </a:lnSpc>
              <a:spcBef>
                <a:spcPts val="1200"/>
              </a:spcBef>
              <a:buFont typeface="Wingdings" charset="2"/>
              <a:buChar char="§"/>
            </a:pPr>
            <a:r>
              <a:rPr lang="en-US" dirty="0" smtClean="0">
                <a:solidFill>
                  <a:srgbClr val="000000"/>
                </a:solidFill>
              </a:rPr>
              <a:t>Directions for Participants</a:t>
            </a:r>
          </a:p>
          <a:p>
            <a:pPr lvl="0">
              <a:lnSpc>
                <a:spcPct val="120000"/>
              </a:lnSpc>
              <a:spcBef>
                <a:spcPts val="1200"/>
              </a:spcBef>
              <a:buFont typeface="Wingdings" charset="2"/>
              <a:buChar char="§"/>
            </a:pPr>
            <a:r>
              <a:rPr lang="en-US" dirty="0" smtClean="0">
                <a:solidFill>
                  <a:srgbClr val="000000"/>
                </a:solidFill>
              </a:rPr>
              <a:t>Worksheet</a:t>
            </a:r>
            <a:r>
              <a:rPr lang="en-US" dirty="0">
                <a:solidFill>
                  <a:srgbClr val="000000"/>
                </a:solidFill>
              </a:rPr>
              <a:t>: </a:t>
            </a:r>
            <a:r>
              <a:rPr lang="en-US" dirty="0" smtClean="0">
                <a:solidFill>
                  <a:srgbClr val="000000"/>
                </a:solidFill>
              </a:rPr>
              <a:t>Identifying </a:t>
            </a:r>
            <a:r>
              <a:rPr lang="en-US" dirty="0">
                <a:solidFill>
                  <a:srgbClr val="000000"/>
                </a:solidFill>
              </a:rPr>
              <a:t>Questions Worth Answering: </a:t>
            </a:r>
            <a:r>
              <a:rPr lang="en-US" i="1" dirty="0">
                <a:solidFill>
                  <a:srgbClr val="000000"/>
                </a:solidFill>
              </a:rPr>
              <a:t>The Words We Live By: Your Annotated Guide to the </a:t>
            </a:r>
            <a:r>
              <a:rPr lang="en-US" i="1" dirty="0" smtClean="0">
                <a:solidFill>
                  <a:srgbClr val="000000"/>
                </a:solidFill>
              </a:rPr>
              <a:t>Constitution</a:t>
            </a:r>
            <a:endParaRPr lang="en-US" dirty="0" smtClean="0">
              <a:solidFill>
                <a:srgbClr val="000000"/>
              </a:solidFill>
            </a:endParaRPr>
          </a:p>
          <a:p>
            <a:pPr lvl="0">
              <a:lnSpc>
                <a:spcPct val="120000"/>
              </a:lnSpc>
              <a:spcBef>
                <a:spcPts val="1200"/>
              </a:spcBef>
              <a:buFont typeface="Wingdings" charset="2"/>
              <a:buChar char="§"/>
            </a:pPr>
            <a:r>
              <a:rPr lang="en-US" dirty="0" smtClean="0">
                <a:solidFill>
                  <a:srgbClr val="000000"/>
                </a:solidFill>
              </a:rPr>
              <a:t>Resource</a:t>
            </a:r>
            <a:r>
              <a:rPr lang="en-US" dirty="0">
                <a:solidFill>
                  <a:srgbClr val="000000"/>
                </a:solidFill>
              </a:rPr>
              <a:t>: Excerpt from </a:t>
            </a:r>
            <a:r>
              <a:rPr lang="en-US" i="1" dirty="0">
                <a:solidFill>
                  <a:srgbClr val="000000"/>
                </a:solidFill>
              </a:rPr>
              <a:t>The Words We Live By: Your Annotated Guide to the </a:t>
            </a:r>
            <a:r>
              <a:rPr lang="en-US" i="1" dirty="0" smtClean="0">
                <a:solidFill>
                  <a:srgbClr val="000000"/>
                </a:solidFill>
              </a:rPr>
              <a:t>Constitution</a:t>
            </a:r>
          </a:p>
          <a:p>
            <a:pPr>
              <a:lnSpc>
                <a:spcPct val="120000"/>
              </a:lnSpc>
              <a:spcBef>
                <a:spcPts val="1200"/>
              </a:spcBef>
              <a:buFont typeface="Wingdings" charset="2"/>
              <a:buChar char="§"/>
            </a:pPr>
            <a:r>
              <a:rPr lang="en-US" dirty="0">
                <a:solidFill>
                  <a:srgbClr val="000000"/>
                </a:solidFill>
              </a:rPr>
              <a:t>Worksheet: Identifying Questions Worth Answering</a:t>
            </a:r>
            <a:r>
              <a:rPr lang="en-US" dirty="0" smtClean="0">
                <a:solidFill>
                  <a:srgbClr val="000000"/>
                </a:solidFill>
              </a:rPr>
              <a:t>: </a:t>
            </a:r>
            <a:r>
              <a:rPr lang="en-US" i="1" dirty="0"/>
              <a:t>Eleanor Roosevelt Speaks to the Members of the American Civil Liberties </a:t>
            </a:r>
            <a:r>
              <a:rPr lang="en-US" i="1" dirty="0" smtClean="0"/>
              <a:t>Union</a:t>
            </a:r>
            <a:endParaRPr lang="en-US" dirty="0" smtClean="0">
              <a:solidFill>
                <a:srgbClr val="000000"/>
              </a:solidFill>
            </a:endParaRPr>
          </a:p>
          <a:p>
            <a:pPr>
              <a:lnSpc>
                <a:spcPct val="120000"/>
              </a:lnSpc>
              <a:spcBef>
                <a:spcPts val="1200"/>
              </a:spcBef>
              <a:buFont typeface="Wingdings" charset="2"/>
              <a:buChar char="§"/>
            </a:pPr>
            <a:r>
              <a:rPr lang="en-US" dirty="0" smtClean="0">
                <a:solidFill>
                  <a:srgbClr val="000000"/>
                </a:solidFill>
              </a:rPr>
              <a:t>Resource: </a:t>
            </a:r>
            <a:r>
              <a:rPr lang="en-US" i="1" dirty="0"/>
              <a:t>Eleanor Roosevelt Speaks to the Members of the American Civil Liberties </a:t>
            </a:r>
            <a:r>
              <a:rPr lang="en-US" i="1" dirty="0" smtClean="0"/>
              <a:t>Union</a:t>
            </a:r>
            <a:endParaRPr lang="en-US" i="1" dirty="0" smtClean="0">
              <a:solidFill>
                <a:srgbClr val="000000"/>
              </a:solidFill>
            </a:endParaRPr>
          </a:p>
        </p:txBody>
      </p:sp>
    </p:spTree>
    <p:extLst>
      <p:ext uri="{BB962C8B-B14F-4D97-AF65-F5344CB8AC3E}">
        <p14:creationId xmlns:p14="http://schemas.microsoft.com/office/powerpoint/2010/main" val="489817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110" y="639573"/>
            <a:ext cx="8229600" cy="596900"/>
          </a:xfrm>
        </p:spPr>
        <p:txBody>
          <a:bodyPr/>
          <a:lstStyle/>
          <a:p>
            <a:r>
              <a:rPr lang="en-US" dirty="0" smtClean="0"/>
              <a:t>Directions</a:t>
            </a:r>
            <a:endParaRPr lang="en-US" dirty="0"/>
          </a:p>
        </p:txBody>
      </p:sp>
      <p:sp>
        <p:nvSpPr>
          <p:cNvPr id="3" name="Content Placeholder 2"/>
          <p:cNvSpPr>
            <a:spLocks noGrp="1"/>
          </p:cNvSpPr>
          <p:nvPr>
            <p:ph idx="1"/>
          </p:nvPr>
        </p:nvSpPr>
        <p:spPr>
          <a:xfrm>
            <a:off x="457200" y="1712200"/>
            <a:ext cx="8343900" cy="4238083"/>
          </a:xfrm>
        </p:spPr>
        <p:txBody>
          <a:bodyPr/>
          <a:lstStyle/>
          <a:p>
            <a:pPr marL="457200" lvl="0" indent="-457200">
              <a:lnSpc>
                <a:spcPct val="120000"/>
              </a:lnSpc>
              <a:spcBef>
                <a:spcPts val="1176"/>
              </a:spcBef>
              <a:buFont typeface="+mj-lt"/>
              <a:buAutoNum type="arabicPeriod"/>
            </a:pPr>
            <a:r>
              <a:rPr lang="en-US" dirty="0">
                <a:solidFill>
                  <a:srgbClr val="000000"/>
                </a:solidFill>
              </a:rPr>
              <a:t>Refer to your copies of </a:t>
            </a:r>
            <a:r>
              <a:rPr lang="en-US" i="1" dirty="0">
                <a:solidFill>
                  <a:srgbClr val="000000"/>
                </a:solidFill>
              </a:rPr>
              <a:t>The</a:t>
            </a:r>
            <a:r>
              <a:rPr lang="en-US" dirty="0">
                <a:solidFill>
                  <a:srgbClr val="000000"/>
                </a:solidFill>
              </a:rPr>
              <a:t> </a:t>
            </a:r>
            <a:r>
              <a:rPr lang="en-US" i="1" dirty="0">
                <a:solidFill>
                  <a:srgbClr val="000000"/>
                </a:solidFill>
              </a:rPr>
              <a:t>Words We Live By: Your Annotated Guide to the Constitution. </a:t>
            </a:r>
            <a:endParaRPr lang="en-US" dirty="0">
              <a:solidFill>
                <a:srgbClr val="000000"/>
              </a:solidFill>
            </a:endParaRPr>
          </a:p>
          <a:p>
            <a:pPr marL="457200" lvl="0" indent="-457200">
              <a:lnSpc>
                <a:spcPct val="120000"/>
              </a:lnSpc>
              <a:spcBef>
                <a:spcPts val="1176"/>
              </a:spcBef>
              <a:buFont typeface="+mj-lt"/>
              <a:buAutoNum type="arabicPeriod"/>
            </a:pPr>
            <a:r>
              <a:rPr lang="en-US" dirty="0">
                <a:solidFill>
                  <a:srgbClr val="000000"/>
                </a:solidFill>
              </a:rPr>
              <a:t>Review </a:t>
            </a:r>
            <a:r>
              <a:rPr lang="en-US" dirty="0" smtClean="0">
                <a:solidFill>
                  <a:srgbClr val="000000"/>
                </a:solidFill>
              </a:rPr>
              <a:t>Identifying </a:t>
            </a:r>
            <a:r>
              <a:rPr lang="en-US" dirty="0">
                <a:solidFill>
                  <a:srgbClr val="000000"/>
                </a:solidFill>
              </a:rPr>
              <a:t>Questions Worth </a:t>
            </a:r>
            <a:r>
              <a:rPr lang="en-US" dirty="0" smtClean="0">
                <a:solidFill>
                  <a:srgbClr val="000000"/>
                </a:solidFill>
              </a:rPr>
              <a:t>Answering </a:t>
            </a:r>
            <a:r>
              <a:rPr lang="en-US" dirty="0">
                <a:solidFill>
                  <a:srgbClr val="000000"/>
                </a:solidFill>
              </a:rPr>
              <a:t>and </a:t>
            </a:r>
            <a:r>
              <a:rPr lang="en-US" dirty="0" smtClean="0">
                <a:solidFill>
                  <a:srgbClr val="000000"/>
                </a:solidFill>
              </a:rPr>
              <a:t>coding guides.</a:t>
            </a:r>
          </a:p>
          <a:p>
            <a:pPr marL="457200" lvl="0" indent="-457200">
              <a:lnSpc>
                <a:spcPct val="120000"/>
              </a:lnSpc>
              <a:spcBef>
                <a:spcPts val="1176"/>
              </a:spcBef>
              <a:buFont typeface="+mj-lt"/>
              <a:buAutoNum type="arabicPeriod"/>
            </a:pPr>
            <a:r>
              <a:rPr lang="en-US" dirty="0" smtClean="0">
                <a:solidFill>
                  <a:srgbClr val="000000"/>
                </a:solidFill>
              </a:rPr>
              <a:t>Reread the excerpt from </a:t>
            </a:r>
            <a:r>
              <a:rPr lang="en-US" i="1" dirty="0" smtClean="0">
                <a:solidFill>
                  <a:srgbClr val="000000"/>
                </a:solidFill>
              </a:rPr>
              <a:t>The Words We Live By. </a:t>
            </a:r>
            <a:r>
              <a:rPr lang="en-US" dirty="0" smtClean="0">
                <a:solidFill>
                  <a:srgbClr val="000000"/>
                </a:solidFill>
              </a:rPr>
              <a:t>Stop for a moment to consider as a group what understanding Monk wants to communicate in this excerpt. </a:t>
            </a:r>
            <a:endParaRPr lang="en-US" dirty="0" smtClean="0">
              <a:solidFill>
                <a:schemeClr val="tx1"/>
              </a:solidFill>
            </a:endParaRPr>
          </a:p>
          <a:p>
            <a:pPr marL="457200" lvl="0" indent="-457200">
              <a:lnSpc>
                <a:spcPct val="120000"/>
              </a:lnSpc>
              <a:spcBef>
                <a:spcPts val="1176"/>
              </a:spcBef>
              <a:buFont typeface="+mj-lt"/>
              <a:buAutoNum type="arabicPeriod"/>
            </a:pPr>
            <a:r>
              <a:rPr lang="en-US" dirty="0" smtClean="0">
                <a:solidFill>
                  <a:schemeClr val="tx1"/>
                </a:solidFill>
              </a:rPr>
              <a:t>Evaluate a couple of the questions together, applying the first category (i.e., Y/N: Could a student find evidence in the essay to answer this question?).</a:t>
            </a:r>
          </a:p>
        </p:txBody>
      </p:sp>
    </p:spTree>
    <p:extLst>
      <p:ext uri="{BB962C8B-B14F-4D97-AF65-F5344CB8AC3E}">
        <p14:creationId xmlns:p14="http://schemas.microsoft.com/office/powerpoint/2010/main" val="39417156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986" y="609798"/>
            <a:ext cx="8229600" cy="584776"/>
          </a:xfrm>
        </p:spPr>
        <p:txBody>
          <a:bodyPr/>
          <a:lstStyle/>
          <a:p>
            <a:r>
              <a:rPr lang="en-US" dirty="0" smtClean="0"/>
              <a:t>Directions (Continued)</a:t>
            </a:r>
            <a:endParaRPr lang="en-US" dirty="0"/>
          </a:p>
        </p:txBody>
      </p:sp>
      <p:sp>
        <p:nvSpPr>
          <p:cNvPr id="3" name="Content Placeholder 2"/>
          <p:cNvSpPr>
            <a:spLocks noGrp="1"/>
          </p:cNvSpPr>
          <p:nvPr>
            <p:ph idx="1"/>
          </p:nvPr>
        </p:nvSpPr>
        <p:spPr>
          <a:xfrm>
            <a:off x="457200" y="1405467"/>
            <a:ext cx="8229600" cy="5077883"/>
          </a:xfrm>
        </p:spPr>
        <p:txBody>
          <a:bodyPr/>
          <a:lstStyle/>
          <a:p>
            <a:pPr marL="457200" indent="-457200">
              <a:lnSpc>
                <a:spcPct val="110000"/>
              </a:lnSpc>
              <a:spcBef>
                <a:spcPts val="1200"/>
              </a:spcBef>
              <a:buFont typeface="+mj-lt"/>
              <a:buAutoNum type="arabicPeriod" startAt="5"/>
            </a:pPr>
            <a:r>
              <a:rPr lang="en-US" dirty="0" smtClean="0">
                <a:solidFill>
                  <a:srgbClr val="000000"/>
                </a:solidFill>
              </a:rPr>
              <a:t>Continue to apply the first category to the remaining questions.</a:t>
            </a:r>
          </a:p>
          <a:p>
            <a:pPr marL="457200" indent="-457200">
              <a:lnSpc>
                <a:spcPct val="110000"/>
              </a:lnSpc>
              <a:spcBef>
                <a:spcPts val="1200"/>
              </a:spcBef>
              <a:buFont typeface="+mj-lt"/>
              <a:buAutoNum type="arabicPeriod" startAt="5"/>
            </a:pPr>
            <a:r>
              <a:rPr lang="en-US" dirty="0" smtClean="0">
                <a:solidFill>
                  <a:srgbClr val="000000"/>
                </a:solidFill>
              </a:rPr>
              <a:t>Evaluate </a:t>
            </a:r>
            <a:r>
              <a:rPr lang="en-US" dirty="0">
                <a:solidFill>
                  <a:srgbClr val="000000"/>
                </a:solidFill>
              </a:rPr>
              <a:t>a couple of </a:t>
            </a:r>
            <a:r>
              <a:rPr lang="en-US" dirty="0" smtClean="0">
                <a:solidFill>
                  <a:srgbClr val="000000"/>
                </a:solidFill>
              </a:rPr>
              <a:t>the questions together, </a:t>
            </a:r>
            <a:r>
              <a:rPr lang="en-US" dirty="0">
                <a:solidFill>
                  <a:srgbClr val="000000"/>
                </a:solidFill>
              </a:rPr>
              <a:t>applying the second </a:t>
            </a:r>
            <a:r>
              <a:rPr lang="en-US" dirty="0" smtClean="0">
                <a:solidFill>
                  <a:schemeClr val="tx1"/>
                </a:solidFill>
              </a:rPr>
              <a:t>category</a:t>
            </a:r>
            <a:r>
              <a:rPr lang="en-US" dirty="0">
                <a:solidFill>
                  <a:schemeClr val="tx1"/>
                </a:solidFill>
              </a:rPr>
              <a:t> </a:t>
            </a:r>
            <a:r>
              <a:rPr lang="en-US" dirty="0" smtClean="0">
                <a:solidFill>
                  <a:schemeClr val="tx1"/>
                </a:solidFill>
              </a:rPr>
              <a:t>(i.e., D: Does a reader have to dig deep to answer this question?).</a:t>
            </a:r>
          </a:p>
          <a:p>
            <a:pPr marL="457200" indent="-457200">
              <a:lnSpc>
                <a:spcPct val="110000"/>
              </a:lnSpc>
              <a:spcBef>
                <a:spcPts val="1200"/>
              </a:spcBef>
              <a:buFont typeface="+mj-lt"/>
              <a:buAutoNum type="arabicPeriod" startAt="5"/>
            </a:pPr>
            <a:r>
              <a:rPr lang="en-US" dirty="0" smtClean="0">
                <a:solidFill>
                  <a:schemeClr val="tx1"/>
                </a:solidFill>
              </a:rPr>
              <a:t>Finish </a:t>
            </a:r>
            <a:r>
              <a:rPr lang="en-US" dirty="0">
                <a:solidFill>
                  <a:schemeClr val="tx1"/>
                </a:solidFill>
              </a:rPr>
              <a:t>evaluating all of the remaining questions </a:t>
            </a:r>
            <a:r>
              <a:rPr lang="en-US" dirty="0" smtClean="0">
                <a:solidFill>
                  <a:schemeClr val="tx1"/>
                </a:solidFill>
              </a:rPr>
              <a:t>with </a:t>
            </a:r>
            <a:r>
              <a:rPr lang="en-US" dirty="0">
                <a:solidFill>
                  <a:schemeClr val="tx1"/>
                </a:solidFill>
              </a:rPr>
              <a:t>that category, noting any questions or </a:t>
            </a:r>
            <a:r>
              <a:rPr lang="en-US" dirty="0" smtClean="0">
                <a:solidFill>
                  <a:schemeClr val="tx1"/>
                </a:solidFill>
              </a:rPr>
              <a:t>confusion </a:t>
            </a:r>
            <a:r>
              <a:rPr lang="en-US" dirty="0">
                <a:solidFill>
                  <a:schemeClr val="tx1"/>
                </a:solidFill>
              </a:rPr>
              <a:t>to </a:t>
            </a:r>
            <a:r>
              <a:rPr lang="en-US" dirty="0" smtClean="0">
                <a:solidFill>
                  <a:schemeClr val="tx1"/>
                </a:solidFill>
              </a:rPr>
              <a:t>address in </a:t>
            </a:r>
            <a:r>
              <a:rPr lang="en-US" dirty="0">
                <a:solidFill>
                  <a:schemeClr val="tx1"/>
                </a:solidFill>
              </a:rPr>
              <a:t>the debrief discussion with participants at your </a:t>
            </a:r>
            <a:r>
              <a:rPr lang="en-US" dirty="0" smtClean="0">
                <a:solidFill>
                  <a:schemeClr val="tx1"/>
                </a:solidFill>
              </a:rPr>
              <a:t>table.</a:t>
            </a:r>
          </a:p>
          <a:p>
            <a:pPr marL="457200" indent="-457200">
              <a:lnSpc>
                <a:spcPct val="110000"/>
              </a:lnSpc>
              <a:spcBef>
                <a:spcPts val="1200"/>
              </a:spcBef>
              <a:buFont typeface="+mj-lt"/>
              <a:buAutoNum type="arabicPeriod" startAt="5"/>
            </a:pPr>
            <a:r>
              <a:rPr lang="en-US" dirty="0" smtClean="0">
                <a:solidFill>
                  <a:schemeClr val="tx1"/>
                </a:solidFill>
              </a:rPr>
              <a:t>Repeat the evaluation of questions, applying the next two categories (i.e., V: Does the question ask about a vocabulary word in the essay? *: Is this a question worth asking? If not, could you revise it to make it worth asking?). </a:t>
            </a:r>
            <a:endParaRPr lang="en-US" dirty="0"/>
          </a:p>
        </p:txBody>
      </p:sp>
    </p:spTree>
    <p:extLst>
      <p:ext uri="{BB962C8B-B14F-4D97-AF65-F5344CB8AC3E}">
        <p14:creationId xmlns:p14="http://schemas.microsoft.com/office/powerpoint/2010/main" val="34539321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798" y="0"/>
            <a:ext cx="8229600" cy="1210997"/>
          </a:xfrm>
        </p:spPr>
        <p:txBody>
          <a:bodyPr>
            <a:normAutofit/>
          </a:bodyPr>
          <a:lstStyle/>
          <a:p>
            <a:r>
              <a:rPr lang="en-US" sz="3200" dirty="0"/>
              <a:t>Directions (Continued)</a:t>
            </a:r>
          </a:p>
        </p:txBody>
      </p:sp>
      <p:sp>
        <p:nvSpPr>
          <p:cNvPr id="3" name="Content Placeholder 2"/>
          <p:cNvSpPr>
            <a:spLocks noGrp="1"/>
          </p:cNvSpPr>
          <p:nvPr>
            <p:ph idx="1"/>
          </p:nvPr>
        </p:nvSpPr>
        <p:spPr>
          <a:xfrm>
            <a:off x="330200" y="1327820"/>
            <a:ext cx="8356600" cy="5174580"/>
          </a:xfrm>
        </p:spPr>
        <p:txBody>
          <a:bodyPr>
            <a:normAutofit/>
          </a:bodyPr>
          <a:lstStyle/>
          <a:p>
            <a:pPr marL="457200" indent="-457200">
              <a:lnSpc>
                <a:spcPct val="120000"/>
              </a:lnSpc>
              <a:spcBef>
                <a:spcPts val="1200"/>
              </a:spcBef>
              <a:buFont typeface="+mj-lt"/>
              <a:buAutoNum type="arabicPeriod" startAt="9"/>
            </a:pPr>
            <a:r>
              <a:rPr lang="en-US" dirty="0">
                <a:solidFill>
                  <a:srgbClr val="000000"/>
                </a:solidFill>
              </a:rPr>
              <a:t>During the debrief </a:t>
            </a:r>
            <a:r>
              <a:rPr lang="en-US" dirty="0"/>
              <a:t>discussion, share your answers to the different columns with other table members and discuss any points of agreement or disagreement. Talk about which questions were the most difficult to analyze and why. </a:t>
            </a:r>
          </a:p>
          <a:p>
            <a:pPr marL="457200" lvl="0" indent="-457200">
              <a:lnSpc>
                <a:spcPct val="120000"/>
              </a:lnSpc>
              <a:spcBef>
                <a:spcPts val="1200"/>
              </a:spcBef>
              <a:buFont typeface="+mj-lt"/>
              <a:buAutoNum type="arabicPeriod" startAt="9"/>
            </a:pPr>
            <a:r>
              <a:rPr lang="en-US" dirty="0"/>
              <a:t>After you finish the exer</a:t>
            </a:r>
            <a:r>
              <a:rPr lang="en-US" dirty="0">
                <a:solidFill>
                  <a:srgbClr val="000000"/>
                </a:solidFill>
              </a:rPr>
              <a:t>cise, talk with your full table again about what is the enduring understanding (the big idea) of the excerpt. Discuss whether any one of the questions is asking about that big idea, and note it at the bottom of the worksheet.</a:t>
            </a:r>
          </a:p>
          <a:p>
            <a:pPr marL="457200" indent="-457200">
              <a:lnSpc>
                <a:spcPct val="120000"/>
              </a:lnSpc>
              <a:spcBef>
                <a:spcPts val="1200"/>
              </a:spcBef>
              <a:buFont typeface="+mj-lt"/>
              <a:buAutoNum type="arabicPeriod" startAt="9"/>
            </a:pPr>
            <a:r>
              <a:rPr lang="en-US" dirty="0">
                <a:solidFill>
                  <a:srgbClr val="000000"/>
                </a:solidFill>
              </a:rPr>
              <a:t>Now repeat the exercise for the second resource: </a:t>
            </a:r>
            <a:r>
              <a:rPr lang="en-US" dirty="0"/>
              <a:t>Eleanor Roosevelt Speaks to the Members of the American Civil Liberties Union. </a:t>
            </a:r>
          </a:p>
        </p:txBody>
      </p:sp>
      <p:grpSp>
        <p:nvGrpSpPr>
          <p:cNvPr id="5" name="Group 4" descr="Work Sessions 1 and 2; 45 minutes each"/>
          <p:cNvGrpSpPr/>
          <p:nvPr/>
        </p:nvGrpSpPr>
        <p:grpSpPr>
          <a:xfrm>
            <a:off x="6195181" y="5725514"/>
            <a:ext cx="2615444" cy="608245"/>
            <a:chOff x="6195181" y="5671268"/>
            <a:chExt cx="2491619" cy="662491"/>
          </a:xfrm>
        </p:grpSpPr>
        <p:sp>
          <p:nvSpPr>
            <p:cNvPr id="6" name="Rounded Rectangle 5"/>
            <p:cNvSpPr/>
            <p:nvPr/>
          </p:nvSpPr>
          <p:spPr bwMode="auto">
            <a:xfrm>
              <a:off x="6195181" y="567126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7" name="TextBox 6"/>
            <p:cNvSpPr txBox="1"/>
            <p:nvPr/>
          </p:nvSpPr>
          <p:spPr>
            <a:xfrm>
              <a:off x="6195181" y="5725514"/>
              <a:ext cx="2491619" cy="553998"/>
            </a:xfrm>
            <a:prstGeom prst="rect">
              <a:avLst/>
            </a:prstGeom>
            <a:noFill/>
          </p:spPr>
          <p:txBody>
            <a:bodyPr wrap="square" rtlCol="0" anchor="ctr">
              <a:spAutoFit/>
            </a:bodyPr>
            <a:lstStyle/>
            <a:p>
              <a:pPr algn="ctr"/>
              <a:r>
                <a:rPr lang="en-US" sz="1500" dirty="0" smtClean="0">
                  <a:solidFill>
                    <a:schemeClr val="bg1"/>
                  </a:solidFill>
                </a:rPr>
                <a:t>Work Sessions 1 and 2 </a:t>
              </a:r>
            </a:p>
            <a:p>
              <a:pPr algn="ctr"/>
              <a:r>
                <a:rPr lang="en-US" sz="1500" dirty="0" smtClean="0">
                  <a:solidFill>
                    <a:schemeClr val="bg1"/>
                  </a:solidFill>
                </a:rPr>
                <a:t>45 minutes each</a:t>
              </a:r>
              <a:endParaRPr lang="en-US" sz="1500" dirty="0">
                <a:solidFill>
                  <a:schemeClr val="bg1"/>
                </a:solidFill>
              </a:endParaRPr>
            </a:p>
          </p:txBody>
        </p:sp>
      </p:grpSp>
    </p:spTree>
    <p:extLst>
      <p:ext uri="{BB962C8B-B14F-4D97-AF65-F5344CB8AC3E}">
        <p14:creationId xmlns:p14="http://schemas.microsoft.com/office/powerpoint/2010/main" val="22817108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a:xfrm>
            <a:off x="457200" y="1540933"/>
            <a:ext cx="8229600" cy="4275667"/>
          </a:xfrm>
        </p:spPr>
        <p:txBody>
          <a:bodyPr>
            <a:normAutofit/>
          </a:bodyPr>
          <a:lstStyle/>
          <a:p>
            <a:pPr marL="287338" indent="-287338">
              <a:lnSpc>
                <a:spcPct val="110000"/>
              </a:lnSpc>
              <a:spcBef>
                <a:spcPts val="1176"/>
              </a:spcBef>
              <a:buFont typeface="Wingdings" charset="2"/>
              <a:buChar char="§"/>
            </a:pPr>
            <a:r>
              <a:rPr lang="en-US" dirty="0" smtClean="0">
                <a:solidFill>
                  <a:srgbClr val="000000"/>
                </a:solidFill>
              </a:rPr>
              <a:t>Would the questions from Monk’s essay ask students </a:t>
            </a:r>
            <a:r>
              <a:rPr lang="en-US" dirty="0">
                <a:solidFill>
                  <a:srgbClr val="000000"/>
                </a:solidFill>
              </a:rPr>
              <a:t>to probe deeply into the text and read carefully </a:t>
            </a:r>
            <a:r>
              <a:rPr lang="en-US" dirty="0" smtClean="0">
                <a:solidFill>
                  <a:srgbClr val="000000"/>
                </a:solidFill>
              </a:rPr>
              <a:t>to </a:t>
            </a:r>
            <a:r>
              <a:rPr lang="en-US" dirty="0">
                <a:solidFill>
                  <a:srgbClr val="000000"/>
                </a:solidFill>
              </a:rPr>
              <a:t>arrive at a solid answer? </a:t>
            </a:r>
          </a:p>
          <a:p>
            <a:pPr marL="287338" indent="-287338">
              <a:lnSpc>
                <a:spcPct val="110000"/>
              </a:lnSpc>
              <a:spcBef>
                <a:spcPts val="1176"/>
              </a:spcBef>
              <a:buFont typeface="Wingdings" charset="2"/>
              <a:buChar char="§"/>
            </a:pPr>
            <a:r>
              <a:rPr lang="en-US" dirty="0">
                <a:solidFill>
                  <a:srgbClr val="000000"/>
                </a:solidFill>
              </a:rPr>
              <a:t>Would the questions from </a:t>
            </a:r>
            <a:r>
              <a:rPr lang="en-US" dirty="0" smtClean="0">
                <a:solidFill>
                  <a:srgbClr val="000000"/>
                </a:solidFill>
              </a:rPr>
              <a:t>Roosevelt’s speech </a:t>
            </a:r>
            <a:r>
              <a:rPr lang="en-US" dirty="0">
                <a:solidFill>
                  <a:srgbClr val="000000"/>
                </a:solidFill>
              </a:rPr>
              <a:t>ask students to probe deeply into the text and read carefully to arrive at a solid answer? </a:t>
            </a:r>
          </a:p>
          <a:p>
            <a:pPr marL="287338" indent="-287338">
              <a:lnSpc>
                <a:spcPct val="110000"/>
              </a:lnSpc>
              <a:spcBef>
                <a:spcPts val="1176"/>
              </a:spcBef>
              <a:buFont typeface="Wingdings" charset="2"/>
              <a:buChar char="§"/>
            </a:pPr>
            <a:r>
              <a:rPr lang="en-US" dirty="0" smtClean="0">
                <a:solidFill>
                  <a:srgbClr val="000000"/>
                </a:solidFill>
              </a:rPr>
              <a:t>Would </a:t>
            </a:r>
            <a:r>
              <a:rPr lang="en-US" dirty="0">
                <a:solidFill>
                  <a:srgbClr val="000000"/>
                </a:solidFill>
              </a:rPr>
              <a:t>students have to return to the text and read </a:t>
            </a:r>
            <a:r>
              <a:rPr lang="en-US" dirty="0" smtClean="0">
                <a:solidFill>
                  <a:srgbClr val="000000"/>
                </a:solidFill>
              </a:rPr>
              <a:t>it carefully </a:t>
            </a:r>
            <a:r>
              <a:rPr lang="en-US" dirty="0">
                <a:solidFill>
                  <a:srgbClr val="000000"/>
                </a:solidFill>
              </a:rPr>
              <a:t>to answer </a:t>
            </a:r>
            <a:r>
              <a:rPr lang="en-US" dirty="0" smtClean="0">
                <a:solidFill>
                  <a:srgbClr val="000000"/>
                </a:solidFill>
              </a:rPr>
              <a:t>the question? </a:t>
            </a:r>
            <a:endParaRPr lang="en-US" dirty="0">
              <a:solidFill>
                <a:srgbClr val="000000"/>
              </a:solidFill>
            </a:endParaRPr>
          </a:p>
          <a:p>
            <a:pPr marL="287338" indent="-287338">
              <a:lnSpc>
                <a:spcPct val="110000"/>
              </a:lnSpc>
              <a:spcBef>
                <a:spcPts val="1176"/>
              </a:spcBef>
              <a:buFont typeface="Wingdings" charset="2"/>
              <a:buChar char="§"/>
            </a:pPr>
            <a:r>
              <a:rPr lang="en-US" dirty="0" smtClean="0">
                <a:solidFill>
                  <a:srgbClr val="000000"/>
                </a:solidFill>
              </a:rPr>
              <a:t>How would </a:t>
            </a:r>
            <a:r>
              <a:rPr lang="en-US" dirty="0">
                <a:solidFill>
                  <a:srgbClr val="000000"/>
                </a:solidFill>
              </a:rPr>
              <a:t>that set of </a:t>
            </a:r>
            <a:r>
              <a:rPr lang="en-US" dirty="0" smtClean="0">
                <a:solidFill>
                  <a:srgbClr val="000000"/>
                </a:solidFill>
              </a:rPr>
              <a:t>behaviors strengthen students’ reading comprehension? </a:t>
            </a:r>
            <a:endParaRPr lang="en-US" dirty="0">
              <a:solidFill>
                <a:srgbClr val="000000"/>
              </a:solidFill>
            </a:endParaRPr>
          </a:p>
        </p:txBody>
      </p:sp>
      <p:grpSp>
        <p:nvGrpSpPr>
          <p:cNvPr id="4" name="Group 3" descr="20 minutes"/>
          <p:cNvGrpSpPr/>
          <p:nvPr/>
        </p:nvGrpSpPr>
        <p:grpSpPr>
          <a:xfrm>
            <a:off x="6195181" y="5524748"/>
            <a:ext cx="2491619" cy="662491"/>
            <a:chOff x="6195181" y="5524748"/>
            <a:chExt cx="2491619" cy="662491"/>
          </a:xfrm>
        </p:grpSpPr>
        <p:sp>
          <p:nvSpPr>
            <p:cNvPr id="5" name="Rounded Rectangle 4"/>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6" name="TextBox 5"/>
            <p:cNvSpPr txBox="1"/>
            <p:nvPr/>
          </p:nvSpPr>
          <p:spPr>
            <a:xfrm>
              <a:off x="6195181" y="5669386"/>
              <a:ext cx="2491619" cy="323165"/>
            </a:xfrm>
            <a:prstGeom prst="rect">
              <a:avLst/>
            </a:prstGeom>
            <a:noFill/>
          </p:spPr>
          <p:txBody>
            <a:bodyPr wrap="square" rtlCol="0" anchor="ctr">
              <a:spAutoFit/>
            </a:bodyPr>
            <a:lstStyle/>
            <a:p>
              <a:pPr algn="ctr"/>
              <a:r>
                <a:rPr lang="en-US" sz="1500" dirty="0" smtClean="0">
                  <a:solidFill>
                    <a:schemeClr val="bg1"/>
                  </a:solidFill>
                </a:rPr>
                <a:t>20 minutes</a:t>
              </a:r>
              <a:endParaRPr lang="en-US" sz="1500" dirty="0">
                <a:solidFill>
                  <a:schemeClr val="bg1"/>
                </a:solidFill>
              </a:endParaRPr>
            </a:p>
          </p:txBody>
        </p:sp>
      </p:grpSp>
    </p:spTree>
    <p:extLst>
      <p:ext uri="{BB962C8B-B14F-4D97-AF65-F5344CB8AC3E}">
        <p14:creationId xmlns:p14="http://schemas.microsoft.com/office/powerpoint/2010/main" val="2898750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811842"/>
            <a:ext cx="8229600" cy="3681008"/>
          </a:xfrm>
        </p:spPr>
        <p:txBody>
          <a:bodyPr/>
          <a:lstStyle/>
          <a:p>
            <a:pPr marL="222250" lvl="1">
              <a:lnSpc>
                <a:spcPct val="120000"/>
              </a:lnSpc>
              <a:spcBef>
                <a:spcPts val="1176"/>
              </a:spcBef>
              <a:buFont typeface="Wingdings" charset="2"/>
              <a:buChar char="§"/>
            </a:pPr>
            <a:r>
              <a:rPr lang="en-US" sz="2200" dirty="0" smtClean="0">
                <a:solidFill>
                  <a:schemeClr val="tx1"/>
                </a:solidFill>
              </a:rPr>
              <a:t>How has participating in this activity changed your thinking about the CCR Standards?</a:t>
            </a:r>
          </a:p>
          <a:p>
            <a:pPr marL="222250" lvl="1">
              <a:lnSpc>
                <a:spcPct val="120000"/>
              </a:lnSpc>
              <a:spcBef>
                <a:spcPts val="1176"/>
              </a:spcBef>
              <a:buFont typeface="Wingdings" charset="2"/>
              <a:buChar char="§"/>
            </a:pPr>
            <a:r>
              <a:rPr lang="en-US" sz="2200" dirty="0" smtClean="0">
                <a:solidFill>
                  <a:schemeClr val="tx1"/>
                </a:solidFill>
              </a:rPr>
              <a:t>How will you use the information and understanding you have acquired to improve your teaching practice and student learning?</a:t>
            </a:r>
          </a:p>
          <a:p>
            <a:pPr marL="222250" lvl="1">
              <a:lnSpc>
                <a:spcPct val="120000"/>
              </a:lnSpc>
              <a:spcBef>
                <a:spcPts val="1176"/>
              </a:spcBef>
              <a:buFont typeface="Wingdings" charset="2"/>
              <a:buChar char="§"/>
            </a:pPr>
            <a:r>
              <a:rPr lang="en-US" sz="2200" dirty="0" smtClean="0">
                <a:solidFill>
                  <a:schemeClr val="tx1"/>
                </a:solidFill>
              </a:rPr>
              <a:t>What additional training and tools would strengthen your ability to do so? </a:t>
            </a:r>
          </a:p>
          <a:p>
            <a:endParaRPr lang="en-US" dirty="0"/>
          </a:p>
        </p:txBody>
      </p:sp>
    </p:spTree>
    <p:extLst>
      <p:ext uri="{BB962C8B-B14F-4D97-AF65-F5344CB8AC3E}">
        <p14:creationId xmlns:p14="http://schemas.microsoft.com/office/powerpoint/2010/main" val="1652240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753" y="165670"/>
            <a:ext cx="8229600" cy="1077218"/>
          </a:xfrm>
        </p:spPr>
        <p:txBody>
          <a:bodyPr/>
          <a:lstStyle/>
          <a:p>
            <a:r>
              <a:rPr lang="en-US" dirty="0" smtClean="0"/>
              <a:t>Three </a:t>
            </a:r>
            <a:r>
              <a:rPr lang="en-US" dirty="0"/>
              <a:t>Key </a:t>
            </a:r>
            <a:r>
              <a:rPr lang="en-US" dirty="0" smtClean="0"/>
              <a:t>Advances </a:t>
            </a:r>
            <a:r>
              <a:rPr lang="en-US" dirty="0"/>
              <a:t>Prompted </a:t>
            </a:r>
            <a:r>
              <a:rPr lang="en-US" dirty="0" smtClean="0"/>
              <a:t/>
            </a:r>
            <a:br>
              <a:rPr lang="en-US" dirty="0" smtClean="0"/>
            </a:br>
            <a:r>
              <a:rPr lang="en-US" dirty="0" smtClean="0"/>
              <a:t>by </a:t>
            </a:r>
            <a:r>
              <a:rPr lang="en-US" dirty="0"/>
              <a:t>the CCR </a:t>
            </a:r>
            <a:r>
              <a:rPr lang="en-US" dirty="0" smtClean="0"/>
              <a:t>Standards</a:t>
            </a:r>
            <a:endParaRPr lang="en-US" dirty="0"/>
          </a:p>
        </p:txBody>
      </p:sp>
      <p:sp>
        <p:nvSpPr>
          <p:cNvPr id="3" name="Content Placeholder 2"/>
          <p:cNvSpPr>
            <a:spLocks noGrp="1"/>
          </p:cNvSpPr>
          <p:nvPr>
            <p:ph idx="1"/>
          </p:nvPr>
        </p:nvSpPr>
        <p:spPr>
          <a:xfrm>
            <a:off x="533041" y="2286000"/>
            <a:ext cx="7901546" cy="3040832"/>
          </a:xfrm>
        </p:spPr>
        <p:txBody>
          <a:bodyPr/>
          <a:lstStyle/>
          <a:p>
            <a:pPr marL="457200" indent="-457200">
              <a:lnSpc>
                <a:spcPct val="120000"/>
              </a:lnSpc>
              <a:spcBef>
                <a:spcPts val="1176"/>
              </a:spcBef>
              <a:buFont typeface="+mj-lt"/>
              <a:buAutoNum type="arabicPeriod"/>
            </a:pPr>
            <a:r>
              <a:rPr lang="en-US" b="1" dirty="0" smtClean="0">
                <a:solidFill>
                  <a:schemeClr val="bg1">
                    <a:lumMod val="50000"/>
                  </a:schemeClr>
                </a:solidFill>
                <a:cs typeface="Helvetica"/>
                <a:sym typeface="Arial"/>
              </a:rPr>
              <a:t>Text </a:t>
            </a:r>
            <a:r>
              <a:rPr lang="en-US" b="1" dirty="0">
                <a:solidFill>
                  <a:schemeClr val="bg1">
                    <a:lumMod val="50000"/>
                  </a:schemeClr>
                </a:solidFill>
                <a:cs typeface="Helvetica"/>
                <a:sym typeface="Arial"/>
              </a:rPr>
              <a:t>Complexity</a:t>
            </a:r>
            <a:r>
              <a:rPr lang="en-US" dirty="0">
                <a:solidFill>
                  <a:schemeClr val="bg1">
                    <a:lumMod val="50000"/>
                  </a:schemeClr>
                </a:solidFill>
                <a:cs typeface="Helvetica"/>
                <a:sym typeface="Arial"/>
              </a:rPr>
              <a:t>: </a:t>
            </a:r>
            <a:r>
              <a:rPr lang="x-none" dirty="0">
                <a:solidFill>
                  <a:schemeClr val="bg1">
                    <a:lumMod val="50000"/>
                  </a:schemeClr>
                </a:solidFill>
                <a:cs typeface="Helvetica"/>
                <a:sym typeface="Arial"/>
              </a:rPr>
              <a:t>Regular Practice With Complex Text </a:t>
            </a:r>
            <a:r>
              <a:rPr lang="en-US" dirty="0">
                <a:solidFill>
                  <a:schemeClr val="bg1">
                    <a:lumMod val="50000"/>
                  </a:schemeClr>
                </a:solidFill>
                <a:cs typeface="Helvetica"/>
                <a:sym typeface="Arial"/>
              </a:rPr>
              <a:t>(a</a:t>
            </a:r>
            <a:r>
              <a:rPr lang="x-none" dirty="0">
                <a:solidFill>
                  <a:schemeClr val="bg1">
                    <a:lumMod val="50000"/>
                  </a:schemeClr>
                </a:solidFill>
                <a:cs typeface="Helvetica"/>
                <a:sym typeface="Arial"/>
              </a:rPr>
              <a:t>nd Its Academic Language</a:t>
            </a:r>
            <a:r>
              <a:rPr lang="en-US" dirty="0">
                <a:solidFill>
                  <a:schemeClr val="bg1">
                    <a:lumMod val="50000"/>
                  </a:schemeClr>
                </a:solidFill>
                <a:cs typeface="Helvetica"/>
                <a:sym typeface="Arial"/>
              </a:rPr>
              <a:t>)</a:t>
            </a:r>
          </a:p>
          <a:p>
            <a:pPr marL="457200" indent="-457200">
              <a:lnSpc>
                <a:spcPct val="120000"/>
              </a:lnSpc>
              <a:spcBef>
                <a:spcPts val="1176"/>
              </a:spcBef>
              <a:buFont typeface="+mj-lt"/>
              <a:buAutoNum type="arabicPeriod"/>
            </a:pPr>
            <a:r>
              <a:rPr lang="en-US" b="1" dirty="0">
                <a:solidFill>
                  <a:schemeClr val="tx1"/>
                </a:solidFill>
                <a:cs typeface="Helvetica"/>
                <a:sym typeface="Arial"/>
              </a:rPr>
              <a:t>Evidence</a:t>
            </a:r>
            <a:r>
              <a:rPr lang="en-US" dirty="0">
                <a:solidFill>
                  <a:schemeClr val="tx1"/>
                </a:solidFill>
                <a:cs typeface="Helvetica"/>
                <a:sym typeface="Arial"/>
              </a:rPr>
              <a:t>: </a:t>
            </a:r>
            <a:r>
              <a:rPr lang="en-US" dirty="0" smtClean="0">
                <a:solidFill>
                  <a:schemeClr val="tx1"/>
                </a:solidFill>
                <a:cs typeface="Helvetica"/>
                <a:sym typeface="Arial"/>
              </a:rPr>
              <a:t>Reading and Writing Grounded in Evidence From Text</a:t>
            </a:r>
            <a:endParaRPr lang="en-US" dirty="0">
              <a:solidFill>
                <a:schemeClr val="tx1"/>
              </a:solidFill>
              <a:cs typeface="Helvetica"/>
              <a:sym typeface="Arial"/>
            </a:endParaRPr>
          </a:p>
          <a:p>
            <a:pPr marL="457200" indent="-457200">
              <a:lnSpc>
                <a:spcPct val="120000"/>
              </a:lnSpc>
              <a:spcBef>
                <a:spcPts val="1176"/>
              </a:spcBef>
              <a:buFont typeface="+mj-lt"/>
              <a:buAutoNum type="arabicPeriod"/>
            </a:pPr>
            <a:r>
              <a:rPr lang="en-US" b="1" dirty="0">
                <a:solidFill>
                  <a:srgbClr val="7F7F7F"/>
                </a:solidFill>
                <a:cs typeface="Helvetica"/>
                <a:sym typeface="Arial"/>
              </a:rPr>
              <a:t>Building Knowledge</a:t>
            </a:r>
            <a:r>
              <a:rPr lang="en-US" dirty="0">
                <a:solidFill>
                  <a:srgbClr val="7F7F7F"/>
                </a:solidFill>
                <a:cs typeface="Helvetica"/>
                <a:sym typeface="Arial"/>
              </a:rPr>
              <a:t>: Building Knowledge Through Content-Rich </a:t>
            </a:r>
            <a:r>
              <a:rPr lang="en-US" dirty="0" smtClean="0">
                <a:solidFill>
                  <a:srgbClr val="7F7F7F"/>
                </a:solidFill>
                <a:cs typeface="Helvetica"/>
                <a:sym typeface="Arial"/>
              </a:rPr>
              <a:t>Nonfiction</a:t>
            </a:r>
            <a:endParaRPr lang="x-none" dirty="0">
              <a:solidFill>
                <a:srgbClr val="7F7F7F"/>
              </a:solidFill>
              <a:cs typeface="Helvetica"/>
              <a:sym typeface="Arial"/>
            </a:endParaRPr>
          </a:p>
        </p:txBody>
      </p:sp>
    </p:spTree>
    <p:extLst>
      <p:ext uri="{BB962C8B-B14F-4D97-AF65-F5344CB8AC3E}">
        <p14:creationId xmlns:p14="http://schemas.microsoft.com/office/powerpoint/2010/main" val="27805536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672" y="143363"/>
            <a:ext cx="8704236" cy="1077218"/>
          </a:xfrm>
        </p:spPr>
        <p:txBody>
          <a:bodyPr/>
          <a:lstStyle/>
          <a:p>
            <a:r>
              <a:rPr lang="en-US" dirty="0">
                <a:cs typeface="Helvetica"/>
              </a:rPr>
              <a:t>Key Advances Build Toward </a:t>
            </a:r>
            <a:br>
              <a:rPr lang="en-US" dirty="0">
                <a:cs typeface="Helvetica"/>
              </a:rPr>
            </a:br>
            <a:r>
              <a:rPr lang="en-US" dirty="0">
                <a:cs typeface="Helvetica"/>
              </a:rPr>
              <a:t>College and Career </a:t>
            </a:r>
            <a:r>
              <a:rPr lang="en-US" dirty="0" smtClean="0">
                <a:cs typeface="Helvetica"/>
              </a:rPr>
              <a:t>Readiness</a:t>
            </a:r>
            <a:endParaRPr lang="en-US" dirty="0"/>
          </a:p>
        </p:txBody>
      </p:sp>
      <p:pic>
        <p:nvPicPr>
          <p:cNvPr id="3" name="Picture 2" descr="Engage with Complex Text, Extract and Employ Evidence, Build Knowle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64" y="1958340"/>
            <a:ext cx="8302752" cy="3261360"/>
          </a:xfrm>
          <a:prstGeom prst="rect">
            <a:avLst/>
          </a:prstGeom>
        </p:spPr>
      </p:pic>
    </p:spTree>
    <p:extLst>
      <p:ext uri="{BB962C8B-B14F-4D97-AF65-F5344CB8AC3E}">
        <p14:creationId xmlns:p14="http://schemas.microsoft.com/office/powerpoint/2010/main" val="37138757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67" y="161008"/>
            <a:ext cx="8229600" cy="1077218"/>
          </a:xfrm>
        </p:spPr>
        <p:txBody>
          <a:bodyPr/>
          <a:lstStyle/>
          <a:p>
            <a:pPr>
              <a:lnSpc>
                <a:spcPct val="100000"/>
              </a:lnSpc>
            </a:pPr>
            <a:r>
              <a:rPr lang="en-US" dirty="0"/>
              <a:t>Unit 3 Objectives</a:t>
            </a:r>
            <a:br>
              <a:rPr lang="en-US" dirty="0"/>
            </a:br>
            <a:r>
              <a:rPr lang="en-US" sz="2400" i="1" dirty="0">
                <a:solidFill>
                  <a:srgbClr val="A6A6A6"/>
                </a:solidFill>
              </a:rPr>
              <a:t>Identifying Questions Worth Answering</a:t>
            </a:r>
          </a:p>
        </p:txBody>
      </p:sp>
      <p:sp>
        <p:nvSpPr>
          <p:cNvPr id="3" name="Content Placeholder 2"/>
          <p:cNvSpPr>
            <a:spLocks noGrp="1"/>
          </p:cNvSpPr>
          <p:nvPr>
            <p:ph idx="1"/>
          </p:nvPr>
        </p:nvSpPr>
        <p:spPr>
          <a:xfrm>
            <a:off x="457200" y="1811842"/>
            <a:ext cx="8115300" cy="4924424"/>
          </a:xfrm>
        </p:spPr>
        <p:txBody>
          <a:bodyPr/>
          <a:lstStyle/>
          <a:p>
            <a:pPr>
              <a:lnSpc>
                <a:spcPct val="120000"/>
              </a:lnSpc>
              <a:spcBef>
                <a:spcPts val="1200"/>
              </a:spcBef>
              <a:buFont typeface="Wingdings" charset="2"/>
              <a:buChar char="§"/>
            </a:pPr>
            <a:r>
              <a:rPr lang="en-US" dirty="0" smtClean="0">
                <a:solidFill>
                  <a:srgbClr val="000000"/>
                </a:solidFill>
              </a:rPr>
              <a:t>Develop </a:t>
            </a:r>
            <a:r>
              <a:rPr lang="en-US" dirty="0">
                <a:solidFill>
                  <a:srgbClr val="000000"/>
                </a:solidFill>
              </a:rPr>
              <a:t>an appreciation for </a:t>
            </a:r>
            <a:r>
              <a:rPr lang="en-US" dirty="0" smtClean="0">
                <a:solidFill>
                  <a:srgbClr val="000000"/>
                </a:solidFill>
              </a:rPr>
              <a:t>text</a:t>
            </a:r>
            <a:r>
              <a:rPr lang="en-US" dirty="0">
                <a:solidFill>
                  <a:srgbClr val="000000"/>
                </a:solidFill>
              </a:rPr>
              <a:t>-dependent questions </a:t>
            </a:r>
            <a:r>
              <a:rPr lang="en-US" dirty="0" smtClean="0">
                <a:solidFill>
                  <a:srgbClr val="000000"/>
                </a:solidFill>
              </a:rPr>
              <a:t>as a powerful </a:t>
            </a:r>
            <a:r>
              <a:rPr lang="en-US" dirty="0">
                <a:solidFill>
                  <a:srgbClr val="000000"/>
                </a:solidFill>
              </a:rPr>
              <a:t>tool in activating students’ </a:t>
            </a:r>
            <a:r>
              <a:rPr lang="en-US" dirty="0" smtClean="0">
                <a:solidFill>
                  <a:srgbClr val="000000"/>
                </a:solidFill>
              </a:rPr>
              <a:t>ability </a:t>
            </a:r>
            <a:r>
              <a:rPr lang="en-US" dirty="0">
                <a:solidFill>
                  <a:srgbClr val="000000"/>
                </a:solidFill>
              </a:rPr>
              <a:t>to focus carefully on a text</a:t>
            </a:r>
            <a:r>
              <a:rPr lang="en-US" dirty="0"/>
              <a:t>. </a:t>
            </a:r>
          </a:p>
          <a:p>
            <a:pPr>
              <a:lnSpc>
                <a:spcPct val="120000"/>
              </a:lnSpc>
              <a:spcBef>
                <a:spcPts val="1200"/>
              </a:spcBef>
              <a:buFont typeface="Wingdings" charset="2"/>
              <a:buChar char="§"/>
            </a:pPr>
            <a:r>
              <a:rPr lang="en-US" dirty="0" smtClean="0">
                <a:solidFill>
                  <a:schemeClr val="tx1"/>
                </a:solidFill>
              </a:rPr>
              <a:t>Learn </a:t>
            </a:r>
            <a:r>
              <a:rPr lang="en-US" dirty="0">
                <a:solidFill>
                  <a:schemeClr val="tx1"/>
                </a:solidFill>
              </a:rPr>
              <a:t>how good questions help students </a:t>
            </a:r>
            <a:r>
              <a:rPr lang="en-US" dirty="0" smtClean="0">
                <a:solidFill>
                  <a:schemeClr val="tx1"/>
                </a:solidFill>
              </a:rPr>
              <a:t>collect </a:t>
            </a:r>
            <a:r>
              <a:rPr lang="en-US" dirty="0">
                <a:solidFill>
                  <a:schemeClr val="tx1"/>
                </a:solidFill>
              </a:rPr>
              <a:t>the evidence they need to support their claims and conclusions about </a:t>
            </a:r>
            <a:r>
              <a:rPr lang="en-US" dirty="0" smtClean="0">
                <a:solidFill>
                  <a:schemeClr val="tx1"/>
                </a:solidFill>
              </a:rPr>
              <a:t>text(s) </a:t>
            </a:r>
            <a:r>
              <a:rPr lang="en-US" dirty="0">
                <a:solidFill>
                  <a:schemeClr val="tx1"/>
                </a:solidFill>
              </a:rPr>
              <a:t>they are reading</a:t>
            </a:r>
            <a:r>
              <a:rPr lang="en-US" dirty="0" smtClean="0">
                <a:solidFill>
                  <a:schemeClr val="tx1"/>
                </a:solidFill>
              </a:rPr>
              <a:t>.</a:t>
            </a:r>
          </a:p>
          <a:p>
            <a:pPr>
              <a:lnSpc>
                <a:spcPct val="120000"/>
              </a:lnSpc>
              <a:spcBef>
                <a:spcPts val="1200"/>
              </a:spcBef>
              <a:buFont typeface="Wingdings" charset="2"/>
              <a:buChar char="§"/>
            </a:pPr>
            <a:r>
              <a:rPr lang="en-US" dirty="0">
                <a:solidFill>
                  <a:schemeClr val="tx1"/>
                </a:solidFill>
              </a:rPr>
              <a:t>Practice identifying questions about an authentic text to learn how text-dependent questions inform instruction</a:t>
            </a:r>
            <a:r>
              <a:rPr lang="en-US" dirty="0" smtClean="0">
                <a:solidFill>
                  <a:schemeClr val="tx1"/>
                </a:solidFill>
              </a:rPr>
              <a:t>.</a:t>
            </a:r>
            <a:endParaRPr lang="en-US" dirty="0"/>
          </a:p>
        </p:txBody>
      </p:sp>
    </p:spTree>
    <p:extLst>
      <p:ext uri="{BB962C8B-B14F-4D97-AF65-F5344CB8AC3E}">
        <p14:creationId xmlns:p14="http://schemas.microsoft.com/office/powerpoint/2010/main" val="35044172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66" y="21551"/>
            <a:ext cx="8229600" cy="1255722"/>
          </a:xfrm>
        </p:spPr>
        <p:txBody>
          <a:bodyPr/>
          <a:lstStyle/>
          <a:p>
            <a:pPr>
              <a:lnSpc>
                <a:spcPct val="100000"/>
              </a:lnSpc>
            </a:pPr>
            <a:r>
              <a:rPr lang="en-US" dirty="0">
                <a:sym typeface="Arial" charset="0"/>
              </a:rPr>
              <a:t>Rationale for Focusing </a:t>
            </a:r>
            <a:r>
              <a:rPr lang="en-US" dirty="0" smtClean="0">
                <a:sym typeface="Arial" charset="0"/>
              </a:rPr>
              <a:t/>
            </a:r>
            <a:br>
              <a:rPr lang="en-US" dirty="0" smtClean="0">
                <a:sym typeface="Arial" charset="0"/>
              </a:rPr>
            </a:br>
            <a:r>
              <a:rPr lang="en-US" dirty="0" smtClean="0">
                <a:sym typeface="Arial" charset="0"/>
              </a:rPr>
              <a:t>on </a:t>
            </a:r>
            <a:r>
              <a:rPr lang="en-US" dirty="0">
                <a:sym typeface="Arial" charset="0"/>
              </a:rPr>
              <a:t>Evidence </a:t>
            </a:r>
            <a:r>
              <a:rPr lang="en-US" dirty="0" smtClean="0">
                <a:sym typeface="Arial" charset="0"/>
              </a:rPr>
              <a:t>From </a:t>
            </a:r>
            <a:r>
              <a:rPr lang="en-US" dirty="0">
                <a:sym typeface="Arial" charset="0"/>
              </a:rPr>
              <a:t>Text </a:t>
            </a:r>
            <a:endParaRPr lang="en-US" dirty="0"/>
          </a:p>
        </p:txBody>
      </p:sp>
      <p:sp>
        <p:nvSpPr>
          <p:cNvPr id="3" name="Content Placeholder 2"/>
          <p:cNvSpPr>
            <a:spLocks noGrp="1"/>
          </p:cNvSpPr>
          <p:nvPr>
            <p:ph idx="1"/>
          </p:nvPr>
        </p:nvSpPr>
        <p:spPr>
          <a:xfrm>
            <a:off x="457200" y="1762125"/>
            <a:ext cx="8229600" cy="4295007"/>
          </a:xfrm>
        </p:spPr>
        <p:txBody>
          <a:bodyPr/>
          <a:lstStyle/>
          <a:p>
            <a:pPr marL="0" indent="0">
              <a:lnSpc>
                <a:spcPct val="120000"/>
              </a:lnSpc>
              <a:spcBef>
                <a:spcPts val="1200"/>
              </a:spcBef>
              <a:buNone/>
            </a:pPr>
            <a:r>
              <a:rPr lang="en-US" i="1" dirty="0">
                <a:sym typeface="Arial" charset="0"/>
              </a:rPr>
              <a:t>Relevance and Importance Based on the </a:t>
            </a:r>
            <a:r>
              <a:rPr lang="en-US" i="1" dirty="0" smtClean="0">
                <a:sym typeface="Arial" charset="0"/>
              </a:rPr>
              <a:t>Research</a:t>
            </a:r>
            <a:endParaRPr lang="en-US" i="1" dirty="0">
              <a:sym typeface="Arial" charset="0"/>
            </a:endParaRPr>
          </a:p>
          <a:p>
            <a:pPr>
              <a:lnSpc>
                <a:spcPct val="120000"/>
              </a:lnSpc>
              <a:spcBef>
                <a:spcPts val="1200"/>
              </a:spcBef>
              <a:buFont typeface="Wingdings" charset="2"/>
              <a:buChar char="§"/>
            </a:pPr>
            <a:r>
              <a:rPr lang="en-US" dirty="0">
                <a:solidFill>
                  <a:schemeClr val="tx1"/>
                </a:solidFill>
                <a:sym typeface="Arial" charset="0"/>
              </a:rPr>
              <a:t>Most college and workplace writing requires </a:t>
            </a:r>
            <a:r>
              <a:rPr lang="en-US" dirty="0" smtClean="0">
                <a:solidFill>
                  <a:schemeClr val="tx1"/>
                </a:solidFill>
                <a:sym typeface="Arial" charset="0"/>
              </a:rPr>
              <a:t>evidence (surveys from postsecondary faculty and employers).</a:t>
            </a:r>
            <a:endParaRPr lang="en-US" dirty="0">
              <a:solidFill>
                <a:schemeClr val="tx1"/>
              </a:solidFill>
              <a:sym typeface="Arial" charset="0"/>
            </a:endParaRPr>
          </a:p>
          <a:p>
            <a:pPr>
              <a:lnSpc>
                <a:spcPct val="120000"/>
              </a:lnSpc>
              <a:spcBef>
                <a:spcPts val="1200"/>
              </a:spcBef>
              <a:buFont typeface="Wingdings" charset="2"/>
              <a:buChar char="§"/>
            </a:pPr>
            <a:r>
              <a:rPr lang="en-US" dirty="0">
                <a:solidFill>
                  <a:schemeClr val="tx1"/>
                </a:solidFill>
                <a:sym typeface="Arial" charset="0"/>
              </a:rPr>
              <a:t>The ability to cite evidence differentiates strong from weak student performance on national assessments.</a:t>
            </a:r>
          </a:p>
          <a:p>
            <a:pPr>
              <a:lnSpc>
                <a:spcPct val="120000"/>
              </a:lnSpc>
              <a:spcBef>
                <a:spcPts val="1200"/>
              </a:spcBef>
              <a:buFont typeface="Wingdings" charset="2"/>
              <a:buChar char="§"/>
            </a:pPr>
            <a:r>
              <a:rPr lang="en-US" dirty="0" smtClean="0">
                <a:solidFill>
                  <a:schemeClr val="tx1"/>
                </a:solidFill>
                <a:sym typeface="Arial" charset="0"/>
              </a:rPr>
              <a:t>The ability to </a:t>
            </a:r>
            <a:r>
              <a:rPr lang="en-US" dirty="0">
                <a:solidFill>
                  <a:schemeClr val="tx1"/>
                </a:solidFill>
                <a:sym typeface="Arial" charset="0"/>
              </a:rPr>
              <a:t>locate and deploy evidence </a:t>
            </a:r>
            <a:r>
              <a:rPr lang="en-US" dirty="0" smtClean="0">
                <a:solidFill>
                  <a:schemeClr val="tx1"/>
                </a:solidFill>
                <a:sym typeface="Arial" charset="0"/>
              </a:rPr>
              <a:t>is a hallmark </a:t>
            </a:r>
            <a:r>
              <a:rPr lang="en-US" dirty="0">
                <a:solidFill>
                  <a:schemeClr val="tx1"/>
                </a:solidFill>
                <a:sym typeface="Arial" charset="0"/>
              </a:rPr>
              <a:t>of strong readers and writers</a:t>
            </a:r>
            <a:r>
              <a:rPr lang="en-US" dirty="0" smtClean="0">
                <a:solidFill>
                  <a:schemeClr val="tx1"/>
                </a:solidFill>
                <a:sym typeface="Arial" charset="0"/>
              </a:rPr>
              <a:t>.</a:t>
            </a:r>
            <a:endParaRPr lang="en-US" dirty="0"/>
          </a:p>
        </p:txBody>
      </p:sp>
    </p:spTree>
    <p:extLst>
      <p:ext uri="{BB962C8B-B14F-4D97-AF65-F5344CB8AC3E}">
        <p14:creationId xmlns:p14="http://schemas.microsoft.com/office/powerpoint/2010/main" val="30808027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239" y="-337758"/>
            <a:ext cx="8229600" cy="1577155"/>
          </a:xfrm>
        </p:spPr>
        <p:txBody>
          <a:bodyPr/>
          <a:lstStyle/>
          <a:p>
            <a:pPr>
              <a:lnSpc>
                <a:spcPct val="100000"/>
              </a:lnSpc>
            </a:pPr>
            <a:r>
              <a:rPr lang="en-US" dirty="0"/>
              <a:t>Implications </a:t>
            </a:r>
            <a:r>
              <a:rPr lang="en-US" dirty="0" smtClean="0"/>
              <a:t>of Focusing on Textual </a:t>
            </a:r>
            <a:r>
              <a:rPr lang="en-US" dirty="0"/>
              <a:t>Evidence on Instruction </a:t>
            </a:r>
          </a:p>
        </p:txBody>
      </p:sp>
      <p:sp>
        <p:nvSpPr>
          <p:cNvPr id="3" name="Content Placeholder 2"/>
          <p:cNvSpPr>
            <a:spLocks noGrp="1"/>
          </p:cNvSpPr>
          <p:nvPr>
            <p:ph idx="1"/>
          </p:nvPr>
        </p:nvSpPr>
        <p:spPr>
          <a:xfrm>
            <a:off x="457200" y="1828800"/>
            <a:ext cx="8229600" cy="4230358"/>
          </a:xfrm>
        </p:spPr>
        <p:txBody>
          <a:bodyPr/>
          <a:lstStyle/>
          <a:p>
            <a:pPr>
              <a:lnSpc>
                <a:spcPct val="120000"/>
              </a:lnSpc>
              <a:spcBef>
                <a:spcPts val="1200"/>
              </a:spcBef>
              <a:buFont typeface="Wingdings" charset="2"/>
              <a:buChar char="§"/>
            </a:pPr>
            <a:r>
              <a:rPr lang="en-US" dirty="0">
                <a:solidFill>
                  <a:srgbClr val="000000"/>
                </a:solidFill>
              </a:rPr>
              <a:t>Require students to make valid claims that square </a:t>
            </a:r>
            <a:br>
              <a:rPr lang="en-US" dirty="0">
                <a:solidFill>
                  <a:srgbClr val="000000"/>
                </a:solidFill>
              </a:rPr>
            </a:br>
            <a:r>
              <a:rPr lang="en-US" dirty="0">
                <a:solidFill>
                  <a:srgbClr val="000000"/>
                </a:solidFill>
              </a:rPr>
              <a:t>with text evidence.</a:t>
            </a:r>
          </a:p>
          <a:p>
            <a:pPr>
              <a:lnSpc>
                <a:spcPct val="120000"/>
              </a:lnSpc>
              <a:spcBef>
                <a:spcPts val="1200"/>
              </a:spcBef>
              <a:buFont typeface="Wingdings" charset="2"/>
              <a:buChar char="§"/>
            </a:pPr>
            <a:r>
              <a:rPr lang="en-US" dirty="0">
                <a:solidFill>
                  <a:srgbClr val="000000"/>
                </a:solidFill>
              </a:rPr>
              <a:t>Ask questions that do not require information or evidence from outside the text.</a:t>
            </a:r>
          </a:p>
          <a:p>
            <a:pPr>
              <a:lnSpc>
                <a:spcPct val="120000"/>
              </a:lnSpc>
              <a:spcBef>
                <a:spcPts val="1200"/>
              </a:spcBef>
              <a:buFont typeface="Wingdings" charset="2"/>
              <a:buChar char="§"/>
            </a:pPr>
            <a:r>
              <a:rPr lang="en-US" dirty="0">
                <a:solidFill>
                  <a:srgbClr val="000000"/>
                </a:solidFill>
              </a:rPr>
              <a:t>Include effective sequences of questions that build on one another so students stay focused on the text.</a:t>
            </a:r>
          </a:p>
          <a:p>
            <a:pPr>
              <a:lnSpc>
                <a:spcPct val="120000"/>
              </a:lnSpc>
              <a:spcBef>
                <a:spcPts val="1200"/>
              </a:spcBef>
              <a:buFont typeface="Wingdings" charset="2"/>
              <a:buChar char="§"/>
            </a:pPr>
            <a:r>
              <a:rPr lang="en-US" dirty="0">
                <a:solidFill>
                  <a:srgbClr val="000000"/>
                </a:solidFill>
              </a:rPr>
              <a:t>Substitute text-dependent questions for non-text-dependent questions in textbooks</a:t>
            </a:r>
            <a:r>
              <a:rPr lang="en-US" dirty="0" smtClean="0">
                <a:solidFill>
                  <a:srgbClr val="000000"/>
                </a:solidFill>
              </a:rPr>
              <a:t>.</a:t>
            </a:r>
            <a:endParaRPr lang="en-US" dirty="0"/>
          </a:p>
        </p:txBody>
      </p:sp>
    </p:spTree>
    <p:extLst>
      <p:ext uri="{BB962C8B-B14F-4D97-AF65-F5344CB8AC3E}">
        <p14:creationId xmlns:p14="http://schemas.microsoft.com/office/powerpoint/2010/main" val="20589617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392" y="175923"/>
            <a:ext cx="8229600" cy="1077218"/>
          </a:xfrm>
        </p:spPr>
        <p:txBody>
          <a:bodyPr/>
          <a:lstStyle/>
          <a:p>
            <a:pPr>
              <a:lnSpc>
                <a:spcPct val="100000"/>
              </a:lnSpc>
            </a:pPr>
            <a:r>
              <a:rPr lang="en-US" dirty="0"/>
              <a:t>Defining Text-Dependent and </a:t>
            </a:r>
            <a:r>
              <a:rPr lang="en-US" dirty="0" smtClean="0"/>
              <a:t/>
            </a:r>
            <a:br>
              <a:rPr lang="en-US" dirty="0" smtClean="0"/>
            </a:br>
            <a:r>
              <a:rPr lang="en-US" dirty="0" smtClean="0"/>
              <a:t>Text</a:t>
            </a:r>
            <a:r>
              <a:rPr lang="en-US" dirty="0"/>
              <a:t>-Specific Questions</a:t>
            </a:r>
          </a:p>
        </p:txBody>
      </p:sp>
      <p:sp>
        <p:nvSpPr>
          <p:cNvPr id="3" name="Content Placeholder 2"/>
          <p:cNvSpPr>
            <a:spLocks noGrp="1"/>
          </p:cNvSpPr>
          <p:nvPr>
            <p:ph idx="1"/>
          </p:nvPr>
        </p:nvSpPr>
        <p:spPr>
          <a:xfrm>
            <a:off x="457200" y="1887393"/>
            <a:ext cx="8229600" cy="4542782"/>
          </a:xfrm>
        </p:spPr>
        <p:txBody>
          <a:bodyPr/>
          <a:lstStyle/>
          <a:p>
            <a:pPr lvl="0">
              <a:lnSpc>
                <a:spcPct val="120000"/>
              </a:lnSpc>
              <a:spcBef>
                <a:spcPts val="1200"/>
              </a:spcBef>
              <a:buFont typeface="Wingdings" charset="2"/>
              <a:buChar char="§"/>
            </a:pPr>
            <a:r>
              <a:rPr lang="en-US" dirty="0">
                <a:solidFill>
                  <a:schemeClr val="tx1"/>
                </a:solidFill>
              </a:rPr>
              <a:t>Text-dependent questions push students to rely solely on the text for insight and analysis.</a:t>
            </a:r>
          </a:p>
          <a:p>
            <a:pPr lvl="0">
              <a:lnSpc>
                <a:spcPct val="120000"/>
              </a:lnSpc>
              <a:spcBef>
                <a:spcPts val="1200"/>
              </a:spcBef>
              <a:buFont typeface="Wingdings" charset="2"/>
              <a:buChar char="§"/>
            </a:pPr>
            <a:r>
              <a:rPr lang="en-US" dirty="0">
                <a:solidFill>
                  <a:schemeClr val="tx1"/>
                </a:solidFill>
              </a:rPr>
              <a:t>They require reliance on the language and mechanics of the text itself, rather than personal experience or opinion. </a:t>
            </a:r>
          </a:p>
          <a:p>
            <a:pPr lvl="0">
              <a:lnSpc>
                <a:spcPct val="120000"/>
              </a:lnSpc>
              <a:spcBef>
                <a:spcPts val="1200"/>
              </a:spcBef>
              <a:buFont typeface="Wingdings" charset="2"/>
              <a:buChar char="§"/>
            </a:pPr>
            <a:r>
              <a:rPr lang="en-US" dirty="0">
                <a:solidFill>
                  <a:schemeClr val="tx1"/>
                </a:solidFill>
              </a:rPr>
              <a:t>Questions probe the specifics of the text and avoid “canned” questions that could be asked of any text.</a:t>
            </a:r>
          </a:p>
          <a:p>
            <a:pPr lvl="0">
              <a:lnSpc>
                <a:spcPct val="120000"/>
              </a:lnSpc>
              <a:spcBef>
                <a:spcPts val="1200"/>
              </a:spcBef>
              <a:buFont typeface="Wingdings" charset="2"/>
              <a:buChar char="§"/>
            </a:pPr>
            <a:r>
              <a:rPr lang="en-US" dirty="0">
                <a:solidFill>
                  <a:schemeClr val="tx1"/>
                </a:solidFill>
              </a:rPr>
              <a:t>Simply put, text-dependent questions identify the text as the “expert” in the room</a:t>
            </a:r>
            <a:r>
              <a:rPr lang="en-US" dirty="0" smtClean="0">
                <a:solidFill>
                  <a:schemeClr val="tx1"/>
                </a:solidFill>
              </a:rPr>
              <a:t>.</a:t>
            </a:r>
            <a:endParaRPr lang="en-US" dirty="0"/>
          </a:p>
        </p:txBody>
      </p:sp>
    </p:spTree>
    <p:extLst>
      <p:ext uri="{BB962C8B-B14F-4D97-AF65-F5344CB8AC3E}">
        <p14:creationId xmlns:p14="http://schemas.microsoft.com/office/powerpoint/2010/main" val="22396056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579864"/>
            <a:ext cx="3298902" cy="914400"/>
          </a:xfrm>
        </p:spPr>
        <p:txBody>
          <a:bodyPr anchor="t"/>
          <a:lstStyle/>
          <a:p>
            <a:pPr rtl="0" eaLnBrk="1" fontAlgn="auto" latinLnBrk="0" hangingPunct="1"/>
            <a:r>
              <a:rPr lang="en-US" sz="2400" b="1" dirty="0" smtClean="0">
                <a:solidFill>
                  <a:srgbClr val="595959"/>
                </a:solidFill>
                <a:effectLst/>
                <a:latin typeface="Helvetica"/>
                <a:ea typeface="Arial"/>
                <a:cs typeface="Helvetica"/>
              </a:rPr>
              <a:t>Non-Text-Dependent</a:t>
            </a:r>
            <a:endParaRPr lang="en-US" sz="2400" dirty="0" smtClean="0">
              <a:effectLst/>
            </a:endParaRPr>
          </a:p>
        </p:txBody>
      </p:sp>
      <p:sp>
        <p:nvSpPr>
          <p:cNvPr id="35844" name="Shape 136"/>
          <p:cNvSpPr>
            <a:spLocks noGrp="1"/>
          </p:cNvSpPr>
          <p:nvPr>
            <p:ph sz="half" idx="1"/>
          </p:nvPr>
        </p:nvSpPr>
        <p:spPr>
          <a:xfrm>
            <a:off x="609600" y="1715118"/>
            <a:ext cx="3886200" cy="4769213"/>
          </a:xfrm>
        </p:spPr>
        <p:txBody>
          <a:bodyPr lIns="91425" tIns="45700" rIns="91425" bIns="45700">
            <a:spAutoFit/>
          </a:bodyPr>
          <a:lstStyle/>
          <a:p>
            <a:pPr marL="0" indent="0" eaLnBrk="1" hangingPunct="1">
              <a:lnSpc>
                <a:spcPct val="90000"/>
              </a:lnSpc>
              <a:spcBef>
                <a:spcPts val="1800"/>
              </a:spcBef>
              <a:buClr>
                <a:srgbClr val="000000"/>
              </a:buClr>
              <a:buSzPct val="173000"/>
              <a:buNone/>
            </a:pPr>
            <a:r>
              <a:rPr lang="en-US" sz="1900" dirty="0" smtClean="0">
                <a:solidFill>
                  <a:schemeClr val="tx1"/>
                </a:solidFill>
                <a:latin typeface="+mj-lt"/>
                <a:cs typeface="Helvetica"/>
                <a:sym typeface="Arial" charset="0"/>
              </a:rPr>
              <a:t>In </a:t>
            </a:r>
            <a:r>
              <a:rPr lang="ja-JP" altLang="en-US" sz="1900" dirty="0" smtClean="0">
                <a:solidFill>
                  <a:schemeClr val="tx1"/>
                </a:solidFill>
                <a:latin typeface="+mj-lt"/>
                <a:cs typeface="Helvetica"/>
                <a:sym typeface="Arial" charset="0"/>
              </a:rPr>
              <a:t>“</a:t>
            </a:r>
            <a:r>
              <a:rPr lang="en-US" sz="1900" dirty="0" smtClean="0">
                <a:solidFill>
                  <a:schemeClr val="tx1"/>
                </a:solidFill>
                <a:latin typeface="+mj-lt"/>
                <a:cs typeface="Helvetica"/>
                <a:sym typeface="Arial" charset="0"/>
              </a:rPr>
              <a:t>Casey at the Bat,</a:t>
            </a:r>
            <a:r>
              <a:rPr lang="ja-JP" altLang="en-US" sz="1900" dirty="0" smtClean="0">
                <a:solidFill>
                  <a:schemeClr val="tx1"/>
                </a:solidFill>
                <a:latin typeface="+mj-lt"/>
                <a:cs typeface="Helvetica"/>
                <a:sym typeface="Arial" charset="0"/>
              </a:rPr>
              <a:t>”</a:t>
            </a:r>
            <a:r>
              <a:rPr lang="en-US" sz="1900" dirty="0" smtClean="0">
                <a:solidFill>
                  <a:schemeClr val="tx1"/>
                </a:solidFill>
                <a:latin typeface="+mj-lt"/>
                <a:cs typeface="Helvetica"/>
                <a:sym typeface="Arial" charset="0"/>
              </a:rPr>
              <a:t> Casey strikes out. Describe a time when you failed at something.</a:t>
            </a:r>
          </a:p>
          <a:p>
            <a:pPr marL="0" indent="0" eaLnBrk="1" hangingPunct="1">
              <a:lnSpc>
                <a:spcPct val="90000"/>
              </a:lnSpc>
              <a:spcBef>
                <a:spcPts val="1800"/>
              </a:spcBef>
              <a:buClr>
                <a:srgbClr val="000000"/>
              </a:buClr>
              <a:buSzPct val="173000"/>
              <a:buNone/>
            </a:pPr>
            <a:r>
              <a:rPr lang="en-US" sz="1900" dirty="0" smtClean="0">
                <a:solidFill>
                  <a:schemeClr val="tx1"/>
                </a:solidFill>
                <a:latin typeface="+mj-lt"/>
                <a:cs typeface="Helvetica"/>
                <a:sym typeface="Arial" charset="0"/>
              </a:rPr>
              <a:t>In </a:t>
            </a:r>
            <a:r>
              <a:rPr lang="ja-JP" altLang="en-US" sz="1900" dirty="0" smtClean="0">
                <a:solidFill>
                  <a:schemeClr val="tx1"/>
                </a:solidFill>
                <a:latin typeface="+mj-lt"/>
                <a:cs typeface="Helvetica"/>
                <a:sym typeface="Arial" charset="0"/>
              </a:rPr>
              <a:t>“</a:t>
            </a:r>
            <a:r>
              <a:rPr lang="en-US" sz="1900" dirty="0" smtClean="0">
                <a:solidFill>
                  <a:schemeClr val="tx1"/>
                </a:solidFill>
                <a:latin typeface="+mj-lt"/>
                <a:cs typeface="Helvetica"/>
                <a:sym typeface="Arial" charset="0"/>
              </a:rPr>
              <a:t>Letter From a Birmingham Jail,</a:t>
            </a:r>
            <a:r>
              <a:rPr lang="ja-JP" altLang="en-US" sz="1900" dirty="0" smtClean="0">
                <a:solidFill>
                  <a:schemeClr val="tx1"/>
                </a:solidFill>
                <a:latin typeface="+mj-lt"/>
                <a:cs typeface="Helvetica"/>
                <a:sym typeface="Arial" charset="0"/>
              </a:rPr>
              <a:t>”</a:t>
            </a:r>
            <a:r>
              <a:rPr lang="en-US" sz="1900" dirty="0" smtClean="0">
                <a:solidFill>
                  <a:schemeClr val="tx1"/>
                </a:solidFill>
                <a:latin typeface="+mj-lt"/>
                <a:cs typeface="Helvetica"/>
                <a:sym typeface="Arial" charset="0"/>
              </a:rPr>
              <a:t> Dr. King discusses nonviolent protest. Discuss a time when you wanted to fight against something that you felt was unfair.</a:t>
            </a:r>
          </a:p>
          <a:p>
            <a:pPr marL="0" indent="0" eaLnBrk="1" hangingPunct="1">
              <a:lnSpc>
                <a:spcPct val="90000"/>
              </a:lnSpc>
              <a:spcBef>
                <a:spcPts val="1800"/>
              </a:spcBef>
              <a:buClr>
                <a:srgbClr val="000000"/>
              </a:buClr>
              <a:buSzPct val="173000"/>
              <a:buNone/>
            </a:pPr>
            <a:r>
              <a:rPr lang="en-US" sz="1900" dirty="0" smtClean="0">
                <a:solidFill>
                  <a:schemeClr val="tx1"/>
                </a:solidFill>
                <a:latin typeface="+mj-lt"/>
                <a:cs typeface="Helvetica"/>
                <a:sym typeface="Arial" charset="0"/>
              </a:rPr>
              <a:t>From “The Adventures of Tom Sawyer,”</a:t>
            </a:r>
            <a:r>
              <a:rPr lang="en-US" sz="1900" i="1" dirty="0" smtClean="0">
                <a:solidFill>
                  <a:schemeClr val="tx1"/>
                </a:solidFill>
                <a:latin typeface="+mj-lt"/>
                <a:cs typeface="Helvetica"/>
                <a:sym typeface="Arial" charset="0"/>
              </a:rPr>
              <a:t> </a:t>
            </a:r>
            <a:r>
              <a:rPr lang="en-US" sz="1900" dirty="0" smtClean="0">
                <a:solidFill>
                  <a:schemeClr val="tx1"/>
                </a:solidFill>
                <a:latin typeface="+mj-lt"/>
                <a:cs typeface="Helvetica"/>
                <a:sym typeface="Arial" charset="0"/>
              </a:rPr>
              <a:t>identify the different methods of removing warts that Tom and Huck talk about and devise your own charm to remove warts. Are there cultural ideas or artifacts from today that could be used in the charm?</a:t>
            </a:r>
            <a:r>
              <a:rPr lang="en-US" sz="1900" i="1" dirty="0" smtClean="0">
                <a:solidFill>
                  <a:srgbClr val="000000"/>
                </a:solidFill>
                <a:latin typeface="+mj-lt"/>
                <a:cs typeface="Arial" charset="0"/>
                <a:sym typeface="Arial" charset="0"/>
              </a:rPr>
              <a:t>  </a:t>
            </a:r>
          </a:p>
        </p:txBody>
      </p:sp>
      <p:sp>
        <p:nvSpPr>
          <p:cNvPr id="137" name="Shape 137"/>
          <p:cNvSpPr txBox="1">
            <a:spLocks noGrp="1"/>
          </p:cNvSpPr>
          <p:nvPr>
            <p:ph sz="half" idx="2"/>
          </p:nvPr>
        </p:nvSpPr>
        <p:spPr>
          <a:xfrm>
            <a:off x="5004884" y="579864"/>
            <a:ext cx="3886200" cy="461624"/>
          </a:xfrm>
        </p:spPr>
        <p:txBody>
          <a:bodyPr lIns="91425" tIns="45700" rIns="91425" bIns="45700">
            <a:spAutoFit/>
          </a:bodyPr>
          <a:lstStyle/>
          <a:p>
            <a:pPr marL="0" indent="0" algn="ctr" eaLnBrk="1" hangingPunct="1">
              <a:spcBef>
                <a:spcPts val="1800"/>
              </a:spcBef>
              <a:buClr>
                <a:srgbClr val="000000"/>
              </a:buClr>
              <a:buSzPct val="25000"/>
              <a:buNone/>
            </a:pPr>
            <a:r>
              <a:rPr lang="en-US" sz="2400" b="1" dirty="0" smtClean="0">
                <a:solidFill>
                  <a:srgbClr val="595959"/>
                </a:solidFill>
                <a:latin typeface="Helvetica"/>
                <a:ea typeface="Arial"/>
                <a:cs typeface="Helvetica"/>
                <a:sym typeface="Arial"/>
                <a:rtl val="0"/>
              </a:rPr>
              <a:t>Text-Dependent</a:t>
            </a:r>
            <a:endParaRPr lang="en-US" sz="2400" b="1" dirty="0">
              <a:solidFill>
                <a:srgbClr val="595959"/>
              </a:solidFill>
              <a:latin typeface="Helvetica"/>
              <a:ea typeface="Arial"/>
              <a:cs typeface="Helvetica"/>
              <a:sym typeface="Arial"/>
              <a:rtl val="0"/>
            </a:endParaRPr>
          </a:p>
        </p:txBody>
      </p:sp>
      <p:sp>
        <p:nvSpPr>
          <p:cNvPr id="2" name="Text Placeholder 1"/>
          <p:cNvSpPr>
            <a:spLocks noGrp="1"/>
          </p:cNvSpPr>
          <p:nvPr>
            <p:ph type="body" sz="quarter" idx="10"/>
          </p:nvPr>
        </p:nvSpPr>
        <p:spPr>
          <a:xfrm>
            <a:off x="5004884" y="1715118"/>
            <a:ext cx="3841750" cy="4178126"/>
          </a:xfrm>
        </p:spPr>
        <p:txBody>
          <a:bodyPr/>
          <a:lstStyle/>
          <a:p>
            <a:pPr marL="0" indent="0" eaLnBrk="1" hangingPunct="1">
              <a:spcBef>
                <a:spcPts val="1800"/>
              </a:spcBef>
              <a:buClr>
                <a:srgbClr val="000000"/>
              </a:buClr>
              <a:buSzPct val="25000"/>
              <a:buNone/>
            </a:pPr>
            <a:r>
              <a:rPr lang="en-US" sz="1900" dirty="0">
                <a:solidFill>
                  <a:srgbClr val="000000"/>
                </a:solidFill>
                <a:cs typeface="Helvetica"/>
                <a:sym typeface="Arial" charset="0"/>
              </a:rPr>
              <a:t>What makes Casey’s experiences at bat humorous?</a:t>
            </a:r>
          </a:p>
          <a:p>
            <a:pPr marL="0" indent="0" eaLnBrk="1" hangingPunct="1">
              <a:spcBef>
                <a:spcPts val="1800"/>
              </a:spcBef>
              <a:buClr>
                <a:srgbClr val="000000"/>
              </a:buClr>
              <a:buSzPct val="25000"/>
              <a:buNone/>
            </a:pPr>
            <a:r>
              <a:rPr lang="en-US" sz="1900" dirty="0">
                <a:solidFill>
                  <a:srgbClr val="000000"/>
                </a:solidFill>
                <a:cs typeface="Helvetica"/>
                <a:sym typeface="Arial" charset="0"/>
              </a:rPr>
              <a:t>What can you infer from King’s letter about the letter that he </a:t>
            </a:r>
            <a:r>
              <a:rPr lang="en-US" sz="1900" dirty="0">
                <a:solidFill>
                  <a:srgbClr val="000000"/>
                </a:solidFill>
                <a:cs typeface="Helvetica"/>
              </a:rPr>
              <a:t>received?</a:t>
            </a:r>
            <a:r>
              <a:rPr lang="en-US" sz="1900" dirty="0">
                <a:solidFill>
                  <a:srgbClr val="000000"/>
                </a:solidFill>
                <a:cs typeface="Helvetica"/>
                <a:sym typeface="Arial" charset="0"/>
              </a:rPr>
              <a:t>  </a:t>
            </a:r>
          </a:p>
          <a:p>
            <a:pPr marL="0" indent="0">
              <a:spcBef>
                <a:spcPts val="1800"/>
              </a:spcBef>
              <a:buClr>
                <a:srgbClr val="000000"/>
              </a:buClr>
              <a:buSzPct val="25000"/>
              <a:buNone/>
            </a:pPr>
            <a:r>
              <a:rPr lang="en-US" sz="1900" dirty="0">
                <a:solidFill>
                  <a:srgbClr val="000000"/>
                </a:solidFill>
                <a:cs typeface="Helvetica"/>
                <a:sym typeface="Arial" charset="0"/>
              </a:rPr>
              <a:t>Why does Tom hesitate to allow Ben to paint the fence? How does Twain construct his sentences to reflect that hesitation? What effect does Tom’s hesitation have on Ben?</a:t>
            </a:r>
          </a:p>
        </p:txBody>
      </p:sp>
      <p:cxnSp>
        <p:nvCxnSpPr>
          <p:cNvPr id="138" name="Shape 138" descr="Decorative Element&#10;"/>
          <p:cNvCxnSpPr/>
          <p:nvPr/>
        </p:nvCxnSpPr>
        <p:spPr bwMode="auto">
          <a:xfrm>
            <a:off x="4737910" y="1715118"/>
            <a:ext cx="0" cy="4291808"/>
          </a:xfrm>
          <a:prstGeom prst="straightConnector1">
            <a:avLst/>
          </a:prstGeom>
          <a:noFill/>
          <a:ln w="19050" cap="flat">
            <a:solidFill>
              <a:schemeClr val="bg1">
                <a:lumMod val="75000"/>
              </a:schemeClr>
            </a:solidFill>
            <a:prstDash val="solid"/>
            <a:round/>
            <a:headEnd type="none" w="med" len="med"/>
            <a:tailEnd type="none" w="med" len="med"/>
          </a:ln>
        </p:spPr>
      </p:cxnSp>
    </p:spTree>
    <p:extLst>
      <p:ext uri="{BB962C8B-B14F-4D97-AF65-F5344CB8AC3E}">
        <p14:creationId xmlns:p14="http://schemas.microsoft.com/office/powerpoint/2010/main" val="5253442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How to Construct a Strong Question Set </a:t>
            </a:r>
            <a:endParaRPr lang="en-US" dirty="0"/>
          </a:p>
        </p:txBody>
      </p:sp>
      <p:sp>
        <p:nvSpPr>
          <p:cNvPr id="3" name="Content Placeholder 2"/>
          <p:cNvSpPr>
            <a:spLocks noGrp="1"/>
          </p:cNvSpPr>
          <p:nvPr>
            <p:ph idx="1"/>
          </p:nvPr>
        </p:nvSpPr>
        <p:spPr>
          <a:xfrm>
            <a:off x="609600" y="1444625"/>
            <a:ext cx="7924800" cy="4335463"/>
          </a:xfrm>
        </p:spPr>
        <p:txBody>
          <a:bodyPr/>
          <a:lstStyle/>
          <a:p>
            <a:pPr marL="282575" indent="-282575">
              <a:lnSpc>
                <a:spcPct val="120000"/>
              </a:lnSpc>
              <a:spcBef>
                <a:spcPts val="1200"/>
              </a:spcBef>
              <a:buFont typeface="Wingdings" charset="2"/>
              <a:buChar char="§"/>
            </a:pPr>
            <a:r>
              <a:rPr lang="en-US" dirty="0"/>
              <a:t>Investigate the qualitative features of the text.</a:t>
            </a:r>
          </a:p>
          <a:p>
            <a:pPr marL="282575" lvl="0" indent="-282575">
              <a:lnSpc>
                <a:spcPct val="120000"/>
              </a:lnSpc>
              <a:spcBef>
                <a:spcPts val="1200"/>
              </a:spcBef>
              <a:buFont typeface="Wingdings" charset="2"/>
              <a:buChar char="§"/>
            </a:pPr>
            <a:r>
              <a:rPr lang="en-US" dirty="0"/>
              <a:t>Identify the key ideas of the text.</a:t>
            </a:r>
          </a:p>
          <a:p>
            <a:pPr marL="282575" lvl="0" indent="-282575">
              <a:lnSpc>
                <a:spcPct val="120000"/>
              </a:lnSpc>
              <a:spcBef>
                <a:spcPts val="1200"/>
              </a:spcBef>
              <a:buFont typeface="Wingdings" charset="2"/>
              <a:buChar char="§"/>
            </a:pPr>
            <a:r>
              <a:rPr lang="en-US" dirty="0"/>
              <a:t>Start small to build confidence and check understanding.</a:t>
            </a:r>
          </a:p>
          <a:p>
            <a:pPr marL="282575" lvl="0" indent="-282575">
              <a:lnSpc>
                <a:spcPct val="120000"/>
              </a:lnSpc>
              <a:spcBef>
                <a:spcPts val="1200"/>
              </a:spcBef>
              <a:buFont typeface="Wingdings" charset="2"/>
              <a:buChar char="§"/>
            </a:pPr>
            <a:r>
              <a:rPr lang="en-US" dirty="0"/>
              <a:t>Target vocabulary and text and sentence structure.</a:t>
            </a:r>
          </a:p>
          <a:p>
            <a:pPr marL="282575" lvl="0" indent="-282575">
              <a:lnSpc>
                <a:spcPct val="120000"/>
              </a:lnSpc>
              <a:spcBef>
                <a:spcPts val="1200"/>
              </a:spcBef>
              <a:buFont typeface="Wingdings" charset="2"/>
              <a:buChar char="§"/>
            </a:pPr>
            <a:r>
              <a:rPr lang="en-US" dirty="0"/>
              <a:t>Tackle tough sections head-on.</a:t>
            </a:r>
          </a:p>
          <a:p>
            <a:pPr marL="282575" lvl="0" indent="-282575">
              <a:lnSpc>
                <a:spcPct val="120000"/>
              </a:lnSpc>
              <a:spcBef>
                <a:spcPts val="1200"/>
              </a:spcBef>
              <a:buFont typeface="Wingdings" charset="2"/>
              <a:buChar char="§"/>
            </a:pPr>
            <a:r>
              <a:rPr lang="en-US" dirty="0"/>
              <a:t>Create coherent sequences of text-dependent questions.</a:t>
            </a:r>
          </a:p>
          <a:p>
            <a:pPr marL="282575" lvl="0" indent="-282575">
              <a:lnSpc>
                <a:spcPct val="120000"/>
              </a:lnSpc>
              <a:spcBef>
                <a:spcPts val="1200"/>
              </a:spcBef>
              <a:buFont typeface="Wingdings" charset="2"/>
              <a:buChar char="§"/>
            </a:pPr>
            <a:r>
              <a:rPr lang="en-US" dirty="0"/>
              <a:t>Identify the standards that are being addressed.</a:t>
            </a:r>
          </a:p>
          <a:p>
            <a:pPr marL="282575" lvl="0" indent="-282575">
              <a:lnSpc>
                <a:spcPct val="120000"/>
              </a:lnSpc>
              <a:spcBef>
                <a:spcPts val="1200"/>
              </a:spcBef>
              <a:buFont typeface="Wingdings" charset="2"/>
              <a:buChar char="§"/>
            </a:pPr>
            <a:r>
              <a:rPr lang="en-US" dirty="0"/>
              <a:t>Create a culminating assessment by referring back to the core understanding or key ideas.</a:t>
            </a:r>
          </a:p>
        </p:txBody>
      </p:sp>
    </p:spTree>
    <p:extLst>
      <p:ext uri="{BB962C8B-B14F-4D97-AF65-F5344CB8AC3E}">
        <p14:creationId xmlns:p14="http://schemas.microsoft.com/office/powerpoint/2010/main" val="2580027196"/>
      </p:ext>
    </p:extLst>
  </p:cSld>
  <p:clrMapOvr>
    <a:masterClrMapping/>
  </p:clrMapOvr>
</p:sld>
</file>

<file path=ppt/theme/theme1.xml><?xml version="1.0" encoding="utf-8"?>
<a:theme xmlns:a="http://schemas.openxmlformats.org/drawingml/2006/main" name="2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2611</Words>
  <Application>Microsoft Macintosh PowerPoint</Application>
  <PresentationFormat>On-screen Show (4:3)</PresentationFormat>
  <Paragraphs>188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2_SAMPLE</vt:lpstr>
      <vt:lpstr>Identifying Questions Worth Answering  Foundational Unit 3</vt:lpstr>
      <vt:lpstr>Three Key Advances Prompted  by the CCR Standards</vt:lpstr>
      <vt:lpstr>Key Advances Build Toward  College and Career Readiness</vt:lpstr>
      <vt:lpstr>Unit 3 Objectives Identifying Questions Worth Answering</vt:lpstr>
      <vt:lpstr>Rationale for Focusing  on Evidence From Text </vt:lpstr>
      <vt:lpstr>Implications of Focusing on Textual Evidence on Instruction </vt:lpstr>
      <vt:lpstr>Defining Text-Dependent and  Text-Specific Questions</vt:lpstr>
      <vt:lpstr>Non-Text-Dependent</vt:lpstr>
      <vt:lpstr>How to Construct a Strong Question Set </vt:lpstr>
      <vt:lpstr>Hands-On Practice</vt:lpstr>
      <vt:lpstr>Materials</vt:lpstr>
      <vt:lpstr>Directions</vt:lpstr>
      <vt:lpstr>Directions (Continued)</vt:lpstr>
      <vt:lpstr>Directions (Continued)</vt:lpstr>
      <vt:lpstr>Reflections</vt:lpstr>
      <vt:lpstr>Next Steps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Identifying Questions Worth Answering</dc:title>
  <dc:subject>Identifying Questions Worth Answering</dc:subject>
  <dc:creator>OCTAE</dc:creator>
  <cp:keywords>ELA, Literacy, CCR Standards, Adult Education</cp:keywords>
  <dc:description/>
  <cp:lastModifiedBy/>
  <cp:revision>1</cp:revision>
  <dcterms:created xsi:type="dcterms:W3CDTF">2014-08-19T09:56:46Z</dcterms:created>
  <dcterms:modified xsi:type="dcterms:W3CDTF">2016-06-20T20:51:24Z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