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4" r:id="rId1"/>
  </p:sldMasterIdLst>
  <p:notesMasterIdLst>
    <p:notesMasterId r:id="rId17"/>
  </p:notesMasterIdLst>
  <p:handoutMasterIdLst>
    <p:handoutMasterId r:id="rId18"/>
  </p:handoutMasterIdLst>
  <p:sldIdLst>
    <p:sldId id="402" r:id="rId2"/>
    <p:sldId id="387" r:id="rId3"/>
    <p:sldId id="388" r:id="rId4"/>
    <p:sldId id="389" r:id="rId5"/>
    <p:sldId id="390" r:id="rId6"/>
    <p:sldId id="391" r:id="rId7"/>
    <p:sldId id="392" r:id="rId8"/>
    <p:sldId id="393" r:id="rId9"/>
    <p:sldId id="394" r:id="rId10"/>
    <p:sldId id="403" r:id="rId11"/>
    <p:sldId id="396" r:id="rId12"/>
    <p:sldId id="397" r:id="rId13"/>
    <p:sldId id="398" r:id="rId14"/>
    <p:sldId id="399" r:id="rId15"/>
    <p:sldId id="40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 clrIdx="4"/>
  <p:cmAuthor id="5" name="Melanie Alkire" initials="MA"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2A90C"/>
    <a:srgbClr val="000000"/>
    <a:srgbClr val="7F7F7F"/>
    <a:srgbClr val="2A40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21845" autoAdjust="0"/>
    <p:restoredTop sz="99811" autoAdjust="0"/>
  </p:normalViewPr>
  <p:slideViewPr>
    <p:cSldViewPr snapToGrid="0" snapToObjects="1">
      <p:cViewPr>
        <p:scale>
          <a:sx n="100" d="100"/>
          <a:sy n="100" d="100"/>
        </p:scale>
        <p:origin x="-174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50" d="100"/>
          <a:sy n="150" d="100"/>
        </p:scale>
        <p:origin x="-1864" y="8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B282D6-28CD-6543-B9E6-C9A89CA14596}" type="datetimeFigureOut">
              <a:rPr lang="en-US" smtClean="0"/>
              <a:pPr/>
              <a:t>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395490-9449-0C40-9682-9BDB4755C9AA}" type="slidenum">
              <a:rPr lang="en-US" smtClean="0"/>
              <a:pPr/>
              <a:t>‹#›</a:t>
            </a:fld>
            <a:endParaRPr lang="en-US"/>
          </a:p>
        </p:txBody>
      </p:sp>
    </p:spTree>
    <p:extLst>
      <p:ext uri="{BB962C8B-B14F-4D97-AF65-F5344CB8AC3E}">
        <p14:creationId xmlns:p14="http://schemas.microsoft.com/office/powerpoint/2010/main" val="2269382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43BF6E-E664-554E-99AE-ADAA709EDC39}" type="datetimeFigureOut">
              <a:rPr lang="en-US" smtClean="0"/>
              <a:pPr/>
              <a:t>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46C55-DBCE-BE40-B7B1-D03C52A6C0A4}" type="slidenum">
              <a:rPr lang="en-US" smtClean="0"/>
              <a:pPr/>
              <a:t>‹#›</a:t>
            </a:fld>
            <a:endParaRPr lang="en-US"/>
          </a:p>
        </p:txBody>
      </p:sp>
    </p:spTree>
    <p:extLst>
      <p:ext uri="{BB962C8B-B14F-4D97-AF65-F5344CB8AC3E}">
        <p14:creationId xmlns:p14="http://schemas.microsoft.com/office/powerpoint/2010/main" val="21932272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a:t>
            </a:fld>
            <a:endParaRPr lang="en-US"/>
          </a:p>
        </p:txBody>
      </p:sp>
    </p:spTree>
    <p:extLst>
      <p:ext uri="{BB962C8B-B14F-4D97-AF65-F5344CB8AC3E}">
        <p14:creationId xmlns:p14="http://schemas.microsoft.com/office/powerpoint/2010/main" val="1010722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746C55-DBCE-BE40-B7B1-D03C52A6C0A4}" type="slidenum">
              <a:rPr lang="en-US" smtClean="0"/>
              <a:pPr/>
              <a:t>10</a:t>
            </a:fld>
            <a:endParaRPr lang="en-US"/>
          </a:p>
        </p:txBody>
      </p:sp>
    </p:spTree>
    <p:extLst>
      <p:ext uri="{BB962C8B-B14F-4D97-AF65-F5344CB8AC3E}">
        <p14:creationId xmlns:p14="http://schemas.microsoft.com/office/powerpoint/2010/main" val="2107899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Big Idea: </a:t>
            </a:r>
            <a:r>
              <a:rPr lang="en-US" dirty="0"/>
              <a:t>Make sure each participant has the correct materials before giving directions for the activity.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Facilitator</a:t>
            </a:r>
            <a:r>
              <a:rPr lang="en-US" b="1" baseline="0" dirty="0" smtClean="0"/>
              <a:t> Notes:</a:t>
            </a:r>
          </a:p>
          <a:p>
            <a:pPr marL="171450" indent="-171450">
              <a:buFont typeface="Arial"/>
              <a:buChar char="•"/>
            </a:pPr>
            <a:r>
              <a:rPr lang="en-US" sz="1200" kern="1200" dirty="0" smtClean="0">
                <a:solidFill>
                  <a:schemeClr val="tx1"/>
                </a:solidFill>
                <a:effectLst/>
                <a:latin typeface="+mn-lt"/>
                <a:ea typeface="+mn-ea"/>
                <a:cs typeface="+mn-cs"/>
              </a:rPr>
              <a:t>Encourage participants needing more experience with the standards document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use a copy of the CCR Standards in this exercise. </a:t>
            </a:r>
          </a:p>
          <a:p>
            <a:pPr marL="171450" indent="-171450">
              <a:buFont typeface="Arial"/>
              <a:buChar char="•"/>
            </a:pPr>
            <a:r>
              <a:rPr lang="en-US" baseline="0" dirty="0" smtClean="0"/>
              <a:t>Let participants know that the resources for this activity will be useful in other activities related to the key </a:t>
            </a:r>
            <a:r>
              <a:rPr lang="en-US" dirty="0"/>
              <a:t>a</a:t>
            </a:r>
            <a:r>
              <a:rPr lang="en-US" baseline="0" dirty="0" smtClean="0"/>
              <a:t>dvances for math. </a:t>
            </a:r>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11</a:t>
            </a:fld>
            <a:endParaRPr lang="en-US"/>
          </a:p>
        </p:txBody>
      </p:sp>
    </p:spTree>
    <p:extLst>
      <p:ext uri="{BB962C8B-B14F-4D97-AF65-F5344CB8AC3E}">
        <p14:creationId xmlns:p14="http://schemas.microsoft.com/office/powerpoint/2010/main" val="28381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Give directions for the activity.</a:t>
            </a:r>
          </a:p>
          <a:p>
            <a:endParaRPr lang="en-US" b="1" dirty="0"/>
          </a:p>
          <a:p>
            <a:r>
              <a:rPr lang="en-US" b="1" dirty="0" smtClean="0"/>
              <a:t>Facilitator</a:t>
            </a:r>
            <a:r>
              <a:rPr lang="en-US" b="1" baseline="0" dirty="0" smtClean="0"/>
              <a:t> Talking Points: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There might be a variety of reasons for not selecting an objective as a major work: </a:t>
            </a:r>
          </a:p>
          <a:p>
            <a:pPr marL="347663" lvl="1" indent="-171450">
              <a:buFont typeface="Courier New"/>
              <a:buChar char="o"/>
              <a:defRPr/>
            </a:pPr>
            <a:r>
              <a:rPr lang="en-US" baseline="0" dirty="0" smtClean="0"/>
              <a:t>It might be listed in the wrong level; </a:t>
            </a:r>
          </a:p>
          <a:p>
            <a:pPr marL="347663" lvl="1" indent="-171450">
              <a:buFont typeface="Courier New"/>
              <a:buChar char="o"/>
              <a:defRPr/>
            </a:pPr>
            <a:r>
              <a:rPr lang="en-US" dirty="0"/>
              <a:t>I</a:t>
            </a:r>
            <a:r>
              <a:rPr lang="en-US" baseline="0" dirty="0" smtClean="0"/>
              <a:t>t might be in the right level but not a critical concept; or </a:t>
            </a:r>
          </a:p>
          <a:p>
            <a:pPr marL="347663" lvl="1" indent="-171450">
              <a:buFont typeface="Courier New"/>
              <a:buChar char="o"/>
              <a:defRPr/>
            </a:pPr>
            <a:r>
              <a:rPr lang="en-US" dirty="0"/>
              <a:t>I</a:t>
            </a:r>
            <a:r>
              <a:rPr lang="en-US" baseline="0" dirty="0" smtClean="0"/>
              <a:t>t might not be deemed critical in any level.</a:t>
            </a:r>
            <a:endParaRPr lang="en-US" b="1" baseline="0" dirty="0" smtClean="0"/>
          </a:p>
          <a:p>
            <a:endParaRPr lang="en-US" b="1" dirty="0" smtClean="0"/>
          </a:p>
          <a:p>
            <a:r>
              <a:rPr lang="en-US" b="1" dirty="0" smtClean="0"/>
              <a:t>Facilitator Notes: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trike="noStrike" baseline="0" dirty="0" smtClean="0"/>
              <a:t>Be </a:t>
            </a:r>
            <a:r>
              <a:rPr lang="en-US" baseline="0" dirty="0" smtClean="0"/>
              <a:t>sure all instructions are clearly understood before turning the room over to participants.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Encourage participants who are less familiar with the standards to use the CCR Standards to complete the Focusing on the Major Work of Levels worksheet.</a:t>
            </a:r>
            <a:r>
              <a:rPr lang="en-US" dirty="0" smtClean="0">
                <a:effectLst/>
              </a:rPr>
              <a:t> </a:t>
            </a:r>
          </a:p>
          <a:p>
            <a:pPr marL="171450" lvl="0" indent="-171450">
              <a:buFont typeface="Arial"/>
              <a:buChar char="•"/>
              <a:defRPr/>
            </a:pPr>
            <a:r>
              <a:rPr lang="en-US" dirty="0"/>
              <a:t>Let participants know where they can find the opening descriptions of each level in the CCR Standards for Adult Education to deepen their understanding of the priority content: </a:t>
            </a:r>
          </a:p>
          <a:p>
            <a:pPr marL="454025" lvl="1" indent="-227013">
              <a:buFont typeface="Courier New"/>
              <a:buChar char="o"/>
              <a:defRPr/>
            </a:pPr>
            <a:r>
              <a:rPr lang="en-US" dirty="0"/>
              <a:t>Level A, page 51</a:t>
            </a:r>
          </a:p>
          <a:p>
            <a:pPr marL="454025" lvl="1" indent="-227013">
              <a:buFont typeface="Courier New"/>
              <a:buChar char="o"/>
              <a:defRPr/>
            </a:pPr>
            <a:r>
              <a:rPr lang="en-US" dirty="0"/>
              <a:t>Level B, page 54</a:t>
            </a:r>
          </a:p>
          <a:p>
            <a:pPr marL="454025" lvl="1" indent="-227013">
              <a:buFont typeface="Courier New"/>
              <a:buChar char="o"/>
              <a:defRPr/>
            </a:pPr>
            <a:r>
              <a:rPr lang="en-US" dirty="0"/>
              <a:t>Level C, page 60</a:t>
            </a:r>
          </a:p>
          <a:p>
            <a:pPr marL="454025" lvl="1" indent="-227013">
              <a:buFont typeface="Courier New"/>
              <a:buChar char="o"/>
              <a:defRPr/>
            </a:pPr>
            <a:r>
              <a:rPr lang="en-US" dirty="0"/>
              <a:t>Level D, page 70</a:t>
            </a:r>
          </a:p>
          <a:p>
            <a:pPr marL="454025" lvl="1" indent="-227013">
              <a:buFont typeface="Courier New"/>
              <a:buChar char="o"/>
              <a:defRPr/>
            </a:pPr>
            <a:r>
              <a:rPr lang="en-US" dirty="0"/>
              <a:t>Level E, page 79</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During this activity, discussion is crucial to building clear and common understanding of the concept descriptions.</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746C55-DBCE-BE40-B7B1-D03C52A6C0A4}" type="slidenum">
              <a:rPr lang="en-US" smtClean="0"/>
              <a:pPr/>
              <a:t>12</a:t>
            </a:fld>
            <a:endParaRPr lang="en-US"/>
          </a:p>
        </p:txBody>
      </p:sp>
    </p:spTree>
    <p:extLst>
      <p:ext uri="{BB962C8B-B14F-4D97-AF65-F5344CB8AC3E}">
        <p14:creationId xmlns:p14="http://schemas.microsoft.com/office/powerpoint/2010/main" val="295892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To </a:t>
            </a:r>
            <a:r>
              <a:rPr lang="en-US" strike="noStrike" dirty="0" smtClean="0"/>
              <a:t>prompt participants’ </a:t>
            </a:r>
            <a:r>
              <a:rPr lang="en-US" dirty="0" smtClean="0"/>
              <a:t>thinking </a:t>
            </a:r>
            <a:r>
              <a:rPr lang="en-US" dirty="0"/>
              <a:t>while they are working on the </a:t>
            </a:r>
            <a:r>
              <a:rPr lang="en-US" dirty="0" smtClean="0"/>
              <a:t>activity, go through these questions.</a:t>
            </a:r>
          </a:p>
          <a:p>
            <a:endParaRPr lang="en-US" b="1" dirty="0" smtClean="0"/>
          </a:p>
          <a:p>
            <a:r>
              <a:rPr lang="en-US" b="1" dirty="0" smtClean="0"/>
              <a:t>Facilitator Notes: </a:t>
            </a:r>
          </a:p>
          <a:p>
            <a:pPr marL="171450" indent="-171450">
              <a:buFont typeface="Arial"/>
              <a:buChar char="•"/>
            </a:pPr>
            <a:r>
              <a:rPr lang="en-US" dirty="0"/>
              <a:t>R</a:t>
            </a:r>
            <a:r>
              <a:rPr lang="en-US" dirty="0" smtClean="0"/>
              <a:t>ead through these questions after you</a:t>
            </a:r>
            <a:r>
              <a:rPr lang="en-US" baseline="0" dirty="0" smtClean="0"/>
              <a:t> are sure there </a:t>
            </a:r>
            <a:r>
              <a:rPr lang="en-US" strike="noStrike" baseline="0" dirty="0" smtClean="0"/>
              <a:t>is no confusion </a:t>
            </a:r>
            <a:r>
              <a:rPr lang="en-US" baseline="0" dirty="0" smtClean="0"/>
              <a:t>about </a:t>
            </a:r>
            <a:r>
              <a:rPr lang="en-US" dirty="0" smtClean="0"/>
              <a:t>the directions.</a:t>
            </a:r>
            <a:r>
              <a:rPr lang="en-US" baseline="0" dirty="0" smtClean="0"/>
              <a:t> </a:t>
            </a:r>
          </a:p>
          <a:p>
            <a:pPr marL="171450" indent="-171450">
              <a:buFont typeface="Arial"/>
              <a:buChar char="•"/>
            </a:pPr>
            <a:r>
              <a:rPr lang="en-US" dirty="0" smtClean="0"/>
              <a:t>Leave</a:t>
            </a:r>
            <a:r>
              <a:rPr lang="en-US" baseline="0" dirty="0" smtClean="0"/>
              <a:t> these discussion questions on the screen as participants work in small groups at their tables. You can use these questions as part of your “</a:t>
            </a:r>
            <a:r>
              <a:rPr lang="en-US" dirty="0" smtClean="0"/>
              <a:t>R</a:t>
            </a:r>
            <a:r>
              <a:rPr lang="en-US" baseline="0" dirty="0" smtClean="0"/>
              <a:t>eflections</a:t>
            </a:r>
            <a:r>
              <a:rPr lang="en-US" dirty="0" smtClean="0"/>
              <a:t>”</a:t>
            </a:r>
            <a:r>
              <a:rPr lang="en-US" baseline="0" dirty="0" smtClean="0"/>
              <a:t> discussion as well.</a:t>
            </a:r>
          </a:p>
          <a:p>
            <a:pPr marL="171450" indent="-171450">
              <a:buFont typeface="Arial"/>
              <a:buChar char="•"/>
            </a:pPr>
            <a:r>
              <a:rPr lang="en-US" baseline="0" dirty="0" smtClean="0"/>
              <a:t>Break up the 50 minutes: Have participants work on the activity for about 30 minutes, and then come together for discussion for about </a:t>
            </a:r>
            <a:r>
              <a:rPr lang="en-US" baseline="0" dirty="0" smtClean="0">
                <a:solidFill>
                  <a:srgbClr val="000000"/>
                </a:solidFill>
              </a:rPr>
              <a:t>20 minutes at their tables.</a:t>
            </a:r>
          </a:p>
          <a:p>
            <a:pPr marL="171450" lvl="0" indent="-171450">
              <a:buFont typeface="Arial"/>
              <a:buChar char="•"/>
            </a:pPr>
            <a:r>
              <a:rPr lang="en-US" dirty="0"/>
              <a:t>Participants who are unfamiliar with the mathematics standards may need longer </a:t>
            </a:r>
            <a:r>
              <a:rPr lang="en-US" dirty="0" smtClean="0"/>
              <a:t>to </a:t>
            </a:r>
            <a:r>
              <a:rPr lang="en-US" dirty="0"/>
              <a:t>complete the activity. They will need time to compare the mathematical topics presented to the CCR </a:t>
            </a:r>
            <a:r>
              <a:rPr lang="en-US" dirty="0" smtClean="0"/>
              <a:t>Standards.</a:t>
            </a:r>
          </a:p>
          <a:p>
            <a:pPr marL="171450" indent="-171450">
              <a:buFont typeface="Arial"/>
              <a:buChar char="•"/>
            </a:pPr>
            <a:r>
              <a:rPr lang="en-US" dirty="0" smtClean="0"/>
              <a:t>If there is time, re-ask the discussion questions, but now with the whole group.</a:t>
            </a: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13</a:t>
            </a:fld>
            <a:endParaRPr lang="en-US"/>
          </a:p>
        </p:txBody>
      </p:sp>
    </p:spTree>
    <p:extLst>
      <p:ext uri="{BB962C8B-B14F-4D97-AF65-F5344CB8AC3E}">
        <p14:creationId xmlns:p14="http://schemas.microsoft.com/office/powerpoint/2010/main" val="2594855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7949" y="4236728"/>
            <a:ext cx="6087483" cy="4221471"/>
          </a:xfrm>
        </p:spPr>
        <p:txBody>
          <a:bodyPr/>
          <a:lstStyle/>
          <a:p>
            <a:r>
              <a:rPr lang="en-US" b="1" dirty="0" smtClean="0"/>
              <a:t>Big Idea: </a:t>
            </a:r>
            <a:r>
              <a:rPr lang="en-US" dirty="0" smtClean="0"/>
              <a:t>Focusing on fewer topics allows students to develop a deeper understanding of the content that matters most.</a:t>
            </a:r>
            <a:endParaRPr lang="en-US" b="1" dirty="0" smtClean="0"/>
          </a:p>
          <a:p>
            <a:endParaRPr lang="en-US" b="1" dirty="0"/>
          </a:p>
          <a:p>
            <a:r>
              <a:rPr lang="en-US" b="1" dirty="0" smtClean="0"/>
              <a:t>Facilitator Talking Points:</a:t>
            </a:r>
          </a:p>
          <a:p>
            <a:pPr marL="171450" indent="-171450">
              <a:buFont typeface="Arial"/>
              <a:buChar char="•"/>
            </a:pPr>
            <a:r>
              <a:rPr lang="en-US" sz="1200" kern="1200" dirty="0" smtClean="0">
                <a:solidFill>
                  <a:schemeClr val="tx1"/>
                </a:solidFill>
                <a:effectLst/>
                <a:latin typeface="+mn-lt"/>
                <a:ea typeface="+mn-ea"/>
                <a:cs typeface="+mn-cs"/>
              </a:rPr>
              <a:t>(Suggested Response) The value of focusing on fewer topics is that students can develop deeper understanding. The ultimate goal is to focus on those standards that are deemed most critical to the level and relate other</a:t>
            </a:r>
            <a:r>
              <a:rPr lang="en-US" sz="1200" kern="1200" baseline="0" dirty="0" smtClean="0">
                <a:solidFill>
                  <a:schemeClr val="tx1"/>
                </a:solidFill>
                <a:effectLst/>
                <a:latin typeface="+mn-lt"/>
                <a:ea typeface="+mn-ea"/>
                <a:cs typeface="+mn-cs"/>
              </a:rPr>
              <a:t> level-specific content</a:t>
            </a:r>
            <a:r>
              <a:rPr lang="en-US" sz="1200" kern="1200" dirty="0" smtClean="0">
                <a:solidFill>
                  <a:schemeClr val="tx1"/>
                </a:solidFill>
                <a:effectLst/>
                <a:latin typeface="+mn-lt"/>
                <a:ea typeface="+mn-ea"/>
                <a:cs typeface="+mn-cs"/>
              </a:rPr>
              <a:t> to them.</a:t>
            </a:r>
            <a:r>
              <a:rPr lang="en-US" dirty="0" smtClean="0">
                <a:effectLst/>
              </a:rPr>
              <a:t> </a:t>
            </a:r>
            <a:endParaRPr lang="en-US" dirty="0" smtClean="0"/>
          </a:p>
          <a:p>
            <a:pPr marL="171450" indent="-171450">
              <a:buFont typeface="Arial"/>
              <a:buChar char="•"/>
            </a:pPr>
            <a:r>
              <a:rPr lang="en-US" dirty="0" smtClean="0"/>
              <a:t>Let’s </a:t>
            </a:r>
            <a:r>
              <a:rPr lang="en-US" dirty="0"/>
              <a:t>review one of our key objectives: “Discover the concepts and skills for each level of learning that the research suggests are the most critical for preparing students for college and careers.” Did we meet that objective? What other questions do you have</a:t>
            </a:r>
            <a:r>
              <a:rPr lang="en-US" dirty="0" smtClean="0"/>
              <a:t>?</a:t>
            </a:r>
            <a:endParaRPr lang="en-US" b="1" dirty="0" smtClean="0"/>
          </a:p>
          <a:p>
            <a:pPr marL="0" indent="0">
              <a:buFont typeface="Arial"/>
              <a:buNone/>
            </a:pPr>
            <a:endParaRPr lang="en-US" b="1" dirty="0" smtClean="0"/>
          </a:p>
        </p:txBody>
      </p:sp>
      <p:sp>
        <p:nvSpPr>
          <p:cNvPr id="4" name="Slide Number Placeholder 3"/>
          <p:cNvSpPr>
            <a:spLocks noGrp="1"/>
          </p:cNvSpPr>
          <p:nvPr>
            <p:ph type="sldNum" sz="quarter" idx="10"/>
          </p:nvPr>
        </p:nvSpPr>
        <p:spPr/>
        <p:txBody>
          <a:bodyPr/>
          <a:lstStyle/>
          <a:p>
            <a:fld id="{A1746C55-DBCE-BE40-B7B1-D03C52A6C0A4}" type="slidenum">
              <a:rPr lang="en-US" smtClean="0"/>
              <a:pPr/>
              <a:t>14</a:t>
            </a:fld>
            <a:endParaRPr lang="en-US"/>
          </a:p>
        </p:txBody>
      </p:sp>
    </p:spTree>
    <p:extLst>
      <p:ext uri="{BB962C8B-B14F-4D97-AF65-F5344CB8AC3E}">
        <p14:creationId xmlns:p14="http://schemas.microsoft.com/office/powerpoint/2010/main" val="303597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dirty="0"/>
              <a:t>Finish the session by asking participants to discuss what they have learned and to think ahead about how they plan to use what they have learned. </a:t>
            </a: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15</a:t>
            </a:fld>
            <a:endParaRPr lang="en-US"/>
          </a:p>
        </p:txBody>
      </p:sp>
    </p:spTree>
    <p:extLst>
      <p:ext uri="{BB962C8B-B14F-4D97-AF65-F5344CB8AC3E}">
        <p14:creationId xmlns:p14="http://schemas.microsoft.com/office/powerpoint/2010/main" val="4060822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a:solidFill>
                  <a:srgbClr val="000000"/>
                </a:solidFill>
                <a:cs typeface="Helvetica"/>
                <a:sym typeface="Arial"/>
              </a:rPr>
              <a:t>These are the most important instructional changes demanded by the CCR Standards for Adult Education</a:t>
            </a:r>
            <a:r>
              <a:rPr lang="en-US" dirty="0" smtClean="0">
                <a:solidFill>
                  <a:srgbClr val="000000"/>
                </a:solidFill>
                <a:cs typeface="Helvetica"/>
                <a:sym typeface="Arial"/>
              </a:rPr>
              <a:t>.</a:t>
            </a:r>
            <a:endParaRPr lang="en-US" b="1" dirty="0" smtClean="0"/>
          </a:p>
          <a:p>
            <a:endParaRPr lang="en-US" b="1" dirty="0" smtClean="0"/>
          </a:p>
          <a:p>
            <a:r>
              <a:rPr lang="en-US" b="1" dirty="0" smtClean="0"/>
              <a:t>Facilitator Talking Points:</a:t>
            </a:r>
          </a:p>
          <a:p>
            <a:pPr marL="171450" indent="-171450">
              <a:buFont typeface="Arial"/>
              <a:buChar char="•"/>
            </a:pPr>
            <a:r>
              <a:rPr lang="en-US" baseline="0" dirty="0" smtClean="0"/>
              <a:t>In this unit, we will address the first key advance, FOCUS.</a:t>
            </a:r>
          </a:p>
          <a:p>
            <a:pPr marL="171450" indent="-171450">
              <a:buFont typeface="Arial"/>
              <a:buChar char="•"/>
            </a:pPr>
            <a:r>
              <a:rPr lang="en-US" dirty="0" smtClean="0">
                <a:solidFill>
                  <a:srgbClr val="000000"/>
                </a:solidFill>
              </a:rPr>
              <a:t>FOCUS works in conjunction with the other two key advances of COHERENCE and RIGOR to prepare students who are college- and career-ready.  It is critical that teachers focus their instruction if students are to learn key topics at each level deeply—meaning they possess conceptual understanding, have procedural skill and fluency, and can apply their knowledge and skills to solve problems. It is also important that both teachers and students have a sense of how the mathematical topics they are addressing, both within and across levels, connect and build on one another.</a:t>
            </a:r>
          </a:p>
          <a:p>
            <a:pPr marL="171450" indent="-171450">
              <a:buFont typeface="Arial"/>
              <a:buChar char="•"/>
            </a:pPr>
            <a:r>
              <a:rPr lang="en-US" dirty="0">
                <a:solidFill>
                  <a:srgbClr val="000000"/>
                </a:solidFill>
              </a:rPr>
              <a:t>Add to these three advances one more new way of thinking that is very important for adult learners to be </a:t>
            </a:r>
            <a:r>
              <a:rPr lang="en-US" dirty="0" smtClean="0">
                <a:solidFill>
                  <a:srgbClr val="000000"/>
                </a:solidFill>
              </a:rPr>
              <a:t>college- </a:t>
            </a:r>
            <a:r>
              <a:rPr lang="en-US" dirty="0">
                <a:solidFill>
                  <a:srgbClr val="000000"/>
                </a:solidFill>
              </a:rPr>
              <a:t>and </a:t>
            </a:r>
            <a:r>
              <a:rPr lang="en-US" dirty="0" smtClean="0">
                <a:solidFill>
                  <a:srgbClr val="000000"/>
                </a:solidFill>
              </a:rPr>
              <a:t>career-ready</a:t>
            </a:r>
            <a:r>
              <a:rPr lang="en-US" dirty="0">
                <a:solidFill>
                  <a:srgbClr val="000000"/>
                </a:solidFill>
              </a:rPr>
              <a:t>: the Standards for Mathematical Practice, </a:t>
            </a:r>
            <a:r>
              <a:rPr lang="en-US" dirty="0"/>
              <a:t>or those habits of mind that allow us to think deeply about mathematics. </a:t>
            </a:r>
            <a:endParaRPr lang="en-US" baseline="0" dirty="0" smtClean="0">
              <a:solidFill>
                <a:srgbClr val="FF0000"/>
              </a:solidFill>
            </a:endParaRPr>
          </a:p>
          <a:p>
            <a:pPr marL="0" indent="0">
              <a:buFont typeface="Arial"/>
              <a:buNone/>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Facilitator</a:t>
            </a:r>
            <a:r>
              <a:rPr lang="en-US" b="1" dirty="0" smtClean="0"/>
              <a:t> Notes:</a:t>
            </a: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dirty="0" smtClean="0"/>
              <a:t>To enrich </a:t>
            </a:r>
            <a:r>
              <a:rPr lang="en-US" dirty="0"/>
              <a:t>l</a:t>
            </a:r>
            <a:r>
              <a:rPr lang="en-US" sz="1200" b="0" dirty="0" smtClean="0"/>
              <a:t>earning:</a:t>
            </a:r>
            <a:r>
              <a:rPr lang="en-US" sz="1200" b="0" dirty="0" smtClean="0">
                <a:solidFill>
                  <a:srgbClr val="000000"/>
                </a:solidFill>
              </a:rPr>
              <a:t> </a:t>
            </a:r>
            <a:r>
              <a:rPr lang="en-US" sz="1200" dirty="0" smtClean="0">
                <a:solidFill>
                  <a:srgbClr val="000000"/>
                </a:solidFill>
              </a:rPr>
              <a:t>Connect the Standards for Mathematical Practice to content in both instruction and assessment.</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dirty="0" smtClean="0">
                <a:solidFill>
                  <a:srgbClr val="000000"/>
                </a:solidFill>
              </a:rPr>
              <a:t>Plan</a:t>
            </a:r>
            <a:r>
              <a:rPr lang="en-US" sz="1200" b="0" baseline="0" dirty="0" smtClean="0">
                <a:solidFill>
                  <a:srgbClr val="000000"/>
                </a:solidFill>
              </a:rPr>
              <a:t> for about 20 minutes to introduce the unit (Slides 1-</a:t>
            </a:r>
            <a:r>
              <a:rPr lang="en-US" dirty="0">
                <a:solidFill>
                  <a:srgbClr val="000000"/>
                </a:solidFill>
              </a:rPr>
              <a:t>9</a:t>
            </a:r>
            <a:r>
              <a:rPr lang="en-US" sz="1200" b="0" baseline="0" dirty="0" smtClean="0">
                <a:solidFill>
                  <a:srgbClr val="000000"/>
                </a:solidFill>
              </a:rPr>
              <a:t>).</a:t>
            </a:r>
            <a:endParaRPr lang="en-US" sz="1200" b="0" baseline="0" dirty="0">
              <a:solidFill>
                <a:schemeClr val="tx1"/>
              </a:solidFill>
            </a:endParaRPr>
          </a:p>
        </p:txBody>
      </p:sp>
      <p:sp>
        <p:nvSpPr>
          <p:cNvPr id="4" name="Slide Number Placeholder 3"/>
          <p:cNvSpPr>
            <a:spLocks noGrp="1"/>
          </p:cNvSpPr>
          <p:nvPr>
            <p:ph type="sldNum" sz="quarter" idx="10"/>
          </p:nvPr>
        </p:nvSpPr>
        <p:spPr/>
        <p:txBody>
          <a:bodyPr/>
          <a:lstStyle/>
          <a:p>
            <a:fld id="{7B182B08-C8A8-4792-9451-D0C6A855989C}" type="slidenum">
              <a:rPr lang="en-US" smtClean="0"/>
              <a:pPr/>
              <a:t>2</a:t>
            </a:fld>
            <a:endParaRPr lang="en-US"/>
          </a:p>
        </p:txBody>
      </p:sp>
    </p:spTree>
    <p:extLst>
      <p:ext uri="{BB962C8B-B14F-4D97-AF65-F5344CB8AC3E}">
        <p14:creationId xmlns:p14="http://schemas.microsoft.com/office/powerpoint/2010/main" val="30952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Research tells us what content is most critical for preparing students for college and careers.</a:t>
            </a:r>
            <a:endParaRPr lang="en-US" b="1" dirty="0" smtClean="0"/>
          </a:p>
          <a:p>
            <a:endParaRPr lang="en-US" b="1" dirty="0" smtClean="0"/>
          </a:p>
          <a:p>
            <a:r>
              <a:rPr lang="en-US" b="1" dirty="0" smtClean="0"/>
              <a:t>Facilitator Talking Points:</a:t>
            </a:r>
            <a:endParaRPr lang="en-US" b="0"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smtClean="0"/>
              <a:t>The first objective is specific to the activities of this unit. </a:t>
            </a:r>
          </a:p>
          <a:p>
            <a:pPr marL="171450" indent="-171450">
              <a:buFont typeface="Arial"/>
              <a:buChar char="•"/>
              <a:defRPr/>
            </a:pPr>
            <a:r>
              <a:rPr lang="en-US" b="0" baseline="0" dirty="0" smtClean="0"/>
              <a:t>The second objective has broader implications and will require participating in the activities of all four units to be </a:t>
            </a:r>
            <a:r>
              <a:rPr lang="en-US" b="0" baseline="0" dirty="0" smtClean="0">
                <a:solidFill>
                  <a:srgbClr val="000000"/>
                </a:solidFill>
              </a:rPr>
              <a:t>met,</a:t>
            </a:r>
            <a:r>
              <a:rPr lang="en-US" b="0" dirty="0" smtClean="0">
                <a:solidFill>
                  <a:srgbClr val="000000"/>
                </a:solidFill>
              </a:rPr>
              <a:t> although </a:t>
            </a:r>
            <a:r>
              <a:rPr lang="en-US" b="0" dirty="0" smtClean="0"/>
              <a:t>understanding the focus for each level is the foundation for that understanding.</a:t>
            </a:r>
          </a:p>
          <a:p>
            <a:pPr marL="171450" indent="-171450">
              <a:buFont typeface="Arial"/>
              <a:buChar char="•"/>
              <a:defRPr/>
            </a:pPr>
            <a:r>
              <a:rPr lang="en-US" dirty="0" smtClean="0"/>
              <a:t>Focusing </a:t>
            </a:r>
            <a:r>
              <a:rPr lang="en-US" dirty="0"/>
              <a:t>deeply on the major work of each </a:t>
            </a:r>
            <a:r>
              <a:rPr lang="en-US" dirty="0" smtClean="0"/>
              <a:t>level is critical, </a:t>
            </a:r>
            <a:r>
              <a:rPr lang="en-US" dirty="0"/>
              <a:t>rather than </a:t>
            </a:r>
            <a:r>
              <a:rPr lang="en-US" dirty="0" smtClean="0"/>
              <a:t>racing </a:t>
            </a:r>
            <a:r>
              <a:rPr lang="en-US" dirty="0"/>
              <a:t>to cover a multitude of topics in </a:t>
            </a:r>
            <a:r>
              <a:rPr lang="en-US" dirty="0" smtClean="0"/>
              <a:t>instruction. </a:t>
            </a:r>
            <a:r>
              <a:rPr lang="en-US" dirty="0"/>
              <a:t>It also provides participants with insight into the relative emphasis given to each of the content domains (Number, Geometry, Algebra, and Statistics and Probability) as students progress through the levels of learning</a:t>
            </a:r>
            <a:r>
              <a:rPr lang="en-US" dirty="0" smtClean="0"/>
              <a:t>.</a:t>
            </a:r>
            <a:endParaRPr lang="en-US" b="0" baseline="0" dirty="0" smtClean="0"/>
          </a:p>
          <a:p>
            <a:endParaRPr lang="en-US" b="1" dirty="0" smtClean="0"/>
          </a:p>
          <a:p>
            <a:r>
              <a:rPr lang="en-US" b="1" dirty="0" smtClean="0"/>
              <a:t>Facilitator</a:t>
            </a:r>
            <a:r>
              <a:rPr lang="en-US" b="1" baseline="0" dirty="0" smtClean="0"/>
              <a:t> </a:t>
            </a:r>
            <a:r>
              <a:rPr lang="en-US" b="1" dirty="0" smtClean="0"/>
              <a:t>Notes:</a:t>
            </a:r>
          </a:p>
          <a:p>
            <a:pPr marL="171450" indent="-171450">
              <a:buFont typeface="Arial"/>
              <a:buChar char="•"/>
            </a:pPr>
            <a:r>
              <a:rPr lang="en-US" b="0" dirty="0" smtClean="0"/>
              <a:t>Read these</a:t>
            </a:r>
            <a:r>
              <a:rPr lang="en-US" b="0" baseline="0" dirty="0" smtClean="0"/>
              <a:t> two objectives for Unit 1 aloud, and move to the next slide to learn more about the rationale for the unit.</a:t>
            </a:r>
          </a:p>
          <a:p>
            <a:pPr marL="171450" indent="-171450">
              <a:buFont typeface="Arial"/>
              <a:buChar char="•"/>
            </a:pPr>
            <a:r>
              <a:rPr lang="en-US" dirty="0" smtClean="0">
                <a:solidFill>
                  <a:srgbClr val="000000"/>
                </a:solidFill>
              </a:rPr>
              <a:t>T</a:t>
            </a:r>
            <a:r>
              <a:rPr lang="en-US" b="0" baseline="0" dirty="0" smtClean="0">
                <a:solidFill>
                  <a:srgbClr val="000000"/>
                </a:solidFill>
              </a:rPr>
              <a:t>alk about </a:t>
            </a:r>
            <a:r>
              <a:rPr lang="en-US" b="0" baseline="0" dirty="0" smtClean="0"/>
              <a:t>how the CCR Standards for Mathematics are organized into five grade-level groupings: A (K-1), B (2-3), C (4-5, 6), D (6, 7-8), and E (high school).  </a:t>
            </a:r>
          </a:p>
          <a:p>
            <a:pPr marL="171450" indent="-171450">
              <a:buFont typeface="Arial"/>
              <a:buChar char="•"/>
            </a:pPr>
            <a:r>
              <a:rPr lang="en-US" b="0" baseline="0" dirty="0" smtClean="0"/>
              <a:t>Note that Grade 6 standards are split between Level C and Level D.</a:t>
            </a: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3</a:t>
            </a:fld>
            <a:endParaRPr lang="en-US"/>
          </a:p>
        </p:txBody>
      </p:sp>
    </p:spTree>
    <p:extLst>
      <p:ext uri="{BB962C8B-B14F-4D97-AF65-F5344CB8AC3E}">
        <p14:creationId xmlns:p14="http://schemas.microsoft.com/office/powerpoint/2010/main" val="2114168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smtClean="0"/>
              <a:t>Big Idea: </a:t>
            </a:r>
            <a:r>
              <a:rPr lang="en-US" dirty="0" smtClean="0"/>
              <a:t>One of the key findings of TIMSS research was that focus matters a lot to student learning and their preparation for college and careers.</a:t>
            </a:r>
          </a:p>
          <a:p>
            <a:pPr marL="0" indent="0">
              <a:spcBef>
                <a:spcPct val="0"/>
              </a:spcBef>
            </a:pPr>
            <a:endParaRPr lang="en-US" b="1" dirty="0" smtClean="0"/>
          </a:p>
          <a:p>
            <a:pPr marL="0" indent="0">
              <a:spcBef>
                <a:spcPct val="0"/>
              </a:spcBef>
            </a:pPr>
            <a:r>
              <a:rPr lang="en-US" b="1" dirty="0" smtClean="0"/>
              <a:t>Facilitator Talking Points:</a:t>
            </a:r>
            <a:endParaRPr lang="en-US" sz="1200" b="1" kern="1200" dirty="0" smtClean="0">
              <a:solidFill>
                <a:srgbClr val="000000"/>
              </a:solidFill>
              <a:latin typeface="+mn-lt"/>
              <a:ea typeface="+mn-ea"/>
              <a:cs typeface="Arial" charset="0"/>
              <a:sym typeface="Arial" charset="0"/>
            </a:endParaRPr>
          </a:p>
          <a:p>
            <a:pPr marL="171450" lvl="1" indent="-171450">
              <a:buFont typeface="Arial"/>
              <a:buChar char="•"/>
            </a:pPr>
            <a:r>
              <a:rPr lang="en-US" sz="1200" kern="1200" dirty="0" smtClean="0">
                <a:solidFill>
                  <a:srgbClr val="000000"/>
                </a:solidFill>
                <a:latin typeface="+mn-lt"/>
                <a:ea typeface="+mn-ea"/>
                <a:cs typeface="Arial" charset="0"/>
                <a:sym typeface="Arial" charset="0"/>
              </a:rPr>
              <a:t>What does it mean to focus? </a:t>
            </a:r>
            <a:r>
              <a:rPr lang="en-US" sz="1200" kern="1200" dirty="0" smtClean="0">
                <a:solidFill>
                  <a:schemeClr val="tx1"/>
                </a:solidFill>
                <a:latin typeface="+mn-lt"/>
                <a:ea typeface="+mn-ea"/>
                <a:cs typeface="+mn-cs"/>
              </a:rPr>
              <a:t>High-performing nations significantly narrow the scope of content so that students can focus their time and energy, as</a:t>
            </a:r>
            <a:r>
              <a:rPr lang="en-US" sz="1200" kern="1200" baseline="0" dirty="0" smtClean="0">
                <a:solidFill>
                  <a:schemeClr val="tx1"/>
                </a:solidFill>
                <a:latin typeface="+mn-lt"/>
                <a:ea typeface="+mn-ea"/>
                <a:cs typeface="+mn-cs"/>
              </a:rPr>
              <a:t> the TIMSS research tells us.</a:t>
            </a:r>
            <a:r>
              <a:rPr lang="en-US" sz="1200" kern="1200" dirty="0" smtClean="0">
                <a:solidFill>
                  <a:schemeClr val="tx1"/>
                </a:solidFill>
                <a:latin typeface="+mn-lt"/>
                <a:ea typeface="+mn-ea"/>
                <a:cs typeface="+mn-cs"/>
              </a:rPr>
              <a:t> College faculty in the </a:t>
            </a:r>
            <a:r>
              <a:rPr lang="en-US" sz="1200" kern="1200" dirty="0" smtClean="0">
                <a:solidFill>
                  <a:srgbClr val="000000"/>
                </a:solidFill>
                <a:latin typeface="+mn-lt"/>
                <a:ea typeface="+mn-ea"/>
                <a:cs typeface="+mn-cs"/>
              </a:rPr>
              <a:t>U.S. believe</a:t>
            </a:r>
            <a:r>
              <a:rPr lang="en-US" sz="1200" kern="1200" baseline="0" dirty="0" smtClean="0">
                <a:solidFill>
                  <a:srgbClr val="000000"/>
                </a:solidFill>
                <a:latin typeface="+mn-lt"/>
                <a:ea typeface="+mn-ea"/>
                <a:cs typeface="+mn-cs"/>
              </a:rPr>
              <a:t> </a:t>
            </a:r>
            <a:r>
              <a:rPr lang="en-US" sz="1200" strike="noStrike" kern="1200" dirty="0" smtClean="0">
                <a:solidFill>
                  <a:srgbClr val="000000"/>
                </a:solidFill>
                <a:latin typeface="+mn-lt"/>
                <a:ea typeface="+mn-ea"/>
                <a:cs typeface="+mn-cs"/>
              </a:rPr>
              <a:t>narrowing </a:t>
            </a:r>
            <a:r>
              <a:rPr lang="en-US" sz="1200" strike="noStrike" kern="1200" dirty="0" smtClean="0">
                <a:solidFill>
                  <a:schemeClr val="tx1"/>
                </a:solidFill>
                <a:latin typeface="+mn-lt"/>
                <a:ea typeface="+mn-ea"/>
                <a:cs typeface="+mn-cs"/>
              </a:rPr>
              <a:t>the content</a:t>
            </a:r>
            <a:r>
              <a:rPr lang="en-US" sz="1200" strike="noStrike" kern="1200" baseline="0" dirty="0" smtClean="0">
                <a:solidFill>
                  <a:schemeClr val="tx1"/>
                </a:solidFill>
                <a:latin typeface="+mn-lt"/>
                <a:ea typeface="+mn-ea"/>
                <a:cs typeface="+mn-cs"/>
              </a:rPr>
              <a:t> scope is essential t</a:t>
            </a:r>
            <a:r>
              <a:rPr lang="en-US" sz="1200" strike="noStrike" kern="1200" dirty="0" smtClean="0">
                <a:solidFill>
                  <a:schemeClr val="tx1"/>
                </a:solidFill>
                <a:latin typeface="+mn-lt"/>
                <a:ea typeface="+mn-ea"/>
                <a:cs typeface="+mn-cs"/>
              </a:rPr>
              <a:t>o</a:t>
            </a:r>
            <a:r>
              <a:rPr lang="en-US" sz="1200" kern="1200" dirty="0" smtClean="0">
                <a:solidFill>
                  <a:schemeClr val="tx1"/>
                </a:solidFill>
                <a:latin typeface="+mn-lt"/>
                <a:ea typeface="+mn-ea"/>
                <a:cs typeface="+mn-cs"/>
              </a:rPr>
              <a:t> building strong foundations in students.</a:t>
            </a:r>
          </a:p>
          <a:p>
            <a:pPr marL="171450" lvl="1" indent="-171450">
              <a:buFont typeface="Arial"/>
              <a:buChar char="•"/>
            </a:pPr>
            <a:r>
              <a:rPr lang="en-US" sz="1200" strike="noStrike"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rPr>
              <a:t>CCR Standards for Adult Education ask instructors to significantly narrow the content and deepen the understanding of the mathematics they teach. </a:t>
            </a:r>
            <a:r>
              <a:rPr lang="en-US" dirty="0" smtClean="0">
                <a:solidFill>
                  <a:srgbClr val="000000"/>
                </a:solidFill>
                <a:cs typeface="Arial" charset="0"/>
                <a:sym typeface="Arial" charset="0"/>
              </a:rPr>
              <a:t>A </a:t>
            </a:r>
            <a:r>
              <a:rPr lang="en-US" dirty="0">
                <a:solidFill>
                  <a:srgbClr val="000000"/>
                </a:solidFill>
                <a:cs typeface="Arial" charset="0"/>
                <a:sym typeface="Arial" charset="0"/>
              </a:rPr>
              <a:t>study of the CCR Standards demonstrates that there are areas of emphasis already engineered into the standards at each level.  </a:t>
            </a:r>
          </a:p>
          <a:p>
            <a:pPr marL="171450" indent="-171450">
              <a:spcBef>
                <a:spcPct val="0"/>
              </a:spcBef>
              <a:buFont typeface="Arial"/>
              <a:buChar char="•"/>
            </a:pPr>
            <a:r>
              <a:rPr lang="en-US" sz="1200" strike="noStrike" kern="1200" dirty="0" smtClean="0">
                <a:solidFill>
                  <a:srgbClr val="000000"/>
                </a:solidFill>
                <a:latin typeface="+mn-lt"/>
                <a:ea typeface="+mn-ea"/>
                <a:cs typeface="Arial" charset="0"/>
                <a:sym typeface="Arial" charset="0"/>
              </a:rPr>
              <a:t>It is equally </a:t>
            </a:r>
            <a:r>
              <a:rPr lang="en-US" sz="1200" kern="1200" dirty="0" smtClean="0">
                <a:solidFill>
                  <a:srgbClr val="000000"/>
                </a:solidFill>
                <a:latin typeface="+mn-lt"/>
                <a:ea typeface="+mn-ea"/>
                <a:cs typeface="Arial" charset="0"/>
                <a:sym typeface="Arial" charset="0"/>
              </a:rPr>
              <a:t>important </a:t>
            </a:r>
            <a:r>
              <a:rPr lang="en-US" sz="1200" strike="noStrike" kern="1200" dirty="0" smtClean="0">
                <a:solidFill>
                  <a:srgbClr val="000000"/>
                </a:solidFill>
                <a:latin typeface="+mn-lt"/>
                <a:ea typeface="+mn-ea"/>
                <a:cs typeface="Arial" charset="0"/>
                <a:sym typeface="Arial" charset="0"/>
              </a:rPr>
              <a:t>to </a:t>
            </a:r>
            <a:r>
              <a:rPr lang="en-US" sz="1200" kern="1200" dirty="0" smtClean="0">
                <a:solidFill>
                  <a:srgbClr val="000000"/>
                </a:solidFill>
                <a:latin typeface="+mn-lt"/>
                <a:ea typeface="+mn-ea"/>
                <a:cs typeface="Arial" charset="0"/>
                <a:sym typeface="Arial" charset="0"/>
              </a:rPr>
              <a:t>deepen expectations as well. </a:t>
            </a:r>
            <a:r>
              <a:rPr lang="en-US" sz="1200" strike="noStrike" kern="1200" dirty="0" smtClean="0">
                <a:solidFill>
                  <a:srgbClr val="000000"/>
                </a:solidFill>
                <a:latin typeface="+mn-lt"/>
                <a:ea typeface="+mn-ea"/>
                <a:cs typeface="Arial" charset="0"/>
                <a:sym typeface="Arial" charset="0"/>
              </a:rPr>
              <a:t>Rather </a:t>
            </a:r>
            <a:r>
              <a:rPr lang="en-US" sz="1200" kern="1200" dirty="0" smtClean="0">
                <a:solidFill>
                  <a:srgbClr val="000000"/>
                </a:solidFill>
                <a:latin typeface="+mn-lt"/>
                <a:ea typeface="+mn-ea"/>
                <a:cs typeface="Arial" charset="0"/>
                <a:sym typeface="Arial" charset="0"/>
              </a:rPr>
              <a:t>than skating through a lot of topics—just covering the curriculum—we have fewer topics on our list, but the expectations in those topics are much deeper.  </a:t>
            </a:r>
          </a:p>
          <a:p>
            <a:pPr marL="171450" indent="-171450">
              <a:spcBef>
                <a:spcPct val="0"/>
              </a:spcBef>
              <a:buFont typeface="Arial"/>
              <a:buChar char="•"/>
            </a:pPr>
            <a:r>
              <a:rPr lang="en-US" sz="1200" kern="1200" dirty="0" smtClean="0">
                <a:solidFill>
                  <a:srgbClr val="000000"/>
                </a:solidFill>
                <a:latin typeface="+mn-lt"/>
                <a:ea typeface="+mn-ea"/>
                <a:cs typeface="Arial" charset="0"/>
                <a:sym typeface="Arial" charset="0"/>
              </a:rPr>
              <a:t>Without focus, deep understanding of core math concepts for all students is just a fantasy.  </a:t>
            </a:r>
          </a:p>
          <a:p>
            <a:pPr>
              <a:spcBef>
                <a:spcPct val="0"/>
              </a:spcBef>
            </a:pPr>
            <a:endParaRPr lang="en-US" sz="1200" kern="1200" dirty="0" smtClean="0">
              <a:solidFill>
                <a:srgbClr val="000000"/>
              </a:solidFill>
              <a:latin typeface="+mn-lt"/>
              <a:ea typeface="+mn-ea"/>
              <a:cs typeface="Arial" charset="0"/>
              <a:sym typeface="Arial" charset="0"/>
            </a:endParaRPr>
          </a:p>
        </p:txBody>
      </p:sp>
      <p:sp>
        <p:nvSpPr>
          <p:cNvPr id="4" name="Slide Number Placeholder 3"/>
          <p:cNvSpPr>
            <a:spLocks noGrp="1"/>
          </p:cNvSpPr>
          <p:nvPr>
            <p:ph type="sldNum" sz="quarter" idx="10"/>
          </p:nvPr>
        </p:nvSpPr>
        <p:spPr/>
        <p:txBody>
          <a:bodyPr/>
          <a:lstStyle/>
          <a:p>
            <a:fld id="{A1746C55-DBCE-BE40-B7B1-D03C52A6C0A4}" type="slidenum">
              <a:rPr lang="en-US" smtClean="0"/>
              <a:pPr/>
              <a:t>4</a:t>
            </a:fld>
            <a:endParaRPr lang="en-US"/>
          </a:p>
        </p:txBody>
      </p:sp>
    </p:spTree>
    <p:extLst>
      <p:ext uri="{BB962C8B-B14F-4D97-AF65-F5344CB8AC3E}">
        <p14:creationId xmlns:p14="http://schemas.microsoft.com/office/powerpoint/2010/main" val="3196248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Big Idea: </a:t>
            </a:r>
            <a:r>
              <a:rPr lang="en-US" dirty="0" smtClean="0"/>
              <a:t>Implementation of the CCR Standards means that more time will be spent on fewer key topics at each level.</a:t>
            </a:r>
          </a:p>
          <a:p>
            <a:pPr>
              <a:defRPr/>
            </a:pPr>
            <a:endParaRPr lang="en-US" b="1" dirty="0" smtClean="0"/>
          </a:p>
          <a:p>
            <a:pPr>
              <a:defRPr/>
            </a:pPr>
            <a:endParaRPr lang="en-US" b="1" dirty="0" smtClean="0"/>
          </a:p>
          <a:p>
            <a:pPr>
              <a:defRPr/>
            </a:pPr>
            <a:r>
              <a:rPr lang="en-US" b="1" dirty="0" smtClean="0"/>
              <a:t>Facilitator Talking Points:</a:t>
            </a:r>
          </a:p>
          <a:p>
            <a:pPr marL="171450" lvl="1" indent="-171450">
              <a:buFont typeface="Arial"/>
              <a:buChar char="•"/>
            </a:pPr>
            <a:r>
              <a:rPr lang="en-US" dirty="0" smtClean="0">
                <a:sym typeface="Arial" charset="0"/>
              </a:rPr>
              <a:t>Focusing opens the door to strengthening understanding—fewer topics on the list means more time to spend on each one.</a:t>
            </a:r>
            <a:endParaRPr lang="en-US" dirty="0" smtClean="0">
              <a:solidFill>
                <a:srgbClr val="000000"/>
              </a:solidFill>
            </a:endParaRPr>
          </a:p>
          <a:p>
            <a:pPr marL="171450" indent="-171450">
              <a:buFont typeface="Arial"/>
              <a:buChar char="•"/>
            </a:pPr>
            <a:r>
              <a:rPr lang="en-US" dirty="0" smtClean="0"/>
              <a:t>Focusing will allow students to acquire strong foundational and conceptual understanding, procedural skill and fluency, and the ability to apply the mathematics they have learned in solving all kinds of problems both inside and outside the math classroom. </a:t>
            </a:r>
          </a:p>
          <a:p>
            <a:pPr marL="171450" indent="-171450">
              <a:buFont typeface="Arial"/>
              <a:buChar char="•"/>
            </a:pPr>
            <a:r>
              <a:rPr lang="en-US" dirty="0"/>
              <a:t>Additional content can and should be taught, but in support of and connected to the major work </a:t>
            </a:r>
            <a:r>
              <a:rPr lang="en-US" dirty="0" smtClean="0"/>
              <a:t>or </a:t>
            </a:r>
            <a:r>
              <a:rPr lang="en-US" dirty="0"/>
              <a:t>each level. </a:t>
            </a:r>
            <a:r>
              <a:rPr lang="en-US" dirty="0" smtClean="0"/>
              <a:t>For </a:t>
            </a:r>
            <a:r>
              <a:rPr lang="en-US" dirty="0"/>
              <a:t>example, data representation and interpretation is not major work of Level B. However, some of those standards </a:t>
            </a:r>
            <a:r>
              <a:rPr lang="en-US" dirty="0" smtClean="0"/>
              <a:t>can </a:t>
            </a:r>
            <a:r>
              <a:rPr lang="en-US" dirty="0"/>
              <a:t>be used to better understand fractions and standard units for linear measure by asking students to generate measurement data by measuring lengths using rulers marked with halves and fourths of an inch. </a:t>
            </a:r>
            <a:endParaRPr lang="en-US" dirty="0" smtClean="0">
              <a:solidFill>
                <a:srgbClr val="000000"/>
              </a:solidFill>
            </a:endParaRPr>
          </a:p>
          <a:p>
            <a:pPr marL="171450" marR="0" indent="-171450" algn="l" defTabSz="457200" rtl="0" eaLnBrk="1" fontAlgn="auto" latinLnBrk="0" hangingPunct="1">
              <a:lnSpc>
                <a:spcPct val="100000"/>
              </a:lnSpc>
              <a:buClrTx/>
              <a:buSzTx/>
              <a:buFont typeface="Arial"/>
              <a:buChar char="•"/>
              <a:tabLst/>
              <a:defRPr/>
            </a:pPr>
            <a:r>
              <a:rPr lang="en-US" dirty="0" smtClean="0">
                <a:solidFill>
                  <a:srgbClr val="000000"/>
                </a:solidFill>
              </a:rPr>
              <a:t>Here are some things</a:t>
            </a:r>
            <a:r>
              <a:rPr lang="en-US" baseline="0" dirty="0" smtClean="0">
                <a:solidFill>
                  <a:srgbClr val="000000"/>
                </a:solidFill>
              </a:rPr>
              <a:t> to consider when focusing instruction:</a:t>
            </a:r>
          </a:p>
          <a:p>
            <a:pPr marL="336550" marR="0" indent="-171450" algn="l" defTabSz="457200" rtl="0" eaLnBrk="1" fontAlgn="auto" latinLnBrk="0" hangingPunct="1">
              <a:lnSpc>
                <a:spcPct val="100000"/>
              </a:lnSpc>
              <a:buClrTx/>
              <a:buSzTx/>
              <a:buFont typeface="Courier New"/>
              <a:buChar char="o"/>
              <a:tabLst/>
              <a:defRPr/>
            </a:pPr>
            <a:r>
              <a:rPr lang="en-US" dirty="0">
                <a:solidFill>
                  <a:srgbClr val="000000"/>
                </a:solidFill>
              </a:rPr>
              <a:t>T</a:t>
            </a:r>
            <a:r>
              <a:rPr lang="en-US" dirty="0" smtClean="0">
                <a:solidFill>
                  <a:srgbClr val="000000"/>
                </a:solidFill>
              </a:rPr>
              <a:t>he</a:t>
            </a:r>
            <a:r>
              <a:rPr lang="en-US" baseline="0" dirty="0" smtClean="0">
                <a:solidFill>
                  <a:srgbClr val="000000"/>
                </a:solidFill>
              </a:rPr>
              <a:t> </a:t>
            </a:r>
            <a:r>
              <a:rPr lang="en-US" dirty="0" smtClean="0">
                <a:solidFill>
                  <a:srgbClr val="000000"/>
                </a:solidFill>
              </a:rPr>
              <a:t>amount of time dedicated to a concept; </a:t>
            </a:r>
          </a:p>
          <a:p>
            <a:pPr marL="336550" marR="0" indent="-171450" algn="l" defTabSz="457200" rtl="0" eaLnBrk="1" fontAlgn="auto" latinLnBrk="0" hangingPunct="1">
              <a:lnSpc>
                <a:spcPct val="100000"/>
              </a:lnSpc>
              <a:buClrTx/>
              <a:buSzTx/>
              <a:buFont typeface="Courier New"/>
              <a:buChar char="o"/>
              <a:tabLst/>
              <a:defRPr/>
            </a:pPr>
            <a:r>
              <a:rPr lang="en-US" dirty="0">
                <a:solidFill>
                  <a:srgbClr val="000000"/>
                </a:solidFill>
              </a:rPr>
              <a:t>T</a:t>
            </a:r>
            <a:r>
              <a:rPr lang="en-US" dirty="0" smtClean="0">
                <a:solidFill>
                  <a:srgbClr val="000000"/>
                </a:solidFill>
              </a:rPr>
              <a:t>he quality of classroom activities, reasoning, and explanation; </a:t>
            </a:r>
          </a:p>
          <a:p>
            <a:pPr marL="336550" marR="0" indent="-171450" algn="l" defTabSz="457200" rtl="0" eaLnBrk="1" fontAlgn="auto" latinLnBrk="0" hangingPunct="1">
              <a:lnSpc>
                <a:spcPct val="100000"/>
              </a:lnSpc>
              <a:buClrTx/>
              <a:buSzTx/>
              <a:buFont typeface="Courier New"/>
              <a:buChar char="o"/>
              <a:tabLst/>
              <a:defRPr/>
            </a:pPr>
            <a:r>
              <a:rPr lang="en-US" dirty="0">
                <a:solidFill>
                  <a:srgbClr val="000000"/>
                </a:solidFill>
              </a:rPr>
              <a:t>S</a:t>
            </a:r>
            <a:r>
              <a:rPr lang="en-US" dirty="0" smtClean="0">
                <a:solidFill>
                  <a:srgbClr val="000000"/>
                </a:solidFill>
              </a:rPr>
              <a:t>tudent practice; and,</a:t>
            </a:r>
          </a:p>
          <a:p>
            <a:pPr marL="336550" marR="0" indent="-171450" algn="l" defTabSz="457200" rtl="0" eaLnBrk="1" fontAlgn="auto" latinLnBrk="0" hangingPunct="1">
              <a:lnSpc>
                <a:spcPct val="100000"/>
              </a:lnSpc>
              <a:buClrTx/>
              <a:buSzTx/>
              <a:buFont typeface="Courier New"/>
              <a:buChar char="o"/>
              <a:tabLst/>
              <a:defRPr/>
            </a:pPr>
            <a:r>
              <a:rPr lang="en-US" dirty="0">
                <a:solidFill>
                  <a:srgbClr val="000000"/>
                </a:solidFill>
              </a:rPr>
              <a:t>R</a:t>
            </a:r>
            <a:r>
              <a:rPr lang="en-US" dirty="0" smtClean="0">
                <a:solidFill>
                  <a:srgbClr val="000000"/>
                </a:solidFill>
              </a:rPr>
              <a:t>igor of expectations.</a:t>
            </a:r>
            <a:r>
              <a:rPr lang="en-US" baseline="0" dirty="0" smtClean="0">
                <a:solidFill>
                  <a:srgbClr val="000000"/>
                </a:solidFill>
              </a:rPr>
              <a:t> </a:t>
            </a:r>
          </a:p>
          <a:p>
            <a:pPr marL="171450" marR="0" indent="-171450" algn="l" defTabSz="457200" rtl="0" eaLnBrk="1" fontAlgn="auto" latinLnBrk="0" hangingPunct="1">
              <a:lnSpc>
                <a:spcPct val="100000"/>
              </a:lnSpc>
              <a:buClrTx/>
              <a:buSzTx/>
              <a:buFont typeface="Arial"/>
              <a:buChar char="•"/>
              <a:tabLst/>
              <a:defRPr/>
            </a:pPr>
            <a:r>
              <a:rPr lang="en-US" dirty="0" smtClean="0">
                <a:solidFill>
                  <a:srgbClr val="000000"/>
                </a:solidFill>
              </a:rPr>
              <a:t> </a:t>
            </a:r>
            <a:r>
              <a:rPr lang="en-US" baseline="0" dirty="0" smtClean="0">
                <a:solidFill>
                  <a:srgbClr val="000000"/>
                </a:solidFill>
              </a:rPr>
              <a:t>All of these mark a focus on the major work of the level.</a:t>
            </a:r>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A1746C55-DBCE-BE40-B7B1-D03C52A6C0A4}" type="slidenum">
              <a:rPr lang="en-US" smtClean="0"/>
              <a:pPr/>
              <a:t>5</a:t>
            </a:fld>
            <a:endParaRPr lang="en-US"/>
          </a:p>
        </p:txBody>
      </p:sp>
    </p:spTree>
    <p:extLst>
      <p:ext uri="{BB962C8B-B14F-4D97-AF65-F5344CB8AC3E}">
        <p14:creationId xmlns:p14="http://schemas.microsoft.com/office/powerpoint/2010/main" val="29772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Critical concepts of Levels A and B concentrate on number and geometry.</a:t>
            </a:r>
          </a:p>
          <a:p>
            <a:endParaRPr lang="en-US" b="1" dirty="0" smtClean="0"/>
          </a:p>
          <a:p>
            <a:r>
              <a:rPr lang="en-US" b="1" dirty="0" smtClean="0"/>
              <a:t>Facilitator Talking Points:</a:t>
            </a:r>
          </a:p>
          <a:p>
            <a:pPr marL="171450" indent="-171450">
              <a:buFont typeface="Arial"/>
              <a:buChar char="•"/>
              <a:defRPr/>
            </a:pPr>
            <a:r>
              <a:rPr lang="en-US" baseline="0" dirty="0" smtClean="0"/>
              <a:t>Notice that the critical concepts of Levels A and B are restricted to the domains of number and </a:t>
            </a:r>
            <a:r>
              <a:rPr lang="en-US" dirty="0" smtClean="0"/>
              <a:t>geometry. </a:t>
            </a:r>
          </a:p>
          <a:p>
            <a:pPr marL="171450" indent="-171450">
              <a:buFont typeface="Arial"/>
              <a:buChar char="•"/>
              <a:defRPr/>
            </a:pPr>
            <a:r>
              <a:rPr lang="en-US" dirty="0" smtClean="0"/>
              <a:t>However, both levels also include</a:t>
            </a:r>
            <a:r>
              <a:rPr lang="en-US" baseline="0" dirty="0" smtClean="0"/>
              <a:t> </a:t>
            </a:r>
            <a:r>
              <a:rPr lang="en-US" dirty="0" smtClean="0"/>
              <a:t>standards addressing concepts in algebra and data. Those standards will need to be connected to one or more of the major concepts in number or geometry. </a:t>
            </a:r>
          </a:p>
          <a:p>
            <a:pPr marL="171450" indent="-171450">
              <a:buFont typeface="Arial"/>
              <a:buChar char="•"/>
              <a:defRPr/>
            </a:pPr>
            <a:r>
              <a:rPr lang="en-US" dirty="0" smtClean="0"/>
              <a:t>So, one thing you’ll want to begin to think through is how the concepts of algebra and data might be used to support the critical areas of number and geometry. For example, one of the data standards (3.MD.4) talks about generating data by measuring lengths using rulers marked with halves and fourths of an inch. This supports the developmental work being done at this level to</a:t>
            </a:r>
            <a:r>
              <a:rPr lang="en-US" baseline="0" dirty="0" smtClean="0"/>
              <a:t> build student understanding of fractions and the representation of fractions on a number line.</a:t>
            </a:r>
            <a:endParaRPr lang="en-US" dirty="0" smtClean="0"/>
          </a:p>
          <a:p>
            <a:pPr>
              <a:defRPr/>
            </a:pPr>
            <a:endParaRPr lang="en-US" b="1" dirty="0" smtClean="0"/>
          </a:p>
          <a:p>
            <a:r>
              <a:rPr lang="en-US" b="1" dirty="0" smtClean="0"/>
              <a:t>Facilitator</a:t>
            </a:r>
            <a:r>
              <a:rPr lang="en-US" b="1" baseline="0" dirty="0" smtClean="0"/>
              <a:t> Notes:</a:t>
            </a:r>
          </a:p>
          <a:p>
            <a:pPr marL="171450" indent="-171450">
              <a:buFont typeface="Arial"/>
              <a:buChar char="•"/>
            </a:pPr>
            <a:r>
              <a:rPr lang="en-US" baseline="0" dirty="0" smtClean="0"/>
              <a:t>Walk the participants through the descriptors on this and the next three slides.  You may ask participants to read the descriptors first and then discuss them together, or you can read through them together and discuss.</a:t>
            </a:r>
            <a:r>
              <a:rPr lang="en-US" dirty="0" smtClean="0"/>
              <a:t> </a:t>
            </a:r>
            <a:endParaRPr lang="en-US" baseline="0" dirty="0" smtClean="0"/>
          </a:p>
          <a:p>
            <a:pPr marL="171450" indent="-171450">
              <a:buFont typeface="Arial"/>
              <a:buChar char="•"/>
            </a:pPr>
            <a:r>
              <a:rPr lang="en-US" baseline="0" dirty="0" smtClean="0"/>
              <a:t>These are not verbatim repeats of concepts in </a:t>
            </a:r>
            <a:r>
              <a:rPr lang="en-US" dirty="0" smtClean="0"/>
              <a:t>the </a:t>
            </a:r>
            <a:r>
              <a:rPr lang="en-US" sz="1200" kern="1200" dirty="0" smtClean="0">
                <a:solidFill>
                  <a:schemeClr val="tx1"/>
                </a:solidFill>
                <a:effectLst/>
                <a:latin typeface="+mn-lt"/>
                <a:ea typeface="+mn-ea"/>
                <a:cs typeface="+mn-cs"/>
              </a:rPr>
              <a:t>Major Work of the Levels resource; however, </a:t>
            </a:r>
            <a:r>
              <a:rPr lang="en-US" baseline="0" dirty="0" smtClean="0"/>
              <a:t>they represent the same concepts. </a:t>
            </a:r>
          </a:p>
        </p:txBody>
      </p:sp>
      <p:sp>
        <p:nvSpPr>
          <p:cNvPr id="4" name="Slide Number Placeholder 3"/>
          <p:cNvSpPr>
            <a:spLocks noGrp="1"/>
          </p:cNvSpPr>
          <p:nvPr>
            <p:ph type="sldNum" sz="quarter" idx="10"/>
          </p:nvPr>
        </p:nvSpPr>
        <p:spPr/>
        <p:txBody>
          <a:bodyPr/>
          <a:lstStyle/>
          <a:p>
            <a:fld id="{A1746C55-DBCE-BE40-B7B1-D03C52A6C0A4}" type="slidenum">
              <a:rPr lang="en-US" smtClean="0"/>
              <a:pPr/>
              <a:t>6</a:t>
            </a:fld>
            <a:endParaRPr lang="en-US"/>
          </a:p>
        </p:txBody>
      </p:sp>
    </p:spTree>
    <p:extLst>
      <p:ext uri="{BB962C8B-B14F-4D97-AF65-F5344CB8AC3E}">
        <p14:creationId xmlns:p14="http://schemas.microsoft.com/office/powerpoint/2010/main" val="166749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Critical content remains focused on number and geometry in Level C.</a:t>
            </a:r>
            <a:endParaRPr lang="en-US" b="1" dirty="0" smtClean="0"/>
          </a:p>
          <a:p>
            <a:endParaRPr lang="en-US" b="1" dirty="0" smtClean="0"/>
          </a:p>
          <a:p>
            <a:r>
              <a:rPr lang="en-US" b="1" dirty="0" smtClean="0"/>
              <a:t>Facilitator</a:t>
            </a:r>
            <a:r>
              <a:rPr lang="en-US" b="1" baseline="0" dirty="0" smtClean="0"/>
              <a:t> Talking</a:t>
            </a:r>
            <a:r>
              <a:rPr lang="en-US" b="1" dirty="0" smtClean="0"/>
              <a:t> Points:</a:t>
            </a:r>
          </a:p>
          <a:p>
            <a:pPr marL="171450" indent="-171450">
              <a:buFont typeface="Arial"/>
              <a:buChar char="•"/>
            </a:pPr>
            <a:r>
              <a:rPr lang="en-US" dirty="0" smtClean="0"/>
              <a:t>In Level C, </a:t>
            </a:r>
            <a:r>
              <a:rPr lang="en-US" baseline="0" dirty="0" smtClean="0"/>
              <a:t>we </a:t>
            </a:r>
            <a:r>
              <a:rPr lang="en-US" dirty="0" smtClean="0"/>
              <a:t>expand the system</a:t>
            </a:r>
            <a:r>
              <a:rPr lang="en-US" baseline="0" dirty="0" smtClean="0"/>
              <a:t> of numbers to include</a:t>
            </a:r>
            <a:r>
              <a:rPr lang="en-US" dirty="0" smtClean="0"/>
              <a:t> operations with all positive rational numbers.</a:t>
            </a:r>
          </a:p>
          <a:p>
            <a:pPr marL="171450" indent="-171450">
              <a:buFont typeface="Arial"/>
              <a:buChar char="•"/>
            </a:pPr>
            <a:r>
              <a:rPr lang="en-US" baseline="0" dirty="0" smtClean="0"/>
              <a:t>C</a:t>
            </a:r>
            <a:r>
              <a:rPr lang="en-US" dirty="0" smtClean="0"/>
              <a:t>ritical areas are still more heavily weighted to the number and geometry</a:t>
            </a:r>
            <a:r>
              <a:rPr lang="en-US" baseline="0" dirty="0" smtClean="0"/>
              <a:t> domains, but at this level we </a:t>
            </a:r>
            <a:r>
              <a:rPr lang="en-US" dirty="0" smtClean="0"/>
              <a:t>introduce critical concepts in the</a:t>
            </a:r>
            <a:r>
              <a:rPr lang="en-US" baseline="0" dirty="0" smtClean="0"/>
              <a:t> </a:t>
            </a:r>
            <a:r>
              <a:rPr lang="en-US" dirty="0" smtClean="0"/>
              <a:t>algebra and data domains.</a:t>
            </a:r>
            <a:endParaRPr lang="en-US" b="1" baseline="0" dirty="0" smtClean="0"/>
          </a:p>
          <a:p>
            <a:pPr marL="0" indent="0">
              <a:buFont typeface="Arial"/>
              <a:buNone/>
            </a:pPr>
            <a:endParaRPr lang="en-US" b="1" baseline="0" dirty="0" smtClean="0"/>
          </a:p>
          <a:p>
            <a:r>
              <a:rPr lang="en-US" b="1" baseline="0" dirty="0" smtClean="0"/>
              <a:t>Facilitator Note:</a:t>
            </a:r>
            <a:r>
              <a:rPr lang="en-US" b="1" dirty="0"/>
              <a:t> </a:t>
            </a:r>
            <a:r>
              <a:rPr lang="en-US" baseline="0" dirty="0" smtClean="0"/>
              <a:t>These are not verbatim repeats of concepts in </a:t>
            </a:r>
            <a:r>
              <a:rPr lang="en-US" dirty="0" smtClean="0"/>
              <a:t>the </a:t>
            </a:r>
            <a:r>
              <a:rPr lang="en-US" sz="1200" kern="1200" dirty="0" smtClean="0">
                <a:solidFill>
                  <a:schemeClr val="tx1"/>
                </a:solidFill>
                <a:effectLst/>
                <a:latin typeface="+mn-lt"/>
                <a:ea typeface="+mn-ea"/>
                <a:cs typeface="+mn-cs"/>
              </a:rPr>
              <a:t>Major Work of the Levels resource;</a:t>
            </a:r>
            <a:r>
              <a:rPr lang="en-US" dirty="0" smtClean="0"/>
              <a:t> </a:t>
            </a:r>
            <a:r>
              <a:rPr lang="en-US" baseline="0" dirty="0" smtClean="0"/>
              <a:t>however, they represent the same concepts. </a:t>
            </a:r>
            <a:endParaRPr lang="en-US" dirty="0" smtClean="0"/>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7</a:t>
            </a:fld>
            <a:endParaRPr lang="en-US"/>
          </a:p>
        </p:txBody>
      </p:sp>
    </p:spTree>
    <p:extLst>
      <p:ext uri="{BB962C8B-B14F-4D97-AF65-F5344CB8AC3E}">
        <p14:creationId xmlns:p14="http://schemas.microsoft.com/office/powerpoint/2010/main" val="3550144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In addition to ratios and proportions, the domain of algebra becomes a focus.</a:t>
            </a:r>
          </a:p>
          <a:p>
            <a:endParaRPr lang="en-US" b="1" dirty="0"/>
          </a:p>
          <a:p>
            <a:r>
              <a:rPr lang="en-US" b="1" dirty="0" smtClean="0"/>
              <a:t>Facilitator</a:t>
            </a:r>
            <a:r>
              <a:rPr lang="en-US" b="1" baseline="0" dirty="0" smtClean="0"/>
              <a:t> Talking</a:t>
            </a:r>
            <a:r>
              <a:rPr lang="en-US" b="1" dirty="0" smtClean="0"/>
              <a:t> Points:</a:t>
            </a:r>
          </a:p>
          <a:p>
            <a:pPr marL="171450" indent="-171450">
              <a:buFont typeface="Arial"/>
              <a:buChar char="•"/>
            </a:pPr>
            <a:r>
              <a:rPr lang="en-US" b="0" baseline="0" dirty="0" smtClean="0"/>
              <a:t>In Level D, we expand the number system to include all rational numbers (negative and positive). Rates, ratio,</a:t>
            </a:r>
            <a:r>
              <a:rPr lang="en-US" b="0" dirty="0" smtClean="0"/>
              <a:t> and proportions are a key focus.</a:t>
            </a:r>
            <a:r>
              <a:rPr lang="en-US" b="0" baseline="0" dirty="0" smtClean="0"/>
              <a:t> </a:t>
            </a:r>
          </a:p>
          <a:p>
            <a:pPr marL="171450" indent="-171450">
              <a:buFont typeface="Arial"/>
              <a:buChar char="•"/>
            </a:pPr>
            <a:r>
              <a:rPr lang="en-US" dirty="0" smtClean="0"/>
              <a:t>There is also an</a:t>
            </a:r>
            <a:r>
              <a:rPr lang="en-US" b="0" baseline="0" dirty="0" smtClean="0"/>
              <a:t> increase in the number of critical areas in the domains of algebra, including</a:t>
            </a:r>
            <a:r>
              <a:rPr lang="en-US" b="0" dirty="0" smtClean="0"/>
              <a:t> work with linear expressions, equations, and functions.</a:t>
            </a:r>
          </a:p>
          <a:p>
            <a:pPr marL="171450" indent="-171450">
              <a:buFont typeface="Arial"/>
              <a:buChar char="•"/>
            </a:pPr>
            <a:r>
              <a:rPr lang="en-US" baseline="0" dirty="0" smtClean="0"/>
              <a:t>Data</a:t>
            </a:r>
            <a:r>
              <a:rPr lang="en-US" dirty="0" smtClean="0"/>
              <a:t> and probability also come into the fore.</a:t>
            </a:r>
            <a:endParaRPr lang="en-US" b="0" baseline="0" dirty="0" smtClean="0"/>
          </a:p>
          <a:p>
            <a:endParaRPr lang="en-US" b="1" baseline="0" dirty="0" smtClean="0"/>
          </a:p>
          <a:p>
            <a:r>
              <a:rPr lang="en-US" b="1" dirty="0"/>
              <a:t>Facilitator Note: </a:t>
            </a:r>
            <a:r>
              <a:rPr lang="en-US" dirty="0"/>
              <a:t>These are not verbatim repeats of concepts in the Major Work of the Levels resource; however, they represent the same concepts. </a:t>
            </a:r>
          </a:p>
        </p:txBody>
      </p:sp>
      <p:sp>
        <p:nvSpPr>
          <p:cNvPr id="4" name="Slide Number Placeholder 3"/>
          <p:cNvSpPr>
            <a:spLocks noGrp="1"/>
          </p:cNvSpPr>
          <p:nvPr>
            <p:ph type="sldNum" sz="quarter" idx="10"/>
          </p:nvPr>
        </p:nvSpPr>
        <p:spPr/>
        <p:txBody>
          <a:bodyPr/>
          <a:lstStyle/>
          <a:p>
            <a:fld id="{A1746C55-DBCE-BE40-B7B1-D03C52A6C0A4}" type="slidenum">
              <a:rPr lang="en-US" smtClean="0"/>
              <a:pPr/>
              <a:t>8</a:t>
            </a:fld>
            <a:endParaRPr lang="en-US"/>
          </a:p>
        </p:txBody>
      </p:sp>
    </p:spTree>
    <p:extLst>
      <p:ext uri="{BB962C8B-B14F-4D97-AF65-F5344CB8AC3E}">
        <p14:creationId xmlns:p14="http://schemas.microsoft.com/office/powerpoint/2010/main" val="278322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The majority of critical concepts are in the algebra domain.</a:t>
            </a:r>
          </a:p>
          <a:p>
            <a:endParaRPr lang="en-US" b="1" dirty="0"/>
          </a:p>
          <a:p>
            <a:r>
              <a:rPr lang="en-US" b="1" dirty="0" smtClean="0"/>
              <a:t>Facilitator Talking Point:</a:t>
            </a:r>
            <a:r>
              <a:rPr lang="en-US" dirty="0"/>
              <a:t> </a:t>
            </a:r>
            <a:r>
              <a:rPr lang="en-US" b="0" dirty="0" smtClean="0"/>
              <a:t>Finally, at Level E we include all real numbers (rational</a:t>
            </a:r>
            <a:r>
              <a:rPr lang="en-US" b="0" baseline="0" dirty="0" smtClean="0"/>
              <a:t> and irrational),</a:t>
            </a:r>
            <a:r>
              <a:rPr lang="en-US" b="0" dirty="0" smtClean="0"/>
              <a:t> </a:t>
            </a:r>
            <a:r>
              <a:rPr lang="en-US" b="0" baseline="0" dirty="0" smtClean="0"/>
              <a:t>and </a:t>
            </a:r>
            <a:r>
              <a:rPr lang="en-US" b="0" dirty="0" smtClean="0"/>
              <a:t>you notice that we now have the</a:t>
            </a:r>
            <a:r>
              <a:rPr lang="en-US" b="0" baseline="0" dirty="0" smtClean="0"/>
              <a:t> majority of critical concepts in the algebra domain.</a:t>
            </a:r>
            <a:endParaRPr lang="en-US" b="0" dirty="0" smtClean="0"/>
          </a:p>
          <a:p>
            <a:endParaRPr lang="en-US" b="1" dirty="0" smtClean="0"/>
          </a:p>
          <a:p>
            <a:r>
              <a:rPr lang="en-US" b="1" dirty="0"/>
              <a:t>Facilitator Note: </a:t>
            </a:r>
            <a:r>
              <a:rPr lang="en-US" dirty="0"/>
              <a:t>These are not verbatim repeats of concepts in the Major Work of the Levels resource; however, they represent the same concepts. </a:t>
            </a:r>
          </a:p>
        </p:txBody>
      </p:sp>
      <p:sp>
        <p:nvSpPr>
          <p:cNvPr id="4" name="Slide Number Placeholder 3"/>
          <p:cNvSpPr>
            <a:spLocks noGrp="1"/>
          </p:cNvSpPr>
          <p:nvPr>
            <p:ph type="sldNum" sz="quarter" idx="10"/>
          </p:nvPr>
        </p:nvSpPr>
        <p:spPr/>
        <p:txBody>
          <a:bodyPr/>
          <a:lstStyle/>
          <a:p>
            <a:fld id="{A1746C55-DBCE-BE40-B7B1-D03C52A6C0A4}" type="slidenum">
              <a:rPr lang="en-US" smtClean="0"/>
              <a:pPr/>
              <a:t>9</a:t>
            </a:fld>
            <a:endParaRPr lang="en-US"/>
          </a:p>
        </p:txBody>
      </p:sp>
    </p:spTree>
    <p:extLst>
      <p:ext uri="{BB962C8B-B14F-4D97-AF65-F5344CB8AC3E}">
        <p14:creationId xmlns:p14="http://schemas.microsoft.com/office/powerpoint/2010/main" val="3479650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9144000" cy="2743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defRPr/>
            </a:pPr>
            <a:endParaRPr lang="en-US">
              <a:ln>
                <a:solidFill>
                  <a:srgbClr val="B0242B"/>
                </a:solidFill>
              </a:ln>
            </a:endParaRPr>
          </a:p>
        </p:txBody>
      </p:sp>
      <p:cxnSp>
        <p:nvCxnSpPr>
          <p:cNvPr id="5" name="Straight Connector 7"/>
          <p:cNvCxnSpPr>
            <a:cxnSpLocks noChangeShapeType="1"/>
          </p:cNvCxnSpPr>
          <p:nvPr userDrawn="1"/>
        </p:nvCxnSpPr>
        <p:spPr bwMode="auto">
          <a:xfrm>
            <a:off x="0" y="2743200"/>
            <a:ext cx="9144000" cy="0"/>
          </a:xfrm>
          <a:prstGeom prst="line">
            <a:avLst/>
          </a:prstGeom>
          <a:noFill/>
          <a:ln w="76200">
            <a:solidFill>
              <a:srgbClr val="B0242B"/>
            </a:solidFill>
            <a:round/>
            <a:headEnd/>
            <a:tailEnd/>
          </a:ln>
          <a:extLst>
            <a:ext uri="{909E8E84-426E-40dd-AFC4-6F175D3DCCD1}">
              <a14:hiddenFill xmlns:a14="http://schemas.microsoft.com/office/drawing/2010/main">
                <a:noFill/>
              </a14:hiddenFill>
            </a:ext>
          </a:extLst>
        </p:spPr>
      </p:cxnSp>
      <p:pic>
        <p:nvPicPr>
          <p:cNvPr id="6" name="Picture 7" descr="OVA-012 OVA 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3000" y="457200"/>
            <a:ext cx="6656606"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9713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619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939208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95400" y="304800"/>
            <a:ext cx="7086600" cy="914400"/>
          </a:xfrm>
        </p:spPr>
        <p:txBody>
          <a:bodyPr/>
          <a:lstStyle/>
          <a:p>
            <a:r>
              <a:rPr lang="en-US" smtClean="0"/>
              <a:t>Click to edit Master title style</a:t>
            </a:r>
            <a:endParaRPr lang="en-US"/>
          </a:p>
        </p:txBody>
      </p:sp>
      <p:sp>
        <p:nvSpPr>
          <p:cNvPr id="8"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614098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2">
            <a:alpha val="90979"/>
          </a:schemeClr>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9144000" cy="2743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defRPr/>
            </a:pPr>
            <a:endParaRPr lang="en-US">
              <a:ln>
                <a:solidFill>
                  <a:srgbClr val="B0242B"/>
                </a:solidFill>
              </a:ln>
            </a:endParaRPr>
          </a:p>
        </p:txBody>
      </p:sp>
      <p:cxnSp>
        <p:nvCxnSpPr>
          <p:cNvPr id="5" name="Straight Connector 7"/>
          <p:cNvCxnSpPr>
            <a:cxnSpLocks noChangeShapeType="1"/>
          </p:cNvCxnSpPr>
          <p:nvPr userDrawn="1"/>
        </p:nvCxnSpPr>
        <p:spPr bwMode="auto">
          <a:xfrm>
            <a:off x="0" y="2743200"/>
            <a:ext cx="9144000" cy="0"/>
          </a:xfrm>
          <a:prstGeom prst="line">
            <a:avLst/>
          </a:prstGeom>
          <a:noFill/>
          <a:ln w="76200">
            <a:solidFill>
              <a:srgbClr val="B0242B"/>
            </a:solidFill>
            <a:round/>
            <a:headEnd/>
            <a:tailEnd/>
          </a:ln>
          <a:extLst>
            <a:ext uri="{909E8E84-426E-40dd-AFC4-6F175D3DCCD1}">
              <a14:hiddenFill xmlns:a14="http://schemas.microsoft.com/office/drawing/2010/main">
                <a:noFill/>
              </a14:hiddenFill>
            </a:ext>
          </a:extLst>
        </p:spPr>
      </p:cxnSp>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sz="quarter" idx="10"/>
          </p:nvPr>
        </p:nvSpPr>
        <p:spPr>
          <a:xfrm>
            <a:off x="990600" y="4242548"/>
            <a:ext cx="7086600" cy="21851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97489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71918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380205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374366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95400" y="304800"/>
            <a:ext cx="7086600" cy="914400"/>
          </a:xfrm>
        </p:spPr>
        <p:txBody>
          <a:bodyPr/>
          <a:lstStyle/>
          <a:p>
            <a:r>
              <a:rPr lang="en-US" smtClean="0"/>
              <a:t>Click to edit Master title style</a:t>
            </a:r>
            <a:endParaRPr lang="en-US"/>
          </a:p>
        </p:txBody>
      </p:sp>
      <p:sp>
        <p:nvSpPr>
          <p:cNvPr id="8"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95351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944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198891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312818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9759326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614" tIns="44513" rIns="90614" bIns="44513" numCol="1" anchor="b" anchorCtr="0" compatLnSpc="1">
            <a:prstTxWarp prst="textNoShape">
              <a:avLst/>
            </a:prstTxWarp>
          </a:bodyPr>
          <a:lstStyle/>
          <a:p>
            <a:pPr lvl="0"/>
            <a:r>
              <a:rPr lang="en-US"/>
              <a:t>Click to edit Master title style</a:t>
            </a:r>
          </a:p>
        </p:txBody>
      </p:sp>
      <p:sp>
        <p:nvSpPr>
          <p:cNvPr id="1027" name="Rectangle 5"/>
          <p:cNvSpPr>
            <a:spLocks noGrp="1" noChangeArrowheads="1"/>
          </p:cNvSpPr>
          <p:nvPr>
            <p:ph type="body" idx="1"/>
          </p:nvPr>
        </p:nvSpPr>
        <p:spPr bwMode="auto">
          <a:xfrm>
            <a:off x="609600" y="1828800"/>
            <a:ext cx="79248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614" tIns="44513" rIns="90614" bIns="445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88968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88" r:id="rId13"/>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ＭＳ Ｐゴシック" pitchFamily="-109" charset="-128"/>
          <a:cs typeface="ＭＳ Ｐゴシック" pitchFamily="-109" charset="-128"/>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charset="0"/>
        <a:buChar char="§"/>
        <a:defRPr sz="2200">
          <a:solidFill>
            <a:schemeClr val="tx1"/>
          </a:solidFill>
          <a:latin typeface="+mn-lt"/>
          <a:ea typeface="ＭＳ Ｐゴシック" pitchFamily="-109" charset="-128"/>
          <a:cs typeface="ＭＳ Ｐゴシック" pitchFamily="-109" charset="-128"/>
        </a:defRPr>
      </a:lvl1pPr>
      <a:lvl2pPr marL="568325" indent="-222250" algn="l" defTabSz="915988" rtl="0" eaLnBrk="0" fontAlgn="base" hangingPunct="0">
        <a:spcBef>
          <a:spcPct val="20000"/>
        </a:spcBef>
        <a:spcAft>
          <a:spcPct val="0"/>
        </a:spcAft>
        <a:buClr>
          <a:schemeClr val="tx2"/>
        </a:buClr>
        <a:buFont typeface="Wingdings" charset="0"/>
        <a:buChar char="§"/>
        <a:defRPr sz="2000">
          <a:solidFill>
            <a:schemeClr val="tx1"/>
          </a:solidFill>
          <a:latin typeface="+mn-lt"/>
          <a:ea typeface="ＭＳ Ｐゴシック" pitchFamily="-109"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ＭＳ Ｐゴシック" pitchFamily="-109"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ollege and Career Readiness: The Instructional Advance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7200"/>
            <a:ext cx="6656606"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06400" y="3048000"/>
            <a:ext cx="8420100" cy="2055159"/>
          </a:xfrm>
        </p:spPr>
        <p:txBody>
          <a:bodyPr/>
          <a:lstStyle/>
          <a:p>
            <a:pPr eaLnBrk="1" hangingPunct="1">
              <a:lnSpc>
                <a:spcPct val="200000"/>
              </a:lnSpc>
              <a:spcBef>
                <a:spcPts val="0"/>
              </a:spcBef>
            </a:pPr>
            <a:r>
              <a:rPr lang="en-US" sz="3200" dirty="0">
                <a:cs typeface="Arial"/>
              </a:rPr>
              <a:t>Focusing on the Major Work of the </a:t>
            </a:r>
            <a:r>
              <a:rPr lang="en-US" sz="3200" dirty="0" smtClean="0">
                <a:cs typeface="Arial"/>
              </a:rPr>
              <a:t>Levels</a:t>
            </a:r>
            <a:br>
              <a:rPr lang="en-US" sz="3200" dirty="0" smtClean="0">
                <a:cs typeface="Arial"/>
              </a:rPr>
            </a:br>
            <a:r>
              <a:rPr lang="en-US" dirty="0" smtClean="0">
                <a:solidFill>
                  <a:srgbClr val="FFFFFF"/>
                </a:solidFill>
                <a:cs typeface="Arial" charset="0"/>
              </a:rPr>
              <a:t>Foundational Unit 1</a:t>
            </a:r>
            <a:endParaRPr lang="en-US" dirty="0"/>
          </a:p>
        </p:txBody>
      </p:sp>
      <p:sp>
        <p:nvSpPr>
          <p:cNvPr id="6" name="Text Placeholder 5"/>
          <p:cNvSpPr>
            <a:spLocks noGrp="1"/>
          </p:cNvSpPr>
          <p:nvPr>
            <p:ph type="body" sz="quarter" idx="10"/>
          </p:nvPr>
        </p:nvSpPr>
        <p:spPr>
          <a:xfrm>
            <a:off x="990600" y="5740400"/>
            <a:ext cx="7086600" cy="838200"/>
          </a:xfrm>
        </p:spPr>
        <p:txBody>
          <a:bodyPr/>
          <a:lstStyle/>
          <a:p>
            <a:pPr marL="0" indent="0" algn="ctr" eaLnBrk="1" hangingPunct="1">
              <a:spcBef>
                <a:spcPct val="50000"/>
              </a:spcBef>
              <a:buNone/>
            </a:pPr>
            <a:r>
              <a:rPr lang="en-US" sz="1700" i="1" dirty="0" smtClean="0">
                <a:solidFill>
                  <a:srgbClr val="FFFFFF"/>
                </a:solidFill>
                <a:latin typeface="Arial" charset="0"/>
                <a:cs typeface="Arial" charset="0"/>
              </a:rPr>
              <a:t>Produced Under U.S. Department of Education</a:t>
            </a:r>
            <a:br>
              <a:rPr lang="en-US" sz="1700" i="1" dirty="0" smtClean="0">
                <a:solidFill>
                  <a:srgbClr val="FFFFFF"/>
                </a:solidFill>
                <a:latin typeface="Arial" charset="0"/>
                <a:cs typeface="Arial" charset="0"/>
              </a:rPr>
            </a:br>
            <a:r>
              <a:rPr lang="en-US" sz="1700" i="1" dirty="0" smtClean="0">
                <a:solidFill>
                  <a:srgbClr val="FFFFFF"/>
                </a:solidFill>
                <a:latin typeface="Arial" charset="0"/>
                <a:cs typeface="Arial" charset="0"/>
              </a:rPr>
              <a:t>Contract No. ED-VAE-13-C</a:t>
            </a:r>
            <a:r>
              <a:rPr lang="en-US" sz="1700" i="1" smtClean="0">
                <a:solidFill>
                  <a:srgbClr val="FFFFFF"/>
                </a:solidFill>
                <a:latin typeface="Arial" charset="0"/>
                <a:cs typeface="Arial" charset="0"/>
              </a:rPr>
              <a:t>-0066 </a:t>
            </a:r>
            <a:r>
              <a:rPr lang="en-US" sz="1700" i="1" dirty="0" smtClean="0">
                <a:solidFill>
                  <a:srgbClr val="FFFFFF"/>
                </a:solidFill>
                <a:latin typeface="Arial" charset="0"/>
                <a:cs typeface="Arial" charset="0"/>
              </a:rPr>
              <a:t>With StandardsWork, Inc.</a:t>
            </a:r>
          </a:p>
          <a:p>
            <a:pPr marL="0" indent="0" algn="ctr" eaLnBrk="1" hangingPunct="1">
              <a:spcBef>
                <a:spcPct val="50000"/>
              </a:spcBef>
              <a:buNone/>
            </a:pPr>
            <a:r>
              <a:rPr lang="en-US" sz="1700" dirty="0" smtClean="0">
                <a:solidFill>
                  <a:srgbClr val="FFFFFF"/>
                </a:solidFill>
                <a:latin typeface="Arial" charset="0"/>
                <a:cs typeface="Arial" charset="0"/>
              </a:rPr>
              <a:t>2016</a:t>
            </a:r>
            <a:endParaRPr lang="en-US" dirty="0"/>
          </a:p>
        </p:txBody>
      </p:sp>
    </p:spTree>
    <p:extLst>
      <p:ext uri="{BB962C8B-B14F-4D97-AF65-F5344CB8AC3E}">
        <p14:creationId xmlns:p14="http://schemas.microsoft.com/office/powerpoint/2010/main" val="15818919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 Practice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1828800" indent="0" algn="r">
              <a:buNone/>
            </a:pPr>
            <a:r>
              <a:rPr lang="en-US" sz="2800" b="1" i="1" dirty="0">
                <a:solidFill>
                  <a:schemeClr val="tx2"/>
                </a:solidFill>
              </a:rPr>
              <a:t>Now, let’s do some </a:t>
            </a:r>
            <a:r>
              <a:rPr lang="en-US" sz="2800" b="1" i="1" dirty="0" smtClean="0">
                <a:solidFill>
                  <a:schemeClr val="tx2"/>
                </a:solidFill>
              </a:rPr>
              <a:t>work on </a:t>
            </a:r>
            <a:r>
              <a:rPr lang="en-US" sz="2800" b="1" i="1" dirty="0">
                <a:solidFill>
                  <a:schemeClr val="tx2"/>
                </a:solidFill>
              </a:rPr>
              <a:t>the major work of the </a:t>
            </a:r>
            <a:r>
              <a:rPr lang="en-US" sz="2800" b="1" i="1" dirty="0" smtClean="0">
                <a:solidFill>
                  <a:schemeClr val="tx2"/>
                </a:solidFill>
              </a:rPr>
              <a:t>levels. . . </a:t>
            </a:r>
            <a:endParaRPr lang="en-US" sz="2800" dirty="0"/>
          </a:p>
        </p:txBody>
      </p:sp>
    </p:spTree>
    <p:extLst>
      <p:ext uri="{BB962C8B-B14F-4D97-AF65-F5344CB8AC3E}">
        <p14:creationId xmlns:p14="http://schemas.microsoft.com/office/powerpoint/2010/main" val="1245809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163187"/>
            <a:ext cx="8229600" cy="1077218"/>
          </a:xfrm>
        </p:spPr>
        <p:txBody>
          <a:bodyPr/>
          <a:lstStyle/>
          <a:p>
            <a:pPr marL="0" indent="0">
              <a:spcBef>
                <a:spcPts val="0"/>
              </a:spcBef>
            </a:pPr>
            <a:r>
              <a:rPr lang="en-US" dirty="0" smtClean="0"/>
              <a:t>Materials</a:t>
            </a:r>
            <a:endParaRPr lang="en-US" dirty="0">
              <a:solidFill>
                <a:schemeClr val="accent2">
                  <a:lumMod val="50000"/>
                </a:schemeClr>
              </a:solidFill>
            </a:endParaRPr>
          </a:p>
        </p:txBody>
      </p:sp>
      <p:sp>
        <p:nvSpPr>
          <p:cNvPr id="3" name="Content Placeholder 2"/>
          <p:cNvSpPr>
            <a:spLocks noGrp="1"/>
          </p:cNvSpPr>
          <p:nvPr>
            <p:ph idx="1"/>
          </p:nvPr>
        </p:nvSpPr>
        <p:spPr>
          <a:xfrm>
            <a:off x="457200" y="1774265"/>
            <a:ext cx="8035872" cy="2899255"/>
          </a:xfrm>
        </p:spPr>
        <p:txBody>
          <a:bodyPr/>
          <a:lstStyle/>
          <a:p>
            <a:pPr lvl="0">
              <a:lnSpc>
                <a:spcPct val="120000"/>
              </a:lnSpc>
              <a:spcBef>
                <a:spcPts val="1176"/>
              </a:spcBef>
              <a:buFont typeface="Wingdings" charset="2"/>
              <a:buChar char="§"/>
            </a:pPr>
            <a:r>
              <a:rPr lang="en-US" dirty="0" smtClean="0">
                <a:solidFill>
                  <a:srgbClr val="000000"/>
                </a:solidFill>
              </a:rPr>
              <a:t>Directions for Participants</a:t>
            </a:r>
          </a:p>
          <a:p>
            <a:pPr lvl="0">
              <a:lnSpc>
                <a:spcPct val="120000"/>
              </a:lnSpc>
              <a:spcBef>
                <a:spcPts val="1176"/>
              </a:spcBef>
              <a:buFont typeface="Wingdings" charset="2"/>
              <a:buChar char="§"/>
            </a:pPr>
            <a:r>
              <a:rPr lang="en-US" dirty="0" smtClean="0">
                <a:solidFill>
                  <a:srgbClr val="000000"/>
                </a:solidFill>
              </a:rPr>
              <a:t>Worksheet: Focusing on </a:t>
            </a:r>
            <a:r>
              <a:rPr lang="en-US" dirty="0">
                <a:solidFill>
                  <a:srgbClr val="000000"/>
                </a:solidFill>
              </a:rPr>
              <a:t>the Major Work of </a:t>
            </a:r>
            <a:r>
              <a:rPr lang="en-US" dirty="0" smtClean="0">
                <a:solidFill>
                  <a:srgbClr val="000000"/>
                </a:solidFill>
              </a:rPr>
              <a:t>the Levels</a:t>
            </a:r>
          </a:p>
          <a:p>
            <a:pPr>
              <a:lnSpc>
                <a:spcPct val="120000"/>
              </a:lnSpc>
              <a:spcBef>
                <a:spcPts val="1176"/>
              </a:spcBef>
              <a:buFont typeface="Wingdings" charset="2"/>
              <a:buChar char="§"/>
            </a:pPr>
            <a:r>
              <a:rPr lang="en-US" dirty="0" smtClean="0">
                <a:solidFill>
                  <a:srgbClr val="000000"/>
                </a:solidFill>
              </a:rPr>
              <a:t>Resource</a:t>
            </a:r>
            <a:r>
              <a:rPr lang="en-US" dirty="0">
                <a:solidFill>
                  <a:srgbClr val="000000"/>
                </a:solidFill>
              </a:rPr>
              <a:t>: </a:t>
            </a:r>
            <a:r>
              <a:rPr lang="en-US" dirty="0" smtClean="0">
                <a:solidFill>
                  <a:srgbClr val="000000"/>
                </a:solidFill>
              </a:rPr>
              <a:t>Major </a:t>
            </a:r>
            <a:r>
              <a:rPr lang="en-US" dirty="0">
                <a:solidFill>
                  <a:srgbClr val="000000"/>
                </a:solidFill>
              </a:rPr>
              <a:t>Work of the </a:t>
            </a:r>
            <a:r>
              <a:rPr lang="en-US" dirty="0" smtClean="0">
                <a:solidFill>
                  <a:srgbClr val="000000"/>
                </a:solidFill>
              </a:rPr>
              <a:t>Levels</a:t>
            </a:r>
            <a:endParaRPr lang="en-US" dirty="0">
              <a:solidFill>
                <a:srgbClr val="000000"/>
              </a:solidFill>
            </a:endParaRPr>
          </a:p>
          <a:p>
            <a:pPr lvl="0">
              <a:lnSpc>
                <a:spcPct val="120000"/>
              </a:lnSpc>
              <a:spcBef>
                <a:spcPts val="1176"/>
              </a:spcBef>
              <a:buFont typeface="Wingdings" charset="2"/>
              <a:buChar char="§"/>
            </a:pPr>
            <a:r>
              <a:rPr lang="en-US" dirty="0" smtClean="0">
                <a:solidFill>
                  <a:srgbClr val="000000"/>
                </a:solidFill>
              </a:rPr>
              <a:t>Resource: CCR Standards for Adult Education</a:t>
            </a:r>
          </a:p>
        </p:txBody>
      </p:sp>
    </p:spTree>
    <p:extLst>
      <p:ext uri="{BB962C8B-B14F-4D97-AF65-F5344CB8AC3E}">
        <p14:creationId xmlns:p14="http://schemas.microsoft.com/office/powerpoint/2010/main" val="40310713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100" y="157978"/>
            <a:ext cx="8229600" cy="1077218"/>
          </a:xfrm>
        </p:spPr>
        <p:txBody>
          <a:bodyPr/>
          <a:lstStyle/>
          <a:p>
            <a:pPr marL="0" indent="0">
              <a:spcBef>
                <a:spcPts val="0"/>
              </a:spcBef>
            </a:pPr>
            <a:r>
              <a:rPr lang="en-US" dirty="0" smtClean="0"/>
              <a:t>Directions</a:t>
            </a:r>
            <a:endParaRPr lang="en-US" dirty="0"/>
          </a:p>
        </p:txBody>
      </p:sp>
      <p:sp>
        <p:nvSpPr>
          <p:cNvPr id="3" name="Content Placeholder 2"/>
          <p:cNvSpPr>
            <a:spLocks noGrp="1"/>
          </p:cNvSpPr>
          <p:nvPr>
            <p:ph idx="1"/>
          </p:nvPr>
        </p:nvSpPr>
        <p:spPr>
          <a:xfrm>
            <a:off x="546100" y="1651000"/>
            <a:ext cx="7899400" cy="4479096"/>
          </a:xfrm>
        </p:spPr>
        <p:txBody>
          <a:bodyPr/>
          <a:lstStyle/>
          <a:p>
            <a:pPr marL="457200" indent="-457200">
              <a:lnSpc>
                <a:spcPct val="120000"/>
              </a:lnSpc>
              <a:spcBef>
                <a:spcPts val="1176"/>
              </a:spcBef>
              <a:buFont typeface="+mj-lt"/>
              <a:buAutoNum type="arabicPeriod"/>
            </a:pPr>
            <a:r>
              <a:rPr lang="en-US" dirty="0" smtClean="0">
                <a:solidFill>
                  <a:srgbClr val="000000"/>
                </a:solidFill>
              </a:rPr>
              <a:t>Circle </a:t>
            </a:r>
            <a:r>
              <a:rPr lang="en-US" dirty="0">
                <a:solidFill>
                  <a:srgbClr val="000000"/>
                </a:solidFill>
              </a:rPr>
              <a:t>the topics on the </a:t>
            </a:r>
            <a:r>
              <a:rPr lang="en-US" dirty="0" smtClean="0">
                <a:solidFill>
                  <a:srgbClr val="000000"/>
                </a:solidFill>
              </a:rPr>
              <a:t>worksheet </a:t>
            </a:r>
            <a:r>
              <a:rPr lang="en-US" dirty="0">
                <a:solidFill>
                  <a:srgbClr val="000000"/>
                </a:solidFill>
              </a:rPr>
              <a:t>for</a:t>
            </a:r>
            <a:r>
              <a:rPr lang="en-US" dirty="0" smtClean="0">
                <a:solidFill>
                  <a:srgbClr val="000000"/>
                </a:solidFill>
              </a:rPr>
              <a:t> </a:t>
            </a:r>
            <a:r>
              <a:rPr lang="en-US" dirty="0">
                <a:solidFill>
                  <a:srgbClr val="000000"/>
                </a:solidFill>
              </a:rPr>
              <a:t>each level that are part of the major focus for that level. </a:t>
            </a:r>
          </a:p>
          <a:p>
            <a:pPr marL="457200" lvl="0" indent="-457200">
              <a:lnSpc>
                <a:spcPct val="120000"/>
              </a:lnSpc>
              <a:spcBef>
                <a:spcPts val="1176"/>
              </a:spcBef>
              <a:buFont typeface="+mj-lt"/>
              <a:buAutoNum type="arabicPeriod"/>
            </a:pPr>
            <a:r>
              <a:rPr lang="en-US" dirty="0" smtClean="0">
                <a:solidFill>
                  <a:srgbClr val="000000"/>
                </a:solidFill>
              </a:rPr>
              <a:t>Use the Major </a:t>
            </a:r>
            <a:r>
              <a:rPr lang="en-US" dirty="0">
                <a:solidFill>
                  <a:srgbClr val="000000"/>
                </a:solidFill>
              </a:rPr>
              <a:t>Work of the </a:t>
            </a:r>
            <a:r>
              <a:rPr lang="en-US" dirty="0" smtClean="0">
                <a:solidFill>
                  <a:srgbClr val="000000"/>
                </a:solidFill>
              </a:rPr>
              <a:t>Levels resource </a:t>
            </a:r>
            <a:r>
              <a:rPr lang="en-US" dirty="0">
                <a:solidFill>
                  <a:srgbClr val="000000"/>
                </a:solidFill>
              </a:rPr>
              <a:t>to help you make your decisions. </a:t>
            </a:r>
            <a:r>
              <a:rPr lang="en-US" dirty="0" smtClean="0">
                <a:solidFill>
                  <a:srgbClr val="000000"/>
                </a:solidFill>
              </a:rPr>
              <a:t>You also may use a copy of the CCR Standards, if needed.</a:t>
            </a:r>
            <a:endParaRPr lang="en-US" dirty="0">
              <a:solidFill>
                <a:srgbClr val="000000"/>
              </a:solidFill>
            </a:endParaRPr>
          </a:p>
          <a:p>
            <a:pPr marL="457200" lvl="0" indent="-457200">
              <a:lnSpc>
                <a:spcPct val="120000"/>
              </a:lnSpc>
              <a:spcBef>
                <a:spcPts val="1176"/>
              </a:spcBef>
              <a:buFont typeface="+mj-lt"/>
              <a:buAutoNum type="arabicPeriod"/>
            </a:pPr>
            <a:r>
              <a:rPr lang="en-US" dirty="0">
                <a:solidFill>
                  <a:srgbClr val="000000"/>
                </a:solidFill>
              </a:rPr>
              <a:t>Discuss your selections </a:t>
            </a:r>
            <a:r>
              <a:rPr lang="en-US" dirty="0" smtClean="0">
                <a:solidFill>
                  <a:srgbClr val="000000"/>
                </a:solidFill>
              </a:rPr>
              <a:t>and rationales at your table. On the following slide, there are some questions to guide your discussion.</a:t>
            </a:r>
          </a:p>
        </p:txBody>
      </p:sp>
    </p:spTree>
    <p:extLst>
      <p:ext uri="{BB962C8B-B14F-4D97-AF65-F5344CB8AC3E}">
        <p14:creationId xmlns:p14="http://schemas.microsoft.com/office/powerpoint/2010/main" val="16470527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4763"/>
            <a:ext cx="8229600" cy="584776"/>
          </a:xfrm>
        </p:spPr>
        <p:txBody>
          <a:bodyPr/>
          <a:lstStyle/>
          <a:p>
            <a:r>
              <a:rPr lang="en-US" dirty="0" smtClean="0"/>
              <a:t>Discussion Questions</a:t>
            </a:r>
            <a:endParaRPr lang="en-US" dirty="0"/>
          </a:p>
        </p:txBody>
      </p:sp>
      <p:sp>
        <p:nvSpPr>
          <p:cNvPr id="3" name="Content Placeholder 2"/>
          <p:cNvSpPr>
            <a:spLocks noGrp="1"/>
          </p:cNvSpPr>
          <p:nvPr>
            <p:ph idx="1"/>
          </p:nvPr>
        </p:nvSpPr>
        <p:spPr>
          <a:xfrm>
            <a:off x="457200" y="1447800"/>
            <a:ext cx="8229600" cy="5130635"/>
          </a:xfrm>
        </p:spPr>
        <p:txBody>
          <a:bodyPr/>
          <a:lstStyle/>
          <a:p>
            <a:pPr lvl="0">
              <a:lnSpc>
                <a:spcPct val="120000"/>
              </a:lnSpc>
              <a:spcBef>
                <a:spcPts val="1176"/>
              </a:spcBef>
              <a:buFont typeface="Wingdings" charset="2"/>
              <a:buChar char="§"/>
            </a:pPr>
            <a:r>
              <a:rPr lang="en-US" dirty="0">
                <a:solidFill>
                  <a:schemeClr val="tx1"/>
                </a:solidFill>
              </a:rPr>
              <a:t>What are some rationales for why you </a:t>
            </a:r>
            <a:r>
              <a:rPr lang="en-US" dirty="0" smtClean="0">
                <a:solidFill>
                  <a:schemeClr val="tx1"/>
                </a:solidFill>
              </a:rPr>
              <a:t>did or did </a:t>
            </a:r>
            <a:r>
              <a:rPr lang="en-US" dirty="0">
                <a:solidFill>
                  <a:schemeClr val="tx1"/>
                </a:solidFill>
              </a:rPr>
              <a:t>not </a:t>
            </a:r>
            <a:r>
              <a:rPr lang="en-US" dirty="0" smtClean="0">
                <a:solidFill>
                  <a:schemeClr val="tx1"/>
                </a:solidFill>
              </a:rPr>
              <a:t>circle a </a:t>
            </a:r>
            <a:r>
              <a:rPr lang="en-US" dirty="0">
                <a:solidFill>
                  <a:schemeClr val="tx1"/>
                </a:solidFill>
              </a:rPr>
              <a:t>particular </a:t>
            </a:r>
            <a:r>
              <a:rPr lang="en-US" dirty="0" smtClean="0">
                <a:solidFill>
                  <a:schemeClr val="tx1"/>
                </a:solidFill>
              </a:rPr>
              <a:t>topic </a:t>
            </a:r>
            <a:r>
              <a:rPr lang="en-US" dirty="0">
                <a:solidFill>
                  <a:schemeClr val="tx1"/>
                </a:solidFill>
              </a:rPr>
              <a:t>as critical to the level? </a:t>
            </a:r>
          </a:p>
          <a:p>
            <a:pPr lvl="0">
              <a:lnSpc>
                <a:spcPct val="120000"/>
              </a:lnSpc>
              <a:spcBef>
                <a:spcPts val="1176"/>
              </a:spcBef>
              <a:buFont typeface="Wingdings" charset="2"/>
              <a:buChar char="§"/>
            </a:pPr>
            <a:r>
              <a:rPr lang="en-US" dirty="0">
                <a:solidFill>
                  <a:schemeClr val="tx1"/>
                </a:solidFill>
              </a:rPr>
              <a:t>Did anyone have a hard time deciding to which critical area a </a:t>
            </a:r>
            <a:r>
              <a:rPr lang="en-US" dirty="0" smtClean="0">
                <a:solidFill>
                  <a:schemeClr val="tx1"/>
                </a:solidFill>
              </a:rPr>
              <a:t>topic </a:t>
            </a:r>
            <a:r>
              <a:rPr lang="en-US" dirty="0">
                <a:solidFill>
                  <a:schemeClr val="tx1"/>
                </a:solidFill>
              </a:rPr>
              <a:t>belongs? Tell us where and why.</a:t>
            </a:r>
          </a:p>
          <a:p>
            <a:pPr lvl="0">
              <a:lnSpc>
                <a:spcPct val="120000"/>
              </a:lnSpc>
              <a:spcBef>
                <a:spcPts val="1176"/>
              </a:spcBef>
              <a:buFont typeface="Wingdings" charset="2"/>
              <a:buChar char="§"/>
            </a:pPr>
            <a:r>
              <a:rPr lang="en-US" dirty="0">
                <a:solidFill>
                  <a:schemeClr val="tx1"/>
                </a:solidFill>
              </a:rPr>
              <a:t>Are any of the lesson </a:t>
            </a:r>
            <a:r>
              <a:rPr lang="en-US" dirty="0" smtClean="0">
                <a:solidFill>
                  <a:schemeClr val="tx1"/>
                </a:solidFill>
              </a:rPr>
              <a:t>objectives that you </a:t>
            </a:r>
            <a:r>
              <a:rPr lang="en-US" dirty="0">
                <a:solidFill>
                  <a:schemeClr val="tx1"/>
                </a:solidFill>
              </a:rPr>
              <a:t>did not select for the given </a:t>
            </a:r>
            <a:r>
              <a:rPr lang="en-US" dirty="0" smtClean="0">
                <a:solidFill>
                  <a:schemeClr val="tx1"/>
                </a:solidFill>
              </a:rPr>
              <a:t>level </a:t>
            </a:r>
            <a:r>
              <a:rPr lang="en-US" dirty="0">
                <a:solidFill>
                  <a:schemeClr val="tx1"/>
                </a:solidFill>
              </a:rPr>
              <a:t>critical to a different level? </a:t>
            </a:r>
          </a:p>
          <a:p>
            <a:pPr lvl="0">
              <a:lnSpc>
                <a:spcPct val="120000"/>
              </a:lnSpc>
              <a:spcBef>
                <a:spcPts val="1176"/>
              </a:spcBef>
              <a:buFont typeface="Wingdings" charset="2"/>
              <a:buChar char="§"/>
            </a:pPr>
            <a:r>
              <a:rPr lang="en-US" dirty="0">
                <a:solidFill>
                  <a:schemeClr val="tx1"/>
                </a:solidFill>
              </a:rPr>
              <a:t>Do you think that any of the </a:t>
            </a:r>
            <a:r>
              <a:rPr lang="en-US" dirty="0" smtClean="0">
                <a:solidFill>
                  <a:schemeClr val="tx1"/>
                </a:solidFill>
              </a:rPr>
              <a:t>topics you did not select are </a:t>
            </a:r>
            <a:r>
              <a:rPr lang="en-US" dirty="0">
                <a:solidFill>
                  <a:schemeClr val="tx1"/>
                </a:solidFill>
              </a:rPr>
              <a:t>important to teach? If so, how might you relate them to one of the critical areas for the level? </a:t>
            </a:r>
          </a:p>
        </p:txBody>
      </p:sp>
      <p:grpSp>
        <p:nvGrpSpPr>
          <p:cNvPr id="4" name="Group 3" descr="Work Session&#10;50 minutes"/>
          <p:cNvGrpSpPr/>
          <p:nvPr/>
        </p:nvGrpSpPr>
        <p:grpSpPr>
          <a:xfrm>
            <a:off x="6195181" y="5524748"/>
            <a:ext cx="2491619" cy="662491"/>
            <a:chOff x="6195181" y="5524748"/>
            <a:chExt cx="2491619" cy="662491"/>
          </a:xfrm>
        </p:grpSpPr>
        <p:sp>
          <p:nvSpPr>
            <p:cNvPr id="5" name="Rounded Rectangle 4"/>
            <p:cNvSpPr/>
            <p:nvPr/>
          </p:nvSpPr>
          <p:spPr bwMode="auto">
            <a:xfrm>
              <a:off x="6195181" y="5524748"/>
              <a:ext cx="2491619" cy="662491"/>
            </a:xfrm>
            <a:prstGeom prst="roundRect">
              <a:avLst/>
            </a:prstGeom>
            <a:solidFill>
              <a:srgbClr val="1E4A7B"/>
            </a:solidFill>
            <a:ln w="12700" cap="flat" cmpd="sng" algn="ctr">
              <a:noFill/>
              <a:prstDash val="solid"/>
              <a:round/>
              <a:headEnd type="none" w="med" len="med"/>
              <a:tailEnd type="none" w="med" len="med"/>
            </a:ln>
            <a:effectLst>
              <a:outerShdw blurRad="50800" dist="25400" dir="2700000" algn="tl" rotWithShape="0">
                <a:prstClr val="black">
                  <a:alpha val="32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50800" dist="38100" dir="5400000" algn="t" rotWithShape="0">
                    <a:prstClr val="black">
                      <a:alpha val="40000"/>
                    </a:prstClr>
                  </a:outerShdw>
                </a:effectLst>
                <a:latin typeface="Times New Roman" pitchFamily="-109" charset="0"/>
              </a:endParaRPr>
            </a:p>
          </p:txBody>
        </p:sp>
        <p:sp>
          <p:nvSpPr>
            <p:cNvPr id="7" name="TextBox 6"/>
            <p:cNvSpPr txBox="1"/>
            <p:nvPr/>
          </p:nvSpPr>
          <p:spPr>
            <a:xfrm>
              <a:off x="6195181" y="5553970"/>
              <a:ext cx="2491619" cy="553998"/>
            </a:xfrm>
            <a:prstGeom prst="rect">
              <a:avLst/>
            </a:prstGeom>
            <a:noFill/>
          </p:spPr>
          <p:txBody>
            <a:bodyPr wrap="square" rtlCol="0" anchor="ctr">
              <a:spAutoFit/>
            </a:bodyPr>
            <a:lstStyle/>
            <a:p>
              <a:pPr algn="ctr"/>
              <a:r>
                <a:rPr lang="en-US" sz="1500" dirty="0" smtClean="0">
                  <a:solidFill>
                    <a:schemeClr val="bg1"/>
                  </a:solidFill>
                </a:rPr>
                <a:t>Work Session</a:t>
              </a:r>
              <a:br>
                <a:rPr lang="en-US" sz="1500" dirty="0" smtClean="0">
                  <a:solidFill>
                    <a:schemeClr val="bg1"/>
                  </a:solidFill>
                </a:rPr>
              </a:br>
              <a:r>
                <a:rPr lang="en-US" sz="1500" dirty="0" smtClean="0">
                  <a:solidFill>
                    <a:schemeClr val="bg1"/>
                  </a:solidFill>
                </a:rPr>
                <a:t>50 minutes</a:t>
              </a:r>
              <a:endParaRPr lang="en-US" sz="1500" dirty="0">
                <a:solidFill>
                  <a:schemeClr val="bg1"/>
                </a:solidFill>
              </a:endParaRPr>
            </a:p>
          </p:txBody>
        </p:sp>
      </p:grpSp>
    </p:spTree>
    <p:extLst>
      <p:ext uri="{BB962C8B-B14F-4D97-AF65-F5344CB8AC3E}">
        <p14:creationId xmlns:p14="http://schemas.microsoft.com/office/powerpoint/2010/main" val="1970779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662832"/>
            <a:ext cx="8229600" cy="584776"/>
          </a:xfrm>
        </p:spPr>
        <p:txBody>
          <a:bodyPr/>
          <a:lstStyle/>
          <a:p>
            <a:pPr marL="0" indent="0">
              <a:spcBef>
                <a:spcPts val="0"/>
              </a:spcBef>
            </a:pPr>
            <a:r>
              <a:rPr lang="en-US" dirty="0" smtClean="0"/>
              <a:t>Reflections</a:t>
            </a:r>
            <a:endParaRPr lang="en-US" dirty="0"/>
          </a:p>
        </p:txBody>
      </p:sp>
      <p:sp>
        <p:nvSpPr>
          <p:cNvPr id="3" name="Content Placeholder 2"/>
          <p:cNvSpPr>
            <a:spLocks noGrp="1"/>
          </p:cNvSpPr>
          <p:nvPr>
            <p:ph idx="1"/>
          </p:nvPr>
        </p:nvSpPr>
        <p:spPr>
          <a:xfrm>
            <a:off x="457200" y="1587500"/>
            <a:ext cx="8229600" cy="3708521"/>
          </a:xfrm>
        </p:spPr>
        <p:txBody>
          <a:bodyPr/>
          <a:lstStyle/>
          <a:p>
            <a:pPr lvl="0">
              <a:lnSpc>
                <a:spcPct val="120000"/>
              </a:lnSpc>
              <a:spcBef>
                <a:spcPts val="1176"/>
              </a:spcBef>
              <a:buFont typeface="Wingdings" charset="2"/>
              <a:buChar char="§"/>
            </a:pPr>
            <a:r>
              <a:rPr lang="en-US" dirty="0">
                <a:solidFill>
                  <a:schemeClr val="tx1"/>
                </a:solidFill>
              </a:rPr>
              <a:t>Why focus? </a:t>
            </a:r>
          </a:p>
          <a:p>
            <a:pPr lvl="0">
              <a:lnSpc>
                <a:spcPct val="120000"/>
              </a:lnSpc>
              <a:spcBef>
                <a:spcPts val="1176"/>
              </a:spcBef>
              <a:buFont typeface="Wingdings" charset="2"/>
              <a:buChar char="§"/>
            </a:pPr>
            <a:r>
              <a:rPr lang="en-US" dirty="0">
                <a:solidFill>
                  <a:schemeClr val="tx1"/>
                </a:solidFill>
              </a:rPr>
              <a:t>There’s so much </a:t>
            </a:r>
            <a:r>
              <a:rPr lang="en-US" dirty="0" smtClean="0">
                <a:solidFill>
                  <a:schemeClr val="tx1"/>
                </a:solidFill>
              </a:rPr>
              <a:t>mathematics </a:t>
            </a:r>
            <a:r>
              <a:rPr lang="en-US" dirty="0">
                <a:solidFill>
                  <a:schemeClr val="tx1"/>
                </a:solidFill>
              </a:rPr>
              <a:t>that students could be </a:t>
            </a:r>
            <a:r>
              <a:rPr lang="en-US" dirty="0" smtClean="0">
                <a:solidFill>
                  <a:schemeClr val="tx1"/>
                </a:solidFill>
              </a:rPr>
              <a:t>learning, </a:t>
            </a:r>
            <a:r>
              <a:rPr lang="en-US" dirty="0">
                <a:solidFill>
                  <a:schemeClr val="tx1"/>
                </a:solidFill>
              </a:rPr>
              <a:t>why limit </a:t>
            </a:r>
            <a:r>
              <a:rPr lang="en-US" dirty="0" smtClean="0">
                <a:solidFill>
                  <a:schemeClr val="tx1"/>
                </a:solidFill>
              </a:rPr>
              <a:t>what students are taught?</a:t>
            </a:r>
          </a:p>
        </p:txBody>
      </p:sp>
      <p:grpSp>
        <p:nvGrpSpPr>
          <p:cNvPr id="4" name="Group 3" descr="20 minutes"/>
          <p:cNvGrpSpPr/>
          <p:nvPr/>
        </p:nvGrpSpPr>
        <p:grpSpPr>
          <a:xfrm>
            <a:off x="6195181" y="5524748"/>
            <a:ext cx="2491619" cy="662491"/>
            <a:chOff x="6195181" y="5524748"/>
            <a:chExt cx="2491619" cy="662491"/>
          </a:xfrm>
        </p:grpSpPr>
        <p:sp>
          <p:nvSpPr>
            <p:cNvPr id="6" name="Rounded Rectangle 5"/>
            <p:cNvSpPr/>
            <p:nvPr/>
          </p:nvSpPr>
          <p:spPr bwMode="auto">
            <a:xfrm>
              <a:off x="6195181" y="5524748"/>
              <a:ext cx="2491619" cy="662491"/>
            </a:xfrm>
            <a:prstGeom prst="roundRect">
              <a:avLst/>
            </a:prstGeom>
            <a:solidFill>
              <a:srgbClr val="1E4A7B"/>
            </a:solidFill>
            <a:ln w="12700" cap="flat" cmpd="sng" algn="ctr">
              <a:noFill/>
              <a:prstDash val="solid"/>
              <a:round/>
              <a:headEnd type="none" w="med" len="med"/>
              <a:tailEnd type="none" w="med" len="med"/>
            </a:ln>
            <a:effectLst>
              <a:outerShdw blurRad="50800" dist="25400" dir="2700000" algn="tl" rotWithShape="0">
                <a:prstClr val="black">
                  <a:alpha val="32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a:ln>
                  <a:noFill/>
                </a:ln>
                <a:solidFill>
                  <a:schemeClr val="tx1"/>
                </a:solidFill>
                <a:effectLst>
                  <a:outerShdw blurRad="50800" dist="38100" dir="5400000" algn="t" rotWithShape="0">
                    <a:prstClr val="black">
                      <a:alpha val="40000"/>
                    </a:prstClr>
                  </a:outerShdw>
                </a:effectLst>
                <a:latin typeface="Times New Roman" pitchFamily="-109" charset="0"/>
              </a:endParaRPr>
            </a:p>
          </p:txBody>
        </p:sp>
        <p:sp>
          <p:nvSpPr>
            <p:cNvPr id="7" name="TextBox 6"/>
            <p:cNvSpPr txBox="1"/>
            <p:nvPr/>
          </p:nvSpPr>
          <p:spPr>
            <a:xfrm>
              <a:off x="6195181" y="5669386"/>
              <a:ext cx="2491619" cy="323165"/>
            </a:xfrm>
            <a:prstGeom prst="rect">
              <a:avLst/>
            </a:prstGeom>
            <a:noFill/>
          </p:spPr>
          <p:txBody>
            <a:bodyPr wrap="square" rtlCol="0" anchor="ctr">
              <a:spAutoFit/>
            </a:bodyPr>
            <a:lstStyle/>
            <a:p>
              <a:pPr algn="ctr"/>
              <a:r>
                <a:rPr lang="en-US" sz="1500" dirty="0" smtClean="0">
                  <a:solidFill>
                    <a:schemeClr val="bg1"/>
                  </a:solidFill>
                </a:rPr>
                <a:t>20 minutes</a:t>
              </a:r>
              <a:endParaRPr lang="en-US" sz="1500" dirty="0">
                <a:solidFill>
                  <a:schemeClr val="bg1"/>
                </a:solidFill>
              </a:endParaRPr>
            </a:p>
          </p:txBody>
        </p:sp>
      </p:grpSp>
    </p:spTree>
    <p:extLst>
      <p:ext uri="{BB962C8B-B14F-4D97-AF65-F5344CB8AC3E}">
        <p14:creationId xmlns:p14="http://schemas.microsoft.com/office/powerpoint/2010/main" val="39376593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92100"/>
            <a:ext cx="7086600" cy="914400"/>
          </a:xfrm>
        </p:spPr>
        <p:txBody>
          <a:bodyPr/>
          <a:lstStyle/>
          <a:p>
            <a:r>
              <a:rPr lang="en-US" dirty="0" smtClean="0"/>
              <a:t>Next Steps</a:t>
            </a:r>
            <a:endParaRPr lang="en-US" dirty="0"/>
          </a:p>
        </p:txBody>
      </p:sp>
      <p:sp>
        <p:nvSpPr>
          <p:cNvPr id="3" name="Content Placeholder 2"/>
          <p:cNvSpPr>
            <a:spLocks noGrp="1"/>
          </p:cNvSpPr>
          <p:nvPr>
            <p:ph idx="1"/>
          </p:nvPr>
        </p:nvSpPr>
        <p:spPr>
          <a:xfrm>
            <a:off x="457200" y="1811842"/>
            <a:ext cx="8115300" cy="3502498"/>
          </a:xfrm>
        </p:spPr>
        <p:txBody>
          <a:bodyPr/>
          <a:lstStyle/>
          <a:p>
            <a:pPr marL="409575" lvl="1" indent="-358775">
              <a:spcBef>
                <a:spcPts val="1200"/>
              </a:spcBef>
              <a:buFont typeface="Wingdings" charset="2"/>
              <a:buChar char="§"/>
            </a:pPr>
            <a:r>
              <a:rPr lang="en-US" sz="2200" dirty="0" smtClean="0">
                <a:solidFill>
                  <a:schemeClr val="tx1"/>
                </a:solidFill>
              </a:rPr>
              <a:t>How </a:t>
            </a:r>
            <a:r>
              <a:rPr lang="en-US" sz="2200" dirty="0">
                <a:solidFill>
                  <a:schemeClr val="tx1"/>
                </a:solidFill>
              </a:rPr>
              <a:t>has participating in this activity changed your thinking about the </a:t>
            </a:r>
            <a:r>
              <a:rPr lang="en-US" sz="2200" dirty="0" smtClean="0">
                <a:solidFill>
                  <a:schemeClr val="tx1"/>
                </a:solidFill>
              </a:rPr>
              <a:t>CCR </a:t>
            </a:r>
            <a:r>
              <a:rPr lang="en-US" sz="2200" dirty="0">
                <a:solidFill>
                  <a:schemeClr val="tx1"/>
                </a:solidFill>
              </a:rPr>
              <a:t>S</a:t>
            </a:r>
            <a:r>
              <a:rPr lang="en-US" sz="2200" dirty="0" smtClean="0">
                <a:solidFill>
                  <a:schemeClr val="tx1"/>
                </a:solidFill>
              </a:rPr>
              <a:t>tandards</a:t>
            </a:r>
            <a:r>
              <a:rPr lang="en-US" sz="2200" dirty="0">
                <a:solidFill>
                  <a:schemeClr val="tx1"/>
                </a:solidFill>
              </a:rPr>
              <a:t>?</a:t>
            </a:r>
          </a:p>
          <a:p>
            <a:pPr marL="409575" lvl="1" indent="-358775">
              <a:spcBef>
                <a:spcPts val="1200"/>
              </a:spcBef>
              <a:buFont typeface="Wingdings" charset="2"/>
              <a:buChar char="§"/>
            </a:pPr>
            <a:r>
              <a:rPr lang="en-US" sz="2200" dirty="0">
                <a:solidFill>
                  <a:schemeClr val="tx1"/>
                </a:solidFill>
              </a:rPr>
              <a:t>How will you use the information and understanding you have acquired to improve your teaching practice and student learning?</a:t>
            </a:r>
          </a:p>
          <a:p>
            <a:pPr marL="409575" lvl="1" indent="-409575">
              <a:lnSpc>
                <a:spcPct val="110000"/>
              </a:lnSpc>
              <a:spcBef>
                <a:spcPts val="1200"/>
              </a:spcBef>
              <a:buFont typeface="Wingdings" charset="2"/>
              <a:buChar char="§"/>
            </a:pPr>
            <a:r>
              <a:rPr lang="en-US" sz="2200" dirty="0">
                <a:solidFill>
                  <a:srgbClr val="000000"/>
                </a:solidFill>
              </a:rPr>
              <a:t>What additional training and tools would strengthen your ability to do so? </a:t>
            </a:r>
          </a:p>
          <a:p>
            <a:endParaRPr lang="en-US" dirty="0">
              <a:solidFill>
                <a:schemeClr val="tx1"/>
              </a:solidFill>
            </a:endParaRPr>
          </a:p>
        </p:txBody>
      </p:sp>
    </p:spTree>
    <p:extLst>
      <p:ext uri="{BB962C8B-B14F-4D97-AF65-F5344CB8AC3E}">
        <p14:creationId xmlns:p14="http://schemas.microsoft.com/office/powerpoint/2010/main" val="21769164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Three </a:t>
            </a:r>
            <a:r>
              <a:rPr lang="en-US" dirty="0"/>
              <a:t>Key </a:t>
            </a:r>
            <a:r>
              <a:rPr lang="en-US" dirty="0" smtClean="0"/>
              <a:t>Advances </a:t>
            </a:r>
            <a:r>
              <a:rPr lang="en-US" dirty="0"/>
              <a:t>Prompted </a:t>
            </a:r>
            <a:r>
              <a:rPr lang="en-US" dirty="0" smtClean="0"/>
              <a:t/>
            </a:r>
            <a:br>
              <a:rPr lang="en-US" dirty="0" smtClean="0"/>
            </a:br>
            <a:r>
              <a:rPr lang="en-US" dirty="0" smtClean="0"/>
              <a:t>by </a:t>
            </a:r>
            <a:r>
              <a:rPr lang="en-US" dirty="0"/>
              <a:t>the CCR </a:t>
            </a:r>
            <a:r>
              <a:rPr lang="en-US" dirty="0" smtClean="0"/>
              <a:t>Standards</a:t>
            </a:r>
            <a:endParaRPr lang="en-US" dirty="0"/>
          </a:p>
        </p:txBody>
      </p:sp>
      <p:sp>
        <p:nvSpPr>
          <p:cNvPr id="3" name="Content Placeholder 2"/>
          <p:cNvSpPr>
            <a:spLocks noGrp="1"/>
          </p:cNvSpPr>
          <p:nvPr>
            <p:ph idx="1"/>
          </p:nvPr>
        </p:nvSpPr>
        <p:spPr/>
        <p:txBody>
          <a:bodyPr/>
          <a:lstStyle/>
          <a:p>
            <a:pPr marL="514350" indent="-514350">
              <a:lnSpc>
                <a:spcPct val="120000"/>
              </a:lnSpc>
              <a:spcBef>
                <a:spcPts val="1200"/>
              </a:spcBef>
              <a:buFont typeface="+mj-lt"/>
              <a:buAutoNum type="arabicPeriod"/>
            </a:pPr>
            <a:r>
              <a:rPr lang="en-US" b="1" dirty="0"/>
              <a:t>Focus</a:t>
            </a:r>
            <a:r>
              <a:rPr lang="en-US" dirty="0"/>
              <a:t>: Focus strongly where the CCR </a:t>
            </a:r>
            <a:r>
              <a:rPr lang="en-US" dirty="0" smtClean="0"/>
              <a:t>Standards </a:t>
            </a:r>
            <a:r>
              <a:rPr lang="en-US" dirty="0"/>
              <a:t>focus.</a:t>
            </a:r>
          </a:p>
          <a:p>
            <a:pPr marL="514350" indent="-514350">
              <a:lnSpc>
                <a:spcPct val="120000"/>
              </a:lnSpc>
              <a:spcBef>
                <a:spcPts val="1200"/>
              </a:spcBef>
              <a:buFont typeface="+mj-lt"/>
              <a:buAutoNum type="arabicPeriod"/>
            </a:pPr>
            <a:r>
              <a:rPr lang="en-US" b="1" dirty="0"/>
              <a:t>Coherence</a:t>
            </a:r>
            <a:r>
              <a:rPr lang="en-US" dirty="0"/>
              <a:t>: Design learning around coherent progressions </a:t>
            </a:r>
            <a:r>
              <a:rPr lang="en-US" dirty="0" smtClean="0"/>
              <a:t>from level </a:t>
            </a:r>
            <a:r>
              <a:rPr lang="en-US" dirty="0"/>
              <a:t>to level.</a:t>
            </a:r>
          </a:p>
          <a:p>
            <a:pPr marL="514350" indent="-514350">
              <a:lnSpc>
                <a:spcPct val="120000"/>
              </a:lnSpc>
              <a:spcBef>
                <a:spcPts val="1200"/>
              </a:spcBef>
              <a:buFont typeface="+mj-lt"/>
              <a:buAutoNum type="arabicPeriod"/>
            </a:pPr>
            <a:r>
              <a:rPr lang="en-US" b="1" dirty="0"/>
              <a:t>Rigor</a:t>
            </a:r>
            <a:r>
              <a:rPr lang="en-US" dirty="0"/>
              <a:t>: Pursue conceptual understanding, procedural skill and fluency, and application—all with equal intensity</a:t>
            </a:r>
            <a:r>
              <a:rPr lang="en-US" dirty="0" smtClean="0"/>
              <a:t>.</a:t>
            </a:r>
            <a:endParaRPr lang="en-US" dirty="0"/>
          </a:p>
        </p:txBody>
      </p:sp>
    </p:spTree>
    <p:extLst>
      <p:ext uri="{BB962C8B-B14F-4D97-AF65-F5344CB8AC3E}">
        <p14:creationId xmlns:p14="http://schemas.microsoft.com/office/powerpoint/2010/main" val="2780553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xEl>
                                              <p:pRg st="1" end="1"/>
                                            </p:txEl>
                                          </p:spTgt>
                                        </p:tgtEl>
                                      </p:cBhvr>
                                    </p:animEffect>
                                    <p:anim calcmode="lin" valueType="num">
                                      <p:cBhvr>
                                        <p:cTn id="7"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8" dur="1000"/>
                                        <p:tgtEl>
                                          <p:spTgt spid="3">
                                            <p:txEl>
                                              <p:pRg st="1" end="1"/>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3">
                                            <p:txEl>
                                              <p:pRg st="1" end="1"/>
                                            </p:txEl>
                                          </p:spTgt>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
                                            <p:txEl>
                                              <p:pRg st="2" end="2"/>
                                            </p:txEl>
                                          </p:spTgt>
                                        </p:tgtEl>
                                      </p:cBhvr>
                                    </p:animEffect>
                                    <p:anim calcmode="lin" valueType="num">
                                      <p:cBhvr>
                                        <p:cTn id="12"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p:tgtEl>
                                          <p:spTgt spid="3">
                                            <p:txEl>
                                              <p:pRg st="2" end="2"/>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4000"/>
            <a:ext cx="6718300" cy="1016000"/>
          </a:xfrm>
        </p:spPr>
        <p:txBody>
          <a:bodyPr/>
          <a:lstStyle/>
          <a:p>
            <a:pPr>
              <a:lnSpc>
                <a:spcPct val="100000"/>
              </a:lnSpc>
            </a:pPr>
            <a:r>
              <a:rPr lang="en-US" dirty="0" smtClean="0"/>
              <a:t>Unit </a:t>
            </a:r>
            <a:r>
              <a:rPr lang="en-US" dirty="0"/>
              <a:t>1 Objectives</a:t>
            </a:r>
            <a:r>
              <a:rPr lang="en-US" sz="3200" dirty="0"/>
              <a:t/>
            </a:r>
            <a:br>
              <a:rPr lang="en-US" sz="3200" dirty="0"/>
            </a:br>
            <a:r>
              <a:rPr lang="en-US" sz="2400" i="1" dirty="0">
                <a:solidFill>
                  <a:schemeClr val="bg1">
                    <a:lumMod val="65000"/>
                  </a:schemeClr>
                </a:solidFill>
              </a:rPr>
              <a:t>Focusing on the Major Work of the </a:t>
            </a:r>
            <a:r>
              <a:rPr lang="en-US" sz="2400" i="1" dirty="0" smtClean="0">
                <a:solidFill>
                  <a:schemeClr val="bg1">
                    <a:lumMod val="65000"/>
                  </a:schemeClr>
                </a:solidFill>
              </a:rPr>
              <a:t>Levels </a:t>
            </a:r>
            <a:endParaRPr lang="en-US" sz="2400" i="1" dirty="0">
              <a:solidFill>
                <a:schemeClr val="bg1">
                  <a:lumMod val="65000"/>
                </a:schemeClr>
              </a:solidFill>
            </a:endParaRPr>
          </a:p>
        </p:txBody>
      </p:sp>
      <p:sp>
        <p:nvSpPr>
          <p:cNvPr id="3" name="Content Placeholder 2"/>
          <p:cNvSpPr>
            <a:spLocks noGrp="1"/>
          </p:cNvSpPr>
          <p:nvPr>
            <p:ph idx="1"/>
          </p:nvPr>
        </p:nvSpPr>
        <p:spPr>
          <a:xfrm>
            <a:off x="457200" y="1600200"/>
            <a:ext cx="8229600" cy="4259427"/>
          </a:xfrm>
        </p:spPr>
        <p:txBody>
          <a:bodyPr/>
          <a:lstStyle/>
          <a:p>
            <a:pPr>
              <a:lnSpc>
                <a:spcPct val="120000"/>
              </a:lnSpc>
              <a:spcBef>
                <a:spcPts val="1176"/>
              </a:spcBef>
              <a:buFont typeface="Wingdings" charset="2"/>
              <a:buChar char="§"/>
            </a:pPr>
            <a:r>
              <a:rPr lang="en-US" dirty="0">
                <a:solidFill>
                  <a:schemeClr val="tx1"/>
                </a:solidFill>
              </a:rPr>
              <a:t>Understand the research base that explains the importance of focusing each level of the CCR </a:t>
            </a:r>
            <a:r>
              <a:rPr lang="en-US" dirty="0" smtClean="0">
                <a:solidFill>
                  <a:schemeClr val="tx1"/>
                </a:solidFill>
              </a:rPr>
              <a:t>Standards on </a:t>
            </a:r>
            <a:r>
              <a:rPr lang="en-US" dirty="0">
                <a:solidFill>
                  <a:schemeClr val="tx1"/>
                </a:solidFill>
              </a:rPr>
              <a:t>concepts and skills that are critical for preparing students for college and careers</a:t>
            </a:r>
            <a:r>
              <a:rPr lang="en-US" dirty="0" smtClean="0">
                <a:solidFill>
                  <a:schemeClr val="tx1"/>
                </a:solidFill>
              </a:rPr>
              <a:t>.</a:t>
            </a:r>
          </a:p>
          <a:p>
            <a:pPr>
              <a:lnSpc>
                <a:spcPct val="120000"/>
              </a:lnSpc>
              <a:spcBef>
                <a:spcPts val="1176"/>
              </a:spcBef>
              <a:buFont typeface="Wingdings" charset="2"/>
              <a:buChar char="§"/>
            </a:pPr>
            <a:r>
              <a:rPr lang="en-US" dirty="0" smtClean="0">
                <a:solidFill>
                  <a:schemeClr val="tx1"/>
                </a:solidFill>
              </a:rPr>
              <a:t>Delve </a:t>
            </a:r>
            <a:r>
              <a:rPr lang="en-US" dirty="0">
                <a:solidFill>
                  <a:schemeClr val="tx1"/>
                </a:solidFill>
              </a:rPr>
              <a:t>into the CCR </a:t>
            </a:r>
            <a:r>
              <a:rPr lang="en-US" dirty="0" smtClean="0">
                <a:solidFill>
                  <a:schemeClr val="tx1"/>
                </a:solidFill>
              </a:rPr>
              <a:t>Standards </a:t>
            </a:r>
            <a:r>
              <a:rPr lang="en-US" dirty="0">
                <a:solidFill>
                  <a:schemeClr val="tx1"/>
                </a:solidFill>
              </a:rPr>
              <a:t>and build an understanding of the critical areas for each level as a foundation for </a:t>
            </a:r>
            <a:r>
              <a:rPr lang="en-US" dirty="0" smtClean="0">
                <a:solidFill>
                  <a:schemeClr val="tx1"/>
                </a:solidFill>
              </a:rPr>
              <a:t>developing </a:t>
            </a:r>
            <a:r>
              <a:rPr lang="en-US" dirty="0">
                <a:solidFill>
                  <a:schemeClr val="tx1"/>
                </a:solidFill>
              </a:rPr>
              <a:t>a coherent and rigorous mathematics curriculum. </a:t>
            </a:r>
          </a:p>
        </p:txBody>
      </p:sp>
    </p:spTree>
    <p:extLst>
      <p:ext uri="{BB962C8B-B14F-4D97-AF65-F5344CB8AC3E}">
        <p14:creationId xmlns:p14="http://schemas.microsoft.com/office/powerpoint/2010/main" val="2527479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600" y="558800"/>
            <a:ext cx="8229600" cy="698500"/>
          </a:xfrm>
        </p:spPr>
        <p:txBody>
          <a:bodyPr/>
          <a:lstStyle/>
          <a:p>
            <a:r>
              <a:rPr lang="en-US" dirty="0"/>
              <a:t>Rationale for Focus</a:t>
            </a:r>
          </a:p>
        </p:txBody>
      </p:sp>
      <p:sp>
        <p:nvSpPr>
          <p:cNvPr id="3" name="Content Placeholder 2"/>
          <p:cNvSpPr>
            <a:spLocks noGrp="1"/>
          </p:cNvSpPr>
          <p:nvPr>
            <p:ph idx="1"/>
          </p:nvPr>
        </p:nvSpPr>
        <p:spPr>
          <a:xfrm>
            <a:off x="457200" y="1371600"/>
            <a:ext cx="8089900" cy="5643911"/>
          </a:xfrm>
        </p:spPr>
        <p:txBody>
          <a:bodyPr/>
          <a:lstStyle/>
          <a:p>
            <a:pPr marL="0" indent="0">
              <a:lnSpc>
                <a:spcPct val="120000"/>
              </a:lnSpc>
              <a:spcBef>
                <a:spcPts val="1176"/>
              </a:spcBef>
              <a:buNone/>
            </a:pPr>
            <a:r>
              <a:rPr lang="en-US" i="1" spc="-90" dirty="0"/>
              <a:t>Relevance and Importance Based on the </a:t>
            </a:r>
            <a:r>
              <a:rPr lang="en-US" i="1" spc="-90" dirty="0" smtClean="0"/>
              <a:t>Research</a:t>
            </a:r>
            <a:endParaRPr lang="en-US" i="1" spc="-90" dirty="0"/>
          </a:p>
          <a:p>
            <a:pPr>
              <a:lnSpc>
                <a:spcPct val="120000"/>
              </a:lnSpc>
              <a:spcBef>
                <a:spcPts val="1176"/>
              </a:spcBef>
              <a:buFont typeface="Wingdings" charset="2"/>
              <a:buChar char="§"/>
            </a:pPr>
            <a:r>
              <a:rPr lang="en-US" dirty="0">
                <a:solidFill>
                  <a:srgbClr val="000000"/>
                </a:solidFill>
                <a:sym typeface="Arial" charset="0"/>
              </a:rPr>
              <a:t>High-performing nations significantly narrow the scope of </a:t>
            </a:r>
            <a:r>
              <a:rPr lang="en-US" dirty="0" smtClean="0">
                <a:solidFill>
                  <a:srgbClr val="000000"/>
                </a:solidFill>
                <a:sym typeface="Arial" charset="0"/>
              </a:rPr>
              <a:t>content </a:t>
            </a:r>
            <a:r>
              <a:rPr lang="en-US" dirty="0">
                <a:solidFill>
                  <a:srgbClr val="000000"/>
                </a:solidFill>
                <a:sym typeface="Arial" charset="0"/>
              </a:rPr>
              <a:t>so that students can focus their time and energy. </a:t>
            </a:r>
            <a:r>
              <a:rPr lang="en-US" dirty="0" smtClean="0">
                <a:solidFill>
                  <a:srgbClr val="000000"/>
                </a:solidFill>
                <a:sym typeface="Arial" charset="0"/>
              </a:rPr>
              <a:t>Focusing on too </a:t>
            </a:r>
            <a:r>
              <a:rPr lang="en-US" dirty="0">
                <a:solidFill>
                  <a:srgbClr val="000000"/>
                </a:solidFill>
                <a:sym typeface="Arial" charset="0"/>
              </a:rPr>
              <a:t>many topics has a negative impact on student </a:t>
            </a:r>
            <a:r>
              <a:rPr lang="en-US" dirty="0" smtClean="0">
                <a:solidFill>
                  <a:srgbClr val="000000"/>
                </a:solidFill>
                <a:sym typeface="Arial" charset="0"/>
              </a:rPr>
              <a:t>performance (TIMSS research). </a:t>
            </a:r>
            <a:endParaRPr lang="en-US" dirty="0">
              <a:solidFill>
                <a:srgbClr val="000000"/>
              </a:solidFill>
              <a:sym typeface="Arial" charset="0"/>
            </a:endParaRPr>
          </a:p>
          <a:p>
            <a:pPr>
              <a:lnSpc>
                <a:spcPct val="120000"/>
              </a:lnSpc>
              <a:spcBef>
                <a:spcPts val="1176"/>
              </a:spcBef>
              <a:buFont typeface="Wingdings" charset="2"/>
              <a:buChar char="§"/>
            </a:pPr>
            <a:r>
              <a:rPr lang="en-US" dirty="0">
                <a:solidFill>
                  <a:srgbClr val="000000"/>
                </a:solidFill>
                <a:sym typeface="Arial" charset="0"/>
              </a:rPr>
              <a:t>F</a:t>
            </a:r>
            <a:r>
              <a:rPr lang="en-US" dirty="0" smtClean="0">
                <a:solidFill>
                  <a:srgbClr val="000000"/>
                </a:solidFill>
                <a:sym typeface="Arial" charset="0"/>
              </a:rPr>
              <a:t>ocusing on </a:t>
            </a:r>
            <a:r>
              <a:rPr lang="en-US" dirty="0">
                <a:solidFill>
                  <a:srgbClr val="000000"/>
                </a:solidFill>
                <a:sym typeface="Arial" charset="0"/>
              </a:rPr>
              <a:t>what is emphasized in the </a:t>
            </a:r>
            <a:r>
              <a:rPr lang="en-US" dirty="0" smtClean="0">
                <a:solidFill>
                  <a:srgbClr val="000000"/>
                </a:solidFill>
                <a:sym typeface="Arial" charset="0"/>
              </a:rPr>
              <a:t>standards gives </a:t>
            </a:r>
            <a:r>
              <a:rPr lang="en-US" dirty="0">
                <a:solidFill>
                  <a:srgbClr val="000000"/>
                </a:solidFill>
                <a:sym typeface="Arial" charset="0"/>
              </a:rPr>
              <a:t>students </a:t>
            </a:r>
            <a:r>
              <a:rPr lang="en-US" dirty="0" smtClean="0">
                <a:solidFill>
                  <a:srgbClr val="000000"/>
                </a:solidFill>
                <a:sym typeface="Arial" charset="0"/>
              </a:rPr>
              <a:t>a </a:t>
            </a:r>
            <a:r>
              <a:rPr lang="en-US" dirty="0">
                <a:solidFill>
                  <a:srgbClr val="000000"/>
                </a:solidFill>
                <a:sym typeface="Arial" charset="0"/>
              </a:rPr>
              <a:t>strong </a:t>
            </a:r>
            <a:r>
              <a:rPr lang="en-US" dirty="0" smtClean="0">
                <a:solidFill>
                  <a:srgbClr val="000000"/>
                </a:solidFill>
                <a:sym typeface="Arial" charset="0"/>
              </a:rPr>
              <a:t>foundation and uses instructional time productively (ACT survey of college faculty).</a:t>
            </a:r>
            <a:endParaRPr lang="en-US" dirty="0">
              <a:solidFill>
                <a:srgbClr val="000000"/>
              </a:solidFill>
              <a:sym typeface="Arial" charset="0"/>
            </a:endParaRPr>
          </a:p>
          <a:p>
            <a:pPr>
              <a:lnSpc>
                <a:spcPct val="120000"/>
              </a:lnSpc>
              <a:spcBef>
                <a:spcPts val="1176"/>
              </a:spcBef>
              <a:buFont typeface="Wingdings" charset="2"/>
              <a:buChar char="§"/>
            </a:pPr>
            <a:r>
              <a:rPr lang="en-US" dirty="0">
                <a:solidFill>
                  <a:srgbClr val="000000"/>
                </a:solidFill>
                <a:sym typeface="Arial" charset="0"/>
              </a:rPr>
              <a:t>Identifying concepts that support the major </a:t>
            </a:r>
            <a:r>
              <a:rPr lang="en-US" dirty="0" smtClean="0">
                <a:solidFill>
                  <a:srgbClr val="000000"/>
                </a:solidFill>
                <a:sym typeface="Arial" charset="0"/>
              </a:rPr>
              <a:t>work </a:t>
            </a:r>
            <a:r>
              <a:rPr lang="en-US" dirty="0">
                <a:solidFill>
                  <a:srgbClr val="000000"/>
                </a:solidFill>
                <a:sym typeface="Arial" charset="0"/>
              </a:rPr>
              <a:t>of </a:t>
            </a:r>
            <a:r>
              <a:rPr lang="en-US" dirty="0" smtClean="0">
                <a:solidFill>
                  <a:srgbClr val="000000"/>
                </a:solidFill>
                <a:sym typeface="Arial" charset="0"/>
              </a:rPr>
              <a:t>each </a:t>
            </a:r>
            <a:r>
              <a:rPr lang="en-US" dirty="0">
                <a:solidFill>
                  <a:srgbClr val="000000"/>
                </a:solidFill>
                <a:sym typeface="Arial" charset="0"/>
              </a:rPr>
              <a:t>level creates a coherent flow of knowledge and skills within the level</a:t>
            </a:r>
            <a:r>
              <a:rPr lang="en-US" dirty="0" smtClean="0">
                <a:solidFill>
                  <a:srgbClr val="000000"/>
                </a:solidFill>
                <a:sym typeface="Arial" charset="0"/>
              </a:rPr>
              <a:t>.</a:t>
            </a:r>
            <a:endParaRPr lang="en-US" dirty="0">
              <a:solidFill>
                <a:srgbClr val="000000"/>
              </a:solidFill>
              <a:sym typeface="Arial" charset="0"/>
            </a:endParaRPr>
          </a:p>
        </p:txBody>
      </p:sp>
    </p:spTree>
    <p:extLst>
      <p:ext uri="{BB962C8B-B14F-4D97-AF65-F5344CB8AC3E}">
        <p14:creationId xmlns:p14="http://schemas.microsoft.com/office/powerpoint/2010/main" val="1364300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330200"/>
            <a:ext cx="7086600" cy="914400"/>
          </a:xfrm>
        </p:spPr>
        <p:txBody>
          <a:bodyPr/>
          <a:lstStyle/>
          <a:p>
            <a:pPr algn="ctr"/>
            <a:r>
              <a:rPr lang="en-US" dirty="0"/>
              <a:t>Implications of Focus on Instruction</a:t>
            </a:r>
          </a:p>
        </p:txBody>
      </p:sp>
      <p:sp>
        <p:nvSpPr>
          <p:cNvPr id="3" name="Content Placeholder 2"/>
          <p:cNvSpPr>
            <a:spLocks noGrp="1"/>
          </p:cNvSpPr>
          <p:nvPr>
            <p:ph idx="1"/>
          </p:nvPr>
        </p:nvSpPr>
        <p:spPr>
          <a:xfrm>
            <a:off x="457200" y="1524000"/>
            <a:ext cx="8229600" cy="4112097"/>
          </a:xfrm>
        </p:spPr>
        <p:txBody>
          <a:bodyPr/>
          <a:lstStyle/>
          <a:p>
            <a:pPr>
              <a:lnSpc>
                <a:spcPct val="120000"/>
              </a:lnSpc>
              <a:spcBef>
                <a:spcPts val="1200"/>
              </a:spcBef>
              <a:buFont typeface="Wingdings" charset="2"/>
              <a:buChar char="§"/>
            </a:pPr>
            <a:r>
              <a:rPr lang="en-US" dirty="0">
                <a:solidFill>
                  <a:schemeClr val="tx1"/>
                </a:solidFill>
              </a:rPr>
              <a:t>Focus means that some content is more important than other </a:t>
            </a:r>
            <a:r>
              <a:rPr lang="en-US" dirty="0" smtClean="0">
                <a:solidFill>
                  <a:schemeClr val="tx1"/>
                </a:solidFill>
              </a:rPr>
              <a:t>content and receives more time and attention.</a:t>
            </a:r>
            <a:endParaRPr lang="en-US" dirty="0">
              <a:solidFill>
                <a:schemeClr val="tx1"/>
              </a:solidFill>
            </a:endParaRPr>
          </a:p>
          <a:p>
            <a:pPr>
              <a:lnSpc>
                <a:spcPct val="120000"/>
              </a:lnSpc>
              <a:spcBef>
                <a:spcPts val="1200"/>
              </a:spcBef>
              <a:buFont typeface="Wingdings" charset="2"/>
              <a:buChar char="§"/>
            </a:pPr>
            <a:r>
              <a:rPr lang="en-US" dirty="0">
                <a:solidFill>
                  <a:schemeClr val="tx1"/>
                </a:solidFill>
              </a:rPr>
              <a:t>Other content supports the more important content.</a:t>
            </a:r>
          </a:p>
          <a:p>
            <a:pPr>
              <a:lnSpc>
                <a:spcPct val="120000"/>
              </a:lnSpc>
              <a:spcBef>
                <a:spcPts val="1200"/>
              </a:spcBef>
              <a:buFont typeface="Wingdings" charset="2"/>
              <a:buChar char="§"/>
            </a:pPr>
            <a:r>
              <a:rPr lang="en-US" dirty="0">
                <a:solidFill>
                  <a:schemeClr val="tx1"/>
                </a:solidFill>
              </a:rPr>
              <a:t>The Standards for Mathematical Practice become a critical focus in the </a:t>
            </a:r>
            <a:r>
              <a:rPr lang="en-US" dirty="0" smtClean="0">
                <a:solidFill>
                  <a:schemeClr val="tx1"/>
                </a:solidFill>
              </a:rPr>
              <a:t>CCR Standards </a:t>
            </a:r>
            <a:r>
              <a:rPr lang="en-US" dirty="0">
                <a:solidFill>
                  <a:schemeClr val="tx1"/>
                </a:solidFill>
              </a:rPr>
              <a:t>and </a:t>
            </a:r>
            <a:r>
              <a:rPr lang="en-US" dirty="0" smtClean="0">
                <a:solidFill>
                  <a:schemeClr val="tx1"/>
                </a:solidFill>
              </a:rPr>
              <a:t>the </a:t>
            </a:r>
            <a:r>
              <a:rPr lang="en-US" dirty="0">
                <a:solidFill>
                  <a:schemeClr val="tx1"/>
                </a:solidFill>
              </a:rPr>
              <a:t>mathematics curriculum</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4693932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086600" cy="914400"/>
          </a:xfrm>
        </p:spPr>
        <p:txBody>
          <a:bodyPr/>
          <a:lstStyle/>
          <a:p>
            <a:r>
              <a:rPr lang="en-US" dirty="0"/>
              <a:t>Major Areas of Focus</a:t>
            </a:r>
          </a:p>
        </p:txBody>
      </p:sp>
      <p:sp>
        <p:nvSpPr>
          <p:cNvPr id="3" name="Content Placeholder 2"/>
          <p:cNvSpPr>
            <a:spLocks noGrp="1"/>
          </p:cNvSpPr>
          <p:nvPr>
            <p:ph idx="1"/>
          </p:nvPr>
        </p:nvSpPr>
        <p:spPr>
          <a:xfrm>
            <a:off x="457200" y="1811842"/>
            <a:ext cx="8229600" cy="3898503"/>
          </a:xfrm>
        </p:spPr>
        <p:txBody>
          <a:bodyPr/>
          <a:lstStyle/>
          <a:p>
            <a:pPr lvl="0">
              <a:lnSpc>
                <a:spcPct val="120000"/>
              </a:lnSpc>
              <a:spcBef>
                <a:spcPts val="1200"/>
              </a:spcBef>
              <a:buFont typeface="Wingdings" charset="2"/>
              <a:buChar char="§"/>
            </a:pPr>
            <a:r>
              <a:rPr lang="en-US" i="1" dirty="0">
                <a:solidFill>
                  <a:schemeClr val="tx1"/>
                </a:solidFill>
                <a:cs typeface="Helvetica"/>
              </a:rPr>
              <a:t>Level A:  </a:t>
            </a:r>
            <a:r>
              <a:rPr lang="en-US" dirty="0">
                <a:solidFill>
                  <a:schemeClr val="tx1"/>
                </a:solidFill>
                <a:cs typeface="Helvetica"/>
              </a:rPr>
              <a:t>Whole numbers</a:t>
            </a:r>
            <a:r>
              <a:rPr lang="x-none" dirty="0">
                <a:solidFill>
                  <a:schemeClr val="tx1"/>
                </a:solidFill>
                <a:cs typeface="Helvetica"/>
              </a:rPr>
              <a:t>—</a:t>
            </a:r>
            <a:r>
              <a:rPr lang="en-US" dirty="0">
                <a:solidFill>
                  <a:schemeClr val="tx1"/>
                </a:solidFill>
                <a:cs typeface="Helvetica"/>
              </a:rPr>
              <a:t>a</a:t>
            </a:r>
            <a:r>
              <a:rPr lang="x-none" dirty="0">
                <a:solidFill>
                  <a:schemeClr val="tx1"/>
                </a:solidFill>
                <a:cs typeface="Helvetica"/>
              </a:rPr>
              <a:t>ddition and subtraction</a:t>
            </a:r>
            <a:r>
              <a:rPr lang="en-US" dirty="0">
                <a:solidFill>
                  <a:schemeClr val="tx1"/>
                </a:solidFill>
                <a:cs typeface="Helvetica"/>
              </a:rPr>
              <a:t> </a:t>
            </a:r>
            <a:r>
              <a:rPr lang="x-none" dirty="0">
                <a:solidFill>
                  <a:schemeClr val="tx1"/>
                </a:solidFill>
                <a:cs typeface="Helvetica"/>
              </a:rPr>
              <a:t>concepts, skills, and </a:t>
            </a:r>
            <a:r>
              <a:rPr lang="x-none" dirty="0" smtClean="0">
                <a:solidFill>
                  <a:schemeClr val="tx1"/>
                </a:solidFill>
                <a:cs typeface="Helvetica"/>
              </a:rPr>
              <a:t>problem</a:t>
            </a:r>
            <a:r>
              <a:rPr lang="en-US" dirty="0" smtClean="0">
                <a:solidFill>
                  <a:schemeClr val="tx1"/>
                </a:solidFill>
                <a:cs typeface="Helvetica"/>
              </a:rPr>
              <a:t>-</a:t>
            </a:r>
            <a:r>
              <a:rPr lang="x-none" dirty="0" smtClean="0">
                <a:solidFill>
                  <a:schemeClr val="tx1"/>
                </a:solidFill>
                <a:cs typeface="Helvetica"/>
              </a:rPr>
              <a:t>solving</a:t>
            </a:r>
            <a:r>
              <a:rPr lang="en-US" dirty="0" smtClean="0">
                <a:solidFill>
                  <a:schemeClr val="tx1"/>
                </a:solidFill>
                <a:cs typeface="Helvetica"/>
              </a:rPr>
              <a:t> </a:t>
            </a:r>
            <a:r>
              <a:rPr lang="en-US" dirty="0">
                <a:solidFill>
                  <a:schemeClr val="tx1"/>
                </a:solidFill>
                <a:cs typeface="Helvetica"/>
              </a:rPr>
              <a:t>to 20; </a:t>
            </a:r>
            <a:r>
              <a:rPr lang="x-none" dirty="0">
                <a:solidFill>
                  <a:schemeClr val="tx1"/>
                </a:solidFill>
                <a:cs typeface="Helvetica"/>
              </a:rPr>
              <a:t>place value</a:t>
            </a:r>
            <a:r>
              <a:rPr lang="en-US" dirty="0">
                <a:solidFill>
                  <a:schemeClr val="tx1"/>
                </a:solidFill>
                <a:cs typeface="Helvetica"/>
              </a:rPr>
              <a:t> and whole number relationships to 100; and reasoning about geometric shapes and linear </a:t>
            </a:r>
            <a:r>
              <a:rPr lang="en-US" dirty="0" smtClean="0">
                <a:solidFill>
                  <a:schemeClr val="tx1"/>
                </a:solidFill>
                <a:cs typeface="Helvetica"/>
              </a:rPr>
              <a:t>measures</a:t>
            </a:r>
            <a:endParaRPr lang="en-US" dirty="0">
              <a:solidFill>
                <a:schemeClr val="tx1"/>
              </a:solidFill>
              <a:cs typeface="Helvetica"/>
            </a:endParaRPr>
          </a:p>
          <a:p>
            <a:pPr>
              <a:lnSpc>
                <a:spcPct val="120000"/>
              </a:lnSpc>
              <a:spcBef>
                <a:spcPts val="1200"/>
              </a:spcBef>
              <a:buFont typeface="Wingdings" charset="2"/>
              <a:buChar char="§"/>
            </a:pPr>
            <a:r>
              <a:rPr lang="en-US" i="1" dirty="0">
                <a:solidFill>
                  <a:schemeClr val="tx1"/>
                </a:solidFill>
                <a:cs typeface="Helvetica"/>
              </a:rPr>
              <a:t>Level B:  </a:t>
            </a:r>
            <a:r>
              <a:rPr lang="en-US" dirty="0">
                <a:solidFill>
                  <a:schemeClr val="tx1"/>
                </a:solidFill>
                <a:cs typeface="Helvetica"/>
              </a:rPr>
              <a:t>Whole numbers and fractions</a:t>
            </a:r>
            <a:r>
              <a:rPr lang="x-none" dirty="0">
                <a:solidFill>
                  <a:schemeClr val="tx1"/>
                </a:solidFill>
                <a:cs typeface="Helvetica"/>
              </a:rPr>
              <a:t>—</a:t>
            </a:r>
            <a:r>
              <a:rPr lang="en-US" dirty="0">
                <a:solidFill>
                  <a:schemeClr val="tx1"/>
                </a:solidFill>
                <a:cs typeface="Helvetica"/>
              </a:rPr>
              <a:t>place value, comparison, and addition and subtraction to </a:t>
            </a:r>
            <a:r>
              <a:rPr lang="en-US" dirty="0" smtClean="0">
                <a:solidFill>
                  <a:schemeClr val="tx1"/>
                </a:solidFill>
                <a:cs typeface="Helvetica"/>
              </a:rPr>
              <a:t>1000; </a:t>
            </a:r>
            <a:r>
              <a:rPr lang="en-US" dirty="0">
                <a:solidFill>
                  <a:schemeClr val="tx1"/>
                </a:solidFill>
                <a:cs typeface="Helvetica"/>
              </a:rPr>
              <a:t>fluency to 100; multiplication and division to 100; </a:t>
            </a:r>
            <a:r>
              <a:rPr lang="x-none" dirty="0">
                <a:solidFill>
                  <a:schemeClr val="tx1"/>
                </a:solidFill>
                <a:cs typeface="Helvetica"/>
              </a:rPr>
              <a:t>fractions</a:t>
            </a:r>
            <a:r>
              <a:rPr lang="en-US" dirty="0">
                <a:solidFill>
                  <a:schemeClr val="tx1"/>
                </a:solidFill>
                <a:cs typeface="Helvetica"/>
              </a:rPr>
              <a:t> </a:t>
            </a:r>
            <a:r>
              <a:rPr lang="x-none" dirty="0">
                <a:solidFill>
                  <a:schemeClr val="tx1"/>
                </a:solidFill>
                <a:cs typeface="Helvetica"/>
              </a:rPr>
              <a:t>concepts, skills, and </a:t>
            </a:r>
            <a:r>
              <a:rPr lang="x-none" dirty="0" smtClean="0">
                <a:solidFill>
                  <a:schemeClr val="tx1"/>
                </a:solidFill>
                <a:cs typeface="Helvetica"/>
              </a:rPr>
              <a:t>problem</a:t>
            </a:r>
            <a:r>
              <a:rPr lang="en-US" dirty="0" smtClean="0">
                <a:solidFill>
                  <a:schemeClr val="tx1"/>
                </a:solidFill>
                <a:cs typeface="Helvetica"/>
              </a:rPr>
              <a:t>-</a:t>
            </a:r>
            <a:r>
              <a:rPr lang="x-none" dirty="0" smtClean="0">
                <a:solidFill>
                  <a:schemeClr val="tx1"/>
                </a:solidFill>
                <a:cs typeface="Helvetica"/>
              </a:rPr>
              <a:t>solving</a:t>
            </a:r>
            <a:r>
              <a:rPr lang="en-US" dirty="0">
                <a:solidFill>
                  <a:schemeClr val="tx1"/>
                </a:solidFill>
                <a:cs typeface="Helvetica"/>
              </a:rPr>
              <a:t>; </a:t>
            </a:r>
            <a:r>
              <a:rPr lang="en-US" dirty="0" smtClean="0">
                <a:solidFill>
                  <a:schemeClr val="tx1"/>
                </a:solidFill>
                <a:cs typeface="Helvetica"/>
              </a:rPr>
              <a:t>2-dimensional </a:t>
            </a:r>
            <a:r>
              <a:rPr lang="en-US" dirty="0">
                <a:solidFill>
                  <a:schemeClr val="tx1"/>
                </a:solidFill>
                <a:cs typeface="Helvetica"/>
              </a:rPr>
              <a:t>shape concepts; standard units for measuring time, liquid, and mass; and area </a:t>
            </a:r>
            <a:r>
              <a:rPr lang="en-US" dirty="0" smtClean="0">
                <a:solidFill>
                  <a:schemeClr val="tx1"/>
                </a:solidFill>
                <a:cs typeface="Helvetica"/>
              </a:rPr>
              <a:t>measurements</a:t>
            </a:r>
            <a:endParaRPr lang="x-none" dirty="0">
              <a:solidFill>
                <a:schemeClr val="tx1"/>
              </a:solidFill>
              <a:cs typeface="Helvetica"/>
            </a:endParaRPr>
          </a:p>
        </p:txBody>
      </p:sp>
    </p:spTree>
    <p:extLst>
      <p:ext uri="{BB962C8B-B14F-4D97-AF65-F5344CB8AC3E}">
        <p14:creationId xmlns:p14="http://schemas.microsoft.com/office/powerpoint/2010/main" val="26289761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00" y="317500"/>
            <a:ext cx="7086600" cy="914400"/>
          </a:xfrm>
        </p:spPr>
        <p:txBody>
          <a:bodyPr/>
          <a:lstStyle/>
          <a:p>
            <a:r>
              <a:rPr lang="en-US" dirty="0"/>
              <a:t>Major Areas of </a:t>
            </a:r>
            <a:r>
              <a:rPr lang="en-US" dirty="0" smtClean="0"/>
              <a:t>Focus</a:t>
            </a:r>
            <a:endParaRPr lang="en-US" dirty="0"/>
          </a:p>
        </p:txBody>
      </p:sp>
      <p:sp>
        <p:nvSpPr>
          <p:cNvPr id="3" name="Content Placeholder 2"/>
          <p:cNvSpPr>
            <a:spLocks noGrp="1"/>
          </p:cNvSpPr>
          <p:nvPr>
            <p:ph idx="1"/>
          </p:nvPr>
        </p:nvSpPr>
        <p:spPr>
          <a:xfrm>
            <a:off x="457200" y="1790700"/>
            <a:ext cx="8229600" cy="4124294"/>
          </a:xfrm>
        </p:spPr>
        <p:txBody>
          <a:bodyPr/>
          <a:lstStyle/>
          <a:p>
            <a:pPr lvl="0">
              <a:lnSpc>
                <a:spcPct val="120000"/>
              </a:lnSpc>
              <a:spcBef>
                <a:spcPts val="1200"/>
              </a:spcBef>
              <a:buFont typeface="Wingdings" charset="2"/>
              <a:buChar char="§"/>
            </a:pPr>
            <a:r>
              <a:rPr lang="en-US" i="1" dirty="0">
                <a:solidFill>
                  <a:schemeClr val="tx1"/>
                </a:solidFill>
                <a:cs typeface="Helvetica"/>
              </a:rPr>
              <a:t>Level C:  </a:t>
            </a:r>
            <a:r>
              <a:rPr lang="en-US" dirty="0">
                <a:solidFill>
                  <a:schemeClr val="tx1"/>
                </a:solidFill>
                <a:cs typeface="Helvetica"/>
              </a:rPr>
              <a:t>Positive whole numbers, fractions, and decimals—fluency with multi-digit whole number and decimal operations; decimal place value concepts and skills to thousandths; comparing, ordering, and operating with fractions; fluency with sums and differences of fractions; understanding rates and ratios; early</a:t>
            </a:r>
            <a:r>
              <a:rPr lang="x-none" dirty="0">
                <a:solidFill>
                  <a:schemeClr val="tx1"/>
                </a:solidFill>
                <a:cs typeface="Helvetica"/>
              </a:rPr>
              <a:t> expressions and equations</a:t>
            </a:r>
            <a:r>
              <a:rPr lang="en-US" dirty="0">
                <a:solidFill>
                  <a:schemeClr val="tx1"/>
                </a:solidFill>
                <a:cs typeface="Helvetica"/>
              </a:rPr>
              <a:t>; area, surface area, and volume; classification of </a:t>
            </a:r>
            <a:r>
              <a:rPr lang="en-US" dirty="0" smtClean="0">
                <a:solidFill>
                  <a:schemeClr val="tx1"/>
                </a:solidFill>
                <a:cs typeface="Helvetica"/>
              </a:rPr>
              <a:t>2-dimensional </a:t>
            </a:r>
            <a:r>
              <a:rPr lang="en-US" dirty="0">
                <a:solidFill>
                  <a:schemeClr val="tx1"/>
                </a:solidFill>
                <a:cs typeface="Helvetica"/>
              </a:rPr>
              <a:t>shapes; and developing understanding of data distributions, including creating dot plots in the coordinate </a:t>
            </a:r>
            <a:r>
              <a:rPr lang="en-US" dirty="0" smtClean="0">
                <a:solidFill>
                  <a:schemeClr val="tx1"/>
                </a:solidFill>
                <a:cs typeface="Helvetica"/>
              </a:rPr>
              <a:t>plane</a:t>
            </a:r>
            <a:endParaRPr lang="en-US" dirty="0">
              <a:solidFill>
                <a:schemeClr val="tx1"/>
              </a:solidFill>
              <a:cs typeface="Helvetica"/>
            </a:endParaRPr>
          </a:p>
        </p:txBody>
      </p:sp>
    </p:spTree>
    <p:extLst>
      <p:ext uri="{BB962C8B-B14F-4D97-AF65-F5344CB8AC3E}">
        <p14:creationId xmlns:p14="http://schemas.microsoft.com/office/powerpoint/2010/main" val="1503266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82700" y="152400"/>
            <a:ext cx="8229600" cy="1077218"/>
          </a:xfrm>
        </p:spPr>
        <p:txBody>
          <a:bodyPr/>
          <a:lstStyle/>
          <a:p>
            <a:r>
              <a:rPr lang="en-US" dirty="0"/>
              <a:t>Major Areas of </a:t>
            </a:r>
            <a:r>
              <a:rPr lang="en-US" dirty="0" smtClean="0"/>
              <a:t>Focus</a:t>
            </a:r>
            <a:endParaRPr lang="en-US" dirty="0"/>
          </a:p>
        </p:txBody>
      </p:sp>
      <p:sp>
        <p:nvSpPr>
          <p:cNvPr id="7" name="Content Placeholder 2"/>
          <p:cNvSpPr>
            <a:spLocks noGrp="1"/>
          </p:cNvSpPr>
          <p:nvPr>
            <p:ph idx="1"/>
          </p:nvPr>
        </p:nvSpPr>
        <p:spPr>
          <a:xfrm>
            <a:off x="457200" y="1587500"/>
            <a:ext cx="8229600" cy="4527018"/>
          </a:xfrm>
        </p:spPr>
        <p:txBody>
          <a:bodyPr/>
          <a:lstStyle/>
          <a:p>
            <a:pPr>
              <a:lnSpc>
                <a:spcPct val="120000"/>
              </a:lnSpc>
              <a:buFont typeface="Wingdings" charset="2"/>
              <a:buChar char="§"/>
            </a:pPr>
            <a:r>
              <a:rPr lang="en-US" i="1" dirty="0" smtClean="0">
                <a:solidFill>
                  <a:schemeClr val="tx1"/>
                </a:solidFill>
                <a:cs typeface="Helvetica"/>
              </a:rPr>
              <a:t>Level D:  </a:t>
            </a:r>
            <a:r>
              <a:rPr lang="en-US" dirty="0" smtClean="0">
                <a:solidFill>
                  <a:schemeClr val="tx1"/>
                </a:solidFill>
                <a:cs typeface="Helvetica"/>
              </a:rPr>
              <a:t>Rational </a:t>
            </a:r>
            <a:r>
              <a:rPr lang="en-US" dirty="0">
                <a:solidFill>
                  <a:schemeClr val="tx1"/>
                </a:solidFill>
                <a:cs typeface="Helvetica"/>
              </a:rPr>
              <a:t>numbers</a:t>
            </a:r>
            <a:r>
              <a:rPr lang="en-US" dirty="0" smtClean="0">
                <a:solidFill>
                  <a:schemeClr val="tx1"/>
                </a:solidFill>
                <a:cs typeface="Helvetica"/>
              </a:rPr>
              <a:t>—fluent </a:t>
            </a:r>
            <a:r>
              <a:rPr lang="x-none" dirty="0" smtClean="0">
                <a:solidFill>
                  <a:schemeClr val="tx1"/>
                </a:solidFill>
                <a:cs typeface="Helvetica"/>
              </a:rPr>
              <a:t>arithmetic </a:t>
            </a:r>
            <a:r>
              <a:rPr lang="x-none" dirty="0">
                <a:solidFill>
                  <a:schemeClr val="tx1"/>
                </a:solidFill>
                <a:cs typeface="Helvetica"/>
              </a:rPr>
              <a:t>of</a:t>
            </a:r>
            <a:r>
              <a:rPr lang="en-US" dirty="0">
                <a:solidFill>
                  <a:schemeClr val="tx1"/>
                </a:solidFill>
                <a:cs typeface="Helvetica"/>
              </a:rPr>
              <a:t> positive and negative</a:t>
            </a:r>
            <a:r>
              <a:rPr lang="x-none" dirty="0">
                <a:solidFill>
                  <a:schemeClr val="tx1"/>
                </a:solidFill>
                <a:cs typeface="Helvetica"/>
              </a:rPr>
              <a:t> </a:t>
            </a:r>
            <a:r>
              <a:rPr lang="x-none" dirty="0" smtClean="0">
                <a:solidFill>
                  <a:schemeClr val="tx1"/>
                </a:solidFill>
                <a:cs typeface="Helvetica"/>
              </a:rPr>
              <a:t>rational numbers</a:t>
            </a:r>
            <a:r>
              <a:rPr lang="en-US" dirty="0">
                <a:solidFill>
                  <a:schemeClr val="tx1"/>
                </a:solidFill>
                <a:cs typeface="Helvetica"/>
              </a:rPr>
              <a:t>; </a:t>
            </a:r>
            <a:r>
              <a:rPr lang="en-US" dirty="0" smtClean="0">
                <a:solidFill>
                  <a:schemeClr val="tx1"/>
                </a:solidFill>
                <a:cs typeface="Helvetica"/>
              </a:rPr>
              <a:t>applying rates</a:t>
            </a:r>
            <a:r>
              <a:rPr lang="en-US" dirty="0">
                <a:solidFill>
                  <a:schemeClr val="tx1"/>
                </a:solidFill>
                <a:cs typeface="Helvetica"/>
              </a:rPr>
              <a:t>, r</a:t>
            </a:r>
            <a:r>
              <a:rPr lang="x-none" dirty="0">
                <a:solidFill>
                  <a:schemeClr val="tx1"/>
                </a:solidFill>
                <a:cs typeface="Helvetica"/>
              </a:rPr>
              <a:t>atios</a:t>
            </a:r>
            <a:r>
              <a:rPr lang="en-US" dirty="0">
                <a:solidFill>
                  <a:schemeClr val="tx1"/>
                </a:solidFill>
                <a:cs typeface="Helvetica"/>
              </a:rPr>
              <a:t>,</a:t>
            </a:r>
            <a:r>
              <a:rPr lang="x-none" dirty="0">
                <a:solidFill>
                  <a:schemeClr val="tx1"/>
                </a:solidFill>
                <a:cs typeface="Helvetica"/>
              </a:rPr>
              <a:t> and proportion</a:t>
            </a:r>
            <a:r>
              <a:rPr lang="en-US" dirty="0">
                <a:solidFill>
                  <a:schemeClr val="tx1"/>
                </a:solidFill>
                <a:cs typeface="Helvetica"/>
              </a:rPr>
              <a:t>s</a:t>
            </a:r>
            <a:r>
              <a:rPr lang="x-none" dirty="0" smtClean="0">
                <a:solidFill>
                  <a:schemeClr val="tx1"/>
                </a:solidFill>
                <a:cs typeface="Helvetica"/>
              </a:rPr>
              <a:t>;</a:t>
            </a:r>
            <a:r>
              <a:rPr lang="en-US" dirty="0" smtClean="0">
                <a:solidFill>
                  <a:schemeClr val="tx1"/>
                </a:solidFill>
                <a:cs typeface="Helvetica"/>
              </a:rPr>
              <a:t> applying linear </a:t>
            </a:r>
            <a:r>
              <a:rPr lang="en-US" dirty="0">
                <a:solidFill>
                  <a:schemeClr val="tx1"/>
                </a:solidFill>
                <a:cs typeface="Helvetica"/>
              </a:rPr>
              <a:t>expressions, equations, </a:t>
            </a:r>
            <a:r>
              <a:rPr lang="en-US" dirty="0" smtClean="0">
                <a:solidFill>
                  <a:schemeClr val="tx1"/>
                </a:solidFill>
                <a:cs typeface="Helvetica"/>
              </a:rPr>
              <a:t>and functions; systems of linear equations; classification and analysis of 2- and 3-dimensional figures; developing similarity </a:t>
            </a:r>
            <a:r>
              <a:rPr lang="en-US" dirty="0">
                <a:solidFill>
                  <a:schemeClr val="tx1"/>
                </a:solidFill>
                <a:cs typeface="Helvetica"/>
              </a:rPr>
              <a:t>and congruence </a:t>
            </a:r>
            <a:r>
              <a:rPr lang="en-US" dirty="0" smtClean="0">
                <a:solidFill>
                  <a:schemeClr val="tx1"/>
                </a:solidFill>
                <a:cs typeface="Helvetica"/>
              </a:rPr>
              <a:t>concepts, including problems of scale; solving right triangles using the Pythagorean theorem; random </a:t>
            </a:r>
            <a:r>
              <a:rPr lang="en-US" dirty="0">
                <a:solidFill>
                  <a:schemeClr val="tx1"/>
                </a:solidFill>
                <a:cs typeface="Helvetica"/>
              </a:rPr>
              <a:t>sampling </a:t>
            </a:r>
            <a:r>
              <a:rPr lang="en-US" dirty="0" smtClean="0">
                <a:solidFill>
                  <a:schemeClr val="tx1"/>
                </a:solidFill>
                <a:cs typeface="Helvetica"/>
              </a:rPr>
              <a:t>of populations to </a:t>
            </a:r>
            <a:r>
              <a:rPr lang="en-US" dirty="0">
                <a:solidFill>
                  <a:schemeClr val="tx1"/>
                </a:solidFill>
                <a:cs typeface="Helvetica"/>
              </a:rPr>
              <a:t>summarize, describe, display, interpret, and draw </a:t>
            </a:r>
            <a:r>
              <a:rPr lang="en-US" dirty="0" smtClean="0">
                <a:solidFill>
                  <a:schemeClr val="tx1"/>
                </a:solidFill>
                <a:cs typeface="Helvetica"/>
              </a:rPr>
              <a:t>inferences; bivariate data and a line of good fit; and development of </a:t>
            </a:r>
            <a:r>
              <a:rPr lang="en-US" dirty="0">
                <a:solidFill>
                  <a:schemeClr val="tx1"/>
                </a:solidFill>
                <a:cs typeface="Helvetica"/>
              </a:rPr>
              <a:t>probability </a:t>
            </a:r>
            <a:r>
              <a:rPr lang="en-US" dirty="0" smtClean="0">
                <a:solidFill>
                  <a:schemeClr val="tx1"/>
                </a:solidFill>
                <a:cs typeface="Helvetica"/>
              </a:rPr>
              <a:t>concepts</a:t>
            </a:r>
            <a:endParaRPr lang="x-none" dirty="0">
              <a:solidFill>
                <a:schemeClr val="tx1"/>
              </a:solidFill>
              <a:cs typeface="Helvetica"/>
            </a:endParaRPr>
          </a:p>
        </p:txBody>
      </p:sp>
    </p:spTree>
    <p:extLst>
      <p:ext uri="{BB962C8B-B14F-4D97-AF65-F5344CB8AC3E}">
        <p14:creationId xmlns:p14="http://schemas.microsoft.com/office/powerpoint/2010/main" val="2410998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95400" y="40340"/>
            <a:ext cx="8229600" cy="1195293"/>
          </a:xfrm>
        </p:spPr>
        <p:txBody>
          <a:bodyPr/>
          <a:lstStyle/>
          <a:p>
            <a:r>
              <a:rPr lang="en-US" dirty="0" smtClean="0"/>
              <a:t>Major Areas of Focus</a:t>
            </a:r>
            <a:endParaRPr lang="en-US" dirty="0"/>
          </a:p>
        </p:txBody>
      </p:sp>
      <p:sp>
        <p:nvSpPr>
          <p:cNvPr id="3" name="Content Placeholder 2"/>
          <p:cNvSpPr>
            <a:spLocks noGrp="1"/>
          </p:cNvSpPr>
          <p:nvPr>
            <p:ph idx="1"/>
          </p:nvPr>
        </p:nvSpPr>
        <p:spPr>
          <a:xfrm>
            <a:off x="457200" y="1676400"/>
            <a:ext cx="8229600" cy="3860727"/>
          </a:xfrm>
        </p:spPr>
        <p:txBody>
          <a:bodyPr/>
          <a:lstStyle/>
          <a:p>
            <a:pPr>
              <a:lnSpc>
                <a:spcPct val="120000"/>
              </a:lnSpc>
              <a:buFont typeface="Wingdings" charset="2"/>
              <a:buChar char="§"/>
            </a:pPr>
            <a:r>
              <a:rPr lang="en-US" i="1" dirty="0" smtClean="0">
                <a:solidFill>
                  <a:schemeClr val="tx1"/>
                </a:solidFill>
                <a:cs typeface="Helvetica"/>
              </a:rPr>
              <a:t>Level </a:t>
            </a:r>
            <a:r>
              <a:rPr lang="en-US" i="1" dirty="0">
                <a:solidFill>
                  <a:schemeClr val="tx1"/>
                </a:solidFill>
                <a:cs typeface="Helvetica"/>
              </a:rPr>
              <a:t>E</a:t>
            </a:r>
            <a:r>
              <a:rPr lang="en-US" i="1" dirty="0" smtClean="0">
                <a:solidFill>
                  <a:schemeClr val="tx1"/>
                </a:solidFill>
                <a:cs typeface="Helvetica"/>
              </a:rPr>
              <a:t>:  </a:t>
            </a:r>
            <a:r>
              <a:rPr lang="en-US" dirty="0" smtClean="0">
                <a:solidFill>
                  <a:schemeClr val="tx1"/>
                </a:solidFill>
                <a:cs typeface="Helvetica"/>
              </a:rPr>
              <a:t>Real </a:t>
            </a:r>
            <a:r>
              <a:rPr lang="en-US" dirty="0">
                <a:solidFill>
                  <a:schemeClr val="tx1"/>
                </a:solidFill>
                <a:cs typeface="Helvetica"/>
              </a:rPr>
              <a:t>numbers—extending number system </a:t>
            </a:r>
            <a:r>
              <a:rPr lang="en-US" dirty="0" smtClean="0">
                <a:solidFill>
                  <a:schemeClr val="tx1"/>
                </a:solidFill>
                <a:cs typeface="Helvetica"/>
              </a:rPr>
              <a:t>to </a:t>
            </a:r>
            <a:r>
              <a:rPr lang="en-US" dirty="0">
                <a:solidFill>
                  <a:schemeClr val="tx1"/>
                </a:solidFill>
                <a:cs typeface="Helvetica"/>
              </a:rPr>
              <a:t>include all real numbers</a:t>
            </a:r>
            <a:r>
              <a:rPr lang="en-US" dirty="0" smtClean="0">
                <a:solidFill>
                  <a:schemeClr val="tx1"/>
                </a:solidFill>
                <a:cs typeface="Helvetica"/>
              </a:rPr>
              <a:t>; equivalent expressions involving radicals and rational exponents; reasoning about </a:t>
            </a:r>
            <a:r>
              <a:rPr lang="en-US" dirty="0">
                <a:solidFill>
                  <a:schemeClr val="tx1"/>
                </a:solidFill>
                <a:cs typeface="Helvetica"/>
              </a:rPr>
              <a:t>units and levels of precision; </a:t>
            </a:r>
            <a:r>
              <a:rPr lang="en-US" dirty="0" smtClean="0">
                <a:solidFill>
                  <a:schemeClr val="tx1"/>
                </a:solidFill>
                <a:cs typeface="Helvetica"/>
              </a:rPr>
              <a:t>linear</a:t>
            </a:r>
            <a:r>
              <a:rPr lang="en-US" dirty="0">
                <a:solidFill>
                  <a:schemeClr val="tx1"/>
                </a:solidFill>
                <a:cs typeface="Helvetica"/>
              </a:rPr>
              <a:t>, quadratic, </a:t>
            </a:r>
            <a:r>
              <a:rPr lang="en-US" dirty="0" smtClean="0">
                <a:solidFill>
                  <a:schemeClr val="tx1"/>
                </a:solidFill>
                <a:cs typeface="Helvetica"/>
              </a:rPr>
              <a:t>and exponential expressions, equations, and functions; linear inequalities</a:t>
            </a:r>
            <a:r>
              <a:rPr lang="en-US" dirty="0">
                <a:solidFill>
                  <a:schemeClr val="tx1"/>
                </a:solidFill>
                <a:cs typeface="Helvetica"/>
              </a:rPr>
              <a:t>; </a:t>
            </a:r>
            <a:r>
              <a:rPr lang="en-US" dirty="0" smtClean="0">
                <a:solidFill>
                  <a:schemeClr val="tx1"/>
                </a:solidFill>
                <a:cs typeface="Helvetica"/>
              </a:rPr>
              <a:t>algebraic and graphic models of functions; applying similarity and congruence to 2-dimensional figures; and analyzing 1- and 2-variable </a:t>
            </a:r>
            <a:r>
              <a:rPr lang="en-US" dirty="0">
                <a:solidFill>
                  <a:schemeClr val="tx1"/>
                </a:solidFill>
                <a:cs typeface="Helvetica"/>
              </a:rPr>
              <a:t>data sets, including </a:t>
            </a:r>
            <a:r>
              <a:rPr lang="en-US" dirty="0" smtClean="0">
                <a:solidFill>
                  <a:schemeClr val="tx1"/>
                </a:solidFill>
                <a:cs typeface="Helvetica"/>
              </a:rPr>
              <a:t>using frequency tables</a:t>
            </a:r>
            <a:endParaRPr lang="x-none" dirty="0">
              <a:solidFill>
                <a:schemeClr val="tx1"/>
              </a:solidFill>
              <a:cs typeface="Helvetica"/>
            </a:endParaRPr>
          </a:p>
        </p:txBody>
      </p:sp>
    </p:spTree>
    <p:extLst>
      <p:ext uri="{BB962C8B-B14F-4D97-AF65-F5344CB8AC3E}">
        <p14:creationId xmlns:p14="http://schemas.microsoft.com/office/powerpoint/2010/main" val="573505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2890</Words>
  <Application>Microsoft Macintosh PowerPoint</Application>
  <PresentationFormat>On-screen Show (4:3)</PresentationFormat>
  <Paragraphs>178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1_SAMPLE</vt:lpstr>
      <vt:lpstr>Focusing on the Major Work of the Levels Foundational Unit 1</vt:lpstr>
      <vt:lpstr>Three Key Advances Prompted  by the CCR Standards</vt:lpstr>
      <vt:lpstr>Unit 1 Objectives Focusing on the Major Work of the Levels </vt:lpstr>
      <vt:lpstr>Rationale for Focus</vt:lpstr>
      <vt:lpstr>Implications of Focus on Instruction</vt:lpstr>
      <vt:lpstr>Major Areas of Focus</vt:lpstr>
      <vt:lpstr>Major Areas of Focus</vt:lpstr>
      <vt:lpstr>Major Areas of Focus</vt:lpstr>
      <vt:lpstr>Major Areas of Focus</vt:lpstr>
      <vt:lpstr>Hands-On Practice</vt:lpstr>
      <vt:lpstr>Materials</vt:lpstr>
      <vt:lpstr>Directions</vt:lpstr>
      <vt:lpstr>Discussion Questions</vt:lpstr>
      <vt:lpstr>Reflections</vt:lpstr>
      <vt:lpstr>Next Steps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Focusing on the Major Work of the Levels</dc:title>
  <dc:subject>Focusing on the Major Work of the Levels</dc:subject>
  <dc:creator>OCTAE </dc:creator>
  <cp:keywords>Math, CCR Standards, Adult Education, OCTAE</cp:keywords>
  <dc:description/>
  <cp:lastModifiedBy/>
  <cp:revision>1</cp:revision>
  <dcterms:created xsi:type="dcterms:W3CDTF">2014-08-19T09:56:46Z</dcterms:created>
  <dcterms:modified xsi:type="dcterms:W3CDTF">2016-06-20T23:56:08Z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