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6" r:id="rId1"/>
  </p:sldMasterIdLst>
  <p:notesMasterIdLst>
    <p:notesMasterId r:id="rId13"/>
  </p:notesMasterIdLst>
  <p:handoutMasterIdLst>
    <p:handoutMasterId r:id="rId14"/>
  </p:handoutMasterIdLst>
  <p:sldIdLst>
    <p:sldId id="279" r:id="rId2"/>
    <p:sldId id="268" r:id="rId3"/>
    <p:sldId id="269" r:id="rId4"/>
    <p:sldId id="270" r:id="rId5"/>
    <p:sldId id="271" r:id="rId6"/>
    <p:sldId id="280" r:id="rId7"/>
    <p:sldId id="273" r:id="rId8"/>
    <p:sldId id="274" r:id="rId9"/>
    <p:sldId id="277" r:id="rId10"/>
    <p:sldId id="275"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A7B"/>
    <a:srgbClr val="595959"/>
    <a:srgbClr val="E2A90C"/>
    <a:srgbClr val="000000"/>
    <a:srgbClr val="7F7F7F"/>
    <a:srgbClr val="2A40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89" autoAdjust="0"/>
    <p:restoredTop sz="86383" autoAdjust="0"/>
  </p:normalViewPr>
  <p:slideViewPr>
    <p:cSldViewPr snapToGrid="0" snapToObjects="1">
      <p:cViewPr>
        <p:scale>
          <a:sx n="100" d="100"/>
          <a:sy n="100" d="100"/>
        </p:scale>
        <p:origin x="49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864"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pPr/>
              <a:t>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pPr/>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pPr/>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pPr/>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a:t>
            </a:fld>
            <a:endParaRPr lang="en-US"/>
          </a:p>
        </p:txBody>
      </p:sp>
    </p:spTree>
    <p:extLst>
      <p:ext uri="{BB962C8B-B14F-4D97-AF65-F5344CB8AC3E}">
        <p14:creationId xmlns:p14="http://schemas.microsoft.com/office/powerpoint/2010/main" val="191155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7949" y="4214834"/>
            <a:ext cx="6087483" cy="4243366"/>
          </a:xfrm>
        </p:spPr>
        <p:txBody>
          <a:bodyPr/>
          <a:lstStyle/>
          <a:p>
            <a:r>
              <a:rPr lang="en-US" b="1" dirty="0" smtClean="0"/>
              <a:t>Big Idea: </a:t>
            </a:r>
            <a:r>
              <a:rPr lang="en-US" dirty="0" smtClean="0"/>
              <a:t>Discuss as a whole group </a:t>
            </a:r>
            <a:r>
              <a:rPr lang="en-US" dirty="0"/>
              <a:t>the role of coherence both within and across the levels in preparing students for college and careers</a:t>
            </a:r>
            <a:r>
              <a:rPr lang="en-US" dirty="0" smtClean="0"/>
              <a:t>.</a:t>
            </a:r>
          </a:p>
          <a:p>
            <a:endParaRPr lang="en-US" b="1" dirty="0"/>
          </a:p>
          <a:p>
            <a:r>
              <a:rPr lang="en-US" b="1" dirty="0" smtClean="0"/>
              <a:t>Facilitator Note:</a:t>
            </a:r>
            <a:r>
              <a:rPr lang="en-US" b="1" dirty="0"/>
              <a:t> </a:t>
            </a:r>
            <a:r>
              <a:rPr lang="en-US" dirty="0" smtClean="0"/>
              <a:t>These questions should stimulate discussion of the value of making apparent the important progressions within and across the levels when preparing students for college and careers.</a:t>
            </a:r>
          </a:p>
          <a:p>
            <a:endParaRPr lang="en-US" b="1" dirty="0" smtClean="0"/>
          </a:p>
          <a:p>
            <a:endParaRPr lang="en-US" b="1" dirty="0" smtClean="0"/>
          </a:p>
          <a:p>
            <a:endParaRPr lang="en-US" b="1" dirty="0"/>
          </a:p>
          <a:p>
            <a:endParaRPr lang="en-US" dirty="0"/>
          </a:p>
          <a:p>
            <a:pPr marL="0" indent="0">
              <a:buFont typeface="Arial"/>
              <a:buNone/>
            </a:pPr>
            <a:endParaRPr lang="en-US" b="1" dirty="0" smtClean="0"/>
          </a:p>
          <a:p>
            <a:endParaRPr lang="en-US" b="1"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10</a:t>
            </a:fld>
            <a:endParaRPr lang="en-US"/>
          </a:p>
        </p:txBody>
      </p:sp>
    </p:spTree>
    <p:extLst>
      <p:ext uri="{BB962C8B-B14F-4D97-AF65-F5344CB8AC3E}">
        <p14:creationId xmlns:p14="http://schemas.microsoft.com/office/powerpoint/2010/main" val="30359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Finish the session by asking participants to discuss what they have learned and to think ahead about how they plan to use what they have learned. </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11</a:t>
            </a:fld>
            <a:endParaRPr lang="en-US"/>
          </a:p>
        </p:txBody>
      </p:sp>
    </p:spTree>
    <p:extLst>
      <p:ext uri="{BB962C8B-B14F-4D97-AF65-F5344CB8AC3E}">
        <p14:creationId xmlns:p14="http://schemas.microsoft.com/office/powerpoint/2010/main" val="406082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a:solidFill>
                  <a:srgbClr val="000000"/>
                </a:solidFill>
                <a:cs typeface="Helvetica"/>
                <a:sym typeface="Arial"/>
              </a:rPr>
              <a:t>These are the most important instructional changes demanded by the CCR Standards for Adult Education.</a:t>
            </a:r>
            <a:endParaRPr lang="en-US" b="1" dirty="0">
              <a:solidFill>
                <a:srgbClr val="FF6600"/>
              </a:solidFill>
            </a:endParaRPr>
          </a:p>
          <a:p>
            <a:endParaRPr lang="en-US" b="1" dirty="0" smtClean="0"/>
          </a:p>
          <a:p>
            <a:r>
              <a:rPr lang="en-US" b="1" dirty="0" smtClean="0"/>
              <a:t>Facilitator Talking Points:</a:t>
            </a:r>
          </a:p>
          <a:p>
            <a:pPr marL="171450" indent="-171450">
              <a:buFont typeface="Arial"/>
              <a:buChar char="•"/>
            </a:pPr>
            <a:r>
              <a:rPr lang="en-US" baseline="0" dirty="0" smtClean="0"/>
              <a:t>In this unit, we will address the second key advance</a:t>
            </a:r>
            <a:r>
              <a:rPr lang="en-US" dirty="0"/>
              <a:t>,</a:t>
            </a:r>
            <a:r>
              <a:rPr lang="en-US" baseline="0" dirty="0" smtClean="0"/>
              <a:t> COHERENCE.</a:t>
            </a:r>
          </a:p>
          <a:p>
            <a:pPr marL="171450" indent="-171450">
              <a:buFont typeface="Arial"/>
              <a:buChar char="•"/>
            </a:pPr>
            <a:r>
              <a:rPr lang="en-US" dirty="0" smtClean="0"/>
              <a:t>COHERENCE works in conjunction with the other two key advances of FOCUS and RIGOR to prepare students who are college- and career-ready. Remember that in Unit 1 you learned about FOCUS and used the Major Work of the Levels resource to become familiar with the topics emphasized within the levels. </a:t>
            </a:r>
            <a:r>
              <a:rPr lang="en-US" dirty="0"/>
              <a:t>A</a:t>
            </a:r>
            <a:r>
              <a:rPr lang="en-US" dirty="0" smtClean="0"/>
              <a:t>s you learn about coherence in this unit, it is critical that you appreciate the flow and progression of content within and across the levels of the CCR Standards and see the connection to the major work of the levels.</a:t>
            </a:r>
          </a:p>
          <a:p>
            <a:pPr marL="171450" indent="-171450">
              <a:buFont typeface="Arial"/>
              <a:buChar char="•"/>
            </a:pPr>
            <a:r>
              <a:rPr lang="en-US" dirty="0">
                <a:solidFill>
                  <a:srgbClr val="000000"/>
                </a:solidFill>
              </a:rPr>
              <a:t>Add to these three advances one more new way of thinking that is very important for adult learners to be </a:t>
            </a:r>
            <a:r>
              <a:rPr lang="en-US" dirty="0" smtClean="0">
                <a:solidFill>
                  <a:srgbClr val="000000"/>
                </a:solidFill>
              </a:rPr>
              <a:t>college- </a:t>
            </a:r>
            <a:r>
              <a:rPr lang="en-US" dirty="0">
                <a:solidFill>
                  <a:srgbClr val="000000"/>
                </a:solidFill>
              </a:rPr>
              <a:t>and </a:t>
            </a:r>
            <a:r>
              <a:rPr lang="en-US" dirty="0" smtClean="0">
                <a:solidFill>
                  <a:srgbClr val="000000"/>
                </a:solidFill>
              </a:rPr>
              <a:t>career-ready</a:t>
            </a:r>
            <a:r>
              <a:rPr lang="en-US" dirty="0">
                <a:solidFill>
                  <a:srgbClr val="000000"/>
                </a:solidFill>
              </a:rPr>
              <a:t>: the Standards for Mathematical Practice</a:t>
            </a:r>
            <a:r>
              <a:rPr lang="en-US" i="1" dirty="0">
                <a:solidFill>
                  <a:srgbClr val="008000"/>
                </a:solidFill>
              </a:rPr>
              <a:t>, </a:t>
            </a:r>
            <a:r>
              <a:rPr lang="en-US" dirty="0"/>
              <a:t>or those habits of mind that allow us to think deeply about mathematics. </a:t>
            </a:r>
            <a:r>
              <a:rPr lang="en-US" dirty="0" smtClean="0">
                <a:solidFill>
                  <a:srgbClr val="FF0000"/>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a:t>
            </a:r>
            <a:r>
              <a:rPr lang="en-US" b="1" dirty="0" smtClean="0"/>
              <a:t> Notes:</a:t>
            </a: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t>To enrich </a:t>
            </a:r>
            <a:r>
              <a:rPr lang="en-US" dirty="0"/>
              <a:t>l</a:t>
            </a:r>
            <a:r>
              <a:rPr lang="en-US" sz="1200" b="0" dirty="0" smtClean="0"/>
              <a:t>earning:</a:t>
            </a:r>
            <a:r>
              <a:rPr lang="en-US" sz="1200" b="0" dirty="0" smtClean="0">
                <a:solidFill>
                  <a:srgbClr val="000000"/>
                </a:solidFill>
              </a:rPr>
              <a:t> </a:t>
            </a:r>
            <a:r>
              <a:rPr lang="en-US" sz="1200" dirty="0" smtClean="0">
                <a:solidFill>
                  <a:srgbClr val="000000"/>
                </a:solidFill>
              </a:rPr>
              <a:t>Connect the Standards for Mathematical Practice to content in both instruction and assessment.</a:t>
            </a:r>
            <a:endParaRPr lang="en-US" sz="1200" b="1" dirty="0" smtClean="0">
              <a:solidFill>
                <a:srgbClr val="000000"/>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solidFill>
                  <a:srgbClr val="000000"/>
                </a:solidFill>
              </a:rPr>
              <a:t>Plan</a:t>
            </a:r>
            <a:r>
              <a:rPr lang="en-US" sz="1200" b="0" baseline="0" dirty="0" smtClean="0">
                <a:solidFill>
                  <a:srgbClr val="000000"/>
                </a:solidFill>
              </a:rPr>
              <a:t> for about 15 minutes to introduce the unit (Slides 1-5).</a:t>
            </a:r>
            <a:endParaRPr lang="en-US" sz="1200" b="0" dirty="0" smtClean="0">
              <a:solidFill>
                <a:srgbClr val="000000"/>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1" dirty="0" smtClean="0">
              <a:solidFill>
                <a:srgbClr val="000000"/>
              </a:solidFill>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2</a:t>
            </a:fld>
            <a:endParaRPr lang="en-US"/>
          </a:p>
        </p:txBody>
      </p:sp>
    </p:spTree>
    <p:extLst>
      <p:ext uri="{BB962C8B-B14F-4D97-AF65-F5344CB8AC3E}">
        <p14:creationId xmlns:p14="http://schemas.microsoft.com/office/powerpoint/2010/main" val="311193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The research base about the importance of coherence in curriculum and instruction is extensive.</a:t>
            </a:r>
          </a:p>
          <a:p>
            <a:endParaRPr lang="en-US" b="1" dirty="0" smtClean="0"/>
          </a:p>
          <a:p>
            <a:r>
              <a:rPr lang="en-US" b="1" dirty="0" smtClean="0"/>
              <a:t>Facilitator</a:t>
            </a:r>
            <a:r>
              <a:rPr lang="en-US" b="1" baseline="0" dirty="0" smtClean="0"/>
              <a:t> </a:t>
            </a:r>
            <a:r>
              <a:rPr lang="en-US" b="1" dirty="0" smtClean="0"/>
              <a:t>Notes:</a:t>
            </a:r>
          </a:p>
          <a:p>
            <a:pPr marL="171450" indent="-171450">
              <a:buFont typeface="Arial"/>
              <a:buChar char="•"/>
            </a:pPr>
            <a:r>
              <a:rPr lang="en-US" b="0" dirty="0" smtClean="0"/>
              <a:t>Read these</a:t>
            </a:r>
            <a:r>
              <a:rPr lang="en-US" b="0" baseline="0" dirty="0" smtClean="0"/>
              <a:t> objectives for Unit 2 aloud, and move to the next slide to learn more about the rationale for the unit. </a:t>
            </a:r>
          </a:p>
          <a:p>
            <a:pPr marL="171450" indent="-171450">
              <a:buFont typeface="Arial"/>
              <a:buChar char="•"/>
            </a:pPr>
            <a:r>
              <a:rPr lang="en-US" dirty="0" smtClean="0">
                <a:solidFill>
                  <a:srgbClr val="000000"/>
                </a:solidFill>
              </a:rPr>
              <a:t>It is appropriate to remind participants that the CCR Standards for Mathematics are organized into five grade-level groupings: A (K-1), B (2-3), C (4-5, 6), D (6, 7-8), and E (high school). Note that Grade 6 standards are split between Level C and Level D.</a:t>
            </a:r>
            <a:endParaRPr lang="en-US" b="0" baseline="0" dirty="0" smtClean="0">
              <a:solidFill>
                <a:srgbClr val="000000"/>
              </a:solidFill>
            </a:endParaRPr>
          </a:p>
          <a:p>
            <a:pPr marL="171450" indent="-171450">
              <a:buFont typeface="Arial"/>
              <a:buChar char="•"/>
            </a:pPr>
            <a:r>
              <a:rPr lang="en-US" b="0" baseline="0" dirty="0" smtClean="0"/>
              <a:t>You can pause for questions, but know that most will be answered by continuing with the introductory slide presentation (Slides 1-5).</a:t>
            </a:r>
          </a:p>
          <a:p>
            <a:endParaRPr lang="en-US" b="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3</a:t>
            </a:fld>
            <a:endParaRPr lang="en-US"/>
          </a:p>
        </p:txBody>
      </p:sp>
    </p:spTree>
    <p:extLst>
      <p:ext uri="{BB962C8B-B14F-4D97-AF65-F5344CB8AC3E}">
        <p14:creationId xmlns:p14="http://schemas.microsoft.com/office/powerpoint/2010/main" val="203868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504267"/>
          </a:xfrm>
        </p:spPr>
        <p:txBody>
          <a:bodyPr/>
          <a:lstStyle/>
          <a:p>
            <a:pPr marL="0" lvl="1"/>
            <a:r>
              <a:rPr lang="en-US" b="1" dirty="0" smtClean="0"/>
              <a:t>Big Idea: </a:t>
            </a:r>
            <a:r>
              <a:rPr lang="en-US" dirty="0">
                <a:solidFill>
                  <a:srgbClr val="000000"/>
                </a:solidFill>
              </a:rPr>
              <a:t>Research emanating from both TIMSS and the ACT National Curriculum </a:t>
            </a:r>
            <a:r>
              <a:rPr lang="en-US" dirty="0" smtClean="0">
                <a:solidFill>
                  <a:srgbClr val="000000"/>
                </a:solidFill>
              </a:rPr>
              <a:t>Survey </a:t>
            </a:r>
            <a:r>
              <a:rPr lang="en-US" dirty="0">
                <a:solidFill>
                  <a:srgbClr val="000000"/>
                </a:solidFill>
              </a:rPr>
              <a:t>support the premise that coherent standards and curricula are important to student performance and </a:t>
            </a:r>
            <a:r>
              <a:rPr lang="en-US" dirty="0" smtClean="0">
                <a:solidFill>
                  <a:srgbClr val="000000"/>
                </a:solidFill>
              </a:rPr>
              <a:t>for college </a:t>
            </a:r>
            <a:r>
              <a:rPr lang="en-US" dirty="0">
                <a:solidFill>
                  <a:srgbClr val="000000"/>
                </a:solidFill>
              </a:rPr>
              <a:t>and career readiness. </a:t>
            </a:r>
          </a:p>
          <a:p>
            <a:endParaRPr lang="en-US" b="1" dirty="0" smtClean="0"/>
          </a:p>
          <a:p>
            <a:r>
              <a:rPr lang="en-US" b="1" dirty="0" smtClean="0"/>
              <a:t>Facilitator</a:t>
            </a:r>
            <a:r>
              <a:rPr lang="en-US" b="1" baseline="0" dirty="0" smtClean="0"/>
              <a:t> Talking Points</a:t>
            </a:r>
            <a:r>
              <a:rPr lang="en-US" b="1" dirty="0" smtClean="0"/>
              <a:t>:</a:t>
            </a:r>
          </a:p>
          <a:p>
            <a:pPr marL="171450" lvl="1" indent="-171450">
              <a:buFont typeface="Arial"/>
              <a:buChar char="•"/>
            </a:pPr>
            <a:r>
              <a:rPr lang="en-US" dirty="0" smtClean="0">
                <a:solidFill>
                  <a:srgbClr val="000000"/>
                </a:solidFill>
              </a:rPr>
              <a:t>Standards and curricula within the U.S. have typically not been particularly coherent, with significant repetition across grades or levels. The CCR Standards for Adult Education have been purposefully developed to have clear progressions across levels and meaningful connections between concepts made both within and between levels.</a:t>
            </a:r>
          </a:p>
          <a:p>
            <a:pPr marL="171450" indent="-171450">
              <a:buFont typeface="Arial"/>
              <a:buChar char="•"/>
            </a:pPr>
            <a:r>
              <a:rPr lang="en-US" sz="1200" kern="1200" dirty="0" smtClean="0">
                <a:solidFill>
                  <a:srgbClr val="000000"/>
                </a:solidFill>
                <a:effectLst/>
                <a:latin typeface="+mn-lt"/>
                <a:ea typeface="+mn-ea"/>
                <a:cs typeface="+mn-cs"/>
              </a:rPr>
              <a:t>Instruction at any given level benefits from being informed by a sense of the overall progression of learning that students experience across the levels. This progression allows instructors to be able to count on student’s having conceptual </a:t>
            </a:r>
            <a:r>
              <a:rPr lang="en-US" sz="1200" kern="1200" dirty="0" smtClean="0">
                <a:solidFill>
                  <a:schemeClr val="tx1"/>
                </a:solidFill>
                <a:effectLst/>
                <a:latin typeface="+mn-lt"/>
                <a:ea typeface="+mn-ea"/>
                <a:cs typeface="+mn-cs"/>
              </a:rPr>
              <a:t>understanding of certain core content.</a:t>
            </a:r>
            <a:r>
              <a:rPr lang="en-US" dirty="0" smtClean="0">
                <a:effectLst/>
              </a:rPr>
              <a:t> </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Instead of each standard signaling a new, or</a:t>
            </a:r>
            <a:r>
              <a:rPr lang="en-US" sz="1200" kern="1200" baseline="0" dirty="0" smtClean="0">
                <a:solidFill>
                  <a:schemeClr val="tx1"/>
                </a:solidFill>
                <a:effectLst/>
                <a:latin typeface="+mn-lt"/>
                <a:ea typeface="+mn-ea"/>
                <a:cs typeface="+mn-cs"/>
              </a:rPr>
              <a:t> isolated,</a:t>
            </a:r>
            <a:r>
              <a:rPr lang="en-US" sz="1200" kern="1200" dirty="0" smtClean="0">
                <a:solidFill>
                  <a:schemeClr val="tx1"/>
                </a:solidFill>
                <a:effectLst/>
                <a:latin typeface="+mn-lt"/>
                <a:ea typeface="+mn-ea"/>
                <a:cs typeface="+mn-cs"/>
              </a:rPr>
              <a:t> concept or idea, standards at higher levels become extensions of previous learning. </a:t>
            </a:r>
          </a:p>
          <a:p>
            <a:pPr marL="466725" marR="0" lvl="1" indent="-171450" algn="l" defTabSz="457200" rtl="0" eaLnBrk="1" fontAlgn="auto" latinLnBrk="0" hangingPunct="1">
              <a:lnSpc>
                <a:spcPct val="100000"/>
              </a:lnSpc>
              <a:spcBef>
                <a:spcPts val="0"/>
              </a:spcBef>
              <a:spcAft>
                <a:spcPts val="0"/>
              </a:spcAft>
              <a:buClrTx/>
              <a:buSzTx/>
              <a:buFont typeface="Courier New"/>
              <a:buChar char="o"/>
              <a:tabLst/>
              <a:defRPr/>
            </a:pPr>
            <a:r>
              <a:rPr lang="en-US" sz="1200" kern="1200" dirty="0" smtClean="0">
                <a:solidFill>
                  <a:schemeClr val="tx1"/>
                </a:solidFill>
                <a:effectLst/>
                <a:latin typeface="+mn-lt"/>
                <a:ea typeface="+mn-ea"/>
                <a:cs typeface="+mn-cs"/>
              </a:rPr>
              <a:t>For example, the focus on understanding numbers and their properties across the levels exemplifies the progression from number to expressions and equations and then to algebraic thinking, algebraic expressions and equations, and ultimately to a deep understanding of functions. </a:t>
            </a:r>
          </a:p>
          <a:p>
            <a:pPr marL="466725" marR="0" lvl="1" indent="-171450" algn="l" defTabSz="457200" rtl="0" eaLnBrk="1" fontAlgn="auto" latinLnBrk="0" hangingPunct="1">
              <a:lnSpc>
                <a:spcPct val="100000"/>
              </a:lnSpc>
              <a:spcBef>
                <a:spcPts val="0"/>
              </a:spcBef>
              <a:spcAft>
                <a:spcPts val="0"/>
              </a:spcAft>
              <a:buClrTx/>
              <a:buSzTx/>
              <a:buFont typeface="Courier New"/>
              <a:buChar char="o"/>
              <a:tabLst/>
              <a:defRPr/>
            </a:pPr>
            <a:r>
              <a:rPr lang="en-US" sz="1200" kern="1200" dirty="0" smtClean="0">
                <a:solidFill>
                  <a:schemeClr val="tx1"/>
                </a:solidFill>
                <a:effectLst/>
                <a:latin typeface="+mn-lt"/>
                <a:ea typeface="+mn-ea"/>
                <a:cs typeface="+mn-cs"/>
              </a:rPr>
              <a:t>These connections can be further exemplified in applications related to other domains within and across the levels, such as the connection between properties of operations (e.g., multiplication) and geometric applications (e.g., area).</a:t>
            </a:r>
          </a:p>
          <a:p>
            <a:pPr marL="0" indent="0">
              <a:buFont typeface="Arial"/>
              <a:buNone/>
            </a:pPr>
            <a:endParaRPr lang="en-US" b="0" dirty="0" smtClean="0">
              <a:solidFill>
                <a:srgbClr val="000000"/>
              </a:solidFill>
            </a:endParaRPr>
          </a:p>
        </p:txBody>
      </p:sp>
      <p:sp>
        <p:nvSpPr>
          <p:cNvPr id="4" name="Slide Number Placeholder 3"/>
          <p:cNvSpPr>
            <a:spLocks noGrp="1"/>
          </p:cNvSpPr>
          <p:nvPr>
            <p:ph type="sldNum" sz="quarter" idx="10"/>
          </p:nvPr>
        </p:nvSpPr>
        <p:spPr/>
        <p:txBody>
          <a:bodyPr/>
          <a:lstStyle/>
          <a:p>
            <a:fld id="{89627FB7-F1C2-DA4C-9E85-74EAC16413CB}" type="slidenum">
              <a:rPr lang="en-US" smtClean="0"/>
              <a:pPr/>
              <a:t>4</a:t>
            </a:fld>
            <a:endParaRPr lang="en-US"/>
          </a:p>
        </p:txBody>
      </p:sp>
    </p:spTree>
    <p:extLst>
      <p:ext uri="{BB962C8B-B14F-4D97-AF65-F5344CB8AC3E}">
        <p14:creationId xmlns:p14="http://schemas.microsoft.com/office/powerpoint/2010/main" val="245263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baseline="0" dirty="0" smtClean="0"/>
              <a:t>Big Idea: </a:t>
            </a:r>
            <a:r>
              <a:rPr lang="en-US" dirty="0"/>
              <a:t>Lessons build new understanding on foundations based on previous lessons or levels so that content unfolds meaningfully.</a:t>
            </a:r>
          </a:p>
          <a:p>
            <a:pPr marR="0" algn="l" defTabSz="457200" rtl="0" eaLnBrk="1" fontAlgn="auto" latinLnBrk="0" hangingPunct="1">
              <a:lnSpc>
                <a:spcPct val="100000"/>
              </a:lnSpc>
              <a:buClrTx/>
              <a:buSzTx/>
              <a:tabLst/>
              <a:defRPr/>
            </a:pPr>
            <a:endParaRPr lang="en-US" b="1" baseline="0" dirty="0" smtClean="0"/>
          </a:p>
          <a:p>
            <a:pPr marR="0" algn="l" defTabSz="457200" rtl="0" eaLnBrk="1" fontAlgn="auto" latinLnBrk="0" hangingPunct="1">
              <a:lnSpc>
                <a:spcPct val="100000"/>
              </a:lnSpc>
              <a:buClrTx/>
              <a:buSzTx/>
              <a:tabLst/>
              <a:defRPr/>
            </a:pPr>
            <a:r>
              <a:rPr lang="en-US" b="1" baseline="0" dirty="0" smtClean="0"/>
              <a:t>Facilitator Talking Points:</a:t>
            </a:r>
          </a:p>
          <a:p>
            <a:pPr marL="171450" indent="-171450">
              <a:lnSpc>
                <a:spcPct val="110000"/>
              </a:lnSpc>
              <a:buFont typeface="Arial"/>
              <a:buChar char="•"/>
            </a:pPr>
            <a:r>
              <a:rPr lang="en-US" dirty="0" smtClean="0">
                <a:solidFill>
                  <a:schemeClr val="tx1"/>
                </a:solidFill>
              </a:rPr>
              <a:t>Explicit connections between concepts are made in lessons across the levels, but also within each level.</a:t>
            </a:r>
          </a:p>
          <a:p>
            <a:pPr marL="171450" indent="-171450">
              <a:lnSpc>
                <a:spcPct val="110000"/>
              </a:lnSpc>
              <a:buFont typeface="Arial"/>
              <a:buChar char="•"/>
            </a:pPr>
            <a:r>
              <a:rPr lang="en-US" dirty="0" smtClean="0">
                <a:solidFill>
                  <a:schemeClr val="tx1"/>
                </a:solidFill>
              </a:rPr>
              <a:t>Students and teachers begin to expect knowledge and skills to build and grow: </a:t>
            </a:r>
            <a:r>
              <a:rPr lang="en-US" b="0" dirty="0" smtClean="0">
                <a:solidFill>
                  <a:schemeClr val="tx1"/>
                </a:solidFill>
              </a:rPr>
              <a:t>Each standard is not a new event, but rather an extension of previous learning.</a:t>
            </a:r>
          </a:p>
          <a:p>
            <a:pPr marL="171450" indent="-171450">
              <a:lnSpc>
                <a:spcPct val="110000"/>
              </a:lnSpc>
              <a:buFont typeface="Arial"/>
              <a:buChar char="•"/>
            </a:pPr>
            <a:r>
              <a:rPr lang="en-US" dirty="0"/>
              <a:t>Note the connection to the major work of the level. All of the key advances are connected </a:t>
            </a:r>
            <a:r>
              <a:rPr lang="en-US" dirty="0" smtClean="0"/>
              <a:t>to one another </a:t>
            </a:r>
            <a:r>
              <a:rPr lang="en-US" dirty="0"/>
              <a:t>but particularly to the </a:t>
            </a:r>
            <a:r>
              <a:rPr lang="en-US" dirty="0" smtClean="0"/>
              <a:t>first </a:t>
            </a:r>
            <a:r>
              <a:rPr lang="en-US" dirty="0"/>
              <a:t>advance: </a:t>
            </a:r>
            <a:r>
              <a:rPr lang="en-US" dirty="0" smtClean="0"/>
              <a:t>Focus</a:t>
            </a:r>
            <a:r>
              <a:rPr lang="en-US" baseline="0" dirty="0" smtClean="0"/>
              <a:t> strongly</a:t>
            </a:r>
            <a:r>
              <a:rPr lang="en-US" dirty="0" smtClean="0"/>
              <a:t> where the standards</a:t>
            </a:r>
            <a:r>
              <a:rPr lang="en-US" baseline="0" dirty="0" smtClean="0"/>
              <a:t> focus</a:t>
            </a:r>
            <a:r>
              <a:rPr lang="en-US" dirty="0" smtClean="0"/>
              <a:t>. </a:t>
            </a:r>
            <a:endParaRPr lang="en-US" b="0" dirty="0" smtClean="0">
              <a:solidFill>
                <a:schemeClr val="tx1"/>
              </a:solidFill>
            </a:endParaRPr>
          </a:p>
          <a:p>
            <a:endParaRPr lang="en-US" dirty="0" smtClean="0"/>
          </a:p>
          <a:p>
            <a:r>
              <a:rPr lang="en-US" b="1" baseline="0" dirty="0" smtClean="0"/>
              <a:t>Facilitator Note:</a:t>
            </a:r>
            <a:r>
              <a:rPr lang="en-US" b="1" dirty="0"/>
              <a:t> </a:t>
            </a:r>
            <a:r>
              <a:rPr lang="en-US" baseline="0" dirty="0" smtClean="0">
                <a:solidFill>
                  <a:srgbClr val="000000"/>
                </a:solidFill>
              </a:rPr>
              <a:t>It is important to point out that the progression topics are related to the critical concepts for the levels.</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5</a:t>
            </a:fld>
            <a:endParaRPr lang="en-US"/>
          </a:p>
        </p:txBody>
      </p:sp>
    </p:spTree>
    <p:extLst>
      <p:ext uri="{BB962C8B-B14F-4D97-AF65-F5344CB8AC3E}">
        <p14:creationId xmlns:p14="http://schemas.microsoft.com/office/powerpoint/2010/main" val="343574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6</a:t>
            </a:fld>
            <a:endParaRPr lang="en-US"/>
          </a:p>
        </p:txBody>
      </p:sp>
    </p:spTree>
    <p:extLst>
      <p:ext uri="{BB962C8B-B14F-4D97-AF65-F5344CB8AC3E}">
        <p14:creationId xmlns:p14="http://schemas.microsoft.com/office/powerpoint/2010/main" val="213225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Big Idea: </a:t>
            </a:r>
            <a:r>
              <a:rPr lang="en-US" dirty="0"/>
              <a:t>Make sure </a:t>
            </a:r>
            <a:r>
              <a:rPr lang="en-US" dirty="0" smtClean="0"/>
              <a:t>participants have the </a:t>
            </a:r>
            <a:r>
              <a:rPr lang="en-US" dirty="0"/>
              <a:t>correct materials before giving directions for the 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 Notes:</a:t>
            </a:r>
          </a:p>
          <a:p>
            <a:pPr marL="171450" indent="-171450">
              <a:buFont typeface="Arial"/>
              <a:buChar char="•"/>
            </a:pPr>
            <a:r>
              <a:rPr lang="en-US" dirty="0" smtClean="0">
                <a:solidFill>
                  <a:srgbClr val="000000"/>
                </a:solidFill>
              </a:rPr>
              <a:t>Make sure every two or three participants have one complete set of color-coded </a:t>
            </a:r>
            <a:r>
              <a:rPr lang="en-US" sz="1200" kern="1200" dirty="0" smtClean="0">
                <a:solidFill>
                  <a:srgbClr val="000000"/>
                </a:solidFill>
                <a:effectLst/>
                <a:latin typeface="+mn-lt"/>
                <a:ea typeface="+mn-ea"/>
                <a:cs typeface="+mn-cs"/>
              </a:rPr>
              <a:t>standards cards representing all three progressions:</a:t>
            </a:r>
            <a:r>
              <a:rPr lang="en-US" sz="1200" i="1" kern="1200" dirty="0" smtClean="0">
                <a:solidFill>
                  <a:srgbClr val="000000"/>
                </a:solidFill>
                <a:effectLst/>
                <a:latin typeface="+mn-lt"/>
                <a:ea typeface="+mn-ea"/>
                <a:cs typeface="+mn-cs"/>
              </a:rPr>
              <a:t> fluency with operations</a:t>
            </a:r>
            <a:r>
              <a:rPr lang="en-US" sz="1200" i="1" kern="1200" dirty="0" smtClean="0">
                <a:solidFill>
                  <a:schemeClr val="tx1"/>
                </a:solidFill>
                <a:effectLst/>
                <a:latin typeface="+mn-lt"/>
                <a:ea typeface="+mn-ea"/>
                <a:cs typeface="+mn-cs"/>
              </a:rPr>
              <a:t>, expressions and equations,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real-world applications.</a:t>
            </a:r>
            <a:endParaRPr lang="en-US" sz="1200" i="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Encourage participants needing more experience with the standards document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use a copy of the CCR Standards in this exercise. This will serve to expedite the unit, </a:t>
            </a:r>
            <a:r>
              <a:rPr lang="en-US" dirty="0" smtClean="0"/>
              <a:t>and</a:t>
            </a:r>
            <a:r>
              <a:rPr lang="en-US" sz="1200" kern="1200" dirty="0" smtClean="0">
                <a:solidFill>
                  <a:schemeClr val="tx1"/>
                </a:solidFill>
                <a:effectLst/>
                <a:latin typeface="+mn-lt"/>
                <a:ea typeface="+mn-ea"/>
                <a:cs typeface="+mn-cs"/>
              </a:rPr>
              <a:t> also offers more hands-on experience with the standards.</a:t>
            </a:r>
          </a:p>
          <a:p>
            <a:endParaRPr lang="en-US" dirty="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7</a:t>
            </a:fld>
            <a:endParaRPr lang="en-US"/>
          </a:p>
        </p:txBody>
      </p:sp>
    </p:spTree>
    <p:extLst>
      <p:ext uri="{BB962C8B-B14F-4D97-AF65-F5344CB8AC3E}">
        <p14:creationId xmlns:p14="http://schemas.microsoft.com/office/powerpoint/2010/main" val="31895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38906"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Big Idea: </a:t>
            </a:r>
            <a:r>
              <a:rPr lang="en-US" baseline="0" dirty="0" smtClean="0"/>
              <a:t>Give directions to participants.</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 Talking Points:</a:t>
            </a:r>
          </a:p>
          <a:p>
            <a:pPr marL="171450" lvl="0" indent="-171450">
              <a:buFont typeface="Arial"/>
              <a:buChar char="•"/>
            </a:pPr>
            <a:r>
              <a:rPr lang="en-US" sz="1200" kern="1200" dirty="0" smtClean="0">
                <a:solidFill>
                  <a:schemeClr val="tx1"/>
                </a:solidFill>
                <a:effectLst/>
                <a:latin typeface="+mn-lt"/>
                <a:ea typeface="+mn-ea"/>
                <a:cs typeface="+mn-cs"/>
              </a:rPr>
              <a:t>Because it is the simplest progression, we will begin the sorting</a:t>
            </a:r>
            <a:r>
              <a:rPr lang="en-US" sz="1200" kern="1200" baseline="0" dirty="0" smtClean="0">
                <a:solidFill>
                  <a:schemeClr val="tx1"/>
                </a:solidFill>
                <a:effectLst/>
                <a:latin typeface="+mn-lt"/>
                <a:ea typeface="+mn-ea"/>
                <a:cs typeface="+mn-cs"/>
              </a:rPr>
              <a:t> and ordering part of the activity </a:t>
            </a:r>
            <a:r>
              <a:rPr lang="en-US" sz="1200" kern="1200" dirty="0" smtClean="0">
                <a:solidFill>
                  <a:schemeClr val="tx1"/>
                </a:solidFill>
                <a:effectLst/>
                <a:latin typeface="+mn-lt"/>
                <a:ea typeface="+mn-ea"/>
                <a:cs typeface="+mn-cs"/>
              </a:rPr>
              <a:t>with the cards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fluency with operations (blue).</a:t>
            </a:r>
          </a:p>
          <a:p>
            <a:pPr marL="171450" lvl="0" indent="-171450">
              <a:buFont typeface="Arial"/>
              <a:buChar char="•"/>
            </a:pPr>
            <a:r>
              <a:rPr lang="en-US" sz="1200" kern="1200" dirty="0" smtClean="0">
                <a:solidFill>
                  <a:schemeClr val="tx1"/>
                </a:solidFill>
                <a:effectLst/>
                <a:latin typeface="+mn-lt"/>
                <a:ea typeface="+mn-ea"/>
                <a:cs typeface="+mn-cs"/>
              </a:rPr>
              <a:t>Use your knowledge of how concepts and skills build on one another to organize the color-coded cards in a logical order of progression from the lowest to the highest level. </a:t>
            </a:r>
          </a:p>
          <a:p>
            <a:pPr marL="171450" lvl="0" indent="-171450">
              <a:buFont typeface="Arial"/>
              <a:buChar char="•"/>
            </a:pPr>
            <a:r>
              <a:rPr lang="en-US" sz="1200" kern="1200" dirty="0" smtClean="0">
                <a:solidFill>
                  <a:schemeClr val="tx1"/>
                </a:solidFill>
                <a:effectLst/>
                <a:latin typeface="+mn-lt"/>
                <a:ea typeface="+mn-ea"/>
                <a:cs typeface="+mn-cs"/>
              </a:rPr>
              <a:t>You can also use knowledge of the CCR Standards or the Major Work of the Levels resource to help identify the level (A, B, C, D, or E) for each standard on a</a:t>
            </a:r>
            <a:r>
              <a:rPr lang="en-US" sz="1200" kern="1200" baseline="0" dirty="0" smtClean="0">
                <a:solidFill>
                  <a:schemeClr val="tx1"/>
                </a:solidFill>
                <a:effectLst/>
                <a:latin typeface="+mn-lt"/>
                <a:ea typeface="+mn-ea"/>
                <a:cs typeface="+mn-cs"/>
              </a:rPr>
              <a:t> color-coded</a:t>
            </a:r>
            <a:r>
              <a:rPr lang="en-US" sz="1200" kern="1200" dirty="0" smtClean="0">
                <a:solidFill>
                  <a:schemeClr val="tx1"/>
                </a:solidFill>
                <a:effectLst/>
                <a:latin typeface="+mn-lt"/>
                <a:ea typeface="+mn-ea"/>
                <a:cs typeface="+mn-cs"/>
              </a:rPr>
              <a:t> card.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After you finish organizing and discussing</a:t>
            </a:r>
            <a:r>
              <a:rPr lang="en-US" sz="1200" kern="1200" baseline="0" dirty="0" smtClean="0">
                <a:solidFill>
                  <a:schemeClr val="tx1"/>
                </a:solidFill>
                <a:effectLst/>
                <a:latin typeface="+mn-lt"/>
                <a:ea typeface="+mn-ea"/>
                <a:cs typeface="+mn-cs"/>
              </a:rPr>
              <a:t> the fluency progression, r</a:t>
            </a:r>
            <a:r>
              <a:rPr lang="en-US" sz="1200" kern="1200" dirty="0" smtClean="0">
                <a:solidFill>
                  <a:schemeClr val="tx1"/>
                </a:solidFill>
                <a:effectLst/>
                <a:latin typeface="+mn-lt"/>
                <a:ea typeface="+mn-ea"/>
                <a:cs typeface="+mn-cs"/>
              </a:rPr>
              <a:t>epeat the process for the other two sets of color-coded cards.</a:t>
            </a:r>
          </a:p>
          <a:p>
            <a:pPr marL="171450" indent="-171450">
              <a:buFont typeface="Arial"/>
              <a:buChar char="•"/>
              <a:defRPr/>
            </a:pPr>
            <a:r>
              <a:rPr lang="en-US" dirty="0" smtClean="0"/>
              <a:t>A couple of reminders:</a:t>
            </a:r>
          </a:p>
          <a:p>
            <a:pPr marL="342900" indent="-171450">
              <a:buFont typeface="Courier New"/>
              <a:buChar char="o"/>
              <a:defRPr/>
            </a:pPr>
            <a:r>
              <a:rPr lang="en-US" dirty="0" smtClean="0"/>
              <a:t>When </a:t>
            </a:r>
            <a:r>
              <a:rPr lang="en-US" dirty="0"/>
              <a:t>the cards are placed in order, there will be at least one standard card for each level (A, B, C, D, and E) and more than one for some levels, which might indicate a possible progression within a level, in addition to the progressions that cut across the levels. </a:t>
            </a:r>
            <a:endParaRPr lang="en-US" dirty="0" smtClean="0"/>
          </a:p>
          <a:p>
            <a:pPr marL="342900" indent="-171450">
              <a:buFont typeface="Courier New"/>
              <a:buChar char="o"/>
              <a:defRPr/>
            </a:pPr>
            <a:r>
              <a:rPr lang="en-US" dirty="0"/>
              <a:t>These cards do not represent an exhaustive list but rather a sampling of standards within the progression</a:t>
            </a:r>
            <a:r>
              <a:rPr lang="en-US" dirty="0" smtClean="0"/>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 Note:</a:t>
            </a:r>
            <a:r>
              <a:rPr lang="en-US" dirty="0"/>
              <a:t> </a:t>
            </a: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find that individuals are having trouble with this </a:t>
            </a:r>
            <a:r>
              <a:rPr lang="en-US" dirty="0" smtClean="0"/>
              <a:t>activity</a:t>
            </a:r>
            <a:r>
              <a:rPr lang="en-US" sz="1200" kern="1200" dirty="0" smtClean="0">
                <a:solidFill>
                  <a:schemeClr val="tx1"/>
                </a:solidFill>
                <a:effectLst/>
                <a:latin typeface="+mn-lt"/>
                <a:ea typeface="+mn-ea"/>
                <a:cs typeface="+mn-cs"/>
              </a:rPr>
              <a:t>, suggest they use the copy of the CCR Standards in conjunction with the cards. This will help them more easily see the natural progressions in the context of the levels, related standards, and examples. For example, they will see that fluency with addition and subtraction comes before multiplication and division in the standards. </a:t>
            </a:r>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8</a:t>
            </a:fld>
            <a:endParaRPr lang="en-US"/>
          </a:p>
        </p:txBody>
      </p:sp>
    </p:spTree>
    <p:extLst>
      <p:ext uri="{BB962C8B-B14F-4D97-AF65-F5344CB8AC3E}">
        <p14:creationId xmlns:p14="http://schemas.microsoft.com/office/powerpoint/2010/main" val="20874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Big Idea: </a:t>
            </a:r>
            <a:r>
              <a:rPr lang="en-US" baseline="0" dirty="0" smtClean="0"/>
              <a:t>Continue providing directions.</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9</a:t>
            </a:fld>
            <a:endParaRPr lang="en-US"/>
          </a:p>
        </p:txBody>
      </p:sp>
    </p:spTree>
    <p:extLst>
      <p:ext uri="{BB962C8B-B14F-4D97-AF65-F5344CB8AC3E}">
        <p14:creationId xmlns:p14="http://schemas.microsoft.com/office/powerpoint/2010/main" val="20874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pic>
        <p:nvPicPr>
          <p:cNvPr id="6" name="Picture 7" descr="OVA-012 OVA 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71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21619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3920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61409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990600" y="4242548"/>
            <a:ext cx="7086600" cy="21851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078495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71918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80205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74366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5351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84944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98891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1281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75932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8968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ＭＳ Ｐゴシック" pitchFamily="-109" charset="-128"/>
          <a:cs typeface="ＭＳ Ｐゴシック" pitchFamily="-109" charset="-128"/>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0"/>
        <a:buChar char="§"/>
        <a:defRPr sz="2200">
          <a:solidFill>
            <a:schemeClr val="tx1"/>
          </a:solidFill>
          <a:latin typeface="+mn-lt"/>
          <a:ea typeface="ＭＳ Ｐゴシック" pitchFamily="-109" charset="-128"/>
          <a:cs typeface="ＭＳ Ｐゴシック" pitchFamily="-109" charset="-128"/>
        </a:defRPr>
      </a:lvl1pPr>
      <a:lvl2pPr marL="568325" indent="-222250" algn="l" defTabSz="915988"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109"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ＭＳ Ｐゴシック" pitchFamily="-109"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llege and Career Readiness: The Instructional Advan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06400" y="3048000"/>
            <a:ext cx="8420100" cy="2055159"/>
          </a:xfrm>
        </p:spPr>
        <p:txBody>
          <a:bodyPr/>
          <a:lstStyle/>
          <a:p>
            <a:pPr eaLnBrk="1" hangingPunct="1">
              <a:lnSpc>
                <a:spcPct val="200000"/>
              </a:lnSpc>
              <a:spcBef>
                <a:spcPct val="50000"/>
              </a:spcBef>
            </a:pPr>
            <a:r>
              <a:rPr lang="en-US" sz="3200" dirty="0">
                <a:cs typeface="Arial"/>
              </a:rPr>
              <a:t>Thinking Across Levels to Connect Learning</a:t>
            </a:r>
            <a:br>
              <a:rPr lang="en-US" sz="3200" dirty="0">
                <a:cs typeface="Arial"/>
              </a:rPr>
            </a:br>
            <a:r>
              <a:rPr lang="en-US" dirty="0" smtClean="0">
                <a:cs typeface="Arial"/>
              </a:rPr>
              <a:t>Foundational </a:t>
            </a:r>
            <a:r>
              <a:rPr lang="en-US" dirty="0">
                <a:cs typeface="Arial"/>
              </a:rPr>
              <a:t>Unit </a:t>
            </a:r>
            <a:r>
              <a:rPr lang="en-US" dirty="0" smtClean="0">
                <a:cs typeface="Arial"/>
              </a:rPr>
              <a:t>2</a:t>
            </a:r>
            <a:endParaRPr lang="en-US" dirty="0"/>
          </a:p>
        </p:txBody>
      </p:sp>
      <p:sp>
        <p:nvSpPr>
          <p:cNvPr id="6" name="Text Placeholder 5"/>
          <p:cNvSpPr>
            <a:spLocks noGrp="1"/>
          </p:cNvSpPr>
          <p:nvPr>
            <p:ph type="body" sz="quarter" idx="10"/>
          </p:nvPr>
        </p:nvSpPr>
        <p:spPr>
          <a:xfrm>
            <a:off x="990600" y="5816600"/>
            <a:ext cx="7086600" cy="611093"/>
          </a:xfrm>
        </p:spPr>
        <p:txBody>
          <a:bodyPr/>
          <a:lstStyle/>
          <a:p>
            <a:pPr marL="0" indent="0" algn="ctr" eaLnBrk="1" hangingPunct="1">
              <a:spcBef>
                <a:spcPct val="50000"/>
              </a:spcBef>
              <a:buNone/>
            </a:pPr>
            <a:r>
              <a:rPr lang="en-US" sz="1700" i="1" dirty="0" smtClean="0">
                <a:solidFill>
                  <a:srgbClr val="FFFFFF"/>
                </a:solidFill>
                <a:latin typeface="Arial" charset="0"/>
                <a:cs typeface="Arial" charset="0"/>
              </a:rPr>
              <a:t>Produced Under U.S. Department of Education</a:t>
            </a:r>
            <a:br>
              <a:rPr lang="en-US" sz="1700" i="1" dirty="0" smtClean="0">
                <a:solidFill>
                  <a:srgbClr val="FFFFFF"/>
                </a:solidFill>
                <a:latin typeface="Arial" charset="0"/>
                <a:cs typeface="Arial" charset="0"/>
              </a:rPr>
            </a:br>
            <a:r>
              <a:rPr lang="en-US" sz="1700" i="1" dirty="0" smtClean="0">
                <a:solidFill>
                  <a:srgbClr val="FFFFFF"/>
                </a:solidFill>
                <a:latin typeface="Arial" charset="0"/>
                <a:cs typeface="Arial" charset="0"/>
              </a:rPr>
              <a:t>Contract No. ED-VAE-13-C-0066 With StandardsWork, Inc.</a:t>
            </a:r>
          </a:p>
          <a:p>
            <a:pPr marL="0" indent="0" algn="ctr" eaLnBrk="1" hangingPunct="1">
              <a:spcBef>
                <a:spcPct val="50000"/>
              </a:spcBef>
              <a:buNone/>
            </a:pPr>
            <a:r>
              <a:rPr lang="en-US" sz="1700" dirty="0" smtClean="0">
                <a:solidFill>
                  <a:srgbClr val="FFFFFF"/>
                </a:solidFill>
                <a:latin typeface="Arial" charset="0"/>
                <a:cs typeface="Arial" charset="0"/>
              </a:rPr>
              <a:t>2016</a:t>
            </a:r>
            <a:endParaRPr lang="en-US" dirty="0"/>
          </a:p>
        </p:txBody>
      </p:sp>
    </p:spTree>
    <p:extLst>
      <p:ext uri="{BB962C8B-B14F-4D97-AF65-F5344CB8AC3E}">
        <p14:creationId xmlns:p14="http://schemas.microsoft.com/office/powerpoint/2010/main" val="630291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Reflections</a:t>
            </a:r>
            <a:endParaRPr lang="en-US" dirty="0"/>
          </a:p>
        </p:txBody>
      </p:sp>
      <p:sp>
        <p:nvSpPr>
          <p:cNvPr id="4" name="Content Placeholder 3"/>
          <p:cNvSpPr>
            <a:spLocks noGrp="1"/>
          </p:cNvSpPr>
          <p:nvPr>
            <p:ph idx="1"/>
          </p:nvPr>
        </p:nvSpPr>
        <p:spPr>
          <a:xfrm>
            <a:off x="571500" y="1549400"/>
            <a:ext cx="8470900" cy="4230688"/>
          </a:xfrm>
        </p:spPr>
        <p:txBody>
          <a:bodyPr/>
          <a:lstStyle/>
          <a:p>
            <a:pPr marL="400050" indent="-342900">
              <a:lnSpc>
                <a:spcPct val="120000"/>
              </a:lnSpc>
              <a:spcBef>
                <a:spcPts val="1200"/>
              </a:spcBef>
              <a:buClr>
                <a:schemeClr val="tx2">
                  <a:lumMod val="75000"/>
                </a:schemeClr>
              </a:buClr>
            </a:pPr>
            <a:r>
              <a:rPr lang="en-US" dirty="0">
                <a:solidFill>
                  <a:srgbClr val="000000"/>
                </a:solidFill>
                <a:cs typeface="Helvetica"/>
              </a:rPr>
              <a:t>What have you learned from the activity about coherence across the levels?</a:t>
            </a:r>
          </a:p>
          <a:p>
            <a:pPr marL="400050" indent="-342900">
              <a:lnSpc>
                <a:spcPct val="120000"/>
              </a:lnSpc>
              <a:spcBef>
                <a:spcPts val="1200"/>
              </a:spcBef>
              <a:buClr>
                <a:schemeClr val="tx2">
                  <a:lumMod val="75000"/>
                </a:schemeClr>
              </a:buClr>
            </a:pPr>
            <a:r>
              <a:rPr lang="en-US" dirty="0">
                <a:solidFill>
                  <a:srgbClr val="000000"/>
                </a:solidFill>
                <a:cs typeface="Helvetica"/>
              </a:rPr>
              <a:t>Did you find some examples of coherence within a level?</a:t>
            </a:r>
          </a:p>
          <a:p>
            <a:pPr marL="400050" indent="-342900">
              <a:lnSpc>
                <a:spcPct val="120000"/>
              </a:lnSpc>
              <a:spcBef>
                <a:spcPts val="1200"/>
              </a:spcBef>
              <a:buClr>
                <a:schemeClr val="tx2">
                  <a:lumMod val="75000"/>
                </a:schemeClr>
              </a:buClr>
            </a:pPr>
            <a:r>
              <a:rPr lang="en-US" dirty="0">
                <a:solidFill>
                  <a:srgbClr val="000000"/>
                </a:solidFill>
                <a:cs typeface="Helvetica"/>
              </a:rPr>
              <a:t>What connections between “thinking across the levels” and “focusing where the standards focus” do you see?</a:t>
            </a:r>
          </a:p>
          <a:p>
            <a:pPr marL="406400" indent="-342900">
              <a:lnSpc>
                <a:spcPct val="120000"/>
              </a:lnSpc>
              <a:spcBef>
                <a:spcPts val="1200"/>
              </a:spcBef>
              <a:buClr>
                <a:schemeClr val="tx2">
                  <a:lumMod val="75000"/>
                </a:schemeClr>
              </a:buClr>
            </a:pPr>
            <a:r>
              <a:rPr lang="en-US" dirty="0">
                <a:solidFill>
                  <a:srgbClr val="000000"/>
                </a:solidFill>
                <a:cs typeface="Helvetica"/>
              </a:rPr>
              <a:t>How might you apply what you learned to your classrooms? </a:t>
            </a:r>
          </a:p>
          <a:p>
            <a:pPr marL="406400" indent="-342900">
              <a:lnSpc>
                <a:spcPct val="120000"/>
              </a:lnSpc>
              <a:spcBef>
                <a:spcPts val="1200"/>
              </a:spcBef>
              <a:buClr>
                <a:schemeClr val="tx2">
                  <a:lumMod val="75000"/>
                </a:schemeClr>
              </a:buClr>
            </a:pPr>
            <a:r>
              <a:rPr lang="en-US" dirty="0">
                <a:solidFill>
                  <a:srgbClr val="000000"/>
                </a:solidFill>
                <a:cs typeface="Helvetica"/>
              </a:rPr>
              <a:t>Why do you think some standards appear in more than one of the progressions</a:t>
            </a:r>
            <a:r>
              <a:rPr lang="en-US" dirty="0" smtClean="0">
                <a:solidFill>
                  <a:srgbClr val="000000"/>
                </a:solidFill>
                <a:cs typeface="Helvetica"/>
              </a:rPr>
              <a:t>?</a:t>
            </a:r>
            <a:endParaRPr lang="en-US" dirty="0">
              <a:solidFill>
                <a:srgbClr val="000000"/>
              </a:solidFill>
              <a:cs typeface="Helvetica"/>
            </a:endParaRPr>
          </a:p>
        </p:txBody>
      </p:sp>
      <p:grpSp>
        <p:nvGrpSpPr>
          <p:cNvPr id="3" name="Group 2" descr="15 minutes"/>
          <p:cNvGrpSpPr/>
          <p:nvPr/>
        </p:nvGrpSpPr>
        <p:grpSpPr>
          <a:xfrm>
            <a:off x="6195181" y="5664448"/>
            <a:ext cx="2491619" cy="662491"/>
            <a:chOff x="6195181" y="5664448"/>
            <a:chExt cx="2491619" cy="662491"/>
          </a:xfrm>
        </p:grpSpPr>
        <p:sp>
          <p:nvSpPr>
            <p:cNvPr id="6" name="Rounded Rectangle 5"/>
            <p:cNvSpPr/>
            <p:nvPr/>
          </p:nvSpPr>
          <p:spPr bwMode="auto">
            <a:xfrm>
              <a:off x="6195181" y="56644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8" name="TextBox 7"/>
            <p:cNvSpPr txBox="1"/>
            <p:nvPr/>
          </p:nvSpPr>
          <p:spPr>
            <a:xfrm>
              <a:off x="6195181" y="5796386"/>
              <a:ext cx="2491619" cy="323165"/>
            </a:xfrm>
            <a:prstGeom prst="rect">
              <a:avLst/>
            </a:prstGeom>
            <a:noFill/>
          </p:spPr>
          <p:txBody>
            <a:bodyPr wrap="square" rtlCol="0" anchor="ctr">
              <a:spAutoFit/>
            </a:bodyPr>
            <a:lstStyle/>
            <a:p>
              <a:pPr algn="ctr"/>
              <a:r>
                <a:rPr lang="en-US" sz="1500" dirty="0" smtClean="0">
                  <a:solidFill>
                    <a:schemeClr val="bg1"/>
                  </a:solidFill>
                </a:rPr>
                <a:t>15 minutes</a:t>
              </a:r>
              <a:endParaRPr lang="en-US" sz="1500" dirty="0">
                <a:solidFill>
                  <a:schemeClr val="bg1"/>
                </a:solidFill>
              </a:endParaRPr>
            </a:p>
          </p:txBody>
        </p:sp>
      </p:grpSp>
    </p:spTree>
    <p:extLst>
      <p:ext uri="{BB962C8B-B14F-4D97-AF65-F5344CB8AC3E}">
        <p14:creationId xmlns:p14="http://schemas.microsoft.com/office/powerpoint/2010/main" val="21907336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549400"/>
            <a:ext cx="8229600" cy="4208138"/>
          </a:xfrm>
        </p:spPr>
        <p:txBody>
          <a:bodyPr/>
          <a:lstStyle/>
          <a:p>
            <a:pPr marL="409575" lvl="1" indent="-358775">
              <a:lnSpc>
                <a:spcPct val="120000"/>
              </a:lnSpc>
              <a:spcBef>
                <a:spcPts val="1200"/>
              </a:spcBef>
              <a:buFont typeface="Wingdings" charset="2"/>
              <a:buChar char="§"/>
            </a:pPr>
            <a:r>
              <a:rPr lang="en-US" sz="2200" dirty="0" smtClean="0">
                <a:solidFill>
                  <a:schemeClr val="tx1"/>
                </a:solidFill>
              </a:rPr>
              <a:t>How </a:t>
            </a:r>
            <a:r>
              <a:rPr lang="en-US" sz="2200" dirty="0">
                <a:solidFill>
                  <a:schemeClr val="tx1"/>
                </a:solidFill>
              </a:rPr>
              <a:t>has participating in this activity changed your thinking about the </a:t>
            </a:r>
            <a:r>
              <a:rPr lang="en-US" sz="2200" dirty="0" smtClean="0">
                <a:solidFill>
                  <a:schemeClr val="tx1"/>
                </a:solidFill>
              </a:rPr>
              <a:t>CCR </a:t>
            </a:r>
            <a:r>
              <a:rPr lang="en-US" sz="2200" dirty="0">
                <a:solidFill>
                  <a:schemeClr val="tx1"/>
                </a:solidFill>
              </a:rPr>
              <a:t>standards?</a:t>
            </a:r>
          </a:p>
          <a:p>
            <a:pPr marL="409575" lvl="1" indent="-358775">
              <a:lnSpc>
                <a:spcPct val="120000"/>
              </a:lnSpc>
              <a:spcBef>
                <a:spcPts val="1200"/>
              </a:spcBef>
              <a:buFont typeface="Wingdings" charset="2"/>
              <a:buChar char="§"/>
            </a:pPr>
            <a:r>
              <a:rPr lang="en-US" sz="2200" dirty="0">
                <a:solidFill>
                  <a:schemeClr val="tx1"/>
                </a:solidFill>
              </a:rPr>
              <a:t>How will you use the information and understanding you have acquired to improve your teaching practice and student learning?</a:t>
            </a:r>
          </a:p>
          <a:p>
            <a:pPr marL="409575" lvl="1" indent="-409575">
              <a:lnSpc>
                <a:spcPct val="120000"/>
              </a:lnSpc>
              <a:spcBef>
                <a:spcPts val="1200"/>
              </a:spcBef>
              <a:buFont typeface="Wingdings" charset="2"/>
              <a:buChar char="§"/>
            </a:pPr>
            <a:r>
              <a:rPr lang="en-US" sz="2200" dirty="0">
                <a:solidFill>
                  <a:srgbClr val="000000"/>
                </a:solidFill>
              </a:rPr>
              <a:t>What additional training and tools would strengthen your ability to do so? </a:t>
            </a:r>
          </a:p>
          <a:p>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1966983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00000"/>
              </a:lnSpc>
            </a:pPr>
            <a:r>
              <a:rPr lang="en-US" dirty="0" smtClean="0"/>
              <a:t>Three Key Advances Prompted by </a:t>
            </a:r>
            <a:r>
              <a:rPr lang="en-US" dirty="0"/>
              <a:t>the </a:t>
            </a:r>
            <a:r>
              <a:rPr lang="en-US" dirty="0" smtClean="0"/>
              <a:t>CCR Standards</a:t>
            </a:r>
            <a:endParaRPr lang="en-US" dirty="0"/>
          </a:p>
        </p:txBody>
      </p:sp>
      <p:sp>
        <p:nvSpPr>
          <p:cNvPr id="6" name="Content Placeholder 2"/>
          <p:cNvSpPr>
            <a:spLocks noGrp="1"/>
          </p:cNvSpPr>
          <p:nvPr>
            <p:ph idx="1"/>
          </p:nvPr>
        </p:nvSpPr>
        <p:spPr>
          <a:xfrm>
            <a:off x="609600" y="1828800"/>
            <a:ext cx="7924800" cy="4076700"/>
          </a:xfrm>
        </p:spPr>
        <p:txBody>
          <a:bodyPr/>
          <a:lstStyle/>
          <a:p>
            <a:pPr marL="514350" indent="-514350">
              <a:lnSpc>
                <a:spcPct val="120000"/>
              </a:lnSpc>
              <a:spcBef>
                <a:spcPts val="1200"/>
              </a:spcBef>
              <a:buFont typeface="+mj-lt"/>
              <a:buAutoNum type="arabicPeriod"/>
            </a:pPr>
            <a:r>
              <a:rPr lang="en-US" b="1" dirty="0" smtClean="0"/>
              <a:t>Focus: </a:t>
            </a:r>
            <a:r>
              <a:rPr lang="en-US" dirty="0" smtClean="0"/>
              <a:t>Focus strongly where the CCR Standards focus.</a:t>
            </a:r>
          </a:p>
          <a:p>
            <a:pPr marL="514350" indent="-514350">
              <a:lnSpc>
                <a:spcPct val="120000"/>
              </a:lnSpc>
              <a:spcBef>
                <a:spcPts val="1200"/>
              </a:spcBef>
              <a:buFont typeface="+mj-lt"/>
              <a:buAutoNum type="arabicPeriod"/>
            </a:pPr>
            <a:r>
              <a:rPr lang="en-US" b="1" dirty="0"/>
              <a:t>Coherence: </a:t>
            </a:r>
            <a:r>
              <a:rPr lang="en-US" dirty="0"/>
              <a:t>Design learning around coherent progressions from level to level</a:t>
            </a:r>
            <a:r>
              <a:rPr lang="en-US" dirty="0" smtClean="0"/>
              <a:t>.</a:t>
            </a:r>
          </a:p>
          <a:p>
            <a:pPr marL="514350" indent="-514350">
              <a:lnSpc>
                <a:spcPct val="120000"/>
              </a:lnSpc>
              <a:spcBef>
                <a:spcPts val="1200"/>
              </a:spcBef>
              <a:buFont typeface="+mj-lt"/>
              <a:buAutoNum type="arabicPeriod"/>
            </a:pPr>
            <a:r>
              <a:rPr lang="en-US" b="1" dirty="0"/>
              <a:t>Rigor: </a:t>
            </a:r>
            <a:r>
              <a:rPr lang="en-US" dirty="0"/>
              <a:t>Pursue conceptual understanding, procedural skill and fluency, and application—all with equal intensity</a:t>
            </a:r>
            <a:r>
              <a:rPr lang="en-US" dirty="0" smtClean="0"/>
              <a:t>.</a:t>
            </a:r>
            <a:endParaRPr lang="en-US" dirty="0"/>
          </a:p>
        </p:txBody>
      </p:sp>
    </p:spTree>
    <p:extLst>
      <p:ext uri="{BB962C8B-B14F-4D97-AF65-F5344CB8AC3E}">
        <p14:creationId xmlns:p14="http://schemas.microsoft.com/office/powerpoint/2010/main" val="4041866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6">
                                            <p:txEl>
                                              <p:pRg st="0" end="0"/>
                                            </p:txEl>
                                          </p:spTgt>
                                        </p:tgtEl>
                                      </p:cBhvr>
                                    </p:animEffect>
                                    <p:anim calcmode="lin" valueType="num">
                                      <p:cBhvr>
                                        <p:cTn id="7"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6">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xEl>
                                              <p:pRg st="1" end="1"/>
                                            </p:txEl>
                                          </p:spTgt>
                                        </p:tgtEl>
                                      </p:cBhvr>
                                    </p:animEffect>
                                    <p:anim calcmode="lin" valueType="num">
                                      <p:cBhvr>
                                        <p:cTn id="14" dur="1000"/>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p:tgtEl>
                                          <p:spTgt spid="6">
                                            <p:txEl>
                                              <p:pRg st="1" end="1"/>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6">
                                            <p:txEl>
                                              <p:pRg st="2" end="2"/>
                                            </p:txEl>
                                          </p:spTgt>
                                        </p:tgtEl>
                                      </p:cBhvr>
                                    </p:animEffect>
                                    <p:anim calcmode="lin" valueType="num">
                                      <p:cBhvr>
                                        <p:cTn id="21" dur="1000"/>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p:tgtEl>
                                          <p:spTgt spid="6">
                                            <p:txEl>
                                              <p:pRg st="2" end="2"/>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14300"/>
            <a:ext cx="7023100" cy="1143000"/>
          </a:xfrm>
        </p:spPr>
        <p:txBody>
          <a:bodyPr/>
          <a:lstStyle/>
          <a:p>
            <a:pPr marL="0" indent="0">
              <a:lnSpc>
                <a:spcPct val="100000"/>
              </a:lnSpc>
              <a:spcBef>
                <a:spcPts val="0"/>
              </a:spcBef>
            </a:pPr>
            <a:r>
              <a:rPr lang="en-US" dirty="0" smtClean="0"/>
              <a:t>Unit 2 Objectives</a:t>
            </a:r>
            <a:r>
              <a:rPr lang="en-US" sz="2800" dirty="0" smtClean="0"/>
              <a:t/>
            </a:r>
            <a:br>
              <a:rPr lang="en-US" sz="2800" dirty="0" smtClean="0"/>
            </a:br>
            <a:r>
              <a:rPr lang="en-US" sz="2400" i="1" dirty="0" smtClean="0">
                <a:solidFill>
                  <a:schemeClr val="bg1">
                    <a:lumMod val="65000"/>
                  </a:schemeClr>
                </a:solidFill>
              </a:rPr>
              <a:t>Thinking Across Levels to Connect Learning</a:t>
            </a:r>
            <a:endParaRPr lang="en-US" sz="2400" dirty="0"/>
          </a:p>
        </p:txBody>
      </p:sp>
      <p:sp>
        <p:nvSpPr>
          <p:cNvPr id="3" name="Content Placeholder 2"/>
          <p:cNvSpPr>
            <a:spLocks noGrp="1"/>
          </p:cNvSpPr>
          <p:nvPr>
            <p:ph idx="1"/>
          </p:nvPr>
        </p:nvSpPr>
        <p:spPr>
          <a:xfrm>
            <a:off x="457200" y="1511300"/>
            <a:ext cx="8229600" cy="4445000"/>
          </a:xfrm>
        </p:spPr>
        <p:txBody>
          <a:bodyPr/>
          <a:lstStyle/>
          <a:p>
            <a:pPr>
              <a:lnSpc>
                <a:spcPct val="120000"/>
              </a:lnSpc>
              <a:spcBef>
                <a:spcPts val="1176"/>
              </a:spcBef>
              <a:buFont typeface="Wingdings" charset="2"/>
              <a:buChar char="§"/>
            </a:pPr>
            <a:r>
              <a:rPr lang="en-US" dirty="0" smtClean="0">
                <a:solidFill>
                  <a:srgbClr val="000000"/>
                </a:solidFill>
              </a:rPr>
              <a:t>Understand the research base that explains the importance of coherence in standards and curricula.</a:t>
            </a:r>
          </a:p>
          <a:p>
            <a:pPr>
              <a:lnSpc>
                <a:spcPct val="120000"/>
              </a:lnSpc>
              <a:spcBef>
                <a:spcPts val="1176"/>
              </a:spcBef>
              <a:buFont typeface="Wingdings" charset="2"/>
              <a:buChar char="§"/>
            </a:pPr>
            <a:r>
              <a:rPr lang="en-US" dirty="0" smtClean="0">
                <a:solidFill>
                  <a:srgbClr val="000000"/>
                </a:solidFill>
              </a:rPr>
              <a:t>Extend understanding about the focus of content in each level to include coherence within and across the levels. </a:t>
            </a:r>
          </a:p>
          <a:p>
            <a:pPr>
              <a:lnSpc>
                <a:spcPct val="120000"/>
              </a:lnSpc>
              <a:spcBef>
                <a:spcPts val="1176"/>
              </a:spcBef>
              <a:buFont typeface="Wingdings" charset="2"/>
              <a:buChar char="§"/>
            </a:pPr>
            <a:r>
              <a:rPr lang="en-US" dirty="0" smtClean="0">
                <a:solidFill>
                  <a:srgbClr val="000000"/>
                </a:solidFill>
              </a:rPr>
              <a:t>Develop </a:t>
            </a:r>
            <a:r>
              <a:rPr lang="en-US" dirty="0">
                <a:solidFill>
                  <a:srgbClr val="000000"/>
                </a:solidFill>
              </a:rPr>
              <a:t>an understanding of the </a:t>
            </a:r>
            <a:r>
              <a:rPr lang="en-US" dirty="0" smtClean="0">
                <a:solidFill>
                  <a:srgbClr val="000000"/>
                </a:solidFill>
              </a:rPr>
              <a:t>progressions of critical concepts across the CCR levels </a:t>
            </a:r>
            <a:r>
              <a:rPr lang="en-US" dirty="0">
                <a:solidFill>
                  <a:srgbClr val="000000"/>
                </a:solidFill>
              </a:rPr>
              <a:t>as a foundation for </a:t>
            </a:r>
            <a:r>
              <a:rPr lang="en-US" dirty="0" smtClean="0">
                <a:solidFill>
                  <a:srgbClr val="000000"/>
                </a:solidFill>
              </a:rPr>
              <a:t>developing </a:t>
            </a:r>
            <a:r>
              <a:rPr lang="en-US" dirty="0">
                <a:solidFill>
                  <a:srgbClr val="000000"/>
                </a:solidFill>
              </a:rPr>
              <a:t>a coherent and rigorous mathematics curriculum. </a:t>
            </a:r>
          </a:p>
        </p:txBody>
      </p:sp>
    </p:spTree>
    <p:extLst>
      <p:ext uri="{BB962C8B-B14F-4D97-AF65-F5344CB8AC3E}">
        <p14:creationId xmlns:p14="http://schemas.microsoft.com/office/powerpoint/2010/main" val="1453878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78"/>
          <p:cNvSpPr>
            <a:spLocks noGrp="1"/>
          </p:cNvSpPr>
          <p:nvPr>
            <p:ph type="title"/>
          </p:nvPr>
        </p:nvSpPr>
        <p:spPr>
          <a:xfrm>
            <a:off x="1270000" y="639594"/>
            <a:ext cx="8229600" cy="625812"/>
          </a:xfrm>
        </p:spPr>
        <p:txBody>
          <a:bodyPr/>
          <a:lstStyle/>
          <a:p>
            <a:pPr>
              <a:lnSpc>
                <a:spcPct val="110000"/>
              </a:lnSpc>
            </a:pPr>
            <a:r>
              <a:rPr lang="en-US" dirty="0" smtClean="0"/>
              <a:t>Rationale for Coherence</a:t>
            </a:r>
            <a:endParaRPr lang="en-US" i="1" dirty="0">
              <a:solidFill>
                <a:srgbClr val="17375E"/>
              </a:solidFill>
            </a:endParaRPr>
          </a:p>
        </p:txBody>
      </p:sp>
      <p:sp>
        <p:nvSpPr>
          <p:cNvPr id="7" name="Content Placeholder 10"/>
          <p:cNvSpPr>
            <a:spLocks noGrp="1"/>
          </p:cNvSpPr>
          <p:nvPr>
            <p:ph idx="1"/>
          </p:nvPr>
        </p:nvSpPr>
        <p:spPr>
          <a:xfrm>
            <a:off x="457200" y="1638300"/>
            <a:ext cx="8229600" cy="4000500"/>
          </a:xfrm>
        </p:spPr>
        <p:txBody>
          <a:bodyPr/>
          <a:lstStyle/>
          <a:p>
            <a:pPr marL="0" indent="0">
              <a:lnSpc>
                <a:spcPct val="110000"/>
              </a:lnSpc>
              <a:spcBef>
                <a:spcPts val="600"/>
              </a:spcBef>
              <a:buNone/>
            </a:pPr>
            <a:r>
              <a:rPr lang="en-US" i="1" spc="-90" dirty="0" smtClean="0"/>
              <a:t>Relevance and Importance Based on the Research</a:t>
            </a:r>
            <a:endParaRPr lang="en-US" i="1" spc="-90" dirty="0"/>
          </a:p>
          <a:p>
            <a:pPr marL="0" lvl="1" indent="0">
              <a:lnSpc>
                <a:spcPct val="110000"/>
              </a:lnSpc>
              <a:spcBef>
                <a:spcPts val="600"/>
              </a:spcBef>
              <a:buNone/>
            </a:pPr>
            <a:r>
              <a:rPr lang="en-US" sz="2200" dirty="0" smtClean="0">
                <a:solidFill>
                  <a:schemeClr val="tx1"/>
                </a:solidFill>
                <a:sym typeface="Arial"/>
              </a:rPr>
              <a:t>Research emanating from TIMSS and the ACT National Curriculum Survey </a:t>
            </a:r>
            <a:r>
              <a:rPr lang="en-US" sz="2200" dirty="0">
                <a:solidFill>
                  <a:srgbClr val="000000"/>
                </a:solidFill>
              </a:rPr>
              <a:t>support the premise that coherent standards and curricula are important </a:t>
            </a:r>
            <a:r>
              <a:rPr lang="en-US" sz="2200" dirty="0" smtClean="0">
                <a:solidFill>
                  <a:srgbClr val="000000"/>
                </a:solidFill>
              </a:rPr>
              <a:t>for college </a:t>
            </a:r>
            <a:r>
              <a:rPr lang="en-US" sz="2200" dirty="0">
                <a:solidFill>
                  <a:srgbClr val="000000"/>
                </a:solidFill>
              </a:rPr>
              <a:t>and career </a:t>
            </a:r>
            <a:r>
              <a:rPr lang="en-US" sz="2200" dirty="0" smtClean="0">
                <a:solidFill>
                  <a:srgbClr val="000000"/>
                </a:solidFill>
              </a:rPr>
              <a:t>readiness: </a:t>
            </a:r>
            <a:endParaRPr lang="en-US" sz="2200" dirty="0">
              <a:solidFill>
                <a:srgbClr val="000000"/>
              </a:solidFill>
            </a:endParaRPr>
          </a:p>
          <a:p>
            <a:pPr marL="342900" lvl="1" indent="-342900">
              <a:lnSpc>
                <a:spcPct val="110000"/>
              </a:lnSpc>
              <a:spcBef>
                <a:spcPts val="1800"/>
              </a:spcBef>
              <a:buFont typeface="Wingdings" charset="2"/>
              <a:buChar char="§"/>
            </a:pPr>
            <a:r>
              <a:rPr lang="en-US" sz="2200" dirty="0" smtClean="0">
                <a:solidFill>
                  <a:schemeClr val="tx1"/>
                </a:solidFill>
                <a:sym typeface="Arial"/>
              </a:rPr>
              <a:t>Coherence allows </a:t>
            </a:r>
            <a:r>
              <a:rPr lang="x-none" sz="2200" dirty="0" smtClean="0">
                <a:solidFill>
                  <a:schemeClr val="tx1"/>
                </a:solidFill>
                <a:sym typeface="Arial"/>
              </a:rPr>
              <a:t>students </a:t>
            </a:r>
            <a:r>
              <a:rPr lang="en-US" sz="2200" dirty="0" smtClean="0">
                <a:solidFill>
                  <a:schemeClr val="tx1"/>
                </a:solidFill>
                <a:sym typeface="Arial"/>
              </a:rPr>
              <a:t>to demonstrate </a:t>
            </a:r>
            <a:r>
              <a:rPr lang="x-none" sz="2200" dirty="0" smtClean="0">
                <a:solidFill>
                  <a:schemeClr val="tx1"/>
                </a:solidFill>
                <a:sym typeface="Arial"/>
              </a:rPr>
              <a:t>new understanding </a:t>
            </a:r>
            <a:r>
              <a:rPr lang="en-US" sz="2200" dirty="0" smtClean="0">
                <a:solidFill>
                  <a:schemeClr val="tx1"/>
                </a:solidFill>
                <a:sym typeface="Arial"/>
              </a:rPr>
              <a:t>built </a:t>
            </a:r>
            <a:r>
              <a:rPr lang="x-none" sz="2200" dirty="0" smtClean="0">
                <a:solidFill>
                  <a:schemeClr val="tx1"/>
                </a:solidFill>
                <a:sym typeface="Arial"/>
              </a:rPr>
              <a:t>on foundations </a:t>
            </a:r>
            <a:r>
              <a:rPr lang="en-US" sz="2200" dirty="0" smtClean="0">
                <a:solidFill>
                  <a:schemeClr val="tx1"/>
                </a:solidFill>
                <a:sym typeface="Arial"/>
              </a:rPr>
              <a:t>from</a:t>
            </a:r>
            <a:r>
              <a:rPr lang="x-none" sz="2200" dirty="0" smtClean="0">
                <a:solidFill>
                  <a:schemeClr val="tx1"/>
                </a:solidFill>
                <a:sym typeface="Arial"/>
              </a:rPr>
              <a:t> previous </a:t>
            </a:r>
            <a:r>
              <a:rPr lang="en-US" sz="2200" dirty="0" smtClean="0">
                <a:solidFill>
                  <a:schemeClr val="tx1"/>
                </a:solidFill>
                <a:sym typeface="Arial"/>
              </a:rPr>
              <a:t>study</a:t>
            </a:r>
            <a:r>
              <a:rPr lang="x-none" sz="2200" dirty="0" smtClean="0">
                <a:solidFill>
                  <a:schemeClr val="tx1"/>
                </a:solidFill>
                <a:sym typeface="Arial"/>
              </a:rPr>
              <a:t>. </a:t>
            </a:r>
            <a:endParaRPr lang="en-US" sz="2200" dirty="0" smtClean="0">
              <a:solidFill>
                <a:schemeClr val="tx1"/>
              </a:solidFill>
              <a:sym typeface="Arial"/>
            </a:endParaRPr>
          </a:p>
          <a:p>
            <a:pPr marL="342900" lvl="1" indent="-342900">
              <a:lnSpc>
                <a:spcPct val="110000"/>
              </a:lnSpc>
              <a:spcBef>
                <a:spcPts val="1800"/>
              </a:spcBef>
              <a:buFont typeface="Wingdings" charset="2"/>
              <a:buChar char="§"/>
            </a:pPr>
            <a:r>
              <a:rPr lang="en-US" sz="2200" dirty="0" smtClean="0">
                <a:solidFill>
                  <a:schemeClr val="tx1"/>
                </a:solidFill>
                <a:sym typeface="Arial"/>
              </a:rPr>
              <a:t>Coherence prevents standards from being a list of isolated topics.</a:t>
            </a:r>
            <a:endParaRPr lang="x-none" sz="2200" dirty="0" smtClean="0">
              <a:solidFill>
                <a:schemeClr val="tx1"/>
              </a:solidFill>
              <a:sym typeface="Arial"/>
            </a:endParaRPr>
          </a:p>
          <a:p>
            <a:pPr marL="342900" lvl="1" indent="-342900">
              <a:lnSpc>
                <a:spcPct val="110000"/>
              </a:lnSpc>
              <a:spcBef>
                <a:spcPts val="1800"/>
              </a:spcBef>
              <a:buFont typeface="Wingdings" charset="2"/>
              <a:buChar char="§"/>
            </a:pPr>
            <a:r>
              <a:rPr lang="en-US" sz="2200" dirty="0" smtClean="0">
                <a:solidFill>
                  <a:schemeClr val="tx1"/>
                </a:solidFill>
                <a:sym typeface="Arial"/>
              </a:rPr>
              <a:t>Coherence means that e</a:t>
            </a:r>
            <a:r>
              <a:rPr lang="x-none" sz="2200" dirty="0" smtClean="0">
                <a:solidFill>
                  <a:schemeClr val="tx1"/>
                </a:solidFill>
                <a:sym typeface="Arial"/>
              </a:rPr>
              <a:t>ach standard is not a new event, but </a:t>
            </a:r>
            <a:r>
              <a:rPr lang="en-US" sz="2200" dirty="0" smtClean="0">
                <a:solidFill>
                  <a:schemeClr val="tx1"/>
                </a:solidFill>
                <a:sym typeface="Arial"/>
              </a:rPr>
              <a:t>rather </a:t>
            </a:r>
            <a:r>
              <a:rPr lang="x-none" sz="2200" dirty="0" smtClean="0">
                <a:solidFill>
                  <a:schemeClr val="tx1"/>
                </a:solidFill>
                <a:sym typeface="Arial"/>
              </a:rPr>
              <a:t>an extension of previous learnin</a:t>
            </a:r>
            <a:r>
              <a:rPr lang="en-US" sz="2200" dirty="0" smtClean="0">
                <a:solidFill>
                  <a:schemeClr val="tx1"/>
                </a:solidFill>
                <a:sym typeface="Arial"/>
              </a:rPr>
              <a:t>g.</a:t>
            </a:r>
            <a:endParaRPr lang="en-US" sz="2200" dirty="0">
              <a:solidFill>
                <a:schemeClr val="tx1"/>
              </a:solidFill>
              <a:sym typeface="Arial"/>
            </a:endParaRPr>
          </a:p>
        </p:txBody>
      </p:sp>
    </p:spTree>
    <p:extLst>
      <p:ext uri="{BB962C8B-B14F-4D97-AF65-F5344CB8AC3E}">
        <p14:creationId xmlns:p14="http://schemas.microsoft.com/office/powerpoint/2010/main" val="236184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644751"/>
            <a:ext cx="7988300" cy="584776"/>
          </a:xfrm>
        </p:spPr>
        <p:txBody>
          <a:bodyPr/>
          <a:lstStyle/>
          <a:p>
            <a:pPr>
              <a:lnSpc>
                <a:spcPct val="100000"/>
              </a:lnSpc>
            </a:pPr>
            <a:r>
              <a:rPr lang="en-US" dirty="0" smtClean="0"/>
              <a:t>Implications of Coherence </a:t>
            </a:r>
            <a:br>
              <a:rPr lang="en-US" dirty="0" smtClean="0"/>
            </a:br>
            <a:r>
              <a:rPr lang="en-US" dirty="0" smtClean="0"/>
              <a:t>on Instruction</a:t>
            </a:r>
            <a:endParaRPr lang="en-US" dirty="0"/>
          </a:p>
        </p:txBody>
      </p:sp>
      <p:sp>
        <p:nvSpPr>
          <p:cNvPr id="3" name="Content Placeholder 2"/>
          <p:cNvSpPr>
            <a:spLocks noGrp="1"/>
          </p:cNvSpPr>
          <p:nvPr>
            <p:ph idx="1"/>
          </p:nvPr>
        </p:nvSpPr>
        <p:spPr>
          <a:xfrm>
            <a:off x="546100" y="1562101"/>
            <a:ext cx="7988300" cy="4343400"/>
          </a:xfrm>
        </p:spPr>
        <p:txBody>
          <a:bodyPr>
            <a:normAutofit/>
          </a:bodyPr>
          <a:lstStyle/>
          <a:p>
            <a:pPr>
              <a:lnSpc>
                <a:spcPct val="120000"/>
              </a:lnSpc>
              <a:spcBef>
                <a:spcPts val="1200"/>
              </a:spcBef>
              <a:buFont typeface="Wingdings" charset="2"/>
              <a:buChar char="§"/>
            </a:pPr>
            <a:r>
              <a:rPr lang="en-US" dirty="0" smtClean="0">
                <a:solidFill>
                  <a:schemeClr val="tx1"/>
                </a:solidFill>
              </a:rPr>
              <a:t>Content unfolds meaningfully.</a:t>
            </a:r>
          </a:p>
          <a:p>
            <a:pPr>
              <a:lnSpc>
                <a:spcPct val="120000"/>
              </a:lnSpc>
              <a:spcBef>
                <a:spcPts val="1200"/>
              </a:spcBef>
              <a:buFont typeface="Wingdings" charset="2"/>
              <a:buChar char="§"/>
            </a:pPr>
            <a:r>
              <a:rPr lang="en-US" dirty="0">
                <a:solidFill>
                  <a:schemeClr val="tx1"/>
                </a:solidFill>
              </a:rPr>
              <a:t>C</a:t>
            </a:r>
            <a:r>
              <a:rPr lang="en-US" dirty="0" smtClean="0">
                <a:solidFill>
                  <a:schemeClr val="tx1"/>
                </a:solidFill>
              </a:rPr>
              <a:t>onnections between concepts are made both </a:t>
            </a:r>
            <a:r>
              <a:rPr lang="en-US" i="1" dirty="0" smtClean="0">
                <a:solidFill>
                  <a:schemeClr val="tx1"/>
                </a:solidFill>
              </a:rPr>
              <a:t>within</a:t>
            </a:r>
            <a:r>
              <a:rPr lang="en-US" dirty="0" smtClean="0">
                <a:solidFill>
                  <a:schemeClr val="tx1"/>
                </a:solidFill>
              </a:rPr>
              <a:t> and </a:t>
            </a:r>
            <a:r>
              <a:rPr lang="en-US" i="1" dirty="0" smtClean="0">
                <a:solidFill>
                  <a:schemeClr val="tx1"/>
                </a:solidFill>
              </a:rPr>
              <a:t>across</a:t>
            </a:r>
            <a:r>
              <a:rPr lang="en-US" dirty="0" smtClean="0">
                <a:solidFill>
                  <a:schemeClr val="tx1"/>
                </a:solidFill>
              </a:rPr>
              <a:t> the levels.</a:t>
            </a:r>
          </a:p>
          <a:p>
            <a:pPr>
              <a:lnSpc>
                <a:spcPct val="120000"/>
              </a:lnSpc>
              <a:spcBef>
                <a:spcPts val="1200"/>
              </a:spcBef>
              <a:buFont typeface="Wingdings" charset="2"/>
              <a:buChar char="§"/>
            </a:pPr>
            <a:r>
              <a:rPr lang="en-US" dirty="0" smtClean="0">
                <a:solidFill>
                  <a:schemeClr val="tx1"/>
                </a:solidFill>
              </a:rPr>
              <a:t>Students and teachers </a:t>
            </a:r>
            <a:r>
              <a:rPr lang="en-US" i="1" dirty="0" smtClean="0">
                <a:solidFill>
                  <a:schemeClr val="tx1"/>
                </a:solidFill>
              </a:rPr>
              <a:t>expect</a:t>
            </a:r>
            <a:r>
              <a:rPr lang="en-US" dirty="0" smtClean="0">
                <a:solidFill>
                  <a:schemeClr val="tx1"/>
                </a:solidFill>
              </a:rPr>
              <a:t> knowledge and skills to build and grow.</a:t>
            </a:r>
            <a:endParaRPr lang="en-US" dirty="0" smtClean="0">
              <a:solidFill>
                <a:srgbClr val="FF0000"/>
              </a:solidFill>
            </a:endParaRPr>
          </a:p>
        </p:txBody>
      </p:sp>
    </p:spTree>
    <p:extLst>
      <p:ext uri="{BB962C8B-B14F-4D97-AF65-F5344CB8AC3E}">
        <p14:creationId xmlns:p14="http://schemas.microsoft.com/office/powerpoint/2010/main" val="42320136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r">
              <a:spcBef>
                <a:spcPts val="1200"/>
              </a:spcBef>
              <a:buNone/>
            </a:pPr>
            <a:r>
              <a:rPr lang="en-US" sz="2800" b="1" i="1" kern="1200" dirty="0">
                <a:solidFill>
                  <a:schemeClr val="accent1">
                    <a:lumMod val="50000"/>
                  </a:schemeClr>
                </a:solidFill>
                <a:cs typeface="Arial"/>
              </a:rPr>
              <a:t>Now let’s </a:t>
            </a:r>
            <a:r>
              <a:rPr lang="en-US" sz="2800" b="1" i="1" kern="1200" smtClean="0">
                <a:solidFill>
                  <a:schemeClr val="accent1">
                    <a:lumMod val="50000"/>
                  </a:schemeClr>
                </a:solidFill>
                <a:cs typeface="Arial"/>
              </a:rPr>
              <a:t>do some work </a:t>
            </a:r>
            <a:r>
              <a:rPr lang="en-US" sz="2800" b="1" i="1" kern="1200" dirty="0" smtClean="0">
                <a:solidFill>
                  <a:schemeClr val="accent1">
                    <a:lumMod val="50000"/>
                  </a:schemeClr>
                </a:solidFill>
                <a:cs typeface="Arial"/>
              </a:rPr>
              <a:t>with </a:t>
            </a:r>
            <a:endParaRPr lang="en-US" sz="2800" b="1" i="1" kern="1200" dirty="0" smtClean="0">
              <a:solidFill>
                <a:schemeClr val="accent1">
                  <a:lumMod val="50000"/>
                </a:schemeClr>
              </a:solidFill>
              <a:cs typeface="Arial"/>
            </a:endParaRPr>
          </a:p>
          <a:p>
            <a:pPr marL="0" indent="0" algn="r">
              <a:spcBef>
                <a:spcPts val="1200"/>
              </a:spcBef>
              <a:buNone/>
            </a:pPr>
            <a:r>
              <a:rPr lang="en-US" sz="2800" b="1" i="1" kern="1200" dirty="0" smtClean="0">
                <a:solidFill>
                  <a:schemeClr val="accent1">
                    <a:lumMod val="50000"/>
                  </a:schemeClr>
                </a:solidFill>
                <a:cs typeface="Arial"/>
              </a:rPr>
              <a:t>coherence </a:t>
            </a:r>
            <a:r>
              <a:rPr lang="en-US" sz="2800" b="1" i="1" kern="1200" dirty="0" smtClean="0">
                <a:solidFill>
                  <a:schemeClr val="accent1">
                    <a:lumMod val="50000"/>
                  </a:schemeClr>
                </a:solidFill>
                <a:cs typeface="Arial"/>
              </a:rPr>
              <a:t>. . .</a:t>
            </a:r>
            <a:endParaRPr lang="en-US" sz="2800" dirty="0"/>
          </a:p>
        </p:txBody>
      </p:sp>
    </p:spTree>
    <p:extLst>
      <p:ext uri="{BB962C8B-B14F-4D97-AF65-F5344CB8AC3E}">
        <p14:creationId xmlns:p14="http://schemas.microsoft.com/office/powerpoint/2010/main" val="41902601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651847"/>
            <a:ext cx="8229600" cy="584776"/>
          </a:xfrm>
        </p:spPr>
        <p:txBody>
          <a:bodyPr/>
          <a:lstStyle/>
          <a:p>
            <a:r>
              <a:rPr lang="en-US" dirty="0" smtClean="0">
                <a:sym typeface="Arial"/>
              </a:rPr>
              <a:t>Materials</a:t>
            </a:r>
            <a:endParaRPr lang="en-US" dirty="0"/>
          </a:p>
        </p:txBody>
      </p:sp>
      <p:sp>
        <p:nvSpPr>
          <p:cNvPr id="3" name="Content Placeholder 2"/>
          <p:cNvSpPr>
            <a:spLocks noGrp="1"/>
          </p:cNvSpPr>
          <p:nvPr>
            <p:ph idx="1"/>
          </p:nvPr>
        </p:nvSpPr>
        <p:spPr>
          <a:xfrm>
            <a:off x="457200" y="1778000"/>
            <a:ext cx="8229600" cy="2834622"/>
          </a:xfrm>
        </p:spPr>
        <p:txBody>
          <a:bodyPr/>
          <a:lstStyle/>
          <a:p>
            <a:pPr lvl="0">
              <a:lnSpc>
                <a:spcPct val="120000"/>
              </a:lnSpc>
              <a:spcBef>
                <a:spcPts val="1176"/>
              </a:spcBef>
              <a:buFont typeface="Wingdings" charset="2"/>
              <a:buChar char="§"/>
            </a:pPr>
            <a:r>
              <a:rPr lang="en-US" dirty="0" smtClean="0">
                <a:solidFill>
                  <a:srgbClr val="000000"/>
                </a:solidFill>
              </a:rPr>
              <a:t>Directions for Participants</a:t>
            </a:r>
          </a:p>
          <a:p>
            <a:pPr lvl="0">
              <a:lnSpc>
                <a:spcPct val="120000"/>
              </a:lnSpc>
              <a:spcBef>
                <a:spcPts val="1176"/>
              </a:spcBef>
              <a:buFont typeface="Wingdings" charset="2"/>
              <a:buChar char="§"/>
            </a:pPr>
            <a:r>
              <a:rPr lang="en-US" dirty="0" smtClean="0">
                <a:solidFill>
                  <a:srgbClr val="000000"/>
                </a:solidFill>
              </a:rPr>
              <a:t>Resource: Major </a:t>
            </a:r>
            <a:r>
              <a:rPr lang="en-US" dirty="0">
                <a:solidFill>
                  <a:srgbClr val="000000"/>
                </a:solidFill>
              </a:rPr>
              <a:t>Work of the </a:t>
            </a:r>
            <a:r>
              <a:rPr lang="en-US" dirty="0" smtClean="0">
                <a:solidFill>
                  <a:srgbClr val="000000"/>
                </a:solidFill>
              </a:rPr>
              <a:t>Levels</a:t>
            </a:r>
          </a:p>
          <a:p>
            <a:pPr lvl="0">
              <a:lnSpc>
                <a:spcPct val="120000"/>
              </a:lnSpc>
              <a:spcBef>
                <a:spcPts val="1176"/>
              </a:spcBef>
              <a:buFont typeface="Wingdings" charset="2"/>
              <a:buChar char="§"/>
            </a:pPr>
            <a:r>
              <a:rPr lang="en-US" dirty="0" smtClean="0">
                <a:solidFill>
                  <a:srgbClr val="000000"/>
                </a:solidFill>
              </a:rPr>
              <a:t>Resource: CCR Standards for Adult Education</a:t>
            </a:r>
          </a:p>
          <a:p>
            <a:pPr lvl="0">
              <a:lnSpc>
                <a:spcPct val="120000"/>
              </a:lnSpc>
              <a:spcBef>
                <a:spcPts val="1176"/>
              </a:spcBef>
              <a:buFont typeface="Wingdings" charset="2"/>
              <a:buChar char="§"/>
            </a:pPr>
            <a:r>
              <a:rPr lang="en-US" dirty="0" smtClean="0">
                <a:solidFill>
                  <a:srgbClr val="000000"/>
                </a:solidFill>
              </a:rPr>
              <a:t>Resource: Color-coded set of standards cards</a:t>
            </a:r>
          </a:p>
        </p:txBody>
      </p:sp>
    </p:spTree>
    <p:extLst>
      <p:ext uri="{BB962C8B-B14F-4D97-AF65-F5344CB8AC3E}">
        <p14:creationId xmlns:p14="http://schemas.microsoft.com/office/powerpoint/2010/main" val="3875046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31900" y="50800"/>
            <a:ext cx="8229600" cy="1193799"/>
          </a:xfrm>
        </p:spPr>
        <p:txBody>
          <a:bodyPr/>
          <a:lstStyle/>
          <a:p>
            <a:r>
              <a:rPr lang="en-US" dirty="0" smtClean="0">
                <a:sym typeface="Arial"/>
              </a:rPr>
              <a:t>Directions</a:t>
            </a:r>
            <a:endParaRPr lang="en-US" dirty="0"/>
          </a:p>
        </p:txBody>
      </p:sp>
      <p:sp>
        <p:nvSpPr>
          <p:cNvPr id="3" name="Content Placeholder 2"/>
          <p:cNvSpPr>
            <a:spLocks noGrp="1"/>
          </p:cNvSpPr>
          <p:nvPr>
            <p:ph idx="1"/>
          </p:nvPr>
        </p:nvSpPr>
        <p:spPr>
          <a:xfrm>
            <a:off x="414364" y="1485899"/>
            <a:ext cx="8272436" cy="4456604"/>
          </a:xfrm>
        </p:spPr>
        <p:txBody>
          <a:bodyPr/>
          <a:lstStyle/>
          <a:p>
            <a:pPr marL="455613" lvl="1" indent="-341313">
              <a:lnSpc>
                <a:spcPct val="120000"/>
              </a:lnSpc>
              <a:spcBef>
                <a:spcPts val="1176"/>
              </a:spcBef>
              <a:buFont typeface="+mj-lt"/>
              <a:buAutoNum type="arabicPeriod"/>
            </a:pPr>
            <a:r>
              <a:rPr lang="en-US" sz="2200" dirty="0" smtClean="0">
                <a:solidFill>
                  <a:srgbClr val="000000"/>
                </a:solidFill>
              </a:rPr>
              <a:t>Identify </a:t>
            </a:r>
            <a:r>
              <a:rPr lang="en-US" sz="2200" dirty="0">
                <a:solidFill>
                  <a:srgbClr val="000000"/>
                </a:solidFill>
              </a:rPr>
              <a:t>the progression </a:t>
            </a:r>
            <a:r>
              <a:rPr lang="en-US" sz="2200" dirty="0" smtClean="0">
                <a:solidFill>
                  <a:srgbClr val="000000"/>
                </a:solidFill>
              </a:rPr>
              <a:t>topic</a:t>
            </a:r>
            <a:r>
              <a:rPr lang="en-US" sz="2200" dirty="0">
                <a:solidFill>
                  <a:srgbClr val="000000"/>
                </a:solidFill>
              </a:rPr>
              <a:t> </a:t>
            </a:r>
            <a:r>
              <a:rPr lang="en-US" sz="2200" dirty="0" smtClean="0">
                <a:solidFill>
                  <a:srgbClr val="000000"/>
                </a:solidFill>
              </a:rPr>
              <a:t>to which each color-coded group of standards belongs: fluency with operations, expressions and equations, or real-world applications.</a:t>
            </a:r>
            <a:endParaRPr lang="en-US" sz="2200" dirty="0">
              <a:solidFill>
                <a:srgbClr val="000000"/>
              </a:solidFill>
            </a:endParaRPr>
          </a:p>
          <a:p>
            <a:pPr marL="455613" lvl="1" indent="-341313">
              <a:lnSpc>
                <a:spcPct val="120000"/>
              </a:lnSpc>
              <a:spcBef>
                <a:spcPts val="1176"/>
              </a:spcBef>
              <a:buFont typeface="+mj-lt"/>
              <a:buAutoNum type="arabicPeriod"/>
            </a:pPr>
            <a:r>
              <a:rPr lang="en-US" sz="2200" dirty="0" smtClean="0">
                <a:solidFill>
                  <a:srgbClr val="000000"/>
                </a:solidFill>
              </a:rPr>
              <a:t>Begin with the fluency (blue) cards. Use knowledge of how concepts and skills build on one another to organize the color-coded cards in a logical order of progression from the lowest to the highest level.</a:t>
            </a:r>
          </a:p>
          <a:p>
            <a:pPr marL="455613" lvl="1" indent="-341313">
              <a:lnSpc>
                <a:spcPct val="120000"/>
              </a:lnSpc>
              <a:spcBef>
                <a:spcPts val="1176"/>
              </a:spcBef>
              <a:buFont typeface="+mj-lt"/>
              <a:buAutoNum type="arabicPeriod"/>
            </a:pPr>
            <a:r>
              <a:rPr lang="en-US" sz="2200" dirty="0" smtClean="0">
                <a:solidFill>
                  <a:srgbClr val="000000"/>
                </a:solidFill>
              </a:rPr>
              <a:t>Use knowledge of the CCR Standards and the Unit 1 resource, Major Work of the Levels, to help identify </a:t>
            </a:r>
            <a:r>
              <a:rPr lang="en-US" sz="2200" dirty="0">
                <a:solidFill>
                  <a:srgbClr val="000000"/>
                </a:solidFill>
              </a:rPr>
              <a:t>the </a:t>
            </a:r>
            <a:r>
              <a:rPr lang="en-US" sz="2200" dirty="0" smtClean="0">
                <a:solidFill>
                  <a:srgbClr val="000000"/>
                </a:solidFill>
              </a:rPr>
              <a:t>level (</a:t>
            </a:r>
            <a:r>
              <a:rPr lang="en-US" sz="2200" dirty="0">
                <a:solidFill>
                  <a:srgbClr val="000000"/>
                </a:solidFill>
              </a:rPr>
              <a:t>A, B, C, D, or E</a:t>
            </a:r>
            <a:r>
              <a:rPr lang="en-US" sz="2200" dirty="0" smtClean="0">
                <a:solidFill>
                  <a:srgbClr val="000000"/>
                </a:solidFill>
              </a:rPr>
              <a:t>) for each standard on a fluency card. </a:t>
            </a:r>
          </a:p>
        </p:txBody>
      </p:sp>
      <p:sp>
        <p:nvSpPr>
          <p:cNvPr id="2" name="Right Arrow 1" descr="arrow pointing right"/>
          <p:cNvSpPr/>
          <p:nvPr/>
        </p:nvSpPr>
        <p:spPr bwMode="auto">
          <a:xfrm>
            <a:off x="7264400" y="5829300"/>
            <a:ext cx="1079500" cy="584199"/>
          </a:xfrm>
          <a:prstGeom prst="rightArrow">
            <a:avLst/>
          </a:prstGeom>
          <a:solidFill>
            <a:srgbClr val="1E4A7B"/>
          </a:solidFill>
          <a:ln w="127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1501805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64" y="1435100"/>
            <a:ext cx="8234336" cy="1841500"/>
          </a:xfrm>
        </p:spPr>
        <p:txBody>
          <a:bodyPr/>
          <a:lstStyle/>
          <a:p>
            <a:pPr marL="627063" lvl="1" indent="-457200">
              <a:lnSpc>
                <a:spcPct val="120000"/>
              </a:lnSpc>
              <a:spcBef>
                <a:spcPts val="1176"/>
              </a:spcBef>
              <a:buFont typeface="+mj-lt"/>
              <a:buAutoNum type="arabicPeriod" startAt="4"/>
            </a:pPr>
            <a:r>
              <a:rPr lang="en-US" sz="2200" dirty="0" smtClean="0">
                <a:solidFill>
                  <a:srgbClr val="000000"/>
                </a:solidFill>
              </a:rPr>
              <a:t>Share </a:t>
            </a:r>
            <a:r>
              <a:rPr lang="en-US" sz="2200" dirty="0">
                <a:solidFill>
                  <a:srgbClr val="000000"/>
                </a:solidFill>
              </a:rPr>
              <a:t>results with others at your </a:t>
            </a:r>
            <a:r>
              <a:rPr lang="en-US" sz="2200" dirty="0" smtClean="0">
                <a:solidFill>
                  <a:srgbClr val="000000"/>
                </a:solidFill>
              </a:rPr>
              <a:t>table, </a:t>
            </a:r>
            <a:r>
              <a:rPr lang="en-US" sz="2200" dirty="0">
                <a:solidFill>
                  <a:srgbClr val="000000"/>
                </a:solidFill>
              </a:rPr>
              <a:t>and discuss any points of agreement and </a:t>
            </a:r>
            <a:r>
              <a:rPr lang="en-US" sz="2200" dirty="0" smtClean="0">
                <a:solidFill>
                  <a:srgbClr val="000000"/>
                </a:solidFill>
              </a:rPr>
              <a:t>disagreement.</a:t>
            </a:r>
          </a:p>
          <a:p>
            <a:pPr marL="627063" lvl="1" indent="-457200">
              <a:lnSpc>
                <a:spcPct val="120000"/>
              </a:lnSpc>
              <a:spcBef>
                <a:spcPts val="1176"/>
              </a:spcBef>
              <a:buFont typeface="+mj-lt"/>
              <a:buAutoNum type="arabicPeriod" startAt="4"/>
            </a:pPr>
            <a:r>
              <a:rPr lang="en-US" sz="2200" dirty="0" smtClean="0">
                <a:solidFill>
                  <a:srgbClr val="000000"/>
                </a:solidFill>
              </a:rPr>
              <a:t>Repeat steps 2 through 4 for expressions and equations (yellow) and real-world applications (green) cards.</a:t>
            </a:r>
            <a:endParaRPr lang="en-US" sz="2200" dirty="0">
              <a:solidFill>
                <a:schemeClr val="tx1"/>
              </a:solidFill>
            </a:endParaRPr>
          </a:p>
        </p:txBody>
      </p:sp>
      <p:grpSp>
        <p:nvGrpSpPr>
          <p:cNvPr id="2" name="Group 1" descr="Work Session 60 minutes"/>
          <p:cNvGrpSpPr/>
          <p:nvPr/>
        </p:nvGrpSpPr>
        <p:grpSpPr>
          <a:xfrm>
            <a:off x="6195181" y="5524748"/>
            <a:ext cx="2491619" cy="662491"/>
            <a:chOff x="6195181" y="5524748"/>
            <a:chExt cx="2491619" cy="662491"/>
          </a:xfrm>
        </p:grpSpPr>
        <p:sp>
          <p:nvSpPr>
            <p:cNvPr id="5" name="Rounded Rectangle 4"/>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6" name="TextBox 5"/>
            <p:cNvSpPr txBox="1"/>
            <p:nvPr/>
          </p:nvSpPr>
          <p:spPr>
            <a:xfrm>
              <a:off x="6195181" y="5553970"/>
              <a:ext cx="2491619" cy="553998"/>
            </a:xfrm>
            <a:prstGeom prst="rect">
              <a:avLst/>
            </a:prstGeom>
            <a:noFill/>
          </p:spPr>
          <p:txBody>
            <a:bodyPr wrap="square" rtlCol="0" anchor="ctr">
              <a:spAutoFit/>
            </a:bodyPr>
            <a:lstStyle/>
            <a:p>
              <a:pPr algn="ctr"/>
              <a:r>
                <a:rPr lang="en-US" sz="1500" dirty="0" smtClean="0">
                  <a:solidFill>
                    <a:schemeClr val="bg1"/>
                  </a:solidFill>
                </a:rPr>
                <a:t>Work Session</a:t>
              </a:r>
              <a:br>
                <a:rPr lang="en-US" sz="1500" dirty="0" smtClean="0">
                  <a:solidFill>
                    <a:schemeClr val="bg1"/>
                  </a:solidFill>
                </a:rPr>
              </a:br>
              <a:r>
                <a:rPr lang="en-US" sz="1500" dirty="0" smtClean="0">
                  <a:solidFill>
                    <a:schemeClr val="bg1"/>
                  </a:solidFill>
                </a:rPr>
                <a:t>60 minutes</a:t>
              </a:r>
              <a:endParaRPr lang="en-US" sz="1500" dirty="0">
                <a:solidFill>
                  <a:schemeClr val="bg1"/>
                </a:solidFill>
              </a:endParaRPr>
            </a:p>
          </p:txBody>
        </p:sp>
      </p:grpSp>
      <p:sp>
        <p:nvSpPr>
          <p:cNvPr id="8" name="Title 1"/>
          <p:cNvSpPr>
            <a:spLocks noGrp="1"/>
          </p:cNvSpPr>
          <p:nvPr>
            <p:ph type="title"/>
          </p:nvPr>
        </p:nvSpPr>
        <p:spPr>
          <a:xfrm>
            <a:off x="1231900" y="50800"/>
            <a:ext cx="8229600" cy="1193799"/>
          </a:xfrm>
        </p:spPr>
        <p:txBody>
          <a:bodyPr/>
          <a:lstStyle/>
          <a:p>
            <a:r>
              <a:rPr lang="en-US" dirty="0" smtClean="0">
                <a:sym typeface="Arial"/>
              </a:rPr>
              <a:t>Directions</a:t>
            </a:r>
            <a:r>
              <a:rPr lang="en-US" dirty="0">
                <a:sym typeface="Arial"/>
              </a:rPr>
              <a:t> </a:t>
            </a:r>
            <a:r>
              <a:rPr lang="en-US" dirty="0" smtClean="0">
                <a:sym typeface="Arial"/>
              </a:rPr>
              <a:t>(Continued)</a:t>
            </a:r>
            <a:endParaRPr lang="en-US" dirty="0"/>
          </a:p>
        </p:txBody>
      </p:sp>
    </p:spTree>
    <p:extLst>
      <p:ext uri="{BB962C8B-B14F-4D97-AF65-F5344CB8AC3E}">
        <p14:creationId xmlns:p14="http://schemas.microsoft.com/office/powerpoint/2010/main" val="4051872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1796</Words>
  <Application>Microsoft Macintosh PowerPoint</Application>
  <PresentationFormat>On-screen Show (4:3)</PresentationFormat>
  <Paragraphs>121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2_SAMPLE</vt:lpstr>
      <vt:lpstr>Thinking Across Levels to Connect Learning Foundational Unit 2</vt:lpstr>
      <vt:lpstr>Three Key Advances Prompted by the CCR Standards</vt:lpstr>
      <vt:lpstr>Unit 2 Objectives Thinking Across Levels to Connect Learning</vt:lpstr>
      <vt:lpstr>Rationale for Coherence</vt:lpstr>
      <vt:lpstr>Implications of Coherence  on Instruction</vt:lpstr>
      <vt:lpstr>Hands-On Practice</vt:lpstr>
      <vt:lpstr>Materials</vt:lpstr>
      <vt:lpstr>Directions</vt:lpstr>
      <vt:lpstr>Directions (Continued)</vt:lpstr>
      <vt:lpstr>Reflections</vt:lpstr>
      <vt:lpstr>Next Steps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Thinking Across Levels to Connect Learning</dc:title>
  <dc:subject>Thinking Across Levels to Connect Learning</dc:subject>
  <dc:creator>OCTAE</dc:creator>
  <cp:keywords>Math, CCR Standards, Adult Education</cp:keywords>
  <dc:description/>
  <cp:lastModifiedBy/>
  <cp:revision>1</cp:revision>
  <dcterms:created xsi:type="dcterms:W3CDTF">2014-08-19T09:56:46Z</dcterms:created>
  <dcterms:modified xsi:type="dcterms:W3CDTF">2016-06-20T23:56:56Z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