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6" r:id="rId1"/>
  </p:sldMasterIdLst>
  <p:notesMasterIdLst>
    <p:notesMasterId r:id="rId13"/>
  </p:notesMasterIdLst>
  <p:handoutMasterIdLst>
    <p:handoutMasterId r:id="rId14"/>
  </p:handoutMasterIdLst>
  <p:sldIdLst>
    <p:sldId id="279" r:id="rId2"/>
    <p:sldId id="268" r:id="rId3"/>
    <p:sldId id="269" r:id="rId4"/>
    <p:sldId id="270" r:id="rId5"/>
    <p:sldId id="271" r:id="rId6"/>
    <p:sldId id="280" r:id="rId7"/>
    <p:sldId id="273" r:id="rId8"/>
    <p:sldId id="274" r:id="rId9"/>
    <p:sldId id="275" r:id="rId10"/>
    <p:sldId id="276"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2A90C"/>
    <a:srgbClr val="000000"/>
    <a:srgbClr val="7F7F7F"/>
    <a:srgbClr val="2A40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89" autoAdjust="0"/>
    <p:restoredTop sz="86383" autoAdjust="0"/>
  </p:normalViewPr>
  <p:slideViewPr>
    <p:cSldViewPr snapToGrid="0" snapToObjects="1">
      <p:cViewPr>
        <p:scale>
          <a:sx n="100" d="100"/>
          <a:sy n="100" d="100"/>
        </p:scale>
        <p:origin x="496" y="0"/>
      </p:cViewPr>
      <p:guideLst>
        <p:guide orient="horz" pos="2160"/>
        <p:guide pos="2880"/>
      </p:guideLst>
    </p:cSldViewPr>
  </p:slideViewPr>
  <p:outlineViewPr>
    <p:cViewPr>
      <p:scale>
        <a:sx n="33" d="100"/>
        <a:sy n="33" d="100"/>
      </p:scale>
      <p:origin x="0" y="-18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912"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a:p>
        </p:txBody>
      </p:sp>
    </p:spTree>
    <p:extLst>
      <p:ext uri="{BB962C8B-B14F-4D97-AF65-F5344CB8AC3E}">
        <p14:creationId xmlns:p14="http://schemas.microsoft.com/office/powerpoint/2010/main" val="207516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baseline="0" dirty="0" smtClean="0"/>
              <a:t>Big Idea: </a:t>
            </a:r>
            <a:r>
              <a:rPr lang="en-US" dirty="0"/>
              <a:t>Ask participants to share their thinking about the connections they made between the content standards and the components of rigor, as well as the importance of engaging all three components to </a:t>
            </a:r>
            <a:r>
              <a:rPr lang="en-US" dirty="0" smtClean="0"/>
              <a:t>deliver </a:t>
            </a:r>
            <a:r>
              <a:rPr lang="en-US" dirty="0"/>
              <a:t>a rigorous and comprehensive education</a:t>
            </a:r>
            <a:r>
              <a:rPr lang="en-US" dirty="0" smtClean="0"/>
              <a:t>.</a:t>
            </a:r>
            <a:endParaRPr lang="en-US" b="1" baseline="0" dirty="0" smtClean="0"/>
          </a:p>
          <a:p>
            <a:endParaRPr lang="en-US" b="1" baseline="0" dirty="0" smtClean="0"/>
          </a:p>
          <a:p>
            <a:r>
              <a:rPr lang="en-US" b="1" baseline="0" dirty="0" smtClean="0"/>
              <a:t>Facilitator Notes:</a:t>
            </a:r>
            <a:endParaRPr lang="en-US" b="1" dirty="0"/>
          </a:p>
          <a:p>
            <a:pPr marL="171450" lvl="0" indent="-171450">
              <a:buFont typeface="Arial"/>
              <a:buChar char="•"/>
            </a:pPr>
            <a:r>
              <a:rPr lang="en-US" dirty="0" smtClean="0"/>
              <a:t>Go through the questions above to clear up common misconceptions about rigor:</a:t>
            </a:r>
            <a:endParaRPr lang="en-US" sz="1200" kern="1200" dirty="0" smtClean="0">
              <a:solidFill>
                <a:schemeClr val="tx1"/>
              </a:solidFill>
              <a:effectLst/>
              <a:latin typeface="+mn-lt"/>
              <a:ea typeface="+mn-ea"/>
              <a:cs typeface="+mn-cs"/>
            </a:endParaRPr>
          </a:p>
          <a:p>
            <a:pPr marL="344488" lvl="1" indent="-171450">
              <a:buFont typeface="Courier New"/>
              <a:buChar char="o"/>
            </a:pPr>
            <a:r>
              <a:rPr lang="en-US" sz="1200" kern="1200" dirty="0" smtClean="0">
                <a:solidFill>
                  <a:schemeClr val="tx1"/>
                </a:solidFill>
                <a:effectLst/>
                <a:latin typeface="+mn-lt"/>
                <a:ea typeface="+mn-ea"/>
                <a:cs typeface="+mn-cs"/>
              </a:rPr>
              <a:t>How do you define “real-world” in application problems? </a:t>
            </a:r>
            <a:r>
              <a:rPr lang="en-US" sz="1200" i="1" kern="1200" dirty="0" smtClean="0">
                <a:solidFill>
                  <a:schemeClr val="tx1"/>
                </a:solidFill>
                <a:effectLst/>
                <a:latin typeface="+mn-lt"/>
                <a:ea typeface="+mn-ea"/>
                <a:cs typeface="+mn-cs"/>
              </a:rPr>
              <a:t>[“</a:t>
            </a:r>
            <a:r>
              <a:rPr lang="en-US" i="1" dirty="0"/>
              <a:t>R</a:t>
            </a:r>
            <a:r>
              <a:rPr lang="en-US" sz="1200" i="1" kern="1200" dirty="0" smtClean="0">
                <a:solidFill>
                  <a:schemeClr val="tx1"/>
                </a:solidFill>
                <a:effectLst/>
                <a:latin typeface="+mn-lt"/>
                <a:ea typeface="+mn-ea"/>
                <a:cs typeface="+mn-cs"/>
              </a:rPr>
              <a:t>eal-world” does not mean “everyday;” </a:t>
            </a:r>
            <a:r>
              <a:rPr lang="en-US" i="1" dirty="0" smtClean="0"/>
              <a:t>r</a:t>
            </a:r>
            <a:r>
              <a:rPr lang="en-US" sz="1200" i="1" kern="1200" dirty="0" smtClean="0">
                <a:solidFill>
                  <a:schemeClr val="tx1"/>
                </a:solidFill>
                <a:effectLst/>
                <a:latin typeface="+mn-lt"/>
                <a:ea typeface="+mn-ea"/>
                <a:cs typeface="+mn-cs"/>
              </a:rPr>
              <a:t>ather, it means “problems presented in contexts that might or might not be academic.”]</a:t>
            </a:r>
            <a:endParaRPr lang="en-US" sz="1200" kern="1200" dirty="0" smtClean="0">
              <a:solidFill>
                <a:schemeClr val="tx1"/>
              </a:solidFill>
              <a:effectLst/>
              <a:latin typeface="+mn-lt"/>
              <a:ea typeface="+mn-ea"/>
              <a:cs typeface="+mn-cs"/>
            </a:endParaRPr>
          </a:p>
          <a:p>
            <a:pPr marL="344488" lvl="1" indent="-171450">
              <a:buFont typeface="Courier New"/>
              <a:buChar char="o"/>
            </a:pPr>
            <a:r>
              <a:rPr lang="en-US" sz="1200" kern="1200" dirty="0" smtClean="0">
                <a:solidFill>
                  <a:schemeClr val="tx1"/>
                </a:solidFill>
                <a:effectLst/>
                <a:latin typeface="+mn-lt"/>
                <a:ea typeface="+mn-ea"/>
                <a:cs typeface="+mn-cs"/>
              </a:rPr>
              <a:t>Is it enough to give very difficult problems to student to advance rigor in a lesson? </a:t>
            </a:r>
            <a:r>
              <a:rPr lang="en-US" sz="1200" i="1" kern="1200" dirty="0" smtClean="0">
                <a:solidFill>
                  <a:schemeClr val="tx1"/>
                </a:solidFill>
                <a:effectLst/>
                <a:latin typeface="+mn-lt"/>
                <a:ea typeface="+mn-ea"/>
                <a:cs typeface="+mn-cs"/>
              </a:rPr>
              <a:t>[</a:t>
            </a:r>
            <a:r>
              <a:rPr lang="en-US" i="1" dirty="0" smtClean="0"/>
              <a:t>No, r</a:t>
            </a:r>
            <a:r>
              <a:rPr lang="en-US" sz="1200" i="1" kern="1200" dirty="0" smtClean="0">
                <a:solidFill>
                  <a:schemeClr val="tx1"/>
                </a:solidFill>
                <a:effectLst/>
                <a:latin typeface="+mn-lt"/>
                <a:ea typeface="+mn-ea"/>
                <a:cs typeface="+mn-cs"/>
              </a:rPr>
              <a:t>igor does not mean that the required mathematical technique must be complex. Rather, rigor means the technique requires complex thinking.]</a:t>
            </a:r>
          </a:p>
          <a:p>
            <a:pPr marL="344488" lvl="1" indent="-171450">
              <a:buFont typeface="Courier New"/>
              <a:buChar char="o"/>
            </a:pPr>
            <a:r>
              <a:rPr lang="en-US" sz="1200" kern="1200" dirty="0" smtClean="0">
                <a:solidFill>
                  <a:schemeClr val="tx1"/>
                </a:solidFill>
                <a:effectLst/>
                <a:latin typeface="+mn-lt"/>
                <a:ea typeface="+mn-ea"/>
                <a:cs typeface="+mn-cs"/>
              </a:rPr>
              <a:t>How can we separate difficulty of technique from rigorous thinkin</a:t>
            </a:r>
            <a:r>
              <a:rPr lang="en-US" dirty="0"/>
              <a:t>g</a:t>
            </a:r>
            <a:r>
              <a:rPr lang="en-US" dirty="0" smtClean="0"/>
              <a:t>? </a:t>
            </a:r>
            <a:r>
              <a:rPr lang="en-US" sz="1200" i="1" kern="1200" dirty="0" smtClean="0">
                <a:solidFill>
                  <a:schemeClr val="tx1"/>
                </a:solidFill>
                <a:effectLst/>
                <a:latin typeface="+mn-lt"/>
                <a:ea typeface="+mn-ea"/>
                <a:cs typeface="+mn-cs"/>
              </a:rPr>
              <a:t>[We must understand that they are two different characteristics of problems. “Rigor” is not synonymous with “difficulty.”]</a:t>
            </a:r>
            <a:endParaRPr lang="en-US" sz="1200" kern="1200" dirty="0" smtClean="0">
              <a:solidFill>
                <a:schemeClr val="tx1"/>
              </a:solidFill>
              <a:effectLst/>
              <a:latin typeface="+mn-lt"/>
              <a:ea typeface="+mn-ea"/>
              <a:cs typeface="+mn-cs"/>
            </a:endParaRPr>
          </a:p>
          <a:p>
            <a:pPr marL="344488" lvl="1" indent="-171450">
              <a:buFont typeface="Courier New"/>
              <a:buChar char="o"/>
            </a:pPr>
            <a:r>
              <a:rPr lang="en-US" sz="1200" kern="1200" dirty="0" smtClean="0">
                <a:solidFill>
                  <a:schemeClr val="tx1"/>
                </a:solidFill>
                <a:effectLst/>
                <a:latin typeface="+mn-lt"/>
                <a:ea typeface="+mn-ea"/>
                <a:cs typeface="+mn-cs"/>
              </a:rPr>
              <a:t>Did your understanding of the meaning of “rigor” change as a result of this unit? If so, how?</a:t>
            </a:r>
          </a:p>
        </p:txBody>
      </p:sp>
      <p:sp>
        <p:nvSpPr>
          <p:cNvPr id="4" name="Slide Number Placeholder 3"/>
          <p:cNvSpPr>
            <a:spLocks noGrp="1"/>
          </p:cNvSpPr>
          <p:nvPr>
            <p:ph type="sldNum" sz="quarter" idx="10"/>
          </p:nvPr>
        </p:nvSpPr>
        <p:spPr/>
        <p:txBody>
          <a:bodyPr/>
          <a:lstStyle/>
          <a:p>
            <a:fld id="{A1746C55-DBCE-BE40-B7B1-D03C52A6C0A4}" type="slidenum">
              <a:rPr lang="en-US" smtClean="0"/>
              <a:pPr/>
              <a:t>10</a:t>
            </a:fld>
            <a:endParaRPr lang="en-US"/>
          </a:p>
        </p:txBody>
      </p:sp>
    </p:spTree>
    <p:extLst>
      <p:ext uri="{BB962C8B-B14F-4D97-AF65-F5344CB8AC3E}">
        <p14:creationId xmlns:p14="http://schemas.microsoft.com/office/powerpoint/2010/main" val="170387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Big Idea: </a:t>
            </a:r>
            <a:r>
              <a:rPr lang="en-US"/>
              <a:t>Finish the session by asking participants to discuss what they have learned and to think ahead about how they plan to use what they have learned. </a:t>
            </a:r>
          </a:p>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11</a:t>
            </a:fld>
            <a:endParaRPr lang="en-US"/>
          </a:p>
        </p:txBody>
      </p:sp>
    </p:spTree>
    <p:extLst>
      <p:ext uri="{BB962C8B-B14F-4D97-AF65-F5344CB8AC3E}">
        <p14:creationId xmlns:p14="http://schemas.microsoft.com/office/powerpoint/2010/main" val="406082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512733"/>
          </a:xfrm>
        </p:spPr>
        <p:txBody>
          <a:bodyPr/>
          <a:lstStyle/>
          <a:p>
            <a:r>
              <a:rPr lang="en-US" b="1" dirty="0" smtClean="0"/>
              <a:t>Big Idea: </a:t>
            </a:r>
            <a:r>
              <a:rPr lang="en-US" dirty="0">
                <a:solidFill>
                  <a:srgbClr val="000000"/>
                </a:solidFill>
                <a:cs typeface="Helvetica"/>
                <a:sym typeface="Arial"/>
              </a:rPr>
              <a:t>These are the most important instructional changes demanded by the CCR Standards for Adult Education.</a:t>
            </a:r>
            <a:endParaRPr lang="en-US" b="1" dirty="0">
              <a:solidFill>
                <a:srgbClr val="FF6600"/>
              </a:solidFill>
            </a:endParaRPr>
          </a:p>
          <a:p>
            <a:endParaRPr lang="en-US" b="1" dirty="0" smtClean="0"/>
          </a:p>
          <a:p>
            <a:r>
              <a:rPr lang="en-US" b="1" dirty="0" smtClean="0"/>
              <a:t>Facilitator Talking Points:</a:t>
            </a:r>
          </a:p>
          <a:p>
            <a:pPr marL="171450" indent="-171450">
              <a:buFont typeface="Arial"/>
              <a:buChar char="•"/>
            </a:pPr>
            <a:r>
              <a:rPr lang="en-US" dirty="0" smtClean="0">
                <a:solidFill>
                  <a:srgbClr val="000000"/>
                </a:solidFill>
              </a:rPr>
              <a:t>Let’s add </a:t>
            </a:r>
            <a:r>
              <a:rPr lang="en-US" dirty="0">
                <a:solidFill>
                  <a:srgbClr val="000000"/>
                </a:solidFill>
              </a:rPr>
              <a:t>to these three advances one more new way of thinking that is very important for adult learners to be </a:t>
            </a:r>
            <a:r>
              <a:rPr lang="en-US" dirty="0" smtClean="0">
                <a:solidFill>
                  <a:srgbClr val="000000"/>
                </a:solidFill>
              </a:rPr>
              <a:t>college- </a:t>
            </a:r>
            <a:r>
              <a:rPr lang="en-US" dirty="0">
                <a:solidFill>
                  <a:srgbClr val="000000"/>
                </a:solidFill>
              </a:rPr>
              <a:t>and </a:t>
            </a:r>
            <a:r>
              <a:rPr lang="en-US" dirty="0" smtClean="0">
                <a:solidFill>
                  <a:srgbClr val="000000"/>
                </a:solidFill>
              </a:rPr>
              <a:t>career-ready</a:t>
            </a:r>
            <a:r>
              <a:rPr lang="en-US" dirty="0">
                <a:solidFill>
                  <a:srgbClr val="000000"/>
                </a:solidFill>
              </a:rPr>
              <a:t>: the Standards for Mathematical Practice, </a:t>
            </a:r>
            <a:r>
              <a:rPr lang="en-US" baseline="0" dirty="0" smtClean="0">
                <a:solidFill>
                  <a:srgbClr val="000000"/>
                </a:solidFill>
              </a:rPr>
              <a:t>or those </a:t>
            </a:r>
            <a:r>
              <a:rPr lang="en-US" baseline="0" dirty="0" smtClean="0"/>
              <a:t>habits of mind that allow us to think deeply about mathematics. </a:t>
            </a:r>
          </a:p>
          <a:p>
            <a:pPr marL="171450" indent="-171450">
              <a:buFont typeface="Arial"/>
              <a:buChar char="•"/>
            </a:pPr>
            <a:r>
              <a:rPr lang="en-US" baseline="0" dirty="0" smtClean="0"/>
              <a:t>In this unit, we will address the third key advance: RIGOR.</a:t>
            </a:r>
          </a:p>
          <a:p>
            <a:pPr marL="171450" indent="-171450">
              <a:buFont typeface="Arial"/>
              <a:buChar char="•"/>
            </a:pPr>
            <a:r>
              <a:rPr lang="en-US" dirty="0" smtClean="0">
                <a:solidFill>
                  <a:srgbClr val="000000"/>
                </a:solidFill>
              </a:rPr>
              <a:t>RIGOR works in conjunction with the other two key advances of FOCUS and COHERENCE to prepare students who are college- and career-ready. Do you remember that in Unit 1 that you learned about FOCUS and used the Major Work of the Level resource to become familiar with the topics emphasized within the level? In Unit 2, you learned about COHERENCE and how the CCR Standards are designed with a flow and progression of content within and across the levels, grounded in the major work of the levels. As you learn about RIGOR in this unit, it is critical that you understand that college- and career-ready students need to have conceptual understanding, procedural skill and fluency, and the ability to apply their mathematics knowledge and skill to solve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Notes:</a:t>
            </a: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t>To enrich </a:t>
            </a:r>
            <a:r>
              <a:rPr lang="en-US" dirty="0"/>
              <a:t>l</a:t>
            </a:r>
            <a:r>
              <a:rPr lang="en-US" sz="1200" b="0" dirty="0" smtClean="0"/>
              <a:t>earning:</a:t>
            </a:r>
            <a:r>
              <a:rPr lang="en-US" sz="1200" b="0" dirty="0" smtClean="0">
                <a:solidFill>
                  <a:srgbClr val="000000"/>
                </a:solidFill>
              </a:rPr>
              <a:t> </a:t>
            </a:r>
            <a:r>
              <a:rPr lang="en-US" sz="1200" dirty="0" smtClean="0">
                <a:solidFill>
                  <a:srgbClr val="000000"/>
                </a:solidFill>
              </a:rPr>
              <a:t>Connect the Standards for Mathematical Practice to content in both instruction and assessment.</a:t>
            </a:r>
            <a:endParaRPr lang="en-US" b="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solidFill>
                  <a:srgbClr val="000000"/>
                </a:solidFill>
              </a:rPr>
              <a:t>Plan</a:t>
            </a:r>
            <a:r>
              <a:rPr lang="en-US" sz="1200" b="0" baseline="0" dirty="0" smtClean="0">
                <a:solidFill>
                  <a:srgbClr val="000000"/>
                </a:solidFill>
              </a:rPr>
              <a:t> for about 15 minutes to introduce the unit (Slides 1-5).</a:t>
            </a:r>
            <a:endParaRPr lang="en-US" sz="1200" b="0" dirty="0" smtClean="0">
              <a:solidFill>
                <a:srgbClr val="000000"/>
              </a:solidFill>
            </a:endParaRPr>
          </a:p>
          <a:p>
            <a:endParaRPr lang="en-US" b="0"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2</a:t>
            </a:fld>
            <a:endParaRPr lang="en-US"/>
          </a:p>
        </p:txBody>
      </p:sp>
    </p:spTree>
    <p:extLst>
      <p:ext uri="{BB962C8B-B14F-4D97-AF65-F5344CB8AC3E}">
        <p14:creationId xmlns:p14="http://schemas.microsoft.com/office/powerpoint/2010/main" val="311193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Rigor” means more than “challenging” or “difficult” in the CCR Standards.</a:t>
            </a:r>
            <a:endParaRPr lang="en-US" b="1" dirty="0" smtClean="0"/>
          </a:p>
          <a:p>
            <a:endParaRPr lang="en-US" b="1" dirty="0" smtClean="0"/>
          </a:p>
          <a:p>
            <a:r>
              <a:rPr lang="en-US" b="1" dirty="0" smtClean="0"/>
              <a:t>Facilitator Talking Points: </a:t>
            </a:r>
          </a:p>
          <a:p>
            <a:pPr marL="171450" indent="-171450">
              <a:buFont typeface="Arial"/>
              <a:buChar char="•"/>
            </a:pPr>
            <a:r>
              <a:rPr lang="en-US" dirty="0" smtClean="0"/>
              <a:t>Rigor involves more than including expectations that are challenging, difficult, or complex.</a:t>
            </a:r>
          </a:p>
          <a:p>
            <a:pPr marL="171450" indent="-171450">
              <a:buFont typeface="Arial"/>
              <a:buChar char="•"/>
            </a:pPr>
            <a:r>
              <a:rPr lang="en-US" dirty="0" smtClean="0"/>
              <a:t>“Rigor” in the CCR Standards is defined as a balance of conceptual understanding, procedural skill and fluency, and rigorous application of mathematics.</a:t>
            </a:r>
          </a:p>
          <a:p>
            <a:endParaRPr lang="en-US" b="1" dirty="0"/>
          </a:p>
          <a:p>
            <a:r>
              <a:rPr lang="en-US" b="1" dirty="0" smtClean="0"/>
              <a:t>Facilitator</a:t>
            </a:r>
            <a:r>
              <a:rPr lang="en-US" b="1" baseline="0" dirty="0" smtClean="0"/>
              <a:t> </a:t>
            </a:r>
            <a:r>
              <a:rPr lang="en-US" b="1" dirty="0" smtClean="0"/>
              <a:t>Notes:</a:t>
            </a:r>
          </a:p>
          <a:p>
            <a:pPr marL="171450" indent="-171450">
              <a:buFont typeface="Arial"/>
              <a:buChar char="•"/>
            </a:pPr>
            <a:r>
              <a:rPr lang="en-US" b="0" dirty="0" smtClean="0"/>
              <a:t>Read these</a:t>
            </a:r>
            <a:r>
              <a:rPr lang="en-US" b="0" baseline="0" dirty="0" smtClean="0"/>
              <a:t> objectives for Unit 3 aloud, and move to the next slide to learn more about the rationale for the unit.</a:t>
            </a:r>
          </a:p>
          <a:p>
            <a:pPr marL="171450" indent="-171450">
              <a:buFont typeface="Arial"/>
              <a:buChar char="•"/>
            </a:pPr>
            <a:r>
              <a:rPr lang="en-US" b="0" baseline="0" dirty="0" smtClean="0"/>
              <a:t>You can pause for questions, but know that most will be answered by continuing with the introductory slide presentation (Slides 1-5).</a:t>
            </a:r>
          </a:p>
        </p:txBody>
      </p:sp>
      <p:sp>
        <p:nvSpPr>
          <p:cNvPr id="4" name="Slide Number Placeholder 3"/>
          <p:cNvSpPr>
            <a:spLocks noGrp="1"/>
          </p:cNvSpPr>
          <p:nvPr>
            <p:ph type="sldNum" sz="quarter" idx="10"/>
          </p:nvPr>
        </p:nvSpPr>
        <p:spPr/>
        <p:txBody>
          <a:bodyPr/>
          <a:lstStyle/>
          <a:p>
            <a:fld id="{A1746C55-DBCE-BE40-B7B1-D03C52A6C0A4}" type="slidenum">
              <a:rPr lang="en-US" smtClean="0"/>
              <a:pPr/>
              <a:t>3</a:t>
            </a:fld>
            <a:endParaRPr lang="en-US" dirty="0"/>
          </a:p>
        </p:txBody>
      </p:sp>
    </p:spTree>
    <p:extLst>
      <p:ext uri="{BB962C8B-B14F-4D97-AF65-F5344CB8AC3E}">
        <p14:creationId xmlns:p14="http://schemas.microsoft.com/office/powerpoint/2010/main" val="203868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124"/>
          <p:cNvSpPr>
            <a:spLocks noGrp="1" noRot="1" noChangeAspect="1" noTextEdit="1"/>
          </p:cNvSpPr>
          <p:nvPr>
            <p:ph type="sldImg" idx="2"/>
          </p:nvPr>
        </p:nvSpPr>
        <p:spPr>
          <a:noFill/>
          <a:ln/>
        </p:spPr>
      </p:sp>
      <p:sp>
        <p:nvSpPr>
          <p:cNvPr id="80899" name="Shape 125"/>
          <p:cNvSpPr txBox="1">
            <a:spLocks noGrp="1"/>
          </p:cNvSpPr>
          <p:nvPr>
            <p:ph type="body" idx="1"/>
          </p:nvPr>
        </p:nvSpPr>
        <p:spPr bwMode="auto">
          <a:xfrm>
            <a:off x="685800" y="4343401"/>
            <a:ext cx="5486400" cy="26779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865" bIns="45865"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fontAlgn="base">
              <a:spcBef>
                <a:spcPct val="30000"/>
              </a:spcBef>
              <a:spcAft>
                <a:spcPct val="0"/>
              </a:spcAft>
              <a:defRPr sz="1200">
                <a:solidFill>
                  <a:schemeClr val="tx1"/>
                </a:solidFill>
                <a:latin typeface="Arial" charset="0"/>
              </a:defRPr>
            </a:lvl6pPr>
            <a:lvl7pPr marL="2971800" indent="-228600" fontAlgn="base">
              <a:spcBef>
                <a:spcPct val="30000"/>
              </a:spcBef>
              <a:spcAft>
                <a:spcPct val="0"/>
              </a:spcAft>
              <a:defRPr sz="1200">
                <a:solidFill>
                  <a:schemeClr val="tx1"/>
                </a:solidFill>
                <a:latin typeface="Arial" charset="0"/>
              </a:defRPr>
            </a:lvl7pPr>
            <a:lvl8pPr marL="3429000" indent="-228600" fontAlgn="base">
              <a:spcBef>
                <a:spcPct val="30000"/>
              </a:spcBef>
              <a:spcAft>
                <a:spcPct val="0"/>
              </a:spcAft>
              <a:defRPr sz="1200">
                <a:solidFill>
                  <a:schemeClr val="tx1"/>
                </a:solidFill>
                <a:latin typeface="Arial" charset="0"/>
              </a:defRPr>
            </a:lvl8pPr>
            <a:lvl9pPr marL="3886200" indent="-228600" fontAlgn="base">
              <a:spcBef>
                <a:spcPct val="30000"/>
              </a:spcBef>
              <a:spcAft>
                <a:spcPct val="0"/>
              </a:spcAft>
              <a:defRPr sz="1200">
                <a:solidFill>
                  <a:schemeClr val="tx1"/>
                </a:solidFill>
                <a:latin typeface="Arial" charset="0"/>
              </a:defRPr>
            </a:lvl9pPr>
          </a:lstStyle>
          <a:p>
            <a:pPr marL="0" indent="0">
              <a:spcBef>
                <a:spcPct val="0"/>
              </a:spcBef>
            </a:pPr>
            <a:r>
              <a:rPr lang="en-US" b="1" dirty="0" smtClean="0">
                <a:latin typeface="+mj-lt"/>
              </a:rPr>
              <a:t>Big Idea: </a:t>
            </a:r>
            <a:r>
              <a:rPr lang="en-US" dirty="0" smtClean="0">
                <a:latin typeface="+mj-lt"/>
              </a:rPr>
              <a:t>Rigor in the CCR Standards is exemplified by the pursuit of conceptual understanding, procedural skill and fluency, and application of mathematics in real-world contexts in response to the surveys from college faculty and employers.</a:t>
            </a:r>
          </a:p>
          <a:p>
            <a:pPr marL="0" indent="0">
              <a:spcBef>
                <a:spcPct val="0"/>
              </a:spcBef>
            </a:pPr>
            <a:endParaRPr lang="en-US" b="1" dirty="0" smtClean="0"/>
          </a:p>
          <a:p>
            <a:pPr marL="0" indent="0"/>
            <a:r>
              <a:rPr lang="en-US" b="1" dirty="0" smtClean="0">
                <a:latin typeface="+mj-lt"/>
              </a:rPr>
              <a:t>Facilitator Talking Points:</a:t>
            </a:r>
          </a:p>
          <a:p>
            <a:pPr marL="171450" indent="-171450">
              <a:buFont typeface="Arial"/>
              <a:buChar char="•"/>
            </a:pPr>
            <a:r>
              <a:rPr lang="en-US" dirty="0" smtClean="0">
                <a:solidFill>
                  <a:srgbClr val="000000"/>
                </a:solidFill>
                <a:latin typeface="+mj-lt"/>
              </a:rPr>
              <a:t>Research indicates it is not enough for students to know how to perform mathematical procedures by rote. They must be able to use those concepts to solve problems.</a:t>
            </a:r>
          </a:p>
          <a:p>
            <a:pPr marL="171450" indent="-171450">
              <a:buFont typeface="Arial"/>
              <a:buChar char="•"/>
            </a:pPr>
            <a:r>
              <a:rPr lang="en-US" dirty="0" smtClean="0">
                <a:solidFill>
                  <a:srgbClr val="000000"/>
                </a:solidFill>
                <a:latin typeface="+mj-lt"/>
              </a:rPr>
              <a:t>Knowing more than “how to get the answer” allows students to generalize knowledge to new situations.</a:t>
            </a:r>
          </a:p>
          <a:p>
            <a:pPr marL="171450" indent="-171450">
              <a:buFont typeface="Arial"/>
              <a:buChar char="•"/>
            </a:pPr>
            <a:r>
              <a:rPr lang="en-US" dirty="0" smtClean="0">
                <a:solidFill>
                  <a:srgbClr val="000000"/>
                </a:solidFill>
                <a:latin typeface="+mj-lt"/>
              </a:rPr>
              <a:t>Being able to perform core calculations quickly and accurately allows students to extend to more complex mathematical thinking. </a:t>
            </a:r>
          </a:p>
          <a:p>
            <a:pPr marL="171450" indent="-171450">
              <a:buFont typeface="Arial"/>
              <a:buChar char="•"/>
            </a:pPr>
            <a:r>
              <a:rPr lang="en-US" dirty="0" smtClean="0">
                <a:solidFill>
                  <a:srgbClr val="000000"/>
                </a:solidFill>
                <a:latin typeface="+mj-lt"/>
              </a:rPr>
              <a:t>Asking students to apply their knowledge to a variety of problems makes mathematics relevant and practical.</a:t>
            </a:r>
            <a:endParaRPr lang="en-US" b="1" dirty="0" smtClean="0">
              <a:solidFill>
                <a:srgbClr val="000000"/>
              </a:solidFill>
              <a:latin typeface="+mj-lt"/>
              <a:cs typeface="Arial" charset="0"/>
              <a:sym typeface="Arial" charset="0"/>
            </a:endParaRPr>
          </a:p>
        </p:txBody>
      </p:sp>
      <p:sp>
        <p:nvSpPr>
          <p:cNvPr id="80900" name="Shape 126"/>
          <p:cNvSpPr>
            <a:spLocks noGrp="1"/>
          </p:cNvSpPr>
          <p:nvPr>
            <p:ph type="sldNum" sz="quarter" idx="12"/>
          </p:nvPr>
        </p:nvSpPr>
        <p:spPr>
          <a:xfrm>
            <a:off x="3884613" y="8865122"/>
            <a:ext cx="2971800" cy="277292"/>
          </a:xfrm>
          <a:noFill/>
        </p:spPr>
        <p:txBody>
          <a:bodyPr tIns="45865" bIns="45865">
            <a:spAutoFit/>
          </a:bodyPr>
          <a:lstStyle>
            <a:lvl1pPr eaLnBrk="0" hangingPunct="0">
              <a:defRPr sz="1400">
                <a:solidFill>
                  <a:srgbClr val="000000"/>
                </a:solidFill>
                <a:latin typeface="Arial" charset="0"/>
                <a:cs typeface="Arial" charset="0"/>
                <a:sym typeface="Arial" charset="0"/>
              </a:defRPr>
            </a:lvl1pPr>
            <a:lvl2pPr marL="745634" indent="-286782" eaLnBrk="0" hangingPunct="0">
              <a:defRPr sz="1400">
                <a:solidFill>
                  <a:srgbClr val="000000"/>
                </a:solidFill>
                <a:latin typeface="Arial" charset="0"/>
                <a:cs typeface="Arial" charset="0"/>
                <a:sym typeface="Arial" charset="0"/>
              </a:defRPr>
            </a:lvl2pPr>
            <a:lvl3pPr marL="1147130" indent="-229426" eaLnBrk="0" hangingPunct="0">
              <a:defRPr sz="1400">
                <a:solidFill>
                  <a:srgbClr val="000000"/>
                </a:solidFill>
                <a:latin typeface="Arial" charset="0"/>
                <a:cs typeface="Arial" charset="0"/>
                <a:sym typeface="Arial" charset="0"/>
              </a:defRPr>
            </a:lvl3pPr>
            <a:lvl4pPr marL="1605982" indent="-229426" eaLnBrk="0" hangingPunct="0">
              <a:defRPr sz="1400">
                <a:solidFill>
                  <a:srgbClr val="000000"/>
                </a:solidFill>
                <a:latin typeface="Arial" charset="0"/>
                <a:cs typeface="Arial" charset="0"/>
                <a:sym typeface="Arial" charset="0"/>
              </a:defRPr>
            </a:lvl4pPr>
            <a:lvl5pPr marL="2064834" indent="-229426" eaLnBrk="0" hangingPunct="0">
              <a:defRPr sz="1400">
                <a:solidFill>
                  <a:srgbClr val="000000"/>
                </a:solidFill>
                <a:latin typeface="Arial" charset="0"/>
                <a:cs typeface="Arial" charset="0"/>
                <a:sym typeface="Arial" charset="0"/>
              </a:defRPr>
            </a:lvl5pPr>
            <a:lvl6pPr marL="2523685" indent="-229426" eaLnBrk="0" fontAlgn="base" hangingPunct="0">
              <a:spcBef>
                <a:spcPct val="0"/>
              </a:spcBef>
              <a:spcAft>
                <a:spcPct val="0"/>
              </a:spcAft>
              <a:defRPr sz="1400">
                <a:solidFill>
                  <a:srgbClr val="000000"/>
                </a:solidFill>
                <a:latin typeface="Arial" charset="0"/>
                <a:cs typeface="Arial" charset="0"/>
                <a:sym typeface="Arial" charset="0"/>
              </a:defRPr>
            </a:lvl6pPr>
            <a:lvl7pPr marL="2982537" indent="-229426" eaLnBrk="0" fontAlgn="base" hangingPunct="0">
              <a:spcBef>
                <a:spcPct val="0"/>
              </a:spcBef>
              <a:spcAft>
                <a:spcPct val="0"/>
              </a:spcAft>
              <a:defRPr sz="1400">
                <a:solidFill>
                  <a:srgbClr val="000000"/>
                </a:solidFill>
                <a:latin typeface="Arial" charset="0"/>
                <a:cs typeface="Arial" charset="0"/>
                <a:sym typeface="Arial" charset="0"/>
              </a:defRPr>
            </a:lvl7pPr>
            <a:lvl8pPr marL="3441389" indent="-229426" eaLnBrk="0" fontAlgn="base" hangingPunct="0">
              <a:spcBef>
                <a:spcPct val="0"/>
              </a:spcBef>
              <a:spcAft>
                <a:spcPct val="0"/>
              </a:spcAft>
              <a:defRPr sz="1400">
                <a:solidFill>
                  <a:srgbClr val="000000"/>
                </a:solidFill>
                <a:latin typeface="Arial" charset="0"/>
                <a:cs typeface="Arial" charset="0"/>
                <a:sym typeface="Arial" charset="0"/>
              </a:defRPr>
            </a:lvl8pPr>
            <a:lvl9pPr marL="3900241" indent="-229426"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a:t> </a:t>
            </a:r>
          </a:p>
        </p:txBody>
      </p:sp>
      <p:sp>
        <p:nvSpPr>
          <p:cNvPr id="5" name="Slide Number Placeholder 3"/>
          <p:cNvSpPr txBox="1">
            <a:spLocks/>
          </p:cNvSpPr>
          <p:nvPr/>
        </p:nvSpPr>
        <p:spPr>
          <a:xfrm>
            <a:off x="3884613" y="86852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1746C55-DBCE-BE40-B7B1-D03C52A6C0A4}" type="slidenum">
              <a:rPr lang="en-US" smtClean="0"/>
              <a:pPr/>
              <a:t>4</a:t>
            </a:fld>
            <a:endParaRPr lang="en-US" dirty="0"/>
          </a:p>
        </p:txBody>
      </p:sp>
    </p:spTree>
    <p:extLst>
      <p:ext uri="{BB962C8B-B14F-4D97-AF65-F5344CB8AC3E}">
        <p14:creationId xmlns:p14="http://schemas.microsoft.com/office/powerpoint/2010/main" val="67039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Big Idea: </a:t>
            </a:r>
            <a:r>
              <a:rPr lang="en-US" baseline="0" dirty="0" smtClean="0"/>
              <a:t>There </a:t>
            </a:r>
            <a:r>
              <a:rPr lang="en-US" dirty="0" smtClean="0"/>
              <a:t>must be a balanced repertoire of the three components of rigor—not in each lesson but over time.</a:t>
            </a:r>
            <a:endParaRPr lang="en-US" baseline="0" dirty="0" smtClean="0"/>
          </a:p>
          <a:p>
            <a:endParaRPr lang="en-US" b="1" baseline="0" dirty="0" smtClean="0"/>
          </a:p>
          <a:p>
            <a:r>
              <a:rPr lang="en-US" b="1" baseline="0" dirty="0" smtClean="0"/>
              <a:t>Facilitator Talking Points:</a:t>
            </a:r>
          </a:p>
          <a:p>
            <a:pPr marL="171450" indent="-171450">
              <a:buFont typeface="Arial"/>
              <a:buChar char="•"/>
            </a:pPr>
            <a:r>
              <a:rPr lang="en-US" baseline="0" dirty="0" smtClean="0"/>
              <a:t>Note the connection of rigor to the </a:t>
            </a:r>
            <a:r>
              <a:rPr lang="en-US" b="0" u="none" baseline="0" dirty="0" smtClean="0"/>
              <a:t>major work of the level</a:t>
            </a:r>
            <a:r>
              <a:rPr lang="en-US" baseline="0" dirty="0" smtClean="0"/>
              <a:t>.</a:t>
            </a:r>
            <a:r>
              <a:rPr lang="en-US" b="1" baseline="0" dirty="0" smtClean="0"/>
              <a:t> </a:t>
            </a:r>
            <a:r>
              <a:rPr lang="en-US" baseline="0" dirty="0" smtClean="0"/>
              <a:t>All of the key advances are connected to one another, but particularly to the first advance: Focusing on the major work of the level. Deep conceptual understanding, fluency, and application MUST be connected to those concepts that are most critical for each level.</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solidFill>
                  <a:srgbClr val="000000"/>
                </a:solidFill>
              </a:rPr>
              <a:t>Implications:</a:t>
            </a:r>
          </a:p>
          <a:p>
            <a:pPr marL="458788" lvl="1" indent="-171450">
              <a:buFont typeface="Courier New"/>
              <a:buChar char="o"/>
              <a:defRPr/>
            </a:pPr>
            <a:r>
              <a:rPr lang="en-US" i="1" dirty="0" smtClean="0">
                <a:solidFill>
                  <a:srgbClr val="000000"/>
                </a:solidFill>
              </a:rPr>
              <a:t>Conceptual Understanding</a:t>
            </a:r>
            <a:r>
              <a:rPr lang="en-US" dirty="0" smtClean="0">
                <a:solidFill>
                  <a:srgbClr val="000000"/>
                </a:solidFill>
              </a:rPr>
              <a:t>: Lessons should help students deeply understand key concepts and see math as more than a set of discrete procedures. (Students </a:t>
            </a:r>
            <a:r>
              <a:rPr lang="en-US" dirty="0">
                <a:solidFill>
                  <a:srgbClr val="000000"/>
                </a:solidFill>
              </a:rPr>
              <a:t>need to comprehend how they can know for sure that 7 x 8 is 56</a:t>
            </a:r>
            <a:r>
              <a:rPr lang="en-US" dirty="0" smtClean="0">
                <a:solidFill>
                  <a:srgbClr val="000000"/>
                </a:solidFill>
              </a:rPr>
              <a:t>.) </a:t>
            </a:r>
          </a:p>
          <a:p>
            <a:pPr marL="458788" lvl="1" indent="-171450">
              <a:buFont typeface="Courier New"/>
              <a:buChar char="o"/>
              <a:defRPr/>
            </a:pPr>
            <a:r>
              <a:rPr lang="en-US" i="1" dirty="0" smtClean="0">
                <a:solidFill>
                  <a:srgbClr val="000000"/>
                </a:solidFill>
              </a:rPr>
              <a:t>Fluency:</a:t>
            </a:r>
            <a:r>
              <a:rPr lang="en-US" dirty="0" smtClean="0">
                <a:solidFill>
                  <a:srgbClr val="000000"/>
                </a:solidFill>
              </a:rPr>
              <a:t> Some class time and homework should be devoted to students’ practice with calculations and mathematical procedures so they gain speed and accuracy. (Students </a:t>
            </a:r>
            <a:r>
              <a:rPr lang="en-US" dirty="0">
                <a:solidFill>
                  <a:srgbClr val="000000"/>
                </a:solidFill>
              </a:rPr>
              <a:t>need to simply know that 7 x 8 is 56</a:t>
            </a:r>
            <a:r>
              <a:rPr lang="en-US" dirty="0" smtClean="0">
                <a:solidFill>
                  <a:srgbClr val="000000"/>
                </a:solidFill>
              </a:rPr>
              <a:t>.) </a:t>
            </a:r>
          </a:p>
          <a:p>
            <a:pPr marL="458788" lvl="1" indent="-171450">
              <a:buFont typeface="Courier New"/>
              <a:buChar char="o"/>
              <a:defRPr/>
            </a:pPr>
            <a:r>
              <a:rPr lang="en-US" i="1" dirty="0" smtClean="0">
                <a:solidFill>
                  <a:srgbClr val="000000"/>
                </a:solidFill>
              </a:rPr>
              <a:t>Application:</a:t>
            </a:r>
            <a:r>
              <a:rPr lang="en-US" dirty="0" smtClean="0">
                <a:solidFill>
                  <a:srgbClr val="000000"/>
                </a:solidFill>
              </a:rPr>
              <a:t> Fluency practice is critical but not an end in itself; rather, it is used to support problem-solving and deeper mathematical thinking. (Students </a:t>
            </a:r>
            <a:r>
              <a:rPr lang="en-US" dirty="0">
                <a:solidFill>
                  <a:srgbClr val="000000"/>
                </a:solidFill>
              </a:rPr>
              <a:t>need to understand the benefit of knowing that 7 x 8 is 56 when solving a problem</a:t>
            </a:r>
            <a:r>
              <a:rPr lang="en-US" dirty="0" smtClean="0">
                <a:solidFill>
                  <a:srgbClr val="000000"/>
                </a:solidFill>
              </a:rPr>
              <a:t>.)</a:t>
            </a:r>
            <a:endParaRPr lang="en-US" dirty="0">
              <a:solidFill>
                <a:srgbClr val="000000"/>
              </a:solidFill>
            </a:endParaRPr>
          </a:p>
          <a:p>
            <a:pPr marL="458788" lvl="1" indent="-171450">
              <a:buFont typeface="Arial"/>
              <a:buChar char="•"/>
              <a:defRPr/>
            </a:pP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5</a:t>
            </a:fld>
            <a:endParaRPr lang="en-US"/>
          </a:p>
        </p:txBody>
      </p:sp>
    </p:spTree>
    <p:extLst>
      <p:ext uri="{BB962C8B-B14F-4D97-AF65-F5344CB8AC3E}">
        <p14:creationId xmlns:p14="http://schemas.microsoft.com/office/powerpoint/2010/main" val="376247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6</a:t>
            </a:fld>
            <a:endParaRPr lang="en-US"/>
          </a:p>
        </p:txBody>
      </p:sp>
    </p:spTree>
    <p:extLst>
      <p:ext uri="{BB962C8B-B14F-4D97-AF65-F5344CB8AC3E}">
        <p14:creationId xmlns:p14="http://schemas.microsoft.com/office/powerpoint/2010/main" val="40936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baseline="0" dirty="0" smtClean="0"/>
              <a:t>Big Idea: </a:t>
            </a:r>
            <a:r>
              <a:rPr lang="en-US" dirty="0"/>
              <a:t>Make sure each participant has the correct materials before giving directions for the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a:p>
        </p:txBody>
      </p:sp>
    </p:spTree>
    <p:extLst>
      <p:ext uri="{BB962C8B-B14F-4D97-AF65-F5344CB8AC3E}">
        <p14:creationId xmlns:p14="http://schemas.microsoft.com/office/powerpoint/2010/main" val="234793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Big Idea: </a:t>
            </a:r>
            <a:r>
              <a:rPr lang="en-US" sz="1200" kern="1200" dirty="0" smtClean="0">
                <a:solidFill>
                  <a:schemeClr val="tx1"/>
                </a:solidFill>
                <a:effectLst/>
                <a:latin typeface="+mn-lt"/>
                <a:ea typeface="+mn-ea"/>
                <a:cs typeface="+mn-cs"/>
              </a:rPr>
              <a:t>Provide directions to participants.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Facilitator Talking</a:t>
            </a:r>
            <a:r>
              <a:rPr lang="en-US" sz="1200" b="1" kern="1200" baseline="0" dirty="0" smtClean="0">
                <a:solidFill>
                  <a:schemeClr val="tx1"/>
                </a:solidFill>
                <a:effectLst/>
                <a:latin typeface="+mn-lt"/>
                <a:ea typeface="+mn-ea"/>
                <a:cs typeface="+mn-cs"/>
              </a:rPr>
              <a:t> Points:</a:t>
            </a:r>
          </a:p>
          <a:p>
            <a:pPr marL="171450" indent="-171450">
              <a:buFont typeface="Arial"/>
              <a:buChar char="•"/>
              <a:defRPr/>
            </a:pPr>
            <a:r>
              <a:rPr lang="en-US" dirty="0"/>
              <a:t>T</a:t>
            </a:r>
            <a:r>
              <a:rPr lang="en-US" sz="1200" kern="1200" dirty="0" smtClean="0">
                <a:solidFill>
                  <a:schemeClr val="tx1"/>
                </a:solidFill>
                <a:effectLst/>
                <a:latin typeface="+mn-lt"/>
                <a:ea typeface="+mn-ea"/>
                <a:cs typeface="+mn-cs"/>
              </a:rPr>
              <a:t>hink about how a teacher will be able to confirm that the requirements of a standard have been met. </a:t>
            </a:r>
          </a:p>
          <a:p>
            <a:pPr marL="349250" lvl="1" indent="-171450">
              <a:buFont typeface="Courier New"/>
              <a:buChar char="o"/>
              <a:defRPr/>
            </a:pPr>
            <a:r>
              <a:rPr lang="en-US" dirty="0" smtClean="0"/>
              <a:t>For example, some standards use the word “fluently” or ask students to memorize a procedure. These are standards that would be targeted to procedural skill. </a:t>
            </a:r>
          </a:p>
          <a:p>
            <a:pPr marL="349250" lvl="1" indent="-171450">
              <a:buFont typeface="Courier New"/>
              <a:buChar char="o"/>
              <a:defRPr/>
            </a:pPr>
            <a:r>
              <a:rPr lang="en-US" dirty="0" smtClean="0"/>
              <a:t>Other standards ask for explanations, comparisons, and interpretations, which are aimed at conceptual understanding.</a:t>
            </a:r>
          </a:p>
          <a:p>
            <a:pPr marL="349250" lvl="1" indent="-171450">
              <a:buFont typeface="Courier New"/>
              <a:buChar char="o"/>
              <a:defRPr/>
            </a:pPr>
            <a:r>
              <a:rPr lang="en-US" dirty="0" smtClean="0"/>
              <a:t>Still, o</a:t>
            </a:r>
            <a:r>
              <a:rPr lang="en-US" kern="1200" dirty="0" smtClean="0">
                <a:solidFill>
                  <a:schemeClr val="tx1"/>
                </a:solidFill>
                <a:effectLst/>
              </a:rPr>
              <a:t>ther standards ask for applications (not always real-world problems).</a:t>
            </a:r>
          </a:p>
          <a:p>
            <a:pPr marL="349250" lvl="1" indent="-171450">
              <a:buFont typeface="Courier New"/>
              <a:buChar char="o"/>
              <a:defRPr/>
            </a:pPr>
            <a:r>
              <a:rPr lang="en-US" dirty="0" smtClean="0"/>
              <a:t>Some standards include more than one of these expectations.</a:t>
            </a:r>
            <a:endParaRPr lang="en-US" dirty="0"/>
          </a:p>
          <a:p>
            <a:pPr marL="171450" indent="-171450">
              <a:buFont typeface="Arial"/>
              <a:buChar char="•"/>
              <a:defRPr/>
            </a:pPr>
            <a:r>
              <a:rPr lang="en-US" dirty="0" smtClean="0"/>
              <a:t>T</a:t>
            </a:r>
            <a:r>
              <a:rPr lang="en-US" kern="1200" dirty="0" smtClean="0">
                <a:solidFill>
                  <a:schemeClr val="tx1"/>
                </a:solidFill>
                <a:effectLst/>
                <a:latin typeface="+mn-lt"/>
                <a:ea typeface="+mn-ea"/>
                <a:cs typeface="+mn-cs"/>
              </a:rPr>
              <a:t>alk through the deeper meaning of the standards on each worksheet.</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Facilitator Note: </a:t>
            </a:r>
            <a:r>
              <a:rPr lang="en-US" sz="1200" kern="1200" dirty="0" smtClean="0">
                <a:solidFill>
                  <a:schemeClr val="tx1"/>
                </a:solidFill>
                <a:effectLst/>
                <a:latin typeface="+mn-lt"/>
                <a:ea typeface="+mn-ea"/>
                <a:cs typeface="+mn-cs"/>
              </a:rPr>
              <a:t>Be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sure all instructions are clearly understood before turning the room over to participants.</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8</a:t>
            </a:fld>
            <a:endParaRPr lang="en-US"/>
          </a:p>
        </p:txBody>
      </p:sp>
    </p:spTree>
    <p:extLst>
      <p:ext uri="{BB962C8B-B14F-4D97-AF65-F5344CB8AC3E}">
        <p14:creationId xmlns:p14="http://schemas.microsoft.com/office/powerpoint/2010/main" val="394707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a:t>Leave these discussion questions on the screen as participants work in small groups at their tables. </a:t>
            </a:r>
          </a:p>
          <a:p>
            <a:endParaRPr lang="en-US" b="1" dirty="0" smtClean="0"/>
          </a:p>
          <a:p>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9</a:t>
            </a:fld>
            <a:endParaRPr lang="en-US"/>
          </a:p>
        </p:txBody>
      </p:sp>
    </p:spTree>
    <p:extLst>
      <p:ext uri="{BB962C8B-B14F-4D97-AF65-F5344CB8AC3E}">
        <p14:creationId xmlns:p14="http://schemas.microsoft.com/office/powerpoint/2010/main" val="202458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pic>
        <p:nvPicPr>
          <p:cNvPr id="6" name="Picture 7" descr="OVA-012 OVA 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438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6868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56786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64230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6034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00402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49060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60964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9820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82162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66457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583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62770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4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06400" y="3048000"/>
            <a:ext cx="8420100" cy="2055159"/>
          </a:xfrm>
        </p:spPr>
        <p:txBody>
          <a:bodyPr/>
          <a:lstStyle/>
          <a:p>
            <a:pPr eaLnBrk="1" hangingPunct="1">
              <a:lnSpc>
                <a:spcPct val="200000"/>
              </a:lnSpc>
              <a:spcBef>
                <a:spcPct val="50000"/>
              </a:spcBef>
            </a:pPr>
            <a:r>
              <a:rPr lang="en-US" sz="3200" dirty="0"/>
              <a:t>Engaging the Three Components of </a:t>
            </a:r>
            <a:r>
              <a:rPr lang="en-US" sz="3200" dirty="0" smtClean="0"/>
              <a:t>Rigor</a:t>
            </a:r>
            <a:r>
              <a:rPr lang="en-US" sz="3200" dirty="0"/>
              <a:t/>
            </a:r>
            <a:br>
              <a:rPr lang="en-US" sz="3200" dirty="0"/>
            </a:br>
            <a:r>
              <a:rPr lang="en-US" dirty="0"/>
              <a:t>Foundational Unit </a:t>
            </a:r>
            <a:r>
              <a:rPr lang="en-US" dirty="0" smtClean="0"/>
              <a:t>3</a:t>
            </a:r>
            <a:endParaRPr lang="en-US" dirty="0"/>
          </a:p>
        </p:txBody>
      </p:sp>
      <p:sp>
        <p:nvSpPr>
          <p:cNvPr id="6" name="Text Placeholder 5"/>
          <p:cNvSpPr>
            <a:spLocks noGrp="1"/>
          </p:cNvSpPr>
          <p:nvPr>
            <p:ph type="body" sz="quarter" idx="10"/>
          </p:nvPr>
        </p:nvSpPr>
        <p:spPr>
          <a:xfrm>
            <a:off x="990600" y="5740400"/>
            <a:ext cx="7086600" cy="687293"/>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ED-VAE-13-C-0066 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893385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a:xfrm>
            <a:off x="457200" y="1549400"/>
            <a:ext cx="8229600" cy="5460788"/>
          </a:xfrm>
        </p:spPr>
        <p:txBody>
          <a:bodyPr/>
          <a:lstStyle/>
          <a:p>
            <a:pPr marL="342900" lvl="1" indent="-342900">
              <a:lnSpc>
                <a:spcPct val="120000"/>
              </a:lnSpc>
              <a:spcBef>
                <a:spcPts val="1176"/>
              </a:spcBef>
              <a:buFont typeface="Wingdings" charset="2"/>
              <a:buChar char="§"/>
            </a:pPr>
            <a:r>
              <a:rPr lang="en-US" sz="2200" dirty="0">
                <a:solidFill>
                  <a:schemeClr val="tx1"/>
                </a:solidFill>
              </a:rPr>
              <a:t>How do you define “real-world” in application problems?</a:t>
            </a:r>
          </a:p>
          <a:p>
            <a:pPr marL="342900" lvl="1" indent="-342900">
              <a:lnSpc>
                <a:spcPct val="120000"/>
              </a:lnSpc>
              <a:spcBef>
                <a:spcPts val="1176"/>
              </a:spcBef>
              <a:buFont typeface="Wingdings" charset="2"/>
              <a:buChar char="§"/>
            </a:pPr>
            <a:r>
              <a:rPr lang="en-US" sz="2200" dirty="0" smtClean="0">
                <a:solidFill>
                  <a:schemeClr val="tx1"/>
                </a:solidFill>
              </a:rPr>
              <a:t>Is </a:t>
            </a:r>
            <a:r>
              <a:rPr lang="en-US" sz="2200" dirty="0">
                <a:solidFill>
                  <a:schemeClr val="tx1"/>
                </a:solidFill>
              </a:rPr>
              <a:t>it enough to give very difficult problems to </a:t>
            </a:r>
            <a:r>
              <a:rPr lang="en-US" sz="2200" dirty="0" smtClean="0">
                <a:solidFill>
                  <a:schemeClr val="tx1"/>
                </a:solidFill>
              </a:rPr>
              <a:t>students to </a:t>
            </a:r>
            <a:r>
              <a:rPr lang="en-US" sz="2200" dirty="0">
                <a:solidFill>
                  <a:schemeClr val="tx1"/>
                </a:solidFill>
              </a:rPr>
              <a:t>advance </a:t>
            </a:r>
            <a:r>
              <a:rPr lang="en-US" sz="2200" dirty="0" smtClean="0">
                <a:solidFill>
                  <a:schemeClr val="tx1"/>
                </a:solidFill>
              </a:rPr>
              <a:t>rigor in </a:t>
            </a:r>
            <a:r>
              <a:rPr lang="en-US" sz="2200" dirty="0">
                <a:solidFill>
                  <a:schemeClr val="tx1"/>
                </a:solidFill>
              </a:rPr>
              <a:t>a lesson</a:t>
            </a:r>
            <a:r>
              <a:rPr lang="en-US" sz="2200" dirty="0" smtClean="0">
                <a:solidFill>
                  <a:schemeClr val="tx1"/>
                </a:solidFill>
              </a:rPr>
              <a:t>?</a:t>
            </a:r>
            <a:endParaRPr lang="en-US" sz="2200" i="1" dirty="0">
              <a:solidFill>
                <a:schemeClr val="tx1"/>
              </a:solidFill>
            </a:endParaRPr>
          </a:p>
          <a:p>
            <a:pPr marL="342900" lvl="1" indent="-342900">
              <a:lnSpc>
                <a:spcPct val="120000"/>
              </a:lnSpc>
              <a:spcBef>
                <a:spcPts val="1176"/>
              </a:spcBef>
              <a:buFont typeface="Wingdings" charset="2"/>
              <a:buChar char="§"/>
            </a:pPr>
            <a:r>
              <a:rPr lang="en-US" sz="2200" dirty="0">
                <a:solidFill>
                  <a:schemeClr val="tx1"/>
                </a:solidFill>
              </a:rPr>
              <a:t>How can we separate difficulty of technique from rigorous thinking</a:t>
            </a:r>
            <a:r>
              <a:rPr lang="en-US" sz="2200" dirty="0" smtClean="0">
                <a:solidFill>
                  <a:schemeClr val="tx1"/>
                </a:solidFill>
              </a:rPr>
              <a:t>?</a:t>
            </a:r>
            <a:endParaRPr lang="en-US" sz="2200" dirty="0">
              <a:solidFill>
                <a:schemeClr val="tx1"/>
              </a:solidFill>
            </a:endParaRPr>
          </a:p>
          <a:p>
            <a:pPr marL="342900" lvl="1" indent="-342900">
              <a:lnSpc>
                <a:spcPct val="120000"/>
              </a:lnSpc>
              <a:spcBef>
                <a:spcPts val="1176"/>
              </a:spcBef>
              <a:buFont typeface="Wingdings" charset="2"/>
              <a:buChar char="§"/>
            </a:pPr>
            <a:r>
              <a:rPr lang="en-US" sz="2200" dirty="0">
                <a:solidFill>
                  <a:schemeClr val="tx1"/>
                </a:solidFill>
              </a:rPr>
              <a:t>Did your understanding of the meaning of “rigor” change as a result of this </a:t>
            </a:r>
            <a:r>
              <a:rPr lang="en-US" sz="2200" dirty="0" smtClean="0">
                <a:solidFill>
                  <a:schemeClr val="tx1"/>
                </a:solidFill>
              </a:rPr>
              <a:t>activity?</a:t>
            </a:r>
          </a:p>
        </p:txBody>
      </p:sp>
      <p:grpSp>
        <p:nvGrpSpPr>
          <p:cNvPr id="4" name="Group 3" descr="15 minutes"/>
          <p:cNvGrpSpPr/>
          <p:nvPr/>
        </p:nvGrpSpPr>
        <p:grpSpPr>
          <a:xfrm>
            <a:off x="6195181" y="5524748"/>
            <a:ext cx="2491619" cy="662491"/>
            <a:chOff x="6195181" y="5524748"/>
            <a:chExt cx="2491619" cy="662491"/>
          </a:xfrm>
        </p:grpSpPr>
        <p:sp>
          <p:nvSpPr>
            <p:cNvPr id="8" name="Rounded Rectangle 7"/>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9" name="TextBox 8"/>
            <p:cNvSpPr txBox="1"/>
            <p:nvPr/>
          </p:nvSpPr>
          <p:spPr>
            <a:xfrm>
              <a:off x="6195181" y="5669386"/>
              <a:ext cx="2491619" cy="323165"/>
            </a:xfrm>
            <a:prstGeom prst="rect">
              <a:avLst/>
            </a:prstGeom>
            <a:noFill/>
          </p:spPr>
          <p:txBody>
            <a:bodyPr wrap="square" rtlCol="0" anchor="ctr">
              <a:spAutoFit/>
            </a:bodyPr>
            <a:lstStyle/>
            <a:p>
              <a:pPr algn="ctr"/>
              <a:r>
                <a:rPr lang="en-US" sz="1500" dirty="0" smtClean="0">
                  <a:solidFill>
                    <a:schemeClr val="bg1"/>
                  </a:solidFill>
                </a:rPr>
                <a:t>15 minutes</a:t>
              </a:r>
              <a:endParaRPr lang="en-US" sz="1500" dirty="0">
                <a:solidFill>
                  <a:schemeClr val="bg1"/>
                </a:solidFill>
              </a:endParaRPr>
            </a:p>
          </p:txBody>
        </p:sp>
      </p:grpSp>
    </p:spTree>
    <p:extLst>
      <p:ext uri="{BB962C8B-B14F-4D97-AF65-F5344CB8AC3E}">
        <p14:creationId xmlns:p14="http://schemas.microsoft.com/office/powerpoint/2010/main" val="40171974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2900"/>
            <a:ext cx="7086600" cy="914400"/>
          </a:xfrm>
        </p:spPr>
        <p:txBody>
          <a:bodyPr/>
          <a:lstStyle/>
          <a:p>
            <a:r>
              <a:rPr lang="en-US" dirty="0" smtClean="0"/>
              <a:t>Next Steps</a:t>
            </a:r>
            <a:endParaRPr lang="en-US" dirty="0"/>
          </a:p>
        </p:txBody>
      </p:sp>
      <p:sp>
        <p:nvSpPr>
          <p:cNvPr id="3" name="Content Placeholder 2"/>
          <p:cNvSpPr>
            <a:spLocks noGrp="1"/>
          </p:cNvSpPr>
          <p:nvPr>
            <p:ph idx="1"/>
          </p:nvPr>
        </p:nvSpPr>
        <p:spPr>
          <a:xfrm>
            <a:off x="457200" y="1524000"/>
            <a:ext cx="8115300" cy="3790340"/>
          </a:xfrm>
        </p:spPr>
        <p:txBody>
          <a:bodyPr/>
          <a:lstStyle/>
          <a:p>
            <a:pPr marL="409575" lvl="1" indent="-358775">
              <a:lnSpc>
                <a:spcPct val="120000"/>
              </a:lnSpc>
              <a:spcBef>
                <a:spcPts val="1200"/>
              </a:spcBef>
              <a:buFont typeface="Wingdings" charset="2"/>
              <a:buChar char="§"/>
            </a:pPr>
            <a:r>
              <a:rPr lang="en-US" sz="2200" dirty="0" smtClean="0">
                <a:solidFill>
                  <a:schemeClr val="tx1"/>
                </a:solidFill>
              </a:rPr>
              <a:t>How </a:t>
            </a:r>
            <a:r>
              <a:rPr lang="en-US" sz="2200" dirty="0">
                <a:solidFill>
                  <a:schemeClr val="tx1"/>
                </a:solidFill>
              </a:rPr>
              <a:t>has participating in this activity changed your thinking about the </a:t>
            </a:r>
            <a:r>
              <a:rPr lang="en-US" sz="2200" dirty="0" smtClean="0">
                <a:solidFill>
                  <a:schemeClr val="tx1"/>
                </a:solidFill>
              </a:rPr>
              <a:t>CCR </a:t>
            </a:r>
            <a:r>
              <a:rPr lang="en-US" sz="2200" dirty="0">
                <a:solidFill>
                  <a:schemeClr val="tx1"/>
                </a:solidFill>
              </a:rPr>
              <a:t>S</a:t>
            </a:r>
            <a:r>
              <a:rPr lang="en-US" sz="2200" dirty="0" smtClean="0">
                <a:solidFill>
                  <a:schemeClr val="tx1"/>
                </a:solidFill>
              </a:rPr>
              <a:t>tandards</a:t>
            </a:r>
            <a:r>
              <a:rPr lang="en-US" sz="2200" dirty="0">
                <a:solidFill>
                  <a:schemeClr val="tx1"/>
                </a:solidFill>
              </a:rPr>
              <a:t>?</a:t>
            </a:r>
          </a:p>
          <a:p>
            <a:pPr marL="409575" lvl="1" indent="-358775">
              <a:lnSpc>
                <a:spcPct val="120000"/>
              </a:lnSpc>
              <a:spcBef>
                <a:spcPts val="1200"/>
              </a:spcBef>
              <a:buFont typeface="Wingdings" charset="2"/>
              <a:buChar char="§"/>
            </a:pPr>
            <a:r>
              <a:rPr lang="en-US" sz="2200" dirty="0">
                <a:solidFill>
                  <a:schemeClr val="tx1"/>
                </a:solidFill>
              </a:rPr>
              <a:t>How will you use the information and understanding you have acquired to improve your teaching practice and student learning?</a:t>
            </a:r>
          </a:p>
          <a:p>
            <a:pPr marL="409575" lvl="1" indent="-409575">
              <a:lnSpc>
                <a:spcPct val="120000"/>
              </a:lnSpc>
              <a:spcBef>
                <a:spcPts val="1200"/>
              </a:spcBef>
              <a:buFont typeface="Wingdings" charset="2"/>
              <a:buChar char="§"/>
            </a:pPr>
            <a:r>
              <a:rPr lang="en-US" sz="2200" dirty="0">
                <a:solidFill>
                  <a:srgbClr val="000000"/>
                </a:solidFill>
              </a:rPr>
              <a:t>What additional training and tools would strengthen your ability to do so? </a:t>
            </a:r>
          </a:p>
          <a:p>
            <a:pPr>
              <a:lnSpc>
                <a:spcPct val="110000"/>
              </a:lnSpc>
              <a:spcBef>
                <a:spcPts val="2400"/>
              </a:spcBef>
            </a:pPr>
            <a:endParaRPr lang="en-US" dirty="0">
              <a:solidFill>
                <a:schemeClr val="tx1"/>
              </a:solidFill>
            </a:endParaRPr>
          </a:p>
        </p:txBody>
      </p:sp>
    </p:spTree>
    <p:extLst>
      <p:ext uri="{BB962C8B-B14F-4D97-AF65-F5344CB8AC3E}">
        <p14:creationId xmlns:p14="http://schemas.microsoft.com/office/powerpoint/2010/main" val="40670991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44600" y="212184"/>
            <a:ext cx="8229600" cy="1077218"/>
          </a:xfrm>
        </p:spPr>
        <p:txBody>
          <a:bodyPr/>
          <a:lstStyle/>
          <a:p>
            <a:r>
              <a:rPr lang="en-US" dirty="0" smtClean="0"/>
              <a:t>Three Key Advances Prompted by </a:t>
            </a:r>
            <a:r>
              <a:rPr lang="en-US" dirty="0"/>
              <a:t>the </a:t>
            </a:r>
            <a:r>
              <a:rPr lang="en-US" dirty="0" smtClean="0"/>
              <a:t>CCR Standards</a:t>
            </a:r>
            <a:endParaRPr lang="en-US" dirty="0"/>
          </a:p>
        </p:txBody>
      </p:sp>
      <p:sp>
        <p:nvSpPr>
          <p:cNvPr id="6" name="Content Placeholder 2"/>
          <p:cNvSpPr>
            <a:spLocks noGrp="1"/>
          </p:cNvSpPr>
          <p:nvPr>
            <p:ph sz="half" idx="1"/>
          </p:nvPr>
        </p:nvSpPr>
        <p:spPr>
          <a:xfrm>
            <a:off x="457200" y="1854238"/>
            <a:ext cx="8229600" cy="3490186"/>
          </a:xfrm>
        </p:spPr>
        <p:txBody>
          <a:bodyPr/>
          <a:lstStyle/>
          <a:p>
            <a:pPr marL="514350" indent="-514350">
              <a:lnSpc>
                <a:spcPct val="120000"/>
              </a:lnSpc>
              <a:spcBef>
                <a:spcPts val="1200"/>
              </a:spcBef>
              <a:buFont typeface="+mj-lt"/>
              <a:buAutoNum type="arabicPeriod"/>
            </a:pPr>
            <a:r>
              <a:rPr lang="en-US" sz="2200" b="1" dirty="0" smtClean="0"/>
              <a:t>Focus: </a:t>
            </a:r>
            <a:r>
              <a:rPr lang="en-US" sz="2200" dirty="0" smtClean="0"/>
              <a:t>Focus strongly where the CCR Standards focus.</a:t>
            </a:r>
          </a:p>
          <a:p>
            <a:pPr marL="514350" indent="-514350">
              <a:lnSpc>
                <a:spcPct val="120000"/>
              </a:lnSpc>
              <a:spcBef>
                <a:spcPts val="1200"/>
              </a:spcBef>
              <a:buFont typeface="+mj-lt"/>
              <a:buAutoNum type="arabicPeriod"/>
            </a:pPr>
            <a:r>
              <a:rPr lang="en-US" sz="2200" b="1" dirty="0" smtClean="0"/>
              <a:t>Coherence: </a:t>
            </a:r>
            <a:r>
              <a:rPr lang="en-US" sz="2200" dirty="0" smtClean="0"/>
              <a:t>Design learning around coherent progressions from level to level.</a:t>
            </a:r>
          </a:p>
          <a:p>
            <a:pPr marL="514350" indent="-514350">
              <a:lnSpc>
                <a:spcPct val="120000"/>
              </a:lnSpc>
              <a:spcBef>
                <a:spcPts val="1200"/>
              </a:spcBef>
              <a:buFont typeface="+mj-lt"/>
              <a:buAutoNum type="arabicPeriod"/>
            </a:pPr>
            <a:r>
              <a:rPr lang="en-US" sz="2200" b="1" dirty="0" smtClean="0"/>
              <a:t>Rigor: </a:t>
            </a:r>
            <a:r>
              <a:rPr lang="en-US" sz="2200" dirty="0" smtClean="0"/>
              <a:t>Pursue conceptual understanding, procedural skill and fluency, and application—all with equal intensity.</a:t>
            </a:r>
            <a:endParaRPr lang="en-US" sz="2200" dirty="0"/>
          </a:p>
        </p:txBody>
      </p:sp>
    </p:spTree>
    <p:extLst>
      <p:ext uri="{BB962C8B-B14F-4D97-AF65-F5344CB8AC3E}">
        <p14:creationId xmlns:p14="http://schemas.microsoft.com/office/powerpoint/2010/main" val="35418007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nSpc>
                <a:spcPct val="100000"/>
              </a:lnSpc>
              <a:spcBef>
                <a:spcPts val="0"/>
              </a:spcBef>
            </a:pPr>
            <a:r>
              <a:rPr lang="en-US" dirty="0" smtClean="0"/>
              <a:t>Unit 3 Objectives</a:t>
            </a:r>
            <a:r>
              <a:rPr lang="en-US" sz="3200" dirty="0" smtClean="0"/>
              <a:t/>
            </a:r>
            <a:br>
              <a:rPr lang="en-US" sz="3200" dirty="0" smtClean="0"/>
            </a:br>
            <a:r>
              <a:rPr lang="en-US" sz="2400" i="1" dirty="0" smtClean="0">
                <a:solidFill>
                  <a:schemeClr val="bg1">
                    <a:lumMod val="65000"/>
                  </a:schemeClr>
                </a:solidFill>
              </a:rPr>
              <a:t>Engaging the Three Components of Rigor </a:t>
            </a:r>
            <a:endParaRPr lang="en-US" sz="2400" i="1" dirty="0">
              <a:solidFill>
                <a:schemeClr val="bg1">
                  <a:lumMod val="65000"/>
                </a:schemeClr>
              </a:solidFill>
            </a:endParaRPr>
          </a:p>
        </p:txBody>
      </p:sp>
      <p:sp>
        <p:nvSpPr>
          <p:cNvPr id="3" name="Content Placeholder 2"/>
          <p:cNvSpPr>
            <a:spLocks noGrp="1"/>
          </p:cNvSpPr>
          <p:nvPr>
            <p:ph idx="1"/>
          </p:nvPr>
        </p:nvSpPr>
        <p:spPr>
          <a:xfrm>
            <a:off x="609600" y="1485900"/>
            <a:ext cx="8280400" cy="4610100"/>
          </a:xfrm>
        </p:spPr>
        <p:txBody>
          <a:bodyPr/>
          <a:lstStyle/>
          <a:p>
            <a:pPr>
              <a:lnSpc>
                <a:spcPct val="120000"/>
              </a:lnSpc>
              <a:spcBef>
                <a:spcPts val="1176"/>
              </a:spcBef>
              <a:buClr>
                <a:srgbClr val="2A409A"/>
              </a:buClr>
              <a:buFont typeface="Wingdings" charset="2"/>
              <a:buChar char="§"/>
            </a:pPr>
            <a:r>
              <a:rPr lang="en-US" dirty="0">
                <a:solidFill>
                  <a:srgbClr val="000000"/>
                </a:solidFill>
              </a:rPr>
              <a:t>Learn how the three components of rigor are meant to work together within a level. </a:t>
            </a:r>
          </a:p>
          <a:p>
            <a:pPr>
              <a:lnSpc>
                <a:spcPct val="120000"/>
              </a:lnSpc>
              <a:spcBef>
                <a:spcPts val="1176"/>
              </a:spcBef>
              <a:buClr>
                <a:srgbClr val="2A409A"/>
              </a:buClr>
              <a:buFont typeface="Wingdings" charset="2"/>
              <a:buChar char="§"/>
            </a:pPr>
            <a:r>
              <a:rPr lang="en-US" dirty="0">
                <a:solidFill>
                  <a:srgbClr val="000000"/>
                </a:solidFill>
              </a:rPr>
              <a:t>Understand the importance of each of the three components in teaching students to go beyond merely producing correct answers to being able to apply mathematical concepts from different perspectives. </a:t>
            </a:r>
          </a:p>
          <a:p>
            <a:pPr>
              <a:lnSpc>
                <a:spcPct val="120000"/>
              </a:lnSpc>
              <a:spcBef>
                <a:spcPts val="1176"/>
              </a:spcBef>
              <a:buClr>
                <a:srgbClr val="2A409A"/>
              </a:buClr>
              <a:buFont typeface="Wingdings" charset="2"/>
              <a:buChar char="§"/>
            </a:pPr>
            <a:r>
              <a:rPr lang="en-US" dirty="0">
                <a:solidFill>
                  <a:srgbClr val="000000"/>
                </a:solidFill>
              </a:rPr>
              <a:t>Clear up misconceptions regarding the meaning of rigor</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40850250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hape 178"/>
          <p:cNvSpPr>
            <a:spLocks noGrp="1"/>
          </p:cNvSpPr>
          <p:nvPr>
            <p:ph type="title"/>
          </p:nvPr>
        </p:nvSpPr>
        <p:spPr>
          <a:xfrm>
            <a:off x="1257300" y="606088"/>
            <a:ext cx="8229600" cy="625812"/>
          </a:xfrm>
        </p:spPr>
        <p:txBody>
          <a:bodyPr/>
          <a:lstStyle/>
          <a:p>
            <a:pPr>
              <a:lnSpc>
                <a:spcPct val="110000"/>
              </a:lnSpc>
            </a:pPr>
            <a:r>
              <a:rPr lang="en-US" dirty="0" smtClean="0"/>
              <a:t>Rationale for Rigor</a:t>
            </a:r>
            <a:endParaRPr lang="en-US" i="1" dirty="0">
              <a:solidFill>
                <a:srgbClr val="17375E"/>
              </a:solidFill>
            </a:endParaRPr>
          </a:p>
        </p:txBody>
      </p:sp>
      <p:sp>
        <p:nvSpPr>
          <p:cNvPr id="8" name="Shape 179"/>
          <p:cNvSpPr txBox="1">
            <a:spLocks noGrp="1"/>
          </p:cNvSpPr>
          <p:nvPr>
            <p:ph idx="1"/>
          </p:nvPr>
        </p:nvSpPr>
        <p:spPr>
          <a:xfrm>
            <a:off x="457200" y="1384300"/>
            <a:ext cx="8331200" cy="4778795"/>
          </a:xfrm>
        </p:spPr>
        <p:txBody>
          <a:bodyPr/>
          <a:lstStyle/>
          <a:p>
            <a:pPr marL="0" indent="0">
              <a:lnSpc>
                <a:spcPct val="120000"/>
              </a:lnSpc>
              <a:spcBef>
                <a:spcPts val="1200"/>
              </a:spcBef>
              <a:buNone/>
            </a:pPr>
            <a:r>
              <a:rPr lang="en-US" i="1" spc="-90" dirty="0" smtClean="0"/>
              <a:t>Relevance and Importance Based on the Research</a:t>
            </a:r>
            <a:endParaRPr lang="en-US" i="1" spc="-90" dirty="0"/>
          </a:p>
          <a:p>
            <a:pPr marL="0" indent="0">
              <a:lnSpc>
                <a:spcPct val="120000"/>
              </a:lnSpc>
              <a:spcBef>
                <a:spcPts val="1100"/>
              </a:spcBef>
              <a:buNone/>
            </a:pPr>
            <a:r>
              <a:rPr lang="en-US" dirty="0" smtClean="0">
                <a:solidFill>
                  <a:srgbClr val="000000"/>
                </a:solidFill>
              </a:rPr>
              <a:t>Surveys of employers </a:t>
            </a:r>
            <a:r>
              <a:rPr lang="en-US" dirty="0">
                <a:solidFill>
                  <a:srgbClr val="000000"/>
                </a:solidFill>
              </a:rPr>
              <a:t>and professors of first-year credit-bearing mathematics courses </a:t>
            </a:r>
            <a:r>
              <a:rPr lang="en-US" dirty="0" smtClean="0">
                <a:solidFill>
                  <a:srgbClr val="000000"/>
                </a:solidFill>
              </a:rPr>
              <a:t>validate </a:t>
            </a:r>
            <a:r>
              <a:rPr lang="en-US" dirty="0">
                <a:solidFill>
                  <a:srgbClr val="000000"/>
                </a:solidFill>
              </a:rPr>
              <a:t>the importance of </a:t>
            </a:r>
            <a:r>
              <a:rPr lang="en-US" dirty="0" smtClean="0">
                <a:solidFill>
                  <a:srgbClr val="000000"/>
                </a:solidFill>
              </a:rPr>
              <a:t>rigor in instruction.</a:t>
            </a:r>
          </a:p>
          <a:p>
            <a:pPr lvl="1">
              <a:lnSpc>
                <a:spcPct val="120000"/>
              </a:lnSpc>
              <a:spcBef>
                <a:spcPts val="1100"/>
              </a:spcBef>
              <a:buFont typeface="Wingdings" charset="2"/>
              <a:buChar char="§"/>
            </a:pPr>
            <a:r>
              <a:rPr lang="en-US" sz="2200" dirty="0" smtClean="0">
                <a:solidFill>
                  <a:srgbClr val="000000"/>
                </a:solidFill>
              </a:rPr>
              <a:t>Students </a:t>
            </a:r>
            <a:r>
              <a:rPr lang="en-US" sz="2200" dirty="0">
                <a:solidFill>
                  <a:srgbClr val="000000"/>
                </a:solidFill>
              </a:rPr>
              <a:t>with solid conceptual </a:t>
            </a:r>
            <a:r>
              <a:rPr lang="en-US" sz="2200" dirty="0" smtClean="0">
                <a:solidFill>
                  <a:srgbClr val="000000"/>
                </a:solidFill>
              </a:rPr>
              <a:t>understanding can </a:t>
            </a:r>
            <a:r>
              <a:rPr lang="en-US" sz="2200" dirty="0">
                <a:solidFill>
                  <a:srgbClr val="000000"/>
                </a:solidFill>
              </a:rPr>
              <a:t>generalize and apply concepts from several perspectives. </a:t>
            </a:r>
          </a:p>
          <a:p>
            <a:pPr lvl="1">
              <a:lnSpc>
                <a:spcPct val="120000"/>
              </a:lnSpc>
              <a:spcBef>
                <a:spcPts val="1100"/>
              </a:spcBef>
              <a:buFont typeface="Wingdings" charset="2"/>
              <a:buChar char="§"/>
            </a:pPr>
            <a:r>
              <a:rPr lang="en-US" sz="2200" dirty="0">
                <a:solidFill>
                  <a:srgbClr val="000000"/>
                </a:solidFill>
              </a:rPr>
              <a:t>Students who can perform calculations with speed and accuracy (fluency) are able to access more complex concepts and procedures.</a:t>
            </a:r>
          </a:p>
          <a:p>
            <a:pPr lvl="1">
              <a:lnSpc>
                <a:spcPct val="120000"/>
              </a:lnSpc>
              <a:spcBef>
                <a:spcPts val="1100"/>
              </a:spcBef>
              <a:buFont typeface="Wingdings" charset="2"/>
              <a:buChar char="§"/>
            </a:pPr>
            <a:r>
              <a:rPr lang="en-US" sz="2200" dirty="0">
                <a:solidFill>
                  <a:srgbClr val="000000"/>
                </a:solidFill>
              </a:rPr>
              <a:t>When students have the ability to use math flexibly, they are </a:t>
            </a:r>
            <a:r>
              <a:rPr lang="en-US" sz="2200" dirty="0" smtClean="0">
                <a:solidFill>
                  <a:srgbClr val="000000"/>
                </a:solidFill>
              </a:rPr>
              <a:t>able </a:t>
            </a:r>
            <a:r>
              <a:rPr lang="en-US" sz="2200" dirty="0">
                <a:solidFill>
                  <a:srgbClr val="000000"/>
                </a:solidFill>
              </a:rPr>
              <a:t>to apply their knowledge to solve problems.</a:t>
            </a:r>
          </a:p>
        </p:txBody>
      </p:sp>
    </p:spTree>
    <p:extLst>
      <p:ext uri="{BB962C8B-B14F-4D97-AF65-F5344CB8AC3E}">
        <p14:creationId xmlns:p14="http://schemas.microsoft.com/office/powerpoint/2010/main" val="81623251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647413"/>
            <a:ext cx="7429500" cy="584776"/>
          </a:xfrm>
        </p:spPr>
        <p:txBody>
          <a:bodyPr/>
          <a:lstStyle/>
          <a:p>
            <a:r>
              <a:rPr lang="en-US" dirty="0" smtClean="0"/>
              <a:t>Implications of Rigor on Instruction</a:t>
            </a:r>
            <a:endParaRPr lang="en-US" dirty="0"/>
          </a:p>
        </p:txBody>
      </p:sp>
      <p:sp>
        <p:nvSpPr>
          <p:cNvPr id="3" name="Content Placeholder 2"/>
          <p:cNvSpPr>
            <a:spLocks noGrp="1"/>
          </p:cNvSpPr>
          <p:nvPr>
            <p:ph idx="1"/>
          </p:nvPr>
        </p:nvSpPr>
        <p:spPr>
          <a:xfrm>
            <a:off x="457200" y="1703045"/>
            <a:ext cx="8229600" cy="4078039"/>
          </a:xfrm>
        </p:spPr>
        <p:txBody>
          <a:bodyPr/>
          <a:lstStyle/>
          <a:p>
            <a:pPr marL="0" indent="0">
              <a:lnSpc>
                <a:spcPct val="120000"/>
              </a:lnSpc>
              <a:spcBef>
                <a:spcPts val="1176"/>
              </a:spcBef>
              <a:buNone/>
            </a:pPr>
            <a:r>
              <a:rPr lang="en-US" dirty="0" smtClean="0">
                <a:solidFill>
                  <a:srgbClr val="000000"/>
                </a:solidFill>
              </a:rPr>
              <a:t>Rigor in lessons relates to the depth </a:t>
            </a:r>
            <a:r>
              <a:rPr lang="en-US" dirty="0">
                <a:solidFill>
                  <a:srgbClr val="000000"/>
                </a:solidFill>
              </a:rPr>
              <a:t>at which the major work of each </a:t>
            </a:r>
            <a:r>
              <a:rPr lang="en-US" dirty="0" smtClean="0">
                <a:solidFill>
                  <a:srgbClr val="000000"/>
                </a:solidFill>
              </a:rPr>
              <a:t>level should be addressed:</a:t>
            </a:r>
          </a:p>
          <a:p>
            <a:pPr>
              <a:lnSpc>
                <a:spcPct val="120000"/>
              </a:lnSpc>
              <a:spcBef>
                <a:spcPts val="1176"/>
              </a:spcBef>
              <a:buFont typeface="Wingdings" charset="2"/>
              <a:buChar char="§"/>
            </a:pPr>
            <a:r>
              <a:rPr lang="en-US" b="1" dirty="0">
                <a:solidFill>
                  <a:srgbClr val="000000"/>
                </a:solidFill>
              </a:rPr>
              <a:t>C</a:t>
            </a:r>
            <a:r>
              <a:rPr lang="en-US" b="1" dirty="0" smtClean="0">
                <a:solidFill>
                  <a:srgbClr val="000000"/>
                </a:solidFill>
              </a:rPr>
              <a:t>onceptual </a:t>
            </a:r>
            <a:r>
              <a:rPr lang="en-US" b="1" dirty="0">
                <a:solidFill>
                  <a:srgbClr val="000000"/>
                </a:solidFill>
              </a:rPr>
              <a:t>U</a:t>
            </a:r>
            <a:r>
              <a:rPr lang="en-US" b="1" dirty="0" smtClean="0">
                <a:solidFill>
                  <a:srgbClr val="000000"/>
                </a:solidFill>
              </a:rPr>
              <a:t>nderstanding</a:t>
            </a:r>
            <a:r>
              <a:rPr lang="en-US" dirty="0" smtClean="0">
                <a:solidFill>
                  <a:srgbClr val="000000"/>
                </a:solidFill>
              </a:rPr>
              <a:t>: Comprehending key concepts behind the procedures</a:t>
            </a:r>
          </a:p>
          <a:p>
            <a:pPr>
              <a:lnSpc>
                <a:spcPct val="120000"/>
              </a:lnSpc>
              <a:spcBef>
                <a:spcPts val="1176"/>
              </a:spcBef>
              <a:buFont typeface="Wingdings" charset="2"/>
              <a:buChar char="§"/>
            </a:pPr>
            <a:r>
              <a:rPr lang="en-US" b="1" dirty="0" smtClean="0">
                <a:solidFill>
                  <a:srgbClr val="000000"/>
                </a:solidFill>
              </a:rPr>
              <a:t>Fluency</a:t>
            </a:r>
            <a:r>
              <a:rPr lang="en-US" dirty="0" smtClean="0">
                <a:solidFill>
                  <a:srgbClr val="000000"/>
                </a:solidFill>
              </a:rPr>
              <a:t>: Gaining speed and accuracy in applying procedures</a:t>
            </a:r>
          </a:p>
          <a:p>
            <a:pPr>
              <a:lnSpc>
                <a:spcPct val="120000"/>
              </a:lnSpc>
              <a:spcBef>
                <a:spcPts val="1176"/>
              </a:spcBef>
              <a:buFont typeface="Wingdings" charset="2"/>
              <a:buChar char="§"/>
            </a:pPr>
            <a:r>
              <a:rPr lang="en-US" b="1" dirty="0" smtClean="0">
                <a:solidFill>
                  <a:srgbClr val="000000"/>
                </a:solidFill>
              </a:rPr>
              <a:t>Application</a:t>
            </a:r>
            <a:r>
              <a:rPr lang="en-US" dirty="0" smtClean="0">
                <a:solidFill>
                  <a:srgbClr val="000000"/>
                </a:solidFill>
              </a:rPr>
              <a:t>: Supporting problem-solving and deeper mathematical thinking</a:t>
            </a:r>
            <a:endParaRPr lang="en-US" dirty="0">
              <a:solidFill>
                <a:srgbClr val="FF0000"/>
              </a:solidFill>
            </a:endParaRPr>
          </a:p>
        </p:txBody>
      </p:sp>
    </p:spTree>
    <p:extLst>
      <p:ext uri="{BB962C8B-B14F-4D97-AF65-F5344CB8AC3E}">
        <p14:creationId xmlns:p14="http://schemas.microsoft.com/office/powerpoint/2010/main" val="41680762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r">
              <a:buNone/>
            </a:pPr>
            <a:r>
              <a:rPr lang="en-US" sz="2800" b="1" i="1" kern="1200" dirty="0">
                <a:solidFill>
                  <a:schemeClr val="tx2">
                    <a:lumMod val="75000"/>
                  </a:schemeClr>
                </a:solidFill>
                <a:cs typeface="Arial"/>
              </a:rPr>
              <a:t>Now let’s do </a:t>
            </a:r>
            <a:r>
              <a:rPr lang="en-US" sz="2800" b="1" i="1" kern="1200">
                <a:solidFill>
                  <a:schemeClr val="tx2">
                    <a:lumMod val="75000"/>
                  </a:schemeClr>
                </a:solidFill>
                <a:cs typeface="Arial"/>
              </a:rPr>
              <a:t>some </a:t>
            </a:r>
            <a:r>
              <a:rPr lang="en-US" sz="2800" b="1" i="1" kern="1200" smtClean="0">
                <a:solidFill>
                  <a:schemeClr val="tx2">
                    <a:lumMod val="75000"/>
                  </a:schemeClr>
                </a:solidFill>
                <a:cs typeface="Arial"/>
              </a:rPr>
              <a:t>work </a:t>
            </a:r>
            <a:r>
              <a:rPr lang="en-US" sz="2800" b="1" i="1" kern="1200" dirty="0">
                <a:solidFill>
                  <a:schemeClr val="tx2">
                    <a:lumMod val="75000"/>
                  </a:schemeClr>
                </a:solidFill>
                <a:cs typeface="Arial"/>
              </a:rPr>
              <a:t>with engaging the three components of rigor </a:t>
            </a:r>
            <a:r>
              <a:rPr lang="en-US" sz="2800" b="1" i="1" kern="1200" dirty="0" smtClean="0">
                <a:solidFill>
                  <a:schemeClr val="tx2">
                    <a:lumMod val="75000"/>
                  </a:schemeClr>
                </a:solidFill>
                <a:cs typeface="Arial"/>
              </a:rPr>
              <a:t>. . .</a:t>
            </a:r>
            <a:endParaRPr lang="en-US" sz="2800" dirty="0"/>
          </a:p>
        </p:txBody>
      </p:sp>
    </p:spTree>
    <p:extLst>
      <p:ext uri="{BB962C8B-B14F-4D97-AF65-F5344CB8AC3E}">
        <p14:creationId xmlns:p14="http://schemas.microsoft.com/office/powerpoint/2010/main" val="1350506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310516"/>
            <a:ext cx="8229600" cy="967034"/>
          </a:xfrm>
        </p:spPr>
        <p:txBody>
          <a:bodyPr/>
          <a:lstStyle/>
          <a:p>
            <a:r>
              <a:rPr lang="en-US" dirty="0" smtClean="0"/>
              <a:t>Materials</a:t>
            </a:r>
            <a:endParaRPr lang="en-US" dirty="0"/>
          </a:p>
        </p:txBody>
      </p:sp>
      <p:sp>
        <p:nvSpPr>
          <p:cNvPr id="3" name="Content Placeholder 2"/>
          <p:cNvSpPr>
            <a:spLocks noGrp="1"/>
          </p:cNvSpPr>
          <p:nvPr>
            <p:ph idx="1"/>
          </p:nvPr>
        </p:nvSpPr>
        <p:spPr>
          <a:xfrm>
            <a:off x="457200" y="1587500"/>
            <a:ext cx="8229600" cy="2130338"/>
          </a:xfrm>
        </p:spPr>
        <p:txBody>
          <a:bodyPr/>
          <a:lstStyle/>
          <a:p>
            <a:pPr lvl="0">
              <a:lnSpc>
                <a:spcPct val="120000"/>
              </a:lnSpc>
              <a:spcBef>
                <a:spcPts val="1176"/>
              </a:spcBef>
              <a:buFont typeface="Wingdings" charset="2"/>
              <a:buChar char="§"/>
            </a:pPr>
            <a:r>
              <a:rPr lang="en-US" dirty="0" smtClean="0">
                <a:solidFill>
                  <a:srgbClr val="000000"/>
                </a:solidFill>
              </a:rPr>
              <a:t>Directions for Participants</a:t>
            </a:r>
          </a:p>
          <a:p>
            <a:pPr lvl="0">
              <a:lnSpc>
                <a:spcPct val="120000"/>
              </a:lnSpc>
              <a:spcBef>
                <a:spcPts val="1176"/>
              </a:spcBef>
              <a:buFont typeface="Wingdings" charset="2"/>
              <a:buChar char="§"/>
            </a:pPr>
            <a:r>
              <a:rPr lang="en-US" dirty="0" smtClean="0">
                <a:solidFill>
                  <a:srgbClr val="000000"/>
                </a:solidFill>
              </a:rPr>
              <a:t>Worksheet</a:t>
            </a:r>
            <a:r>
              <a:rPr lang="en-US" dirty="0">
                <a:solidFill>
                  <a:srgbClr val="000000"/>
                </a:solidFill>
              </a:rPr>
              <a:t>: </a:t>
            </a:r>
            <a:r>
              <a:rPr lang="en-US" dirty="0" smtClean="0">
                <a:solidFill>
                  <a:srgbClr val="000000"/>
                </a:solidFill>
              </a:rPr>
              <a:t>Engaging the </a:t>
            </a:r>
            <a:r>
              <a:rPr lang="en-US" dirty="0">
                <a:solidFill>
                  <a:srgbClr val="000000"/>
                </a:solidFill>
              </a:rPr>
              <a:t>Three Components of </a:t>
            </a:r>
            <a:r>
              <a:rPr lang="en-US" dirty="0" smtClean="0">
                <a:solidFill>
                  <a:srgbClr val="000000"/>
                </a:solidFill>
              </a:rPr>
              <a:t>Rigor </a:t>
            </a:r>
          </a:p>
          <a:p>
            <a:pPr lvl="0">
              <a:lnSpc>
                <a:spcPct val="120000"/>
              </a:lnSpc>
              <a:spcBef>
                <a:spcPts val="1176"/>
              </a:spcBef>
              <a:buFont typeface="Wingdings" charset="2"/>
              <a:buChar char="§"/>
            </a:pPr>
            <a:r>
              <a:rPr lang="en-US" dirty="0" smtClean="0">
                <a:solidFill>
                  <a:srgbClr val="000000"/>
                </a:solidFill>
              </a:rPr>
              <a:t>Resource: CCR Standards for Adult Education</a:t>
            </a:r>
          </a:p>
        </p:txBody>
      </p:sp>
    </p:spTree>
    <p:extLst>
      <p:ext uri="{BB962C8B-B14F-4D97-AF65-F5344CB8AC3E}">
        <p14:creationId xmlns:p14="http://schemas.microsoft.com/office/powerpoint/2010/main" val="18170894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5574"/>
            <a:ext cx="8229600" cy="1167081"/>
          </a:xfrm>
        </p:spPr>
        <p:txBody>
          <a:bodyPr/>
          <a:lstStyle/>
          <a:p>
            <a:r>
              <a:rPr lang="en-US" dirty="0" smtClean="0"/>
              <a:t>Directions</a:t>
            </a:r>
            <a:endParaRPr lang="en-US" dirty="0"/>
          </a:p>
        </p:txBody>
      </p:sp>
      <p:sp>
        <p:nvSpPr>
          <p:cNvPr id="3" name="Content Placeholder 2"/>
          <p:cNvSpPr>
            <a:spLocks noGrp="1"/>
          </p:cNvSpPr>
          <p:nvPr>
            <p:ph idx="1"/>
          </p:nvPr>
        </p:nvSpPr>
        <p:spPr>
          <a:xfrm>
            <a:off x="457200" y="1640296"/>
            <a:ext cx="8229600" cy="4096506"/>
          </a:xfrm>
        </p:spPr>
        <p:txBody>
          <a:bodyPr/>
          <a:lstStyle/>
          <a:p>
            <a:pPr marL="457200" lvl="0" indent="-457200">
              <a:lnSpc>
                <a:spcPct val="120000"/>
              </a:lnSpc>
              <a:spcBef>
                <a:spcPts val="1200"/>
              </a:spcBef>
              <a:buFont typeface="+mj-lt"/>
              <a:buAutoNum type="arabicPeriod"/>
            </a:pPr>
            <a:r>
              <a:rPr lang="en-US" dirty="0" smtClean="0">
                <a:solidFill>
                  <a:srgbClr val="000000"/>
                </a:solidFill>
              </a:rPr>
              <a:t>Check the </a:t>
            </a:r>
            <a:r>
              <a:rPr lang="en-US" dirty="0">
                <a:solidFill>
                  <a:srgbClr val="000000"/>
                </a:solidFill>
              </a:rPr>
              <a:t>component(s) of rigor </a:t>
            </a:r>
            <a:r>
              <a:rPr lang="en-US" dirty="0" smtClean="0">
                <a:solidFill>
                  <a:srgbClr val="000000"/>
                </a:solidFill>
              </a:rPr>
              <a:t>likely </a:t>
            </a:r>
            <a:r>
              <a:rPr lang="en-US" dirty="0">
                <a:solidFill>
                  <a:srgbClr val="000000"/>
                </a:solidFill>
              </a:rPr>
              <a:t>to be required in a </a:t>
            </a:r>
            <a:r>
              <a:rPr lang="en-US" dirty="0" smtClean="0">
                <a:solidFill>
                  <a:srgbClr val="000000"/>
                </a:solidFill>
              </a:rPr>
              <a:t>lesson, activity, or task that </a:t>
            </a:r>
            <a:r>
              <a:rPr lang="en-US" dirty="0">
                <a:solidFill>
                  <a:srgbClr val="000000"/>
                </a:solidFill>
              </a:rPr>
              <a:t>targets </a:t>
            </a:r>
            <a:r>
              <a:rPr lang="en-US" dirty="0" smtClean="0">
                <a:solidFill>
                  <a:srgbClr val="000000"/>
                </a:solidFill>
              </a:rPr>
              <a:t>each CCR Standard on the Engaging the Three Components of Rigor worksheet. Make notes about your rationales.</a:t>
            </a:r>
            <a:endParaRPr lang="en-US" dirty="0">
              <a:solidFill>
                <a:srgbClr val="000000"/>
              </a:solidFill>
            </a:endParaRPr>
          </a:p>
          <a:p>
            <a:pPr marL="457200" lvl="0" indent="-457200">
              <a:lnSpc>
                <a:spcPct val="120000"/>
              </a:lnSpc>
              <a:spcBef>
                <a:spcPts val="1200"/>
              </a:spcBef>
              <a:buFont typeface="+mj-lt"/>
              <a:buAutoNum type="arabicPeriod"/>
            </a:pPr>
            <a:r>
              <a:rPr lang="en-US" dirty="0">
                <a:solidFill>
                  <a:srgbClr val="000000"/>
                </a:solidFill>
              </a:rPr>
              <a:t>Discuss your reasoning at your </a:t>
            </a:r>
            <a:r>
              <a:rPr lang="en-US" dirty="0" smtClean="0">
                <a:solidFill>
                  <a:srgbClr val="000000"/>
                </a:solidFill>
              </a:rPr>
              <a:t>table, using the four questions listed on the following slide.</a:t>
            </a:r>
            <a:endParaRPr lang="en-US" dirty="0">
              <a:solidFill>
                <a:srgbClr val="000000"/>
              </a:solidFill>
            </a:endParaRPr>
          </a:p>
        </p:txBody>
      </p:sp>
    </p:spTree>
    <p:extLst>
      <p:ext uri="{BB962C8B-B14F-4D97-AF65-F5344CB8AC3E}">
        <p14:creationId xmlns:p14="http://schemas.microsoft.com/office/powerpoint/2010/main" val="42360017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2900"/>
            <a:ext cx="7086600" cy="914400"/>
          </a:xfrm>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549400"/>
            <a:ext cx="8229600" cy="3975348"/>
          </a:xfrm>
        </p:spPr>
        <p:txBody>
          <a:bodyPr/>
          <a:lstStyle/>
          <a:p>
            <a:pPr marL="457200" indent="-457200">
              <a:lnSpc>
                <a:spcPct val="120000"/>
              </a:lnSpc>
              <a:spcBef>
                <a:spcPts val="1176"/>
              </a:spcBef>
              <a:buFont typeface="+mj-lt"/>
              <a:buAutoNum type="arabicPeriod"/>
            </a:pPr>
            <a:r>
              <a:rPr lang="en-US" dirty="0">
                <a:solidFill>
                  <a:srgbClr val="000000"/>
                </a:solidFill>
              </a:rPr>
              <a:t>What makes you think a particular component of rigor applies?</a:t>
            </a:r>
          </a:p>
          <a:p>
            <a:pPr marL="457200" indent="-457200">
              <a:lnSpc>
                <a:spcPct val="120000"/>
              </a:lnSpc>
              <a:spcBef>
                <a:spcPts val="1176"/>
              </a:spcBef>
              <a:buFont typeface="+mj-lt"/>
              <a:buAutoNum type="arabicPeriod"/>
            </a:pPr>
            <a:r>
              <a:rPr lang="en-US" dirty="0">
                <a:solidFill>
                  <a:srgbClr val="000000"/>
                </a:solidFill>
              </a:rPr>
              <a:t>Are there certain words or phrases </a:t>
            </a:r>
            <a:r>
              <a:rPr lang="en-US" dirty="0" smtClean="0">
                <a:solidFill>
                  <a:srgbClr val="000000"/>
                </a:solidFill>
              </a:rPr>
              <a:t>in the standard that provide clues</a:t>
            </a:r>
            <a:r>
              <a:rPr lang="en-US" dirty="0">
                <a:solidFill>
                  <a:srgbClr val="000000"/>
                </a:solidFill>
              </a:rPr>
              <a:t>?</a:t>
            </a:r>
          </a:p>
          <a:p>
            <a:pPr marL="457200" indent="-457200">
              <a:lnSpc>
                <a:spcPct val="120000"/>
              </a:lnSpc>
              <a:spcBef>
                <a:spcPts val="1176"/>
              </a:spcBef>
              <a:buFont typeface="+mj-lt"/>
              <a:buAutoNum type="arabicPeriod"/>
            </a:pPr>
            <a:r>
              <a:rPr lang="en-US" dirty="0">
                <a:solidFill>
                  <a:srgbClr val="000000"/>
                </a:solidFill>
              </a:rPr>
              <a:t>Which components of rigor might appear together in a single standard? Explain.</a:t>
            </a:r>
          </a:p>
          <a:p>
            <a:pPr marL="457200" indent="-457200">
              <a:lnSpc>
                <a:spcPct val="120000"/>
              </a:lnSpc>
              <a:spcBef>
                <a:spcPts val="1176"/>
              </a:spcBef>
              <a:buFont typeface="+mj-lt"/>
              <a:buAutoNum type="arabicPeriod"/>
            </a:pPr>
            <a:r>
              <a:rPr lang="en-US" dirty="0">
                <a:solidFill>
                  <a:srgbClr val="000000"/>
                </a:solidFill>
              </a:rPr>
              <a:t>Which components of rigor are not likely to appear together in a single standard? Explain</a:t>
            </a:r>
            <a:r>
              <a:rPr lang="en-US" dirty="0" smtClean="0">
                <a:solidFill>
                  <a:srgbClr val="000000"/>
                </a:solidFill>
              </a:rPr>
              <a:t>.</a:t>
            </a:r>
            <a:endParaRPr lang="en-US" dirty="0">
              <a:solidFill>
                <a:srgbClr val="000000"/>
              </a:solidFill>
            </a:endParaRPr>
          </a:p>
        </p:txBody>
      </p:sp>
      <p:grpSp>
        <p:nvGrpSpPr>
          <p:cNvPr id="4" name="Group 3" descr="Work Session 30 minutes"/>
          <p:cNvGrpSpPr/>
          <p:nvPr/>
        </p:nvGrpSpPr>
        <p:grpSpPr>
          <a:xfrm>
            <a:off x="6195181" y="5524748"/>
            <a:ext cx="2491619" cy="662491"/>
            <a:chOff x="6195181" y="5524748"/>
            <a:chExt cx="2491619" cy="662491"/>
          </a:xfrm>
        </p:grpSpPr>
        <p:sp>
          <p:nvSpPr>
            <p:cNvPr id="5" name="Rounded Rectangle 4"/>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553970"/>
              <a:ext cx="2491619" cy="553998"/>
            </a:xfrm>
            <a:prstGeom prst="rect">
              <a:avLst/>
            </a:prstGeom>
            <a:noFill/>
          </p:spPr>
          <p:txBody>
            <a:bodyPr wrap="square" rtlCol="0" anchor="ctr">
              <a:spAutoFit/>
            </a:bodyPr>
            <a:lstStyle/>
            <a:p>
              <a:pPr algn="ctr"/>
              <a:r>
                <a:rPr lang="en-US" sz="1500" dirty="0" smtClean="0">
                  <a:solidFill>
                    <a:schemeClr val="bg1"/>
                  </a:solidFill>
                </a:rPr>
                <a:t>Work Session</a:t>
              </a:r>
              <a:br>
                <a:rPr lang="en-US" sz="1500" dirty="0" smtClean="0">
                  <a:solidFill>
                    <a:schemeClr val="bg1"/>
                  </a:solidFill>
                </a:rPr>
              </a:br>
              <a:r>
                <a:rPr lang="en-US" sz="1500" dirty="0" smtClean="0">
                  <a:solidFill>
                    <a:schemeClr val="bg1"/>
                  </a:solidFill>
                </a:rPr>
                <a:t>30 minutes</a:t>
              </a:r>
              <a:endParaRPr lang="en-US" sz="1500" dirty="0">
                <a:solidFill>
                  <a:schemeClr val="bg1"/>
                </a:solidFill>
              </a:endParaRPr>
            </a:p>
          </p:txBody>
        </p:sp>
      </p:grpSp>
    </p:spTree>
    <p:extLst>
      <p:ext uri="{BB962C8B-B14F-4D97-AF65-F5344CB8AC3E}">
        <p14:creationId xmlns:p14="http://schemas.microsoft.com/office/powerpoint/2010/main" val="6771311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1691</Words>
  <Application>Microsoft Macintosh PowerPoint</Application>
  <PresentationFormat>On-screen Show (4:3)</PresentationFormat>
  <Paragraphs>120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2_SAMPLE</vt:lpstr>
      <vt:lpstr>Engaging the Three Components of Rigor Foundational Unit 3</vt:lpstr>
      <vt:lpstr>Three Key Advances Prompted by the CCR Standards</vt:lpstr>
      <vt:lpstr>Unit 3 Objectives Engaging the Three Components of Rigor </vt:lpstr>
      <vt:lpstr>Rationale for Rigor</vt:lpstr>
      <vt:lpstr>Implications of Rigor on Instruction</vt:lpstr>
      <vt:lpstr>Hands-On Practice</vt:lpstr>
      <vt:lpstr>Materials</vt:lpstr>
      <vt:lpstr>Directions</vt:lpstr>
      <vt:lpstr>Discussion Questions</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Engaging the Three Components of Rigor</dc:title>
  <dc:subject>Engaging the Three Components of Rigor</dc:subject>
  <dc:creator>OCTAE</dc:creator>
  <cp:keywords>Math, CCR Standards, Adult Education</cp:keywords>
  <dc:description/>
  <cp:lastModifiedBy/>
  <cp:revision>1</cp:revision>
  <dcterms:created xsi:type="dcterms:W3CDTF">2014-08-19T09:56:46Z</dcterms:created>
  <dcterms:modified xsi:type="dcterms:W3CDTF">2016-06-20T23:57:33Z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