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2"/>
  </p:notesMasterIdLst>
  <p:handoutMasterIdLst>
    <p:handoutMasterId r:id="rId43"/>
  </p:handoutMasterIdLst>
  <p:sldIdLst>
    <p:sldId id="333" r:id="rId2"/>
    <p:sldId id="559" r:id="rId3"/>
    <p:sldId id="537" r:id="rId4"/>
    <p:sldId id="538" r:id="rId5"/>
    <p:sldId id="493" r:id="rId6"/>
    <p:sldId id="496" r:id="rId7"/>
    <p:sldId id="526" r:id="rId8"/>
    <p:sldId id="527" r:id="rId9"/>
    <p:sldId id="539" r:id="rId10"/>
    <p:sldId id="499" r:id="rId11"/>
    <p:sldId id="529" r:id="rId12"/>
    <p:sldId id="500" r:id="rId13"/>
    <p:sldId id="531" r:id="rId14"/>
    <p:sldId id="532" r:id="rId15"/>
    <p:sldId id="540" r:id="rId16"/>
    <p:sldId id="503"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6" r:id="rId30"/>
    <p:sldId id="557" r:id="rId31"/>
    <p:sldId id="518" r:id="rId32"/>
    <p:sldId id="519" r:id="rId33"/>
    <p:sldId id="525" r:id="rId34"/>
    <p:sldId id="521" r:id="rId35"/>
    <p:sldId id="533" r:id="rId36"/>
    <p:sldId id="534" r:id="rId37"/>
    <p:sldId id="554" r:id="rId38"/>
    <p:sldId id="555" r:id="rId39"/>
    <p:sldId id="560" r:id="rId40"/>
    <p:sldId id="536" r:id="rId41"/>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200" b="1"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200" b="1"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200" b="1"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200" b="1" kern="1200">
        <a:solidFill>
          <a:schemeClr val="tx1"/>
        </a:solidFill>
        <a:latin typeface="Times New Roman" charset="0"/>
        <a:ea typeface="MS PGothic" charset="-128"/>
        <a:cs typeface="+mn-cs"/>
      </a:defRPr>
    </a:lvl5pPr>
    <a:lvl6pPr marL="2286000" algn="l" defTabSz="914400" rtl="0" eaLnBrk="1" latinLnBrk="0" hangingPunct="1">
      <a:defRPr sz="2200" b="1" kern="1200">
        <a:solidFill>
          <a:schemeClr val="tx1"/>
        </a:solidFill>
        <a:latin typeface="Times New Roman" charset="0"/>
        <a:ea typeface="MS PGothic" charset="-128"/>
        <a:cs typeface="+mn-cs"/>
      </a:defRPr>
    </a:lvl6pPr>
    <a:lvl7pPr marL="2743200" algn="l" defTabSz="914400" rtl="0" eaLnBrk="1" latinLnBrk="0" hangingPunct="1">
      <a:defRPr sz="2200" b="1" kern="1200">
        <a:solidFill>
          <a:schemeClr val="tx1"/>
        </a:solidFill>
        <a:latin typeface="Times New Roman" charset="0"/>
        <a:ea typeface="MS PGothic" charset="-128"/>
        <a:cs typeface="+mn-cs"/>
      </a:defRPr>
    </a:lvl7pPr>
    <a:lvl8pPr marL="3200400" algn="l" defTabSz="914400" rtl="0" eaLnBrk="1" latinLnBrk="0" hangingPunct="1">
      <a:defRPr sz="2200" b="1" kern="1200">
        <a:solidFill>
          <a:schemeClr val="tx1"/>
        </a:solidFill>
        <a:latin typeface="Times New Roman" charset="0"/>
        <a:ea typeface="MS PGothic" charset="-128"/>
        <a:cs typeface="+mn-cs"/>
      </a:defRPr>
    </a:lvl8pPr>
    <a:lvl9pPr marL="3657600" algn="l" defTabSz="914400" rtl="0" eaLnBrk="1" latinLnBrk="0" hangingPunct="1">
      <a:defRPr sz="2200" b="1"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xmlns="">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xmlns="">
        <p15:guide id="1" orient="horz" pos="2923">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1709C"/>
    <a:srgbClr val="004080"/>
    <a:srgbClr val="1F497D"/>
    <a:srgbClr val="0000FF"/>
    <a:srgbClr val="C1272D"/>
    <a:srgbClr val="B0242B"/>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p:restoredTop sz="86418"/>
  </p:normalViewPr>
  <p:slideViewPr>
    <p:cSldViewPr>
      <p:cViewPr>
        <p:scale>
          <a:sx n="80" d="100"/>
          <a:sy n="80" d="100"/>
        </p:scale>
        <p:origin x="-774" y="306"/>
      </p:cViewPr>
      <p:guideLst>
        <p:guide orient="horz" pos="672"/>
        <p:guide orient="horz" pos="1872"/>
        <p:guide pos="624"/>
        <p:guide pos="5568"/>
        <p:guide pos="864"/>
      </p:guideLst>
    </p:cSldViewPr>
  </p:slideViewPr>
  <p:outlineViewPr>
    <p:cViewPr>
      <p:scale>
        <a:sx n="33" d="100"/>
        <a:sy n="33" d="100"/>
      </p:scale>
      <p:origin x="0" y="-18600"/>
    </p:cViewPr>
  </p:outlineViewPr>
  <p:notesTextViewPr>
    <p:cViewPr>
      <p:scale>
        <a:sx n="100" d="100"/>
        <a:sy n="100" d="100"/>
      </p:scale>
      <p:origin x="0" y="0"/>
    </p:cViewPr>
  </p:notesTextViewPr>
  <p:sorterViewPr>
    <p:cViewPr>
      <p:scale>
        <a:sx n="145" d="100"/>
        <a:sy n="145" d="100"/>
      </p:scale>
      <p:origin x="0" y="7908"/>
    </p:cViewPr>
  </p:sorterViewPr>
  <p:notesViewPr>
    <p:cSldViewPr>
      <p:cViewPr>
        <p:scale>
          <a:sx n="113" d="100"/>
          <a:sy n="113" d="100"/>
        </p:scale>
        <p:origin x="3280" y="-648"/>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46425" y="884237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defRPr/>
            </a:pPr>
            <a:r>
              <a:rPr lang="en-US" altLang="en-US" sz="1200" b="0" smtClean="0"/>
              <a:t>Page </a:t>
            </a:r>
            <a:fld id="{5A435D75-3F07-824B-A940-E6484C17371B}"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3223688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p:cNvSpPr>
            <a:spLocks noChangeArrowheads="1"/>
          </p:cNvSpPr>
          <p:nvPr/>
        </p:nvSpPr>
        <p:spPr bwMode="auto">
          <a:xfrm>
            <a:off x="3151188" y="8842375"/>
            <a:ext cx="6937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defRPr/>
            </a:pPr>
            <a:r>
              <a:rPr lang="en-US" altLang="en-US" sz="1200" b="0" smtClean="0"/>
              <a:t>Page </a:t>
            </a:r>
            <a:fld id="{122B1FDA-3750-B242-A32C-C80D32769120}" type="slidenum">
              <a:rPr lang="en-US" altLang="en-US" sz="1200" b="0" smtClean="0"/>
              <a:pPr algn="ctr">
                <a:lnSpc>
                  <a:spcPct val="90000"/>
                </a:lnSpc>
                <a:defRPr/>
              </a:pPr>
              <a:t>‹#›</a:t>
            </a:fld>
            <a:endParaRPr lang="en-US" altLang="en-US" sz="1200" b="0" smtClean="0"/>
          </a:p>
        </p:txBody>
      </p:sp>
      <p:sp>
        <p:nvSpPr>
          <p:cNvPr id="4100" name="Rectangle 4"/>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618952410"/>
      </p:ext>
    </p:extLst>
  </p:cSld>
  <p:clrMap bg1="lt1" tx1="dk1" bg2="lt2" tx2="dk2" accent1="accent1" accent2="accent2" accent3="accent3" accent4="accent4" accent5="accent5" accent6="accent6" hlink="hlink" folHlink="folHlink"/>
  <p:hf sldNum="0" hdr="0" ftr="0" dt="0"/>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solidFill>
                <a:srgbClr val="0000FF"/>
              </a:solidFill>
              <a:latin typeface="Times New Roman" charset="0"/>
              <a:ea typeface="MS PGothic" charset="-128"/>
            </a:endParaRPr>
          </a:p>
        </p:txBody>
      </p:sp>
    </p:spTree>
    <p:extLst>
      <p:ext uri="{BB962C8B-B14F-4D97-AF65-F5344CB8AC3E}">
        <p14:creationId xmlns:p14="http://schemas.microsoft.com/office/powerpoint/2010/main" val="209869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8638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1980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463550"/>
            <a:endParaRPr lang="en-US" altLang="en-US">
              <a:latin typeface="Times New Roman" charset="0"/>
              <a:ea typeface="MS PGothic" charset="-128"/>
            </a:endParaRPr>
          </a:p>
        </p:txBody>
      </p:sp>
    </p:spTree>
    <p:extLst>
      <p:ext uri="{BB962C8B-B14F-4D97-AF65-F5344CB8AC3E}">
        <p14:creationId xmlns:p14="http://schemas.microsoft.com/office/powerpoint/2010/main" val="61185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ln w="9525"/>
          <a:extLst/>
        </p:spPr>
        <p:txBody>
          <a:bodyPr/>
          <a:lstStyle/>
          <a:p>
            <a:pPr>
              <a:defRPr/>
            </a:pPr>
            <a:r>
              <a:rPr lang="en-US" dirty="0">
                <a:latin typeface="+mj-lt"/>
                <a:ea typeface="MS PGothic" charset="0"/>
              </a:rPr>
              <a:t>The old paradigm had a simple view of the intersection of content and language, putting the emphasis mostly on vocabulary and grammar</a:t>
            </a:r>
            <a:r>
              <a:rPr lang="en-US" dirty="0" smtClean="0">
                <a:latin typeface="+mj-lt"/>
                <a:ea typeface="MS PGothic" charset="0"/>
              </a:rPr>
              <a:t>. A Venn diagram. Language on the left, Meaning or Content on the right. Mostly vocabulary, Grammar in the center.</a:t>
            </a:r>
            <a:endParaRPr lang="en-US" dirty="0">
              <a:latin typeface="+mj-lt"/>
              <a:ea typeface="MS PGothic" charset="0"/>
            </a:endParaRPr>
          </a:p>
        </p:txBody>
      </p:sp>
    </p:spTree>
    <p:extLst>
      <p:ext uri="{BB962C8B-B14F-4D97-AF65-F5344CB8AC3E}">
        <p14:creationId xmlns:p14="http://schemas.microsoft.com/office/powerpoint/2010/main" val="129435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ln w="9525"/>
          <a:extLst/>
        </p:spPr>
        <p:txBody>
          <a:bodyPr/>
          <a:lstStyle/>
          <a:p>
            <a:pPr>
              <a:defRPr/>
            </a:pPr>
            <a:r>
              <a:rPr lang="en-US" dirty="0">
                <a:latin typeface="+mj-lt"/>
                <a:ea typeface="MS PGothic" charset="0"/>
              </a:rPr>
              <a:t>The new paradigm raises the level of vocabulary but also adds high complex functions of language.  The overlap is greatly increased</a:t>
            </a:r>
            <a:r>
              <a:rPr lang="en-US" dirty="0" smtClean="0">
                <a:latin typeface="+mj-lt"/>
                <a:ea typeface="MS PGothic" charset="0"/>
              </a:rPr>
              <a:t>. A Venn diagram. On the left it says "Language", on the right it lists "Meaning or Content" and the middle says "Discourse, complex text, explanation, argumentation, author purpose, text structure, sentence structures, vocabulary, grammar."</a:t>
            </a:r>
            <a:endParaRPr lang="en-US" dirty="0">
              <a:latin typeface="+mj-lt"/>
              <a:ea typeface="MS PGothic" charset="0"/>
            </a:endParaRPr>
          </a:p>
        </p:txBody>
      </p:sp>
    </p:spTree>
    <p:extLst>
      <p:ext uri="{BB962C8B-B14F-4D97-AF65-F5344CB8AC3E}">
        <p14:creationId xmlns:p14="http://schemas.microsoft.com/office/powerpoint/2010/main" val="27865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3255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52025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lvl="1"/>
            <a:endParaRPr lang="en-US" altLang="en-US">
              <a:latin typeface="Times New Roman" charset="0"/>
              <a:ea typeface="MS PGothic" charset="-128"/>
            </a:endParaRPr>
          </a:p>
        </p:txBody>
      </p:sp>
    </p:spTree>
    <p:extLst>
      <p:ext uri="{BB962C8B-B14F-4D97-AF65-F5344CB8AC3E}">
        <p14:creationId xmlns:p14="http://schemas.microsoft.com/office/powerpoint/2010/main" val="159906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b="1">
                <a:latin typeface="Calibri" charset="0"/>
                <a:ea typeface="MS PGothic" charset="-128"/>
              </a:rPr>
              <a:t>Vocabulary: </a:t>
            </a:r>
          </a:p>
          <a:p>
            <a:pPr>
              <a:buFontTx/>
              <a:buChar char="•"/>
            </a:pPr>
            <a:r>
              <a:rPr lang="en-US" altLang="en-US">
                <a:latin typeface="Calibri" charset="0"/>
                <a:ea typeface="MS PGothic" charset="-128"/>
              </a:rPr>
              <a:t>Academic vocabulary</a:t>
            </a:r>
          </a:p>
          <a:p>
            <a:pPr lvl="1"/>
            <a:r>
              <a:rPr lang="en-US" altLang="en-US">
                <a:latin typeface="Calibri" charset="0"/>
                <a:ea typeface="MS PGothic" charset="-128"/>
              </a:rPr>
              <a:t>Central to understanding the text</a:t>
            </a:r>
          </a:p>
          <a:p>
            <a:pPr lvl="1"/>
            <a:r>
              <a:rPr lang="en-US" altLang="en-US">
                <a:latin typeface="Calibri" charset="0"/>
                <a:ea typeface="MS PGothic" charset="-128"/>
              </a:rPr>
              <a:t>Frequently used in the text</a:t>
            </a:r>
          </a:p>
          <a:p>
            <a:pPr lvl="1"/>
            <a:r>
              <a:rPr lang="en-US" altLang="en-US">
                <a:latin typeface="Calibri" charset="0"/>
                <a:ea typeface="MS PGothic" charset="-128"/>
              </a:rPr>
              <a:t>Have multiple meanings</a:t>
            </a:r>
          </a:p>
          <a:p>
            <a:pPr lvl="1">
              <a:buFontTx/>
              <a:buChar char="•"/>
            </a:pPr>
            <a:r>
              <a:rPr lang="en-US" altLang="en-US">
                <a:latin typeface="Calibri" charset="0"/>
                <a:ea typeface="MS PGothic" charset="-128"/>
              </a:rPr>
              <a:t>Explicit instruction (student-friendly definitions, reinforce with examples, synonyms, antonyms, context clues, word parts/affixes, cognates)</a:t>
            </a:r>
          </a:p>
          <a:p>
            <a:endParaRPr lang="en-US" altLang="en-US">
              <a:latin typeface="Calibri" charset="0"/>
              <a:ea typeface="MS PGothic" charset="-128"/>
            </a:endParaRPr>
          </a:p>
          <a:p>
            <a:r>
              <a:rPr lang="en-US" altLang="en-US" b="1">
                <a:latin typeface="Calibri" charset="0"/>
                <a:ea typeface="MS PGothic" charset="-128"/>
              </a:rPr>
              <a:t>Structure: </a:t>
            </a:r>
            <a:r>
              <a:rPr lang="en-US" altLang="en-US">
                <a:latin typeface="Calibri" charset="0"/>
                <a:ea typeface="MS PGothic" charset="-128"/>
              </a:rPr>
              <a:t>Various forms of written language—narratives, poetry, dramas, reports, critical reviews, exposition, argumentation—exploit different expressive forms and structural devices to accomplish their communicative intentions.</a:t>
            </a:r>
          </a:p>
          <a:p>
            <a:endParaRPr lang="en-US" altLang="en-US">
              <a:latin typeface="Calibri" charset="0"/>
              <a:ea typeface="MS PGothic" charset="-128"/>
            </a:endParaRPr>
          </a:p>
          <a:p>
            <a:r>
              <a:rPr lang="en-US" altLang="en-US" b="1">
                <a:latin typeface="Calibri" charset="0"/>
                <a:ea typeface="MS PGothic" charset="-128"/>
              </a:rPr>
              <a:t>Contextual Information</a:t>
            </a:r>
          </a:p>
          <a:p>
            <a:pPr>
              <a:buFontTx/>
              <a:buChar char="•"/>
            </a:pPr>
            <a:r>
              <a:rPr lang="en-US" altLang="en-US">
                <a:latin typeface="Calibri" charset="0"/>
                <a:ea typeface="MS PGothic" charset="-128"/>
              </a:rPr>
              <a:t>Less is more; when in doubt don’t</a:t>
            </a:r>
          </a:p>
          <a:p>
            <a:pPr>
              <a:buFontTx/>
              <a:buChar char="•"/>
            </a:pPr>
            <a:r>
              <a:rPr lang="en-US" altLang="en-US">
                <a:latin typeface="Calibri" charset="0"/>
                <a:ea typeface="MS PGothic" charset="-128"/>
              </a:rPr>
              <a:t>No more than 10% of the time</a:t>
            </a:r>
          </a:p>
          <a:p>
            <a:pPr>
              <a:buFontTx/>
              <a:buChar char="•"/>
            </a:pPr>
            <a:r>
              <a:rPr lang="en-US" altLang="en-US">
                <a:latin typeface="Calibri" charset="0"/>
                <a:ea typeface="MS PGothic" charset="-128"/>
              </a:rPr>
              <a:t>Think when, not if</a:t>
            </a:r>
          </a:p>
          <a:p>
            <a:pPr>
              <a:buFontTx/>
              <a:buChar char="•"/>
            </a:pPr>
            <a:r>
              <a:rPr lang="en-US" altLang="en-US">
                <a:latin typeface="Calibri" charset="0"/>
                <a:ea typeface="MS PGothic" charset="-128"/>
              </a:rPr>
              <a:t>Don’t give away the punch line</a:t>
            </a:r>
          </a:p>
        </p:txBody>
      </p:sp>
    </p:spTree>
    <p:extLst>
      <p:ext uri="{BB962C8B-B14F-4D97-AF65-F5344CB8AC3E}">
        <p14:creationId xmlns:p14="http://schemas.microsoft.com/office/powerpoint/2010/main" val="194995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ln w="9525"/>
          <a:extLst/>
        </p:spPr>
        <p:txBody>
          <a:bodyPr/>
          <a:lstStyle/>
          <a:p>
            <a:pPr marL="0" lvl="1">
              <a:defRPr/>
            </a:pPr>
            <a:r>
              <a:rPr lang="en-US" dirty="0">
                <a:latin typeface="+mj-lt"/>
                <a:ea typeface="MS PGothic" charset="0"/>
              </a:rPr>
              <a:t>Small group work: Place substantial emphasis on comprehension strategies, listening comprehension, and vocabulary.</a:t>
            </a:r>
          </a:p>
        </p:txBody>
      </p:sp>
    </p:spTree>
    <p:extLst>
      <p:ext uri="{BB962C8B-B14F-4D97-AF65-F5344CB8AC3E}">
        <p14:creationId xmlns:p14="http://schemas.microsoft.com/office/powerpoint/2010/main" val="14272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456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09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6841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ln w="9525"/>
          <a:extLst/>
        </p:spPr>
        <p:txBody>
          <a:bodyPr/>
          <a:lstStyle/>
          <a:p>
            <a:pPr>
              <a:defRPr/>
            </a:pPr>
            <a:r>
              <a:rPr lang="en-US" b="1" dirty="0">
                <a:latin typeface="+mj-lt"/>
                <a:ea typeface="MS PGothic" charset="0"/>
              </a:rPr>
              <a:t>Feedback: </a:t>
            </a:r>
            <a:r>
              <a:rPr lang="en-US" dirty="0">
                <a:latin typeface="+mj-lt"/>
                <a:ea typeface="MS PGothic" charset="0"/>
              </a:rPr>
              <a:t>if object of lesson is subject: verb agreement, give feedback on that, not spelling, punctuation. If object is on ideas presented on arguments, give feedback on that rather than grammar and punctuation.</a:t>
            </a:r>
          </a:p>
        </p:txBody>
      </p:sp>
    </p:spTree>
    <p:extLst>
      <p:ext uri="{BB962C8B-B14F-4D97-AF65-F5344CB8AC3E}">
        <p14:creationId xmlns:p14="http://schemas.microsoft.com/office/powerpoint/2010/main" val="94009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159" indent="-171159">
              <a:buFont typeface="Arial"/>
              <a:buChar char="•"/>
              <a:defRPr/>
            </a:pPr>
            <a:r>
              <a:rPr lang="en-US" dirty="0">
                <a:latin typeface="+mj-lt"/>
                <a:cs typeface="Arial"/>
              </a:rPr>
              <a:t>English writing, on the other hand, tends to develop in a linear way, requiring the writer to directly state the point being made</a:t>
            </a:r>
            <a:r>
              <a:rPr lang="en-US" dirty="0" smtClean="0">
                <a:latin typeface="+mj-lt"/>
                <a:cs typeface="Arial"/>
              </a:rPr>
              <a:t>. </a:t>
            </a:r>
          </a:p>
          <a:p>
            <a:pPr marL="171159" indent="-171159">
              <a:buFont typeface="Arial"/>
              <a:buChar char="•"/>
              <a:defRPr/>
            </a:pPr>
            <a:r>
              <a:rPr lang="en-US" dirty="0" smtClean="0">
                <a:latin typeface="+mj-lt"/>
                <a:cs typeface="Arial"/>
              </a:rPr>
              <a:t>Logic is valued over language use</a:t>
            </a:r>
          </a:p>
          <a:p>
            <a:pPr marL="171159" indent="-171159">
              <a:buFont typeface="Arial"/>
              <a:buChar char="•"/>
              <a:defRPr/>
            </a:pPr>
            <a:r>
              <a:rPr lang="en-US" dirty="0" smtClean="0">
                <a:latin typeface="+mj-lt"/>
                <a:cs typeface="Arial"/>
              </a:rPr>
              <a:t>Counterarguments are called out in the standards.</a:t>
            </a:r>
          </a:p>
          <a:p>
            <a:pPr marL="171159" indent="-171159">
              <a:buFont typeface="Arial"/>
              <a:buChar char="•"/>
              <a:defRPr/>
            </a:pPr>
            <a:r>
              <a:rPr lang="en-US" dirty="0" smtClean="0">
                <a:latin typeface="+mj-lt"/>
                <a:cs typeface="Arial"/>
              </a:rPr>
              <a:t>Syllogistic reasoning is expected to hold ideas together.</a:t>
            </a:r>
          </a:p>
          <a:p>
            <a:pPr marL="171159" indent="-171159">
              <a:buFont typeface="Arial"/>
              <a:buChar char="•"/>
              <a:defRPr/>
            </a:pPr>
            <a:r>
              <a:rPr lang="en-US" dirty="0" smtClean="0">
                <a:latin typeface="+mj-lt"/>
                <a:cs typeface="Arial"/>
              </a:rPr>
              <a:t>Audience is a focus.</a:t>
            </a:r>
            <a:endParaRPr lang="en-US" dirty="0">
              <a:latin typeface="+mj-lt"/>
              <a:cs typeface="Arial"/>
            </a:endParaRPr>
          </a:p>
          <a:p>
            <a:pPr>
              <a:defRPr/>
            </a:pPr>
            <a:endParaRPr lang="en-US" dirty="0"/>
          </a:p>
        </p:txBody>
      </p:sp>
    </p:spTree>
    <p:extLst>
      <p:ext uri="{BB962C8B-B14F-4D97-AF65-F5344CB8AC3E}">
        <p14:creationId xmlns:p14="http://schemas.microsoft.com/office/powerpoint/2010/main" val="113804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4011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ln w="9525"/>
          <a:extLst/>
        </p:spPr>
        <p:txBody>
          <a:bodyPr/>
          <a:lstStyle/>
          <a:p>
            <a:pPr>
              <a:defRPr/>
            </a:pPr>
            <a:r>
              <a:rPr lang="en-US" dirty="0">
                <a:latin typeface="+mj-lt"/>
                <a:ea typeface="MS PGothic" charset="0"/>
              </a:rPr>
              <a:t>When discussing academic content in pairs/small groups, students get a chance to </a:t>
            </a:r>
            <a:r>
              <a:rPr lang="en-US" b="1" dirty="0">
                <a:latin typeface="+mj-lt"/>
                <a:ea typeface="MS PGothic" charset="0"/>
              </a:rPr>
              <a:t>rehearse and practice </a:t>
            </a:r>
            <a:r>
              <a:rPr lang="en-US" dirty="0">
                <a:latin typeface="+mj-lt"/>
                <a:ea typeface="MS PGothic" charset="0"/>
              </a:rPr>
              <a:t>their responses, and thus will be more prepared and confident when they share them in front of the whole class.</a:t>
            </a:r>
          </a:p>
          <a:p>
            <a:pPr>
              <a:defRPr/>
            </a:pPr>
            <a:endParaRPr lang="en-US" dirty="0">
              <a:latin typeface="+mj-lt"/>
              <a:ea typeface="MS PGothic" charset="0"/>
            </a:endParaRPr>
          </a:p>
          <a:p>
            <a:pPr>
              <a:defRPr/>
            </a:pPr>
            <a:r>
              <a:rPr lang="en-US" dirty="0">
                <a:latin typeface="+mj-lt"/>
                <a:ea typeface="MS PGothic" charset="0"/>
              </a:rPr>
              <a:t>Suggest pairing based </a:t>
            </a:r>
            <a:r>
              <a:rPr lang="en-US" b="1" dirty="0">
                <a:latin typeface="+mj-lt"/>
                <a:ea typeface="MS PGothic" charset="0"/>
              </a:rPr>
              <a:t>on </a:t>
            </a:r>
            <a:r>
              <a:rPr lang="en-US" b="1" i="1" dirty="0">
                <a:latin typeface="+mj-lt"/>
                <a:ea typeface="MS PGothic" charset="0"/>
              </a:rPr>
              <a:t>heterogeneous level</a:t>
            </a:r>
            <a:r>
              <a:rPr lang="en-US" i="1" dirty="0">
                <a:latin typeface="+mj-lt"/>
                <a:ea typeface="MS PGothic" charset="0"/>
              </a:rPr>
              <a:t>s </a:t>
            </a:r>
            <a:r>
              <a:rPr lang="en-US" dirty="0">
                <a:latin typeface="+mj-lt"/>
                <a:ea typeface="MS PGothic" charset="0"/>
              </a:rPr>
              <a:t>of language proficiency.</a:t>
            </a:r>
          </a:p>
        </p:txBody>
      </p:sp>
    </p:spTree>
    <p:extLst>
      <p:ext uri="{BB962C8B-B14F-4D97-AF65-F5344CB8AC3E}">
        <p14:creationId xmlns:p14="http://schemas.microsoft.com/office/powerpoint/2010/main" val="305989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charset="0"/>
                <a:ea typeface="MS PGothic" charset="-128"/>
              </a:rPr>
              <a:t>This is hugely important…</a:t>
            </a:r>
          </a:p>
        </p:txBody>
      </p:sp>
    </p:spTree>
    <p:extLst>
      <p:ext uri="{BB962C8B-B14F-4D97-AF65-F5344CB8AC3E}">
        <p14:creationId xmlns:p14="http://schemas.microsoft.com/office/powerpoint/2010/main" val="1686448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53085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416427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Table with two columns. Column one header: From: Language </a:t>
            </a:r>
            <a:r>
              <a:rPr lang="en-US" dirty="0" err="1" smtClean="0"/>
              <a:t>acquistition</a:t>
            </a:r>
            <a:r>
              <a:rPr lang="en-US" dirty="0" smtClean="0"/>
              <a:t> as an individual process; Language as grammatical structures or functions taught in isolation from academic work in various school disciplines; Language acquisition as a linear and progressive process aimed at accuracy and fluency; Individual (isolated) ideas or texts as the center of </a:t>
            </a:r>
            <a:r>
              <a:rPr lang="en-US" dirty="0" err="1" smtClean="0"/>
              <a:t>instructionLanguage</a:t>
            </a:r>
            <a:r>
              <a:rPr lang="en-US" dirty="0" smtClean="0"/>
              <a:t> acquisition as apprenticeship in social </a:t>
            </a:r>
            <a:r>
              <a:rPr lang="en-US" dirty="0" err="1" smtClean="0"/>
              <a:t>contextsLanguage</a:t>
            </a:r>
            <a:r>
              <a:rPr lang="en-US" dirty="0" smtClean="0"/>
              <a:t> as action in and through meaningful and engaging activities across the curriculum, subsuming structure and </a:t>
            </a:r>
            <a:r>
              <a:rPr lang="en-US" dirty="0" err="1" smtClean="0"/>
              <a:t>functionNonlinear</a:t>
            </a:r>
            <a:r>
              <a:rPr lang="en-US" dirty="0" smtClean="0"/>
              <a:t> language development aimed at comprehension and </a:t>
            </a:r>
            <a:r>
              <a:rPr lang="en-US" dirty="0" err="1" smtClean="0"/>
              <a:t>communicationAttention</a:t>
            </a:r>
            <a:r>
              <a:rPr lang="en-US" dirty="0" smtClean="0"/>
              <a:t> to ideas that are interconnected by purpose and topic</a:t>
            </a:r>
            <a:endParaRPr lang="en-US" dirty="0"/>
          </a:p>
        </p:txBody>
      </p:sp>
    </p:spTree>
    <p:extLst>
      <p:ext uri="{BB962C8B-B14F-4D97-AF65-F5344CB8AC3E}">
        <p14:creationId xmlns:p14="http://schemas.microsoft.com/office/powerpoint/2010/main" val="27384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89644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Table with two columns: The header of first column: From: Using simple or </a:t>
            </a:r>
            <a:r>
              <a:rPr lang="en-US" smtClean="0"/>
              <a:t>simplified texts. Using </a:t>
            </a:r>
            <a:r>
              <a:rPr lang="en-US" dirty="0" smtClean="0"/>
              <a:t>activities to pre-teach content or to simply “help students get through texts” Identifying discrete structural features of language. Using grammar study out of context and as a starting point. Header of second column: To: Using rich, complex texts (and more accessible texts on the topic)Using activities to scaffold students’ understanding and autonomy. Exploring how language is purposeful and patterned to do its particular rhetorical work Using grammar study to support students’ understanding of texts’ meaning</a:t>
            </a:r>
            <a:endParaRPr lang="en-US" dirty="0"/>
          </a:p>
        </p:txBody>
      </p:sp>
    </p:spTree>
    <p:extLst>
      <p:ext uri="{BB962C8B-B14F-4D97-AF65-F5344CB8AC3E}">
        <p14:creationId xmlns:p14="http://schemas.microsoft.com/office/powerpoint/2010/main" val="148286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charset="0"/>
              <a:ea typeface="MS PGothic" charset="-128"/>
            </a:endParaRPr>
          </a:p>
          <a:p>
            <a:endParaRPr lang="en-US" altLang="en-US">
              <a:latin typeface="Times New Roman" charset="0"/>
              <a:ea typeface="MS PGothic" charset="-128"/>
            </a:endParaRPr>
          </a:p>
        </p:txBody>
      </p:sp>
    </p:spTree>
    <p:extLst>
      <p:ext uri="{BB962C8B-B14F-4D97-AF65-F5344CB8AC3E}">
        <p14:creationId xmlns:p14="http://schemas.microsoft.com/office/powerpoint/2010/main" val="1033723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646008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42990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03871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charset="0"/>
                <a:ea typeface="MS PGothic" charset="-128"/>
              </a:rPr>
              <a:t>It does not require the </a:t>
            </a:r>
            <a:r>
              <a:rPr lang="en-US" altLang="en-US" b="1">
                <a:latin typeface="Times New Roman" charset="0"/>
                <a:ea typeface="MS PGothic" charset="-128"/>
              </a:rPr>
              <a:t>forfeiture</a:t>
            </a:r>
            <a:r>
              <a:rPr lang="en-US" altLang="en-US">
                <a:latin typeface="Times New Roman" charset="0"/>
                <a:ea typeface="MS PGothic" charset="-128"/>
              </a:rPr>
              <a:t> of the students’ primary language.</a:t>
            </a:r>
          </a:p>
        </p:txBody>
      </p:sp>
    </p:spTree>
    <p:extLst>
      <p:ext uri="{BB962C8B-B14F-4D97-AF65-F5344CB8AC3E}">
        <p14:creationId xmlns:p14="http://schemas.microsoft.com/office/powerpoint/2010/main" val="2018962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19614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05056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660747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4319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7553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1398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4905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latin typeface="Calibri" charset="0"/>
                <a:ea typeface="MS PGothic" charset="-128"/>
              </a:rPr>
              <a:t>English proficiency by itself is not enough</a:t>
            </a:r>
          </a:p>
          <a:p>
            <a:r>
              <a:rPr lang="en-US" altLang="en-US">
                <a:solidFill>
                  <a:srgbClr val="000000"/>
                </a:solidFill>
                <a:latin typeface="Calibri" charset="0"/>
                <a:ea typeface="MS PGothic" charset="-128"/>
              </a:rPr>
              <a:t>Learning English is not the be all and end all. But think about LMs who know and speak English well but their performances aren’t much better than many ELLs do in our schools. LMs speak English but they too face a language barrier that is not all that different from the one that prevents ELLs from making progress. </a:t>
            </a:r>
          </a:p>
        </p:txBody>
      </p:sp>
    </p:spTree>
    <p:extLst>
      <p:ext uri="{BB962C8B-B14F-4D97-AF65-F5344CB8AC3E}">
        <p14:creationId xmlns:p14="http://schemas.microsoft.com/office/powerpoint/2010/main" val="125301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2323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6710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en-US" altLang="en-US" smtClean="0"/>
          </a:p>
        </p:txBody>
      </p:sp>
      <p:cxnSp>
        <p:nvCxnSpPr>
          <p:cNvPr id="5" name="Straight Connector 6"/>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7711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510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25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56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74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1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5286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157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64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72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fld id="{420C5D5F-FC62-9840-B67D-A1998DEF1B87}" type="slidenum">
              <a:rPr lang="en-US" altLang="en-US" sz="900" smtClean="0">
                <a:solidFill>
                  <a:schemeClr val="bg1"/>
                </a:solidFill>
                <a:latin typeface="Trebuchet MS" charset="0"/>
              </a:rPr>
              <a:pPr algn="r" eaLnBrk="1" hangingPunct="1">
                <a:defRPr/>
              </a:pPr>
              <a:t>‹#›</a:t>
            </a:fld>
            <a:endParaRPr lang="en-US" altLang="en-US" sz="900" smtClean="0">
              <a:solidFill>
                <a:schemeClr val="bg1"/>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4859" r:id="rId1"/>
    <p:sldLayoutId id="2147484853" r:id="rId2"/>
    <p:sldLayoutId id="2147484860" r:id="rId3"/>
    <p:sldLayoutId id="2147484854" r:id="rId4"/>
    <p:sldLayoutId id="2147484855" r:id="rId5"/>
    <p:sldLayoutId id="2147484856" r:id="rId6"/>
    <p:sldLayoutId id="2147484861" r:id="rId7"/>
    <p:sldLayoutId id="2147484862" r:id="rId8"/>
    <p:sldLayoutId id="2147484863" r:id="rId9"/>
    <p:sldLayoutId id="2147484857" r:id="rId10"/>
    <p:sldLayoutId id="2147484858" r:id="rId11"/>
  </p:sldLayoutIdLst>
  <p:hf sldNum="0" hdr="0" ftr="0" dt="0"/>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charset="2"/>
        <a:buChar char="§"/>
        <a:defRPr sz="2000">
          <a:solidFill>
            <a:schemeClr val="tx1"/>
          </a:solidFill>
          <a:latin typeface="+mn-lt"/>
          <a:ea typeface="MS PGothic" panose="020B0600070205080204" pitchFamily="34"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dFwnlTeqXW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lorincolorado.org/blog/culture-and-writing-ells-ccss-part-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csenet.org/el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ll.stanford.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ies.ed.gov/ncee/wwc/PracticeGuide.aspx?sid=19" TargetMode="External"/><Relationship Id="rId5" Type="http://schemas.openxmlformats.org/officeDocument/2006/relationships/hyperlink" Target="http://ell.stanford.edu/teaching_resources/ela" TargetMode="External"/><Relationship Id="rId4" Type="http://schemas.openxmlformats.org/officeDocument/2006/relationships/hyperlink" Target="http://ell.stanford.edu/publication/realizing-opportunities-ells-common-core-english-language-arts-and-disciplinary-literac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gcs.org/cms/lib/DC00001581/Centricity/Domain/4/Framework%20for%20Raising%20Expectations.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csso.org/Documents/2012/ELPD%20Framework%20Booklet-Final%20for%20web.pdf"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ronna.spacone@e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dcrobcolp01.ed.gov/CFAPPS/OVAE/NRS/main.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ollege and Career Readiness Standards-in-Action, with a little red icon stylized as a man run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990600"/>
            <a:ext cx="8039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752725"/>
            <a:ext cx="8382000" cy="3800475"/>
          </a:xfrm>
        </p:spPr>
        <p:txBody>
          <a:bodyPr/>
          <a:lstStyle/>
          <a:p>
            <a:pPr eaLnBrk="1" hangingPunct="1">
              <a:lnSpc>
                <a:spcPct val="100000"/>
              </a:lnSpc>
              <a:defRPr/>
            </a:pPr>
            <a:r>
              <a:rPr lang="en-US" sz="3200" kern="1200" dirty="0" smtClean="0">
                <a:solidFill>
                  <a:srgbClr val="FFFFFF"/>
                </a:solidFill>
                <a:ea typeface="ＭＳ Ｐゴシック" charset="-128"/>
              </a:rPr>
              <a:t>Realizing Opportunities for </a:t>
            </a:r>
            <a:r>
              <a:rPr lang="en-US" dirty="0" smtClean="0"/>
              <a:t/>
            </a:r>
            <a:br>
              <a:rPr lang="en-US" dirty="0" smtClean="0"/>
            </a:br>
            <a:r>
              <a:rPr lang="en-US" sz="3200" kern="1200" dirty="0" smtClean="0">
                <a:solidFill>
                  <a:srgbClr val="FFFFFF"/>
                </a:solidFill>
                <a:ea typeface="ＭＳ Ｐゴシック" charset="-128"/>
              </a:rPr>
              <a:t>English Language Learners Through State </a:t>
            </a:r>
            <a:r>
              <a:rPr lang="en-US" dirty="0" smtClean="0"/>
              <a:t/>
            </a:r>
            <a:br>
              <a:rPr lang="en-US" dirty="0" smtClean="0"/>
            </a:br>
            <a:r>
              <a:rPr lang="en-US" sz="3200" kern="1200" dirty="0" smtClean="0">
                <a:solidFill>
                  <a:srgbClr val="FFFFFF"/>
                </a:solidFill>
                <a:ea typeface="ＭＳ Ｐゴシック" charset="-128"/>
              </a:rPr>
              <a:t>Academic Standards</a:t>
            </a:r>
            <a:br>
              <a:rPr lang="en-US" sz="3200" kern="1200" dirty="0" smtClean="0">
                <a:solidFill>
                  <a:srgbClr val="FFFFFF"/>
                </a:solidFill>
                <a:ea typeface="ＭＳ Ｐゴシック" charset="-128"/>
              </a:rPr>
            </a:br>
            <a:r>
              <a:rPr lang="en-US" sz="3200" kern="1200" dirty="0" smtClean="0">
                <a:solidFill>
                  <a:srgbClr val="FFFFFF"/>
                </a:solidFill>
                <a:ea typeface="ＭＳ Ｐゴシック" charset="-128"/>
              </a:rPr>
              <a:t/>
            </a:r>
            <a:br>
              <a:rPr lang="en-US" sz="3200" kern="1200" dirty="0" smtClean="0">
                <a:solidFill>
                  <a:srgbClr val="FFFFFF"/>
                </a:solidFill>
                <a:ea typeface="ＭＳ Ｐゴシック" charset="-128"/>
              </a:rPr>
            </a:br>
            <a:r>
              <a:rPr lang="en-US" dirty="0" smtClean="0"/>
              <a:t/>
            </a:r>
            <a:br>
              <a:rPr lang="en-US" dirty="0" smtClean="0"/>
            </a:br>
            <a:r>
              <a:rPr lang="en-US" sz="1800" kern="1200" dirty="0" smtClean="0">
                <a:solidFill>
                  <a:srgbClr val="FFFFFF"/>
                </a:solidFill>
                <a:ea typeface="ＭＳ Ｐゴシック" charset="-128"/>
              </a:rPr>
              <a:t>U.S. Department of Education</a:t>
            </a:r>
            <a:r>
              <a:rPr lang="en-US" dirty="0" smtClean="0"/>
              <a:t/>
            </a:r>
            <a:br>
              <a:rPr lang="en-US" dirty="0" smtClean="0"/>
            </a:br>
            <a:r>
              <a:rPr lang="en-US" sz="1800" kern="1200" dirty="0" smtClean="0">
                <a:solidFill>
                  <a:srgbClr val="FFFFFF"/>
                </a:solidFill>
                <a:ea typeface="ＭＳ Ｐゴシック" charset="-128"/>
              </a:rPr>
              <a:t>Office of Career, Technical, and Adult Education</a:t>
            </a:r>
            <a:r>
              <a:rPr lang="en-US" dirty="0" smtClean="0"/>
              <a:t/>
            </a:r>
            <a:br>
              <a:rPr lang="en-US" dirty="0" smtClean="0"/>
            </a:br>
            <a:r>
              <a:rPr lang="en-US" sz="1800" kern="1200" dirty="0" err="1" smtClean="0">
                <a:solidFill>
                  <a:srgbClr val="FFFFFF"/>
                </a:solidFill>
                <a:ea typeface="ＭＳ Ｐゴシック" charset="-128"/>
              </a:rPr>
              <a:t>StandardsWork</a:t>
            </a:r>
            <a:r>
              <a:rPr lang="en-US" sz="1800" kern="1200" dirty="0" smtClean="0">
                <a:solidFill>
                  <a:srgbClr val="FFFFFF"/>
                </a:solidFill>
                <a:ea typeface="ＭＳ Ｐゴシック" charset="-128"/>
              </a:rPr>
              <a:t>, Inc.</a:t>
            </a:r>
            <a:br>
              <a:rPr lang="en-US" sz="1800" kern="1200" dirty="0" smtClean="0">
                <a:solidFill>
                  <a:srgbClr val="FFFFFF"/>
                </a:solidFill>
                <a:ea typeface="ＭＳ Ｐゴシック" charset="-128"/>
              </a:rPr>
            </a:br>
            <a:r>
              <a:rPr lang="en-US" dirty="0" smtClean="0"/>
              <a:t/>
            </a:r>
            <a:br>
              <a:rPr lang="en-US" dirty="0" smtClean="0"/>
            </a:br>
            <a:r>
              <a:rPr lang="en-US" sz="1800" kern="1200" dirty="0" smtClean="0">
                <a:solidFill>
                  <a:srgbClr val="FFFFFF"/>
                </a:solidFill>
                <a:ea typeface="MS PGothic" charset="-128"/>
              </a:rPr>
              <a:t>2016</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219200" y="304800"/>
            <a:ext cx="7616825" cy="889000"/>
          </a:xfrm>
        </p:spPr>
        <p:txBody>
          <a:bodyPr/>
          <a:lstStyle/>
          <a:p>
            <a:r>
              <a:rPr lang="en-US" altLang="en-US" sz="3000" dirty="0">
                <a:solidFill>
                  <a:srgbClr val="000000"/>
                </a:solidFill>
                <a:ea typeface="MS PGothic" charset="-128"/>
              </a:rPr>
              <a:t>New Standards – New Imperatives</a:t>
            </a:r>
          </a:p>
        </p:txBody>
      </p:sp>
      <p:sp>
        <p:nvSpPr>
          <p:cNvPr id="23554" name="Content Placeholder 2"/>
          <p:cNvSpPr>
            <a:spLocks noGrp="1"/>
          </p:cNvSpPr>
          <p:nvPr>
            <p:ph sz="quarter" idx="1"/>
          </p:nvPr>
        </p:nvSpPr>
        <p:spPr>
          <a:xfrm>
            <a:off x="685800" y="1295400"/>
            <a:ext cx="8001000" cy="5715000"/>
          </a:xfrm>
        </p:spPr>
        <p:txBody>
          <a:bodyPr/>
          <a:lstStyle/>
          <a:p>
            <a:pPr marL="293688" indent="-280988">
              <a:lnSpc>
                <a:spcPct val="130000"/>
              </a:lnSpc>
              <a:spcBef>
                <a:spcPts val="600"/>
              </a:spcBef>
              <a:spcAft>
                <a:spcPts val="600"/>
              </a:spcAft>
            </a:pPr>
            <a:r>
              <a:rPr lang="en-US" altLang="en-US" dirty="0">
                <a:ea typeface="MS PGothic" charset="-128"/>
                <a:cs typeface="MS PGothic" charset="-128"/>
              </a:rPr>
              <a:t>ELLs learn language best when they engage with </a:t>
            </a:r>
            <a:r>
              <a:rPr lang="en-US" altLang="en-US" i="1" dirty="0">
                <a:ea typeface="MS PGothic" charset="-128"/>
                <a:cs typeface="MS PGothic" charset="-128"/>
              </a:rPr>
              <a:t>content</a:t>
            </a:r>
            <a:r>
              <a:rPr lang="en-US" altLang="en-US" dirty="0">
                <a:ea typeface="MS PGothic" charset="-128"/>
                <a:cs typeface="MS PGothic" charset="-128"/>
              </a:rPr>
              <a:t>. </a:t>
            </a:r>
          </a:p>
          <a:p>
            <a:pPr marL="293688" indent="-280988">
              <a:lnSpc>
                <a:spcPct val="130000"/>
              </a:lnSpc>
              <a:spcBef>
                <a:spcPts val="600"/>
              </a:spcBef>
              <a:spcAft>
                <a:spcPts val="600"/>
              </a:spcAft>
            </a:pPr>
            <a:r>
              <a:rPr lang="en-US" altLang="en-US" dirty="0">
                <a:ea typeface="MS PGothic" charset="-128"/>
                <a:cs typeface="MS PGothic" charset="-128"/>
              </a:rPr>
              <a:t>With support, ELLs must participate in </a:t>
            </a:r>
            <a:r>
              <a:rPr lang="en-US" altLang="en-US" i="1" dirty="0">
                <a:ea typeface="MS PGothic" charset="-128"/>
                <a:cs typeface="MS PGothic" charset="-128"/>
              </a:rPr>
              <a:t>classroom discourse </a:t>
            </a:r>
            <a:r>
              <a:rPr lang="en-US" altLang="en-US" dirty="0">
                <a:ea typeface="MS PGothic" charset="-128"/>
                <a:cs typeface="MS PGothic" charset="-128"/>
              </a:rPr>
              <a:t>focused on rich and exciting academic content.</a:t>
            </a:r>
          </a:p>
          <a:p>
            <a:pPr marL="293688" indent="-280988">
              <a:lnSpc>
                <a:spcPct val="120000"/>
              </a:lnSpc>
              <a:spcBef>
                <a:spcPts val="600"/>
              </a:spcBef>
              <a:spcAft>
                <a:spcPts val="600"/>
              </a:spcAft>
            </a:pPr>
            <a:r>
              <a:rPr lang="en-US" altLang="en-US" dirty="0">
                <a:ea typeface="MS PGothic" charset="-128"/>
                <a:cs typeface="MS PGothic" charset="-128"/>
              </a:rPr>
              <a:t>The only way ELLs can gain the complex language skills they need to do anything in school—and in life—is by working with </a:t>
            </a:r>
            <a:r>
              <a:rPr lang="en-US" altLang="en-US" i="1" dirty="0">
                <a:ea typeface="MS PGothic" charset="-128"/>
                <a:cs typeface="MS PGothic" charset="-128"/>
              </a:rPr>
              <a:t>complex, demanding reading materials</a:t>
            </a:r>
            <a:r>
              <a:rPr lang="en-US" altLang="en-US" dirty="0">
                <a:ea typeface="MS PGothic" charset="-128"/>
                <a:cs typeface="MS PGothic" charset="-128"/>
              </a:rPr>
              <a:t>.</a:t>
            </a:r>
          </a:p>
          <a:p>
            <a:pPr marL="293688" indent="-280988">
              <a:lnSpc>
                <a:spcPct val="120000"/>
              </a:lnSpc>
              <a:spcBef>
                <a:spcPts val="600"/>
              </a:spcBef>
              <a:spcAft>
                <a:spcPts val="600"/>
              </a:spcAft>
            </a:pPr>
            <a:r>
              <a:rPr lang="en-US" altLang="en-US" dirty="0">
                <a:ea typeface="MS PGothic" charset="-128"/>
                <a:cs typeface="MS PGothic" charset="-128"/>
              </a:rPr>
              <a:t>To meet the new standards, instruction must immerse ELLs in </a:t>
            </a:r>
            <a:r>
              <a:rPr lang="en-US" altLang="en-US" i="1" dirty="0">
                <a:ea typeface="MS PGothic" charset="-128"/>
                <a:cs typeface="MS PGothic" charset="-128"/>
              </a:rPr>
              <a:t>meaning-making </a:t>
            </a:r>
            <a:r>
              <a:rPr lang="en-US" altLang="en-US" dirty="0">
                <a:ea typeface="MS PGothic" charset="-128"/>
                <a:cs typeface="MS PGothic" charset="-128"/>
              </a:rPr>
              <a:t>language and literacy activities.</a:t>
            </a:r>
          </a:p>
          <a:p>
            <a:pPr marL="293688" indent="-280988">
              <a:lnSpc>
                <a:spcPct val="120000"/>
              </a:lnSpc>
              <a:spcBef>
                <a:spcPts val="600"/>
              </a:spcBef>
              <a:spcAft>
                <a:spcPts val="600"/>
              </a:spcAft>
            </a:pPr>
            <a:r>
              <a:rPr lang="en-US" altLang="en-US" dirty="0">
                <a:ea typeface="MS PGothic" charset="-128"/>
                <a:cs typeface="MS PGothic" charset="-128"/>
              </a:rPr>
              <a:t>Instruction needs to capitalize on </a:t>
            </a:r>
            <a:r>
              <a:rPr lang="en-US" altLang="en-US" dirty="0" err="1">
                <a:ea typeface="MS PGothic" charset="-128"/>
                <a:cs typeface="MS PGothic" charset="-128"/>
              </a:rPr>
              <a:t>ELLs’</a:t>
            </a:r>
            <a:r>
              <a:rPr lang="en-US" altLang="ja-JP" dirty="0">
                <a:ea typeface="MS PGothic" charset="-128"/>
                <a:cs typeface="MS PGothic" charset="-128"/>
              </a:rPr>
              <a:t> existing </a:t>
            </a:r>
            <a:r>
              <a:rPr lang="en-US" altLang="ja-JP" i="1" dirty="0">
                <a:ea typeface="MS PGothic" charset="-128"/>
                <a:cs typeface="MS PGothic" charset="-128"/>
              </a:rPr>
              <a:t>talents</a:t>
            </a:r>
            <a:r>
              <a:rPr lang="en-US" altLang="ja-JP" dirty="0">
                <a:ea typeface="MS PGothic" charset="-128"/>
                <a:cs typeface="MS PGothic" charset="-128"/>
              </a:rPr>
              <a:t> (Language 1, background knowledge, interests and motivations).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95400" y="304800"/>
            <a:ext cx="7540625" cy="889000"/>
          </a:xfrm>
        </p:spPr>
        <p:txBody>
          <a:bodyPr/>
          <a:lstStyle/>
          <a:p>
            <a:r>
              <a:rPr lang="en-US" altLang="en-US" sz="3000" dirty="0">
                <a:solidFill>
                  <a:srgbClr val="000000"/>
                </a:solidFill>
                <a:ea typeface="MS PGothic" charset="-128"/>
              </a:rPr>
              <a:t>Bottom Line</a:t>
            </a:r>
          </a:p>
        </p:txBody>
      </p:sp>
      <p:sp>
        <p:nvSpPr>
          <p:cNvPr id="24578" name="Content Placeholder 2"/>
          <p:cNvSpPr>
            <a:spLocks noGrp="1"/>
          </p:cNvSpPr>
          <p:nvPr>
            <p:ph sz="quarter" idx="1"/>
          </p:nvPr>
        </p:nvSpPr>
        <p:spPr>
          <a:xfrm>
            <a:off x="671513" y="1417638"/>
            <a:ext cx="8164512" cy="5440362"/>
          </a:xfrm>
        </p:spPr>
        <p:txBody>
          <a:bodyPr/>
          <a:lstStyle/>
          <a:p>
            <a:pPr marL="293688" indent="-280988">
              <a:lnSpc>
                <a:spcPct val="120000"/>
              </a:lnSpc>
              <a:spcBef>
                <a:spcPts val="1200"/>
              </a:spcBef>
              <a:spcAft>
                <a:spcPts val="600"/>
              </a:spcAft>
              <a:defRPr/>
            </a:pPr>
            <a:r>
              <a:rPr lang="en-US" altLang="en-US" dirty="0">
                <a:ea typeface="MS PGothic" charset="-128"/>
                <a:cs typeface="MS PGothic" charset="-128"/>
              </a:rPr>
              <a:t>Much more time and attention </a:t>
            </a:r>
            <a:r>
              <a:rPr lang="en-US" altLang="en-US" dirty="0" smtClean="0">
                <a:ea typeface="MS PGothic" charset="-128"/>
                <a:cs typeface="MS PGothic" charset="-128"/>
              </a:rPr>
              <a:t>need </a:t>
            </a:r>
            <a:r>
              <a:rPr lang="en-US" altLang="en-US" dirty="0">
                <a:ea typeface="MS PGothic" charset="-128"/>
                <a:cs typeface="MS PGothic" charset="-128"/>
              </a:rPr>
              <a:t>to be placed on educating ELLs, not just </a:t>
            </a:r>
            <a:r>
              <a:rPr lang="en-US" altLang="en-US" dirty="0" smtClean="0">
                <a:ea typeface="MS PGothic" charset="-128"/>
                <a:cs typeface="MS PGothic" charset="-128"/>
              </a:rPr>
              <a:t>on </a:t>
            </a:r>
            <a:r>
              <a:rPr lang="en-US" altLang="en-US" dirty="0">
                <a:ea typeface="MS PGothic" charset="-128"/>
                <a:cs typeface="MS PGothic" charset="-128"/>
              </a:rPr>
              <a:t>turning ELLs into English speakers.</a:t>
            </a:r>
          </a:p>
          <a:p>
            <a:pPr marL="293688" indent="-280988">
              <a:lnSpc>
                <a:spcPct val="120000"/>
              </a:lnSpc>
              <a:spcBef>
                <a:spcPts val="1200"/>
              </a:spcBef>
              <a:spcAft>
                <a:spcPts val="600"/>
              </a:spcAft>
              <a:defRPr/>
            </a:pPr>
            <a:r>
              <a:rPr lang="en-US" altLang="en-US" dirty="0">
                <a:ea typeface="MS PGothic" charset="-128"/>
                <a:cs typeface="MS PGothic" charset="-128"/>
              </a:rPr>
              <a:t>Academic language is </a:t>
            </a:r>
            <a:r>
              <a:rPr lang="en-US" altLang="en-US" dirty="0" smtClean="0">
                <a:ea typeface="MS PGothic" charset="-128"/>
                <a:cs typeface="MS PGothic" charset="-128"/>
              </a:rPr>
              <a:t>context-dependent—who is using it, what </a:t>
            </a:r>
            <a:r>
              <a:rPr lang="en-US" altLang="en-US" dirty="0">
                <a:ea typeface="MS PGothic" charset="-128"/>
                <a:cs typeface="MS PGothic" charset="-128"/>
              </a:rPr>
              <a:t>is being communicated, how it is </a:t>
            </a:r>
            <a:r>
              <a:rPr lang="en-US" altLang="en-US" dirty="0" smtClean="0">
                <a:ea typeface="MS PGothic" charset="-128"/>
                <a:cs typeface="MS PGothic" charset="-128"/>
              </a:rPr>
              <a:t>being used</a:t>
            </a:r>
            <a:r>
              <a:rPr lang="en-US" altLang="en-US" dirty="0">
                <a:ea typeface="MS PGothic" charset="-128"/>
                <a:cs typeface="MS PGothic" charset="-128"/>
              </a:rPr>
              <a:t>, </a:t>
            </a:r>
            <a:r>
              <a:rPr lang="en-US" altLang="en-US" dirty="0" smtClean="0">
                <a:ea typeface="MS PGothic" charset="-128"/>
                <a:cs typeface="MS PGothic" charset="-128"/>
              </a:rPr>
              <a:t>and </a:t>
            </a:r>
            <a:r>
              <a:rPr lang="en-US" altLang="en-US" dirty="0">
                <a:ea typeface="MS PGothic" charset="-128"/>
                <a:cs typeface="MS PGothic" charset="-128"/>
              </a:rPr>
              <a:t>what </a:t>
            </a:r>
            <a:r>
              <a:rPr lang="en-US" altLang="en-US" dirty="0" smtClean="0">
                <a:ea typeface="MS PGothic" charset="-128"/>
                <a:cs typeface="MS PGothic" charset="-128"/>
              </a:rPr>
              <a:t>purpose it is being used for.</a:t>
            </a:r>
            <a:endParaRPr lang="en-US" altLang="en-US" dirty="0">
              <a:ea typeface="MS PGothic" charset="-128"/>
              <a:cs typeface="MS PGothic" charset="-128"/>
            </a:endParaRPr>
          </a:p>
          <a:p>
            <a:pPr>
              <a:lnSpc>
                <a:spcPct val="120000"/>
              </a:lnSpc>
              <a:spcBef>
                <a:spcPts val="1200"/>
              </a:spcBef>
              <a:spcAft>
                <a:spcPts val="600"/>
              </a:spcAft>
              <a:buFont typeface="Wingdings" charset="2"/>
              <a:buNone/>
              <a:defRPr/>
            </a:pPr>
            <a:r>
              <a:rPr lang="en-US" altLang="en-US" i="1" dirty="0">
                <a:ea typeface="MS PGothic" charset="-128"/>
                <a:cs typeface="MS PGothic" charset="-128"/>
              </a:rPr>
              <a:t>And that </a:t>
            </a:r>
            <a:r>
              <a:rPr lang="en-US" altLang="en-US" i="1" dirty="0" smtClean="0">
                <a:ea typeface="MS PGothic" charset="-128"/>
                <a:cs typeface="MS PGothic" charset="-128"/>
              </a:rPr>
              <a:t>means </a:t>
            </a:r>
            <a:r>
              <a:rPr lang="is-IS" altLang="en-US" i="1" dirty="0" smtClean="0">
                <a:ea typeface="MS PGothic" charset="-128"/>
                <a:cs typeface="MS PGothic" charset="-128"/>
              </a:rPr>
              <a:t>…</a:t>
            </a:r>
            <a:endParaRPr lang="en-US" altLang="en-US" i="1" dirty="0">
              <a:ea typeface="MS PGothic" charset="-128"/>
              <a:cs typeface="MS PGothic" charset="-128"/>
            </a:endParaRPr>
          </a:p>
          <a:p>
            <a:pPr marL="12700" indent="-12700">
              <a:lnSpc>
                <a:spcPct val="120000"/>
              </a:lnSpc>
              <a:spcBef>
                <a:spcPts val="1200"/>
              </a:spcBef>
              <a:spcAft>
                <a:spcPts val="600"/>
              </a:spcAft>
              <a:buFont typeface="Wingdings" charset="2"/>
              <a:buNone/>
              <a:defRPr/>
            </a:pPr>
            <a:r>
              <a:rPr lang="en-US" altLang="en-US" dirty="0">
                <a:ea typeface="MS PGothic" charset="-128"/>
                <a:cs typeface="MS PGothic" charset="-128"/>
              </a:rPr>
              <a:t>ELLs can no longer be considered the sole responsibility of a small cadre of language </a:t>
            </a:r>
            <a:r>
              <a:rPr lang="en-US" altLang="en-US" dirty="0" smtClean="0">
                <a:ea typeface="MS PGothic" charset="-128"/>
                <a:cs typeface="MS PGothic" charset="-128"/>
              </a:rPr>
              <a:t>specialists </a:t>
            </a:r>
            <a:r>
              <a:rPr lang="is-IS" altLang="en-US" dirty="0" smtClean="0">
                <a:ea typeface="MS PGothic" charset="-128"/>
                <a:cs typeface="MS PGothic" charset="-128"/>
              </a:rPr>
              <a:t>… </a:t>
            </a:r>
            <a:r>
              <a:rPr lang="en-US" altLang="en-US" dirty="0" smtClean="0">
                <a:ea typeface="MS PGothic" charset="-128"/>
                <a:cs typeface="MS PGothic" charset="-128"/>
              </a:rPr>
              <a:t>preparing </a:t>
            </a:r>
            <a:r>
              <a:rPr lang="en-US" altLang="en-US" dirty="0">
                <a:ea typeface="MS PGothic" charset="-128"/>
                <a:cs typeface="MS PGothic" charset="-128"/>
              </a:rPr>
              <a:t>ELLs must become a </a:t>
            </a:r>
            <a:r>
              <a:rPr lang="en-US" altLang="en-US" i="1" dirty="0">
                <a:ea typeface="MS PGothic" charset="-128"/>
                <a:cs typeface="MS PGothic" charset="-128"/>
              </a:rPr>
              <a:t>shared responsibility </a:t>
            </a:r>
            <a:r>
              <a:rPr lang="en-US" altLang="en-US" dirty="0">
                <a:ea typeface="MS PGothic" charset="-128"/>
                <a:cs typeface="MS PGothic" charset="-128"/>
              </a:rPr>
              <a:t>with ABE teachers</a:t>
            </a:r>
            <a:r>
              <a:rPr lang="en-US" altLang="en-US" dirty="0" smtClean="0">
                <a:ea typeface="MS PGothic" charset="-128"/>
                <a:cs typeface="MS PGothic" charset="-128"/>
              </a:rPr>
              <a:t>!</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19200" y="152400"/>
            <a:ext cx="7467600" cy="1066800"/>
          </a:xfrm>
        </p:spPr>
        <p:txBody>
          <a:bodyPr/>
          <a:lstStyle/>
          <a:p>
            <a:r>
              <a:rPr lang="en-US" altLang="en-US" sz="3000" dirty="0">
                <a:solidFill>
                  <a:srgbClr val="000000"/>
                </a:solidFill>
                <a:ea typeface="MS PGothic" charset="-128"/>
              </a:rPr>
              <a:t>Relationship Between Language </a:t>
            </a:r>
            <a:br>
              <a:rPr lang="en-US" altLang="en-US" sz="3000" dirty="0">
                <a:solidFill>
                  <a:srgbClr val="000000"/>
                </a:solidFill>
                <a:ea typeface="MS PGothic" charset="-128"/>
              </a:rPr>
            </a:br>
            <a:r>
              <a:rPr lang="en-US" altLang="en-US" sz="3000" dirty="0">
                <a:solidFill>
                  <a:srgbClr val="000000"/>
                </a:solidFill>
                <a:ea typeface="MS PGothic" charset="-128"/>
              </a:rPr>
              <a:t>and Meaning or Content</a:t>
            </a:r>
          </a:p>
        </p:txBody>
      </p:sp>
      <p:sp>
        <p:nvSpPr>
          <p:cNvPr id="27650" name="Content Placeholder 2"/>
          <p:cNvSpPr>
            <a:spLocks noGrp="1"/>
          </p:cNvSpPr>
          <p:nvPr>
            <p:ph sz="quarter" idx="1"/>
          </p:nvPr>
        </p:nvSpPr>
        <p:spPr/>
        <p:txBody>
          <a:bodyPr/>
          <a:lstStyle/>
          <a:p>
            <a:pPr marL="0" indent="0">
              <a:lnSpc>
                <a:spcPct val="120000"/>
              </a:lnSpc>
              <a:spcBef>
                <a:spcPts val="1125"/>
              </a:spcBef>
              <a:spcAft>
                <a:spcPts val="600"/>
              </a:spcAft>
              <a:buFont typeface="Wingdings" charset="2"/>
              <a:buNone/>
            </a:pPr>
            <a:r>
              <a:rPr lang="en-US" altLang="en-US" b="1" dirty="0">
                <a:ea typeface="MS PGothic" charset="-128"/>
                <a:cs typeface="MS PGothic" charset="-128"/>
              </a:rPr>
              <a:t>Language: </a:t>
            </a:r>
            <a:r>
              <a:rPr lang="en-US" altLang="en-US" dirty="0">
                <a:ea typeface="MS PGothic" charset="-128"/>
                <a:cs typeface="MS PGothic" charset="-128"/>
              </a:rPr>
              <a:t>We need to learn thousands of words. The words themselves often have multiple meanings and complex relationships with each other.</a:t>
            </a:r>
            <a:endParaRPr lang="en-US" altLang="en-US" b="1" dirty="0">
              <a:ea typeface="MS PGothic" charset="-128"/>
              <a:cs typeface="MS PGothic" charset="-128"/>
            </a:endParaRPr>
          </a:p>
          <a:p>
            <a:pPr marL="0" indent="0">
              <a:lnSpc>
                <a:spcPct val="120000"/>
              </a:lnSpc>
              <a:spcBef>
                <a:spcPts val="1125"/>
              </a:spcBef>
              <a:spcAft>
                <a:spcPts val="600"/>
              </a:spcAft>
              <a:buFont typeface="Wingdings" charset="2"/>
              <a:buNone/>
            </a:pPr>
            <a:r>
              <a:rPr lang="en-US" altLang="en-US" b="1" dirty="0">
                <a:ea typeface="MS PGothic" charset="-128"/>
                <a:cs typeface="MS PGothic" charset="-128"/>
              </a:rPr>
              <a:t>Meaning or Content: </a:t>
            </a:r>
            <a:r>
              <a:rPr lang="en-US" altLang="en-US" dirty="0">
                <a:ea typeface="MS PGothic" charset="-128"/>
                <a:cs typeface="MS PGothic" charset="-128"/>
              </a:rPr>
              <a:t>We have to put these words together in phrases, sentences, charts, and diagrams to construct meaning. From words, we build explanations, narratives, discussions, and arguments. Language is an essential tool for connecting different pieces of what we know.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p:txBody>
          <a:bodyPr/>
          <a:lstStyle/>
          <a:p>
            <a:r>
              <a:rPr lang="en-US" altLang="en-US" sz="3000" dirty="0">
                <a:solidFill>
                  <a:srgbClr val="000000"/>
                </a:solidFill>
                <a:ea typeface="MS PGothic" charset="-128"/>
              </a:rPr>
              <a:t>Old Paradigm</a:t>
            </a:r>
          </a:p>
        </p:txBody>
      </p:sp>
      <p:grpSp>
        <p:nvGrpSpPr>
          <p:cNvPr id="29698" name="Group 2" descr="A Venn diagram. Language on the left, Meaning or Content on the right. Mostly vocabulary, Grammar in the center."/>
          <p:cNvGrpSpPr>
            <a:grpSpLocks/>
          </p:cNvGrpSpPr>
          <p:nvPr/>
        </p:nvGrpSpPr>
        <p:grpSpPr bwMode="auto">
          <a:xfrm>
            <a:off x="1066800" y="1828800"/>
            <a:ext cx="6858000" cy="4114800"/>
            <a:chOff x="1066800" y="1828800"/>
            <a:chExt cx="6858000" cy="4114800"/>
          </a:xfrm>
        </p:grpSpPr>
        <p:sp>
          <p:nvSpPr>
            <p:cNvPr id="6" name="Oval 5"/>
            <p:cNvSpPr/>
            <p:nvPr/>
          </p:nvSpPr>
          <p:spPr bwMode="auto">
            <a:xfrm>
              <a:off x="1066800" y="1828800"/>
              <a:ext cx="3978275" cy="4114800"/>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Language</a:t>
              </a:r>
              <a:endParaRPr lang="en-US" dirty="0">
                <a:solidFill>
                  <a:schemeClr val="tx1"/>
                </a:solidFill>
              </a:endParaRPr>
            </a:p>
          </p:txBody>
        </p:sp>
        <p:sp>
          <p:nvSpPr>
            <p:cNvPr id="7" name="Oval 6"/>
            <p:cNvSpPr/>
            <p:nvPr/>
          </p:nvSpPr>
          <p:spPr bwMode="auto">
            <a:xfrm>
              <a:off x="3946525" y="1828800"/>
              <a:ext cx="3978275" cy="4114800"/>
            </a:xfrm>
            <a:prstGeom prst="ellipse">
              <a:avLst/>
            </a:prstGeom>
            <a:solidFill>
              <a:srgbClr val="F11B5D">
                <a:alpha val="4470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09575" algn="ctr">
                <a:defRPr/>
              </a:pPr>
              <a:r>
                <a:rPr lang="en-US" sz="2400" dirty="0">
                  <a:solidFill>
                    <a:schemeClr val="tx1"/>
                  </a:solidFill>
                </a:rPr>
                <a:t>Meaning or Content</a:t>
              </a:r>
              <a:endParaRPr lang="en-US" dirty="0">
                <a:solidFill>
                  <a:schemeClr val="tx1"/>
                </a:solidFill>
              </a:endParaRPr>
            </a:p>
          </p:txBody>
        </p:sp>
        <p:sp>
          <p:nvSpPr>
            <p:cNvPr id="29702" name="TextBox 8"/>
            <p:cNvSpPr txBox="1">
              <a:spLocks noChangeArrowheads="1"/>
            </p:cNvSpPr>
            <p:nvPr/>
          </p:nvSpPr>
          <p:spPr bwMode="auto">
            <a:xfrm rot="-5400000">
              <a:off x="3263107" y="3453606"/>
              <a:ext cx="2586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ctr"/>
              <a:r>
                <a:rPr lang="en-US" altLang="en-US" sz="2000" dirty="0">
                  <a:latin typeface="Arial" charset="0"/>
                </a:rPr>
                <a:t>Mostly vocabulary,</a:t>
              </a:r>
            </a:p>
            <a:p>
              <a:pPr algn="ctr"/>
              <a:r>
                <a:rPr lang="en-US" altLang="en-US" sz="2000" dirty="0">
                  <a:latin typeface="Arial" charset="0"/>
                </a:rPr>
                <a:t>Grammar</a:t>
              </a:r>
            </a:p>
          </p:txBody>
        </p:sp>
      </p:grpSp>
      <p:sp>
        <p:nvSpPr>
          <p:cNvPr id="3" name="Content Placeholder 2"/>
          <p:cNvSpPr>
            <a:spLocks noGrp="1"/>
          </p:cNvSpPr>
          <p:nvPr>
            <p:ph idx="1"/>
          </p:nvPr>
        </p:nvSpPr>
        <p:spPr>
          <a:xfrm>
            <a:off x="152400" y="6172200"/>
            <a:ext cx="7924800" cy="304800"/>
          </a:xfrm>
        </p:spPr>
        <p:txBody>
          <a:bodyPr/>
          <a:lstStyle/>
          <a:p>
            <a:pPr marL="0" lvl="0" indent="0" defTabSz="914400">
              <a:spcBef>
                <a:spcPct val="0"/>
              </a:spcBef>
              <a:buClrTx/>
              <a:buNone/>
              <a:defRPr/>
            </a:pPr>
            <a:r>
              <a:rPr lang="en-US" altLang="en-US" sz="1400" kern="1200" dirty="0">
                <a:solidFill>
                  <a:prstClr val="black"/>
                </a:solidFill>
                <a:ea typeface="MS PGothic" charset="-128"/>
                <a:cs typeface=""/>
              </a:rPr>
              <a:t>Source: Understanding Language </a:t>
            </a:r>
            <a:r>
              <a:rPr lang="en-US" altLang="en-US" sz="1400" kern="1200" dirty="0" smtClean="0">
                <a:solidFill>
                  <a:prstClr val="black"/>
                </a:solidFill>
                <a:ea typeface="MS PGothic" charset="-128"/>
                <a:cs typeface=""/>
              </a:rPr>
              <a:t>Project</a:t>
            </a:r>
            <a:endParaRPr lang="en-US" sz="1400" kern="1200" dirty="0">
              <a:solidFill>
                <a:prstClr val="black"/>
              </a:solidFill>
              <a:ea typeface="MS PGothic" charset="-128"/>
              <a:cs typefac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altLang="en-US" sz="3600" dirty="0">
                <a:solidFill>
                  <a:srgbClr val="000000"/>
                </a:solidFill>
                <a:ea typeface="MS PGothic" charset="-128"/>
              </a:rPr>
              <a:t>New Paradigm</a:t>
            </a:r>
            <a:endParaRPr lang="en-US" altLang="en-US" dirty="0">
              <a:ea typeface="MS PGothic" charset="-128"/>
            </a:endParaRPr>
          </a:p>
        </p:txBody>
      </p:sp>
      <p:grpSp>
        <p:nvGrpSpPr>
          <p:cNvPr id="31745" name="Group 3" descr="A Venn diagram. On the left it says &quot;Language&quot;, on the right it lists &quot;Meaning or Content&quot; and the middle says &quot;Discourse, complex text, explanation, argumentation, author purpose, text structure, sentence structures, vocabulary, grammar.&quot;"/>
          <p:cNvGrpSpPr>
            <a:grpSpLocks/>
          </p:cNvGrpSpPr>
          <p:nvPr/>
        </p:nvGrpSpPr>
        <p:grpSpPr bwMode="auto">
          <a:xfrm>
            <a:off x="990600" y="1981200"/>
            <a:ext cx="7062788" cy="3832225"/>
            <a:chOff x="990600" y="1981200"/>
            <a:chExt cx="7062788" cy="3832225"/>
          </a:xfrm>
        </p:grpSpPr>
        <p:sp>
          <p:nvSpPr>
            <p:cNvPr id="6" name="Oval 5"/>
            <p:cNvSpPr/>
            <p:nvPr/>
          </p:nvSpPr>
          <p:spPr>
            <a:xfrm>
              <a:off x="990600" y="1981200"/>
              <a:ext cx="4876800" cy="3810000"/>
            </a:xfrm>
            <a:prstGeom prst="ellipse">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3228975" y="1981200"/>
              <a:ext cx="4824413" cy="3810000"/>
            </a:xfrm>
            <a:prstGeom prst="ellipse">
              <a:avLst/>
            </a:prstGeom>
            <a:solidFill>
              <a:srgbClr val="F1709C">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50" name="TextBox 8"/>
            <p:cNvSpPr txBox="1">
              <a:spLocks noChangeArrowheads="1"/>
            </p:cNvSpPr>
            <p:nvPr/>
          </p:nvSpPr>
          <p:spPr bwMode="auto">
            <a:xfrm>
              <a:off x="3124200" y="2613025"/>
              <a:ext cx="28416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ctr"/>
              <a:r>
                <a:rPr lang="en-US" altLang="en-US" sz="1800" dirty="0">
                  <a:latin typeface="Arial" charset="0"/>
                </a:rPr>
                <a:t>Discourse</a:t>
              </a:r>
            </a:p>
            <a:p>
              <a:pPr algn="ctr"/>
              <a:r>
                <a:rPr lang="en-US" altLang="en-US" sz="1800" dirty="0">
                  <a:latin typeface="Arial" charset="0"/>
                </a:rPr>
                <a:t>Complex Text</a:t>
              </a:r>
            </a:p>
            <a:p>
              <a:pPr algn="ctr"/>
              <a:r>
                <a:rPr lang="en-US" altLang="en-US" sz="1800" dirty="0">
                  <a:latin typeface="Arial" charset="0"/>
                </a:rPr>
                <a:t>Explanation</a:t>
              </a:r>
            </a:p>
            <a:p>
              <a:pPr algn="ctr"/>
              <a:r>
                <a:rPr lang="en-US" altLang="en-US" sz="1800" dirty="0">
                  <a:latin typeface="Arial" charset="0"/>
                </a:rPr>
                <a:t>Argumentation</a:t>
              </a:r>
            </a:p>
            <a:p>
              <a:pPr algn="ctr"/>
              <a:r>
                <a:rPr lang="en-US" altLang="en-US" sz="1800" dirty="0">
                  <a:latin typeface="Arial" charset="0"/>
                </a:rPr>
                <a:t>Author Purpose</a:t>
              </a:r>
            </a:p>
            <a:p>
              <a:pPr algn="ctr"/>
              <a:r>
                <a:rPr lang="en-US" altLang="en-US" sz="1800" dirty="0">
                  <a:latin typeface="Arial" charset="0"/>
                </a:rPr>
                <a:t>Text Structure</a:t>
              </a:r>
            </a:p>
            <a:p>
              <a:pPr algn="ctr"/>
              <a:r>
                <a:rPr lang="en-US" altLang="en-US" sz="1800" dirty="0">
                  <a:latin typeface="Arial" charset="0"/>
                </a:rPr>
                <a:t>Sentence Structures</a:t>
              </a:r>
            </a:p>
            <a:p>
              <a:pPr algn="ctr"/>
              <a:r>
                <a:rPr lang="en-US" altLang="en-US" sz="1800" dirty="0">
                  <a:latin typeface="Arial" charset="0"/>
                </a:rPr>
                <a:t>Vocabulary</a:t>
              </a:r>
            </a:p>
            <a:p>
              <a:pPr algn="ctr"/>
              <a:r>
                <a:rPr lang="en-US" altLang="en-US" sz="1800" dirty="0">
                  <a:latin typeface="Arial" charset="0"/>
                </a:rPr>
                <a:t>Grammar</a:t>
              </a:r>
            </a:p>
            <a:p>
              <a:pPr algn="ctr"/>
              <a:endParaRPr lang="en-US" altLang="en-US" sz="2000" dirty="0">
                <a:solidFill>
                  <a:schemeClr val="bg1"/>
                </a:solidFill>
              </a:endParaRPr>
            </a:p>
            <a:p>
              <a:pPr algn="ctr"/>
              <a:endParaRPr lang="en-US" altLang="en-US" sz="2000" dirty="0">
                <a:solidFill>
                  <a:schemeClr val="bg1"/>
                </a:solidFill>
              </a:endParaRPr>
            </a:p>
          </p:txBody>
        </p:sp>
        <p:sp>
          <p:nvSpPr>
            <p:cNvPr id="31751" name="TextBox 10"/>
            <p:cNvSpPr txBox="1">
              <a:spLocks noChangeArrowheads="1"/>
            </p:cNvSpPr>
            <p:nvPr/>
          </p:nvSpPr>
          <p:spPr bwMode="auto">
            <a:xfrm>
              <a:off x="6019800" y="3662149"/>
              <a:ext cx="1881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2400">
                  <a:latin typeface="Arial" charset="0"/>
                </a:rPr>
                <a:t>Meaning or Content</a:t>
              </a:r>
              <a:endParaRPr lang="en-US" altLang="en-US">
                <a:latin typeface="Arial" charset="0"/>
              </a:endParaRPr>
            </a:p>
          </p:txBody>
        </p:sp>
        <p:sp>
          <p:nvSpPr>
            <p:cNvPr id="31752" name="TextBox 7"/>
            <p:cNvSpPr txBox="1">
              <a:spLocks noChangeArrowheads="1"/>
            </p:cNvSpPr>
            <p:nvPr/>
          </p:nvSpPr>
          <p:spPr bwMode="auto">
            <a:xfrm>
              <a:off x="1447800" y="3657600"/>
              <a:ext cx="178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2400">
                  <a:latin typeface="Arial" charset="0"/>
                </a:rPr>
                <a:t>Language</a:t>
              </a:r>
              <a:endParaRPr lang="en-US" altLang="en-US">
                <a:latin typeface="Arial" charset="0"/>
              </a:endParaRPr>
            </a:p>
          </p:txBody>
        </p:sp>
      </p:grpSp>
      <p:sp>
        <p:nvSpPr>
          <p:cNvPr id="3" name="Content Placeholder 2"/>
          <p:cNvSpPr>
            <a:spLocks noGrp="1"/>
          </p:cNvSpPr>
          <p:nvPr>
            <p:ph idx="1"/>
          </p:nvPr>
        </p:nvSpPr>
        <p:spPr>
          <a:xfrm>
            <a:off x="152400" y="6171307"/>
            <a:ext cx="7924800" cy="305693"/>
          </a:xfrm>
        </p:spPr>
        <p:txBody>
          <a:bodyPr/>
          <a:lstStyle/>
          <a:p>
            <a:pPr marL="0" lvl="0" indent="0" defTabSz="914400">
              <a:spcBef>
                <a:spcPct val="0"/>
              </a:spcBef>
              <a:buClrTx/>
              <a:buNone/>
              <a:defRPr/>
            </a:pPr>
            <a:r>
              <a:rPr lang="en-US" altLang="en-US" sz="1400" kern="1200" dirty="0">
                <a:solidFill>
                  <a:prstClr val="black"/>
                </a:solidFill>
                <a:ea typeface="MS PGothic" charset="-128"/>
                <a:cs typeface=""/>
              </a:rPr>
              <a:t>Source: Understanding Language </a:t>
            </a:r>
            <a:r>
              <a:rPr lang="en-US" altLang="en-US" sz="1400" kern="1200" dirty="0" smtClean="0">
                <a:solidFill>
                  <a:prstClr val="black"/>
                </a:solidFill>
                <a:ea typeface="MS PGothic" charset="-128"/>
                <a:cs typeface=""/>
              </a:rPr>
              <a:t>Project</a:t>
            </a:r>
            <a:endParaRPr lang="en-US" sz="1400" kern="1200" dirty="0">
              <a:solidFill>
                <a:prstClr val="black"/>
              </a:solidFill>
              <a:ea typeface="MS PGothic" charset="-128"/>
              <a:cs typefac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1371600" y="3333750"/>
            <a:ext cx="7086600" cy="1619250"/>
          </a:xfrm>
        </p:spPr>
        <p:txBody>
          <a:bodyPr/>
          <a:lstStyle/>
          <a:p>
            <a:pPr algn="r">
              <a:lnSpc>
                <a:spcPct val="100000"/>
              </a:lnSpc>
              <a:spcBef>
                <a:spcPts val="125"/>
              </a:spcBef>
              <a:buClr>
                <a:srgbClr val="1F497D"/>
              </a:buClr>
            </a:pPr>
            <a:r>
              <a:rPr lang="en-US" altLang="en-US" sz="2800" i="1" dirty="0">
                <a:solidFill>
                  <a:srgbClr val="000000"/>
                </a:solidFill>
                <a:ea typeface="MS PGothic" charset="-128"/>
              </a:rPr>
              <a:t>Now let’s watch a </a:t>
            </a:r>
            <a:r>
              <a:rPr lang="en-US" altLang="en-US" sz="2800" i="1" dirty="0">
                <a:solidFill>
                  <a:srgbClr val="000000"/>
                </a:solidFill>
                <a:ea typeface="MS PGothic" charset="-128"/>
                <a:hlinkClick r:id="rId3"/>
              </a:rPr>
              <a:t>Grade 8 video </a:t>
            </a:r>
            <a:r>
              <a:rPr lang="en-US" altLang="en-US" sz="2800" i="1" dirty="0">
                <a:solidFill>
                  <a:srgbClr val="000000"/>
                </a:solidFill>
                <a:ea typeface="MS PGothic" charset="-128"/>
              </a:rPr>
              <a:t>of an </a:t>
            </a:r>
            <a:br>
              <a:rPr lang="en-US" altLang="en-US" sz="2800" i="1" dirty="0">
                <a:solidFill>
                  <a:srgbClr val="000000"/>
                </a:solidFill>
                <a:ea typeface="MS PGothic" charset="-128"/>
              </a:rPr>
            </a:br>
            <a:r>
              <a:rPr lang="en-US" altLang="en-US" sz="2800" i="1" dirty="0">
                <a:solidFill>
                  <a:srgbClr val="000000"/>
                </a:solidFill>
                <a:ea typeface="MS PGothic" charset="-128"/>
              </a:rPr>
              <a:t>ELA/literacy classroom of ELL students </a:t>
            </a:r>
            <a:r>
              <a:rPr lang="is-IS" altLang="en-US" sz="2800" i="1" dirty="0">
                <a:solidFill>
                  <a:srgbClr val="000000"/>
                </a:solidFill>
                <a:ea typeface="MS PGothic" charset="-128"/>
              </a:rPr>
              <a:t>…</a:t>
            </a:r>
            <a:endParaRPr lang="en-US" altLang="en-US" dirty="0">
              <a:ea typeface="MS PGothic"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219200" y="-76200"/>
            <a:ext cx="7467600" cy="1219200"/>
          </a:xfrm>
        </p:spPr>
        <p:txBody>
          <a:bodyPr/>
          <a:lstStyle/>
          <a:p>
            <a:r>
              <a:rPr lang="en-US" altLang="en-US" sz="3000" dirty="0">
                <a:solidFill>
                  <a:srgbClr val="000000"/>
                </a:solidFill>
                <a:ea typeface="MS PGothic" charset="-128"/>
              </a:rPr>
              <a:t>Reading</a:t>
            </a:r>
          </a:p>
        </p:txBody>
      </p:sp>
      <p:sp>
        <p:nvSpPr>
          <p:cNvPr id="35842" name="Content Placeholder 2"/>
          <p:cNvSpPr>
            <a:spLocks noGrp="1"/>
          </p:cNvSpPr>
          <p:nvPr>
            <p:ph idx="1"/>
          </p:nvPr>
        </p:nvSpPr>
        <p:spPr>
          <a:xfrm>
            <a:off x="685800" y="1736725"/>
            <a:ext cx="7883525" cy="4613275"/>
          </a:xfrm>
        </p:spPr>
        <p:txBody>
          <a:bodyPr/>
          <a:lstStyle/>
          <a:p>
            <a:pPr marL="347663" indent="-347663">
              <a:lnSpc>
                <a:spcPct val="120000"/>
              </a:lnSpc>
              <a:spcBef>
                <a:spcPts val="1375"/>
              </a:spcBef>
              <a:spcAft>
                <a:spcPts val="600"/>
              </a:spcAft>
            </a:pPr>
            <a:r>
              <a:rPr lang="en-US" altLang="en-US" dirty="0">
                <a:ea typeface="MS PGothic" charset="-128"/>
                <a:cs typeface="MS PGothic" charset="-128"/>
              </a:rPr>
              <a:t>CCR standards:</a:t>
            </a:r>
          </a:p>
          <a:p>
            <a:pPr marL="684213" lvl="1" indent="-347663">
              <a:lnSpc>
                <a:spcPct val="120000"/>
              </a:lnSpc>
              <a:spcBef>
                <a:spcPts val="1375"/>
              </a:spcBef>
              <a:spcAft>
                <a:spcPts val="600"/>
              </a:spcAft>
              <a:buSzPct val="125000"/>
              <a:buFont typeface="Arial" charset="0"/>
              <a:buChar char="•"/>
            </a:pPr>
            <a:r>
              <a:rPr lang="en-US" altLang="en-US" sz="2200" dirty="0">
                <a:ea typeface="MS PGothic" charset="-128"/>
              </a:rPr>
              <a:t>Require students to read and comprehend literature and informational texts of increasing complexity.</a:t>
            </a:r>
          </a:p>
          <a:p>
            <a:pPr marL="684213" lvl="1" indent="-347663">
              <a:lnSpc>
                <a:spcPct val="120000"/>
              </a:lnSpc>
              <a:spcBef>
                <a:spcPts val="1375"/>
              </a:spcBef>
              <a:spcAft>
                <a:spcPts val="600"/>
              </a:spcAft>
              <a:buSzPct val="125000"/>
              <a:buFont typeface="Arial" charset="0"/>
              <a:buChar char="•"/>
            </a:pPr>
            <a:r>
              <a:rPr lang="en-US" altLang="en-US" sz="2200" dirty="0">
                <a:ea typeface="MS PGothic" charset="-128"/>
              </a:rPr>
              <a:t>Challenge ELLs to accurately process intricate and complicated linguistic and cultural features while trying to comprehend content.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371600" y="457200"/>
            <a:ext cx="7548563" cy="685800"/>
          </a:xfrm>
        </p:spPr>
        <p:txBody>
          <a:bodyPr/>
          <a:lstStyle/>
          <a:p>
            <a:r>
              <a:rPr lang="en-US" altLang="en-US" sz="3000" dirty="0">
                <a:solidFill>
                  <a:srgbClr val="000000"/>
                </a:solidFill>
                <a:ea typeface="MS PGothic" charset="-128"/>
              </a:rPr>
              <a:t>ELL research on reading tells us to </a:t>
            </a:r>
            <a:r>
              <a:rPr lang="is-IS" altLang="en-US" sz="3000" dirty="0">
                <a:solidFill>
                  <a:srgbClr val="000000"/>
                </a:solidFill>
                <a:ea typeface="MS PGothic" charset="-128"/>
              </a:rPr>
              <a:t>…</a:t>
            </a:r>
            <a:endParaRPr lang="en-US" altLang="en-US" sz="3000" dirty="0">
              <a:solidFill>
                <a:srgbClr val="000000"/>
              </a:solidFill>
              <a:ea typeface="MS PGothic" charset="-128"/>
            </a:endParaRPr>
          </a:p>
        </p:txBody>
      </p:sp>
      <p:sp>
        <p:nvSpPr>
          <p:cNvPr id="37890" name="Content Placeholder 2"/>
          <p:cNvSpPr>
            <a:spLocks noGrp="1"/>
          </p:cNvSpPr>
          <p:nvPr>
            <p:ph idx="1"/>
          </p:nvPr>
        </p:nvSpPr>
        <p:spPr>
          <a:xfrm>
            <a:off x="471488" y="1295400"/>
            <a:ext cx="8097837" cy="5183188"/>
          </a:xfrm>
        </p:spPr>
        <p:txBody>
          <a:bodyPr/>
          <a:lstStyle/>
          <a:p>
            <a:pPr marL="411163" lvl="1" indent="-342900">
              <a:lnSpc>
                <a:spcPct val="120000"/>
              </a:lnSpc>
              <a:spcBef>
                <a:spcPts val="1125"/>
              </a:spcBef>
              <a:spcAft>
                <a:spcPts val="600"/>
              </a:spcAft>
            </a:pPr>
            <a:r>
              <a:rPr lang="en-US" altLang="en-US" sz="2200" dirty="0">
                <a:ea typeface="MS PGothic" charset="-128"/>
              </a:rPr>
              <a:t>Choose complex, authentic texts that:</a:t>
            </a:r>
          </a:p>
          <a:p>
            <a:pPr marL="804863" lvl="2" indent="-342900">
              <a:lnSpc>
                <a:spcPct val="120000"/>
              </a:lnSpc>
              <a:spcBef>
                <a:spcPts val="525"/>
              </a:spcBef>
              <a:spcAft>
                <a:spcPts val="600"/>
              </a:spcAft>
              <a:buClr>
                <a:srgbClr val="004080"/>
              </a:buClr>
              <a:buFont typeface="Wingdings" charset="2"/>
              <a:buChar char="ü"/>
            </a:pPr>
            <a:r>
              <a:rPr lang="en-US" altLang="en-US" sz="2200" dirty="0">
                <a:ea typeface="MS PGothic" charset="-128"/>
              </a:rPr>
              <a:t>Are brief, interesting, and engaging for students.*</a:t>
            </a:r>
          </a:p>
          <a:p>
            <a:pPr marL="804863" lvl="2" indent="-342900">
              <a:lnSpc>
                <a:spcPct val="120000"/>
              </a:lnSpc>
              <a:spcBef>
                <a:spcPts val="525"/>
              </a:spcBef>
              <a:spcAft>
                <a:spcPts val="600"/>
              </a:spcAft>
              <a:buClr>
                <a:srgbClr val="004080"/>
              </a:buClr>
              <a:buFont typeface="Wingdings" charset="2"/>
              <a:buChar char="ü"/>
            </a:pPr>
            <a:r>
              <a:rPr lang="en-US" altLang="en-US" sz="2200" dirty="0">
                <a:ea typeface="MS PGothic" charset="-128"/>
              </a:rPr>
              <a:t>Emphasize one or two complexity features at a time (e.g., a lexically dense piece with a simpler grammatical structure).</a:t>
            </a:r>
          </a:p>
          <a:p>
            <a:pPr marL="804863" lvl="2" indent="-342900">
              <a:lnSpc>
                <a:spcPct val="120000"/>
              </a:lnSpc>
              <a:spcBef>
                <a:spcPts val="525"/>
              </a:spcBef>
              <a:spcAft>
                <a:spcPts val="600"/>
              </a:spcAft>
              <a:buClr>
                <a:srgbClr val="004080"/>
              </a:buClr>
              <a:buFont typeface="Wingdings" charset="2"/>
              <a:buChar char="ü"/>
            </a:pPr>
            <a:r>
              <a:rPr lang="en-US" altLang="en-US" sz="2200" dirty="0">
                <a:ea typeface="MS PGothic" charset="-128"/>
              </a:rPr>
              <a:t>Connect to a given unit of study and build students’ knowledge of a topic.*</a:t>
            </a:r>
          </a:p>
          <a:p>
            <a:pPr marL="804863" lvl="2" indent="-342900">
              <a:lnSpc>
                <a:spcPct val="120000"/>
              </a:lnSpc>
              <a:spcBef>
                <a:spcPts val="525"/>
              </a:spcBef>
              <a:spcAft>
                <a:spcPts val="600"/>
              </a:spcAft>
              <a:buClr>
                <a:srgbClr val="004080"/>
              </a:buClr>
              <a:buFont typeface="Wingdings" charset="2"/>
              <a:buChar char="ü"/>
            </a:pPr>
            <a:r>
              <a:rPr lang="en-US" altLang="en-US" sz="2200" dirty="0">
                <a:ea typeface="MS PGothic" charset="-128"/>
              </a:rPr>
              <a:t>Provide sufficient details and examples so that students are able to comprehend the passage.*</a:t>
            </a:r>
          </a:p>
          <a:p>
            <a:pPr marL="804863" lvl="2" indent="-342900">
              <a:lnSpc>
                <a:spcPct val="120000"/>
              </a:lnSpc>
              <a:spcBef>
                <a:spcPts val="525"/>
              </a:spcBef>
              <a:spcAft>
                <a:spcPts val="600"/>
              </a:spcAft>
              <a:buClr>
                <a:srgbClr val="004080"/>
              </a:buClr>
              <a:buFont typeface="Wingdings" charset="2"/>
              <a:buChar char="ü"/>
            </a:pPr>
            <a:r>
              <a:rPr lang="en-US" altLang="en-US" sz="2200" dirty="0">
                <a:ea typeface="MS PGothic" charset="-128"/>
              </a:rPr>
              <a:t>Contain ideas that can be discussed from a variety of perspectives.*</a:t>
            </a:r>
          </a:p>
          <a:p>
            <a:pPr marL="411163" lvl="1" indent="-342900">
              <a:lnSpc>
                <a:spcPct val="120000"/>
              </a:lnSpc>
              <a:buClr>
                <a:srgbClr val="004080"/>
              </a:buClr>
              <a:buFont typeface="Wingdings" charset="2"/>
              <a:buNone/>
            </a:pPr>
            <a:r>
              <a:rPr lang="en-US" altLang="en-US" sz="1400" dirty="0">
                <a:solidFill>
                  <a:schemeClr val="bg1"/>
                </a:solidFill>
                <a:ea typeface="MS PGothic" charset="-128"/>
              </a:rPr>
              <a:t>*Asterisks on slides 18-29 represent practices evident in the ELL lesson video.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219200" y="457200"/>
            <a:ext cx="7924800" cy="762000"/>
          </a:xfrm>
        </p:spPr>
        <p:txBody>
          <a:bodyPr/>
          <a:lstStyle/>
          <a:p>
            <a:r>
              <a:rPr lang="en-US" altLang="en-US" sz="3000" dirty="0">
                <a:ea typeface="MS PGothic" charset="-128"/>
              </a:rPr>
              <a:t>ELL research on reading (c</a:t>
            </a:r>
            <a:r>
              <a:rPr lang="en-US" altLang="en-US" sz="3000" i="1" dirty="0">
                <a:ea typeface="MS PGothic" charset="-128"/>
              </a:rPr>
              <a:t>ontinued)</a:t>
            </a:r>
          </a:p>
        </p:txBody>
      </p:sp>
      <p:sp>
        <p:nvSpPr>
          <p:cNvPr id="39938" name="Content Placeholder 2"/>
          <p:cNvSpPr>
            <a:spLocks noGrp="1"/>
          </p:cNvSpPr>
          <p:nvPr>
            <p:ph idx="1"/>
          </p:nvPr>
        </p:nvSpPr>
        <p:spPr>
          <a:xfrm>
            <a:off x="471488" y="1446213"/>
            <a:ext cx="8097837" cy="5183187"/>
          </a:xfrm>
        </p:spPr>
        <p:txBody>
          <a:bodyPr/>
          <a:lstStyle/>
          <a:p>
            <a:pPr marL="411163" lvl="1" indent="-342900">
              <a:lnSpc>
                <a:spcPct val="120000"/>
              </a:lnSpc>
              <a:spcBef>
                <a:spcPts val="1125"/>
              </a:spcBef>
              <a:spcAft>
                <a:spcPts val="600"/>
              </a:spcAft>
            </a:pPr>
            <a:r>
              <a:rPr lang="en-US" altLang="en-US" sz="2200" dirty="0">
                <a:ea typeface="MS PGothic" charset="-128"/>
              </a:rPr>
              <a:t>Read the text aloud at the start of the lesson, and then facilitate a discussion about the words in the text.* </a:t>
            </a:r>
          </a:p>
          <a:p>
            <a:pPr marL="411163" lvl="1" indent="-342900">
              <a:lnSpc>
                <a:spcPct val="120000"/>
              </a:lnSpc>
              <a:spcBef>
                <a:spcPts val="1125"/>
              </a:spcBef>
              <a:spcAft>
                <a:spcPts val="600"/>
              </a:spcAft>
            </a:pPr>
            <a:r>
              <a:rPr lang="en-US" altLang="en-US" sz="2200" dirty="0">
                <a:ea typeface="MS PGothic" charset="-128"/>
              </a:rPr>
              <a:t>Concentrate on a small set of </a:t>
            </a:r>
            <a:r>
              <a:rPr lang="en-US" altLang="en-US" sz="2200" i="1" dirty="0">
                <a:ea typeface="MS PGothic" charset="-128"/>
              </a:rPr>
              <a:t>academic vocabulary words </a:t>
            </a:r>
            <a:r>
              <a:rPr lang="en-US" altLang="en-US" sz="2200" dirty="0">
                <a:ea typeface="MS PGothic" charset="-128"/>
              </a:rPr>
              <a:t>in a given text for in-depth instruction over the course of several lessons. </a:t>
            </a:r>
          </a:p>
          <a:p>
            <a:pPr marL="411163" lvl="1" indent="-342900">
              <a:lnSpc>
                <a:spcPct val="120000"/>
              </a:lnSpc>
              <a:spcBef>
                <a:spcPts val="1125"/>
              </a:spcBef>
              <a:spcAft>
                <a:spcPts val="600"/>
              </a:spcAft>
            </a:pPr>
            <a:r>
              <a:rPr lang="en-US" altLang="en-US" sz="2200" dirty="0">
                <a:ea typeface="MS PGothic" charset="-128"/>
              </a:rPr>
              <a:t>Build on and expand </a:t>
            </a:r>
            <a:r>
              <a:rPr lang="en-US" altLang="en-US" sz="2200" dirty="0" err="1">
                <a:ea typeface="MS PGothic" charset="-128"/>
              </a:rPr>
              <a:t>ELLs’</a:t>
            </a:r>
            <a:r>
              <a:rPr lang="en-US" altLang="en-US" sz="2200" dirty="0">
                <a:ea typeface="MS PGothic" charset="-128"/>
              </a:rPr>
              <a:t> knowledge about how different kinds of </a:t>
            </a:r>
            <a:r>
              <a:rPr lang="en-US" altLang="en-US" sz="2200" i="1" dirty="0">
                <a:ea typeface="MS PGothic" charset="-128"/>
              </a:rPr>
              <a:t>texts are structured</a:t>
            </a:r>
            <a:r>
              <a:rPr lang="en-US" altLang="en-US" sz="2200" dirty="0">
                <a:ea typeface="MS PGothic" charset="-128"/>
              </a:rPr>
              <a:t>.*</a:t>
            </a:r>
          </a:p>
          <a:p>
            <a:pPr marL="411163" lvl="1" indent="-342900">
              <a:lnSpc>
                <a:spcPct val="120000"/>
              </a:lnSpc>
              <a:spcBef>
                <a:spcPts val="1125"/>
              </a:spcBef>
              <a:spcAft>
                <a:spcPts val="600"/>
              </a:spcAft>
            </a:pPr>
            <a:r>
              <a:rPr lang="en-US" altLang="en-US" sz="2200" dirty="0">
                <a:ea typeface="MS PGothic" charset="-128"/>
              </a:rPr>
              <a:t>Provide necessary </a:t>
            </a:r>
            <a:r>
              <a:rPr lang="en-US" altLang="en-US" sz="2200" i="1" dirty="0">
                <a:ea typeface="MS PGothic" charset="-128"/>
              </a:rPr>
              <a:t>contextual information and </a:t>
            </a:r>
            <a:r>
              <a:rPr lang="en-US" altLang="en-US" sz="2200" dirty="0">
                <a:ea typeface="MS PGothic" charset="-128"/>
              </a:rPr>
              <a:t>leverage </a:t>
            </a:r>
            <a:r>
              <a:rPr lang="en-US" altLang="en-US" sz="2200" dirty="0" err="1">
                <a:ea typeface="MS PGothic" charset="-128"/>
              </a:rPr>
              <a:t>ELLs’</a:t>
            </a:r>
            <a:r>
              <a:rPr lang="en-US" altLang="ja-JP" sz="2200" dirty="0">
                <a:ea typeface="MS PGothic" charset="-128"/>
              </a:rPr>
              <a:t> </a:t>
            </a:r>
            <a:r>
              <a:rPr lang="en-US" altLang="ja-JP" sz="2200" i="1" dirty="0">
                <a:ea typeface="MS PGothic" charset="-128"/>
              </a:rPr>
              <a:t>background knowledge </a:t>
            </a:r>
            <a:r>
              <a:rPr lang="en-US" altLang="ja-JP" sz="2200" dirty="0">
                <a:ea typeface="MS PGothic" charset="-128"/>
              </a:rPr>
              <a:t>without paraphrasing or </a:t>
            </a:r>
            <a:r>
              <a:rPr lang="en-US" altLang="en-US" sz="2200" dirty="0">
                <a:ea typeface="MS PGothic" charset="-128"/>
              </a:rPr>
              <a:t>“</a:t>
            </a:r>
            <a:r>
              <a:rPr lang="en-US" altLang="ja-JP" sz="2200" dirty="0">
                <a:ea typeface="MS PGothic" charset="-128"/>
              </a:rPr>
              <a:t>pre-empting</a:t>
            </a:r>
            <a:r>
              <a:rPr lang="en-US" altLang="en-US" sz="2200" dirty="0">
                <a:ea typeface="MS PGothic" charset="-128"/>
              </a:rPr>
              <a:t>”</a:t>
            </a:r>
            <a:r>
              <a:rPr lang="en-US" altLang="ja-JP" sz="2200" dirty="0">
                <a:ea typeface="MS PGothic" charset="-128"/>
              </a:rPr>
              <a:t> the text for students.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219200" y="228600"/>
            <a:ext cx="7848600" cy="1020763"/>
          </a:xfrm>
        </p:spPr>
        <p:txBody>
          <a:bodyPr/>
          <a:lstStyle/>
          <a:p>
            <a:r>
              <a:rPr lang="en-US" altLang="en-US" sz="3000" dirty="0">
                <a:solidFill>
                  <a:srgbClr val="000000"/>
                </a:solidFill>
                <a:ea typeface="MS PGothic" charset="-128"/>
              </a:rPr>
              <a:t>ELL research on reading (</a:t>
            </a:r>
            <a:r>
              <a:rPr lang="en-US" altLang="en-US" sz="3000" i="1" dirty="0">
                <a:solidFill>
                  <a:srgbClr val="000000"/>
                </a:solidFill>
                <a:ea typeface="MS PGothic" charset="-128"/>
              </a:rPr>
              <a:t>continued</a:t>
            </a:r>
            <a:r>
              <a:rPr lang="en-US" altLang="en-US" sz="3000" i="1" dirty="0" smtClean="0">
                <a:solidFill>
                  <a:srgbClr val="000000"/>
                </a:solidFill>
                <a:ea typeface="MS PGothic" charset="-128"/>
              </a:rPr>
              <a:t>) </a:t>
            </a:r>
            <a:endParaRPr lang="en-US" altLang="en-US" sz="3000" i="1" dirty="0">
              <a:solidFill>
                <a:srgbClr val="000000"/>
              </a:solidFill>
              <a:ea typeface="MS PGothic" charset="-128"/>
            </a:endParaRPr>
          </a:p>
        </p:txBody>
      </p:sp>
      <p:sp>
        <p:nvSpPr>
          <p:cNvPr id="41986" name="Content Placeholder 2"/>
          <p:cNvSpPr>
            <a:spLocks noGrp="1"/>
          </p:cNvSpPr>
          <p:nvPr>
            <p:ph idx="1"/>
          </p:nvPr>
        </p:nvSpPr>
        <p:spPr>
          <a:xfrm>
            <a:off x="471488" y="1524000"/>
            <a:ext cx="8302625" cy="4752975"/>
          </a:xfrm>
        </p:spPr>
        <p:txBody>
          <a:bodyPr/>
          <a:lstStyle/>
          <a:p>
            <a:pPr>
              <a:lnSpc>
                <a:spcPct val="110000"/>
              </a:lnSpc>
              <a:spcBef>
                <a:spcPts val="1125"/>
              </a:spcBef>
              <a:spcAft>
                <a:spcPts val="600"/>
              </a:spcAft>
            </a:pPr>
            <a:r>
              <a:rPr lang="en-US" altLang="en-US" dirty="0">
                <a:ea typeface="MS PGothic" charset="-128"/>
                <a:cs typeface="MS PGothic" charset="-128"/>
              </a:rPr>
              <a:t>Offer readers </a:t>
            </a:r>
            <a:r>
              <a:rPr lang="en-US" altLang="en-US" i="1" dirty="0">
                <a:ea typeface="MS PGothic" charset="-128"/>
                <a:cs typeface="MS PGothic" charset="-128"/>
              </a:rPr>
              <a:t>more accessible texts </a:t>
            </a:r>
            <a:r>
              <a:rPr lang="en-US" altLang="en-US" dirty="0">
                <a:ea typeface="MS PGothic" charset="-128"/>
                <a:cs typeface="MS PGothic" charset="-128"/>
              </a:rPr>
              <a:t>(including those in a students Language 1) in preparation for reading more difficult texts on a topic. </a:t>
            </a:r>
          </a:p>
          <a:p>
            <a:pPr>
              <a:lnSpc>
                <a:spcPct val="110000"/>
              </a:lnSpc>
              <a:spcBef>
                <a:spcPts val="1125"/>
              </a:spcBef>
              <a:spcAft>
                <a:spcPts val="600"/>
              </a:spcAft>
            </a:pPr>
            <a:r>
              <a:rPr lang="en-US" altLang="en-US" i="1" dirty="0">
                <a:ea typeface="MS PGothic" charset="-128"/>
                <a:cs typeface="MS PGothic" charset="-128"/>
              </a:rPr>
              <a:t>Simplify wording of questions </a:t>
            </a:r>
            <a:r>
              <a:rPr lang="en-US" altLang="en-US" dirty="0">
                <a:ea typeface="MS PGothic" charset="-128"/>
                <a:cs typeface="MS PGothic" charset="-128"/>
              </a:rPr>
              <a:t>(e.g., What does the author tell us about how this historical event affects Mexico today? How did Mexico change because of the Aztec period?)*</a:t>
            </a:r>
          </a:p>
          <a:p>
            <a:pPr>
              <a:lnSpc>
                <a:spcPct val="110000"/>
              </a:lnSpc>
              <a:spcBef>
                <a:spcPts val="1125"/>
              </a:spcBef>
              <a:spcAft>
                <a:spcPts val="600"/>
              </a:spcAft>
            </a:pPr>
            <a:r>
              <a:rPr lang="en-US" altLang="en-US" dirty="0">
                <a:ea typeface="MS PGothic" charset="-128"/>
                <a:cs typeface="MS PGothic" charset="-128"/>
              </a:rPr>
              <a:t>Provide </a:t>
            </a:r>
            <a:r>
              <a:rPr lang="en-US" altLang="en-US" i="1" dirty="0">
                <a:ea typeface="MS PGothic" charset="-128"/>
                <a:cs typeface="MS PGothic" charset="-128"/>
              </a:rPr>
              <a:t>additional instruction in small groups </a:t>
            </a:r>
            <a:r>
              <a:rPr lang="en-US" altLang="en-US" dirty="0">
                <a:ea typeface="MS PGothic" charset="-128"/>
                <a:cs typeface="MS PGothic" charset="-128"/>
              </a:rPr>
              <a:t>of three to five students who are struggling with language and literacy.*</a:t>
            </a:r>
          </a:p>
          <a:p>
            <a:pPr>
              <a:lnSpc>
                <a:spcPct val="110000"/>
              </a:lnSpc>
              <a:spcBef>
                <a:spcPts val="1125"/>
              </a:spcBef>
              <a:spcAft>
                <a:spcPts val="600"/>
              </a:spcAft>
            </a:pPr>
            <a:r>
              <a:rPr lang="en-US" altLang="en-US" dirty="0">
                <a:ea typeface="MS PGothic" charset="-128"/>
                <a:cs typeface="MS PGothic" charset="-128"/>
              </a:rPr>
              <a:t>Focus readers’ attention on </a:t>
            </a:r>
            <a:r>
              <a:rPr lang="en-US" altLang="en-US" i="1" dirty="0">
                <a:ea typeface="MS PGothic" charset="-128"/>
                <a:cs typeface="MS PGothic" charset="-128"/>
              </a:rPr>
              <a:t>meaning-critical grammatical structures </a:t>
            </a:r>
            <a:r>
              <a:rPr lang="en-US" altLang="en-US" dirty="0">
                <a:ea typeface="MS PGothic" charset="-128"/>
                <a:cs typeface="MS PGothic" charset="-128"/>
              </a:rPr>
              <a:t>(and how those might compare with how grammar is used to make similar meaning in students’ first languages).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295400" y="609600"/>
            <a:ext cx="7086600" cy="533400"/>
          </a:xfrm>
        </p:spPr>
        <p:txBody>
          <a:bodyPr/>
          <a:lstStyle/>
          <a:p>
            <a:r>
              <a:rPr lang="en-US" altLang="en-US" dirty="0">
                <a:ea typeface="MS PGothic" charset="-128"/>
              </a:rPr>
              <a:t>Welcome and Webinar Logistics</a:t>
            </a:r>
          </a:p>
        </p:txBody>
      </p:sp>
      <p:sp>
        <p:nvSpPr>
          <p:cNvPr id="8194" name="Content Placeholder 2"/>
          <p:cNvSpPr>
            <a:spLocks noGrp="1"/>
          </p:cNvSpPr>
          <p:nvPr>
            <p:ph idx="1"/>
          </p:nvPr>
        </p:nvSpPr>
        <p:spPr/>
        <p:txBody>
          <a:bodyPr/>
          <a:lstStyle/>
          <a:p>
            <a:pPr>
              <a:spcBef>
                <a:spcPts val="1200"/>
              </a:spcBef>
              <a:spcAft>
                <a:spcPts val="600"/>
              </a:spcAft>
            </a:pPr>
            <a:r>
              <a:rPr lang="en-US" altLang="en-US" dirty="0" err="1">
                <a:ea typeface="MS PGothic" charset="-128"/>
                <a:cs typeface="MS PGothic" charset="-128"/>
              </a:rPr>
              <a:t>Ronna</a:t>
            </a:r>
            <a:r>
              <a:rPr lang="en-US" altLang="en-US" dirty="0">
                <a:ea typeface="MS PGothic" charset="-128"/>
                <a:cs typeface="MS PGothic" charset="-128"/>
              </a:rPr>
              <a:t> </a:t>
            </a:r>
            <a:r>
              <a:rPr lang="en-US" altLang="en-US" dirty="0" err="1">
                <a:ea typeface="MS PGothic" charset="-128"/>
                <a:cs typeface="MS PGothic" charset="-128"/>
              </a:rPr>
              <a:t>Spacone</a:t>
            </a:r>
            <a:r>
              <a:rPr lang="en-US" altLang="en-US" dirty="0">
                <a:ea typeface="MS PGothic" charset="-128"/>
                <a:cs typeface="MS PGothic" charset="-128"/>
              </a:rPr>
              <a:t>, Office of Career, Technical, and Adult Education (OCTAE) </a:t>
            </a:r>
          </a:p>
          <a:p>
            <a:pPr>
              <a:spcBef>
                <a:spcPts val="1200"/>
              </a:spcBef>
              <a:spcAft>
                <a:spcPts val="600"/>
              </a:spcAft>
            </a:pPr>
            <a:r>
              <a:rPr lang="en-US" altLang="en-US" dirty="0">
                <a:ea typeface="MS PGothic" charset="-128"/>
                <a:cs typeface="MS PGothic" charset="-128"/>
              </a:rPr>
              <a:t>Jennifer </a:t>
            </a:r>
            <a:r>
              <a:rPr lang="en-US" altLang="en-US" dirty="0" err="1">
                <a:ea typeface="MS PGothic" charset="-128"/>
                <a:cs typeface="MS PGothic" charset="-128"/>
              </a:rPr>
              <a:t>Bocchieri</a:t>
            </a:r>
            <a:r>
              <a:rPr lang="en-US" altLang="en-US" dirty="0">
                <a:ea typeface="MS PGothic" charset="-128"/>
                <a:cs typeface="MS PGothic" charset="-128"/>
              </a:rPr>
              <a:t>, </a:t>
            </a:r>
            <a:r>
              <a:rPr lang="en-US" altLang="en-US" dirty="0" err="1">
                <a:ea typeface="MS PGothic" charset="-128"/>
                <a:cs typeface="MS PGothic" charset="-128"/>
              </a:rPr>
              <a:t>CommPartners</a:t>
            </a:r>
            <a:r>
              <a:rPr lang="en-US" altLang="en-US" dirty="0">
                <a:ea typeface="MS PGothic" charset="-128"/>
                <a:cs typeface="MS PGothic" charset="-12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295400" y="228600"/>
            <a:ext cx="7086600" cy="914400"/>
          </a:xfrm>
        </p:spPr>
        <p:txBody>
          <a:bodyPr/>
          <a:lstStyle/>
          <a:p>
            <a:r>
              <a:rPr lang="en-US" altLang="en-US" sz="3000" dirty="0">
                <a:solidFill>
                  <a:srgbClr val="000000"/>
                </a:solidFill>
                <a:ea typeface="MS PGothic" charset="-128"/>
              </a:rPr>
              <a:t>Writing</a:t>
            </a:r>
          </a:p>
        </p:txBody>
      </p:sp>
      <p:sp>
        <p:nvSpPr>
          <p:cNvPr id="44034" name="Content Placeholder 2"/>
          <p:cNvSpPr>
            <a:spLocks noGrp="1"/>
          </p:cNvSpPr>
          <p:nvPr>
            <p:ph idx="1"/>
          </p:nvPr>
        </p:nvSpPr>
        <p:spPr>
          <a:xfrm>
            <a:off x="622300" y="1751013"/>
            <a:ext cx="7800975" cy="4684712"/>
          </a:xfrm>
        </p:spPr>
        <p:txBody>
          <a:bodyPr/>
          <a:lstStyle/>
          <a:p>
            <a:pPr>
              <a:lnSpc>
                <a:spcPct val="120000"/>
              </a:lnSpc>
              <a:spcAft>
                <a:spcPts val="600"/>
              </a:spcAft>
            </a:pPr>
            <a:r>
              <a:rPr lang="en-US" altLang="en-US" dirty="0">
                <a:ea typeface="MS PGothic" charset="-128"/>
                <a:cs typeface="MS PGothic" charset="-128"/>
              </a:rPr>
              <a:t>CCR standards: </a:t>
            </a:r>
          </a:p>
          <a:p>
            <a:pPr lvl="1">
              <a:lnSpc>
                <a:spcPct val="120000"/>
              </a:lnSpc>
              <a:spcAft>
                <a:spcPts val="600"/>
              </a:spcAft>
              <a:buSzPct val="125000"/>
              <a:buFont typeface="Arial" charset="0"/>
              <a:buChar char="•"/>
            </a:pPr>
            <a:r>
              <a:rPr lang="en-US" altLang="en-US" sz="2200" dirty="0">
                <a:ea typeface="MS PGothic" charset="-128"/>
              </a:rPr>
              <a:t>Require students to write different types of texts for varied audiences and purposes, analyze information, and present knowledge gained through research.</a:t>
            </a:r>
          </a:p>
          <a:p>
            <a:pPr lvl="1">
              <a:lnSpc>
                <a:spcPct val="120000"/>
              </a:lnSpc>
              <a:spcAft>
                <a:spcPts val="600"/>
              </a:spcAft>
              <a:buSzPct val="125000"/>
              <a:buFont typeface="Arial" charset="0"/>
              <a:buChar char="•"/>
            </a:pPr>
            <a:r>
              <a:rPr lang="en-US" altLang="en-US" sz="2200" dirty="0">
                <a:ea typeface="MS PGothic" charset="-128"/>
              </a:rPr>
              <a:t>Challenge ELLs to use language skillfully to cite specific evidence when crafting arguments and writing reports.</a:t>
            </a:r>
            <a:endParaRPr lang="en-US" altLang="en-US" sz="2200" b="1" dirty="0">
              <a:ea typeface="MS PGothic"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143000" y="457200"/>
            <a:ext cx="7604125" cy="762000"/>
          </a:xfrm>
        </p:spPr>
        <p:txBody>
          <a:bodyPr/>
          <a:lstStyle/>
          <a:p>
            <a:r>
              <a:rPr lang="en-US" altLang="en-US" sz="3000" dirty="0">
                <a:solidFill>
                  <a:srgbClr val="000000"/>
                </a:solidFill>
                <a:ea typeface="MS PGothic" charset="-128"/>
              </a:rPr>
              <a:t>ELL research on writing tells us to </a:t>
            </a:r>
            <a:r>
              <a:rPr lang="is-IS" altLang="en-US" sz="3000" dirty="0">
                <a:solidFill>
                  <a:srgbClr val="000000"/>
                </a:solidFill>
                <a:ea typeface="MS PGothic" charset="-128"/>
              </a:rPr>
              <a:t>…</a:t>
            </a:r>
            <a:endParaRPr lang="en-US" altLang="en-US" sz="3000" dirty="0">
              <a:solidFill>
                <a:srgbClr val="000000"/>
              </a:solidFill>
              <a:ea typeface="MS PGothic" charset="-128"/>
            </a:endParaRPr>
          </a:p>
        </p:txBody>
      </p:sp>
      <p:sp>
        <p:nvSpPr>
          <p:cNvPr id="46082" name="Content Placeholder 2"/>
          <p:cNvSpPr>
            <a:spLocks noGrp="1"/>
          </p:cNvSpPr>
          <p:nvPr>
            <p:ph idx="1"/>
          </p:nvPr>
        </p:nvSpPr>
        <p:spPr>
          <a:xfrm>
            <a:off x="571500" y="1524000"/>
            <a:ext cx="8343900" cy="5057775"/>
          </a:xfrm>
        </p:spPr>
        <p:txBody>
          <a:bodyPr/>
          <a:lstStyle/>
          <a:p>
            <a:pPr marL="230188" lvl="1" indent="-227013">
              <a:lnSpc>
                <a:spcPct val="120000"/>
              </a:lnSpc>
              <a:spcBef>
                <a:spcPts val="600"/>
              </a:spcBef>
              <a:spcAft>
                <a:spcPts val="600"/>
              </a:spcAft>
            </a:pPr>
            <a:r>
              <a:rPr lang="en-US" altLang="en-US" sz="2200" dirty="0">
                <a:ea typeface="MS PGothic" charset="-128"/>
              </a:rPr>
              <a:t>Give ELLs </a:t>
            </a:r>
            <a:r>
              <a:rPr lang="en-US" altLang="en-US" sz="2200" i="1" dirty="0">
                <a:ea typeface="MS PGothic" charset="-128"/>
              </a:rPr>
              <a:t>meaningful ideas </a:t>
            </a:r>
            <a:r>
              <a:rPr lang="en-US" altLang="en-US" sz="2200" dirty="0">
                <a:ea typeface="MS PGothic" charset="-128"/>
              </a:rPr>
              <a:t>to write about rather than mechanical exercises.* </a:t>
            </a:r>
          </a:p>
          <a:p>
            <a:pPr marL="230188" lvl="1" indent="-227013">
              <a:lnSpc>
                <a:spcPct val="120000"/>
              </a:lnSpc>
              <a:spcBef>
                <a:spcPts val="600"/>
              </a:spcBef>
              <a:spcAft>
                <a:spcPts val="600"/>
              </a:spcAft>
            </a:pPr>
            <a:r>
              <a:rPr lang="en-US" altLang="en-US" sz="2200" dirty="0">
                <a:ea typeface="MS PGothic" charset="-128"/>
              </a:rPr>
              <a:t>Provide writing opportunities that are </a:t>
            </a:r>
            <a:r>
              <a:rPr lang="en-US" altLang="en-US" sz="2200" i="1" dirty="0">
                <a:ea typeface="MS PGothic" charset="-128"/>
              </a:rPr>
              <a:t>anchored in content </a:t>
            </a:r>
            <a:r>
              <a:rPr lang="en-US" altLang="en-US" sz="2200" dirty="0">
                <a:ea typeface="MS PGothic" charset="-128"/>
              </a:rPr>
              <a:t>to extend student learning</a:t>
            </a:r>
            <a:r>
              <a:rPr lang="en-US" altLang="en-US" sz="2200" i="1" dirty="0">
                <a:ea typeface="MS PGothic" charset="-128"/>
              </a:rPr>
              <a:t> </a:t>
            </a:r>
            <a:r>
              <a:rPr lang="en-US" altLang="en-US" sz="2200" dirty="0">
                <a:ea typeface="MS PGothic" charset="-128"/>
              </a:rPr>
              <a:t>and understanding.*</a:t>
            </a:r>
          </a:p>
          <a:p>
            <a:pPr marL="230188" lvl="1" indent="-227013">
              <a:lnSpc>
                <a:spcPct val="120000"/>
              </a:lnSpc>
              <a:spcBef>
                <a:spcPts val="600"/>
              </a:spcBef>
              <a:spcAft>
                <a:spcPts val="600"/>
              </a:spcAft>
            </a:pPr>
            <a:r>
              <a:rPr lang="en-US" altLang="en-US" sz="2200" dirty="0">
                <a:ea typeface="MS PGothic" charset="-128"/>
              </a:rPr>
              <a:t>Strategically use tools—</a:t>
            </a:r>
            <a:r>
              <a:rPr lang="en-US" altLang="en-US" sz="2200" i="1" dirty="0">
                <a:ea typeface="MS PGothic" charset="-128"/>
              </a:rPr>
              <a:t>visuals and graphic organizers</a:t>
            </a:r>
            <a:r>
              <a:rPr lang="en-US" altLang="en-US" sz="2200" dirty="0">
                <a:ea typeface="MS PGothic" charset="-128"/>
              </a:rPr>
              <a:t>—to anchor instruction and to help students make sense of content.*</a:t>
            </a:r>
          </a:p>
          <a:p>
            <a:pPr marL="230188" lvl="1" indent="-227013">
              <a:lnSpc>
                <a:spcPct val="120000"/>
              </a:lnSpc>
              <a:spcBef>
                <a:spcPts val="600"/>
              </a:spcBef>
              <a:spcAft>
                <a:spcPts val="600"/>
              </a:spcAft>
            </a:pPr>
            <a:r>
              <a:rPr lang="en-US" altLang="en-US" sz="2200" dirty="0">
                <a:ea typeface="MS PGothic" charset="-128"/>
              </a:rPr>
              <a:t>Use a </a:t>
            </a:r>
            <a:r>
              <a:rPr lang="en-US" altLang="en-US" sz="2200" i="1" dirty="0">
                <a:ea typeface="MS PGothic" charset="-128"/>
              </a:rPr>
              <a:t>set of instructional routines </a:t>
            </a:r>
            <a:r>
              <a:rPr lang="en-US" altLang="en-US" sz="2200" dirty="0">
                <a:ea typeface="MS PGothic" charset="-128"/>
              </a:rPr>
              <a:t>that support students as they generate and organize their ideas for writing and research.*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371600" y="381000"/>
            <a:ext cx="7375525" cy="762000"/>
          </a:xfrm>
        </p:spPr>
        <p:txBody>
          <a:bodyPr/>
          <a:lstStyle/>
          <a:p>
            <a:r>
              <a:rPr lang="en-US" altLang="en-US" sz="3000" dirty="0">
                <a:solidFill>
                  <a:srgbClr val="000000"/>
                </a:solidFill>
                <a:ea typeface="MS PGothic" charset="-128"/>
              </a:rPr>
              <a:t>ELL research on writing </a:t>
            </a:r>
            <a:r>
              <a:rPr lang="en-US" altLang="en-US" sz="3000" i="1" dirty="0">
                <a:solidFill>
                  <a:srgbClr val="000000"/>
                </a:solidFill>
                <a:ea typeface="MS PGothic" charset="-128"/>
              </a:rPr>
              <a:t>(continued)</a:t>
            </a:r>
          </a:p>
        </p:txBody>
      </p:sp>
      <p:sp>
        <p:nvSpPr>
          <p:cNvPr id="48130" name="Content Placeholder 2"/>
          <p:cNvSpPr>
            <a:spLocks noGrp="1"/>
          </p:cNvSpPr>
          <p:nvPr>
            <p:ph idx="1"/>
          </p:nvPr>
        </p:nvSpPr>
        <p:spPr>
          <a:xfrm>
            <a:off x="571500" y="1577975"/>
            <a:ext cx="8175625" cy="4857750"/>
          </a:xfrm>
        </p:spPr>
        <p:txBody>
          <a:bodyPr/>
          <a:lstStyle/>
          <a:p>
            <a:pPr marL="230188" lvl="1" indent="-230188">
              <a:spcBef>
                <a:spcPts val="1125"/>
              </a:spcBef>
              <a:spcAft>
                <a:spcPts val="600"/>
              </a:spcAft>
            </a:pPr>
            <a:r>
              <a:rPr lang="en-US" altLang="en-US" sz="2200" dirty="0">
                <a:ea typeface="MS PGothic" charset="-128"/>
              </a:rPr>
              <a:t>Provide </a:t>
            </a:r>
            <a:r>
              <a:rPr lang="en-US" altLang="en-US" sz="2200" i="1" dirty="0">
                <a:ea typeface="MS PGothic" charset="-128"/>
              </a:rPr>
              <a:t>substantive feedback </a:t>
            </a:r>
            <a:r>
              <a:rPr lang="en-US" altLang="en-US" sz="2200" dirty="0">
                <a:ea typeface="MS PGothic" charset="-128"/>
              </a:rPr>
              <a:t>to ELLs about the content of their writing at multiple points throughout the writing process (i.e., focus on the instructional objective).</a:t>
            </a:r>
          </a:p>
          <a:p>
            <a:pPr marL="230188" lvl="1" indent="-230188">
              <a:spcBef>
                <a:spcPts val="1125"/>
              </a:spcBef>
              <a:spcAft>
                <a:spcPts val="600"/>
              </a:spcAft>
            </a:pPr>
            <a:r>
              <a:rPr lang="en-US" altLang="en-US" sz="2200" dirty="0">
                <a:ea typeface="MS PGothic" charset="-128"/>
              </a:rPr>
              <a:t>Provide ELLs with meaningful exposure to </a:t>
            </a:r>
            <a:r>
              <a:rPr lang="en-US" altLang="en-US" sz="2200" i="1" dirty="0">
                <a:ea typeface="MS PGothic" charset="-128"/>
              </a:rPr>
              <a:t>mentor texts </a:t>
            </a:r>
            <a:r>
              <a:rPr lang="en-US" altLang="en-US" sz="2200" dirty="0">
                <a:ea typeface="MS PGothic" charset="-128"/>
              </a:rPr>
              <a:t>to focus on language and text structure.</a:t>
            </a:r>
          </a:p>
          <a:p>
            <a:pPr marL="230188" lvl="1" indent="-230188">
              <a:spcBef>
                <a:spcPts val="1125"/>
              </a:spcBef>
              <a:spcAft>
                <a:spcPts val="600"/>
              </a:spcAft>
            </a:pPr>
            <a:r>
              <a:rPr lang="en-US" altLang="en-US" sz="2200" dirty="0">
                <a:ea typeface="MS PGothic" charset="-128"/>
              </a:rPr>
              <a:t>Allow ELLs to use their </a:t>
            </a:r>
            <a:r>
              <a:rPr lang="en-US" altLang="en-US" sz="2200" i="1" dirty="0">
                <a:ea typeface="MS PGothic" charset="-128"/>
              </a:rPr>
              <a:t>home languages </a:t>
            </a:r>
            <a:r>
              <a:rPr lang="en-US" altLang="en-US" sz="2200" dirty="0">
                <a:ea typeface="MS PGothic" charset="-128"/>
              </a:rPr>
              <a:t>or varieties of language during the writing process, including working and talking in pairs.* </a:t>
            </a:r>
          </a:p>
          <a:p>
            <a:pPr marL="230188" lvl="1" indent="-230188">
              <a:spcBef>
                <a:spcPts val="1125"/>
              </a:spcBef>
              <a:spcAft>
                <a:spcPts val="600"/>
              </a:spcAft>
            </a:pPr>
            <a:r>
              <a:rPr lang="en-US" altLang="en-US" sz="2200" dirty="0">
                <a:ea typeface="MS PGothic" charset="-128"/>
              </a:rPr>
              <a:t>Attend to the fact that some writing skills are affected by students’ </a:t>
            </a:r>
            <a:r>
              <a:rPr lang="en-US" altLang="en-US" sz="2200" i="1" dirty="0">
                <a:ea typeface="MS PGothic" charset="-128"/>
              </a:rPr>
              <a:t>linguistic and cultural backgrounds </a:t>
            </a:r>
            <a:r>
              <a:rPr lang="en-US" altLang="en-US" sz="2200" dirty="0">
                <a:ea typeface="MS PGothic" charset="-128"/>
              </a:rPr>
              <a:t>so they may not align with those in the standards.*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219200" y="-152400"/>
            <a:ext cx="7323138" cy="1295400"/>
          </a:xfrm>
        </p:spPr>
        <p:txBody>
          <a:bodyPr/>
          <a:lstStyle/>
          <a:p>
            <a:r>
              <a:rPr lang="en-US" altLang="en-US" sz="3000" dirty="0">
                <a:solidFill>
                  <a:srgbClr val="000000"/>
                </a:solidFill>
                <a:ea typeface="MS PGothic" charset="-128"/>
              </a:rPr>
              <a:t>Writing and </a:t>
            </a:r>
            <a:r>
              <a:rPr lang="en-US" altLang="en-US" sz="3000" dirty="0" err="1">
                <a:solidFill>
                  <a:srgbClr val="000000"/>
                </a:solidFill>
                <a:ea typeface="MS PGothic" charset="-128"/>
              </a:rPr>
              <a:t>ELLs’</a:t>
            </a:r>
            <a:r>
              <a:rPr lang="en-US" altLang="ja-JP" sz="3000" dirty="0">
                <a:solidFill>
                  <a:srgbClr val="000000"/>
                </a:solidFill>
                <a:ea typeface="MS PGothic" charset="-128"/>
              </a:rPr>
              <a:t> Cultural and Linguistic Backgrounds (Some Examples)</a:t>
            </a:r>
            <a:endParaRPr lang="en-US" altLang="en-US" sz="3000" dirty="0">
              <a:solidFill>
                <a:srgbClr val="000000"/>
              </a:solidFill>
              <a:ea typeface="MS PGothic" charset="-128"/>
            </a:endParaRPr>
          </a:p>
        </p:txBody>
      </p:sp>
      <p:sp>
        <p:nvSpPr>
          <p:cNvPr id="50178" name="Content Placeholder 2"/>
          <p:cNvSpPr>
            <a:spLocks noGrp="1"/>
          </p:cNvSpPr>
          <p:nvPr>
            <p:ph idx="1"/>
          </p:nvPr>
        </p:nvSpPr>
        <p:spPr>
          <a:xfrm>
            <a:off x="228600" y="1417638"/>
            <a:ext cx="8621713" cy="5745162"/>
          </a:xfrm>
        </p:spPr>
        <p:txBody>
          <a:bodyPr/>
          <a:lstStyle/>
          <a:p>
            <a:pPr>
              <a:spcBef>
                <a:spcPts val="600"/>
              </a:spcBef>
              <a:spcAft>
                <a:spcPts val="600"/>
              </a:spcAft>
            </a:pPr>
            <a:r>
              <a:rPr lang="en-US" altLang="en-US" dirty="0">
                <a:ea typeface="MS PGothic" charset="-128"/>
                <a:cs typeface="MS PGothic" charset="-128"/>
              </a:rPr>
              <a:t>Typical Chinese style: Praises eloquent language and avoids making direct points or arguments. </a:t>
            </a:r>
          </a:p>
          <a:p>
            <a:pPr>
              <a:spcBef>
                <a:spcPts val="600"/>
              </a:spcBef>
              <a:spcAft>
                <a:spcPts val="600"/>
              </a:spcAft>
            </a:pPr>
            <a:r>
              <a:rPr lang="en-US" altLang="en-US" dirty="0">
                <a:ea typeface="MS PGothic" charset="-128"/>
                <a:cs typeface="MS PGothic" charset="-128"/>
              </a:rPr>
              <a:t>Typical Arabic style: Does not tend to present different perspectives or counterarguments; does not challenge what is socially validated; and pays more attention to impressiveness than to logic and reasoning.</a:t>
            </a:r>
          </a:p>
          <a:p>
            <a:pPr>
              <a:spcBef>
                <a:spcPts val="600"/>
              </a:spcBef>
              <a:spcAft>
                <a:spcPts val="600"/>
              </a:spcAft>
            </a:pPr>
            <a:r>
              <a:rPr lang="en-US" altLang="en-US" dirty="0">
                <a:ea typeface="MS PGothic" charset="-128"/>
                <a:cs typeface="MS PGothic" charset="-128"/>
              </a:rPr>
              <a:t>Typical Japanese style: Is restrained, undemonstrative, cautious, and understated. Flashes of insight are valued without the intermediary steps of syllogistic reasoning.</a:t>
            </a:r>
          </a:p>
          <a:p>
            <a:pPr>
              <a:spcBef>
                <a:spcPts val="600"/>
              </a:spcBef>
              <a:spcAft>
                <a:spcPts val="600"/>
              </a:spcAft>
            </a:pPr>
            <a:r>
              <a:rPr lang="en-US" altLang="en-US" dirty="0">
                <a:ea typeface="MS PGothic" charset="-128"/>
                <a:cs typeface="MS PGothic" charset="-128"/>
              </a:rPr>
              <a:t>Typical Finnish style: Does not prepare the audience for what to expect or for the conclusions.</a:t>
            </a:r>
          </a:p>
          <a:p>
            <a:pPr>
              <a:spcBef>
                <a:spcPts val="600"/>
              </a:spcBef>
              <a:spcAft>
                <a:spcPts val="600"/>
              </a:spcAft>
            </a:pPr>
            <a:r>
              <a:rPr lang="en-US" altLang="en-US" dirty="0">
                <a:ea typeface="MS PGothic" charset="-128"/>
                <a:cs typeface="MS PGothic" charset="-128"/>
              </a:rPr>
              <a:t>The rules of ‘articles’ and ‘tenses’ do not exist in many languages.</a:t>
            </a:r>
            <a:endParaRPr lang="en-US" altLang="en-US" sz="1100" dirty="0">
              <a:ea typeface="MS PGothic" charset="-128"/>
              <a:cs typeface="MS PGothic" charset="-128"/>
            </a:endParaRPr>
          </a:p>
          <a:p>
            <a:pPr>
              <a:lnSpc>
                <a:spcPct val="80000"/>
              </a:lnSpc>
              <a:spcBef>
                <a:spcPct val="0"/>
              </a:spcBef>
              <a:buFont typeface="Wingdings" charset="2"/>
              <a:buNone/>
            </a:pPr>
            <a:r>
              <a:rPr lang="en-US" altLang="en-US" sz="1100" dirty="0">
                <a:ea typeface="MS PGothic" charset="-128"/>
                <a:cs typeface="MS PGothic" charset="-128"/>
              </a:rPr>
              <a:t>Sources: </a:t>
            </a:r>
            <a:r>
              <a:rPr lang="en-US" altLang="en-US" sz="1100" dirty="0">
                <a:ea typeface="MS PGothic" charset="-128"/>
                <a:cs typeface="MS PGothic" charset="-128"/>
                <a:hlinkClick r:id="rId3" tooltip="Sources for slide information"/>
              </a:rPr>
              <a:t>http://www.colorincolorado.org/blog/culture-and-writing-ells-ccss-part-2</a:t>
            </a:r>
            <a:r>
              <a:rPr lang="en-US" altLang="en-US" sz="1100" dirty="0">
                <a:ea typeface="MS PGothic" charset="-128"/>
                <a:cs typeface="MS PGothic" charset="-128"/>
              </a:rPr>
              <a:t>; Influence of Cultural and Linguistic Backgrounds on the Writing of Arabic and Japanese Students of English </a:t>
            </a:r>
            <a:r>
              <a:rPr lang="en-US" altLang="en-US" sz="1100" dirty="0" err="1">
                <a:ea typeface="MS PGothic" charset="-128"/>
                <a:cs typeface="MS PGothic" charset="-128"/>
              </a:rPr>
              <a:t>Bouchra</a:t>
            </a:r>
            <a:r>
              <a:rPr lang="en-US" altLang="en-US" sz="1100" dirty="0">
                <a:ea typeface="MS PGothic" charset="-128"/>
                <a:cs typeface="MS PGothic" charset="-128"/>
              </a:rPr>
              <a:t> </a:t>
            </a:r>
            <a:r>
              <a:rPr lang="en-US" altLang="en-US" sz="1100" dirty="0" err="1">
                <a:ea typeface="MS PGothic" charset="-128"/>
                <a:cs typeface="MS PGothic" charset="-128"/>
              </a:rPr>
              <a:t>Moujtahid</a:t>
            </a:r>
            <a:r>
              <a:rPr lang="en-US" altLang="en-US" sz="1100" dirty="0">
                <a:ea typeface="MS PGothic" charset="-128"/>
                <a:cs typeface="MS PGothic" charset="-128"/>
              </a:rPr>
              <a:t>; </a:t>
            </a:r>
            <a:r>
              <a:rPr lang="en-US" altLang="en-US" sz="1100" dirty="0" smtClean="0">
                <a:ea typeface="MS PGothic" charset="-128"/>
                <a:cs typeface="MS PGothic" charset="-128"/>
                <a:hlinkClick r:id="rId4" tooltip="Influence of Cultural and Linguistic Backgrounds on the Writing of Arabic and Japanese Students of English Bouchra Moujtahid"/>
              </a:rPr>
              <a:t>http://www.ccsenet.org/elt</a:t>
            </a:r>
            <a:endParaRPr lang="en-US" altLang="en-US" sz="1100"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219200" y="-76200"/>
            <a:ext cx="7632700" cy="1219200"/>
          </a:xfrm>
        </p:spPr>
        <p:txBody>
          <a:bodyPr/>
          <a:lstStyle/>
          <a:p>
            <a:r>
              <a:rPr lang="en-US" altLang="en-US" sz="3000" dirty="0">
                <a:solidFill>
                  <a:srgbClr val="000000"/>
                </a:solidFill>
                <a:ea typeface="MS PGothic" charset="-128"/>
              </a:rPr>
              <a:t>Speaking and Listening</a:t>
            </a:r>
          </a:p>
        </p:txBody>
      </p:sp>
      <p:sp>
        <p:nvSpPr>
          <p:cNvPr id="52226" name="Content Placeholder 2"/>
          <p:cNvSpPr>
            <a:spLocks noGrp="1"/>
          </p:cNvSpPr>
          <p:nvPr>
            <p:ph idx="1"/>
          </p:nvPr>
        </p:nvSpPr>
        <p:spPr>
          <a:xfrm>
            <a:off x="622300" y="1927225"/>
            <a:ext cx="7891463" cy="4594225"/>
          </a:xfrm>
        </p:spPr>
        <p:txBody>
          <a:bodyPr/>
          <a:lstStyle/>
          <a:p>
            <a:pPr>
              <a:lnSpc>
                <a:spcPct val="120000"/>
              </a:lnSpc>
              <a:spcBef>
                <a:spcPts val="1125"/>
              </a:spcBef>
              <a:spcAft>
                <a:spcPts val="600"/>
              </a:spcAft>
            </a:pPr>
            <a:r>
              <a:rPr lang="en-US" altLang="en-US" dirty="0">
                <a:ea typeface="MS PGothic" charset="-128"/>
                <a:cs typeface="MS PGothic" charset="-128"/>
              </a:rPr>
              <a:t>CCR standards:</a:t>
            </a:r>
          </a:p>
          <a:p>
            <a:pPr lvl="1">
              <a:lnSpc>
                <a:spcPct val="120000"/>
              </a:lnSpc>
              <a:spcBef>
                <a:spcPts val="1125"/>
              </a:spcBef>
              <a:spcAft>
                <a:spcPts val="600"/>
              </a:spcAft>
              <a:buFont typeface="Arial" charset="0"/>
              <a:buChar char="•"/>
            </a:pPr>
            <a:r>
              <a:rPr lang="en-US" altLang="en-US" sz="2200" dirty="0">
                <a:ea typeface="MS PGothic" charset="-128"/>
              </a:rPr>
              <a:t>Require students to articulate their own and build on others’ ideas as well as demonstrate understanding of informal interactions and formal presentations.</a:t>
            </a:r>
          </a:p>
          <a:p>
            <a:pPr lvl="1">
              <a:lnSpc>
                <a:spcPct val="120000"/>
              </a:lnSpc>
              <a:spcBef>
                <a:spcPts val="1125"/>
              </a:spcBef>
              <a:spcAft>
                <a:spcPts val="600"/>
              </a:spcAft>
              <a:buFont typeface="Arial" charset="0"/>
              <a:buChar char="•"/>
            </a:pPr>
            <a:r>
              <a:rPr lang="en-US" altLang="en-US" sz="2200" dirty="0">
                <a:ea typeface="MS PGothic" charset="-128"/>
              </a:rPr>
              <a:t>Challenge ELLs to employ a range of listening comprehension and speech production strategies.</a:t>
            </a:r>
            <a:endParaRPr lang="en-US" altLang="en-US" sz="2200" b="1" dirty="0">
              <a:ea typeface="MS PGothic"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219200" y="228600"/>
            <a:ext cx="7637463" cy="987425"/>
          </a:xfrm>
        </p:spPr>
        <p:txBody>
          <a:bodyPr/>
          <a:lstStyle/>
          <a:p>
            <a:r>
              <a:rPr lang="en-US" altLang="en-US" sz="3000" dirty="0">
                <a:solidFill>
                  <a:srgbClr val="000000"/>
                </a:solidFill>
                <a:ea typeface="MS PGothic" charset="-128"/>
              </a:rPr>
              <a:t>ELL research on speaking and listening tells us to </a:t>
            </a:r>
            <a:r>
              <a:rPr lang="is-IS" altLang="en-US" sz="3000" dirty="0">
                <a:solidFill>
                  <a:srgbClr val="000000"/>
                </a:solidFill>
                <a:ea typeface="MS PGothic" charset="-128"/>
              </a:rPr>
              <a:t>…</a:t>
            </a:r>
            <a:endParaRPr lang="en-US" altLang="en-US" sz="3000" dirty="0">
              <a:solidFill>
                <a:srgbClr val="000000"/>
              </a:solidFill>
              <a:ea typeface="MS PGothic" charset="-128"/>
            </a:endParaRPr>
          </a:p>
        </p:txBody>
      </p:sp>
      <p:sp>
        <p:nvSpPr>
          <p:cNvPr id="54274" name="Content Placeholder 2"/>
          <p:cNvSpPr>
            <a:spLocks noGrp="1"/>
          </p:cNvSpPr>
          <p:nvPr>
            <p:ph idx="1"/>
          </p:nvPr>
        </p:nvSpPr>
        <p:spPr>
          <a:xfrm>
            <a:off x="627063" y="1600200"/>
            <a:ext cx="7754937" cy="4921250"/>
          </a:xfrm>
        </p:spPr>
        <p:txBody>
          <a:bodyPr/>
          <a:lstStyle/>
          <a:p>
            <a:pPr marL="230188" lvl="1" indent="-230188">
              <a:lnSpc>
                <a:spcPct val="120000"/>
              </a:lnSpc>
              <a:spcBef>
                <a:spcPts val="575"/>
              </a:spcBef>
              <a:spcAft>
                <a:spcPts val="600"/>
              </a:spcAft>
            </a:pPr>
            <a:r>
              <a:rPr lang="en-US" altLang="en-US" sz="2200" dirty="0">
                <a:ea typeface="MS PGothic" charset="-128"/>
              </a:rPr>
              <a:t>Develop </a:t>
            </a:r>
            <a:r>
              <a:rPr lang="en-US" altLang="en-US" sz="2200" i="1" dirty="0">
                <a:ea typeface="MS PGothic" charset="-128"/>
              </a:rPr>
              <a:t>meaningful collaborative tasks </a:t>
            </a:r>
            <a:r>
              <a:rPr lang="en-US" altLang="en-US" sz="2200" dirty="0">
                <a:ea typeface="MS PGothic" charset="-128"/>
              </a:rPr>
              <a:t>that allow ELLs to use their full linguistic and cultural resources.* </a:t>
            </a:r>
          </a:p>
          <a:p>
            <a:pPr marL="230188" lvl="1" indent="-230188">
              <a:lnSpc>
                <a:spcPct val="120000"/>
              </a:lnSpc>
              <a:spcBef>
                <a:spcPts val="575"/>
              </a:spcBef>
              <a:spcAft>
                <a:spcPts val="600"/>
              </a:spcAft>
            </a:pPr>
            <a:r>
              <a:rPr lang="en-US" altLang="en-US" sz="2200" dirty="0">
                <a:ea typeface="MS PGothic" charset="-128"/>
              </a:rPr>
              <a:t>Provide ELLs with </a:t>
            </a:r>
            <a:r>
              <a:rPr lang="en-US" altLang="en-US" sz="2200" i="1" dirty="0">
                <a:ea typeface="MS PGothic" charset="-128"/>
              </a:rPr>
              <a:t>daily opportunities to talk about content in pairs or small groups</a:t>
            </a:r>
            <a:r>
              <a:rPr lang="en-US" altLang="en-US" sz="2200" dirty="0">
                <a:ea typeface="MS PGothic" charset="-128"/>
              </a:rPr>
              <a:t>, anchored by topics in the text(s).* </a:t>
            </a:r>
          </a:p>
          <a:p>
            <a:pPr marL="230188" lvl="1" indent="-230188">
              <a:lnSpc>
                <a:spcPct val="120000"/>
              </a:lnSpc>
              <a:spcBef>
                <a:spcPts val="575"/>
              </a:spcBef>
              <a:spcAft>
                <a:spcPts val="600"/>
              </a:spcAft>
            </a:pPr>
            <a:r>
              <a:rPr lang="en-US" altLang="en-US" sz="2200" dirty="0">
                <a:ea typeface="MS PGothic" charset="-128"/>
              </a:rPr>
              <a:t>Structure student groups and provide guidance to facilitate </a:t>
            </a:r>
            <a:r>
              <a:rPr lang="en-US" altLang="en-US" sz="2200" i="1" dirty="0">
                <a:ea typeface="MS PGothic" charset="-128"/>
              </a:rPr>
              <a:t>focused and targeted discussions </a:t>
            </a:r>
            <a:r>
              <a:rPr lang="en-US" altLang="en-US" sz="2200" dirty="0">
                <a:ea typeface="MS PGothic" charset="-128"/>
              </a:rPr>
              <a:t>(e.g., have students cite evidence from the text to support a position).*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219200" y="76200"/>
            <a:ext cx="7848600" cy="1168400"/>
          </a:xfrm>
        </p:spPr>
        <p:txBody>
          <a:bodyPr/>
          <a:lstStyle/>
          <a:p>
            <a:r>
              <a:rPr lang="en-US" altLang="en-US" sz="3000" dirty="0">
                <a:solidFill>
                  <a:srgbClr val="000000"/>
                </a:solidFill>
                <a:ea typeface="MS PGothic" charset="-128"/>
              </a:rPr>
              <a:t>ELL research on speaking and listening </a:t>
            </a:r>
            <a:r>
              <a:rPr lang="en-US" altLang="en-US" sz="3000" i="1" dirty="0">
                <a:solidFill>
                  <a:srgbClr val="000000"/>
                </a:solidFill>
                <a:ea typeface="MS PGothic" charset="-128"/>
              </a:rPr>
              <a:t>(continued)</a:t>
            </a:r>
            <a:endParaRPr lang="en-US" altLang="en-US" sz="3000" dirty="0">
              <a:solidFill>
                <a:srgbClr val="000000"/>
              </a:solidFill>
              <a:ea typeface="MS PGothic" charset="-128"/>
            </a:endParaRPr>
          </a:p>
        </p:txBody>
      </p:sp>
      <p:sp>
        <p:nvSpPr>
          <p:cNvPr id="56322" name="Content Placeholder 2"/>
          <p:cNvSpPr>
            <a:spLocks noGrp="1"/>
          </p:cNvSpPr>
          <p:nvPr>
            <p:ph idx="1"/>
          </p:nvPr>
        </p:nvSpPr>
        <p:spPr>
          <a:xfrm>
            <a:off x="609600" y="1676400"/>
            <a:ext cx="7848600" cy="4845050"/>
          </a:xfrm>
        </p:spPr>
        <p:txBody>
          <a:bodyPr/>
          <a:lstStyle/>
          <a:p>
            <a:pPr marL="230188" lvl="1" indent="-230188">
              <a:lnSpc>
                <a:spcPct val="120000"/>
              </a:lnSpc>
              <a:spcBef>
                <a:spcPts val="1125"/>
              </a:spcBef>
              <a:spcAft>
                <a:spcPts val="600"/>
              </a:spcAft>
            </a:pPr>
            <a:r>
              <a:rPr lang="en-US" altLang="en-US" sz="2200" dirty="0">
                <a:ea typeface="MS PGothic" charset="-128"/>
              </a:rPr>
              <a:t>Allow ELLs to collaborate in their </a:t>
            </a:r>
            <a:r>
              <a:rPr lang="en-US" altLang="en-US" sz="2200" i="1" dirty="0">
                <a:ea typeface="MS PGothic" charset="-128"/>
              </a:rPr>
              <a:t>home languages </a:t>
            </a:r>
            <a:r>
              <a:rPr lang="en-US" altLang="en-US" sz="2200" dirty="0">
                <a:ea typeface="MS PGothic" charset="-128"/>
              </a:rPr>
              <a:t>as they work on tasks to be completed in English.* </a:t>
            </a:r>
          </a:p>
          <a:p>
            <a:pPr marL="230188" lvl="1" indent="-230188">
              <a:lnSpc>
                <a:spcPct val="120000"/>
              </a:lnSpc>
              <a:spcBef>
                <a:spcPts val="1125"/>
              </a:spcBef>
              <a:spcAft>
                <a:spcPts val="600"/>
              </a:spcAft>
            </a:pPr>
            <a:r>
              <a:rPr lang="en-US" altLang="en-US" sz="2200" dirty="0">
                <a:ea typeface="MS PGothic" charset="-128"/>
              </a:rPr>
              <a:t>Include listening comprehension activities designed to help ELLs arrive at a </a:t>
            </a:r>
            <a:r>
              <a:rPr lang="en-US" altLang="en-US" sz="2200" i="1" dirty="0">
                <a:ea typeface="MS PGothic" charset="-128"/>
              </a:rPr>
              <a:t>reasonable interpretation </a:t>
            </a:r>
            <a:r>
              <a:rPr lang="en-US" altLang="en-US" sz="2200" dirty="0">
                <a:ea typeface="MS PGothic" charset="-128"/>
              </a:rPr>
              <a:t>of extended discourse rather than process every word literally.*</a:t>
            </a:r>
          </a:p>
          <a:p>
            <a:pPr marL="230188" indent="-230188">
              <a:lnSpc>
                <a:spcPct val="120000"/>
              </a:lnSpc>
              <a:spcBef>
                <a:spcPts val="1125"/>
              </a:spcBef>
              <a:spcAft>
                <a:spcPts val="600"/>
              </a:spcAft>
            </a:pPr>
            <a:r>
              <a:rPr lang="en-US" altLang="en-US" dirty="0">
                <a:ea typeface="MS PGothic" charset="-128"/>
                <a:cs typeface="MS PGothic" charset="-128"/>
              </a:rPr>
              <a:t>Allow ELLs to engage productively using language that is still under development and may exhibit </a:t>
            </a:r>
            <a:r>
              <a:rPr lang="en-US" altLang="en-US" i="1" dirty="0">
                <a:ea typeface="MS PGothic" charset="-128"/>
                <a:cs typeface="MS PGothic" charset="-128"/>
              </a:rPr>
              <a:t>“non-native” </a:t>
            </a:r>
            <a:r>
              <a:rPr lang="en-US" altLang="en-US" dirty="0">
                <a:ea typeface="MS PGothic" charset="-128"/>
                <a:cs typeface="MS PGothic" charset="-128"/>
              </a:rPr>
              <a:t>or imperfect features.*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219200" y="76200"/>
            <a:ext cx="7467600" cy="1066800"/>
          </a:xfrm>
        </p:spPr>
        <p:txBody>
          <a:bodyPr/>
          <a:lstStyle/>
          <a:p>
            <a:r>
              <a:rPr lang="en-US" altLang="en-US" sz="3000" dirty="0">
                <a:solidFill>
                  <a:srgbClr val="000000"/>
                </a:solidFill>
                <a:ea typeface="MS PGothic" charset="-128"/>
              </a:rPr>
              <a:t>Language</a:t>
            </a:r>
          </a:p>
        </p:txBody>
      </p:sp>
      <p:sp>
        <p:nvSpPr>
          <p:cNvPr id="58370" name="Content Placeholder 2"/>
          <p:cNvSpPr>
            <a:spLocks noGrp="1"/>
          </p:cNvSpPr>
          <p:nvPr>
            <p:ph idx="1"/>
          </p:nvPr>
        </p:nvSpPr>
        <p:spPr>
          <a:xfrm>
            <a:off x="644525" y="1751013"/>
            <a:ext cx="8042275" cy="4803775"/>
          </a:xfrm>
        </p:spPr>
        <p:txBody>
          <a:bodyPr/>
          <a:lstStyle/>
          <a:p>
            <a:pPr>
              <a:lnSpc>
                <a:spcPct val="120000"/>
              </a:lnSpc>
              <a:spcBef>
                <a:spcPts val="1125"/>
              </a:spcBef>
              <a:spcAft>
                <a:spcPts val="600"/>
              </a:spcAft>
            </a:pPr>
            <a:r>
              <a:rPr lang="en-US" altLang="en-US" dirty="0">
                <a:ea typeface="MS PGothic" charset="-128"/>
                <a:cs typeface="MS PGothic" charset="-128"/>
              </a:rPr>
              <a:t>CCR standards: </a:t>
            </a:r>
          </a:p>
          <a:p>
            <a:pPr lvl="1">
              <a:lnSpc>
                <a:spcPct val="120000"/>
              </a:lnSpc>
              <a:spcBef>
                <a:spcPts val="1125"/>
              </a:spcBef>
              <a:spcAft>
                <a:spcPts val="600"/>
              </a:spcAft>
              <a:buSzPct val="125000"/>
              <a:buFont typeface="Arial" charset="0"/>
              <a:buChar char="•"/>
            </a:pPr>
            <a:r>
              <a:rPr lang="en-US" altLang="en-US" sz="2200" dirty="0">
                <a:ea typeface="MS PGothic" charset="-128"/>
              </a:rPr>
              <a:t>Require students to choose language and conventions that achieve particular functions and rhetorical effects.</a:t>
            </a:r>
          </a:p>
          <a:p>
            <a:pPr lvl="1">
              <a:lnSpc>
                <a:spcPct val="120000"/>
              </a:lnSpc>
              <a:spcBef>
                <a:spcPts val="1125"/>
              </a:spcBef>
              <a:spcAft>
                <a:spcPts val="600"/>
              </a:spcAft>
              <a:buSzPct val="125000"/>
              <a:buFont typeface="Arial" charset="0"/>
              <a:buChar char="•"/>
            </a:pPr>
            <a:r>
              <a:rPr lang="en-US" altLang="en-US" sz="2200" dirty="0">
                <a:ea typeface="MS PGothic" charset="-128"/>
              </a:rPr>
              <a:t>Challenge ELLs to develop and use grammatical structures, vocabulary, and written or oral conventions as meaning-making resources.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219200" y="152400"/>
            <a:ext cx="7797800" cy="1012825"/>
          </a:xfrm>
        </p:spPr>
        <p:txBody>
          <a:bodyPr/>
          <a:lstStyle/>
          <a:p>
            <a:r>
              <a:rPr lang="en-US" altLang="en-US" sz="2700" dirty="0">
                <a:solidFill>
                  <a:srgbClr val="000000"/>
                </a:solidFill>
                <a:ea typeface="MS PGothic" charset="-128"/>
              </a:rPr>
              <a:t>ELL research on </a:t>
            </a:r>
            <a:r>
              <a:rPr lang="en-US" altLang="en-US" sz="2700" i="1" dirty="0">
                <a:solidFill>
                  <a:srgbClr val="000000"/>
                </a:solidFill>
                <a:ea typeface="MS PGothic" charset="-128"/>
              </a:rPr>
              <a:t>language </a:t>
            </a:r>
            <a:r>
              <a:rPr lang="en-US" altLang="en-US" sz="2700" dirty="0">
                <a:solidFill>
                  <a:srgbClr val="000000"/>
                </a:solidFill>
                <a:ea typeface="MS PGothic" charset="-128"/>
              </a:rPr>
              <a:t>development tells us to. </a:t>
            </a:r>
            <a:r>
              <a:rPr lang="is-IS" altLang="en-US" sz="2700" dirty="0">
                <a:solidFill>
                  <a:srgbClr val="000000"/>
                </a:solidFill>
                <a:ea typeface="MS PGothic" charset="-128"/>
              </a:rPr>
              <a:t>…</a:t>
            </a:r>
            <a:endParaRPr lang="en-US" altLang="en-US" sz="2700" dirty="0">
              <a:solidFill>
                <a:srgbClr val="000000"/>
              </a:solidFill>
              <a:ea typeface="MS PGothic" charset="-128"/>
            </a:endParaRPr>
          </a:p>
        </p:txBody>
      </p:sp>
      <p:sp>
        <p:nvSpPr>
          <p:cNvPr id="60418" name="Content Placeholder 2"/>
          <p:cNvSpPr>
            <a:spLocks noGrp="1"/>
          </p:cNvSpPr>
          <p:nvPr>
            <p:ph idx="1"/>
          </p:nvPr>
        </p:nvSpPr>
        <p:spPr>
          <a:xfrm>
            <a:off x="685800" y="1511300"/>
            <a:ext cx="7848600" cy="5108575"/>
          </a:xfrm>
        </p:spPr>
        <p:txBody>
          <a:bodyPr/>
          <a:lstStyle/>
          <a:p>
            <a:pPr marL="230188" lvl="1" indent="-230188">
              <a:lnSpc>
                <a:spcPct val="120000"/>
              </a:lnSpc>
              <a:spcAft>
                <a:spcPts val="600"/>
              </a:spcAft>
            </a:pPr>
            <a:r>
              <a:rPr lang="en-US" altLang="en-US" sz="2200" dirty="0">
                <a:ea typeface="MS PGothic" charset="-128"/>
              </a:rPr>
              <a:t>Recognize limitations of teaching discrete language features in isolation. </a:t>
            </a:r>
          </a:p>
          <a:p>
            <a:pPr marL="230188" lvl="1" indent="-230188">
              <a:lnSpc>
                <a:spcPct val="120000"/>
              </a:lnSpc>
              <a:spcAft>
                <a:spcPts val="600"/>
              </a:spcAft>
            </a:pPr>
            <a:r>
              <a:rPr lang="en-US" altLang="en-US" sz="2200" dirty="0">
                <a:ea typeface="MS PGothic" charset="-128"/>
              </a:rPr>
              <a:t>Focus on language and grammar in conjunction with, and in the service of, meaningful academic work across the curriculum.* </a:t>
            </a:r>
          </a:p>
          <a:p>
            <a:pPr marL="230188" lvl="1" indent="-230188">
              <a:lnSpc>
                <a:spcPct val="120000"/>
              </a:lnSpc>
              <a:spcAft>
                <a:spcPts val="600"/>
              </a:spcAft>
            </a:pPr>
            <a:r>
              <a:rPr lang="en-US" altLang="en-US" sz="2200" dirty="0">
                <a:ea typeface="MS PGothic" charset="-128"/>
              </a:rPr>
              <a:t>Recognize that functions and rhetorical effects can be achieved with “imperfect,” non-native, developing language.*</a:t>
            </a:r>
          </a:p>
          <a:p>
            <a:pPr marL="230188" lvl="1" indent="-230188">
              <a:lnSpc>
                <a:spcPct val="120000"/>
              </a:lnSpc>
              <a:spcAft>
                <a:spcPts val="600"/>
              </a:spcAft>
            </a:pPr>
            <a:r>
              <a:rPr lang="en-US" altLang="en-US" sz="2200" dirty="0">
                <a:ea typeface="MS PGothic" charset="-128"/>
              </a:rPr>
              <a:t>Remember no speakers of any language are without an accent, and, from a linguistic standpoint, there are no varieties of language that are superior to any other.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219200" y="228600"/>
            <a:ext cx="7924800" cy="914400"/>
          </a:xfrm>
        </p:spPr>
        <p:txBody>
          <a:bodyPr/>
          <a:lstStyle/>
          <a:p>
            <a:r>
              <a:rPr lang="en-US" altLang="en-US" sz="3000" dirty="0">
                <a:solidFill>
                  <a:srgbClr val="000000"/>
                </a:solidFill>
                <a:ea typeface="MS PGothic" charset="-128"/>
              </a:rPr>
              <a:t>Pedagogical Shifts for Language Acquisition</a:t>
            </a:r>
            <a:endParaRPr lang="en-US" altLang="en-US" sz="3000" dirty="0">
              <a:ea typeface="MS PGothic"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6292621"/>
              </p:ext>
            </p:extLst>
          </p:nvPr>
        </p:nvGraphicFramePr>
        <p:xfrm>
          <a:off x="609600" y="1828800"/>
          <a:ext cx="7924800" cy="3754120"/>
        </p:xfrm>
        <a:graphic>
          <a:graphicData uri="http://schemas.openxmlformats.org/drawingml/2006/table">
            <a:tbl>
              <a:tblPr firstRow="1" bandRow="1">
                <a:tableStyleId>{5C22544A-7EE6-4342-B048-85BDC9FD1C3A}</a:tableStyleId>
              </a:tblPr>
              <a:tblGrid>
                <a:gridCol w="3962400"/>
                <a:gridCol w="3962400"/>
              </a:tblGrid>
              <a:tr h="370840">
                <a:tc>
                  <a:txBody>
                    <a:bodyPr/>
                    <a:lstStyle/>
                    <a:p>
                      <a:r>
                        <a:rPr lang="en-US" sz="1800" dirty="0" smtClean="0"/>
                        <a:t>From:</a:t>
                      </a:r>
                      <a:endParaRPr lang="en-US" sz="1800" dirty="0"/>
                    </a:p>
                  </a:txBody>
                  <a:tcPr/>
                </a:tc>
                <a:tc>
                  <a:txBody>
                    <a:bodyPr/>
                    <a:lstStyle/>
                    <a:p>
                      <a:r>
                        <a:rPr lang="en-US" sz="1800" dirty="0" smtClean="0"/>
                        <a:t>To:</a:t>
                      </a:r>
                      <a:endParaRPr lang="en-US" sz="1800" dirty="0"/>
                    </a:p>
                  </a:txBody>
                  <a:tcPr/>
                </a:tc>
              </a:tr>
              <a:tr h="370840">
                <a:tc>
                  <a:txBody>
                    <a:bodyPr/>
                    <a:lstStyle/>
                    <a:p>
                      <a:r>
                        <a:rPr lang="en-US" sz="1800" dirty="0" smtClean="0"/>
                        <a:t>Language acquisition as an individual process</a:t>
                      </a:r>
                      <a:endParaRPr lang="en-US" sz="1800" dirty="0">
                        <a:solidFill>
                          <a:srgbClr val="000000"/>
                        </a:solidFill>
                      </a:endParaRPr>
                    </a:p>
                  </a:txBody>
                  <a:tcPr/>
                </a:tc>
                <a:tc>
                  <a:txBody>
                    <a:bodyPr/>
                    <a:lstStyle/>
                    <a:p>
                      <a:r>
                        <a:rPr lang="en-US" sz="1800" dirty="0" smtClean="0"/>
                        <a:t>Language acquisition as apprenticeship in social</a:t>
                      </a:r>
                      <a:r>
                        <a:rPr lang="en-US" sz="1800" baseline="0" dirty="0" smtClean="0"/>
                        <a:t> contexts</a:t>
                      </a:r>
                      <a:endParaRPr lang="en-US" sz="1800" dirty="0"/>
                    </a:p>
                  </a:txBody>
                  <a:tcPr/>
                </a:tc>
              </a:tr>
              <a:tr h="370840">
                <a:tc>
                  <a:txBody>
                    <a:bodyPr/>
                    <a:lstStyle/>
                    <a:p>
                      <a:r>
                        <a:rPr lang="en-US" sz="1800" dirty="0" smtClean="0"/>
                        <a:t>Language</a:t>
                      </a:r>
                      <a:r>
                        <a:rPr lang="en-US" sz="1800" baseline="0" dirty="0" smtClean="0"/>
                        <a:t> as grammatical structures or functions taught in</a:t>
                      </a:r>
                      <a:r>
                        <a:rPr lang="en-US" sz="1800" dirty="0" smtClean="0"/>
                        <a:t> isolation from academic work in various school disciplines</a:t>
                      </a:r>
                      <a:endParaRPr lang="en-US" sz="1800" dirty="0">
                        <a:solidFill>
                          <a:srgbClr val="000000"/>
                        </a:solidFill>
                        <a:latin typeface="+mn-lt"/>
                      </a:endParaRPr>
                    </a:p>
                  </a:txBody>
                  <a:tcPr/>
                </a:tc>
                <a:tc>
                  <a:txBody>
                    <a:bodyPr/>
                    <a:lstStyle/>
                    <a:p>
                      <a:r>
                        <a:rPr lang="en-US" sz="1800" dirty="0" smtClean="0"/>
                        <a:t>Language as action in and through meaningful and engaging activities across the curriculum, subsuming</a:t>
                      </a:r>
                      <a:r>
                        <a:rPr lang="en-US" sz="1800" baseline="0" dirty="0" smtClean="0"/>
                        <a:t> structure and function</a:t>
                      </a:r>
                      <a:endParaRPr lang="en-US" sz="1800" dirty="0"/>
                    </a:p>
                  </a:txBody>
                  <a:tcPr/>
                </a:tc>
              </a:tr>
              <a:tr h="370840">
                <a:tc>
                  <a:txBody>
                    <a:bodyPr/>
                    <a:lstStyle/>
                    <a:p>
                      <a:r>
                        <a:rPr lang="en-US" sz="1800" dirty="0" smtClean="0"/>
                        <a:t>Language</a:t>
                      </a:r>
                      <a:r>
                        <a:rPr lang="en-US" sz="1800" baseline="0" dirty="0" smtClean="0"/>
                        <a:t> acquisition as a linear and progressive process aimed at accuracy and fluency</a:t>
                      </a:r>
                      <a:endParaRPr lang="en-US" sz="1800" dirty="0">
                        <a:solidFill>
                          <a:srgbClr val="000000"/>
                        </a:solidFill>
                      </a:endParaRPr>
                    </a:p>
                  </a:txBody>
                  <a:tcPr/>
                </a:tc>
                <a:tc>
                  <a:txBody>
                    <a:bodyPr/>
                    <a:lstStyle/>
                    <a:p>
                      <a:r>
                        <a:rPr lang="en-US" sz="1800" dirty="0" smtClean="0"/>
                        <a:t>Nonlinear language development aimed at comprehension and communication</a:t>
                      </a:r>
                      <a:endParaRPr lang="en-US" sz="1800" dirty="0"/>
                    </a:p>
                  </a:txBody>
                  <a:tcPr/>
                </a:tc>
              </a:tr>
              <a:tr h="370840">
                <a:tc>
                  <a:txBody>
                    <a:bodyPr/>
                    <a:lstStyle/>
                    <a:p>
                      <a:r>
                        <a:rPr lang="en-US" sz="1800" dirty="0" smtClean="0"/>
                        <a:t>Individual (isolated) ideas or texts as the center of instruction</a:t>
                      </a:r>
                      <a:endParaRPr lang="en-US" sz="1800" dirty="0">
                        <a:solidFill>
                          <a:srgbClr val="000000"/>
                        </a:solidFill>
                      </a:endParaRPr>
                    </a:p>
                  </a:txBody>
                  <a:tcPr/>
                </a:tc>
                <a:tc>
                  <a:txBody>
                    <a:bodyPr/>
                    <a:lstStyle/>
                    <a:p>
                      <a:r>
                        <a:rPr lang="en-US" sz="1800" dirty="0" smtClean="0"/>
                        <a:t>Attention to ideas that are interconnected</a:t>
                      </a:r>
                      <a:r>
                        <a:rPr lang="en-US" sz="1800" baseline="0" dirty="0" smtClean="0"/>
                        <a:t> by purpose and topic</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295400" y="228600"/>
            <a:ext cx="7086600" cy="914400"/>
          </a:xfrm>
        </p:spPr>
        <p:txBody>
          <a:bodyPr/>
          <a:lstStyle/>
          <a:p>
            <a:r>
              <a:rPr lang="en-US" altLang="en-US" dirty="0">
                <a:ea typeface="MS PGothic" charset="-128"/>
              </a:rPr>
              <a:t>Webinar Agenda</a:t>
            </a:r>
          </a:p>
        </p:txBody>
      </p:sp>
      <p:sp>
        <p:nvSpPr>
          <p:cNvPr id="9218" name="Content Placeholder 2"/>
          <p:cNvSpPr>
            <a:spLocks noGrp="1"/>
          </p:cNvSpPr>
          <p:nvPr>
            <p:ph idx="1"/>
          </p:nvPr>
        </p:nvSpPr>
        <p:spPr>
          <a:xfrm>
            <a:off x="533400" y="1524000"/>
            <a:ext cx="8001000" cy="4256088"/>
          </a:xfrm>
        </p:spPr>
        <p:txBody>
          <a:bodyPr/>
          <a:lstStyle/>
          <a:p>
            <a:pPr>
              <a:spcBef>
                <a:spcPts val="1200"/>
              </a:spcBef>
              <a:spcAft>
                <a:spcPts val="600"/>
              </a:spcAft>
            </a:pPr>
            <a:r>
              <a:rPr lang="en-US" altLang="en-US" dirty="0">
                <a:ea typeface="MS PGothic" charset="-128"/>
                <a:cs typeface="MS PGothic" charset="-128"/>
              </a:rPr>
              <a:t>Introduction and review of agenda</a:t>
            </a:r>
          </a:p>
          <a:p>
            <a:pPr>
              <a:spcBef>
                <a:spcPts val="1200"/>
              </a:spcBef>
              <a:spcAft>
                <a:spcPts val="600"/>
              </a:spcAft>
            </a:pPr>
            <a:r>
              <a:rPr lang="en-US" altLang="en-US" dirty="0">
                <a:ea typeface="MS PGothic" charset="-128"/>
                <a:cs typeface="MS PGothic" charset="-128"/>
              </a:rPr>
              <a:t>New instructional imperatives, including observing a video of ELL instructional practices</a:t>
            </a:r>
          </a:p>
          <a:p>
            <a:pPr>
              <a:spcBef>
                <a:spcPts val="1200"/>
              </a:spcBef>
              <a:spcAft>
                <a:spcPts val="600"/>
              </a:spcAft>
            </a:pPr>
            <a:r>
              <a:rPr lang="en-US" altLang="en-US" dirty="0">
                <a:ea typeface="MS PGothic" charset="-128"/>
                <a:cs typeface="MS PGothic" charset="-128"/>
              </a:rPr>
              <a:t>Research on realizing opportunities for ELLs in reading, writing, speaking and listening, and language </a:t>
            </a:r>
          </a:p>
          <a:p>
            <a:pPr>
              <a:spcBef>
                <a:spcPts val="1200"/>
              </a:spcBef>
              <a:spcAft>
                <a:spcPts val="600"/>
              </a:spcAft>
            </a:pPr>
            <a:r>
              <a:rPr lang="en-US" altLang="en-US" dirty="0">
                <a:ea typeface="MS PGothic" charset="-128"/>
                <a:cs typeface="MS PGothic" charset="-128"/>
              </a:rPr>
              <a:t>Re-envisioning the education of adult ELLs</a:t>
            </a:r>
          </a:p>
          <a:p>
            <a:pPr>
              <a:spcBef>
                <a:spcPts val="1200"/>
              </a:spcBef>
              <a:spcAft>
                <a:spcPts val="600"/>
              </a:spcAft>
            </a:pPr>
            <a:r>
              <a:rPr lang="en-US" altLang="en-US" dirty="0">
                <a:ea typeface="MS PGothic" charset="-128"/>
                <a:cs typeface="MS PGothic" charset="-128"/>
              </a:rPr>
              <a:t>Questions and comments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219200" y="228600"/>
            <a:ext cx="7924800" cy="914400"/>
          </a:xfrm>
        </p:spPr>
        <p:txBody>
          <a:bodyPr/>
          <a:lstStyle/>
          <a:p>
            <a:r>
              <a:rPr lang="en-US" altLang="en-US" sz="3000" dirty="0">
                <a:solidFill>
                  <a:srgbClr val="000000"/>
                </a:solidFill>
                <a:ea typeface="MS PGothic" charset="-128"/>
              </a:rPr>
              <a:t>Pedagogical Shifts to Teach Complex Texts</a:t>
            </a:r>
            <a:endParaRPr lang="en-US" altLang="en-US" sz="3000" dirty="0">
              <a:ea typeface="MS PGothic"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8959207"/>
              </p:ext>
            </p:extLst>
          </p:nvPr>
        </p:nvGraphicFramePr>
        <p:xfrm>
          <a:off x="609600" y="1828800"/>
          <a:ext cx="7924800" cy="3754184"/>
        </p:xfrm>
        <a:graphic>
          <a:graphicData uri="http://schemas.openxmlformats.org/drawingml/2006/table">
            <a:tbl>
              <a:tblPr firstRow="1" bandRow="1">
                <a:tableStyleId>{5C22544A-7EE6-4342-B048-85BDC9FD1C3A}</a:tableStyleId>
              </a:tblPr>
              <a:tblGrid>
                <a:gridCol w="3962400"/>
                <a:gridCol w="3962400"/>
              </a:tblGrid>
              <a:tr h="370840">
                <a:tc>
                  <a:txBody>
                    <a:bodyPr/>
                    <a:lstStyle/>
                    <a:p>
                      <a:r>
                        <a:rPr lang="en-US" sz="1800" dirty="0" smtClean="0"/>
                        <a:t>From:</a:t>
                      </a:r>
                      <a:endParaRPr lang="en-US" sz="1800" dirty="0"/>
                    </a:p>
                  </a:txBody>
                  <a:tcPr marT="45728" marB="45728"/>
                </a:tc>
                <a:tc>
                  <a:txBody>
                    <a:bodyPr/>
                    <a:lstStyle/>
                    <a:p>
                      <a:r>
                        <a:rPr lang="en-US" sz="1800" dirty="0" smtClean="0"/>
                        <a:t>To:</a:t>
                      </a:r>
                      <a:endParaRPr lang="en-US" sz="1800" dirty="0"/>
                    </a:p>
                  </a:txBody>
                  <a:tcPr marT="45728" marB="45728"/>
                </a:tc>
              </a:tr>
              <a:tr h="370840">
                <a:tc>
                  <a:txBody>
                    <a:bodyPr/>
                    <a:lstStyle/>
                    <a:p>
                      <a:r>
                        <a:rPr lang="en-US" sz="1800" dirty="0" smtClean="0"/>
                        <a:t>Using simple or simplified texts</a:t>
                      </a:r>
                      <a:endParaRPr lang="en-US" sz="1800" dirty="0"/>
                    </a:p>
                  </a:txBody>
                  <a:tcPr marT="45728" marB="45728"/>
                </a:tc>
                <a:tc>
                  <a:txBody>
                    <a:bodyPr/>
                    <a:lstStyle/>
                    <a:p>
                      <a:r>
                        <a:rPr lang="en-US" sz="1800" dirty="0" smtClean="0"/>
                        <a:t>Using</a:t>
                      </a:r>
                      <a:r>
                        <a:rPr lang="en-US" sz="1800" baseline="0" dirty="0" smtClean="0"/>
                        <a:t> rich, complex texts (and more accessible texts on the topic)</a:t>
                      </a:r>
                      <a:endParaRPr lang="en-US" sz="1800" dirty="0"/>
                    </a:p>
                  </a:txBody>
                  <a:tcPr marT="45728" marB="45728"/>
                </a:tc>
              </a:tr>
              <a:tr h="370840">
                <a:tc>
                  <a:txBody>
                    <a:bodyPr/>
                    <a:lstStyle/>
                    <a:p>
                      <a:r>
                        <a:rPr lang="en-US" sz="1800" dirty="0" smtClean="0"/>
                        <a:t>Using activities to pre-teach content or to simply “help students get through texts”</a:t>
                      </a:r>
                      <a:endParaRPr lang="en-US" sz="1800" dirty="0"/>
                    </a:p>
                  </a:txBody>
                  <a:tcPr marT="45728" marB="45728"/>
                </a:tc>
                <a:tc>
                  <a:txBody>
                    <a:bodyPr/>
                    <a:lstStyle/>
                    <a:p>
                      <a:r>
                        <a:rPr lang="en-US" sz="1800" dirty="0" smtClean="0"/>
                        <a:t>Using</a:t>
                      </a:r>
                      <a:r>
                        <a:rPr lang="en-US" sz="1800" baseline="0" dirty="0" smtClean="0"/>
                        <a:t> activities to scaffold students’ understanding and autonomy</a:t>
                      </a:r>
                      <a:endParaRPr lang="en-US" sz="1800" dirty="0"/>
                    </a:p>
                  </a:txBody>
                  <a:tcPr marT="45728" marB="45728"/>
                </a:tc>
              </a:tr>
              <a:tr h="370840">
                <a:tc>
                  <a:txBody>
                    <a:bodyPr/>
                    <a:lstStyle/>
                    <a:p>
                      <a:r>
                        <a:rPr lang="en-US" sz="1800" dirty="0" smtClean="0"/>
                        <a:t>Identifying discrete</a:t>
                      </a:r>
                      <a:r>
                        <a:rPr lang="en-US" sz="1800" baseline="0" dirty="0" smtClean="0"/>
                        <a:t> structural features of language</a:t>
                      </a:r>
                      <a:endParaRPr lang="en-US" sz="1800" dirty="0"/>
                    </a:p>
                  </a:txBody>
                  <a:tcPr marT="45728" marB="45728"/>
                </a:tc>
                <a:tc>
                  <a:txBody>
                    <a:bodyPr/>
                    <a:lstStyle/>
                    <a:p>
                      <a:r>
                        <a:rPr lang="en-US" sz="1800" dirty="0" smtClean="0"/>
                        <a:t>Exploring how language is purposeful and patterned to do its particular rhetorical</a:t>
                      </a:r>
                      <a:r>
                        <a:rPr lang="en-US" sz="1800" baseline="0" dirty="0" smtClean="0"/>
                        <a:t> work</a:t>
                      </a:r>
                      <a:endParaRPr lang="en-US" sz="1800" dirty="0"/>
                    </a:p>
                  </a:txBody>
                  <a:tcPr marT="45728" marB="45728"/>
                </a:tc>
              </a:tr>
              <a:tr h="370840">
                <a:tc>
                  <a:txBody>
                    <a:bodyPr/>
                    <a:lstStyle/>
                    <a:p>
                      <a:r>
                        <a:rPr lang="en-US" sz="1800" dirty="0" smtClean="0"/>
                        <a:t>Using grammar study out of context and as a starting point</a:t>
                      </a:r>
                      <a:endParaRPr lang="en-US" sz="1800" dirty="0"/>
                    </a:p>
                  </a:txBody>
                  <a:tcPr marT="45728" marB="45728"/>
                </a:tc>
                <a:tc>
                  <a:txBody>
                    <a:bodyPr/>
                    <a:lstStyle/>
                    <a:p>
                      <a:r>
                        <a:rPr lang="en-US" sz="1800" dirty="0" smtClean="0"/>
                        <a:t>Using grammar study to support students’ understanding</a:t>
                      </a:r>
                      <a:r>
                        <a:rPr lang="en-US" sz="1800" baseline="0" dirty="0" smtClean="0"/>
                        <a:t> of texts’ meaning</a:t>
                      </a:r>
                      <a:endParaRPr lang="en-US" sz="1800" dirty="0"/>
                    </a:p>
                  </a:txBody>
                  <a:tcPr marT="45728" marB="45728"/>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219200" y="228600"/>
            <a:ext cx="7924800" cy="914400"/>
          </a:xfrm>
        </p:spPr>
        <p:txBody>
          <a:bodyPr/>
          <a:lstStyle/>
          <a:p>
            <a:r>
              <a:rPr lang="en-US" altLang="en-US" sz="3200" dirty="0">
                <a:solidFill>
                  <a:srgbClr val="000000"/>
                </a:solidFill>
                <a:ea typeface="MS PGothic" charset="-128"/>
              </a:rPr>
              <a:t>ABE Teachers Are Challenged to:</a:t>
            </a:r>
          </a:p>
        </p:txBody>
      </p:sp>
      <p:sp>
        <p:nvSpPr>
          <p:cNvPr id="64514" name="Content Placeholder 2"/>
          <p:cNvSpPr>
            <a:spLocks noGrp="1"/>
          </p:cNvSpPr>
          <p:nvPr>
            <p:ph sz="quarter" idx="1"/>
          </p:nvPr>
        </p:nvSpPr>
        <p:spPr/>
        <p:txBody>
          <a:bodyPr/>
          <a:lstStyle/>
          <a:p>
            <a:pPr marL="230188" indent="-230188">
              <a:lnSpc>
                <a:spcPct val="120000"/>
              </a:lnSpc>
              <a:spcBef>
                <a:spcPts val="1125"/>
              </a:spcBef>
              <a:spcAft>
                <a:spcPts val="600"/>
              </a:spcAft>
            </a:pPr>
            <a:r>
              <a:rPr lang="en-US" altLang="en-US" dirty="0">
                <a:ea typeface="MS PGothic" charset="-128"/>
                <a:cs typeface="MS PGothic" charset="-128"/>
              </a:rPr>
              <a:t>View themselves as teachers of language and teachers of content. </a:t>
            </a:r>
          </a:p>
          <a:p>
            <a:pPr marL="230188" indent="-230188">
              <a:lnSpc>
                <a:spcPct val="120000"/>
              </a:lnSpc>
              <a:spcBef>
                <a:spcPts val="1125"/>
              </a:spcBef>
              <a:spcAft>
                <a:spcPts val="600"/>
              </a:spcAft>
            </a:pPr>
            <a:r>
              <a:rPr lang="en-US" altLang="en-US" dirty="0">
                <a:ea typeface="MS PGothic" charset="-128"/>
                <a:cs typeface="MS PGothic" charset="-128"/>
              </a:rPr>
              <a:t>Find ways to help students understand and use language (oral and written) in ways that are valued in the content area.</a:t>
            </a:r>
          </a:p>
          <a:p>
            <a:pPr marL="230188" indent="-230188">
              <a:lnSpc>
                <a:spcPct val="120000"/>
              </a:lnSpc>
              <a:spcBef>
                <a:spcPts val="1125"/>
              </a:spcBef>
              <a:spcAft>
                <a:spcPts val="600"/>
              </a:spcAft>
            </a:pPr>
            <a:r>
              <a:rPr lang="en-US" altLang="en-US" dirty="0">
                <a:ea typeface="MS PGothic" charset="-128"/>
                <a:cs typeface="MS PGothic" charset="-128"/>
              </a:rPr>
              <a:t>Develop new ways to support students in using emerging and developing language in the classroom to perform in the content area.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295400" y="228600"/>
            <a:ext cx="7086600" cy="914400"/>
          </a:xfrm>
        </p:spPr>
        <p:txBody>
          <a:bodyPr/>
          <a:lstStyle/>
          <a:p>
            <a:r>
              <a:rPr lang="en-US" altLang="en-US" sz="3200" dirty="0">
                <a:solidFill>
                  <a:srgbClr val="000000"/>
                </a:solidFill>
                <a:ea typeface="MS PGothic" charset="-128"/>
              </a:rPr>
              <a:t>ESL Teachers Are Challenged to:</a:t>
            </a:r>
          </a:p>
        </p:txBody>
      </p:sp>
      <p:sp>
        <p:nvSpPr>
          <p:cNvPr id="66562" name="Content Placeholder 2"/>
          <p:cNvSpPr>
            <a:spLocks noGrp="1"/>
          </p:cNvSpPr>
          <p:nvPr>
            <p:ph idx="1"/>
          </p:nvPr>
        </p:nvSpPr>
        <p:spPr/>
        <p:txBody>
          <a:bodyPr/>
          <a:lstStyle/>
          <a:p>
            <a:pPr marL="230188" indent="-230188">
              <a:lnSpc>
                <a:spcPct val="120000"/>
              </a:lnSpc>
              <a:spcBef>
                <a:spcPts val="1125"/>
              </a:spcBef>
              <a:spcAft>
                <a:spcPts val="600"/>
              </a:spcAft>
            </a:pPr>
            <a:r>
              <a:rPr lang="en-US" altLang="en-US" dirty="0">
                <a:ea typeface="MS PGothic" charset="-128"/>
                <a:cs typeface="MS PGothic" charset="-128"/>
              </a:rPr>
              <a:t>Provide ELLs—especially those new to the United States—with additional support. </a:t>
            </a:r>
          </a:p>
          <a:p>
            <a:pPr marL="230188" indent="-230188">
              <a:lnSpc>
                <a:spcPct val="120000"/>
              </a:lnSpc>
              <a:spcBef>
                <a:spcPts val="1125"/>
              </a:spcBef>
              <a:spcAft>
                <a:spcPts val="600"/>
              </a:spcAft>
            </a:pPr>
            <a:r>
              <a:rPr lang="en-US" altLang="en-US" dirty="0">
                <a:ea typeface="MS PGothic" charset="-128"/>
                <a:cs typeface="MS PGothic" charset="-128"/>
              </a:rPr>
              <a:t>Re-envision their role and responsibility: </a:t>
            </a:r>
          </a:p>
          <a:p>
            <a:pPr lvl="1">
              <a:lnSpc>
                <a:spcPct val="120000"/>
              </a:lnSpc>
              <a:spcBef>
                <a:spcPts val="1125"/>
              </a:spcBef>
              <a:spcAft>
                <a:spcPts val="600"/>
              </a:spcAft>
              <a:buSzPct val="125000"/>
              <a:buFont typeface="Arial" charset="0"/>
              <a:buChar char="•"/>
            </a:pPr>
            <a:r>
              <a:rPr lang="en-US" altLang="en-US" sz="2200" dirty="0">
                <a:ea typeface="MS PGothic" charset="-128"/>
              </a:rPr>
              <a:t>From: Teaching the forms and functions of a second language in isolation from disciplinary practices.</a:t>
            </a:r>
          </a:p>
          <a:p>
            <a:pPr lvl="1">
              <a:lnSpc>
                <a:spcPct val="120000"/>
              </a:lnSpc>
              <a:spcBef>
                <a:spcPts val="1125"/>
              </a:spcBef>
              <a:spcAft>
                <a:spcPts val="600"/>
              </a:spcAft>
              <a:buSzPct val="125000"/>
              <a:buFont typeface="Arial" charset="0"/>
              <a:buChar char="•"/>
            </a:pPr>
            <a:r>
              <a:rPr lang="en-US" altLang="en-US" sz="2200" dirty="0">
                <a:ea typeface="MS PGothic" charset="-128"/>
              </a:rPr>
              <a:t>To: Preparing students for engagement in content area classes</a:t>
            </a:r>
            <a:r>
              <a:rPr lang="en-US" altLang="en-US" sz="2200" dirty="0" smtClean="0">
                <a:ea typeface="MS PGothic" charset="-128"/>
              </a:rPr>
              <a:t>.</a:t>
            </a:r>
            <a:endParaRPr lang="en-US" altLang="en-US" sz="2200" dirty="0">
              <a:ea typeface="MS PGothic"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295400" y="228600"/>
            <a:ext cx="7696200" cy="914400"/>
          </a:xfrm>
        </p:spPr>
        <p:txBody>
          <a:bodyPr/>
          <a:lstStyle/>
          <a:p>
            <a:r>
              <a:rPr lang="en-US" altLang="en-US" sz="3200" dirty="0">
                <a:solidFill>
                  <a:srgbClr val="000000"/>
                </a:solidFill>
                <a:ea typeface="MS PGothic" charset="-128"/>
              </a:rPr>
              <a:t>State and Program Leadership Are Challenged to:</a:t>
            </a:r>
          </a:p>
        </p:txBody>
      </p:sp>
      <p:sp>
        <p:nvSpPr>
          <p:cNvPr id="68610" name="Content Placeholder 2"/>
          <p:cNvSpPr>
            <a:spLocks noGrp="1"/>
          </p:cNvSpPr>
          <p:nvPr>
            <p:ph sz="quarter" idx="1"/>
          </p:nvPr>
        </p:nvSpPr>
        <p:spPr>
          <a:xfrm>
            <a:off x="609600" y="1600200"/>
            <a:ext cx="7843838" cy="4329113"/>
          </a:xfrm>
        </p:spPr>
        <p:txBody>
          <a:bodyPr/>
          <a:lstStyle/>
          <a:p>
            <a:pPr>
              <a:lnSpc>
                <a:spcPct val="120000"/>
              </a:lnSpc>
              <a:spcBef>
                <a:spcPts val="1125"/>
              </a:spcBef>
              <a:spcAft>
                <a:spcPts val="600"/>
              </a:spcAft>
            </a:pPr>
            <a:r>
              <a:rPr lang="en-US" altLang="en-US" dirty="0">
                <a:ea typeface="MS PGothic" charset="-128"/>
                <a:cs typeface="MS PGothic" charset="-128"/>
              </a:rPr>
              <a:t>Provide supports that focus on how to connect content to language instruction.</a:t>
            </a:r>
          </a:p>
          <a:p>
            <a:pPr>
              <a:lnSpc>
                <a:spcPct val="120000"/>
              </a:lnSpc>
              <a:spcBef>
                <a:spcPts val="1125"/>
              </a:spcBef>
              <a:spcAft>
                <a:spcPts val="600"/>
              </a:spcAft>
            </a:pPr>
            <a:r>
              <a:rPr lang="en-US" altLang="en-US" dirty="0">
                <a:ea typeface="MS PGothic" charset="-128"/>
                <a:cs typeface="MS PGothic" charset="-128"/>
              </a:rPr>
              <a:t>Provide time and structures that support ESL and content area teachers so they can coordinate and collaborate.</a:t>
            </a:r>
          </a:p>
          <a:p>
            <a:pPr>
              <a:lnSpc>
                <a:spcPct val="120000"/>
              </a:lnSpc>
              <a:spcBef>
                <a:spcPts val="1125"/>
              </a:spcBef>
              <a:spcAft>
                <a:spcPts val="600"/>
              </a:spcAft>
            </a:pPr>
            <a:r>
              <a:rPr lang="en-US" altLang="en-US" dirty="0">
                <a:ea typeface="MS PGothic" charset="-128"/>
                <a:cs typeface="MS PGothic" charset="-128"/>
              </a:rPr>
              <a:t>Build coherence so that all components of ELL instruction point in the same direction.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295400" y="228600"/>
            <a:ext cx="7086600" cy="914400"/>
          </a:xfrm>
        </p:spPr>
        <p:txBody>
          <a:bodyPr/>
          <a:lstStyle/>
          <a:p>
            <a:r>
              <a:rPr lang="en-US" altLang="en-US" sz="3200" dirty="0">
                <a:solidFill>
                  <a:srgbClr val="000000"/>
                </a:solidFill>
                <a:ea typeface="MS PGothic" charset="-128"/>
              </a:rPr>
              <a:t>Publishers Are Challenged to:</a:t>
            </a:r>
          </a:p>
        </p:txBody>
      </p:sp>
      <p:sp>
        <p:nvSpPr>
          <p:cNvPr id="70658" name="Content Placeholder 2"/>
          <p:cNvSpPr>
            <a:spLocks noGrp="1"/>
          </p:cNvSpPr>
          <p:nvPr>
            <p:ph sz="quarter" idx="1"/>
          </p:nvPr>
        </p:nvSpPr>
        <p:spPr>
          <a:xfrm>
            <a:off x="609600" y="1600200"/>
            <a:ext cx="8001000" cy="4179888"/>
          </a:xfrm>
        </p:spPr>
        <p:txBody>
          <a:bodyPr/>
          <a:lstStyle/>
          <a:p>
            <a:pPr marL="230188" indent="-230188">
              <a:lnSpc>
                <a:spcPct val="120000"/>
              </a:lnSpc>
              <a:spcBef>
                <a:spcPts val="1125"/>
              </a:spcBef>
              <a:spcAft>
                <a:spcPts val="600"/>
              </a:spcAft>
            </a:pPr>
            <a:r>
              <a:rPr lang="en-US" altLang="en-US" dirty="0">
                <a:ea typeface="MS PGothic" charset="-128"/>
                <a:cs typeface="MS PGothic" charset="-128"/>
              </a:rPr>
              <a:t>Match materials to the new standards in ways that focus on greater use of language.</a:t>
            </a:r>
          </a:p>
          <a:p>
            <a:pPr marL="230188" indent="-230188">
              <a:lnSpc>
                <a:spcPct val="120000"/>
              </a:lnSpc>
              <a:spcBef>
                <a:spcPts val="1125"/>
              </a:spcBef>
              <a:spcAft>
                <a:spcPts val="600"/>
              </a:spcAft>
            </a:pPr>
            <a:r>
              <a:rPr lang="en-US" altLang="en-US" dirty="0">
                <a:ea typeface="MS PGothic" charset="-128"/>
                <a:cs typeface="MS PGothic" charset="-128"/>
              </a:rPr>
              <a:t>Move away from materials that simplify texts and tasks, and embrace materials that challenge ELLs.</a:t>
            </a:r>
          </a:p>
          <a:p>
            <a:pPr marL="230188" indent="-230188">
              <a:lnSpc>
                <a:spcPct val="120000"/>
              </a:lnSpc>
              <a:spcBef>
                <a:spcPts val="1125"/>
              </a:spcBef>
              <a:spcAft>
                <a:spcPts val="600"/>
              </a:spcAft>
            </a:pPr>
            <a:r>
              <a:rPr lang="en-US" altLang="en-US" dirty="0">
                <a:ea typeface="MS PGothic" charset="-128"/>
                <a:cs typeface="MS PGothic" charset="-128"/>
              </a:rPr>
              <a:t>Move beyond current strategies to make materials more accessible for ELLs (aside from glossaries and highlighted vocabulary) that currently do not address the language demands in the new standards.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219200" y="287338"/>
            <a:ext cx="7924800" cy="855662"/>
          </a:xfrm>
        </p:spPr>
        <p:txBody>
          <a:bodyPr/>
          <a:lstStyle/>
          <a:p>
            <a:r>
              <a:rPr lang="en-US" altLang="en-US" sz="3200" dirty="0">
                <a:solidFill>
                  <a:srgbClr val="000000"/>
                </a:solidFill>
                <a:ea typeface="MS PGothic" charset="-128"/>
              </a:rPr>
              <a:t>10 Steps to Re-Envision ELL Education</a:t>
            </a:r>
          </a:p>
        </p:txBody>
      </p:sp>
      <p:sp>
        <p:nvSpPr>
          <p:cNvPr id="72706" name="Content Placeholder 2"/>
          <p:cNvSpPr>
            <a:spLocks noGrp="1"/>
          </p:cNvSpPr>
          <p:nvPr>
            <p:ph idx="1"/>
          </p:nvPr>
        </p:nvSpPr>
        <p:spPr>
          <a:xfrm>
            <a:off x="533400" y="1524000"/>
            <a:ext cx="8229600" cy="5557838"/>
          </a:xfrm>
        </p:spPr>
        <p:txBody>
          <a:bodyPr/>
          <a:lstStyle/>
          <a:p>
            <a:pPr marL="347663" indent="-347663">
              <a:lnSpc>
                <a:spcPct val="120000"/>
              </a:lnSpc>
              <a:spcBef>
                <a:spcPts val="600"/>
              </a:spcBef>
              <a:spcAft>
                <a:spcPts val="600"/>
              </a:spcAft>
              <a:buFont typeface="Arial" charset="0"/>
              <a:buAutoNum type="arabicPeriod"/>
            </a:pPr>
            <a:r>
              <a:rPr lang="en-US" altLang="en-US" dirty="0">
                <a:ea typeface="MS PGothic" charset="-128"/>
                <a:cs typeface="MS PGothic" charset="-128"/>
              </a:rPr>
              <a:t>ELLs and their teachers recognize that their knowledge of another language is an ability (not a disability).</a:t>
            </a:r>
          </a:p>
          <a:p>
            <a:pPr marL="347663" indent="-347663">
              <a:lnSpc>
                <a:spcPct val="120000"/>
              </a:lnSpc>
              <a:spcBef>
                <a:spcPts val="600"/>
              </a:spcBef>
              <a:spcAft>
                <a:spcPts val="600"/>
              </a:spcAft>
              <a:buFont typeface="Arial" charset="0"/>
              <a:buAutoNum type="arabicPeriod"/>
            </a:pPr>
            <a:r>
              <a:rPr lang="en-US" altLang="en-US" dirty="0">
                <a:ea typeface="MS PGothic" charset="-128"/>
                <a:cs typeface="MS PGothic" charset="-128"/>
              </a:rPr>
              <a:t>Educators recognize that the development of English is fueled, not impeded, by students’ primary language skills.</a:t>
            </a:r>
          </a:p>
          <a:p>
            <a:pPr marL="347663" indent="-347663">
              <a:lnSpc>
                <a:spcPct val="120000"/>
              </a:lnSpc>
              <a:spcBef>
                <a:spcPts val="600"/>
              </a:spcBef>
              <a:spcAft>
                <a:spcPts val="600"/>
              </a:spcAft>
              <a:buFont typeface="Arial" charset="0"/>
              <a:buAutoNum type="arabicPeriod"/>
            </a:pPr>
            <a:r>
              <a:rPr lang="en-US" altLang="en-US" dirty="0">
                <a:ea typeface="MS PGothic" charset="-128"/>
                <a:cs typeface="MS PGothic" charset="-128"/>
              </a:rPr>
              <a:t>ELLs have full access to disciplinary classes and engage in academic discourse before they have fully learned English. </a:t>
            </a:r>
          </a:p>
          <a:p>
            <a:pPr marL="347663" indent="-347663">
              <a:lnSpc>
                <a:spcPct val="120000"/>
              </a:lnSpc>
              <a:spcBef>
                <a:spcPts val="600"/>
              </a:spcBef>
              <a:spcAft>
                <a:spcPts val="600"/>
              </a:spcAft>
              <a:buFont typeface="Arial" charset="0"/>
              <a:buAutoNum type="arabicPeriod"/>
            </a:pPr>
            <a:r>
              <a:rPr lang="en-US" altLang="en-US" dirty="0">
                <a:ea typeface="MS PGothic" charset="-128"/>
                <a:cs typeface="MS PGothic" charset="-128"/>
              </a:rPr>
              <a:t>ELLs meaningfully participate in those classes with “imperfect” language.</a:t>
            </a:r>
          </a:p>
          <a:p>
            <a:pPr marL="347663" indent="-347663">
              <a:lnSpc>
                <a:spcPct val="120000"/>
              </a:lnSpc>
              <a:spcBef>
                <a:spcPts val="600"/>
              </a:spcBef>
              <a:spcAft>
                <a:spcPts val="600"/>
              </a:spcAft>
              <a:buFont typeface="Arial" charset="0"/>
              <a:buAutoNum type="arabicPeriod"/>
            </a:pPr>
            <a:r>
              <a:rPr lang="en-US" altLang="en-US" dirty="0">
                <a:ea typeface="MS PGothic" charset="-128"/>
                <a:cs typeface="MS PGothic" charset="-128"/>
              </a:rPr>
              <a:t>ELLs regularly engage with rich, authentic, level-appropriate complex texts.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295400" y="76200"/>
            <a:ext cx="7620000" cy="1066800"/>
          </a:xfrm>
        </p:spPr>
        <p:txBody>
          <a:bodyPr/>
          <a:lstStyle/>
          <a:p>
            <a:r>
              <a:rPr lang="en-US" altLang="en-US" sz="3000" dirty="0">
                <a:solidFill>
                  <a:srgbClr val="000000"/>
                </a:solidFill>
                <a:ea typeface="MS PGothic" charset="-128"/>
              </a:rPr>
              <a:t>Re-Envision Education of ELLs (continued)</a:t>
            </a:r>
          </a:p>
        </p:txBody>
      </p:sp>
      <p:sp>
        <p:nvSpPr>
          <p:cNvPr id="3" name="Content Placeholder 2"/>
          <p:cNvSpPr>
            <a:spLocks noGrp="1"/>
          </p:cNvSpPr>
          <p:nvPr>
            <p:ph idx="1"/>
          </p:nvPr>
        </p:nvSpPr>
        <p:spPr>
          <a:xfrm>
            <a:off x="457200" y="1447800"/>
            <a:ext cx="8458200" cy="5257800"/>
          </a:xfrm>
        </p:spPr>
        <p:txBody>
          <a:bodyPr>
            <a:normAutofit/>
          </a:bodyPr>
          <a:lstStyle/>
          <a:p>
            <a:pPr marL="457200" indent="-457200">
              <a:lnSpc>
                <a:spcPct val="110000"/>
              </a:lnSpc>
              <a:spcBef>
                <a:spcPts val="1176"/>
              </a:spcBef>
              <a:spcAft>
                <a:spcPts val="600"/>
              </a:spcAft>
              <a:buFont typeface="+mj-lt"/>
              <a:buAutoNum type="arabicPeriod" startAt="6"/>
              <a:defRPr/>
            </a:pPr>
            <a:r>
              <a:rPr lang="en-US" dirty="0" smtClean="0">
                <a:cs typeface="Arial"/>
              </a:rPr>
              <a:t>ELLs </a:t>
            </a:r>
            <a:r>
              <a:rPr lang="en-US" dirty="0">
                <a:cs typeface="Arial"/>
              </a:rPr>
              <a:t>engage in enriched </a:t>
            </a:r>
            <a:r>
              <a:rPr lang="en-US" dirty="0" smtClean="0">
                <a:cs typeface="Arial"/>
              </a:rPr>
              <a:t>rather than simplified communications.</a:t>
            </a:r>
            <a:endParaRPr lang="en-US" dirty="0">
              <a:cs typeface="Arial"/>
            </a:endParaRPr>
          </a:p>
          <a:p>
            <a:pPr marL="457200" indent="-457200">
              <a:lnSpc>
                <a:spcPct val="110000"/>
              </a:lnSpc>
              <a:spcBef>
                <a:spcPts val="1176"/>
              </a:spcBef>
              <a:spcAft>
                <a:spcPts val="600"/>
              </a:spcAft>
              <a:buFont typeface="+mj-lt"/>
              <a:buAutoNum type="arabicPeriod" startAt="6"/>
              <a:defRPr/>
            </a:pPr>
            <a:r>
              <a:rPr lang="en-US" dirty="0" smtClean="0">
                <a:cs typeface="Arial"/>
              </a:rPr>
              <a:t>ELLs </a:t>
            </a:r>
            <a:r>
              <a:rPr lang="en-US" dirty="0">
                <a:cs typeface="Arial"/>
              </a:rPr>
              <a:t>are </a:t>
            </a:r>
            <a:r>
              <a:rPr lang="en-US" dirty="0" smtClean="0">
                <a:cs typeface="Arial"/>
              </a:rPr>
              <a:t>given </a:t>
            </a:r>
            <a:r>
              <a:rPr lang="en-US" dirty="0">
                <a:cs typeface="Arial"/>
              </a:rPr>
              <a:t>quality instructional supports that do not supplant or compromise rigor or content</a:t>
            </a:r>
            <a:r>
              <a:rPr lang="en-US" dirty="0" smtClean="0">
                <a:cs typeface="Arial"/>
              </a:rPr>
              <a:t>.</a:t>
            </a:r>
          </a:p>
          <a:p>
            <a:pPr marL="457200" indent="-457200">
              <a:lnSpc>
                <a:spcPct val="110000"/>
              </a:lnSpc>
              <a:spcBef>
                <a:spcPts val="1176"/>
              </a:spcBef>
              <a:spcAft>
                <a:spcPts val="600"/>
              </a:spcAft>
              <a:buFont typeface="+mj-lt"/>
              <a:buAutoNum type="arabicPeriod" startAt="6"/>
              <a:defRPr/>
            </a:pPr>
            <a:r>
              <a:rPr lang="en-US" dirty="0" smtClean="0">
                <a:cs typeface="Arial"/>
              </a:rPr>
              <a:t>ABE teachers are supported in figuring out how to attend to both content </a:t>
            </a:r>
            <a:r>
              <a:rPr lang="en-US" dirty="0">
                <a:cs typeface="Arial"/>
              </a:rPr>
              <a:t>and </a:t>
            </a:r>
            <a:r>
              <a:rPr lang="en-US" dirty="0" smtClean="0">
                <a:cs typeface="Arial"/>
              </a:rPr>
              <a:t>language.</a:t>
            </a:r>
            <a:endParaRPr lang="en-US" dirty="0">
              <a:cs typeface="Arial"/>
            </a:endParaRPr>
          </a:p>
          <a:p>
            <a:pPr marL="457200" indent="-457200">
              <a:lnSpc>
                <a:spcPct val="110000"/>
              </a:lnSpc>
              <a:spcBef>
                <a:spcPts val="1176"/>
              </a:spcBef>
              <a:spcAft>
                <a:spcPts val="600"/>
              </a:spcAft>
              <a:buFont typeface="+mj-lt"/>
              <a:buAutoNum type="arabicPeriod" startAt="6"/>
              <a:defRPr/>
            </a:pPr>
            <a:r>
              <a:rPr lang="en-US" dirty="0" smtClean="0">
                <a:cs typeface="Arial"/>
              </a:rPr>
              <a:t>ABE and ESL teachers are provided ample time and supports to collaborate and coordinate their teaching of ELLs.</a:t>
            </a:r>
          </a:p>
          <a:p>
            <a:pPr marL="457200" indent="-457200">
              <a:lnSpc>
                <a:spcPct val="110000"/>
              </a:lnSpc>
              <a:spcBef>
                <a:spcPts val="1176"/>
              </a:spcBef>
              <a:spcAft>
                <a:spcPts val="600"/>
              </a:spcAft>
              <a:buFont typeface="+mj-lt"/>
              <a:buAutoNum type="arabicPeriod" startAt="6"/>
              <a:defRPr/>
            </a:pPr>
            <a:r>
              <a:rPr lang="en-US" dirty="0" smtClean="0">
                <a:cs typeface="Arial"/>
              </a:rPr>
              <a:t>Teachers and students have materials that address </a:t>
            </a:r>
            <a:r>
              <a:rPr lang="en-US" dirty="0">
                <a:cs typeface="Arial"/>
              </a:rPr>
              <a:t>the language demands </a:t>
            </a:r>
            <a:r>
              <a:rPr lang="en-US" dirty="0" smtClean="0">
                <a:cs typeface="Arial"/>
              </a:rPr>
              <a:t>within and provide supports for the </a:t>
            </a:r>
            <a:r>
              <a:rPr lang="en-US" dirty="0">
                <a:cs typeface="Arial"/>
              </a:rPr>
              <a:t>new </a:t>
            </a:r>
            <a:r>
              <a:rPr lang="en-US" dirty="0" smtClean="0">
                <a:cs typeface="Arial"/>
              </a:rPr>
              <a:t>standards. </a:t>
            </a:r>
            <a:endParaRPr lang="en-US" dirty="0">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219200" y="-76200"/>
            <a:ext cx="7467600" cy="1219200"/>
          </a:xfrm>
        </p:spPr>
        <p:txBody>
          <a:bodyPr/>
          <a:lstStyle/>
          <a:p>
            <a:r>
              <a:rPr lang="en-US" altLang="en-US" sz="3000" dirty="0">
                <a:ea typeface="MS PGothic" charset="-128"/>
              </a:rPr>
              <a:t>References and Resources</a:t>
            </a:r>
          </a:p>
        </p:txBody>
      </p:sp>
      <p:sp>
        <p:nvSpPr>
          <p:cNvPr id="76802" name="Content Placeholder 2"/>
          <p:cNvSpPr>
            <a:spLocks noGrp="1"/>
          </p:cNvSpPr>
          <p:nvPr>
            <p:ph idx="1"/>
          </p:nvPr>
        </p:nvSpPr>
        <p:spPr>
          <a:xfrm>
            <a:off x="457200" y="1597025"/>
            <a:ext cx="8229600" cy="4346575"/>
          </a:xfrm>
        </p:spPr>
        <p:txBody>
          <a:bodyPr/>
          <a:lstStyle/>
          <a:p>
            <a:pPr>
              <a:lnSpc>
                <a:spcPct val="110000"/>
              </a:lnSpc>
              <a:spcBef>
                <a:spcPts val="1200"/>
              </a:spcBef>
              <a:spcAft>
                <a:spcPts val="600"/>
              </a:spcAft>
            </a:pPr>
            <a:r>
              <a:rPr lang="en-US" altLang="en-US" dirty="0">
                <a:ea typeface="MS PGothic" charset="-128"/>
                <a:cs typeface="MS PGothic" charset="-128"/>
              </a:rPr>
              <a:t>Understanding Language Project: </a:t>
            </a:r>
            <a:r>
              <a:rPr lang="en-US" altLang="en-US" dirty="0" smtClean="0">
                <a:ea typeface="MS PGothic" charset="-128"/>
                <a:cs typeface="MS PGothic" charset="-128"/>
                <a:hlinkClick r:id="rId3" tooltip="Understanding Language Project"/>
              </a:rPr>
              <a:t>http://ell.stanford.edu/</a:t>
            </a:r>
            <a:endParaRPr lang="en-US" altLang="en-US" dirty="0">
              <a:ea typeface="MS PGothic" charset="-128"/>
              <a:cs typeface="MS PGothic" charset="-128"/>
            </a:endParaRPr>
          </a:p>
          <a:p>
            <a:pPr>
              <a:lnSpc>
                <a:spcPct val="110000"/>
              </a:lnSpc>
              <a:spcBef>
                <a:spcPts val="1200"/>
              </a:spcBef>
              <a:spcAft>
                <a:spcPts val="600"/>
              </a:spcAft>
            </a:pPr>
            <a:r>
              <a:rPr lang="en-US" altLang="en-US" dirty="0">
                <a:ea typeface="MS PGothic" charset="-128"/>
                <a:cs typeface="MS PGothic" charset="-128"/>
              </a:rPr>
              <a:t>Bunch, </a:t>
            </a:r>
            <a:r>
              <a:rPr lang="en-US" altLang="en-US" dirty="0" err="1">
                <a:ea typeface="MS PGothic" charset="-128"/>
                <a:cs typeface="MS PGothic" charset="-128"/>
              </a:rPr>
              <a:t>Kibler</a:t>
            </a:r>
            <a:r>
              <a:rPr lang="en-US" altLang="en-US" dirty="0">
                <a:ea typeface="MS PGothic" charset="-128"/>
                <a:cs typeface="MS PGothic" charset="-128"/>
              </a:rPr>
              <a:t>, and Pimentel paper</a:t>
            </a:r>
            <a:r>
              <a:rPr lang="en-US" altLang="en-US" dirty="0" smtClean="0">
                <a:ea typeface="MS PGothic" charset="-128"/>
                <a:cs typeface="MS PGothic" charset="-128"/>
              </a:rPr>
              <a:t>: </a:t>
            </a:r>
            <a:r>
              <a:rPr lang="en-US" altLang="en-US" dirty="0" smtClean="0">
                <a:ea typeface="MS PGothic" charset="-128"/>
                <a:cs typeface="MS PGothic" charset="-128"/>
                <a:hlinkClick r:id="rId4" tooltip="Bunch, Kibler, and Pimentel paper"/>
              </a:rPr>
              <a:t>http</a:t>
            </a:r>
            <a:r>
              <a:rPr lang="en-US" altLang="en-US" dirty="0">
                <a:ea typeface="MS PGothic" charset="-128"/>
                <a:cs typeface="MS PGothic" charset="-128"/>
                <a:hlinkClick r:id="rId4" tooltip="Bunch, Kibler, and Pimentel paper"/>
              </a:rPr>
              <a:t>://ell.stanford.edu/publication/realizing-opportunities-ells-common-core-english-language-arts-and-disciplinary-literacy</a:t>
            </a:r>
            <a:endParaRPr lang="en-US" altLang="en-US" dirty="0">
              <a:ea typeface="MS PGothic" charset="-128"/>
              <a:cs typeface="MS PGothic" charset="-128"/>
            </a:endParaRPr>
          </a:p>
          <a:p>
            <a:pPr>
              <a:lnSpc>
                <a:spcPct val="110000"/>
              </a:lnSpc>
              <a:spcBef>
                <a:spcPts val="1200"/>
              </a:spcBef>
              <a:spcAft>
                <a:spcPts val="600"/>
              </a:spcAft>
            </a:pPr>
            <a:r>
              <a:rPr lang="en-US" altLang="en-US" dirty="0">
                <a:ea typeface="MS PGothic" charset="-128"/>
                <a:cs typeface="MS PGothic" charset="-128"/>
              </a:rPr>
              <a:t>Persuasion Across Time and Space: </a:t>
            </a:r>
            <a:r>
              <a:rPr lang="en-US" altLang="en-US" dirty="0">
                <a:ea typeface="MS PGothic" charset="-128"/>
                <a:cs typeface="MS PGothic" charset="-128"/>
                <a:hlinkClick r:id="rId5" tooltip="Persuasion Across Time and Space"/>
              </a:rPr>
              <a:t>http://ell.stanford.edu/teaching_resources/ela</a:t>
            </a:r>
            <a:endParaRPr lang="en-US" altLang="en-US" dirty="0">
              <a:ea typeface="MS PGothic" charset="-128"/>
              <a:cs typeface="MS PGothic" charset="-128"/>
            </a:endParaRPr>
          </a:p>
          <a:p>
            <a:pPr>
              <a:spcBef>
                <a:spcPts val="1200"/>
              </a:spcBef>
              <a:spcAft>
                <a:spcPts val="600"/>
              </a:spcAft>
            </a:pPr>
            <a:r>
              <a:rPr lang="en-US" altLang="en-US" dirty="0">
                <a:ea typeface="MS PGothic" charset="-128"/>
                <a:cs typeface="MS PGothic" charset="-128"/>
              </a:rPr>
              <a:t>Teaching Academic Content and Literacy to English Learners in Elementary and Middle School: </a:t>
            </a:r>
            <a:r>
              <a:rPr lang="en-US" altLang="en-US" dirty="0">
                <a:ea typeface="MS PGothic" charset="-128"/>
                <a:cs typeface="MS PGothic" charset="-128"/>
                <a:hlinkClick r:id="rId6" tooltip="Teaching Academic Content and Literacy to English Learners in Elementary and Middle School"/>
              </a:rPr>
              <a:t>http://</a:t>
            </a:r>
            <a:r>
              <a:rPr lang="en-US" altLang="en-US" dirty="0" smtClean="0">
                <a:ea typeface="MS PGothic" charset="-128"/>
                <a:cs typeface="MS PGothic" charset="-128"/>
                <a:hlinkClick r:id="rId6" tooltip="Teaching Academic Content and Literacy to English Learners in Elementary and Middle School"/>
              </a:rPr>
              <a:t>ies.ed.gov/ncee/wwc/PracticeGuide.aspx?sid=19</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219200" y="152400"/>
            <a:ext cx="7467600" cy="989013"/>
          </a:xfrm>
        </p:spPr>
        <p:txBody>
          <a:bodyPr/>
          <a:lstStyle/>
          <a:p>
            <a:r>
              <a:rPr lang="en-US" altLang="en-US" sz="3000" dirty="0">
                <a:solidFill>
                  <a:srgbClr val="000000"/>
                </a:solidFill>
                <a:ea typeface="MS PGothic" charset="-128"/>
              </a:rPr>
              <a:t>References and </a:t>
            </a:r>
            <a:r>
              <a:rPr lang="en-US" altLang="en-US" sz="3000" dirty="0" smtClean="0">
                <a:solidFill>
                  <a:srgbClr val="000000"/>
                </a:solidFill>
                <a:ea typeface="MS PGothic" charset="-128"/>
              </a:rPr>
              <a:t>Resources </a:t>
            </a:r>
            <a:endParaRPr lang="en-US" altLang="en-US" sz="3000" dirty="0">
              <a:solidFill>
                <a:srgbClr val="000000"/>
              </a:solidFill>
              <a:ea typeface="MS PGothic" charset="-128"/>
            </a:endParaRPr>
          </a:p>
        </p:txBody>
      </p:sp>
      <p:sp>
        <p:nvSpPr>
          <p:cNvPr id="78850" name="Content Placeholder 2"/>
          <p:cNvSpPr>
            <a:spLocks noGrp="1"/>
          </p:cNvSpPr>
          <p:nvPr>
            <p:ph idx="1"/>
          </p:nvPr>
        </p:nvSpPr>
        <p:spPr>
          <a:xfrm>
            <a:off x="615950" y="1693863"/>
            <a:ext cx="8070850" cy="4910137"/>
          </a:xfrm>
        </p:spPr>
        <p:txBody>
          <a:bodyPr/>
          <a:lstStyle/>
          <a:p>
            <a:pPr>
              <a:lnSpc>
                <a:spcPct val="110000"/>
              </a:lnSpc>
              <a:spcBef>
                <a:spcPts val="1200"/>
              </a:spcBef>
              <a:spcAft>
                <a:spcPts val="600"/>
              </a:spcAft>
            </a:pPr>
            <a:r>
              <a:rPr lang="en-US" altLang="en-US" dirty="0">
                <a:ea typeface="MS PGothic" charset="-128"/>
                <a:cs typeface="MS PGothic" charset="-128"/>
              </a:rPr>
              <a:t>A Framework for Raising Expectations and Instructional Rigor for English Language Learners: </a:t>
            </a:r>
            <a:r>
              <a:rPr lang="en-US" altLang="en-US" dirty="0" smtClean="0">
                <a:ea typeface="MS PGothic" charset="-128"/>
                <a:cs typeface="MS PGothic" charset="-128"/>
                <a:hlinkClick r:id="rId3" invalidUrl="http://www.cgcs.org/cms/lib/DC00001581/Centricity/Domain/4/Framework for Raising Expectations.pdf" tooltip="A Framework for Raising Expectations and Instructional Rigor for English Language Learners"/>
              </a:rPr>
              <a:t>http://www.cgcs.org/cms/lib/DC00001581/Centricity/Domain/4/Framework for Raising Expectations.pdf</a:t>
            </a:r>
            <a:endParaRPr lang="en-US" altLang="en-US" dirty="0">
              <a:ea typeface="MS PGothic" charset="-128"/>
              <a:cs typeface="MS PGothic" charset="-128"/>
            </a:endParaRPr>
          </a:p>
          <a:p>
            <a:pPr>
              <a:lnSpc>
                <a:spcPct val="110000"/>
              </a:lnSpc>
              <a:spcBef>
                <a:spcPts val="1200"/>
              </a:spcBef>
              <a:spcAft>
                <a:spcPts val="600"/>
              </a:spcAft>
            </a:pPr>
            <a:r>
              <a:rPr lang="en-US" altLang="en-US" sz="2000" dirty="0">
                <a:ea typeface="MS PGothic" charset="-128"/>
                <a:cs typeface="MS PGothic" charset="-128"/>
              </a:rPr>
              <a:t>Framework for English Language Proficiency Development Standards Corresponding to the Common Core State Standards and the Next Generation Science </a:t>
            </a:r>
            <a:r>
              <a:rPr lang="en-US" altLang="en-US" sz="2000" dirty="0" smtClean="0">
                <a:ea typeface="MS PGothic" charset="-128"/>
                <a:cs typeface="MS PGothic" charset="-128"/>
              </a:rPr>
              <a:t>Standards:</a:t>
            </a:r>
            <a:br>
              <a:rPr lang="en-US" altLang="en-US" sz="2000" dirty="0" smtClean="0">
                <a:ea typeface="MS PGothic" charset="-128"/>
                <a:cs typeface="MS PGothic" charset="-128"/>
              </a:rPr>
            </a:br>
            <a:r>
              <a:rPr lang="en-US" altLang="en-US" dirty="0" smtClean="0">
                <a:ea typeface="MS PGothic" charset="-128"/>
                <a:cs typeface="MS PGothic" charset="-128"/>
                <a:hlinkClick r:id="rId4" invalidUrl="http://www.ccsso.org/Documents/2012/ELPD Framework Booklet-Final for web.pdf" tooltip="Framework for English Language Proficiency Development Standards Corresponding to the Common Core State Standards and the Next Generation Science Standards"/>
              </a:rPr>
              <a:t>http://www.ccsso.org/Documents/2012/ELPD Framework Booklet-Final for web.pdf</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295400" y="228600"/>
            <a:ext cx="7086600" cy="914400"/>
          </a:xfrm>
        </p:spPr>
        <p:txBody>
          <a:bodyPr/>
          <a:lstStyle/>
          <a:p>
            <a:r>
              <a:rPr lang="en-US" altLang="en-US" dirty="0">
                <a:ea typeface="MS PGothic" charset="-128"/>
              </a:rPr>
              <a:t>Forthcoming Resources</a:t>
            </a:r>
          </a:p>
        </p:txBody>
      </p:sp>
      <p:sp>
        <p:nvSpPr>
          <p:cNvPr id="4" name="Rectangle 1"/>
          <p:cNvSpPr>
            <a:spLocks noGrp="1" noChangeArrowheads="1"/>
          </p:cNvSpPr>
          <p:nvPr>
            <p:ph idx="1"/>
          </p:nvPr>
        </p:nvSpPr>
        <p:spPr>
          <a:xfrm>
            <a:off x="533400" y="1632059"/>
            <a:ext cx="8153400" cy="4278094"/>
          </a:xfrm>
          <a:extLst>
            <a:ext uri="{909E8E84-426E-40DD-AFC4-6F175D3DCCD1}">
              <a14:hiddenFill xmlns:a14="http://schemas.microsoft.com/office/drawing/2010/main">
                <a:no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ctr">
            <a:spAutoFit/>
          </a:bodyPr>
          <a:lstStyle/>
          <a:p>
            <a:pPr defTabSz="914400">
              <a:spcBef>
                <a:spcPts val="1200"/>
              </a:spcBef>
              <a:spcAft>
                <a:spcPts val="1200"/>
              </a:spcAft>
              <a:buClr>
                <a:srgbClr val="004080"/>
              </a:buClr>
              <a:defRPr/>
            </a:pPr>
            <a:r>
              <a:rPr lang="en-US" altLang="en-US" dirty="0" smtClean="0">
                <a:latin typeface="+mj-lt"/>
                <a:ea typeface="MS PGothic" charset="-128"/>
              </a:rPr>
              <a:t>English </a:t>
            </a:r>
            <a:r>
              <a:rPr lang="en-US" altLang="en-US" dirty="0">
                <a:latin typeface="+mj-lt"/>
                <a:ea typeface="MS PGothic" charset="-128"/>
              </a:rPr>
              <a:t>Language Proficiency Standards for Adult Education (Fall 2016)</a:t>
            </a:r>
          </a:p>
          <a:p>
            <a:pPr defTabSz="914400">
              <a:spcBef>
                <a:spcPts val="1200"/>
              </a:spcBef>
              <a:spcAft>
                <a:spcPts val="1200"/>
              </a:spcAft>
              <a:buClr>
                <a:srgbClr val="004080"/>
              </a:buClr>
              <a:defRPr/>
            </a:pPr>
            <a:r>
              <a:rPr lang="en-US" altLang="en-US" dirty="0" smtClean="0">
                <a:latin typeface="+mj-lt"/>
                <a:ea typeface="MS PGothic" charset="-128"/>
              </a:rPr>
              <a:t>Online </a:t>
            </a:r>
            <a:r>
              <a:rPr lang="en-US" altLang="en-US" dirty="0">
                <a:latin typeface="+mj-lt"/>
                <a:ea typeface="MS PGothic" charset="-128"/>
              </a:rPr>
              <a:t>professional development modules (2017</a:t>
            </a:r>
            <a:r>
              <a:rPr lang="en-US" altLang="en-US" dirty="0" smtClean="0">
                <a:latin typeface="+mj-lt"/>
                <a:ea typeface="MS PGothic" charset="-128"/>
              </a:rPr>
              <a:t>)</a:t>
            </a:r>
          </a:p>
          <a:p>
            <a:pPr marL="0" indent="0" defTabSz="914400" eaLnBrk="1" hangingPunct="1">
              <a:spcBef>
                <a:spcPct val="0"/>
              </a:spcBef>
              <a:buClrTx/>
              <a:buFontTx/>
              <a:buNone/>
              <a:defRPr/>
            </a:pPr>
            <a:endParaRPr lang="en-US" altLang="en-US" dirty="0" smtClean="0">
              <a:ea typeface="MS PGothic" charset="-128"/>
              <a:cs typeface="MS PGothic" charset="-128"/>
            </a:endParaRPr>
          </a:p>
          <a:p>
            <a:pPr marL="0" indent="0" defTabSz="914400" eaLnBrk="1" hangingPunct="1">
              <a:spcBef>
                <a:spcPct val="0"/>
              </a:spcBef>
              <a:buClrTx/>
              <a:buFontTx/>
              <a:buNone/>
              <a:defRPr/>
            </a:pPr>
            <a:r>
              <a:rPr lang="en-US" altLang="en-US" dirty="0" smtClean="0">
                <a:ea typeface="MS PGothic" charset="-128"/>
                <a:cs typeface="MS PGothic" charset="-128"/>
              </a:rPr>
              <a:t>For more information, contact:</a:t>
            </a:r>
          </a:p>
          <a:p>
            <a:pPr marL="0" indent="0" defTabSz="914400" eaLnBrk="1" hangingPunct="1">
              <a:spcBef>
                <a:spcPct val="0"/>
              </a:spcBef>
              <a:buClrTx/>
              <a:buFontTx/>
              <a:buNone/>
              <a:defRPr/>
            </a:pPr>
            <a:endParaRPr lang="en-US" altLang="en-US" dirty="0" smtClean="0">
              <a:ea typeface="MS PGothic" charset="-128"/>
              <a:cs typeface="MS PGothic" charset="-128"/>
            </a:endParaRPr>
          </a:p>
          <a:p>
            <a:pPr marL="0" indent="0" defTabSz="914400" eaLnBrk="1" hangingPunct="1">
              <a:spcBef>
                <a:spcPct val="0"/>
              </a:spcBef>
              <a:buClrTx/>
              <a:buFontTx/>
              <a:buNone/>
              <a:defRPr/>
            </a:pPr>
            <a:r>
              <a:rPr lang="en-US" altLang="en-US" dirty="0" smtClean="0">
                <a:ea typeface="MS PGothic" charset="-128"/>
                <a:cs typeface="MS PGothic" charset="-128"/>
              </a:rPr>
              <a:t>Ronna Spacone</a:t>
            </a:r>
          </a:p>
          <a:p>
            <a:pPr marL="0" indent="0" defTabSz="914400">
              <a:spcBef>
                <a:spcPct val="0"/>
              </a:spcBef>
              <a:buFont typeface="Wingdings" charset="2"/>
              <a:buNone/>
              <a:defRPr/>
            </a:pPr>
            <a:r>
              <a:rPr lang="en-US" altLang="en-US" dirty="0" smtClean="0">
                <a:ea typeface="MS PGothic" charset="-128"/>
                <a:cs typeface="MS PGothic" charset="-128"/>
              </a:rPr>
              <a:t>Program Manager</a:t>
            </a:r>
          </a:p>
          <a:p>
            <a:pPr marL="0" indent="0" defTabSz="914400">
              <a:spcBef>
                <a:spcPct val="0"/>
              </a:spcBef>
              <a:buFont typeface="Wingdings" charset="2"/>
              <a:buNone/>
              <a:defRPr/>
            </a:pPr>
            <a:r>
              <a:rPr lang="en-US" altLang="en-US" dirty="0" smtClean="0">
                <a:ea typeface="MS PGothic" charset="-128"/>
                <a:cs typeface="MS PGothic" charset="-128"/>
              </a:rPr>
              <a:t>OCTAE</a:t>
            </a:r>
          </a:p>
          <a:p>
            <a:pPr marL="0" indent="0" defTabSz="914400">
              <a:spcBef>
                <a:spcPct val="0"/>
              </a:spcBef>
              <a:buFont typeface="Wingdings" charset="2"/>
              <a:buNone/>
              <a:defRPr/>
            </a:pPr>
            <a:r>
              <a:rPr lang="en-US" altLang="en-US" dirty="0" smtClean="0">
                <a:ea typeface="MS PGothic" charset="-128"/>
                <a:cs typeface="MS PGothic" charset="-128"/>
              </a:rPr>
              <a:t>Phone: 202-245-7755</a:t>
            </a:r>
          </a:p>
          <a:p>
            <a:pPr marL="0" indent="0" defTabSz="914400">
              <a:spcBef>
                <a:spcPct val="0"/>
              </a:spcBef>
              <a:buFont typeface="Wingdings" charset="2"/>
              <a:buNone/>
              <a:defRPr/>
            </a:pPr>
            <a:r>
              <a:rPr lang="en-US" altLang="en-US" dirty="0" err="1" smtClean="0">
                <a:ea typeface="MS PGothic" charset="-128"/>
                <a:cs typeface="MS PGothic" charset="-128"/>
                <a:hlinkClick r:id="rId2"/>
              </a:rPr>
              <a:t>ronna.spacone@ed.gov</a:t>
            </a:r>
            <a:endParaRPr lang="en-US" altLang="en-US" dirty="0" smtClean="0">
              <a:ea typeface="MS PGothic" charset="-128"/>
              <a:cs typeface="MS PGothic"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a:xfrm>
            <a:off x="1190625" y="457200"/>
            <a:ext cx="8534400" cy="687388"/>
          </a:xfrm>
        </p:spPr>
        <p:txBody>
          <a:bodyPr/>
          <a:lstStyle/>
          <a:p>
            <a:r>
              <a:rPr lang="en-US" altLang="en-US" sz="3600" dirty="0">
                <a:solidFill>
                  <a:srgbClr val="000000"/>
                </a:solidFill>
                <a:ea typeface="MS PGothic" charset="-128"/>
              </a:rPr>
              <a:t>In the Words of Lily Wong Fillmore </a:t>
            </a:r>
            <a:r>
              <a:rPr lang="is-IS" altLang="en-US" sz="3600" dirty="0">
                <a:solidFill>
                  <a:srgbClr val="000000"/>
                </a:solidFill>
                <a:ea typeface="MS PGothic" charset="-128"/>
              </a:rPr>
              <a:t>…</a:t>
            </a:r>
            <a:endParaRPr lang="en-US" altLang="en-US" dirty="0">
              <a:ea typeface="MS PGothic" charset="-128"/>
            </a:endParaRPr>
          </a:p>
        </p:txBody>
      </p:sp>
      <p:grpSp>
        <p:nvGrpSpPr>
          <p:cNvPr id="11266" name="Group 10" descr="Decorative shape"/>
          <p:cNvGrpSpPr>
            <a:grpSpLocks/>
          </p:cNvGrpSpPr>
          <p:nvPr/>
        </p:nvGrpSpPr>
        <p:grpSpPr bwMode="auto">
          <a:xfrm>
            <a:off x="609600" y="1371600"/>
            <a:ext cx="8067675" cy="4906963"/>
            <a:chOff x="849645" y="1946895"/>
            <a:chExt cx="7444710" cy="4353887"/>
          </a:xfrm>
        </p:grpSpPr>
        <p:sp>
          <p:nvSpPr>
            <p:cNvPr id="2" name="Rounded Rectangle 1"/>
            <p:cNvSpPr/>
            <p:nvPr/>
          </p:nvSpPr>
          <p:spPr>
            <a:xfrm>
              <a:off x="849645" y="1946895"/>
              <a:ext cx="7444710" cy="4353887"/>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269" name="Rectangle 8"/>
            <p:cNvSpPr>
              <a:spLocks noChangeArrowheads="1"/>
            </p:cNvSpPr>
            <p:nvPr/>
          </p:nvSpPr>
          <p:spPr bwMode="auto">
            <a:xfrm rot="10800000" flipV="1">
              <a:off x="2349325" y="4793208"/>
              <a:ext cx="1342429" cy="48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endParaRPr lang="en-US" altLang="en-US" sz="3200">
                <a:solidFill>
                  <a:srgbClr val="4F81BD"/>
                </a:solidFill>
                <a:latin typeface="Calibri" charset="0"/>
              </a:endParaRPr>
            </a:p>
          </p:txBody>
        </p:sp>
      </p:grpSp>
      <p:sp>
        <p:nvSpPr>
          <p:cNvPr id="3" name="Content Placeholder 2"/>
          <p:cNvSpPr>
            <a:spLocks noGrp="1"/>
          </p:cNvSpPr>
          <p:nvPr>
            <p:ph idx="1"/>
          </p:nvPr>
        </p:nvSpPr>
        <p:spPr>
          <a:xfrm>
            <a:off x="1143000" y="1735138"/>
            <a:ext cx="7188200" cy="4419600"/>
          </a:xfrm>
        </p:spPr>
        <p:txBody>
          <a:bodyPr/>
          <a:lstStyle/>
          <a:p>
            <a:pPr marL="0" indent="0" defTabSz="914400" eaLnBrk="1" hangingPunct="1">
              <a:lnSpc>
                <a:spcPct val="110000"/>
              </a:lnSpc>
              <a:spcBef>
                <a:spcPts val="1613"/>
              </a:spcBef>
              <a:buClrTx/>
              <a:buFont typeface="Wingdings" charset="2"/>
              <a:buNone/>
              <a:defRPr/>
            </a:pPr>
            <a:r>
              <a:rPr lang="en-US" altLang="en-US" sz="2100" kern="1200" dirty="0" smtClean="0">
                <a:solidFill>
                  <a:srgbClr val="000000"/>
                </a:solidFill>
                <a:latin typeface="Arial Narrow" charset="0"/>
                <a:ea typeface="MS PGothic" charset="-128"/>
                <a:cs typeface=""/>
              </a:rPr>
              <a:t>“English language learners [ELLs] are provided materials that are so greatly simplified that they provide virtually no exposure to the forms and structures of the language they should be learning … [There’s] a lot of attention and energy focused on turning ELLs into English speakers, and not nearly enough on educating them. </a:t>
            </a:r>
          </a:p>
          <a:p>
            <a:pPr marL="0" indent="0" defTabSz="914400" eaLnBrk="1" hangingPunct="1">
              <a:lnSpc>
                <a:spcPct val="110000"/>
              </a:lnSpc>
              <a:spcBef>
                <a:spcPts val="1613"/>
              </a:spcBef>
              <a:buClrTx/>
              <a:buFont typeface="Wingdings" charset="2"/>
              <a:buNone/>
              <a:defRPr/>
            </a:pPr>
            <a:r>
              <a:rPr lang="en-US" altLang="en-US" sz="2100" kern="1200" dirty="0" smtClean="0">
                <a:solidFill>
                  <a:srgbClr val="000000"/>
                </a:solidFill>
                <a:latin typeface="Arial Narrow" charset="0"/>
                <a:ea typeface="MS PGothic" charset="-128"/>
                <a:cs typeface=""/>
              </a:rPr>
              <a:t>What ELLs need are authentic and age-appropriate texts … with appropriate instructional support from teachers who know how to support language development.”</a:t>
            </a:r>
          </a:p>
          <a:p>
            <a:pPr marL="0" indent="0" algn="r" defTabSz="914400" eaLnBrk="1" hangingPunct="1">
              <a:lnSpc>
                <a:spcPct val="110000"/>
              </a:lnSpc>
              <a:spcBef>
                <a:spcPts val="1613"/>
              </a:spcBef>
              <a:buClrTx/>
              <a:buFont typeface="Wingdings" charset="2"/>
              <a:buNone/>
              <a:defRPr/>
            </a:pPr>
            <a:r>
              <a:rPr lang="en-US" altLang="en-US" sz="2000" b="1" kern="1200" dirty="0" smtClean="0">
                <a:solidFill>
                  <a:srgbClr val="4F81BD"/>
                </a:solidFill>
                <a:latin typeface="Arial Narrow" charset="0"/>
                <a:ea typeface="MS PGothic" charset="-128"/>
                <a:cs typeface=""/>
              </a:rPr>
              <a:t>–- Lily Wong Fillmore, September 2010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200400"/>
            <a:ext cx="7086600" cy="914400"/>
          </a:xfrm>
        </p:spPr>
        <p:txBody>
          <a:bodyPr/>
          <a:lstStyle/>
          <a:p>
            <a:r>
              <a:rPr lang="en-US" altLang="en-US" sz="3600" dirty="0" smtClean="0">
                <a:ea typeface="MS PGothic" charset="-128"/>
                <a:cs typeface="MS PGothic" charset="-128"/>
              </a:rPr>
              <a:t>Questions &amp; Comments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219200" y="228600"/>
            <a:ext cx="7086600" cy="914400"/>
          </a:xfrm>
        </p:spPr>
        <p:txBody>
          <a:bodyPr/>
          <a:lstStyle/>
          <a:p>
            <a:r>
              <a:rPr lang="en-US" altLang="en-US" sz="3000" dirty="0">
                <a:ea typeface="MS PGothic" charset="-128"/>
              </a:rPr>
              <a:t>Demographic Imperatives</a:t>
            </a:r>
          </a:p>
        </p:txBody>
      </p:sp>
      <p:sp>
        <p:nvSpPr>
          <p:cNvPr id="11266" name="Content Placeholder 2"/>
          <p:cNvSpPr>
            <a:spLocks noGrp="1"/>
          </p:cNvSpPr>
          <p:nvPr>
            <p:ph idx="1"/>
          </p:nvPr>
        </p:nvSpPr>
        <p:spPr>
          <a:xfrm>
            <a:off x="457200" y="1676400"/>
            <a:ext cx="8077200" cy="4103688"/>
          </a:xfrm>
        </p:spPr>
        <p:txBody>
          <a:bodyPr/>
          <a:lstStyle/>
          <a:p>
            <a:pPr marL="346075" indent="-346075">
              <a:lnSpc>
                <a:spcPct val="110000"/>
              </a:lnSpc>
              <a:buFont typeface="Wingdings" charset="0"/>
              <a:buChar char="§"/>
              <a:defRPr/>
            </a:pPr>
            <a:r>
              <a:rPr lang="en-US" dirty="0" smtClean="0">
                <a:ea typeface="MS PGothic" charset="0"/>
                <a:cs typeface="MS PGothic" charset="0"/>
              </a:rPr>
              <a:t>According to the most recent data (2013-2014) from the National Reporting Service, adult ELLs comprise </a:t>
            </a:r>
            <a:r>
              <a:rPr lang="en-US" dirty="0">
                <a:ea typeface="MS PGothic" charset="0"/>
                <a:cs typeface="MS PGothic" charset="0"/>
              </a:rPr>
              <a:t>a substantial proportion (more than </a:t>
            </a:r>
            <a:r>
              <a:rPr lang="en-US" dirty="0" smtClean="0">
                <a:ea typeface="MS PGothic" charset="0"/>
                <a:cs typeface="MS PGothic" charset="0"/>
              </a:rPr>
              <a:t>40</a:t>
            </a:r>
            <a:r>
              <a:rPr lang="en-US" dirty="0">
                <a:ea typeface="MS PGothic" charset="0"/>
                <a:cs typeface="MS PGothic" charset="0"/>
              </a:rPr>
              <a:t>%) of the </a:t>
            </a:r>
            <a:r>
              <a:rPr lang="en-US" dirty="0" smtClean="0">
                <a:ea typeface="MS PGothic" charset="0"/>
                <a:cs typeface="MS PGothic" charset="0"/>
              </a:rPr>
              <a:t>population of adult students in </a:t>
            </a:r>
            <a:r>
              <a:rPr lang="en-US" dirty="0">
                <a:ea typeface="MS PGothic" charset="0"/>
                <a:cs typeface="MS PGothic" charset="0"/>
              </a:rPr>
              <a:t>the </a:t>
            </a:r>
            <a:r>
              <a:rPr lang="en-US" dirty="0" smtClean="0">
                <a:ea typeface="MS PGothic" charset="0"/>
                <a:cs typeface="MS PGothic" charset="0"/>
              </a:rPr>
              <a:t>the federally funded system. </a:t>
            </a:r>
            <a:endParaRPr lang="en-US" dirty="0">
              <a:ea typeface="MS PGothic" charset="0"/>
              <a:cs typeface="MS PGothic" charset="0"/>
            </a:endParaRPr>
          </a:p>
          <a:p>
            <a:pPr marL="346075" indent="-346075">
              <a:lnSpc>
                <a:spcPct val="110000"/>
              </a:lnSpc>
              <a:buFont typeface="Wingdings" charset="0"/>
              <a:buChar char="§"/>
              <a:defRPr/>
            </a:pPr>
            <a:r>
              <a:rPr lang="en-US" dirty="0">
                <a:ea typeface="MS PGothic" charset="0"/>
                <a:cs typeface="Arial" charset="0"/>
              </a:rPr>
              <a:t>Many states are experiencing exponential increases in </a:t>
            </a:r>
            <a:r>
              <a:rPr lang="en-US" dirty="0" smtClean="0">
                <a:ea typeface="MS PGothic" charset="0"/>
                <a:cs typeface="Arial" charset="0"/>
              </a:rPr>
              <a:t>ELL </a:t>
            </a:r>
            <a:r>
              <a:rPr lang="en-US" dirty="0">
                <a:ea typeface="MS PGothic" charset="0"/>
                <a:cs typeface="Arial" charset="0"/>
              </a:rPr>
              <a:t>populations</a:t>
            </a:r>
            <a:r>
              <a:rPr lang="en-US" dirty="0" smtClean="0">
                <a:ea typeface="MS PGothic" charset="0"/>
                <a:cs typeface="Arial" charset="0"/>
              </a:rPr>
              <a:t>.</a:t>
            </a:r>
          </a:p>
          <a:p>
            <a:pPr marL="346075" indent="-346075">
              <a:lnSpc>
                <a:spcPct val="110000"/>
              </a:lnSpc>
              <a:buFont typeface="Wingdings" charset="0"/>
              <a:buChar char="§"/>
              <a:defRPr/>
            </a:pPr>
            <a:r>
              <a:rPr lang="en-US" dirty="0" smtClean="0">
                <a:ea typeface="MS PGothic" charset="0"/>
                <a:cs typeface="Arial" charset="0"/>
              </a:rPr>
              <a:t>Accessing postsecondary education or workplace is especially challenging for ELLs because many cannot meet the entry requirements.</a:t>
            </a:r>
          </a:p>
          <a:p>
            <a:pPr marL="0" indent="0">
              <a:lnSpc>
                <a:spcPct val="110000"/>
              </a:lnSpc>
              <a:buFont typeface="Wingdings" charset="2"/>
              <a:buNone/>
              <a:defRPr/>
            </a:pPr>
            <a:r>
              <a:rPr lang="en-US" sz="1600" dirty="0" smtClean="0">
                <a:ea typeface="MS PGothic" charset="0"/>
                <a:cs typeface="Arial" charset="0"/>
              </a:rPr>
              <a:t>Source: </a:t>
            </a:r>
            <a:r>
              <a:rPr lang="en-US" sz="1600" u="sng" dirty="0">
                <a:hlinkClick r:id="rId3" tooltip="Source text for Demographic Imperatives slide"/>
              </a:rPr>
              <a:t>https://</a:t>
            </a:r>
            <a:r>
              <a:rPr lang="en-US" sz="1600" u="sng" dirty="0" smtClean="0">
                <a:hlinkClick r:id="rId3" tooltip="Source text for Demographic Imperatives slide"/>
              </a:rPr>
              <a:t>wdcrobcolp01.ed.gov/CFAPPS/OVAE/NRS/main.cfm</a:t>
            </a:r>
            <a:endParaRPr lang="en-US" sz="1600" dirty="0" smtClean="0">
              <a:ea typeface="MS PGothic"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38200" y="152400"/>
            <a:ext cx="7848600" cy="1066800"/>
          </a:xfrm>
        </p:spPr>
        <p:txBody>
          <a:bodyPr/>
          <a:lstStyle/>
          <a:p>
            <a:pPr algn="ctr"/>
            <a:r>
              <a:rPr lang="en-US" altLang="en-US" sz="3000" dirty="0">
                <a:solidFill>
                  <a:srgbClr val="000000"/>
                </a:solidFill>
                <a:ea typeface="MS PGothic" charset="-128"/>
              </a:rPr>
              <a:t>ELLs Bring Many Resources to Learning!</a:t>
            </a:r>
          </a:p>
        </p:txBody>
      </p:sp>
      <p:sp>
        <p:nvSpPr>
          <p:cNvPr id="15362" name="Content Placeholder 2"/>
          <p:cNvSpPr>
            <a:spLocks noGrp="1"/>
          </p:cNvSpPr>
          <p:nvPr>
            <p:ph idx="1"/>
          </p:nvPr>
        </p:nvSpPr>
        <p:spPr>
          <a:xfrm>
            <a:off x="609600" y="1417638"/>
            <a:ext cx="8077200" cy="5051425"/>
          </a:xfrm>
        </p:spPr>
        <p:txBody>
          <a:bodyPr/>
          <a:lstStyle/>
          <a:p>
            <a:pPr marL="347663" indent="-347663">
              <a:lnSpc>
                <a:spcPct val="120000"/>
              </a:lnSpc>
              <a:spcBef>
                <a:spcPts val="525"/>
              </a:spcBef>
              <a:spcAft>
                <a:spcPts val="600"/>
              </a:spcAft>
            </a:pPr>
            <a:r>
              <a:rPr lang="en-US" altLang="en-US" dirty="0">
                <a:ea typeface="MS PGothic" charset="-128"/>
                <a:cs typeface="MS PGothic" charset="-128"/>
              </a:rPr>
              <a:t>Knowing another language in our global economy is a good thing </a:t>
            </a:r>
            <a:r>
              <a:rPr lang="is-IS" altLang="en-US" dirty="0">
                <a:ea typeface="MS PGothic" charset="-128"/>
                <a:cs typeface="MS PGothic" charset="-128"/>
              </a:rPr>
              <a:t>… </a:t>
            </a:r>
            <a:r>
              <a:rPr lang="en-US" altLang="en-US" dirty="0">
                <a:ea typeface="MS PGothic" charset="-128"/>
                <a:cs typeface="MS PGothic" charset="-128"/>
              </a:rPr>
              <a:t>a </a:t>
            </a:r>
            <a:r>
              <a:rPr lang="en-US" altLang="en-US" i="1" dirty="0">
                <a:ea typeface="MS PGothic" charset="-128"/>
                <a:cs typeface="MS PGothic" charset="-128"/>
              </a:rPr>
              <a:t>very</a:t>
            </a:r>
            <a:r>
              <a:rPr lang="en-US" altLang="en-US" dirty="0">
                <a:ea typeface="MS PGothic" charset="-128"/>
                <a:cs typeface="MS PGothic" charset="-128"/>
              </a:rPr>
              <a:t> good thing!</a:t>
            </a:r>
          </a:p>
          <a:p>
            <a:pPr marL="347663" indent="-347663">
              <a:lnSpc>
                <a:spcPct val="120000"/>
              </a:lnSpc>
              <a:spcBef>
                <a:spcPts val="525"/>
              </a:spcBef>
              <a:spcAft>
                <a:spcPts val="600"/>
              </a:spcAft>
            </a:pPr>
            <a:r>
              <a:rPr lang="en-US" altLang="en-US" dirty="0">
                <a:ea typeface="MS PGothic" charset="-128"/>
                <a:cs typeface="MS PGothic" charset="-128"/>
              </a:rPr>
              <a:t>Many ELLs have first-language and literacy knowledge and skills that can boost their acquisition of English and learning more broadly:</a:t>
            </a:r>
          </a:p>
          <a:p>
            <a:pPr marL="684213" lvl="1" indent="-347663">
              <a:lnSpc>
                <a:spcPct val="110000"/>
              </a:lnSpc>
              <a:spcBef>
                <a:spcPts val="525"/>
              </a:spcBef>
              <a:spcAft>
                <a:spcPts val="600"/>
              </a:spcAft>
              <a:buFont typeface="Arial" charset="0"/>
              <a:buChar char="•"/>
            </a:pPr>
            <a:r>
              <a:rPr lang="en-US" altLang="en-US" sz="1900" dirty="0">
                <a:ea typeface="MS PGothic" charset="-128"/>
              </a:rPr>
              <a:t>ELLs who are literate in a first-language that shares cognates with English can apply that knowledge to second-language acquisition.</a:t>
            </a:r>
          </a:p>
          <a:p>
            <a:pPr marL="684213" lvl="1" indent="-347663">
              <a:lnSpc>
                <a:spcPct val="110000"/>
              </a:lnSpc>
              <a:spcBef>
                <a:spcPts val="525"/>
              </a:spcBef>
              <a:spcAft>
                <a:spcPts val="600"/>
              </a:spcAft>
              <a:buFont typeface="Arial" charset="0"/>
              <a:buChar char="•"/>
            </a:pPr>
            <a:r>
              <a:rPr lang="en-US" altLang="en-US" sz="1900" dirty="0">
                <a:ea typeface="MS PGothic" charset="-128"/>
              </a:rPr>
              <a:t>ELLs often have a heightened awareness of grammatical functions and effects because they use two or more languages. </a:t>
            </a:r>
          </a:p>
          <a:p>
            <a:pPr marL="684213" lvl="1" indent="-347663">
              <a:lnSpc>
                <a:spcPct val="110000"/>
              </a:lnSpc>
              <a:spcBef>
                <a:spcPts val="525"/>
              </a:spcBef>
              <a:spcAft>
                <a:spcPts val="600"/>
              </a:spcAft>
              <a:buFont typeface="Arial" charset="0"/>
              <a:buChar char="•"/>
            </a:pPr>
            <a:r>
              <a:rPr lang="en-US" altLang="en-US" sz="1900" dirty="0">
                <a:ea typeface="MS PGothic" charset="-128"/>
              </a:rPr>
              <a:t>ELLs can bring to bear conceptual knowledge they developed in their first language within their disciplinary studies.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95400" y="685800"/>
            <a:ext cx="7086600" cy="914400"/>
          </a:xfrm>
        </p:spPr>
        <p:txBody>
          <a:bodyPr anchor="t"/>
          <a:lstStyle/>
          <a:p>
            <a:r>
              <a:rPr lang="en-US" altLang="en-US" sz="3000" dirty="0">
                <a:ea typeface="MS PGothic" charset="-128"/>
              </a:rPr>
              <a:t>Traditional Instructional Practices</a:t>
            </a:r>
            <a:endParaRPr lang="en-US" altLang="en-US" dirty="0">
              <a:ea typeface="MS PGothic" charset="-128"/>
            </a:endParaRPr>
          </a:p>
        </p:txBody>
      </p:sp>
      <p:sp>
        <p:nvSpPr>
          <p:cNvPr id="17410" name="Content Placeholder 3"/>
          <p:cNvSpPr>
            <a:spLocks noGrp="1"/>
          </p:cNvSpPr>
          <p:nvPr>
            <p:ph idx="1"/>
          </p:nvPr>
        </p:nvSpPr>
        <p:spPr/>
        <p:txBody>
          <a:bodyPr/>
          <a:lstStyle/>
          <a:p>
            <a:pPr marL="342900" lvl="1" indent="-342900">
              <a:lnSpc>
                <a:spcPct val="120000"/>
              </a:lnSpc>
              <a:spcBef>
                <a:spcPts val="1200"/>
              </a:spcBef>
              <a:spcAft>
                <a:spcPts val="600"/>
              </a:spcAft>
              <a:buClr>
                <a:srgbClr val="004080"/>
              </a:buClr>
              <a:buSzPct val="99000"/>
            </a:pPr>
            <a:r>
              <a:rPr lang="en-US" altLang="en-US" sz="2400" dirty="0">
                <a:ea typeface="MS PGothic" charset="-128"/>
              </a:rPr>
              <a:t>Practice 1: Learning English is a bridge that ELLs must cross before they are allowed to study fields of genuine interest to them, such as science, literature, or history. </a:t>
            </a:r>
          </a:p>
          <a:p>
            <a:pPr marL="342900" lvl="1" indent="-342900">
              <a:lnSpc>
                <a:spcPct val="120000"/>
              </a:lnSpc>
              <a:spcBef>
                <a:spcPts val="1200"/>
              </a:spcBef>
              <a:spcAft>
                <a:spcPts val="600"/>
              </a:spcAft>
              <a:buClr>
                <a:srgbClr val="004080"/>
              </a:buClr>
              <a:buSzPct val="99000"/>
            </a:pPr>
            <a:r>
              <a:rPr lang="en-US" altLang="en-US" sz="2400" dirty="0">
                <a:ea typeface="MS PGothic" charset="-128"/>
              </a:rPr>
              <a:t>Practice 2: Left without access to the rich texts of academic disciplines, ELLs are often provided “mush” to read.</a:t>
            </a:r>
            <a:endParaRPr lang="en-US" altLang="en-US" dirty="0">
              <a:ea typeface="MS PGothic"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19200" y="76200"/>
            <a:ext cx="7467600" cy="1130300"/>
          </a:xfrm>
        </p:spPr>
        <p:txBody>
          <a:bodyPr/>
          <a:lstStyle/>
          <a:p>
            <a:r>
              <a:rPr lang="en-US" altLang="en-US" sz="3000" dirty="0">
                <a:solidFill>
                  <a:srgbClr val="000000"/>
                </a:solidFill>
                <a:ea typeface="MS PGothic" charset="-128"/>
              </a:rPr>
              <a:t>Why Have These Practices Endured?</a:t>
            </a:r>
          </a:p>
        </p:txBody>
      </p:sp>
      <p:sp>
        <p:nvSpPr>
          <p:cNvPr id="19458" name="Content Placeholder 2"/>
          <p:cNvSpPr>
            <a:spLocks noGrp="1"/>
          </p:cNvSpPr>
          <p:nvPr>
            <p:ph idx="1"/>
          </p:nvPr>
        </p:nvSpPr>
        <p:spPr>
          <a:xfrm>
            <a:off x="457200" y="1404938"/>
            <a:ext cx="8229600" cy="5157787"/>
          </a:xfrm>
        </p:spPr>
        <p:txBody>
          <a:bodyPr/>
          <a:lstStyle/>
          <a:p>
            <a:pPr>
              <a:lnSpc>
                <a:spcPct val="120000"/>
              </a:lnSpc>
              <a:spcBef>
                <a:spcPts val="600"/>
              </a:spcBef>
              <a:spcAft>
                <a:spcPts val="600"/>
              </a:spcAft>
            </a:pPr>
            <a:r>
              <a:rPr lang="en-US" altLang="en-US" dirty="0">
                <a:ea typeface="MS PGothic" charset="-128"/>
                <a:cs typeface="MS PGothic" charset="-128"/>
              </a:rPr>
              <a:t>Because they are based on the assumption that:</a:t>
            </a:r>
          </a:p>
          <a:p>
            <a:pPr lvl="1">
              <a:lnSpc>
                <a:spcPct val="120000"/>
              </a:lnSpc>
              <a:spcBef>
                <a:spcPts val="600"/>
              </a:spcBef>
              <a:spcAft>
                <a:spcPts val="600"/>
              </a:spcAft>
              <a:buSzPct val="125000"/>
              <a:buFont typeface="Arial" charset="0"/>
              <a:buChar char="•"/>
            </a:pPr>
            <a:r>
              <a:rPr lang="en-US" altLang="en-US" dirty="0">
                <a:ea typeface="MS PGothic" charset="-128"/>
              </a:rPr>
              <a:t>ELLs will be put off—frustrated—by anything that is too hard.</a:t>
            </a:r>
          </a:p>
          <a:p>
            <a:pPr lvl="1">
              <a:lnSpc>
                <a:spcPct val="120000"/>
              </a:lnSpc>
              <a:spcBef>
                <a:spcPts val="600"/>
              </a:spcBef>
              <a:spcAft>
                <a:spcPts val="600"/>
              </a:spcAft>
              <a:buSzPct val="125000"/>
              <a:buFont typeface="Arial" charset="0"/>
              <a:buChar char="•"/>
            </a:pPr>
            <a:r>
              <a:rPr lang="en-US" altLang="en-US" dirty="0">
                <a:ea typeface="MS PGothic" charset="-128"/>
              </a:rPr>
              <a:t>Adapted, decodable texts allow ELLs to read and access meaning on their own.</a:t>
            </a:r>
          </a:p>
          <a:p>
            <a:pPr>
              <a:lnSpc>
                <a:spcPct val="120000"/>
              </a:lnSpc>
              <a:spcBef>
                <a:spcPts val="600"/>
              </a:spcBef>
              <a:spcAft>
                <a:spcPts val="600"/>
              </a:spcAft>
            </a:pPr>
            <a:r>
              <a:rPr lang="en-US" altLang="en-US" dirty="0">
                <a:ea typeface="MS PGothic" charset="-128"/>
                <a:cs typeface="MS PGothic" charset="-128"/>
              </a:rPr>
              <a:t>But, what is forgotten is that </a:t>
            </a:r>
            <a:r>
              <a:rPr lang="is-IS" altLang="en-US" dirty="0">
                <a:ea typeface="MS PGothic" charset="-128"/>
                <a:cs typeface="MS PGothic" charset="-128"/>
              </a:rPr>
              <a:t>…</a:t>
            </a:r>
          </a:p>
          <a:p>
            <a:pPr lvl="1">
              <a:lnSpc>
                <a:spcPct val="120000"/>
              </a:lnSpc>
              <a:spcBef>
                <a:spcPts val="600"/>
              </a:spcBef>
              <a:spcAft>
                <a:spcPts val="600"/>
              </a:spcAft>
              <a:buFont typeface="Arial" charset="0"/>
              <a:buChar char="•"/>
            </a:pPr>
            <a:r>
              <a:rPr lang="en-US" altLang="en-US" dirty="0">
                <a:ea typeface="MS PGothic" charset="-128"/>
              </a:rPr>
              <a:t>Simplified texts don’t offer students the complex syntax, vocabulary, or concepts they need to learn so that they can succeed. </a:t>
            </a:r>
          </a:p>
          <a:p>
            <a:pPr lvl="1">
              <a:lnSpc>
                <a:spcPct val="120000"/>
              </a:lnSpc>
              <a:spcBef>
                <a:spcPts val="600"/>
              </a:spcBef>
              <a:spcAft>
                <a:spcPts val="600"/>
              </a:spcAft>
              <a:buSzPct val="125000"/>
              <a:buFont typeface="Arial" charset="0"/>
              <a:buChar char="•"/>
            </a:pPr>
            <a:r>
              <a:rPr lang="en-US" altLang="en-US" dirty="0">
                <a:ea typeface="MS PGothic" charset="-128"/>
              </a:rPr>
              <a:t>Academic language can be learned only by noticing how it works in reading authentic texts—engaging with, thinking about, discussing, and writing about their content.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295400" y="228600"/>
            <a:ext cx="7848600" cy="914400"/>
          </a:xfrm>
        </p:spPr>
        <p:txBody>
          <a:bodyPr/>
          <a:lstStyle/>
          <a:p>
            <a:r>
              <a:rPr lang="en-US" altLang="en-US" sz="3200" dirty="0">
                <a:solidFill>
                  <a:srgbClr val="000000"/>
                </a:solidFill>
                <a:ea typeface="MS PGothic" charset="-128"/>
              </a:rPr>
              <a:t>ELL Expert Contributions to College and Career Readiness Standards</a:t>
            </a:r>
            <a:endParaRPr lang="en-US" altLang="en-US" sz="3200" dirty="0">
              <a:ea typeface="MS PGothic" charset="-128"/>
            </a:endParaRPr>
          </a:p>
        </p:txBody>
      </p:sp>
      <p:sp>
        <p:nvSpPr>
          <p:cNvPr id="3" name="Content Placeholder 2"/>
          <p:cNvSpPr>
            <a:spLocks noGrp="1"/>
          </p:cNvSpPr>
          <p:nvPr>
            <p:ph idx="1"/>
          </p:nvPr>
        </p:nvSpPr>
        <p:spPr>
          <a:xfrm>
            <a:off x="533400" y="1447800"/>
            <a:ext cx="8001000" cy="5105400"/>
          </a:xfrm>
        </p:spPr>
        <p:txBody>
          <a:bodyPr/>
          <a:lstStyle/>
          <a:p>
            <a:pPr>
              <a:lnSpc>
                <a:spcPct val="120000"/>
              </a:lnSpc>
              <a:spcBef>
                <a:spcPts val="600"/>
              </a:spcBef>
              <a:spcAft>
                <a:spcPts val="600"/>
              </a:spcAft>
              <a:buFont typeface="Wingdings" charset="0"/>
              <a:buChar char="§"/>
              <a:defRPr/>
            </a:pPr>
            <a:r>
              <a:rPr lang="en-US" dirty="0">
                <a:solidFill>
                  <a:srgbClr val="000000"/>
                </a:solidFill>
                <a:cs typeface="Arial"/>
              </a:rPr>
              <a:t>Asked </a:t>
            </a:r>
            <a:r>
              <a:rPr lang="en-US" dirty="0" smtClean="0">
                <a:solidFill>
                  <a:srgbClr val="000000"/>
                </a:solidFill>
                <a:cs typeface="Arial"/>
              </a:rPr>
              <a:t>that </a:t>
            </a:r>
            <a:r>
              <a:rPr lang="en-US" dirty="0">
                <a:solidFill>
                  <a:srgbClr val="000000"/>
                </a:solidFill>
                <a:cs typeface="Arial"/>
              </a:rPr>
              <a:t>the global and cultural diversity of the reading selections </a:t>
            </a:r>
            <a:r>
              <a:rPr lang="en-US" dirty="0" smtClean="0">
                <a:solidFill>
                  <a:srgbClr val="000000"/>
                </a:solidFill>
                <a:cs typeface="Arial"/>
              </a:rPr>
              <a:t>be </a:t>
            </a:r>
            <a:r>
              <a:rPr lang="en-US" dirty="0">
                <a:solidFill>
                  <a:srgbClr val="000000"/>
                </a:solidFill>
                <a:cs typeface="Arial"/>
              </a:rPr>
              <a:t>strengthened</a:t>
            </a:r>
            <a:r>
              <a:rPr lang="en-US" dirty="0" smtClean="0">
                <a:solidFill>
                  <a:srgbClr val="000000"/>
                </a:solidFill>
                <a:cs typeface="Arial"/>
              </a:rPr>
              <a:t>.</a:t>
            </a:r>
          </a:p>
          <a:p>
            <a:pPr>
              <a:lnSpc>
                <a:spcPct val="120000"/>
              </a:lnSpc>
              <a:spcBef>
                <a:spcPts val="600"/>
              </a:spcBef>
              <a:spcAft>
                <a:spcPts val="600"/>
              </a:spcAft>
              <a:buFont typeface="Wingdings" charset="0"/>
              <a:buChar char="§"/>
              <a:defRPr/>
            </a:pPr>
            <a:r>
              <a:rPr lang="en-US" dirty="0">
                <a:solidFill>
                  <a:srgbClr val="000000"/>
                </a:solidFill>
                <a:cs typeface="Arial"/>
              </a:rPr>
              <a:t>Added aspects of comprehension monitoring, e.g., ability to request clarification, confirm comprehension, ask questions</a:t>
            </a:r>
            <a:r>
              <a:rPr lang="en-US" dirty="0" smtClean="0">
                <a:solidFill>
                  <a:srgbClr val="000000"/>
                </a:solidFill>
                <a:cs typeface="Arial"/>
              </a:rPr>
              <a:t>.</a:t>
            </a:r>
          </a:p>
          <a:p>
            <a:pPr marL="230188" indent="-230188">
              <a:lnSpc>
                <a:spcPct val="120000"/>
              </a:lnSpc>
              <a:spcBef>
                <a:spcPts val="600"/>
              </a:spcBef>
              <a:spcAft>
                <a:spcPts val="600"/>
              </a:spcAft>
              <a:buFont typeface="Wingdings" charset="0"/>
              <a:buChar char="§"/>
              <a:defRPr/>
            </a:pPr>
            <a:r>
              <a:rPr lang="en-US" dirty="0">
                <a:solidFill>
                  <a:srgbClr val="000000"/>
                </a:solidFill>
                <a:cs typeface="Arial"/>
              </a:rPr>
              <a:t>Spoke forcefully in favor of </a:t>
            </a:r>
            <a:r>
              <a:rPr lang="en-US" dirty="0" smtClean="0">
                <a:solidFill>
                  <a:srgbClr val="000000"/>
                </a:solidFill>
                <a:cs typeface="Arial"/>
              </a:rPr>
              <a:t>incorporating literacy </a:t>
            </a:r>
            <a:r>
              <a:rPr lang="en-US" dirty="0">
                <a:solidFill>
                  <a:srgbClr val="000000"/>
                </a:solidFill>
                <a:cs typeface="Arial"/>
              </a:rPr>
              <a:t>across the disciplines and helped to sustain their inclusion.</a:t>
            </a:r>
          </a:p>
          <a:p>
            <a:pPr marL="230188" indent="-230188">
              <a:lnSpc>
                <a:spcPct val="120000"/>
              </a:lnSpc>
              <a:spcBef>
                <a:spcPts val="600"/>
              </a:spcBef>
              <a:spcAft>
                <a:spcPts val="600"/>
              </a:spcAft>
              <a:buFont typeface="Wingdings" charset="0"/>
              <a:buChar char="§"/>
              <a:defRPr/>
            </a:pPr>
            <a:r>
              <a:rPr lang="en-US" dirty="0">
                <a:solidFill>
                  <a:srgbClr val="000000"/>
                </a:solidFill>
                <a:cs typeface="Arial"/>
              </a:rPr>
              <a:t>Added standards that require students to adapt their writing and speaking to a variety of contexts and communicative tasks.</a:t>
            </a:r>
          </a:p>
          <a:p>
            <a:pPr marL="230188" indent="-230188">
              <a:lnSpc>
                <a:spcPct val="120000"/>
              </a:lnSpc>
              <a:spcBef>
                <a:spcPts val="600"/>
              </a:spcBef>
              <a:spcAft>
                <a:spcPts val="600"/>
              </a:spcAft>
              <a:buFont typeface="Wingdings" charset="0"/>
              <a:buChar char="§"/>
              <a:defRPr/>
            </a:pPr>
            <a:r>
              <a:rPr lang="en-US" dirty="0">
                <a:solidFill>
                  <a:srgbClr val="000000"/>
                </a:solidFill>
                <a:ea typeface="Arial" charset="0"/>
                <a:cs typeface="Arial"/>
              </a:rPr>
              <a:t>Insisted </a:t>
            </a:r>
            <a:r>
              <a:rPr lang="en-US" dirty="0" smtClean="0">
                <a:solidFill>
                  <a:srgbClr val="000000"/>
                </a:solidFill>
                <a:ea typeface="Arial" charset="0"/>
                <a:cs typeface="Arial"/>
              </a:rPr>
              <a:t>that grammar </a:t>
            </a:r>
            <a:r>
              <a:rPr lang="en-US" dirty="0">
                <a:solidFill>
                  <a:srgbClr val="000000"/>
                </a:solidFill>
                <a:ea typeface="Arial" charset="0"/>
                <a:cs typeface="Arial"/>
              </a:rPr>
              <a:t>and usage be acquired </a:t>
            </a:r>
            <a:r>
              <a:rPr lang="en-US" dirty="0" smtClean="0">
                <a:solidFill>
                  <a:srgbClr val="000000"/>
                </a:solidFill>
                <a:ea typeface="Arial" charset="0"/>
                <a:cs typeface="Arial"/>
              </a:rPr>
              <a:t>through  </a:t>
            </a:r>
            <a:r>
              <a:rPr lang="en-US" dirty="0">
                <a:solidFill>
                  <a:srgbClr val="000000"/>
                </a:solidFill>
                <a:ea typeface="Arial" charset="0"/>
                <a:cs typeface="Arial"/>
              </a:rPr>
              <a:t>communication and comprehension. </a:t>
            </a:r>
            <a:endParaRPr lang="en-US" sz="2400" dirty="0">
              <a:solidFill>
                <a:srgbClr val="3F3F39"/>
              </a:solidFil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6147</TotalTime>
  <Pages>39</Pages>
  <Words>3349</Words>
  <Application>Microsoft Office PowerPoint</Application>
  <PresentationFormat>Overhead</PresentationFormat>
  <Paragraphs>242</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SAMPLE</vt:lpstr>
      <vt:lpstr>Realizing Opportunities for  English Language Learners Through State  Academic Standards   U.S. Department of Education Office of Career, Technical, and Adult Education StandardsWork, Inc.  2016</vt:lpstr>
      <vt:lpstr>Welcome and Webinar Logistics</vt:lpstr>
      <vt:lpstr>Webinar Agenda</vt:lpstr>
      <vt:lpstr>In the Words of Lily Wong Fillmore …</vt:lpstr>
      <vt:lpstr>Demographic Imperatives</vt:lpstr>
      <vt:lpstr>ELLs Bring Many Resources to Learning!</vt:lpstr>
      <vt:lpstr>Traditional Instructional Practices</vt:lpstr>
      <vt:lpstr>Why Have These Practices Endured?</vt:lpstr>
      <vt:lpstr>ELL Expert Contributions to College and Career Readiness Standards</vt:lpstr>
      <vt:lpstr>New Standards – New Imperatives</vt:lpstr>
      <vt:lpstr>Bottom Line</vt:lpstr>
      <vt:lpstr>Relationship Between Language  and Meaning or Content</vt:lpstr>
      <vt:lpstr>Old Paradigm</vt:lpstr>
      <vt:lpstr>New Paradigm</vt:lpstr>
      <vt:lpstr>Now let’s watch a Grade 8 video of an  ELA/literacy classroom of ELL students …</vt:lpstr>
      <vt:lpstr>Reading</vt:lpstr>
      <vt:lpstr>ELL research on reading tells us to …</vt:lpstr>
      <vt:lpstr>ELL research on reading (continued)</vt:lpstr>
      <vt:lpstr>ELL research on reading (continued) </vt:lpstr>
      <vt:lpstr>Writing</vt:lpstr>
      <vt:lpstr>ELL research on writing tells us to …</vt:lpstr>
      <vt:lpstr>ELL research on writing (continued)</vt:lpstr>
      <vt:lpstr>Writing and ELLs’ Cultural and Linguistic Backgrounds (Some Examples)</vt:lpstr>
      <vt:lpstr>Speaking and Listening</vt:lpstr>
      <vt:lpstr>ELL research on speaking and listening tells us to …</vt:lpstr>
      <vt:lpstr>ELL research on speaking and listening (continued)</vt:lpstr>
      <vt:lpstr>Language</vt:lpstr>
      <vt:lpstr>ELL research on language development tells us to. …</vt:lpstr>
      <vt:lpstr>Pedagogical Shifts for Language Acquisition</vt:lpstr>
      <vt:lpstr>Pedagogical Shifts to Teach Complex Texts</vt:lpstr>
      <vt:lpstr>ABE Teachers Are Challenged to:</vt:lpstr>
      <vt:lpstr>ESL Teachers Are Challenged to:</vt:lpstr>
      <vt:lpstr>State and Program Leadership Are Challenged to:</vt:lpstr>
      <vt:lpstr>Publishers Are Challenged to:</vt:lpstr>
      <vt:lpstr>10 Steps to Re-Envision ELL Education</vt:lpstr>
      <vt:lpstr>Re-Envision Education of ELLs (continued)</vt:lpstr>
      <vt:lpstr>References and Resources</vt:lpstr>
      <vt:lpstr>References and Resources </vt:lpstr>
      <vt:lpstr>Forthcoming Resources</vt:lpstr>
      <vt:lpstr>Questions &amp; Comments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OCTAE</dc:title>
  <dc:subject>English Language Learners</dc:subject>
  <dc:creator>OCTAE</dc:creator>
  <cp:keywords>OCTAE, College and Career Readiness, CCR SIA, English Language Learners</cp:keywords>
  <cp:lastModifiedBy>Authorised User</cp:lastModifiedBy>
  <cp:revision>352</cp:revision>
  <cp:lastPrinted>2008-08-04T15:46:24Z</cp:lastPrinted>
  <dcterms:created xsi:type="dcterms:W3CDTF">2008-12-30T23:46:17Z</dcterms:created>
  <dcterms:modified xsi:type="dcterms:W3CDTF">2016-10-25T17:18:25Z</dcterms:modified>
</cp:coreProperties>
</file>