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75" r:id="rId2"/>
    <p:sldId id="276" r:id="rId3"/>
  </p:sldIdLst>
  <p:sldSz cx="12192000" cy="6858000"/>
  <p:notesSz cx="7010400" cy="9236075"/>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AD6"/>
    <a:srgbClr val="EEDB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6" autoAdjust="0"/>
    <p:restoredTop sz="96619" autoAdjust="0"/>
  </p:normalViewPr>
  <p:slideViewPr>
    <p:cSldViewPr snapToGrid="0">
      <p:cViewPr varScale="1">
        <p:scale>
          <a:sx n="91" d="100"/>
          <a:sy n="91" d="100"/>
        </p:scale>
        <p:origin x="52" y="53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1963"/>
          </a:xfrm>
          <a:prstGeom prst="rect">
            <a:avLst/>
          </a:prstGeom>
        </p:spPr>
        <p:txBody>
          <a:bodyPr vert="horz" lIns="91440" tIns="45720" rIns="91440" bIns="45720" rtlCol="0"/>
          <a:lstStyle>
            <a:lvl1pPr algn="r">
              <a:defRPr sz="1200"/>
            </a:lvl1pPr>
          </a:lstStyle>
          <a:p>
            <a:fld id="{A2920306-0873-479D-8330-805448DC23EC}" type="datetimeFigureOut">
              <a:rPr lang="en-US" smtClean="0"/>
              <a:t>2/8/2017</a:t>
            </a:fld>
            <a:endParaRPr lang="en-US" dirty="0"/>
          </a:p>
        </p:txBody>
      </p:sp>
      <p:sp>
        <p:nvSpPr>
          <p:cNvPr id="4" name="Footer Placeholder 3"/>
          <p:cNvSpPr>
            <a:spLocks noGrp="1"/>
          </p:cNvSpPr>
          <p:nvPr>
            <p:ph type="ftr" sz="quarter" idx="2"/>
          </p:nvPr>
        </p:nvSpPr>
        <p:spPr>
          <a:xfrm>
            <a:off x="1" y="8772526"/>
            <a:ext cx="3038475"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772526"/>
            <a:ext cx="3038475" cy="461963"/>
          </a:xfrm>
          <a:prstGeom prst="rect">
            <a:avLst/>
          </a:prstGeom>
        </p:spPr>
        <p:txBody>
          <a:bodyPr vert="horz" lIns="91440" tIns="45720" rIns="91440" bIns="45720" rtlCol="0" anchor="b"/>
          <a:lstStyle>
            <a:lvl1pPr algn="r">
              <a:defRPr sz="1200"/>
            </a:lvl1pPr>
          </a:lstStyle>
          <a:p>
            <a:fld id="{961B29F9-EEA2-4C0A-B334-3B4D8AD14BE8}" type="slidenum">
              <a:rPr lang="en-US" smtClean="0"/>
              <a:t>‹#›</a:t>
            </a:fld>
            <a:endParaRPr lang="en-US" dirty="0"/>
          </a:p>
        </p:txBody>
      </p:sp>
    </p:spTree>
    <p:extLst>
      <p:ext uri="{BB962C8B-B14F-4D97-AF65-F5344CB8AC3E}">
        <p14:creationId xmlns:p14="http://schemas.microsoft.com/office/powerpoint/2010/main" val="27435304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408"/>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1"/>
            <a:ext cx="3037840" cy="463408"/>
          </a:xfrm>
          <a:prstGeom prst="rect">
            <a:avLst/>
          </a:prstGeom>
        </p:spPr>
        <p:txBody>
          <a:bodyPr vert="horz" lIns="92830" tIns="46415" rIns="92830" bIns="46415" rtlCol="0"/>
          <a:lstStyle>
            <a:lvl1pPr algn="r">
              <a:defRPr sz="1200"/>
            </a:lvl1pPr>
          </a:lstStyle>
          <a:p>
            <a:fld id="{DBF802D8-C61B-4189-8F2E-C193C090B0A8}" type="datetimeFigureOut">
              <a:rPr lang="en-US" smtClean="0"/>
              <a:pPr/>
              <a:t>2/8/2017</a:t>
            </a:fld>
            <a:endParaRPr lang="en-US" dirty="0"/>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0"/>
            <a:ext cx="3037840" cy="463407"/>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70"/>
            <a:ext cx="3037840" cy="463407"/>
          </a:xfrm>
          <a:prstGeom prst="rect">
            <a:avLst/>
          </a:prstGeom>
        </p:spPr>
        <p:txBody>
          <a:bodyPr vert="horz" lIns="92830" tIns="46415" rIns="92830" bIns="46415" rtlCol="0" anchor="b"/>
          <a:lstStyle>
            <a:lvl1pPr algn="r">
              <a:defRPr sz="1200"/>
            </a:lvl1pPr>
          </a:lstStyle>
          <a:p>
            <a:fld id="{CDB5C45C-D192-459D-96F5-2F27DD968A36}" type="slidenum">
              <a:rPr lang="en-US" smtClean="0"/>
              <a:pPr/>
              <a:t>‹#›</a:t>
            </a:fld>
            <a:endParaRPr lang="en-US" dirty="0"/>
          </a:p>
        </p:txBody>
      </p:sp>
    </p:spTree>
    <p:extLst>
      <p:ext uri="{BB962C8B-B14F-4D97-AF65-F5344CB8AC3E}">
        <p14:creationId xmlns:p14="http://schemas.microsoft.com/office/powerpoint/2010/main" val="1871168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711201" y="1524000"/>
            <a:ext cx="10164233" cy="1752600"/>
          </a:xfrm>
        </p:spPr>
        <p:txBody>
          <a:bodyPr/>
          <a:lstStyle>
            <a:lvl1pPr>
              <a:defRPr sz="3600"/>
            </a:lvl1pPr>
          </a:lstStyle>
          <a:p>
            <a:pPr lvl="0"/>
            <a:r>
              <a:rPr lang="en-US" altLang="en-US" noProof="0" dirty="0"/>
              <a:t>Click to edit Master title style</a:t>
            </a:r>
          </a:p>
        </p:txBody>
      </p:sp>
      <p:sp>
        <p:nvSpPr>
          <p:cNvPr id="24579" name="Rectangle 3"/>
          <p:cNvSpPr>
            <a:spLocks noGrp="1" noChangeArrowheads="1"/>
          </p:cNvSpPr>
          <p:nvPr>
            <p:ph type="subTitle" idx="1"/>
          </p:nvPr>
        </p:nvSpPr>
        <p:spPr>
          <a:xfrm>
            <a:off x="812800" y="3429000"/>
            <a:ext cx="8737600" cy="1752600"/>
          </a:xfrm>
        </p:spPr>
        <p:txBody>
          <a:bodyPr/>
          <a:lstStyle>
            <a:lvl1pPr marL="0" indent="0">
              <a:buFont typeface="Wingdings" pitchFamily="2" charset="2"/>
              <a:buNone/>
              <a:defRPr sz="2800">
                <a:solidFill>
                  <a:schemeClr val="bg2"/>
                </a:solidFill>
                <a:latin typeface="+mn-lt"/>
              </a:defRPr>
            </a:lvl1pPr>
          </a:lstStyle>
          <a:p>
            <a:pPr lvl="0"/>
            <a:r>
              <a:rPr lang="en-US" altLang="en-US" noProof="0" dirty="0"/>
              <a:t>Click to edit Master subtitle style</a:t>
            </a:r>
          </a:p>
        </p:txBody>
      </p:sp>
      <p:sp>
        <p:nvSpPr>
          <p:cNvPr id="4" name="Rectangle 4"/>
          <p:cNvSpPr>
            <a:spLocks noGrp="1" noChangeArrowheads="1"/>
          </p:cNvSpPr>
          <p:nvPr>
            <p:ph type="dt" sz="half" idx="10"/>
          </p:nvPr>
        </p:nvSpPr>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432801" y="6172201"/>
            <a:ext cx="3165863" cy="475489"/>
          </a:xfrm>
          <a:prstGeom prst="rect">
            <a:avLst/>
          </a:prstGeom>
        </p:spPr>
      </p:pic>
    </p:spTree>
    <p:extLst>
      <p:ext uri="{BB962C8B-B14F-4D97-AF65-F5344CB8AC3E}">
        <p14:creationId xmlns:p14="http://schemas.microsoft.com/office/powerpoint/2010/main" val="3927761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4275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05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67634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82937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
            <a:ext cx="10972800" cy="1143000"/>
          </a:xfrm>
        </p:spPr>
        <p:txBody>
          <a:bodyPr/>
          <a:lstStyle>
            <a:lvl1pPr>
              <a:defRPr sz="3200" b="1">
                <a:solidFill>
                  <a:schemeClr val="bg1"/>
                </a:solidFill>
                <a:latin typeface="Century Gothic" panose="020B0502020202020204" pitchFamily="34" charset="0"/>
              </a:defRPr>
            </a:lvl1pPr>
          </a:lstStyle>
          <a:p>
            <a:r>
              <a:rPr lang="en-US" dirty="0"/>
              <a:t>Click to edit Master title style</a:t>
            </a:r>
          </a:p>
        </p:txBody>
      </p:sp>
      <p:sp>
        <p:nvSpPr>
          <p:cNvPr id="3" name="Content Placeholder 2"/>
          <p:cNvSpPr>
            <a:spLocks noGrp="1"/>
          </p:cNvSpPr>
          <p:nvPr>
            <p:ph idx="1"/>
          </p:nvPr>
        </p:nvSpPr>
        <p:spPr>
          <a:xfrm>
            <a:off x="609600" y="1371600"/>
            <a:ext cx="10972800" cy="4953000"/>
          </a:xfrm>
        </p:spPr>
        <p:txBody>
          <a:bodyPr/>
          <a:lstStyle>
            <a:lvl1pPr>
              <a:defRPr sz="2600">
                <a:latin typeface="+mn-lt"/>
              </a:defRPr>
            </a:lvl1pPr>
            <a:lvl2pPr>
              <a:defRPr sz="2400">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a:xfrm>
            <a:off x="609600" y="6477000"/>
            <a:ext cx="7416800" cy="228600"/>
          </a:xfrm>
          <a:prstGeom prst="rect">
            <a:avLst/>
          </a:prstGeom>
        </p:spPr>
        <p:txBody>
          <a:bodyPr/>
          <a:lstStyle>
            <a:lvl1pPr algn="l">
              <a:defRPr sz="900">
                <a:latin typeface="+mn-lt"/>
              </a:defRPr>
            </a:lvl1pPr>
          </a:lstStyle>
          <a:p>
            <a:endParaRPr lang="en-US" dirty="0">
              <a:solidFill>
                <a:srgbClr val="000000"/>
              </a:solidFill>
            </a:endParaRPr>
          </a:p>
        </p:txBody>
      </p:sp>
      <p:sp>
        <p:nvSpPr>
          <p:cNvPr id="5" name="Slide Number Placeholder 5"/>
          <p:cNvSpPr>
            <a:spLocks noGrp="1"/>
          </p:cNvSpPr>
          <p:nvPr>
            <p:ph type="sldNum" sz="quarter" idx="11"/>
          </p:nvPr>
        </p:nvSpPr>
        <p:spPr>
          <a:xfrm>
            <a:off x="8940800" y="6477000"/>
            <a:ext cx="2844800" cy="223838"/>
          </a:xfrm>
        </p:spPr>
        <p:txBody>
          <a:bodyPr/>
          <a:lstStyle>
            <a:lvl1pPr>
              <a:defRPr sz="900">
                <a:solidFill>
                  <a:schemeClr val="bg1">
                    <a:lumMod val="50000"/>
                  </a:schemeClr>
                </a:solidFill>
                <a:latin typeface="+mn-lt"/>
              </a:defRPr>
            </a:lvl1pPr>
          </a:lstStyle>
          <a:p>
            <a:fld id="{E555A9B9-462C-4A10-A944-222FCB096274}" type="slidenum">
              <a:rPr lang="en-US" smtClean="0">
                <a:solidFill>
                  <a:srgbClr val="FFFFFF">
                    <a:lumMod val="50000"/>
                  </a:srgbClr>
                </a:solidFill>
              </a:rPr>
              <a:pPr/>
              <a:t>‹#›</a:t>
            </a:fld>
            <a:endParaRPr lang="en-US" dirty="0">
              <a:solidFill>
                <a:srgbClr val="FFFFFF">
                  <a:lumMod val="50000"/>
                </a:srgbClr>
              </a:solidFill>
            </a:endParaRPr>
          </a:p>
        </p:txBody>
      </p:sp>
    </p:spTree>
    <p:extLst>
      <p:ext uri="{BB962C8B-B14F-4D97-AF65-F5344CB8AC3E}">
        <p14:creationId xmlns:p14="http://schemas.microsoft.com/office/powerpoint/2010/main" val="1380708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5"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14317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4226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
        <p:nvSpPr>
          <p:cNvPr id="6" name="Rectangle 5"/>
          <p:cNvSpPr/>
          <p:nvPr userDrawn="1"/>
        </p:nvSpPr>
        <p:spPr>
          <a:xfrm flipH="1">
            <a:off x="0" y="0"/>
            <a:ext cx="12192000" cy="6858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Tree>
    <p:extLst>
      <p:ext uri="{BB962C8B-B14F-4D97-AF65-F5344CB8AC3E}">
        <p14:creationId xmlns:p14="http://schemas.microsoft.com/office/powerpoint/2010/main" val="68795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711770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4"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01219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8"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2250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solidFill>
                <a:srgbClr val="000000"/>
              </a:solidFill>
            </a:endParaRPr>
          </a:p>
        </p:txBody>
      </p:sp>
      <p:sp>
        <p:nvSpPr>
          <p:cNvPr id="3" name="Rectangle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654072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09600" y="1447800"/>
            <a:ext cx="10972800" cy="468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23556" name="Rectangle 4"/>
          <p:cNvSpPr>
            <a:spLocks noGrp="1" noChangeArrowheads="1"/>
          </p:cNvSpPr>
          <p:nvPr>
            <p:ph type="dt" sz="half" idx="2"/>
          </p:nvPr>
        </p:nvSpPr>
        <p:spPr bwMode="auto">
          <a:xfrm>
            <a:off x="6096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endParaRPr lang="en-US" dirty="0">
              <a:solidFill>
                <a:srgbClr val="000000"/>
              </a:solidFill>
            </a:endParaRPr>
          </a:p>
        </p:txBody>
      </p:sp>
      <p:sp>
        <p:nvSpPr>
          <p:cNvPr id="23558" name="Rectangle 6"/>
          <p:cNvSpPr>
            <a:spLocks noGrp="1" noChangeArrowheads="1"/>
          </p:cNvSpPr>
          <p:nvPr>
            <p:ph type="sldNum" sz="quarter" idx="4"/>
          </p:nvPr>
        </p:nvSpPr>
        <p:spPr bwMode="auto">
          <a:xfrm>
            <a:off x="10871200" y="6243638"/>
            <a:ext cx="71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fld id="{E555A9B9-462C-4A10-A944-222FCB09627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9899470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rtl="0" eaLnBrk="1" fontAlgn="base" hangingPunct="1">
        <a:spcBef>
          <a:spcPct val="0"/>
        </a:spcBef>
        <a:spcAft>
          <a:spcPct val="0"/>
        </a:spcAft>
        <a:defRPr sz="3200" b="1">
          <a:solidFill>
            <a:schemeClr val="bg1"/>
          </a:solidFill>
          <a:latin typeface="Century Gothic" panose="020B0502020202020204" pitchFamily="34" charset="0"/>
          <a:ea typeface="+mj-ea"/>
          <a:cs typeface="+mj-cs"/>
        </a:defRPr>
      </a:lvl1pPr>
      <a:lvl2pPr algn="l" rtl="0" eaLnBrk="1" fontAlgn="base" hangingPunct="1">
        <a:spcBef>
          <a:spcPct val="0"/>
        </a:spcBef>
        <a:spcAft>
          <a:spcPct val="0"/>
        </a:spcAft>
        <a:defRPr sz="3200" b="1">
          <a:solidFill>
            <a:schemeClr val="bg1"/>
          </a:solidFill>
          <a:latin typeface="Cambria" pitchFamily="18" charset="0"/>
        </a:defRPr>
      </a:lvl2pPr>
      <a:lvl3pPr algn="l" rtl="0" eaLnBrk="1" fontAlgn="base" hangingPunct="1">
        <a:spcBef>
          <a:spcPct val="0"/>
        </a:spcBef>
        <a:spcAft>
          <a:spcPct val="0"/>
        </a:spcAft>
        <a:defRPr sz="3200" b="1">
          <a:solidFill>
            <a:schemeClr val="bg1"/>
          </a:solidFill>
          <a:latin typeface="Cambria" pitchFamily="18" charset="0"/>
        </a:defRPr>
      </a:lvl3pPr>
      <a:lvl4pPr algn="l" rtl="0" eaLnBrk="1" fontAlgn="base" hangingPunct="1">
        <a:spcBef>
          <a:spcPct val="0"/>
        </a:spcBef>
        <a:spcAft>
          <a:spcPct val="0"/>
        </a:spcAft>
        <a:defRPr sz="3200" b="1">
          <a:solidFill>
            <a:schemeClr val="bg1"/>
          </a:solidFill>
          <a:latin typeface="Cambria" pitchFamily="18" charset="0"/>
        </a:defRPr>
      </a:lvl4pPr>
      <a:lvl5pPr algn="l" rtl="0" eaLnBrk="1" fontAlgn="base" hangingPunct="1">
        <a:spcBef>
          <a:spcPct val="0"/>
        </a:spcBef>
        <a:spcAft>
          <a:spcPct val="0"/>
        </a:spcAft>
        <a:defRPr sz="3200" b="1">
          <a:solidFill>
            <a:schemeClr val="bg1"/>
          </a:solidFill>
          <a:latin typeface="Cambria"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ts val="600"/>
        </a:spcBef>
        <a:spcAft>
          <a:spcPts val="600"/>
        </a:spcAft>
        <a:buClr>
          <a:schemeClr val="accent4">
            <a:lumMod val="75000"/>
          </a:schemeClr>
        </a:buClr>
        <a:buSzPct val="75000"/>
        <a:buFont typeface="Wingdings" pitchFamily="2" charset="2"/>
        <a:buChar char="§"/>
        <a:defRPr sz="3000">
          <a:solidFill>
            <a:schemeClr val="tx1"/>
          </a:solidFill>
          <a:latin typeface="+mn-lt"/>
          <a:ea typeface="+mn-ea"/>
          <a:cs typeface="Times New Roman" panose="02020603050405020304" pitchFamily="18" charset="0"/>
        </a:defRPr>
      </a:lvl1pPr>
      <a:lvl2pPr marL="669925" indent="-325438" algn="l" rtl="0" eaLnBrk="1" fontAlgn="base" hangingPunct="1">
        <a:spcBef>
          <a:spcPts val="600"/>
        </a:spcBef>
        <a:spcAft>
          <a:spcPts val="600"/>
        </a:spcAft>
        <a:buClr>
          <a:schemeClr val="accent2"/>
        </a:buClr>
        <a:buSzPct val="75000"/>
        <a:buFont typeface="Wingdings" pitchFamily="2" charset="2"/>
        <a:buChar char="§"/>
        <a:defRPr sz="2600">
          <a:solidFill>
            <a:schemeClr val="tx1"/>
          </a:solidFill>
          <a:latin typeface="+mn-lt"/>
          <a:cs typeface="Times New Roman" panose="02020603050405020304" pitchFamily="18" charset="0"/>
        </a:defRPr>
      </a:lvl2pPr>
      <a:lvl3pPr marL="1022350" indent="-350838" algn="l" rtl="0" eaLnBrk="1" fontAlgn="base" hangingPunct="1">
        <a:spcBef>
          <a:spcPts val="600"/>
        </a:spcBef>
        <a:spcAft>
          <a:spcPts val="600"/>
        </a:spcAft>
        <a:buClr>
          <a:srgbClr val="AEAD5D"/>
        </a:buClr>
        <a:buSzPct val="75000"/>
        <a:buFont typeface="Wingdings" pitchFamily="2" charset="2"/>
        <a:buChar char="§"/>
        <a:defRPr sz="2200">
          <a:solidFill>
            <a:schemeClr val="tx1"/>
          </a:solidFill>
          <a:latin typeface="+mn-lt"/>
          <a:cs typeface="Times New Roman" panose="02020603050405020304" pitchFamily="18" charset="0"/>
        </a:defRPr>
      </a:lvl3pPr>
      <a:lvl4pPr marL="1339850" indent="-315913" algn="l" rtl="0" eaLnBrk="1" fontAlgn="base" hangingPunct="1">
        <a:spcBef>
          <a:spcPts val="600"/>
        </a:spcBef>
        <a:spcAft>
          <a:spcPts val="600"/>
        </a:spcAft>
        <a:buClr>
          <a:srgbClr val="6D3EA0"/>
        </a:buClr>
        <a:buSzPct val="75000"/>
        <a:buFont typeface="Wingdings" pitchFamily="2" charset="2"/>
        <a:buChar char="§"/>
        <a:defRPr sz="2000">
          <a:solidFill>
            <a:schemeClr val="tx1"/>
          </a:solidFill>
          <a:latin typeface="+mn-lt"/>
          <a:cs typeface="Times New Roman" panose="02020603050405020304" pitchFamily="18" charset="0"/>
        </a:defRPr>
      </a:lvl4pPr>
      <a:lvl5pPr marL="1681163" indent="-339725" algn="l" rtl="0" eaLnBrk="1" fontAlgn="base" hangingPunct="1">
        <a:spcBef>
          <a:spcPts val="600"/>
        </a:spcBef>
        <a:spcAft>
          <a:spcPts val="600"/>
        </a:spcAft>
        <a:buClr>
          <a:schemeClr val="accent1"/>
        </a:buClr>
        <a:buSzPct val="75000"/>
        <a:buFont typeface="Wingdings" pitchFamily="2" charset="2"/>
        <a:buChar char="§"/>
        <a:defRPr sz="2000">
          <a:solidFill>
            <a:schemeClr val="tx1"/>
          </a:solidFill>
          <a:latin typeface="+mn-lt"/>
          <a:cs typeface="Times New Roman" panose="02020603050405020304" pitchFamily="18" charset="0"/>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16"/>
          <p:cNvSpPr txBox="1">
            <a:spLocks/>
          </p:cNvSpPr>
          <p:nvPr/>
        </p:nvSpPr>
        <p:spPr bwMode="auto">
          <a:xfrm>
            <a:off x="370524" y="99270"/>
            <a:ext cx="10958264" cy="436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a:solidFill>
                  <a:schemeClr val="bg1"/>
                </a:solidFill>
                <a:latin typeface="Century Gothic" panose="020B0502020202020204" pitchFamily="34" charset="0"/>
                <a:ea typeface="+mj-ea"/>
                <a:cs typeface="+mj-cs"/>
              </a:defRPr>
            </a:lvl1pPr>
            <a:lvl2pPr algn="l" rtl="0" eaLnBrk="1" fontAlgn="base" hangingPunct="1">
              <a:spcBef>
                <a:spcPct val="0"/>
              </a:spcBef>
              <a:spcAft>
                <a:spcPct val="0"/>
              </a:spcAft>
              <a:defRPr sz="3200" b="1">
                <a:solidFill>
                  <a:schemeClr val="bg1"/>
                </a:solidFill>
                <a:latin typeface="Cambria" pitchFamily="18" charset="0"/>
              </a:defRPr>
            </a:lvl2pPr>
            <a:lvl3pPr algn="l" rtl="0" eaLnBrk="1" fontAlgn="base" hangingPunct="1">
              <a:spcBef>
                <a:spcPct val="0"/>
              </a:spcBef>
              <a:spcAft>
                <a:spcPct val="0"/>
              </a:spcAft>
              <a:defRPr sz="3200" b="1">
                <a:solidFill>
                  <a:schemeClr val="bg1"/>
                </a:solidFill>
                <a:latin typeface="Cambria" pitchFamily="18" charset="0"/>
              </a:defRPr>
            </a:lvl3pPr>
            <a:lvl4pPr algn="l" rtl="0" eaLnBrk="1" fontAlgn="base" hangingPunct="1">
              <a:spcBef>
                <a:spcPct val="0"/>
              </a:spcBef>
              <a:spcAft>
                <a:spcPct val="0"/>
              </a:spcAft>
              <a:defRPr sz="3200" b="1">
                <a:solidFill>
                  <a:schemeClr val="bg1"/>
                </a:solidFill>
                <a:latin typeface="Cambria" pitchFamily="18" charset="0"/>
              </a:defRPr>
            </a:lvl4pPr>
            <a:lvl5pPr algn="l" rtl="0" eaLnBrk="1" fontAlgn="base" hangingPunct="1">
              <a:spcBef>
                <a:spcPct val="0"/>
              </a:spcBef>
              <a:spcAft>
                <a:spcPct val="0"/>
              </a:spcAft>
              <a:defRPr sz="3200" b="1">
                <a:solidFill>
                  <a:schemeClr val="bg1"/>
                </a:solidFill>
                <a:latin typeface="Cambria"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a:lstStyle>
          <a:p>
            <a:pPr algn="ctr"/>
            <a:r>
              <a:rPr lang="en-US" altLang="en-US" sz="2400" kern="0" dirty="0">
                <a:solidFill>
                  <a:schemeClr val="tx2">
                    <a:lumMod val="75000"/>
                  </a:schemeClr>
                </a:solidFill>
              </a:rPr>
              <a:t>Illustrative Framework for Career Pathways Local System</a:t>
            </a:r>
            <a:endParaRPr lang="en-US" sz="2400" kern="0" dirty="0"/>
          </a:p>
        </p:txBody>
      </p:sp>
      <p:grpSp>
        <p:nvGrpSpPr>
          <p:cNvPr id="5" name="Group 4" descr="The framework for a career pathways local system has five components of activities that lead to four outcomes for adult learners. The first component is Coordination among the following partners:  adult basic education (ABE), secondary education, career and technical education (CTE), postsecondary education, One-Stop Centers, TANF agencies, vocational rehabilitation services, support Services, employers, and labor organizations.&#10;&#10;The second component is to Recruit Diverse Clients, such as low-skilled adults, adults below the secondary level, English- language learners, out-of-school youth, TANF recipients, unemployed adults, underemployed adults, displaced workers, adults preparing for postsecondary education, and adults in reentry.&#10;&#10;The third component is to Conduct Client Intake. Client intake may take place in ABE programs, Once-Stop Centers, or TANK offices. Client intake involves the collection of information from adult learners, including their demographic information, background information on education and employment, initial education and employment goals, barriers to participation, a basic skills assessment, and goals for participation in ABE.&#10;&#10;The fourth component is to Conduct Client Orientation. This involves providing clients with instruction on college and career awareness and helping them develop an initial college and career plan as well as a schedule for their ABE services.   &#10;&#10;The last component is to Provide Client Services. These services include standards-aligned adult education and literacy instruction, such as contextualized and accelerated learning, English literacy, and  civics education; transition to postsecondary education and training  services, such as dual enrollment, and integrated education &amp; training; and workforce preparation, such as instruction in employability skills, job readiness, and job search skills.  This component also includes updated clients’ college and career plan.&#10;&#10;Four types of outcomes are expected to result from these activities.  Clients may Attain a High School equivalency as a result of participating in these services. They also may transition to Occupational Training and earn an occupational certificate or industry credentials, or they may transition to Postsecondary Education and earn occupational credentials, an Associate degree or a BA degree.  As a result of clients’ attainment of credentials, they should be able to obtain a first job in a career path that will enable them to move toward progressive jobs in a career path.&#10;" title="illustrative framework"/>
          <p:cNvGrpSpPr/>
          <p:nvPr/>
        </p:nvGrpSpPr>
        <p:grpSpPr>
          <a:xfrm>
            <a:off x="116824" y="565993"/>
            <a:ext cx="11883613" cy="6154241"/>
            <a:chOff x="116824" y="565993"/>
            <a:chExt cx="11883613" cy="6154241"/>
          </a:xfrm>
        </p:grpSpPr>
        <p:sp>
          <p:nvSpPr>
            <p:cNvPr id="10" name="Left-Right Arrow 9"/>
            <p:cNvSpPr/>
            <p:nvPr/>
          </p:nvSpPr>
          <p:spPr>
            <a:xfrm>
              <a:off x="116824" y="565993"/>
              <a:ext cx="11883613" cy="650214"/>
            </a:xfrm>
            <a:prstGeom prst="leftRightArrow">
              <a:avLst>
                <a:gd name="adj1" fmla="val 78496"/>
                <a:gd name="adj2" fmla="val 50000"/>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b="1" dirty="0">
                  <a:solidFill>
                    <a:schemeClr val="tx1"/>
                  </a:solidFill>
                  <a:latin typeface="Arial Narrow" panose="020B0606020202030204" pitchFamily="34" charset="0"/>
                </a:rPr>
                <a:t>Coordination among ABE, Secondary, CTE, Postsecondary, One-Stop, TANF, Vocational Rehabilitation, </a:t>
              </a:r>
              <a:br>
                <a:rPr lang="en-US" sz="1500" b="1" dirty="0">
                  <a:solidFill>
                    <a:schemeClr val="tx1"/>
                  </a:solidFill>
                  <a:latin typeface="Arial Narrow" panose="020B0606020202030204" pitchFamily="34" charset="0"/>
                </a:rPr>
              </a:br>
              <a:r>
                <a:rPr lang="en-US" sz="1500" b="1" dirty="0">
                  <a:solidFill>
                    <a:schemeClr val="tx1"/>
                  </a:solidFill>
                  <a:latin typeface="Arial Narrow" panose="020B0606020202030204" pitchFamily="34" charset="0"/>
                </a:rPr>
                <a:t>Support Services, Employers, Labor Organizations</a:t>
              </a:r>
            </a:p>
          </p:txBody>
        </p:sp>
        <p:cxnSp>
          <p:nvCxnSpPr>
            <p:cNvPr id="12" name="Straight Arrow Connector 11"/>
            <p:cNvCxnSpPr/>
            <p:nvPr/>
          </p:nvCxnSpPr>
          <p:spPr>
            <a:xfrm>
              <a:off x="163195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97111" y="1418344"/>
              <a:ext cx="2457709" cy="4044300"/>
            </a:xfrm>
            <a:prstGeom prst="roundRect">
              <a:avLst>
                <a:gd name="adj" fmla="val 5643"/>
              </a:avLst>
            </a:prstGeom>
            <a:solidFill>
              <a:srgbClr val="EEDBD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cs typeface="Arial" panose="020B0604020202020204" pitchFamily="34" charset="0"/>
                </a:rPr>
                <a:t>RECRUIT DIVERSE CLIENTS</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Low-skilled adults</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Adults below secondary</a:t>
              </a:r>
              <a:br>
                <a:rPr lang="en-US" sz="1500" b="1" dirty="0">
                  <a:solidFill>
                    <a:schemeClr val="tx1"/>
                  </a:solidFill>
                  <a:latin typeface="Arial Narrow" panose="020B0606020202030204" pitchFamily="34" charset="0"/>
                  <a:cs typeface="Arial" panose="020B0604020202020204" pitchFamily="34" charset="0"/>
                </a:rPr>
              </a:br>
              <a:r>
                <a:rPr lang="en-US" sz="1500" b="1" dirty="0">
                  <a:solidFill>
                    <a:schemeClr val="tx1"/>
                  </a:solidFill>
                  <a:latin typeface="Arial Narrow" panose="020B0606020202030204" pitchFamily="34" charset="0"/>
                  <a:cs typeface="Arial" panose="020B0604020202020204" pitchFamily="34" charset="0"/>
                </a:rPr>
                <a:t>level</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English language learners</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Out-of-school youth </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TANF recipients</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Unemployed</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Underemployed</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Displaced workers</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Adults preparing for postsecondary education</a:t>
              </a:r>
            </a:p>
            <a:p>
              <a:pPr marL="182880" indent="-182880">
                <a:spcAft>
                  <a:spcPts val="2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Adults in reentry</a:t>
              </a:r>
            </a:p>
          </p:txBody>
        </p:sp>
        <p:cxnSp>
          <p:nvCxnSpPr>
            <p:cNvPr id="50" name="Straight Arrow Connector 49"/>
            <p:cNvCxnSpPr/>
            <p:nvPr/>
          </p:nvCxnSpPr>
          <p:spPr>
            <a:xfrm flipV="1">
              <a:off x="2942788" y="3022405"/>
              <a:ext cx="298743" cy="83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0547205"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59460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flipV="1">
              <a:off x="5868956" y="3023235"/>
              <a:ext cx="298743" cy="83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4" name="Rounded Rectangle 33"/>
            <p:cNvSpPr/>
            <p:nvPr/>
          </p:nvSpPr>
          <p:spPr>
            <a:xfrm>
              <a:off x="6162835" y="1406142"/>
              <a:ext cx="2903413" cy="3676818"/>
            </a:xfrm>
            <a:prstGeom prst="roundRect">
              <a:avLst>
                <a:gd name="adj" fmla="val 4614"/>
              </a:avLst>
            </a:prstGeom>
            <a:solidFill>
              <a:schemeClr val="accent5">
                <a:lumMod val="60000"/>
                <a:lumOff val="4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PROVIDE CLIENT SERVICES</a:t>
              </a:r>
            </a:p>
            <a:p>
              <a:pPr marL="182880" indent="-182880">
                <a:buFont typeface="Arial" panose="020B0604020202020204" pitchFamily="34" charset="0"/>
                <a:buChar char="•"/>
              </a:pPr>
              <a:r>
                <a:rPr lang="en-US" sz="1450" b="1" dirty="0">
                  <a:solidFill>
                    <a:schemeClr val="tx1"/>
                  </a:solidFill>
                  <a:latin typeface="Arial Narrow" panose="020B0606020202030204" pitchFamily="34" charset="0"/>
                  <a:cs typeface="Arial" panose="020B0604020202020204" pitchFamily="34" charset="0"/>
                </a:rPr>
                <a:t>Standards-aligned Adult Education &amp; Literacy (e.g., contextualized and accelerated learning, English literacy &amp; civics education)  </a:t>
              </a:r>
            </a:p>
            <a:p>
              <a:pPr marL="182880" indent="-182880">
                <a:buFont typeface="Arial" panose="020B0604020202020204" pitchFamily="34" charset="0"/>
                <a:buChar char="•"/>
              </a:pPr>
              <a:r>
                <a:rPr lang="en-US" sz="1450" b="1" dirty="0">
                  <a:solidFill>
                    <a:schemeClr val="tx1"/>
                  </a:solidFill>
                  <a:latin typeface="Arial Narrow" panose="020B0606020202030204" pitchFamily="34" charset="0"/>
                  <a:cs typeface="Arial" panose="020B0604020202020204" pitchFamily="34" charset="0"/>
                </a:rPr>
                <a:t>Transition to Postsecondary Education &amp; Training (e.g., dual enrollment, integrated education &amp; training) </a:t>
              </a:r>
            </a:p>
            <a:p>
              <a:pPr marL="182880" indent="-182880">
                <a:spcAft>
                  <a:spcPts val="400"/>
                </a:spcAft>
                <a:buFont typeface="Arial" panose="020B0604020202020204" pitchFamily="34" charset="0"/>
                <a:buChar char="•"/>
              </a:pPr>
              <a:r>
                <a:rPr lang="en-US" sz="1450" b="1" dirty="0">
                  <a:solidFill>
                    <a:schemeClr val="tx1"/>
                  </a:solidFill>
                  <a:latin typeface="Arial Narrow" panose="020B0606020202030204" pitchFamily="34" charset="0"/>
                  <a:cs typeface="Arial" panose="020B0604020202020204" pitchFamily="34" charset="0"/>
                </a:rPr>
                <a:t>Workforce Preparation (e.g., employability skills, job readiness, job search skills)  </a:t>
              </a:r>
            </a:p>
            <a:p>
              <a:r>
                <a:rPr lang="en-US" sz="1500" b="1" dirty="0">
                  <a:solidFill>
                    <a:schemeClr val="accent4">
                      <a:lumMod val="50000"/>
                    </a:schemeClr>
                  </a:solidFill>
                  <a:latin typeface="Arial Narrow" panose="020B0606020202030204" pitchFamily="34" charset="0"/>
                </a:rPr>
                <a:t>UPDATE COLLEGE &amp; </a:t>
              </a:r>
              <a:br>
                <a:rPr lang="en-US" sz="1500" b="1" dirty="0">
                  <a:solidFill>
                    <a:schemeClr val="accent4">
                      <a:lumMod val="50000"/>
                    </a:schemeClr>
                  </a:solidFill>
                  <a:latin typeface="Arial Narrow" panose="020B0606020202030204" pitchFamily="34" charset="0"/>
                </a:rPr>
              </a:br>
              <a:r>
                <a:rPr lang="en-US" sz="1500" b="1" dirty="0">
                  <a:solidFill>
                    <a:schemeClr val="accent4">
                      <a:lumMod val="50000"/>
                    </a:schemeClr>
                  </a:solidFill>
                  <a:latin typeface="Arial Narrow" panose="020B0606020202030204" pitchFamily="34" charset="0"/>
                </a:rPr>
                <a:t>CAREER PLAN</a:t>
              </a:r>
              <a:endParaRPr lang="en-US" sz="1500" b="1" dirty="0">
                <a:solidFill>
                  <a:schemeClr val="accent4">
                    <a:lumMod val="50000"/>
                  </a:schemeClr>
                </a:solidFill>
                <a:latin typeface="Arial Narrow" panose="020B0606020202030204" pitchFamily="34" charset="0"/>
                <a:cs typeface="Arial" panose="020B0604020202020204" pitchFamily="34" charset="0"/>
              </a:endParaRPr>
            </a:p>
          </p:txBody>
        </p:sp>
        <p:sp>
          <p:nvSpPr>
            <p:cNvPr id="40" name="Line 18"/>
            <p:cNvSpPr>
              <a:spLocks noChangeShapeType="1"/>
            </p:cNvSpPr>
            <p:nvPr/>
          </p:nvSpPr>
          <p:spPr bwMode="auto">
            <a:xfrm>
              <a:off x="7588479" y="5053582"/>
              <a:ext cx="0" cy="269482"/>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 name="Rounded Rectangle 35"/>
            <p:cNvSpPr/>
            <p:nvPr/>
          </p:nvSpPr>
          <p:spPr>
            <a:xfrm>
              <a:off x="6594197" y="5338304"/>
              <a:ext cx="2716198" cy="353799"/>
            </a:xfrm>
            <a:prstGeom prst="roundRect">
              <a:avLst/>
            </a:prstGeom>
            <a:solidFill>
              <a:schemeClr val="accent5">
                <a:lumMod val="60000"/>
                <a:lumOff val="4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500" b="1" dirty="0">
                  <a:solidFill>
                    <a:schemeClr val="tx1"/>
                  </a:solidFill>
                  <a:latin typeface="Arial Narrow" panose="020B0606020202030204" pitchFamily="34" charset="0"/>
                </a:rPr>
                <a:t>Attain High School Equivalency</a:t>
              </a:r>
            </a:p>
          </p:txBody>
        </p:sp>
        <p:cxnSp>
          <p:nvCxnSpPr>
            <p:cNvPr id="39" name="Straight Arrow Connector 38"/>
            <p:cNvCxnSpPr/>
            <p:nvPr/>
          </p:nvCxnSpPr>
          <p:spPr>
            <a:xfrm>
              <a:off x="455295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Line 18"/>
            <p:cNvSpPr>
              <a:spLocks noChangeShapeType="1"/>
            </p:cNvSpPr>
            <p:nvPr/>
          </p:nvSpPr>
          <p:spPr bwMode="auto">
            <a:xfrm>
              <a:off x="7921816" y="5561973"/>
              <a:ext cx="0" cy="360793"/>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 name="Right Arrow 7"/>
            <p:cNvSpPr/>
            <p:nvPr/>
          </p:nvSpPr>
          <p:spPr>
            <a:xfrm>
              <a:off x="6594197" y="5742370"/>
              <a:ext cx="5400653" cy="958468"/>
            </a:xfrm>
            <a:prstGeom prst="rightArrow">
              <a:avLst>
                <a:gd name="adj1" fmla="val 56656"/>
                <a:gd name="adj2" fmla="val 50000"/>
              </a:avLst>
            </a:prstGeom>
            <a:solidFill>
              <a:schemeClr val="accent1">
                <a:lumMod val="20000"/>
                <a:lumOff val="8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500" b="1" dirty="0">
                  <a:solidFill>
                    <a:schemeClr val="tx1"/>
                  </a:solidFill>
                </a:rPr>
                <a:t> f</a:t>
              </a:r>
              <a:r>
                <a:rPr lang="en-US" sz="1500" b="1" dirty="0">
                  <a:solidFill>
                    <a:schemeClr val="tx1"/>
                  </a:solidFill>
                  <a:latin typeface="Arial Narrow" panose="020B0606020202030204" pitchFamily="34" charset="0"/>
                </a:rPr>
                <a:t>irst job--career path            progressive jobs in path   </a:t>
              </a:r>
            </a:p>
          </p:txBody>
        </p:sp>
        <p:cxnSp>
          <p:nvCxnSpPr>
            <p:cNvPr id="51" name="Straight Arrow Connector 50"/>
            <p:cNvCxnSpPr/>
            <p:nvPr/>
          </p:nvCxnSpPr>
          <p:spPr>
            <a:xfrm>
              <a:off x="9071433" y="2144210"/>
              <a:ext cx="448115" cy="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6" name="Line 18"/>
            <p:cNvSpPr>
              <a:spLocks noChangeShapeType="1"/>
            </p:cNvSpPr>
            <p:nvPr/>
          </p:nvSpPr>
          <p:spPr bwMode="auto">
            <a:xfrm>
              <a:off x="11804503" y="2334116"/>
              <a:ext cx="0" cy="3683250"/>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7" name="Rounded Rectangle 6"/>
            <p:cNvSpPr/>
            <p:nvPr/>
          </p:nvSpPr>
          <p:spPr>
            <a:xfrm>
              <a:off x="9552395" y="1422416"/>
              <a:ext cx="2013685" cy="1638434"/>
            </a:xfrm>
            <a:prstGeom prst="roundRect">
              <a:avLst>
                <a:gd name="adj" fmla="val 6332"/>
              </a:avLst>
            </a:prstGeom>
            <a:solidFill>
              <a:srgbClr val="F4FAD6"/>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OCCUPATIONAL TRAINING </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rPr>
                <a:t>Occupational Certificate</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rPr>
                <a:t>Industry Credentials </a:t>
              </a:r>
            </a:p>
            <a:p>
              <a:r>
                <a:rPr lang="en-US" sz="1500" b="1" dirty="0">
                  <a:solidFill>
                    <a:schemeClr val="tx1"/>
                  </a:solidFill>
                  <a:latin typeface="Arial Narrow" panose="020B0606020202030204" pitchFamily="34" charset="0"/>
                  <a:cs typeface="Arial" panose="020B0604020202020204" pitchFamily="34" charset="0"/>
                </a:rPr>
                <a:t> </a:t>
              </a:r>
              <a:r>
                <a:rPr lang="en-US" sz="1500" b="1" dirty="0">
                  <a:solidFill>
                    <a:schemeClr val="tx1"/>
                  </a:solidFill>
                  <a:latin typeface="Arial Narrow" panose="020B0606020202030204" pitchFamily="34" charset="0"/>
                </a:rPr>
                <a:t> </a:t>
              </a:r>
            </a:p>
            <a:p>
              <a:endParaRPr lang="en-US" sz="1400" dirty="0">
                <a:solidFill>
                  <a:schemeClr val="tx1"/>
                </a:solidFill>
              </a:endParaRPr>
            </a:p>
          </p:txBody>
        </p:sp>
        <p:sp>
          <p:nvSpPr>
            <p:cNvPr id="35" name="Line 18"/>
            <p:cNvSpPr>
              <a:spLocks noChangeShapeType="1"/>
            </p:cNvSpPr>
            <p:nvPr/>
          </p:nvSpPr>
          <p:spPr bwMode="auto">
            <a:xfrm>
              <a:off x="8346332" y="6245888"/>
              <a:ext cx="362803" cy="0"/>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3" name="Group 2"/>
            <p:cNvGrpSpPr/>
            <p:nvPr/>
          </p:nvGrpSpPr>
          <p:grpSpPr>
            <a:xfrm>
              <a:off x="3253563" y="1407852"/>
              <a:ext cx="2571746" cy="4932789"/>
              <a:chOff x="3253563" y="1407852"/>
              <a:chExt cx="2571746" cy="4932789"/>
            </a:xfrm>
          </p:grpSpPr>
          <p:sp>
            <p:nvSpPr>
              <p:cNvPr id="9" name="Rounded Rectangle 8"/>
              <p:cNvSpPr/>
              <p:nvPr/>
            </p:nvSpPr>
            <p:spPr>
              <a:xfrm>
                <a:off x="3253563" y="1407852"/>
                <a:ext cx="2571746" cy="4932789"/>
              </a:xfrm>
              <a:prstGeom prst="roundRect">
                <a:avLst>
                  <a:gd name="adj" fmla="val 4990"/>
                </a:avLst>
              </a:prstGeom>
              <a:solidFill>
                <a:schemeClr val="accent5">
                  <a:lumMod val="40000"/>
                  <a:lumOff val="60000"/>
                  <a:alpha val="84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CONDUCT CLIENT INTAKE</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rPr>
                  <a:t>ABE-One-Stop-TANF Offices</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Demographic information</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Background information on education &amp; employment </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Initial education &amp; employment goals</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Barriers to participation</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Basic skills assessment</a:t>
                </a:r>
              </a:p>
              <a:p>
                <a:pPr marL="182880" indent="-182880">
                  <a:spcAft>
                    <a:spcPts val="600"/>
                  </a:spcAft>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Goals for participation</a:t>
                </a:r>
              </a:p>
              <a:p>
                <a:pPr>
                  <a:spcAft>
                    <a:spcPts val="1200"/>
                  </a:spcAft>
                </a:pPr>
                <a:endParaRPr lang="en-US" sz="1500" b="1" dirty="0">
                  <a:solidFill>
                    <a:schemeClr val="accent4"/>
                  </a:solidFill>
                  <a:latin typeface="Arial Narrow" panose="020B0606020202030204" pitchFamily="34" charset="0"/>
                </a:endParaRPr>
              </a:p>
              <a:p>
                <a:r>
                  <a:rPr lang="en-US" sz="1500" b="1" dirty="0">
                    <a:solidFill>
                      <a:schemeClr val="accent4">
                        <a:lumMod val="50000"/>
                      </a:schemeClr>
                    </a:solidFill>
                    <a:latin typeface="Arial Narrow" panose="020B0606020202030204" pitchFamily="34" charset="0"/>
                  </a:rPr>
                  <a:t>CONDUCT CLIENT ORIENTATION</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Provide College &amp; Career Awareness</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Develop Initial College &amp; Career Plan</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Develop Schedule for Services</a:t>
                </a:r>
              </a:p>
              <a:p>
                <a:endParaRPr lang="en-US" sz="1500" b="1" dirty="0">
                  <a:solidFill>
                    <a:schemeClr val="tx1"/>
                  </a:solidFill>
                  <a:latin typeface="Arial Narrow" panose="020B0606020202030204" pitchFamily="34" charset="0"/>
                  <a:cs typeface="Arial" panose="020B0604020202020204" pitchFamily="34" charset="0"/>
                </a:endParaRPr>
              </a:p>
            </p:txBody>
          </p:sp>
          <p:sp>
            <p:nvSpPr>
              <p:cNvPr id="38" name="Line 25"/>
              <p:cNvSpPr>
                <a:spLocks noChangeShapeType="1"/>
              </p:cNvSpPr>
              <p:nvPr/>
            </p:nvSpPr>
            <p:spPr bwMode="auto">
              <a:xfrm>
                <a:off x="4486717" y="3965563"/>
                <a:ext cx="0" cy="318120"/>
              </a:xfrm>
              <a:prstGeom prst="line">
                <a:avLst/>
              </a:prstGeom>
              <a:noFill/>
              <a:ln w="349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cxnSp>
          <p:nvCxnSpPr>
            <p:cNvPr id="55" name="Straight Arrow Connector 54"/>
            <p:cNvCxnSpPr/>
            <p:nvPr/>
          </p:nvCxnSpPr>
          <p:spPr>
            <a:xfrm>
              <a:off x="9287089" y="2504773"/>
              <a:ext cx="245973" cy="0"/>
            </a:xfrm>
            <a:prstGeom prst="straightConnector1">
              <a:avLst/>
            </a:prstGeom>
            <a:ln w="34925" cap="rnd">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9287089" y="4581112"/>
              <a:ext cx="245973" cy="0"/>
            </a:xfrm>
            <a:prstGeom prst="straightConnector1">
              <a:avLst/>
            </a:prstGeom>
            <a:ln w="34925" cap="rnd">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9288664" y="2504773"/>
              <a:ext cx="0" cy="2076339"/>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Line 18"/>
            <p:cNvSpPr>
              <a:spLocks noChangeShapeType="1"/>
            </p:cNvSpPr>
            <p:nvPr/>
          </p:nvSpPr>
          <p:spPr bwMode="auto">
            <a:xfrm>
              <a:off x="10491699" y="5323064"/>
              <a:ext cx="0" cy="599702"/>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Rounded Rectangle 5"/>
            <p:cNvSpPr/>
            <p:nvPr/>
          </p:nvSpPr>
          <p:spPr>
            <a:xfrm>
              <a:off x="9546924" y="3429032"/>
              <a:ext cx="2007124" cy="1876615"/>
            </a:xfrm>
            <a:prstGeom prst="roundRect">
              <a:avLst>
                <a:gd name="adj" fmla="val 7842"/>
              </a:avLst>
            </a:prstGeom>
            <a:solidFill>
              <a:srgbClr val="F4FAD6"/>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POSTSECONDARY EDUCATION</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Occupational Credentials</a:t>
              </a:r>
              <a:endParaRPr lang="en-US" sz="1500" b="1" dirty="0">
                <a:solidFill>
                  <a:schemeClr val="tx1"/>
                </a:solidFill>
                <a:latin typeface="Arial Narrow" panose="020B0606020202030204" pitchFamily="34" charset="0"/>
              </a:endParaRP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rPr>
                <a:t>Associate Degree</a:t>
              </a:r>
            </a:p>
            <a:p>
              <a:pPr marL="182880" indent="-182880">
                <a:buFont typeface="Arial" panose="020B0604020202020204" pitchFamily="34" charset="0"/>
                <a:buChar char="•"/>
              </a:pPr>
              <a:r>
                <a:rPr lang="en-US" sz="1500" b="1" dirty="0">
                  <a:solidFill>
                    <a:schemeClr val="tx1"/>
                  </a:solidFill>
                  <a:latin typeface="Arial Narrow" panose="020B0606020202030204" pitchFamily="34" charset="0"/>
                  <a:cs typeface="Arial" panose="020B0604020202020204" pitchFamily="34" charset="0"/>
                </a:rPr>
                <a:t>BA </a:t>
              </a:r>
              <a:r>
                <a:rPr lang="en-US" sz="1500" b="1" dirty="0">
                  <a:solidFill>
                    <a:schemeClr val="tx1"/>
                  </a:solidFill>
                  <a:latin typeface="Arial Narrow" panose="020B0606020202030204" pitchFamily="34" charset="0"/>
                </a:rPr>
                <a:t>Degree </a:t>
              </a:r>
            </a:p>
          </p:txBody>
        </p:sp>
        <p:cxnSp>
          <p:nvCxnSpPr>
            <p:cNvPr id="54" name="Straight Arrow Connector 53"/>
            <p:cNvCxnSpPr/>
            <p:nvPr/>
          </p:nvCxnSpPr>
          <p:spPr>
            <a:xfrm>
              <a:off x="9070465" y="3827919"/>
              <a:ext cx="448115" cy="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a:off x="11498733" y="2334115"/>
              <a:ext cx="305770" cy="1"/>
            </a:xfrm>
            <a:prstGeom prst="line">
              <a:avLst/>
            </a:prstGeom>
            <a:ln w="38100"/>
          </p:spPr>
          <p:style>
            <a:lnRef idx="1">
              <a:schemeClr val="dk1"/>
            </a:lnRef>
            <a:fillRef idx="0">
              <a:schemeClr val="dk1"/>
            </a:fillRef>
            <a:effectRef idx="0">
              <a:schemeClr val="dk1"/>
            </a:effectRef>
            <a:fontRef idx="minor">
              <a:schemeClr val="tx1"/>
            </a:fontRef>
          </p:style>
        </p:cxnSp>
        <p:sp>
          <p:nvSpPr>
            <p:cNvPr id="42" name="Line 18"/>
            <p:cNvSpPr>
              <a:spLocks noChangeShapeType="1"/>
            </p:cNvSpPr>
            <p:nvPr/>
          </p:nvSpPr>
          <p:spPr bwMode="auto">
            <a:xfrm>
              <a:off x="8346332" y="6249361"/>
              <a:ext cx="362803" cy="0"/>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37" name="Picture 36" descr="ABT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891" y="5894900"/>
              <a:ext cx="789603" cy="825334"/>
            </a:xfrm>
            <a:prstGeom prst="rect">
              <a:avLst/>
            </a:prstGeom>
          </p:spPr>
        </p:pic>
      </p:grpSp>
    </p:spTree>
    <p:extLst>
      <p:ext uri="{BB962C8B-B14F-4D97-AF65-F5344CB8AC3E}">
        <p14:creationId xmlns:p14="http://schemas.microsoft.com/office/powerpoint/2010/main" val="382435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idx="4294967295"/>
          </p:nvPr>
        </p:nvSpPr>
        <p:spPr>
          <a:xfrm>
            <a:off x="370524" y="99270"/>
            <a:ext cx="10958264" cy="436019"/>
          </a:xfrm>
        </p:spPr>
        <p:txBody>
          <a:bodyPr/>
          <a:lstStyle/>
          <a:p>
            <a:pPr algn="ctr"/>
            <a:r>
              <a:rPr lang="en-US" altLang="en-US" sz="2400" dirty="0">
                <a:solidFill>
                  <a:schemeClr val="tx2">
                    <a:lumMod val="75000"/>
                  </a:schemeClr>
                </a:solidFill>
              </a:rPr>
              <a:t>Illustrative Framework for Career Pathways Local System</a:t>
            </a:r>
            <a:endParaRPr lang="en-US" sz="2400" dirty="0"/>
          </a:p>
        </p:txBody>
      </p:sp>
      <p:grpSp>
        <p:nvGrpSpPr>
          <p:cNvPr id="3" name="Group 2" descr="list your partners in this left-to-right double sided arrow." title="List partners"/>
          <p:cNvGrpSpPr/>
          <p:nvPr/>
        </p:nvGrpSpPr>
        <p:grpSpPr>
          <a:xfrm>
            <a:off x="116824" y="565993"/>
            <a:ext cx="11883613" cy="839621"/>
            <a:chOff x="116824" y="565993"/>
            <a:chExt cx="11883613" cy="839621"/>
          </a:xfrm>
        </p:grpSpPr>
        <p:cxnSp>
          <p:nvCxnSpPr>
            <p:cNvPr id="39" name="Straight Arrow Connector 38"/>
            <p:cNvCxnSpPr/>
            <p:nvPr/>
          </p:nvCxnSpPr>
          <p:spPr>
            <a:xfrm>
              <a:off x="455295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759460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10547205"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631950" y="1110298"/>
              <a:ext cx="0" cy="295316"/>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Left-Right Arrow 9"/>
            <p:cNvSpPr/>
            <p:nvPr/>
          </p:nvSpPr>
          <p:spPr>
            <a:xfrm>
              <a:off x="116824" y="565993"/>
              <a:ext cx="11883613" cy="650214"/>
            </a:xfrm>
            <a:prstGeom prst="leftRightArrow">
              <a:avLst>
                <a:gd name="adj1" fmla="val 78496"/>
                <a:gd name="adj2" fmla="val 50000"/>
              </a:avLst>
            </a:prstGeom>
            <a:solidFill>
              <a:schemeClr val="tx2">
                <a:lumMod val="20000"/>
                <a:lumOff val="80000"/>
              </a:schemeClr>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b="1" dirty="0">
                  <a:solidFill>
                    <a:schemeClr val="tx1"/>
                  </a:solidFill>
                  <a:latin typeface="Arial Narrow" panose="020B0606020202030204" pitchFamily="34" charset="0"/>
                </a:rPr>
                <a:t>List Partners:</a:t>
              </a:r>
            </a:p>
          </p:txBody>
        </p:sp>
      </p:grpSp>
      <p:grpSp>
        <p:nvGrpSpPr>
          <p:cNvPr id="5" name="Group 4" descr="this box and arrow are for listing the diverse clients&#10;&#10;input: List partners&#10;output: Conduct client intake" title="recruit diverse clients"/>
          <p:cNvGrpSpPr/>
          <p:nvPr/>
        </p:nvGrpSpPr>
        <p:grpSpPr>
          <a:xfrm>
            <a:off x="497111" y="1418344"/>
            <a:ext cx="2744420" cy="4044300"/>
            <a:chOff x="497111" y="1418344"/>
            <a:chExt cx="2744420" cy="4044300"/>
          </a:xfrm>
        </p:grpSpPr>
        <p:cxnSp>
          <p:nvCxnSpPr>
            <p:cNvPr id="50" name="Straight Arrow Connector 49"/>
            <p:cNvCxnSpPr/>
            <p:nvPr/>
          </p:nvCxnSpPr>
          <p:spPr>
            <a:xfrm flipV="1">
              <a:off x="2942788" y="3022405"/>
              <a:ext cx="298743" cy="83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497111" y="1418344"/>
              <a:ext cx="2457709" cy="4044300"/>
            </a:xfrm>
            <a:prstGeom prst="roundRect">
              <a:avLst>
                <a:gd name="adj" fmla="val 5643"/>
              </a:avLst>
            </a:prstGeom>
            <a:solidFill>
              <a:srgbClr val="EEDBD0"/>
            </a:solidFill>
            <a:ln>
              <a:solidFill>
                <a:schemeClr val="accent4"/>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cs typeface="Arial" panose="020B0604020202020204" pitchFamily="34" charset="0"/>
                </a:rPr>
                <a:t>RECRUIT DIVERSE CLIENTS</a:t>
              </a:r>
            </a:p>
          </p:txBody>
        </p:sp>
      </p:grpSp>
      <p:grpSp>
        <p:nvGrpSpPr>
          <p:cNvPr id="14" name="Group 13" descr="space for users to type in their intake concerns and conduct client orientation&#10;&#10;input: List partners, recruit diverse clients&#10;output: Provide client services" title="conduct client intake and orientation"/>
          <p:cNvGrpSpPr/>
          <p:nvPr/>
        </p:nvGrpSpPr>
        <p:grpSpPr>
          <a:xfrm>
            <a:off x="3253563" y="1407852"/>
            <a:ext cx="2902104" cy="4932789"/>
            <a:chOff x="3253563" y="1407852"/>
            <a:chExt cx="2902104" cy="4932789"/>
          </a:xfrm>
        </p:grpSpPr>
        <p:sp>
          <p:nvSpPr>
            <p:cNvPr id="9" name="Rounded Rectangle 8" descr="this box is for listing the intake and orientation activities" title="conduct client intake and orientation"/>
            <p:cNvSpPr/>
            <p:nvPr/>
          </p:nvSpPr>
          <p:spPr>
            <a:xfrm>
              <a:off x="3253563" y="1407852"/>
              <a:ext cx="2571746" cy="4932789"/>
            </a:xfrm>
            <a:prstGeom prst="roundRect">
              <a:avLst>
                <a:gd name="adj" fmla="val 4990"/>
              </a:avLst>
            </a:prstGeom>
            <a:solidFill>
              <a:schemeClr val="accent5">
                <a:lumMod val="40000"/>
                <a:lumOff val="60000"/>
                <a:alpha val="84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CONDUCT CLIENT INTAKE</a:t>
              </a:r>
            </a:p>
            <a:p>
              <a:pPr>
                <a:spcAft>
                  <a:spcPts val="1200"/>
                </a:spcAft>
              </a:pPr>
              <a:endParaRPr lang="en-US" sz="1500" b="1" dirty="0">
                <a:solidFill>
                  <a:schemeClr val="accent4"/>
                </a:solidFill>
                <a:latin typeface="Arial Narrow" panose="020B0606020202030204" pitchFamily="34" charset="0"/>
              </a:endParaRPr>
            </a:p>
            <a:p>
              <a:pPr>
                <a:spcAft>
                  <a:spcPts val="1200"/>
                </a:spcAft>
              </a:pPr>
              <a:endParaRPr lang="en-US" sz="1500" b="1" dirty="0">
                <a:solidFill>
                  <a:schemeClr val="accent4"/>
                </a:solidFill>
                <a:latin typeface="Arial Narrow" panose="020B0606020202030204" pitchFamily="34" charset="0"/>
              </a:endParaRPr>
            </a:p>
            <a:p>
              <a:pPr>
                <a:spcAft>
                  <a:spcPts val="1200"/>
                </a:spcAft>
              </a:pPr>
              <a:endParaRPr lang="en-US" sz="1500" b="1" dirty="0">
                <a:solidFill>
                  <a:schemeClr val="accent4"/>
                </a:solidFill>
                <a:latin typeface="Arial Narrow" panose="020B0606020202030204" pitchFamily="34" charset="0"/>
              </a:endParaRPr>
            </a:p>
            <a:p>
              <a:pPr>
                <a:spcAft>
                  <a:spcPts val="1200"/>
                </a:spcAft>
              </a:pPr>
              <a:endParaRPr lang="en-US" sz="1500" b="1" dirty="0">
                <a:solidFill>
                  <a:schemeClr val="accent4"/>
                </a:solidFill>
                <a:latin typeface="Arial Narrow" panose="020B0606020202030204" pitchFamily="34" charset="0"/>
              </a:endParaRPr>
            </a:p>
            <a:p>
              <a:pPr>
                <a:spcAft>
                  <a:spcPts val="1200"/>
                </a:spcAft>
              </a:pPr>
              <a:endParaRPr lang="en-US" sz="1500" b="1" dirty="0">
                <a:solidFill>
                  <a:schemeClr val="accent4"/>
                </a:solidFill>
                <a:latin typeface="Arial Narrow" panose="020B0606020202030204" pitchFamily="34" charset="0"/>
              </a:endParaRPr>
            </a:p>
            <a:p>
              <a:pPr>
                <a:spcAft>
                  <a:spcPts val="1200"/>
                </a:spcAft>
              </a:pPr>
              <a:endParaRPr lang="en-US" sz="1500" b="1" dirty="0">
                <a:solidFill>
                  <a:schemeClr val="accent4"/>
                </a:solidFill>
                <a:latin typeface="Arial Narrow" panose="020B0606020202030204" pitchFamily="34" charset="0"/>
              </a:endParaRPr>
            </a:p>
            <a:p>
              <a:r>
                <a:rPr lang="en-US" sz="1500" b="1" dirty="0">
                  <a:solidFill>
                    <a:schemeClr val="accent4">
                      <a:lumMod val="50000"/>
                    </a:schemeClr>
                  </a:solidFill>
                  <a:latin typeface="Arial Narrow" panose="020B0606020202030204" pitchFamily="34" charset="0"/>
                </a:rPr>
                <a:t>CONDUCT CLIENT ORIENTATION</a:t>
              </a:r>
            </a:p>
            <a:p>
              <a:endParaRPr lang="en-US" sz="1500" b="1" dirty="0">
                <a:solidFill>
                  <a:schemeClr val="tx1"/>
                </a:solidFill>
                <a:latin typeface="Arial Narrow" panose="020B0606020202030204" pitchFamily="34" charset="0"/>
                <a:cs typeface="Arial" panose="020B0604020202020204" pitchFamily="34" charset="0"/>
              </a:endParaRPr>
            </a:p>
          </p:txBody>
        </p:sp>
        <p:sp>
          <p:nvSpPr>
            <p:cNvPr id="38" name="Line 25"/>
            <p:cNvSpPr>
              <a:spLocks noChangeShapeType="1"/>
            </p:cNvSpPr>
            <p:nvPr/>
          </p:nvSpPr>
          <p:spPr bwMode="auto">
            <a:xfrm>
              <a:off x="4486717" y="3700868"/>
              <a:ext cx="0" cy="318120"/>
            </a:xfrm>
            <a:prstGeom prst="line">
              <a:avLst/>
            </a:prstGeom>
            <a:noFill/>
            <a:ln w="349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cxnSp>
          <p:nvCxnSpPr>
            <p:cNvPr id="48" name="Straight Arrow Connector 47"/>
            <p:cNvCxnSpPr/>
            <p:nvPr/>
          </p:nvCxnSpPr>
          <p:spPr>
            <a:xfrm flipV="1">
              <a:off x="5856924" y="3023235"/>
              <a:ext cx="298743" cy="83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 14" descr="list client services and update college and career plan&#10;&#10;Input: List partners and Conduct client intake&#10;output: Occupational training, postsecondary education, attain high school equivalency" title="client services and update college and career plan"/>
          <p:cNvGrpSpPr/>
          <p:nvPr/>
        </p:nvGrpSpPr>
        <p:grpSpPr>
          <a:xfrm>
            <a:off x="6162835" y="1406142"/>
            <a:ext cx="3356713" cy="3916922"/>
            <a:chOff x="6162835" y="1406142"/>
            <a:chExt cx="3356713" cy="3916922"/>
          </a:xfrm>
        </p:grpSpPr>
        <p:cxnSp>
          <p:nvCxnSpPr>
            <p:cNvPr id="54" name="Straight Arrow Connector 53"/>
            <p:cNvCxnSpPr/>
            <p:nvPr/>
          </p:nvCxnSpPr>
          <p:spPr>
            <a:xfrm>
              <a:off x="9070465" y="3827919"/>
              <a:ext cx="448115" cy="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9071433" y="2144210"/>
              <a:ext cx="448115" cy="0"/>
            </a:xfrm>
            <a:prstGeom prst="straightConnector1">
              <a:avLst/>
            </a:prstGeom>
            <a:ln w="34925">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0" name="Line 18"/>
            <p:cNvSpPr>
              <a:spLocks noChangeShapeType="1"/>
            </p:cNvSpPr>
            <p:nvPr/>
          </p:nvSpPr>
          <p:spPr bwMode="auto">
            <a:xfrm>
              <a:off x="7588479" y="5053582"/>
              <a:ext cx="0" cy="269482"/>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4" name="Rounded Rectangle 33" descr="the area is for listing the client services and updating the college and carer plan" title="provide client services and update college and career plan"/>
            <p:cNvSpPr/>
            <p:nvPr/>
          </p:nvSpPr>
          <p:spPr>
            <a:xfrm>
              <a:off x="6162835" y="1406142"/>
              <a:ext cx="2903413" cy="3676818"/>
            </a:xfrm>
            <a:prstGeom prst="roundRect">
              <a:avLst>
                <a:gd name="adj" fmla="val 4614"/>
              </a:avLst>
            </a:prstGeom>
            <a:solidFill>
              <a:schemeClr val="accent5">
                <a:lumMod val="60000"/>
                <a:lumOff val="4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PROVIDE CLIENT SERVICES</a:t>
              </a:r>
            </a:p>
            <a:p>
              <a:pPr marL="182880" indent="-182880">
                <a:buFont typeface="Arial" panose="020B0604020202020204" pitchFamily="34" charset="0"/>
                <a:buChar char="•"/>
              </a:pPr>
              <a:endParaRPr lang="en-US" sz="1450" b="1" dirty="0">
                <a:solidFill>
                  <a:schemeClr val="tx1"/>
                </a:solidFill>
                <a:latin typeface="Arial Narrow" panose="020B0606020202030204" pitchFamily="34" charset="0"/>
                <a:cs typeface="Arial" panose="020B0604020202020204" pitchFamily="34" charset="0"/>
              </a:endParaRPr>
            </a:p>
            <a:p>
              <a:pPr marL="182880" indent="-182880">
                <a:spcAft>
                  <a:spcPts val="400"/>
                </a:spcAft>
                <a:buFont typeface="Arial" panose="020B0604020202020204" pitchFamily="34" charset="0"/>
                <a:buChar char="•"/>
              </a:pPr>
              <a:endParaRPr lang="en-US" sz="1450" b="1" dirty="0">
                <a:solidFill>
                  <a:schemeClr val="tx1"/>
                </a:solidFill>
                <a:latin typeface="Arial Narrow" panose="020B0606020202030204" pitchFamily="34" charset="0"/>
                <a:cs typeface="Arial" panose="020B0604020202020204" pitchFamily="34" charset="0"/>
              </a:endParaRPr>
            </a:p>
            <a:p>
              <a:pPr marL="182880" indent="-182880">
                <a:spcAft>
                  <a:spcPts val="400"/>
                </a:spcAft>
                <a:buFont typeface="Arial" panose="020B0604020202020204" pitchFamily="34" charset="0"/>
                <a:buChar char="•"/>
              </a:pPr>
              <a:endParaRPr lang="en-US" sz="1450" b="1" dirty="0">
                <a:solidFill>
                  <a:schemeClr val="tx1"/>
                </a:solidFill>
                <a:latin typeface="Arial Narrow" panose="020B0606020202030204" pitchFamily="34" charset="0"/>
                <a:cs typeface="Arial" panose="020B0604020202020204" pitchFamily="34" charset="0"/>
              </a:endParaRPr>
            </a:p>
            <a:p>
              <a:pPr marL="182880" indent="-182880">
                <a:spcAft>
                  <a:spcPts val="400"/>
                </a:spcAft>
                <a:buFont typeface="Arial" panose="020B0604020202020204" pitchFamily="34" charset="0"/>
                <a:buChar char="•"/>
              </a:pPr>
              <a:endParaRPr lang="en-US" sz="1450" b="1" dirty="0">
                <a:solidFill>
                  <a:schemeClr val="tx1"/>
                </a:solidFill>
                <a:latin typeface="Arial Narrow" panose="020B0606020202030204" pitchFamily="34" charset="0"/>
                <a:cs typeface="Arial" panose="020B0604020202020204" pitchFamily="34" charset="0"/>
              </a:endParaRPr>
            </a:p>
            <a:p>
              <a:pPr>
                <a:spcAft>
                  <a:spcPts val="400"/>
                </a:spcAft>
              </a:pPr>
              <a:endParaRPr lang="en-US" sz="1450" b="1" dirty="0">
                <a:solidFill>
                  <a:schemeClr val="tx1"/>
                </a:solidFill>
                <a:latin typeface="Arial Narrow" panose="020B0606020202030204" pitchFamily="34" charset="0"/>
                <a:cs typeface="Arial" panose="020B0604020202020204" pitchFamily="34" charset="0"/>
              </a:endParaRPr>
            </a:p>
            <a:p>
              <a:pPr>
                <a:spcAft>
                  <a:spcPts val="400"/>
                </a:spcAft>
              </a:pPr>
              <a:endParaRPr lang="en-US" sz="1450" b="1" dirty="0">
                <a:solidFill>
                  <a:schemeClr val="tx1"/>
                </a:solidFill>
                <a:latin typeface="Arial Narrow" panose="020B0606020202030204" pitchFamily="34" charset="0"/>
                <a:cs typeface="Arial" panose="020B0604020202020204" pitchFamily="34" charset="0"/>
              </a:endParaRPr>
            </a:p>
            <a:p>
              <a:pPr>
                <a:spcAft>
                  <a:spcPts val="400"/>
                </a:spcAft>
              </a:pPr>
              <a:r>
                <a:rPr lang="en-US" sz="1450" b="1" dirty="0">
                  <a:solidFill>
                    <a:schemeClr val="tx1"/>
                  </a:solidFill>
                  <a:latin typeface="Arial Narrow" panose="020B0606020202030204" pitchFamily="34" charset="0"/>
                  <a:cs typeface="Arial" panose="020B0604020202020204" pitchFamily="34" charset="0"/>
                </a:rPr>
                <a:t>  </a:t>
              </a:r>
            </a:p>
            <a:p>
              <a:r>
                <a:rPr lang="en-US" sz="1500" b="1" dirty="0">
                  <a:solidFill>
                    <a:schemeClr val="accent4">
                      <a:lumMod val="50000"/>
                    </a:schemeClr>
                  </a:solidFill>
                  <a:latin typeface="Arial Narrow" panose="020B0606020202030204" pitchFamily="34" charset="0"/>
                </a:rPr>
                <a:t>UPDATE COLLEGE &amp; </a:t>
              </a:r>
              <a:br>
                <a:rPr lang="en-US" sz="1500" b="1" dirty="0">
                  <a:solidFill>
                    <a:schemeClr val="accent4">
                      <a:lumMod val="50000"/>
                    </a:schemeClr>
                  </a:solidFill>
                  <a:latin typeface="Arial Narrow" panose="020B0606020202030204" pitchFamily="34" charset="0"/>
                </a:rPr>
              </a:br>
              <a:r>
                <a:rPr lang="en-US" sz="1500" b="1" dirty="0">
                  <a:solidFill>
                    <a:schemeClr val="accent4">
                      <a:lumMod val="50000"/>
                    </a:schemeClr>
                  </a:solidFill>
                  <a:latin typeface="Arial Narrow" panose="020B0606020202030204" pitchFamily="34" charset="0"/>
                </a:rPr>
                <a:t>CAREER PLAN</a:t>
              </a:r>
              <a:endParaRPr lang="en-US" sz="1500" b="1" dirty="0">
                <a:solidFill>
                  <a:schemeClr val="accent4">
                    <a:lumMod val="50000"/>
                  </a:schemeClr>
                </a:solidFill>
                <a:latin typeface="Arial Narrow" panose="020B0606020202030204" pitchFamily="34" charset="0"/>
                <a:cs typeface="Arial" panose="020B0604020202020204" pitchFamily="34" charset="0"/>
              </a:endParaRPr>
            </a:p>
          </p:txBody>
        </p:sp>
      </p:grpSp>
      <p:grpSp>
        <p:nvGrpSpPr>
          <p:cNvPr id="16" name="Group 15" descr="attain high school equivalency&#10;&#10;input: Provide client services and update college and career plan&#10;output: first job -- career path" title="attain high school equivalency"/>
          <p:cNvGrpSpPr/>
          <p:nvPr/>
        </p:nvGrpSpPr>
        <p:grpSpPr>
          <a:xfrm>
            <a:off x="6594197" y="5338304"/>
            <a:ext cx="2716198" cy="584462"/>
            <a:chOff x="6594197" y="5338304"/>
            <a:chExt cx="2716198" cy="584462"/>
          </a:xfrm>
        </p:grpSpPr>
        <p:sp>
          <p:nvSpPr>
            <p:cNvPr id="21" name="Line 18"/>
            <p:cNvSpPr>
              <a:spLocks noChangeShapeType="1"/>
            </p:cNvSpPr>
            <p:nvPr/>
          </p:nvSpPr>
          <p:spPr bwMode="auto">
            <a:xfrm>
              <a:off x="7921816" y="5561973"/>
              <a:ext cx="0" cy="360793"/>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36" name="Rounded Rectangle 35"/>
            <p:cNvSpPr/>
            <p:nvPr/>
          </p:nvSpPr>
          <p:spPr>
            <a:xfrm>
              <a:off x="6594197" y="5338304"/>
              <a:ext cx="2716198" cy="353799"/>
            </a:xfrm>
            <a:prstGeom prst="roundRect">
              <a:avLst/>
            </a:prstGeom>
            <a:solidFill>
              <a:schemeClr val="accent5">
                <a:lumMod val="60000"/>
                <a:lumOff val="40000"/>
              </a:schemeClr>
            </a:solidFill>
            <a:ln>
              <a:solidFill>
                <a:schemeClr val="accent5">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500" b="1" dirty="0">
                  <a:solidFill>
                    <a:schemeClr val="tx1"/>
                  </a:solidFill>
                  <a:latin typeface="Arial Narrow" panose="020B0606020202030204" pitchFamily="34" charset="0"/>
                </a:rPr>
                <a:t>Attain High School Equivalency</a:t>
              </a:r>
            </a:p>
          </p:txBody>
        </p:sp>
      </p:grpSp>
      <p:grpSp>
        <p:nvGrpSpPr>
          <p:cNvPr id="18" name="Group 17" descr="list occupational training&#10;&#10;input: provide client services&#10;output: first job -- career path&#10;" title="occupational training"/>
          <p:cNvGrpSpPr/>
          <p:nvPr/>
        </p:nvGrpSpPr>
        <p:grpSpPr>
          <a:xfrm>
            <a:off x="9287089" y="1422416"/>
            <a:ext cx="2517414" cy="4594950"/>
            <a:chOff x="9287089" y="1422416"/>
            <a:chExt cx="2517414" cy="4594950"/>
          </a:xfrm>
        </p:grpSpPr>
        <p:cxnSp>
          <p:nvCxnSpPr>
            <p:cNvPr id="65" name="Straight Connector 64"/>
            <p:cNvCxnSpPr/>
            <p:nvPr/>
          </p:nvCxnSpPr>
          <p:spPr>
            <a:xfrm flipH="1">
              <a:off x="11498733" y="2349105"/>
              <a:ext cx="305770" cy="1"/>
            </a:xfrm>
            <a:prstGeom prst="line">
              <a:avLst/>
            </a:prstGeom>
            <a:ln w="38100"/>
          </p:spPr>
          <p:style>
            <a:lnRef idx="1">
              <a:schemeClr val="dk1"/>
            </a:lnRef>
            <a:fillRef idx="0">
              <a:schemeClr val="dk1"/>
            </a:fillRef>
            <a:effectRef idx="0">
              <a:schemeClr val="dk1"/>
            </a:effectRef>
            <a:fontRef idx="minor">
              <a:schemeClr val="tx1"/>
            </a:fontRef>
          </p:style>
        </p:cxnSp>
        <p:grpSp>
          <p:nvGrpSpPr>
            <p:cNvPr id="2" name="Group 1" descr="list the occupational training here" title="occupational training"/>
            <p:cNvGrpSpPr/>
            <p:nvPr/>
          </p:nvGrpSpPr>
          <p:grpSpPr>
            <a:xfrm>
              <a:off x="9287089" y="1422416"/>
              <a:ext cx="2517414" cy="4594950"/>
              <a:chOff x="9287089" y="1422416"/>
              <a:chExt cx="2517414" cy="4594950"/>
            </a:xfrm>
          </p:grpSpPr>
          <p:sp>
            <p:nvSpPr>
              <p:cNvPr id="46" name="Line 18"/>
              <p:cNvSpPr>
                <a:spLocks noChangeShapeType="1"/>
              </p:cNvSpPr>
              <p:nvPr/>
            </p:nvSpPr>
            <p:spPr bwMode="auto">
              <a:xfrm>
                <a:off x="11804503" y="2334116"/>
                <a:ext cx="0" cy="3683250"/>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5" name="Straight Arrow Connector 54"/>
              <p:cNvCxnSpPr/>
              <p:nvPr/>
            </p:nvCxnSpPr>
            <p:spPr>
              <a:xfrm>
                <a:off x="9287089" y="2504773"/>
                <a:ext cx="245973" cy="0"/>
              </a:xfrm>
              <a:prstGeom prst="straightConnector1">
                <a:avLst/>
              </a:prstGeom>
              <a:ln w="34925" cap="rnd">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9287089" y="4581112"/>
                <a:ext cx="245973" cy="0"/>
              </a:xfrm>
              <a:prstGeom prst="straightConnector1">
                <a:avLst/>
              </a:prstGeom>
              <a:ln w="34925" cap="rnd">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9288664" y="2504773"/>
                <a:ext cx="0" cy="2076339"/>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9552395" y="1422416"/>
                <a:ext cx="2013685" cy="1638434"/>
              </a:xfrm>
              <a:prstGeom prst="roundRect">
                <a:avLst>
                  <a:gd name="adj" fmla="val 6332"/>
                </a:avLst>
              </a:prstGeom>
              <a:solidFill>
                <a:srgbClr val="F4FAD6"/>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OCCUPATIONAL TRAINING </a:t>
                </a:r>
              </a:p>
              <a:p>
                <a:r>
                  <a:rPr lang="en-US" sz="1500" b="1" dirty="0">
                    <a:solidFill>
                      <a:schemeClr val="tx1"/>
                    </a:solidFill>
                    <a:latin typeface="Arial Narrow" panose="020B0606020202030204" pitchFamily="34" charset="0"/>
                    <a:cs typeface="Arial" panose="020B0604020202020204" pitchFamily="34" charset="0"/>
                  </a:rPr>
                  <a:t> </a:t>
                </a:r>
                <a:r>
                  <a:rPr lang="en-US" sz="1500" b="1" dirty="0">
                    <a:solidFill>
                      <a:schemeClr val="tx1"/>
                    </a:solidFill>
                    <a:latin typeface="Arial Narrow" panose="020B0606020202030204" pitchFamily="34" charset="0"/>
                  </a:rPr>
                  <a:t> </a:t>
                </a:r>
              </a:p>
              <a:p>
                <a:endParaRPr lang="en-US" sz="1400" dirty="0">
                  <a:solidFill>
                    <a:schemeClr val="tx1"/>
                  </a:solidFill>
                </a:endParaRPr>
              </a:p>
            </p:txBody>
          </p:sp>
        </p:grpSp>
      </p:grpSp>
      <p:grpSp>
        <p:nvGrpSpPr>
          <p:cNvPr id="13" name="Group 12" descr="list the postsecondary education here&#10;&#10;input: Update College &amp; Career Plan&#10;output: first job -- career path" title="postsecondary education"/>
          <p:cNvGrpSpPr/>
          <p:nvPr/>
        </p:nvGrpSpPr>
        <p:grpSpPr>
          <a:xfrm>
            <a:off x="9546924" y="3429032"/>
            <a:ext cx="2007124" cy="2493734"/>
            <a:chOff x="9546924" y="3429032"/>
            <a:chExt cx="2007124" cy="2493734"/>
          </a:xfrm>
        </p:grpSpPr>
        <p:sp>
          <p:nvSpPr>
            <p:cNvPr id="61" name="Line 18"/>
            <p:cNvSpPr>
              <a:spLocks noChangeShapeType="1"/>
            </p:cNvSpPr>
            <p:nvPr/>
          </p:nvSpPr>
          <p:spPr bwMode="auto">
            <a:xfrm>
              <a:off x="10491699" y="5323064"/>
              <a:ext cx="0" cy="599702"/>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Rounded Rectangle 5"/>
            <p:cNvSpPr/>
            <p:nvPr/>
          </p:nvSpPr>
          <p:spPr>
            <a:xfrm>
              <a:off x="9546924" y="3429032"/>
              <a:ext cx="2007124" cy="1876615"/>
            </a:xfrm>
            <a:prstGeom prst="roundRect">
              <a:avLst>
                <a:gd name="adj" fmla="val 7842"/>
              </a:avLst>
            </a:prstGeom>
            <a:solidFill>
              <a:srgbClr val="F4FAD6"/>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tIns="137160" rtlCol="0" anchor="t" anchorCtr="0"/>
            <a:lstStyle/>
            <a:p>
              <a:r>
                <a:rPr lang="en-US" sz="1500" b="1" dirty="0">
                  <a:solidFill>
                    <a:schemeClr val="accent4">
                      <a:lumMod val="50000"/>
                    </a:schemeClr>
                  </a:solidFill>
                  <a:latin typeface="Arial Narrow" panose="020B0606020202030204" pitchFamily="34" charset="0"/>
                </a:rPr>
                <a:t>POSTSECONDARY EDUCATION</a:t>
              </a:r>
            </a:p>
          </p:txBody>
        </p:sp>
      </p:grpSp>
      <p:grpSp>
        <p:nvGrpSpPr>
          <p:cNvPr id="20" name="Group 19" descr="first job, career path to progressive jobs in path&#10;&#10;input: attain high school equivalency and Postsecondary education" title="first job, career path to progressive jobs in path"/>
          <p:cNvGrpSpPr/>
          <p:nvPr/>
        </p:nvGrpSpPr>
        <p:grpSpPr>
          <a:xfrm>
            <a:off x="6594197" y="5742370"/>
            <a:ext cx="5400653" cy="958468"/>
            <a:chOff x="6594197" y="5742370"/>
            <a:chExt cx="5400653" cy="958468"/>
          </a:xfrm>
        </p:grpSpPr>
        <p:sp>
          <p:nvSpPr>
            <p:cNvPr id="8" name="Right Arrow 7" descr="first job, career path to progressive jobs in path"/>
            <p:cNvSpPr/>
            <p:nvPr/>
          </p:nvSpPr>
          <p:spPr>
            <a:xfrm>
              <a:off x="6594197" y="5742370"/>
              <a:ext cx="5400653" cy="958468"/>
            </a:xfrm>
            <a:prstGeom prst="rightArrow">
              <a:avLst>
                <a:gd name="adj1" fmla="val 56656"/>
                <a:gd name="adj2" fmla="val 50000"/>
              </a:avLst>
            </a:prstGeom>
            <a:solidFill>
              <a:schemeClr val="accent1">
                <a:lumMod val="20000"/>
                <a:lumOff val="80000"/>
              </a:schemeClr>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1500" b="1" dirty="0">
                  <a:solidFill>
                    <a:schemeClr val="tx1"/>
                  </a:solidFill>
                </a:rPr>
                <a:t> f</a:t>
              </a:r>
              <a:r>
                <a:rPr lang="en-US" sz="1500" b="1" dirty="0">
                  <a:solidFill>
                    <a:schemeClr val="tx1"/>
                  </a:solidFill>
                  <a:latin typeface="Arial Narrow" panose="020B0606020202030204" pitchFamily="34" charset="0"/>
                </a:rPr>
                <a:t>irst job--career path            progressive jobs in path   </a:t>
              </a:r>
            </a:p>
          </p:txBody>
        </p:sp>
        <p:sp>
          <p:nvSpPr>
            <p:cNvPr id="35" name="Line 18"/>
            <p:cNvSpPr>
              <a:spLocks noChangeShapeType="1"/>
            </p:cNvSpPr>
            <p:nvPr/>
          </p:nvSpPr>
          <p:spPr bwMode="auto">
            <a:xfrm>
              <a:off x="8346332" y="6215908"/>
              <a:ext cx="362803" cy="0"/>
            </a:xfrm>
            <a:prstGeom prst="line">
              <a:avLst/>
            </a:prstGeom>
            <a:noFill/>
            <a:ln w="38100" cap="rnd">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pic>
        <p:nvPicPr>
          <p:cNvPr id="37" name="Picture 36" descr="ABT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891" y="5894900"/>
            <a:ext cx="789603" cy="825334"/>
          </a:xfrm>
          <a:prstGeom prst="rect">
            <a:avLst/>
          </a:prstGeom>
        </p:spPr>
      </p:pic>
    </p:spTree>
    <p:extLst>
      <p:ext uri="{BB962C8B-B14F-4D97-AF65-F5344CB8AC3E}">
        <p14:creationId xmlns:p14="http://schemas.microsoft.com/office/powerpoint/2010/main" val="362772767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heme/theme1.xml><?xml version="1.0" encoding="utf-8"?>
<a:theme xmlns:a="http://schemas.openxmlformats.org/drawingml/2006/main" name="TACP_PPT_Template">
  <a:themeElements>
    <a:clrScheme name="Custom 1">
      <a:dk1>
        <a:srgbClr val="000000"/>
      </a:dk1>
      <a:lt1>
        <a:srgbClr val="FFFFFF"/>
      </a:lt1>
      <a:dk2>
        <a:srgbClr val="32558E"/>
      </a:dk2>
      <a:lt2>
        <a:srgbClr val="CCCB99"/>
      </a:lt2>
      <a:accent1>
        <a:srgbClr val="1CB5CA"/>
      </a:accent1>
      <a:accent2>
        <a:srgbClr val="F5A413"/>
      </a:accent2>
      <a:accent3>
        <a:srgbClr val="B8E741"/>
      </a:accent3>
      <a:accent4>
        <a:srgbClr val="CC0000"/>
      </a:accent4>
      <a:accent5>
        <a:srgbClr val="A5A5A5"/>
      </a:accent5>
      <a:accent6>
        <a:srgbClr val="35742A"/>
      </a:accent6>
      <a:hlink>
        <a:srgbClr val="1CB5CA"/>
      </a:hlink>
      <a:folHlink>
        <a:srgbClr val="8C51A7"/>
      </a:folHlink>
    </a:clrScheme>
    <a:fontScheme name="Edge">
      <a:majorFont>
        <a:latin typeface="Garamond"/>
        <a:ea typeface=""/>
        <a:cs typeface=""/>
      </a:majorFont>
      <a:minorFont>
        <a:latin typeface="Arial"/>
        <a:ea typeface=""/>
        <a:cs typeface=""/>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2690</TotalTime>
  <Words>214</Words>
  <Application>Microsoft Office PowerPoint</Application>
  <PresentationFormat>Widescreen</PresentationFormat>
  <Paragraphs>66</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Arial Narrow</vt:lpstr>
      <vt:lpstr>Calibri</vt:lpstr>
      <vt:lpstr>Cambria</vt:lpstr>
      <vt:lpstr>Century Gothic</vt:lpstr>
      <vt:lpstr>Garamond</vt:lpstr>
      <vt:lpstr>Times New Roman</vt:lpstr>
      <vt:lpstr>Wingdings</vt:lpstr>
      <vt:lpstr>TACP_PPT_Template</vt:lpstr>
      <vt:lpstr>PowerPoint Presentation</vt:lpstr>
      <vt:lpstr>Illustrative Framework for Career Pathways Local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Chrys Limardo</dc:creator>
  <cp:lastModifiedBy>Jessie Stadd</cp:lastModifiedBy>
  <cp:revision>134</cp:revision>
  <cp:lastPrinted>2016-09-18T13:50:43Z</cp:lastPrinted>
  <dcterms:created xsi:type="dcterms:W3CDTF">2016-03-31T16:05:56Z</dcterms:created>
  <dcterms:modified xsi:type="dcterms:W3CDTF">2017-02-08T15:12:03Z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B4D03799-0351-4F87-9931-02394348CCF2</vt:lpwstr>
  </property>
  <property fmtid="{D5CDD505-2E9C-101B-9397-08002B2CF9AE}" pid="3" name="ArticulatePath">
    <vt:lpwstr>COABE_MPF _2016_JA_4-5-16</vt:lpwstr>
  </property>
</Properties>
</file>