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6"/>
  </p:notesMasterIdLst>
  <p:sldIdLst>
    <p:sldId id="256" r:id="rId6"/>
    <p:sldId id="388" r:id="rId7"/>
    <p:sldId id="385" r:id="rId8"/>
    <p:sldId id="403" r:id="rId9"/>
    <p:sldId id="520" r:id="rId10"/>
    <p:sldId id="361" r:id="rId11"/>
    <p:sldId id="349" r:id="rId12"/>
    <p:sldId id="417" r:id="rId13"/>
    <p:sldId id="418" r:id="rId14"/>
    <p:sldId id="362" r:id="rId15"/>
    <p:sldId id="273" r:id="rId16"/>
    <p:sldId id="272" r:id="rId17"/>
    <p:sldId id="527" r:id="rId18"/>
    <p:sldId id="526" r:id="rId19"/>
    <p:sldId id="442" r:id="rId20"/>
    <p:sldId id="421" r:id="rId21"/>
    <p:sldId id="397" r:id="rId22"/>
    <p:sldId id="271" r:id="rId23"/>
    <p:sldId id="432" r:id="rId24"/>
    <p:sldId id="522" r:id="rId25"/>
    <p:sldId id="462" r:id="rId26"/>
    <p:sldId id="523" r:id="rId27"/>
    <p:sldId id="428" r:id="rId28"/>
    <p:sldId id="427" r:id="rId29"/>
    <p:sldId id="426" r:id="rId30"/>
    <p:sldId id="434" r:id="rId31"/>
    <p:sldId id="425" r:id="rId32"/>
    <p:sldId id="424" r:id="rId33"/>
    <p:sldId id="398" r:id="rId34"/>
    <p:sldId id="380" r:id="rId35"/>
    <p:sldId id="436" r:id="rId36"/>
    <p:sldId id="528" r:id="rId37"/>
    <p:sldId id="463" r:id="rId38"/>
    <p:sldId id="464" r:id="rId39"/>
    <p:sldId id="291" r:id="rId40"/>
    <p:sldId id="292" r:id="rId41"/>
    <p:sldId id="400" r:id="rId42"/>
    <p:sldId id="529" r:id="rId43"/>
    <p:sldId id="368" r:id="rId44"/>
    <p:sldId id="51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troduction" id="{7368783E-F629-4652-9E39-4467F0488F9A}">
          <p14:sldIdLst>
            <p14:sldId id="256"/>
            <p14:sldId id="388"/>
            <p14:sldId id="385"/>
            <p14:sldId id="403"/>
            <p14:sldId id="520"/>
            <p14:sldId id="361"/>
            <p14:sldId id="349"/>
            <p14:sldId id="417"/>
            <p14:sldId id="418"/>
            <p14:sldId id="362"/>
          </p14:sldIdLst>
        </p14:section>
        <p14:section name="Understanding Community Needs" id="{4801A19C-DAA4-4027-B841-02EBC1F82042}">
          <p14:sldIdLst>
            <p14:sldId id="273"/>
            <p14:sldId id="272"/>
            <p14:sldId id="527"/>
            <p14:sldId id="526"/>
            <p14:sldId id="442"/>
            <p14:sldId id="421"/>
            <p14:sldId id="397"/>
          </p14:sldIdLst>
        </p14:section>
        <p14:section name="Plan and Conduct Needs Assessment" id="{726E9C7D-6D94-4024-BAB9-099B1B1301ED}">
          <p14:sldIdLst>
            <p14:sldId id="271"/>
            <p14:sldId id="432"/>
            <p14:sldId id="522"/>
            <p14:sldId id="462"/>
            <p14:sldId id="523"/>
            <p14:sldId id="428"/>
            <p14:sldId id="427"/>
            <p14:sldId id="426"/>
            <p14:sldId id="434"/>
            <p14:sldId id="425"/>
            <p14:sldId id="424"/>
            <p14:sldId id="398"/>
          </p14:sldIdLst>
        </p14:section>
        <p14:section name="Identify Insights and Brainstorm Solutions" id="{DF01272B-517B-498E-A8E8-0A2DDCA219BE}">
          <p14:sldIdLst>
            <p14:sldId id="380"/>
            <p14:sldId id="436"/>
            <p14:sldId id="528"/>
            <p14:sldId id="463"/>
            <p14:sldId id="464"/>
          </p14:sldIdLst>
        </p14:section>
        <p14:section name="Wrap-Up" id="{BE88BF56-29BB-4B3E-97BF-E255383639EA}">
          <p14:sldIdLst>
            <p14:sldId id="291"/>
            <p14:sldId id="292"/>
            <p14:sldId id="400"/>
            <p14:sldId id="529"/>
            <p14:sldId id="368"/>
            <p14:sldId id="5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46A4AA-321E-B81A-F961-0F2EB6628130}" name="Andy Peterman, AIR" initials="AP" userId="Andy Peterman, AI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a Wells" initials="GW" lastIdx="24" clrIdx="0">
    <p:extLst>
      <p:ext uri="{19B8F6BF-5375-455C-9EA6-DF929625EA0E}">
        <p15:presenceInfo xmlns:p15="http://schemas.microsoft.com/office/powerpoint/2012/main" userId="S::gwells@mahernet.com::ecec0284-536f-4313-a343-b28d3f3ecb4d" providerId="AD"/>
      </p:ext>
    </p:extLst>
  </p:cmAuthor>
  <p:cmAuthor id="2" name="Debby Andrews" initials="DA" lastIdx="4"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3" name="Debby Andrews" initials="DA [2]" lastIdx="137"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39" clrIdx="4">
    <p:extLst>
      <p:ext uri="{19B8F6BF-5375-455C-9EA6-DF929625EA0E}">
        <p15:presenceInfo xmlns:p15="http://schemas.microsoft.com/office/powerpoint/2012/main" userId="S::aahlstrand@impaqint.com::588f2ab0-fb7b-4ac7-9268-0949654cb686" providerId="AD"/>
      </p:ext>
    </p:extLst>
  </p:cmAuthor>
  <p:cmAuthor id="6" name="Michelle Carson" initials="MC" lastIdx="2" clrIdx="5">
    <p:extLst>
      <p:ext uri="{19B8F6BF-5375-455C-9EA6-DF929625EA0E}">
        <p15:presenceInfo xmlns:p15="http://schemas.microsoft.com/office/powerpoint/2012/main" userId="S::michelle.carson_safalpartners.com#ext#@appriver3651000470.onmicrosoft.com::f9d1a92f-fd94-473f-97e0-02ce5b99b1a1" providerId="AD"/>
      </p:ext>
    </p:extLst>
  </p:cmAuthor>
  <p:cmAuthor id="7" name="Amanda Ahlstrand" initials="AA [2]" lastIdx="7" clrIdx="6">
    <p:extLst>
      <p:ext uri="{19B8F6BF-5375-455C-9EA6-DF929625EA0E}">
        <p15:presenceInfo xmlns:p15="http://schemas.microsoft.com/office/powerpoint/2012/main" userId="S::aahlstrand_impaqint.com#ext#@appriver3651000470.onmicrosoft.com::1e06f4d6-5f73-4517-a8b3-3c1483173c8a" providerId="AD"/>
      </p:ext>
    </p:extLst>
  </p:cmAuthor>
  <p:cmAuthor id="8" name="Jennifer Jirous-Rapp" initials="JJ" lastIdx="6" clrIdx="7">
    <p:extLst>
      <p:ext uri="{19B8F6BF-5375-455C-9EA6-DF929625EA0E}">
        <p15:presenceInfo xmlns:p15="http://schemas.microsoft.com/office/powerpoint/2012/main" userId="S::jjrapp@mahernet.com::85d4659c-ef69-4d02-94d2-9df1d0aee245" providerId="AD"/>
      </p:ext>
    </p:extLst>
  </p:cmAuthor>
  <p:cmAuthor id="9" name="Hamilton, Kaylynn" initials="HK" lastIdx="18" clrIdx="8">
    <p:extLst>
      <p:ext uri="{19B8F6BF-5375-455C-9EA6-DF929625EA0E}">
        <p15:presenceInfo xmlns:p15="http://schemas.microsoft.com/office/powerpoint/2012/main" userId="S::klh267_psu.edu#ext#@msair.onmicrosoft.com::c286161c-2796-4bf3-8daf-2680bcbf92ec" providerId="AD"/>
      </p:ext>
    </p:extLst>
  </p:cmAuthor>
  <p:cmAuthor id="10" name="Jirous-Rapp, Jennifer" initials="JJ" lastIdx="10" clrIdx="9">
    <p:extLst>
      <p:ext uri="{19B8F6BF-5375-455C-9EA6-DF929625EA0E}">
        <p15:presenceInfo xmlns:p15="http://schemas.microsoft.com/office/powerpoint/2012/main" userId="S::jjirous-rapp@air.org::c134dfd7-dfd1-490e-b556-0ad5fd7460a5" providerId="AD"/>
      </p:ext>
    </p:extLst>
  </p:cmAuthor>
  <p:cmAuthor id="11" name="Ahlstrand, Amanda" initials="AA" lastIdx="4" clrIdx="10">
    <p:extLst>
      <p:ext uri="{19B8F6BF-5375-455C-9EA6-DF929625EA0E}">
        <p15:presenceInfo xmlns:p15="http://schemas.microsoft.com/office/powerpoint/2012/main" userId="S::aahlstrand@air.org::1c57697a-cc3e-47da-bff4-22f72f13a37b" providerId="AD"/>
      </p:ext>
    </p:extLst>
  </p:cmAuthor>
  <p:cmAuthor id="12" name="Amanda Ahlstrand" initials="AA [3]" lastIdx="15" clrIdx="11">
    <p:extLst>
      <p:ext uri="{19B8F6BF-5375-455C-9EA6-DF929625EA0E}">
        <p15:presenceInfo xmlns:p15="http://schemas.microsoft.com/office/powerpoint/2012/main" userId="Amanda Ahlstrand" providerId="None"/>
      </p:ext>
    </p:extLst>
  </p:cmAuthor>
  <p:cmAuthor id="13" name="Michelle Carson" initials="MC [2]" lastIdx="1" clrIdx="12">
    <p:extLst>
      <p:ext uri="{19B8F6BF-5375-455C-9EA6-DF929625EA0E}">
        <p15:presenceInfo xmlns:p15="http://schemas.microsoft.com/office/powerpoint/2012/main" userId="S::michelle.carson_safalpartners.com#ext#@air.org::a59790da-4408-431f-954c-aa543090b660" providerId="AD"/>
      </p:ext>
    </p:extLst>
  </p:cmAuthor>
  <p:cmAuthor id="14" name="Debby Andrews" initials="DA [3]" lastIdx="2" clrIdx="13">
    <p:extLst>
      <p:ext uri="{19B8F6BF-5375-455C-9EA6-DF929625EA0E}">
        <p15:presenceInfo xmlns:p15="http://schemas.microsoft.com/office/powerpoint/2012/main" userId="S::debby.andrews_safalpartners.com#ext#@msair.onmicrosoft.com::08cb4cc5-2fd6-4350-bd7f-6771ccd87fc4" providerId="AD"/>
      </p:ext>
    </p:extLst>
  </p:cmAuthor>
  <p:cmAuthor id="15" name="Matriccino, Chiara" initials="MC" lastIdx="11" clrIdx="14">
    <p:extLst>
      <p:ext uri="{19B8F6BF-5375-455C-9EA6-DF929625EA0E}">
        <p15:presenceInfo xmlns:p15="http://schemas.microsoft.com/office/powerpoint/2012/main" userId="S::cmatriccino@air.org::d776d1c8-2b3e-47e7-9299-67b76d1189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710"/>
    <a:srgbClr val="5A6C88"/>
    <a:srgbClr val="047C7C"/>
    <a:srgbClr val="315F9F"/>
    <a:srgbClr val="B2681E"/>
    <a:srgbClr val="C55A11"/>
    <a:srgbClr val="5E51A1"/>
    <a:srgbClr val="FFFFFF"/>
    <a:srgbClr val="F1F1F1"/>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25106-847B-4F10-AF8A-6F360C91F3C8}" v="1" dt="2022-08-18T16:42:54.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49" d="100"/>
          <a:sy n="49" d="100"/>
        </p:scale>
        <p:origin x="42" y="780"/>
      </p:cViewPr>
      <p:guideLst/>
    </p:cSldViewPr>
  </p:slideViewPr>
  <p:outlineViewPr>
    <p:cViewPr>
      <p:scale>
        <a:sx n="33" d="100"/>
        <a:sy n="33" d="100"/>
      </p:scale>
      <p:origin x="0" y="-181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0B2CF-C93D-4910-AA0E-06D3BE16E615}" type="datetimeFigureOut">
              <a:rPr lang="en-US"/>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256F-8B53-4668-9886-06A0CB8A1E95}" type="slidenum">
              <a:rPr lang="en-US"/>
              <a:t>‹#›</a:t>
            </a:fld>
            <a:endParaRPr lang="en-US"/>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3256F-8B53-4668-9886-06A0CB8A1E95}" type="slidenum">
              <a:rPr lang="en-US" smtClean="0"/>
              <a:t>1</a:t>
            </a:fld>
            <a:endParaRPr lang="en-US"/>
          </a:p>
        </p:txBody>
      </p:sp>
    </p:spTree>
    <p:extLst>
      <p:ext uri="{BB962C8B-B14F-4D97-AF65-F5344CB8AC3E}">
        <p14:creationId xmlns:p14="http://schemas.microsoft.com/office/powerpoint/2010/main" val="10349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28</a:t>
            </a:fld>
            <a:endParaRPr lang="en-US"/>
          </a:p>
        </p:txBody>
      </p:sp>
    </p:spTree>
    <p:extLst>
      <p:ext uri="{BB962C8B-B14F-4D97-AF65-F5344CB8AC3E}">
        <p14:creationId xmlns:p14="http://schemas.microsoft.com/office/powerpoint/2010/main" val="144654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33</a:t>
            </a:fld>
            <a:endParaRPr lang="en-US"/>
          </a:p>
        </p:txBody>
      </p:sp>
    </p:spTree>
    <p:extLst>
      <p:ext uri="{BB962C8B-B14F-4D97-AF65-F5344CB8AC3E}">
        <p14:creationId xmlns:p14="http://schemas.microsoft.com/office/powerpoint/2010/main" val="94824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36</a:t>
            </a:fld>
            <a:endParaRPr lang="en-US"/>
          </a:p>
        </p:txBody>
      </p:sp>
    </p:spTree>
    <p:extLst>
      <p:ext uri="{BB962C8B-B14F-4D97-AF65-F5344CB8AC3E}">
        <p14:creationId xmlns:p14="http://schemas.microsoft.com/office/powerpoint/2010/main" val="153620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CE3256F-8B53-4668-9886-06A0CB8A1E95}" type="slidenum">
              <a:rPr lang="en-US" smtClean="0"/>
              <a:t>3</a:t>
            </a:fld>
            <a:endParaRPr lang="en-US"/>
          </a:p>
        </p:txBody>
      </p:sp>
    </p:spTree>
    <p:extLst>
      <p:ext uri="{BB962C8B-B14F-4D97-AF65-F5344CB8AC3E}">
        <p14:creationId xmlns:p14="http://schemas.microsoft.com/office/powerpoint/2010/main" val="6037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5</a:t>
            </a:fld>
            <a:endParaRPr lang="en-US"/>
          </a:p>
        </p:txBody>
      </p:sp>
    </p:spTree>
    <p:extLst>
      <p:ext uri="{BB962C8B-B14F-4D97-AF65-F5344CB8AC3E}">
        <p14:creationId xmlns:p14="http://schemas.microsoft.com/office/powerpoint/2010/main" val="274103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6</a:t>
            </a:fld>
            <a:endParaRPr lang="en-US"/>
          </a:p>
        </p:txBody>
      </p:sp>
    </p:spTree>
    <p:extLst>
      <p:ext uri="{BB962C8B-B14F-4D97-AF65-F5344CB8AC3E}">
        <p14:creationId xmlns:p14="http://schemas.microsoft.com/office/powerpoint/2010/main" val="267971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7</a:t>
            </a:fld>
            <a:endParaRPr lang="en-US"/>
          </a:p>
        </p:txBody>
      </p:sp>
    </p:spTree>
    <p:extLst>
      <p:ext uri="{BB962C8B-B14F-4D97-AF65-F5344CB8AC3E}">
        <p14:creationId xmlns:p14="http://schemas.microsoft.com/office/powerpoint/2010/main" val="210071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20</a:t>
            </a:fld>
            <a:endParaRPr lang="en-US"/>
          </a:p>
        </p:txBody>
      </p:sp>
    </p:spTree>
    <p:extLst>
      <p:ext uri="{BB962C8B-B14F-4D97-AF65-F5344CB8AC3E}">
        <p14:creationId xmlns:p14="http://schemas.microsoft.com/office/powerpoint/2010/main" val="332923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p>
        </p:txBody>
      </p:sp>
      <p:sp>
        <p:nvSpPr>
          <p:cNvPr id="4" name="Slide Number Placeholder 3"/>
          <p:cNvSpPr>
            <a:spLocks noGrp="1"/>
          </p:cNvSpPr>
          <p:nvPr>
            <p:ph type="sldNum" sz="quarter" idx="5"/>
          </p:nvPr>
        </p:nvSpPr>
        <p:spPr/>
        <p:txBody>
          <a:bodyPr/>
          <a:lstStyle/>
          <a:p>
            <a:fld id="{0CE3256F-8B53-4668-9886-06A0CB8A1E95}" type="slidenum">
              <a:rPr lang="en-US" smtClean="0"/>
              <a:t>21</a:t>
            </a:fld>
            <a:endParaRPr lang="en-US"/>
          </a:p>
        </p:txBody>
      </p:sp>
    </p:spTree>
    <p:extLst>
      <p:ext uri="{BB962C8B-B14F-4D97-AF65-F5344CB8AC3E}">
        <p14:creationId xmlns:p14="http://schemas.microsoft.com/office/powerpoint/2010/main" val="1224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22</a:t>
            </a:fld>
            <a:endParaRPr lang="en-US"/>
          </a:p>
        </p:txBody>
      </p:sp>
    </p:spTree>
    <p:extLst>
      <p:ext uri="{BB962C8B-B14F-4D97-AF65-F5344CB8AC3E}">
        <p14:creationId xmlns:p14="http://schemas.microsoft.com/office/powerpoint/2010/main" val="42041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B5508-573D-4201-A972-724E7959AB69}" type="slidenum">
              <a:rPr lang="en-US" smtClean="0"/>
              <a:t>23</a:t>
            </a:fld>
            <a:endParaRPr lang="en-US"/>
          </a:p>
        </p:txBody>
      </p:sp>
    </p:spTree>
    <p:extLst>
      <p:ext uri="{BB962C8B-B14F-4D97-AF65-F5344CB8AC3E}">
        <p14:creationId xmlns:p14="http://schemas.microsoft.com/office/powerpoint/2010/main" val="130110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opic Titl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868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1077191" y="365455"/>
            <a:ext cx="8146774" cy="1047483"/>
          </a:xfrm>
          <a:prstGeom prst="rect">
            <a:avLst/>
          </a:prstGeom>
        </p:spPr>
        <p:txBody>
          <a:bodyPr/>
          <a:lstStyle/>
          <a:p>
            <a:r>
              <a:rPr lang="en-US" dirty="0">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489" y="106054"/>
            <a:ext cx="929816" cy="929816"/>
          </a:xfrm>
          <a:prstGeom prst="rect">
            <a:avLst/>
          </a:prstGeom>
        </p:spPr>
      </p:pic>
      <p:sp>
        <p:nvSpPr>
          <p:cNvPr id="10" name="Footer Placeholder 1">
            <a:extLst>
              <a:ext uri="{FF2B5EF4-FFF2-40B4-BE49-F238E27FC236}">
                <a16:creationId xmlns:a16="http://schemas.microsoft.com/office/drawing/2014/main" id="{7E2828B0-B905-4AC8-9A2B-F0E7A68D9928}"/>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endParaRPr lang="en-US" sz="1050" dirty="0">
              <a:latin typeface="Lato Semibold"/>
            </a:endParaRPr>
          </a:p>
        </p:txBody>
      </p:sp>
    </p:spTree>
    <p:extLst>
      <p:ext uri="{BB962C8B-B14F-4D97-AF65-F5344CB8AC3E}">
        <p14:creationId xmlns:p14="http://schemas.microsoft.com/office/powerpoint/2010/main" val="14630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a:prstGeom prst="rect">
            <a:avLst/>
          </a:prstGeom>
        </p:spPr>
        <p:txBody>
          <a:bodyPr/>
          <a:lstStyle/>
          <a:p>
            <a:fld id="{46BF826B-1E70-4759-AAB5-894E58C379C3}" type="slidenum">
              <a:rPr lang="en-US" sz="1050" smtClean="0"/>
              <a:pPr/>
              <a:t>‹#›</a:t>
            </a:fld>
            <a:endParaRPr lang="en-US" sz="1050"/>
          </a:p>
        </p:txBody>
      </p:sp>
      <p:sp>
        <p:nvSpPr>
          <p:cNvPr id="4" name="Footer Placeholder 1">
            <a:extLst>
              <a:ext uri="{FF2B5EF4-FFF2-40B4-BE49-F238E27FC236}">
                <a16:creationId xmlns:a16="http://schemas.microsoft.com/office/drawing/2014/main" id="{36A28FA1-9B80-473A-ADE1-A8DA02D13A5F}"/>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Tree>
    <p:extLst>
      <p:ext uri="{BB962C8B-B14F-4D97-AF65-F5344CB8AC3E}">
        <p14:creationId xmlns:p14="http://schemas.microsoft.com/office/powerpoint/2010/main" val="11324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w/white oval on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0846B19-9F6E-4B85-BD21-0AB21439C53B}"/>
              </a:ext>
            </a:extLst>
          </p:cNvPr>
          <p:cNvSpPr/>
          <p:nvPr userDrawn="1"/>
        </p:nvSpPr>
        <p:spPr>
          <a:xfrm>
            <a:off x="4519084"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7206342"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Footer Placeholder 1">
            <a:extLst>
              <a:ext uri="{FF2B5EF4-FFF2-40B4-BE49-F238E27FC236}">
                <a16:creationId xmlns:a16="http://schemas.microsoft.com/office/drawing/2014/main" id="{3B42F139-0D15-4E59-B88E-BE2753C0550E}"/>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
        <p:nvSpPr>
          <p:cNvPr id="10" name="Slide Number Placeholder 2">
            <a:extLst>
              <a:ext uri="{FF2B5EF4-FFF2-40B4-BE49-F238E27FC236}">
                <a16:creationId xmlns:a16="http://schemas.microsoft.com/office/drawing/2014/main" id="{9CEA7A47-F58E-4718-92CE-B8293D613D5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6923088"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93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white oval on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0846B19-9F6E-4B85-BD21-0AB21439C53B}"/>
              </a:ext>
            </a:extLst>
          </p:cNvPr>
          <p:cNvSpPr/>
          <p:nvPr userDrawn="1"/>
        </p:nvSpPr>
        <p:spPr>
          <a:xfrm flipH="1">
            <a:off x="0"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312056"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Footer Placeholder 1">
            <a:extLst>
              <a:ext uri="{FF2B5EF4-FFF2-40B4-BE49-F238E27FC236}">
                <a16:creationId xmlns:a16="http://schemas.microsoft.com/office/drawing/2014/main" id="{3B42F139-0D15-4E59-B88E-BE2753C0550E}"/>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endParaRPr lang="en-US" sz="1050" dirty="0">
              <a:latin typeface="Lato Semibold"/>
            </a:endParaRPr>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413431"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2">
            <a:extLst>
              <a:ext uri="{FF2B5EF4-FFF2-40B4-BE49-F238E27FC236}">
                <a16:creationId xmlns:a16="http://schemas.microsoft.com/office/drawing/2014/main" id="{1FDD7048-0AA1-452B-B3AB-753FE3EB0265}"/>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37771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A32DED88-82C9-4190-B8BB-93411529FF6C}"/>
              </a:ext>
            </a:extLst>
          </p:cNvPr>
          <p:cNvSpPr>
            <a:spLocks noGrp="1"/>
          </p:cNvSpPr>
          <p:nvPr>
            <p:ph type="sldNum" sz="quarter" idx="11"/>
          </p:nvPr>
        </p:nvSpPr>
        <p:spPr>
          <a:xfrm>
            <a:off x="9448800" y="6553200"/>
            <a:ext cx="2743200" cy="281601"/>
          </a:xfrm>
          <a:prstGeom prst="rect">
            <a:avLst/>
          </a:prstGeom>
        </p:spPr>
        <p:txBody>
          <a:bodyPr/>
          <a:lstStyle/>
          <a:p>
            <a:fld id="{46BF826B-1E70-4759-AAB5-894E58C379C3}" type="slidenum">
              <a:rPr lang="en-US" sz="1050" smtClean="0"/>
              <a:pPr/>
              <a:t>‹#›</a:t>
            </a:fld>
            <a:endParaRPr lang="en-US" sz="1050"/>
          </a:p>
        </p:txBody>
      </p:sp>
      <p:sp>
        <p:nvSpPr>
          <p:cNvPr id="8" name="Footer Placeholder 1">
            <a:extLst>
              <a:ext uri="{FF2B5EF4-FFF2-40B4-BE49-F238E27FC236}">
                <a16:creationId xmlns:a16="http://schemas.microsoft.com/office/drawing/2014/main" id="{64CBEF24-1385-48B3-A071-9546E9AD5554}"/>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Tree>
    <p:extLst>
      <p:ext uri="{BB962C8B-B14F-4D97-AF65-F5344CB8AC3E}">
        <p14:creationId xmlns:p14="http://schemas.microsoft.com/office/powerpoint/2010/main" val="367798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1">
            <a:extLst>
              <a:ext uri="{FF2B5EF4-FFF2-40B4-BE49-F238E27FC236}">
                <a16:creationId xmlns:a16="http://schemas.microsoft.com/office/drawing/2014/main" id="{085666DB-A7E2-4836-8A35-F3314CF50049}"/>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Tree>
    <p:extLst>
      <p:ext uri="{BB962C8B-B14F-4D97-AF65-F5344CB8AC3E}">
        <p14:creationId xmlns:p14="http://schemas.microsoft.com/office/powerpoint/2010/main" val="175983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latin typeface="Verdana Pro" panose="020B0604030504040204" pitchFamily="34" charset="0"/>
              </a:defRPr>
            </a:lvl1pPr>
            <a:lvl2pPr>
              <a:defRPr>
                <a:solidFill>
                  <a:schemeClr val="bg2">
                    <a:lumMod val="25000"/>
                  </a:schemeClr>
                </a:solidFill>
                <a:latin typeface="Verdana Pro" panose="020B0604030504040204" pitchFamily="34" charset="0"/>
              </a:defRPr>
            </a:lvl2pPr>
            <a:lvl3pPr>
              <a:defRPr>
                <a:solidFill>
                  <a:schemeClr val="bg2">
                    <a:lumMod val="25000"/>
                  </a:schemeClr>
                </a:solidFill>
                <a:latin typeface="Verdana Pro" panose="020B0604030504040204" pitchFamily="34" charset="0"/>
              </a:defRPr>
            </a:lvl3pPr>
            <a:lvl4pPr>
              <a:defRPr>
                <a:solidFill>
                  <a:schemeClr val="bg2">
                    <a:lumMod val="25000"/>
                  </a:schemeClr>
                </a:solidFill>
                <a:latin typeface="Verdana Pro" panose="020B0604030504040204" pitchFamily="34" charset="0"/>
              </a:defRPr>
            </a:lvl4pPr>
            <a:lvl5pPr>
              <a:defRPr>
                <a:solidFill>
                  <a:schemeClr val="bg2">
                    <a:lumMod val="25000"/>
                  </a:schemeClr>
                </a:solidFill>
                <a:latin typeface="Verdana Pro"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To Design, Define.</a:t>
            </a:r>
          </a:p>
        </p:txBody>
      </p:sp>
      <p:sp>
        <p:nvSpPr>
          <p:cNvPr id="4" name="Footer Placeholder 1">
            <a:extLst>
              <a:ext uri="{FF2B5EF4-FFF2-40B4-BE49-F238E27FC236}">
                <a16:creationId xmlns:a16="http://schemas.microsoft.com/office/drawing/2014/main" id="{411CA10E-B1B4-4A06-BB6B-45421857D88C}"/>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Tree>
    <p:extLst>
      <p:ext uri="{BB962C8B-B14F-4D97-AF65-F5344CB8AC3E}">
        <p14:creationId xmlns:p14="http://schemas.microsoft.com/office/powerpoint/2010/main" val="24996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Blue Background</a:t>
            </a:r>
          </a:p>
        </p:txBody>
      </p:sp>
    </p:spTree>
    <p:extLst>
      <p:ext uri="{BB962C8B-B14F-4D97-AF65-F5344CB8AC3E}">
        <p14:creationId xmlns:p14="http://schemas.microsoft.com/office/powerpoint/2010/main" val="243441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Green Background</a:t>
            </a:r>
          </a:p>
        </p:txBody>
      </p:sp>
    </p:spTree>
    <p:extLst>
      <p:ext uri="{BB962C8B-B14F-4D97-AF65-F5344CB8AC3E}">
        <p14:creationId xmlns:p14="http://schemas.microsoft.com/office/powerpoint/2010/main" val="46597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8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120222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55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5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8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t">
    <p:spTree>
      <p:nvGrpSpPr>
        <p:cNvPr id="1" name=""/>
        <p:cNvGrpSpPr/>
        <p:nvPr/>
      </p:nvGrpSpPr>
      <p:grpSpPr>
        <a:xfrm>
          <a:off x="0" y="0"/>
          <a:ext cx="0" cy="0"/>
          <a:chOff x="0" y="0"/>
          <a:chExt cx="0" cy="0"/>
        </a:xfrm>
      </p:grpSpPr>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pic>
        <p:nvPicPr>
          <p:cNvPr id="15" name="Graphic 8" descr="Customer review">
            <a:extLst>
              <a:ext uri="{FF2B5EF4-FFF2-40B4-BE49-F238E27FC236}">
                <a16:creationId xmlns:a16="http://schemas.microsoft.com/office/drawing/2014/main" id="{6C8DE699-281E-4260-B6C8-094A88B80A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
        <p:nvSpPr>
          <p:cNvPr id="8" name="Footer Placeholder 1">
            <a:extLst>
              <a:ext uri="{FF2B5EF4-FFF2-40B4-BE49-F238E27FC236}">
                <a16:creationId xmlns:a16="http://schemas.microsoft.com/office/drawing/2014/main" id="{42AD5190-0CCD-4E97-BB50-C4F55F36C439}"/>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
        <p:nvSpPr>
          <p:cNvPr id="2" name="Title 1">
            <a:extLst>
              <a:ext uri="{FF2B5EF4-FFF2-40B4-BE49-F238E27FC236}">
                <a16:creationId xmlns:a16="http://schemas.microsoft.com/office/drawing/2014/main" id="{DD4A0B96-FFE8-4209-893A-590A09639D1A}"/>
              </a:ext>
            </a:extLst>
          </p:cNvPr>
          <p:cNvSpPr>
            <a:spLocks noGrp="1"/>
          </p:cNvSpPr>
          <p:nvPr>
            <p:ph type="title"/>
          </p:nvPr>
        </p:nvSpPr>
        <p:spPr>
          <a:xfrm>
            <a:off x="838200" y="580882"/>
            <a:ext cx="9350086" cy="83106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57907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74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dirty="0"/>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
        <p:nvSpPr>
          <p:cNvPr id="10" name="Footer Placeholder 1">
            <a:extLst>
              <a:ext uri="{FF2B5EF4-FFF2-40B4-BE49-F238E27FC236}">
                <a16:creationId xmlns:a16="http://schemas.microsoft.com/office/drawing/2014/main" id="{086AA680-6631-4A8B-B428-DE8633160E06}"/>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
        <p:nvSpPr>
          <p:cNvPr id="2" name="Title 1">
            <a:extLst>
              <a:ext uri="{FF2B5EF4-FFF2-40B4-BE49-F238E27FC236}">
                <a16:creationId xmlns:a16="http://schemas.microsoft.com/office/drawing/2014/main" id="{41B2E340-130B-489E-B31C-B1EB929D7A0B}"/>
              </a:ext>
            </a:extLst>
          </p:cNvPr>
          <p:cNvSpPr>
            <a:spLocks noGrp="1"/>
          </p:cNvSpPr>
          <p:nvPr>
            <p:ph type="title"/>
          </p:nvPr>
        </p:nvSpPr>
        <p:spPr>
          <a:xfrm>
            <a:off x="838200" y="669760"/>
            <a:ext cx="10515600" cy="1020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0816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re/Chat">
    <p:spTree>
      <p:nvGrpSpPr>
        <p:cNvPr id="1" name=""/>
        <p:cNvGrpSpPr/>
        <p:nvPr/>
      </p:nvGrpSpPr>
      <p:grpSpPr>
        <a:xfrm>
          <a:off x="0" y="0"/>
          <a:ext cx="0" cy="0"/>
          <a:chOff x="0" y="0"/>
          <a:chExt cx="0" cy="0"/>
        </a:xfrm>
      </p:grpSpPr>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pic>
        <p:nvPicPr>
          <p:cNvPr id="13" name="Graphic 8" descr="Customer review">
            <a:extLst>
              <a:ext uri="{FF2B5EF4-FFF2-40B4-BE49-F238E27FC236}">
                <a16:creationId xmlns:a16="http://schemas.microsoft.com/office/drawing/2014/main" id="{12192ECC-8350-422B-A866-B0B24CC3915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
        <p:nvSpPr>
          <p:cNvPr id="8" name="Footer Placeholder 1">
            <a:extLst>
              <a:ext uri="{FF2B5EF4-FFF2-40B4-BE49-F238E27FC236}">
                <a16:creationId xmlns:a16="http://schemas.microsoft.com/office/drawing/2014/main" id="{691F29A9-2095-4807-8D5B-7483D4E071FB}"/>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Tree>
    <p:extLst>
      <p:ext uri="{BB962C8B-B14F-4D97-AF65-F5344CB8AC3E}">
        <p14:creationId xmlns:p14="http://schemas.microsoft.com/office/powerpoint/2010/main" val="61187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6" name="Footer Placeholder 1">
            <a:extLst>
              <a:ext uri="{FF2B5EF4-FFF2-40B4-BE49-F238E27FC236}">
                <a16:creationId xmlns:a16="http://schemas.microsoft.com/office/drawing/2014/main" id="{75FC9358-EC4C-422C-A444-36326EC2BD8A}"/>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Tree>
    <p:extLst>
      <p:ext uri="{BB962C8B-B14F-4D97-AF65-F5344CB8AC3E}">
        <p14:creationId xmlns:p14="http://schemas.microsoft.com/office/powerpoint/2010/main" val="25155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de bar">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D48400A0-7570-4F7F-9A3E-BEAD14B8628E}"/>
              </a:ext>
              <a:ext uri="{C183D7F6-B498-43B3-948B-1728B52AA6E4}">
                <adec:decorative xmlns:adec="http://schemas.microsoft.com/office/drawing/2017/decorative" val="1"/>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 uri="{C183D7F6-B498-43B3-948B-1728B52AA6E4}">
                <adec:decorative xmlns:adec="http://schemas.microsoft.com/office/drawing/2017/decorative" val="1"/>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Title 8">
            <a:extLst>
              <a:ext uri="{FF2B5EF4-FFF2-40B4-BE49-F238E27FC236}">
                <a16:creationId xmlns:a16="http://schemas.microsoft.com/office/drawing/2014/main" id="{10B002DB-F8D3-46CF-B328-72517CB3B2BB}"/>
              </a:ext>
            </a:extLst>
          </p:cNvPr>
          <p:cNvSpPr>
            <a:spLocks noGrp="1"/>
          </p:cNvSpPr>
          <p:nvPr>
            <p:ph type="title"/>
          </p:nvPr>
        </p:nvSpPr>
        <p:spPr>
          <a:xfrm>
            <a:off x="76200" y="725261"/>
            <a:ext cx="2819400" cy="2115910"/>
          </a:xfrm>
          <a:prstGeom prst="rect">
            <a:avLst/>
          </a:prstGeom>
        </p:spPr>
        <p:txBody>
          <a:bodyPr/>
          <a:lstStyle>
            <a:lvl1pPr>
              <a:defRPr lang="en-US" sz="3600" kern="1200" dirty="0">
                <a:solidFill>
                  <a:schemeClr val="bg1"/>
                </a:solidFill>
                <a:latin typeface="Arial" panose="020B0604020202020204" pitchFamily="34" charset="0"/>
                <a:ea typeface="Roboto Slab" pitchFamily="2"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dirty="0"/>
              <a:t>Click to edit Master title style</a:t>
            </a:r>
          </a:p>
        </p:txBody>
      </p:sp>
      <p:sp>
        <p:nvSpPr>
          <p:cNvPr id="10" name="Footer Placeholder 1">
            <a:extLst>
              <a:ext uri="{FF2B5EF4-FFF2-40B4-BE49-F238E27FC236}">
                <a16:creationId xmlns:a16="http://schemas.microsoft.com/office/drawing/2014/main" id="{79CC8A69-D80C-4EE8-AA2E-7B844DF4418F}"/>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endParaRPr lang="en-US" sz="1050" dirty="0">
              <a:latin typeface="Lato Semibold"/>
            </a:endParaRPr>
          </a:p>
        </p:txBody>
      </p:sp>
    </p:spTree>
    <p:extLst>
      <p:ext uri="{BB962C8B-B14F-4D97-AF65-F5344CB8AC3E}">
        <p14:creationId xmlns:p14="http://schemas.microsoft.com/office/powerpoint/2010/main" val="12536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ign Camp Traine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199348" y="1032648"/>
            <a:ext cx="2624815"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4" name="Picture Placeholder 3">
            <a:extLst>
              <a:ext uri="{FF2B5EF4-FFF2-40B4-BE49-F238E27FC236}">
                <a16:creationId xmlns:a16="http://schemas.microsoft.com/office/drawing/2014/main" id="{EA70003F-0431-48D3-831C-D7A1FAF9BF0B}"/>
              </a:ext>
            </a:extLst>
          </p:cNvPr>
          <p:cNvSpPr>
            <a:spLocks noGrp="1"/>
          </p:cNvSpPr>
          <p:nvPr>
            <p:ph type="pic" sz="quarter" idx="11"/>
          </p:nvPr>
        </p:nvSpPr>
        <p:spPr>
          <a:xfrm>
            <a:off x="3595557"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dirty="0"/>
          </a:p>
        </p:txBody>
      </p:sp>
      <p:sp>
        <p:nvSpPr>
          <p:cNvPr id="9" name="Picture Placeholder 3">
            <a:extLst>
              <a:ext uri="{FF2B5EF4-FFF2-40B4-BE49-F238E27FC236}">
                <a16:creationId xmlns:a16="http://schemas.microsoft.com/office/drawing/2014/main" id="{0E5FE656-18BF-460E-B15E-C9267985AF62}"/>
              </a:ext>
            </a:extLst>
          </p:cNvPr>
          <p:cNvSpPr>
            <a:spLocks noGrp="1"/>
          </p:cNvSpPr>
          <p:nvPr>
            <p:ph type="pic" sz="quarter" idx="12"/>
          </p:nvPr>
        </p:nvSpPr>
        <p:spPr>
          <a:xfrm>
            <a:off x="6495191"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dirty="0"/>
          </a:p>
        </p:txBody>
      </p:sp>
      <p:sp>
        <p:nvSpPr>
          <p:cNvPr id="10" name="Picture Placeholder 3">
            <a:extLst>
              <a:ext uri="{FF2B5EF4-FFF2-40B4-BE49-F238E27FC236}">
                <a16:creationId xmlns:a16="http://schemas.microsoft.com/office/drawing/2014/main" id="{CE37C197-C4DC-402A-A8D4-56649C57078E}"/>
              </a:ext>
            </a:extLst>
          </p:cNvPr>
          <p:cNvSpPr>
            <a:spLocks noGrp="1"/>
          </p:cNvSpPr>
          <p:nvPr>
            <p:ph type="pic" sz="quarter" idx="13"/>
          </p:nvPr>
        </p:nvSpPr>
        <p:spPr>
          <a:xfrm>
            <a:off x="9394824"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dirty="0"/>
          </a:p>
        </p:txBody>
      </p:sp>
      <p:sp>
        <p:nvSpPr>
          <p:cNvPr id="12" name="Text Placeholder 11">
            <a:extLst>
              <a:ext uri="{FF2B5EF4-FFF2-40B4-BE49-F238E27FC236}">
                <a16:creationId xmlns:a16="http://schemas.microsoft.com/office/drawing/2014/main" id="{78A8B12A-7598-46D0-9EB4-8D7CCEA483F0}"/>
              </a:ext>
            </a:extLst>
          </p:cNvPr>
          <p:cNvSpPr>
            <a:spLocks noGrp="1"/>
          </p:cNvSpPr>
          <p:nvPr>
            <p:ph type="body" sz="quarter" idx="14" hasCustomPrompt="1"/>
          </p:nvPr>
        </p:nvSpPr>
        <p:spPr>
          <a:xfrm>
            <a:off x="3722740"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Name</a:t>
            </a:r>
          </a:p>
        </p:txBody>
      </p:sp>
      <p:sp>
        <p:nvSpPr>
          <p:cNvPr id="13" name="Text Placeholder 11">
            <a:extLst>
              <a:ext uri="{FF2B5EF4-FFF2-40B4-BE49-F238E27FC236}">
                <a16:creationId xmlns:a16="http://schemas.microsoft.com/office/drawing/2014/main" id="{D4509B4C-1544-427F-8848-1CD508431217}"/>
              </a:ext>
            </a:extLst>
          </p:cNvPr>
          <p:cNvSpPr>
            <a:spLocks noGrp="1"/>
          </p:cNvSpPr>
          <p:nvPr>
            <p:ph type="body" sz="quarter" idx="15" hasCustomPrompt="1"/>
          </p:nvPr>
        </p:nvSpPr>
        <p:spPr>
          <a:xfrm>
            <a:off x="6622374"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Name</a:t>
            </a:r>
          </a:p>
          <a:p>
            <a:pPr lvl="1"/>
            <a:endParaRPr lang="en-US" dirty="0"/>
          </a:p>
        </p:txBody>
      </p:sp>
      <p:sp>
        <p:nvSpPr>
          <p:cNvPr id="14" name="Text Placeholder 11">
            <a:extLst>
              <a:ext uri="{FF2B5EF4-FFF2-40B4-BE49-F238E27FC236}">
                <a16:creationId xmlns:a16="http://schemas.microsoft.com/office/drawing/2014/main" id="{018D11F7-7757-4533-A59F-73F1717EBD55}"/>
              </a:ext>
            </a:extLst>
          </p:cNvPr>
          <p:cNvSpPr>
            <a:spLocks noGrp="1"/>
          </p:cNvSpPr>
          <p:nvPr>
            <p:ph type="body" sz="quarter" idx="16" hasCustomPrompt="1"/>
          </p:nvPr>
        </p:nvSpPr>
        <p:spPr>
          <a:xfrm>
            <a:off x="9522008"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Name</a:t>
            </a:r>
          </a:p>
          <a:p>
            <a:pPr lvl="1"/>
            <a:endParaRPr lang="en-US" dirty="0"/>
          </a:p>
        </p:txBody>
      </p:sp>
      <p:sp>
        <p:nvSpPr>
          <p:cNvPr id="15" name="Footer Placeholder 1">
            <a:extLst>
              <a:ext uri="{FF2B5EF4-FFF2-40B4-BE49-F238E27FC236}">
                <a16:creationId xmlns:a16="http://schemas.microsoft.com/office/drawing/2014/main" id="{AA06AE96-E629-4303-AACE-AF6C4D78E44B}"/>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endParaRPr lang="en-US" sz="1050" dirty="0">
              <a:latin typeface="Lato Semibold"/>
            </a:endParaRPr>
          </a:p>
        </p:txBody>
      </p:sp>
    </p:spTree>
    <p:extLst>
      <p:ext uri="{BB962C8B-B14F-4D97-AF65-F5344CB8AC3E}">
        <p14:creationId xmlns:p14="http://schemas.microsoft.com/office/powerpoint/2010/main" val="41730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BA0F-C1E1-45FF-BEF9-1E47A71BB78F}"/>
              </a:ext>
            </a:extLst>
          </p:cNvPr>
          <p:cNvSpPr>
            <a:spLocks noGrp="1"/>
          </p:cNvSpPr>
          <p:nvPr>
            <p:ph type="title"/>
          </p:nvPr>
        </p:nvSpPr>
        <p:spPr>
          <a:xfrm>
            <a:off x="838200" y="126413"/>
            <a:ext cx="10515600" cy="1325563"/>
          </a:xfrm>
          <a:prstGeom prst="rect">
            <a:avLst/>
          </a:prstGeom>
        </p:spPr>
        <p:txBody>
          <a:bodyPr/>
          <a:lstStyle/>
          <a:p>
            <a:r>
              <a:rPr lang="en-US"/>
              <a:t>Click to edit Master title style</a:t>
            </a:r>
          </a:p>
        </p:txBody>
      </p:sp>
      <p:sp>
        <p:nvSpPr>
          <p:cNvPr id="6" name="Rectangle 5">
            <a:extLst>
              <a:ext uri="{FF2B5EF4-FFF2-40B4-BE49-F238E27FC236}">
                <a16:creationId xmlns:a16="http://schemas.microsoft.com/office/drawing/2014/main" id="{FA4A5843-3250-450E-A8AC-4EDE3A31AC2A}"/>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5F9F"/>
              </a:solidFill>
            </a:endParaRPr>
          </a:p>
        </p:txBody>
      </p:sp>
      <p:sp>
        <p:nvSpPr>
          <p:cNvPr id="7" name="Rectangle 6">
            <a:extLst>
              <a:ext uri="{FF2B5EF4-FFF2-40B4-BE49-F238E27FC236}">
                <a16:creationId xmlns:a16="http://schemas.microsoft.com/office/drawing/2014/main" id="{16B4912E-1BDC-42D2-94F1-70B19F189F82}"/>
              </a:ext>
            </a:extLst>
          </p:cNvPr>
          <p:cNvSpPr/>
          <p:nvPr userDrawn="1"/>
        </p:nvSpPr>
        <p:spPr>
          <a:xfrm>
            <a:off x="8810171" y="0"/>
            <a:ext cx="3381828" cy="6858000"/>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2FA204-D53B-4251-A52D-4327AD8838CF}"/>
              </a:ext>
            </a:extLst>
          </p:cNvPr>
          <p:cNvSpPr/>
          <p:nvPr userDrawn="1"/>
        </p:nvSpPr>
        <p:spPr>
          <a:xfrm>
            <a:off x="8679768" y="711200"/>
            <a:ext cx="2808287"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4E2B1F-C7A3-4705-8DB9-33A2CF479D00}"/>
              </a:ext>
            </a:extLst>
          </p:cNvPr>
          <p:cNvSpPr/>
          <p:nvPr userDrawn="1"/>
        </p:nvSpPr>
        <p:spPr>
          <a:xfrm>
            <a:off x="2" y="2757714"/>
            <a:ext cx="4934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FF34C-83AC-4052-AF7D-60967C4A0981}"/>
              </a:ext>
            </a:extLst>
          </p:cNvPr>
          <p:cNvSpPr/>
          <p:nvPr userDrawn="1"/>
        </p:nvSpPr>
        <p:spPr>
          <a:xfrm>
            <a:off x="558802" y="2757714"/>
            <a:ext cx="2902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F9C9A4-D08C-4F93-B568-6C0A07D6A278}"/>
              </a:ext>
            </a:extLst>
          </p:cNvPr>
          <p:cNvSpPr/>
          <p:nvPr userDrawn="1"/>
        </p:nvSpPr>
        <p:spPr>
          <a:xfrm>
            <a:off x="914403" y="2757714"/>
            <a:ext cx="15965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5FEAEAC0-0819-4750-B9F3-815658946740}"/>
              </a:ext>
            </a:extLst>
          </p:cNvPr>
          <p:cNvSpPr>
            <a:spLocks noGrp="1"/>
          </p:cNvSpPr>
          <p:nvPr>
            <p:ph type="body" sz="quarter" idx="10"/>
          </p:nvPr>
        </p:nvSpPr>
        <p:spPr>
          <a:xfrm>
            <a:off x="1277938" y="2757488"/>
            <a:ext cx="2808287" cy="2489200"/>
          </a:xfrm>
          <a:prstGeom prst="rect">
            <a:avLst/>
          </a:prstGeom>
        </p:spPr>
        <p:txBody>
          <a:bodyPr>
            <a:noAutofit/>
          </a:bodyPr>
          <a:lstStyle>
            <a:lvl1pPr marL="0" indent="0">
              <a:buNone/>
              <a:defRPr sz="4400">
                <a:solidFill>
                  <a:srgbClr val="315F9F"/>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Slide Number Placeholder 3">
            <a:extLst>
              <a:ext uri="{FF2B5EF4-FFF2-40B4-BE49-F238E27FC236}">
                <a16:creationId xmlns:a16="http://schemas.microsoft.com/office/drawing/2014/main" id="{9F360FD5-485C-4E85-8D03-F2EC22242399}"/>
              </a:ext>
            </a:extLst>
          </p:cNvPr>
          <p:cNvSpPr>
            <a:spLocks noGrp="1"/>
          </p:cNvSpPr>
          <p:nvPr>
            <p:ph type="sldNum" sz="quarter" idx="12"/>
          </p:nvPr>
        </p:nvSpPr>
        <p:spPr>
          <a:xfrm>
            <a:off x="9448800" y="6553200"/>
            <a:ext cx="2743200" cy="281601"/>
          </a:xfrm>
          <a:prstGeom prst="rect">
            <a:avLst/>
          </a:prstGeom>
        </p:spPr>
        <p:txBody>
          <a:bodyPr/>
          <a:lstStyle>
            <a:lvl1pPr>
              <a:defRPr>
                <a:solidFill>
                  <a:schemeClr val="bg1"/>
                </a:solidFill>
              </a:defRPr>
            </a:lvl1pPr>
          </a:lstStyle>
          <a:p>
            <a:fld id="{46BF826B-1E70-4759-AAB5-894E58C379C3}" type="slidenum">
              <a:rPr lang="en-US" sz="1050" smtClean="0"/>
              <a:pPr/>
              <a:t>‹#›</a:t>
            </a:fld>
            <a:endParaRPr lang="en-US" sz="1050"/>
          </a:p>
        </p:txBody>
      </p:sp>
      <p:sp>
        <p:nvSpPr>
          <p:cNvPr id="15" name="Footer Placeholder 1">
            <a:extLst>
              <a:ext uri="{FF2B5EF4-FFF2-40B4-BE49-F238E27FC236}">
                <a16:creationId xmlns:a16="http://schemas.microsoft.com/office/drawing/2014/main" id="{B10903F6-BD27-4D32-ADCB-021FBC3CC264}"/>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dirty="0">
                <a:latin typeface="Lato Semibold"/>
              </a:rPr>
              <a:t>Phase 1: Research and Assess</a:t>
            </a:r>
          </a:p>
        </p:txBody>
      </p:sp>
    </p:spTree>
    <p:extLst>
      <p:ext uri="{BB962C8B-B14F-4D97-AF65-F5344CB8AC3E}">
        <p14:creationId xmlns:p14="http://schemas.microsoft.com/office/powerpoint/2010/main" val="26263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latin typeface="Verdana Pro" panose="020B0604030504040204" pitchFamily="34" charset="0"/>
              </a:defRPr>
            </a:lvl1pPr>
          </a:lstStyle>
          <a:p>
            <a:pPr lvl="0"/>
            <a:r>
              <a:rPr lang="en-US" dirty="0"/>
              <a:t>Click to edit Master text styles</a:t>
            </a:r>
          </a:p>
        </p:txBody>
      </p:sp>
      <p:pic>
        <p:nvPicPr>
          <p:cNvPr id="24" name="Picture 23" descr="Breakout session icon. Three arrows extend from the same point to three breakout groups.">
            <a:extLst>
              <a:ext uri="{FF2B5EF4-FFF2-40B4-BE49-F238E27FC236}">
                <a16:creationId xmlns:a16="http://schemas.microsoft.com/office/drawing/2014/main" id="{046008AE-BA0D-48ED-A0D8-030DDEBD1FD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07792" y="1032668"/>
            <a:ext cx="1627239" cy="544296"/>
          </a:xfrm>
          <a:prstGeom prst="rect">
            <a:avLst/>
          </a:prstGeom>
        </p:spPr>
      </p:pic>
      <p:pic>
        <p:nvPicPr>
          <p:cNvPr id="25" name="Graphic 8" descr="Customer review">
            <a:extLst>
              <a:ext uri="{FF2B5EF4-FFF2-40B4-BE49-F238E27FC236}">
                <a16:creationId xmlns:a16="http://schemas.microsoft.com/office/drawing/2014/main" id="{451FFA34-928F-4591-9DC1-A8D77355768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9081" y="824641"/>
            <a:ext cx="843225" cy="843225"/>
          </a:xfrm>
          <a:prstGeom prst="rect">
            <a:avLst/>
          </a:prstGeom>
        </p:spPr>
      </p:pic>
      <p:pic>
        <p:nvPicPr>
          <p:cNvPr id="26" name="Graphic 8" descr="Customer review">
            <a:extLst>
              <a:ext uri="{FF2B5EF4-FFF2-40B4-BE49-F238E27FC236}">
                <a16:creationId xmlns:a16="http://schemas.microsoft.com/office/drawing/2014/main" id="{B6662A04-C9B0-4FD8-88DB-C47CE77D47F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3089" y="824641"/>
            <a:ext cx="843225" cy="843225"/>
          </a:xfrm>
          <a:prstGeom prst="rect">
            <a:avLst/>
          </a:prstGeom>
        </p:spPr>
      </p:pic>
      <p:pic>
        <p:nvPicPr>
          <p:cNvPr id="27" name="Graphic 8" descr="Customer review">
            <a:extLst>
              <a:ext uri="{FF2B5EF4-FFF2-40B4-BE49-F238E27FC236}">
                <a16:creationId xmlns:a16="http://schemas.microsoft.com/office/drawing/2014/main" id="{8C0C6D2F-CBEF-4BD0-8CE6-7BB51908C82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1339" y="234342"/>
            <a:ext cx="843225" cy="843225"/>
          </a:xfrm>
          <a:prstGeom prst="rect">
            <a:avLst/>
          </a:prstGeom>
        </p:spPr>
      </p:pic>
      <p:sp>
        <p:nvSpPr>
          <p:cNvPr id="2" name="Title 1">
            <a:extLst>
              <a:ext uri="{FF2B5EF4-FFF2-40B4-BE49-F238E27FC236}">
                <a16:creationId xmlns:a16="http://schemas.microsoft.com/office/drawing/2014/main" id="{101DA546-3DD9-4082-BE72-8FF7ED3BC503}"/>
              </a:ext>
            </a:extLst>
          </p:cNvPr>
          <p:cNvSpPr>
            <a:spLocks noGrp="1"/>
          </p:cNvSpPr>
          <p:nvPr>
            <p:ph type="title"/>
          </p:nvPr>
        </p:nvSpPr>
        <p:spPr>
          <a:xfrm>
            <a:off x="323849" y="662354"/>
            <a:ext cx="7791451" cy="760294"/>
          </a:xfrm>
          <a:prstGeom prst="rect">
            <a:avLst/>
          </a:prstGeom>
        </p:spPr>
        <p:txBody>
          <a:bodyPr/>
          <a:lstStyle>
            <a:lvl1pPr>
              <a:defRPr lang="en-US" sz="4400" kern="1200" dirty="0">
                <a:solidFill>
                  <a:schemeClr val="bg1"/>
                </a:solidFill>
                <a:latin typeface="Arial" panose="020B0604020202020204" pitchFamily="34" charset="0"/>
                <a:ea typeface="Roboto Slab" pitchFamily="2"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dirty="0"/>
              <a:t>Click to edit Master title style</a:t>
            </a:r>
          </a:p>
        </p:txBody>
      </p:sp>
      <p:sp>
        <p:nvSpPr>
          <p:cNvPr id="16" name="Footer Placeholder 1">
            <a:extLst>
              <a:ext uri="{FF2B5EF4-FFF2-40B4-BE49-F238E27FC236}">
                <a16:creationId xmlns:a16="http://schemas.microsoft.com/office/drawing/2014/main" id="{7890EE60-59BF-4372-BC32-55759F878059}"/>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endParaRPr lang="en-US" sz="1050" dirty="0">
              <a:latin typeface="Lato Semibold"/>
            </a:endParaRPr>
          </a:p>
        </p:txBody>
      </p:sp>
    </p:spTree>
    <p:extLst>
      <p:ext uri="{BB962C8B-B14F-4D97-AF65-F5344CB8AC3E}">
        <p14:creationId xmlns:p14="http://schemas.microsoft.com/office/powerpoint/2010/main" val="135186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6" r:id="rId4"/>
    <p:sldLayoutId id="2147483747" r:id="rId5"/>
    <p:sldLayoutId id="2147483748" r:id="rId6"/>
    <p:sldLayoutId id="2147483755" r:id="rId7"/>
    <p:sldLayoutId id="2147483756" r:id="rId8"/>
    <p:sldLayoutId id="2147483749" r:id="rId9"/>
    <p:sldLayoutId id="2147483708" r:id="rId10"/>
    <p:sldLayoutId id="2147483751" r:id="rId11"/>
    <p:sldLayoutId id="2147483752" r:id="rId12"/>
    <p:sldLayoutId id="2147483760" r:id="rId13"/>
    <p:sldLayoutId id="2147483759" r:id="rId14"/>
    <p:sldLayoutId id="2147483651" r:id="rId15"/>
    <p:sldLayoutId id="2147483650" r:id="rId16"/>
    <p:sldLayoutId id="2147483754" r:id="rId17"/>
    <p:sldLayoutId id="2147483753" r:id="rId18"/>
    <p:sldLayoutId id="2147483742" r:id="rId19"/>
    <p:sldLayoutId id="2147483655" r:id="rId20"/>
    <p:sldLayoutId id="2147483649" r:id="rId21"/>
    <p:sldLayoutId id="2147483757" r:id="rId22"/>
    <p:sldLayoutId id="2147483758" r:id="rId23"/>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3.xml"/><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6.pn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58.svg"/></Relationships>
</file>

<file path=ppt/slides/_rels/slide2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sv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a:ext>
            </a:extLst>
          </a:blip>
          <a:srcRect l="-173" r="-3866"/>
          <a:stretch/>
        </p:blipFill>
        <p:spPr>
          <a:xfrm>
            <a:off x="-32005" y="0"/>
            <a:ext cx="12741293" cy="3449655"/>
          </a:xfrm>
          <a:prstGeom prst="rect">
            <a:avLst/>
          </a:prstGeom>
        </p:spPr>
      </p:pic>
      <p:sp>
        <p:nvSpPr>
          <p:cNvPr id="6" name="TextBox 5">
            <a:extLst>
              <a:ext uri="{FF2B5EF4-FFF2-40B4-BE49-F238E27FC236}">
                <a16:creationId xmlns:a16="http://schemas.microsoft.com/office/drawing/2014/main" id="{972F9AE8-1214-4E05-A4F1-DEB9530BAD80}"/>
              </a:ext>
            </a:extLst>
          </p:cNvPr>
          <p:cNvSpPr txBox="1"/>
          <p:nvPr/>
        </p:nvSpPr>
        <p:spPr>
          <a:xfrm>
            <a:off x="1912663" y="1736540"/>
            <a:ext cx="10289628" cy="2092881"/>
          </a:xfrm>
          <a:prstGeom prst="rect">
            <a:avLst/>
          </a:prstGeom>
          <a:noFill/>
        </p:spPr>
        <p:txBody>
          <a:bodyPr wrap="square" rtlCol="0">
            <a:spAutoFit/>
          </a:bodyPr>
          <a:lstStyle/>
          <a:p>
            <a:pPr algn="r"/>
            <a:r>
              <a:rPr lang="en-US" sz="13000" b="1" spc="-300" dirty="0">
                <a:solidFill>
                  <a:schemeClr val="bg1"/>
                </a:solidFill>
              </a:rPr>
              <a:t>WELCOME!</a:t>
            </a:r>
          </a:p>
        </p:txBody>
      </p:sp>
      <p:sp>
        <p:nvSpPr>
          <p:cNvPr id="2" name="Title 1"/>
          <p:cNvSpPr>
            <a:spLocks noGrp="1"/>
          </p:cNvSpPr>
          <p:nvPr>
            <p:ph type="ctrTitle"/>
          </p:nvPr>
        </p:nvSpPr>
        <p:spPr>
          <a:xfrm>
            <a:off x="888102" y="3400619"/>
            <a:ext cx="8467002" cy="1524842"/>
          </a:xfrm>
        </p:spPr>
        <p:txBody>
          <a:bodyPr>
            <a:normAutofit/>
          </a:bodyPr>
          <a:lstStyle/>
          <a:p>
            <a:r>
              <a:rPr lang="en-US" sz="4400" dirty="0">
                <a:latin typeface="Verdana" panose="020B0604030504040204" pitchFamily="34" charset="0"/>
                <a:ea typeface="Verdana" panose="020B0604030504040204" pitchFamily="34" charset="0"/>
              </a:rPr>
              <a:t>IET Design Camp</a:t>
            </a:r>
            <a:br>
              <a:rPr lang="en-US" sz="3900" dirty="0">
                <a:latin typeface="Arial" panose="020B0604020202020204" pitchFamily="34" charset="0"/>
                <a:cs typeface="Arial" panose="020B0604020202020204" pitchFamily="34" charset="0"/>
              </a:rPr>
            </a:b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88102" y="4925461"/>
            <a:ext cx="9747425" cy="738142"/>
          </a:xfrm>
        </p:spPr>
        <p:txBody>
          <a:bodyPr vert="horz" lIns="91440" tIns="45720" rIns="91440" bIns="45720" rtlCol="0" anchor="t">
            <a:normAutofit/>
          </a:bodyPr>
          <a:lstStyle/>
          <a:p>
            <a:r>
              <a:rPr lang="en-US" sz="3600" dirty="0">
                <a:latin typeface="Verdana"/>
                <a:ea typeface="Verdana"/>
              </a:rPr>
              <a:t>Phase 1: Research and Assess</a:t>
            </a:r>
          </a:p>
          <a:p>
            <a:endParaRPr lang="en-US" dirty="0">
              <a:latin typeface="Roboto Slab"/>
            </a:endParaRPr>
          </a:p>
        </p:txBody>
      </p:sp>
      <p:pic>
        <p:nvPicPr>
          <p:cNvPr id="9" name="Picture 8" descr="AIR logo">
            <a:extLst>
              <a:ext uri="{FF2B5EF4-FFF2-40B4-BE49-F238E27FC236}">
                <a16:creationId xmlns:a16="http://schemas.microsoft.com/office/drawing/2014/main" id="{4F6FD58E-1324-4318-B6F3-57254364F5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6779" y="5811173"/>
            <a:ext cx="1532021" cy="761662"/>
          </a:xfrm>
          <a:prstGeom prst="rect">
            <a:avLst/>
          </a:prstGeom>
        </p:spPr>
      </p:pic>
      <p:pic>
        <p:nvPicPr>
          <p:cNvPr id="8" name="Picture 7" descr="Safal Partners logo">
            <a:extLst>
              <a:ext uri="{FF2B5EF4-FFF2-40B4-BE49-F238E27FC236}">
                <a16:creationId xmlns:a16="http://schemas.microsoft.com/office/drawing/2014/main" id="{4A5970C4-4E8E-443A-929E-56863EC23C5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81480" y="5829580"/>
            <a:ext cx="1690261" cy="659200"/>
          </a:xfrm>
          <a:prstGeom prst="rect">
            <a:avLst/>
          </a:prstGeom>
        </p:spPr>
      </p:pic>
      <p:sp>
        <p:nvSpPr>
          <p:cNvPr id="10" name="Footer Placeholder 1">
            <a:extLst>
              <a:ext uri="{FF2B5EF4-FFF2-40B4-BE49-F238E27FC236}">
                <a16:creationId xmlns:a16="http://schemas.microsoft.com/office/drawing/2014/main" id="{3014B26B-90CA-4B4D-8B03-6E20435E281B}"/>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11" name="Slide Number Placeholder 2">
            <a:extLst>
              <a:ext uri="{FF2B5EF4-FFF2-40B4-BE49-F238E27FC236}">
                <a16:creationId xmlns:a16="http://schemas.microsoft.com/office/drawing/2014/main" id="{B0ACCBBF-7331-455D-9E34-335A66D6ADAA}"/>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1</a:t>
            </a:fld>
            <a:endParaRPr lang="en-US" sz="1050"/>
          </a:p>
        </p:txBody>
      </p:sp>
    </p:spTree>
    <p:extLst>
      <p:ext uri="{BB962C8B-B14F-4D97-AF65-F5344CB8AC3E}">
        <p14:creationId xmlns:p14="http://schemas.microsoft.com/office/powerpoint/2010/main" val="22249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879C23-C160-4F85-8614-B70C06C1F2B4}"/>
              </a:ext>
            </a:extLst>
          </p:cNvPr>
          <p:cNvSpPr>
            <a:spLocks noGrp="1"/>
          </p:cNvSpPr>
          <p:nvPr>
            <p:ph type="title"/>
          </p:nvPr>
        </p:nvSpPr>
        <p:spPr/>
        <p:txBody>
          <a:bodyPr/>
          <a:lstStyle/>
          <a:p>
            <a:r>
              <a:rPr lang="en-US" dirty="0"/>
              <a:t>Breakout Group Activity #1</a:t>
            </a:r>
          </a:p>
        </p:txBody>
      </p:sp>
      <p:sp>
        <p:nvSpPr>
          <p:cNvPr id="3" name="Text Placeholder 2">
            <a:extLst>
              <a:ext uri="{FF2B5EF4-FFF2-40B4-BE49-F238E27FC236}">
                <a16:creationId xmlns:a16="http://schemas.microsoft.com/office/drawing/2014/main" id="{F9B43343-306D-4BB0-9B94-DB7623BC9F9F}"/>
              </a:ext>
            </a:extLst>
          </p:cNvPr>
          <p:cNvSpPr>
            <a:spLocks noGrp="1"/>
          </p:cNvSpPr>
          <p:nvPr>
            <p:ph type="body" sz="quarter" idx="14"/>
          </p:nvPr>
        </p:nvSpPr>
        <p:spPr/>
        <p:txBody>
          <a:bodyPr lIns="91440" tIns="45720" rIns="91440" bIns="45720" anchor="t">
            <a:noAutofit/>
          </a:bodyPr>
          <a:lstStyle/>
          <a:p>
            <a:r>
              <a:rPr lang="en-US" dirty="0">
                <a:latin typeface="Arial"/>
                <a:ea typeface="Verdana"/>
                <a:cs typeface="Arial"/>
              </a:rPr>
              <a:t>Reflecting on Your Current Process</a:t>
            </a:r>
            <a:endParaRPr lang="en-US" dirty="0"/>
          </a:p>
          <a:p>
            <a:endParaRPr lang="en-US"/>
          </a:p>
        </p:txBody>
      </p:sp>
      <p:sp>
        <p:nvSpPr>
          <p:cNvPr id="4" name="Text Placeholder 3">
            <a:extLst>
              <a:ext uri="{FF2B5EF4-FFF2-40B4-BE49-F238E27FC236}">
                <a16:creationId xmlns:a16="http://schemas.microsoft.com/office/drawing/2014/main" id="{ACF670B8-807B-4FE9-A665-07D0E9A3CF38}"/>
              </a:ext>
            </a:extLst>
          </p:cNvPr>
          <p:cNvSpPr>
            <a:spLocks noGrp="1"/>
          </p:cNvSpPr>
          <p:nvPr>
            <p:ph type="body" sz="quarter" idx="15"/>
          </p:nvPr>
        </p:nvSpPr>
        <p:spPr/>
        <p:txBody>
          <a:bodyPr lIns="91440" tIns="45720" rIns="91440" bIns="45720" anchor="t">
            <a:noAutofit/>
          </a:bodyPr>
          <a:lstStyle/>
          <a:p>
            <a:r>
              <a:rPr lang="en-US">
                <a:latin typeface="Verdana"/>
                <a:ea typeface="Verdana"/>
                <a:cs typeface="Verdana"/>
              </a:rPr>
              <a:t>10 min.</a:t>
            </a:r>
          </a:p>
        </p:txBody>
      </p:sp>
      <p:sp>
        <p:nvSpPr>
          <p:cNvPr id="9" name="Rectangle 8">
            <a:extLst>
              <a:ext uri="{FF2B5EF4-FFF2-40B4-BE49-F238E27FC236}">
                <a16:creationId xmlns:a16="http://schemas.microsoft.com/office/drawing/2014/main" id="{9614E772-4FC5-4A7C-BAF5-E167FC330C9D}"/>
              </a:ext>
              <a:ext uri="{C183D7F6-B498-43B3-948B-1728B52AA6E4}">
                <adec:decorative xmlns:adec="http://schemas.microsoft.com/office/drawing/2017/decorative" val="1"/>
              </a:ext>
            </a:extLst>
          </p:cNvPr>
          <p:cNvSpPr/>
          <p:nvPr/>
        </p:nvSpPr>
        <p:spPr>
          <a:xfrm>
            <a:off x="2492335" y="3429000"/>
            <a:ext cx="8034234" cy="1798782"/>
          </a:xfrm>
          <a:prstGeom prst="rect">
            <a:avLst/>
          </a:prstGeom>
          <a:solidFill>
            <a:schemeClr val="bg1"/>
          </a:solidFill>
          <a:ln w="76200">
            <a:solidFill>
              <a:srgbClr val="047C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CCD03417-5B5E-4AD6-B902-561B5AEF22CD}"/>
              </a:ext>
            </a:extLst>
          </p:cNvPr>
          <p:cNvSpPr>
            <a:spLocks noGrp="1"/>
          </p:cNvSpPr>
          <p:nvPr>
            <p:ph idx="1"/>
          </p:nvPr>
        </p:nvSpPr>
        <p:spPr>
          <a:xfrm>
            <a:off x="2550968" y="2797175"/>
            <a:ext cx="7902287" cy="2237220"/>
          </a:xfrm>
        </p:spPr>
        <p:txBody>
          <a:bodyPr lIns="91440" tIns="45720" rIns="91440" bIns="45720" anchor="t">
            <a:normAutofit/>
          </a:bodyPr>
          <a:lstStyle/>
          <a:p>
            <a:pPr marL="0" indent="0">
              <a:lnSpc>
                <a:spcPct val="100000"/>
              </a:lnSpc>
              <a:spcAft>
                <a:spcPts val="1800"/>
              </a:spcAft>
              <a:buNone/>
            </a:pPr>
            <a:r>
              <a:rPr lang="en-US" sz="2600" dirty="0">
                <a:latin typeface="Verdana"/>
                <a:ea typeface="Verdana"/>
              </a:rPr>
              <a:t>Share your answers to the following question:</a:t>
            </a:r>
          </a:p>
          <a:p>
            <a:pPr marL="231775">
              <a:lnSpc>
                <a:spcPct val="110000"/>
              </a:lnSpc>
              <a:spcBef>
                <a:spcPts val="1200"/>
              </a:spcBef>
              <a:spcAft>
                <a:spcPts val="1800"/>
              </a:spcAft>
              <a:buClr>
                <a:srgbClr val="FFFFFF"/>
              </a:buClr>
            </a:pPr>
            <a:r>
              <a:rPr lang="en-US" dirty="0">
                <a:solidFill>
                  <a:schemeClr val="tx1">
                    <a:lumMod val="75000"/>
                    <a:lumOff val="25000"/>
                  </a:schemeClr>
                </a:solidFill>
                <a:latin typeface="Verdana"/>
                <a:ea typeface="Verdana"/>
              </a:rPr>
              <a:t>What process did you use to identify the industry/sector focus of your most recent IET OR other training program?</a:t>
            </a:r>
            <a:endParaRPr lang="en-US" dirty="0">
              <a:solidFill>
                <a:schemeClr val="tx1">
                  <a:lumMod val="75000"/>
                  <a:lumOff val="25000"/>
                </a:schemeClr>
              </a:solidFill>
            </a:endParaRPr>
          </a:p>
        </p:txBody>
      </p:sp>
      <p:sp>
        <p:nvSpPr>
          <p:cNvPr id="7" name="Footer Placeholder 1">
            <a:extLst>
              <a:ext uri="{FF2B5EF4-FFF2-40B4-BE49-F238E27FC236}">
                <a16:creationId xmlns:a16="http://schemas.microsoft.com/office/drawing/2014/main" id="{5AD6F203-062C-45F9-8E4B-B4556D20273A}"/>
              </a:ext>
            </a:extLst>
          </p:cNvPr>
          <p:cNvSpPr>
            <a:spLocks noGrp="1"/>
          </p:cNvSpPr>
          <p:nvPr>
            <p:ph type="ftr" sz="quarter" idx="3"/>
          </p:nvPr>
        </p:nvSpPr>
        <p:spPr>
          <a:prstGeom prst="rect">
            <a:avLst/>
          </a:prstGeom>
        </p:spPr>
        <p:txBody>
          <a:bodyPr anchor="b"/>
          <a:lstStyle/>
          <a:p>
            <a:pPr algn="l"/>
            <a:r>
              <a:rPr lang="en-US" sz="1050"/>
              <a:t>Phase 1: Research and Assess</a:t>
            </a:r>
          </a:p>
        </p:txBody>
      </p:sp>
      <p:sp>
        <p:nvSpPr>
          <p:cNvPr id="8" name="Slide Number Placeholder 2">
            <a:extLst>
              <a:ext uri="{FF2B5EF4-FFF2-40B4-BE49-F238E27FC236}">
                <a16:creationId xmlns:a16="http://schemas.microsoft.com/office/drawing/2014/main" id="{81D1C837-0333-4000-B55E-C46D41DE05DC}"/>
              </a:ext>
            </a:extLst>
          </p:cNvPr>
          <p:cNvSpPr>
            <a:spLocks noGrp="1"/>
          </p:cNvSpPr>
          <p:nvPr>
            <p:ph type="sldNum" sz="quarter" idx="4"/>
          </p:nvPr>
        </p:nvSpPr>
        <p:spPr/>
        <p:txBody>
          <a:bodyPr anchor="b"/>
          <a:lstStyle/>
          <a:p>
            <a:fld id="{46BF826B-1E70-4759-AAB5-894E58C379C3}" type="slidenum">
              <a:rPr lang="en-US" sz="1050" smtClean="0"/>
              <a:pPr/>
              <a:t>10</a:t>
            </a:fld>
            <a:endParaRPr lang="en-US" sz="1050"/>
          </a:p>
        </p:txBody>
      </p:sp>
    </p:spTree>
    <p:extLst>
      <p:ext uri="{BB962C8B-B14F-4D97-AF65-F5344CB8AC3E}">
        <p14:creationId xmlns:p14="http://schemas.microsoft.com/office/powerpoint/2010/main" val="67259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0"/>
          <a:stretch/>
        </p:blipFill>
        <p:spPr>
          <a:xfrm>
            <a:off x="0" y="-22861"/>
            <a:ext cx="12206177" cy="2532145"/>
          </a:xfrm>
          <a:prstGeom prst="rect">
            <a:avLst/>
          </a:prstGeom>
        </p:spPr>
      </p:pic>
      <p:sp>
        <p:nvSpPr>
          <p:cNvPr id="6" name="Title 1">
            <a:extLst>
              <a:ext uri="{FF2B5EF4-FFF2-40B4-BE49-F238E27FC236}">
                <a16:creationId xmlns:a16="http://schemas.microsoft.com/office/drawing/2014/main" id="{213BEF6A-1E75-446B-A064-F231943FEAC0}"/>
              </a:ext>
            </a:extLst>
          </p:cNvPr>
          <p:cNvSpPr txBox="1">
            <a:spLocks noGrp="1"/>
          </p:cNvSpPr>
          <p:nvPr>
            <p:ph type="title" idx="4294967295"/>
          </p:nvPr>
        </p:nvSpPr>
        <p:spPr>
          <a:xfrm>
            <a:off x="838199" y="3804682"/>
            <a:ext cx="10515601" cy="740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315F9F"/>
                </a:solidFill>
                <a:effectLst/>
                <a:uLnTx/>
                <a:uFillTx/>
                <a:latin typeface="Arial" panose="020B0604020202020204" pitchFamily="34" charset="0"/>
                <a:ea typeface="Lato Semibold" panose="020F0502020204030203" pitchFamily="34" charset="0"/>
                <a:cs typeface="Arial" panose="020B0604020202020204" pitchFamily="34" charset="0"/>
              </a:rPr>
              <a:t>Understanding Community Needs</a:t>
            </a:r>
          </a:p>
        </p:txBody>
      </p:sp>
      <p:sp>
        <p:nvSpPr>
          <p:cNvPr id="8" name="Content Placeholder 2">
            <a:extLst>
              <a:ext uri="{FF2B5EF4-FFF2-40B4-BE49-F238E27FC236}">
                <a16:creationId xmlns:a16="http://schemas.microsoft.com/office/drawing/2014/main" id="{815256A7-7D26-4177-AC9A-5F6382F51E66}"/>
              </a:ext>
            </a:extLst>
          </p:cNvPr>
          <p:cNvSpPr txBox="1">
            <a:spLocks/>
          </p:cNvSpPr>
          <p:nvPr/>
        </p:nvSpPr>
        <p:spPr>
          <a:xfrm>
            <a:off x="838200" y="4587600"/>
            <a:ext cx="9176658" cy="18893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47C7C"/>
                </a:solidFill>
              </a:rPr>
              <a:t>Importance of Conducting Research to Assess Needs</a:t>
            </a:r>
          </a:p>
          <a:p>
            <a:pPr marL="0" indent="0">
              <a:buNone/>
            </a:pPr>
            <a:r>
              <a:rPr lang="en-US" sz="2400" dirty="0">
                <a:solidFill>
                  <a:srgbClr val="047C7C"/>
                </a:solidFill>
              </a:rPr>
              <a:t>Building Programs that Complement Existing Resources and Offerings</a:t>
            </a:r>
          </a:p>
          <a:p>
            <a:pPr marL="0" indent="0">
              <a:buNone/>
            </a:pPr>
            <a:r>
              <a:rPr lang="en-US" sz="2400" dirty="0">
                <a:solidFill>
                  <a:srgbClr val="047C7C"/>
                </a:solidFill>
              </a:rPr>
              <a:t>A Repeatable Process</a:t>
            </a:r>
          </a:p>
        </p:txBody>
      </p:sp>
      <p:sp>
        <p:nvSpPr>
          <p:cNvPr id="10" name="Footer Placeholder 1">
            <a:extLst>
              <a:ext uri="{FF2B5EF4-FFF2-40B4-BE49-F238E27FC236}">
                <a16:creationId xmlns:a16="http://schemas.microsoft.com/office/drawing/2014/main" id="{124E8BAF-6585-4C62-8FFB-5BD827D3FFB6}"/>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9" name="Slide Number Placeholder 2">
            <a:extLst>
              <a:ext uri="{FF2B5EF4-FFF2-40B4-BE49-F238E27FC236}">
                <a16:creationId xmlns:a16="http://schemas.microsoft.com/office/drawing/2014/main" id="{4A27169F-F2EA-416C-949D-DF105EEB9274}"/>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11</a:t>
            </a:fld>
            <a:endParaRPr lang="en-US" sz="1050" dirty="0"/>
          </a:p>
        </p:txBody>
      </p:sp>
    </p:spTree>
    <p:extLst>
      <p:ext uri="{BB962C8B-B14F-4D97-AF65-F5344CB8AC3E}">
        <p14:creationId xmlns:p14="http://schemas.microsoft.com/office/powerpoint/2010/main" val="281063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199" y="605318"/>
            <a:ext cx="10828663" cy="1304266"/>
          </a:xfrm>
          <a:prstGeom prst="rect">
            <a:avLst/>
          </a:prstGeom>
        </p:spPr>
        <p:txBody>
          <a:bodyPr>
            <a:normAutofit/>
          </a:bodyPr>
          <a:lstStyle/>
          <a:p>
            <a:r>
              <a:rPr lang="en-US" dirty="0">
                <a:latin typeface="Arial" panose="020B0604020202020204" pitchFamily="34" charset="0"/>
                <a:cs typeface="Arial" panose="020B0604020202020204" pitchFamily="34" charset="0"/>
              </a:rPr>
              <a:t>Importance of Conducting Research to Assess Community Needs</a:t>
            </a:r>
          </a:p>
        </p:txBody>
      </p:sp>
      <p:sp>
        <p:nvSpPr>
          <p:cNvPr id="2" name="Content Placeholder 1">
            <a:extLst>
              <a:ext uri="{FF2B5EF4-FFF2-40B4-BE49-F238E27FC236}">
                <a16:creationId xmlns:a16="http://schemas.microsoft.com/office/drawing/2014/main" id="{FAD3D9DB-D269-4C08-B526-11EC31ADA7B8}"/>
              </a:ext>
            </a:extLst>
          </p:cNvPr>
          <p:cNvSpPr>
            <a:spLocks noGrp="1"/>
          </p:cNvSpPr>
          <p:nvPr>
            <p:ph idx="4294967295"/>
          </p:nvPr>
        </p:nvSpPr>
        <p:spPr>
          <a:xfrm>
            <a:off x="838200" y="2104682"/>
            <a:ext cx="10746036" cy="1060373"/>
          </a:xfrm>
          <a:prstGeom prst="rect">
            <a:avLst/>
          </a:prstGeom>
        </p:spPr>
        <p:txBody>
          <a:bodyPr vert="horz" lIns="91440" tIns="45720" rIns="91440" bIns="45720" rtlCol="0" anchor="t">
            <a:noAutofit/>
          </a:bodyPr>
          <a:lstStyle/>
          <a:p>
            <a:pPr marL="0" indent="0" fontAlgn="base">
              <a:lnSpc>
                <a:spcPct val="100000"/>
              </a:lnSpc>
              <a:spcAft>
                <a:spcPts val="1200"/>
              </a:spcAft>
              <a:buNone/>
            </a:pPr>
            <a:r>
              <a:rPr lang="en-US" b="0" i="0" u="none" strike="noStrike" dirty="0">
                <a:solidFill>
                  <a:srgbClr val="000000"/>
                </a:solidFill>
                <a:effectLst/>
                <a:latin typeface="Verdana"/>
                <a:ea typeface="Verdana"/>
              </a:rPr>
              <a:t>Understanding community needs strengthens IET </a:t>
            </a:r>
            <a:br>
              <a:rPr lang="en-US" b="0" i="0" u="none" strike="noStrike" dirty="0">
                <a:effectLst/>
                <a:latin typeface="Verdana" panose="020B0604030504040204" pitchFamily="34" charset="0"/>
                <a:ea typeface="Verdana" panose="020B0604030504040204" pitchFamily="34" charset="0"/>
              </a:rPr>
            </a:br>
            <a:r>
              <a:rPr lang="en-US" b="0" i="0" u="none" strike="noStrike" dirty="0">
                <a:solidFill>
                  <a:srgbClr val="000000"/>
                </a:solidFill>
                <a:effectLst/>
                <a:latin typeface="Verdana"/>
                <a:ea typeface="Verdana"/>
              </a:rPr>
              <a:t>program design by:</a:t>
            </a:r>
          </a:p>
        </p:txBody>
      </p:sp>
      <p:sp>
        <p:nvSpPr>
          <p:cNvPr id="8" name="Content Placeholder 1">
            <a:extLst>
              <a:ext uri="{FF2B5EF4-FFF2-40B4-BE49-F238E27FC236}">
                <a16:creationId xmlns:a16="http://schemas.microsoft.com/office/drawing/2014/main" id="{8AD13669-F0CE-419C-AD69-CC413509E305}"/>
              </a:ext>
            </a:extLst>
          </p:cNvPr>
          <p:cNvSpPr txBox="1">
            <a:spLocks/>
          </p:cNvSpPr>
          <p:nvPr/>
        </p:nvSpPr>
        <p:spPr>
          <a:xfrm>
            <a:off x="838200" y="3220599"/>
            <a:ext cx="8030378" cy="26504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2770" indent="-340995" fontAlgn="base">
              <a:lnSpc>
                <a:spcPct val="100000"/>
              </a:lnSpc>
              <a:spcAft>
                <a:spcPts val="1200"/>
              </a:spcAft>
            </a:pPr>
            <a:r>
              <a:rPr lang="en-US" sz="2400" dirty="0">
                <a:solidFill>
                  <a:schemeClr val="tx1"/>
                </a:solidFill>
                <a:latin typeface="Verdana"/>
                <a:ea typeface="Verdana"/>
              </a:rPr>
              <a:t>Focusing resources on programs that are good for learners, business, and program partners.</a:t>
            </a:r>
            <a:endParaRPr lang="en-US" sz="2400" dirty="0">
              <a:solidFill>
                <a:schemeClr val="tx1"/>
              </a:solidFill>
              <a:latin typeface="Verdana"/>
              <a:ea typeface="Verdana"/>
              <a:cs typeface="Verdana"/>
            </a:endParaRPr>
          </a:p>
          <a:p>
            <a:pPr marL="572770" indent="-340995" fontAlgn="base">
              <a:lnSpc>
                <a:spcPct val="100000"/>
              </a:lnSpc>
              <a:spcAft>
                <a:spcPts val="1200"/>
              </a:spcAft>
            </a:pPr>
            <a:r>
              <a:rPr lang="en-US" sz="2400" dirty="0">
                <a:solidFill>
                  <a:schemeClr val="tx1"/>
                </a:solidFill>
                <a:latin typeface="Verdana"/>
                <a:ea typeface="Verdana"/>
              </a:rPr>
              <a:t>Building programs that complement existing community and state resources and offerings.</a:t>
            </a:r>
            <a:endParaRPr lang="en-US" sz="2400" dirty="0">
              <a:solidFill>
                <a:schemeClr val="tx1"/>
              </a:solidFill>
              <a:latin typeface="Verdana" panose="020B0604030504040204" pitchFamily="34" charset="0"/>
              <a:ea typeface="Verdana" panose="020B0604030504040204" pitchFamily="34" charset="0"/>
              <a:cs typeface="Verdana"/>
            </a:endParaRPr>
          </a:p>
          <a:p>
            <a:pPr marL="572770" indent="-340995" fontAlgn="base">
              <a:lnSpc>
                <a:spcPct val="100000"/>
              </a:lnSpc>
              <a:spcAft>
                <a:spcPts val="1200"/>
              </a:spcAft>
            </a:pPr>
            <a:r>
              <a:rPr lang="en-US" sz="2400" dirty="0">
                <a:solidFill>
                  <a:schemeClr val="tx1"/>
                </a:solidFill>
                <a:latin typeface="Verdana"/>
                <a:ea typeface="Verdana"/>
              </a:rPr>
              <a:t>Creating new or opening more career pathways to adult learners.</a:t>
            </a:r>
            <a:endParaRPr lang="en-US" sz="2400" strike="sngStrike" dirty="0">
              <a:solidFill>
                <a:schemeClr val="tx1"/>
              </a:solidFill>
              <a:latin typeface="Verdana"/>
              <a:ea typeface="Verdana"/>
            </a:endParaRPr>
          </a:p>
        </p:txBody>
      </p:sp>
      <p:pic>
        <p:nvPicPr>
          <p:cNvPr id="12" name="Graphic 11">
            <a:extLst>
              <a:ext uri="{FF2B5EF4-FFF2-40B4-BE49-F238E27FC236}">
                <a16:creationId xmlns:a16="http://schemas.microsoft.com/office/drawing/2014/main" id="{88265CDB-4069-4B71-97FE-9EEF18B0513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69252" y="2734356"/>
            <a:ext cx="1143000" cy="1143000"/>
          </a:xfrm>
          <a:prstGeom prst="rect">
            <a:avLst/>
          </a:prstGeom>
        </p:spPr>
      </p:pic>
      <p:pic>
        <p:nvPicPr>
          <p:cNvPr id="7" name="Graphic 6">
            <a:extLst>
              <a:ext uri="{FF2B5EF4-FFF2-40B4-BE49-F238E27FC236}">
                <a16:creationId xmlns:a16="http://schemas.microsoft.com/office/drawing/2014/main" id="{E8D72016-9D73-4495-836F-002C5979D7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4923" y="3692946"/>
            <a:ext cx="2743200" cy="2743200"/>
          </a:xfrm>
          <a:prstGeom prst="rect">
            <a:avLst/>
          </a:prstGeom>
        </p:spPr>
      </p:pic>
      <p:sp>
        <p:nvSpPr>
          <p:cNvPr id="9" name="Footer Placeholder 1">
            <a:extLst>
              <a:ext uri="{FF2B5EF4-FFF2-40B4-BE49-F238E27FC236}">
                <a16:creationId xmlns:a16="http://schemas.microsoft.com/office/drawing/2014/main" id="{27D63E33-BFF5-42AC-96FD-646BDDD08F49}"/>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1: Research and Assess</a:t>
            </a:r>
          </a:p>
        </p:txBody>
      </p:sp>
      <p:sp>
        <p:nvSpPr>
          <p:cNvPr id="11" name="Slide Number Placeholder 2">
            <a:extLst>
              <a:ext uri="{FF2B5EF4-FFF2-40B4-BE49-F238E27FC236}">
                <a16:creationId xmlns:a16="http://schemas.microsoft.com/office/drawing/2014/main" id="{AFF0C12E-E49D-4B48-9049-1AAA996D7059}"/>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12</a:t>
            </a:fld>
            <a:endParaRPr lang="en-US" sz="1050" dirty="0">
              <a:solidFill>
                <a:srgbClr val="315F9F"/>
              </a:solidFill>
            </a:endParaRPr>
          </a:p>
        </p:txBody>
      </p:sp>
    </p:spTree>
    <p:extLst>
      <p:ext uri="{BB962C8B-B14F-4D97-AF65-F5344CB8AC3E}">
        <p14:creationId xmlns:p14="http://schemas.microsoft.com/office/powerpoint/2010/main" val="351048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8BBD0D2-DAA1-46DF-9D20-D05B60D13212}"/>
              </a:ext>
              <a:ext uri="{C183D7F6-B498-43B3-948B-1728B52AA6E4}">
                <adec:decorative xmlns:adec="http://schemas.microsoft.com/office/drawing/2017/decorative" val="0"/>
              </a:ext>
            </a:extLst>
          </p:cNvPr>
          <p:cNvSpPr>
            <a:spLocks noGrp="1"/>
          </p:cNvSpPr>
          <p:nvPr>
            <p:ph type="title"/>
          </p:nvPr>
        </p:nvSpPr>
        <p:spPr>
          <a:xfrm>
            <a:off x="312056" y="660214"/>
            <a:ext cx="4796972" cy="2131332"/>
          </a:xfrm>
        </p:spPr>
        <p:txBody>
          <a:bodyPr/>
          <a:lstStyle/>
          <a:p>
            <a:r>
              <a:rPr lang="en-US" sz="4400" dirty="0">
                <a:ea typeface="Verdana" panose="020B0604030504040204" pitchFamily="34" charset="0"/>
              </a:rPr>
              <a:t>Developing Impactful IET Programs</a:t>
            </a:r>
          </a:p>
        </p:txBody>
      </p:sp>
      <p:sp>
        <p:nvSpPr>
          <p:cNvPr id="2" name="Text Placeholder 1">
            <a:extLst>
              <a:ext uri="{FF2B5EF4-FFF2-40B4-BE49-F238E27FC236}">
                <a16:creationId xmlns:a16="http://schemas.microsoft.com/office/drawing/2014/main" id="{57617B19-20E5-4B61-B04F-E3F5BE5F7397}"/>
              </a:ext>
            </a:extLst>
          </p:cNvPr>
          <p:cNvSpPr>
            <a:spLocks noGrp="1"/>
          </p:cNvSpPr>
          <p:nvPr>
            <p:ph type="body" sz="quarter" idx="10"/>
          </p:nvPr>
        </p:nvSpPr>
        <p:spPr>
          <a:xfrm>
            <a:off x="413431" y="3429000"/>
            <a:ext cx="4599574" cy="2601913"/>
          </a:xfrm>
        </p:spPr>
        <p:txBody>
          <a:bodyPr lIns="91440" tIns="45720" rIns="91440" bIns="45720" anchor="t"/>
          <a:lstStyle/>
          <a:p>
            <a:pPr marL="0" indent="0">
              <a:lnSpc>
                <a:spcPct val="100000"/>
              </a:lnSpc>
              <a:buNone/>
            </a:pPr>
            <a:r>
              <a:rPr lang="en-US" dirty="0">
                <a:latin typeface="Verdana"/>
                <a:ea typeface="Verdana"/>
              </a:rPr>
              <a:t>By understanding our community’s needs, </a:t>
            </a:r>
            <a:br>
              <a:rPr lang="en-US" dirty="0">
                <a:latin typeface="Verdana" panose="020B0604030504040204" pitchFamily="34" charset="0"/>
                <a:ea typeface="Verdana" panose="020B0604030504040204" pitchFamily="34" charset="0"/>
              </a:rPr>
            </a:br>
            <a:r>
              <a:rPr lang="en-US" dirty="0">
                <a:latin typeface="Verdana"/>
                <a:ea typeface="Verdana"/>
              </a:rPr>
              <a:t>we can develop quality, high-impact IET programs. . .</a:t>
            </a:r>
            <a:endParaRPr lang="en-US" dirty="0"/>
          </a:p>
        </p:txBody>
      </p:sp>
      <p:pic>
        <p:nvPicPr>
          <p:cNvPr id="6" name="Picture 5" descr="Venn diagram illustrates that the most impactful I E T design considers the feasibility and viability of the program and the community's desirability for the program.">
            <a:extLst>
              <a:ext uri="{FF2B5EF4-FFF2-40B4-BE49-F238E27FC236}">
                <a16:creationId xmlns:a16="http://schemas.microsoft.com/office/drawing/2014/main" id="{7091B015-2820-4536-A894-2E420C5387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457596"/>
            <a:ext cx="6096000" cy="4574334"/>
          </a:xfrm>
          <a:prstGeom prst="rect">
            <a:avLst/>
          </a:prstGeom>
        </p:spPr>
      </p:pic>
      <p:sp>
        <p:nvSpPr>
          <p:cNvPr id="15" name="Footer Placeholder 1">
            <a:extLst>
              <a:ext uri="{FF2B5EF4-FFF2-40B4-BE49-F238E27FC236}">
                <a16:creationId xmlns:a16="http://schemas.microsoft.com/office/drawing/2014/main" id="{977DF5F2-3B51-4C6D-ABAC-182FCE27B4A0}"/>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Phase 1: Research and Assess</a:t>
            </a:r>
          </a:p>
        </p:txBody>
      </p:sp>
      <p:sp>
        <p:nvSpPr>
          <p:cNvPr id="16" name="Slide Number Placeholder 2">
            <a:extLst>
              <a:ext uri="{FF2B5EF4-FFF2-40B4-BE49-F238E27FC236}">
                <a16:creationId xmlns:a16="http://schemas.microsoft.com/office/drawing/2014/main" id="{DBFA8FAC-872C-4671-B8D9-D411BF9088D3}"/>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13</a:t>
            </a:fld>
            <a:endParaRPr lang="en-US" sz="1050">
              <a:solidFill>
                <a:srgbClr val="315F9F"/>
              </a:solidFill>
            </a:endParaRPr>
          </a:p>
        </p:txBody>
      </p:sp>
    </p:spTree>
    <p:extLst>
      <p:ext uri="{BB962C8B-B14F-4D97-AF65-F5344CB8AC3E}">
        <p14:creationId xmlns:p14="http://schemas.microsoft.com/office/powerpoint/2010/main" val="343239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D8992C12-A7C4-4162-BDCA-B38963302E8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2028" y="683599"/>
            <a:ext cx="5581115" cy="4833440"/>
          </a:xfrm>
          <a:prstGeom prst="rect">
            <a:avLst/>
          </a:prstGeom>
        </p:spPr>
      </p:pic>
      <p:sp>
        <p:nvSpPr>
          <p:cNvPr id="13" name="Title 12">
            <a:extLst>
              <a:ext uri="{FF2B5EF4-FFF2-40B4-BE49-F238E27FC236}">
                <a16:creationId xmlns:a16="http://schemas.microsoft.com/office/drawing/2014/main" id="{48BBD0D2-DAA1-46DF-9D20-D05B60D13212}"/>
              </a:ext>
              <a:ext uri="{C183D7F6-B498-43B3-948B-1728B52AA6E4}">
                <adec:decorative xmlns:adec="http://schemas.microsoft.com/office/drawing/2017/decorative" val="0"/>
              </a:ext>
            </a:extLst>
          </p:cNvPr>
          <p:cNvSpPr>
            <a:spLocks noGrp="1"/>
          </p:cNvSpPr>
          <p:nvPr>
            <p:ph type="title"/>
          </p:nvPr>
        </p:nvSpPr>
        <p:spPr>
          <a:xfrm>
            <a:off x="7206342" y="778782"/>
            <a:ext cx="4796972" cy="2131332"/>
          </a:xfrm>
        </p:spPr>
        <p:txBody>
          <a:bodyPr/>
          <a:lstStyle/>
          <a:p>
            <a:r>
              <a:rPr lang="en-US" dirty="0"/>
              <a:t>Complementing Other Community Offerings</a:t>
            </a:r>
          </a:p>
        </p:txBody>
      </p:sp>
      <p:sp>
        <p:nvSpPr>
          <p:cNvPr id="12" name="TextBox 11">
            <a:extLst>
              <a:ext uri="{FF2B5EF4-FFF2-40B4-BE49-F238E27FC236}">
                <a16:creationId xmlns:a16="http://schemas.microsoft.com/office/drawing/2014/main" id="{921EE63F-4D68-41CE-AFE2-A54DCE976ADC}"/>
              </a:ext>
            </a:extLst>
          </p:cNvPr>
          <p:cNvSpPr txBox="1"/>
          <p:nvPr/>
        </p:nvSpPr>
        <p:spPr>
          <a:xfrm>
            <a:off x="6386286" y="4082143"/>
            <a:ext cx="5372779" cy="1384995"/>
          </a:xfrm>
          <a:prstGeom prst="rect">
            <a:avLst/>
          </a:prstGeom>
          <a:noFill/>
        </p:spPr>
        <p:txBody>
          <a:bodyPr wrap="square" rtlCol="0">
            <a:spAutoFit/>
          </a:bodyPr>
          <a:lstStyle/>
          <a:p>
            <a:pPr algn="r"/>
            <a:r>
              <a:rPr lang="en-US" sz="2800" kern="1200" dirty="0">
                <a:solidFill>
                  <a:schemeClr val="bg1"/>
                </a:solidFill>
                <a:latin typeface="Verdana" panose="020B0604030504040204" pitchFamily="34" charset="0"/>
                <a:ea typeface="Verdana" panose="020B0604030504040204" pitchFamily="34" charset="0"/>
              </a:rPr>
              <a:t>. . . and we can select IET programs that complement other community offerings.</a:t>
            </a:r>
            <a:endParaRPr lang="en-US" sz="2800" dirty="0">
              <a:solidFill>
                <a:schemeClr val="bg1"/>
              </a:solidFill>
            </a:endParaRPr>
          </a:p>
        </p:txBody>
      </p:sp>
      <p:sp>
        <p:nvSpPr>
          <p:cNvPr id="15" name="Footer Placeholder 1">
            <a:extLst>
              <a:ext uri="{FF2B5EF4-FFF2-40B4-BE49-F238E27FC236}">
                <a16:creationId xmlns:a16="http://schemas.microsoft.com/office/drawing/2014/main" id="{977DF5F2-3B51-4C6D-ABAC-182FCE27B4A0}"/>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1: Research and Assess</a:t>
            </a:r>
          </a:p>
        </p:txBody>
      </p:sp>
      <p:sp>
        <p:nvSpPr>
          <p:cNvPr id="16" name="Slide Number Placeholder 2">
            <a:extLst>
              <a:ext uri="{FF2B5EF4-FFF2-40B4-BE49-F238E27FC236}">
                <a16:creationId xmlns:a16="http://schemas.microsoft.com/office/drawing/2014/main" id="{DBFA8FAC-872C-4671-B8D9-D411BF9088D3}"/>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14</a:t>
            </a:fld>
            <a:endParaRPr lang="en-US" sz="1050">
              <a:solidFill>
                <a:schemeClr val="bg1"/>
              </a:solidFill>
            </a:endParaRPr>
          </a:p>
        </p:txBody>
      </p:sp>
    </p:spTree>
    <p:extLst>
      <p:ext uri="{BB962C8B-B14F-4D97-AF65-F5344CB8AC3E}">
        <p14:creationId xmlns:p14="http://schemas.microsoft.com/office/powerpoint/2010/main" val="122080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Repeatable Process</a:t>
            </a:r>
          </a:p>
        </p:txBody>
      </p:sp>
      <p:sp>
        <p:nvSpPr>
          <p:cNvPr id="6" name="Content Placeholder 5"/>
          <p:cNvSpPr>
            <a:spLocks noGrp="1"/>
          </p:cNvSpPr>
          <p:nvPr>
            <p:ph type="body" sz="quarter" idx="10"/>
          </p:nvPr>
        </p:nvSpPr>
        <p:spPr>
          <a:xfrm>
            <a:off x="944562" y="1538991"/>
            <a:ext cx="11017023" cy="4846820"/>
          </a:xfrm>
        </p:spPr>
        <p:txBody>
          <a:bodyPr vert="horz" lIns="91440" tIns="45720" rIns="91440" bIns="45720" rtlCol="0" anchor="t">
            <a:normAutofit/>
          </a:bodyPr>
          <a:lstStyle/>
          <a:p>
            <a:pPr>
              <a:spcAft>
                <a:spcPts val="1200"/>
              </a:spcAft>
            </a:pPr>
            <a:r>
              <a:rPr lang="en-US" dirty="0">
                <a:latin typeface="Verdana"/>
                <a:ea typeface="Verdana"/>
                <a:cs typeface="Verdana"/>
              </a:rPr>
              <a:t>The process will give you insights into:</a:t>
            </a:r>
          </a:p>
          <a:p>
            <a:pPr marL="796925" indent="-457200">
              <a:buFont typeface="Wingdings" panose="05000000000000000000" pitchFamily="2" charset="2"/>
              <a:buChar char="§"/>
            </a:pPr>
            <a:r>
              <a:rPr lang="en-US" sz="2200" dirty="0">
                <a:latin typeface="Verdana"/>
                <a:ea typeface="Verdana"/>
                <a:cs typeface="Verdana"/>
              </a:rPr>
              <a:t>Unmet </a:t>
            </a:r>
            <a:r>
              <a:rPr lang="en-US" sz="2200" dirty="0">
                <a:solidFill>
                  <a:schemeClr val="tx1"/>
                </a:solidFill>
                <a:latin typeface="Verdana"/>
                <a:ea typeface="Verdana"/>
                <a:cs typeface="Verdana"/>
              </a:rPr>
              <a:t>needs your community might have that IET can help address. </a:t>
            </a:r>
          </a:p>
          <a:p>
            <a:pPr marL="796925" lvl="0" indent="-457200">
              <a:buFont typeface="Wingdings" panose="05000000000000000000" pitchFamily="2" charset="2"/>
              <a:buChar char="§"/>
            </a:pPr>
            <a:r>
              <a:rPr lang="en-US" sz="2200" dirty="0">
                <a:solidFill>
                  <a:schemeClr val="tx1"/>
                </a:solidFill>
                <a:latin typeface="Verdana"/>
                <a:ea typeface="Verdana"/>
                <a:cs typeface="Verdana"/>
              </a:rPr>
              <a:t>Learner populations you might serve. </a:t>
            </a:r>
          </a:p>
          <a:p>
            <a:pPr marL="796925" lvl="0" indent="-457200">
              <a:buFont typeface="Wingdings" panose="05000000000000000000" pitchFamily="2" charset="2"/>
              <a:buChar char="§"/>
            </a:pPr>
            <a:r>
              <a:rPr lang="en-US" sz="2200" dirty="0">
                <a:solidFill>
                  <a:schemeClr val="tx1"/>
                </a:solidFill>
                <a:latin typeface="Verdana"/>
                <a:ea typeface="Verdana"/>
                <a:cs typeface="Verdana"/>
              </a:rPr>
              <a:t>Learner needs you might address through the IET program design. </a:t>
            </a:r>
          </a:p>
          <a:p>
            <a:pPr marL="796925" lvl="0" indent="-457200">
              <a:buFont typeface="Wingdings" panose="05000000000000000000" pitchFamily="2" charset="2"/>
              <a:buChar char="§"/>
            </a:pPr>
            <a:r>
              <a:rPr lang="en-US" sz="2200" dirty="0">
                <a:solidFill>
                  <a:schemeClr val="tx1"/>
                </a:solidFill>
                <a:latin typeface="Verdana"/>
                <a:ea typeface="Verdana"/>
                <a:cs typeface="Verdana"/>
              </a:rPr>
              <a:t>Funding opportunities you might access.</a:t>
            </a:r>
          </a:p>
          <a:p>
            <a:pPr marL="796925" indent="-457200">
              <a:buFont typeface="Wingdings" panose="05000000000000000000" pitchFamily="2" charset="2"/>
              <a:buChar char="§"/>
            </a:pPr>
            <a:r>
              <a:rPr lang="en-US" sz="2200" dirty="0">
                <a:solidFill>
                  <a:schemeClr val="tx1"/>
                </a:solidFill>
                <a:latin typeface="Verdana"/>
                <a:ea typeface="Verdana"/>
                <a:cs typeface="Verdana"/>
              </a:rPr>
              <a:t>Industries and occupations you might target. </a:t>
            </a:r>
          </a:p>
          <a:p>
            <a:pPr marL="796925" lvl="0" indent="-457200">
              <a:buFont typeface="Wingdings" panose="05000000000000000000" pitchFamily="2" charset="2"/>
              <a:buChar char="§"/>
            </a:pPr>
            <a:r>
              <a:rPr lang="en-US" sz="2200" dirty="0">
                <a:solidFill>
                  <a:schemeClr val="tx1"/>
                </a:solidFill>
                <a:latin typeface="Verdana"/>
                <a:ea typeface="Verdana"/>
                <a:cs typeface="Verdana"/>
              </a:rPr>
              <a:t>Innovative or promising IET programs can inspire your work.</a:t>
            </a:r>
          </a:p>
        </p:txBody>
      </p:sp>
      <p:sp>
        <p:nvSpPr>
          <p:cNvPr id="8" name="Footer Placeholder 1">
            <a:extLst>
              <a:ext uri="{FF2B5EF4-FFF2-40B4-BE49-F238E27FC236}">
                <a16:creationId xmlns:a16="http://schemas.microsoft.com/office/drawing/2014/main" id="{AC732C54-36BD-42D6-B5C8-003A3C025AC4}"/>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endParaRPr lang="en-US"/>
          </a:p>
        </p:txBody>
      </p:sp>
      <p:sp>
        <p:nvSpPr>
          <p:cNvPr id="7" name="Slide Number Placeholder 2">
            <a:extLst>
              <a:ext uri="{FF2B5EF4-FFF2-40B4-BE49-F238E27FC236}">
                <a16:creationId xmlns:a16="http://schemas.microsoft.com/office/drawing/2014/main" id="{2281F773-4831-44A8-83BB-C6CE9E91324D}"/>
              </a:ext>
            </a:extLst>
          </p:cNvPr>
          <p:cNvSpPr>
            <a:spLocks noGrp="1"/>
          </p:cNvSpPr>
          <p:nvPr>
            <p:ph type="sldNum" sz="quarter" idx="4"/>
          </p:nvPr>
        </p:nvSpPr>
        <p:spPr/>
        <p:txBody>
          <a:bodyPr anchor="b"/>
          <a:lstStyle/>
          <a:p>
            <a:fld id="{46BF826B-1E70-4759-AAB5-894E58C379C3}" type="slidenum">
              <a:rPr lang="en-US" sz="1050" smtClean="0"/>
              <a:pPr/>
              <a:t>15</a:t>
            </a:fld>
            <a:endParaRPr lang="en-US" sz="1050"/>
          </a:p>
        </p:txBody>
      </p:sp>
      <p:pic>
        <p:nvPicPr>
          <p:cNvPr id="10" name="Picture 9">
            <a:extLst>
              <a:ext uri="{FF2B5EF4-FFF2-40B4-BE49-F238E27FC236}">
                <a16:creationId xmlns:a16="http://schemas.microsoft.com/office/drawing/2014/main" id="{8125D19F-E050-4D4F-90B6-79FE0C7690E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848" y="64853"/>
            <a:ext cx="1476909" cy="1474138"/>
          </a:xfrm>
          <a:prstGeom prst="rect">
            <a:avLst/>
          </a:prstGeom>
        </p:spPr>
      </p:pic>
    </p:spTree>
    <p:extLst>
      <p:ext uri="{BB962C8B-B14F-4D97-AF65-F5344CB8AC3E}">
        <p14:creationId xmlns:p14="http://schemas.microsoft.com/office/powerpoint/2010/main" val="211302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2176721A-F56E-4449-9E6B-73E8F7415414}"/>
              </a:ext>
            </a:extLst>
          </p:cNvPr>
          <p:cNvSpPr>
            <a:spLocks noGrp="1"/>
          </p:cNvSpPr>
          <p:nvPr>
            <p:ph type="title"/>
          </p:nvPr>
        </p:nvSpPr>
        <p:spPr>
          <a:xfrm>
            <a:off x="312056" y="660214"/>
            <a:ext cx="2649353" cy="2131332"/>
          </a:xfrm>
        </p:spPr>
        <p:txBody>
          <a:bodyPr/>
          <a:lstStyle/>
          <a:p>
            <a:r>
              <a:rPr lang="en-US" sz="4400" dirty="0">
                <a:ea typeface="Verdana" panose="020B0604030504040204" pitchFamily="34" charset="0"/>
              </a:rPr>
              <a:t>IET Assess Tool</a:t>
            </a:r>
          </a:p>
        </p:txBody>
      </p:sp>
      <p:pic>
        <p:nvPicPr>
          <p:cNvPr id="3" name="Picture 2" descr="Screenshot from the IET Assess Tool showing the subhead Initial How Might We Question. Below the subhead is a box to enter the initial How Might We question.">
            <a:extLst>
              <a:ext uri="{FF2B5EF4-FFF2-40B4-BE49-F238E27FC236}">
                <a16:creationId xmlns:a16="http://schemas.microsoft.com/office/drawing/2014/main" id="{8274E982-44B3-4FFF-A6F9-7FA4D771A4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1918" y="278712"/>
            <a:ext cx="4567546" cy="5910943"/>
          </a:xfrm>
          <a:prstGeom prst="rect">
            <a:avLst/>
          </a:prstGeom>
          <a:effectLst>
            <a:outerShdw blurRad="50800" dist="38100" dir="2700000" algn="tl" rotWithShape="0">
              <a:prstClr val="black">
                <a:alpha val="40000"/>
              </a:prstClr>
            </a:outerShdw>
          </a:effectLst>
        </p:spPr>
      </p:pic>
      <p:pic>
        <p:nvPicPr>
          <p:cNvPr id="5" name="Picture 4" descr="Screenshot from the IET Assess Tool showing the Identify Stakeholders Template subhead. Below the subhead is a table for capturing stakeholder information.">
            <a:extLst>
              <a:ext uri="{FF2B5EF4-FFF2-40B4-BE49-F238E27FC236}">
                <a16:creationId xmlns:a16="http://schemas.microsoft.com/office/drawing/2014/main" id="{8F1014EC-1592-453E-8FDD-BB223812BD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8018" y="1188424"/>
            <a:ext cx="5973004" cy="4615504"/>
          </a:xfrm>
          <a:prstGeom prst="rect">
            <a:avLst/>
          </a:prstGeom>
          <a:effectLst>
            <a:outerShdw blurRad="50800" dist="38100" dir="2700000" algn="tl" rotWithShape="0">
              <a:prstClr val="black">
                <a:alpha val="40000"/>
              </a:prstClr>
            </a:outerShdw>
          </a:effectLst>
        </p:spPr>
      </p:pic>
      <p:pic>
        <p:nvPicPr>
          <p:cNvPr id="7" name="Picture 6" descr="Screenshot from the IET Assess Tool showing the Needs Assessment Work Plan Template subhead. Below the subhead is a table for capturing needs assessment information.">
            <a:extLst>
              <a:ext uri="{FF2B5EF4-FFF2-40B4-BE49-F238E27FC236}">
                <a16:creationId xmlns:a16="http://schemas.microsoft.com/office/drawing/2014/main" id="{4E1C17D0-830D-4349-98F5-1AC4E680F4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8485" y="2039645"/>
            <a:ext cx="5968820" cy="4612270"/>
          </a:xfrm>
          <a:prstGeom prst="rect">
            <a:avLst/>
          </a:prstGeom>
          <a:effectLst>
            <a:outerShdw blurRad="50800" dist="38100" dir="2700000" algn="tl" rotWithShape="0">
              <a:prstClr val="black">
                <a:alpha val="40000"/>
              </a:prstClr>
            </a:outerShdw>
          </a:effectLst>
        </p:spPr>
      </p:pic>
      <p:sp>
        <p:nvSpPr>
          <p:cNvPr id="11" name="Footer Placeholder 3">
            <a:extLst>
              <a:ext uri="{FF2B5EF4-FFF2-40B4-BE49-F238E27FC236}">
                <a16:creationId xmlns:a16="http://schemas.microsoft.com/office/drawing/2014/main" id="{C3265E15-D2B0-48F5-A21F-775E891C4285}"/>
              </a:ext>
            </a:extLst>
          </p:cNvPr>
          <p:cNvSpPr>
            <a:spLocks noGrp="1"/>
          </p:cNvSpPr>
          <p:nvPr>
            <p:ph type="ftr" sz="quarter" idx="3"/>
          </p:nvPr>
        </p:nvSpPr>
        <p:spPr>
          <a:xfrm>
            <a:off x="0" y="6553200"/>
            <a:ext cx="4114800" cy="281601"/>
          </a:xfrm>
          <a:prstGeom prst="rect">
            <a:avLst/>
          </a:prstGeom>
        </p:spPr>
        <p:txBody>
          <a:bodyPr lIns="91440" tIns="45720" rIns="91440" bIns="45720" anchor="b"/>
          <a:lstStyle/>
          <a:p>
            <a:r>
              <a:rPr lang="en-US" sz="1050"/>
              <a:t>Phase 1: Research and Assess</a:t>
            </a:r>
          </a:p>
        </p:txBody>
      </p:sp>
      <p:sp>
        <p:nvSpPr>
          <p:cNvPr id="13" name="Slide Number Placeholder 4">
            <a:extLst>
              <a:ext uri="{FF2B5EF4-FFF2-40B4-BE49-F238E27FC236}">
                <a16:creationId xmlns:a16="http://schemas.microsoft.com/office/drawing/2014/main" id="{03130A44-B592-4778-9A67-BBEA82CDFBDD}"/>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16</a:t>
            </a:fld>
            <a:endParaRPr lang="en-US" sz="1050"/>
          </a:p>
        </p:txBody>
      </p:sp>
    </p:spTree>
    <p:extLst>
      <p:ext uri="{BB962C8B-B14F-4D97-AF65-F5344CB8AC3E}">
        <p14:creationId xmlns:p14="http://schemas.microsoft.com/office/powerpoint/2010/main" val="278503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88609-24E8-426A-BBAE-5430B079A6BC}"/>
              </a:ext>
            </a:extLst>
          </p:cNvPr>
          <p:cNvSpPr>
            <a:spLocks noGrp="1"/>
          </p:cNvSpPr>
          <p:nvPr>
            <p:ph type="title"/>
          </p:nvPr>
        </p:nvSpPr>
        <p:spPr>
          <a:xfrm>
            <a:off x="3902415" y="2888860"/>
            <a:ext cx="5410027" cy="791327"/>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baseline="0" dirty="0">
                <a:solidFill>
                  <a:schemeClr val="bg1"/>
                </a:solidFill>
                <a:effectLst/>
                <a:latin typeface="Verdana" panose="020B0604030504040204" pitchFamily="34" charset="0"/>
                <a:ea typeface="Verdana" panose="020B0604030504040204" pitchFamily="34" charset="0"/>
                <a:cs typeface="Arial" panose="020B0604020202020204" pitchFamily="34" charset="0"/>
              </a:rPr>
              <a:t>Understanding Community Needs</a:t>
            </a:r>
            <a:endParaRPr lang="en-US" sz="2400" dirty="0">
              <a:effectLst/>
              <a:latin typeface="Verdana" panose="020B0604030504040204" pitchFamily="34" charset="0"/>
              <a:ea typeface="Verdana" panose="020B0604030504040204" pitchFamily="34" charset="0"/>
            </a:endParaRPr>
          </a:p>
          <a:p>
            <a:pPr algn="ctr"/>
            <a:r>
              <a:rPr lang="en-US" sz="6000" dirty="0">
                <a:latin typeface="Arial"/>
                <a:cs typeface="Arial"/>
              </a:rPr>
              <a:t>Questions?</a:t>
            </a:r>
          </a:p>
        </p:txBody>
      </p:sp>
      <p:sp>
        <p:nvSpPr>
          <p:cNvPr id="3" name="Rectangle: Rounded Corners 2">
            <a:extLst>
              <a:ext uri="{FF2B5EF4-FFF2-40B4-BE49-F238E27FC236}">
                <a16:creationId xmlns:a16="http://schemas.microsoft.com/office/drawing/2014/main" id="{31C3A817-396C-44C8-9D05-8E4AD1C042C7}"/>
              </a:ext>
              <a:ext uri="{C183D7F6-B498-43B3-948B-1728B52AA6E4}">
                <adec:decorative xmlns:adec="http://schemas.microsoft.com/office/drawing/2017/decorative" val="1"/>
              </a:ext>
            </a:extLst>
          </p:cNvPr>
          <p:cNvSpPr/>
          <p:nvPr/>
        </p:nvSpPr>
        <p:spPr>
          <a:xfrm>
            <a:off x="2989848" y="1909846"/>
            <a:ext cx="6707605" cy="2364205"/>
          </a:xfrm>
          <a:prstGeom prst="roundRect">
            <a:avLst>
              <a:gd name="adj" fmla="val 13614"/>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606CAE8-6898-40C9-A74E-A214622D0873}"/>
              </a:ext>
              <a:ext uri="{C183D7F6-B498-43B3-948B-1728B52AA6E4}">
                <adec:decorative xmlns:adec="http://schemas.microsoft.com/office/drawing/2017/decorative" val="1"/>
              </a:ext>
            </a:extLst>
          </p:cNvPr>
          <p:cNvSpPr/>
          <p:nvPr/>
        </p:nvSpPr>
        <p:spPr>
          <a:xfrm>
            <a:off x="2430129" y="1898981"/>
            <a:ext cx="826168" cy="2598821"/>
          </a:xfrm>
          <a:prstGeom prst="round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1">
            <a:extLst>
              <a:ext uri="{FF2B5EF4-FFF2-40B4-BE49-F238E27FC236}">
                <a16:creationId xmlns:a16="http://schemas.microsoft.com/office/drawing/2014/main" id="{DDA46A2C-BD79-4CFB-8848-4146B2D4416B}"/>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1: Research and Assess</a:t>
            </a:r>
          </a:p>
        </p:txBody>
      </p:sp>
      <p:sp>
        <p:nvSpPr>
          <p:cNvPr id="20" name="Slide Number Placeholder 2">
            <a:extLst>
              <a:ext uri="{FF2B5EF4-FFF2-40B4-BE49-F238E27FC236}">
                <a16:creationId xmlns:a16="http://schemas.microsoft.com/office/drawing/2014/main" id="{0D3A3565-80F7-4CDA-8A44-1D96D98ADA7E}"/>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17</a:t>
            </a:fld>
            <a:endParaRPr lang="en-US" sz="1050" dirty="0">
              <a:solidFill>
                <a:schemeClr val="bg1"/>
              </a:solidFill>
            </a:endParaRPr>
          </a:p>
        </p:txBody>
      </p:sp>
      <p:pic>
        <p:nvPicPr>
          <p:cNvPr id="6" name="Picture 5">
            <a:extLst>
              <a:ext uri="{FF2B5EF4-FFF2-40B4-BE49-F238E27FC236}">
                <a16:creationId xmlns:a16="http://schemas.microsoft.com/office/drawing/2014/main" id="{9506F8F4-F66B-426E-BC69-F8A201EA54E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932" y="1626118"/>
            <a:ext cx="1784483" cy="3316810"/>
          </a:xfrm>
          <a:prstGeom prst="rect">
            <a:avLst/>
          </a:prstGeom>
        </p:spPr>
      </p:pic>
    </p:spTree>
    <p:extLst>
      <p:ext uri="{BB962C8B-B14F-4D97-AF65-F5344CB8AC3E}">
        <p14:creationId xmlns:p14="http://schemas.microsoft.com/office/powerpoint/2010/main" val="280552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17" y="-22861"/>
            <a:ext cx="12189583" cy="2718835"/>
          </a:xfrm>
          <a:prstGeom prst="rect">
            <a:avLst/>
          </a:prstGeom>
        </p:spPr>
      </p:pic>
      <p:sp>
        <p:nvSpPr>
          <p:cNvPr id="7" name="Title 1">
            <a:extLst>
              <a:ext uri="{FF2B5EF4-FFF2-40B4-BE49-F238E27FC236}">
                <a16:creationId xmlns:a16="http://schemas.microsoft.com/office/drawing/2014/main" id="{7BCDC1CF-A394-4939-A16B-B4CC759118E3}"/>
              </a:ext>
            </a:extLst>
          </p:cNvPr>
          <p:cNvSpPr txBox="1">
            <a:spLocks noGrp="1"/>
          </p:cNvSpPr>
          <p:nvPr>
            <p:ph type="title" idx="4294967295"/>
          </p:nvPr>
        </p:nvSpPr>
        <p:spPr>
          <a:xfrm>
            <a:off x="838199" y="3751384"/>
            <a:ext cx="10515601" cy="7933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315F9F"/>
                </a:solidFill>
                <a:effectLst/>
                <a:uLnTx/>
                <a:uFillTx/>
                <a:latin typeface="Lato Semibold" panose="020F0502020204030203" pitchFamily="34" charset="0"/>
                <a:ea typeface="Lato Semibold" panose="020F0502020204030203" pitchFamily="34" charset="0"/>
                <a:cs typeface="Lato Semibold" panose="020F0502020204030203" pitchFamily="34" charset="0"/>
              </a:rPr>
              <a:t>Plan and Conduct a Needs Assessment</a:t>
            </a:r>
          </a:p>
        </p:txBody>
      </p:sp>
      <p:sp>
        <p:nvSpPr>
          <p:cNvPr id="10" name="Content Placeholder 2">
            <a:extLst>
              <a:ext uri="{FF2B5EF4-FFF2-40B4-BE49-F238E27FC236}">
                <a16:creationId xmlns:a16="http://schemas.microsoft.com/office/drawing/2014/main" id="{AA2F5F43-60DA-4BA0-A2C3-35384EBCBD30}"/>
              </a:ext>
            </a:extLst>
          </p:cNvPr>
          <p:cNvSpPr txBox="1">
            <a:spLocks/>
          </p:cNvSpPr>
          <p:nvPr/>
        </p:nvSpPr>
        <p:spPr>
          <a:xfrm>
            <a:off x="838199" y="4587600"/>
            <a:ext cx="10515601" cy="19655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47C7C"/>
                </a:solidFill>
              </a:rPr>
              <a:t>What is a Needs Assessment?</a:t>
            </a:r>
          </a:p>
          <a:p>
            <a:pPr marL="0" indent="0">
              <a:buNone/>
            </a:pPr>
            <a:r>
              <a:rPr lang="en-US" sz="2400" dirty="0">
                <a:solidFill>
                  <a:srgbClr val="047C7C"/>
                </a:solidFill>
              </a:rPr>
              <a:t>Five Key Areas to Assess</a:t>
            </a:r>
          </a:p>
          <a:p>
            <a:pPr marL="0" indent="0">
              <a:buNone/>
            </a:pPr>
            <a:r>
              <a:rPr lang="en-US" sz="2400" dirty="0">
                <a:solidFill>
                  <a:srgbClr val="047C7C"/>
                </a:solidFill>
              </a:rPr>
              <a:t>Activity: Explore Key Areas and Practice Applying Concepts</a:t>
            </a:r>
          </a:p>
        </p:txBody>
      </p:sp>
      <p:sp>
        <p:nvSpPr>
          <p:cNvPr id="8" name="Footer Placeholder 1">
            <a:extLst>
              <a:ext uri="{FF2B5EF4-FFF2-40B4-BE49-F238E27FC236}">
                <a16:creationId xmlns:a16="http://schemas.microsoft.com/office/drawing/2014/main" id="{71E3942A-D72E-49FB-9DF0-32630795005F}"/>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9" name="Slide Number Placeholder 2">
            <a:extLst>
              <a:ext uri="{FF2B5EF4-FFF2-40B4-BE49-F238E27FC236}">
                <a16:creationId xmlns:a16="http://schemas.microsoft.com/office/drawing/2014/main" id="{E3909D85-A91A-426B-88BA-7BB00671BDEC}"/>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18</a:t>
            </a:fld>
            <a:endParaRPr lang="en-US" sz="1050" dirty="0"/>
          </a:p>
        </p:txBody>
      </p:sp>
    </p:spTree>
    <p:extLst>
      <p:ext uri="{BB962C8B-B14F-4D97-AF65-F5344CB8AC3E}">
        <p14:creationId xmlns:p14="http://schemas.microsoft.com/office/powerpoint/2010/main" val="315860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Autofit/>
          </a:bodyPr>
          <a:lstStyle/>
          <a:p>
            <a:r>
              <a:rPr lang="en-US" kern="1200" dirty="0"/>
              <a:t>What is a Needs Assessment?</a:t>
            </a:r>
          </a:p>
        </p:txBody>
      </p:sp>
      <p:sp>
        <p:nvSpPr>
          <p:cNvPr id="8" name="Text Placeholder 7">
            <a:extLst>
              <a:ext uri="{FF2B5EF4-FFF2-40B4-BE49-F238E27FC236}">
                <a16:creationId xmlns:a16="http://schemas.microsoft.com/office/drawing/2014/main" id="{CB57EA0D-427E-48D3-AE86-1AEF33C3FFA8}"/>
              </a:ext>
            </a:extLst>
          </p:cNvPr>
          <p:cNvSpPr>
            <a:spLocks noGrp="1"/>
          </p:cNvSpPr>
          <p:nvPr>
            <p:ph type="body" sz="quarter" idx="10"/>
          </p:nvPr>
        </p:nvSpPr>
        <p:spPr>
          <a:xfrm>
            <a:off x="995363" y="1466737"/>
            <a:ext cx="10358437" cy="1091653"/>
          </a:xfrm>
        </p:spPr>
        <p:txBody>
          <a:bodyPr/>
          <a:lstStyle/>
          <a:p>
            <a:r>
              <a:rPr lang="en-US" sz="2400" dirty="0">
                <a:solidFill>
                  <a:srgbClr val="047C7C"/>
                </a:solidFill>
                <a:effectLst/>
                <a:latin typeface="Verdana" panose="020B0604030504040204" pitchFamily="34" charset="0"/>
                <a:ea typeface="Verdana" panose="020B0604030504040204" pitchFamily="34" charset="0"/>
              </a:rPr>
              <a:t>The process of collecting and analyzing information to inform the development of an effective IET program that will address community and learner needs</a:t>
            </a:r>
            <a:r>
              <a:rPr lang="en-US" sz="2400" dirty="0">
                <a:solidFill>
                  <a:srgbClr val="047C7C"/>
                </a:solidFill>
                <a:latin typeface="Verdana" panose="020B0604030504040204" pitchFamily="34" charset="0"/>
                <a:ea typeface="Verdana" panose="020B0604030504040204" pitchFamily="34" charset="0"/>
              </a:rPr>
              <a:t>.</a:t>
            </a:r>
          </a:p>
        </p:txBody>
      </p:sp>
      <p:cxnSp>
        <p:nvCxnSpPr>
          <p:cNvPr id="17" name="Straight Connector 16">
            <a:extLst>
              <a:ext uri="{FF2B5EF4-FFF2-40B4-BE49-F238E27FC236}">
                <a16:creationId xmlns:a16="http://schemas.microsoft.com/office/drawing/2014/main" id="{F804E64E-FE99-479D-A583-B6D342C72EB2}"/>
              </a:ext>
              <a:ext uri="{C183D7F6-B498-43B3-948B-1728B52AA6E4}">
                <adec:decorative xmlns:adec="http://schemas.microsoft.com/office/drawing/2017/decorative" val="1"/>
              </a:ext>
            </a:extLst>
          </p:cNvPr>
          <p:cNvCxnSpPr/>
          <p:nvPr/>
        </p:nvCxnSpPr>
        <p:spPr>
          <a:xfrm>
            <a:off x="0" y="2834971"/>
            <a:ext cx="12192000" cy="0"/>
          </a:xfrm>
          <a:prstGeom prst="line">
            <a:avLst/>
          </a:prstGeom>
          <a:ln w="57150">
            <a:solidFill>
              <a:srgbClr val="047C7C"/>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03323DBC-5D52-44C5-8EF3-550F0B76589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53889" y="2990491"/>
            <a:ext cx="10284221" cy="1490333"/>
          </a:xfrm>
          <a:prstGeom prst="rect">
            <a:avLst/>
          </a:prstGeom>
        </p:spPr>
      </p:pic>
      <p:sp>
        <p:nvSpPr>
          <p:cNvPr id="33" name="Freeform 11">
            <a:extLst>
              <a:ext uri="{FF2B5EF4-FFF2-40B4-BE49-F238E27FC236}">
                <a16:creationId xmlns:a16="http://schemas.microsoft.com/office/drawing/2014/main" id="{58B1DF11-6E26-4A19-886D-511195DF05D6}"/>
              </a:ext>
            </a:extLst>
          </p:cNvPr>
          <p:cNvSpPr/>
          <p:nvPr/>
        </p:nvSpPr>
        <p:spPr>
          <a:xfrm>
            <a:off x="866283" y="4583072"/>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US" b="1" dirty="0">
                <a:latin typeface="Verdana"/>
                <a:ea typeface="Verdana"/>
                <a:cs typeface="Lato Semibold" panose="020F0502020204030203" pitchFamily="34" charset="0"/>
              </a:rPr>
              <a:t>IDENTIFY</a:t>
            </a:r>
            <a:r>
              <a:rPr lang="en-US" kern="1200" cap="none" dirty="0">
                <a:latin typeface="Verdana"/>
                <a:ea typeface="Verdana"/>
                <a:cs typeface="Lato Semibold" panose="020F0502020204030203" pitchFamily="34" charset="0"/>
              </a:rPr>
              <a:t> the information you need.</a:t>
            </a:r>
          </a:p>
        </p:txBody>
      </p:sp>
      <p:sp>
        <p:nvSpPr>
          <p:cNvPr id="12" name="Freeform 11"/>
          <p:cNvSpPr/>
          <p:nvPr/>
        </p:nvSpPr>
        <p:spPr>
          <a:xfrm>
            <a:off x="3803832" y="4583072"/>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US" b="1" dirty="0">
                <a:latin typeface="Verdana"/>
                <a:ea typeface="Verdana"/>
                <a:cs typeface="Lato Semibold" panose="020F0502020204030203" pitchFamily="34" charset="0"/>
              </a:rPr>
              <a:t>Gather</a:t>
            </a:r>
            <a:r>
              <a:rPr lang="en-US" kern="1200" cap="none" dirty="0">
                <a:latin typeface="Verdana"/>
                <a:ea typeface="Verdana"/>
                <a:cs typeface="Lato Semibold" panose="020F0502020204030203" pitchFamily="34" charset="0"/>
              </a:rPr>
              <a:t> the information.</a:t>
            </a:r>
          </a:p>
        </p:txBody>
      </p:sp>
      <p:sp>
        <p:nvSpPr>
          <p:cNvPr id="16" name="Freeform 15"/>
          <p:cNvSpPr/>
          <p:nvPr/>
        </p:nvSpPr>
        <p:spPr>
          <a:xfrm>
            <a:off x="6402029" y="4583072"/>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US" b="1" dirty="0">
                <a:latin typeface="Verdana"/>
                <a:ea typeface="Verdana"/>
                <a:cs typeface="Lato Semibold" panose="020F0502020204030203" pitchFamily="34" charset="0"/>
              </a:rPr>
              <a:t>Identify</a:t>
            </a:r>
            <a:r>
              <a:rPr lang="en-US" kern="1200" cap="none" dirty="0">
                <a:latin typeface="Verdana"/>
                <a:ea typeface="Verdana"/>
                <a:cs typeface="Lato Semibold" panose="020F0502020204030203" pitchFamily="34" charset="0"/>
              </a:rPr>
              <a:t> key themes and insights.</a:t>
            </a:r>
          </a:p>
        </p:txBody>
      </p:sp>
      <p:sp>
        <p:nvSpPr>
          <p:cNvPr id="22" name="Freeform 21"/>
          <p:cNvSpPr/>
          <p:nvPr/>
        </p:nvSpPr>
        <p:spPr>
          <a:xfrm>
            <a:off x="9227750" y="4583072"/>
            <a:ext cx="2420691" cy="1083703"/>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US" b="1" dirty="0">
                <a:latin typeface="Verdana"/>
                <a:ea typeface="Verdana"/>
                <a:cs typeface="Lato Semibold" panose="020F0502020204030203" pitchFamily="34" charset="0"/>
              </a:rPr>
              <a:t>APPLY</a:t>
            </a:r>
            <a:r>
              <a:rPr lang="en-US" kern="1200" cap="none" dirty="0">
                <a:latin typeface="Verdana"/>
                <a:ea typeface="Verdana"/>
                <a:cs typeface="Lato Semibold" panose="020F0502020204030203" pitchFamily="34" charset="0"/>
              </a:rPr>
              <a:t> what you learned to select your IET program.</a:t>
            </a:r>
          </a:p>
        </p:txBody>
      </p:sp>
      <p:cxnSp>
        <p:nvCxnSpPr>
          <p:cNvPr id="32" name="Straight Connector 31">
            <a:extLst>
              <a:ext uri="{FF2B5EF4-FFF2-40B4-BE49-F238E27FC236}">
                <a16:creationId xmlns:a16="http://schemas.microsoft.com/office/drawing/2014/main" id="{5B947DC2-0DDC-4597-8047-1C17CF26C220}"/>
              </a:ext>
              <a:ext uri="{C183D7F6-B498-43B3-948B-1728B52AA6E4}">
                <adec:decorative xmlns:adec="http://schemas.microsoft.com/office/drawing/2017/decorative" val="1"/>
              </a:ext>
            </a:extLst>
          </p:cNvPr>
          <p:cNvCxnSpPr/>
          <p:nvPr/>
        </p:nvCxnSpPr>
        <p:spPr>
          <a:xfrm>
            <a:off x="-14077" y="5526396"/>
            <a:ext cx="12192000" cy="0"/>
          </a:xfrm>
          <a:prstGeom prst="line">
            <a:avLst/>
          </a:prstGeom>
          <a:ln w="57150">
            <a:solidFill>
              <a:srgbClr val="047C7C"/>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95FE9FD-193B-42F2-9C88-6D3C1C6C9C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17512" y="5668033"/>
            <a:ext cx="914400" cy="914400"/>
          </a:xfrm>
          <a:prstGeom prst="rect">
            <a:avLst/>
          </a:prstGeom>
        </p:spPr>
      </p:pic>
      <p:sp>
        <p:nvSpPr>
          <p:cNvPr id="25" name="Freeform 24"/>
          <p:cNvSpPr/>
          <p:nvPr/>
        </p:nvSpPr>
        <p:spPr>
          <a:xfrm>
            <a:off x="3883232" y="5891648"/>
            <a:ext cx="5493907" cy="720000"/>
          </a:xfrm>
          <a:custGeom>
            <a:avLst/>
            <a:gdLst>
              <a:gd name="connsiteX0" fmla="*/ 0 w 1395054"/>
              <a:gd name="connsiteY0" fmla="*/ 0 h 720000"/>
              <a:gd name="connsiteX1" fmla="*/ 1395054 w 1395054"/>
              <a:gd name="connsiteY1" fmla="*/ 0 h 720000"/>
              <a:gd name="connsiteX2" fmla="*/ 1395054 w 1395054"/>
              <a:gd name="connsiteY2" fmla="*/ 720000 h 720000"/>
              <a:gd name="connsiteX3" fmla="*/ 0 w 1395054"/>
              <a:gd name="connsiteY3" fmla="*/ 720000 h 720000"/>
              <a:gd name="connsiteX4" fmla="*/ 0 w 1395054"/>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054" h="720000">
                <a:moveTo>
                  <a:pt x="0" y="0"/>
                </a:moveTo>
                <a:lnTo>
                  <a:pt x="1395054" y="0"/>
                </a:lnTo>
                <a:lnTo>
                  <a:pt x="1395054"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577850">
              <a:lnSpc>
                <a:spcPct val="90000"/>
              </a:lnSpc>
              <a:spcBef>
                <a:spcPct val="0"/>
              </a:spcBef>
              <a:spcAft>
                <a:spcPct val="35000"/>
              </a:spcAft>
              <a:defRPr cap="all"/>
            </a:pPr>
            <a:r>
              <a:rPr lang="en-US" kern="1200" cap="none" dirty="0">
                <a:latin typeface="Verdana"/>
                <a:ea typeface="Verdana"/>
                <a:cs typeface="Lato Semibold" panose="020F0502020204030203" pitchFamily="34" charset="0"/>
              </a:rPr>
              <a:t>Note: Consider the level of effort you/your team can invest—light touch vs. deep dive.</a:t>
            </a:r>
          </a:p>
        </p:txBody>
      </p:sp>
      <p:sp>
        <p:nvSpPr>
          <p:cNvPr id="31" name="Footer Placeholder 1">
            <a:extLst>
              <a:ext uri="{FF2B5EF4-FFF2-40B4-BE49-F238E27FC236}">
                <a16:creationId xmlns:a16="http://schemas.microsoft.com/office/drawing/2014/main" id="{4CCA96FF-E6B6-4DFB-B3A7-55E71FAD541E}"/>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1: Research and Assess</a:t>
            </a:r>
          </a:p>
        </p:txBody>
      </p:sp>
      <p:sp>
        <p:nvSpPr>
          <p:cNvPr id="36" name="Slide Number Placeholder 2">
            <a:extLst>
              <a:ext uri="{FF2B5EF4-FFF2-40B4-BE49-F238E27FC236}">
                <a16:creationId xmlns:a16="http://schemas.microsoft.com/office/drawing/2014/main" id="{F3C60F50-C15F-4375-8028-F6BBD036212D}"/>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19</a:t>
            </a:fld>
            <a:endParaRPr lang="en-US" sz="1050">
              <a:solidFill>
                <a:srgbClr val="315F9F"/>
              </a:solidFill>
            </a:endParaRPr>
          </a:p>
        </p:txBody>
      </p:sp>
    </p:spTree>
    <p:extLst>
      <p:ext uri="{BB962C8B-B14F-4D97-AF65-F5344CB8AC3E}">
        <p14:creationId xmlns:p14="http://schemas.microsoft.com/office/powerpoint/2010/main" val="279331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07CD-3E67-44F9-BC9D-7C40671C23CC}"/>
              </a:ext>
            </a:extLst>
          </p:cNvPr>
          <p:cNvSpPr>
            <a:spLocks noGrp="1"/>
          </p:cNvSpPr>
          <p:nvPr>
            <p:ph type="title"/>
          </p:nvPr>
        </p:nvSpPr>
        <p:spPr>
          <a:xfrm>
            <a:off x="838199" y="-1431326"/>
            <a:ext cx="10515600" cy="1325563"/>
          </a:xfrm>
        </p:spPr>
        <p:txBody>
          <a:bodyPr/>
          <a:lstStyle/>
          <a:p>
            <a:r>
              <a:rPr lang="en-US" dirty="0"/>
              <a:t>Meeting Recording Notice</a:t>
            </a:r>
          </a:p>
        </p:txBody>
      </p:sp>
      <p:sp>
        <p:nvSpPr>
          <p:cNvPr id="9" name="Rectangle 8">
            <a:extLst>
              <a:ext uri="{FF2B5EF4-FFF2-40B4-BE49-F238E27FC236}">
                <a16:creationId xmlns:a16="http://schemas.microsoft.com/office/drawing/2014/main" id="{58A68D7F-99B1-4EA1-9327-F5C35C0E0F11}"/>
              </a:ext>
              <a:ext uri="{C183D7F6-B498-43B3-948B-1728B52AA6E4}">
                <adec:decorative xmlns:adec="http://schemas.microsoft.com/office/drawing/2017/decorative" val="1"/>
              </a:ext>
            </a:extLst>
          </p:cNvPr>
          <p:cNvSpPr/>
          <p:nvPr/>
        </p:nvSpPr>
        <p:spPr>
          <a:xfrm>
            <a:off x="707366" y="1391534"/>
            <a:ext cx="10788770" cy="4008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7AC4DE-F965-47B2-8ED5-0E68D651EFF1}"/>
              </a:ext>
              <a:ext uri="{C183D7F6-B498-43B3-948B-1728B52AA6E4}">
                <adec:decorative xmlns:adec="http://schemas.microsoft.com/office/drawing/2017/decorative" val="1"/>
              </a:ext>
            </a:extLst>
          </p:cNvPr>
          <p:cNvSpPr/>
          <p:nvPr/>
        </p:nvSpPr>
        <p:spPr>
          <a:xfrm>
            <a:off x="1046672" y="1696333"/>
            <a:ext cx="540588" cy="5405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313931-C6FF-406E-A264-CEC9288CE0CA}"/>
              </a:ext>
              <a:ext uri="{C183D7F6-B498-43B3-948B-1728B52AA6E4}">
                <adec:decorative xmlns:adec="http://schemas.microsoft.com/office/drawing/2017/decorative" val="1"/>
              </a:ext>
            </a:extLst>
          </p:cNvPr>
          <p:cNvSpPr/>
          <p:nvPr/>
        </p:nvSpPr>
        <p:spPr>
          <a:xfrm>
            <a:off x="1173192" y="1822854"/>
            <a:ext cx="299049" cy="2990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1F8B5AE-FB32-4C07-B5B1-55EEAD84EC07}"/>
              </a:ext>
            </a:extLst>
          </p:cNvPr>
          <p:cNvSpPr txBox="1"/>
          <p:nvPr/>
        </p:nvSpPr>
        <p:spPr>
          <a:xfrm>
            <a:off x="1288211" y="1966627"/>
            <a:ext cx="9615577" cy="3093154"/>
          </a:xfrm>
          <a:prstGeom prst="rect">
            <a:avLst/>
          </a:prstGeom>
          <a:noFill/>
        </p:spPr>
        <p:txBody>
          <a:bodyPr wrap="square" lIns="91440" tIns="45720" rIns="91440" bIns="45720" rtlCol="0" anchor="t">
            <a:spAutoFit/>
          </a:bodyPr>
          <a:lstStyle/>
          <a:p>
            <a:pPr marL="0" marR="0" algn="ctr">
              <a:spcBef>
                <a:spcPts val="0"/>
              </a:spcBef>
              <a:spcAft>
                <a:spcPts val="1800"/>
              </a:spcAft>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Meeting Recording Notice</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ts val="2600"/>
              </a:lnSpc>
            </a:pPr>
            <a:r>
              <a:rPr lang="en-US" sz="2000" dirty="0">
                <a:solidFill>
                  <a:schemeClr val="bg1"/>
                </a:solidFill>
                <a:effectLst/>
                <a:latin typeface="Arial"/>
                <a:ea typeface="Calibri" panose="020F0502020204030204" pitchFamily="34" charset="0"/>
                <a:cs typeface="Arial"/>
              </a:rPr>
              <a:t>This session will be recorded, including any audio, visuals, participants, and other information sent, verbalized, or utilized. By joining this meeting, you automatically consent to such recordings. Any participant who prefers to participate via audio only should disable their video camera so only their audio will be captured. Video and/or audio recordings of any session shall not be transmitted to an external third party without permission. </a:t>
            </a:r>
            <a:r>
              <a:rPr lang="en-US" sz="2000" dirty="0">
                <a:solidFill>
                  <a:schemeClr val="bg1"/>
                </a:solidFill>
                <a:latin typeface="Arial"/>
                <a:ea typeface="Calibri" panose="020F0502020204030204" pitchFamily="34" charset="0"/>
                <a:cs typeface="Arial"/>
              </a:rPr>
              <a:t>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13" name="Footer Placeholder 1">
            <a:extLst>
              <a:ext uri="{FF2B5EF4-FFF2-40B4-BE49-F238E27FC236}">
                <a16:creationId xmlns:a16="http://schemas.microsoft.com/office/drawing/2014/main" id="{8DE30092-9F9B-4742-8B74-81C494DA96B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latin typeface="Lato Semibold"/>
              </a:rPr>
              <a:t>Phase 1: Research and Assess</a:t>
            </a:r>
            <a:endParaRPr lang="en-US" sz="1050" dirty="0">
              <a:solidFill>
                <a:schemeClr val="bg1"/>
              </a:solidFill>
            </a:endParaRPr>
          </a:p>
        </p:txBody>
      </p:sp>
      <p:sp>
        <p:nvSpPr>
          <p:cNvPr id="14" name="Slide Number Placeholder 2">
            <a:extLst>
              <a:ext uri="{FF2B5EF4-FFF2-40B4-BE49-F238E27FC236}">
                <a16:creationId xmlns:a16="http://schemas.microsoft.com/office/drawing/2014/main" id="{5A44291E-DF32-43A9-AD95-6F9AD6CF40E2}"/>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2</a:t>
            </a:fld>
            <a:endParaRPr lang="en-US" sz="1050" dirty="0">
              <a:solidFill>
                <a:schemeClr val="bg1"/>
              </a:solidFill>
            </a:endParaRPr>
          </a:p>
        </p:txBody>
      </p:sp>
    </p:spTree>
    <p:extLst>
      <p:ext uri="{BB962C8B-B14F-4D97-AF65-F5344CB8AC3E}">
        <p14:creationId xmlns:p14="http://schemas.microsoft.com/office/powerpoint/2010/main" val="351605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7597-EDB4-4C90-BB08-C05925526EB7}"/>
              </a:ext>
            </a:extLst>
          </p:cNvPr>
          <p:cNvSpPr>
            <a:spLocks noGrp="1"/>
          </p:cNvSpPr>
          <p:nvPr>
            <p:ph type="title"/>
          </p:nvPr>
        </p:nvSpPr>
        <p:spPr/>
        <p:txBody>
          <a:bodyPr>
            <a:noAutofit/>
          </a:bodyPr>
          <a:lstStyle/>
          <a:p>
            <a:r>
              <a:rPr lang="en-US" dirty="0"/>
              <a:t>Five Key Areas of Research</a:t>
            </a:r>
          </a:p>
        </p:txBody>
      </p:sp>
      <p:pic>
        <p:nvPicPr>
          <p:cNvPr id="12" name="Picture 11">
            <a:extLst>
              <a:ext uri="{FF2B5EF4-FFF2-40B4-BE49-F238E27FC236}">
                <a16:creationId xmlns:a16="http://schemas.microsoft.com/office/drawing/2014/main" id="{8C043B9D-B6AA-466B-BDF9-96B43F2FA88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5" y="1249282"/>
            <a:ext cx="12184175" cy="5201376"/>
          </a:xfrm>
          <a:prstGeom prst="rect">
            <a:avLst/>
          </a:prstGeom>
        </p:spPr>
      </p:pic>
      <p:sp>
        <p:nvSpPr>
          <p:cNvPr id="51" name="Freeform 5">
            <a:extLst>
              <a:ext uri="{FF2B5EF4-FFF2-40B4-BE49-F238E27FC236}">
                <a16:creationId xmlns:a16="http://schemas.microsoft.com/office/drawing/2014/main" id="{98F1C7B9-4C98-4DCB-9493-57001EEFA10D}"/>
              </a:ext>
            </a:extLst>
          </p:cNvPr>
          <p:cNvSpPr/>
          <p:nvPr/>
        </p:nvSpPr>
        <p:spPr>
          <a:xfrm>
            <a:off x="223156" y="3897781"/>
            <a:ext cx="2134511"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spc="-4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State and Local IET Policy and Career Pathways Options </a:t>
            </a:r>
          </a:p>
        </p:txBody>
      </p:sp>
      <p:sp>
        <p:nvSpPr>
          <p:cNvPr id="52" name="Freeform 8">
            <a:extLst>
              <a:ext uri="{FF2B5EF4-FFF2-40B4-BE49-F238E27FC236}">
                <a16:creationId xmlns:a16="http://schemas.microsoft.com/office/drawing/2014/main" id="{C9CF316E-FAB5-4CC6-97A5-9652713CA8BE}"/>
              </a:ext>
            </a:extLst>
          </p:cNvPr>
          <p:cNvSpPr/>
          <p:nvPr/>
        </p:nvSpPr>
        <p:spPr>
          <a:xfrm>
            <a:off x="2453092" y="4964150"/>
            <a:ext cx="2413445"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Regional Workforce Development Needs  </a:t>
            </a:r>
          </a:p>
        </p:txBody>
      </p:sp>
      <p:sp>
        <p:nvSpPr>
          <p:cNvPr id="53" name="Freeform 11">
            <a:extLst>
              <a:ext uri="{FF2B5EF4-FFF2-40B4-BE49-F238E27FC236}">
                <a16:creationId xmlns:a16="http://schemas.microsoft.com/office/drawing/2014/main" id="{7CD0C7A4-FDD4-421B-90FF-86381FD85861}"/>
              </a:ext>
            </a:extLst>
          </p:cNvPr>
          <p:cNvSpPr/>
          <p:nvPr/>
        </p:nvSpPr>
        <p:spPr>
          <a:xfrm>
            <a:off x="5026023" y="3301263"/>
            <a:ext cx="2138261" cy="1276165"/>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Community Resources to Support your Program </a:t>
            </a:r>
          </a:p>
        </p:txBody>
      </p:sp>
      <p:sp>
        <p:nvSpPr>
          <p:cNvPr id="54" name="Freeform 14">
            <a:extLst>
              <a:ext uri="{FF2B5EF4-FFF2-40B4-BE49-F238E27FC236}">
                <a16:creationId xmlns:a16="http://schemas.microsoft.com/office/drawing/2014/main" id="{0E17F2A4-455F-4882-AC27-D97093EC33B6}"/>
              </a:ext>
            </a:extLst>
          </p:cNvPr>
          <p:cNvSpPr/>
          <p:nvPr/>
        </p:nvSpPr>
        <p:spPr>
          <a:xfrm>
            <a:off x="7350341" y="4837686"/>
            <a:ext cx="2284991"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Emerging and Promising Practices in IET Programs </a:t>
            </a:r>
          </a:p>
        </p:txBody>
      </p:sp>
      <p:sp>
        <p:nvSpPr>
          <p:cNvPr id="55" name="Freeform 17">
            <a:extLst>
              <a:ext uri="{FF2B5EF4-FFF2-40B4-BE49-F238E27FC236}">
                <a16:creationId xmlns:a16="http://schemas.microsoft.com/office/drawing/2014/main" id="{F543001A-7DF5-4D04-A42A-6826FD092D56}"/>
              </a:ext>
            </a:extLst>
          </p:cNvPr>
          <p:cNvSpPr/>
          <p:nvPr/>
        </p:nvSpPr>
        <p:spPr>
          <a:xfrm>
            <a:off x="10088766" y="3897781"/>
            <a:ext cx="1645745"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Learner and Business Needs </a:t>
            </a:r>
          </a:p>
        </p:txBody>
      </p:sp>
      <p:sp>
        <p:nvSpPr>
          <p:cNvPr id="19" name="Footer Placeholder 1">
            <a:extLst>
              <a:ext uri="{FF2B5EF4-FFF2-40B4-BE49-F238E27FC236}">
                <a16:creationId xmlns:a16="http://schemas.microsoft.com/office/drawing/2014/main" id="{888905E6-276B-4DE4-91EA-88418A58BE80}"/>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1: Research and Assess</a:t>
            </a:r>
          </a:p>
        </p:txBody>
      </p:sp>
      <p:sp>
        <p:nvSpPr>
          <p:cNvPr id="20" name="Slide Number Placeholder 2">
            <a:extLst>
              <a:ext uri="{FF2B5EF4-FFF2-40B4-BE49-F238E27FC236}">
                <a16:creationId xmlns:a16="http://schemas.microsoft.com/office/drawing/2014/main" id="{1AE65E54-30FF-4B2F-8932-B8AF1ACA519C}"/>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20</a:t>
            </a:fld>
            <a:endParaRPr lang="en-US" sz="1050">
              <a:solidFill>
                <a:srgbClr val="315F9F"/>
              </a:solidFill>
            </a:endParaRPr>
          </a:p>
        </p:txBody>
      </p:sp>
    </p:spTree>
    <p:extLst>
      <p:ext uri="{BB962C8B-B14F-4D97-AF65-F5344CB8AC3E}">
        <p14:creationId xmlns:p14="http://schemas.microsoft.com/office/powerpoint/2010/main" val="407985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B9AD-E78D-464E-8E32-B80A1BB4A9E5}"/>
              </a:ext>
            </a:extLst>
          </p:cNvPr>
          <p:cNvSpPr>
            <a:spLocks noGrp="1"/>
          </p:cNvSpPr>
          <p:nvPr>
            <p:ph type="title"/>
          </p:nvPr>
        </p:nvSpPr>
        <p:spPr/>
        <p:txBody>
          <a:bodyPr/>
          <a:lstStyle/>
          <a:p>
            <a:r>
              <a:rPr lang="en-US" dirty="0"/>
              <a:t>Breakout Group Activity #2</a:t>
            </a:r>
          </a:p>
        </p:txBody>
      </p:sp>
      <p:sp>
        <p:nvSpPr>
          <p:cNvPr id="4" name="Text Placeholder 3">
            <a:extLst>
              <a:ext uri="{FF2B5EF4-FFF2-40B4-BE49-F238E27FC236}">
                <a16:creationId xmlns:a16="http://schemas.microsoft.com/office/drawing/2014/main" id="{0B64321D-5B66-4FB5-BFF4-106D38FA5A72}"/>
              </a:ext>
            </a:extLst>
          </p:cNvPr>
          <p:cNvSpPr>
            <a:spLocks noGrp="1"/>
          </p:cNvSpPr>
          <p:nvPr>
            <p:ph type="body" sz="quarter" idx="14"/>
          </p:nvPr>
        </p:nvSpPr>
        <p:spPr/>
        <p:txBody>
          <a:bodyPr/>
          <a:lstStyle/>
          <a:p>
            <a:r>
              <a:rPr lang="en-US"/>
              <a:t>Explore Key Areas to Assess</a:t>
            </a:r>
          </a:p>
        </p:txBody>
      </p:sp>
      <p:sp>
        <p:nvSpPr>
          <p:cNvPr id="13" name="Text Placeholder 12">
            <a:extLst>
              <a:ext uri="{FF2B5EF4-FFF2-40B4-BE49-F238E27FC236}">
                <a16:creationId xmlns:a16="http://schemas.microsoft.com/office/drawing/2014/main" id="{4CCC9C42-022D-44DE-BE88-CDDB72FE0023}"/>
              </a:ext>
            </a:extLst>
          </p:cNvPr>
          <p:cNvSpPr>
            <a:spLocks noGrp="1"/>
          </p:cNvSpPr>
          <p:nvPr>
            <p:ph type="body" sz="quarter" idx="15"/>
          </p:nvPr>
        </p:nvSpPr>
        <p:spPr/>
        <p:txBody>
          <a:bodyPr/>
          <a:lstStyle/>
          <a:p>
            <a:r>
              <a:rPr lang="en-US"/>
              <a:t>15 min.</a:t>
            </a:r>
          </a:p>
        </p:txBody>
      </p:sp>
      <p:sp>
        <p:nvSpPr>
          <p:cNvPr id="9" name="Rectangle 8">
            <a:extLst>
              <a:ext uri="{FF2B5EF4-FFF2-40B4-BE49-F238E27FC236}">
                <a16:creationId xmlns:a16="http://schemas.microsoft.com/office/drawing/2014/main" id="{D920413D-7255-4860-B604-13E635C44C9A}"/>
              </a:ext>
              <a:ext uri="{C183D7F6-B498-43B3-948B-1728B52AA6E4}">
                <adec:decorative xmlns:adec="http://schemas.microsoft.com/office/drawing/2017/decorative" val="1"/>
              </a:ext>
            </a:extLst>
          </p:cNvPr>
          <p:cNvSpPr/>
          <p:nvPr/>
        </p:nvSpPr>
        <p:spPr>
          <a:xfrm>
            <a:off x="2328965" y="3691294"/>
            <a:ext cx="8985579" cy="2861905"/>
          </a:xfrm>
          <a:prstGeom prst="rect">
            <a:avLst/>
          </a:prstGeom>
          <a:solidFill>
            <a:schemeClr val="bg1"/>
          </a:solidFill>
          <a:ln w="76200">
            <a:solidFill>
              <a:srgbClr val="047C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a:extLst>
              <a:ext uri="{FF2B5EF4-FFF2-40B4-BE49-F238E27FC236}">
                <a16:creationId xmlns:a16="http://schemas.microsoft.com/office/drawing/2014/main" id="{EC8AF5AD-8420-4056-BF9D-E87580DCCC5F}"/>
              </a:ext>
            </a:extLst>
          </p:cNvPr>
          <p:cNvSpPr>
            <a:spLocks noGrp="1"/>
          </p:cNvSpPr>
          <p:nvPr>
            <p:ph idx="1"/>
          </p:nvPr>
        </p:nvSpPr>
        <p:spPr>
          <a:xfrm>
            <a:off x="2511425" y="2701481"/>
            <a:ext cx="8915400" cy="3851718"/>
          </a:xfrm>
        </p:spPr>
        <p:txBody>
          <a:bodyPr vert="horz" lIns="91440" tIns="45720" rIns="91440" bIns="45720" rtlCol="0" anchor="t">
            <a:normAutofit/>
          </a:bodyPr>
          <a:lstStyle/>
          <a:p>
            <a:pPr>
              <a:spcAft>
                <a:spcPts val="1800"/>
              </a:spcAft>
              <a:buClr>
                <a:schemeClr val="bg1"/>
              </a:buClr>
            </a:pPr>
            <a:r>
              <a:rPr lang="en-US" sz="2600" dirty="0">
                <a:latin typeface="Verdana"/>
                <a:ea typeface="Verdana"/>
                <a:cs typeface="Verdana"/>
              </a:rPr>
              <a:t>For your assigned Key Area, discuss each question and brainstorm answers.</a:t>
            </a:r>
            <a:endParaRPr lang="en-US" dirty="0"/>
          </a:p>
          <a:p>
            <a:pPr marL="573088" lvl="1" indent="-342900">
              <a:lnSpc>
                <a:spcPct val="100000"/>
              </a:lnSpc>
              <a:spcBef>
                <a:spcPts val="1800"/>
              </a:spcBef>
              <a:spcAft>
                <a:spcPts val="1200"/>
              </a:spcAft>
              <a:buClr>
                <a:srgbClr val="047C7C"/>
              </a:buClr>
            </a:pPr>
            <a:r>
              <a:rPr lang="en-US" sz="2200" dirty="0">
                <a:solidFill>
                  <a:schemeClr val="tx1">
                    <a:lumMod val="75000"/>
                    <a:lumOff val="25000"/>
                  </a:schemeClr>
                </a:solidFill>
              </a:rPr>
              <a:t>Who do you need to talk to and why? What would this look like for you?</a:t>
            </a:r>
            <a:r>
              <a:rPr lang="en-US" sz="1800" dirty="0">
                <a:solidFill>
                  <a:schemeClr val="tx1">
                    <a:lumMod val="75000"/>
                    <a:lumOff val="25000"/>
                  </a:schemeClr>
                </a:solidFill>
              </a:rPr>
              <a:t> (5 min)</a:t>
            </a:r>
          </a:p>
          <a:p>
            <a:pPr marL="573088" lvl="1" indent="-342900">
              <a:lnSpc>
                <a:spcPct val="100000"/>
              </a:lnSpc>
              <a:spcBef>
                <a:spcPts val="600"/>
              </a:spcBef>
              <a:spcAft>
                <a:spcPts val="1200"/>
              </a:spcAft>
              <a:buClr>
                <a:srgbClr val="047C7C"/>
              </a:buClr>
            </a:pPr>
            <a:r>
              <a:rPr lang="en-US" sz="2200" dirty="0">
                <a:solidFill>
                  <a:schemeClr val="tx1">
                    <a:lumMod val="75000"/>
                    <a:lumOff val="25000"/>
                  </a:schemeClr>
                </a:solidFill>
              </a:rPr>
              <a:t>What questions do you need to ask? </a:t>
            </a:r>
            <a:r>
              <a:rPr lang="en-US" sz="1800" dirty="0">
                <a:solidFill>
                  <a:schemeClr val="tx1">
                    <a:lumMod val="75000"/>
                    <a:lumOff val="25000"/>
                  </a:schemeClr>
                </a:solidFill>
              </a:rPr>
              <a:t>(5 min)</a:t>
            </a:r>
          </a:p>
          <a:p>
            <a:pPr marL="573088" lvl="1" indent="-342900">
              <a:lnSpc>
                <a:spcPct val="100000"/>
              </a:lnSpc>
              <a:spcBef>
                <a:spcPts val="600"/>
              </a:spcBef>
              <a:spcAft>
                <a:spcPts val="1200"/>
              </a:spcAft>
              <a:buClr>
                <a:srgbClr val="047C7C"/>
              </a:buClr>
            </a:pPr>
            <a:r>
              <a:rPr lang="en-US" sz="2200" dirty="0">
                <a:solidFill>
                  <a:schemeClr val="tx1">
                    <a:lumMod val="75000"/>
                    <a:lumOff val="25000"/>
                  </a:schemeClr>
                </a:solidFill>
              </a:rPr>
              <a:t>What challenges do you think you will encounter in assessing needs in this area and how might you resolve those challenges? </a:t>
            </a:r>
            <a:r>
              <a:rPr lang="en-US" sz="1800" dirty="0">
                <a:solidFill>
                  <a:schemeClr val="tx1">
                    <a:lumMod val="75000"/>
                    <a:lumOff val="25000"/>
                  </a:schemeClr>
                </a:solidFill>
              </a:rPr>
              <a:t>(5 min)</a:t>
            </a:r>
          </a:p>
        </p:txBody>
      </p:sp>
      <p:sp>
        <p:nvSpPr>
          <p:cNvPr id="12" name="Footer Placeholder 1">
            <a:extLst>
              <a:ext uri="{FF2B5EF4-FFF2-40B4-BE49-F238E27FC236}">
                <a16:creationId xmlns:a16="http://schemas.microsoft.com/office/drawing/2014/main" id="{322EEC33-86D6-416C-A3B4-4337A55D1C16}"/>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1: Research and Assess</a:t>
            </a:r>
          </a:p>
        </p:txBody>
      </p:sp>
      <p:sp>
        <p:nvSpPr>
          <p:cNvPr id="14" name="Slide Number Placeholder 2">
            <a:extLst>
              <a:ext uri="{FF2B5EF4-FFF2-40B4-BE49-F238E27FC236}">
                <a16:creationId xmlns:a16="http://schemas.microsoft.com/office/drawing/2014/main" id="{D1A2681C-28F1-4A90-A20A-DEE33F8F885E}"/>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21</a:t>
            </a:fld>
            <a:endParaRPr lang="en-US" sz="1050">
              <a:solidFill>
                <a:schemeClr val="bg1"/>
              </a:solidFill>
            </a:endParaRPr>
          </a:p>
        </p:txBody>
      </p:sp>
    </p:spTree>
    <p:extLst>
      <p:ext uri="{BB962C8B-B14F-4D97-AF65-F5344CB8AC3E}">
        <p14:creationId xmlns:p14="http://schemas.microsoft.com/office/powerpoint/2010/main" val="294284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11B226-3F78-43E0-90CA-6527DD85739D}"/>
              </a:ext>
            </a:extLst>
          </p:cNvPr>
          <p:cNvSpPr>
            <a:spLocks noGrp="1"/>
          </p:cNvSpPr>
          <p:nvPr>
            <p:ph type="title"/>
          </p:nvPr>
        </p:nvSpPr>
        <p:spPr/>
        <p:txBody>
          <a:bodyPr/>
          <a:lstStyle/>
          <a:p>
            <a:r>
              <a:rPr lang="en-US" dirty="0"/>
              <a:t>A Deeper Dive into the Five Key Areas</a:t>
            </a:r>
          </a:p>
        </p:txBody>
      </p:sp>
      <p:pic>
        <p:nvPicPr>
          <p:cNvPr id="4" name="Picture 3">
            <a:extLst>
              <a:ext uri="{FF2B5EF4-FFF2-40B4-BE49-F238E27FC236}">
                <a16:creationId xmlns:a16="http://schemas.microsoft.com/office/drawing/2014/main" id="{A762C953-F9EF-4BB8-A25D-54D5E562FA4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8380" y="2169556"/>
            <a:ext cx="2621305" cy="2621305"/>
          </a:xfrm>
          <a:prstGeom prst="rect">
            <a:avLst/>
          </a:prstGeom>
        </p:spPr>
      </p:pic>
      <p:pic>
        <p:nvPicPr>
          <p:cNvPr id="12" name="Graphic 11">
            <a:extLst>
              <a:ext uri="{FF2B5EF4-FFF2-40B4-BE49-F238E27FC236}">
                <a16:creationId xmlns:a16="http://schemas.microsoft.com/office/drawing/2014/main" id="{C86F37AA-F699-44C7-8194-6F702D3371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11314" y="723134"/>
            <a:ext cx="767551" cy="767551"/>
          </a:xfrm>
          <a:prstGeom prst="rect">
            <a:avLst/>
          </a:prstGeom>
        </p:spPr>
      </p:pic>
      <p:sp>
        <p:nvSpPr>
          <p:cNvPr id="10" name="Content Placeholder 5">
            <a:extLst>
              <a:ext uri="{FF2B5EF4-FFF2-40B4-BE49-F238E27FC236}">
                <a16:creationId xmlns:a16="http://schemas.microsoft.com/office/drawing/2014/main" id="{FDE700E6-F0AD-42EB-B806-51E4B0DE91C2}"/>
              </a:ext>
            </a:extLst>
          </p:cNvPr>
          <p:cNvSpPr txBox="1">
            <a:spLocks/>
          </p:cNvSpPr>
          <p:nvPr/>
        </p:nvSpPr>
        <p:spPr>
          <a:xfrm>
            <a:off x="4378865" y="850823"/>
            <a:ext cx="7709721" cy="639862"/>
          </a:xfrm>
          <a:prstGeom prst="rect">
            <a:avLst/>
          </a:prstGeom>
        </p:spPr>
        <p:txBody>
          <a:bodyPr>
            <a:normAutofit/>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3600" kern="1200">
                <a:solidFill>
                  <a:schemeClr val="bg1"/>
                </a:solidFill>
                <a:latin typeface="Arial" panose="020B0604020202020204" pitchFamily="34" charset="0"/>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4200"/>
              </a:spcAft>
            </a:pPr>
            <a:r>
              <a:rPr lang="en-US" sz="2000" dirty="0">
                <a:solidFill>
                  <a:schemeClr val="tx1">
                    <a:lumMod val="75000"/>
                    <a:lumOff val="25000"/>
                  </a:schemeClr>
                </a:solidFill>
                <a:latin typeface="Verdana Pro" panose="020B0604030504040204" pitchFamily="34" charset="0"/>
              </a:rPr>
              <a:t>State and Local IET Policy and Career Pathways Options </a:t>
            </a:r>
          </a:p>
        </p:txBody>
      </p:sp>
      <p:pic>
        <p:nvPicPr>
          <p:cNvPr id="11" name="Graphic 10">
            <a:extLst>
              <a:ext uri="{FF2B5EF4-FFF2-40B4-BE49-F238E27FC236}">
                <a16:creationId xmlns:a16="http://schemas.microsoft.com/office/drawing/2014/main" id="{7C303690-D941-4885-A934-D9DD270E2E2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74630" y="1905904"/>
            <a:ext cx="794374" cy="794374"/>
          </a:xfrm>
          <a:prstGeom prst="rect">
            <a:avLst/>
          </a:prstGeom>
        </p:spPr>
      </p:pic>
      <p:sp>
        <p:nvSpPr>
          <p:cNvPr id="17" name="Content Placeholder 5">
            <a:extLst>
              <a:ext uri="{FF2B5EF4-FFF2-40B4-BE49-F238E27FC236}">
                <a16:creationId xmlns:a16="http://schemas.microsoft.com/office/drawing/2014/main" id="{7874831A-4708-433A-B8A7-96A090359537}"/>
              </a:ext>
            </a:extLst>
          </p:cNvPr>
          <p:cNvSpPr txBox="1">
            <a:spLocks/>
          </p:cNvSpPr>
          <p:nvPr/>
        </p:nvSpPr>
        <p:spPr>
          <a:xfrm>
            <a:off x="5110738" y="2036653"/>
            <a:ext cx="5970920" cy="639862"/>
          </a:xfrm>
          <a:prstGeom prst="rect">
            <a:avLst/>
          </a:prstGeom>
        </p:spPr>
        <p:txBody>
          <a:bodyPr>
            <a:normAutofit/>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3600" kern="1200">
                <a:solidFill>
                  <a:schemeClr val="bg1"/>
                </a:solidFill>
                <a:latin typeface="Arial" panose="020B0604020202020204" pitchFamily="34" charset="0"/>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4200"/>
              </a:spcAft>
            </a:pPr>
            <a:r>
              <a:rPr lang="en-US" sz="2000" dirty="0">
                <a:solidFill>
                  <a:schemeClr val="tx1">
                    <a:lumMod val="75000"/>
                    <a:lumOff val="25000"/>
                  </a:schemeClr>
                </a:solidFill>
                <a:latin typeface="Verdana Pro" panose="020B0604030504040204" pitchFamily="34" charset="0"/>
              </a:rPr>
              <a:t>Regional Workforce Development Needs </a:t>
            </a:r>
          </a:p>
        </p:txBody>
      </p:sp>
      <p:pic>
        <p:nvPicPr>
          <p:cNvPr id="13" name="Graphic 12">
            <a:extLst>
              <a:ext uri="{FF2B5EF4-FFF2-40B4-BE49-F238E27FC236}">
                <a16:creationId xmlns:a16="http://schemas.microsoft.com/office/drawing/2014/main" id="{5EFB7B89-505D-4FEC-A5D2-9478323FCC0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78865" y="3076852"/>
            <a:ext cx="843536" cy="843536"/>
          </a:xfrm>
          <a:prstGeom prst="rect">
            <a:avLst/>
          </a:prstGeom>
        </p:spPr>
      </p:pic>
      <p:sp>
        <p:nvSpPr>
          <p:cNvPr id="18" name="Content Placeholder 5">
            <a:extLst>
              <a:ext uri="{FF2B5EF4-FFF2-40B4-BE49-F238E27FC236}">
                <a16:creationId xmlns:a16="http://schemas.microsoft.com/office/drawing/2014/main" id="{11469301-D7C1-442C-8874-B58027A029F8}"/>
              </a:ext>
            </a:extLst>
          </p:cNvPr>
          <p:cNvSpPr txBox="1">
            <a:spLocks/>
          </p:cNvSpPr>
          <p:nvPr/>
        </p:nvSpPr>
        <p:spPr>
          <a:xfrm>
            <a:off x="5241581" y="3222483"/>
            <a:ext cx="6498877" cy="683091"/>
          </a:xfrm>
          <a:prstGeom prst="rect">
            <a:avLst/>
          </a:prstGeom>
        </p:spPr>
        <p:txBody>
          <a:bodyPr>
            <a:normAutofit/>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3600" kern="1200">
                <a:solidFill>
                  <a:schemeClr val="bg1"/>
                </a:solidFill>
                <a:latin typeface="Arial" panose="020B0604020202020204" pitchFamily="34" charset="0"/>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4200"/>
              </a:spcAft>
            </a:pPr>
            <a:r>
              <a:rPr lang="en-US" sz="2000" dirty="0">
                <a:solidFill>
                  <a:schemeClr val="tx1">
                    <a:lumMod val="75000"/>
                    <a:lumOff val="25000"/>
                  </a:schemeClr>
                </a:solidFill>
                <a:latin typeface="Verdana Pro" panose="020B0604030504040204" pitchFamily="34" charset="0"/>
              </a:rPr>
              <a:t>Community Resources to Support your Program </a:t>
            </a:r>
          </a:p>
        </p:txBody>
      </p:sp>
      <p:pic>
        <p:nvPicPr>
          <p:cNvPr id="14" name="Graphic 13">
            <a:extLst>
              <a:ext uri="{FF2B5EF4-FFF2-40B4-BE49-F238E27FC236}">
                <a16:creationId xmlns:a16="http://schemas.microsoft.com/office/drawing/2014/main" id="{EBB67F02-D04C-4845-9C02-E7BCF26FB8F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70985" y="4374252"/>
            <a:ext cx="729648" cy="729648"/>
          </a:xfrm>
          <a:prstGeom prst="rect">
            <a:avLst/>
          </a:prstGeom>
        </p:spPr>
      </p:pic>
      <p:sp>
        <p:nvSpPr>
          <p:cNvPr id="19" name="Content Placeholder 5">
            <a:extLst>
              <a:ext uri="{FF2B5EF4-FFF2-40B4-BE49-F238E27FC236}">
                <a16:creationId xmlns:a16="http://schemas.microsoft.com/office/drawing/2014/main" id="{E51C3330-6BA4-4B7E-BFF5-61F09FAF70FA}"/>
              </a:ext>
            </a:extLst>
          </p:cNvPr>
          <p:cNvSpPr txBox="1">
            <a:spLocks/>
          </p:cNvSpPr>
          <p:nvPr/>
        </p:nvSpPr>
        <p:spPr>
          <a:xfrm>
            <a:off x="4969004" y="4451542"/>
            <a:ext cx="6874434" cy="683091"/>
          </a:xfrm>
          <a:prstGeom prst="rect">
            <a:avLst/>
          </a:prstGeom>
        </p:spPr>
        <p:txBody>
          <a:bodyPr>
            <a:normAutofit/>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3600" kern="1200">
                <a:solidFill>
                  <a:schemeClr val="bg1"/>
                </a:solidFill>
                <a:latin typeface="Arial" panose="020B0604020202020204" pitchFamily="34" charset="0"/>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4200"/>
              </a:spcAft>
            </a:pPr>
            <a:r>
              <a:rPr lang="en-US" sz="2000" dirty="0">
                <a:solidFill>
                  <a:schemeClr val="tx1">
                    <a:lumMod val="75000"/>
                    <a:lumOff val="25000"/>
                  </a:schemeClr>
                </a:solidFill>
                <a:latin typeface="Verdana Pro" panose="020B0604030504040204" pitchFamily="34" charset="0"/>
              </a:rPr>
              <a:t>Emerging and Promising Practices in IET Programs </a:t>
            </a:r>
          </a:p>
        </p:txBody>
      </p:sp>
      <p:pic>
        <p:nvPicPr>
          <p:cNvPr id="15" name="Graphic 14">
            <a:extLst>
              <a:ext uri="{FF2B5EF4-FFF2-40B4-BE49-F238E27FC236}">
                <a16:creationId xmlns:a16="http://schemas.microsoft.com/office/drawing/2014/main" id="{8540D7C4-4D57-402D-B350-808A035CB84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19311" y="5519118"/>
            <a:ext cx="768208" cy="768208"/>
          </a:xfrm>
          <a:prstGeom prst="rect">
            <a:avLst/>
          </a:prstGeom>
        </p:spPr>
      </p:pic>
      <p:sp>
        <p:nvSpPr>
          <p:cNvPr id="16" name="Content Placeholder 5">
            <a:extLst>
              <a:ext uri="{FF2B5EF4-FFF2-40B4-BE49-F238E27FC236}">
                <a16:creationId xmlns:a16="http://schemas.microsoft.com/office/drawing/2014/main" id="{AE4F3526-8812-4975-A58B-EEE5A15704C0}"/>
              </a:ext>
            </a:extLst>
          </p:cNvPr>
          <p:cNvSpPr txBox="1">
            <a:spLocks/>
          </p:cNvSpPr>
          <p:nvPr/>
        </p:nvSpPr>
        <p:spPr>
          <a:xfrm>
            <a:off x="4378865" y="5680601"/>
            <a:ext cx="4876904" cy="555172"/>
          </a:xfrm>
          <a:prstGeom prst="rect">
            <a:avLst/>
          </a:prstGeom>
        </p:spPr>
        <p:txBody>
          <a:bodyPr>
            <a:normAutofit/>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3600" kern="1200">
                <a:solidFill>
                  <a:schemeClr val="bg1"/>
                </a:solidFill>
                <a:latin typeface="Arial" panose="020B0604020202020204" pitchFamily="34" charset="0"/>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4200"/>
              </a:spcAft>
            </a:pPr>
            <a:r>
              <a:rPr lang="en-US" sz="2000" dirty="0">
                <a:solidFill>
                  <a:schemeClr val="tx1">
                    <a:lumMod val="75000"/>
                    <a:lumOff val="25000"/>
                  </a:schemeClr>
                </a:solidFill>
                <a:latin typeface="Verdana Pro" panose="020B0604030504040204" pitchFamily="34" charset="0"/>
              </a:rPr>
              <a:t>Learner and Business Needs </a:t>
            </a:r>
          </a:p>
        </p:txBody>
      </p:sp>
      <p:sp>
        <p:nvSpPr>
          <p:cNvPr id="21" name="Footer Placeholder 1">
            <a:extLst>
              <a:ext uri="{FF2B5EF4-FFF2-40B4-BE49-F238E27FC236}">
                <a16:creationId xmlns:a16="http://schemas.microsoft.com/office/drawing/2014/main" id="{9E042E65-B1DA-4000-9AAD-FE25135BF08D}"/>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latin typeface="Lato Semibold"/>
              </a:rPr>
              <a:t>Phase 1: Research and Assess</a:t>
            </a:r>
            <a:endParaRPr lang="en-US" sz="1050" dirty="0">
              <a:solidFill>
                <a:schemeClr val="bg1"/>
              </a:solidFill>
            </a:endParaRPr>
          </a:p>
        </p:txBody>
      </p:sp>
      <p:sp>
        <p:nvSpPr>
          <p:cNvPr id="5" name="Slide Number Placeholder 4">
            <a:extLst>
              <a:ext uri="{FF2B5EF4-FFF2-40B4-BE49-F238E27FC236}">
                <a16:creationId xmlns:a16="http://schemas.microsoft.com/office/drawing/2014/main" id="{8836B8BF-881E-40BE-B135-90FCA2344D2F}"/>
              </a:ext>
            </a:extLst>
          </p:cNvPr>
          <p:cNvSpPr>
            <a:spLocks noGrp="1"/>
          </p:cNvSpPr>
          <p:nvPr>
            <p:ph type="sldNum" sz="quarter" idx="4"/>
          </p:nvPr>
        </p:nvSpPr>
        <p:spPr>
          <a:prstGeom prst="rect">
            <a:avLst/>
          </a:prstGeom>
        </p:spPr>
        <p:txBody>
          <a:bodyPr/>
          <a:lstStyle/>
          <a:p>
            <a:fld id="{46BF826B-1E70-4759-AAB5-894E58C379C3}" type="slidenum">
              <a:rPr lang="en-US" sz="1050" smtClean="0"/>
              <a:pPr/>
              <a:t>22</a:t>
            </a:fld>
            <a:endParaRPr lang="en-US" sz="1050"/>
          </a:p>
        </p:txBody>
      </p:sp>
    </p:spTree>
    <p:extLst>
      <p:ext uri="{BB962C8B-B14F-4D97-AF65-F5344CB8AC3E}">
        <p14:creationId xmlns:p14="http://schemas.microsoft.com/office/powerpoint/2010/main" val="118712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606352"/>
            <a:ext cx="10879111" cy="642930"/>
          </a:xfrm>
        </p:spPr>
        <p:txBody>
          <a:bodyPr lIns="91440" tIns="45720" rIns="91440" bIns="45720" anchor="t"/>
          <a:lstStyle/>
          <a:p>
            <a:r>
              <a:rPr lang="en-US" sz="4000" dirty="0">
                <a:latin typeface="Arial"/>
                <a:cs typeface="Arial"/>
              </a:rPr>
              <a:t>1) State IET Policy and Career Pathways </a:t>
            </a:r>
            <a:endParaRPr lang="en-US" sz="4000" strike="sngStrike" dirty="0"/>
          </a:p>
        </p:txBody>
      </p:sp>
      <p:sp>
        <p:nvSpPr>
          <p:cNvPr id="6" name="Content Placeholder 5"/>
          <p:cNvSpPr>
            <a:spLocks noGrp="1"/>
          </p:cNvSpPr>
          <p:nvPr>
            <p:ph type="body" sz="quarter" idx="10"/>
          </p:nvPr>
        </p:nvSpPr>
        <p:spPr>
          <a:xfrm>
            <a:off x="995363" y="1528998"/>
            <a:ext cx="8143640" cy="2973048"/>
          </a:xfrm>
        </p:spPr>
        <p:txBody>
          <a:bodyPr vert="horz" lIns="91440" tIns="45720" rIns="91440" bIns="45720" rtlCol="0" anchor="t">
            <a:normAutofit fontScale="62500" lnSpcReduction="20000"/>
          </a:bodyPr>
          <a:lstStyle/>
          <a:p>
            <a:pPr marL="0" indent="0" fontAlgn="base">
              <a:buNone/>
            </a:pPr>
            <a:r>
              <a:rPr lang="en-US" sz="2900" b="1" dirty="0">
                <a:solidFill>
                  <a:srgbClr val="000000"/>
                </a:solidFill>
              </a:rPr>
              <a:t>Some Key Policy Questions to Answer: </a:t>
            </a:r>
          </a:p>
          <a:p>
            <a:pPr marL="514350" indent="-514350" fontAlgn="base">
              <a:lnSpc>
                <a:spcPct val="120000"/>
              </a:lnSpc>
              <a:buFont typeface="+mj-lt"/>
              <a:buAutoNum type="arabicPeriod"/>
            </a:pPr>
            <a:r>
              <a:rPr lang="en-US" sz="2900" dirty="0">
                <a:solidFill>
                  <a:srgbClr val="000000"/>
                </a:solidFill>
              </a:rPr>
              <a:t>Does our state have any requirements for IET programs? If so, what are they, and where are they documented?   </a:t>
            </a:r>
          </a:p>
          <a:p>
            <a:pPr marL="514350" indent="-514350" fontAlgn="base">
              <a:lnSpc>
                <a:spcPct val="120000"/>
              </a:lnSpc>
              <a:buFont typeface="+mj-lt"/>
              <a:buAutoNum type="arabicPeriod"/>
            </a:pPr>
            <a:r>
              <a:rPr lang="en-US" sz="2900" dirty="0">
                <a:solidFill>
                  <a:srgbClr val="000000"/>
                </a:solidFill>
              </a:rPr>
              <a:t>Does our state or local area provide funding for IET, either through federal funds, specific appropriations from state budgets, or private sector funds? </a:t>
            </a:r>
          </a:p>
          <a:p>
            <a:pPr marL="514350" indent="-514350" fontAlgn="base">
              <a:lnSpc>
                <a:spcPct val="120000"/>
              </a:lnSpc>
              <a:buFont typeface="+mj-lt"/>
              <a:buAutoNum type="arabicPeriod"/>
            </a:pPr>
            <a:r>
              <a:rPr lang="en-US" sz="2900" dirty="0">
                <a:solidFill>
                  <a:srgbClr val="000000"/>
                </a:solidFill>
              </a:rPr>
              <a:t>Where can we find our state’s adult education content standards? </a:t>
            </a:r>
          </a:p>
          <a:p>
            <a:pPr marL="514350" indent="-514350" fontAlgn="base">
              <a:lnSpc>
                <a:spcPct val="120000"/>
              </a:lnSpc>
              <a:buFont typeface="+mj-lt"/>
              <a:buAutoNum type="arabicPeriod"/>
            </a:pPr>
            <a:endParaRPr lang="en-US" sz="2900" dirty="0">
              <a:solidFill>
                <a:srgbClr val="000000"/>
              </a:solidFill>
            </a:endParaRPr>
          </a:p>
        </p:txBody>
      </p:sp>
      <p:pic>
        <p:nvPicPr>
          <p:cNvPr id="10" name="Graphic 9">
            <a:extLst>
              <a:ext uri="{FF2B5EF4-FFF2-40B4-BE49-F238E27FC236}">
                <a16:creationId xmlns:a16="http://schemas.microsoft.com/office/drawing/2014/main" id="{D4549382-7BBE-4479-8D27-81F929CB49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22737" y="1619461"/>
            <a:ext cx="1668407" cy="1668407"/>
          </a:xfrm>
          <a:prstGeom prst="rect">
            <a:avLst/>
          </a:prstGeom>
        </p:spPr>
      </p:pic>
      <p:sp>
        <p:nvSpPr>
          <p:cNvPr id="8" name="Content Placeholder 5">
            <a:extLst>
              <a:ext uri="{FF2B5EF4-FFF2-40B4-BE49-F238E27FC236}">
                <a16:creationId xmlns:a16="http://schemas.microsoft.com/office/drawing/2014/main" id="{F2A12A8A-D09C-4397-8FAB-E22B50A70262}"/>
              </a:ext>
            </a:extLst>
          </p:cNvPr>
          <p:cNvSpPr txBox="1">
            <a:spLocks/>
          </p:cNvSpPr>
          <p:nvPr/>
        </p:nvSpPr>
        <p:spPr>
          <a:xfrm>
            <a:off x="995363" y="4583241"/>
            <a:ext cx="7843837" cy="1888764"/>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600"/>
              </a:spcBef>
              <a:spcAft>
                <a:spcPts val="600"/>
              </a:spcAft>
            </a:pPr>
            <a:r>
              <a:rPr lang="en-US" sz="2600" b="1" dirty="0">
                <a:solidFill>
                  <a:srgbClr val="000000"/>
                </a:solidFill>
                <a:latin typeface="Verdana Pro" panose="020B0604030504040204" pitchFamily="34" charset="0"/>
              </a:rPr>
              <a:t>Some Key Career Pathways Questions to Answer:</a:t>
            </a:r>
          </a:p>
          <a:p>
            <a:pPr marL="514350" indent="-514350" fontAlgn="base">
              <a:lnSpc>
                <a:spcPct val="120000"/>
              </a:lnSpc>
              <a:spcBef>
                <a:spcPts val="600"/>
              </a:spcBef>
              <a:spcAft>
                <a:spcPts val="600"/>
              </a:spcAft>
              <a:buFont typeface="+mj-lt"/>
              <a:buAutoNum type="arabicPeriod"/>
            </a:pPr>
            <a:r>
              <a:rPr lang="en-US" sz="2600" dirty="0">
                <a:solidFill>
                  <a:srgbClr val="000000"/>
                </a:solidFill>
                <a:latin typeface="Verdana Pro" panose="020B0604030504040204" pitchFamily="34" charset="0"/>
              </a:rPr>
              <a:t>What career pathway efforts and/or other adult education training programs are under way in our community? </a:t>
            </a:r>
          </a:p>
          <a:p>
            <a:pPr marL="514350" indent="-514350" fontAlgn="base">
              <a:lnSpc>
                <a:spcPct val="120000"/>
              </a:lnSpc>
              <a:spcBef>
                <a:spcPts val="600"/>
              </a:spcBef>
              <a:spcAft>
                <a:spcPts val="600"/>
              </a:spcAft>
              <a:buFont typeface="+mj-lt"/>
              <a:buAutoNum type="arabicPeriod"/>
            </a:pPr>
            <a:r>
              <a:rPr lang="en-US" sz="2600" dirty="0">
                <a:solidFill>
                  <a:srgbClr val="000000"/>
                </a:solidFill>
                <a:latin typeface="Verdana Pro" panose="020B0604030504040204" pitchFamily="34" charset="0"/>
              </a:rPr>
              <a:t>How can an IET program become part of an existing career pathway program to serve adult learners? </a:t>
            </a:r>
          </a:p>
          <a:p>
            <a:pPr>
              <a:spcAft>
                <a:spcPts val="600"/>
              </a:spcAft>
            </a:pPr>
            <a:endParaRPr lang="en-US" dirty="0"/>
          </a:p>
        </p:txBody>
      </p:sp>
      <p:pic>
        <p:nvPicPr>
          <p:cNvPr id="9" name="Graphic 8">
            <a:extLst>
              <a:ext uri="{FF2B5EF4-FFF2-40B4-BE49-F238E27FC236}">
                <a16:creationId xmlns:a16="http://schemas.microsoft.com/office/drawing/2014/main" id="{9E9B9009-E90A-46AD-B613-9F065FB049B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71455" y="4583241"/>
            <a:ext cx="1668407" cy="1668407"/>
          </a:xfrm>
          <a:prstGeom prst="rect">
            <a:avLst/>
          </a:prstGeom>
        </p:spPr>
      </p:pic>
      <p:sp>
        <p:nvSpPr>
          <p:cNvPr id="2" name="Footer Placeholder 1">
            <a:extLst>
              <a:ext uri="{FF2B5EF4-FFF2-40B4-BE49-F238E27FC236}">
                <a16:creationId xmlns:a16="http://schemas.microsoft.com/office/drawing/2014/main" id="{736B0763-3250-470A-A831-32DEFFF42573}"/>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4" name="Slide Number Placeholder 2">
            <a:extLst>
              <a:ext uri="{FF2B5EF4-FFF2-40B4-BE49-F238E27FC236}">
                <a16:creationId xmlns:a16="http://schemas.microsoft.com/office/drawing/2014/main" id="{A2726FC6-A801-4094-B06E-6FCFB2DB37A2}"/>
              </a:ext>
            </a:extLst>
          </p:cNvPr>
          <p:cNvSpPr>
            <a:spLocks noGrp="1"/>
          </p:cNvSpPr>
          <p:nvPr>
            <p:ph type="sldNum" sz="quarter" idx="4"/>
          </p:nvPr>
        </p:nvSpPr>
        <p:spPr/>
        <p:txBody>
          <a:bodyPr anchor="b"/>
          <a:lstStyle/>
          <a:p>
            <a:fld id="{46BF826B-1E70-4759-AAB5-894E58C379C3}" type="slidenum">
              <a:rPr lang="en-US" sz="1050" smtClean="0"/>
              <a:pPr/>
              <a:t>23</a:t>
            </a:fld>
            <a:endParaRPr lang="en-US" sz="1050"/>
          </a:p>
        </p:txBody>
      </p:sp>
    </p:spTree>
    <p:extLst>
      <p:ext uri="{BB962C8B-B14F-4D97-AF65-F5344CB8AC3E}">
        <p14:creationId xmlns:p14="http://schemas.microsoft.com/office/powerpoint/2010/main" val="40770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114D-621F-45E4-ADA6-96973E4466C5}"/>
              </a:ext>
            </a:extLst>
          </p:cNvPr>
          <p:cNvSpPr>
            <a:spLocks noGrp="1"/>
          </p:cNvSpPr>
          <p:nvPr>
            <p:ph type="title"/>
          </p:nvPr>
        </p:nvSpPr>
        <p:spPr/>
        <p:txBody>
          <a:bodyPr>
            <a:normAutofit fontScale="90000"/>
          </a:bodyPr>
          <a:lstStyle/>
          <a:p>
            <a:pPr>
              <a:spcBef>
                <a:spcPts val="1000"/>
              </a:spcBef>
              <a:spcAft>
                <a:spcPts val="600"/>
              </a:spcAft>
            </a:pPr>
            <a:r>
              <a:rPr lang="en-US" dirty="0"/>
              <a:t>2) Regional Workforce Development Needs</a:t>
            </a:r>
          </a:p>
        </p:txBody>
      </p:sp>
      <p:sp>
        <p:nvSpPr>
          <p:cNvPr id="3" name="Content Placeholder 2">
            <a:extLst>
              <a:ext uri="{FF2B5EF4-FFF2-40B4-BE49-F238E27FC236}">
                <a16:creationId xmlns:a16="http://schemas.microsoft.com/office/drawing/2014/main" id="{8F5180D3-38EE-4818-9B74-100D827FF1EA}"/>
              </a:ext>
            </a:extLst>
          </p:cNvPr>
          <p:cNvSpPr>
            <a:spLocks noGrp="1"/>
          </p:cNvSpPr>
          <p:nvPr>
            <p:ph type="body" sz="quarter" idx="10"/>
          </p:nvPr>
        </p:nvSpPr>
        <p:spPr>
          <a:xfrm>
            <a:off x="995362" y="1436688"/>
            <a:ext cx="8593347" cy="5167312"/>
          </a:xfrm>
        </p:spPr>
        <p:txBody>
          <a:bodyPr vert="horz" lIns="91440" tIns="45720" rIns="91440" bIns="45720" rtlCol="0" anchor="t">
            <a:normAutofit/>
          </a:bodyPr>
          <a:lstStyle/>
          <a:p>
            <a:pPr marL="0" indent="0" algn="l" rtl="0" fontAlgn="base">
              <a:buNone/>
            </a:pPr>
            <a:r>
              <a:rPr lang="en-US" sz="2000" b="1" i="0" u="none" strike="noStrike" dirty="0">
                <a:solidFill>
                  <a:srgbClr val="000000"/>
                </a:solidFill>
                <a:effectLst/>
                <a:latin typeface="Verdana"/>
                <a:ea typeface="Verdana"/>
                <a:cs typeface="Verdana"/>
              </a:rPr>
              <a:t>Some Key Questions to Answer:</a:t>
            </a:r>
          </a:p>
          <a:p>
            <a:pPr marL="342900" indent="-342900" fontAlgn="base">
              <a:buFont typeface="+mj-lt"/>
              <a:buAutoNum type="arabicPeriod"/>
            </a:pPr>
            <a:r>
              <a:rPr lang="en-US" sz="2200" b="0" i="0" u="none" strike="noStrike" dirty="0">
                <a:solidFill>
                  <a:srgbClr val="000000"/>
                </a:solidFill>
                <a:effectLst/>
                <a:latin typeface="Verdana"/>
                <a:ea typeface="Verdana"/>
                <a:cs typeface="Verdana"/>
              </a:rPr>
              <a:t>What are the important and growing industry sectors</a:t>
            </a:r>
            <a:r>
              <a:rPr lang="en-US" sz="2200" dirty="0">
                <a:solidFill>
                  <a:srgbClr val="000000"/>
                </a:solidFill>
                <a:latin typeface="Verdana"/>
                <a:ea typeface="Verdana"/>
                <a:cs typeface="Verdana"/>
              </a:rPr>
              <a:t> </a:t>
            </a:r>
            <a:r>
              <a:rPr lang="en-US" sz="2200" b="0" i="0" u="none" strike="noStrike" dirty="0">
                <a:solidFill>
                  <a:srgbClr val="000000"/>
                </a:solidFill>
                <a:effectLst/>
                <a:latin typeface="Verdana"/>
                <a:ea typeface="Verdana"/>
                <a:cs typeface="Verdana"/>
              </a:rPr>
              <a:t>in our </a:t>
            </a:r>
            <a:r>
              <a:rPr lang="en-US" sz="2200" dirty="0">
                <a:solidFill>
                  <a:srgbClr val="000000"/>
                </a:solidFill>
                <a:latin typeface="Verdana"/>
                <a:ea typeface="Verdana"/>
                <a:cs typeface="Verdana"/>
              </a:rPr>
              <a:t>region</a:t>
            </a:r>
            <a:r>
              <a:rPr lang="en-US" sz="2200" b="0" i="0" u="none" strike="noStrike" dirty="0">
                <a:solidFill>
                  <a:srgbClr val="000000"/>
                </a:solidFill>
                <a:effectLst/>
                <a:latin typeface="Verdana"/>
                <a:ea typeface="Verdana"/>
                <a:cs typeface="Verdana"/>
              </a:rPr>
              <a:t> and who are the significant employers in these sectors?       </a:t>
            </a:r>
          </a:p>
          <a:p>
            <a:pPr marL="342900" indent="-342900" algn="l" rtl="0" fontAlgn="base">
              <a:buFont typeface="+mj-lt"/>
              <a:buAutoNum type="arabicPeriod"/>
            </a:pPr>
            <a:r>
              <a:rPr lang="en-US" sz="2200" b="0" i="0" u="none" strike="noStrike" dirty="0">
                <a:solidFill>
                  <a:srgbClr val="000000"/>
                </a:solidFill>
                <a:effectLst/>
                <a:latin typeface="Verdana"/>
                <a:ea typeface="Verdana"/>
                <a:cs typeface="Verdana"/>
              </a:rPr>
              <a:t>Which businesses are having trouble hiring and retaining workers with the right skills</a:t>
            </a:r>
            <a:r>
              <a:rPr lang="en-US" sz="2200" dirty="0">
                <a:solidFill>
                  <a:srgbClr val="000000"/>
                </a:solidFill>
                <a:latin typeface="Verdana"/>
                <a:ea typeface="Verdana"/>
                <a:cs typeface="Verdana"/>
              </a:rPr>
              <a:t>,</a:t>
            </a:r>
            <a:r>
              <a:rPr lang="en-US" sz="2200" b="0" i="0" u="none" strike="noStrike" dirty="0">
                <a:solidFill>
                  <a:srgbClr val="000000"/>
                </a:solidFill>
                <a:effectLst/>
                <a:latin typeface="Verdana"/>
                <a:ea typeface="Verdana"/>
                <a:cs typeface="Verdana"/>
              </a:rPr>
              <a:t> and what specific challenges are they facing?                 </a:t>
            </a:r>
          </a:p>
          <a:p>
            <a:pPr marL="342900" indent="-342900" fontAlgn="base">
              <a:buFont typeface="+mj-lt"/>
              <a:buAutoNum type="arabicPeriod"/>
            </a:pPr>
            <a:r>
              <a:rPr lang="en-US" sz="2200" b="0" i="0" u="none" strike="noStrike" dirty="0">
                <a:solidFill>
                  <a:srgbClr val="000000"/>
                </a:solidFill>
                <a:effectLst/>
                <a:latin typeface="Verdana"/>
                <a:ea typeface="Verdana"/>
              </a:rPr>
              <a:t>What skills and credentials do these</a:t>
            </a:r>
            <a:r>
              <a:rPr lang="en-US" sz="2200" dirty="0">
                <a:solidFill>
                  <a:srgbClr val="000000"/>
                </a:solidFill>
                <a:latin typeface="Verdana"/>
                <a:ea typeface="Verdana"/>
              </a:rPr>
              <a:t> businesses</a:t>
            </a:r>
            <a:r>
              <a:rPr lang="en-US" sz="2200" b="0" i="0" u="none" strike="noStrike" dirty="0">
                <a:solidFill>
                  <a:srgbClr val="000000"/>
                </a:solidFill>
                <a:effectLst/>
                <a:latin typeface="Verdana"/>
                <a:ea typeface="Verdana"/>
              </a:rPr>
              <a:t> value?  </a:t>
            </a:r>
            <a:endParaRPr lang="en-US" sz="2200" b="0" i="0" u="none" strike="noStrike" dirty="0">
              <a:solidFill>
                <a:srgbClr val="000000"/>
              </a:solidFill>
              <a:effectLst/>
              <a:latin typeface="Verdana"/>
              <a:ea typeface="Verdana"/>
              <a:cs typeface="Verdana"/>
            </a:endParaRPr>
          </a:p>
          <a:p>
            <a:pPr marL="342900" indent="-342900" algn="l" rtl="0" fontAlgn="base">
              <a:buFont typeface="+mj-lt"/>
              <a:buAutoNum type="arabicPeriod"/>
            </a:pPr>
            <a:r>
              <a:rPr lang="en-US" sz="2200" b="0" i="0" u="none" strike="noStrike" dirty="0">
                <a:solidFill>
                  <a:srgbClr val="000000"/>
                </a:solidFill>
                <a:effectLst/>
                <a:latin typeface="Verdana"/>
                <a:ea typeface="Verdana"/>
                <a:cs typeface="Verdana"/>
              </a:rPr>
              <a:t>What programs/organizations currently provide education and training for adult learners as they prepare for and enter in-demand occupations?            </a:t>
            </a:r>
          </a:p>
          <a:p>
            <a:pPr marL="342900" indent="-342900" algn="l" rtl="0" fontAlgn="base">
              <a:buFont typeface="+mj-lt"/>
              <a:buAutoNum type="arabicPeriod"/>
            </a:pPr>
            <a:r>
              <a:rPr lang="en-US" sz="2200" b="0" i="0" u="none" strike="noStrike" dirty="0">
                <a:solidFill>
                  <a:srgbClr val="000000"/>
                </a:solidFill>
                <a:effectLst/>
                <a:latin typeface="Verdana"/>
                <a:ea typeface="Verdana"/>
                <a:cs typeface="Verdana"/>
              </a:rPr>
              <a:t>What gaps exist in regional services to adult learners?  </a:t>
            </a:r>
          </a:p>
        </p:txBody>
      </p:sp>
      <p:pic>
        <p:nvPicPr>
          <p:cNvPr id="10" name="Graphic 9">
            <a:extLst>
              <a:ext uri="{FF2B5EF4-FFF2-40B4-BE49-F238E27FC236}">
                <a16:creationId xmlns:a16="http://schemas.microsoft.com/office/drawing/2014/main" id="{34AEA8D8-74BE-45FF-965D-F497607A39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88709" y="4508059"/>
            <a:ext cx="2045142" cy="2045142"/>
          </a:xfrm>
          <a:prstGeom prst="rect">
            <a:avLst/>
          </a:prstGeom>
        </p:spPr>
      </p:pic>
      <p:sp>
        <p:nvSpPr>
          <p:cNvPr id="7" name="Footer Placeholder 1">
            <a:extLst>
              <a:ext uri="{FF2B5EF4-FFF2-40B4-BE49-F238E27FC236}">
                <a16:creationId xmlns:a16="http://schemas.microsoft.com/office/drawing/2014/main" id="{48F21A77-C96A-4E37-90FF-8F18F479AA84}"/>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4"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24</a:t>
            </a:fld>
            <a:endParaRPr lang="en-US" sz="1050"/>
          </a:p>
        </p:txBody>
      </p:sp>
    </p:spTree>
    <p:extLst>
      <p:ext uri="{BB962C8B-B14F-4D97-AF65-F5344CB8AC3E}">
        <p14:creationId xmlns:p14="http://schemas.microsoft.com/office/powerpoint/2010/main" val="340007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D124-01D2-4D16-9F26-04B122D9C262}"/>
              </a:ext>
            </a:extLst>
          </p:cNvPr>
          <p:cNvSpPr>
            <a:spLocks noGrp="1"/>
          </p:cNvSpPr>
          <p:nvPr>
            <p:ph type="title"/>
          </p:nvPr>
        </p:nvSpPr>
        <p:spPr>
          <a:xfrm>
            <a:off x="838200" y="606352"/>
            <a:ext cx="10879394" cy="642930"/>
          </a:xfrm>
        </p:spPr>
        <p:txBody>
          <a:bodyPr>
            <a:normAutofit fontScale="90000"/>
          </a:bodyPr>
          <a:lstStyle/>
          <a:p>
            <a:pPr>
              <a:spcBef>
                <a:spcPts val="1000"/>
              </a:spcBef>
              <a:spcAft>
                <a:spcPts val="600"/>
              </a:spcAft>
            </a:pPr>
            <a:r>
              <a:rPr lang="en-US" dirty="0"/>
              <a:t>3a) Community Resources: Training Providers</a:t>
            </a:r>
          </a:p>
        </p:txBody>
      </p:sp>
      <p:sp>
        <p:nvSpPr>
          <p:cNvPr id="3" name="Content Placeholder 2">
            <a:extLst>
              <a:ext uri="{FF2B5EF4-FFF2-40B4-BE49-F238E27FC236}">
                <a16:creationId xmlns:a16="http://schemas.microsoft.com/office/drawing/2014/main" id="{69E5F54E-3990-4FE3-80F4-93D2DE5AFF8C}"/>
              </a:ext>
            </a:extLst>
          </p:cNvPr>
          <p:cNvSpPr>
            <a:spLocks noGrp="1"/>
          </p:cNvSpPr>
          <p:nvPr>
            <p:ph type="body" sz="quarter" idx="10"/>
          </p:nvPr>
        </p:nvSpPr>
        <p:spPr>
          <a:xfrm>
            <a:off x="995363" y="1436688"/>
            <a:ext cx="8707437" cy="4760912"/>
          </a:xfrm>
        </p:spPr>
        <p:txBody>
          <a:bodyPr vert="horz" lIns="91440" tIns="45720" rIns="91440" bIns="45720" rtlCol="0" anchor="t">
            <a:normAutofit/>
          </a:bodyPr>
          <a:lstStyle/>
          <a:p>
            <a:pPr marL="0" indent="0">
              <a:buNone/>
            </a:pPr>
            <a:r>
              <a:rPr lang="en-US" sz="2000" b="1" dirty="0">
                <a:solidFill>
                  <a:srgbClr val="000000"/>
                </a:solidFill>
              </a:rPr>
              <a:t>Some Key Questions to Answer:</a:t>
            </a:r>
            <a:endParaRPr lang="en-US" sz="2000" b="1" dirty="0">
              <a:solidFill>
                <a:srgbClr val="3B3838"/>
              </a:solidFill>
            </a:endParaRPr>
          </a:p>
          <a:p>
            <a:pPr marL="342900" indent="-342900">
              <a:buAutoNum type="arabicPeriod"/>
            </a:pPr>
            <a:r>
              <a:rPr lang="en-US" sz="2200" dirty="0"/>
              <a:t>Who are the high-quality training providers in my region? </a:t>
            </a:r>
          </a:p>
          <a:p>
            <a:pPr marL="342900" indent="-342900">
              <a:buAutoNum type="arabicPeriod"/>
            </a:pPr>
            <a:r>
              <a:rPr lang="en-US" sz="2200" dirty="0"/>
              <a:t>Who are potential, high-quality virtual training providers?</a:t>
            </a:r>
          </a:p>
          <a:p>
            <a:pPr marL="342900" indent="-342900">
              <a:buAutoNum type="arabicPeriod"/>
            </a:pPr>
            <a:r>
              <a:rPr lang="en-US" sz="2200" dirty="0"/>
              <a:t>Which providers are accessible to my learners (public transit accessible, etc.)? </a:t>
            </a:r>
          </a:p>
          <a:p>
            <a:pPr marL="342900" indent="-342900">
              <a:buAutoNum type="arabicPeriod"/>
            </a:pPr>
            <a:r>
              <a:rPr lang="en-US" sz="2200" dirty="0"/>
              <a:t>Which training providers are supportive of the integration goals of IET? Are they willing and able to invest the time to integrate technical and academic components into the IET program?</a:t>
            </a:r>
          </a:p>
          <a:p>
            <a:pPr marL="342900" indent="-342900">
              <a:buAutoNum type="arabicPeriod"/>
            </a:pPr>
            <a:endParaRPr lang="en-US" sz="2000" dirty="0">
              <a:solidFill>
                <a:srgbClr val="FF0000"/>
              </a:solidFill>
            </a:endParaRPr>
          </a:p>
        </p:txBody>
      </p:sp>
      <p:pic>
        <p:nvPicPr>
          <p:cNvPr id="9" name="Graphic 8">
            <a:extLst>
              <a:ext uri="{FF2B5EF4-FFF2-40B4-BE49-F238E27FC236}">
                <a16:creationId xmlns:a16="http://schemas.microsoft.com/office/drawing/2014/main" id="{30CBB769-0B07-4EF2-9BD9-CE73B220FD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73495" y="4487268"/>
            <a:ext cx="2117594" cy="2117594"/>
          </a:xfrm>
          <a:prstGeom prst="rect">
            <a:avLst/>
          </a:prstGeom>
        </p:spPr>
      </p:pic>
      <p:sp>
        <p:nvSpPr>
          <p:cNvPr id="4" name="Footer Placeholder 1">
            <a:extLst>
              <a:ext uri="{FF2B5EF4-FFF2-40B4-BE49-F238E27FC236}">
                <a16:creationId xmlns:a16="http://schemas.microsoft.com/office/drawing/2014/main" id="{6532C35F-C369-4AF2-82AE-E208E176D464}"/>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6"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25</a:t>
            </a:fld>
            <a:endParaRPr lang="en-US" sz="1050"/>
          </a:p>
        </p:txBody>
      </p:sp>
    </p:spTree>
    <p:extLst>
      <p:ext uri="{BB962C8B-B14F-4D97-AF65-F5344CB8AC3E}">
        <p14:creationId xmlns:p14="http://schemas.microsoft.com/office/powerpoint/2010/main" val="2831948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8311-7EE1-4157-8953-B1FC56B867EC}"/>
              </a:ext>
            </a:extLst>
          </p:cNvPr>
          <p:cNvSpPr>
            <a:spLocks noGrp="1"/>
          </p:cNvSpPr>
          <p:nvPr>
            <p:ph type="title"/>
          </p:nvPr>
        </p:nvSpPr>
        <p:spPr/>
        <p:txBody>
          <a:bodyPr>
            <a:normAutofit fontScale="90000"/>
          </a:bodyPr>
          <a:lstStyle/>
          <a:p>
            <a:pPr marL="914400" indent="-914400">
              <a:spcBef>
                <a:spcPts val="1000"/>
              </a:spcBef>
              <a:spcAft>
                <a:spcPts val="600"/>
              </a:spcAft>
            </a:pPr>
            <a:r>
              <a:rPr lang="en-US" dirty="0"/>
              <a:t>3b) Community Resources: Funding and Learner Supports</a:t>
            </a:r>
          </a:p>
        </p:txBody>
      </p:sp>
      <p:sp>
        <p:nvSpPr>
          <p:cNvPr id="3" name="Content Placeholder 2">
            <a:extLst>
              <a:ext uri="{FF2B5EF4-FFF2-40B4-BE49-F238E27FC236}">
                <a16:creationId xmlns:a16="http://schemas.microsoft.com/office/drawing/2014/main" id="{C0077409-4703-42D1-895A-A32A5B18F752}"/>
              </a:ext>
            </a:extLst>
          </p:cNvPr>
          <p:cNvSpPr>
            <a:spLocks noGrp="1"/>
          </p:cNvSpPr>
          <p:nvPr>
            <p:ph type="body" sz="quarter" idx="10"/>
          </p:nvPr>
        </p:nvSpPr>
        <p:spPr>
          <a:xfrm>
            <a:off x="995363" y="1918740"/>
            <a:ext cx="10358437" cy="4278859"/>
          </a:xfrm>
        </p:spPr>
        <p:txBody>
          <a:bodyPr vert="horz" lIns="91440" tIns="45720" rIns="91440" bIns="45720" rtlCol="0" anchor="t">
            <a:normAutofit/>
          </a:bodyPr>
          <a:lstStyle/>
          <a:p>
            <a:pPr marL="0" indent="0">
              <a:buNone/>
            </a:pPr>
            <a:r>
              <a:rPr lang="en-US" sz="2000" b="1" dirty="0">
                <a:solidFill>
                  <a:srgbClr val="000000"/>
                </a:solidFill>
              </a:rPr>
              <a:t>Some Key Questions to Answer:</a:t>
            </a:r>
          </a:p>
          <a:p>
            <a:pPr marL="342900" indent="-342900">
              <a:buAutoNum type="arabicPeriod"/>
            </a:pPr>
            <a:r>
              <a:rPr lang="en-US" sz="2200" dirty="0">
                <a:solidFill>
                  <a:srgbClr val="000000"/>
                </a:solidFill>
                <a:latin typeface="Verdana"/>
                <a:ea typeface="Verdana"/>
              </a:rPr>
              <a:t>What funding sources are available to support IET in this community and state?</a:t>
            </a:r>
            <a:endParaRPr lang="en-US" sz="2200" dirty="0">
              <a:solidFill>
                <a:srgbClr val="3B3838"/>
              </a:solidFill>
              <a:latin typeface="Verdana"/>
              <a:ea typeface="Verdana"/>
              <a:cs typeface="Calibri"/>
            </a:endParaRPr>
          </a:p>
          <a:p>
            <a:pPr marL="342900" indent="-342900">
              <a:buAutoNum type="arabicPeriod"/>
            </a:pPr>
            <a:r>
              <a:rPr lang="en-US" sz="2200" dirty="0">
                <a:solidFill>
                  <a:srgbClr val="000000"/>
                </a:solidFill>
                <a:latin typeface="Verdana"/>
                <a:ea typeface="Verdana"/>
              </a:rPr>
              <a:t>What services are available in our community to support learner success?</a:t>
            </a:r>
            <a:endParaRPr lang="en-US" sz="2200" dirty="0">
              <a:solidFill>
                <a:srgbClr val="3B3838"/>
              </a:solidFill>
              <a:latin typeface="Verdana"/>
              <a:ea typeface="Verdana"/>
            </a:endParaRPr>
          </a:p>
          <a:p>
            <a:pPr lvl="1"/>
            <a:r>
              <a:rPr lang="en-US" sz="2000" dirty="0">
                <a:solidFill>
                  <a:srgbClr val="000000"/>
                </a:solidFill>
              </a:rPr>
              <a:t>What are the requirements and procedures for accessing them? </a:t>
            </a:r>
            <a:endParaRPr lang="en-US" sz="2000" dirty="0">
              <a:solidFill>
                <a:srgbClr val="3B3838"/>
              </a:solidFill>
            </a:endParaRPr>
          </a:p>
        </p:txBody>
      </p:sp>
      <p:sp>
        <p:nvSpPr>
          <p:cNvPr id="9" name="Content Placeholder 2">
            <a:extLst>
              <a:ext uri="{FF2B5EF4-FFF2-40B4-BE49-F238E27FC236}">
                <a16:creationId xmlns:a16="http://schemas.microsoft.com/office/drawing/2014/main" id="{10882827-E826-441D-87C4-AEAD16F73D5E}"/>
              </a:ext>
            </a:extLst>
          </p:cNvPr>
          <p:cNvSpPr txBox="1">
            <a:spLocks/>
          </p:cNvSpPr>
          <p:nvPr/>
        </p:nvSpPr>
        <p:spPr>
          <a:xfrm>
            <a:off x="995363" y="4581792"/>
            <a:ext cx="8530423" cy="146586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a:solidFill>
                  <a:srgbClr val="000000"/>
                </a:solidFill>
              </a:rPr>
              <a:t>Who provides them, and what relationships might you need to build, or what partnerships might you need to establish, to help your learners access them? </a:t>
            </a:r>
            <a:endParaRPr lang="en-US" sz="2000"/>
          </a:p>
          <a:p>
            <a:endParaRPr lang="en-US" sz="2000"/>
          </a:p>
        </p:txBody>
      </p:sp>
      <p:pic>
        <p:nvPicPr>
          <p:cNvPr id="7" name="Graphic 6">
            <a:extLst>
              <a:ext uri="{FF2B5EF4-FFF2-40B4-BE49-F238E27FC236}">
                <a16:creationId xmlns:a16="http://schemas.microsoft.com/office/drawing/2014/main" id="{FBCCCF2B-D6D6-4FEF-83F9-8768F7E8DC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58793" y="4433876"/>
            <a:ext cx="2400925" cy="2400925"/>
          </a:xfrm>
          <a:prstGeom prst="rect">
            <a:avLst/>
          </a:prstGeom>
        </p:spPr>
      </p:pic>
      <p:sp>
        <p:nvSpPr>
          <p:cNvPr id="6" name="Footer Placeholder 1">
            <a:extLst>
              <a:ext uri="{FF2B5EF4-FFF2-40B4-BE49-F238E27FC236}">
                <a16:creationId xmlns:a16="http://schemas.microsoft.com/office/drawing/2014/main" id="{B8611E49-DA51-4896-BD2D-CEE6943FF258}"/>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8" name="Slide Number Placeholder 2">
            <a:extLst>
              <a:ext uri="{FF2B5EF4-FFF2-40B4-BE49-F238E27FC236}">
                <a16:creationId xmlns:a16="http://schemas.microsoft.com/office/drawing/2014/main" id="{69F1BBCD-8DB8-4942-AF81-E762FAB7B50F}"/>
              </a:ext>
            </a:extLst>
          </p:cNvPr>
          <p:cNvSpPr>
            <a:spLocks noGrp="1"/>
          </p:cNvSpPr>
          <p:nvPr>
            <p:ph type="sldNum" sz="quarter" idx="4"/>
          </p:nvPr>
        </p:nvSpPr>
        <p:spPr>
          <a:xfrm>
            <a:off x="9448800" y="6553200"/>
            <a:ext cx="2743200" cy="281601"/>
          </a:xfrm>
        </p:spPr>
        <p:txBody>
          <a:bodyPr anchor="b"/>
          <a:lstStyle/>
          <a:p>
            <a:fld id="{46BF826B-1E70-4759-AAB5-894E58C379C3}" type="slidenum">
              <a:rPr lang="en-US" sz="1050" smtClean="0"/>
              <a:pPr/>
              <a:t>26</a:t>
            </a:fld>
            <a:endParaRPr lang="en-US" sz="1050"/>
          </a:p>
        </p:txBody>
      </p:sp>
    </p:spTree>
    <p:extLst>
      <p:ext uri="{BB962C8B-B14F-4D97-AF65-F5344CB8AC3E}">
        <p14:creationId xmlns:p14="http://schemas.microsoft.com/office/powerpoint/2010/main" val="216674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62E2-1D22-412C-9546-A7793255CF28}"/>
              </a:ext>
            </a:extLst>
          </p:cNvPr>
          <p:cNvSpPr>
            <a:spLocks noGrp="1"/>
          </p:cNvSpPr>
          <p:nvPr>
            <p:ph type="title"/>
          </p:nvPr>
        </p:nvSpPr>
        <p:spPr/>
        <p:txBody>
          <a:bodyPr>
            <a:normAutofit fontScale="90000"/>
          </a:bodyPr>
          <a:lstStyle/>
          <a:p>
            <a:pPr marL="627063" indent="-627063">
              <a:spcBef>
                <a:spcPts val="1000"/>
              </a:spcBef>
              <a:spcAft>
                <a:spcPts val="600"/>
              </a:spcAft>
            </a:pPr>
            <a:r>
              <a:rPr lang="en-US" dirty="0"/>
              <a:t>4) Emerging and Promising Practices in </a:t>
            </a:r>
            <a:br>
              <a:rPr lang="en-US" dirty="0"/>
            </a:br>
            <a:r>
              <a:rPr lang="en-US" dirty="0"/>
              <a:t>IET Programs </a:t>
            </a:r>
          </a:p>
        </p:txBody>
      </p:sp>
      <p:sp>
        <p:nvSpPr>
          <p:cNvPr id="3" name="Content Placeholder 2">
            <a:extLst>
              <a:ext uri="{FF2B5EF4-FFF2-40B4-BE49-F238E27FC236}">
                <a16:creationId xmlns:a16="http://schemas.microsoft.com/office/drawing/2014/main" id="{2AE5FDBD-A440-45F0-8B7D-440C80A248FA}"/>
              </a:ext>
            </a:extLst>
          </p:cNvPr>
          <p:cNvSpPr>
            <a:spLocks noGrp="1"/>
          </p:cNvSpPr>
          <p:nvPr>
            <p:ph type="body" sz="quarter" idx="10"/>
          </p:nvPr>
        </p:nvSpPr>
        <p:spPr>
          <a:xfrm>
            <a:off x="995364" y="1918741"/>
            <a:ext cx="8938346" cy="4332908"/>
          </a:xfrm>
        </p:spPr>
        <p:txBody>
          <a:bodyPr vert="horz" lIns="91440" tIns="45720" rIns="91440" bIns="45720" rtlCol="0" anchor="t">
            <a:normAutofit/>
          </a:bodyPr>
          <a:lstStyle/>
          <a:p>
            <a:pPr marL="0" indent="0">
              <a:buNone/>
            </a:pPr>
            <a:r>
              <a:rPr lang="en-US" sz="2000" b="1" dirty="0">
                <a:solidFill>
                  <a:srgbClr val="000000"/>
                </a:solidFill>
              </a:rPr>
              <a:t>Some Key Questions to Answer:</a:t>
            </a:r>
          </a:p>
          <a:p>
            <a:pPr marL="342900" indent="-342900">
              <a:buFont typeface="Wingdings" panose="05000000000000000000" pitchFamily="2" charset="2"/>
              <a:buAutoNum type="arabicPeriod"/>
            </a:pPr>
            <a:r>
              <a:rPr lang="en-US" sz="2200" dirty="0">
                <a:solidFill>
                  <a:srgbClr val="000000"/>
                </a:solidFill>
              </a:rPr>
              <a:t>What are some key features of successful IET programs or other workforce development programs that we might want to consider for our IET program designs? What made those features effective in other programs? </a:t>
            </a:r>
          </a:p>
          <a:p>
            <a:pPr marL="342900" indent="-342900" fontAlgn="base">
              <a:buFont typeface="Wingdings" panose="05000000000000000000" pitchFamily="2" charset="2"/>
              <a:buAutoNum type="arabicPeriod"/>
            </a:pPr>
            <a:r>
              <a:rPr lang="en-US" sz="2200" dirty="0">
                <a:solidFill>
                  <a:srgbClr val="000000"/>
                </a:solidFill>
              </a:rPr>
              <a:t>What are some lessons IET providers or other workforce development providers have learned that we can factor into our work? </a:t>
            </a:r>
          </a:p>
          <a:p>
            <a:endParaRPr lang="en-US" sz="2000" dirty="0"/>
          </a:p>
        </p:txBody>
      </p:sp>
      <p:pic>
        <p:nvPicPr>
          <p:cNvPr id="8" name="Graphic 7">
            <a:extLst>
              <a:ext uri="{FF2B5EF4-FFF2-40B4-BE49-F238E27FC236}">
                <a16:creationId xmlns:a16="http://schemas.microsoft.com/office/drawing/2014/main" id="{4717A8C1-9CF0-46A3-96A1-AC55534824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58859" y="4404611"/>
            <a:ext cx="2453389" cy="2453389"/>
          </a:xfrm>
          <a:prstGeom prst="rect">
            <a:avLst/>
          </a:prstGeom>
        </p:spPr>
      </p:pic>
      <p:sp>
        <p:nvSpPr>
          <p:cNvPr id="4" name="Footer Placeholder 1">
            <a:extLst>
              <a:ext uri="{FF2B5EF4-FFF2-40B4-BE49-F238E27FC236}">
                <a16:creationId xmlns:a16="http://schemas.microsoft.com/office/drawing/2014/main" id="{71CD0692-695B-4EDC-8A60-F5DA58EC899E}"/>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5"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27</a:t>
            </a:fld>
            <a:endParaRPr lang="en-US" sz="1050"/>
          </a:p>
        </p:txBody>
      </p:sp>
    </p:spTree>
    <p:extLst>
      <p:ext uri="{BB962C8B-B14F-4D97-AF65-F5344CB8AC3E}">
        <p14:creationId xmlns:p14="http://schemas.microsoft.com/office/powerpoint/2010/main" val="188807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CC21-6C08-49FB-B20A-B8B7D2AC656D}"/>
              </a:ext>
            </a:extLst>
          </p:cNvPr>
          <p:cNvSpPr>
            <a:spLocks noGrp="1"/>
          </p:cNvSpPr>
          <p:nvPr>
            <p:ph type="title"/>
          </p:nvPr>
        </p:nvSpPr>
        <p:spPr/>
        <p:txBody>
          <a:bodyPr>
            <a:normAutofit fontScale="90000"/>
          </a:bodyPr>
          <a:lstStyle/>
          <a:p>
            <a:pPr>
              <a:spcBef>
                <a:spcPts val="1000"/>
              </a:spcBef>
              <a:spcAft>
                <a:spcPts val="600"/>
              </a:spcAft>
            </a:pPr>
            <a:r>
              <a:rPr lang="en-US" dirty="0"/>
              <a:t>5) Learner and Business Needs </a:t>
            </a:r>
          </a:p>
        </p:txBody>
      </p:sp>
      <p:pic>
        <p:nvPicPr>
          <p:cNvPr id="10" name="Picture 9">
            <a:extLst>
              <a:ext uri="{FF2B5EF4-FFF2-40B4-BE49-F238E27FC236}">
                <a16:creationId xmlns:a16="http://schemas.microsoft.com/office/drawing/2014/main" id="{AA83CC14-A277-4AAD-9FEA-E1FC5ED90E4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08" y="1312216"/>
            <a:ext cx="825739" cy="822968"/>
          </a:xfrm>
          <a:prstGeom prst="rect">
            <a:avLst/>
          </a:prstGeom>
        </p:spPr>
      </p:pic>
      <p:sp>
        <p:nvSpPr>
          <p:cNvPr id="5" name="Content Placeholder 4">
            <a:extLst>
              <a:ext uri="{FF2B5EF4-FFF2-40B4-BE49-F238E27FC236}">
                <a16:creationId xmlns:a16="http://schemas.microsoft.com/office/drawing/2014/main" id="{D78A338E-C323-458B-B701-0604091BE293}"/>
              </a:ext>
            </a:extLst>
          </p:cNvPr>
          <p:cNvSpPr>
            <a:spLocks noGrp="1"/>
          </p:cNvSpPr>
          <p:nvPr>
            <p:ph type="body" sz="quarter" idx="10"/>
          </p:nvPr>
        </p:nvSpPr>
        <p:spPr>
          <a:xfrm>
            <a:off x="1183247" y="1436688"/>
            <a:ext cx="5160598" cy="4760912"/>
          </a:xfrm>
        </p:spPr>
        <p:txBody>
          <a:bodyPr/>
          <a:lstStyle/>
          <a:p>
            <a:pPr fontAlgn="base"/>
            <a:r>
              <a:rPr lang="en-US" sz="2400" b="1" dirty="0">
                <a:solidFill>
                  <a:srgbClr val="000000"/>
                </a:solidFill>
              </a:rPr>
              <a:t>Learner Needs</a:t>
            </a:r>
          </a:p>
          <a:p>
            <a:pPr marL="346075" indent="-346075" algn="l" rtl="0" fontAlgn="base">
              <a:buFont typeface="+mj-lt"/>
              <a:buAutoNum type="arabicPeriod"/>
            </a:pPr>
            <a:r>
              <a:rPr lang="en-US" sz="2000" b="0" i="0" u="none" strike="noStrike" dirty="0">
                <a:solidFill>
                  <a:srgbClr val="000000"/>
                </a:solidFill>
                <a:effectLst/>
              </a:rPr>
              <a:t>What are the educational and career goals of potential learners?  </a:t>
            </a:r>
          </a:p>
          <a:p>
            <a:pPr marL="346075" indent="-346075" fontAlgn="base">
              <a:buFont typeface="+mj-lt"/>
              <a:buAutoNum type="arabicPeriod"/>
            </a:pPr>
            <a:r>
              <a:rPr lang="en-US" sz="2000" dirty="0">
                <a:solidFill>
                  <a:srgbClr val="000000"/>
                </a:solidFill>
              </a:rPr>
              <a:t>What types of curriculum design and delivery strategies work best? </a:t>
            </a:r>
          </a:p>
          <a:p>
            <a:pPr marL="346075" indent="-346075" fontAlgn="base">
              <a:buFont typeface="+mj-lt"/>
              <a:buAutoNum type="arabicPeriod"/>
            </a:pPr>
            <a:r>
              <a:rPr lang="en-US" sz="2000" dirty="0">
                <a:solidFill>
                  <a:srgbClr val="000000"/>
                </a:solidFill>
              </a:rPr>
              <a:t>What experiences outside the classroom (both positive and negative) impact learner success? </a:t>
            </a:r>
          </a:p>
          <a:p>
            <a:pPr marL="346075" indent="-346075" fontAlgn="base">
              <a:buFont typeface="+mj-lt"/>
              <a:buAutoNum type="arabicPeriod"/>
            </a:pPr>
            <a:r>
              <a:rPr lang="en-US" sz="2000" dirty="0">
                <a:solidFill>
                  <a:srgbClr val="000000"/>
                </a:solidFill>
              </a:rPr>
              <a:t>What ideas do learners have about how IET programs should be designed? </a:t>
            </a:r>
          </a:p>
          <a:p>
            <a:endParaRPr lang="en-US" dirty="0"/>
          </a:p>
        </p:txBody>
      </p:sp>
      <p:pic>
        <p:nvPicPr>
          <p:cNvPr id="16" name="Picture 15">
            <a:extLst>
              <a:ext uri="{FF2B5EF4-FFF2-40B4-BE49-F238E27FC236}">
                <a16:creationId xmlns:a16="http://schemas.microsoft.com/office/drawing/2014/main" id="{E8C13E68-32AC-4EBA-92A4-15611E278D8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5600" y="1312216"/>
            <a:ext cx="825739" cy="822968"/>
          </a:xfrm>
          <a:prstGeom prst="rect">
            <a:avLst/>
          </a:prstGeom>
        </p:spPr>
      </p:pic>
      <p:sp>
        <p:nvSpPr>
          <p:cNvPr id="6" name="Content Placeholder 5">
            <a:extLst>
              <a:ext uri="{FF2B5EF4-FFF2-40B4-BE49-F238E27FC236}">
                <a16:creationId xmlns:a16="http://schemas.microsoft.com/office/drawing/2014/main" id="{D530CA6D-DF88-42B8-8342-6059C12D4DB7}"/>
              </a:ext>
            </a:extLst>
          </p:cNvPr>
          <p:cNvSpPr>
            <a:spLocks noGrp="1"/>
          </p:cNvSpPr>
          <p:nvPr>
            <p:ph sz="half" idx="4294967295"/>
          </p:nvPr>
        </p:nvSpPr>
        <p:spPr>
          <a:xfrm>
            <a:off x="7021339" y="1436688"/>
            <a:ext cx="4910105" cy="5116512"/>
          </a:xfrm>
          <a:prstGeom prst="rect">
            <a:avLst/>
          </a:prstGeom>
        </p:spPr>
        <p:txBody>
          <a:bodyPr/>
          <a:lstStyle/>
          <a:p>
            <a:pPr marL="0" indent="0" fontAlgn="base">
              <a:lnSpc>
                <a:spcPct val="100000"/>
              </a:lnSpc>
              <a:spcBef>
                <a:spcPts val="600"/>
              </a:spcBef>
              <a:spcAft>
                <a:spcPts val="600"/>
              </a:spcAft>
              <a:buNone/>
            </a:pPr>
            <a:r>
              <a:rPr lang="en-US" sz="2400" b="1" dirty="0">
                <a:solidFill>
                  <a:srgbClr val="000000"/>
                </a:solidFill>
              </a:rPr>
              <a:t>Business Needs</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How do local employers recruit and hire for the occupations you might target with an IET program? </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What challenges do people in that occupation have that make it difficult for them to succeed on the job? </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What makes employees successful in these companies? </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How do employees advance in their career in these companies? </a:t>
            </a:r>
          </a:p>
          <a:p>
            <a:endParaRPr lang="en-US" dirty="0"/>
          </a:p>
        </p:txBody>
      </p:sp>
      <p:sp>
        <p:nvSpPr>
          <p:cNvPr id="3" name="Footer Placeholder 1">
            <a:extLst>
              <a:ext uri="{FF2B5EF4-FFF2-40B4-BE49-F238E27FC236}">
                <a16:creationId xmlns:a16="http://schemas.microsoft.com/office/drawing/2014/main" id="{8C69C9CF-2951-4EF4-A36D-4618F718B5E0}"/>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7"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28</a:t>
            </a:fld>
            <a:endParaRPr lang="en-US" sz="1050"/>
          </a:p>
        </p:txBody>
      </p:sp>
    </p:spTree>
    <p:extLst>
      <p:ext uri="{BB962C8B-B14F-4D97-AF65-F5344CB8AC3E}">
        <p14:creationId xmlns:p14="http://schemas.microsoft.com/office/powerpoint/2010/main" val="5160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88609-24E8-426A-BBAE-5430B079A6BC}"/>
              </a:ext>
            </a:extLst>
          </p:cNvPr>
          <p:cNvSpPr>
            <a:spLocks noGrp="1"/>
          </p:cNvSpPr>
          <p:nvPr>
            <p:ph type="title"/>
          </p:nvPr>
        </p:nvSpPr>
        <p:spPr>
          <a:xfrm>
            <a:off x="4516670" y="3209500"/>
            <a:ext cx="4145164" cy="791327"/>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100" kern="1200" dirty="0">
                <a:solidFill>
                  <a:schemeClr val="bg1"/>
                </a:solidFill>
                <a:effectLst/>
                <a:latin typeface="Verdana" panose="020B0604030504040204" pitchFamily="34" charset="0"/>
              </a:rPr>
              <a:t>Plan and Conduct a Needs Assessment</a:t>
            </a:r>
            <a:endParaRPr lang="en-US" sz="3100" dirty="0">
              <a:effectLst/>
              <a:latin typeface="Verdana" panose="020B0604030504040204" pitchFamily="34" charset="0"/>
            </a:endParaRPr>
          </a:p>
          <a:p>
            <a:pPr algn="ctr"/>
            <a:r>
              <a:rPr lang="en-US" sz="6000" dirty="0">
                <a:latin typeface="Arial"/>
                <a:cs typeface="Arial"/>
              </a:rPr>
              <a:t>Questions?</a:t>
            </a:r>
          </a:p>
        </p:txBody>
      </p:sp>
      <p:sp>
        <p:nvSpPr>
          <p:cNvPr id="3" name="Rectangle: Rounded Corners 2">
            <a:extLst>
              <a:ext uri="{FF2B5EF4-FFF2-40B4-BE49-F238E27FC236}">
                <a16:creationId xmlns:a16="http://schemas.microsoft.com/office/drawing/2014/main" id="{31C3A817-396C-44C8-9D05-8E4AD1C042C7}"/>
              </a:ext>
              <a:ext uri="{C183D7F6-B498-43B3-948B-1728B52AA6E4}">
                <adec:decorative xmlns:adec="http://schemas.microsoft.com/office/drawing/2017/decorative" val="1"/>
              </a:ext>
            </a:extLst>
          </p:cNvPr>
          <p:cNvSpPr/>
          <p:nvPr/>
        </p:nvSpPr>
        <p:spPr>
          <a:xfrm>
            <a:off x="2989848" y="1909846"/>
            <a:ext cx="6707605" cy="2364205"/>
          </a:xfrm>
          <a:prstGeom prst="roundRect">
            <a:avLst>
              <a:gd name="adj" fmla="val 13614"/>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606CAE8-6898-40C9-A74E-A214622D0873}"/>
              </a:ext>
              <a:ext uri="{C183D7F6-B498-43B3-948B-1728B52AA6E4}">
                <adec:decorative xmlns:adec="http://schemas.microsoft.com/office/drawing/2017/decorative" val="1"/>
              </a:ext>
            </a:extLst>
          </p:cNvPr>
          <p:cNvSpPr/>
          <p:nvPr/>
        </p:nvSpPr>
        <p:spPr>
          <a:xfrm>
            <a:off x="2430129" y="1898981"/>
            <a:ext cx="826168" cy="2598821"/>
          </a:xfrm>
          <a:prstGeom prst="round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B9132E-E8BB-4E08-97E7-C509E74DBDF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8241" y="1691932"/>
            <a:ext cx="1784483" cy="3316810"/>
          </a:xfrm>
          <a:prstGeom prst="rect">
            <a:avLst/>
          </a:prstGeom>
        </p:spPr>
      </p:pic>
      <p:sp>
        <p:nvSpPr>
          <p:cNvPr id="12" name="Footer Placeholder 1">
            <a:extLst>
              <a:ext uri="{FF2B5EF4-FFF2-40B4-BE49-F238E27FC236}">
                <a16:creationId xmlns:a16="http://schemas.microsoft.com/office/drawing/2014/main" id="{7E9F9552-BA42-4202-ACC6-53688C1DAA8E}"/>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1: Research and Assess</a:t>
            </a:r>
          </a:p>
        </p:txBody>
      </p:sp>
      <p:sp>
        <p:nvSpPr>
          <p:cNvPr id="16" name="Slide Number Placeholder 2">
            <a:extLst>
              <a:ext uri="{FF2B5EF4-FFF2-40B4-BE49-F238E27FC236}">
                <a16:creationId xmlns:a16="http://schemas.microsoft.com/office/drawing/2014/main" id="{86996C8A-CDA7-4DBD-8091-F3EC7DEBA714}"/>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29</a:t>
            </a:fld>
            <a:endParaRPr lang="en-US" sz="1050">
              <a:solidFill>
                <a:schemeClr val="bg1"/>
              </a:solidFill>
            </a:endParaRPr>
          </a:p>
        </p:txBody>
      </p:sp>
    </p:spTree>
    <p:extLst>
      <p:ext uri="{BB962C8B-B14F-4D97-AF65-F5344CB8AC3E}">
        <p14:creationId xmlns:p14="http://schemas.microsoft.com/office/powerpoint/2010/main" val="260064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0800"/>
            <a:ext cx="10902950" cy="768350"/>
          </a:xfrm>
          <a:prstGeom prst="rect">
            <a:avLst/>
          </a:prstGeom>
        </p:spPr>
        <p:txBody>
          <a:bodyPr/>
          <a:lstStyle/>
          <a:p>
            <a:r>
              <a:rPr lang="en-US" dirty="0"/>
              <a:t>Virtual Classroom Reminders</a:t>
            </a:r>
          </a:p>
        </p:txBody>
      </p:sp>
      <p:grpSp>
        <p:nvGrpSpPr>
          <p:cNvPr id="52" name="Group 51" descr="Make sure you are signed into the Zoom desktop client rather than through the browser version.">
            <a:extLst>
              <a:ext uri="{FF2B5EF4-FFF2-40B4-BE49-F238E27FC236}">
                <a16:creationId xmlns:a16="http://schemas.microsoft.com/office/drawing/2014/main" id="{2EE6C97F-1B38-4500-9C6B-D47E9FC1A9CF}"/>
              </a:ext>
            </a:extLst>
          </p:cNvPr>
          <p:cNvGrpSpPr/>
          <p:nvPr/>
        </p:nvGrpSpPr>
        <p:grpSpPr>
          <a:xfrm>
            <a:off x="-2" y="1057660"/>
            <a:ext cx="9448801" cy="988765"/>
            <a:chOff x="-2" y="1057660"/>
            <a:chExt cx="9448801" cy="988765"/>
          </a:xfrm>
        </p:grpSpPr>
        <p:sp>
          <p:nvSpPr>
            <p:cNvPr id="53" name="Rectangle: Top Corners Rounded 52">
              <a:extLst>
                <a:ext uri="{FF2B5EF4-FFF2-40B4-BE49-F238E27FC236}">
                  <a16:creationId xmlns:a16="http://schemas.microsoft.com/office/drawing/2014/main" id="{E089AE56-E09D-433D-A4CB-31ED81CD0D2C}"/>
                </a:ext>
                <a:ext uri="{C183D7F6-B498-43B3-948B-1728B52AA6E4}">
                  <adec:decorative xmlns:adec="http://schemas.microsoft.com/office/drawing/2017/decorative" val="1"/>
                </a:ext>
              </a:extLst>
            </p:cNvPr>
            <p:cNvSpPr/>
            <p:nvPr/>
          </p:nvSpPr>
          <p:spPr>
            <a:xfrm rot="5400000">
              <a:off x="4339997" y="-3166702"/>
              <a:ext cx="768803"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81535B78-0F9B-4C33-903A-132BC213725B}"/>
                </a:ext>
                <a:ext uri="{C183D7F6-B498-43B3-948B-1728B52AA6E4}">
                  <adec:decorative xmlns:adec="http://schemas.microsoft.com/office/drawing/2017/decorative" val="1"/>
                </a:ext>
              </a:extLst>
            </p:cNvPr>
            <p:cNvSpPr/>
            <p:nvPr/>
          </p:nvSpPr>
          <p:spPr>
            <a:xfrm>
              <a:off x="508746" y="1057660"/>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BF44D384-4B65-4100-AE87-034E186F88B0}"/>
                </a:ext>
              </a:extLst>
            </p:cNvPr>
            <p:cNvGrpSpPr/>
            <p:nvPr/>
          </p:nvGrpSpPr>
          <p:grpSpPr>
            <a:xfrm>
              <a:off x="654512" y="1202650"/>
              <a:ext cx="697231" cy="697231"/>
              <a:chOff x="2014547" y="1577956"/>
              <a:chExt cx="914400" cy="914400"/>
            </a:xfrm>
            <a:solidFill>
              <a:srgbClr val="FFFFFF"/>
            </a:solidFill>
          </p:grpSpPr>
          <p:pic>
            <p:nvPicPr>
              <p:cNvPr id="83" name="Graphic 82">
                <a:extLst>
                  <a:ext uri="{FF2B5EF4-FFF2-40B4-BE49-F238E27FC236}">
                    <a16:creationId xmlns:a16="http://schemas.microsoft.com/office/drawing/2014/main" id="{D8255B56-A1C1-4348-BF42-DD40817D39F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547" y="1577956"/>
                <a:ext cx="914400" cy="914400"/>
              </a:xfrm>
              <a:prstGeom prst="rect">
                <a:avLst/>
              </a:prstGeom>
            </p:spPr>
          </p:pic>
          <p:pic>
            <p:nvPicPr>
              <p:cNvPr id="84" name="Graphic 83">
                <a:extLst>
                  <a:ext uri="{FF2B5EF4-FFF2-40B4-BE49-F238E27FC236}">
                    <a16:creationId xmlns:a16="http://schemas.microsoft.com/office/drawing/2014/main" id="{8C2983EB-EE20-46E7-A7EE-2E5803444CA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708" y="1849903"/>
                <a:ext cx="292498" cy="292498"/>
              </a:xfrm>
              <a:prstGeom prst="rect">
                <a:avLst/>
              </a:prstGeom>
            </p:spPr>
          </p:pic>
        </p:grpSp>
        <p:sp>
          <p:nvSpPr>
            <p:cNvPr id="82" name="Content Placeholder 1" descr="Make sure you are signed into the Zoom desktop client rather than through the browser version.">
              <a:extLst>
                <a:ext uri="{FF2B5EF4-FFF2-40B4-BE49-F238E27FC236}">
                  <a16:creationId xmlns:a16="http://schemas.microsoft.com/office/drawing/2014/main" id="{D35DAE19-E723-4BD9-965F-5B56F47DFEEF}"/>
                </a:ext>
              </a:extLst>
            </p:cNvPr>
            <p:cNvSpPr txBox="1">
              <a:spLocks/>
            </p:cNvSpPr>
            <p:nvPr/>
          </p:nvSpPr>
          <p:spPr>
            <a:xfrm>
              <a:off x="1741988" y="117329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Make sure you are signed into the Zoom </a:t>
              </a:r>
              <a:r>
                <a:rPr lang="en-US" sz="2000" b="1" dirty="0">
                  <a:solidFill>
                    <a:schemeClr val="bg1"/>
                  </a:solidFill>
                  <a:latin typeface="Verdana" panose="020B0604030504040204" pitchFamily="34" charset="0"/>
                  <a:ea typeface="Verdana" panose="020B0604030504040204" pitchFamily="34" charset="0"/>
                </a:rPr>
                <a:t>desktop</a:t>
              </a:r>
              <a:r>
                <a:rPr lang="en-US" sz="2000" dirty="0">
                  <a:solidFill>
                    <a:schemeClr val="bg1"/>
                  </a:solidFill>
                  <a:latin typeface="Verdana" panose="020B0604030504040204" pitchFamily="34" charset="0"/>
                  <a:ea typeface="Verdana" panose="020B0604030504040204" pitchFamily="34" charset="0"/>
                </a:rPr>
                <a:t> client rather than through the browser version.</a:t>
              </a:r>
            </a:p>
          </p:txBody>
        </p:sp>
      </p:grpSp>
      <p:grpSp>
        <p:nvGrpSpPr>
          <p:cNvPr id="85" name="Group 84" descr="We recommend using your computer for audio to facilitate participation and placement into breakout.">
            <a:extLst>
              <a:ext uri="{FF2B5EF4-FFF2-40B4-BE49-F238E27FC236}">
                <a16:creationId xmlns:a16="http://schemas.microsoft.com/office/drawing/2014/main" id="{D0B9B020-5656-459A-9D5E-EED703D67822}"/>
              </a:ext>
            </a:extLst>
          </p:cNvPr>
          <p:cNvGrpSpPr/>
          <p:nvPr/>
        </p:nvGrpSpPr>
        <p:grpSpPr>
          <a:xfrm>
            <a:off x="1" y="2246677"/>
            <a:ext cx="9448803" cy="988765"/>
            <a:chOff x="1" y="2246677"/>
            <a:chExt cx="9448803" cy="988765"/>
          </a:xfrm>
        </p:grpSpPr>
        <p:sp>
          <p:nvSpPr>
            <p:cNvPr id="86" name="Content Placeholder 1">
              <a:extLst>
                <a:ext uri="{FF2B5EF4-FFF2-40B4-BE49-F238E27FC236}">
                  <a16:creationId xmlns:a16="http://schemas.microsoft.com/office/drawing/2014/main" id="{63BC2A58-CE8D-4F93-A3C4-1023F97423EF}"/>
                </a:ext>
              </a:extLst>
            </p:cNvPr>
            <p:cNvSpPr txBox="1">
              <a:spLocks/>
            </p:cNvSpPr>
            <p:nvPr/>
          </p:nvSpPr>
          <p:spPr>
            <a:xfrm>
              <a:off x="1741988" y="2342041"/>
              <a:ext cx="7054779" cy="7097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If your Internet speed is slow, you may need to keep your camera off to improve quality.</a:t>
              </a:r>
            </a:p>
          </p:txBody>
        </p:sp>
        <p:grpSp>
          <p:nvGrpSpPr>
            <p:cNvPr id="87" name="Group 86">
              <a:extLst>
                <a:ext uri="{FF2B5EF4-FFF2-40B4-BE49-F238E27FC236}">
                  <a16:creationId xmlns:a16="http://schemas.microsoft.com/office/drawing/2014/main" id="{2D8EF89D-884A-49C6-BC6E-0F0413967436}"/>
                </a:ext>
                <a:ext uri="{C183D7F6-B498-43B3-948B-1728B52AA6E4}">
                  <adec:decorative xmlns:adec="http://schemas.microsoft.com/office/drawing/2017/decorative" val="0"/>
                </a:ext>
              </a:extLst>
            </p:cNvPr>
            <p:cNvGrpSpPr/>
            <p:nvPr/>
          </p:nvGrpSpPr>
          <p:grpSpPr>
            <a:xfrm>
              <a:off x="1" y="2246677"/>
              <a:ext cx="9448803" cy="988765"/>
              <a:chOff x="1" y="2246677"/>
              <a:chExt cx="9448803" cy="988765"/>
            </a:xfrm>
          </p:grpSpPr>
          <p:sp>
            <p:nvSpPr>
              <p:cNvPr id="89" name="Rectangle: Top Corners Rounded 88">
                <a:extLst>
                  <a:ext uri="{FF2B5EF4-FFF2-40B4-BE49-F238E27FC236}">
                    <a16:creationId xmlns:a16="http://schemas.microsoft.com/office/drawing/2014/main" id="{12972EE1-CC17-4BDC-AED8-1AD054190744}"/>
                  </a:ext>
                  <a:ext uri="{C183D7F6-B498-43B3-948B-1728B52AA6E4}">
                    <adec:decorative xmlns:adec="http://schemas.microsoft.com/office/drawing/2017/decorative" val="1"/>
                  </a:ext>
                </a:extLst>
              </p:cNvPr>
              <p:cNvSpPr/>
              <p:nvPr/>
            </p:nvSpPr>
            <p:spPr>
              <a:xfrm rot="5400000">
                <a:off x="4340001" y="-2001277"/>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6393DC2E-F9D3-4570-9C23-D0679B4B6508}"/>
                  </a:ext>
                  <a:ext uri="{C183D7F6-B498-43B3-948B-1728B52AA6E4}">
                    <adec:decorative xmlns:adec="http://schemas.microsoft.com/office/drawing/2017/decorative" val="1"/>
                  </a:ext>
                </a:extLst>
              </p:cNvPr>
              <p:cNvSpPr/>
              <p:nvPr/>
            </p:nvSpPr>
            <p:spPr>
              <a:xfrm>
                <a:off x="508746" y="224667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04539205-D228-4DA2-B5AC-1FA49CC7750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512" y="2361860"/>
                <a:ext cx="736710" cy="736710"/>
              </a:xfrm>
              <a:prstGeom prst="rect">
                <a:avLst/>
              </a:prstGeom>
            </p:spPr>
          </p:pic>
          <p:pic>
            <p:nvPicPr>
              <p:cNvPr id="92" name="Graphic 91">
                <a:extLst>
                  <a:ext uri="{FF2B5EF4-FFF2-40B4-BE49-F238E27FC236}">
                    <a16:creationId xmlns:a16="http://schemas.microsoft.com/office/drawing/2014/main" id="{E6455055-525B-4FD7-B4AB-8CFB6AF8FB6E}"/>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2638" y="2566740"/>
                <a:ext cx="267952" cy="267952"/>
              </a:xfrm>
              <a:prstGeom prst="rect">
                <a:avLst/>
              </a:prstGeom>
            </p:spPr>
          </p:pic>
        </p:grpSp>
        <p:sp>
          <p:nvSpPr>
            <p:cNvPr id="88" name="Content Placeholder 1">
              <a:extLst>
                <a:ext uri="{FF2B5EF4-FFF2-40B4-BE49-F238E27FC236}">
                  <a16:creationId xmlns:a16="http://schemas.microsoft.com/office/drawing/2014/main" id="{C441CB09-C314-4917-AD32-17F701CEEA93}"/>
                </a:ext>
              </a:extLst>
            </p:cNvPr>
            <p:cNvSpPr txBox="1">
              <a:spLocks/>
            </p:cNvSpPr>
            <p:nvPr/>
          </p:nvSpPr>
          <p:spPr>
            <a:xfrm>
              <a:off x="1741988" y="2364697"/>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We recommend using your computer for audio to facilitate participation.</a:t>
              </a:r>
            </a:p>
          </p:txBody>
        </p:sp>
      </p:grpSp>
      <p:grpSp>
        <p:nvGrpSpPr>
          <p:cNvPr id="93" name="Group 92" descr="Please mute your microphone and turn on your camera.">
            <a:extLst>
              <a:ext uri="{FF2B5EF4-FFF2-40B4-BE49-F238E27FC236}">
                <a16:creationId xmlns:a16="http://schemas.microsoft.com/office/drawing/2014/main" id="{F782D83B-F65A-4794-BC44-DB148A16B771}"/>
              </a:ext>
              <a:ext uri="{C183D7F6-B498-43B3-948B-1728B52AA6E4}">
                <adec:decorative xmlns:adec="http://schemas.microsoft.com/office/drawing/2017/decorative" val="0"/>
              </a:ext>
            </a:extLst>
          </p:cNvPr>
          <p:cNvGrpSpPr/>
          <p:nvPr/>
        </p:nvGrpSpPr>
        <p:grpSpPr>
          <a:xfrm>
            <a:off x="1" y="3407166"/>
            <a:ext cx="9448803" cy="988765"/>
            <a:chOff x="1" y="3407166"/>
            <a:chExt cx="9448803" cy="988765"/>
          </a:xfrm>
        </p:grpSpPr>
        <p:sp>
          <p:nvSpPr>
            <p:cNvPr id="94" name="Rectangle: Top Corners Rounded 93">
              <a:extLst>
                <a:ext uri="{FF2B5EF4-FFF2-40B4-BE49-F238E27FC236}">
                  <a16:creationId xmlns:a16="http://schemas.microsoft.com/office/drawing/2014/main" id="{0021DD7B-4EAC-4619-BC0C-3898385F7D34}"/>
                </a:ext>
                <a:ext uri="{C183D7F6-B498-43B3-948B-1728B52AA6E4}">
                  <adec:decorative xmlns:adec="http://schemas.microsoft.com/office/drawing/2017/decorative" val="1"/>
                </a:ext>
              </a:extLst>
            </p:cNvPr>
            <p:cNvSpPr/>
            <p:nvPr/>
          </p:nvSpPr>
          <p:spPr>
            <a:xfrm rot="5400000">
              <a:off x="4340001" y="-835850"/>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9F7D73D-5328-41F5-B1DF-5CED11E957AF}"/>
                </a:ext>
                <a:ext uri="{C183D7F6-B498-43B3-948B-1728B52AA6E4}">
                  <adec:decorative xmlns:adec="http://schemas.microsoft.com/office/drawing/2017/decorative" val="1"/>
                </a:ext>
              </a:extLst>
            </p:cNvPr>
            <p:cNvSpPr/>
            <p:nvPr/>
          </p:nvSpPr>
          <p:spPr>
            <a:xfrm>
              <a:off x="508746" y="3407166"/>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ontent Placeholder 1">
              <a:extLst>
                <a:ext uri="{FF2B5EF4-FFF2-40B4-BE49-F238E27FC236}">
                  <a16:creationId xmlns:a16="http://schemas.microsoft.com/office/drawing/2014/main" id="{BBFC62EB-B316-4824-9005-8BF7DED8D9D2}"/>
                </a:ext>
              </a:extLst>
            </p:cNvPr>
            <p:cNvSpPr txBox="1">
              <a:spLocks/>
            </p:cNvSpPr>
            <p:nvPr/>
          </p:nvSpPr>
          <p:spPr>
            <a:xfrm>
              <a:off x="1741989" y="3662597"/>
              <a:ext cx="7479190" cy="584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Please mute your microphone and turn on your camera.</a:t>
              </a:r>
            </a:p>
          </p:txBody>
        </p:sp>
        <p:pic>
          <p:nvPicPr>
            <p:cNvPr id="97" name="Graphic 96">
              <a:extLst>
                <a:ext uri="{FF2B5EF4-FFF2-40B4-BE49-F238E27FC236}">
                  <a16:creationId xmlns:a16="http://schemas.microsoft.com/office/drawing/2014/main" id="{E8CEB271-E433-428D-928A-ACE550BA0AF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6875" y="3641701"/>
              <a:ext cx="457647" cy="457647"/>
            </a:xfrm>
            <a:prstGeom prst="rect">
              <a:avLst/>
            </a:prstGeom>
          </p:spPr>
        </p:pic>
        <p:cxnSp>
          <p:nvCxnSpPr>
            <p:cNvPr id="98" name="Straight Connector 97">
              <a:extLst>
                <a:ext uri="{FF2B5EF4-FFF2-40B4-BE49-F238E27FC236}">
                  <a16:creationId xmlns:a16="http://schemas.microsoft.com/office/drawing/2014/main" id="{FCB759CA-FCAA-4F3B-BDC2-F96A3ADB4105}"/>
                </a:ext>
                <a:ext uri="{C183D7F6-B498-43B3-948B-1728B52AA6E4}">
                  <adec:decorative xmlns:adec="http://schemas.microsoft.com/office/drawing/2017/decorative" val="1"/>
                </a:ext>
              </a:extLst>
            </p:cNvPr>
            <p:cNvCxnSpPr>
              <a:cxnSpLocks/>
            </p:cNvCxnSpPr>
            <p:nvPr/>
          </p:nvCxnSpPr>
          <p:spPr>
            <a:xfrm flipH="1">
              <a:off x="607034" y="3641701"/>
              <a:ext cx="372569" cy="427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9" name="Graphic 98">
              <a:extLst>
                <a:ext uri="{FF2B5EF4-FFF2-40B4-BE49-F238E27FC236}">
                  <a16:creationId xmlns:a16="http://schemas.microsoft.com/office/drawing/2014/main" id="{945BE9A4-A3ED-4BCA-B309-E9C12E120CE5}"/>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00238" y="3727173"/>
              <a:ext cx="399234" cy="399234"/>
            </a:xfrm>
            <a:prstGeom prst="rect">
              <a:avLst/>
            </a:prstGeom>
          </p:spPr>
        </p:pic>
      </p:grpSp>
      <p:grpSp>
        <p:nvGrpSpPr>
          <p:cNvPr id="100" name="Group 99" descr="During the webinar, chat the entire group for questions and comments related to the content.">
            <a:extLst>
              <a:ext uri="{FF2B5EF4-FFF2-40B4-BE49-F238E27FC236}">
                <a16:creationId xmlns:a16="http://schemas.microsoft.com/office/drawing/2014/main" id="{88A6B78A-B053-486F-B7B0-94EA0805C1ED}"/>
              </a:ext>
            </a:extLst>
          </p:cNvPr>
          <p:cNvGrpSpPr/>
          <p:nvPr/>
        </p:nvGrpSpPr>
        <p:grpSpPr>
          <a:xfrm>
            <a:off x="1" y="4490497"/>
            <a:ext cx="9448801" cy="988765"/>
            <a:chOff x="1" y="4490497"/>
            <a:chExt cx="9448801" cy="988765"/>
          </a:xfrm>
        </p:grpSpPr>
        <p:sp>
          <p:nvSpPr>
            <p:cNvPr id="101" name="Rectangle: Top Corners Rounded 100">
              <a:extLst>
                <a:ext uri="{FF2B5EF4-FFF2-40B4-BE49-F238E27FC236}">
                  <a16:creationId xmlns:a16="http://schemas.microsoft.com/office/drawing/2014/main" id="{5B9EC06D-6FF1-4D29-8CD0-B3D6DD277E9A}"/>
                </a:ext>
                <a:ext uri="{C183D7F6-B498-43B3-948B-1728B52AA6E4}">
                  <adec:decorative xmlns:adec="http://schemas.microsoft.com/office/drawing/2017/decorative" val="1"/>
                </a:ext>
              </a:extLst>
            </p:cNvPr>
            <p:cNvSpPr/>
            <p:nvPr/>
          </p:nvSpPr>
          <p:spPr>
            <a:xfrm rot="5400000">
              <a:off x="4340000" y="254623"/>
              <a:ext cx="768804"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F67E536-E58F-49F2-8889-F9EEF905555B}"/>
                </a:ext>
                <a:ext uri="{C183D7F6-B498-43B3-948B-1728B52AA6E4}">
                  <adec:decorative xmlns:adec="http://schemas.microsoft.com/office/drawing/2017/decorative" val="1"/>
                </a:ext>
              </a:extLst>
            </p:cNvPr>
            <p:cNvSpPr/>
            <p:nvPr/>
          </p:nvSpPr>
          <p:spPr>
            <a:xfrm>
              <a:off x="508746" y="449049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 name="Graphic 102">
              <a:extLst>
                <a:ext uri="{FF2B5EF4-FFF2-40B4-BE49-F238E27FC236}">
                  <a16:creationId xmlns:a16="http://schemas.microsoft.com/office/drawing/2014/main" id="{B3DA0E1F-BFD9-4F95-8694-2A676DA74F6E}"/>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3185" y="4652359"/>
              <a:ext cx="776287" cy="776287"/>
            </a:xfrm>
            <a:prstGeom prst="rect">
              <a:avLst/>
            </a:prstGeom>
          </p:spPr>
        </p:pic>
        <p:sp>
          <p:nvSpPr>
            <p:cNvPr id="104" name="Content Placeholder 1">
              <a:extLst>
                <a:ext uri="{FF2B5EF4-FFF2-40B4-BE49-F238E27FC236}">
                  <a16:creationId xmlns:a16="http://schemas.microsoft.com/office/drawing/2014/main" id="{EC56DA22-A980-4B40-BFEE-B00D8A880B0B}"/>
                </a:ext>
              </a:extLst>
            </p:cNvPr>
            <p:cNvSpPr txBox="1">
              <a:spLocks/>
            </p:cNvSpPr>
            <p:nvPr/>
          </p:nvSpPr>
          <p:spPr>
            <a:xfrm>
              <a:off x="1741990" y="4629698"/>
              <a:ext cx="7054779" cy="70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During the webinar, chat the entire group for questions and comments related to the content.</a:t>
              </a:r>
            </a:p>
          </p:txBody>
        </p:sp>
      </p:grpSp>
      <p:grpSp>
        <p:nvGrpSpPr>
          <p:cNvPr id="105" name="Group 104">
            <a:extLst>
              <a:ext uri="{FF2B5EF4-FFF2-40B4-BE49-F238E27FC236}">
                <a16:creationId xmlns:a16="http://schemas.microsoft.com/office/drawing/2014/main" id="{2F8DBF29-08E2-4FA3-9CF6-4AE8072F4D0A}"/>
              </a:ext>
              <a:ext uri="{C183D7F6-B498-43B3-948B-1728B52AA6E4}">
                <adec:decorative xmlns:adec="http://schemas.microsoft.com/office/drawing/2017/decorative" val="1"/>
              </a:ext>
            </a:extLst>
          </p:cNvPr>
          <p:cNvGrpSpPr/>
          <p:nvPr/>
        </p:nvGrpSpPr>
        <p:grpSpPr>
          <a:xfrm>
            <a:off x="1" y="5625562"/>
            <a:ext cx="9448799" cy="988765"/>
            <a:chOff x="1" y="5625562"/>
            <a:chExt cx="9448799" cy="988765"/>
          </a:xfrm>
        </p:grpSpPr>
        <p:grpSp>
          <p:nvGrpSpPr>
            <p:cNvPr id="106" name="Group 105">
              <a:extLst>
                <a:ext uri="{FF2B5EF4-FFF2-40B4-BE49-F238E27FC236}">
                  <a16:creationId xmlns:a16="http://schemas.microsoft.com/office/drawing/2014/main" id="{D9290BF7-668B-4174-965E-B8BD110F4E8C}"/>
                </a:ext>
              </a:extLst>
            </p:cNvPr>
            <p:cNvGrpSpPr/>
            <p:nvPr/>
          </p:nvGrpSpPr>
          <p:grpSpPr>
            <a:xfrm>
              <a:off x="1" y="5625562"/>
              <a:ext cx="9448799" cy="988765"/>
              <a:chOff x="1" y="5625562"/>
              <a:chExt cx="9448799" cy="988765"/>
            </a:xfrm>
          </p:grpSpPr>
          <p:sp>
            <p:nvSpPr>
              <p:cNvPr id="112" name="Rectangle: Top Corners Rounded 111">
                <a:extLst>
                  <a:ext uri="{FF2B5EF4-FFF2-40B4-BE49-F238E27FC236}">
                    <a16:creationId xmlns:a16="http://schemas.microsoft.com/office/drawing/2014/main" id="{9AE628EB-64F5-4584-B436-2BE4CA0280E6}"/>
                  </a:ext>
                  <a:ext uri="{C183D7F6-B498-43B3-948B-1728B52AA6E4}">
                    <adec:decorative xmlns:adec="http://schemas.microsoft.com/office/drawing/2017/decorative" val="1"/>
                  </a:ext>
                </a:extLst>
              </p:cNvPr>
              <p:cNvSpPr/>
              <p:nvPr/>
            </p:nvSpPr>
            <p:spPr>
              <a:xfrm rot="5400000">
                <a:off x="4339999" y="1420053"/>
                <a:ext cx="768804" cy="9448799"/>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455BF896-3D1D-4F36-BA2F-7800CABE57EB}"/>
                  </a:ext>
                  <a:ext uri="{C183D7F6-B498-43B3-948B-1728B52AA6E4}">
                    <adec:decorative xmlns:adec="http://schemas.microsoft.com/office/drawing/2017/decorative" val="1"/>
                  </a:ext>
                </a:extLst>
              </p:cNvPr>
              <p:cNvSpPr/>
              <p:nvPr/>
            </p:nvSpPr>
            <p:spPr>
              <a:xfrm>
                <a:off x="508746" y="5625562"/>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Content Placeholder 1">
              <a:extLst>
                <a:ext uri="{FF2B5EF4-FFF2-40B4-BE49-F238E27FC236}">
                  <a16:creationId xmlns:a16="http://schemas.microsoft.com/office/drawing/2014/main" id="{7D8DEDD2-D009-43F7-A71B-357A846EC3FD}"/>
                </a:ext>
              </a:extLst>
            </p:cNvPr>
            <p:cNvSpPr txBox="1">
              <a:spLocks/>
            </p:cNvSpPr>
            <p:nvPr/>
          </p:nvSpPr>
          <p:spPr>
            <a:xfrm>
              <a:off x="1741990" y="5788328"/>
              <a:ext cx="757189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it-IT" sz="2000" dirty="0">
                  <a:solidFill>
                    <a:schemeClr val="bg1"/>
                  </a:solidFill>
                  <a:latin typeface="Verdana" panose="020B0604030504040204" pitchFamily="34" charset="0"/>
                  <a:ea typeface="Verdana" panose="020B0604030504040204" pitchFamily="34" charset="0"/>
                </a:rPr>
                <a:t>If you experience problems during the webinar, message or email __________ at ________________________</a:t>
              </a:r>
              <a:r>
                <a:rPr lang="en-US" sz="2000" dirty="0">
                  <a:solidFill>
                    <a:schemeClr val="bg1"/>
                  </a:solidFill>
                  <a:latin typeface="Verdana" panose="020B0604030504040204" pitchFamily="34" charset="0"/>
                  <a:ea typeface="Verdana" panose="020B0604030504040204" pitchFamily="34" charset="0"/>
                </a:rPr>
                <a:t>.</a:t>
              </a:r>
            </a:p>
          </p:txBody>
        </p:sp>
        <p:grpSp>
          <p:nvGrpSpPr>
            <p:cNvPr id="108" name="Group 107">
              <a:extLst>
                <a:ext uri="{FF2B5EF4-FFF2-40B4-BE49-F238E27FC236}">
                  <a16:creationId xmlns:a16="http://schemas.microsoft.com/office/drawing/2014/main" id="{A357B95A-C72E-4C71-B8F6-5C27B9D27449}"/>
                </a:ext>
              </a:extLst>
            </p:cNvPr>
            <p:cNvGrpSpPr/>
            <p:nvPr/>
          </p:nvGrpSpPr>
          <p:grpSpPr>
            <a:xfrm>
              <a:off x="737181" y="5754845"/>
              <a:ext cx="525331" cy="662456"/>
              <a:chOff x="737181" y="5754845"/>
              <a:chExt cx="525331" cy="662456"/>
            </a:xfrm>
          </p:grpSpPr>
          <p:sp>
            <p:nvSpPr>
              <p:cNvPr id="109" name="Freeform: Shape 108">
                <a:extLst>
                  <a:ext uri="{FF2B5EF4-FFF2-40B4-BE49-F238E27FC236}">
                    <a16:creationId xmlns:a16="http://schemas.microsoft.com/office/drawing/2014/main" id="{8B1F8B36-CEB4-44AA-A33C-FB14BEADEF38}"/>
                  </a:ext>
                </a:extLst>
              </p:cNvPr>
              <p:cNvSpPr/>
              <p:nvPr/>
            </p:nvSpPr>
            <p:spPr>
              <a:xfrm>
                <a:off x="737181" y="5754845"/>
                <a:ext cx="525331" cy="616474"/>
              </a:xfrm>
              <a:custGeom>
                <a:avLst/>
                <a:gdLst>
                  <a:gd name="connsiteX0" fmla="*/ 373725 w 525331"/>
                  <a:gd name="connsiteY0" fmla="*/ 355389 h 616474"/>
                  <a:gd name="connsiteX1" fmla="*/ 463352 w 525331"/>
                  <a:gd name="connsiteY1" fmla="*/ 401371 h 616474"/>
                  <a:gd name="connsiteX2" fmla="*/ 480498 w 525331"/>
                  <a:gd name="connsiteY2" fmla="*/ 436442 h 616474"/>
                  <a:gd name="connsiteX3" fmla="*/ 494526 w 525331"/>
                  <a:gd name="connsiteY3" fmla="*/ 557243 h 616474"/>
                  <a:gd name="connsiteX4" fmla="*/ 488291 w 525331"/>
                  <a:gd name="connsiteY4" fmla="*/ 571272 h 616474"/>
                  <a:gd name="connsiteX5" fmla="*/ 488291 w 525331"/>
                  <a:gd name="connsiteY5" fmla="*/ 571272 h 616474"/>
                  <a:gd name="connsiteX6" fmla="*/ 446206 w 525331"/>
                  <a:gd name="connsiteY6" fmla="*/ 591535 h 616474"/>
                  <a:gd name="connsiteX7" fmla="*/ 446206 w 525331"/>
                  <a:gd name="connsiteY7" fmla="*/ 616475 h 616474"/>
                  <a:gd name="connsiteX8" fmla="*/ 467248 w 525331"/>
                  <a:gd name="connsiteY8" fmla="*/ 616475 h 616474"/>
                  <a:gd name="connsiteX9" fmla="*/ 505437 w 525331"/>
                  <a:gd name="connsiteY9" fmla="*/ 596991 h 616474"/>
                  <a:gd name="connsiteX10" fmla="*/ 505437 w 525331"/>
                  <a:gd name="connsiteY10" fmla="*/ 596991 h 616474"/>
                  <a:gd name="connsiteX11" fmla="*/ 524921 w 525331"/>
                  <a:gd name="connsiteY11" fmla="*/ 553347 h 616474"/>
                  <a:gd name="connsiteX12" fmla="*/ 512451 w 525331"/>
                  <a:gd name="connsiteY12" fmla="*/ 435663 h 616474"/>
                  <a:gd name="connsiteX13" fmla="*/ 483615 w 525331"/>
                  <a:gd name="connsiteY13" fmla="*/ 377990 h 616474"/>
                  <a:gd name="connsiteX14" fmla="*/ 384636 w 525331"/>
                  <a:gd name="connsiteY14" fmla="*/ 326552 h 616474"/>
                  <a:gd name="connsiteX15" fmla="*/ 346447 w 525331"/>
                  <a:gd name="connsiteY15" fmla="*/ 310965 h 616474"/>
                  <a:gd name="connsiteX16" fmla="*/ 341771 w 525331"/>
                  <a:gd name="connsiteY16" fmla="*/ 303951 h 616474"/>
                  <a:gd name="connsiteX17" fmla="*/ 341771 w 525331"/>
                  <a:gd name="connsiteY17" fmla="*/ 285246 h 616474"/>
                  <a:gd name="connsiteX18" fmla="*/ 388533 w 525331"/>
                  <a:gd name="connsiteY18" fmla="*/ 187826 h 616474"/>
                  <a:gd name="connsiteX19" fmla="*/ 388533 w 525331"/>
                  <a:gd name="connsiteY19" fmla="*/ 159769 h 616474"/>
                  <a:gd name="connsiteX20" fmla="*/ 404120 w 525331"/>
                  <a:gd name="connsiteY20" fmla="*/ 164445 h 616474"/>
                  <a:gd name="connsiteX21" fmla="*/ 390871 w 525331"/>
                  <a:gd name="connsiteY21" fmla="*/ 125477 h 616474"/>
                  <a:gd name="connsiteX22" fmla="*/ 386974 w 525331"/>
                  <a:gd name="connsiteY22" fmla="*/ 109111 h 616474"/>
                  <a:gd name="connsiteX23" fmla="*/ 317611 w 525331"/>
                  <a:gd name="connsiteY23" fmla="*/ 14029 h 616474"/>
                  <a:gd name="connsiteX24" fmla="*/ 307479 w 525331"/>
                  <a:gd name="connsiteY24" fmla="*/ 14808 h 616474"/>
                  <a:gd name="connsiteX25" fmla="*/ 300465 w 525331"/>
                  <a:gd name="connsiteY25" fmla="*/ 20263 h 616474"/>
                  <a:gd name="connsiteX26" fmla="*/ 292671 w 525331"/>
                  <a:gd name="connsiteY26" fmla="*/ 9352 h 616474"/>
                  <a:gd name="connsiteX27" fmla="*/ 283319 w 525331"/>
                  <a:gd name="connsiteY27" fmla="*/ 2338 h 616474"/>
                  <a:gd name="connsiteX28" fmla="*/ 262276 w 525331"/>
                  <a:gd name="connsiteY28" fmla="*/ 0 h 616474"/>
                  <a:gd name="connsiteX29" fmla="*/ 138358 w 525331"/>
                  <a:gd name="connsiteY29" fmla="*/ 111449 h 616474"/>
                  <a:gd name="connsiteX30" fmla="*/ 138358 w 525331"/>
                  <a:gd name="connsiteY30" fmla="*/ 116904 h 616474"/>
                  <a:gd name="connsiteX31" fmla="*/ 138358 w 525331"/>
                  <a:gd name="connsiteY31" fmla="*/ 116904 h 616474"/>
                  <a:gd name="connsiteX32" fmla="*/ 138358 w 525331"/>
                  <a:gd name="connsiteY32" fmla="*/ 130153 h 616474"/>
                  <a:gd name="connsiteX33" fmla="*/ 128226 w 525331"/>
                  <a:gd name="connsiteY33" fmla="*/ 179253 h 616474"/>
                  <a:gd name="connsiteX34" fmla="*/ 114977 w 525331"/>
                  <a:gd name="connsiteY34" fmla="*/ 210428 h 616474"/>
                  <a:gd name="connsiteX35" fmla="*/ 139917 w 525331"/>
                  <a:gd name="connsiteY35" fmla="*/ 203413 h 616474"/>
                  <a:gd name="connsiteX36" fmla="*/ 185120 w 525331"/>
                  <a:gd name="connsiteY36" fmla="*/ 283688 h 616474"/>
                  <a:gd name="connsiteX37" fmla="*/ 185120 w 525331"/>
                  <a:gd name="connsiteY37" fmla="*/ 303172 h 616474"/>
                  <a:gd name="connsiteX38" fmla="*/ 180443 w 525331"/>
                  <a:gd name="connsiteY38" fmla="*/ 310186 h 616474"/>
                  <a:gd name="connsiteX39" fmla="*/ 142255 w 525331"/>
                  <a:gd name="connsiteY39" fmla="*/ 325773 h 616474"/>
                  <a:gd name="connsiteX40" fmla="*/ 43276 w 525331"/>
                  <a:gd name="connsiteY40" fmla="*/ 377211 h 616474"/>
                  <a:gd name="connsiteX41" fmla="*/ 13660 w 525331"/>
                  <a:gd name="connsiteY41" fmla="*/ 434884 h 616474"/>
                  <a:gd name="connsiteX42" fmla="*/ 411 w 525331"/>
                  <a:gd name="connsiteY42" fmla="*/ 553347 h 616474"/>
                  <a:gd name="connsiteX43" fmla="*/ 19895 w 525331"/>
                  <a:gd name="connsiteY43" fmla="*/ 596991 h 616474"/>
                  <a:gd name="connsiteX44" fmla="*/ 58084 w 525331"/>
                  <a:gd name="connsiteY44" fmla="*/ 616475 h 616474"/>
                  <a:gd name="connsiteX45" fmla="*/ 79906 w 525331"/>
                  <a:gd name="connsiteY45" fmla="*/ 616475 h 616474"/>
                  <a:gd name="connsiteX46" fmla="*/ 79906 w 525331"/>
                  <a:gd name="connsiteY46" fmla="*/ 592315 h 616474"/>
                  <a:gd name="connsiteX47" fmla="*/ 37820 w 525331"/>
                  <a:gd name="connsiteY47" fmla="*/ 572051 h 616474"/>
                  <a:gd name="connsiteX48" fmla="*/ 31585 w 525331"/>
                  <a:gd name="connsiteY48" fmla="*/ 558023 h 616474"/>
                  <a:gd name="connsiteX49" fmla="*/ 44834 w 525331"/>
                  <a:gd name="connsiteY49" fmla="*/ 438001 h 616474"/>
                  <a:gd name="connsiteX50" fmla="*/ 44834 w 525331"/>
                  <a:gd name="connsiteY50" fmla="*/ 436442 h 616474"/>
                  <a:gd name="connsiteX51" fmla="*/ 62760 w 525331"/>
                  <a:gd name="connsiteY51" fmla="*/ 401371 h 616474"/>
                  <a:gd name="connsiteX52" fmla="*/ 152386 w 525331"/>
                  <a:gd name="connsiteY52" fmla="*/ 355389 h 616474"/>
                  <a:gd name="connsiteX53" fmla="*/ 164856 w 525331"/>
                  <a:gd name="connsiteY53" fmla="*/ 351492 h 616474"/>
                  <a:gd name="connsiteX54" fmla="*/ 263056 w 525331"/>
                  <a:gd name="connsiteY54" fmla="*/ 374094 h 616474"/>
                  <a:gd name="connsiteX55" fmla="*/ 362035 w 525331"/>
                  <a:gd name="connsiteY55" fmla="*/ 351492 h 616474"/>
                  <a:gd name="connsiteX56" fmla="*/ 373725 w 525331"/>
                  <a:gd name="connsiteY56" fmla="*/ 355389 h 616474"/>
                  <a:gd name="connsiteX57" fmla="*/ 169532 w 525331"/>
                  <a:gd name="connsiteY57" fmla="*/ 194061 h 616474"/>
                  <a:gd name="connsiteX58" fmla="*/ 333198 w 525331"/>
                  <a:gd name="connsiteY58" fmla="*/ 101317 h 616474"/>
                  <a:gd name="connsiteX59" fmla="*/ 356579 w 525331"/>
                  <a:gd name="connsiteY59" fmla="*/ 132491 h 616474"/>
                  <a:gd name="connsiteX60" fmla="*/ 356579 w 525331"/>
                  <a:gd name="connsiteY60" fmla="*/ 187047 h 616474"/>
                  <a:gd name="connsiteX61" fmla="*/ 263056 w 525331"/>
                  <a:gd name="connsiteY61" fmla="*/ 280570 h 616474"/>
                  <a:gd name="connsiteX62" fmla="*/ 169532 w 525331"/>
                  <a:gd name="connsiteY62" fmla="*/ 194061 h 616474"/>
                  <a:gd name="connsiteX63" fmla="*/ 200707 w 525331"/>
                  <a:gd name="connsiteY63" fmla="*/ 334346 h 616474"/>
                  <a:gd name="connsiteX64" fmla="*/ 216294 w 525331"/>
                  <a:gd name="connsiteY64" fmla="*/ 303172 h 616474"/>
                  <a:gd name="connsiteX65" fmla="*/ 216294 w 525331"/>
                  <a:gd name="connsiteY65" fmla="*/ 302392 h 616474"/>
                  <a:gd name="connsiteX66" fmla="*/ 309817 w 525331"/>
                  <a:gd name="connsiteY66" fmla="*/ 302392 h 616474"/>
                  <a:gd name="connsiteX67" fmla="*/ 309817 w 525331"/>
                  <a:gd name="connsiteY67" fmla="*/ 303172 h 616474"/>
                  <a:gd name="connsiteX68" fmla="*/ 324625 w 525331"/>
                  <a:gd name="connsiteY68" fmla="*/ 334346 h 616474"/>
                  <a:gd name="connsiteX69" fmla="*/ 262276 w 525331"/>
                  <a:gd name="connsiteY69" fmla="*/ 342919 h 616474"/>
                  <a:gd name="connsiteX70" fmla="*/ 200707 w 525331"/>
                  <a:gd name="connsiteY70" fmla="*/ 334346 h 61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25331" h="616474">
                    <a:moveTo>
                      <a:pt x="373725" y="355389"/>
                    </a:moveTo>
                    <a:cubicBezTo>
                      <a:pt x="406458" y="367079"/>
                      <a:pt x="437633" y="380328"/>
                      <a:pt x="463352" y="401371"/>
                    </a:cubicBezTo>
                    <a:cubicBezTo>
                      <a:pt x="474263" y="409944"/>
                      <a:pt x="480498" y="422414"/>
                      <a:pt x="480498" y="436442"/>
                    </a:cubicBezTo>
                    <a:lnTo>
                      <a:pt x="494526" y="557243"/>
                    </a:lnTo>
                    <a:cubicBezTo>
                      <a:pt x="495305" y="562699"/>
                      <a:pt x="492967" y="568155"/>
                      <a:pt x="488291" y="571272"/>
                    </a:cubicBezTo>
                    <a:lnTo>
                      <a:pt x="488291" y="571272"/>
                    </a:lnTo>
                    <a:cubicBezTo>
                      <a:pt x="475042" y="579845"/>
                      <a:pt x="461014" y="586859"/>
                      <a:pt x="446206" y="591535"/>
                    </a:cubicBezTo>
                    <a:lnTo>
                      <a:pt x="446206" y="616475"/>
                    </a:lnTo>
                    <a:lnTo>
                      <a:pt x="467248" y="616475"/>
                    </a:lnTo>
                    <a:cubicBezTo>
                      <a:pt x="480498" y="611019"/>
                      <a:pt x="493747" y="604785"/>
                      <a:pt x="505437" y="596991"/>
                    </a:cubicBezTo>
                    <a:lnTo>
                      <a:pt x="505437" y="596991"/>
                    </a:lnTo>
                    <a:cubicBezTo>
                      <a:pt x="519466" y="587639"/>
                      <a:pt x="527259" y="570493"/>
                      <a:pt x="524921" y="553347"/>
                    </a:cubicBezTo>
                    <a:lnTo>
                      <a:pt x="512451" y="435663"/>
                    </a:lnTo>
                    <a:cubicBezTo>
                      <a:pt x="511672" y="413062"/>
                      <a:pt x="501540" y="392019"/>
                      <a:pt x="483615" y="377990"/>
                    </a:cubicBezTo>
                    <a:cubicBezTo>
                      <a:pt x="454779" y="353830"/>
                      <a:pt x="420487" y="339022"/>
                      <a:pt x="384636" y="326552"/>
                    </a:cubicBezTo>
                    <a:lnTo>
                      <a:pt x="346447" y="310965"/>
                    </a:lnTo>
                    <a:cubicBezTo>
                      <a:pt x="343330" y="309407"/>
                      <a:pt x="341771" y="307068"/>
                      <a:pt x="341771" y="303951"/>
                    </a:cubicBezTo>
                    <a:lnTo>
                      <a:pt x="341771" y="285246"/>
                    </a:lnTo>
                    <a:cubicBezTo>
                      <a:pt x="371387" y="261865"/>
                      <a:pt x="388533" y="226015"/>
                      <a:pt x="388533" y="187826"/>
                    </a:cubicBezTo>
                    <a:lnTo>
                      <a:pt x="388533" y="159769"/>
                    </a:lnTo>
                    <a:cubicBezTo>
                      <a:pt x="393209" y="162887"/>
                      <a:pt x="398665" y="163666"/>
                      <a:pt x="404120" y="164445"/>
                    </a:cubicBezTo>
                    <a:lnTo>
                      <a:pt x="390871" y="125477"/>
                    </a:lnTo>
                    <a:cubicBezTo>
                      <a:pt x="389312" y="120022"/>
                      <a:pt x="387754" y="114566"/>
                      <a:pt x="386974" y="109111"/>
                    </a:cubicBezTo>
                    <a:cubicBezTo>
                      <a:pt x="380739" y="64687"/>
                      <a:pt x="354241" y="33513"/>
                      <a:pt x="317611" y="14029"/>
                    </a:cubicBezTo>
                    <a:cubicBezTo>
                      <a:pt x="314494" y="12470"/>
                      <a:pt x="310597" y="12470"/>
                      <a:pt x="307479" y="14808"/>
                    </a:cubicBezTo>
                    <a:lnTo>
                      <a:pt x="300465" y="20263"/>
                    </a:lnTo>
                    <a:lnTo>
                      <a:pt x="292671" y="9352"/>
                    </a:lnTo>
                    <a:cubicBezTo>
                      <a:pt x="290333" y="6235"/>
                      <a:pt x="287216" y="3117"/>
                      <a:pt x="283319" y="2338"/>
                    </a:cubicBezTo>
                    <a:cubicBezTo>
                      <a:pt x="276305" y="779"/>
                      <a:pt x="269291" y="0"/>
                      <a:pt x="262276" y="0"/>
                    </a:cubicBezTo>
                    <a:cubicBezTo>
                      <a:pt x="200707" y="0"/>
                      <a:pt x="149269" y="48320"/>
                      <a:pt x="138358" y="111449"/>
                    </a:cubicBezTo>
                    <a:lnTo>
                      <a:pt x="138358" y="116904"/>
                    </a:lnTo>
                    <a:lnTo>
                      <a:pt x="138358" y="116904"/>
                    </a:lnTo>
                    <a:lnTo>
                      <a:pt x="138358" y="130153"/>
                    </a:lnTo>
                    <a:cubicBezTo>
                      <a:pt x="138358" y="147299"/>
                      <a:pt x="135240" y="163666"/>
                      <a:pt x="128226" y="179253"/>
                    </a:cubicBezTo>
                    <a:lnTo>
                      <a:pt x="114977" y="210428"/>
                    </a:lnTo>
                    <a:cubicBezTo>
                      <a:pt x="114977" y="210428"/>
                      <a:pt x="124329" y="208090"/>
                      <a:pt x="139917" y="203413"/>
                    </a:cubicBezTo>
                    <a:cubicBezTo>
                      <a:pt x="143813" y="235367"/>
                      <a:pt x="160180" y="264204"/>
                      <a:pt x="185120" y="283688"/>
                    </a:cubicBezTo>
                    <a:lnTo>
                      <a:pt x="185120" y="303172"/>
                    </a:lnTo>
                    <a:cubicBezTo>
                      <a:pt x="185120" y="306289"/>
                      <a:pt x="183561" y="309407"/>
                      <a:pt x="180443" y="310186"/>
                    </a:cubicBezTo>
                    <a:lnTo>
                      <a:pt x="142255" y="325773"/>
                    </a:lnTo>
                    <a:cubicBezTo>
                      <a:pt x="106404" y="338243"/>
                      <a:pt x="72112" y="353051"/>
                      <a:pt x="43276" y="377211"/>
                    </a:cubicBezTo>
                    <a:cubicBezTo>
                      <a:pt x="25350" y="391239"/>
                      <a:pt x="14439" y="412282"/>
                      <a:pt x="13660" y="434884"/>
                    </a:cubicBezTo>
                    <a:lnTo>
                      <a:pt x="411" y="553347"/>
                    </a:lnTo>
                    <a:cubicBezTo>
                      <a:pt x="-1927" y="570493"/>
                      <a:pt x="5866" y="587639"/>
                      <a:pt x="19895" y="596991"/>
                    </a:cubicBezTo>
                    <a:cubicBezTo>
                      <a:pt x="31585" y="604785"/>
                      <a:pt x="44834" y="611019"/>
                      <a:pt x="58084" y="616475"/>
                    </a:cubicBezTo>
                    <a:lnTo>
                      <a:pt x="79906" y="616475"/>
                    </a:lnTo>
                    <a:lnTo>
                      <a:pt x="79906" y="592315"/>
                    </a:lnTo>
                    <a:cubicBezTo>
                      <a:pt x="65098" y="586859"/>
                      <a:pt x="51069" y="580624"/>
                      <a:pt x="37820" y="572051"/>
                    </a:cubicBezTo>
                    <a:cubicBezTo>
                      <a:pt x="33144" y="568934"/>
                      <a:pt x="30806" y="563478"/>
                      <a:pt x="31585" y="558023"/>
                    </a:cubicBezTo>
                    <a:lnTo>
                      <a:pt x="44834" y="438001"/>
                    </a:lnTo>
                    <a:lnTo>
                      <a:pt x="44834" y="436442"/>
                    </a:lnTo>
                    <a:cubicBezTo>
                      <a:pt x="44834" y="422414"/>
                      <a:pt x="51849" y="409944"/>
                      <a:pt x="62760" y="401371"/>
                    </a:cubicBezTo>
                    <a:cubicBezTo>
                      <a:pt x="88479" y="380328"/>
                      <a:pt x="119653" y="367079"/>
                      <a:pt x="152386" y="355389"/>
                    </a:cubicBezTo>
                    <a:lnTo>
                      <a:pt x="164856" y="351492"/>
                    </a:lnTo>
                    <a:cubicBezTo>
                      <a:pt x="187458" y="365521"/>
                      <a:pt x="223308" y="374094"/>
                      <a:pt x="263056" y="374094"/>
                    </a:cubicBezTo>
                    <a:cubicBezTo>
                      <a:pt x="302803" y="374094"/>
                      <a:pt x="338654" y="365521"/>
                      <a:pt x="362035" y="351492"/>
                    </a:cubicBezTo>
                    <a:lnTo>
                      <a:pt x="373725" y="355389"/>
                    </a:lnTo>
                    <a:close/>
                    <a:moveTo>
                      <a:pt x="169532" y="194061"/>
                    </a:moveTo>
                    <a:cubicBezTo>
                      <a:pt x="222529" y="176136"/>
                      <a:pt x="298906" y="144961"/>
                      <a:pt x="333198" y="101317"/>
                    </a:cubicBezTo>
                    <a:cubicBezTo>
                      <a:pt x="340212" y="112228"/>
                      <a:pt x="348006" y="122360"/>
                      <a:pt x="356579" y="132491"/>
                    </a:cubicBezTo>
                    <a:lnTo>
                      <a:pt x="356579" y="187047"/>
                    </a:lnTo>
                    <a:cubicBezTo>
                      <a:pt x="356579" y="238485"/>
                      <a:pt x="314494" y="280570"/>
                      <a:pt x="263056" y="280570"/>
                    </a:cubicBezTo>
                    <a:cubicBezTo>
                      <a:pt x="213956" y="280570"/>
                      <a:pt x="173429" y="243161"/>
                      <a:pt x="169532" y="194061"/>
                    </a:cubicBezTo>
                    <a:close/>
                    <a:moveTo>
                      <a:pt x="200707" y="334346"/>
                    </a:moveTo>
                    <a:cubicBezTo>
                      <a:pt x="210059" y="327332"/>
                      <a:pt x="216294" y="315641"/>
                      <a:pt x="216294" y="303172"/>
                    </a:cubicBezTo>
                    <a:lnTo>
                      <a:pt x="216294" y="302392"/>
                    </a:lnTo>
                    <a:cubicBezTo>
                      <a:pt x="245910" y="314862"/>
                      <a:pt x="280202" y="314862"/>
                      <a:pt x="309817" y="302392"/>
                    </a:cubicBezTo>
                    <a:lnTo>
                      <a:pt x="309817" y="303172"/>
                    </a:lnTo>
                    <a:cubicBezTo>
                      <a:pt x="309817" y="314862"/>
                      <a:pt x="315273" y="326552"/>
                      <a:pt x="324625" y="334346"/>
                    </a:cubicBezTo>
                    <a:cubicBezTo>
                      <a:pt x="304362" y="340581"/>
                      <a:pt x="283319" y="343698"/>
                      <a:pt x="262276" y="342919"/>
                    </a:cubicBezTo>
                    <a:cubicBezTo>
                      <a:pt x="242013" y="342919"/>
                      <a:pt x="220970" y="339802"/>
                      <a:pt x="200707" y="334346"/>
                    </a:cubicBezTo>
                    <a:close/>
                  </a:path>
                </a:pathLst>
              </a:custGeom>
              <a:solidFill>
                <a:schemeClr val="bg1"/>
              </a:solidFill>
              <a:ln w="7739"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D2A218E-686F-4A9F-9F69-B36B07D19E4F}"/>
                  </a:ext>
                </a:extLst>
              </p:cNvPr>
              <p:cNvSpPr/>
              <p:nvPr/>
            </p:nvSpPr>
            <p:spPr>
              <a:xfrm>
                <a:off x="773443" y="6174141"/>
                <a:ext cx="454367" cy="243160"/>
              </a:xfrm>
              <a:custGeom>
                <a:avLst/>
                <a:gdLst>
                  <a:gd name="connsiteX0" fmla="*/ 395136 w 454367"/>
                  <a:gd name="connsiteY0" fmla="*/ 19484 h 243160"/>
                  <a:gd name="connsiteX1" fmla="*/ 375652 w 454367"/>
                  <a:gd name="connsiteY1" fmla="*/ 0 h 243160"/>
                  <a:gd name="connsiteX2" fmla="*/ 375652 w 454367"/>
                  <a:gd name="connsiteY2" fmla="*/ 0 h 243160"/>
                  <a:gd name="connsiteX3" fmla="*/ 78716 w 454367"/>
                  <a:gd name="connsiteY3" fmla="*/ 0 h 243160"/>
                  <a:gd name="connsiteX4" fmla="*/ 59231 w 454367"/>
                  <a:gd name="connsiteY4" fmla="*/ 19484 h 243160"/>
                  <a:gd name="connsiteX5" fmla="*/ 59231 w 454367"/>
                  <a:gd name="connsiteY5" fmla="*/ 19484 h 243160"/>
                  <a:gd name="connsiteX6" fmla="*/ 59231 w 454367"/>
                  <a:gd name="connsiteY6" fmla="*/ 213545 h 243160"/>
                  <a:gd name="connsiteX7" fmla="*/ 0 w 454367"/>
                  <a:gd name="connsiteY7" fmla="*/ 213545 h 243160"/>
                  <a:gd name="connsiteX8" fmla="*/ 0 w 454367"/>
                  <a:gd name="connsiteY8" fmla="*/ 223677 h 243160"/>
                  <a:gd name="connsiteX9" fmla="*/ 19484 w 454367"/>
                  <a:gd name="connsiteY9" fmla="*/ 243161 h 243160"/>
                  <a:gd name="connsiteX10" fmla="*/ 434884 w 454367"/>
                  <a:gd name="connsiteY10" fmla="*/ 243161 h 243160"/>
                  <a:gd name="connsiteX11" fmla="*/ 454368 w 454367"/>
                  <a:gd name="connsiteY11" fmla="*/ 223677 h 243160"/>
                  <a:gd name="connsiteX12" fmla="*/ 454368 w 454367"/>
                  <a:gd name="connsiteY12" fmla="*/ 213545 h 243160"/>
                  <a:gd name="connsiteX13" fmla="*/ 395136 w 454367"/>
                  <a:gd name="connsiteY13" fmla="*/ 213545 h 243160"/>
                  <a:gd name="connsiteX14" fmla="*/ 395136 w 454367"/>
                  <a:gd name="connsiteY14" fmla="*/ 19484 h 243160"/>
                  <a:gd name="connsiteX15" fmla="*/ 186267 w 454367"/>
                  <a:gd name="connsiteY15" fmla="*/ 148079 h 243160"/>
                  <a:gd name="connsiteX16" fmla="*/ 175356 w 454367"/>
                  <a:gd name="connsiteY16" fmla="*/ 158990 h 243160"/>
                  <a:gd name="connsiteX17" fmla="*/ 131712 w 454367"/>
                  <a:gd name="connsiteY17" fmla="*/ 115345 h 243160"/>
                  <a:gd name="connsiteX18" fmla="*/ 175356 w 454367"/>
                  <a:gd name="connsiteY18" fmla="*/ 71701 h 243160"/>
                  <a:gd name="connsiteX19" fmla="*/ 186267 w 454367"/>
                  <a:gd name="connsiteY19" fmla="*/ 82612 h 243160"/>
                  <a:gd name="connsiteX20" fmla="*/ 153534 w 454367"/>
                  <a:gd name="connsiteY20" fmla="*/ 115345 h 243160"/>
                  <a:gd name="connsiteX21" fmla="*/ 186267 w 454367"/>
                  <a:gd name="connsiteY21" fmla="*/ 148079 h 243160"/>
                  <a:gd name="connsiteX22" fmla="*/ 215883 w 454367"/>
                  <a:gd name="connsiteY22" fmla="*/ 164445 h 243160"/>
                  <a:gd name="connsiteX23" fmla="*/ 201855 w 454367"/>
                  <a:gd name="connsiteY23" fmla="*/ 158210 h 243160"/>
                  <a:gd name="connsiteX24" fmla="*/ 238485 w 454367"/>
                  <a:gd name="connsiteY24" fmla="*/ 70143 h 243160"/>
                  <a:gd name="connsiteX25" fmla="*/ 252513 w 454367"/>
                  <a:gd name="connsiteY25" fmla="*/ 76377 h 243160"/>
                  <a:gd name="connsiteX26" fmla="*/ 215883 w 454367"/>
                  <a:gd name="connsiteY26" fmla="*/ 164445 h 243160"/>
                  <a:gd name="connsiteX27" fmla="*/ 278232 w 454367"/>
                  <a:gd name="connsiteY27" fmla="*/ 159769 h 243160"/>
                  <a:gd name="connsiteX28" fmla="*/ 267321 w 454367"/>
                  <a:gd name="connsiteY28" fmla="*/ 148858 h 243160"/>
                  <a:gd name="connsiteX29" fmla="*/ 300054 w 454367"/>
                  <a:gd name="connsiteY29" fmla="*/ 116125 h 243160"/>
                  <a:gd name="connsiteX30" fmla="*/ 267321 w 454367"/>
                  <a:gd name="connsiteY30" fmla="*/ 83392 h 243160"/>
                  <a:gd name="connsiteX31" fmla="*/ 278232 w 454367"/>
                  <a:gd name="connsiteY31" fmla="*/ 72481 h 243160"/>
                  <a:gd name="connsiteX32" fmla="*/ 321876 w 454367"/>
                  <a:gd name="connsiteY32" fmla="*/ 116125 h 243160"/>
                  <a:gd name="connsiteX33" fmla="*/ 278232 w 454367"/>
                  <a:gd name="connsiteY33" fmla="*/ 159769 h 2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4367" h="243160">
                    <a:moveTo>
                      <a:pt x="395136" y="19484"/>
                    </a:moveTo>
                    <a:cubicBezTo>
                      <a:pt x="395136" y="8573"/>
                      <a:pt x="386563" y="0"/>
                      <a:pt x="375652" y="0"/>
                    </a:cubicBezTo>
                    <a:lnTo>
                      <a:pt x="375652" y="0"/>
                    </a:lnTo>
                    <a:lnTo>
                      <a:pt x="78716" y="0"/>
                    </a:lnTo>
                    <a:cubicBezTo>
                      <a:pt x="67804" y="0"/>
                      <a:pt x="59231" y="8573"/>
                      <a:pt x="59231" y="19484"/>
                    </a:cubicBezTo>
                    <a:lnTo>
                      <a:pt x="59231" y="19484"/>
                    </a:lnTo>
                    <a:lnTo>
                      <a:pt x="59231" y="213545"/>
                    </a:lnTo>
                    <a:lnTo>
                      <a:pt x="0" y="213545"/>
                    </a:lnTo>
                    <a:lnTo>
                      <a:pt x="0" y="223677"/>
                    </a:lnTo>
                    <a:cubicBezTo>
                      <a:pt x="0" y="234588"/>
                      <a:pt x="8573" y="243161"/>
                      <a:pt x="19484" y="243161"/>
                    </a:cubicBezTo>
                    <a:lnTo>
                      <a:pt x="434884" y="243161"/>
                    </a:lnTo>
                    <a:cubicBezTo>
                      <a:pt x="445795" y="243161"/>
                      <a:pt x="454368" y="234588"/>
                      <a:pt x="454368" y="223677"/>
                    </a:cubicBezTo>
                    <a:lnTo>
                      <a:pt x="454368" y="213545"/>
                    </a:lnTo>
                    <a:lnTo>
                      <a:pt x="395136" y="213545"/>
                    </a:lnTo>
                    <a:lnTo>
                      <a:pt x="395136" y="19484"/>
                    </a:lnTo>
                    <a:close/>
                    <a:moveTo>
                      <a:pt x="186267" y="148079"/>
                    </a:moveTo>
                    <a:lnTo>
                      <a:pt x="175356" y="158990"/>
                    </a:lnTo>
                    <a:lnTo>
                      <a:pt x="131712" y="115345"/>
                    </a:lnTo>
                    <a:lnTo>
                      <a:pt x="175356" y="71701"/>
                    </a:lnTo>
                    <a:lnTo>
                      <a:pt x="186267" y="82612"/>
                    </a:lnTo>
                    <a:lnTo>
                      <a:pt x="153534" y="115345"/>
                    </a:lnTo>
                    <a:lnTo>
                      <a:pt x="186267" y="148079"/>
                    </a:lnTo>
                    <a:close/>
                    <a:moveTo>
                      <a:pt x="215883" y="164445"/>
                    </a:moveTo>
                    <a:lnTo>
                      <a:pt x="201855" y="158210"/>
                    </a:lnTo>
                    <a:lnTo>
                      <a:pt x="238485" y="70143"/>
                    </a:lnTo>
                    <a:lnTo>
                      <a:pt x="252513" y="76377"/>
                    </a:lnTo>
                    <a:lnTo>
                      <a:pt x="215883" y="164445"/>
                    </a:lnTo>
                    <a:close/>
                    <a:moveTo>
                      <a:pt x="278232" y="159769"/>
                    </a:moveTo>
                    <a:lnTo>
                      <a:pt x="267321" y="148858"/>
                    </a:lnTo>
                    <a:lnTo>
                      <a:pt x="300054" y="116125"/>
                    </a:lnTo>
                    <a:lnTo>
                      <a:pt x="267321" y="83392"/>
                    </a:lnTo>
                    <a:lnTo>
                      <a:pt x="278232" y="72481"/>
                    </a:lnTo>
                    <a:lnTo>
                      <a:pt x="321876" y="116125"/>
                    </a:lnTo>
                    <a:lnTo>
                      <a:pt x="278232" y="159769"/>
                    </a:lnTo>
                    <a:close/>
                  </a:path>
                </a:pathLst>
              </a:custGeom>
              <a:solidFill>
                <a:schemeClr val="bg1"/>
              </a:solidFill>
              <a:ln w="7739" cap="flat">
                <a:noFill/>
                <a:prstDash val="solid"/>
                <a:miter/>
              </a:ln>
            </p:spPr>
            <p:txBody>
              <a:bodyPr rtlCol="0" anchor="ctr"/>
              <a:lstStyle/>
              <a:p>
                <a:endParaRPr lang="en-US"/>
              </a:p>
            </p:txBody>
          </p:sp>
          <p:sp>
            <p:nvSpPr>
              <p:cNvPr id="111" name="Rectangle 110">
                <a:extLst>
                  <a:ext uri="{FF2B5EF4-FFF2-40B4-BE49-F238E27FC236}">
                    <a16:creationId xmlns:a16="http://schemas.microsoft.com/office/drawing/2014/main" id="{6564B1D6-A711-4BE8-A514-120A2D1E758E}"/>
                  </a:ext>
                </a:extLst>
              </p:cNvPr>
              <p:cNvSpPr/>
              <p:nvPr/>
            </p:nvSpPr>
            <p:spPr>
              <a:xfrm>
                <a:off x="888723" y="6226629"/>
                <a:ext cx="223030" cy="144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descr="Cover of IET Design Camp Participant Guide. Remember to take notes in your Participant Guide! ">
            <a:extLst>
              <a:ext uri="{FF2B5EF4-FFF2-40B4-BE49-F238E27FC236}">
                <a16:creationId xmlns:a16="http://schemas.microsoft.com/office/drawing/2014/main" id="{058359CE-A503-4DDB-A9CC-923FEE8B80D8}"/>
              </a:ext>
            </a:extLst>
          </p:cNvPr>
          <p:cNvGrpSpPr/>
          <p:nvPr/>
        </p:nvGrpSpPr>
        <p:grpSpPr>
          <a:xfrm>
            <a:off x="9713267" y="1780957"/>
            <a:ext cx="2132511" cy="4102103"/>
            <a:chOff x="9713267" y="1748300"/>
            <a:chExt cx="2132511" cy="4102103"/>
          </a:xfrm>
        </p:grpSpPr>
        <p:sp>
          <p:nvSpPr>
            <p:cNvPr id="70" name="TextBox 69">
              <a:extLst>
                <a:ext uri="{FF2B5EF4-FFF2-40B4-BE49-F238E27FC236}">
                  <a16:creationId xmlns:a16="http://schemas.microsoft.com/office/drawing/2014/main" id="{2C2C10D0-8A5B-4B87-9E86-2CDE8F2F82E3}"/>
                </a:ext>
              </a:extLst>
            </p:cNvPr>
            <p:cNvSpPr txBox="1"/>
            <p:nvPr/>
          </p:nvSpPr>
          <p:spPr>
            <a:xfrm>
              <a:off x="9713267" y="4650074"/>
              <a:ext cx="2132509"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Remember to take notes in your Participant Guide!</a:t>
              </a:r>
            </a:p>
          </p:txBody>
        </p:sp>
        <p:grpSp>
          <p:nvGrpSpPr>
            <p:cNvPr id="78" name="Group 77">
              <a:extLst>
                <a:ext uri="{FF2B5EF4-FFF2-40B4-BE49-F238E27FC236}">
                  <a16:creationId xmlns:a16="http://schemas.microsoft.com/office/drawing/2014/main" id="{08D43C19-3EB8-43F1-AF30-27F5EF6A0445}"/>
                </a:ext>
              </a:extLst>
            </p:cNvPr>
            <p:cNvGrpSpPr/>
            <p:nvPr/>
          </p:nvGrpSpPr>
          <p:grpSpPr>
            <a:xfrm>
              <a:off x="9773268" y="1773754"/>
              <a:ext cx="2072510" cy="2697701"/>
              <a:chOff x="8974876" y="2134844"/>
              <a:chExt cx="2570402" cy="3345787"/>
            </a:xfrm>
          </p:grpSpPr>
          <p:sp>
            <p:nvSpPr>
              <p:cNvPr id="80" name="Rectangle 79">
                <a:extLst>
                  <a:ext uri="{FF2B5EF4-FFF2-40B4-BE49-F238E27FC236}">
                    <a16:creationId xmlns:a16="http://schemas.microsoft.com/office/drawing/2014/main" id="{C8ADB182-CB23-4396-8E67-186961AB5249}"/>
                  </a:ext>
                  <a:ext uri="{C183D7F6-B498-43B3-948B-1728B52AA6E4}">
                    <adec:decorative xmlns:adec="http://schemas.microsoft.com/office/drawing/2017/decorative" val="1"/>
                  </a:ext>
                </a:extLst>
              </p:cNvPr>
              <p:cNvSpPr/>
              <p:nvPr/>
            </p:nvSpPr>
            <p:spPr>
              <a:xfrm rot="319613">
                <a:off x="8996556" y="2157187"/>
                <a:ext cx="2548722" cy="3323444"/>
              </a:xfrm>
              <a:prstGeom prst="rect">
                <a:avLst/>
              </a:prstGeom>
              <a:solidFill>
                <a:schemeClr val="bg1"/>
              </a:solidFill>
              <a:ln w="6350">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9BDF5FF-6301-4EBE-A4A4-4F914B5EDC3D}"/>
                  </a:ext>
                  <a:ext uri="{C183D7F6-B498-43B3-948B-1728B52AA6E4}">
                    <adec:decorative xmlns:adec="http://schemas.microsoft.com/office/drawing/2017/decorative" val="1"/>
                  </a:ext>
                </a:extLst>
              </p:cNvPr>
              <p:cNvSpPr/>
              <p:nvPr/>
            </p:nvSpPr>
            <p:spPr>
              <a:xfrm rot="319613">
                <a:off x="8974876" y="2134844"/>
                <a:ext cx="2548721" cy="3323444"/>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9" name="Picture 78">
              <a:extLst>
                <a:ext uri="{FF2B5EF4-FFF2-40B4-BE49-F238E27FC236}">
                  <a16:creationId xmlns:a16="http://schemas.microsoft.com/office/drawing/2014/main" id="{C62FCACC-AEE1-42CD-A0B7-7FA2F59C7DE0}"/>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317534">
              <a:off x="9757043" y="1748300"/>
              <a:ext cx="2044819" cy="2681523"/>
            </a:xfrm>
            <a:prstGeom prst="rect">
              <a:avLst/>
            </a:prstGeom>
            <a:solidFill>
              <a:schemeClr val="bg1"/>
            </a:solidFill>
            <a:ln w="6350">
              <a:solidFill>
                <a:schemeClr val="bg1">
                  <a:lumMod val="50000"/>
                </a:schemeClr>
              </a:solidFill>
            </a:ln>
          </p:spPr>
        </p:pic>
      </p:grpSp>
      <p:sp>
        <p:nvSpPr>
          <p:cNvPr id="67" name="Footer Placeholder 1">
            <a:extLst>
              <a:ext uri="{FF2B5EF4-FFF2-40B4-BE49-F238E27FC236}">
                <a16:creationId xmlns:a16="http://schemas.microsoft.com/office/drawing/2014/main" id="{17461786-FCFF-4603-BF13-2CD250CA7556}"/>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315F9F"/>
                </a:solidFill>
              </a:rPr>
              <a:t>Phase 1: Research and Assess</a:t>
            </a:r>
          </a:p>
        </p:txBody>
      </p:sp>
      <p:sp>
        <p:nvSpPr>
          <p:cNvPr id="68" name="Slide Number Placeholder 2">
            <a:extLst>
              <a:ext uri="{FF2B5EF4-FFF2-40B4-BE49-F238E27FC236}">
                <a16:creationId xmlns:a16="http://schemas.microsoft.com/office/drawing/2014/main" id="{94121AEA-8FC3-4D6A-BF2A-0C0A6B4890BA}"/>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3</a:t>
            </a:fld>
            <a:endParaRPr lang="en-US" sz="1050">
              <a:solidFill>
                <a:srgbClr val="315F9F"/>
              </a:solidFill>
            </a:endParaRPr>
          </a:p>
        </p:txBody>
      </p:sp>
    </p:spTree>
    <p:extLst>
      <p:ext uri="{BB962C8B-B14F-4D97-AF65-F5344CB8AC3E}">
        <p14:creationId xmlns:p14="http://schemas.microsoft.com/office/powerpoint/2010/main" val="232339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17" y="-22861"/>
            <a:ext cx="12189583" cy="2718835"/>
          </a:xfrm>
          <a:prstGeom prst="rect">
            <a:avLst/>
          </a:prstGeom>
        </p:spPr>
      </p:pic>
      <p:sp>
        <p:nvSpPr>
          <p:cNvPr id="7" name="Title 1">
            <a:extLst>
              <a:ext uri="{FF2B5EF4-FFF2-40B4-BE49-F238E27FC236}">
                <a16:creationId xmlns:a16="http://schemas.microsoft.com/office/drawing/2014/main" id="{28EBA8F8-30AB-459F-B76F-D9AC297F35E2}"/>
              </a:ext>
            </a:extLst>
          </p:cNvPr>
          <p:cNvSpPr txBox="1">
            <a:spLocks noGrp="1"/>
          </p:cNvSpPr>
          <p:nvPr>
            <p:ph type="title" idx="4294967295"/>
          </p:nvPr>
        </p:nvSpPr>
        <p:spPr>
          <a:xfrm>
            <a:off x="838199" y="2157136"/>
            <a:ext cx="10515601" cy="2222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315F9F"/>
                </a:solidFill>
                <a:effectLst/>
                <a:uLnTx/>
                <a:uFillTx/>
                <a:latin typeface="Arial"/>
                <a:ea typeface="Lato Semibold" panose="020F0502020204030203" pitchFamily="34" charset="0"/>
                <a:cs typeface="Arial"/>
              </a:rPr>
              <a:t>Identify Insights and Brainstorm Solutions</a:t>
            </a:r>
          </a:p>
        </p:txBody>
      </p:sp>
      <p:sp>
        <p:nvSpPr>
          <p:cNvPr id="5" name="Content Placeholder 2">
            <a:extLst>
              <a:ext uri="{FF2B5EF4-FFF2-40B4-BE49-F238E27FC236}">
                <a16:creationId xmlns:a16="http://schemas.microsoft.com/office/drawing/2014/main" id="{5BC66A78-56ED-4E09-B2F8-D6A573891295}"/>
              </a:ext>
            </a:extLst>
          </p:cNvPr>
          <p:cNvSpPr txBox="1">
            <a:spLocks/>
          </p:cNvSpPr>
          <p:nvPr/>
        </p:nvSpPr>
        <p:spPr>
          <a:xfrm>
            <a:off x="838199" y="4587600"/>
            <a:ext cx="10515601" cy="19655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47C7C"/>
                </a:solidFill>
              </a:rPr>
              <a:t>Synthesize Needs Assessment Data</a:t>
            </a:r>
          </a:p>
          <a:p>
            <a:pPr marL="0" indent="0">
              <a:buNone/>
            </a:pPr>
            <a:r>
              <a:rPr lang="en-US" sz="2400" dirty="0">
                <a:solidFill>
                  <a:srgbClr val="047C7C"/>
                </a:solidFill>
              </a:rPr>
              <a:t>Second Round of Reflection: Questions to Answer</a:t>
            </a:r>
          </a:p>
          <a:p>
            <a:pPr marL="0" indent="0">
              <a:buNone/>
            </a:pPr>
            <a:r>
              <a:rPr lang="en-US" sz="2400" dirty="0">
                <a:solidFill>
                  <a:srgbClr val="047C7C"/>
                </a:solidFill>
              </a:rPr>
              <a:t>Brainstorm Solutions and Select an IET</a:t>
            </a:r>
          </a:p>
        </p:txBody>
      </p:sp>
      <p:sp>
        <p:nvSpPr>
          <p:cNvPr id="8" name="Footer Placeholder 1">
            <a:extLst>
              <a:ext uri="{FF2B5EF4-FFF2-40B4-BE49-F238E27FC236}">
                <a16:creationId xmlns:a16="http://schemas.microsoft.com/office/drawing/2014/main" id="{76ED272A-9842-4ABE-9D79-6CCE7C6391C6}"/>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9" name="Slide Number Placeholder 2">
            <a:extLst>
              <a:ext uri="{FF2B5EF4-FFF2-40B4-BE49-F238E27FC236}">
                <a16:creationId xmlns:a16="http://schemas.microsoft.com/office/drawing/2014/main" id="{E3909D85-A91A-426B-88BA-7BB00671BDEC}"/>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30</a:t>
            </a:fld>
            <a:endParaRPr lang="en-US" sz="1050"/>
          </a:p>
        </p:txBody>
      </p:sp>
    </p:spTree>
    <p:extLst>
      <p:ext uri="{BB962C8B-B14F-4D97-AF65-F5344CB8AC3E}">
        <p14:creationId xmlns:p14="http://schemas.microsoft.com/office/powerpoint/2010/main" val="3444521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EB18A-B4CA-419A-8B9E-F11EBF19B013}"/>
              </a:ext>
            </a:extLst>
          </p:cNvPr>
          <p:cNvSpPr>
            <a:spLocks noGrp="1"/>
          </p:cNvSpPr>
          <p:nvPr>
            <p:ph type="title"/>
          </p:nvPr>
        </p:nvSpPr>
        <p:spPr/>
        <p:txBody>
          <a:bodyPr/>
          <a:lstStyle/>
          <a:p>
            <a:r>
              <a:rPr lang="en-US" dirty="0"/>
              <a:t>Synthesize Needs Assessment Data </a:t>
            </a:r>
          </a:p>
        </p:txBody>
      </p:sp>
      <p:pic>
        <p:nvPicPr>
          <p:cNvPr id="8" name="Picture 7">
            <a:extLst>
              <a:ext uri="{FF2B5EF4-FFF2-40B4-BE49-F238E27FC236}">
                <a16:creationId xmlns:a16="http://schemas.microsoft.com/office/drawing/2014/main" id="{87C21A2D-1AB7-4C12-88A5-75D55E05D8C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85069" y="71598"/>
            <a:ext cx="1709668" cy="1712438"/>
          </a:xfrm>
          <a:prstGeom prst="rect">
            <a:avLst/>
          </a:prstGeom>
        </p:spPr>
      </p:pic>
      <p:sp>
        <p:nvSpPr>
          <p:cNvPr id="3" name="Content Placeholder 2">
            <a:extLst>
              <a:ext uri="{FF2B5EF4-FFF2-40B4-BE49-F238E27FC236}">
                <a16:creationId xmlns:a16="http://schemas.microsoft.com/office/drawing/2014/main" id="{2D99586B-A330-4870-9D62-AB6B1311C7DB}"/>
              </a:ext>
            </a:extLst>
          </p:cNvPr>
          <p:cNvSpPr>
            <a:spLocks noGrp="1"/>
          </p:cNvSpPr>
          <p:nvPr>
            <p:ph type="body" sz="quarter" idx="10"/>
          </p:nvPr>
        </p:nvSpPr>
        <p:spPr>
          <a:xfrm>
            <a:off x="995364" y="1436688"/>
            <a:ext cx="5743598" cy="2574203"/>
          </a:xfrm>
        </p:spPr>
        <p:txBody>
          <a:bodyPr lIns="91440" tIns="45720" rIns="91440" bIns="45720" anchor="t">
            <a:normAutofit/>
          </a:bodyPr>
          <a:lstStyle/>
          <a:p>
            <a:pPr marL="339725" lvl="0"/>
            <a:r>
              <a:rPr lang="en-US" dirty="0">
                <a:solidFill>
                  <a:srgbClr val="047C7C"/>
                </a:solidFill>
                <a:latin typeface="Verdana Pro"/>
              </a:rPr>
              <a:t>To synthesize is to:</a:t>
            </a:r>
          </a:p>
          <a:p>
            <a:pPr marL="1028700" lvl="0" indent="-342900">
              <a:spcBef>
                <a:spcPts val="500"/>
              </a:spcBef>
              <a:spcAft>
                <a:spcPts val="500"/>
              </a:spcAft>
              <a:buFont typeface="Wingdings" panose="05000000000000000000" pitchFamily="2" charset="2"/>
              <a:buChar char="§"/>
            </a:pPr>
            <a:r>
              <a:rPr lang="en-US" sz="2200" dirty="0">
                <a:latin typeface="Verdana Pro"/>
              </a:rPr>
              <a:t>Combine ideas, insights, and perspectives by reflecting on the information</a:t>
            </a:r>
          </a:p>
          <a:p>
            <a:pPr marL="1028700" lvl="0" indent="-342900">
              <a:spcBef>
                <a:spcPts val="500"/>
              </a:spcBef>
              <a:spcAft>
                <a:spcPts val="500"/>
              </a:spcAft>
              <a:buFont typeface="Wingdings" panose="05000000000000000000" pitchFamily="2" charset="2"/>
              <a:buChar char="§"/>
            </a:pPr>
            <a:r>
              <a:rPr lang="en-US" sz="2200" dirty="0">
                <a:latin typeface="Verdana Pro"/>
              </a:rPr>
              <a:t>Merge elements to gain an evolving understanding </a:t>
            </a:r>
          </a:p>
        </p:txBody>
      </p:sp>
      <p:sp>
        <p:nvSpPr>
          <p:cNvPr id="11" name="Content Placeholder 2">
            <a:extLst>
              <a:ext uri="{FF2B5EF4-FFF2-40B4-BE49-F238E27FC236}">
                <a16:creationId xmlns:a16="http://schemas.microsoft.com/office/drawing/2014/main" id="{6F88E8A2-ECED-4360-A0D8-5977A63EA712}"/>
              </a:ext>
            </a:extLst>
          </p:cNvPr>
          <p:cNvSpPr txBox="1">
            <a:spLocks/>
          </p:cNvSpPr>
          <p:nvPr/>
        </p:nvSpPr>
        <p:spPr>
          <a:xfrm>
            <a:off x="995364" y="4122454"/>
            <a:ext cx="6688714" cy="2659345"/>
          </a:xfrm>
          <a:prstGeom prst="rect">
            <a:avLst/>
          </a:prstGeom>
        </p:spPr>
        <p:txBody>
          <a:bodyPr lIns="91440" tIns="45720" rIns="91440" bIns="45720" anchor="t">
            <a:normAutofit fontScale="92500" lnSpcReduction="20000"/>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a:r>
              <a:rPr lang="en-US" dirty="0">
                <a:solidFill>
                  <a:srgbClr val="047C7C"/>
                </a:solidFill>
              </a:rPr>
              <a:t>First Round of Reflection</a:t>
            </a:r>
          </a:p>
          <a:p>
            <a:pPr marL="457200">
              <a:lnSpc>
                <a:spcPct val="110000"/>
              </a:lnSpc>
              <a:spcBef>
                <a:spcPts val="500"/>
              </a:spcBef>
              <a:spcAft>
                <a:spcPts val="500"/>
              </a:spcAft>
            </a:pPr>
            <a:r>
              <a:rPr lang="en-US" sz="2400" dirty="0">
                <a:solidFill>
                  <a:schemeClr val="tx1">
                    <a:lumMod val="75000"/>
                    <a:lumOff val="25000"/>
                  </a:schemeClr>
                </a:solidFill>
              </a:rPr>
              <a:t>Look for:</a:t>
            </a:r>
          </a:p>
          <a:p>
            <a:pPr marL="1028700" indent="-342900">
              <a:lnSpc>
                <a:spcPct val="120000"/>
              </a:lnSpc>
              <a:spcBef>
                <a:spcPts val="500"/>
              </a:spcBef>
              <a:spcAft>
                <a:spcPts val="500"/>
              </a:spcAft>
              <a:buFont typeface="Wingdings" panose="05000000000000000000" pitchFamily="2" charset="2"/>
              <a:buChar char="§"/>
            </a:pPr>
            <a:r>
              <a:rPr lang="en-US" sz="2400" dirty="0">
                <a:latin typeface="Verdana Pro"/>
              </a:rPr>
              <a:t>Patterns in the data</a:t>
            </a:r>
          </a:p>
          <a:p>
            <a:pPr marL="1028700" indent="-342900">
              <a:lnSpc>
                <a:spcPct val="120000"/>
              </a:lnSpc>
              <a:spcBef>
                <a:spcPts val="500"/>
              </a:spcBef>
              <a:spcAft>
                <a:spcPts val="500"/>
              </a:spcAft>
              <a:buFont typeface="Wingdings" panose="05000000000000000000" pitchFamily="2" charset="2"/>
              <a:buChar char="§"/>
            </a:pPr>
            <a:r>
              <a:rPr lang="en-US" sz="2400" dirty="0">
                <a:latin typeface="Verdana Pro"/>
              </a:rPr>
              <a:t>Interesting/unexpected feedback</a:t>
            </a:r>
          </a:p>
          <a:p>
            <a:pPr marL="1028700" indent="-342900">
              <a:lnSpc>
                <a:spcPct val="120000"/>
              </a:lnSpc>
              <a:spcBef>
                <a:spcPts val="500"/>
              </a:spcBef>
              <a:spcAft>
                <a:spcPts val="500"/>
              </a:spcAft>
              <a:buFont typeface="Wingdings" panose="05000000000000000000" pitchFamily="2" charset="2"/>
              <a:buChar char="§"/>
            </a:pPr>
            <a:r>
              <a:rPr lang="en-US" sz="2400" dirty="0">
                <a:latin typeface="Verdana Pro"/>
              </a:rPr>
              <a:t>Topics or ideas that need further investigation/discussion</a:t>
            </a:r>
          </a:p>
        </p:txBody>
      </p:sp>
      <p:sp>
        <p:nvSpPr>
          <p:cNvPr id="6" name="Rectangle: Rounded Corners 5">
            <a:extLst>
              <a:ext uri="{FF2B5EF4-FFF2-40B4-BE49-F238E27FC236}">
                <a16:creationId xmlns:a16="http://schemas.microsoft.com/office/drawing/2014/main" id="{0F6558B6-8DD6-49CB-AAF1-8385B572A100}"/>
              </a:ext>
              <a:ext uri="{C183D7F6-B498-43B3-948B-1728B52AA6E4}">
                <adec:decorative xmlns:adec="http://schemas.microsoft.com/office/drawing/2017/decorative" val="1"/>
              </a:ext>
            </a:extLst>
          </p:cNvPr>
          <p:cNvSpPr/>
          <p:nvPr/>
        </p:nvSpPr>
        <p:spPr>
          <a:xfrm>
            <a:off x="7919358" y="1874054"/>
            <a:ext cx="3325586" cy="4679146"/>
          </a:xfrm>
          <a:prstGeom prst="roundRect">
            <a:avLst>
              <a:gd name="adj" fmla="val 8543"/>
            </a:avLst>
          </a:prstGeom>
          <a:solidFill>
            <a:srgbClr val="047C7C">
              <a:alpha val="10196"/>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A004C44-1DB6-4E21-9EDE-FBCA5EA33EDE}"/>
              </a:ext>
            </a:extLst>
          </p:cNvPr>
          <p:cNvSpPr txBox="1">
            <a:spLocks/>
          </p:cNvSpPr>
          <p:nvPr/>
        </p:nvSpPr>
        <p:spPr>
          <a:xfrm>
            <a:off x="8017354" y="1986741"/>
            <a:ext cx="3141181" cy="4453771"/>
          </a:xfrm>
          <a:prstGeom prst="rect">
            <a:avLst/>
          </a:prstGeom>
        </p:spPr>
        <p:txBody>
          <a:bodyPr lIns="91440" tIns="45720" rIns="91440" bIns="45720" anchor="t">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15F9F"/>
              </a:buClr>
            </a:pPr>
            <a:r>
              <a:rPr lang="en-US" sz="2000" b="1" dirty="0">
                <a:latin typeface="Verdana Pro"/>
              </a:rPr>
              <a:t>TIPS</a:t>
            </a:r>
          </a:p>
          <a:p>
            <a:pPr marL="403225" indent="-288925">
              <a:buClr>
                <a:srgbClr val="315F9F"/>
              </a:buClr>
              <a:buFont typeface="Wingdings" panose="05000000000000000000" pitchFamily="2" charset="2"/>
              <a:buChar char="§"/>
            </a:pPr>
            <a:r>
              <a:rPr lang="en-US" sz="2000" dirty="0">
                <a:latin typeface="Verdana Pro"/>
              </a:rPr>
              <a:t>Use the </a:t>
            </a:r>
            <a:r>
              <a:rPr lang="en-US" sz="2000" i="1" dirty="0">
                <a:latin typeface="Verdana Pro"/>
              </a:rPr>
              <a:t>Needs Assessment Research</a:t>
            </a:r>
            <a:r>
              <a:rPr lang="en-US" sz="2000" dirty="0">
                <a:latin typeface="Verdana Pro"/>
              </a:rPr>
              <a:t> section </a:t>
            </a:r>
            <a:br>
              <a:rPr lang="en-US" sz="2000" dirty="0">
                <a:latin typeface="Verdana Pro"/>
              </a:rPr>
            </a:br>
            <a:r>
              <a:rPr lang="en-US" sz="2000" dirty="0">
                <a:latin typeface="Verdana Pro"/>
              </a:rPr>
              <a:t>of the </a:t>
            </a:r>
            <a:r>
              <a:rPr lang="en-US" sz="2000" b="1" dirty="0">
                <a:latin typeface="Verdana Pro"/>
              </a:rPr>
              <a:t>Assess Tool </a:t>
            </a:r>
            <a:r>
              <a:rPr lang="en-US" sz="2000" dirty="0">
                <a:latin typeface="Verdana Pro"/>
              </a:rPr>
              <a:t>to capture findings.</a:t>
            </a:r>
          </a:p>
          <a:p>
            <a:pPr marL="403225" indent="-288925">
              <a:buClr>
                <a:srgbClr val="315F9F"/>
              </a:buClr>
              <a:buFont typeface="Wingdings" panose="05000000000000000000" pitchFamily="2" charset="2"/>
              <a:buChar char="§"/>
            </a:pPr>
            <a:r>
              <a:rPr lang="en-US" sz="2000" dirty="0"/>
              <a:t>Use the data collected in the </a:t>
            </a:r>
            <a:r>
              <a:rPr lang="en-US" sz="2000" b="1" dirty="0"/>
              <a:t>Notetaking Tool</a:t>
            </a:r>
            <a:r>
              <a:rPr lang="en-US" sz="2000" dirty="0"/>
              <a:t>.</a:t>
            </a:r>
          </a:p>
          <a:p>
            <a:pPr marL="403225" indent="-288925">
              <a:buClr>
                <a:srgbClr val="315F9F"/>
              </a:buClr>
              <a:buFont typeface="Wingdings" panose="05000000000000000000" pitchFamily="2" charset="2"/>
              <a:buChar char="§"/>
            </a:pPr>
            <a:r>
              <a:rPr lang="en-US" sz="2000" dirty="0">
                <a:latin typeface="Verdana Pro"/>
              </a:rPr>
              <a:t>Capture any relevant state policies that govern IET activities.</a:t>
            </a:r>
          </a:p>
        </p:txBody>
      </p:sp>
      <p:sp>
        <p:nvSpPr>
          <p:cNvPr id="2" name="Footer Placeholder 1">
            <a:extLst>
              <a:ext uri="{FF2B5EF4-FFF2-40B4-BE49-F238E27FC236}">
                <a16:creationId xmlns:a16="http://schemas.microsoft.com/office/drawing/2014/main" id="{9AE27D09-0D0B-48B4-958C-CA75EDC70F42}"/>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4"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31</a:t>
            </a:fld>
            <a:endParaRPr lang="en-US" sz="1050"/>
          </a:p>
        </p:txBody>
      </p:sp>
    </p:spTree>
    <p:extLst>
      <p:ext uri="{BB962C8B-B14F-4D97-AF65-F5344CB8AC3E}">
        <p14:creationId xmlns:p14="http://schemas.microsoft.com/office/powerpoint/2010/main" val="128694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EB18A-B4CA-419A-8B9E-F11EBF19B013}"/>
              </a:ext>
            </a:extLst>
          </p:cNvPr>
          <p:cNvSpPr>
            <a:spLocks noGrp="1"/>
          </p:cNvSpPr>
          <p:nvPr>
            <p:ph type="title"/>
          </p:nvPr>
        </p:nvSpPr>
        <p:spPr/>
        <p:txBody>
          <a:bodyPr/>
          <a:lstStyle/>
          <a:p>
            <a:r>
              <a:rPr lang="en-US" dirty="0"/>
              <a:t>Second Round of Reflection </a:t>
            </a:r>
          </a:p>
        </p:txBody>
      </p:sp>
      <p:pic>
        <p:nvPicPr>
          <p:cNvPr id="7" name="Picture 6">
            <a:extLst>
              <a:ext uri="{FF2B5EF4-FFF2-40B4-BE49-F238E27FC236}">
                <a16:creationId xmlns:a16="http://schemas.microsoft.com/office/drawing/2014/main" id="{A46B3D24-70DF-4619-9532-58AA190621E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6089" y="71598"/>
            <a:ext cx="1709668" cy="1712438"/>
          </a:xfrm>
          <a:prstGeom prst="rect">
            <a:avLst/>
          </a:prstGeom>
        </p:spPr>
      </p:pic>
      <p:sp>
        <p:nvSpPr>
          <p:cNvPr id="3" name="Content Placeholder 2">
            <a:extLst>
              <a:ext uri="{FF2B5EF4-FFF2-40B4-BE49-F238E27FC236}">
                <a16:creationId xmlns:a16="http://schemas.microsoft.com/office/drawing/2014/main" id="{2D99586B-A330-4870-9D62-AB6B1311C7DB}"/>
              </a:ext>
            </a:extLst>
          </p:cNvPr>
          <p:cNvSpPr>
            <a:spLocks noGrp="1"/>
          </p:cNvSpPr>
          <p:nvPr>
            <p:ph type="body" sz="quarter" idx="10"/>
          </p:nvPr>
        </p:nvSpPr>
        <p:spPr>
          <a:xfrm>
            <a:off x="995363" y="1436688"/>
            <a:ext cx="10515600" cy="5116512"/>
          </a:xfrm>
        </p:spPr>
        <p:txBody>
          <a:bodyPr>
            <a:normAutofit lnSpcReduction="10000"/>
          </a:bodyPr>
          <a:lstStyle/>
          <a:p>
            <a:pPr lvl="0"/>
            <a:r>
              <a:rPr lang="en-US" dirty="0">
                <a:solidFill>
                  <a:srgbClr val="047C7C"/>
                </a:solidFill>
              </a:rPr>
              <a:t>Reflecting with Partners</a:t>
            </a:r>
          </a:p>
          <a:p>
            <a:pPr marL="230188" lvl="1" indent="0">
              <a:lnSpc>
                <a:spcPct val="110000"/>
              </a:lnSpc>
              <a:spcAft>
                <a:spcPts val="1200"/>
              </a:spcAft>
              <a:buNone/>
            </a:pPr>
            <a:r>
              <a:rPr lang="en-US" sz="2000" b="1" dirty="0">
                <a:solidFill>
                  <a:schemeClr val="tx1">
                    <a:lumMod val="75000"/>
                    <a:lumOff val="25000"/>
                  </a:schemeClr>
                </a:solidFill>
              </a:rPr>
              <a:t>Questions to answer:</a:t>
            </a:r>
          </a:p>
          <a:p>
            <a:pPr marL="858838" lvl="1" indent="-341313">
              <a:spcAft>
                <a:spcPts val="800"/>
              </a:spcAft>
            </a:pPr>
            <a:r>
              <a:rPr lang="en-US" sz="2200" dirty="0"/>
              <a:t>What unmet needs does our community (including business, employers, and workforce development partners) have that IET can help address? </a:t>
            </a:r>
          </a:p>
          <a:p>
            <a:pPr marL="858838" lvl="1" indent="-341313">
              <a:spcAft>
                <a:spcPts val="800"/>
              </a:spcAft>
            </a:pPr>
            <a:r>
              <a:rPr lang="en-US" sz="2200" dirty="0"/>
              <a:t>What learner populations might we serve? </a:t>
            </a:r>
          </a:p>
          <a:p>
            <a:pPr marL="858838" lvl="1" indent="-341313">
              <a:spcAft>
                <a:spcPts val="800"/>
              </a:spcAft>
            </a:pPr>
            <a:r>
              <a:rPr lang="en-US" sz="2200" dirty="0"/>
              <a:t>What learner needs might we address? </a:t>
            </a:r>
          </a:p>
          <a:p>
            <a:pPr marL="858838" lvl="1" indent="-341313">
              <a:spcAft>
                <a:spcPts val="800"/>
              </a:spcAft>
            </a:pPr>
            <a:r>
              <a:rPr lang="en-US" sz="2200" dirty="0"/>
              <a:t>What funding opportunities might we access? </a:t>
            </a:r>
          </a:p>
          <a:p>
            <a:pPr marL="858838" lvl="1" indent="-341313">
              <a:spcAft>
                <a:spcPts val="800"/>
              </a:spcAft>
            </a:pPr>
            <a:r>
              <a:rPr lang="en-US" sz="2200" dirty="0"/>
              <a:t>What industries and occupations might we target? </a:t>
            </a:r>
          </a:p>
          <a:p>
            <a:pPr marL="858838" lvl="1" indent="-341313">
              <a:spcAft>
                <a:spcPts val="800"/>
              </a:spcAft>
            </a:pPr>
            <a:r>
              <a:rPr lang="en-US" sz="2200" dirty="0"/>
              <a:t>What innovative or promising IET programs can inspire our work?</a:t>
            </a:r>
          </a:p>
          <a:p>
            <a:pPr marL="858838" lvl="1" indent="-341313">
              <a:spcAft>
                <a:spcPts val="800"/>
              </a:spcAft>
            </a:pPr>
            <a:r>
              <a:rPr lang="en-US" sz="2200" dirty="0"/>
              <a:t>What partners do we need for this work?</a:t>
            </a:r>
          </a:p>
        </p:txBody>
      </p:sp>
      <p:sp>
        <p:nvSpPr>
          <p:cNvPr id="2" name="Footer Placeholder 1">
            <a:extLst>
              <a:ext uri="{FF2B5EF4-FFF2-40B4-BE49-F238E27FC236}">
                <a16:creationId xmlns:a16="http://schemas.microsoft.com/office/drawing/2014/main" id="{9AE27D09-0D0B-48B4-958C-CA75EDC70F42}"/>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4"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32</a:t>
            </a:fld>
            <a:endParaRPr lang="en-US" sz="1050"/>
          </a:p>
        </p:txBody>
      </p:sp>
    </p:spTree>
    <p:extLst>
      <p:ext uri="{BB962C8B-B14F-4D97-AF65-F5344CB8AC3E}">
        <p14:creationId xmlns:p14="http://schemas.microsoft.com/office/powerpoint/2010/main" val="1446185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5929A57-7977-4E47-8046-7F87048EAC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4399" y="372141"/>
            <a:ext cx="1544535" cy="1544535"/>
          </a:xfrm>
          <a:prstGeom prst="rect">
            <a:avLst/>
          </a:prstGeom>
        </p:spPr>
      </p:pic>
      <p:sp>
        <p:nvSpPr>
          <p:cNvPr id="5" name="Title 4">
            <a:extLst>
              <a:ext uri="{FF2B5EF4-FFF2-40B4-BE49-F238E27FC236}">
                <a16:creationId xmlns:a16="http://schemas.microsoft.com/office/drawing/2014/main" id="{6DAEB18A-B4CA-419A-8B9E-F11EBF19B013}"/>
              </a:ext>
            </a:extLst>
          </p:cNvPr>
          <p:cNvSpPr>
            <a:spLocks noGrp="1"/>
          </p:cNvSpPr>
          <p:nvPr>
            <p:ph type="title"/>
          </p:nvPr>
        </p:nvSpPr>
        <p:spPr>
          <a:xfrm>
            <a:off x="2661558" y="1171330"/>
            <a:ext cx="8730095" cy="642930"/>
          </a:xfrm>
        </p:spPr>
        <p:txBody>
          <a:bodyPr/>
          <a:lstStyle/>
          <a:p>
            <a:r>
              <a:rPr lang="en-US" sz="3600" dirty="0"/>
              <a:t>Brainstorm Solutions and Select an IET</a:t>
            </a:r>
          </a:p>
        </p:txBody>
      </p:sp>
      <p:cxnSp>
        <p:nvCxnSpPr>
          <p:cNvPr id="6" name="Straight Connector 5">
            <a:extLst>
              <a:ext uri="{FF2B5EF4-FFF2-40B4-BE49-F238E27FC236}">
                <a16:creationId xmlns:a16="http://schemas.microsoft.com/office/drawing/2014/main" id="{A834A3AA-5B2C-4B3B-AF9B-58154AD6D4FA}"/>
              </a:ext>
              <a:ext uri="{C183D7F6-B498-43B3-948B-1728B52AA6E4}">
                <adec:decorative xmlns:adec="http://schemas.microsoft.com/office/drawing/2017/decorative" val="1"/>
              </a:ext>
            </a:extLst>
          </p:cNvPr>
          <p:cNvCxnSpPr/>
          <p:nvPr/>
        </p:nvCxnSpPr>
        <p:spPr>
          <a:xfrm>
            <a:off x="1007918" y="1906286"/>
            <a:ext cx="10345881" cy="0"/>
          </a:xfrm>
          <a:prstGeom prst="line">
            <a:avLst/>
          </a:prstGeom>
          <a:ln w="19050">
            <a:solidFill>
              <a:srgbClr val="047C7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99586B-A330-4870-9D62-AB6B1311C7DB}"/>
              </a:ext>
            </a:extLst>
          </p:cNvPr>
          <p:cNvSpPr>
            <a:spLocks noGrp="1"/>
          </p:cNvSpPr>
          <p:nvPr>
            <p:ph type="body" sz="quarter" idx="10"/>
          </p:nvPr>
        </p:nvSpPr>
        <p:spPr>
          <a:xfrm>
            <a:off x="422324" y="2152848"/>
            <a:ext cx="7344881" cy="4333011"/>
          </a:xfrm>
        </p:spPr>
        <p:txBody>
          <a:bodyPr vert="horz" lIns="91440" tIns="45720" rIns="91440" bIns="45720" rtlCol="0">
            <a:noAutofit/>
          </a:bodyPr>
          <a:lstStyle/>
          <a:p>
            <a:pPr marL="911225" lvl="0" indent="-342900">
              <a:buFont typeface="Wingdings" panose="05000000000000000000" pitchFamily="2" charset="2"/>
              <a:buChar char="§"/>
            </a:pPr>
            <a:r>
              <a:rPr lang="en-US" sz="1800" dirty="0">
                <a:solidFill>
                  <a:schemeClr val="tx1"/>
                </a:solidFill>
                <a:ea typeface="+mn-ea"/>
              </a:rPr>
              <a:t>Involve the design team and key stakeholders.</a:t>
            </a:r>
          </a:p>
          <a:p>
            <a:pPr marL="911225" lvl="0" indent="-342900">
              <a:buFont typeface="Wingdings" panose="05000000000000000000" pitchFamily="2" charset="2"/>
              <a:buChar char="§"/>
            </a:pPr>
            <a:r>
              <a:rPr lang="en-US" sz="1800" dirty="0">
                <a:solidFill>
                  <a:schemeClr val="tx1"/>
                </a:solidFill>
                <a:ea typeface="+mn-ea"/>
              </a:rPr>
              <a:t>Start by allowing all ideas without analyzing them.</a:t>
            </a:r>
          </a:p>
          <a:p>
            <a:pPr marL="911225" lvl="0" indent="-342900">
              <a:lnSpc>
                <a:spcPct val="120000"/>
              </a:lnSpc>
              <a:buFont typeface="Wingdings" panose="05000000000000000000" pitchFamily="2" charset="2"/>
              <a:buChar char="§"/>
            </a:pPr>
            <a:r>
              <a:rPr lang="en-US" sz="1800" dirty="0">
                <a:solidFill>
                  <a:schemeClr val="tx1"/>
                </a:solidFill>
                <a:ea typeface="+mn-ea"/>
              </a:rPr>
              <a:t>Discuss each brainstormed option and identify the most desirable, viable, and feasible options. </a:t>
            </a:r>
            <a:br>
              <a:rPr lang="en-US" sz="1800" dirty="0">
                <a:solidFill>
                  <a:schemeClr val="tx1"/>
                </a:solidFill>
                <a:ea typeface="+mn-ea"/>
              </a:rPr>
            </a:br>
            <a:r>
              <a:rPr lang="en-US" sz="1800" dirty="0">
                <a:solidFill>
                  <a:schemeClr val="tx1"/>
                </a:solidFill>
                <a:ea typeface="+mn-ea"/>
              </a:rPr>
              <a:t>Consider:</a:t>
            </a:r>
          </a:p>
          <a:p>
            <a:pPr marL="1257300" indent="-342900" fontAlgn="base">
              <a:buFontTx/>
              <a:buChar char="−"/>
            </a:pPr>
            <a:r>
              <a:rPr lang="en-US" sz="1800" dirty="0">
                <a:solidFill>
                  <a:schemeClr val="tx1"/>
                </a:solidFill>
                <a:ea typeface="+mn-ea"/>
              </a:rPr>
              <a:t>Which are good for learners, business, and </a:t>
            </a:r>
            <a:br>
              <a:rPr lang="en-US" sz="1800" dirty="0">
                <a:solidFill>
                  <a:schemeClr val="tx1"/>
                </a:solidFill>
                <a:ea typeface="+mn-ea"/>
              </a:rPr>
            </a:br>
            <a:r>
              <a:rPr lang="en-US" sz="1800" dirty="0">
                <a:solidFill>
                  <a:schemeClr val="tx1"/>
                </a:solidFill>
                <a:ea typeface="+mn-ea"/>
              </a:rPr>
              <a:t>program partners.</a:t>
            </a:r>
          </a:p>
          <a:p>
            <a:pPr marL="1257300" indent="-342900" fontAlgn="base">
              <a:buFontTx/>
              <a:buChar char="−"/>
            </a:pPr>
            <a:r>
              <a:rPr lang="en-US" sz="1800" dirty="0">
                <a:solidFill>
                  <a:schemeClr val="tx1"/>
                </a:solidFill>
                <a:ea typeface="+mn-ea"/>
              </a:rPr>
              <a:t>Which are or will be able to be part of a new or existing career pathway.</a:t>
            </a:r>
          </a:p>
          <a:p>
            <a:pPr marL="911225" lvl="0" indent="-342900">
              <a:buFont typeface="Wingdings" panose="05000000000000000000" pitchFamily="2" charset="2"/>
              <a:buChar char="§"/>
            </a:pPr>
            <a:r>
              <a:rPr lang="en-US" sz="1800" dirty="0">
                <a:solidFill>
                  <a:schemeClr val="tx1"/>
                </a:solidFill>
                <a:ea typeface="+mn-ea"/>
              </a:rPr>
              <a:t>Select the option(s) that will best meet the community needs and complement </a:t>
            </a:r>
            <a:r>
              <a:rPr lang="en-US" sz="1800" dirty="0">
                <a:solidFill>
                  <a:schemeClr val="tx1"/>
                </a:solidFill>
                <a:latin typeface="Verdana"/>
                <a:ea typeface="Verdana"/>
              </a:rPr>
              <a:t>existing community and state resources and offerings</a:t>
            </a:r>
            <a:r>
              <a:rPr lang="en-US" sz="1800" dirty="0">
                <a:solidFill>
                  <a:schemeClr val="tx1"/>
                </a:solidFill>
                <a:ea typeface="+mn-ea"/>
              </a:rPr>
              <a:t>.</a:t>
            </a:r>
          </a:p>
        </p:txBody>
      </p:sp>
      <p:pic>
        <p:nvPicPr>
          <p:cNvPr id="4" name="Picture 3" descr="Venn diagram illustrates that the most impactful IET design considers the feasibility and viability of the program and the community's desirability for the program.">
            <a:extLst>
              <a:ext uri="{FF2B5EF4-FFF2-40B4-BE49-F238E27FC236}">
                <a16:creationId xmlns:a16="http://schemas.microsoft.com/office/drawing/2014/main" id="{DEA18F8B-5CEB-4F84-B023-E1C35F5745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7205" y="3196720"/>
            <a:ext cx="3912411" cy="3044284"/>
          </a:xfrm>
          <a:prstGeom prst="rect">
            <a:avLst/>
          </a:prstGeom>
        </p:spPr>
      </p:pic>
      <p:sp>
        <p:nvSpPr>
          <p:cNvPr id="13" name="Footer Placeholder 1">
            <a:extLst>
              <a:ext uri="{FF2B5EF4-FFF2-40B4-BE49-F238E27FC236}">
                <a16:creationId xmlns:a16="http://schemas.microsoft.com/office/drawing/2014/main" id="{4DECE44C-C6A9-461C-B618-874266FC2CC6}"/>
              </a:ext>
            </a:extLst>
          </p:cNvPr>
          <p:cNvSpPr>
            <a:spLocks noGrp="1"/>
          </p:cNvSpPr>
          <p:nvPr>
            <p:ph type="ftr" sz="quarter" idx="3"/>
          </p:nvPr>
        </p:nvSpPr>
        <p:spPr>
          <a:prstGeom prst="rect">
            <a:avLst/>
          </a:prstGeom>
        </p:spPr>
        <p:txBody>
          <a:bodyPr anchor="b"/>
          <a:lstStyle/>
          <a:p>
            <a:pPr algn="l"/>
            <a:r>
              <a:rPr lang="en-US" sz="1050" dirty="0"/>
              <a:t>Phase 1: Research and Assess</a:t>
            </a:r>
          </a:p>
        </p:txBody>
      </p:sp>
      <p:sp>
        <p:nvSpPr>
          <p:cNvPr id="14" name="Slide Number Placeholder 2">
            <a:extLst>
              <a:ext uri="{FF2B5EF4-FFF2-40B4-BE49-F238E27FC236}">
                <a16:creationId xmlns:a16="http://schemas.microsoft.com/office/drawing/2014/main" id="{EC9B1BD3-D1BD-40F1-85BF-79EFD1B912AC}"/>
              </a:ext>
            </a:extLst>
          </p:cNvPr>
          <p:cNvSpPr>
            <a:spLocks noGrp="1"/>
          </p:cNvSpPr>
          <p:nvPr>
            <p:ph type="sldNum" sz="quarter" idx="4"/>
          </p:nvPr>
        </p:nvSpPr>
        <p:spPr/>
        <p:txBody>
          <a:bodyPr anchor="b"/>
          <a:lstStyle/>
          <a:p>
            <a:fld id="{46BF826B-1E70-4759-AAB5-894E58C379C3}" type="slidenum">
              <a:rPr lang="en-US" sz="1050" smtClean="0"/>
              <a:pPr/>
              <a:t>33</a:t>
            </a:fld>
            <a:endParaRPr lang="en-US" sz="1050"/>
          </a:p>
        </p:txBody>
      </p:sp>
    </p:spTree>
    <p:extLst>
      <p:ext uri="{BB962C8B-B14F-4D97-AF65-F5344CB8AC3E}">
        <p14:creationId xmlns:p14="http://schemas.microsoft.com/office/powerpoint/2010/main" val="265860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88609-24E8-426A-BBAE-5430B079A6BC}"/>
              </a:ext>
            </a:extLst>
          </p:cNvPr>
          <p:cNvSpPr>
            <a:spLocks noGrp="1"/>
          </p:cNvSpPr>
          <p:nvPr>
            <p:ph type="title"/>
          </p:nvPr>
        </p:nvSpPr>
        <p:spPr>
          <a:xfrm>
            <a:off x="3902415" y="3209500"/>
            <a:ext cx="5475803" cy="791327"/>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100" kern="1200" baseline="0" dirty="0">
                <a:solidFill>
                  <a:schemeClr val="bg1"/>
                </a:solidFill>
                <a:effectLst/>
                <a:latin typeface="Verdana" panose="020B0604030504040204" pitchFamily="34" charset="0"/>
                <a:ea typeface="Verdana" panose="020B0604030504040204" pitchFamily="34" charset="0"/>
              </a:rPr>
              <a:t>Identify Insights and Brainstorm Solutions</a:t>
            </a:r>
            <a:endParaRPr lang="en-US" sz="3100" dirty="0">
              <a:effectLst/>
              <a:latin typeface="Verdana" panose="020B0604030504040204" pitchFamily="34" charset="0"/>
              <a:ea typeface="Verdana" panose="020B0604030504040204" pitchFamily="34" charset="0"/>
            </a:endParaRPr>
          </a:p>
          <a:p>
            <a:pPr algn="ctr"/>
            <a:r>
              <a:rPr lang="en-US" sz="6000" dirty="0">
                <a:latin typeface="Arial"/>
                <a:cs typeface="Arial"/>
              </a:rPr>
              <a:t>Questions?</a:t>
            </a:r>
          </a:p>
        </p:txBody>
      </p:sp>
      <p:sp>
        <p:nvSpPr>
          <p:cNvPr id="3" name="Rectangle: Rounded Corners 2">
            <a:extLst>
              <a:ext uri="{FF2B5EF4-FFF2-40B4-BE49-F238E27FC236}">
                <a16:creationId xmlns:a16="http://schemas.microsoft.com/office/drawing/2014/main" id="{31C3A817-396C-44C8-9D05-8E4AD1C042C7}"/>
              </a:ext>
              <a:ext uri="{C183D7F6-B498-43B3-948B-1728B52AA6E4}">
                <adec:decorative xmlns:adec="http://schemas.microsoft.com/office/drawing/2017/decorative" val="1"/>
              </a:ext>
            </a:extLst>
          </p:cNvPr>
          <p:cNvSpPr/>
          <p:nvPr/>
        </p:nvSpPr>
        <p:spPr>
          <a:xfrm>
            <a:off x="2989848" y="1909846"/>
            <a:ext cx="6707605" cy="2364205"/>
          </a:xfrm>
          <a:prstGeom prst="roundRect">
            <a:avLst>
              <a:gd name="adj" fmla="val 13614"/>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606CAE8-6898-40C9-A74E-A214622D0873}"/>
              </a:ext>
              <a:ext uri="{C183D7F6-B498-43B3-948B-1728B52AA6E4}">
                <adec:decorative xmlns:adec="http://schemas.microsoft.com/office/drawing/2017/decorative" val="1"/>
              </a:ext>
            </a:extLst>
          </p:cNvPr>
          <p:cNvSpPr/>
          <p:nvPr/>
        </p:nvSpPr>
        <p:spPr>
          <a:xfrm>
            <a:off x="2430129" y="1898981"/>
            <a:ext cx="826168" cy="2598821"/>
          </a:xfrm>
          <a:prstGeom prst="round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1CF55B-90ED-425D-B611-C38721B82AD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0317" y="1645970"/>
            <a:ext cx="1784483" cy="3316810"/>
          </a:xfrm>
          <a:prstGeom prst="rect">
            <a:avLst/>
          </a:prstGeom>
        </p:spPr>
      </p:pic>
      <p:sp>
        <p:nvSpPr>
          <p:cNvPr id="12" name="Footer Placeholder 1">
            <a:extLst>
              <a:ext uri="{FF2B5EF4-FFF2-40B4-BE49-F238E27FC236}">
                <a16:creationId xmlns:a16="http://schemas.microsoft.com/office/drawing/2014/main" id="{567B8A4C-C57D-42C9-BBFF-987101D14776}"/>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1: Research and Assess</a:t>
            </a:r>
          </a:p>
        </p:txBody>
      </p:sp>
      <p:sp>
        <p:nvSpPr>
          <p:cNvPr id="16" name="Slide Number Placeholder 2">
            <a:extLst>
              <a:ext uri="{FF2B5EF4-FFF2-40B4-BE49-F238E27FC236}">
                <a16:creationId xmlns:a16="http://schemas.microsoft.com/office/drawing/2014/main" id="{44750A4B-CCC9-4505-A4B0-8B2D94470BAB}"/>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34</a:t>
            </a:fld>
            <a:endParaRPr lang="en-US" sz="1050">
              <a:solidFill>
                <a:schemeClr val="bg1"/>
              </a:solidFill>
            </a:endParaRPr>
          </a:p>
        </p:txBody>
      </p:sp>
    </p:spTree>
    <p:extLst>
      <p:ext uri="{BB962C8B-B14F-4D97-AF65-F5344CB8AC3E}">
        <p14:creationId xmlns:p14="http://schemas.microsoft.com/office/powerpoint/2010/main" val="4124212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0"/>
          <a:stretch/>
        </p:blipFill>
        <p:spPr>
          <a:xfrm>
            <a:off x="0" y="-22861"/>
            <a:ext cx="12206177" cy="2532145"/>
          </a:xfrm>
          <a:prstGeom prst="rect">
            <a:avLst/>
          </a:prstGeom>
        </p:spPr>
      </p:pic>
      <p:sp>
        <p:nvSpPr>
          <p:cNvPr id="2" name="Title 1"/>
          <p:cNvSpPr>
            <a:spLocks noGrp="1"/>
          </p:cNvSpPr>
          <p:nvPr>
            <p:ph type="title" idx="4294967295"/>
          </p:nvPr>
        </p:nvSpPr>
        <p:spPr>
          <a:xfrm>
            <a:off x="831850" y="3429000"/>
            <a:ext cx="10515600" cy="1116850"/>
          </a:xfrm>
          <a:prstGeom prst="rect">
            <a:avLst/>
          </a:prstGeom>
        </p:spPr>
        <p:txBody>
          <a:bodyPr lIns="91440" tIns="45720" rIns="91440" bIns="45720" anchor="t"/>
          <a:lstStyle/>
          <a:p>
            <a:r>
              <a:rPr lang="en-US">
                <a:latin typeface="Lato Semibold"/>
                <a:ea typeface="Lato Semibold"/>
                <a:cs typeface="Lato Semibold"/>
              </a:rPr>
              <a:t>Wrap-Up</a:t>
            </a:r>
          </a:p>
        </p:txBody>
      </p:sp>
      <p:sp>
        <p:nvSpPr>
          <p:cNvPr id="3" name="Content Placeholder 2"/>
          <p:cNvSpPr>
            <a:spLocks noGrp="1"/>
          </p:cNvSpPr>
          <p:nvPr>
            <p:ph type="body" idx="4294967295"/>
          </p:nvPr>
        </p:nvSpPr>
        <p:spPr>
          <a:xfrm>
            <a:off x="831850" y="4227197"/>
            <a:ext cx="10831614" cy="1500187"/>
          </a:xfrm>
          <a:prstGeom prst="rect">
            <a:avLst/>
          </a:prstGeom>
        </p:spPr>
        <p:txBody>
          <a:bodyPr vert="horz" lIns="91440" tIns="45720" rIns="91440" bIns="45720" rtlCol="0" anchor="t">
            <a:normAutofit/>
          </a:bodyPr>
          <a:lstStyle/>
          <a:p>
            <a:pPr marL="0" indent="0">
              <a:buNone/>
            </a:pPr>
            <a:r>
              <a:rPr lang="en-US" sz="2400" dirty="0">
                <a:solidFill>
                  <a:srgbClr val="047C7C"/>
                </a:solidFill>
              </a:rPr>
              <a:t>Key Takeaways</a:t>
            </a:r>
          </a:p>
          <a:p>
            <a:pPr marL="0" indent="0">
              <a:buNone/>
            </a:pPr>
            <a:r>
              <a:rPr lang="en-US" sz="2400" dirty="0">
                <a:solidFill>
                  <a:srgbClr val="047C7C"/>
                </a:solidFill>
              </a:rPr>
              <a:t>Reflections/Questions</a:t>
            </a:r>
          </a:p>
          <a:p>
            <a:pPr marL="0" indent="0">
              <a:buNone/>
            </a:pPr>
            <a:r>
              <a:rPr lang="en-US" sz="2400" dirty="0">
                <a:solidFill>
                  <a:srgbClr val="047C7C"/>
                </a:solidFill>
              </a:rPr>
              <a:t>Next Steps</a:t>
            </a:r>
          </a:p>
        </p:txBody>
      </p:sp>
      <p:sp>
        <p:nvSpPr>
          <p:cNvPr id="6" name="Footer Placeholder 1">
            <a:extLst>
              <a:ext uri="{FF2B5EF4-FFF2-40B4-BE49-F238E27FC236}">
                <a16:creationId xmlns:a16="http://schemas.microsoft.com/office/drawing/2014/main" id="{69647B0B-D31A-45F2-844F-D3DB02B0C115}"/>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35</a:t>
            </a:fld>
            <a:endParaRPr lang="en-US" sz="1050"/>
          </a:p>
        </p:txBody>
      </p:sp>
    </p:spTree>
    <p:extLst>
      <p:ext uri="{BB962C8B-B14F-4D97-AF65-F5344CB8AC3E}">
        <p14:creationId xmlns:p14="http://schemas.microsoft.com/office/powerpoint/2010/main" val="675854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998668" y="586570"/>
            <a:ext cx="6297816" cy="1034184"/>
          </a:xfrm>
          <a:prstGeom prst="rect">
            <a:avLst/>
          </a:prstGeom>
        </p:spPr>
        <p:txBody>
          <a:bodyPr>
            <a:normAutofit/>
          </a:bodyPr>
          <a:lstStyle/>
          <a:p>
            <a:r>
              <a:rPr lang="en-US" dirty="0">
                <a:latin typeface="Arial" panose="020B0604020202020204" pitchFamily="34" charset="0"/>
                <a:cs typeface="Arial" panose="020B0604020202020204" pitchFamily="34" charset="0"/>
              </a:rPr>
              <a:t>Key Takeaways</a:t>
            </a:r>
          </a:p>
        </p:txBody>
      </p:sp>
      <p:pic>
        <p:nvPicPr>
          <p:cNvPr id="7" name="Picture 6" descr="Three ">
            <a:extLst>
              <a:ext uri="{FF2B5EF4-FFF2-40B4-BE49-F238E27FC236}">
                <a16:creationId xmlns:a16="http://schemas.microsoft.com/office/drawing/2014/main" id="{8ADD3869-F48F-4AE9-921A-B4C9F444D61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0492" y="2262"/>
            <a:ext cx="1105054" cy="1495634"/>
          </a:xfrm>
          <a:prstGeom prst="rect">
            <a:avLst/>
          </a:prstGeom>
        </p:spPr>
      </p:pic>
      <p:pic>
        <p:nvPicPr>
          <p:cNvPr id="9" name="Graphic 8">
            <a:extLst>
              <a:ext uri="{FF2B5EF4-FFF2-40B4-BE49-F238E27FC236}">
                <a16:creationId xmlns:a16="http://schemas.microsoft.com/office/drawing/2014/main" id="{988A814A-1245-4FFD-B432-C66FC4CDB41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47783" y="86161"/>
            <a:ext cx="1551346" cy="1551346"/>
          </a:xfrm>
          <a:prstGeom prst="rect">
            <a:avLst/>
          </a:prstGeom>
        </p:spPr>
      </p:pic>
      <p:pic>
        <p:nvPicPr>
          <p:cNvPr id="12" name="Graphic 11">
            <a:extLst>
              <a:ext uri="{FF2B5EF4-FFF2-40B4-BE49-F238E27FC236}">
                <a16:creationId xmlns:a16="http://schemas.microsoft.com/office/drawing/2014/main" id="{2FAA3968-4596-4A77-9CFD-337F3632842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1637507"/>
            <a:ext cx="403540" cy="403540"/>
          </a:xfrm>
          <a:prstGeom prst="rect">
            <a:avLst/>
          </a:prstGeom>
        </p:spPr>
      </p:pic>
      <p:sp>
        <p:nvSpPr>
          <p:cNvPr id="11" name="Rectangle 10">
            <a:extLst>
              <a:ext uri="{FF2B5EF4-FFF2-40B4-BE49-F238E27FC236}">
                <a16:creationId xmlns:a16="http://schemas.microsoft.com/office/drawing/2014/main" id="{1516442C-AE61-4E65-BEDF-1309DE8F2D6B}"/>
              </a:ext>
              <a:ext uri="{C183D7F6-B498-43B3-948B-1728B52AA6E4}">
                <adec:decorative xmlns:adec="http://schemas.microsoft.com/office/drawing/2017/decorative" val="1"/>
              </a:ext>
            </a:extLst>
          </p:cNvPr>
          <p:cNvSpPr/>
          <p:nvPr/>
        </p:nvSpPr>
        <p:spPr>
          <a:xfrm>
            <a:off x="989721" y="1617574"/>
            <a:ext cx="59405" cy="4479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E4C92291-075E-4EF0-A524-60D1678FFF1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3500860"/>
            <a:ext cx="403540" cy="403540"/>
          </a:xfrm>
          <a:prstGeom prst="rect">
            <a:avLst/>
          </a:prstGeom>
        </p:spPr>
      </p:pic>
      <p:sp>
        <p:nvSpPr>
          <p:cNvPr id="15" name="Rectangle 14">
            <a:extLst>
              <a:ext uri="{FF2B5EF4-FFF2-40B4-BE49-F238E27FC236}">
                <a16:creationId xmlns:a16="http://schemas.microsoft.com/office/drawing/2014/main" id="{6ED382A6-7E4D-440C-97AB-2D8034C00A29}"/>
              </a:ext>
              <a:ext uri="{C183D7F6-B498-43B3-948B-1728B52AA6E4}">
                <adec:decorative xmlns:adec="http://schemas.microsoft.com/office/drawing/2017/decorative" val="1"/>
              </a:ext>
            </a:extLst>
          </p:cNvPr>
          <p:cNvSpPr/>
          <p:nvPr/>
        </p:nvSpPr>
        <p:spPr>
          <a:xfrm>
            <a:off x="989721" y="2318912"/>
            <a:ext cx="61715" cy="275477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E52179C1-AB53-4951-84E9-7CF00F7CD5C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5686252"/>
            <a:ext cx="403540" cy="403540"/>
          </a:xfrm>
          <a:prstGeom prst="rect">
            <a:avLst/>
          </a:prstGeom>
        </p:spPr>
      </p:pic>
      <p:sp>
        <p:nvSpPr>
          <p:cNvPr id="13" name="Rectangle 12">
            <a:extLst>
              <a:ext uri="{FF2B5EF4-FFF2-40B4-BE49-F238E27FC236}">
                <a16:creationId xmlns:a16="http://schemas.microsoft.com/office/drawing/2014/main" id="{0AB04F88-FEB0-4063-9D4E-10A5F029530A}"/>
              </a:ext>
              <a:ext uri="{C183D7F6-B498-43B3-948B-1728B52AA6E4}">
                <adec:decorative xmlns:adec="http://schemas.microsoft.com/office/drawing/2017/decorative" val="1"/>
              </a:ext>
            </a:extLst>
          </p:cNvPr>
          <p:cNvSpPr/>
          <p:nvPr/>
        </p:nvSpPr>
        <p:spPr>
          <a:xfrm>
            <a:off x="989721" y="5342522"/>
            <a:ext cx="61715" cy="1091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C183D7F6-B498-43B3-948B-1728B52AA6E4}">
                <adec:decorative xmlns:adec="http://schemas.microsoft.com/office/drawing/2017/decorative" val="0"/>
              </a:ext>
            </a:extLst>
          </p:cNvPr>
          <p:cNvSpPr>
            <a:spLocks noGrp="1"/>
          </p:cNvSpPr>
          <p:nvPr>
            <p:ph idx="4294967295"/>
          </p:nvPr>
        </p:nvSpPr>
        <p:spPr>
          <a:xfrm>
            <a:off x="838201" y="1621785"/>
            <a:ext cx="9952892" cy="5032375"/>
          </a:xfrm>
          <a:prstGeom prst="rect">
            <a:avLst/>
          </a:prstGeom>
        </p:spPr>
        <p:txBody>
          <a:bodyPr lIns="91440" tIns="45720" rIns="91440" bIns="45720" anchor="t">
            <a:normAutofit/>
          </a:bodyPr>
          <a:lstStyle/>
          <a:p>
            <a:pPr marL="339725" indent="0">
              <a:lnSpc>
                <a:spcPct val="120000"/>
              </a:lnSpc>
              <a:spcBef>
                <a:spcPts val="800"/>
              </a:spcBef>
              <a:spcAft>
                <a:spcPts val="800"/>
              </a:spcAft>
              <a:buNone/>
            </a:pPr>
            <a:r>
              <a:rPr lang="en-US" sz="2200" dirty="0">
                <a:latin typeface="Verdana" panose="020B0604030504040204" pitchFamily="34" charset="0"/>
                <a:ea typeface="Verdana" panose="020B0604030504040204" pitchFamily="34" charset="0"/>
              </a:rPr>
              <a:t>Quality IET programs respond to community and learner needs. </a:t>
            </a:r>
          </a:p>
          <a:p>
            <a:pPr marL="339725" indent="0">
              <a:lnSpc>
                <a:spcPct val="110000"/>
              </a:lnSpc>
              <a:spcBef>
                <a:spcPts val="800"/>
              </a:spcBef>
              <a:spcAft>
                <a:spcPts val="800"/>
              </a:spcAft>
              <a:buNone/>
            </a:pPr>
            <a:r>
              <a:rPr lang="en-US" sz="2200" dirty="0">
                <a:latin typeface="Verdana"/>
                <a:ea typeface="Verdana"/>
              </a:rPr>
              <a:t>There are five areas of research that can help with IET program selection: </a:t>
            </a:r>
          </a:p>
          <a:p>
            <a:pPr marL="1031875" lvl="2" indent="-346075">
              <a:lnSpc>
                <a:spcPct val="100000"/>
              </a:lnSpc>
              <a:spcBef>
                <a:spcPts val="600"/>
              </a:spcBef>
              <a:spcAft>
                <a:spcPts val="600"/>
              </a:spcAft>
            </a:pPr>
            <a:r>
              <a:rPr lang="en-US" sz="1800" dirty="0">
                <a:latin typeface="Verdana" panose="020B0604030504040204" pitchFamily="34" charset="0"/>
                <a:ea typeface="Verdana" panose="020B0604030504040204" pitchFamily="34" charset="0"/>
              </a:rPr>
              <a:t>State and Local IET Policy and Career Pathways Options </a:t>
            </a:r>
            <a:r>
              <a:rPr lang="en-US" sz="1800" dirty="0">
                <a:solidFill>
                  <a:srgbClr val="000000"/>
                </a:solidFill>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pPr marL="1031875" lvl="2" indent="-346075">
              <a:lnSpc>
                <a:spcPct val="100000"/>
              </a:lnSpc>
              <a:spcBef>
                <a:spcPts val="600"/>
              </a:spcBef>
              <a:spcAft>
                <a:spcPts val="600"/>
              </a:spcAft>
            </a:pPr>
            <a:r>
              <a:rPr lang="en-US" sz="1800" dirty="0">
                <a:latin typeface="Verdana" panose="020B0604030504040204" pitchFamily="34" charset="0"/>
                <a:ea typeface="Verdana" panose="020B0604030504040204" pitchFamily="34" charset="0"/>
              </a:rPr>
              <a:t>Regional Workforce Development Needs  </a:t>
            </a:r>
            <a:r>
              <a:rPr lang="en-US" sz="1800" dirty="0">
                <a:solidFill>
                  <a:srgbClr val="000000"/>
                </a:solidFill>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pPr marL="1031875" lvl="2" indent="-346075">
              <a:lnSpc>
                <a:spcPct val="100000"/>
              </a:lnSpc>
              <a:spcBef>
                <a:spcPts val="600"/>
              </a:spcBef>
              <a:spcAft>
                <a:spcPts val="600"/>
              </a:spcAft>
            </a:pPr>
            <a:r>
              <a:rPr lang="en-US" sz="1800" dirty="0">
                <a:latin typeface="Verdana" panose="020B0604030504040204" pitchFamily="34" charset="0"/>
                <a:ea typeface="Verdana" panose="020B0604030504040204" pitchFamily="34" charset="0"/>
              </a:rPr>
              <a:t>Community Resources to Support your Program </a:t>
            </a:r>
            <a:r>
              <a:rPr lang="en-US" sz="1800" dirty="0">
                <a:solidFill>
                  <a:srgbClr val="000000"/>
                </a:solidFill>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pPr marL="1031875" lvl="2" indent="-346075">
              <a:lnSpc>
                <a:spcPct val="100000"/>
              </a:lnSpc>
              <a:spcBef>
                <a:spcPts val="600"/>
              </a:spcBef>
              <a:spcAft>
                <a:spcPts val="600"/>
              </a:spcAft>
            </a:pPr>
            <a:r>
              <a:rPr lang="en-US" sz="1800" dirty="0">
                <a:latin typeface="Verdana" panose="020B0604030504040204" pitchFamily="34" charset="0"/>
                <a:ea typeface="Verdana" panose="020B0604030504040204" pitchFamily="34" charset="0"/>
              </a:rPr>
              <a:t>Emerging and Promising Practices in IET Programs </a:t>
            </a:r>
            <a:r>
              <a:rPr lang="en-US" sz="1800" dirty="0">
                <a:solidFill>
                  <a:srgbClr val="000000"/>
                </a:solidFill>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pPr marL="1031875" lvl="2" indent="-346075">
              <a:lnSpc>
                <a:spcPct val="100000"/>
              </a:lnSpc>
              <a:spcBef>
                <a:spcPts val="600"/>
              </a:spcBef>
              <a:spcAft>
                <a:spcPts val="600"/>
              </a:spcAft>
            </a:pPr>
            <a:r>
              <a:rPr lang="en-US" sz="1800" dirty="0">
                <a:latin typeface="Verdana" panose="020B0604030504040204" pitchFamily="34" charset="0"/>
                <a:ea typeface="Verdana" panose="020B0604030504040204" pitchFamily="34" charset="0"/>
              </a:rPr>
              <a:t>Learner and Business Needs</a:t>
            </a:r>
            <a:r>
              <a:rPr lang="en-US" sz="1800" dirty="0">
                <a:solidFill>
                  <a:srgbClr val="000000"/>
                </a:solidFill>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pPr marL="339725" indent="0">
              <a:lnSpc>
                <a:spcPct val="110000"/>
              </a:lnSpc>
              <a:spcBef>
                <a:spcPts val="800"/>
              </a:spcBef>
              <a:spcAft>
                <a:spcPts val="800"/>
              </a:spcAft>
              <a:buNone/>
            </a:pPr>
            <a:r>
              <a:rPr lang="en-US" sz="2200" dirty="0">
                <a:latin typeface="Verdana" panose="020B0604030504040204" pitchFamily="34" charset="0"/>
                <a:ea typeface="Verdana" panose="020B0604030504040204" pitchFamily="34" charset="0"/>
              </a:rPr>
              <a:t>Conduct a needs assessment to gather information to help you understand community and learner needs, identify insights, and select a viable, feasible, and desirable IET program. </a:t>
            </a:r>
          </a:p>
          <a:p>
            <a:pPr marL="796925" indent="-457200">
              <a:lnSpc>
                <a:spcPct val="120000"/>
              </a:lnSpc>
              <a:spcBef>
                <a:spcPts val="800"/>
              </a:spcBef>
              <a:spcAft>
                <a:spcPts val="800"/>
              </a:spcAft>
              <a:buFont typeface="+mj-lt"/>
              <a:buAutoNum type="arabicPeriod"/>
            </a:pPr>
            <a:endParaRPr lang="en-US" sz="2200" dirty="0">
              <a:latin typeface="Verdana" panose="020B0604030504040204" pitchFamily="34" charset="0"/>
              <a:ea typeface="Verdana" panose="020B0604030504040204" pitchFamily="34" charset="0"/>
            </a:endParaRPr>
          </a:p>
        </p:txBody>
      </p:sp>
      <p:sp>
        <p:nvSpPr>
          <p:cNvPr id="10" name="Footer Placeholder 1">
            <a:extLst>
              <a:ext uri="{FF2B5EF4-FFF2-40B4-BE49-F238E27FC236}">
                <a16:creationId xmlns:a16="http://schemas.microsoft.com/office/drawing/2014/main" id="{7AE7E2B5-D2F5-4AC4-8703-73FB84EB4D7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8" name="Slide Number Placeholder 2">
            <a:extLst>
              <a:ext uri="{FF2B5EF4-FFF2-40B4-BE49-F238E27FC236}">
                <a16:creationId xmlns:a16="http://schemas.microsoft.com/office/drawing/2014/main" id="{C2676C27-0E7E-4270-99C6-D21A8857D196}"/>
              </a:ext>
            </a:extLst>
          </p:cNvPr>
          <p:cNvSpPr>
            <a:spLocks noGrp="1"/>
          </p:cNvSpPr>
          <p:nvPr>
            <p:ph type="sldNum" sz="quarter" idx="4294967295"/>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36</a:t>
            </a:fld>
            <a:endParaRPr lang="en-US" sz="1050"/>
          </a:p>
        </p:txBody>
      </p:sp>
    </p:spTree>
    <p:extLst>
      <p:ext uri="{BB962C8B-B14F-4D97-AF65-F5344CB8AC3E}">
        <p14:creationId xmlns:p14="http://schemas.microsoft.com/office/powerpoint/2010/main" val="129216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BF8204-BC69-48F5-9CE6-400059BCA01D}"/>
              </a:ext>
            </a:extLst>
          </p:cNvPr>
          <p:cNvSpPr>
            <a:spLocks noGrp="1"/>
          </p:cNvSpPr>
          <p:nvPr>
            <p:ph type="title"/>
          </p:nvPr>
        </p:nvSpPr>
        <p:spPr>
          <a:xfrm>
            <a:off x="1126958" y="2766218"/>
            <a:ext cx="3342774" cy="1325563"/>
          </a:xfrm>
        </p:spPr>
        <p:txBody>
          <a:bodyPr/>
          <a:lstStyle/>
          <a:p>
            <a:r>
              <a:rPr lang="en-US" dirty="0"/>
              <a:t>Group Discussion</a:t>
            </a:r>
          </a:p>
        </p:txBody>
      </p:sp>
      <p:pic>
        <p:nvPicPr>
          <p:cNvPr id="20" name="Graphic 5">
            <a:extLst>
              <a:ext uri="{FF2B5EF4-FFF2-40B4-BE49-F238E27FC236}">
                <a16:creationId xmlns:a16="http://schemas.microsoft.com/office/drawing/2014/main" id="{03E0469F-2CFD-4E17-99AE-2BE1F35A998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t="1" r="7460" b="9774"/>
          <a:stretch/>
        </p:blipFill>
        <p:spPr bwMode="auto">
          <a:xfrm>
            <a:off x="1126957" y="4091780"/>
            <a:ext cx="1903841" cy="1855795"/>
          </a:xfrm>
          <a:prstGeom prst="rect">
            <a:avLst/>
          </a:prstGeom>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B965A03-F66C-4FAF-9DC5-AD493356916A}"/>
              </a:ext>
              <a:ext uri="{C183D7F6-B498-43B3-948B-1728B52AA6E4}">
                <adec:decorative xmlns:adec="http://schemas.microsoft.com/office/drawing/2017/decorative" val="1"/>
              </a:ext>
            </a:extLst>
          </p:cNvPr>
          <p:cNvSpPr txBox="1"/>
          <p:nvPr/>
        </p:nvSpPr>
        <p:spPr>
          <a:xfrm>
            <a:off x="5577714" y="1697364"/>
            <a:ext cx="5702013" cy="4243469"/>
          </a:xfrm>
          <a:prstGeom prst="rect">
            <a:avLst/>
          </a:prstGeom>
          <a:solidFill>
            <a:schemeClr val="bg1"/>
          </a:solidFill>
          <a:effectLst>
            <a:outerShdw blurRad="63500" sx="102000" sy="102000" algn="ctr" rotWithShape="0">
              <a:prstClr val="black">
                <a:alpha val="40000"/>
              </a:prstClr>
            </a:outerShdw>
          </a:effectLst>
        </p:spPr>
        <p:txBody>
          <a:bodyPr wrap="square" lIns="91440" tIns="45720" rIns="91440" bIns="45720" rtlCol="0" anchor="t">
            <a:spAutoFit/>
          </a:bodyPr>
          <a:lstStyle/>
          <a:p>
            <a:pPr marL="230188" marR="0" lvl="0" indent="-119063">
              <a:lnSpc>
                <a:spcPct val="110000"/>
              </a:lnSpc>
              <a:spcBef>
                <a:spcPts val="600"/>
              </a:spcBef>
              <a:spcAft>
                <a:spcPts val="600"/>
              </a:spcAft>
              <a:buClr>
                <a:srgbClr val="315F9F"/>
              </a:buClr>
              <a:tabLst>
                <a:tab pos="228600" algn="l"/>
                <a:tab pos="457200" algn="l"/>
              </a:tabLst>
            </a:pPr>
            <a:r>
              <a:rPr lang="en-US" sz="2200" dirty="0">
                <a:latin typeface="Verdana Pro"/>
              </a:rPr>
              <a:t>Reflect on what you learned today.</a:t>
            </a:r>
          </a:p>
          <a:p>
            <a:pPr marL="573088" marR="0" lvl="0" indent="-342900">
              <a:lnSpc>
                <a:spcPct val="110000"/>
              </a:lnSpc>
              <a:spcBef>
                <a:spcPts val="600"/>
              </a:spcBef>
              <a:spcAft>
                <a:spcPts val="600"/>
              </a:spcAft>
              <a:buClr>
                <a:srgbClr val="315F9F"/>
              </a:buClr>
              <a:buFont typeface="Wingdings" panose="05000000000000000000" pitchFamily="2" charset="2"/>
              <a:buChar char="§"/>
              <a:tabLst>
                <a:tab pos="228600" algn="l"/>
                <a:tab pos="457200" algn="l"/>
              </a:tabLst>
            </a:pPr>
            <a:r>
              <a:rPr lang="en-US" sz="2200" dirty="0">
                <a:latin typeface="Verdana Pro"/>
              </a:rPr>
              <a:t>Did you gain any new ideas that might help you in this work?</a:t>
            </a:r>
          </a:p>
          <a:p>
            <a:pPr marL="573088" marR="0" lvl="0" indent="-342900">
              <a:lnSpc>
                <a:spcPct val="110000"/>
              </a:lnSpc>
              <a:spcBef>
                <a:spcPts val="600"/>
              </a:spcBef>
              <a:spcAft>
                <a:spcPts val="600"/>
              </a:spcAft>
              <a:buClr>
                <a:srgbClr val="315F9F"/>
              </a:buClr>
              <a:buFont typeface="Wingdings" panose="05000000000000000000" pitchFamily="2" charset="2"/>
              <a:buChar char="§"/>
              <a:tabLst>
                <a:tab pos="228600" algn="l"/>
                <a:tab pos="457200" algn="l"/>
              </a:tabLst>
            </a:pPr>
            <a:r>
              <a:rPr lang="en-US" sz="2200" dirty="0">
                <a:latin typeface="Verdana Pro"/>
              </a:rPr>
              <a:t>How might the ideas and approaches discussed today impact your work?</a:t>
            </a:r>
          </a:p>
          <a:p>
            <a:pPr marL="573088" indent="-342900">
              <a:lnSpc>
                <a:spcPct val="110000"/>
              </a:lnSpc>
              <a:spcBef>
                <a:spcPts val="600"/>
              </a:spcBef>
              <a:spcAft>
                <a:spcPts val="600"/>
              </a:spcAft>
              <a:buClr>
                <a:srgbClr val="315F9F"/>
              </a:buClr>
              <a:buFont typeface="Wingdings" panose="05000000000000000000" pitchFamily="2" charset="2"/>
              <a:buChar char="§"/>
            </a:pPr>
            <a:r>
              <a:rPr lang="en-US" sz="2200" dirty="0">
                <a:latin typeface="Verdana Pro"/>
              </a:rPr>
              <a:t>What challenges do you anticipate </a:t>
            </a:r>
            <a:br>
              <a:rPr lang="en-US" sz="2200" dirty="0">
                <a:latin typeface="Verdana Pro"/>
              </a:rPr>
            </a:br>
            <a:r>
              <a:rPr lang="en-US" sz="2200" dirty="0">
                <a:latin typeface="Verdana Pro"/>
              </a:rPr>
              <a:t>in conducting these activities </a:t>
            </a:r>
            <a:br>
              <a:rPr lang="en-US" sz="2200" dirty="0">
                <a:latin typeface="Verdana Pro"/>
              </a:rPr>
            </a:br>
            <a:r>
              <a:rPr lang="en-US" sz="2200" dirty="0">
                <a:latin typeface="Verdana Pro"/>
              </a:rPr>
              <a:t>to inform your IET program </a:t>
            </a:r>
            <a:br>
              <a:rPr lang="en-US" sz="2200" dirty="0">
                <a:latin typeface="Verdana Pro"/>
              </a:rPr>
            </a:br>
            <a:r>
              <a:rPr lang="en-US" sz="2200" dirty="0">
                <a:latin typeface="Verdana Pro"/>
              </a:rPr>
              <a:t>selection process?</a:t>
            </a:r>
            <a:endParaRPr lang="en-US" sz="2000" dirty="0">
              <a:latin typeface="Verdana Pro"/>
            </a:endParaRPr>
          </a:p>
        </p:txBody>
      </p:sp>
      <p:sp>
        <p:nvSpPr>
          <p:cNvPr id="7" name="Footer Placeholder 1">
            <a:extLst>
              <a:ext uri="{FF2B5EF4-FFF2-40B4-BE49-F238E27FC236}">
                <a16:creationId xmlns:a16="http://schemas.microsoft.com/office/drawing/2014/main" id="{225E7E26-7300-489F-8A9E-74EC237C1942}"/>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5" name="Slide Number Placeholder 4">
            <a:extLst>
              <a:ext uri="{FF2B5EF4-FFF2-40B4-BE49-F238E27FC236}">
                <a16:creationId xmlns:a16="http://schemas.microsoft.com/office/drawing/2014/main" id="{D4524E89-4C22-43D0-B94C-1F419BB76F24}"/>
              </a:ext>
            </a:extLst>
          </p:cNvPr>
          <p:cNvSpPr>
            <a:spLocks noGrp="1"/>
          </p:cNvSpPr>
          <p:nvPr>
            <p:ph type="sldNum" sz="quarter" idx="12"/>
          </p:nvPr>
        </p:nvSpPr>
        <p:spPr/>
        <p:txBody>
          <a:bodyPr/>
          <a:lstStyle/>
          <a:p>
            <a:pPr algn="r"/>
            <a:fld id="{46BF826B-1E70-4759-AAB5-894E58C379C3}" type="slidenum">
              <a:rPr lang="en-US" sz="1050" smtClean="0"/>
              <a:pPr algn="r"/>
              <a:t>37</a:t>
            </a:fld>
            <a:endParaRPr lang="en-US" sz="1050"/>
          </a:p>
        </p:txBody>
      </p:sp>
    </p:spTree>
    <p:extLst>
      <p:ext uri="{BB962C8B-B14F-4D97-AF65-F5344CB8AC3E}">
        <p14:creationId xmlns:p14="http://schemas.microsoft.com/office/powerpoint/2010/main" val="2446846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47724" y="566738"/>
            <a:ext cx="7050572" cy="880403"/>
          </a:xfrm>
          <a:prstGeom prst="rect">
            <a:avLst/>
          </a:prstGeom>
        </p:spPr>
        <p:txBody>
          <a:bodyPr>
            <a:normAutofit/>
          </a:bodyPr>
          <a:lstStyle/>
          <a:p>
            <a:r>
              <a:rPr lang="en-US" dirty="0">
                <a:latin typeface="Arial" panose="020B0604020202020204" pitchFamily="34" charset="0"/>
                <a:cs typeface="Arial" panose="020B0604020202020204" pitchFamily="34" charset="0"/>
              </a:rPr>
              <a:t>Poll: Relevance</a:t>
            </a:r>
          </a:p>
        </p:txBody>
      </p:sp>
      <p:pic>
        <p:nvPicPr>
          <p:cNvPr id="4" name="Picture 3">
            <a:extLst>
              <a:ext uri="{FF2B5EF4-FFF2-40B4-BE49-F238E27FC236}">
                <a16:creationId xmlns:a16="http://schemas.microsoft.com/office/drawing/2014/main" id="{BCD551C7-4655-4BA8-9AC5-70246DDCE35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3550" y="192341"/>
            <a:ext cx="2280480" cy="1421490"/>
          </a:xfrm>
          <a:prstGeom prst="rect">
            <a:avLst/>
          </a:prstGeom>
        </p:spPr>
      </p:pic>
      <p:sp>
        <p:nvSpPr>
          <p:cNvPr id="6" name="Content Placeholder 5"/>
          <p:cNvSpPr>
            <a:spLocks noGrp="1"/>
          </p:cNvSpPr>
          <p:nvPr>
            <p:ph idx="4294967295"/>
          </p:nvPr>
        </p:nvSpPr>
        <p:spPr>
          <a:xfrm>
            <a:off x="849216" y="1828803"/>
            <a:ext cx="9861192" cy="1600198"/>
          </a:xfrm>
          <a:prstGeom prst="rect">
            <a:avLst/>
          </a:prstGeom>
        </p:spPr>
        <p:txBody>
          <a:bodyPr vert="horz" lIns="91440" tIns="45720" rIns="91440" bIns="45720" rtlCol="0" anchor="t">
            <a:normAutofit/>
          </a:bodyPr>
          <a:lstStyle/>
          <a:p>
            <a:pPr marL="0" indent="0">
              <a:spcBef>
                <a:spcPts val="1800"/>
              </a:spcBef>
              <a:spcAft>
                <a:spcPts val="1200"/>
              </a:spcAft>
              <a:buNone/>
            </a:pPr>
            <a:r>
              <a:rPr lang="en-US" b="1" dirty="0">
                <a:solidFill>
                  <a:srgbClr val="3B3838"/>
                </a:solidFill>
                <a:latin typeface="Arial" panose="020B0604020202020204" pitchFamily="34" charset="0"/>
                <a:ea typeface="Verdana" panose="020B0604030504040204" pitchFamily="34" charset="0"/>
                <a:cs typeface="Arial" panose="020B0604020202020204" pitchFamily="34" charset="0"/>
              </a:rPr>
              <a:t>How prepared do you feel you are to incorporate what you have learned today into your practice?</a:t>
            </a:r>
            <a:endParaRPr lang="en-US" dirty="0">
              <a:latin typeface="Arial" panose="020B0604020202020204" pitchFamily="34" charset="0"/>
              <a:ea typeface="Verdana" panose="020B0604030504040204" pitchFamily="34" charset="0"/>
              <a:cs typeface="Arial" panose="020B0604020202020204" pitchFamily="34" charset="0"/>
            </a:endParaRPr>
          </a:p>
          <a:p>
            <a:pPr>
              <a:buNone/>
            </a:pPr>
            <a:r>
              <a:rPr lang="en-US" sz="2400" b="1" dirty="0">
                <a:solidFill>
                  <a:srgbClr val="047C7C"/>
                </a:solidFill>
                <a:latin typeface="Arial" panose="020B0604020202020204" pitchFamily="34" charset="0"/>
                <a:ea typeface="Verdana" panose="020B0604030504040204" pitchFamily="34" charset="0"/>
                <a:cs typeface="Arial" panose="020B0604020202020204" pitchFamily="34" charset="0"/>
              </a:rPr>
              <a:t>Select 1:</a:t>
            </a:r>
            <a:endParaRPr lang="en-US" sz="2400" dirty="0">
              <a:latin typeface="Arial" panose="020B0604020202020204" pitchFamily="34" charset="0"/>
              <a:ea typeface="Verdana" panose="020B0604030504040204" pitchFamily="34" charset="0"/>
              <a:cs typeface="Arial" panose="020B0604020202020204" pitchFamily="34" charset="0"/>
            </a:endParaRPr>
          </a:p>
          <a:p>
            <a:pPr marL="0" indent="0">
              <a:lnSpc>
                <a:spcPct val="100000"/>
              </a:lnSpc>
              <a:spcAft>
                <a:spcPts val="600"/>
              </a:spcAft>
              <a:buNone/>
            </a:pPr>
            <a:endParaRPr lang="en-US" dirty="0">
              <a:latin typeface="Verdana" panose="020B0604030504040204" pitchFamily="34" charset="0"/>
              <a:ea typeface="Verdana" panose="020B0604030504040204" pitchFamily="34" charset="0"/>
            </a:endParaRPr>
          </a:p>
        </p:txBody>
      </p:sp>
      <p:pic>
        <p:nvPicPr>
          <p:cNvPr id="29" name="Picture 28">
            <a:extLst>
              <a:ext uri="{FF2B5EF4-FFF2-40B4-BE49-F238E27FC236}">
                <a16:creationId xmlns:a16="http://schemas.microsoft.com/office/drawing/2014/main" id="{4F2C5D12-8CB0-4DD0-ADEC-89145C0E61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662" y="3332543"/>
            <a:ext cx="990738" cy="2467319"/>
          </a:xfrm>
          <a:prstGeom prst="rect">
            <a:avLst/>
          </a:prstGeom>
        </p:spPr>
      </p:pic>
      <p:sp>
        <p:nvSpPr>
          <p:cNvPr id="12" name="Content Placeholder 5">
            <a:extLst>
              <a:ext uri="{FF2B5EF4-FFF2-40B4-BE49-F238E27FC236}">
                <a16:creationId xmlns:a16="http://schemas.microsoft.com/office/drawing/2014/main" id="{F40E5892-E75D-4A06-A9D7-5918CF5EB3F6}"/>
              </a:ext>
            </a:extLst>
          </p:cNvPr>
          <p:cNvSpPr txBox="1">
            <a:spLocks/>
          </p:cNvSpPr>
          <p:nvPr/>
        </p:nvSpPr>
        <p:spPr>
          <a:xfrm>
            <a:off x="849216" y="3579872"/>
            <a:ext cx="9861192" cy="27113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16038" indent="0">
              <a:lnSpc>
                <a:spcPct val="100000"/>
              </a:lnSpc>
              <a:spcBef>
                <a:spcPts val="3000"/>
              </a:spcBef>
              <a:spcAft>
                <a:spcPts val="1800"/>
              </a:spcAft>
              <a:buFont typeface="Wingdings" panose="05000000000000000000" pitchFamily="2" charset="2"/>
              <a:buNone/>
            </a:pPr>
            <a:r>
              <a:rPr lang="en-US" dirty="0">
                <a:solidFill>
                  <a:srgbClr val="3B3838"/>
                </a:solidFill>
                <a:latin typeface="Verdana" panose="020B0604030504040204" pitchFamily="34" charset="0"/>
                <a:ea typeface="Verdana" panose="020B0604030504040204" pitchFamily="34" charset="0"/>
              </a:rPr>
              <a:t>I feel very prepared.</a:t>
            </a:r>
          </a:p>
          <a:p>
            <a:pPr marL="1316038" indent="0">
              <a:lnSpc>
                <a:spcPct val="100000"/>
              </a:lnSpc>
              <a:spcBef>
                <a:spcPts val="1200"/>
              </a:spcBef>
              <a:spcAft>
                <a:spcPts val="1800"/>
              </a:spcAft>
              <a:buFont typeface="Wingdings" panose="05000000000000000000" pitchFamily="2" charset="2"/>
              <a:buNone/>
            </a:pPr>
            <a:r>
              <a:rPr lang="en-US" dirty="0">
                <a:latin typeface="Verdana" panose="020B0604030504040204" pitchFamily="34" charset="0"/>
                <a:ea typeface="Verdana" panose="020B0604030504040204" pitchFamily="34" charset="0"/>
              </a:rPr>
              <a:t>I feel somewhat prepared.</a:t>
            </a:r>
          </a:p>
          <a:p>
            <a:pPr marL="1316038" indent="0">
              <a:lnSpc>
                <a:spcPct val="100000"/>
              </a:lnSpc>
              <a:spcBef>
                <a:spcPts val="1200"/>
              </a:spcBef>
              <a:spcAft>
                <a:spcPts val="1800"/>
              </a:spcAft>
              <a:buFont typeface="Wingdings" panose="05000000000000000000" pitchFamily="2" charset="2"/>
              <a:buNone/>
            </a:pPr>
            <a:r>
              <a:rPr lang="en-US" dirty="0">
                <a:solidFill>
                  <a:srgbClr val="3B3838"/>
                </a:solidFill>
                <a:latin typeface="Verdana" panose="020B0604030504040204" pitchFamily="34" charset="0"/>
                <a:ea typeface="Verdana" panose="020B0604030504040204" pitchFamily="34" charset="0"/>
              </a:rPr>
              <a:t>I may need more training/support first.</a:t>
            </a:r>
            <a:endParaRPr lang="en-US" dirty="0">
              <a:latin typeface="Verdana" panose="020B0604030504040204" pitchFamily="34" charset="0"/>
              <a:ea typeface="Verdana" panose="020B0604030504040204" pitchFamily="34" charset="0"/>
            </a:endParaRPr>
          </a:p>
        </p:txBody>
      </p:sp>
      <p:sp>
        <p:nvSpPr>
          <p:cNvPr id="10" name="Footer Placeholder 1">
            <a:extLst>
              <a:ext uri="{FF2B5EF4-FFF2-40B4-BE49-F238E27FC236}">
                <a16:creationId xmlns:a16="http://schemas.microsoft.com/office/drawing/2014/main" id="{04CF6287-0BEF-4E9F-A9FB-EA6521B56027}"/>
              </a:ext>
            </a:extLst>
          </p:cNvPr>
          <p:cNvSpPr txBox="1">
            <a:spLocks/>
          </p:cNvSpPr>
          <p:nvPr/>
        </p:nvSpPr>
        <p:spPr>
          <a:xfrm>
            <a:off x="0" y="6548063"/>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1: Research and Assess</a:t>
            </a:r>
          </a:p>
        </p:txBody>
      </p:sp>
      <p:sp>
        <p:nvSpPr>
          <p:cNvPr id="11" name="Slide Number Placeholder 2">
            <a:extLst>
              <a:ext uri="{FF2B5EF4-FFF2-40B4-BE49-F238E27FC236}">
                <a16:creationId xmlns:a16="http://schemas.microsoft.com/office/drawing/2014/main" id="{F07A9F5C-7E29-4F52-9FB0-A8F98623FF13}"/>
              </a:ext>
            </a:extLst>
          </p:cNvPr>
          <p:cNvSpPr>
            <a:spLocks noGrp="1"/>
          </p:cNvSpPr>
          <p:nvPr>
            <p:ph type="sldNum" sz="quarter" idx="4294967295"/>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38</a:t>
            </a:fld>
            <a:endParaRPr lang="en-US" sz="1050"/>
          </a:p>
        </p:txBody>
      </p:sp>
    </p:spTree>
    <p:extLst>
      <p:ext uri="{BB962C8B-B14F-4D97-AF65-F5344CB8AC3E}">
        <p14:creationId xmlns:p14="http://schemas.microsoft.com/office/powerpoint/2010/main" val="2096083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Next Steps</a:t>
            </a:r>
          </a:p>
        </p:txBody>
      </p:sp>
      <p:sp>
        <p:nvSpPr>
          <p:cNvPr id="11" name="Content Placeholder 4">
            <a:extLst>
              <a:ext uri="{FF2B5EF4-FFF2-40B4-BE49-F238E27FC236}">
                <a16:creationId xmlns:a16="http://schemas.microsoft.com/office/drawing/2014/main" id="{C11E7330-14C9-43C0-AB31-615EA1FF1A6D}"/>
              </a:ext>
            </a:extLst>
          </p:cNvPr>
          <p:cNvSpPr>
            <a:spLocks noGrp="1"/>
          </p:cNvSpPr>
          <p:nvPr>
            <p:ph idx="1"/>
          </p:nvPr>
        </p:nvSpPr>
        <p:spPr>
          <a:xfrm>
            <a:off x="1426724" y="1459523"/>
            <a:ext cx="8915400" cy="4302369"/>
          </a:xfrm>
        </p:spPr>
        <p:txBody>
          <a:bodyPr lIns="91440" tIns="45720" rIns="91440" bIns="45720" anchor="t">
            <a:normAutofit/>
          </a:bodyPr>
          <a:lstStyle/>
          <a:p>
            <a:pPr marL="0" indent="0">
              <a:lnSpc>
                <a:spcPct val="110000"/>
              </a:lnSpc>
              <a:buNone/>
            </a:pPr>
            <a:r>
              <a:rPr lang="en-US" sz="2400" b="1" dirty="0">
                <a:solidFill>
                  <a:schemeClr val="bg1"/>
                </a:solidFill>
              </a:rPr>
              <a:t>Phase 1: Research and Assess</a:t>
            </a:r>
          </a:p>
          <a:p>
            <a:pPr marL="572770" indent="-287020">
              <a:lnSpc>
                <a:spcPct val="110000"/>
              </a:lnSpc>
            </a:pPr>
            <a:r>
              <a:rPr lang="en-US" sz="2200" dirty="0"/>
              <a:t>Team Activity ([ENTER DAYS TO COMPLETE])</a:t>
            </a:r>
          </a:p>
          <a:p>
            <a:pPr marL="574675" lvl="1" indent="0">
              <a:lnSpc>
                <a:spcPct val="110000"/>
              </a:lnSpc>
              <a:buClr>
                <a:srgbClr val="FFFFFF"/>
              </a:buClr>
              <a:buNone/>
            </a:pPr>
            <a:r>
              <a:rPr lang="en-US">
                <a:latin typeface="Verdana"/>
                <a:ea typeface="Verdana"/>
                <a:cs typeface="Verdana"/>
              </a:rPr>
              <a:t>Use the IET Assess Tool to complete the following:</a:t>
            </a:r>
            <a:endParaRPr lang="en-US" dirty="0">
              <a:cs typeface="Verdana"/>
            </a:endParaRPr>
          </a:p>
          <a:p>
            <a:pPr marL="1143000" indent="-398145">
              <a:lnSpc>
                <a:spcPct val="110000"/>
              </a:lnSpc>
              <a:spcBef>
                <a:spcPts val="700"/>
              </a:spcBef>
              <a:buFont typeface="Verdana" panose="020B0604030504040204" pitchFamily="34" charset="0"/>
              <a:buChar char="−"/>
            </a:pPr>
            <a:r>
              <a:rPr lang="en-US" sz="1900" dirty="0">
                <a:latin typeface="Verdana"/>
                <a:ea typeface="Verdana"/>
                <a:cs typeface="Verdana"/>
              </a:rPr>
              <a:t>Draft a preliminary list of key stakeholders for your IET program—both those you currently engage and new stakeholder relationships.</a:t>
            </a:r>
            <a:endParaRPr lang="en-US" sz="1900" dirty="0">
              <a:cs typeface="Verdana"/>
            </a:endParaRPr>
          </a:p>
          <a:p>
            <a:pPr marL="1143000" indent="-398145">
              <a:lnSpc>
                <a:spcPct val="110000"/>
              </a:lnSpc>
              <a:spcBef>
                <a:spcPts val="700"/>
              </a:spcBef>
              <a:buFont typeface="Verdana" panose="020B0604030504040204" pitchFamily="34" charset="0"/>
              <a:buChar char="−"/>
            </a:pPr>
            <a:r>
              <a:rPr lang="en-US" sz="1900" dirty="0">
                <a:latin typeface="Verdana"/>
                <a:ea typeface="Verdana"/>
              </a:rPr>
              <a:t>Identify and assess gaps in your understanding of your community’s needs (learners and employers).</a:t>
            </a:r>
            <a:endParaRPr lang="en-US" sz="1900" dirty="0">
              <a:cs typeface="Verdana"/>
            </a:endParaRPr>
          </a:p>
          <a:p>
            <a:pPr marL="1143000" indent="-398145">
              <a:lnSpc>
                <a:spcPct val="110000"/>
              </a:lnSpc>
              <a:spcBef>
                <a:spcPts val="700"/>
              </a:spcBef>
              <a:buFont typeface="Verdana" panose="020B0604030504040204" pitchFamily="34" charset="0"/>
              <a:buChar char="−"/>
            </a:pPr>
            <a:r>
              <a:rPr lang="en-US" sz="1900" dirty="0">
                <a:latin typeface="Verdana"/>
                <a:ea typeface="Verdana"/>
                <a:cs typeface="Verdana"/>
              </a:rPr>
              <a:t>Identify steps you can take to fill in those gaps.</a:t>
            </a:r>
            <a:endParaRPr lang="en-US" sz="1900" dirty="0">
              <a:cs typeface="Verdana"/>
            </a:endParaRPr>
          </a:p>
          <a:p>
            <a:pPr marL="572770" indent="-287020">
              <a:lnSpc>
                <a:spcPct val="110000"/>
              </a:lnSpc>
            </a:pPr>
            <a:r>
              <a:rPr lang="en-US" sz="2200" dirty="0"/>
              <a:t>Cohort Discussions – </a:t>
            </a:r>
            <a:r>
              <a:rPr lang="en-US" dirty="0"/>
              <a:t>[ENTER DATE AND TIME]</a:t>
            </a:r>
            <a:endParaRPr lang="en-US" sz="2200" dirty="0"/>
          </a:p>
          <a:p>
            <a:pPr marL="0" indent="0">
              <a:lnSpc>
                <a:spcPct val="110000"/>
              </a:lnSpc>
              <a:buNone/>
            </a:pPr>
            <a:endParaRPr lang="en-US" sz="2400" b="1" dirty="0">
              <a:cs typeface="Verdana"/>
            </a:endParaRPr>
          </a:p>
        </p:txBody>
      </p:sp>
      <p:sp>
        <p:nvSpPr>
          <p:cNvPr id="10" name="Footer Placeholder 1">
            <a:extLst>
              <a:ext uri="{FF2B5EF4-FFF2-40B4-BE49-F238E27FC236}">
                <a16:creationId xmlns:a16="http://schemas.microsoft.com/office/drawing/2014/main" id="{93C8199A-C202-42B6-AA52-DF81CD6818E9}"/>
              </a:ext>
            </a:extLst>
          </p:cNvPr>
          <p:cNvSpPr>
            <a:spLocks noGrp="1"/>
          </p:cNvSpPr>
          <p:nvPr>
            <p:ph type="ftr" sz="quarter" idx="3"/>
          </p:nvPr>
        </p:nvSpPr>
        <p:spPr>
          <a:xfrm>
            <a:off x="0" y="6553200"/>
            <a:ext cx="2738462" cy="281601"/>
          </a:xfrm>
          <a:prstGeom prst="rect">
            <a:avLst/>
          </a:prstGeom>
        </p:spPr>
        <p:txBody>
          <a:bodyPr anchor="b"/>
          <a:lstStyle/>
          <a:p>
            <a:pPr algn="l"/>
            <a:r>
              <a:rPr lang="en-US" sz="1050"/>
              <a:t>Phase 1: Research and Assess</a:t>
            </a:r>
          </a:p>
        </p:txBody>
      </p:sp>
      <p:sp>
        <p:nvSpPr>
          <p:cNvPr id="7" name="Slide Number Placeholder 2">
            <a:extLst>
              <a:ext uri="{FF2B5EF4-FFF2-40B4-BE49-F238E27FC236}">
                <a16:creationId xmlns:a16="http://schemas.microsoft.com/office/drawing/2014/main" id="{E4EF44C7-0ED1-430C-A163-18061E33A5E9}"/>
              </a:ext>
            </a:extLst>
          </p:cNvPr>
          <p:cNvSpPr>
            <a:spLocks noGrp="1"/>
          </p:cNvSpPr>
          <p:nvPr>
            <p:ph type="sldNum" sz="quarter" idx="4"/>
          </p:nvPr>
        </p:nvSpPr>
        <p:spPr/>
        <p:txBody>
          <a:bodyPr anchor="b"/>
          <a:lstStyle/>
          <a:p>
            <a:fld id="{46BF826B-1E70-4759-AAB5-894E58C379C3}" type="slidenum">
              <a:rPr lang="en-US" sz="1050" dirty="0" smtClean="0"/>
              <a:pPr/>
              <a:t>39</a:t>
            </a:fld>
            <a:endParaRPr lang="en-US" sz="1050"/>
          </a:p>
        </p:txBody>
      </p:sp>
    </p:spTree>
    <p:extLst>
      <p:ext uri="{BB962C8B-B14F-4D97-AF65-F5344CB8AC3E}">
        <p14:creationId xmlns:p14="http://schemas.microsoft.com/office/powerpoint/2010/main" val="184577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485620"/>
            <a:ext cx="7382877" cy="818647"/>
          </a:xfrm>
        </p:spPr>
        <p:txBody>
          <a:bodyPr/>
          <a:lstStyle/>
          <a:p>
            <a:r>
              <a:rPr lang="en-US" dirty="0">
                <a:latin typeface="Arial" panose="020B0604020202020204" pitchFamily="34" charset="0"/>
                <a:cs typeface="Arial" panose="020B0604020202020204" pitchFamily="34" charset="0"/>
              </a:rPr>
              <a:t>Agenda</a:t>
            </a:r>
          </a:p>
        </p:txBody>
      </p:sp>
      <p:sp>
        <p:nvSpPr>
          <p:cNvPr id="5" name="Content Placeholder 4"/>
          <p:cNvSpPr>
            <a:spLocks noGrp="1"/>
          </p:cNvSpPr>
          <p:nvPr>
            <p:ph idx="4294967295"/>
          </p:nvPr>
        </p:nvSpPr>
        <p:spPr>
          <a:xfrm>
            <a:off x="1542361" y="1390927"/>
            <a:ext cx="7906439" cy="5357968"/>
          </a:xfrm>
          <a:prstGeom prst="rect">
            <a:avLst/>
          </a:prstGeom>
        </p:spPr>
        <p:txBody>
          <a:bodyPr vert="horz" lIns="91440" tIns="45720" rIns="91440" bIns="45720" rtlCol="0" anchor="t">
            <a:normAutofit fontScale="40000" lnSpcReduction="20000"/>
          </a:bodyPr>
          <a:lstStyle/>
          <a:p>
            <a:pPr marL="342900" indent="-342900">
              <a:lnSpc>
                <a:spcPct val="120000"/>
              </a:lnSpc>
              <a:spcAft>
                <a:spcPts val="800"/>
              </a:spcAft>
              <a:buFont typeface="Wingdings" panose="05000000000000000000" pitchFamily="2" charset="2"/>
              <a:buChar char="§"/>
            </a:pPr>
            <a:r>
              <a:rPr lang="en-US" sz="6200" dirty="0">
                <a:solidFill>
                  <a:schemeClr val="tx1"/>
                </a:solidFill>
                <a:latin typeface="Verdana"/>
                <a:ea typeface="Verdana"/>
                <a:cs typeface="Verdana"/>
              </a:rPr>
              <a:t>Introduction</a:t>
            </a:r>
          </a:p>
          <a:p>
            <a:pPr marL="342900" indent="-342900">
              <a:lnSpc>
                <a:spcPct val="120000"/>
              </a:lnSpc>
              <a:spcAft>
                <a:spcPts val="800"/>
              </a:spcAft>
            </a:pPr>
            <a:r>
              <a:rPr lang="en-US" sz="6200" dirty="0">
                <a:solidFill>
                  <a:schemeClr val="tx1"/>
                </a:solidFill>
                <a:latin typeface="Verdana"/>
                <a:ea typeface="Verdana"/>
                <a:cs typeface="Verdana"/>
              </a:rPr>
              <a:t>Overview of the Research and Assess Phase</a:t>
            </a:r>
            <a:endParaRPr lang="en-US" sz="6200" dirty="0">
              <a:solidFill>
                <a:schemeClr val="tx1"/>
              </a:solidFill>
              <a:latin typeface="Verdana" panose="020B0604030504040204" pitchFamily="34" charset="0"/>
              <a:ea typeface="Verdana" panose="020B0604030504040204" pitchFamily="34" charset="0"/>
              <a:cs typeface="Verdana"/>
            </a:endParaRPr>
          </a:p>
          <a:p>
            <a:pPr marL="1143000" lvl="1" indent="-457200">
              <a:lnSpc>
                <a:spcPct val="120000"/>
              </a:lnSpc>
              <a:spcBef>
                <a:spcPts val="0"/>
              </a:spcBef>
              <a:spcAft>
                <a:spcPts val="800"/>
              </a:spcAft>
              <a:buFont typeface="Verdana" panose="020B0604030504040204" pitchFamily="34" charset="0"/>
              <a:buChar char="−"/>
            </a:pPr>
            <a:r>
              <a:rPr lang="en-US" sz="5500" dirty="0">
                <a:solidFill>
                  <a:schemeClr val="tx1"/>
                </a:solidFill>
                <a:latin typeface="Verdana"/>
                <a:ea typeface="Verdana"/>
                <a:cs typeface="Verdana"/>
              </a:rPr>
              <a:t>Key Tasks</a:t>
            </a:r>
          </a:p>
          <a:p>
            <a:pPr marL="1143000" lvl="1" indent="-457200">
              <a:lnSpc>
                <a:spcPct val="120000"/>
              </a:lnSpc>
              <a:spcBef>
                <a:spcPts val="0"/>
              </a:spcBef>
              <a:spcAft>
                <a:spcPts val="800"/>
              </a:spcAft>
              <a:buFont typeface="Verdana" panose="020B0604030504040204" pitchFamily="34" charset="0"/>
              <a:buChar char="−"/>
            </a:pPr>
            <a:r>
              <a:rPr lang="en-US" sz="5500" dirty="0">
                <a:solidFill>
                  <a:schemeClr val="tx1"/>
                </a:solidFill>
                <a:latin typeface="Verdana"/>
                <a:ea typeface="Verdana"/>
                <a:cs typeface="Verdana"/>
              </a:rPr>
              <a:t>Breakout Group Activity: Reflecting on your current process</a:t>
            </a:r>
          </a:p>
          <a:p>
            <a:pPr marL="342900" indent="-342900">
              <a:lnSpc>
                <a:spcPct val="120000"/>
              </a:lnSpc>
              <a:spcAft>
                <a:spcPts val="800"/>
              </a:spcAft>
            </a:pPr>
            <a:r>
              <a:rPr lang="en-US" sz="6200" dirty="0">
                <a:solidFill>
                  <a:schemeClr val="tx1"/>
                </a:solidFill>
                <a:latin typeface="Verdana"/>
                <a:ea typeface="Verdana"/>
                <a:cs typeface="Verdana"/>
              </a:rPr>
              <a:t>Understanding Community Needs</a:t>
            </a:r>
          </a:p>
          <a:p>
            <a:pPr marL="342900" indent="-342900">
              <a:lnSpc>
                <a:spcPct val="120000"/>
              </a:lnSpc>
              <a:spcAft>
                <a:spcPts val="800"/>
              </a:spcAft>
            </a:pPr>
            <a:r>
              <a:rPr lang="en-US" sz="6200" dirty="0">
                <a:solidFill>
                  <a:schemeClr val="tx1"/>
                </a:solidFill>
                <a:latin typeface="Verdana"/>
                <a:ea typeface="Verdana"/>
                <a:cs typeface="Verdana"/>
              </a:rPr>
              <a:t>Plan and Conduct a Needs Assessment</a:t>
            </a:r>
          </a:p>
          <a:p>
            <a:pPr marL="1143000" lvl="1" indent="-457200">
              <a:lnSpc>
                <a:spcPct val="120000"/>
              </a:lnSpc>
              <a:spcBef>
                <a:spcPts val="0"/>
              </a:spcBef>
              <a:spcAft>
                <a:spcPts val="800"/>
              </a:spcAft>
              <a:buFont typeface="Verdana" panose="020B0604030504040204" pitchFamily="34" charset="0"/>
              <a:buChar char="−"/>
            </a:pPr>
            <a:r>
              <a:rPr lang="en-US" sz="5500" dirty="0">
                <a:solidFill>
                  <a:schemeClr val="tx1"/>
                </a:solidFill>
                <a:latin typeface="Verdana"/>
                <a:ea typeface="Verdana"/>
              </a:rPr>
              <a:t>Five Key Research Areas</a:t>
            </a:r>
          </a:p>
          <a:p>
            <a:pPr marL="342900" indent="-342900">
              <a:lnSpc>
                <a:spcPct val="120000"/>
              </a:lnSpc>
              <a:spcAft>
                <a:spcPts val="800"/>
              </a:spcAft>
            </a:pPr>
            <a:r>
              <a:rPr lang="en-US" sz="6200" dirty="0">
                <a:solidFill>
                  <a:schemeClr val="tx1"/>
                </a:solidFill>
                <a:latin typeface="Verdana"/>
                <a:ea typeface="Verdana"/>
                <a:cs typeface="Verdana"/>
              </a:rPr>
              <a:t>Identify Insights and Brainstorm Solutions</a:t>
            </a:r>
          </a:p>
          <a:p>
            <a:pPr marL="342900" indent="-342900">
              <a:lnSpc>
                <a:spcPct val="120000"/>
              </a:lnSpc>
              <a:spcAft>
                <a:spcPts val="800"/>
              </a:spcAft>
              <a:buFont typeface="Wingdings" panose="05000000000000000000" pitchFamily="2" charset="2"/>
              <a:buChar char="§"/>
            </a:pPr>
            <a:r>
              <a:rPr lang="en-US" sz="6200" dirty="0">
                <a:solidFill>
                  <a:schemeClr val="tx1"/>
                </a:solidFill>
                <a:latin typeface="Verdana"/>
                <a:ea typeface="Verdana"/>
                <a:cs typeface="Verdana"/>
              </a:rPr>
              <a:t>Wrap-Up</a:t>
            </a:r>
          </a:p>
        </p:txBody>
      </p:sp>
      <p:sp>
        <p:nvSpPr>
          <p:cNvPr id="16" name="Footer Placeholder 1">
            <a:extLst>
              <a:ext uri="{FF2B5EF4-FFF2-40B4-BE49-F238E27FC236}">
                <a16:creationId xmlns:a16="http://schemas.microsoft.com/office/drawing/2014/main" id="{5D7591D4-0AA9-47E0-B130-1284D468DCFC}"/>
              </a:ext>
            </a:extLst>
          </p:cNvPr>
          <p:cNvSpPr>
            <a:spLocks noGrp="1"/>
          </p:cNvSpPr>
          <p:nvPr>
            <p:ph type="ftr" sz="quarter" idx="3"/>
          </p:nvPr>
        </p:nvSpPr>
        <p:spPr>
          <a:xfrm>
            <a:off x="0" y="6553200"/>
            <a:ext cx="4114800" cy="281601"/>
          </a:xfrm>
          <a:prstGeom prst="rect">
            <a:avLst/>
          </a:prstGeom>
        </p:spPr>
        <p:txBody>
          <a:bodyPr anchor="b"/>
          <a:lstStyle/>
          <a:p>
            <a:pPr algn="l"/>
            <a:r>
              <a:rPr lang="en-US" sz="1050" dirty="0"/>
              <a:t>Phase 1: Research and Assess</a:t>
            </a:r>
          </a:p>
        </p:txBody>
      </p:sp>
      <p:sp>
        <p:nvSpPr>
          <p:cNvPr id="17" name="Slide Number Placeholder 2">
            <a:extLst>
              <a:ext uri="{FF2B5EF4-FFF2-40B4-BE49-F238E27FC236}">
                <a16:creationId xmlns:a16="http://schemas.microsoft.com/office/drawing/2014/main" id="{FF9F3873-EBDE-4DEE-B29F-CAA0195F3E13}"/>
              </a:ext>
            </a:extLst>
          </p:cNvPr>
          <p:cNvSpPr>
            <a:spLocks noGrp="1"/>
          </p:cNvSpPr>
          <p:nvPr>
            <p:ph type="sldNum" sz="quarter" idx="4"/>
          </p:nvPr>
        </p:nvSpPr>
        <p:spPr>
          <a:xfrm>
            <a:off x="9448800" y="6553200"/>
            <a:ext cx="2743200" cy="281601"/>
          </a:xfrm>
          <a:prstGeom prst="rect">
            <a:avLst/>
          </a:prstGeom>
        </p:spPr>
        <p:txBody>
          <a:bodyPr anchor="b"/>
          <a:lstStyle/>
          <a:p>
            <a:fld id="{46BF826B-1E70-4759-AAB5-894E58C379C3}" type="slidenum">
              <a:rPr lang="en-US" sz="1050" smtClean="0"/>
              <a:pPr/>
              <a:t>4</a:t>
            </a:fld>
            <a:endParaRPr lang="en-US" sz="1050"/>
          </a:p>
        </p:txBody>
      </p:sp>
    </p:spTree>
    <p:extLst>
      <p:ext uri="{BB962C8B-B14F-4D97-AF65-F5344CB8AC3E}">
        <p14:creationId xmlns:p14="http://schemas.microsoft.com/office/powerpoint/2010/main" val="98767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Next Steps </a:t>
            </a:r>
            <a:r>
              <a:rPr lang="en-US" sz="3600" dirty="0">
                <a:solidFill>
                  <a:schemeClr val="bg1"/>
                </a:solidFill>
              </a:rPr>
              <a:t>(cont.)</a:t>
            </a:r>
          </a:p>
        </p:txBody>
      </p:sp>
      <p:sp>
        <p:nvSpPr>
          <p:cNvPr id="11" name="Content Placeholder 4">
            <a:extLst>
              <a:ext uri="{FF2B5EF4-FFF2-40B4-BE49-F238E27FC236}">
                <a16:creationId xmlns:a16="http://schemas.microsoft.com/office/drawing/2014/main" id="{C11E7330-14C9-43C0-AB31-615EA1FF1A6D}"/>
              </a:ext>
            </a:extLst>
          </p:cNvPr>
          <p:cNvSpPr>
            <a:spLocks noGrp="1"/>
          </p:cNvSpPr>
          <p:nvPr>
            <p:ph idx="1"/>
          </p:nvPr>
        </p:nvSpPr>
        <p:spPr>
          <a:xfrm>
            <a:off x="1426724" y="1459834"/>
            <a:ext cx="8915400" cy="4032124"/>
          </a:xfrm>
        </p:spPr>
        <p:txBody>
          <a:bodyPr lIns="91440" tIns="45720" rIns="91440" bIns="45720" anchor="t">
            <a:normAutofit/>
          </a:bodyPr>
          <a:lstStyle/>
          <a:p>
            <a:pPr marL="0" indent="0">
              <a:lnSpc>
                <a:spcPct val="110000"/>
              </a:lnSpc>
              <a:buNone/>
            </a:pPr>
            <a:r>
              <a:rPr lang="en-US" sz="2400" b="1" dirty="0">
                <a:cs typeface="Verdana"/>
              </a:rPr>
              <a:t>Phase 2: Design and Plan</a:t>
            </a:r>
            <a:endParaRPr lang="en-US" dirty="0"/>
          </a:p>
          <a:p>
            <a:pPr marL="572770" indent="-287020">
              <a:lnSpc>
                <a:spcPct val="110000"/>
              </a:lnSpc>
              <a:buClr>
                <a:srgbClr val="FFFFFF"/>
              </a:buClr>
            </a:pPr>
            <a:r>
              <a:rPr lang="en-US" dirty="0">
                <a:cs typeface="Verdana"/>
              </a:rPr>
              <a:t>Individual Assignment </a:t>
            </a:r>
            <a:r>
              <a:rPr lang="en-US" sz="1800" dirty="0">
                <a:cs typeface="Verdana"/>
              </a:rPr>
              <a:t>(before next training session on [ENTER DATE and TIME])</a:t>
            </a:r>
            <a:r>
              <a:rPr lang="en-US" dirty="0">
                <a:cs typeface="Verdana"/>
              </a:rPr>
              <a:t>: </a:t>
            </a:r>
            <a:endParaRPr lang="en-US" dirty="0"/>
          </a:p>
          <a:p>
            <a:pPr marL="1200150" indent="-626745">
              <a:lnSpc>
                <a:spcPct val="110000"/>
              </a:lnSpc>
              <a:spcBef>
                <a:spcPts val="700"/>
              </a:spcBef>
              <a:buClr>
                <a:srgbClr val="FFFFFF"/>
              </a:buClr>
              <a:buFont typeface="Verdana" panose="020B0604030504040204" pitchFamily="34" charset="0"/>
              <a:buChar char="−"/>
            </a:pPr>
            <a:r>
              <a:rPr lang="en-US" sz="1900" dirty="0">
                <a:cs typeface="Verdana"/>
              </a:rPr>
              <a:t>Read Section </a:t>
            </a:r>
            <a:r>
              <a:rPr lang="en-US" sz="1900" b="1" dirty="0">
                <a:cs typeface="Verdana"/>
              </a:rPr>
              <a:t>2.0 Design and Plan </a:t>
            </a:r>
            <a:r>
              <a:rPr lang="en-US" sz="1900" dirty="0">
                <a:cs typeface="Verdana"/>
              </a:rPr>
              <a:t>in the IET Toolkit</a:t>
            </a:r>
            <a:endParaRPr lang="en-US" sz="1900" dirty="0"/>
          </a:p>
          <a:p>
            <a:pPr marL="1200150" indent="-626745">
              <a:lnSpc>
                <a:spcPct val="110000"/>
              </a:lnSpc>
              <a:spcBef>
                <a:spcPts val="700"/>
              </a:spcBef>
              <a:buClr>
                <a:srgbClr val="FFFFFF"/>
              </a:buClr>
              <a:buFont typeface="Verdana" panose="020B0604030504040204" pitchFamily="34" charset="0"/>
              <a:buChar char="−"/>
            </a:pPr>
            <a:r>
              <a:rPr lang="en-US" sz="1900" dirty="0">
                <a:cs typeface="Verdana"/>
              </a:rPr>
              <a:t>Review the IET Planning Tool and all desk aids for the section</a:t>
            </a:r>
            <a:endParaRPr lang="en-US" sz="1900" dirty="0"/>
          </a:p>
          <a:p>
            <a:pPr marL="1200150" indent="-626745">
              <a:lnSpc>
                <a:spcPct val="110000"/>
              </a:lnSpc>
              <a:spcBef>
                <a:spcPts val="700"/>
              </a:spcBef>
              <a:buClr>
                <a:srgbClr val="FFFFFF"/>
              </a:buClr>
              <a:buFont typeface="Verdana" panose="020B0604030504040204" pitchFamily="34" charset="0"/>
              <a:buChar char="−"/>
            </a:pPr>
            <a:r>
              <a:rPr lang="en-US" sz="1900" dirty="0">
                <a:cs typeface="Verdana"/>
              </a:rPr>
              <a:t>Take notes and write down your questions about the Design and Plan phase in your </a:t>
            </a:r>
            <a:r>
              <a:rPr lang="en-US" sz="1900" b="1" dirty="0">
                <a:cs typeface="Verdana"/>
              </a:rPr>
              <a:t>Participant Guide</a:t>
            </a:r>
            <a:endParaRPr lang="en-US" sz="1900" dirty="0"/>
          </a:p>
          <a:p>
            <a:pPr marL="572770" indent="-287020">
              <a:lnSpc>
                <a:spcPct val="110000"/>
              </a:lnSpc>
              <a:buClr>
                <a:srgbClr val="FFFFFF"/>
              </a:buClr>
            </a:pPr>
            <a:r>
              <a:rPr lang="en-US" dirty="0"/>
              <a:t>Next Training Session – [ENTER DATE AND TIME]</a:t>
            </a:r>
          </a:p>
        </p:txBody>
      </p:sp>
      <p:sp>
        <p:nvSpPr>
          <p:cNvPr id="10" name="Footer Placeholder 1">
            <a:extLst>
              <a:ext uri="{FF2B5EF4-FFF2-40B4-BE49-F238E27FC236}">
                <a16:creationId xmlns:a16="http://schemas.microsoft.com/office/drawing/2014/main" id="{93C8199A-C202-42B6-AA52-DF81CD6818E9}"/>
              </a:ext>
            </a:extLst>
          </p:cNvPr>
          <p:cNvSpPr>
            <a:spLocks noGrp="1"/>
          </p:cNvSpPr>
          <p:nvPr>
            <p:ph type="ftr" sz="quarter" idx="3"/>
          </p:nvPr>
        </p:nvSpPr>
        <p:spPr>
          <a:xfrm>
            <a:off x="0" y="6553200"/>
            <a:ext cx="2738462" cy="281601"/>
          </a:xfrm>
          <a:prstGeom prst="rect">
            <a:avLst/>
          </a:prstGeom>
        </p:spPr>
        <p:txBody>
          <a:bodyPr anchor="b"/>
          <a:lstStyle/>
          <a:p>
            <a:pPr algn="l"/>
            <a:r>
              <a:rPr lang="en-US" sz="1050"/>
              <a:t>Phase 1: Research and Assess</a:t>
            </a:r>
          </a:p>
        </p:txBody>
      </p:sp>
      <p:sp>
        <p:nvSpPr>
          <p:cNvPr id="7" name="Slide Number Placeholder 2">
            <a:extLst>
              <a:ext uri="{FF2B5EF4-FFF2-40B4-BE49-F238E27FC236}">
                <a16:creationId xmlns:a16="http://schemas.microsoft.com/office/drawing/2014/main" id="{E4EF44C7-0ED1-430C-A163-18061E33A5E9}"/>
              </a:ext>
            </a:extLst>
          </p:cNvPr>
          <p:cNvSpPr>
            <a:spLocks noGrp="1"/>
          </p:cNvSpPr>
          <p:nvPr>
            <p:ph type="sldNum" sz="quarter" idx="4"/>
          </p:nvPr>
        </p:nvSpPr>
        <p:spPr/>
        <p:txBody>
          <a:bodyPr anchor="b"/>
          <a:lstStyle/>
          <a:p>
            <a:fld id="{46BF826B-1E70-4759-AAB5-894E58C379C3}" type="slidenum">
              <a:rPr lang="en-US" sz="1050" dirty="0" smtClean="0"/>
              <a:pPr/>
              <a:t>40</a:t>
            </a:fld>
            <a:endParaRPr lang="en-US" sz="1050"/>
          </a:p>
        </p:txBody>
      </p:sp>
    </p:spTree>
    <p:extLst>
      <p:ext uri="{BB962C8B-B14F-4D97-AF65-F5344CB8AC3E}">
        <p14:creationId xmlns:p14="http://schemas.microsoft.com/office/powerpoint/2010/main" val="307278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5406" y="2065337"/>
            <a:ext cx="2676525" cy="2727325"/>
          </a:xfrm>
          <a:prstGeom prst="rect">
            <a:avLst/>
          </a:prstGeom>
        </p:spPr>
        <p:txBody>
          <a:bodyPr>
            <a:normAutofit/>
          </a:bodyPr>
          <a:lstStyle/>
          <a:p>
            <a:r>
              <a:rPr lang="en-US" sz="4900" dirty="0">
                <a:solidFill>
                  <a:schemeClr val="bg1"/>
                </a:solidFill>
                <a:latin typeface="Arial" panose="020B0604020202020204" pitchFamily="34" charset="0"/>
                <a:cs typeface="Arial" panose="020B0604020202020204" pitchFamily="34" charset="0"/>
              </a:rPr>
              <a:t>Today’s Trainers</a:t>
            </a:r>
          </a:p>
        </p:txBody>
      </p:sp>
      <p:sp>
        <p:nvSpPr>
          <p:cNvPr id="3" name="Picture Placeholder 2">
            <a:extLst>
              <a:ext uri="{FF2B5EF4-FFF2-40B4-BE49-F238E27FC236}">
                <a16:creationId xmlns:a16="http://schemas.microsoft.com/office/drawing/2014/main" id="{36A83434-21A6-43F1-B8B7-A84717541D78}"/>
              </a:ext>
              <a:ext uri="{C183D7F6-B498-43B3-948B-1728B52AA6E4}">
                <adec:decorative xmlns:adec="http://schemas.microsoft.com/office/drawing/2017/decorative" val="1"/>
              </a:ext>
            </a:extLst>
          </p:cNvPr>
          <p:cNvSpPr>
            <a:spLocks noGrp="1"/>
          </p:cNvSpPr>
          <p:nvPr>
            <p:ph type="pic" sz="quarter" idx="11"/>
          </p:nvPr>
        </p:nvSpPr>
        <p:spPr/>
      </p:sp>
      <p:sp>
        <p:nvSpPr>
          <p:cNvPr id="26" name="Text Placeholder 25">
            <a:extLst>
              <a:ext uri="{FF2B5EF4-FFF2-40B4-BE49-F238E27FC236}">
                <a16:creationId xmlns:a16="http://schemas.microsoft.com/office/drawing/2014/main" id="{D877EAC0-B8E7-4556-A7D0-EA63D76A6BE4}"/>
              </a:ext>
            </a:extLst>
          </p:cNvPr>
          <p:cNvSpPr>
            <a:spLocks noGrp="1"/>
          </p:cNvSpPr>
          <p:nvPr>
            <p:ph type="body" sz="quarter" idx="14"/>
          </p:nvPr>
        </p:nvSpPr>
        <p:spPr/>
        <p:txBody>
          <a:bodyPr/>
          <a:lstStyle/>
          <a:p>
            <a:endParaRPr lang="en-US"/>
          </a:p>
        </p:txBody>
      </p:sp>
      <p:sp>
        <p:nvSpPr>
          <p:cNvPr id="4" name="Picture Placeholder 3">
            <a:extLst>
              <a:ext uri="{FF2B5EF4-FFF2-40B4-BE49-F238E27FC236}">
                <a16:creationId xmlns:a16="http://schemas.microsoft.com/office/drawing/2014/main" id="{2206D266-D3BC-426D-A7CC-926721A6EA46}"/>
              </a:ext>
              <a:ext uri="{C183D7F6-B498-43B3-948B-1728B52AA6E4}">
                <adec:decorative xmlns:adec="http://schemas.microsoft.com/office/drawing/2017/decorative" val="1"/>
              </a:ext>
            </a:extLst>
          </p:cNvPr>
          <p:cNvSpPr>
            <a:spLocks noGrp="1"/>
          </p:cNvSpPr>
          <p:nvPr>
            <p:ph type="pic" sz="quarter" idx="12"/>
          </p:nvPr>
        </p:nvSpPr>
        <p:spPr/>
      </p:sp>
      <p:sp>
        <p:nvSpPr>
          <p:cNvPr id="28" name="Text Placeholder 27">
            <a:extLst>
              <a:ext uri="{FF2B5EF4-FFF2-40B4-BE49-F238E27FC236}">
                <a16:creationId xmlns:a16="http://schemas.microsoft.com/office/drawing/2014/main" id="{6C253E4E-B662-4A1D-9AE7-98DAF6C21095}"/>
              </a:ext>
            </a:extLst>
          </p:cNvPr>
          <p:cNvSpPr>
            <a:spLocks noGrp="1"/>
          </p:cNvSpPr>
          <p:nvPr>
            <p:ph type="body" sz="quarter" idx="15"/>
          </p:nvPr>
        </p:nvSpPr>
        <p:spPr/>
        <p:txBody>
          <a:bodyPr/>
          <a:lstStyle/>
          <a:p>
            <a:endParaRPr lang="en-US"/>
          </a:p>
        </p:txBody>
      </p:sp>
      <p:sp>
        <p:nvSpPr>
          <p:cNvPr id="18" name="Picture Placeholder 17">
            <a:extLst>
              <a:ext uri="{FF2B5EF4-FFF2-40B4-BE49-F238E27FC236}">
                <a16:creationId xmlns:a16="http://schemas.microsoft.com/office/drawing/2014/main" id="{F9D97A34-917E-4C90-922E-BE719A125399}"/>
              </a:ext>
              <a:ext uri="{C183D7F6-B498-43B3-948B-1728B52AA6E4}">
                <adec:decorative xmlns:adec="http://schemas.microsoft.com/office/drawing/2017/decorative" val="1"/>
              </a:ext>
            </a:extLst>
          </p:cNvPr>
          <p:cNvSpPr>
            <a:spLocks noGrp="1"/>
          </p:cNvSpPr>
          <p:nvPr>
            <p:ph type="pic" sz="quarter" idx="13"/>
          </p:nvPr>
        </p:nvSpPr>
        <p:spPr/>
      </p:sp>
      <p:sp>
        <p:nvSpPr>
          <p:cNvPr id="29" name="Text Placeholder 28">
            <a:extLst>
              <a:ext uri="{FF2B5EF4-FFF2-40B4-BE49-F238E27FC236}">
                <a16:creationId xmlns:a16="http://schemas.microsoft.com/office/drawing/2014/main" id="{C6A33386-D127-49A1-B6EB-5C721768579C}"/>
              </a:ext>
            </a:extLst>
          </p:cNvPr>
          <p:cNvSpPr>
            <a:spLocks noGrp="1"/>
          </p:cNvSpPr>
          <p:nvPr>
            <p:ph type="body" sz="quarter" idx="16"/>
          </p:nvPr>
        </p:nvSpPr>
        <p:spPr/>
        <p:txBody>
          <a:bodyPr/>
          <a:lstStyle/>
          <a:p>
            <a:endParaRPr lang="en-US"/>
          </a:p>
        </p:txBody>
      </p:sp>
      <p:sp>
        <p:nvSpPr>
          <p:cNvPr id="11" name="Footer Placeholder 1">
            <a:extLst>
              <a:ext uri="{FF2B5EF4-FFF2-40B4-BE49-F238E27FC236}">
                <a16:creationId xmlns:a16="http://schemas.microsoft.com/office/drawing/2014/main" id="{5A24115B-245D-4473-AC76-DAAE42A11C0F}"/>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latin typeface="Lato Semibold"/>
              </a:rPr>
              <a:t>Phase 1: Research and Assess</a:t>
            </a:r>
            <a:endParaRPr lang="en-US" sz="1050" dirty="0">
              <a:solidFill>
                <a:schemeClr val="bg1"/>
              </a:solidFill>
            </a:endParaRPr>
          </a:p>
        </p:txBody>
      </p:sp>
      <p:sp>
        <p:nvSpPr>
          <p:cNvPr id="7" name="Slide Number Placeholder 2">
            <a:extLst>
              <a:ext uri="{FF2B5EF4-FFF2-40B4-BE49-F238E27FC236}">
                <a16:creationId xmlns:a16="http://schemas.microsoft.com/office/drawing/2014/main" id="{6DE109D8-DC8F-4F97-BD52-00B283CFB75D}"/>
              </a:ext>
            </a:extLst>
          </p:cNvPr>
          <p:cNvSpPr>
            <a:spLocks noGrp="1"/>
          </p:cNvSpPr>
          <p:nvPr>
            <p:ph type="sldNum" sz="quarter" idx="4"/>
          </p:nvPr>
        </p:nvSpPr>
        <p:spPr/>
        <p:txBody>
          <a:bodyPr anchor="b"/>
          <a:lstStyle/>
          <a:p>
            <a:fld id="{46BF826B-1E70-4759-AAB5-894E58C379C3}" type="slidenum">
              <a:rPr lang="en-US" sz="1050" smtClean="0"/>
              <a:pPr/>
              <a:t>5</a:t>
            </a:fld>
            <a:endParaRPr lang="en-US" sz="1050"/>
          </a:p>
        </p:txBody>
      </p:sp>
    </p:spTree>
    <p:extLst>
      <p:ext uri="{BB962C8B-B14F-4D97-AF65-F5344CB8AC3E}">
        <p14:creationId xmlns:p14="http://schemas.microsoft.com/office/powerpoint/2010/main" val="249844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14C557-8EF0-45D6-A86D-90243B0CF7D3}"/>
              </a:ext>
              <a:ext uri="{C183D7F6-B498-43B3-948B-1728B52AA6E4}">
                <adec:decorative xmlns:adec="http://schemas.microsoft.com/office/drawing/2017/decorative" val="1"/>
              </a:ext>
            </a:extLst>
          </p:cNvPr>
          <p:cNvSpPr/>
          <p:nvPr/>
        </p:nvSpPr>
        <p:spPr>
          <a:xfrm>
            <a:off x="0" y="0"/>
            <a:ext cx="12192000" cy="172414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41EDBA0-A45E-4DAA-8AA0-B10024C00BD2}"/>
              </a:ext>
            </a:extLst>
          </p:cNvPr>
          <p:cNvSpPr>
            <a:spLocks noGrp="1"/>
          </p:cNvSpPr>
          <p:nvPr>
            <p:ph type="title"/>
          </p:nvPr>
        </p:nvSpPr>
        <p:spPr>
          <a:xfrm>
            <a:off x="3053050" y="427604"/>
            <a:ext cx="6085901" cy="868931"/>
          </a:xfrm>
        </p:spPr>
        <p:txBody>
          <a:bodyPr/>
          <a:lstStyle/>
          <a:p>
            <a:pPr algn="ctr"/>
            <a:r>
              <a:rPr lang="en-US" dirty="0">
                <a:solidFill>
                  <a:schemeClr val="bg1"/>
                </a:solidFill>
                <a:latin typeface="Arial" panose="020B0604020202020204" pitchFamily="34" charset="0"/>
                <a:cs typeface="Arial" panose="020B0604020202020204" pitchFamily="34" charset="0"/>
              </a:rPr>
              <a:t>IET Design Camp</a:t>
            </a:r>
          </a:p>
        </p:txBody>
      </p:sp>
      <p:cxnSp>
        <p:nvCxnSpPr>
          <p:cNvPr id="11" name="Straight Connector 10">
            <a:extLst>
              <a:ext uri="{FF2B5EF4-FFF2-40B4-BE49-F238E27FC236}">
                <a16:creationId xmlns:a16="http://schemas.microsoft.com/office/drawing/2014/main" id="{4CCD7651-ECD2-484A-8349-AE30366F5266}"/>
              </a:ext>
              <a:ext uri="{C183D7F6-B498-43B3-948B-1728B52AA6E4}">
                <adec:decorative xmlns:adec="http://schemas.microsoft.com/office/drawing/2017/decorative" val="1"/>
              </a:ext>
            </a:extLst>
          </p:cNvPr>
          <p:cNvCxnSpPr>
            <a:cxnSpLocks/>
          </p:cNvCxnSpPr>
          <p:nvPr/>
        </p:nvCxnSpPr>
        <p:spPr>
          <a:xfrm>
            <a:off x="3548349" y="1492786"/>
            <a:ext cx="50953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We are here in Weeks 2 and 3 for the training webinar on Tuesday. ">
            <a:extLst>
              <a:ext uri="{FF2B5EF4-FFF2-40B4-BE49-F238E27FC236}">
                <a16:creationId xmlns:a16="http://schemas.microsoft.com/office/drawing/2014/main" id="{BC9C4FFB-8329-4C81-810D-6ADA1BFA3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7859" y="1807078"/>
            <a:ext cx="1679187" cy="748153"/>
          </a:xfrm>
          <a:prstGeom prst="rect">
            <a:avLst/>
          </a:prstGeom>
        </p:spPr>
      </p:pic>
      <p:graphicFrame>
        <p:nvGraphicFramePr>
          <p:cNvPr id="16" name="Table 15">
            <a:extLst>
              <a:ext uri="{FF2B5EF4-FFF2-40B4-BE49-F238E27FC236}">
                <a16:creationId xmlns:a16="http://schemas.microsoft.com/office/drawing/2014/main" id="{D343CAA5-F014-46B0-8162-19755A9EE87C}"/>
              </a:ext>
            </a:extLst>
          </p:cNvPr>
          <p:cNvGraphicFramePr>
            <a:graphicFrameLocks noGrp="1"/>
          </p:cNvGraphicFramePr>
          <p:nvPr>
            <p:extLst>
              <p:ext uri="{D42A27DB-BD31-4B8C-83A1-F6EECF244321}">
                <p14:modId xmlns:p14="http://schemas.microsoft.com/office/powerpoint/2010/main" val="3420897736"/>
              </p:ext>
            </p:extLst>
          </p:nvPr>
        </p:nvGraphicFramePr>
        <p:xfrm>
          <a:off x="369065" y="2594560"/>
          <a:ext cx="11407964" cy="3835836"/>
        </p:xfrm>
        <a:graphic>
          <a:graphicData uri="http://schemas.openxmlformats.org/drawingml/2006/table">
            <a:tbl>
              <a:tblPr firstRow="1" firstCol="1" bandRow="1"/>
              <a:tblGrid>
                <a:gridCol w="2262406">
                  <a:extLst>
                    <a:ext uri="{9D8B030D-6E8A-4147-A177-3AD203B41FA5}">
                      <a16:colId xmlns:a16="http://schemas.microsoft.com/office/drawing/2014/main" val="4240751162"/>
                    </a:ext>
                  </a:extLst>
                </a:gridCol>
                <a:gridCol w="2358340">
                  <a:extLst>
                    <a:ext uri="{9D8B030D-6E8A-4147-A177-3AD203B41FA5}">
                      <a16:colId xmlns:a16="http://schemas.microsoft.com/office/drawing/2014/main" val="2233773580"/>
                    </a:ext>
                  </a:extLst>
                </a:gridCol>
                <a:gridCol w="2262406">
                  <a:extLst>
                    <a:ext uri="{9D8B030D-6E8A-4147-A177-3AD203B41FA5}">
                      <a16:colId xmlns:a16="http://schemas.microsoft.com/office/drawing/2014/main" val="4055305331"/>
                    </a:ext>
                  </a:extLst>
                </a:gridCol>
                <a:gridCol w="2262406">
                  <a:extLst>
                    <a:ext uri="{9D8B030D-6E8A-4147-A177-3AD203B41FA5}">
                      <a16:colId xmlns:a16="http://schemas.microsoft.com/office/drawing/2014/main" val="2832953357"/>
                    </a:ext>
                  </a:extLst>
                </a:gridCol>
                <a:gridCol w="2262406">
                  <a:extLst>
                    <a:ext uri="{9D8B030D-6E8A-4147-A177-3AD203B41FA5}">
                      <a16:colId xmlns:a16="http://schemas.microsoft.com/office/drawing/2014/main" val="695778586"/>
                    </a:ext>
                  </a:extLst>
                </a:gridCol>
              </a:tblGrid>
              <a:tr h="299063">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 1</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2 &amp; 3</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4 &amp; 5</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6 &amp; 7</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8 &amp; 9</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9623970"/>
                  </a:ext>
                </a:extLst>
              </a:tr>
              <a:tr h="738489">
                <a:tc>
                  <a:txBody>
                    <a:bodyPr/>
                    <a:lstStyle/>
                    <a:p>
                      <a:pPr marL="0" marR="0" algn="ctr" fontAlgn="ctr">
                        <a:lnSpc>
                          <a:spcPct val="115000"/>
                        </a:lnSpc>
                        <a:spcBef>
                          <a:spcPts val="400"/>
                        </a:spcBef>
                        <a:spcAft>
                          <a:spcPts val="400"/>
                        </a:spcAft>
                      </a:pPr>
                      <a:r>
                        <a:rPr lang="en-US" sz="1500" b="1" i="0" u="none" strike="noStrike" dirty="0">
                          <a:solidFill>
                            <a:srgbClr val="FFFFFF"/>
                          </a:solidFill>
                          <a:effectLst/>
                          <a:latin typeface="Arial"/>
                          <a:ea typeface="Yu Gothic Light"/>
                        </a:rPr>
                        <a:t>Orientation</a:t>
                      </a:r>
                      <a:endParaRPr lang="en-US" sz="2100" b="0" i="0" u="none" strike="noStrike"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A6C88"/>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1: Research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Assess</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E5710"/>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2: Design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Plan</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E51A1"/>
                    </a:solidFill>
                  </a:tcPr>
                </a:tc>
                <a:tc>
                  <a:txBody>
                    <a:bodyPr/>
                    <a:lstStyle/>
                    <a:p>
                      <a:pPr marL="0" marR="0" algn="l" fontAlgn="ctr">
                        <a:lnSpc>
                          <a:spcPct val="115000"/>
                        </a:lnSpc>
                        <a:spcBef>
                          <a:spcPts val="400"/>
                        </a:spcBef>
                        <a:spcAft>
                          <a:spcPts val="400"/>
                        </a:spcAft>
                      </a:pPr>
                      <a:r>
                        <a:rPr lang="en-US" sz="1500" b="1" i="0" u="none" strike="noStrike" spc="-30" baseline="0">
                          <a:solidFill>
                            <a:srgbClr val="FFFFFF"/>
                          </a:solidFill>
                          <a:effectLst/>
                          <a:latin typeface="Arial"/>
                          <a:ea typeface="Yu Gothic Light"/>
                        </a:rPr>
                        <a:t>Phase 3: Develop </a:t>
                      </a:r>
                      <a:br>
                        <a:rPr lang="en-US" sz="1500" b="1" i="0" u="none" strike="noStrike" spc="-30" baseline="0">
                          <a:solidFill>
                            <a:srgbClr val="FFFFFF"/>
                          </a:solidFill>
                          <a:effectLst/>
                          <a:latin typeface="Arial"/>
                          <a:ea typeface="Yu Gothic Light"/>
                        </a:rPr>
                      </a:br>
                      <a:r>
                        <a:rPr lang="en-US" sz="1500" b="1" i="0" u="none" strike="noStrike" spc="-30" baseline="0">
                          <a:solidFill>
                            <a:srgbClr val="FFFFFF"/>
                          </a:solidFill>
                          <a:effectLst/>
                          <a:latin typeface="Arial"/>
                          <a:ea typeface="Yu Gothic Light"/>
                        </a:rPr>
                        <a:t>and Implement</a:t>
                      </a:r>
                      <a:endParaRPr lang="en-US" sz="2100" b="0" i="0" u="none" strike="noStrike" spc="-30" baseline="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7C7C"/>
                    </a:solidFill>
                  </a:tcPr>
                </a:tc>
                <a:tc>
                  <a:txBody>
                    <a:bodyPr/>
                    <a:lstStyle/>
                    <a:p>
                      <a:pPr marL="0" marR="0" algn="l" fontAlgn="ctr">
                        <a:lnSpc>
                          <a:spcPct val="115000"/>
                        </a:lnSpc>
                        <a:spcBef>
                          <a:spcPts val="400"/>
                        </a:spcBef>
                        <a:spcAft>
                          <a:spcPts val="400"/>
                        </a:spcAft>
                      </a:pPr>
                      <a:r>
                        <a:rPr lang="en-US" sz="1500" b="1" i="0" u="none" strike="noStrike" spc="-30" baseline="0">
                          <a:solidFill>
                            <a:srgbClr val="FFFFFF"/>
                          </a:solidFill>
                          <a:effectLst/>
                          <a:latin typeface="Arial"/>
                          <a:ea typeface="Yu Gothic Light"/>
                        </a:rPr>
                        <a:t>Phase 4: Evaluate </a:t>
                      </a:r>
                      <a:br>
                        <a:rPr lang="en-US" sz="1500" b="1" i="0" u="none" strike="noStrike" spc="-30" baseline="0">
                          <a:solidFill>
                            <a:srgbClr val="FFFFFF"/>
                          </a:solidFill>
                          <a:effectLst/>
                          <a:latin typeface="Arial"/>
                          <a:ea typeface="Yu Gothic Light"/>
                        </a:rPr>
                      </a:br>
                      <a:r>
                        <a:rPr lang="en-US" sz="1500" b="1" i="0" u="none" strike="noStrike" spc="-30" baseline="0">
                          <a:solidFill>
                            <a:srgbClr val="FFFFFF"/>
                          </a:solidFill>
                          <a:effectLst/>
                          <a:latin typeface="Arial"/>
                          <a:ea typeface="Yu Gothic Light"/>
                        </a:rPr>
                        <a:t>and Improve</a:t>
                      </a:r>
                      <a:endParaRPr lang="en-US" sz="2100" b="0" i="0" u="none" strike="noStrike" spc="-30" baseline="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15F9F"/>
                    </a:solidFill>
                  </a:tcPr>
                </a:tc>
                <a:extLst>
                  <a:ext uri="{0D108BD9-81ED-4DB2-BD59-A6C34878D82A}">
                    <a16:rowId xmlns:a16="http://schemas.microsoft.com/office/drawing/2014/main" val="3724037544"/>
                  </a:ext>
                </a:extLst>
              </a:tr>
              <a:tr h="688554">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978864387"/>
                  </a:ext>
                </a:extLst>
              </a:tr>
              <a:tr h="699571">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1955557957"/>
                  </a:ext>
                </a:extLst>
              </a:tr>
              <a:tr h="716097">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MON</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panose="020B0604020202020204" pitchFamily="34" charset="0"/>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772319496"/>
                  </a:ext>
                </a:extLst>
              </a:tr>
              <a:tr h="694062">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Closing Session</a:t>
                      </a: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768493506"/>
                  </a:ext>
                </a:extLst>
              </a:tr>
            </a:tbl>
          </a:graphicData>
        </a:graphic>
      </p:graphicFrame>
      <p:pic>
        <p:nvPicPr>
          <p:cNvPr id="19" name="Graphic 18">
            <a:extLst>
              <a:ext uri="{FF2B5EF4-FFF2-40B4-BE49-F238E27FC236}">
                <a16:creationId xmlns:a16="http://schemas.microsoft.com/office/drawing/2014/main" id="{B2EE6989-9ED8-4E44-BF73-A112FBAAC70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82965">
            <a:off x="4466153" y="3042666"/>
            <a:ext cx="430371" cy="430371"/>
          </a:xfrm>
          <a:prstGeom prst="rect">
            <a:avLst/>
          </a:prstGeom>
        </p:spPr>
      </p:pic>
      <p:pic>
        <p:nvPicPr>
          <p:cNvPr id="20" name="Graphic 19">
            <a:extLst>
              <a:ext uri="{FF2B5EF4-FFF2-40B4-BE49-F238E27FC236}">
                <a16:creationId xmlns:a16="http://schemas.microsoft.com/office/drawing/2014/main" id="{B43FE6E4-D07C-4412-944D-F04604A1970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49852" y="3070688"/>
            <a:ext cx="421133" cy="421133"/>
          </a:xfrm>
          <a:prstGeom prst="rect">
            <a:avLst/>
          </a:prstGeom>
        </p:spPr>
      </p:pic>
      <p:pic>
        <p:nvPicPr>
          <p:cNvPr id="21" name="Graphic 20">
            <a:extLst>
              <a:ext uri="{FF2B5EF4-FFF2-40B4-BE49-F238E27FC236}">
                <a16:creationId xmlns:a16="http://schemas.microsoft.com/office/drawing/2014/main" id="{C8AFE46B-469D-4BF5-844A-5165C5AC686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51669" y="3043322"/>
            <a:ext cx="475864" cy="475864"/>
          </a:xfrm>
          <a:prstGeom prst="rect">
            <a:avLst/>
          </a:prstGeom>
        </p:spPr>
      </p:pic>
      <p:pic>
        <p:nvPicPr>
          <p:cNvPr id="22" name="Graphic 21">
            <a:extLst>
              <a:ext uri="{FF2B5EF4-FFF2-40B4-BE49-F238E27FC236}">
                <a16:creationId xmlns:a16="http://schemas.microsoft.com/office/drawing/2014/main" id="{14A7D567-731D-4D7D-9E17-CD2FE9CF347C}"/>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195333" y="3011751"/>
            <a:ext cx="539006" cy="539006"/>
          </a:xfrm>
          <a:prstGeom prst="rect">
            <a:avLst/>
          </a:prstGeom>
        </p:spPr>
      </p:pic>
      <p:sp>
        <p:nvSpPr>
          <p:cNvPr id="17" name="Oval 16">
            <a:extLst>
              <a:ext uri="{FF2B5EF4-FFF2-40B4-BE49-F238E27FC236}">
                <a16:creationId xmlns:a16="http://schemas.microsoft.com/office/drawing/2014/main" id="{F1973BCF-1C8C-4590-986E-CF694E720049}"/>
              </a:ext>
              <a:ext uri="{C183D7F6-B498-43B3-948B-1728B52AA6E4}">
                <adec:decorative xmlns:adec="http://schemas.microsoft.com/office/drawing/2017/decorative" val="1"/>
              </a:ext>
            </a:extLst>
          </p:cNvPr>
          <p:cNvSpPr/>
          <p:nvPr/>
        </p:nvSpPr>
        <p:spPr>
          <a:xfrm>
            <a:off x="2762791" y="4269837"/>
            <a:ext cx="1960606" cy="7078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1">
            <a:extLst>
              <a:ext uri="{FF2B5EF4-FFF2-40B4-BE49-F238E27FC236}">
                <a16:creationId xmlns:a16="http://schemas.microsoft.com/office/drawing/2014/main" id="{A5DC8401-B527-4878-A138-5C30CD1C644F}"/>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1: Research and Assess</a:t>
            </a:r>
          </a:p>
        </p:txBody>
      </p:sp>
      <p:sp>
        <p:nvSpPr>
          <p:cNvPr id="24" name="Slide Number Placeholder 2">
            <a:extLst>
              <a:ext uri="{FF2B5EF4-FFF2-40B4-BE49-F238E27FC236}">
                <a16:creationId xmlns:a16="http://schemas.microsoft.com/office/drawing/2014/main" id="{2D1A049C-913F-4F0A-BF6D-5F2DB270E540}"/>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6</a:t>
            </a:fld>
            <a:endParaRPr lang="en-US" sz="1050">
              <a:solidFill>
                <a:srgbClr val="315F9F"/>
              </a:solidFill>
            </a:endParaRPr>
          </a:p>
        </p:txBody>
      </p:sp>
    </p:spTree>
    <p:extLst>
      <p:ext uri="{BB962C8B-B14F-4D97-AF65-F5344CB8AC3E}">
        <p14:creationId xmlns:p14="http://schemas.microsoft.com/office/powerpoint/2010/main" val="28158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726" y="1380717"/>
            <a:ext cx="2759511" cy="1595438"/>
          </a:xfrm>
          <a:prstGeom prst="rect">
            <a:avLst/>
          </a:prstGeom>
        </p:spPr>
        <p:txBody>
          <a:bodyPr>
            <a:normAutofit fontScale="90000"/>
          </a:bodyPr>
          <a:lstStyle/>
          <a:p>
            <a:r>
              <a:rPr lang="en-US" sz="3200" spc="-100" dirty="0">
                <a:solidFill>
                  <a:schemeClr val="bg1"/>
                </a:solidFill>
                <a:latin typeface="Arial" panose="020B0604020202020204" pitchFamily="34" charset="0"/>
                <a:cs typeface="Arial" panose="020B0604020202020204" pitchFamily="34" charset="0"/>
              </a:rPr>
              <a:t>Key Tasks for </a:t>
            </a:r>
            <a:r>
              <a:rPr lang="en-US" sz="4400" dirty="0">
                <a:solidFill>
                  <a:schemeClr val="bg1"/>
                </a:solidFill>
                <a:latin typeface="Arial" panose="020B0604020202020204" pitchFamily="34" charset="0"/>
                <a:cs typeface="Arial" panose="020B0604020202020204" pitchFamily="34" charset="0"/>
              </a:rPr>
              <a:t>Research &amp; Assess Phase</a:t>
            </a:r>
            <a:endParaRPr lang="en-US" sz="4900" dirty="0">
              <a:solidFill>
                <a:schemeClr val="bg1"/>
              </a:solidFill>
              <a:latin typeface="Arial" panose="020B0604020202020204" pitchFamily="34" charset="0"/>
              <a:cs typeface="Arial" panose="020B0604020202020204" pitchFamily="34" charset="0"/>
            </a:endParaRPr>
          </a:p>
        </p:txBody>
      </p:sp>
      <p:pic>
        <p:nvPicPr>
          <p:cNvPr id="51" name="Graphic 50">
            <a:extLst>
              <a:ext uri="{FF2B5EF4-FFF2-40B4-BE49-F238E27FC236}">
                <a16:creationId xmlns:a16="http://schemas.microsoft.com/office/drawing/2014/main" id="{A18F39E3-C91A-4803-B833-68D833FDC7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82965">
            <a:off x="474129" y="3653726"/>
            <a:ext cx="1828463" cy="1828463"/>
          </a:xfrm>
          <a:prstGeom prst="rect">
            <a:avLst/>
          </a:prstGeom>
        </p:spPr>
      </p:pic>
      <p:pic>
        <p:nvPicPr>
          <p:cNvPr id="11" name="Picture 10" descr="Process flowchart depicts the four iterative phases of the I E T design process with double-sided arrows going back and forth between the four phases: 1) Research and Assess, 2) Design and Plan, 3) Develop and Implement, and 4) Evaluate and Improve. Review and Revise are part of each phase. ">
            <a:extLst>
              <a:ext uri="{FF2B5EF4-FFF2-40B4-BE49-F238E27FC236}">
                <a16:creationId xmlns:a16="http://schemas.microsoft.com/office/drawing/2014/main" id="{88BABC56-48CE-4DC1-BDB0-59E753F47EC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62802" y="0"/>
            <a:ext cx="3887714" cy="6858000"/>
          </a:xfrm>
          <a:prstGeom prst="rect">
            <a:avLst/>
          </a:prstGeom>
        </p:spPr>
      </p:pic>
      <p:sp>
        <p:nvSpPr>
          <p:cNvPr id="49" name="TextBox 48">
            <a:extLst>
              <a:ext uri="{FF2B5EF4-FFF2-40B4-BE49-F238E27FC236}">
                <a16:creationId xmlns:a16="http://schemas.microsoft.com/office/drawing/2014/main" id="{FCFF78B5-EBA6-4738-BD5C-2E332A1A3BC0}"/>
              </a:ext>
            </a:extLst>
          </p:cNvPr>
          <p:cNvSpPr txBox="1"/>
          <p:nvPr/>
        </p:nvSpPr>
        <p:spPr>
          <a:xfrm>
            <a:off x="7648567" y="888039"/>
            <a:ext cx="4130041" cy="1118255"/>
          </a:xfrm>
          <a:prstGeom prst="rect">
            <a:avLst/>
          </a:prstGeom>
          <a:noFill/>
        </p:spPr>
        <p:txBody>
          <a:bodyPr wrap="none" rtlCol="0">
            <a:spAutoFit/>
          </a:bodyPr>
          <a:lstStyle/>
          <a:p>
            <a:pPr marL="285750" indent="-285750">
              <a:lnSpc>
                <a:spcPts val="2000"/>
              </a:lnSpc>
              <a:buClr>
                <a:srgbClr val="B2681E"/>
              </a:buClr>
              <a:buFont typeface="Wingdings 2" panose="05020102010507070707" pitchFamily="18" charset="2"/>
              <a:buChar char="R"/>
            </a:pPr>
            <a:r>
              <a:rPr lang="en-US" dirty="0">
                <a:solidFill>
                  <a:schemeClr val="tx1">
                    <a:lumMod val="75000"/>
                    <a:lumOff val="25000"/>
                  </a:schemeClr>
                </a:solidFill>
                <a:latin typeface="Arial Nova Cond" panose="020B0506020202020204" pitchFamily="34" charset="0"/>
              </a:rPr>
              <a:t>Conduct a needs assessment</a:t>
            </a:r>
          </a:p>
          <a:p>
            <a:pPr marL="285750" indent="-285750">
              <a:lnSpc>
                <a:spcPts val="2000"/>
              </a:lnSpc>
              <a:buClr>
                <a:srgbClr val="B2681E"/>
              </a:buClr>
              <a:buFont typeface="Wingdings 2" panose="05020102010507070707" pitchFamily="18" charset="2"/>
              <a:buChar char="R"/>
            </a:pPr>
            <a:r>
              <a:rPr lang="en-US" dirty="0">
                <a:solidFill>
                  <a:schemeClr val="tx1">
                    <a:lumMod val="75000"/>
                    <a:lumOff val="25000"/>
                  </a:schemeClr>
                </a:solidFill>
                <a:latin typeface="Arial Nova Cond" panose="020B0506020202020204" pitchFamily="34" charset="0"/>
              </a:rPr>
              <a:t>Analyze results and identify key insights</a:t>
            </a:r>
          </a:p>
          <a:p>
            <a:pPr marL="285750" indent="-285750">
              <a:lnSpc>
                <a:spcPts val="2000"/>
              </a:lnSpc>
              <a:buClr>
                <a:srgbClr val="B2681E"/>
              </a:buClr>
              <a:buFont typeface="Wingdings 2" panose="05020102010507070707" pitchFamily="18" charset="2"/>
              <a:buChar char="R"/>
            </a:pPr>
            <a:r>
              <a:rPr lang="en-US" dirty="0">
                <a:solidFill>
                  <a:schemeClr val="tx1">
                    <a:lumMod val="75000"/>
                    <a:lumOff val="25000"/>
                  </a:schemeClr>
                </a:solidFill>
                <a:latin typeface="Arial Nova Cond" panose="020B0506020202020204" pitchFamily="34" charset="0"/>
              </a:rPr>
              <a:t>Brainstorm IET solutions</a:t>
            </a:r>
          </a:p>
          <a:p>
            <a:pPr marL="285750" indent="-285750">
              <a:lnSpc>
                <a:spcPts val="2000"/>
              </a:lnSpc>
              <a:buClr>
                <a:srgbClr val="B2681E"/>
              </a:buClr>
              <a:buFont typeface="Wingdings 2" panose="05020102010507070707" pitchFamily="18" charset="2"/>
              <a:buChar char="R"/>
            </a:pPr>
            <a:r>
              <a:rPr lang="en-US" dirty="0">
                <a:solidFill>
                  <a:schemeClr val="tx1">
                    <a:lumMod val="75000"/>
                    <a:lumOff val="25000"/>
                  </a:schemeClr>
                </a:solidFill>
                <a:latin typeface="Arial Nova Cond" panose="020B0506020202020204" pitchFamily="34" charset="0"/>
              </a:rPr>
              <a:t>Select an IET program opportunity</a:t>
            </a:r>
          </a:p>
        </p:txBody>
      </p:sp>
      <p:sp>
        <p:nvSpPr>
          <p:cNvPr id="6" name="Footer Placeholder 1">
            <a:extLst>
              <a:ext uri="{FF2B5EF4-FFF2-40B4-BE49-F238E27FC236}">
                <a16:creationId xmlns:a16="http://schemas.microsoft.com/office/drawing/2014/main" id="{B5C4767A-FD36-4255-BB4D-4624785B5B3C}"/>
              </a:ext>
            </a:extLst>
          </p:cNvPr>
          <p:cNvSpPr>
            <a:spLocks noGrp="1"/>
          </p:cNvSpPr>
          <p:nvPr>
            <p:ph type="ftr" sz="quarter" idx="3"/>
          </p:nvPr>
        </p:nvSpPr>
        <p:spPr>
          <a:xfrm>
            <a:off x="0" y="6553200"/>
            <a:ext cx="4114800" cy="280988"/>
          </a:xfrm>
          <a:prstGeom prst="rect">
            <a:avLst/>
          </a:prstGeom>
        </p:spPr>
        <p:txBody>
          <a:bodyPr anchor="b"/>
          <a:lstStyle/>
          <a:p>
            <a:pPr algn="l"/>
            <a:r>
              <a:rPr lang="en-US" sz="1050">
                <a:solidFill>
                  <a:schemeClr val="bg1"/>
                </a:solidFill>
              </a:rPr>
              <a:t>Phase 1: Research and Assess</a:t>
            </a:r>
          </a:p>
        </p:txBody>
      </p:sp>
      <p:sp>
        <p:nvSpPr>
          <p:cNvPr id="7" name="Slide Number Placeholder 2">
            <a:extLst>
              <a:ext uri="{FF2B5EF4-FFF2-40B4-BE49-F238E27FC236}">
                <a16:creationId xmlns:a16="http://schemas.microsoft.com/office/drawing/2014/main" id="{6DE109D8-DC8F-4F97-BD52-00B283CFB75D}"/>
              </a:ext>
            </a:extLst>
          </p:cNvPr>
          <p:cNvSpPr>
            <a:spLocks noGrp="1"/>
          </p:cNvSpPr>
          <p:nvPr>
            <p:ph type="sldNum" sz="quarter" idx="4"/>
          </p:nvPr>
        </p:nvSpPr>
        <p:spPr>
          <a:xfrm>
            <a:off x="9448800" y="6553200"/>
            <a:ext cx="2743200" cy="280988"/>
          </a:xfrm>
          <a:prstGeom prst="rect">
            <a:avLst/>
          </a:prstGeom>
        </p:spPr>
        <p:txBody>
          <a:bodyPr anchor="b"/>
          <a:lstStyle/>
          <a:p>
            <a:fld id="{46BF826B-1E70-4759-AAB5-894E58C379C3}" type="slidenum">
              <a:rPr lang="en-US" sz="1050" smtClean="0"/>
              <a:pPr/>
              <a:t>7</a:t>
            </a:fld>
            <a:endParaRPr lang="en-US" sz="1050"/>
          </a:p>
        </p:txBody>
      </p:sp>
    </p:spTree>
    <p:extLst>
      <p:ext uri="{BB962C8B-B14F-4D97-AF65-F5344CB8AC3E}">
        <p14:creationId xmlns:p14="http://schemas.microsoft.com/office/powerpoint/2010/main" val="165239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7290-157E-4D2F-95BE-8A77169DA947}"/>
              </a:ext>
            </a:extLst>
          </p:cNvPr>
          <p:cNvSpPr>
            <a:spLocks noGrp="1"/>
          </p:cNvSpPr>
          <p:nvPr>
            <p:ph type="title"/>
          </p:nvPr>
        </p:nvSpPr>
        <p:spPr/>
        <p:txBody>
          <a:bodyPr/>
          <a:lstStyle/>
          <a:p>
            <a:r>
              <a:rPr lang="en-US" dirty="0"/>
              <a:t>Group Discussion:</a:t>
            </a:r>
            <a:br>
              <a:rPr lang="en-US" dirty="0"/>
            </a:br>
            <a:r>
              <a:rPr lang="en-US" sz="3200" b="1" dirty="0">
                <a:solidFill>
                  <a:srgbClr val="047C7C"/>
                </a:solidFill>
                <a:latin typeface="Verdana Pro" panose="020B0604030504040204" pitchFamily="34" charset="0"/>
                <a:ea typeface="Roboto Slab" pitchFamily="2" charset="0"/>
                <a:cs typeface="+mn-cs"/>
              </a:rPr>
              <a:t>Reflect on Your Reading</a:t>
            </a:r>
          </a:p>
        </p:txBody>
      </p:sp>
      <p:sp>
        <p:nvSpPr>
          <p:cNvPr id="9" name="Text Placeholder 6">
            <a:extLst>
              <a:ext uri="{FF2B5EF4-FFF2-40B4-BE49-F238E27FC236}">
                <a16:creationId xmlns:a16="http://schemas.microsoft.com/office/drawing/2014/main" id="{F478C502-8B79-4C8B-8F82-33B22A86E497}"/>
              </a:ext>
            </a:extLst>
          </p:cNvPr>
          <p:cNvSpPr txBox="1">
            <a:spLocks/>
          </p:cNvSpPr>
          <p:nvPr/>
        </p:nvSpPr>
        <p:spPr>
          <a:xfrm>
            <a:off x="1000088" y="2392585"/>
            <a:ext cx="10191823" cy="1133512"/>
          </a:xfrm>
          <a:prstGeom prst="rect">
            <a:avLst/>
          </a:prstGeom>
        </p:spPr>
        <p:txBody>
          <a:bodyPr lIns="91440" tIns="45720" rIns="91440" bIns="45720" anchor="t"/>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2200" b="1" kern="1200">
                <a:solidFill>
                  <a:schemeClr val="bg2">
                    <a:lumMod val="2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Clr>
                <a:srgbClr val="248A8C"/>
              </a:buClr>
              <a:buFont typeface="Wingdings" panose="05000000000000000000" pitchFamily="2" charset="2"/>
              <a:buNone/>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latin typeface="Verdana"/>
                <a:ea typeface="Verdana"/>
                <a:cs typeface="Verdana"/>
              </a:rPr>
              <a:t>What activity in the </a:t>
            </a:r>
            <a:r>
              <a:rPr lang="en-US" sz="2800" dirty="0">
                <a:latin typeface="Verdana"/>
                <a:ea typeface="Verdana"/>
                <a:cs typeface="Verdana"/>
              </a:rPr>
              <a:t>Research and Assess </a:t>
            </a:r>
            <a:r>
              <a:rPr lang="en-US" sz="2800" b="0" dirty="0">
                <a:latin typeface="Verdana"/>
                <a:ea typeface="Verdana"/>
                <a:cs typeface="Verdana"/>
              </a:rPr>
              <a:t>phase of the IET Toolkit is new to your process of selecting an IET program to develop?</a:t>
            </a:r>
          </a:p>
          <a:p>
            <a:endParaRPr lang="en-US" dirty="0"/>
          </a:p>
        </p:txBody>
      </p:sp>
      <p:sp>
        <p:nvSpPr>
          <p:cNvPr id="8" name="Text Placeholder 7">
            <a:extLst>
              <a:ext uri="{FF2B5EF4-FFF2-40B4-BE49-F238E27FC236}">
                <a16:creationId xmlns:a16="http://schemas.microsoft.com/office/drawing/2014/main" id="{0A2B30D8-16A8-454B-ACB8-E816451042A8}"/>
              </a:ext>
            </a:extLst>
          </p:cNvPr>
          <p:cNvSpPr>
            <a:spLocks noGrp="1"/>
          </p:cNvSpPr>
          <p:nvPr>
            <p:ph type="body" sz="quarter" idx="12"/>
          </p:nvPr>
        </p:nvSpPr>
        <p:spPr>
          <a:xfrm>
            <a:off x="1000088" y="4061115"/>
            <a:ext cx="9891955" cy="620305"/>
          </a:xfrm>
        </p:spPr>
        <p:txBody>
          <a:bodyPr/>
          <a:lstStyle/>
          <a:p>
            <a:r>
              <a:rPr lang="en-US" sz="2400" b="0" dirty="0"/>
              <a:t>Please share your thoughts with the group.</a:t>
            </a:r>
          </a:p>
          <a:p>
            <a:r>
              <a:rPr lang="en-US" sz="3600" dirty="0">
                <a:latin typeface="Arial Rounded MT Bold" panose="020F0704030504030204" pitchFamily="34" charset="0"/>
              </a:rPr>
              <a:t> </a:t>
            </a:r>
          </a:p>
        </p:txBody>
      </p:sp>
      <p:sp>
        <p:nvSpPr>
          <p:cNvPr id="4" name="Footer Placeholder 3">
            <a:extLst>
              <a:ext uri="{FF2B5EF4-FFF2-40B4-BE49-F238E27FC236}">
                <a16:creationId xmlns:a16="http://schemas.microsoft.com/office/drawing/2014/main" id="{735CB31D-93F8-42BF-BB9B-C661A984FBE2}"/>
              </a:ext>
            </a:extLst>
          </p:cNvPr>
          <p:cNvSpPr>
            <a:spLocks noGrp="1"/>
          </p:cNvSpPr>
          <p:nvPr>
            <p:ph type="ftr" sz="quarter" idx="3"/>
          </p:nvPr>
        </p:nvSpPr>
        <p:spPr>
          <a:prstGeom prst="rect">
            <a:avLst/>
          </a:prstGeom>
        </p:spPr>
        <p:txBody>
          <a:bodyPr lIns="91440" tIns="45720" rIns="91440" bIns="45720" anchor="b"/>
          <a:lstStyle/>
          <a:p>
            <a:r>
              <a:rPr lang="en-US" sz="1050"/>
              <a:t>Phase 1: Research and Assess</a:t>
            </a:r>
          </a:p>
        </p:txBody>
      </p:sp>
      <p:sp>
        <p:nvSpPr>
          <p:cNvPr id="5" name="Slide Number Placeholder 4">
            <a:extLst>
              <a:ext uri="{FF2B5EF4-FFF2-40B4-BE49-F238E27FC236}">
                <a16:creationId xmlns:a16="http://schemas.microsoft.com/office/drawing/2014/main" id="{9B7444DF-90F0-4EE5-B831-B1AA4C52C2B3}"/>
              </a:ext>
            </a:extLst>
          </p:cNvPr>
          <p:cNvSpPr>
            <a:spLocks noGrp="1"/>
          </p:cNvSpPr>
          <p:nvPr>
            <p:ph type="sldNum" sz="quarter" idx="4"/>
          </p:nvPr>
        </p:nvSpPr>
        <p:spPr/>
        <p:txBody>
          <a:bodyPr/>
          <a:lstStyle/>
          <a:p>
            <a:fld id="{46BF826B-1E70-4759-AAB5-894E58C379C3}" type="slidenum">
              <a:rPr lang="en-US" sz="1050" smtClean="0"/>
              <a:pPr/>
              <a:t>8</a:t>
            </a:fld>
            <a:endParaRPr lang="en-US" sz="1050"/>
          </a:p>
        </p:txBody>
      </p:sp>
    </p:spTree>
    <p:extLst>
      <p:ext uri="{BB962C8B-B14F-4D97-AF65-F5344CB8AC3E}">
        <p14:creationId xmlns:p14="http://schemas.microsoft.com/office/powerpoint/2010/main" val="170315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17BDAE-ED4C-460C-8198-B2C5CF17CB5A}"/>
              </a:ext>
            </a:extLst>
          </p:cNvPr>
          <p:cNvSpPr>
            <a:spLocks noGrp="1"/>
          </p:cNvSpPr>
          <p:nvPr>
            <p:ph type="title"/>
          </p:nvPr>
        </p:nvSpPr>
        <p:spPr/>
        <p:txBody>
          <a:bodyPr/>
          <a:lstStyle/>
          <a:p>
            <a:r>
              <a:rPr lang="en-US" dirty="0"/>
              <a:t>Poll: Your Research Activities</a:t>
            </a:r>
          </a:p>
        </p:txBody>
      </p:sp>
      <p:sp>
        <p:nvSpPr>
          <p:cNvPr id="6" name="Text Placeholder 5">
            <a:extLst>
              <a:ext uri="{FF2B5EF4-FFF2-40B4-BE49-F238E27FC236}">
                <a16:creationId xmlns:a16="http://schemas.microsoft.com/office/drawing/2014/main" id="{ACF090FA-9208-4049-A1DE-7D4330BFD000}"/>
              </a:ext>
            </a:extLst>
          </p:cNvPr>
          <p:cNvSpPr>
            <a:spLocks noGrp="1"/>
          </p:cNvSpPr>
          <p:nvPr>
            <p:ph type="body" sz="quarter" idx="11"/>
          </p:nvPr>
        </p:nvSpPr>
        <p:spPr/>
        <p:txBody>
          <a:bodyPr lIns="91440" tIns="45720" rIns="91440" bIns="45720" anchor="t"/>
          <a:lstStyle/>
          <a:p>
            <a:r>
              <a:rPr lang="en-US" sz="2400" dirty="0">
                <a:latin typeface="Verdana"/>
                <a:ea typeface="Verdana"/>
              </a:rPr>
              <a:t>Think about your current process for selecting an IET program. Which of the key areas of research do you feel most confident about?  </a:t>
            </a:r>
          </a:p>
        </p:txBody>
      </p:sp>
      <p:sp>
        <p:nvSpPr>
          <p:cNvPr id="7" name="Text Placeholder 6">
            <a:extLst>
              <a:ext uri="{FF2B5EF4-FFF2-40B4-BE49-F238E27FC236}">
                <a16:creationId xmlns:a16="http://schemas.microsoft.com/office/drawing/2014/main" id="{113DAEE9-99FC-4526-AEA7-C829CF767091}"/>
              </a:ext>
            </a:extLst>
          </p:cNvPr>
          <p:cNvSpPr>
            <a:spLocks noGrp="1"/>
          </p:cNvSpPr>
          <p:nvPr>
            <p:ph type="body" sz="quarter" idx="12"/>
          </p:nvPr>
        </p:nvSpPr>
        <p:spPr>
          <a:xfrm>
            <a:off x="882650" y="3028950"/>
            <a:ext cx="9891955" cy="3223770"/>
          </a:xfrm>
        </p:spPr>
        <p:txBody>
          <a:bodyPr lIns="91440" tIns="45720" rIns="91440" bIns="45720" anchor="t"/>
          <a:lstStyle/>
          <a:p>
            <a:pPr>
              <a:spcAft>
                <a:spcPts val="1200"/>
              </a:spcAft>
            </a:pPr>
            <a:r>
              <a:rPr lang="en-US" dirty="0">
                <a:latin typeface="Verdana"/>
                <a:ea typeface="Verdana"/>
              </a:rPr>
              <a:t>You may choose more than one.</a:t>
            </a:r>
          </a:p>
          <a:p>
            <a:pPr marL="515620" indent="-515620">
              <a:buFont typeface="+mj-lt"/>
              <a:buAutoNum type="alphaUcPeriod"/>
            </a:pPr>
            <a:r>
              <a:rPr lang="en-US" sz="2400" b="0" dirty="0">
                <a:solidFill>
                  <a:schemeClr val="tx1"/>
                </a:solidFill>
                <a:latin typeface="Verdana"/>
                <a:ea typeface="Verdana"/>
              </a:rPr>
              <a:t>State and Local IET Policy and Career Pathways Options</a:t>
            </a:r>
            <a:endParaRPr lang="en-US" sz="2400" b="0">
              <a:solidFill>
                <a:schemeClr val="tx1"/>
              </a:solidFill>
              <a:latin typeface="Verdana"/>
              <a:ea typeface="Verdana"/>
            </a:endParaRPr>
          </a:p>
          <a:p>
            <a:pPr marL="515620" indent="-515620">
              <a:buFont typeface="+mj-lt"/>
              <a:buAutoNum type="alphaUcPeriod"/>
            </a:pPr>
            <a:r>
              <a:rPr lang="en-US" sz="2400" b="0" dirty="0">
                <a:solidFill>
                  <a:schemeClr val="tx1"/>
                </a:solidFill>
                <a:latin typeface="Verdana"/>
                <a:ea typeface="Verdana"/>
              </a:rPr>
              <a:t>Regional Workforce Development Needs</a:t>
            </a:r>
            <a:r>
              <a:rPr lang="en-US" sz="2400" b="0">
                <a:solidFill>
                  <a:schemeClr val="tx1"/>
                </a:solidFill>
                <a:latin typeface="Verdana"/>
                <a:ea typeface="Verdana"/>
              </a:rPr>
              <a:t> </a:t>
            </a:r>
          </a:p>
          <a:p>
            <a:pPr marL="515620" indent="-515620">
              <a:buFont typeface="+mj-lt"/>
              <a:buAutoNum type="alphaUcPeriod"/>
            </a:pPr>
            <a:r>
              <a:rPr lang="en-US" sz="2400" b="0" dirty="0">
                <a:solidFill>
                  <a:schemeClr val="tx1"/>
                </a:solidFill>
                <a:latin typeface="Verdana"/>
                <a:ea typeface="Verdana"/>
              </a:rPr>
              <a:t>Community Resources to Support your Program</a:t>
            </a:r>
            <a:endParaRPr lang="en-US" sz="2400" b="0">
              <a:solidFill>
                <a:schemeClr val="tx1"/>
              </a:solidFill>
            </a:endParaRPr>
          </a:p>
          <a:p>
            <a:pPr marL="515620" indent="-515620">
              <a:buFont typeface="+mj-lt"/>
              <a:buAutoNum type="alphaUcPeriod"/>
            </a:pPr>
            <a:r>
              <a:rPr lang="en-US" sz="2400" b="0" dirty="0">
                <a:solidFill>
                  <a:schemeClr val="tx1"/>
                </a:solidFill>
                <a:latin typeface="Verdana"/>
                <a:ea typeface="Verdana"/>
              </a:rPr>
              <a:t>Emerging and Promising Practices in IET Programs</a:t>
            </a:r>
            <a:endParaRPr lang="en-US" sz="2400" b="0">
              <a:solidFill>
                <a:schemeClr val="tx1"/>
              </a:solidFill>
            </a:endParaRPr>
          </a:p>
          <a:p>
            <a:pPr marL="515620" indent="-515620">
              <a:buFont typeface="+mj-lt"/>
              <a:buAutoNum type="alphaUcPeriod"/>
            </a:pPr>
            <a:r>
              <a:rPr lang="en-US" sz="2400" b="0" dirty="0">
                <a:solidFill>
                  <a:schemeClr val="tx1"/>
                </a:solidFill>
                <a:latin typeface="Verdana"/>
                <a:ea typeface="Verdana"/>
              </a:rPr>
              <a:t>Learner and Business Needs</a:t>
            </a:r>
            <a:endParaRPr lang="en-US" sz="2400" b="0">
              <a:solidFill>
                <a:schemeClr val="tx1"/>
              </a:solidFill>
              <a:latin typeface="Verdana"/>
              <a:ea typeface="Verdana"/>
            </a:endParaRPr>
          </a:p>
          <a:p>
            <a:pPr marL="798195" lvl="1" indent="-340995">
              <a:buFont typeface="Courier New" panose="02070309020205020404" pitchFamily="49" charset="0"/>
              <a:buChar char="o"/>
            </a:pPr>
            <a:endParaRPr lang="en-US" sz="2800" b="0" dirty="0"/>
          </a:p>
          <a:p>
            <a:pPr marL="342900" indent="-342900">
              <a:lnSpc>
                <a:spcPct val="100000"/>
              </a:lnSpc>
              <a:spcBef>
                <a:spcPts val="600"/>
              </a:spcBef>
              <a:spcAft>
                <a:spcPts val="600"/>
              </a:spcAft>
              <a:buFont typeface="Courier New" panose="02070309020205020404" pitchFamily="49" charset="0"/>
              <a:buChar char="o"/>
            </a:pPr>
            <a:endParaRPr lang="en-US" sz="2800" b="0" dirty="0">
              <a:solidFill>
                <a:schemeClr val="tx1"/>
              </a:solidFill>
            </a:endParaRPr>
          </a:p>
        </p:txBody>
      </p:sp>
      <p:sp>
        <p:nvSpPr>
          <p:cNvPr id="2" name="Footer Placeholder 3">
            <a:extLst>
              <a:ext uri="{FF2B5EF4-FFF2-40B4-BE49-F238E27FC236}">
                <a16:creationId xmlns:a16="http://schemas.microsoft.com/office/drawing/2014/main" id="{5B731FE3-D98C-479C-B809-173F25E97295}"/>
              </a:ext>
            </a:extLst>
          </p:cNvPr>
          <p:cNvSpPr>
            <a:spLocks noGrp="1"/>
          </p:cNvSpPr>
          <p:nvPr>
            <p:ph type="ftr" sz="quarter" idx="3"/>
          </p:nvPr>
        </p:nvSpPr>
        <p:spPr>
          <a:prstGeom prst="rect">
            <a:avLst/>
          </a:prstGeom>
        </p:spPr>
        <p:txBody>
          <a:bodyPr lIns="91440" tIns="45720" rIns="91440" bIns="45720" anchor="b"/>
          <a:lstStyle/>
          <a:p>
            <a:r>
              <a:rPr lang="en-US" sz="1050"/>
              <a:t>Phase 1: Research and Assess</a:t>
            </a:r>
          </a:p>
        </p:txBody>
      </p:sp>
      <p:sp>
        <p:nvSpPr>
          <p:cNvPr id="4" name="Slide Number Placeholder 3">
            <a:extLst>
              <a:ext uri="{FF2B5EF4-FFF2-40B4-BE49-F238E27FC236}">
                <a16:creationId xmlns:a16="http://schemas.microsoft.com/office/drawing/2014/main" id="{31417F8C-BCB0-4B1E-B8F0-53A4E04FB5F8}"/>
              </a:ext>
            </a:extLst>
          </p:cNvPr>
          <p:cNvSpPr>
            <a:spLocks noGrp="1"/>
          </p:cNvSpPr>
          <p:nvPr>
            <p:ph type="sldNum" sz="quarter" idx="4"/>
          </p:nvPr>
        </p:nvSpPr>
        <p:spPr/>
        <p:txBody>
          <a:bodyPr/>
          <a:lstStyle/>
          <a:p>
            <a:fld id="{46BF826B-1E70-4759-AAB5-894E58C379C3}" type="slidenum">
              <a:rPr lang="en-US" sz="1050" smtClean="0"/>
              <a:pPr/>
              <a:t>9</a:t>
            </a:fld>
            <a:endParaRPr lang="en-US" sz="1050"/>
          </a:p>
        </p:txBody>
      </p:sp>
    </p:spTree>
    <p:extLst>
      <p:ext uri="{BB962C8B-B14F-4D97-AF65-F5344CB8AC3E}">
        <p14:creationId xmlns:p14="http://schemas.microsoft.com/office/powerpoint/2010/main" val="4202773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pdftag="H1" isBookmarkSet="no"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Order="_x0031_" artifact="_x0030_" validate="yes" Lang=""/>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pdftag="Figure" isBookmarkSet="no" bookmark="no" formula="no" inline="no" Order="_x0031_" artifact="_x0030_" validate="yes" Lang=""/>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isBookmarkSet="no" bookmark="no" formula="no" inline="no" Lang="" pdftag="Figure" artifact="_x0030_" validate="no" Order="_x0031_"/>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isBookmarkSet="no" bookmark="no" formula="no" inline="no" Lang="" Order="_x0031_" artifact="_x0031_" pdftag="_x005B_Artifact_x005D_" validate="no"/>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Order="_x0035_" artifact="_x0030_" validate="yes" Lang=""/>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Order="_x0034_" artifact="_x0030_" validate="yes" Lang=""/>
  <Shape xmlns="" ID="XQIdGOooi1cuj1zapgoC8oqfvnk=" pdftag="Figure" isBookmarkSet="no" bookmark="no" formula="no" inline="no" Order="_x0036_" artifact="_x0030_" validate="yes" Lang=""/>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HyperLink xmlns="" ID="Qfg7D6P1f4B83DrFD75CI3cp2lU=770954439325.8009_290.1793" plainAltText="IETDesignCampInfo_x0040_impaqint.com" language="" Lang=""/>
  <Shape xmlns="" ID="fAtRwU25gXIO28ck3+V+5bTCLls=" isBookmarkSet="no" pdftag="H1" artifact="_x0030_" bookmark="yes" Order="_x0031_"/>
  <Shape xmlns="" ID="jutJ1Z2F+BFmbwCRBmUTRgUnngs=" isBookmarkSet="no" Order="_x0032_" formula="no" inline="no" bookmark="no" artifact="_x0031_" pdftag="_x005B_Artifact_x005D_" validate="no"/>
  <Shape xmlns="" ID="BJPwG21/DaTRdyY8AtuABphZnK8=" pdftag="H2" isBookmarkSet="no" bookmark="yes" Order="_x0032_"/>
  <Shape xmlns="" ID="9ctHXINxDYj5mH2mfetqWZ9IwWY=" isBookmarkSet="no" bookmark="no" artifact="_x0030_" pdftag="P" Order="_x0033_"/>
  <Shape xmlns="" ID="Wv64bMgrDtnnwPpQ8sKXT7paJZo=" isBookmarkSet="no" Order="_x0039_" formula="no" inline="no" artifact="_x0031_" pdftag="_x005B_Artifact_x005D_" bookmark="no" Lang="" validate="no"/>
  <Shape xmlns="" ID="S7/BUsPOT/hVX4fI7AjQsLICJzg=" isBookmarkSet="no" Order="_x0037_" formula="no" inline="no" artifact="_x0031_" pdftag="_x005B_Artifact_x005D_" bookmark="no" Lang="" validate="no"/>
  <Shape xmlns="" ID="mssPQN+OkuarJKEltHaLnewx27c=" isBookmarkSet="no" Order="_x0038_" formula="no" inline="no" artifact="_x0031_" pdftag="_x005B_Artifact_x005D_" bookmark="no" validate="no"/>
  <Shape xmlns="" ID="6BqavDMlJEdq9tdR2HFmhenjNxA=" isBookmarkSet="no" Order="_x0035_" formula="no" inline="no" artifact="_x0031_" pdftag="_x005B_Artifact_x005D_" bookmark="no" Lang="" validate="no"/>
  <Shape xmlns="" ID="leaee3bhbvLxA0G6WFjJgLe0LVw=" isBookmarkSet="no" Order="_x0036_" formula="no" inline="no" artifact="_x0031_" pdftag="_x005B_Artifact_x005D_" bookmark="no" Lang="" validate="no"/>
  <Shape xmlns="" ID="cU7O/oMmSuz7YUxSUjZMFBGld2s=" isBookmarkSet="no" pdftag="H2" artifact="_x0030_" bookmark="yes" Order="_x0032_"/>
  <Shape xmlns="" ID="MatWTql407mfVfOs+TJlCxQiScE=" isBookmarkSet="yes" bookmark="no" pdftag="H2" artifact="_x0030_" Order="_x0033_"/>
  <Shape xmlns="" ID="SdY1k7tCvTJygNWzXPidAFVGd2U=" isBookmarkSet="no" bookmark="no" formula="no" inline="no" pdftag="Figure" artifact="_x0030_" Lang="" validate="yes" Order="_x0034_"/>
  <Shape xmlns="" ID="LDmzS1w40/55asPAOpaN8ehohj4=" isBookmarkSet="no" bookmark="no" formula="no" inline="no" Lang="" pdftag="Figure" artifact="_x0030_" validate="no" Order="_x0031_"/>
  <Shape xmlns="" ID="Es91qPCSYYxsNt6yEoARmjc6/48=" pdftag="Figure" isBookmarkSet="no" bookmark="no" formula="no" inline="no" artifact="_x0030_" Lang="" validate="yes" Order="_x0035_"/>
  <Shape xmlns="" ID="hW7hPQg04vI3r4CwIOVxq2Iufdc=" pdftag="Figure" isBookmarkSet="no" bookmark="no" formula="no" inline="no" artifact="_x0030_" Lang="" validate="yes" Order="_x0036_"/>
  <Shape xmlns="" ID="X9Ls/TZWHhubuM2ZGfGcOhQOeJ8=" pdftag="H2" isBookmarkSet="no" bookmark="yes" Order="_x0031_"/>
  <Shape xmlns="" ID="VNfYpM1T2wM0egtaOuPMr7E2w8E=" Order="_x0034_" pdftag="_x005B_Artifact_x005D_" isBookmarkSet="no" bookmark="no"/>
  <Shape xmlns="" ID="12lVChm/6rBXhdR3/SMs7EVQBFQ=" isBookmarkSet="no" bookmark="no" Order="_x0031_" formula="no" inline="no" artifact="_x0031_" pdftag="_x005B_Artifact_x005D_" validate="no"/>
  <Shape xmlns="" ID="hS7j3jde7ukEoGgEZ9FohfTc8qU=" pdftag="P" isBookmarkSet="no" bookmark="no" Order="_x0032_"/>
  <Shape xmlns="" ID="YibGLaZIB28IhQWFJ0SKpWIWpWg=" Order="_x0032_" pdftag="_x005B_Artifact_x005D_" isBookmarkSet="no" bookmark="no"/>
  <Shape xmlns="" ID="4ScMoV1fq6c3+DF5fdaKzXSRqnA=" isBookmarkSet="no" formula="no" inline="no" pdftag="Figure" artifact="_x0030_" bookmark="no" Lang="" validate="no" Order="_x0031_"/>
  <Shape xmlns="" ID="vjVKvX/79SqoGd3VaqGBKk0GEPU=" pdftag="H2" isBookmarkSet="no" bookmark="yes" Order="_x0031_"/>
  <Shape xmlns="" ID="JghclX4daUxkTqqFbTK5rFebZqM=" Order="_x0037_" pdftag="_x005B_Artifact_x005D_" isBookmarkSet="no" bookmark="no"/>
  <Shape xmlns="" ID="6C5pZwzBfbc+Lcn7AeR/eYm8/jY=" isBookmarkSet="no" formula="no" inline="no" bookmark="no" pdftag="Figure" Lang="" artifact="_x0031_" Order="_x0033_" validate="no"/>
  <Shape xmlns="" ID="f/dU+BbSK/hEmq4xSAPwzmR7dvE=" isBookmarkSet="no" formula="no" inline="no" bookmark="no" pdftag="Figure" Lang="" artifact="_x0031_" Order="_x0035_" validate="no"/>
  <Shape xmlns="" ID="K8gBTvAaLFe/WpYogBc7Nd+H1CI=" pdftag="Figure" isBookmarkSet="no" artifact="_x0031_" formula="no" inline="no" bookmark="no" Lang="" Order="_x0036_" validate="no"/>
  <Shape xmlns="" ID="EJVfiwMir6Jh2TBFUQDdWZELn7E=" pdftag="Figure" isBookmarkSet="no" artifact="_x0031_" formula="no" inline="no" bookmark="no" Lang="" Order="_x0032_" validate="no"/>
  <Shape xmlns="" ID="feabcLVv0YScui2G/zadOKevtYM=" pdftag="Figure" isBookmarkSet="no" artifact="_x0031_" formula="no" inline="no" bookmark="no" Lang="" Order="_x0034_" validate="no"/>
  <Shape xmlns="" ID="bYyDigRjj0ycECstNbSljxosjhs=" pdftag="H2" isBookmarkSet="no" bookmark="yes" Order="_x0031_"/>
  <Shape xmlns="" ID="U77uM+fw63DXh+LwosI/+aOGpVI=" isBookmarkSet="no" formula="no" inline="no" bookmark="no" Lang="" Order="_x0032_" pdftag="_x005B_Artifact_x005D_" artifact="_x0031_" validate="no"/>
  <Shape xmlns="" ID="Ux/or4r5ZkUpjYsOCc7JQpo2bX4=" isBookmarkSet="no" formula="no" inline="no" bookmark="no" Order="_x0039_" pdftag="_x005B_Artifact_x005D_" artifact="_x0031_" validate="no"/>
  <Shape xmlns="" ID="TEToiF+ifWQ8JMvUXnn0KHkz5bo=" isBookmarkSet="no" formula="no" inline="no" bookmark="no" Order="_x0031_0" pdftag="_x005B_Artifact_x005D_" artifact="_x0031_" validate="no"/>
  <Shape xmlns="" ID="w4rE+/I562H2KudkIT19E1RC5ac=" pdftag="P" isBookmarkSet="no" bookmark="no" Order="_x0033_"/>
  <Shape xmlns="" ID="3Vh7+bcaFsUIsEYA7p6fM3N13kc=" pdftag="P" isBookmarkSet="no" bookmark="no" Order="_x0036_"/>
  <Shape xmlns="" ID="VQZX/EvnQ/y3VYlOnuU47YNs0Bo=" pdftag="P" isBookmarkSet="no" bookmark="no" Order="_x0039_"/>
  <Shape xmlns="" ID="BxO2jntR7huI3CY3bBxJKb3LG+8=" pdftag="P" isBookmarkSet="no" bookmark="no" Order="_x0032_"/>
  <Shape xmlns="" ID="7V/HvpTzWSZDh4WBJVKsAm/Wzww=" pdftag="P" isBookmarkSet="no" bookmark="no" Order="_x0035_"/>
  <Shape xmlns="" ID="FGZeIgDYwvvcC0i1D8o3URJOiS8=" pdftag="P" isBookmarkSet="no" bookmark="no" Order="_x0038_"/>
  <Shape xmlns="" ID="QLPvL0d5uuNy0B7EY4FeziKxgp8=" isBookmarkSet="no" formula="no" inline="no" pdftag="Figure" artifact="_x0030_" Lang="" bookmark="no" validate="no" Order="_x0034_"/>
  <Shape xmlns="" ID="BwUUBxA+wzH3k+aoAadtKeqB5qc=" pdftag="Figure" isBookmarkSet="no" formula="no" inline="no" artifact="_x0030_" Lang="" bookmark="no" validate="no" Order="_x0037_"/>
  <Shape xmlns="" ID="jvoIf/QMEA7w0948/kk9ZuOCp0Y=" pdftag="Figure" isBookmarkSet="no" formula="no" inline="no" artifact="_x0030_" Lang="" bookmark="no" validate="no" Order="_x0031_0"/>
  <Shape xmlns="" ID="7Acx/uo16gKUVi7k+lwnE/ANUCM=" pdftag="Figure" isBookmarkSet="no" formula="no" inline="no" artifact="_x0030_" Lang="" bookmark="no" validate="no" Order="_x0031_1"/>
  <Shape xmlns="" ID="WhxSmEgI1ZREFetiDR+CJ9tL4Os=" pdftag="H2" isBookmarkSet="no" Order="_x0032_" bookmark="yes"/>
  <Shape xmlns="" ID="DQbufbGnDthV/xyYbujkyy6tOTI=" pdftag="P" isBookmarkSet="no" bookmark="no" Order="_x0034_"/>
  <Shape xmlns="" ID="ti7rMQxeXm9gyRFfqC6l0rfcjYI=" pdftag="P" isBookmarkSet="no" bookmark="no" Order="_x0036_"/>
  <Shape xmlns="" ID="/JAHDxVcmMNcwi5pQdRp4biRWHQ=" pdftag="P" isBookmarkSet="no" bookmark="no" Order="_x0035_"/>
  <Shape xmlns="" ID="rtExPPgttTdB+/fM5/Is2VeHrjM=" pdftag="P" isBookmarkSet="no" bookmark="no" Order="_x0037_"/>
  <Shape xmlns="" ID="k3Le1oyL4mjt5XJ61ZUlTFBxI/g=" isBookmarkSet="no" Order="_x0031_2" formula="no" inline="no" artifact="_x0031_" pdftag="_x005B_Artifact_x005D_" bookmark="no" validate="no"/>
  <Shape xmlns="" ID="4Yh7t36Bvg5CFQaN5F60Zv97Ldk=" isBookmarkSet="no" formula="no" inline="no" Order="_x0031_0" bookmark="no" pdftag="_x005B_Artifact_x005D_" artifact="_x0031_" validate="no"/>
  <Shape xmlns="" ID="9cD/9tOV3ARAOI2XS5Sh/p6nLyI=" isBookmarkSet="no" formula="no" inline="no" Order="_x0035_" bookmark="no" pdftag="_x005B_Artifact_x005D_" artifact="_x0031_" validate="no"/>
  <Shape xmlns="" ID="MAMvNgibTFZVtoMPNU/EjNxyYqA=" isBookmarkSet="no" formula="no" inline="no" Order="_x0037_" bookmark="no" pdftag="_x005B_Artifact_x005D_" artifact="_x0031_" validate="no"/>
  <Shape xmlns="" ID="7SYp+x49g4cYqQff8zZsjxhodUU=" isBookmarkSet="no" formula="no" inline="no" pdftag="Figure" artifact="_x0030_" Lang="" bookmark="no" validate="yes" Order="_x0031_"/>
  <Shape xmlns="" ID="zDrqcE1Ui1V0kCjlN+H/zAOeWa8=" pdftag="P" isBookmarkSet="no" bookmark="no" Order="_x0033_"/>
  <Shape xmlns="" ID="ukzs2Kq3j+V2cj2lcpirEYheiuw=" pdftag="H2" isBookmarkSet="no" Order="_x0033_" bookmark="yes"/>
  <Shape xmlns="" ID="J07u5l3Gvj0JNvTzbYMncO0P83s=" pdftag="P" isBookmarkSet="no" bookmark="no" Order="_x0032_"/>
  <Shape xmlns="" ID="CRRLCSHdSdFjTKZZwj0lOU2wTTg=" pdftag="H2" isBookmarkSet="no" bookmark="yes" Order="_x0031_"/>
  <Shape xmlns="" ID="ct8keg1MaOXeyxCQP4RxezemXX0=" isBookmarkSet="no" Order="_x0033_" formula="no" inline="no" artifact="_x0031_" pdftag="_x005B_Artifact_x005D_" bookmark="no" validate="no"/>
  <Shape xmlns="" ID="fVgV7WlM1fOPMa4vyslpd3WW180=" isBookmarkSet="no" formula="no" inline="no" Order="_x0033_" artifact="_x0031_" pdftag="_x005B_Artifact_x005D_" Lang="" bookmark="no" validate="no"/>
  <Shape xmlns="" ID="hMN6ptwJYAABZv85EKbBmZVbHQw=" isBookmarkSet="no" Order="_x0032_" formula="no" inline="no" artifact="_x0031_" pdftag="_x005B_Artifact_x005D_" bookmark="no" validate="no"/>
  <Shape xmlns="" ID="c1W2LCZHf6zAI7dUMfWVBCJktAs=" pdftag="P" isBookmarkSet="no" bookmark="no" Order="_x0032_"/>
  <Shape xmlns="" ID="zWjjk2huizX6jWvBBdm1mdVqWFY=" pdftag="H2" isBookmarkSet="no" bookmark="yes" Order="_x0031_"/>
  <Shape xmlns="" ID="rL/7jXCEzeMvwjTgYbhs7neWxHE=" pdftag="H2" isBookmarkSet="no" bookmark="yes" Order="_x0031_"/>
  <Shape xmlns="" ID="fqpaTTExksq8YHFYps4FPnnMIJw=" Order="_x0034_" pdftag="_x005B_Artifact_x005D_" isBookmarkSet="no" bookmark="no"/>
  <Shape xmlns="" ID="jJlQXbBiKFj6H3dw2s/r2puk94o=" Order="_x0035_" pdftag="_x005B_Artifact_x005D_" isBookmarkSet="no" bookmark="no"/>
  <Shape xmlns="" ID="11a/PNus1AxxhSwrIHjnRx1gemY=" pdftag="P" isBookmarkSet="no" bookmark="no" Order="_x0032_"/>
  <Shape xmlns="" ID="pIyqiUHh3pA4RRNjFKZvijWoxI4=" isBookmarkSet="no" formula="no" inline="no" pdftag="Figure" artifact="_x0030_" Lang="" bookmark="no" validate="no" Order="_x0033_"/>
  <Shape xmlns="" ID="cFMTkfozUngMvsCq10J/FBRw6Ek=" isBookmarkSet="no" formula="no" inline="no" Order="_x0034_" artifact="_x0031_" pdftag="_x005B_Artifact_x005D_" bookmark="no" validate="no"/>
  <Shape xmlns="" ID="6sccLScaQ4iJBQv0O33kUuJsw6s=" Order="_x0035_" pdftag="_x005B_Artifact_x005D_" isBookmarkSet="no" bookmark="no"/>
  <Shape xmlns="" ID="EkisopCqzGxlXO99QsvMp1pvfkg=" isBookmarkSet="no" formula="no" inline="no" pdftag="Figure" artifact="_x0030_" Lang="" bookmark="no" validate="no" Order="_x0033_"/>
  <Shape xmlns="" ID="RG4AGCCOD3tv6IoxhjMYbbbFsXA=" pdftag="P" isBookmarkSet="no" bookmark="no" Order="_x0032_"/>
  <Shape xmlns="" ID="/CAj1nUeqFecBIh8eWV8tPJxiP0=" pdftag="H2" isBookmarkSet="no" bookmark="yes" Order="_x0031_"/>
  <Shape xmlns="" ID="LiEjocSUutxLVq7krnuZYud7rG4=" pdftag="P" isBookmarkSet="no" bookmark="no" Order="_x0031_1"/>
  <Shape xmlns="" ID="oLCpIbQs7IbDZourgsZEyEyE5sQ=" isBookmarkSet="no" Order="_x0031_5" formula="no" inline="no" artifact="_x0031_" pdftag="_x005B_Artifact_x005D_" bookmark="no" validate="no"/>
  <Shape xmlns="" ID="8KeoAgbhMBb8yy4Qr7X//thgqCY=" pdftag="H2" isBookmarkSet="no" bookmark="yes" Order="_x0031_"/>
  <Shape xmlns="" ID="fSkRmt8r2aqqMqlt2gel7y17+lw=" isBookmarkSet="no" formula="no" inline="no" Order="_x0039_" bookmark="no" pdftag="_x005B_Artifact_x005D_" artifact="_x0031_" validate="no"/>
  <Shape xmlns="" ID="73FopnfuiqzkRzN+Dfa4JvqYz2I=" pdftag="P" isBookmarkSet="no" bookmark="no" Order="_x0033_"/>
  <Shape xmlns="" ID="IXpL5xfnFFdlmtbowadHaZMReR0=" pdftag="P" isBookmarkSet="no" bookmark="no" Order="_x0039_"/>
  <Shape xmlns="" ID="9cPkgcb4dljH7MPsp3IzUdPmGlM=" isBookmarkSet="no" formula="no" inline="no" pdftag="Figure" artifact="_x0030_" Lang="" bookmark="no" validate="no" Order="_x0032_"/>
  <Shape xmlns="" ID="66z8ZpDA7NJvimygP2GDB8b94JE=" isBookmarkSet="no" Order="_x0031_3" formula="no" inline="no" artifact="_x0031_" pdftag="_x005B_Artifact_x005D_" bookmark="no" validate="no"/>
  <Shape xmlns="" ID="+SsmfOqIfbIXdpcjoJEC/qIw0AI=" isBookmarkSet="no" formula="no" inline="no" pdftag="Figure" artifact="_x0030_" Lang="" bookmark="no" validate="no" Order="_x0038_"/>
  <Shape xmlns="" ID="XOSjFGalcjugByAzkk/AD2rvDNc=" isBookmarkSet="no" Order="_x0032_" formula="no" inline="no" artifact="_x0031_" pdftag="_x005B_Artifact_x005D_" bookmark="no" validate="no"/>
  <Shape xmlns="" ID="0GingG+w5cucaG1ASZNxlhzqtNA=" isBookmarkSet="no" formula="no" inline="no" Order="_x0038_" bookmark="no" pdftag="_x005B_Artifact_x005D_" artifact="_x0031_" validate="no"/>
  <Shape xmlns="" ID="+bR+NR8OFV5sXydtnq7AyGKDf4Y=" pdftag="P" isBookmarkSet="no" bookmark="no" Order="_x0035_"/>
  <Shape xmlns="" ID="G6fZTljNWX3SdMc6BXg/1zH6Xos=" pdftag="P" isBookmarkSet="no" bookmark="no" Order="_x0037_"/>
  <Shape xmlns="" ID="FkrOJWqbPsFhMavrZPijAJc8ol0=" isBookmarkSet="no" formula="no" inline="no" pdftag="Figure" artifact="_x0030_" Lang="" bookmark="no" validate="no" Order="_x0036_"/>
  <Shape xmlns="" ID="+QJ9QrFqQyoRxv4El4GLkwpXcuQ=" isBookmarkSet="no" formula="no" inline="no" pdftag="Figure" artifact="_x0030_" Lang="" bookmark="no" validate="no" Order="_x0034_"/>
  <Shape xmlns="" ID="isbgnRcVkUZkiS+i6yn+Yu0/RdI=" pdftag="Figure" isBookmarkSet="no" formula="no" inline="no" artifact="_x0030_" Lang="" bookmark="no" validate="no" Order="_x0031_0"/>
  <Shape xmlns="" ID="lbt1bOcjsRHHX2MwgfUgJpvyPA0=" isBookmarkSet="no" Order="_x0031_1" formula="no" inline="no" artifact="_x0031_" pdftag="_x005B_Artifact_x005D_" bookmark="no" validate="no"/>
  <Shape xmlns="" ID="7NaNUshop+ywtrRg9/WND7Szdag=" isBookmarkSet="no" formula="no" inline="no" pdftag="Figure" artifact="_x0030_" Lang="" bookmark="no" validate="no" Order="_x0031_2"/>
  <Shape xmlns="" ID="jeFCmTOIJqen55KyLylMI7LXEZ8=" pdftag="P" isBookmarkSet="no" bookmark="no" Order="_x0031_3"/>
  <Shape xmlns="" ID="T9irP/N5nPx/Xoboz0reum3nnvM=" isBookmarkSet="no" Order="_x0033_" formula="no" inline="no" artifact="_x0031_" pdftag="_x005B_Artifact_x005D_" bookmark="no" validate="no"/>
  <Shape xmlns="" ID="J4MX0JjgiapD5F7fYl4HJ6ylMB8=" isBookmarkSet="no" formula="no" inline="no" Order="_x0033_" bookmark="no" pdftag="_x005B_Artifact_x005D_" artifact="_x0031_" validate="no"/>
  <Shape xmlns="" ID="QoGGOJqKT4zQhlKNJmlN04l3EUg=" isBookmarkSet="no" formula="no" inline="no" pdftag="Figure" artifact="_x0030_" Lang="" bookmark="no" validate="no" Order="_x0032_"/>
  <Shape xmlns="" ID="oJwJLh6zntdTVYoqfGyPtAa1O8o=" pdftag="H2" isBookmarkSet="no" bookmark="yes" Order="_x0032_"/>
  <Shape xmlns="" ID="FS/UYYj280MG4eI/tDQYfbP3/eQ=" pdftag="P" isBookmarkSet="no" bookmark="no" Order="_x0033_"/>
  <Shape xmlns="" ID="v+TWpuBUT8eBd/5zlS76kwK5qrA=" pdftag="Figure" isBookmarkSet="no" formula="no" inline="no" artifact="_x0030_" Lang="" bookmark="no" validate="no" Order="_x0031_"/>
  <Shape xmlns="" ID="wj0xaujI/8qYFKHwLsDg2dU4Xcc=" Order="_x0033_" pdftag="_x005B_Artifact_x005D_" isBookmarkSet="no" bookmark="no"/>
  <Shape xmlns="" ID="TR6J7W/p2hKG5y44mRVu/5La4E0=" pdftag="P" isBookmarkSet="no" bookmark="no" Order="_x0032_"/>
  <Shape xmlns="" ID="enVl0wg8o834U348I+sNiI8Sz/w=" pdftag="H2" isBookmarkSet="no" bookmark="yes" Order="_x0031_"/>
  <Shape xmlns="" ID="w0iO5xedr+cipmUhj/k6ynGlouY=" isBookmarkSet="no" Order="_x0032_" formula="no" inline="no" artifact="_x0031_" pdftag="_x005B_Artifact_x005D_" bookmark="no" validate="no"/>
  <Shape xmlns="" ID="AM5v2Mg+vNmFEbnvflHcdZmb19g=" pdftag="P" isBookmarkSet="no" bookmark="no" Order="_x0032_"/>
  <Shape xmlns="" ID="RXy4q+zJzLu33ga01dhbVy61x28=" pdftag="H2" isBookmarkSet="no" bookmark="yes" Order="_x0031_"/>
  <Shape xmlns="" ID="zcoVbEH/xUfkF4SxVgRMoLZ+3Dk=" pdftag="P" isBookmarkSet="no" bookmark="no" Order="_x0033_"/>
  <Shape xmlns="" ID="jDlge4SplPYgDFN3tN10WHvwFlQ=" isBookmarkSet="no" Order="_x0035_" formula="no" inline="no" artifact="_x0031_" pdftag="_x005B_Artifact_x005D_" bookmark="no" validate="no"/>
  <Shape xmlns="" ID="d8SSFklLbNPkUA4ykuqlWpJo9E0=" pdftag="H2" isBookmarkSet="no" bookmark="yes" Order="_x0031_"/>
  <Shape xmlns="" ID="KcUxG8IJ2aqtQJqEIk1skVamdPE=" pdftag="P" isBookmarkSet="no" bookmark="no" Order="_x0033_"/>
  <Shape xmlns="" ID="q5NHBg6okO/p1QzdBjS5cukNV/A=" isBookmarkSet="no" formula="no" inline="no" pdftag="Figure" artifact="_x0030_" Lang="" bookmark="no" validate="no" Order="_x0033_"/>
  <Shape xmlns="" ID="JlNdL8qYawpIRp6i1KhFifw9RsM=" pdftag="P" isBookmarkSet="no" bookmark="no" Order="_x0032_"/>
  <Shape xmlns="" ID="jJAB8JZm9NFxd0UU8hrUIvhQ7TM=" pdftag="P" isBookmarkSet="no" bookmark="no" Order="_x0032_"/>
  <Shape xmlns="" ID="kCGtI6T6PmtWp4E/OaHATTR1eG8=" pdftag="H2" isBookmarkSet="no" bookmark="yes" Order="_x0031_"/>
  <Shape xmlns="" ID="WzS6oJ4J8tvN8xZDzx7cBaIFm8g=" isBookmarkSet="no" Order="_x0032_" formula="no" inline="no" artifact="_x0031_" pdftag="_x005B_Artifact_x005D_" Lang="" bookmark="no" validate="no"/>
  <Shape xmlns="" ID="ZKTrgWZZYswaV9HAJJf8Pn6aTDo=" isBookmarkSet="no" Order="_x0034_" formula="no" inline="no" artifact="_x0031_" pdftag="_x005B_Artifact_x005D_" bookmark="no" validate="no"/>
  <Shape xmlns="" ID="svdAToLu3Ic04LLnHldnnZSnONs=" pdftag="P" isBookmarkSet="no" bookmark="no" Order="_x0033_"/>
  <Shape xmlns="" ID="ouIADAsQ4zrijzFKmCdcpe/WIz8=" isBookmarkSet="no" pdftag="H2" artifact="_x0030_" bookmark="yes" Order="_x0031_"/>
  <Shape xmlns="" ID="Kq7hD6PejlbhoBxqoT44jenhK04=" isBookmarkSet="no" pdftag="H3" artifact="_x0030_" bookmark="yes" Order="_x0032_"/>
  <Shape xmlns="" ID="73fU075yvXN583QnJwNxBmuGpuc=" pdftag="P" isBookmarkSet="no" bookmark="no" Order="_x0034_"/>
  <Shape xmlns="" ID="tweMehQZGcXblxVH8qadh0+SGV0=" pdftag="H2" isBookmarkSet="no" bookmark="yes" Order="_x0031_"/>
  <Shape xmlns="" ID="fBXxV32oBGIokfcgPTbI4Aysx1Y=" Order="_x0031_4" pdftag="_x005B_Artifact_x005D_" isBookmarkSet="no" bookmark="no"/>
  <Shape xmlns="" ID="lScB388X2Ah4ZUrwZlRVFbCgTzI=" pdftag="P" isBookmarkSet="no" bookmark="no" Order="_x0032_"/>
  <Shape xmlns="" ID="S7mA4HI5ta3vGDrIHRA4zMaF/jI=" pdftag="P" isBookmarkSet="no" bookmark="no" Order="_x0035_"/>
  <Shape xmlns="" ID="yhrXNQ9ziQL4l6rubYWlT+bHRY4=" pdftag="P" isBookmarkSet="no" bookmark="no" Order="_x0038_"/>
  <Shape xmlns="" ID="5ge1Hgtn0l7dRF4CtFDpxG/bDzs=" pdftag="P" isBookmarkSet="no" bookmark="no" Order="_x0031_1"/>
  <Shape xmlns="" ID="xnmTw25Oxw0r7epo9VHpQUPolgk=" pdftag="P" isBookmarkSet="no" bookmark="no" Order="_x0033_"/>
  <Shape xmlns="" ID="5ohKakAWsLOR/wbDxcxi6XRFEPA=" pdftag="P" isBookmarkSet="no" Order="_x0035_"/>
  <Shape xmlns="" ID="JW1lm+tp3uH2NnL08PsMntDh4Jk=" pdftag="P" isBookmarkSet="no" Order="_x0038_"/>
  <Shape xmlns="" ID="AXaHfcKNwzPXgdNDGFJ6BLKovz8=" pdftag="P" isBookmarkSet="no" bookmark="no" Order="_x0031_2"/>
  <Shape xmlns="" ID="RPZrh69vs3r0ieGoWwJ8colNswQ=" isBookmarkSet="no" formula="no" inline="no" pdftag="Figure" artifact="_x0030_" Lang="" bookmark="no" validate="no" Order="_x0037_"/>
  <Shape xmlns="" ID="7jVvb0g+UdUt6HxdcdjkNCfdjKc=" pdftag="Figure" isBookmarkSet="no" artifact="_x0030_" formula="no" inline="no" Lang="" bookmark="no" validate="no" Order="_x0031_0"/>
  <Shape xmlns="" ID="xXzInlmBzNmiMNn4tGfGvSWPaUY=" pdftag="Figure" isBookmarkSet="no" artifact="_x0030_" formula="no" inline="no" Lang="" bookmark="no" validate="no" Order="_x0031_3"/>
  <Shape xmlns="" ID="0RqgCCr6p8aTbdapY4IBOdCRdVQ=" pdftag="P" isBookmarkSet="no" bookmark="no" Order="_x0034_"/>
  <Shape xmlns="" ID="MisKV3J3OYMVwk+3x7J9HoWrrmU=" pdftag="H2" isBookmarkSet="no" bookmark="yes" Order="_x0031_"/>
  <Shape xmlns="" ID="p/ulqDWa2RKX/DMpGUS6q/UCp6U=" isBookmarkSet="no" formula="no" inline="no" pdftag="Figure" artifact="_x0030_" Lang="" bookmark="no" validate="no" Order="_x0033_"/>
  <Shape xmlns="" ID="0HjiM/7InO4GbDrhVLrBFa2J99c=" isBookmarkSet="no" pdftag="H3" artifact="_x0030_" bookmark="yes" Order="_x0032_"/>
  <Shape xmlns="" ID="K8M45EPEohT9/dJJKwE5amz6184=" isBookmarkSet="no" Order="_x0034_" formula="no" inline="no" artifact="_x0031_" pdftag="_x005B_Artifact_x005D_" Lang="" bookmark="no" validate="no"/>
  <Shape xmlns="" ID="fWUYA0C9zw5aIltfcsZfDImVoQk=" isBookmarkSet="no" formula="no" inline="no" Lang="" Order="_x0034_" bookmark="no" pdftag="_x005B_Artifact_x005D_" artifact="_x0031_" validate="no"/>
  <Shape xmlns="" ID="f3Wf23YGImmwb/FvAGIf2zL4JrE=" isBookmarkSet="no" formula="no" inline="no" Lang="" Order="_x0035_" bookmark="no" pdftag="_x005B_Artifact_x005D_" artifact="_x0031_" validate="no"/>
  <Shape xmlns="" ID="HkjmRvgcvyg33far2oRaqR5OhZU=" isBookmarkSet="no" formula="no" inline="no" Order="_x0036_" artifact="_x0031_" pdftag="_x005B_Artifact_x005D_" Lang="" bookmark="no" validate="no"/>
  <Shape xmlns="" ID="RAPgLoM3Ibpz7r+y2InBVQ3Gdgc=" pdftag="H2" isBookmarkSet="no" bookmark="yes" Order="_x0031_"/>
  <Shape xmlns="" ID="QQ5wQPWO7+4VMtGyiIdmzLLowjw=" isBookmarkSet="no" formula="no" inline="no" bookmark="no" pdftag="Figure" Lang="" artifact="_x0030_" validate="no" Order="_x0033_"/>
  <Shape xmlns="" ID="pyb3VTZnk9+OJ84VkCzUAaeeih4=" isBookmarkSet="no" formula="no" inline="no" bookmark="no" Lang="" pdftag="Figure" artifact="_x0030_" validate="no" Order="_x0034_"/>
  <Shape xmlns="" ID="tpSAcbEm7QA3i4fkn4vPCVL06Q0=" isBookmarkSet="no" formula="no" inline="no" Order="_x0035_" artifact="_x0031_" pdftag="_x005B_Artifact_x005D_" Lang="" bookmark="no" validate="no"/>
  <Shape xmlns="" ID="5VMTdY0apC1e6Rhumir26Oaj5J4=" isBookmarkSet="no" formula="no" inline="no" Lang="" Order="_x0035_" bookmark="no" pdftag="_x005B_Artifact_x005D_" artifact="_x0031_" validate="no"/>
  <Shape xmlns="" ID="pLvF10GnXao70r5lUGLlKHlkYBM=" isBookmarkSet="no" formula="no" inline="no" bookmark="no" Lang="" pdftag="Figure" artifact="_x0030_" validate="no" Order="_x0032_"/>
  <Shape xmlns="" ID="hmg+kaEPuZW75VfDsa8RHgbGK7E=" pdftag="H2" isBookmarkSet="no" bookmark="yes" Order="_x0031_"/>
  <Shape xmlns="" ID="HmalKn7KW5fwvHHmz5BErBLItoM=" pdftag="P" isBookmarkSet="no" bookmark="no" Order="_x0032_"/>
  <Shape xmlns="" ID="PM5StW7CglSMqjPQz7mh0pJRx+Y=" isBookmarkSet="no" formula="no" inline="no" Order="_x0031_" artifact="_x0031_" pdftag="_x005B_Artifact_x005D_" Lang="" bookmark="no" validate="no"/>
  <Shape xmlns="" ID="S1u3RWgOPf7n5wFknXHjxyvkGY4=" pdftag="H2" isBookmarkSet="no" bookmark="yes" Order="_x0031_"/>
  <Shape xmlns="" ID="vdv91cpfPEx5Z0q2UHVYD/vjjFs=" pdftag="P" isBookmarkSet="no" bookmark="no" Order="_x0032_"/>
  <Shape xmlns="" ID="YikXY6gQyL8HUCB2GBtlkkJ9tHk=" isBookmarkSet="no" Order="_x0033_" formula="no" inline="no" artifact="_x0031_" pdftag="_x005B_Artifact_x005D_" bookmark="no" validate="no"/>
  <Shape xmlns="" ID="CXWz4h2gc4aJlmnoWTy95oJL3Q4=" isBookmarkSet="no" Order="_x0034_" formula="no" inline="no" artifact="_x0031_" pdftag="_x005B_Artifact_x005D_" Lang="" bookmark="no" validate="no"/>
  <Shape xmlns="" ID="PA1bh/fhBl8pNh3zRUBHQgicDKE=" isBookmarkSet="no" formula="no" inline="no" Order="_x0032_" bookmark="no" pdftag="_x005B_Artifact_x005D_" artifact="_x0031_" validate="no"/>
  <Shape xmlns="" ID="SawWFCTBg+N2Y10WjAdVRC49m9A=" pdftag="H2" isBookmarkSet="no" bookmark="yes" Order="_x0031_"/>
  <Shape xmlns="" ID="7MmHIhOozYLyp2R1VirSqPkkn2U=" isBookmarkSet="no" formula="no" inline="no" Lang="" Order="_x0033_" bookmark="no" pdftag="_x005B_Artifact_x005D_" artifact="_x0031_" validate="no"/>
  <Shape xmlns="" ID="WEGMEgBTq/vjNWRVyO7tB4iKA7Q=" isBookmarkSet="no" formula="no" inline="no" Order="_x0035_" bookmark="no" pdftag="_x005B_Artifact_x005D_" artifact="_x0031_" validate="no"/>
  <Shape xmlns="" ID="SP7yf3COaeYUkbnOnhpwxRkD8ak=" pdftag="P" isBookmarkSet="no" bookmark="no" Order="_x0032_"/>
  <Shape xmlns="" ID="XMQlGYBvN8WPxz3HpnvxpXJpPRA=" pdftag="P" isBookmarkSet="no" bookmark="no" Order="_x0033_"/>
  <Shape xmlns="" ID="wKyrPXpInvKg/E7K1Af/h/zLl8s=" isBookmarkSet="no" formula="no" inline="no" Lang="" Order="_x0037_" bookmark="no" pdftag="_x005B_Artifact_x005D_" artifact="_x0031_" validate="no"/>
  <Shape xmlns="" ID="ayO8cNq4lww02MVN2gRqlG95ziE=" isBookmarkSet="no" formula="no" inline="no" Lang="" Order="_x0038_" bookmark="no" pdftag="_x005B_Artifact_x005D_" artifact="_x0031_" validate="no"/>
  <Shape xmlns="" ID="ihkoNDkcPIP0J7YfGsn++cYFFMM=" isBookmarkSet="no" formula="no" inline="no" Lang="" Order="_x0039_" bookmark="no" pdftag="_x005B_Artifact_x005D_" artifact="_x0031_" validate="no"/>
  <Shape xmlns="" ID="DNOeCyOS4oDGs5hC0kmWQpfcRk0=" isBookmarkSet="no" formula="no" inline="no" Lang="" Order="_x0031_0" bookmark="no" pdftag="_x005B_Artifact_x005D_" artifact="_x0031_" validate="no"/>
  <Shape xmlns="" ID="Brt0YOcUhG8rjfgi5YwveHL/euI=" pdftag="H2" isBookmarkSet="no" bookmark="yes" Order="_x0031_"/>
  <Shape xmlns="" ID="vmLWRZYGdORprCJBgBDJqCn4u5Q=" isBookmarkSet="no" formula="no" inline="no" Lang="" bookmark="no" pdftag="Figure" validate="no" artifact="_x0030_" Order="_x0032_"/>
  <Shape xmlns="" ID="gYdQczl3DlQm1el7i2IoMvINreI=" isBookmarkSet="no" formula="no" inline="no" pdftag="Figure" Lang="" bookmark="no" validate="no" artifact="_x0030_" Order="_x0033_"/>
  <Shape xmlns="" ID="dRTdThJ04K1E2XoJofdzPCBBX+g=" isBookmarkSet="no" formula="no" pdftag="Figure" inline="no" Lang="" bookmark="no" validate="no" artifact="_x0030_" Order="_x0034_"/>
  <Shape xmlns="" ID="gsnFd9C7ICG1PQoozr7fxDgculI=" pdftag="H2" isBookmarkSet="no" bookmark="yes" Order="_x0031_"/>
  <Shape xmlns="" ID="faJoo/lNxPRYMf4PEQvc7NP0DDc=" pdftag="Figure" isBookmarkSet="no" formula="no" inline="no" artifact="_x0030_" Lang="" bookmark="no" validate="no" Order="_x0032_"/>
  <Shape xmlns="" ID="sZQTpMbNsEpYeEUw+rgCK/vXofc=" isBookmarkSet="no" Order="_x0032_" formula="no" inline="no" artifact="_x0031_" pdftag="_x005B_Artifact_x005D_" bookmark="no" validate="no"/>
  <Shape xmlns="" ID="VVI9rgprGVSXFnFDxy4TLjQ90cs=" Order="_x0033_" pdftag="_x005B_Artifact_x005D_" isBookmarkSet="no" bookmark="no"/>
  <Shape xmlns="" ID="2QqzxvoM30qe2YHmHl4JothWReU=" pdftag="P" isBookmarkSet="no" bookmark="no" Order="_x0032_"/>
  <Shape xmlns="" ID="HWVXevqq4Eh2myGBxdFR6+1myLA=" pdftag="H2" isBookmarkSet="no" bookmark="yes" Order="_x0031_"/>
  <Shape xmlns="" ID="oQRo9SD0AFL4U3LJFpE7ywe/dw8=" pdftag="H2" isBookmarkSet="no" bookmark="yes" Order="_x0031_"/>
  <Shape xmlns="" ID="+1F1xt7wH76VcTQJ1k2lLe6z3Vo=" Order="_x0031_4" pdftag="_x005B_Artifact_x005D_" isBookmarkSet="no" bookmark="no"/>
  <Shape xmlns="" ID="cLdHIBhiCXBLhbJZmgsYe2Jkqzs=" isBookmarkSet="no" Order="_x0031_0" formula="no" inline="no" artifact="_x0031_" pdftag="_x005B_Artifact_x005D_" bookmark="no" validate="no"/>
  <Shape xmlns="" ID="EUFxuVb58rbbJr8GT/8SrURfIwA=" isBookmarkSet="no" Order="_x0035_" formula="no" inline="no" artifact="_x0031_" pdftag="_x005B_Artifact_x005D_" bookmark="no" validate="no"/>
  <Shape xmlns="" ID="s/O/HnVHGbHS0JOgSyTqWrpbXu8=" pdftag="P" isBookmarkSet="no" bookmark="no" Order="_x0033_"/>
  <Shape xmlns="" ID="/IY4QahVrJiJN7Ygw3aJX+n9bk4=" pdftag="P" isBookmarkSet="no" bookmark="no" Order="_x0032_"/>
  <Shape xmlns="" ID="v1uSiNf0RmV7eaLyt7CmlUg/e1U=" pdftag="P" isBookmarkSet="no" bookmark="no" Order="_x0034_"/>
  <Shape xmlns="" ID="OEvMp75PPvnsk3HOKq96vCpZpfs=" isBookmarkSet="no" Order="_x0034_" formula="no" inline="no" artifact="_x0031_" pdftag="_x005B_Artifact_x005D_" bookmark="no" validate="no"/>
  <Shape xmlns="" ID="hpPS0c86nkRiNcFxa8QdbZf64FU=" isBookmarkSet="no" formula="no" inline="no" Order="_x0036_" bookmark="no" pdftag="_x005B_Artifact_x005D_" artifact="_x0031_" validate="no"/>
  <Shape xmlns="" ID="1ofvqUJX6Z+6bIWkvVvPpWn0V74=" isBookmarkSet="no" formula="no" inline="no" Lang="" Order="_x0037_" bookmark="no" pdftag="_x005B_Artifact_x005D_" artifact="_x0031_" validate="no"/>
  <Shape xmlns="" ID="TWGmuM9cVwWs8b2rFV8XnlDPy3c=" isBookmarkSet="no" formula="no" inline="no" Lang="" Order="_x0038_" bookmark="no" pdftag="_x005B_Artifact_x005D_" artifact="_x0031_" validate="no"/>
  <Shape xmlns="" ID="QjgUKxmc81ZfLZ/pDs51qPCuHh0=" pdftag="P" isBookmarkSet="no" bookmark="no" Order="_x0035_"/>
  <Shape xmlns="" ID="mvFlyO9Y91WZSrIxUo+g6uPQI8w=" isBookmarkSet="no" Order="_x0039_" formula="no" inline="no" artifact="_x0031_" pdftag="_x005B_Artifact_x005D_" bookmark="no" validate="no"/>
  <Shape xmlns="" ID="7P3uOoXVEV/rKFkW/K7VnDhT3Jk=" Order="_x0031_3" pdftag="_x005B_Artifact_x005D_" isBookmarkSet="no" bookmark="no"/>
  <Shape xmlns="" ID="iZapRJX63pIMDYMbttIZvKsisWs=" pdftag="Figure" isBookmarkSet="no" artifact="_x0031_" formula="no" inline="no" Lang="" Order="_x0033_" validate="no"/>
  <Shape xmlns="" ID="avIyob/okZaJqgwatrVWuF8Jkm4=" pdftag="Figure" isBookmarkSet="no" artifact="_x0031_" formula="no" inline="no" Lang="" Order="_x0034_" validate="no"/>
  <Shape xmlns="" ID="s1DF3oziLP2iQDGRaYS68sUoVFY=" pdftag="Figure" isBookmarkSet="no" artifact="_x0031_" formula="no" inline="no" Lang="" Order="_x0035_" validate="no"/>
  <Shape xmlns="" ID="bN3+S4RF9Tf/gdhjfPY3HBEaadM=" pdftag="Figure" isBookmarkSet="no" artifact="_x0031_" formula="no" inline="no" Lang="" Order="_x0032_" validate="no"/>
  <Shape xmlns="" ID="Z7fnBsl7FL583HhHjKEx/9hjQ18=" pdftag="H2" isBookmarkSet="no" bookmark="yes" Order="_x0031_"/>
  <Shape xmlns="" ID="W8+7ltumZkAQxdhiGjJ8pHYLi/o=" pdftag="H2" isBookmarkSet="no" bookmark="yes" Order="_x0031_"/>
  <Shape xmlns="" ID="9t6VAou94kJcIAhzFy+piwkXV7s=" pdftag="Figure" isBookmarkSet="no" artifact="_x0031_" formula="no" inline="no" Lang="" Order="_x0033_" validate="no"/>
  <Shape xmlns="" ID="YcR/xeavoMnuI97ajf/v/ZU70+Y=" pdftag="Figure" isBookmarkSet="no" artifact="_x0031_" formula="no" inline="no" Lang="" Order="_x0034_" validate="no"/>
  <Shape xmlns="" ID="m4Iqbn31al6RGYDEtEtvQY0yUIE=" pdftag="Figure" isBookmarkSet="no" artifact="_x0031_" formula="no" inline="no" Lang="" Order="_x0035_" validate="no"/>
  <Shape xmlns="" ID="ChGBqWbJepLv0/NXWKblufK0PMY=" pdftag="Figure" isBookmarkSet="no" artifact="_x0031_" formula="no" inline="no" Lang="" Order="_x0032_" validate="no"/>
  <Shape xmlns="" ID="4IRIGywp7dtrkLGi+IcsKh5h538=" pdftag="P" isBookmarkSet="no" bookmark="no" Order="_x0033_"/>
  <Shape xmlns="" ID="5NJ+9ng3E/Tl9xCbFlXhFi/kJx4=" isBookmarkSet="no" pdftag="H2" artifact="_x0030_" bookmark="yes" Order="_x0031_"/>
  <Shape xmlns="" ID="2986a6s3V8czvxa+IpB5whkahpY=" isBookmarkSet="no" pdftag="H3" artifact="_x0030_" bookmark="yes" Order="_x0032_"/>
  <Shape xmlns="" ID="qGOBg19zR+SyxM43LC7iQibR9AQ=" pdftag="P" isBookmarkSet="no" bookmark="no" Order="_x0034_"/>
  <Shape xmlns="" ID="eynByPIn9z8HCPNbN28ZTMc9CBQ=" isBookmarkSet="no" Order="_x0031_" formula="no" inline="no" artifact="_x0031_" pdftag="_x005B_Artifact_x005D_" Lang="" bookmark="no" validate="no"/>
  <Shape xmlns="" ID="0gLfn0wrQDMSEXR5ikVC3tBQIao=" pdftag="H2" isBookmarkSet="no" bookmark="yes" Order="_x0032_"/>
  <Shape xmlns="" ID="XGV13fTDjKFGweo1mvYbTNcA9XU=" pdftag="P" isBookmarkSet="no" bookmark="no" Order="_x0033_"/>
  <Shape xmlns="" ID="piGTpFGSXSJpXvzv/O35dQeJSQs=" isBookmarkSet="no" formula="no" inline="no" pdftag="Figure" artifact="_x0030_" Lang="" bookmark="no" validate="no" Order="_x0031_"/>
  <Shape xmlns="" ID="mRfDseFaZ5isPziUxbk/fKe4TG8=" pdftag="H2" isBookmarkSet="no" bookmark="yes" Order="_x0031_"/>
  <Shape xmlns="" ID="U6Dnt19yitAk5YsogvTDoWY723I=" pdftag="Figure" isBookmarkSet="no" formula="no" inline="no" artifact="_x0030_" Lang="" bookmark="no" validate="no" Order="_x0033_"/>
  <Shape xmlns="" ID="kMQPYXMldp7DlPJAu7j5wMj+nds=" isBookmarkSet="no" pdftag="H3" artifact="_x0030_" bookmark="yes" Order="_x0032_"/>
  <Shape xmlns="" ID="8+NSux4Pt0bxZGzbnzt01iE0POw=" pdftag="Figure" isBookmarkSet="no" formula="no" inline="no" artifact="_x0030_" Lang="" bookmark="no" validate="no" Order="_x0033_"/>
  <Shape xmlns="" ID="jBv/mpOgefB0WQrCetWgGcZHuWg=" pdftag="H2" isBookmarkSet="no" bookmark="yes" Order="_x0031_"/>
  <Shape xmlns="" ID="wCvK2qkyYnw8fLo5aHp4dEJdR7c=" isBookmarkSet="no" pdftag="H3" artifact="_x0030_" bookmark="yes" Order="_x0032_"/>
  <Shape xmlns="" ID="Cqdc1LQZ5EZ8zdU5HevOnt/1iyE=" pdftag="H2" isBookmarkSet="no" bookmark="yes" Order="_x0031_"/>
  <Shape xmlns="" ID="kOU2cjw/IsQ+NST+ibYJqWvoQao=" isBookmarkSet="no" pdftag="H3" artifact="_x0030_" bookmark="yes" Order="_x0032_"/>
  <Shape xmlns="" ID="cxpEfwB5zaIMCCD0B9OZnFN+N5w=" isBookmarkSet="no" formula="no" inline="no" Lang="" bookmark="no" pdftag="Figure" artifact="_x0030_" validate="no" Order="_x0033_"/>
  <Shape xmlns="" ID="5Vt3Y7paHCNyVaTENJrJ2ArO9ik=" isBookmarkSet="no" Order="_x0034_" formula="no" inline="no" artifact="_x0031_" pdftag="_x005B_Artifact_x005D_" bookmark="no" validate="no"/>
  <Shape xmlns="" ID="8VoBHW4EulwpRo+UGtxwXyma6+s=" pdftag="P" isBookmarkSet="no" bookmark="no" Order="_x0033_"/>
  <Shape xmlns="" ID="g6zj0MPJnlTJES8JRbZJda0rUis=" isBookmarkSet="no" pdftag="H2" artifact="_x0030_" bookmark="yes" Order="_x0031_"/>
  <Shape xmlns="" ID="gas1+VdkHxxwQlbKvnNhaI/hL9c=" isBookmarkSet="no" pdftag="H3" artifact="_x0030_" bookmark="yes" Order="_x0032_"/>
  <Shape xmlns="" ID="oxxKEvoUZGVDKMVc6X7k8NN3H3g=" pdftag="P" isBookmarkSet="no" bookmark="no" Order="_x0034_"/>
  <Shape xmlns="" ID="tonERzuVVAKQlRbkWJizOrvqhJA=" pdftag="P" isBookmarkSet="no" bookmark="no" Order="_x0035_"/>
  <Shape xmlns="" ID="pLhWEYiehrW9xkOOhHgC2IRk2bI=" pdftag="P" isBookmarkSet="no" bookmark="no" Order="_x0036_"/>
  <Shape xmlns="" ID="isNIXY0V1V1SbPegULtUovuCfRs=" pdftag="P" isBookmarkSet="no" bookmark="no" Order="_x0037_"/>
  <Shape xmlns="" ID="D0CkdIVfFJ3mRUsrLHEQaMf2Oic=" pdftag="P" isBookmarkSet="no" bookmark="no" Order="_x0034_"/>
  <Shape xmlns="" ID="erv3+VX1qpsmf6nowOwsOjQuTfU=" pdftag="P" isBookmarkSet="no" bookmark="no" Order="_x0031_"/>
  <Shape xmlns="" ID="TOwMI0zkMiokKIDKINWTb7aHJVY=" pdftag="H2" isBookmarkSet="no" bookmark="yes" Order="_x0032_"/>
  <Shape xmlns="" ID="m7iT9T/qvZmtcxTRIwdxGxSC4UI=" isBookmarkSet="no" Order="_x0032_" formula="no" inline="no" Lang="" bookmark="no" validate="no" artifact="_x0031_" pdftag="_x005B_Artifact_x005D_"/>
  <Shape xmlns="" ID="vxkQFp27SW8asPyiHLLIAgVs+JY=" isBookmarkSet="no" formula="no" inline="no" Order="_x0037_" bookmark="no" pdftag="_x005B_Artifact_x005D_" artifact="_x0031_" validate="no"/>
  <Shape xmlns="" ID="jZ2ek7T0eCoB2O/D7woyhIzcSgk=" isBookmarkSet="no" formula="no" inline="no" Lang="" Order="_x0036_" bookmark="no" pdftag="_x005B_Artifact_x005D_" artifact="_x0031_" validate="no"/>
  <Shape xmlns="" ID="ru5Gc6BAvZh6SAeTbsU0WDv9uN4=" isBookmarkSet="no" formula="no" inline="no" Order="_x0034_" bookmark="no" pdftag="_x005B_Artifact_x005D_" artifact="_x0031_" validate="no"/>
  <Shape xmlns="" ID="xZy4WQ7XjUvpBc4TFx4ATPCr3e0=" isBookmarkSet="no" formula="no" inline="no" Lang="" Order="_x0033_" bookmark="no" pdftag="_x005B_Artifact_x005D_" artifact="_x0031_" validate="no"/>
  <Shape xmlns="" ID="3BsSK8nFeZLwqhB7CgoUXJl8bso=" pdftag="P" isBookmarkSet="no" bookmark="no" Order="_x0033_"/>
  <Shape xmlns="" ID="u82jfeEmRkdtx5Wha4mHD2rl4x0=" isBookmarkSet="no" formula="no" inline="no" Order="_x0039_" bookmark="no" pdftag="_x005B_Artifact_x005D_" artifact="_x0031_" validate="no"/>
  <Shape xmlns="" ID="L3+V3OmOQKM9uUZeZE6brdOE8Yw=" isBookmarkSet="no" formula="no" inline="no" Lang="" Order="_x0039_" artifact="_x0031_" pdftag="_x005B_Artifact_x005D_" bookmark="no" validate="no"/>
  <Shape xmlns="" ID="XEMEgPXd5kHG/sU6ZVdruojI8XM=" isBookmarkSet="no" formula="no" inline="no" Order="_x0031_2" bookmark="no" pdftag="_x005B_Artifact_x005D_" artifact="_x0031_" validate="no"/>
  <Shape xmlns="" ID="uyc6qJ/f7DbLl02sN71uU2GnJjI=" isBookmarkSet="no" formula="no" inline="no" Lang="" Order="_x0031_1" bookmark="no" pdftag="_x005B_Artifact_x005D_" artifact="_x0031_" validate="no"/>
  <Shape xmlns="" ID="aqyLYj8O4BFMd9EeKpvqKNApYuM=" isBookmarkSet="no" formula="no" inline="no" Order="_x0031_5" bookmark="no" pdftag="_x005B_Artifact_x005D_" artifact="_x0031_" validate="no"/>
  <Shape xmlns="" ID="8k/Lh6NRip7D8M5kgTojbuzSoJ4=" isBookmarkSet="no" formula="no" inline="no" Lang="" Order="_x0031_4" bookmark="no" pdftag="_x005B_Artifact_x005D_" artifact="_x0031_" validate="no"/>
  <Shape xmlns="" ID="/yw8L0QTvQinU7w48eGilnkKgRA=" pdftag="H2" isBookmarkSet="no" bookmark="yes" Order="_x0031_"/>
  <Shape xmlns="" ID="vcieIr7eD2wro4W3H3jwP22uZ0o=" pdftag="P" isBookmarkSet="no" bookmark="no" Order="_x0032_"/>
  <Shape xmlns="" ID="tZ6ZPFXsKQoNp5x5//qShE96CsI=" pdftag="P" isBookmarkSet="no" bookmark="no" Order="_x0032_"/>
  <Shape xmlns="" ID="S8bSkbVawc3p8ln6pWMOPf1IYk0=" pdftag="H2" isBookmarkSet="no" bookmark="yes" Order="_x0031_"/>
  <Shape xmlns="" ID="EV6aWEErEalTarzrfkFhVDgaSBE=" isBookmarkSet="no" Order="_x0032_" formula="no" inline="no" artifact="_x0031_" pdftag="_x005B_Artifact_x005D_" Lang="" bookmark="no" validate="no"/>
  <Shape xmlns="" ID="vPxfAVUX9xMgZ0YQc+7L3u1rPAA=" pdftag="H2" isBookmarkSet="no" bookmark="yes" Order="_x0031_"/>
  <Shape xmlns="" ID="2TSmj1UPOLukuWMEuHLsWf5DoBY=" isBookmarkSet="no" formula="no" inline="no" Order="_x0036_" bookmark="no" pdftag="_x005B_Artifact_x005D_" artifact="_x0031_" validate="no"/>
  <Shape xmlns="" ID="T2jctX6O4HyChzL98ogcDi3V/J0=" isBookmarkSet="no" formula="no" inline="no" Order="_x0035_" bookmark="no" pdftag="_x005B_Artifact_x005D_" artifact="_x0031_" validate="no"/>
  <Shape xmlns="" ID="Qfg7D6P1f4B83DrFD75CI3cp2lU=" pdftag="P" isBookmarkSet="no" bookmark="no" Order="_x0032_"/>
  <Shape xmlns="" ID="+4xPe+5PKrEBmnNZ+QRC+zj5dhk=" isBookmarkSet="no" formula="no" inline="no" Order="_x0034_" bookmark="no" pdftag="_x005B_Artifact_x005D_" artifact="_x0031_" validate="no"/>
  <Shape xmlns="" ID="it88qD8RpGG0AP5vpxBlheLsx1E=" isBookmarkSet="no" formula="no" inline="no" Lang="" Order="_x0033_" bookmark="no" pdftag="_x005B_Artifact_x005D_" artifact="_x0031_" validate="no"/>
  <SubText xmlns="" ID="jutJ1Z2F+BFmbwCRBmUTRgUnngs=" ActualText=""/>
  <SubText xmlns="" ID="Wv64bMgrDtnnwPpQ8sKXT7paJZo=" ActualText=""/>
  <SubText xmlns="" ID="S7/BUsPOT/hVX4fI7AjQsLICJzg=" ActualText=""/>
  <SubText xmlns="" ID="mssPQN+OkuarJKEltHaLnewx27c=" ActualText=""/>
  <SubText xmlns="" ID="6BqavDMlJEdq9tdR2HFmhenjNxA=" ActualText=""/>
  <SubText xmlns="" ID="leaee3bhbvLxA0G6WFjJgLe0LVw=" ActualText=""/>
  <SubText xmlns="" ID="SdY1k7tCvTJygNWzXPidAFVGd2U=" ActualText=""/>
  <SubText xmlns="" ID="LDmzS1w40/55asPAOpaN8ehohj4=" ActualText=""/>
  <SubText xmlns="" ID="Es91qPCSYYxsNt6yEoARmjc6/48=" ActualText=""/>
  <SubText xmlns="" ID="hW7hPQg04vI3r4CwIOVxq2Iufdc=" ActualText=""/>
  <SubText xmlns="" ID="12lVChm/6rBXhdR3/SMs7EVQBFQ=" ActualText=""/>
  <SubText xmlns="" ID="4ScMoV1fq6c3+DF5fdaKzXSRqnA=" ActualText=""/>
  <SubText xmlns="" ID="6C5pZwzBfbc+Lcn7AeR/eYm8/jY=" ActualText=""/>
  <SubText xmlns="" ID="QLPvL0d5uuNy0B7EY4FeziKxgp8=" ActualText=""/>
  <SubText xmlns="" ID="BwUUBxA+wzH3k+aoAadtKeqB5qc=" ActualText=""/>
  <SubText xmlns="" ID="jvoIf/QMEA7w0948/kk9ZuOCp0Y=" ActualText=""/>
  <SubText xmlns="" ID="7Acx/uo16gKUVi7k+lwnE/ANUCM=" ActualText=""/>
  <SubText xmlns="" ID="k3Le1oyL4mjt5XJ61ZUlTFBxI/g=" ActualText=""/>
  <SubText xmlns="" ID="7SYp+x49g4cYqQff8zZsjxhodUU=" ActualText=""/>
  <SubText xmlns="" ID="ct8keg1MaOXeyxCQP4RxezemXX0=" ActualText=""/>
  <SubText xmlns="" ID="fVgV7WlM1fOPMa4vyslpd3WW180=" ActualText=""/>
  <SubText xmlns="" ID="hMN6ptwJYAABZv85EKbBmZVbHQw=" ActualText=""/>
  <SubText xmlns="" ID="pIyqiUHh3pA4RRNjFKZvijWoxI4=" ActualText=""/>
  <SubText xmlns="" ID="cFMTkfozUngMvsCq10J/FBRw6Ek=" ActualText=""/>
  <SubText xmlns="" ID="EkisopCqzGxlXO99QsvMp1pvfkg=" ActualText=""/>
  <SubText xmlns="" ID="oLCpIbQs7IbDZourgsZEyEyE5sQ=" ActualText=""/>
  <SubText xmlns="" ID="9cPkgcb4dljH7MPsp3IzUdPmGlM=" ActualText=""/>
  <SubText xmlns="" ID="66z8ZpDA7NJvimygP2GDB8b94JE=" ActualText=""/>
  <SubText xmlns="" ID="+SsmfOqIfbIXdpcjoJEC/qIw0AI=" ActualText=""/>
  <SubText xmlns="" ID="XOSjFGalcjugByAzkk/AD2rvDNc=" ActualText=""/>
  <SubText xmlns="" ID="FkrOJWqbPsFhMavrZPijAJc8ol0=" ActualText=""/>
  <SubText xmlns="" ID="+QJ9QrFqQyoRxv4El4GLkwpXcuQ=" ActualText=""/>
  <SubText xmlns="" ID="isbgnRcVkUZkiS+i6yn+Yu0/RdI=" ActualText=""/>
  <SubText xmlns="" ID="lbt1bOcjsRHHX2MwgfUgJpvyPA0=" ActualText=""/>
  <SubText xmlns="" ID="7NaNUshop+ywtrRg9/WND7Szdag=" ActualText=""/>
  <SubText xmlns="" ID="T9irP/N5nPx/Xoboz0reum3nnvM=" ActualText=""/>
  <SubText xmlns="" ID="QoGGOJqKT4zQhlKNJmlN04l3EUg=" ActualText=""/>
  <SubText xmlns="" ID="v+TWpuBUT8eBd/5zlS76kwK5qrA=" ActualText=""/>
  <SubText xmlns="" ID="w0iO5xedr+cipmUhj/k6ynGlouY=" ActualText=""/>
  <SubText xmlns="" ID="jDlge4SplPYgDFN3tN10WHvwFlQ=" ActualText=""/>
  <SubText xmlns="" ID="q5NHBg6okO/p1QzdBjS5cukNV/A=" ActualText=""/>
  <SubText xmlns="" ID="WzS6oJ4J8tvN8xZDzx7cBaIFm8g=" ActualText=""/>
  <SubText xmlns="" ID="ZKTrgWZZYswaV9HAJJf8Pn6aTDo=" ActualText=""/>
  <SubText xmlns="" ID="RPZrh69vs3r0ieGoWwJ8colNswQ=" ActualText=""/>
  <SubText xmlns="" ID="7jVvb0g+UdUt6HxdcdjkNCfdjKc=" ActualText=""/>
  <SubText xmlns="" ID="xXzInlmBzNmiMNn4tGfGvSWPaUY=" ActualText=""/>
  <SubText xmlns="" ID="p/ulqDWa2RKX/DMpGUS6q/UCp6U=" ActualText=""/>
  <SubText xmlns="" ID="K8M45EPEohT9/dJJKwE5amz6184=" ActualText=""/>
  <SubText xmlns="" ID="PM5StW7CglSMqjPQz7mh0pJRx+Y=" ActualText=""/>
  <SubText xmlns="" ID="YikXY6gQyL8HUCB2GBtlkkJ9tHk=" ActualText=""/>
  <SubText xmlns="" ID="CXWz4h2gc4aJlmnoWTy95oJL3Q4=" ActualText=""/>
  <SubText xmlns="" ID="vmLWRZYGdORprCJBgBDJqCn4u5Q=" ActualText=""/>
  <SubText xmlns="" ID="gYdQczl3DlQm1el7i2IoMvINreI=" ActualText=""/>
  <SubText xmlns="" ID="dRTdThJ04K1E2XoJofdzPCBBX+g=" ActualText=""/>
  <SubText xmlns="" ID="faJoo/lNxPRYMf4PEQvc7NP0DDc=" ActualText=""/>
  <SubText xmlns="" ID="sZQTpMbNsEpYeEUw+rgCK/vXofc=" ActualText=""/>
  <SubText xmlns="" ID="cLdHIBhiCXBLhbJZmgsYe2Jkqzs=" ActualText=""/>
  <SubText xmlns="" ID="EUFxuVb58rbbJr8GT/8SrURfIwA=" ActualText=""/>
  <SubText xmlns="" ID="OEvMp75PPvnsk3HOKq96vCpZpfs=" ActualText=""/>
  <SubText xmlns="" ID="mvFlyO9Y91WZSrIxUo+g6uPQI8w=" ActualText=""/>
  <SubText xmlns="" ID="eynByPIn9z8HCPNbN28ZTMc9CBQ=" ActualText=""/>
  <SubText xmlns="" ID="piGTpFGSXSJpXvzv/O35dQeJSQs=" ActualText=""/>
  <SubText xmlns="" ID="U6Dnt19yitAk5YsogvTDoWY723I=" ActualText=""/>
  <SubText xmlns="" ID="8+NSux4Pt0bxZGzbnzt01iE0POw=" ActualText=""/>
  <SubText xmlns="" ID="cxpEfwB5zaIMCCD0B9OZnFN+N5w=" ActualText=""/>
  <SubText xmlns="" ID="5Vt3Y7paHCNyVaTENJrJ2ArO9ik=" ActualText=""/>
  <SubText xmlns="" ID="m7iT9T/qvZmtcxTRIwdxGxSC4UI=" ActualText=""/>
  <SubText xmlns="" ID="EV6aWEErEalTarzrfkFhVDgaSBE=" ActualText=""/>
  <table xmlns="" ID="XMQlGYBvN8WPxz3HpnvxpXJpPRA=" Caption="no" Exclude="no" SpeakText="no" type="_x0031_" HRows="_x0032_" HCols="_x0030_" Summary="Weekly_x0020_schedule_x0020_for_x0020_weeks_x0020_1_x0020_through_x0020_9." TableLinerizing="H" Header="yes" Scope="Column" LinkedHeaders=""/>
  <table xmlns="" ID="WscKHYtQptINA/2GojKJpQfNivI=" Caption="no" Exclude="no" Header="yes" Scope="Column" LinkedHeaders=""/>
  <table xmlns="" ID="AqBMrM9AltnvX0ZUQ+rP/1mX7e8=" Caption="no" Exclude="no" Header="yes" Scope="Column" LinkedHeaders=""/>
  <table xmlns="" ID="OB+Oe6nUwwAAi9NcOzqK6GODfr8=" Caption="no" Exclude="no" Header="yes" Scope="Column" LinkedHeaders=""/>
  <table xmlns="" ID="w0Fr41u+FrxqbjIBzNucISTFUoY=" Caption="no" Exclude="no" Header="yes" Scope="Column" LinkedHeaders=""/>
  <table xmlns="" ID="QzfCZ1Q3/+jAU3mvq5Zu1snG+No=" Caption="no" Exclude="no" Header="yes" Scope="Column" LinkedHeaders="_x0031__1_XMQlGYBvN8WPxz3HpnvxpXJpPRA_x003D_"/>
  <table xmlns="" ID="fTXB1HK7mv1HImAyMpOGonMps2s=" Caption="no" Exclude="no" Header="yes" Scope="Column" LinkedHeaders="_x0031__2_XMQlGYBvN8WPxz3HpnvxpXJpPRA_x003D_"/>
  <table xmlns="" ID="AVQDsHLETG91/FrNOZWRv9MoYpg=" Caption="no" Exclude="no" Header="yes" Scope="Column" LinkedHeaders="_x0031__3_XMQlGYBvN8WPxz3HpnvxpXJpPRA_x003D_"/>
  <table xmlns="" ID="fg8k2+iJejr2atTqNCAKSuTGsk8=" Caption="no" Exclude="no" Header="yes" Scope="Column" LinkedHeaders="_x0031__4_XMQlGYBvN8WPxz3HpnvxpXJpPRA_x003D_"/>
  <table xmlns="" ID="VCTpidXEqKHXem+p5PC+tOvx57A=" Caption="no" Exclude="no" Header="yes" Scope="Column" LinkedHeaders="_x0031__5_XMQlGYBvN8WPxz3HpnvxpXJpPRA_x003D_"/>
  <table xmlns="" ID="KVtlCL/LQk9olrsXBvPxP85Mzfk=" Caption="no" Exclude="no" Scope="" Header="no" LinkedHeaders="_x0032__1_XMQlGYBvN8WPxz3HpnvxpXJpPRA_x003D_"/>
  <table xmlns="" ID="ZztMtU+DiL2N/d6aNHIlmQolIwA=" Caption="no" Exclude="no" Scope="" Header="no" LinkedHeaders="_x0032__2_XMQlGYBvN8WPxz3HpnvxpXJpPRA_x003D_"/>
  <table xmlns="" ID="VLlMLykPRNHFAdcYLj5OHH3rcqY=" Caption="no" Exclude="no" Scope="" Header="no" LinkedHeaders="_x0032__3_XMQlGYBvN8WPxz3HpnvxpXJpPRA_x003D_"/>
  <table xmlns="" ID="4KlIeAyW/wZOGYQtve7AVlRQzOs=" Caption="no" Exclude="no" Scope="" Header="no" LinkedHeaders="_x0032__4_XMQlGYBvN8WPxz3HpnvxpXJpPRA_x003D_"/>
  <table xmlns="" ID="z2aKs9v4n/QhRoeS2X0nPd1UGPU=" Caption="no" Exclude="no" Scope="" Header="no" LinkedHeaders="_x0032__5_XMQlGYBvN8WPxz3HpnvxpXJpPRA_x003D_"/>
  <table xmlns="" ID="IEfcCOY3Rqyr15xOXHJaCkgK6Ko=" Caption="no" Exclude="no" Scope="" Header="no" LinkedHeaders="_x0032__1_XMQlGYBvN8WPxz3HpnvxpXJpPRA_x003D_"/>
  <table xmlns="" ID="vqIx8gkRxtWL/HRMi4V3jkNW+ZQ=" Caption="no" Exclude="no" Scope="" Header="no" LinkedHeaders="_x0032__2_XMQlGYBvN8WPxz3HpnvxpXJpPRA_x003D_"/>
  <table xmlns="" ID="qt39VgJsOQn7ALxNRnhztIhdA/k=" Caption="no" Exclude="no" Scope="" Header="no" LinkedHeaders="_x0032__3_XMQlGYBvN8WPxz3HpnvxpXJpPRA_x003D_"/>
  <table xmlns="" ID="a/6LKMW0tYgAhn3ANc5jEiMg4S0=" Caption="no" Exclude="no" Scope="" Header="no" LinkedHeaders="_x0032__4_XMQlGYBvN8WPxz3HpnvxpXJpPRA_x003D_"/>
  <table xmlns="" ID="KMdDeC39dG6AdYkWejNcOrdN+Co=" Caption="no" Exclude="no" Scope="" Header="no" LinkedHeaders="_x0032__5_XMQlGYBvN8WPxz3HpnvxpXJpPRA_x003D_"/>
  <table xmlns="" ID="2NWJxG0edM6b35sN2mbbK5UcurE=" Caption="no" Exclude="no" Scope="" Header="no" LinkedHeaders="_x0032__1_XMQlGYBvN8WPxz3HpnvxpXJpPRA_x003D_"/>
  <table xmlns="" ID="hKs8tqDKD4WCtwXADKeoESXM6Dw=" Caption="no" Exclude="no" Scope="" Header="no" LinkedHeaders="_x0032__2_XMQlGYBvN8WPxz3HpnvxpXJpPRA_x003D_"/>
  <table xmlns="" ID="E3620v8gKDzKW2Q8pNyGPJHoCEw=" Caption="no" Exclude="no" Scope="" Header="no" LinkedHeaders="_x0032__3_XMQlGYBvN8WPxz3HpnvxpXJpPRA_x003D_"/>
  <table xmlns="" ID="IdI5FUakmJ1kAyGXy4sS2wVeFg8=" Caption="no" Exclude="no" Scope="" Header="no" LinkedHeaders="_x0032__4_XMQlGYBvN8WPxz3HpnvxpXJpPRA_x003D_"/>
  <table xmlns="" ID="svXUNdHHnjz5x4xoVbLx9d3m5Ws=" Caption="no" Exclude="no" Scope="" Header="no" LinkedHeaders="_x0032__5_XMQlGYBvN8WPxz3HpnvxpXJpPRA_x003D_"/>
  <table xmlns="" ID="F82dlValOlt1IvPQaJrBQEOqKis=" Caption="no" Exclude="no" Scope="" Header="no" LinkedHeaders="_x0032__1_XMQlGYBvN8WPxz3HpnvxpXJpPRA_x003D_"/>
  <table xmlns="" ID="NFsiQ3SbjGMu4XMprdp1i1Jf1JQ=" Caption="no" Exclude="no" Scope="" Header="no" LinkedHeaders="_x0032__2_XMQlGYBvN8WPxz3HpnvxpXJpPRA_x003D_"/>
  <table xmlns="" ID="rf2H+uvhSZMWxGRVybCf9shH9oA=" Caption="no" Exclude="no" Scope="" Header="no" LinkedHeaders="_x0032__3_XMQlGYBvN8WPxz3HpnvxpXJpPRA_x003D_"/>
  <table xmlns="" ID="vmpvo5YKpyYdn3cl5xrerPXvVLk=" Caption="no" Exclude="no" Scope="" Header="no" LinkedHeaders="_x0032__4_XMQlGYBvN8WPxz3HpnvxpXJpPRA_x003D_"/>
  <table xmlns="" ID="DtC20x57ifvLm8XaPetttzLLDzQ=" Caption="no" Exclude="no" Scope="" Header="no" LinkedHeaders="_x0032__5_XMQlGYBvN8WPxz3HpnvxpXJpPRA_x003D_"/>
  <Shape xmlns="" ID="qw5wr+Gz6WRQfgSun9JewexsxzI=" pdftag="P" isBookmarkSet="no" bookmark="no" Order="_x0036_"/>
  <Shape xmlns="" ID="njRIkLBphM3OuROIoqLCjFC4nSI=" pdftag="P" isBookmarkSet="no" bookmark="no" Order="_x0039_"/>
  <SubText xmlns="" ID="f/dU+BbSK/hEmq4xSAPwzmR7dvE=" ActualText=""/>
  <SubText xmlns="" ID="pyb3VTZnk9+OJ84VkCzUAaeeih4=" ActualText=""/>
  <SubText xmlns="" ID="HkjmRvgcvyg33far2oRaqR5OhZU=" ActualText=""/>
  <SubText xmlns="" ID="QQ5wQPWO7+4VMtGyiIdmzLLowjw=" ActualText=""/>
  <SubText xmlns="" ID="tpSAcbEm7QA3i4fkn4vPCVL06Q0=" ActualText=""/>
  <SubText xmlns="" ID="pLvF10GnXao70r5lUGLlKHlkYBM=" ActualText=""/>
  <SubText xmlns="" ID="L3+V3OmOQKM9uUZeZE6brdOE8Yw=" ActualText=""/>
  <Shape xmlns="" ID="eise/Uv0jRz5diM2FZ6ExMDo+c0=" pdftag="Figure" isBookmarkSet="no" formula="no" artifact="_x0030_" inline="no" bookmark="no" validate="no" Order="_x0036_" Lang=""/>
  <Shape xmlns="" ID="JpqzdtAX2+i4cGNCtO/P1NLdw1Y=" isBookmarkSet="no" formula="no" inline="no" pdftag="Figure" artifact="_x0030_" bookmark="no" validate="no" Order="_x0034_" Lang=""/>
  <Shape xmlns="" ID="bTtvQqXalJ+9KIaw6A/5H9721JY=" isBookmarkSet="no" formula="no" inline="no" pdftag="Figure" artifact="_x0030_" bookmark="no" validate="no" Order="_x0035_" Lang=""/>
  <SubText xmlns="" ID="eise/Uv0jRz5diM2FZ6ExMDo+c0=" ActualText=""/>
  <SubText xmlns="" ID="JpqzdtAX2+i4cGNCtO/P1NLdw1Y=" ActualText=""/>
  <SubText xmlns="" ID="bTtvQqXalJ+9KIaw6A/5H9721JY=" ActualText=""/>
  <Shape xmlns="" ID="B8oHSJHuXDLW0hRP07rsbNmSy5w=" Order="_x0031_0" isBookmarkSet="no" bookmark="no" pdftag="_x005B_Artifact_x005D_" artifact="_x0031_" validate="no"/>
  <Shape xmlns="" ID="cDAwt5iT6q8aOzw0HFgM8zKgz5s=" Order="_x0038_" isBookmarkSet="no" bookmark="no" pdftag="_x005B_Artifact_x005D_" artifact="_x0031_" validate="no"/>
  <Shape xmlns="" ID="F6dPxZt7Cpv/XfMZYfgTdJu+cNc=" Order="_x0036_" isBookmarkSet="no" bookmark="no" pdftag="_x005B_Artifact_x005D_" artifact="_x0031_" validate="no"/>
  <Shape xmlns="" ID="FfcNcuU9aVU4M79HB3VKUouABX4=" Order="_x0034_" isBookmarkSet="no" bookmark="no" pdftag="_x005B_Artifact_x005D_" artifact="_x0031_" validate="no"/>
  <Shape xmlns="" ID="mBSPZb7IUqfOlYg1W5TQf3BvnHE=" Order="_x0032_" isBookmarkSet="no" bookmark="no" pdftag="_x005B_Artifact_x005D_" artifact="_x0031_" validate="no"/>
  <Shape xmlns="" ID="OAknXyBiXwazjqNZ6tmAwLSvfKY=" pdftag="P" isBookmarkSet="no" bookmark="no" Order="_x0032_"/>
  <Shape xmlns="" ID="4hHT2MJgIjfnT2QZ2KudBTgBOMw=" pdftag="P" isBookmarkSet="no" bookmark="no" Order="_x0035_"/>
  <Shape xmlns="" ID="qWn56/iC4u6GM34Tg+lQW5J9cmU=" pdftag="P" isBookmarkSet="no" bookmark="no" Order="_x0036_"/>
  <Shape xmlns="" ID="VMiBIt9KF0CPv99XlPHfIbAqXl0=" pdftag="P" isBookmarkSet="no" bookmark="no" Order="_x0033_"/>
  <Shape xmlns="" ID="6xn6Ql3O/iaONtcCBSuhaavSGvE=" pdftag="P" isBookmarkSet="no" bookmark="no" Order="_x0034_"/>
  <Shape xmlns="" ID="goMEyOdGqYCth7nUaCjx5Dt7UFg=" isBookmarkSet="no" Order="_x0032_" bookmark="no" pdftag="_x005B_Artifact_x005D_" artifact="_x0031_" validate="no"/>
  <Shape xmlns="" ID="KFIugsG7yAdeM7jHZsti5bzONxk=" isBookmarkSet="no" Order="_x0034_" bookmark="no" pdftag="_x005B_Artifact_x005D_" artifact="_x0031_" validate="no"/>
  <Shape xmlns="" ID="bpjOg2cwEtrQIkn0c88G3Z+daXs=" pdftag="P" isBookmarkSet="no" bookmark="no" Order="_x0033_"/>
  <Shape xmlns="" ID="F2jn0EyZeH9afWLzFs9uHB2PrIY=" isBookmarkSet="no" Order="_x0036_" bookmark="no" pdftag="_x005B_Artifact_x005D_" artifact="_x0031_" validate="no"/>
  <Shape xmlns="" ID="VUI494A3Rz4XVkjKclEuJ0+T5K8=" pdftag="P" isBookmarkSet="no" bookmark="no" Order="_x0034_"/>
  <Shape xmlns="" ID="7qcryifCyMX/PIiNP/vLnPksiWE=" isBookmarkSet="no" Order="_x0038_" bookmark="no" pdftag="_x005B_Artifact_x005D_" artifact="_x0031_" validate="no"/>
  <Shape xmlns="" ID="+73y3fox7z4zNy0lQ2FyO7459KU=" pdftag="P" isBookmarkSet="no" bookmark="no" Order="_x0035_"/>
  <Shape xmlns="" ID="yd48F+nsjIu/2EWBn3IVVtlSKyY=" pdftag="P" isBookmarkSet="no" bookmark="no" Order="_x0032_"/>
  <Shape xmlns="" ID="0qnfYTDgCPeE1AfSEhAYzRs25VE=" isBookmarkSet="no" Order="_x0035_" bookmark="no" pdftag="_x005B_Artifact_x005D_" artifact="_x0031_" validate="no"/>
  <Shape xmlns="" ID="mwhW0nP8kuzuXQpPGyEDNUV+E44=" pdftag="P" isBookmarkSet="no" Order="_x0033_" bookmark="no"/>
  <Shape xmlns="" ID="CeDdV8rI3NrUh/0fTAxgPZ70SLo=" isBookmarkSet="no" Order="_x0037_" bookmark="no" pdftag="_x005B_Artifact_x005D_" artifact="_x0031_" validate="no"/>
  <Shape xmlns="" ID="TcW4dutBJk0o8HffLarPy0N5Yg8=" pdftag="P" isBookmarkSet="no" Order="_x0034_" bookmark="no"/>
  <Shape xmlns="" ID="cxd4+HSFCsRZwLGn+QU0RaF9i9g=" isBookmarkSet="no" Order="_x0039_" bookmark="no" pdftag="_x005B_Artifact_x005D_" artifact="_x0031_" validate="no"/>
  <Shape xmlns="" ID="DczDGzKMGzQzGmxtLv+LK1ZCovw=" pdftag="P" isBookmarkSet="no" Order="_x0035_" bookmark="no"/>
  <Shape xmlns="" ID="9cgKCxd7ZQrsZ0UncjSRsqIR5bM=" isBookmarkSet="no" Order="_x0032_" bookmark="no" pdftag="_x005B_Artifact_x005D_" artifact="_x0031_" validate="no"/>
  <Shape xmlns="" ID="RRLkv94nDFDP2G9g4XCR9bjNJMQ=" pdftag="P" isBookmarkSet="no" Order="_x0032_" bookmark="no"/>
  <Shape xmlns="" ID="+a2+0ZGzvdpFm0hljWYcuTAHW1E=" isBookmarkSet="no" Order="_x0033_" bookmark="no" pdftag="_x005B_Artifact_x005D_" artifact="_x0031_" validate="no" formula="no" Lang=""/>
  <Shape xmlns="" ID="xHZjBy9M0KPdsUEl1GqKTHk7sx0=" pdftag="H2" isBookmarkSet="no" bookmark="yes" Order="_x0031_"/>
  <Shape xmlns="" ID="52WeErCxLlxZL8tI7N5BSax/OB0=" isBookmarkSet="no" pdftag="H3" artifact="_x0030_" bookmark="yes" Order="_x0032_"/>
  <SubText xmlns="" ID="+a2+0ZGzvdpFm0hljWYcuTAHW1E=" ActualText=""/>
  <Shape xmlns="" ID="sJmOKiDCwo7Z0a6sEjY2V0zwdMM=" pdftag="P" isBookmarkSet="no" Order="_x0034_" bookmark="no"/>
</PAW>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D66AFA-B1E7-4A15-81CD-6C96DA9D57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5608E1-C0A7-4685-B831-78D4B5C7E6D2}">
  <ds:schemaRefs>
    <ds:schemaRef ds:uri="http://schemas.microsoft.com/sharepoint/v3/contenttype/forms"/>
  </ds:schemaRefs>
</ds:datastoreItem>
</file>

<file path=customXml/itemProps3.xml><?xml version="1.0" encoding="utf-8"?>
<ds:datastoreItem xmlns:ds="http://schemas.openxmlformats.org/officeDocument/2006/customXml" ds:itemID="{433B6E9C-6890-4052-B737-3ED39EDFBF7A}">
  <ds:schemaRefs>
    <ds:schemaRef ds:uri=""/>
    <ds:schemaRef ds:uri="http://www.net-centric.com/PAWPP"/>
  </ds:schemaRefs>
</ds:datastoreItem>
</file>

<file path=customXml/itemProps4.xml><?xml version="1.0" encoding="utf-8"?>
<ds:datastoreItem xmlns:ds="http://schemas.openxmlformats.org/officeDocument/2006/customXml" ds:itemID="{3B5C2B2C-2E80-4B69-A9F7-3ED4C727E589}">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1a1bc6a2-7eb4-4680-982f-f4b48024185a"/>
    <ds:schemaRef ds:uri="8788f4e6-566e-4d58-b7dd-a3bd9421448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33395</TotalTime>
  <Words>2494</Words>
  <Application>Microsoft Office PowerPoint</Application>
  <PresentationFormat>Widescreen</PresentationFormat>
  <Paragraphs>360</Paragraphs>
  <Slides>40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 Nova Cond</vt:lpstr>
      <vt:lpstr>Arial Rounded MT Bold</vt:lpstr>
      <vt:lpstr>Calibri</vt:lpstr>
      <vt:lpstr>Lato Semibold</vt:lpstr>
      <vt:lpstr>Verdana</vt:lpstr>
      <vt:lpstr>Verdana Pro</vt:lpstr>
      <vt:lpstr>Verdana Pro SemiBold</vt:lpstr>
      <vt:lpstr>Wingdings 2</vt:lpstr>
      <vt:lpstr>Office Theme</vt:lpstr>
      <vt:lpstr>IET Design Camp </vt:lpstr>
      <vt:lpstr>Meeting Recording Notice</vt:lpstr>
      <vt:lpstr>Virtual Classroom Reminders</vt:lpstr>
      <vt:lpstr>Agenda</vt:lpstr>
      <vt:lpstr>Today’s Trainers</vt:lpstr>
      <vt:lpstr>IET Design Camp</vt:lpstr>
      <vt:lpstr>Key Tasks for Research &amp; Assess Phase</vt:lpstr>
      <vt:lpstr>Group Discussion: Reflect on Your Reading</vt:lpstr>
      <vt:lpstr>Poll: Your Research Activities</vt:lpstr>
      <vt:lpstr>Breakout Group Activity #1</vt:lpstr>
      <vt:lpstr>Understanding Community Needs</vt:lpstr>
      <vt:lpstr>Importance of Conducting Research to Assess Community Needs</vt:lpstr>
      <vt:lpstr>Developing Impactful IET Programs</vt:lpstr>
      <vt:lpstr>Complementing Other Community Offerings</vt:lpstr>
      <vt:lpstr>A Repeatable Process</vt:lpstr>
      <vt:lpstr>IET Assess Tool</vt:lpstr>
      <vt:lpstr>Understanding Community Needs Questions?</vt:lpstr>
      <vt:lpstr>Plan and Conduct a Needs Assessment</vt:lpstr>
      <vt:lpstr>What is a Needs Assessment?</vt:lpstr>
      <vt:lpstr>Five Key Areas of Research</vt:lpstr>
      <vt:lpstr>Breakout Group Activity #2</vt:lpstr>
      <vt:lpstr>A Deeper Dive into the Five Key Areas</vt:lpstr>
      <vt:lpstr>1) State IET Policy and Career Pathways </vt:lpstr>
      <vt:lpstr>2) Regional Workforce Development Needs</vt:lpstr>
      <vt:lpstr>3a) Community Resources: Training Providers</vt:lpstr>
      <vt:lpstr>3b) Community Resources: Funding and Learner Supports</vt:lpstr>
      <vt:lpstr>4) Emerging and Promising Practices in  IET Programs </vt:lpstr>
      <vt:lpstr>5) Learner and Business Needs </vt:lpstr>
      <vt:lpstr>Plan and Conduct a Needs Assessment Questions?</vt:lpstr>
      <vt:lpstr>Identify Insights and Brainstorm Solutions</vt:lpstr>
      <vt:lpstr>Synthesize Needs Assessment Data </vt:lpstr>
      <vt:lpstr>Second Round of Reflection </vt:lpstr>
      <vt:lpstr>Brainstorm Solutions and Select an IET</vt:lpstr>
      <vt:lpstr>Identify Insights and Brainstorm Solutions Questions?</vt:lpstr>
      <vt:lpstr>Wrap-Up</vt:lpstr>
      <vt:lpstr>Key Takeaways</vt:lpstr>
      <vt:lpstr>Group Discussion</vt:lpstr>
      <vt:lpstr>Poll: Relevance</vt:lpstr>
      <vt:lpstr>Next Steps</vt:lpstr>
      <vt:lpstr>Next Steps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Design Camp, Phase 1: Research and Assess</dc:title>
  <dc:subject>IET Design Camp, Phase 1: Research and Assess</dc:subject>
  <dc:creator>U.S. Department of Education, Office of Career, Technical and Adult Education</dc:creator>
  <cp:keywords>IET Design Camp, phase 1, research and assess; training webinar; U.S. Department of Education, Office of Career, Technical and Adult Education</cp:keywords>
  <dc:description>Copyright status: Public domain.</dc:description>
  <cp:lastModifiedBy>Maralit, Mary Jo</cp:lastModifiedBy>
  <cp:revision>243</cp:revision>
  <dcterms:created xsi:type="dcterms:W3CDTF">2021-02-01T19:49:44Z</dcterms:created>
  <dcterms:modified xsi:type="dcterms:W3CDTF">2022-08-18T16:43:07Z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y fmtid="{D5CDD505-2E9C-101B-9397-08002B2CF9AE}" pid="3" name="_ExtendedDescription">
    <vt:lpwstr/>
  </property>
</Properties>
</file>