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44"/>
  </p:notesMasterIdLst>
  <p:handoutMasterIdLst>
    <p:handoutMasterId r:id="rId45"/>
  </p:handoutMasterIdLst>
  <p:sldIdLst>
    <p:sldId id="333" r:id="rId2"/>
    <p:sldId id="257" r:id="rId3"/>
    <p:sldId id="668" r:id="rId4"/>
    <p:sldId id="261" r:id="rId5"/>
    <p:sldId id="262" r:id="rId6"/>
    <p:sldId id="494" r:id="rId7"/>
    <p:sldId id="266" r:id="rId8"/>
    <p:sldId id="833" r:id="rId9"/>
    <p:sldId id="860" r:id="rId10"/>
    <p:sldId id="258" r:id="rId11"/>
    <p:sldId id="259" r:id="rId12"/>
    <p:sldId id="891" r:id="rId13"/>
    <p:sldId id="895" r:id="rId14"/>
    <p:sldId id="264" r:id="rId15"/>
    <p:sldId id="877" r:id="rId16"/>
    <p:sldId id="267" r:id="rId17"/>
    <p:sldId id="871" r:id="rId18"/>
    <p:sldId id="268" r:id="rId19"/>
    <p:sldId id="269" r:id="rId20"/>
    <p:sldId id="856" r:id="rId21"/>
    <p:sldId id="855" r:id="rId22"/>
    <p:sldId id="816" r:id="rId23"/>
    <p:sldId id="868" r:id="rId24"/>
    <p:sldId id="857" r:id="rId25"/>
    <p:sldId id="272" r:id="rId26"/>
    <p:sldId id="273" r:id="rId27"/>
    <p:sldId id="858" r:id="rId28"/>
    <p:sldId id="591" r:id="rId29"/>
    <p:sldId id="859" r:id="rId30"/>
    <p:sldId id="276" r:id="rId31"/>
    <p:sldId id="277" r:id="rId32"/>
    <p:sldId id="278" r:id="rId33"/>
    <p:sldId id="867" r:id="rId34"/>
    <p:sldId id="279" r:id="rId35"/>
    <p:sldId id="836" r:id="rId36"/>
    <p:sldId id="837" r:id="rId37"/>
    <p:sldId id="603" r:id="rId38"/>
    <p:sldId id="838" r:id="rId39"/>
    <p:sldId id="894" r:id="rId40"/>
    <p:sldId id="846" r:id="rId41"/>
    <p:sldId id="885" r:id="rId42"/>
    <p:sldId id="570" r:id="rId43"/>
  </p:sldIdLst>
  <p:sldSz cx="9144000" cy="6858000" type="overhead"/>
  <p:notesSz cx="6997700" cy="9282113"/>
  <p:defaultTextStyle>
    <a:defPPr>
      <a:defRPr lang="en-US"/>
    </a:defPPr>
    <a:lvl1pPr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orient="horz" pos="1872">
          <p15:clr>
            <a:srgbClr val="A4A3A4"/>
          </p15:clr>
        </p15:guide>
        <p15:guide id="3" pos="624">
          <p15:clr>
            <a:srgbClr val="A4A3A4"/>
          </p15:clr>
        </p15:guide>
        <p15:guide id="4" pos="5568">
          <p15:clr>
            <a:srgbClr val="A4A3A4"/>
          </p15:clr>
        </p15:guide>
        <p15:guide id="5" pos="864">
          <p15:clr>
            <a:srgbClr val="A4A3A4"/>
          </p15:clr>
        </p15:guide>
      </p15:sldGuideLst>
    </p:ext>
    <p:ext uri="{2D200454-40CA-4A62-9FC3-DE9A4176ACB9}">
      <p15:notesGuideLst xmlns:p15="http://schemas.microsoft.com/office/powerpoint/2012/main">
        <p15:guide id="1" orient="horz" pos="2923">
          <p15:clr>
            <a:srgbClr val="A4A3A4"/>
          </p15:clr>
        </p15:guide>
        <p15:guide id="2" pos="22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7E5441-9832-C233-AF0C-5E9CB20A7833}" name="Sue Pimentel" initials="MOU" userId="Sue Pimentel"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honda long" initials="cl" lastIdx="9" clrIdx="2"/>
  <p:cmAuthor id="1" name="Rachel Etienne" initials="RE" lastIdx="37" clrIdx="3"/>
  <p:cmAuthor id="8" name="Nicole Bravo" initials="NB" lastIdx="3" clrIdx="7">
    <p:extLst>
      <p:ext uri="{19B8F6BF-5375-455C-9EA6-DF929625EA0E}">
        <p15:presenceInfo xmlns:p15="http://schemas.microsoft.com/office/powerpoint/2012/main" userId="S::nbravo@studentsachieve.net::b1bea685-5dc1-422c-b885-3190c62a958b" providerId="AD"/>
      </p:ext>
    </p:extLst>
  </p:cmAuthor>
  <p:cmAuthor id="2" name="Rachel Etienne" initials="" lastIdx="2" clrIdx="4"/>
  <p:cmAuthor id="9" name="Sue Pimentel" initials="MOU" lastIdx="10" clrIdx="8">
    <p:extLst>
      <p:ext uri="{19B8F6BF-5375-455C-9EA6-DF929625EA0E}">
        <p15:presenceInfo xmlns:p15="http://schemas.microsoft.com/office/powerpoint/2012/main" userId="Sue Pimentel" providerId="None"/>
      </p:ext>
    </p:extLst>
  </p:cmAuthor>
  <p:cmAuthor id="3" name="Kendall Long" initials="" lastIdx="8" clrIdx="5"/>
  <p:cmAuthor id="10" name="Nicole Bravo" initials="NB [2]" lastIdx="1" clrIdx="9">
    <p:extLst>
      <p:ext uri="{19B8F6BF-5375-455C-9EA6-DF929625EA0E}">
        <p15:presenceInfo xmlns:p15="http://schemas.microsoft.com/office/powerpoint/2012/main" userId="S::nicole.bravo@newventurefund.org::2f1cd653-a797-4885-8006-739dcf5b6e64" providerId="AD"/>
      </p:ext>
    </p:extLst>
  </p:cmAuthor>
  <p:cmAuthor id="4" name="Chonda Long" initials="CL" lastIdx="20" clrIdx="6"/>
  <p:cmAuthor id="11" name="EMK" initials="E" lastIdx="43" clrIdx="10">
    <p:extLst>
      <p:ext uri="{19B8F6BF-5375-455C-9EA6-DF929625EA0E}">
        <p15:presenceInfo xmlns:p15="http://schemas.microsoft.com/office/powerpoint/2012/main" userId="EMK" providerId="None"/>
      </p:ext>
    </p:extLst>
  </p:cmAuthor>
  <p:cmAuthor id="5" name="Sue Pimentel" initials="SP" lastIdx="251" clrIdx="0"/>
  <p:cmAuthor id="6" name="Jane Roy" initial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925D2C-CE8E-4823-B596-9914E5589244}" v="3" dt="2023-08-09T20:59:08.3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12" autoAdjust="0"/>
    <p:restoredTop sz="63788" autoAdjust="0"/>
  </p:normalViewPr>
  <p:slideViewPr>
    <p:cSldViewPr>
      <p:cViewPr varScale="1">
        <p:scale>
          <a:sx n="40" d="100"/>
          <a:sy n="40" d="100"/>
        </p:scale>
        <p:origin x="1804" y="36"/>
      </p:cViewPr>
      <p:guideLst>
        <p:guide orient="horz" pos="672"/>
        <p:guide orient="horz" pos="1872"/>
        <p:guide pos="624"/>
        <p:guide pos="5568"/>
        <p:guide pos="864"/>
      </p:guideLst>
    </p:cSldViewPr>
  </p:slideViewPr>
  <p:outlineViewPr>
    <p:cViewPr>
      <p:scale>
        <a:sx n="33" d="100"/>
        <a:sy n="33" d="100"/>
      </p:scale>
      <p:origin x="0" y="-18216"/>
    </p:cViewPr>
  </p:outlineViewPr>
  <p:notesTextViewPr>
    <p:cViewPr>
      <p:scale>
        <a:sx n="90" d="100"/>
        <a:sy n="90" d="100"/>
      </p:scale>
      <p:origin x="0" y="0"/>
    </p:cViewPr>
  </p:notesTextViewPr>
  <p:sorterViewPr>
    <p:cViewPr varScale="1">
      <p:scale>
        <a:sx n="1" d="1"/>
        <a:sy n="1" d="1"/>
      </p:scale>
      <p:origin x="0" y="0"/>
    </p:cViewPr>
  </p:sorterViewPr>
  <p:notesViewPr>
    <p:cSldViewPr>
      <p:cViewPr varScale="1">
        <p:scale>
          <a:sx n="50" d="100"/>
          <a:sy n="50" d="100"/>
        </p:scale>
        <p:origin x="2688" y="32"/>
      </p:cViewPr>
      <p:guideLst>
        <p:guide orient="horz" pos="2923"/>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42633CF-C57E-45EB-9AB9-81E2317ADF8B}"/>
              </a:ext>
            </a:extLst>
          </p:cNvPr>
          <p:cNvSpPr>
            <a:spLocks noChangeArrowheads="1"/>
          </p:cNvSpPr>
          <p:nvPr/>
        </p:nvSpPr>
        <p:spPr bwMode="auto">
          <a:xfrm>
            <a:off x="3146425" y="8842375"/>
            <a:ext cx="703263" cy="257175"/>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dirty="0"/>
              <a:t>Page </a:t>
            </a:r>
            <a:fld id="{0455FCB5-E996-433E-BC9A-4017424807AF}" type="slidenum">
              <a:rPr lang="en-US" altLang="en-US" sz="1200" b="0" smtClean="0"/>
              <a:pPr algn="ctr">
                <a:lnSpc>
                  <a:spcPct val="90000"/>
                </a:lnSpc>
                <a:defRPr/>
              </a:pPr>
              <a:t>‹#›</a:t>
            </a:fld>
            <a:endParaRPr lang="en-US" altLang="en-US" sz="1200" b="0"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7675BA8-1A1F-4A1C-8DD2-E78AB6413587}"/>
              </a:ext>
            </a:extLst>
          </p:cNvPr>
          <p:cNvSpPr>
            <a:spLocks noGrp="1" noChangeArrowheads="1"/>
          </p:cNvSpPr>
          <p:nvPr>
            <p:ph type="body" sz="quarter" idx="3"/>
          </p:nvPr>
        </p:nvSpPr>
        <p:spPr bwMode="auto">
          <a:xfrm>
            <a:off x="933450" y="4408488"/>
            <a:ext cx="5130800" cy="4176712"/>
          </a:xfrm>
          <a:prstGeom prst="rect">
            <a:avLst/>
          </a:prstGeom>
          <a:noFill/>
          <a:ln w="12700">
            <a:noFill/>
            <a:miter lim="800000"/>
            <a:headEnd/>
            <a:tailEnd/>
          </a:ln>
          <a:effectLst/>
        </p:spPr>
        <p:txBody>
          <a:bodyPr vert="horz" wrap="square" lIns="95282" tIns="46833" rIns="95282" bIns="46833" numCol="1" anchor="t" anchorCtr="0" compatLnSpc="1">
            <a:prstTxWarp prst="textNoShape">
              <a:avLst/>
            </a:prstTxWarp>
          </a:bodyPr>
          <a:lstStyle/>
          <a:p>
            <a:pPr lvl="0"/>
            <a:r>
              <a:rPr lang="en-US" noProof="0" dirty="0"/>
              <a:t>Body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3" name="Rectangle 3">
            <a:extLst>
              <a:ext uri="{FF2B5EF4-FFF2-40B4-BE49-F238E27FC236}">
                <a16:creationId xmlns:a16="http://schemas.microsoft.com/office/drawing/2014/main" id="{7DD42FD7-939F-4CED-9519-509F23FEB629}"/>
              </a:ext>
            </a:extLst>
          </p:cNvPr>
          <p:cNvSpPr>
            <a:spLocks noChangeArrowheads="1"/>
          </p:cNvSpPr>
          <p:nvPr/>
        </p:nvSpPr>
        <p:spPr bwMode="auto">
          <a:xfrm>
            <a:off x="3151188" y="8842375"/>
            <a:ext cx="693737" cy="254000"/>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dirty="0"/>
              <a:t>Page </a:t>
            </a:r>
            <a:fld id="{16C9606D-949A-4F85-9A76-1D7A884206DC}" type="slidenum">
              <a:rPr lang="en-US" altLang="en-US" sz="1200" b="0" smtClean="0"/>
              <a:pPr algn="ctr">
                <a:lnSpc>
                  <a:spcPct val="90000"/>
                </a:lnSpc>
                <a:defRPr/>
              </a:pPr>
              <a:t>‹#›</a:t>
            </a:fld>
            <a:endParaRPr lang="en-US" altLang="en-US" sz="1200" b="0" dirty="0"/>
          </a:p>
        </p:txBody>
      </p:sp>
      <p:sp>
        <p:nvSpPr>
          <p:cNvPr id="5124" name="Rectangle 4">
            <a:extLst>
              <a:ext uri="{FF2B5EF4-FFF2-40B4-BE49-F238E27FC236}">
                <a16:creationId xmlns:a16="http://schemas.microsoft.com/office/drawing/2014/main" id="{EB0DAC23-6B99-4ADE-9191-581CEA1BFCCB}"/>
              </a:ext>
            </a:extLst>
          </p:cNvPr>
          <p:cNvSpPr>
            <a:spLocks noGrp="1" noRot="1" noChangeAspect="1" noChangeArrowheads="1" noTextEdit="1"/>
          </p:cNvSpPr>
          <p:nvPr>
            <p:ph type="sldImg" idx="2"/>
          </p:nvPr>
        </p:nvSpPr>
        <p:spPr bwMode="auto">
          <a:xfrm>
            <a:off x="1182688" y="700088"/>
            <a:ext cx="4632325"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1pPr>
    <a:lvl2pPr marL="461963"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2pPr>
    <a:lvl3pPr marL="923925"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3pPr>
    <a:lvl4pPr marL="1385888"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4pPr>
    <a:lvl5pPr marL="1847850"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a:extLst>
              <a:ext uri="{FF2B5EF4-FFF2-40B4-BE49-F238E27FC236}">
                <a16:creationId xmlns:a16="http://schemas.microsoft.com/office/drawing/2014/main" id="{C01791DB-D691-4948-A5B5-B96566044273}"/>
              </a:ext>
            </a:extLst>
          </p:cNvPr>
          <p:cNvSpPr>
            <a:spLocks noGrp="1" noRot="1" noChangeAspect="1" noChangeArrowheads="1" noTextEdit="1"/>
          </p:cNvSpPr>
          <p:nvPr>
            <p:ph type="sldImg"/>
          </p:nvPr>
        </p:nvSpPr>
        <p:spPr>
          <a:ln/>
        </p:spPr>
      </p:sp>
      <p:sp>
        <p:nvSpPr>
          <p:cNvPr id="8194" name="Rectangle 3">
            <a:extLst>
              <a:ext uri="{FF2B5EF4-FFF2-40B4-BE49-F238E27FC236}">
                <a16:creationId xmlns:a16="http://schemas.microsoft.com/office/drawing/2014/main" id="{06C29B31-5E9C-46B6-9CFD-6E39EA67001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solidFill>
                <a:srgbClr val="0000FF"/>
              </a:solidFill>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9" name="Google Shape;63;p3:notes">
            <a:extLst>
              <a:ext uri="{FF2B5EF4-FFF2-40B4-BE49-F238E27FC236}">
                <a16:creationId xmlns:a16="http://schemas.microsoft.com/office/drawing/2014/main" id="{BF272FAB-D054-4B54-AB0F-A287AC3BE7A9}"/>
              </a:ext>
            </a:extLst>
          </p:cNvPr>
          <p:cNvSpPr>
            <a:spLocks noGrp="1" noRot="1" noChangeAspect="1" noTextEdit="1"/>
          </p:cNvSpPr>
          <p:nvPr>
            <p:ph type="sldImg" idx="2"/>
          </p:nvPr>
        </p:nvSpPr>
        <p:spPr>
          <a:xfrm>
            <a:off x="1136650" y="830263"/>
            <a:ext cx="4632325" cy="34734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64" name="Google Shape;64;p3:notes">
            <a:extLst>
              <a:ext uri="{FF2B5EF4-FFF2-40B4-BE49-F238E27FC236}">
                <a16:creationId xmlns:a16="http://schemas.microsoft.com/office/drawing/2014/main" id="{D7B50217-9457-4D51-ABA1-1C2A463A07BA}"/>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Times New Roman"/>
                <a:ea typeface="Times New Roman"/>
                <a:cs typeface="Times New Roman"/>
                <a:sym typeface="Times New Roman"/>
              </a:rPr>
              <a:t>Big idea: </a:t>
            </a:r>
            <a:r>
              <a:rPr lang="en-US" dirty="0">
                <a:latin typeface="Times New Roman"/>
                <a:ea typeface="Times New Roman"/>
                <a:cs typeface="Times New Roman"/>
                <a:sym typeface="Times New Roman"/>
              </a:rPr>
              <a:t>Revisit</a:t>
            </a:r>
            <a:r>
              <a:rPr lang="en-US" dirty="0"/>
              <a:t> with participants the norms to which we will adhere as we proceed through the trainings.</a:t>
            </a:r>
            <a:endParaRPr dirty="0">
              <a:latin typeface="Times New Roman"/>
              <a:ea typeface="Times New Roman"/>
              <a:cs typeface="Times New Roman"/>
              <a:sym typeface="Times New Roman"/>
            </a:endParaRPr>
          </a:p>
          <a:p>
            <a:pPr>
              <a:spcBef>
                <a:spcPts val="360"/>
              </a:spcBef>
              <a:spcAft>
                <a:spcPts val="0"/>
              </a:spcAft>
              <a:defRPr/>
            </a:pPr>
            <a:endParaRPr sz="900" dirty="0">
              <a:latin typeface="Times New Roman"/>
              <a:ea typeface="Times New Roman"/>
              <a:cs typeface="Times New Roman"/>
              <a:sym typeface="Times New Roman"/>
            </a:endParaRPr>
          </a:p>
          <a:p>
            <a:pPr>
              <a:spcBef>
                <a:spcPts val="480"/>
              </a:spcBef>
              <a:spcAft>
                <a:spcPts val="0"/>
              </a:spcAft>
              <a:defRPr/>
            </a:pPr>
            <a:r>
              <a:rPr lang="en-US" b="1" dirty="0">
                <a:latin typeface="Times New Roman"/>
                <a:ea typeface="Times New Roman"/>
                <a:cs typeface="Times New Roman"/>
                <a:sym typeface="Times New Roman"/>
              </a:rPr>
              <a:t>Facilitator talking points:</a:t>
            </a:r>
            <a:endParaRPr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Everyone will be expected to engage no matter your role.</a:t>
            </a:r>
            <a:endParaRPr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After reading through the norms, ask if there are any comments or questions.</a:t>
            </a:r>
            <a:endParaRPr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Remind participants that they can do so through the chat or by raising their hand.</a:t>
            </a:r>
            <a:endParaRPr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Let participants know that they will be working in whole and small teams with assigned coaches. We’ll be using the workbook.</a:t>
            </a:r>
            <a:endParaRPr dirty="0"/>
          </a:p>
          <a:p>
            <a:pPr>
              <a:spcBef>
                <a:spcPts val="480"/>
              </a:spcBef>
              <a:spcAft>
                <a:spcPts val="0"/>
              </a:spcAft>
              <a:defRPr/>
            </a:pPr>
            <a:endParaRPr lang="en-US" b="1" dirty="0">
              <a:latin typeface="Times New Roman"/>
              <a:ea typeface="Times New Roman"/>
              <a:cs typeface="Times New Roman"/>
              <a:sym typeface="Times New Roman"/>
            </a:endParaRPr>
          </a:p>
          <a:p>
            <a:pPr>
              <a:spcBef>
                <a:spcPts val="480"/>
              </a:spcBef>
              <a:spcAft>
                <a:spcPts val="0"/>
              </a:spcAft>
              <a:defRPr/>
            </a:pPr>
            <a:r>
              <a:rPr lang="en-US" b="1" dirty="0">
                <a:latin typeface="Times New Roman"/>
                <a:ea typeface="Times New Roman"/>
                <a:cs typeface="Times New Roman"/>
                <a:sym typeface="Times New Roman"/>
              </a:rPr>
              <a:t>Facilitator notes:</a:t>
            </a:r>
            <a:endParaRPr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Read through the slide.</a:t>
            </a:r>
            <a:endParaRPr dirty="0"/>
          </a:p>
          <a:p>
            <a:pPr>
              <a:spcBef>
                <a:spcPts val="480"/>
              </a:spcBef>
              <a:spcAft>
                <a:spcPts val="0"/>
              </a:spcAft>
              <a:defRPr/>
            </a:pPr>
            <a:endParaRPr dirty="0">
              <a:latin typeface="Calibri"/>
              <a:ea typeface="Calibri"/>
              <a:cs typeface="Calibri"/>
              <a:sym typeface="Calibri"/>
            </a:endParaRPr>
          </a:p>
          <a:p>
            <a:pPr>
              <a:spcBef>
                <a:spcPts val="480"/>
              </a:spcBef>
              <a:spcAft>
                <a:spcPts val="0"/>
              </a:spcAft>
              <a:defRPr/>
            </a:pPr>
            <a:endParaRPr dirty="0">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Google Shape;69;gd7b2a538cb_0_12:notes">
            <a:extLst>
              <a:ext uri="{FF2B5EF4-FFF2-40B4-BE49-F238E27FC236}">
                <a16:creationId xmlns:a16="http://schemas.microsoft.com/office/drawing/2014/main" id="{96F3AAED-F985-4C6B-A632-CC5D2EC55C39}"/>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20482" name="Google Shape;70;gd7b2a538cb_0_12:notes">
            <a:extLst>
              <a:ext uri="{FF2B5EF4-FFF2-40B4-BE49-F238E27FC236}">
                <a16:creationId xmlns:a16="http://schemas.microsoft.com/office/drawing/2014/main" id="{8CF8DC9A-4B02-4F2F-913F-484C94A188E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275" tIns="46825" rIns="95275" bIns="46825"/>
          <a:lstStyle/>
          <a:p>
            <a:pPr>
              <a:spcBef>
                <a:spcPct val="0"/>
              </a:spcBef>
            </a:pPr>
            <a:endParaRPr lang="en-US" altLang="en-US" dirty="0">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Times New Roman" panose="02020603050405020304" pitchFamily="18" charset="0"/>
              </a:rPr>
              <a:t>Big idea</a:t>
            </a:r>
            <a:r>
              <a:rPr lang="en-US" altLang="en-US" dirty="0">
                <a:latin typeface="Times New Roman" panose="02020603050405020304" pitchFamily="18" charset="0"/>
              </a:rPr>
              <a:t>: Outline the five parts of the system. </a:t>
            </a:r>
            <a:endParaRPr lang="en-US" altLang="en-US" b="0" dirty="0">
              <a:latin typeface="Calibri" panose="020F0502020204030204" pitchFamily="34" charset="0"/>
            </a:endParaRPr>
          </a:p>
          <a:p>
            <a:endParaRPr lang="en-US" altLang="en-US" b="1" dirty="0">
              <a:latin typeface="Calibri" panose="020F0502020204030204" pitchFamily="34" charset="0"/>
            </a:endParaRPr>
          </a:p>
          <a:p>
            <a:r>
              <a:rPr lang="en-US" altLang="en-US" b="1" dirty="0">
                <a:latin typeface="Calibri" panose="020F0502020204030204" pitchFamily="34" charset="0"/>
              </a:rPr>
              <a:t>Facilitator talking points:</a:t>
            </a:r>
          </a:p>
          <a:p>
            <a:pPr marL="171450" indent="-171450">
              <a:buFont typeface="Arial" panose="020B0604020202020204" pitchFamily="34" charset="0"/>
              <a:buChar char="•"/>
            </a:pPr>
            <a:r>
              <a:rPr lang="en-US" altLang="en-US" b="0" dirty="0">
                <a:latin typeface="Calibri" panose="020F0502020204030204" pitchFamily="34" charset="0"/>
              </a:rPr>
              <a:t>As you can see, the SIA 2.0 Observation System has five parts. </a:t>
            </a:r>
          </a:p>
          <a:p>
            <a:pPr marL="171450" indent="-171450">
              <a:buFont typeface="Arial" panose="020B0604020202020204" pitchFamily="34" charset="0"/>
              <a:buChar char="•"/>
            </a:pPr>
            <a:r>
              <a:rPr lang="en-US" altLang="en-US" b="0" dirty="0">
                <a:latin typeface="Calibri" panose="020F0502020204030204" pitchFamily="34" charset="0"/>
              </a:rPr>
              <a:t>During this training, we will concentrate on the first three parts, with most of the focus going to conducting observations.</a:t>
            </a:r>
          </a:p>
          <a:p>
            <a:pPr marL="171450" indent="-171450">
              <a:buFont typeface="Arial" panose="020B0604020202020204" pitchFamily="34" charset="0"/>
              <a:buChar char="•"/>
            </a:pPr>
            <a:r>
              <a:rPr lang="en-US" altLang="en-US" b="0" dirty="0">
                <a:latin typeface="Calibri" panose="020F0502020204030204" pitchFamily="34" charset="0"/>
              </a:rPr>
              <a:t>If there is interest, we will hold a follow-up training on the last two parts to show how to aggregate data and develop program-wide PD.</a:t>
            </a:r>
          </a:p>
          <a:p>
            <a:pPr marL="171450" indent="-171450">
              <a:buFont typeface="Arial" panose="020B0604020202020204" pitchFamily="34" charset="0"/>
              <a:buChar char="•"/>
            </a:pPr>
            <a:endParaRPr lang="en-US" altLang="en-US" b="1" dirty="0">
              <a:latin typeface="Calibri" panose="020F0502020204030204" pitchFamily="34" charset="0"/>
            </a:endParaRPr>
          </a:p>
          <a:p>
            <a:r>
              <a:rPr lang="en-US" altLang="en-US" b="1" dirty="0">
                <a:latin typeface="Calibri" panose="020F0502020204030204" pitchFamily="34" charset="0"/>
              </a:rPr>
              <a:t>Facilitator notes:</a:t>
            </a:r>
          </a:p>
          <a:p>
            <a:endParaRPr lang="en-US" altLang="en-US" b="1" dirty="0">
              <a:latin typeface="Calibri" panose="020F0502020204030204" pitchFamily="34" charset="0"/>
            </a:endParaRPr>
          </a:p>
        </p:txBody>
      </p:sp>
    </p:spTree>
    <p:extLst>
      <p:ext uri="{BB962C8B-B14F-4D97-AF65-F5344CB8AC3E}">
        <p14:creationId xmlns:p14="http://schemas.microsoft.com/office/powerpoint/2010/main" val="951944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1890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3" name="Google Shape;98;p8:notes">
            <a:extLst>
              <a:ext uri="{FF2B5EF4-FFF2-40B4-BE49-F238E27FC236}">
                <a16:creationId xmlns:a16="http://schemas.microsoft.com/office/drawing/2014/main" id="{30988401-44D8-4895-8A80-211742F4DB34}"/>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solidFill>
            <a:srgbClr val="FFFFFF"/>
          </a:solidFill>
          <a:ln>
            <a:noFill/>
          </a:ln>
          <a:extLst>
            <a:ext uri="{91240B29-F687-4F45-9708-019B960494DF}">
              <a14:hiddenLine xmlns:a14="http://schemas.microsoft.com/office/drawing/2010/main" w="12700">
                <a:solidFill>
                  <a:schemeClr val="tx1"/>
                </a:solidFill>
                <a:round/>
                <a:headEnd/>
                <a:tailEnd/>
              </a14:hiddenLine>
            </a:ext>
          </a:extLst>
        </p:spPr>
      </p:sp>
      <p:sp>
        <p:nvSpPr>
          <p:cNvPr id="99" name="Google Shape;99;p8:notes">
            <a:extLst>
              <a:ext uri="{FF2B5EF4-FFF2-40B4-BE49-F238E27FC236}">
                <a16:creationId xmlns:a16="http://schemas.microsoft.com/office/drawing/2014/main" id="{D9F96391-26BE-45CB-B460-917281C72FCC}"/>
              </a:ext>
            </a:extLst>
          </p:cNvPr>
          <p:cNvSpPr txBox="1">
            <a:spLocks noGrp="1"/>
          </p:cNvSpPr>
          <p:nvPr>
            <p:ph type="body" idx="1"/>
          </p:nvPr>
        </p:nvSpPr>
        <p:spPr>
          <a:solidFill>
            <a:srgbClr val="FFFFFF"/>
          </a:solidFill>
          <a:ln w="9525" cap="flat">
            <a:solidFill>
              <a:srgbClr val="000000"/>
            </a:solidFill>
            <a:round/>
            <a:headEnd type="none" w="sm" len="sm"/>
            <a:tailEnd type="none" w="sm" len="sm"/>
          </a:ln>
        </p:spPr>
        <p:txBody>
          <a:bodyPr spcFirstLastPara="1" lIns="95275" tIns="46825" rIns="95275" bIns="46825">
            <a:noAutofit/>
          </a:bodyPr>
          <a:lstStyle/>
          <a:p>
            <a:pPr>
              <a:spcBef>
                <a:spcPts val="0"/>
              </a:spcBef>
              <a:spcAft>
                <a:spcPts val="0"/>
              </a:spcAft>
              <a:defRPr/>
            </a:pPr>
            <a:r>
              <a:rPr lang="en-US" b="1" dirty="0">
                <a:latin typeface="Calibri"/>
                <a:ea typeface="Calibri"/>
                <a:cs typeface="Calibri"/>
                <a:sym typeface="Calibri"/>
              </a:rPr>
              <a:t>Big idea: </a:t>
            </a:r>
            <a:r>
              <a:rPr lang="en-US" dirty="0">
                <a:latin typeface="Calibri"/>
                <a:ea typeface="Calibri"/>
                <a:cs typeface="Calibri"/>
                <a:sym typeface="Calibri"/>
              </a:rPr>
              <a:t>This process is based on five Core Actions to observe in the classroom presentation of a lesson. Here are three of them.</a:t>
            </a:r>
            <a:endParaRPr dirty="0"/>
          </a:p>
          <a:p>
            <a:pPr>
              <a:spcBef>
                <a:spcPts val="480"/>
              </a:spcBef>
              <a:spcAft>
                <a:spcPts val="0"/>
              </a:spcAft>
              <a:defRPr/>
            </a:pPr>
            <a:endParaRPr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endParaRPr dirty="0"/>
          </a:p>
          <a:p>
            <a:pPr marL="171450" indent="-171450">
              <a:spcBef>
                <a:spcPts val="480"/>
              </a:spcBef>
              <a:spcAft>
                <a:spcPts val="0"/>
              </a:spcAft>
              <a:buClr>
                <a:schemeClr val="dk1"/>
              </a:buClr>
              <a:buSzPts val="1200"/>
              <a:buFont typeface="Arial"/>
              <a:buChar char="•"/>
              <a:defRPr/>
            </a:pPr>
            <a:r>
              <a:rPr lang="en-US" dirty="0">
                <a:latin typeface="Calibri"/>
                <a:ea typeface="Calibri"/>
                <a:cs typeface="Calibri"/>
                <a:sym typeface="Calibri"/>
              </a:rPr>
              <a:t>Here you see the action statements that we will explore in this training.</a:t>
            </a:r>
            <a:endParaRPr dirty="0"/>
          </a:p>
          <a:p>
            <a:pPr marL="171450" indent="-95250">
              <a:spcBef>
                <a:spcPts val="480"/>
              </a:spcBef>
              <a:spcAft>
                <a:spcPts val="0"/>
              </a:spcAft>
              <a:buClr>
                <a:schemeClr val="dk1"/>
              </a:buClr>
              <a:buSzPts val="1200"/>
              <a:buFont typeface="Arial"/>
              <a:buNone/>
              <a:defRPr/>
            </a:pPr>
            <a:endParaRPr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a:t>
            </a:r>
            <a:endParaRPr dirty="0">
              <a:latin typeface="Calibri"/>
              <a:ea typeface="Calibri"/>
              <a:cs typeface="Calibri"/>
              <a:sym typeface="Calibri"/>
            </a:endParaRPr>
          </a:p>
          <a:p>
            <a:pPr marL="171450" indent="-171450">
              <a:spcBef>
                <a:spcPts val="480"/>
              </a:spcBef>
              <a:spcAft>
                <a:spcPts val="0"/>
              </a:spcAft>
              <a:buClr>
                <a:schemeClr val="dk1"/>
              </a:buClr>
              <a:buSzPts val="1200"/>
              <a:buFont typeface="Arial"/>
              <a:buChar char="•"/>
              <a:defRPr/>
            </a:pPr>
            <a:r>
              <a:rPr lang="en-US" dirty="0">
                <a:latin typeface="Calibri"/>
                <a:ea typeface="Calibri"/>
                <a:cs typeface="Calibri"/>
                <a:sym typeface="Calibri"/>
              </a:rPr>
              <a:t>Ask participants to follow along by reviewing their copies of the SIA 2.0 Classroom Observation Tool on page 1.</a:t>
            </a:r>
            <a:endParaRPr dirty="0"/>
          </a:p>
          <a:p>
            <a:pPr marL="171450" indent="-171450">
              <a:spcBef>
                <a:spcPts val="480"/>
              </a:spcBef>
              <a:spcAft>
                <a:spcPts val="0"/>
              </a:spcAft>
              <a:buClr>
                <a:schemeClr val="dk1"/>
              </a:buClr>
              <a:buSzPts val="1200"/>
              <a:buFont typeface="Arial"/>
              <a:buChar char="•"/>
              <a:defRPr/>
            </a:pPr>
            <a:r>
              <a:rPr lang="en-US" dirty="0">
                <a:latin typeface="Calibri"/>
                <a:ea typeface="Calibri"/>
                <a:cs typeface="Calibri"/>
                <a:sym typeface="Calibri"/>
              </a:rPr>
              <a:t>Read the language of each Core Action. No discussion is necessary yet.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defRPr/>
            </a:pPr>
            <a:r>
              <a:rPr lang="en-US" b="1" dirty="0">
                <a:latin typeface="Calibri"/>
                <a:ea typeface="Calibri"/>
                <a:cs typeface="Calibri"/>
                <a:sym typeface="Calibri"/>
              </a:rPr>
              <a:t>Big idea: </a:t>
            </a:r>
            <a:r>
              <a:rPr lang="en-US" dirty="0">
                <a:latin typeface="Calibri"/>
                <a:ea typeface="Calibri"/>
                <a:cs typeface="Calibri"/>
                <a:sym typeface="Calibri"/>
              </a:rPr>
              <a:t>Provide an overview of the ELA/Literacy Classroom Observations Resource.</a:t>
            </a:r>
          </a:p>
          <a:p>
            <a:pPr>
              <a:spcBef>
                <a:spcPts val="480"/>
              </a:spcBef>
              <a:spcAft>
                <a:spcPts val="0"/>
              </a:spcAft>
              <a:defRPr/>
            </a:pPr>
            <a:endParaRPr lang="en-US"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endParaRPr lang="en-US" dirty="0"/>
          </a:p>
          <a:p>
            <a:pPr marL="171450" indent="-171450">
              <a:spcBef>
                <a:spcPts val="480"/>
              </a:spcBef>
              <a:spcAft>
                <a:spcPts val="0"/>
              </a:spcAft>
              <a:buClr>
                <a:schemeClr val="dk1"/>
              </a:buClr>
              <a:buSzPts val="1200"/>
              <a:buFont typeface="Arial"/>
              <a:buChar char="•"/>
              <a:defRPr/>
            </a:pPr>
            <a:r>
              <a:rPr lang="en-US" dirty="0">
                <a:latin typeface="Calibri"/>
                <a:ea typeface="Calibri"/>
                <a:cs typeface="Calibri"/>
                <a:sym typeface="Calibri"/>
              </a:rPr>
              <a:t>This resource contains the main resources you will use over the coming weeks.</a:t>
            </a:r>
          </a:p>
          <a:p>
            <a:pPr marL="171450" indent="-171450">
              <a:spcBef>
                <a:spcPts val="480"/>
              </a:spcBef>
              <a:spcAft>
                <a:spcPts val="0"/>
              </a:spcAft>
              <a:buClr>
                <a:schemeClr val="dk1"/>
              </a:buClr>
              <a:buSzPts val="1200"/>
              <a:buFont typeface="Arial"/>
              <a:buChar char="•"/>
              <a:defRPr/>
            </a:pPr>
            <a:r>
              <a:rPr lang="en-US" dirty="0">
                <a:latin typeface="Calibri"/>
                <a:cs typeface="Calibri"/>
                <a:sym typeface="Calibri"/>
              </a:rPr>
              <a:t>It contains:</a:t>
            </a:r>
          </a:p>
          <a:p>
            <a:pPr marL="633413" lvl="1" indent="-171450">
              <a:spcBef>
                <a:spcPts val="480"/>
              </a:spcBef>
              <a:spcAft>
                <a:spcPts val="0"/>
              </a:spcAft>
              <a:buClr>
                <a:schemeClr val="dk1"/>
              </a:buClr>
              <a:buSzPts val="1200"/>
              <a:buFont typeface="Arial"/>
              <a:buChar char="•"/>
              <a:defRPr/>
            </a:pPr>
            <a:r>
              <a:rPr lang="en-US" dirty="0">
                <a:latin typeface="Calibri"/>
                <a:cs typeface="Calibri"/>
                <a:sym typeface="Calibri"/>
              </a:rPr>
              <a:t>Blank Observation Tool</a:t>
            </a:r>
          </a:p>
          <a:p>
            <a:pPr marL="633413" lvl="1" indent="-171450">
              <a:spcBef>
                <a:spcPts val="480"/>
              </a:spcBef>
              <a:spcAft>
                <a:spcPts val="0"/>
              </a:spcAft>
              <a:buClr>
                <a:schemeClr val="dk1"/>
              </a:buClr>
              <a:buSzPts val="1200"/>
              <a:buFont typeface="Arial"/>
              <a:buChar char="•"/>
              <a:defRPr/>
            </a:pPr>
            <a:r>
              <a:rPr lang="en-US" dirty="0">
                <a:latin typeface="Calibri"/>
                <a:cs typeface="Calibri"/>
                <a:sym typeface="Calibri"/>
              </a:rPr>
              <a:t>Aggregation document and instructions—this will not be part of the training but will be a resource for implementing observations in your programs.</a:t>
            </a:r>
            <a:endParaRPr lang="en-US" dirty="0">
              <a:latin typeface="Calibri"/>
              <a:ea typeface="Calibri"/>
              <a:cs typeface="Calibri"/>
              <a:sym typeface="Calibri"/>
            </a:endParaRPr>
          </a:p>
          <a:p>
            <a:pPr>
              <a:spcBef>
                <a:spcPts val="480"/>
              </a:spcBef>
              <a:spcAft>
                <a:spcPts val="0"/>
              </a:spcAft>
              <a:defRPr/>
            </a:pPr>
            <a:endParaRPr lang="en-US"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a:t>
            </a:r>
          </a:p>
          <a:p>
            <a:pPr marL="171450" indent="-171450">
              <a:spcBef>
                <a:spcPts val="480"/>
              </a:spcBef>
              <a:spcAft>
                <a:spcPts val="0"/>
              </a:spcAft>
              <a:buFont typeface="Arial" panose="020B0604020202020204" pitchFamily="34" charset="0"/>
              <a:buChar char="•"/>
              <a:defRPr/>
            </a:pPr>
            <a:r>
              <a:rPr lang="en-US" b="0" dirty="0">
                <a:latin typeface="Calibri"/>
                <a:ea typeface="Calibri"/>
                <a:cs typeface="Calibri"/>
                <a:sym typeface="Calibri"/>
              </a:rPr>
              <a:t>Provide participants with access to the resource.</a:t>
            </a:r>
            <a:endParaRPr lang="en-US" dirty="0">
              <a:latin typeface="Calibri"/>
              <a:ea typeface="Calibri"/>
              <a:cs typeface="Calibri"/>
              <a:sym typeface="Calibri"/>
            </a:endParaRPr>
          </a:p>
          <a:p>
            <a:endParaRPr lang="en-US" dirty="0"/>
          </a:p>
        </p:txBody>
      </p:sp>
    </p:spTree>
    <p:extLst>
      <p:ext uri="{BB962C8B-B14F-4D97-AF65-F5344CB8AC3E}">
        <p14:creationId xmlns:p14="http://schemas.microsoft.com/office/powerpoint/2010/main" val="2758980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116;p11:notes">
            <a:extLst>
              <a:ext uri="{FF2B5EF4-FFF2-40B4-BE49-F238E27FC236}">
                <a16:creationId xmlns:a16="http://schemas.microsoft.com/office/drawing/2014/main" id="{7AC309E4-523C-4486-9A4C-DE840D114C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solidFill>
            <a:srgbClr val="FFFFFF"/>
          </a:solidFill>
          <a:ln>
            <a:noFill/>
          </a:ln>
          <a:extLst>
            <a:ext uri="{91240B29-F687-4F45-9708-019B960494DF}">
              <a14:hiddenLine xmlns:a14="http://schemas.microsoft.com/office/drawing/2010/main" w="12700">
                <a:solidFill>
                  <a:schemeClr val="tx1"/>
                </a:solidFill>
                <a:round/>
                <a:headEnd/>
                <a:tailEnd/>
              </a14:hiddenLine>
            </a:ext>
          </a:extLst>
        </p:spPr>
      </p:sp>
      <p:sp>
        <p:nvSpPr>
          <p:cNvPr id="28674" name="Google Shape;117;p11:notes">
            <a:extLst>
              <a:ext uri="{FF2B5EF4-FFF2-40B4-BE49-F238E27FC236}">
                <a16:creationId xmlns:a16="http://schemas.microsoft.com/office/drawing/2014/main" id="{34634670-9503-44C5-929E-6C2B53D6B6B8}"/>
              </a:ext>
            </a:extLst>
          </p:cNvPr>
          <p:cNvSpPr>
            <a:spLocks noGrp="1"/>
          </p:cNvSpPr>
          <p:nvPr>
            <p:ph type="body" idx="1"/>
          </p:nvPr>
        </p:nvSpPr>
        <p:spPr>
          <a:solidFill>
            <a:srgbClr val="FFFFFF"/>
          </a:solidFill>
          <a:ln w="9525" cap="flat">
            <a:solidFill>
              <a:srgbClr val="000000"/>
            </a:solidFill>
            <a:round/>
            <a:headEnd type="none" w="sm" len="sm"/>
            <a:tailEnd type="none" w="sm" len="sm"/>
          </a:ln>
        </p:spPr>
        <p:txBody>
          <a:bodyPr lIns="95275" tIns="46825" rIns="95275" bIns="46825"/>
          <a:lstStyle/>
          <a:p>
            <a:pPr>
              <a:spcBef>
                <a:spcPct val="0"/>
              </a:spcBef>
              <a:defRPr/>
            </a:pPr>
            <a:r>
              <a:rPr lang="en-US" altLang="en-US" b="1" dirty="0">
                <a:latin typeface="Calibri" panose="020F0502020204030204" pitchFamily="34" charset="0"/>
                <a:sym typeface="Calibri" panose="020F0502020204030204" pitchFamily="34" charset="0"/>
              </a:rPr>
              <a:t>Big idea: </a:t>
            </a:r>
            <a:r>
              <a:rPr lang="en-US" altLang="en-US" dirty="0">
                <a:latin typeface="Calibri" panose="020F0502020204030204" pitchFamily="34" charset="0"/>
                <a:sym typeface="Calibri" panose="020F0502020204030204" pitchFamily="34" charset="0"/>
              </a:rPr>
              <a:t>Review the indicators that make up Core Action 1.</a:t>
            </a:r>
            <a:endParaRPr lang="en-US" altLang="en-US" dirty="0">
              <a:latin typeface="Times New Roman" panose="02020603050405020304" pitchFamily="18" charset="0"/>
            </a:endParaRPr>
          </a:p>
          <a:p>
            <a:pPr>
              <a:lnSpc>
                <a:spcPct val="100000"/>
              </a:lnSpc>
              <a:spcBef>
                <a:spcPct val="0"/>
              </a:spcBef>
              <a:defRPr/>
            </a:pPr>
            <a:endParaRPr lang="en-US" altLang="en-US" b="1" dirty="0">
              <a:latin typeface="Calibri" panose="020F0502020204030204" pitchFamily="34" charset="0"/>
              <a:sym typeface="Calibri" panose="020F0502020204030204" pitchFamily="34" charset="0"/>
            </a:endParaRPr>
          </a:p>
          <a:p>
            <a:pPr>
              <a:lnSpc>
                <a:spcPct val="100000"/>
              </a:lnSpc>
              <a:spcBef>
                <a:spcPts val="600"/>
              </a:spcBef>
              <a:defRPr/>
            </a:pPr>
            <a:r>
              <a:rPr lang="en-US" altLang="en-US" b="1" dirty="0">
                <a:latin typeface="Calibri" panose="020F0502020204030204" pitchFamily="34" charset="0"/>
                <a:sym typeface="Calibri" panose="020F0502020204030204" pitchFamily="34" charset="0"/>
              </a:rPr>
              <a:t>Facilitator talking points:</a:t>
            </a:r>
          </a:p>
          <a:p>
            <a:pPr marL="171450" indent="-171450" eaLnBrk="1" hangingPunct="1">
              <a:lnSpc>
                <a:spcPct val="100000"/>
              </a:lnSpc>
              <a:spcBef>
                <a:spcPts val="600"/>
              </a:spcBef>
              <a:buClr>
                <a:srgbClr val="000000"/>
              </a:buClr>
              <a:buSzPts val="14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participants to follow along in their workbooks.</a:t>
            </a:r>
          </a:p>
          <a:p>
            <a:pPr marL="171450" indent="-171450" eaLnBrk="1" hangingPunct="1">
              <a:lnSpc>
                <a:spcPct val="100000"/>
              </a:lnSpc>
              <a:spcBef>
                <a:spcPts val="600"/>
              </a:spcBef>
              <a:buClr>
                <a:srgbClr val="000000"/>
              </a:buClr>
              <a:buSzPts val="14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Participants should reference the CCR standards or think about their own standards. </a:t>
            </a:r>
          </a:p>
          <a:p>
            <a:pPr marL="171450" indent="-171450" eaLnBrk="1" hangingPunct="1">
              <a:lnSpc>
                <a:spcPct val="100000"/>
              </a:lnSpc>
              <a:spcBef>
                <a:spcPts val="600"/>
              </a:spcBef>
              <a:buClr>
                <a:srgbClr val="000000"/>
              </a:buClr>
              <a:buSzPts val="14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You can look at the questions that go along with every Core Action.</a:t>
            </a:r>
            <a:endParaRPr lang="en-US" altLang="en-US" dirty="0">
              <a:latin typeface="Times New Roman" panose="02020603050405020304" pitchFamily="18" charset="0"/>
            </a:endParaRPr>
          </a:p>
          <a:p>
            <a:pPr>
              <a:lnSpc>
                <a:spcPct val="100000"/>
              </a:lnSpc>
              <a:spcBef>
                <a:spcPts val="600"/>
              </a:spcBef>
              <a:defRPr/>
            </a:pPr>
            <a:endParaRPr lang="en-US" altLang="en-US" b="1" dirty="0">
              <a:latin typeface="Calibri" panose="020F0502020204030204" pitchFamily="34" charset="0"/>
              <a:sym typeface="Calibri" panose="020F0502020204030204" pitchFamily="34" charset="0"/>
            </a:endParaRPr>
          </a:p>
          <a:p>
            <a:pPr>
              <a:lnSpc>
                <a:spcPct val="100000"/>
              </a:lnSpc>
              <a:spcBef>
                <a:spcPts val="600"/>
              </a:spcBef>
              <a:defRPr/>
            </a:pPr>
            <a:r>
              <a:rPr lang="en-US" altLang="en-US" b="1" dirty="0">
                <a:latin typeface="Calibri" panose="020F0502020204030204" pitchFamily="34" charset="0"/>
                <a:sym typeface="Calibri" panose="020F0502020204030204" pitchFamily="34" charset="0"/>
              </a:rPr>
              <a:t>Facilitator notes: </a:t>
            </a:r>
            <a:endParaRPr lang="en-US" altLang="en-US" dirty="0">
              <a:latin typeface="Times New Roman" panose="02020603050405020304" pitchFamily="18" charset="0"/>
            </a:endParaRPr>
          </a:p>
          <a:p>
            <a:pPr marL="171450" indent="-171450">
              <a:lnSpc>
                <a:spcPct val="100000"/>
              </a:lnSpc>
              <a:spcBef>
                <a:spcPts val="600"/>
              </a:spcBef>
              <a:buClr>
                <a:srgbClr val="000000"/>
              </a:buClr>
              <a:buSzPts val="12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Click through and read the indicators for this Core Action. </a:t>
            </a:r>
          </a:p>
          <a:p>
            <a:pPr marL="171450" indent="-171450" eaLnBrk="1" hangingPunct="1">
              <a:lnSpc>
                <a:spcPct val="100000"/>
              </a:lnSpc>
              <a:spcBef>
                <a:spcPts val="600"/>
              </a:spcBef>
              <a:buClr>
                <a:srgbClr val="000000"/>
              </a:buClr>
              <a:buSzPts val="1200"/>
              <a:buFont typeface="Arial" panose="020B0604020202020204" pitchFamily="34" charset="0"/>
              <a:buChar char="•"/>
              <a:defRPr/>
            </a:pPr>
            <a:r>
              <a:rPr lang="en-US" altLang="en-US" dirty="0">
                <a:latin typeface="Calibri" panose="020F0502020204030204" pitchFamily="34" charset="0"/>
              </a:rPr>
              <a:t>Read each indicator aloud. This is meant to be supportive of those with varying learning styles. We don’t usually read all slides, but the indicators for each Core Action are worth saying aloud.</a:t>
            </a:r>
            <a:endParaRPr lang="en-US" altLang="en-US" dirty="0">
              <a:latin typeface="Calibri" panose="020F0502020204030204" pitchFamily="34" charset="0"/>
              <a:sym typeface="Calibri" panose="020F0502020204030204" pitchFamily="34" charset="0"/>
            </a:endParaRPr>
          </a:p>
          <a:p>
            <a:pPr marL="171450" indent="-171450">
              <a:lnSpc>
                <a:spcPct val="100000"/>
              </a:lnSpc>
              <a:spcBef>
                <a:spcPts val="600"/>
              </a:spcBef>
              <a:buClr>
                <a:srgbClr val="000000"/>
              </a:buClr>
              <a:buSzPts val="12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Participants will have time to think through each one during their group time, so there is no need to linger on any one of them.</a:t>
            </a:r>
            <a:endParaRPr lang="en-US" altLang="en-US" dirty="0">
              <a:latin typeface="Times New Roman" panose="02020603050405020304" pitchFamily="18" charset="0"/>
            </a:endParaRPr>
          </a:p>
          <a:p>
            <a:pPr marL="171450" indent="-171450">
              <a:lnSpc>
                <a:spcPct val="100000"/>
              </a:lnSpc>
              <a:spcBef>
                <a:spcPts val="600"/>
              </a:spcBef>
              <a:buClr>
                <a:srgbClr val="000000"/>
              </a:buClr>
              <a:buSzPts val="1200"/>
              <a:buFont typeface="Arial" panose="020B0604020202020204" pitchFamily="34" charset="0"/>
              <a:buChar char="•"/>
              <a:defRPr/>
            </a:pPr>
            <a:r>
              <a:rPr lang="en-US" altLang="en-US" dirty="0">
                <a:latin typeface="Times New Roman" panose="02020603050405020304" pitchFamily="18" charset="0"/>
              </a:rPr>
              <a:t>The final click reminds them to always use evidence of what they observe in their observations.</a:t>
            </a:r>
          </a:p>
          <a:p>
            <a:pPr marL="171450" indent="-171450">
              <a:lnSpc>
                <a:spcPct val="100000"/>
              </a:lnSpc>
              <a:spcBef>
                <a:spcPts val="600"/>
              </a:spcBef>
              <a:buClr>
                <a:srgbClr val="000000"/>
              </a:buClr>
              <a:buSzPts val="1200"/>
              <a:buFont typeface="Arial" panose="020B0604020202020204" pitchFamily="34" charset="0"/>
              <a:buChar char="•"/>
              <a:defRPr/>
            </a:pPr>
            <a:endParaRPr lang="en-US" altLang="en-US" b="1" dirty="0">
              <a:latin typeface="Calibri" panose="020F0502020204030204" pitchFamily="34" charset="0"/>
              <a:sym typeface="Calibri" panose="020F0502020204030204" pitchFamily="34" charset="0"/>
            </a:endParaRPr>
          </a:p>
          <a:p>
            <a:pPr>
              <a:lnSpc>
                <a:spcPct val="100000"/>
              </a:lnSpc>
              <a:spcBef>
                <a:spcPts val="600"/>
              </a:spcBef>
              <a:defRPr/>
            </a:pPr>
            <a:endParaRPr lang="en-US" altLang="en-US" dirty="0">
              <a:latin typeface="Calibri" panose="020F0502020204030204" pitchFamily="34" charset="0"/>
              <a:sym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r>
              <a:rPr lang="en-US" dirty="0"/>
              <a:t>Introduce the text complexity resources.</a:t>
            </a:r>
          </a:p>
          <a:p>
            <a:endParaRPr lang="en-US" dirty="0"/>
          </a:p>
          <a:p>
            <a:r>
              <a:rPr lang="en-US" b="1" dirty="0"/>
              <a:t>Facilitator talking points:</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sz="1200" kern="1200" dirty="0">
                <a:solidFill>
                  <a:schemeClr val="tx1"/>
                </a:solidFill>
                <a:effectLst/>
                <a:latin typeface="Times New Roman" pitchFamily="-109" charset="0"/>
                <a:ea typeface="MS PGothic" panose="020B0600070205080204" pitchFamily="34" charset="-128"/>
                <a:cs typeface="MS PGothic" charset="0"/>
              </a:rPr>
              <a:t>Quantitative and qualitative resources for determining text complexity help determine the types of texts important in preparing adult learners for success in college, careers, and life. </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dirty="0"/>
              <a:t>You should learn to identify the types of texts that are—and are not—at the recommended level of complexity for the level.</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dirty="0"/>
              <a:t>Students should spend the majority of their time on </a:t>
            </a:r>
            <a:r>
              <a:rPr lang="en-US" i="1" dirty="0"/>
              <a:t>appropriately complex texts.</a:t>
            </a:r>
          </a:p>
          <a:p>
            <a:pPr marL="50800" lvl="1" indent="0">
              <a:lnSpc>
                <a:spcPct val="120000"/>
              </a:lnSpc>
              <a:spcAft>
                <a:spcPts val="600"/>
              </a:spcAft>
              <a:buNone/>
            </a:pPr>
            <a:endParaRPr lang="en-US" sz="1200" i="1" dirty="0">
              <a:solidFill>
                <a:srgbClr val="000000"/>
              </a:solidFill>
              <a:cs typeface="Century Gothic"/>
            </a:endParaRPr>
          </a:p>
          <a:p>
            <a:r>
              <a:rPr lang="en-US" sz="1200" i="1" dirty="0">
                <a:solidFill>
                  <a:srgbClr val="000000"/>
                </a:solidFill>
                <a:cs typeface="Century Gothic"/>
              </a:rPr>
              <a:t>General Rule: </a:t>
            </a:r>
            <a:r>
              <a:rPr lang="en-US" sz="1200" dirty="0">
                <a:solidFill>
                  <a:srgbClr val="000000"/>
                </a:solidFill>
                <a:cs typeface="Century Gothic"/>
              </a:rPr>
              <a:t>Use the quantitative measures to place a text within a band. Use qualitative measures to </a:t>
            </a:r>
            <a:r>
              <a:rPr lang="en-US" sz="1200" dirty="0">
                <a:solidFill>
                  <a:srgbClr val="000000"/>
                </a:solidFill>
              </a:rPr>
              <a:t>determine if the text is slightly, moderately, very, or exceedingly complex for that level. </a:t>
            </a:r>
            <a:r>
              <a:rPr lang="en-US" sz="1200" kern="1200" dirty="0">
                <a:solidFill>
                  <a:schemeClr val="tx1"/>
                </a:solidFill>
                <a:effectLst/>
                <a:latin typeface="Times New Roman" pitchFamily="-109" charset="0"/>
                <a:ea typeface="MS PGothic" panose="020B0600070205080204" pitchFamily="34" charset="-128"/>
                <a:cs typeface="MS PGothic" charset="0"/>
              </a:rPr>
              <a:t>Then consider what to do with the qualities of the text. You can do this through instruction so students can access the ideas and information contained within it (reader and task considerations).</a:t>
            </a:r>
          </a:p>
          <a:p>
            <a:endParaRPr lang="en-US" dirty="0"/>
          </a:p>
          <a:p>
            <a:r>
              <a:rPr lang="en-US" b="1" dirty="0"/>
              <a:t>Facilitator notes:</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sz="1800" dirty="0">
                <a:effectLst/>
                <a:latin typeface="Segoe UI" panose="020B0502040204020203" pitchFamily="34" charset="0"/>
              </a:rPr>
              <a:t>Provide folks with the text complexity resources found on pages 4-6: https://lincs.ed.gov/publications/pdf/ccr/ELA_Unit_2_Materials/ELA_Unit_2_Part_Matr.pdf</a:t>
            </a:r>
            <a:endParaRPr lang="en-US" b="1" dirty="0"/>
          </a:p>
        </p:txBody>
      </p:sp>
    </p:spTree>
    <p:extLst>
      <p:ext uri="{BB962C8B-B14F-4D97-AF65-F5344CB8AC3E}">
        <p14:creationId xmlns:p14="http://schemas.microsoft.com/office/powerpoint/2010/main" val="3257331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Google Shape;128;p12:notes">
            <a:extLst>
              <a:ext uri="{FF2B5EF4-FFF2-40B4-BE49-F238E27FC236}">
                <a16:creationId xmlns:a16="http://schemas.microsoft.com/office/drawing/2014/main" id="{F49042AF-86F4-44D6-B62D-3273E69B0774}"/>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solidFill>
            <a:srgbClr val="FFFFFF"/>
          </a:solidFill>
          <a:ln>
            <a:noFill/>
          </a:ln>
          <a:extLst>
            <a:ext uri="{91240B29-F687-4F45-9708-019B960494DF}">
              <a14:hiddenLine xmlns:a14="http://schemas.microsoft.com/office/drawing/2010/main" w="12700">
                <a:solidFill>
                  <a:schemeClr val="tx1"/>
                </a:solidFill>
                <a:round/>
                <a:headEnd/>
                <a:tailEnd/>
              </a14:hiddenLine>
            </a:ext>
          </a:extLst>
        </p:spPr>
      </p:sp>
      <p:sp>
        <p:nvSpPr>
          <p:cNvPr id="30722" name="Google Shape;129;p12:notes">
            <a:extLst>
              <a:ext uri="{FF2B5EF4-FFF2-40B4-BE49-F238E27FC236}">
                <a16:creationId xmlns:a16="http://schemas.microsoft.com/office/drawing/2014/main" id="{249C27F9-77C0-4350-BEA2-32DEE3EBD323}"/>
              </a:ext>
            </a:extLst>
          </p:cNvPr>
          <p:cNvSpPr>
            <a:spLocks noGrp="1"/>
          </p:cNvSpPr>
          <p:nvPr>
            <p:ph type="body" idx="1"/>
          </p:nvPr>
        </p:nvSpPr>
        <p:spPr>
          <a:solidFill>
            <a:srgbClr val="FFFFFF"/>
          </a:solidFill>
          <a:ln w="9525" cap="flat">
            <a:solidFill>
              <a:srgbClr val="000000"/>
            </a:solidFill>
            <a:round/>
            <a:headEnd type="none" w="sm" len="sm"/>
            <a:tailEnd type="none" w="sm" len="sm"/>
          </a:ln>
        </p:spPr>
        <p:txBody>
          <a:bodyPr lIns="95275" tIns="46825" rIns="95275" bIns="46825"/>
          <a:lstStyle/>
          <a:p>
            <a:pPr>
              <a:spcBef>
                <a:spcPct val="0"/>
              </a:spcBef>
              <a:defRPr/>
            </a:pPr>
            <a:r>
              <a:rPr lang="en-US" altLang="en-US" b="1" dirty="0">
                <a:latin typeface="Calibri" panose="020F0502020204030204" pitchFamily="34" charset="0"/>
                <a:sym typeface="Calibri" panose="020F0502020204030204" pitchFamily="34" charset="0"/>
              </a:rPr>
              <a:t>Big idea: </a:t>
            </a:r>
            <a:r>
              <a:rPr lang="en-US" altLang="en-US" dirty="0">
                <a:latin typeface="Calibri" panose="020F0502020204030204" pitchFamily="34" charset="0"/>
                <a:sym typeface="Calibri" panose="020F0502020204030204" pitchFamily="34" charset="0"/>
              </a:rPr>
              <a:t>Review the indicators that make up Core Action 2.</a:t>
            </a:r>
            <a:endParaRPr lang="en-US" altLang="en-US" dirty="0">
              <a:latin typeface="Times New Roman" panose="02020603050405020304" pitchFamily="18" charset="0"/>
            </a:endParaRPr>
          </a:p>
          <a:p>
            <a:pPr>
              <a:spcBef>
                <a:spcPts val="475"/>
              </a:spcBef>
              <a:defRPr/>
            </a:pPr>
            <a:endParaRPr lang="en-US" altLang="en-US" dirty="0">
              <a:latin typeface="Calibri" panose="020F0502020204030204" pitchFamily="34" charset="0"/>
              <a:sym typeface="Calibri" panose="020F0502020204030204" pitchFamily="34" charset="0"/>
            </a:endParaRPr>
          </a:p>
          <a:p>
            <a:pPr>
              <a:lnSpc>
                <a:spcPct val="100000"/>
              </a:lnSpc>
              <a:spcBef>
                <a:spcPts val="600"/>
              </a:spcBef>
              <a:defRPr/>
            </a:pPr>
            <a:r>
              <a:rPr lang="en-US" altLang="en-US" b="1" dirty="0">
                <a:latin typeface="Calibri" panose="020F0502020204030204" pitchFamily="34" charset="0"/>
                <a:sym typeface="Calibri" panose="020F0502020204030204" pitchFamily="34" charset="0"/>
              </a:rPr>
              <a:t>Facilitator talking points:</a:t>
            </a:r>
          </a:p>
          <a:p>
            <a:pPr marL="171450" indent="-171450" eaLnBrk="1" hangingPunct="1">
              <a:lnSpc>
                <a:spcPct val="100000"/>
              </a:lnSpc>
              <a:spcBef>
                <a:spcPts val="600"/>
              </a:spcBef>
              <a:buClr>
                <a:srgbClr val="000000"/>
              </a:buClr>
              <a:buSzPts val="14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participants to follow along in their workbooks.</a:t>
            </a:r>
            <a:endParaRPr lang="en-US" altLang="en-US" dirty="0">
              <a:latin typeface="Times New Roman" panose="02020603050405020304" pitchFamily="18" charset="0"/>
            </a:endParaRPr>
          </a:p>
          <a:p>
            <a:pPr>
              <a:lnSpc>
                <a:spcPct val="100000"/>
              </a:lnSpc>
              <a:spcBef>
                <a:spcPts val="600"/>
              </a:spcBef>
              <a:defRPr/>
            </a:pPr>
            <a:endParaRPr lang="en-US" altLang="en-US" b="1" dirty="0">
              <a:latin typeface="Calibri" panose="020F0502020204030204" pitchFamily="34" charset="0"/>
              <a:sym typeface="Calibri" panose="020F0502020204030204" pitchFamily="34" charset="0"/>
            </a:endParaRPr>
          </a:p>
          <a:p>
            <a:pPr>
              <a:lnSpc>
                <a:spcPct val="100000"/>
              </a:lnSpc>
              <a:spcBef>
                <a:spcPct val="0"/>
              </a:spcBef>
              <a:defRPr/>
            </a:pPr>
            <a:r>
              <a:rPr lang="en-US" altLang="en-US" b="1" dirty="0">
                <a:latin typeface="Calibri" panose="020F0502020204030204" pitchFamily="34" charset="0"/>
                <a:sym typeface="Calibri" panose="020F0502020204030204" pitchFamily="34" charset="0"/>
              </a:rPr>
              <a:t>Facilitator notes:</a:t>
            </a:r>
            <a:r>
              <a:rPr lang="en-US" altLang="en-US" dirty="0">
                <a:latin typeface="Calibri" panose="020F0502020204030204" pitchFamily="34" charset="0"/>
                <a:sym typeface="Calibri" panose="020F0502020204030204" pitchFamily="34" charset="0"/>
              </a:rPr>
              <a:t> </a:t>
            </a:r>
            <a:endParaRPr lang="en-US" altLang="en-US" dirty="0">
              <a:latin typeface="Times New Roman" panose="02020603050405020304" pitchFamily="18" charset="0"/>
            </a:endParaRPr>
          </a:p>
          <a:p>
            <a:pPr marL="171450" indent="-171450">
              <a:spcBef>
                <a:spcPts val="1075"/>
              </a:spcBef>
              <a:buClr>
                <a:srgbClr val="000000"/>
              </a:buClr>
              <a:buSzPts val="12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 you click through the indicators, read each one and move on.</a:t>
            </a:r>
            <a:endParaRPr lang="en-US" altLang="en-US" dirty="0">
              <a:latin typeface="Times New Roman" panose="02020603050405020304" pitchFamily="18" charset="0"/>
            </a:endParaRPr>
          </a:p>
          <a:p>
            <a:pPr marL="171450" indent="-171450">
              <a:spcBef>
                <a:spcPts val="475"/>
              </a:spcBef>
              <a:buClr>
                <a:srgbClr val="000000"/>
              </a:buClr>
              <a:buSzPts val="12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Participants will have time to think through each one during their breakout times.</a:t>
            </a:r>
            <a:endParaRPr lang="en-US" altLang="en-US" dirty="0">
              <a:latin typeface="Times New Roman" panose="02020603050405020304" pitchFamily="18" charset="0"/>
            </a:endParaRPr>
          </a:p>
          <a:p>
            <a:pPr>
              <a:spcBef>
                <a:spcPts val="475"/>
              </a:spcBef>
              <a:defRPr/>
            </a:pPr>
            <a:endParaRPr lang="en-US" altLang="en-US" dirty="0">
              <a:latin typeface="Calibri" panose="020F0502020204030204" pitchFamily="34" charset="0"/>
              <a:sym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140;p13:notes">
            <a:extLst>
              <a:ext uri="{FF2B5EF4-FFF2-40B4-BE49-F238E27FC236}">
                <a16:creationId xmlns:a16="http://schemas.microsoft.com/office/drawing/2014/main" id="{5213D863-B6E2-41F3-B9BA-BEF5CBD9E3C6}"/>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solidFill>
            <a:srgbClr val="FFFFFF"/>
          </a:solidFill>
          <a:ln>
            <a:noFill/>
          </a:ln>
          <a:extLst>
            <a:ext uri="{91240B29-F687-4F45-9708-019B960494DF}">
              <a14:hiddenLine xmlns:a14="http://schemas.microsoft.com/office/drawing/2010/main" w="12700">
                <a:solidFill>
                  <a:schemeClr val="tx1"/>
                </a:solidFill>
                <a:round/>
                <a:headEnd/>
                <a:tailEnd/>
              </a14:hiddenLine>
            </a:ext>
          </a:extLst>
        </p:spPr>
      </p:sp>
      <p:sp>
        <p:nvSpPr>
          <p:cNvPr id="32770" name="Google Shape;141;p13:notes">
            <a:extLst>
              <a:ext uri="{FF2B5EF4-FFF2-40B4-BE49-F238E27FC236}">
                <a16:creationId xmlns:a16="http://schemas.microsoft.com/office/drawing/2014/main" id="{A2917350-16C7-48FE-B2B6-19F4648FC757}"/>
              </a:ext>
            </a:extLst>
          </p:cNvPr>
          <p:cNvSpPr>
            <a:spLocks noGrp="1"/>
          </p:cNvSpPr>
          <p:nvPr>
            <p:ph type="body" idx="1"/>
          </p:nvPr>
        </p:nvSpPr>
        <p:spPr>
          <a:solidFill>
            <a:srgbClr val="FFFFFF"/>
          </a:solidFill>
          <a:ln w="9525" cap="flat">
            <a:solidFill>
              <a:srgbClr val="000000"/>
            </a:solidFill>
            <a:round/>
            <a:headEnd type="none" w="sm" len="sm"/>
            <a:tailEnd type="none" w="sm" len="sm"/>
          </a:ln>
        </p:spPr>
        <p:txBody>
          <a:bodyPr lIns="95275" tIns="46825" rIns="95275" bIns="46825"/>
          <a:lstStyle/>
          <a:p>
            <a:pPr>
              <a:spcBef>
                <a:spcPct val="0"/>
              </a:spcBef>
              <a:defRPr/>
            </a:pPr>
            <a:r>
              <a:rPr lang="en-US" altLang="en-US" b="1" dirty="0">
                <a:latin typeface="Calibri" panose="020F0502020204030204" pitchFamily="34" charset="0"/>
                <a:sym typeface="Calibri" panose="020F0502020204030204" pitchFamily="34" charset="0"/>
              </a:rPr>
              <a:t>Big idea: </a:t>
            </a:r>
            <a:r>
              <a:rPr lang="en-US" altLang="en-US" dirty="0">
                <a:latin typeface="Calibri" panose="020F0502020204030204" pitchFamily="34" charset="0"/>
                <a:sym typeface="Calibri" panose="020F0502020204030204" pitchFamily="34" charset="0"/>
              </a:rPr>
              <a:t>Review the indicators that make up Core Action 3.</a:t>
            </a:r>
            <a:endParaRPr lang="en-US" altLang="en-US" dirty="0">
              <a:latin typeface="Times New Roman" panose="02020603050405020304" pitchFamily="18" charset="0"/>
            </a:endParaRPr>
          </a:p>
          <a:p>
            <a:pPr>
              <a:spcBef>
                <a:spcPts val="475"/>
              </a:spcBef>
              <a:defRPr/>
            </a:pPr>
            <a:endParaRPr lang="en-US" altLang="en-US" dirty="0">
              <a:latin typeface="Calibri" panose="020F0502020204030204" pitchFamily="34" charset="0"/>
              <a:sym typeface="Calibri" panose="020F0502020204030204" pitchFamily="34" charset="0"/>
            </a:endParaRPr>
          </a:p>
          <a:p>
            <a:pPr>
              <a:lnSpc>
                <a:spcPct val="100000"/>
              </a:lnSpc>
              <a:spcBef>
                <a:spcPts val="600"/>
              </a:spcBef>
              <a:defRPr/>
            </a:pPr>
            <a:r>
              <a:rPr lang="en-US" altLang="en-US" b="1" dirty="0">
                <a:latin typeface="Calibri" panose="020F0502020204030204" pitchFamily="34" charset="0"/>
                <a:sym typeface="Calibri" panose="020F0502020204030204" pitchFamily="34" charset="0"/>
              </a:rPr>
              <a:t>Facilitator talking points:</a:t>
            </a:r>
          </a:p>
          <a:p>
            <a:pPr marL="171450" indent="-171450" eaLnBrk="1" hangingPunct="1">
              <a:lnSpc>
                <a:spcPct val="100000"/>
              </a:lnSpc>
              <a:spcBef>
                <a:spcPts val="600"/>
              </a:spcBef>
              <a:buClr>
                <a:srgbClr val="000000"/>
              </a:buClr>
              <a:buSzPts val="14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participants to follow along in their workbooks.</a:t>
            </a:r>
            <a:endParaRPr lang="en-US" altLang="en-US" dirty="0">
              <a:latin typeface="Times New Roman" panose="02020603050405020304" pitchFamily="18" charset="0"/>
            </a:endParaRPr>
          </a:p>
          <a:p>
            <a:pPr>
              <a:lnSpc>
                <a:spcPct val="100000"/>
              </a:lnSpc>
              <a:spcBef>
                <a:spcPts val="600"/>
              </a:spcBef>
              <a:defRPr/>
            </a:pPr>
            <a:endParaRPr lang="en-US" altLang="en-US" b="1" dirty="0">
              <a:latin typeface="Calibri" panose="020F0502020204030204" pitchFamily="34" charset="0"/>
              <a:sym typeface="Calibri" panose="020F0502020204030204" pitchFamily="34" charset="0"/>
            </a:endParaRPr>
          </a:p>
          <a:p>
            <a:pPr>
              <a:lnSpc>
                <a:spcPct val="100000"/>
              </a:lnSpc>
              <a:spcBef>
                <a:spcPct val="0"/>
              </a:spcBef>
              <a:defRPr/>
            </a:pPr>
            <a:r>
              <a:rPr lang="en-US" altLang="en-US" b="1" dirty="0">
                <a:latin typeface="Calibri" panose="020F0502020204030204" pitchFamily="34" charset="0"/>
                <a:sym typeface="Calibri" panose="020F0502020204030204" pitchFamily="34" charset="0"/>
              </a:rPr>
              <a:t>Facilitator notes: </a:t>
            </a:r>
            <a:endParaRPr lang="en-US" altLang="en-US" dirty="0">
              <a:latin typeface="Times New Roman" panose="02020603050405020304" pitchFamily="18" charset="0"/>
            </a:endParaRPr>
          </a:p>
          <a:p>
            <a:pPr marL="171450" indent="-171450">
              <a:spcBef>
                <a:spcPts val="1075"/>
              </a:spcBef>
              <a:buClr>
                <a:srgbClr val="000000"/>
              </a:buClr>
              <a:buSzPts val="12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 you click through the indicators, read each one and move on.</a:t>
            </a:r>
            <a:endParaRPr lang="en-US" altLang="en-US" dirty="0">
              <a:latin typeface="Times New Roman" panose="02020603050405020304" pitchFamily="18" charset="0"/>
            </a:endParaRPr>
          </a:p>
          <a:p>
            <a:pPr marL="171450" indent="-171450">
              <a:spcBef>
                <a:spcPts val="475"/>
              </a:spcBef>
              <a:buClr>
                <a:srgbClr val="000000"/>
              </a:buClr>
              <a:buSzPts val="12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Participants will have time to think through each one during their breakout times.</a:t>
            </a:r>
            <a:endParaRPr lang="en-US" altLang="en-US" dirty="0">
              <a:latin typeface="Times New Roman" panose="02020603050405020304" pitchFamily="18" charset="0"/>
            </a:endParaRPr>
          </a:p>
          <a:p>
            <a:pPr>
              <a:spcBef>
                <a:spcPts val="475"/>
              </a:spcBef>
              <a:defRPr/>
            </a:pPr>
            <a:endParaRPr lang="en-US" altLang="en-US" dirty="0">
              <a:latin typeface="Calibri" panose="020F0502020204030204" pitchFamily="34" charset="0"/>
              <a:sym typeface="Calibri" panose="020F0502020204030204" pitchFamily="34" charset="0"/>
            </a:endParaRPr>
          </a:p>
          <a:p>
            <a:pPr>
              <a:spcBef>
                <a:spcPts val="475"/>
              </a:spcBef>
              <a:defRPr/>
            </a:pPr>
            <a:endParaRPr lang="en-US" altLang="en-US" dirty="0">
              <a:latin typeface="Calibri" panose="020F0502020204030204" pitchFamily="34" charset="0"/>
              <a:sym typeface="Calibri" panose="020F0502020204030204" pitchFamily="34" charset="0"/>
            </a:endParaRPr>
          </a:p>
          <a:p>
            <a:pPr>
              <a:spcBef>
                <a:spcPts val="475"/>
              </a:spcBef>
              <a:defRPr/>
            </a:pPr>
            <a:endParaRPr lang="en-US" altLang="en-US" dirty="0">
              <a:latin typeface="Times New Roman" panose="02020603050405020304" pitchFamily="18" charset="0"/>
            </a:endParaRPr>
          </a:p>
          <a:p>
            <a:pPr>
              <a:spcBef>
                <a:spcPts val="475"/>
              </a:spcBef>
              <a:defRPr/>
            </a:pPr>
            <a:endParaRPr lang="en-US" altLang="en-US"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1" name="Google Shape;57;p2:notes">
            <a:extLst>
              <a:ext uri="{FF2B5EF4-FFF2-40B4-BE49-F238E27FC236}">
                <a16:creationId xmlns:a16="http://schemas.microsoft.com/office/drawing/2014/main" id="{197AF131-2584-4911-B069-6816FCE25C87}"/>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10242" name="Google Shape;58;p2:notes">
            <a:extLst>
              <a:ext uri="{FF2B5EF4-FFF2-40B4-BE49-F238E27FC236}">
                <a16:creationId xmlns:a16="http://schemas.microsoft.com/office/drawing/2014/main" id="{5DC118DB-A519-46D6-B2F3-585612EE3AA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275" tIns="46825" rIns="95275" bIns="46825"/>
          <a:lstStyle/>
          <a:p>
            <a:pPr>
              <a:spcBef>
                <a:spcPct val="0"/>
              </a:spcBef>
            </a:pPr>
            <a:r>
              <a:rPr lang="en-US" altLang="en-US" b="1" dirty="0">
                <a:latin typeface="Times New Roman" panose="02020603050405020304" pitchFamily="18" charset="0"/>
              </a:rPr>
              <a:t>Big idea: </a:t>
            </a:r>
            <a:r>
              <a:rPr lang="en-US" altLang="en-US" b="0" dirty="0">
                <a:latin typeface="Times New Roman" panose="02020603050405020304" pitchFamily="18" charset="0"/>
              </a:rPr>
              <a:t>Ki</a:t>
            </a:r>
            <a:r>
              <a:rPr lang="en-US" altLang="en-US" dirty="0">
                <a:latin typeface="Times New Roman" panose="02020603050405020304" pitchFamily="18" charset="0"/>
              </a:rPr>
              <a:t>ck off the training!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A889F158-8CA8-4A9B-82C7-E2EFCFD8E061}"/>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D9CBB109-0079-4127-A86B-41B295F58CA9}"/>
              </a:ext>
            </a:extLst>
          </p:cNvPr>
          <p:cNvSpPr>
            <a:spLocks noGrp="1"/>
          </p:cNvSpPr>
          <p:nvPr>
            <p:ph type="body" idx="1"/>
          </p:nvPr>
        </p:nvSpPr>
        <p:spPr/>
        <p:txBody>
          <a:bodyPr/>
          <a:lstStyle/>
          <a:p>
            <a:pPr>
              <a:spcBef>
                <a:spcPct val="0"/>
              </a:spcBef>
              <a:defRPr/>
            </a:pPr>
            <a:r>
              <a:rPr lang="en-US" altLang="en-US" b="1" dirty="0">
                <a:latin typeface="Calibri" panose="020F0502020204030204" pitchFamily="34" charset="0"/>
                <a:sym typeface="Calibri" panose="020F0502020204030204" pitchFamily="34" charset="0"/>
              </a:rPr>
              <a:t>Big idea</a:t>
            </a:r>
            <a:r>
              <a:rPr lang="en-US" altLang="en-US" b="0" dirty="0">
                <a:latin typeface="Calibri" panose="020F0502020204030204" pitchFamily="34" charset="0"/>
                <a:sym typeface="Calibri" panose="020F0502020204030204" pitchFamily="34" charset="0"/>
              </a:rPr>
              <a:t>: Introduce participants to the ELA/Literacy Core Actions and Guiding Questions.</a:t>
            </a:r>
            <a:endParaRPr lang="en-US" altLang="en-US" b="0" dirty="0">
              <a:latin typeface="Times New Roman" panose="02020603050405020304" pitchFamily="18" charset="0"/>
            </a:endParaRPr>
          </a:p>
          <a:p>
            <a:pPr>
              <a:lnSpc>
                <a:spcPct val="100000"/>
              </a:lnSpc>
              <a:spcBef>
                <a:spcPct val="0"/>
              </a:spcBef>
              <a:defRPr/>
            </a:pPr>
            <a:endParaRPr lang="en-US" altLang="en-US" b="1" dirty="0">
              <a:latin typeface="Calibri" panose="020F0502020204030204" pitchFamily="34" charset="0"/>
              <a:sym typeface="Calibri" panose="020F0502020204030204" pitchFamily="34" charset="0"/>
            </a:endParaRPr>
          </a:p>
          <a:p>
            <a:pPr>
              <a:lnSpc>
                <a:spcPct val="100000"/>
              </a:lnSpc>
              <a:spcBef>
                <a:spcPts val="600"/>
              </a:spcBef>
              <a:defRPr/>
            </a:pPr>
            <a:r>
              <a:rPr lang="en-US" altLang="en-US" b="1" dirty="0">
                <a:latin typeface="Calibri" panose="020F0502020204030204" pitchFamily="34" charset="0"/>
                <a:sym typeface="Calibri" panose="020F0502020204030204" pitchFamily="34" charset="0"/>
              </a:rPr>
              <a:t>Facilitator talking points:</a:t>
            </a:r>
          </a:p>
          <a:p>
            <a:pPr marL="171450" indent="-171450">
              <a:lnSpc>
                <a:spcPct val="100000"/>
              </a:lnSpc>
              <a:spcBef>
                <a:spcPts val="600"/>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These are questions you should ask yourself when determining if the indicators of the Core Action are present.</a:t>
            </a:r>
          </a:p>
          <a:p>
            <a:pPr marL="171450" indent="-171450">
              <a:lnSpc>
                <a:spcPct val="100000"/>
              </a:lnSpc>
              <a:spcBef>
                <a:spcPts val="600"/>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We will be referencing this resource throughout. </a:t>
            </a:r>
          </a:p>
          <a:p>
            <a:pPr marL="171450" indent="-171450">
              <a:lnSpc>
                <a:spcPct val="100000"/>
              </a:lnSpc>
              <a:spcBef>
                <a:spcPts val="600"/>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In fact, it will be useful in the team breakout session coming right up as you think through examples and non-examples.</a:t>
            </a:r>
          </a:p>
          <a:p>
            <a:pPr>
              <a:defRPr/>
            </a:pPr>
            <a:endParaRPr lang="en-US" dirty="0"/>
          </a:p>
          <a:p>
            <a:pPr>
              <a:defRPr/>
            </a:pPr>
            <a:r>
              <a:rPr lang="en-US" b="1" dirty="0"/>
              <a:t>Facilitator notes:</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dirty="0">
                <a:latin typeface="Calibri"/>
                <a:ea typeface="Calibri"/>
                <a:cs typeface="Calibri"/>
                <a:sym typeface="Calibri"/>
              </a:rPr>
              <a:t>Make sure participants have a copy of the Guiding Questions to guide their reflections.</a:t>
            </a:r>
            <a:endParaRPr lang="en-US" dirty="0"/>
          </a:p>
          <a:p>
            <a:pPr>
              <a:defRPr/>
            </a:pPr>
            <a:endParaRPr lang="en-US" b="1"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3" name="Google Shape;152;p14:notes">
            <a:extLst>
              <a:ext uri="{FF2B5EF4-FFF2-40B4-BE49-F238E27FC236}">
                <a16:creationId xmlns:a16="http://schemas.microsoft.com/office/drawing/2014/main" id="{C1CCAE94-492E-4721-A59D-4571AD9DC80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153" name="Google Shape;153;p14:notes">
            <a:extLst>
              <a:ext uri="{FF2B5EF4-FFF2-40B4-BE49-F238E27FC236}">
                <a16:creationId xmlns:a16="http://schemas.microsoft.com/office/drawing/2014/main" id="{23E953A0-37E6-4C39-8366-BE376195BA45}"/>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Calibri"/>
                <a:ea typeface="Calibri"/>
                <a:cs typeface="Calibri"/>
                <a:sym typeface="Calibri"/>
              </a:rPr>
              <a:t>Big idea: </a:t>
            </a:r>
            <a:r>
              <a:rPr lang="en-US" dirty="0">
                <a:latin typeface="Calibri"/>
                <a:ea typeface="Calibri"/>
                <a:cs typeface="Calibri"/>
                <a:sym typeface="Calibri"/>
              </a:rPr>
              <a:t>Discuss Core Actions 1-3 in teams.</a:t>
            </a:r>
            <a:endParaRPr dirty="0"/>
          </a:p>
          <a:p>
            <a:pPr>
              <a:spcBef>
                <a:spcPts val="480"/>
              </a:spcBef>
              <a:spcAft>
                <a:spcPts val="0"/>
              </a:spcAft>
              <a:defRPr/>
            </a:pPr>
            <a:endParaRPr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The goal is for each team to decide on one example and non-example for each indicator.</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For example:</a:t>
            </a:r>
          </a:p>
          <a:p>
            <a:pPr marL="633413" marR="0" lvl="1" indent="-171450" algn="l" defTabSz="923925" rtl="0" eaLnBrk="0" fontAlgn="base" latinLnBrk="0" hangingPunct="0">
              <a:lnSpc>
                <a:spcPct val="90000"/>
              </a:lnSpc>
              <a:spcBef>
                <a:spcPts val="480"/>
              </a:spcBef>
              <a:spcAft>
                <a:spcPts val="0"/>
              </a:spcAft>
              <a:buClrTx/>
              <a:buSzTx/>
              <a:buFont typeface="Arial" panose="020B0604020202020204" pitchFamily="34" charset="0"/>
              <a:buChar char="•"/>
              <a:tabLst/>
              <a:defRPr/>
            </a:pPr>
            <a:r>
              <a:rPr lang="en-US" dirty="0">
                <a:latin typeface="Calibri"/>
                <a:cs typeface="Calibri"/>
                <a:sym typeface="Calibri"/>
              </a:rPr>
              <a:t>A non-example of Core Action 1B: Students are working with texts that are well below the expected complexity for the level as defined by the standards.</a:t>
            </a:r>
          </a:p>
          <a:p>
            <a:pPr marL="633413" lvl="1" indent="-171450">
              <a:spcBef>
                <a:spcPts val="480"/>
              </a:spcBef>
              <a:spcAft>
                <a:spcPts val="0"/>
              </a:spcAft>
              <a:buFont typeface="Arial" panose="020B0604020202020204" pitchFamily="34" charset="0"/>
              <a:buChar char="•"/>
              <a:defRPr/>
            </a:pPr>
            <a:r>
              <a:rPr lang="en-US" dirty="0">
                <a:latin typeface="Calibri"/>
                <a:cs typeface="Calibri"/>
                <a:sym typeface="Calibri"/>
              </a:rPr>
              <a:t>A non-example for Core Action 1C: Most class time is spent with only the instructor reading or speaking directly about the text(s).</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You can reference the Guiding Questions doc when thinking about examples and non-examples.</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This exercise is a precursor to observing and substantiating your findings with evidence.</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Please identify a “reporter” for your team who will share during the whole group debrief.</a:t>
            </a:r>
            <a:endParaRPr lang="en-US" dirty="0"/>
          </a:p>
          <a:p>
            <a:pPr>
              <a:spcBef>
                <a:spcPts val="480"/>
              </a:spcBef>
              <a:spcAft>
                <a:spcPts val="0"/>
              </a:spcAft>
              <a:defRPr/>
            </a:pPr>
            <a:endParaRPr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 </a:t>
            </a:r>
            <a:endParaRPr dirty="0"/>
          </a:p>
          <a:p>
            <a:pPr marL="171450" marR="0" lvl="0" indent="-171450" algn="l" defTabSz="923925" rtl="0" eaLnBrk="0" fontAlgn="base" latinLnBrk="0" hangingPunct="0">
              <a:lnSpc>
                <a:spcPct val="90000"/>
              </a:lnSpc>
              <a:spcBef>
                <a:spcPts val="480"/>
              </a:spcBef>
              <a:spcAft>
                <a:spcPts val="0"/>
              </a:spcAft>
              <a:buClrTx/>
              <a:buSzTx/>
              <a:buFont typeface="Arial" panose="020B0604020202020204" pitchFamily="34" charset="0"/>
              <a:buChar char="•"/>
              <a:tabLst/>
              <a:defRPr/>
            </a:pPr>
            <a:r>
              <a:rPr lang="en-US" dirty="0">
                <a:latin typeface="Calibri"/>
                <a:cs typeface="Calibri"/>
                <a:sym typeface="Calibri"/>
              </a:rPr>
              <a:t>Read instructions for the activity from the slide.</a:t>
            </a:r>
          </a:p>
          <a:p>
            <a:pPr marL="171450" indent="-171450">
              <a:spcBef>
                <a:spcPts val="480"/>
              </a:spcBef>
              <a:spcAft>
                <a:spcPts val="0"/>
              </a:spcAft>
              <a:buFont typeface="Arial" panose="020B0604020202020204" pitchFamily="34" charset="0"/>
              <a:buChar char="•"/>
              <a:defRPr/>
            </a:pPr>
            <a:r>
              <a:rPr lang="en-US" dirty="0"/>
              <a:t>Specific instructions for how to use the Padlet will be shared on the next slide.</a:t>
            </a:r>
          </a:p>
          <a:p>
            <a:pPr>
              <a:spcBef>
                <a:spcPts val="480"/>
              </a:spcBef>
              <a:spcAft>
                <a:spcPts val="0"/>
              </a:spcAft>
              <a:buFont typeface="Arial" panose="020B0604020202020204" pitchFamily="34" charset="0"/>
              <a:buNone/>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497BD184-D9FD-4741-A63A-01119EF0A74D}"/>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EDA95BB3-9FE6-4294-B8E9-9FB00722879C}"/>
              </a:ext>
            </a:extLst>
          </p:cNvPr>
          <p:cNvSpPr>
            <a:spLocks noGrp="1"/>
          </p:cNvSpPr>
          <p:nvPr>
            <p:ph type="body" idx="1"/>
          </p:nvPr>
        </p:nvSpPr>
        <p:spPr/>
        <p:txBody>
          <a:bodyPr/>
          <a:lstStyle/>
          <a:p>
            <a:pPr>
              <a:defRPr/>
            </a:pPr>
            <a:r>
              <a:rPr lang="en-US" b="1" dirty="0"/>
              <a:t>Big idea: </a:t>
            </a:r>
            <a:r>
              <a:rPr lang="en-US" dirty="0"/>
              <a:t>Show people how to use Padlets.</a:t>
            </a:r>
          </a:p>
          <a:p>
            <a:pPr>
              <a:defRPr/>
            </a:pPr>
            <a:endParaRPr lang="en-US" dirty="0"/>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Read instructions for how to use Padlet from the slide.</a:t>
            </a:r>
            <a:endParaRPr lang="en-US" b="1" dirty="0">
              <a:latin typeface="Calibri"/>
              <a:ea typeface="Calibri"/>
              <a:cs typeface="Calibri"/>
              <a:sym typeface="Calibri"/>
            </a:endParaRPr>
          </a:p>
          <a:p>
            <a:pPr>
              <a:spcBef>
                <a:spcPts val="480"/>
              </a:spcBef>
              <a:spcAft>
                <a:spcPts val="0"/>
              </a:spcAft>
              <a:defRPr/>
            </a:pPr>
            <a:endParaRPr lang="en-US"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 </a:t>
            </a:r>
            <a:endParaRPr lang="en-US" dirty="0"/>
          </a:p>
          <a:p>
            <a:pPr marL="171450" indent="-171450">
              <a:spcBef>
                <a:spcPts val="480"/>
              </a:spcBef>
              <a:spcAft>
                <a:spcPts val="0"/>
              </a:spcAft>
              <a:buFont typeface="Arial" panose="020B0604020202020204" pitchFamily="34" charset="0"/>
              <a:buChar char="•"/>
              <a:defRPr/>
            </a:pPr>
            <a:r>
              <a:rPr lang="en-US" dirty="0"/>
              <a:t>Screen share as needed.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A2253289-A06C-47BC-B499-818208AD5756}"/>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541618AF-0056-449B-BC41-693E1E7F4F09}"/>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Bring state teams back together and debrief the work session.</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t>Click on this slide before breakout groups return to the main room.</a:t>
            </a:r>
          </a:p>
        </p:txBody>
      </p:sp>
    </p:spTree>
    <p:extLst>
      <p:ext uri="{BB962C8B-B14F-4D97-AF65-F5344CB8AC3E}">
        <p14:creationId xmlns:p14="http://schemas.microsoft.com/office/powerpoint/2010/main" val="3510022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7" name="Google Shape;160;p15:notes">
            <a:extLst>
              <a:ext uri="{FF2B5EF4-FFF2-40B4-BE49-F238E27FC236}">
                <a16:creationId xmlns:a16="http://schemas.microsoft.com/office/drawing/2014/main" id="{24B915BB-7D8C-47DA-8820-39E07C6D0767}"/>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161" name="Google Shape;161;p15:notes">
            <a:extLst>
              <a:ext uri="{FF2B5EF4-FFF2-40B4-BE49-F238E27FC236}">
                <a16:creationId xmlns:a16="http://schemas.microsoft.com/office/drawing/2014/main" id="{15221F18-A79B-416F-A5D0-F62D671B3C6C}"/>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Times New Roman"/>
                <a:ea typeface="Times New Roman"/>
                <a:cs typeface="Times New Roman"/>
                <a:sym typeface="Times New Roman"/>
              </a:rPr>
              <a:t>Big idea</a:t>
            </a:r>
            <a:r>
              <a:rPr lang="en-US" dirty="0">
                <a:latin typeface="Times New Roman"/>
                <a:ea typeface="Times New Roman"/>
                <a:cs typeface="Times New Roman"/>
                <a:sym typeface="Times New Roman"/>
              </a:rPr>
              <a:t>: </a:t>
            </a:r>
            <a:r>
              <a:rPr lang="en-US" dirty="0">
                <a:latin typeface="Calibri"/>
                <a:ea typeface="Calibri"/>
                <a:cs typeface="Calibri"/>
                <a:sym typeface="Calibri"/>
              </a:rPr>
              <a:t>Whole group debrief.</a:t>
            </a:r>
            <a:endParaRPr dirty="0"/>
          </a:p>
          <a:p>
            <a:pPr>
              <a:spcBef>
                <a:spcPts val="480"/>
              </a:spcBef>
              <a:spcAft>
                <a:spcPts val="0"/>
              </a:spcAft>
              <a:defRPr/>
            </a:pPr>
            <a:endParaRPr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Everyone is welcome to chat responses.</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Remind teams that their “reporter” will share the team reflections.</a:t>
            </a:r>
            <a:endParaRPr dirty="0"/>
          </a:p>
          <a:p>
            <a:pPr>
              <a:spcBef>
                <a:spcPts val="480"/>
              </a:spcBef>
              <a:spcAft>
                <a:spcPts val="0"/>
              </a:spcAft>
              <a:buClr>
                <a:schemeClr val="dk1"/>
              </a:buClr>
              <a:buSzPts val="1200"/>
              <a:buFont typeface="Arial"/>
              <a:buNone/>
              <a:defRPr/>
            </a:pPr>
            <a:endParaRPr dirty="0">
              <a:latin typeface="Times New Roman"/>
              <a:ea typeface="Times New Roman"/>
              <a:cs typeface="Times New Roman"/>
              <a:sym typeface="Times New Roman"/>
            </a:endParaRPr>
          </a:p>
          <a:p>
            <a:pPr>
              <a:spcBef>
                <a:spcPts val="480"/>
              </a:spcBef>
              <a:spcAft>
                <a:spcPts val="0"/>
              </a:spcAft>
              <a:defRPr/>
            </a:pPr>
            <a:r>
              <a:rPr lang="en-US" b="1" dirty="0">
                <a:latin typeface="Calibri"/>
                <a:ea typeface="Calibri"/>
                <a:cs typeface="Calibri"/>
                <a:sym typeface="Calibri"/>
              </a:rPr>
              <a:t>Facilitator notes: </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We are introducing the chat (with a pause). Participants will be given 1 minute to type their responses in the chat box and will wait for the facilitator to select enter/send.</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The purpose of the chat (with a pause) is to allow everyone to express their thoughts. Sometimes thinking stops if we think someone has already provided the “answer.”</a:t>
            </a:r>
          </a:p>
          <a:p>
            <a:pPr marL="171450" indent="-171450">
              <a:spcBef>
                <a:spcPts val="480"/>
              </a:spcBef>
              <a:spcAft>
                <a:spcPts val="0"/>
              </a:spcAft>
              <a:buFont typeface="Arial" panose="020B0604020202020204" pitchFamily="34" charset="0"/>
              <a:buChar char="•"/>
              <a:defRPr/>
            </a:pPr>
            <a:endParaRPr lang="en-US" b="1" dirty="0">
              <a:latin typeface="Calibri"/>
              <a:ea typeface="Calibri"/>
              <a:cs typeface="Calibri"/>
              <a:sym typeface="Calibri"/>
            </a:endParaRPr>
          </a:p>
          <a:p>
            <a:pPr>
              <a:spcBef>
                <a:spcPts val="480"/>
              </a:spcBef>
              <a:spcAft>
                <a:spcPts val="0"/>
              </a:spcAft>
              <a:defRPr/>
            </a:pP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5" name="Google Shape;167;p16:notes">
            <a:extLst>
              <a:ext uri="{FF2B5EF4-FFF2-40B4-BE49-F238E27FC236}">
                <a16:creationId xmlns:a16="http://schemas.microsoft.com/office/drawing/2014/main" id="{69C16521-EDAA-438F-836B-9CE7D7FB4704}"/>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solidFill>
            <a:srgbClr val="FFFFFF"/>
          </a:solidFill>
          <a:ln>
            <a:noFill/>
          </a:ln>
          <a:extLst>
            <a:ext uri="{91240B29-F687-4F45-9708-019B960494DF}">
              <a14:hiddenLine xmlns:a14="http://schemas.microsoft.com/office/drawing/2010/main" w="12700">
                <a:solidFill>
                  <a:schemeClr val="tx1"/>
                </a:solidFill>
                <a:round/>
                <a:headEnd/>
                <a:tailEnd/>
              </a14:hiddenLine>
            </a:ext>
          </a:extLst>
        </p:spPr>
      </p:sp>
      <p:sp>
        <p:nvSpPr>
          <p:cNvPr id="40962" name="Google Shape;168;p16:notes">
            <a:extLst>
              <a:ext uri="{FF2B5EF4-FFF2-40B4-BE49-F238E27FC236}">
                <a16:creationId xmlns:a16="http://schemas.microsoft.com/office/drawing/2014/main" id="{791D1F02-DED2-42F5-9A2B-2483A44F3A68}"/>
              </a:ext>
            </a:extLst>
          </p:cNvPr>
          <p:cNvSpPr>
            <a:spLocks noGrp="1"/>
          </p:cNvSpPr>
          <p:nvPr>
            <p:ph type="body" idx="1"/>
          </p:nvPr>
        </p:nvSpPr>
        <p:spPr>
          <a:solidFill>
            <a:srgbClr val="FFFFFF"/>
          </a:solidFill>
          <a:ln w="9525" cap="flat">
            <a:solidFill>
              <a:srgbClr val="000000"/>
            </a:solidFill>
            <a:round/>
            <a:headEnd type="none" w="sm" len="sm"/>
            <a:tailEnd type="none" w="sm" len="sm"/>
          </a:ln>
        </p:spPr>
        <p:txBody>
          <a:bodyPr lIns="95275" tIns="46825" rIns="95275" bIns="46825"/>
          <a:lstStyle/>
          <a:p>
            <a:pPr>
              <a:spcBef>
                <a:spcPct val="0"/>
              </a:spcBef>
              <a:defRPr/>
            </a:pPr>
            <a:r>
              <a:rPr lang="en-US" altLang="en-US" b="1" dirty="0">
                <a:latin typeface="Calibri" panose="020F0502020204030204" pitchFamily="34" charset="0"/>
                <a:sym typeface="Calibri" panose="020F0502020204030204" pitchFamily="34" charset="0"/>
              </a:rPr>
              <a:t>Big idea: </a:t>
            </a:r>
            <a:r>
              <a:rPr lang="en-US" altLang="en-US" dirty="0">
                <a:latin typeface="Calibri" panose="020F0502020204030204" pitchFamily="34" charset="0"/>
                <a:sym typeface="Calibri" panose="020F0502020204030204" pitchFamily="34" charset="0"/>
              </a:rPr>
              <a:t>Review the indicators that make up Core Action 4.</a:t>
            </a:r>
            <a:endParaRPr lang="en-US" altLang="en-US" dirty="0">
              <a:latin typeface="Times New Roman" panose="02020603050405020304" pitchFamily="18" charset="0"/>
            </a:endParaRPr>
          </a:p>
          <a:p>
            <a:pPr>
              <a:spcBef>
                <a:spcPts val="475"/>
              </a:spcBef>
              <a:defRPr/>
            </a:pPr>
            <a:endParaRPr lang="en-US" altLang="en-US" dirty="0">
              <a:latin typeface="Calibri" panose="020F0502020204030204" pitchFamily="34" charset="0"/>
              <a:sym typeface="Calibri" panose="020F0502020204030204" pitchFamily="34" charset="0"/>
            </a:endParaRPr>
          </a:p>
          <a:p>
            <a:pPr>
              <a:lnSpc>
                <a:spcPct val="100000"/>
              </a:lnSpc>
              <a:spcBef>
                <a:spcPts val="600"/>
              </a:spcBef>
              <a:defRPr/>
            </a:pPr>
            <a:r>
              <a:rPr lang="en-US" altLang="en-US" b="1" dirty="0">
                <a:latin typeface="Calibri" panose="020F0502020204030204" pitchFamily="34" charset="0"/>
                <a:sym typeface="Calibri" panose="020F0502020204030204" pitchFamily="34" charset="0"/>
              </a:rPr>
              <a:t>Facilitator talking points:</a:t>
            </a:r>
          </a:p>
          <a:p>
            <a:pPr marL="171450" indent="-171450" eaLnBrk="1" hangingPunct="1">
              <a:lnSpc>
                <a:spcPct val="100000"/>
              </a:lnSpc>
              <a:spcBef>
                <a:spcPts val="600"/>
              </a:spcBef>
              <a:buClr>
                <a:srgbClr val="000000"/>
              </a:buClr>
              <a:buSzPts val="14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participants to follow along in their workbooks.</a:t>
            </a:r>
          </a:p>
          <a:p>
            <a:pPr>
              <a:lnSpc>
                <a:spcPct val="100000"/>
              </a:lnSpc>
              <a:spcBef>
                <a:spcPct val="0"/>
              </a:spcBef>
              <a:defRPr/>
            </a:pPr>
            <a:endParaRPr lang="en-US" altLang="en-US" b="1" dirty="0">
              <a:latin typeface="Calibri" panose="020F0502020204030204" pitchFamily="34" charset="0"/>
              <a:sym typeface="Calibri" panose="020F0502020204030204" pitchFamily="34" charset="0"/>
            </a:endParaRPr>
          </a:p>
          <a:p>
            <a:pPr>
              <a:lnSpc>
                <a:spcPct val="100000"/>
              </a:lnSpc>
              <a:spcBef>
                <a:spcPct val="0"/>
              </a:spcBef>
              <a:defRPr/>
            </a:pPr>
            <a:r>
              <a:rPr lang="en-US" altLang="en-US" b="1" dirty="0">
                <a:latin typeface="Calibri" panose="020F0502020204030204" pitchFamily="34" charset="0"/>
                <a:sym typeface="Calibri" panose="020F0502020204030204" pitchFamily="34" charset="0"/>
              </a:rPr>
              <a:t>Facilitator notes: </a:t>
            </a:r>
            <a:endParaRPr lang="en-US" altLang="en-US" dirty="0">
              <a:latin typeface="Times New Roman" panose="02020603050405020304" pitchFamily="18" charset="0"/>
            </a:endParaRPr>
          </a:p>
          <a:p>
            <a:pPr marL="171450" indent="-171450">
              <a:spcBef>
                <a:spcPts val="1075"/>
              </a:spcBef>
              <a:buClr>
                <a:srgbClr val="000000"/>
              </a:buClr>
              <a:buSzPts val="12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 you click through the indicators, read each one and move on.</a:t>
            </a:r>
            <a:endParaRPr lang="en-US" altLang="en-US" dirty="0">
              <a:latin typeface="Times New Roman" panose="02020603050405020304" pitchFamily="18" charset="0"/>
            </a:endParaRPr>
          </a:p>
          <a:p>
            <a:pPr marL="171450" indent="-171450">
              <a:spcBef>
                <a:spcPts val="475"/>
              </a:spcBef>
              <a:buClr>
                <a:srgbClr val="000000"/>
              </a:buClr>
              <a:buSzPts val="12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Participants will have time to think through each one during their breakout times.</a:t>
            </a:r>
            <a:endParaRPr lang="en-US" altLang="en-US" dirty="0">
              <a:latin typeface="Times New Roman" panose="02020603050405020304" pitchFamily="18" charset="0"/>
            </a:endParaRPr>
          </a:p>
          <a:p>
            <a:pPr>
              <a:spcBef>
                <a:spcPts val="475"/>
              </a:spcBef>
              <a:defRPr/>
            </a:pPr>
            <a:endParaRPr lang="en-US" altLang="en-US" dirty="0">
              <a:latin typeface="Calibri" panose="020F0502020204030204" pitchFamily="34" charset="0"/>
              <a:sym typeface="Calibri" panose="020F0502020204030204" pitchFamily="34" charset="0"/>
            </a:endParaRPr>
          </a:p>
          <a:p>
            <a:pPr>
              <a:spcBef>
                <a:spcPts val="475"/>
              </a:spcBef>
              <a:defRPr/>
            </a:pPr>
            <a:endParaRPr lang="en-US" altLang="en-US" dirty="0">
              <a:latin typeface="Times New Roman" panose="02020603050405020304" pitchFamily="18" charset="0"/>
            </a:endParaRPr>
          </a:p>
          <a:p>
            <a:pPr>
              <a:spcBef>
                <a:spcPts val="475"/>
              </a:spcBef>
              <a:defRPr/>
            </a:pPr>
            <a:endParaRPr lang="en-US" altLang="en-US" dirty="0">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3" name="Google Shape;179;p17:notes">
            <a:extLst>
              <a:ext uri="{FF2B5EF4-FFF2-40B4-BE49-F238E27FC236}">
                <a16:creationId xmlns:a16="http://schemas.microsoft.com/office/drawing/2014/main" id="{BCE8C5E9-4A83-4F20-9068-41DE5DC3FC37}"/>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43010" name="Google Shape;180;p17:notes">
            <a:extLst>
              <a:ext uri="{FF2B5EF4-FFF2-40B4-BE49-F238E27FC236}">
                <a16:creationId xmlns:a16="http://schemas.microsoft.com/office/drawing/2014/main" id="{DA9729F7-A8D5-45CF-A7D0-54ACCED0BAC3}"/>
              </a:ext>
            </a:extLst>
          </p:cNvPr>
          <p:cNvSpPr>
            <a:spLocks noGrp="1" noChangeArrowheads="1"/>
          </p:cNvSpPr>
          <p:nvPr>
            <p:ph type="body" idx="1"/>
          </p:nvPr>
        </p:nvSpPr>
        <p:spPr>
          <a:ln w="9525"/>
        </p:spPr>
        <p:txBody>
          <a:bodyPr lIns="95275" tIns="46825" rIns="95275" bIns="46825"/>
          <a:lstStyle/>
          <a:p>
            <a:pPr>
              <a:spcBef>
                <a:spcPct val="0"/>
              </a:spcBef>
              <a:defRPr/>
            </a:pPr>
            <a:r>
              <a:rPr lang="en-US" altLang="en-US" b="1" dirty="0">
                <a:latin typeface="Calibri" panose="020F0502020204030204" pitchFamily="34" charset="0"/>
                <a:sym typeface="Calibri" panose="020F0502020204030204" pitchFamily="34" charset="0"/>
              </a:rPr>
              <a:t>Big idea: </a:t>
            </a:r>
            <a:r>
              <a:rPr lang="en-US" altLang="en-US" dirty="0">
                <a:latin typeface="Calibri" panose="020F0502020204030204" pitchFamily="34" charset="0"/>
                <a:sym typeface="Calibri" panose="020F0502020204030204" pitchFamily="34" charset="0"/>
              </a:rPr>
              <a:t>Review the indicators that make up Core Action 5.</a:t>
            </a:r>
            <a:endParaRPr lang="en-US" altLang="en-US" dirty="0">
              <a:latin typeface="Times New Roman" panose="02020603050405020304" pitchFamily="18" charset="0"/>
            </a:endParaRPr>
          </a:p>
          <a:p>
            <a:pPr>
              <a:spcBef>
                <a:spcPts val="475"/>
              </a:spcBef>
              <a:defRPr/>
            </a:pPr>
            <a:endParaRPr lang="en-US" altLang="en-US" dirty="0">
              <a:latin typeface="Calibri" panose="020F0502020204030204" pitchFamily="34" charset="0"/>
              <a:sym typeface="Calibri" panose="020F0502020204030204" pitchFamily="34" charset="0"/>
            </a:endParaRPr>
          </a:p>
          <a:p>
            <a:pPr>
              <a:lnSpc>
                <a:spcPct val="100000"/>
              </a:lnSpc>
              <a:spcBef>
                <a:spcPts val="600"/>
              </a:spcBef>
              <a:defRPr/>
            </a:pPr>
            <a:r>
              <a:rPr lang="en-US" altLang="en-US" b="1" dirty="0">
                <a:latin typeface="Calibri" panose="020F0502020204030204" pitchFamily="34" charset="0"/>
                <a:sym typeface="Calibri" panose="020F0502020204030204" pitchFamily="34" charset="0"/>
              </a:rPr>
              <a:t>Facilitator talking points:</a:t>
            </a:r>
          </a:p>
          <a:p>
            <a:pPr marL="171450" indent="-171450" eaLnBrk="1" hangingPunct="1">
              <a:lnSpc>
                <a:spcPct val="100000"/>
              </a:lnSpc>
              <a:spcBef>
                <a:spcPts val="600"/>
              </a:spcBef>
              <a:buClr>
                <a:srgbClr val="000000"/>
              </a:buClr>
              <a:buSzPts val="14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participants to follow along in their workbooks.</a:t>
            </a:r>
            <a:endParaRPr lang="en-US" altLang="en-US" dirty="0">
              <a:latin typeface="Times New Roman" panose="02020603050405020304" pitchFamily="18" charset="0"/>
            </a:endParaRPr>
          </a:p>
          <a:p>
            <a:pPr>
              <a:lnSpc>
                <a:spcPct val="100000"/>
              </a:lnSpc>
              <a:spcBef>
                <a:spcPts val="600"/>
              </a:spcBef>
              <a:defRPr/>
            </a:pPr>
            <a:endParaRPr lang="en-US" altLang="en-US" b="1" dirty="0">
              <a:latin typeface="Calibri" panose="020F0502020204030204" pitchFamily="34" charset="0"/>
              <a:sym typeface="Calibri" panose="020F0502020204030204" pitchFamily="34" charset="0"/>
            </a:endParaRPr>
          </a:p>
          <a:p>
            <a:pPr>
              <a:lnSpc>
                <a:spcPct val="100000"/>
              </a:lnSpc>
              <a:spcBef>
                <a:spcPct val="0"/>
              </a:spcBef>
              <a:defRPr/>
            </a:pPr>
            <a:r>
              <a:rPr lang="en-US" altLang="en-US" b="1" dirty="0">
                <a:latin typeface="Calibri" panose="020F0502020204030204" pitchFamily="34" charset="0"/>
                <a:sym typeface="Calibri" panose="020F0502020204030204" pitchFamily="34" charset="0"/>
              </a:rPr>
              <a:t>Facilitator notes: </a:t>
            </a:r>
            <a:endParaRPr lang="en-US" altLang="en-US" dirty="0">
              <a:latin typeface="Times New Roman" panose="02020603050405020304" pitchFamily="18" charset="0"/>
            </a:endParaRPr>
          </a:p>
          <a:p>
            <a:pPr marL="171450" indent="-171450">
              <a:spcBef>
                <a:spcPts val="1075"/>
              </a:spcBef>
              <a:buClr>
                <a:srgbClr val="000000"/>
              </a:buClr>
              <a:buSzPts val="12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 you click through the indicators, read each one and move on.</a:t>
            </a:r>
            <a:endParaRPr lang="en-US" altLang="en-US" dirty="0">
              <a:latin typeface="Times New Roman" panose="02020603050405020304" pitchFamily="18" charset="0"/>
            </a:endParaRPr>
          </a:p>
          <a:p>
            <a:pPr marL="171450" indent="-171450">
              <a:spcBef>
                <a:spcPts val="475"/>
              </a:spcBef>
              <a:buClr>
                <a:srgbClr val="000000"/>
              </a:buClr>
              <a:buSzPts val="12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Participants will have time to think through each one during their breakout times.</a:t>
            </a:r>
            <a:endParaRPr lang="en-US" altLang="en-US" dirty="0">
              <a:latin typeface="Times New Roman" panose="02020603050405020304" pitchFamily="18" charset="0"/>
            </a:endParaRPr>
          </a:p>
          <a:p>
            <a:pPr>
              <a:spcBef>
                <a:spcPts val="475"/>
              </a:spcBef>
              <a:defRPr/>
            </a:pPr>
            <a:endParaRPr lang="en-US" altLang="en-US" dirty="0">
              <a:latin typeface="Calibri" panose="020F0502020204030204" pitchFamily="34" charset="0"/>
              <a:sym typeface="Calibri" panose="020F0502020204030204" pitchFamily="34" charset="0"/>
            </a:endParaRPr>
          </a:p>
          <a:p>
            <a:pPr>
              <a:spcBef>
                <a:spcPts val="475"/>
              </a:spcBef>
              <a:defRPr/>
            </a:pPr>
            <a:endParaRPr lang="en-US" altLang="en-US" dirty="0">
              <a:latin typeface="Calibri" panose="020F0502020204030204" pitchFamily="34" charset="0"/>
              <a:sym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1" name="Google Shape;152;p14:notes">
            <a:extLst>
              <a:ext uri="{FF2B5EF4-FFF2-40B4-BE49-F238E27FC236}">
                <a16:creationId xmlns:a16="http://schemas.microsoft.com/office/drawing/2014/main" id="{E0D006CA-F432-4AF2-9312-8CD523FC0077}"/>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153" name="Google Shape;153;p14:notes">
            <a:extLst>
              <a:ext uri="{FF2B5EF4-FFF2-40B4-BE49-F238E27FC236}">
                <a16:creationId xmlns:a16="http://schemas.microsoft.com/office/drawing/2014/main" id="{1AC820FE-5EC3-40E1-92FB-445A07423CE9}"/>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Calibri"/>
                <a:ea typeface="Calibri"/>
                <a:cs typeface="Calibri"/>
                <a:sym typeface="Calibri"/>
              </a:rPr>
              <a:t>Big idea: </a:t>
            </a:r>
            <a:r>
              <a:rPr lang="en-US" dirty="0">
                <a:latin typeface="Calibri"/>
                <a:ea typeface="Calibri"/>
                <a:cs typeface="Calibri"/>
                <a:sym typeface="Calibri"/>
              </a:rPr>
              <a:t>Discuss Core Actions 4-5 in teams.</a:t>
            </a:r>
            <a:endParaRPr dirty="0"/>
          </a:p>
          <a:p>
            <a:pPr>
              <a:spcBef>
                <a:spcPts val="480"/>
              </a:spcBef>
              <a:spcAft>
                <a:spcPts val="0"/>
              </a:spcAft>
              <a:defRPr/>
            </a:pPr>
            <a:endParaRPr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Read instructions for the activity from the slide.</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The goal is for each team to decide on at least one example and non-example for each indicator.</a:t>
            </a:r>
          </a:p>
          <a:p>
            <a:pPr marL="633413" lvl="1" indent="-171450">
              <a:spcBef>
                <a:spcPts val="480"/>
              </a:spcBef>
              <a:spcAft>
                <a:spcPts val="0"/>
              </a:spcAft>
              <a:buFont typeface="Arial" panose="020B0604020202020204" pitchFamily="34" charset="0"/>
              <a:buChar char="•"/>
              <a:defRPr/>
            </a:pPr>
            <a:r>
              <a:rPr lang="en-US" dirty="0">
                <a:latin typeface="Calibri"/>
                <a:cs typeface="Calibri"/>
                <a:sym typeface="Calibri"/>
              </a:rPr>
              <a:t>A non-example for Core Action 5A: The teacher just marks homework/assignments right or wrong and provides a grade with no feedback.  </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You can reference the Guiding Questions doc when thinking about examples and non-examples.</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This exercise is a precursor to observing and substantiating your findings with evidence.</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Please identify a “reporter” for your team who will share during the whole group debrief.</a:t>
            </a:r>
            <a:endParaRPr lang="en-US" dirty="0"/>
          </a:p>
          <a:p>
            <a:pPr>
              <a:spcBef>
                <a:spcPts val="480"/>
              </a:spcBef>
              <a:spcAft>
                <a:spcPts val="0"/>
              </a:spcAft>
              <a:defRPr/>
            </a:pPr>
            <a:endParaRPr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 </a:t>
            </a:r>
            <a:endParaRPr lang="en-US" dirty="0"/>
          </a:p>
          <a:p>
            <a:pPr marL="171450" marR="0" lvl="0" indent="-171450" algn="l" defTabSz="923925" rtl="0" eaLnBrk="0" fontAlgn="base" latinLnBrk="0" hangingPunct="0">
              <a:lnSpc>
                <a:spcPct val="90000"/>
              </a:lnSpc>
              <a:spcBef>
                <a:spcPts val="480"/>
              </a:spcBef>
              <a:spcAft>
                <a:spcPts val="0"/>
              </a:spcAft>
              <a:buClrTx/>
              <a:buSzTx/>
              <a:buFont typeface="Arial" panose="020B0604020202020204" pitchFamily="34" charset="0"/>
              <a:buChar char="•"/>
              <a:tabLst/>
              <a:defRPr/>
            </a:pPr>
            <a:r>
              <a:rPr lang="en-US" dirty="0">
                <a:latin typeface="Calibri"/>
                <a:cs typeface="Calibri"/>
                <a:sym typeface="Calibri"/>
              </a:rPr>
              <a:t>Read instructions for the activity from the slide.</a:t>
            </a:r>
          </a:p>
          <a:p>
            <a:pPr marL="171450" indent="-171450">
              <a:spcBef>
                <a:spcPts val="480"/>
              </a:spcBef>
              <a:spcAft>
                <a:spcPts val="0"/>
              </a:spcAft>
              <a:buFont typeface="Arial" panose="020B0604020202020204" pitchFamily="34" charset="0"/>
              <a:buChar char="•"/>
              <a:defRPr/>
            </a:pPr>
            <a:r>
              <a:rPr lang="en-US" dirty="0"/>
              <a:t>Specific instruction for how to use the Padlet is on slide 22.</a:t>
            </a:r>
          </a:p>
          <a:p>
            <a:pPr>
              <a:spcBef>
                <a:spcPts val="480"/>
              </a:spcBef>
              <a:spcAft>
                <a:spcPts val="0"/>
              </a:spcAft>
              <a:buFont typeface="Arial" panose="020B0604020202020204" pitchFamily="34" charset="0"/>
              <a:buNone/>
              <a:defRP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A2253289-A06C-47BC-B499-818208AD5756}"/>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541618AF-0056-449B-BC41-693E1E7F4F09}"/>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Bring state teams back together and debrief the work session.</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t>Click on this slide before breakout groups return to the main room.</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49" name="Google Shape;160;p15:notes">
            <a:extLst>
              <a:ext uri="{FF2B5EF4-FFF2-40B4-BE49-F238E27FC236}">
                <a16:creationId xmlns:a16="http://schemas.microsoft.com/office/drawing/2014/main" id="{1651A599-FFBF-464B-8786-5D7944C04407}"/>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161" name="Google Shape;161;p15:notes">
            <a:extLst>
              <a:ext uri="{FF2B5EF4-FFF2-40B4-BE49-F238E27FC236}">
                <a16:creationId xmlns:a16="http://schemas.microsoft.com/office/drawing/2014/main" id="{FF03984A-ED73-4DCB-8DBC-7959338E833C}"/>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Times New Roman"/>
                <a:ea typeface="Times New Roman"/>
                <a:cs typeface="Times New Roman"/>
                <a:sym typeface="Times New Roman"/>
              </a:rPr>
              <a:t>Big idea</a:t>
            </a:r>
            <a:r>
              <a:rPr lang="en-US" dirty="0">
                <a:latin typeface="Times New Roman"/>
                <a:ea typeface="Times New Roman"/>
                <a:cs typeface="Times New Roman"/>
                <a:sym typeface="Times New Roman"/>
              </a:rPr>
              <a:t>: </a:t>
            </a:r>
            <a:r>
              <a:rPr lang="en-US" dirty="0">
                <a:latin typeface="Calibri"/>
                <a:ea typeface="Calibri"/>
                <a:cs typeface="Calibri"/>
                <a:sym typeface="Calibri"/>
              </a:rPr>
              <a:t>Whole group debrief.</a:t>
            </a:r>
            <a:endParaRPr dirty="0"/>
          </a:p>
          <a:p>
            <a:pPr>
              <a:spcBef>
                <a:spcPts val="480"/>
              </a:spcBef>
              <a:spcAft>
                <a:spcPts val="0"/>
              </a:spcAft>
              <a:defRPr/>
            </a:pPr>
            <a:endParaRPr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Everyone is welcome to chat responses.</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Remind teams that their “reporter” will share the team reflections.</a:t>
            </a:r>
            <a:endParaRPr dirty="0"/>
          </a:p>
          <a:p>
            <a:pPr>
              <a:spcBef>
                <a:spcPts val="480"/>
              </a:spcBef>
              <a:spcAft>
                <a:spcPts val="0"/>
              </a:spcAft>
              <a:buClr>
                <a:schemeClr val="dk1"/>
              </a:buClr>
              <a:buSzPts val="1200"/>
              <a:buFont typeface="Arial"/>
              <a:buNone/>
              <a:defRPr/>
            </a:pPr>
            <a:endParaRPr dirty="0">
              <a:latin typeface="Times New Roman"/>
              <a:ea typeface="Times New Roman"/>
              <a:cs typeface="Times New Roman"/>
              <a:sym typeface="Times New Roman"/>
            </a:endParaRPr>
          </a:p>
          <a:p>
            <a:pPr>
              <a:spcBef>
                <a:spcPts val="480"/>
              </a:spcBef>
              <a:spcAft>
                <a:spcPts val="0"/>
              </a:spcAft>
              <a:defRPr/>
            </a:pPr>
            <a:r>
              <a:rPr lang="en-US" b="1" dirty="0">
                <a:latin typeface="Calibri"/>
                <a:ea typeface="Calibri"/>
                <a:cs typeface="Calibri"/>
                <a:sym typeface="Calibri"/>
              </a:rPr>
              <a:t>Facilitator notes: </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Participants will be given 1 minute to type their responses in the chat box and will wait for the facilitator to select enter/send.</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The purpose of the chat (with a pause) is to allow everyone to express their thoughts.  Sometimes thinking stops if we think someone has already provided the “answer.”</a:t>
            </a:r>
          </a:p>
          <a:p>
            <a:pPr marL="171450" indent="-171450">
              <a:spcBef>
                <a:spcPts val="480"/>
              </a:spcBef>
              <a:spcAft>
                <a:spcPts val="0"/>
              </a:spcAft>
              <a:buFont typeface="Arial" panose="020B0604020202020204" pitchFamily="34" charset="0"/>
              <a:buChar char="•"/>
              <a:defRPr/>
            </a:pPr>
            <a:endParaRPr lang="en-US" b="1" dirty="0">
              <a:latin typeface="Calibri"/>
              <a:ea typeface="Calibri"/>
              <a:cs typeface="Calibri"/>
              <a:sym typeface="Calibri"/>
            </a:endParaRPr>
          </a:p>
          <a:p>
            <a:pPr>
              <a:spcBef>
                <a:spcPts val="480"/>
              </a:spcBef>
              <a:spcAft>
                <a:spcPts val="0"/>
              </a:spcAft>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t>Big idea</a:t>
            </a:r>
            <a:r>
              <a:rPr lang="en-US" altLang="en-US" dirty="0"/>
              <a:t>: Make audience aware of contract information.</a:t>
            </a:r>
          </a:p>
          <a:p>
            <a:pPr>
              <a:defRPr/>
            </a:pPr>
            <a:endParaRPr lang="en-US" altLang="en-US" b="1" dirty="0"/>
          </a:p>
          <a:p>
            <a:pPr>
              <a:defRPr/>
            </a:pPr>
            <a:r>
              <a:rPr lang="en-US" altLang="en-US" b="1" dirty="0"/>
              <a:t>Facilitator talking points:</a:t>
            </a:r>
          </a:p>
          <a:p>
            <a:pPr marL="171450" indent="-171450">
              <a:buFont typeface="Arial" panose="020B0604020202020204" pitchFamily="34" charset="0"/>
              <a:buChar char="•"/>
              <a:defRPr/>
            </a:pPr>
            <a:r>
              <a:rPr lang="en-US" altLang="en-US" b="0" dirty="0"/>
              <a:t>Please read through this slide for information about the contract.</a:t>
            </a:r>
          </a:p>
          <a:p>
            <a:pPr>
              <a:defRPr/>
            </a:pPr>
            <a:endParaRPr lang="en-US" altLang="en-US" b="1" dirty="0"/>
          </a:p>
          <a:p>
            <a:pPr>
              <a:defRPr/>
            </a:pPr>
            <a:r>
              <a:rPr lang="en-US" altLang="en-US" b="1" dirty="0"/>
              <a:t>Facilitator notes:</a:t>
            </a:r>
          </a:p>
        </p:txBody>
      </p:sp>
    </p:spTree>
    <p:extLst>
      <p:ext uri="{BB962C8B-B14F-4D97-AF65-F5344CB8AC3E}">
        <p14:creationId xmlns:p14="http://schemas.microsoft.com/office/powerpoint/2010/main" val="4271456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7" name="Google Shape;206;p20:notes">
            <a:extLst>
              <a:ext uri="{FF2B5EF4-FFF2-40B4-BE49-F238E27FC236}">
                <a16:creationId xmlns:a16="http://schemas.microsoft.com/office/drawing/2014/main" id="{F952001A-524A-4EDC-BB5F-8A8B6AB7BEC7}"/>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207" name="Google Shape;207;p20:notes">
            <a:extLst>
              <a:ext uri="{FF2B5EF4-FFF2-40B4-BE49-F238E27FC236}">
                <a16:creationId xmlns:a16="http://schemas.microsoft.com/office/drawing/2014/main" id="{C46E6EE9-D8ED-4F4B-9D79-28F02A303CAC}"/>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Calibri"/>
                <a:ea typeface="Calibri"/>
                <a:cs typeface="Calibri"/>
                <a:sym typeface="Calibri"/>
              </a:rPr>
              <a:t>Big idea: </a:t>
            </a:r>
            <a:r>
              <a:rPr lang="en-US" dirty="0">
                <a:latin typeface="Calibri"/>
                <a:ea typeface="Calibri"/>
                <a:cs typeface="Calibri"/>
                <a:sym typeface="Calibri"/>
              </a:rPr>
              <a:t>Provide an opportunity for participants to apply what they’ve learned about Core Actions 1, 2, and 5 to a video lesson.</a:t>
            </a:r>
            <a:endParaRPr b="1" dirty="0">
              <a:latin typeface="Calibri"/>
              <a:ea typeface="Calibri"/>
              <a:cs typeface="Calibri"/>
              <a:sym typeface="Calibri"/>
            </a:endParaRPr>
          </a:p>
          <a:p>
            <a:pPr>
              <a:spcBef>
                <a:spcPts val="480"/>
              </a:spcBef>
              <a:spcAft>
                <a:spcPts val="0"/>
              </a:spcAft>
              <a:defRPr/>
            </a:pPr>
            <a:endParaRPr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endParaRPr dirty="0"/>
          </a:p>
          <a:p>
            <a:pPr marL="171450" indent="-171450">
              <a:spcBef>
                <a:spcPts val="480"/>
              </a:spcBef>
              <a:spcAft>
                <a:spcPts val="0"/>
              </a:spcAft>
              <a:buClr>
                <a:schemeClr val="dk1"/>
              </a:buClr>
              <a:buSzPts val="1200"/>
              <a:buFont typeface="Arial"/>
              <a:buChar char="•"/>
              <a:defRPr/>
            </a:pPr>
            <a:r>
              <a:rPr lang="en-US" dirty="0">
                <a:latin typeface="Calibri"/>
                <a:ea typeface="Calibri"/>
                <a:cs typeface="Calibri"/>
                <a:sym typeface="Calibri"/>
              </a:rPr>
              <a:t>You have the opportunity to put your training into action by watching a video and taking notes on the Core Actions (and indicators) you observe. </a:t>
            </a:r>
          </a:p>
          <a:p>
            <a:pPr marL="171450" indent="-171450">
              <a:spcBef>
                <a:spcPts val="480"/>
              </a:spcBef>
              <a:spcAft>
                <a:spcPts val="0"/>
              </a:spcAft>
              <a:buClr>
                <a:schemeClr val="dk1"/>
              </a:buClr>
              <a:buSzPts val="1200"/>
              <a:buFont typeface="Arial"/>
              <a:buChar char="•"/>
              <a:defRPr/>
            </a:pPr>
            <a:r>
              <a:rPr lang="en-US" dirty="0">
                <a:latin typeface="Calibri"/>
                <a:cs typeface="Calibri"/>
                <a:sym typeface="Calibri"/>
              </a:rPr>
              <a:t>Notice that we are only asking you to opine on Core Actions 1, 2, and 3. This is because this is a short lesson, and Core Actions 4 and 5 are not applicable.</a:t>
            </a:r>
          </a:p>
          <a:p>
            <a:pPr marL="171450" indent="-171450">
              <a:spcBef>
                <a:spcPts val="480"/>
              </a:spcBef>
              <a:spcAft>
                <a:spcPts val="0"/>
              </a:spcAft>
              <a:buClr>
                <a:schemeClr val="dk1"/>
              </a:buClr>
              <a:buSzPts val="1200"/>
              <a:buFont typeface="Arial"/>
              <a:buChar char="•"/>
              <a:defRPr/>
            </a:pPr>
            <a:r>
              <a:rPr lang="en-US" dirty="0">
                <a:latin typeface="Calibri"/>
                <a:ea typeface="Calibri"/>
                <a:cs typeface="Calibri"/>
                <a:sym typeface="Calibri"/>
              </a:rPr>
              <a:t>Please remember that no lesson is perfect. </a:t>
            </a:r>
          </a:p>
          <a:p>
            <a:pPr marL="171450" indent="-171450">
              <a:spcBef>
                <a:spcPts val="480"/>
              </a:spcBef>
              <a:spcAft>
                <a:spcPts val="0"/>
              </a:spcAft>
              <a:buClr>
                <a:schemeClr val="dk1"/>
              </a:buClr>
              <a:buSzPts val="1200"/>
              <a:buFont typeface="Arial"/>
              <a:buChar char="•"/>
              <a:defRPr/>
            </a:pPr>
            <a:r>
              <a:rPr lang="en-US" dirty="0">
                <a:latin typeface="Calibri"/>
                <a:cs typeface="Calibri"/>
                <a:sym typeface="Calibri"/>
              </a:rPr>
              <a:t>Think about the Guiding Questions doc that was discussed and reviewed earlier.</a:t>
            </a:r>
            <a:endParaRPr dirty="0"/>
          </a:p>
          <a:p>
            <a:pPr>
              <a:spcBef>
                <a:spcPts val="480"/>
              </a:spcBef>
              <a:spcAft>
                <a:spcPts val="0"/>
              </a:spcAft>
              <a:defRPr/>
            </a:pPr>
            <a:endParaRPr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 </a:t>
            </a:r>
            <a:endParaRPr dirty="0"/>
          </a:p>
          <a:p>
            <a:pPr marL="171450" indent="-171450">
              <a:spcBef>
                <a:spcPts val="600"/>
              </a:spcBef>
              <a:spcAft>
                <a:spcPts val="0"/>
              </a:spcAft>
              <a:buClr>
                <a:schemeClr val="dk1"/>
              </a:buClr>
              <a:buSzPts val="1200"/>
              <a:buFont typeface="Arial"/>
              <a:buChar char="•"/>
              <a:defRPr/>
            </a:pPr>
            <a:r>
              <a:rPr lang="en-US" dirty="0">
                <a:latin typeface="Calibri"/>
                <a:ea typeface="Calibri"/>
                <a:cs typeface="Calibri"/>
                <a:sym typeface="Calibri"/>
              </a:rPr>
              <a:t>Make sure participants have a clean copy of the Observation Tool to take notes while watching the first video. </a:t>
            </a:r>
            <a:endParaRPr dirty="0"/>
          </a:p>
          <a:p>
            <a:pPr marL="171450" indent="-171450">
              <a:lnSpc>
                <a:spcPct val="100000"/>
              </a:lnSpc>
              <a:spcBef>
                <a:spcPts val="0"/>
              </a:spcBef>
              <a:spcAft>
                <a:spcPts val="0"/>
              </a:spcAft>
              <a:buClr>
                <a:schemeClr val="dk1"/>
              </a:buClr>
              <a:buSzPts val="1200"/>
              <a:buFont typeface="Arial"/>
              <a:buChar char="•"/>
              <a:defRPr/>
            </a:pPr>
            <a:endParaRPr dirty="0"/>
          </a:p>
          <a:p>
            <a:pPr>
              <a:spcBef>
                <a:spcPts val="1080"/>
              </a:spcBef>
              <a:spcAft>
                <a:spcPts val="0"/>
              </a:spcAft>
              <a:defRPr/>
            </a:pPr>
            <a:endParaRPr dirty="0">
              <a:latin typeface="Times New Roman"/>
              <a:ea typeface="Times New Roman"/>
              <a:cs typeface="Times New Roman"/>
              <a:sym typeface="Times New Roman"/>
            </a:endParaRPr>
          </a:p>
          <a:p>
            <a:pPr>
              <a:spcBef>
                <a:spcPts val="480"/>
              </a:spcBef>
              <a:spcAft>
                <a:spcPts val="0"/>
              </a:spcAft>
              <a:buClr>
                <a:schemeClr val="dk1"/>
              </a:buClr>
              <a:buSzPts val="1200"/>
              <a:buFont typeface="Times New Roman"/>
              <a:buNone/>
              <a:defRPr/>
            </a:pPr>
            <a:endParaRPr dirty="0">
              <a:latin typeface="Times New Roman"/>
              <a:ea typeface="Times New Roman"/>
              <a:cs typeface="Times New Roman"/>
              <a:sym typeface="Times New Roman"/>
            </a:endParaRPr>
          </a:p>
          <a:p>
            <a:pPr>
              <a:spcBef>
                <a:spcPts val="480"/>
              </a:spcBef>
              <a:spcAft>
                <a:spcPts val="0"/>
              </a:spcAft>
              <a:defRPr/>
            </a:pPr>
            <a:endParaRPr dirty="0">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5" name="Google Shape;213;p21:notes">
            <a:extLst>
              <a:ext uri="{FF2B5EF4-FFF2-40B4-BE49-F238E27FC236}">
                <a16:creationId xmlns:a16="http://schemas.microsoft.com/office/drawing/2014/main" id="{EACD9230-57C6-416A-83B6-687A955BF68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214" name="Google Shape;214;p21:notes">
            <a:extLst>
              <a:ext uri="{FF2B5EF4-FFF2-40B4-BE49-F238E27FC236}">
                <a16:creationId xmlns:a16="http://schemas.microsoft.com/office/drawing/2014/main" id="{EF2A6B0E-F65C-4E16-ACF4-EE7BBECCB883}"/>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Times New Roman"/>
                <a:ea typeface="Times New Roman"/>
                <a:cs typeface="Times New Roman"/>
                <a:sym typeface="Times New Roman"/>
              </a:rPr>
              <a:t>Big idea</a:t>
            </a:r>
            <a:r>
              <a:rPr lang="en-US" dirty="0">
                <a:latin typeface="Times New Roman"/>
                <a:ea typeface="Times New Roman"/>
                <a:cs typeface="Times New Roman"/>
                <a:sym typeface="Times New Roman"/>
              </a:rPr>
              <a:t>: Watch a short video.</a:t>
            </a:r>
            <a:endParaRPr dirty="0"/>
          </a:p>
          <a:p>
            <a:pPr>
              <a:spcBef>
                <a:spcPts val="480"/>
              </a:spcBef>
              <a:spcAft>
                <a:spcPts val="0"/>
              </a:spcAft>
              <a:defRPr/>
            </a:pPr>
            <a:endParaRPr b="1" dirty="0">
              <a:latin typeface="Times New Roman"/>
              <a:ea typeface="Times New Roman"/>
              <a:cs typeface="Times New Roman"/>
              <a:sym typeface="Times New Roman"/>
            </a:endParaRPr>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We’ll now take</a:t>
            </a:r>
            <a:r>
              <a:rPr lang="en-US" dirty="0">
                <a:highlight>
                  <a:srgbClr val="FFFF00"/>
                </a:highlight>
                <a:latin typeface="Calibri"/>
                <a:ea typeface="Calibri"/>
                <a:cs typeface="Calibri"/>
                <a:sym typeface="Calibri"/>
              </a:rPr>
              <a:t> 20 </a:t>
            </a:r>
            <a:r>
              <a:rPr lang="en-US" dirty="0">
                <a:latin typeface="Calibri"/>
                <a:ea typeface="Calibri"/>
                <a:cs typeface="Calibri"/>
                <a:sym typeface="Calibri"/>
              </a:rPr>
              <a:t>minutes to watch the ELA/literacy lesson.</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Have your Observation Tool out. Remember you can take notes on what you observe on a separate piece of paper if you prefer. </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Watch for teacher moves and student responses. </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You will have time after the video to decide whether you think certain indicators are present or not present.</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You’ll be reflecting on Core Actions 1, 2, and 3 only as this is a short video. (Core Actions 4 and 5 are not applicable.)</a:t>
            </a:r>
          </a:p>
          <a:p>
            <a:pPr>
              <a:spcBef>
                <a:spcPts val="480"/>
              </a:spcBef>
              <a:spcAft>
                <a:spcPts val="0"/>
              </a:spcAft>
              <a:defRPr/>
            </a:pPr>
            <a:endParaRPr lang="en-US"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 </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Participants will watch the video.</a:t>
            </a:r>
            <a:endParaRPr dirty="0"/>
          </a:p>
          <a:p>
            <a:pPr>
              <a:spcBef>
                <a:spcPts val="480"/>
              </a:spcBef>
              <a:spcAft>
                <a:spcPts val="0"/>
              </a:spcAft>
              <a:buClr>
                <a:schemeClr val="dk1"/>
              </a:buClr>
              <a:buSzPts val="1200"/>
              <a:buFont typeface="Arial"/>
              <a:buNone/>
              <a:defRPr/>
            </a:pPr>
            <a:endParaRPr dirty="0">
              <a:latin typeface="Times New Roman"/>
              <a:ea typeface="Times New Roman"/>
              <a:cs typeface="Times New Roman"/>
              <a:sym typeface="Times New Roman"/>
            </a:endParaRPr>
          </a:p>
          <a:p>
            <a:pPr marL="171450" indent="-95250">
              <a:spcBef>
                <a:spcPts val="480"/>
              </a:spcBef>
              <a:spcAft>
                <a:spcPts val="0"/>
              </a:spcAft>
              <a:buClr>
                <a:schemeClr val="dk1"/>
              </a:buClr>
              <a:buSzPts val="1200"/>
              <a:buFont typeface="Arial"/>
              <a:buNone/>
              <a:defRPr/>
            </a:pPr>
            <a:endParaRPr dirty="0">
              <a:latin typeface="Times New Roman"/>
              <a:ea typeface="Times New Roman"/>
              <a:cs typeface="Times New Roman"/>
              <a:sym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3" name="Google Shape;220;p22:notes">
            <a:extLst>
              <a:ext uri="{FF2B5EF4-FFF2-40B4-BE49-F238E27FC236}">
                <a16:creationId xmlns:a16="http://schemas.microsoft.com/office/drawing/2014/main" id="{47E81804-0C82-4E51-ABFD-340EDA973843}"/>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221" name="Google Shape;221;p22:notes">
            <a:extLst>
              <a:ext uri="{FF2B5EF4-FFF2-40B4-BE49-F238E27FC236}">
                <a16:creationId xmlns:a16="http://schemas.microsoft.com/office/drawing/2014/main" id="{662FC15D-F47F-49D2-AC21-19F8836F06B4}"/>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Calibri"/>
                <a:ea typeface="Calibri"/>
                <a:cs typeface="Calibri"/>
                <a:sym typeface="Calibri"/>
              </a:rPr>
              <a:t>Big idea:</a:t>
            </a:r>
            <a:r>
              <a:rPr lang="en-US" dirty="0">
                <a:latin typeface="Calibri"/>
                <a:ea typeface="Calibri"/>
                <a:cs typeface="Calibri"/>
                <a:sym typeface="Calibri"/>
              </a:rPr>
              <a:t> Discuss indicators in Core Actions 1, 2, and 3 seen in the video.</a:t>
            </a:r>
            <a:endParaRPr dirty="0">
              <a:latin typeface="Calibri"/>
              <a:ea typeface="Calibri"/>
              <a:cs typeface="Calibri"/>
              <a:sym typeface="Calibri"/>
            </a:endParaRPr>
          </a:p>
          <a:p>
            <a:pPr>
              <a:spcBef>
                <a:spcPts val="480"/>
              </a:spcBef>
              <a:spcAft>
                <a:spcPts val="0"/>
              </a:spcAft>
              <a:defRPr/>
            </a:pPr>
            <a:endParaRPr b="1" dirty="0"/>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Individually you will watch the video, collect evidence, and rate. </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After 15 minutes, you will go into team time to share your observations and evidence.</a:t>
            </a:r>
          </a:p>
          <a:p>
            <a:pPr>
              <a:spcBef>
                <a:spcPts val="480"/>
              </a:spcBef>
              <a:spcAft>
                <a:spcPts val="0"/>
              </a:spcAft>
              <a:defRPr/>
            </a:pPr>
            <a:endParaRPr lang="en-US"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 </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Give participants time to rate each indicator.  </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They should do this in a blank Observation Tool.</a:t>
            </a:r>
            <a:endParaRPr dirty="0"/>
          </a:p>
          <a:p>
            <a:pPr>
              <a:spcBef>
                <a:spcPts val="480"/>
              </a:spcBef>
              <a:spcAft>
                <a:spcPts val="0"/>
              </a:spcAft>
              <a:defRPr/>
            </a:pPr>
            <a:endParaRPr dirty="0">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A2253289-A06C-47BC-B499-818208AD5756}"/>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541618AF-0056-449B-BC41-693E1E7F4F09}"/>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Bring state teams back together and debrief the work session.</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t>Click on this slide before breakout groups return to the main room.</a:t>
            </a:r>
          </a:p>
        </p:txBody>
      </p:sp>
    </p:spTree>
    <p:extLst>
      <p:ext uri="{BB962C8B-B14F-4D97-AF65-F5344CB8AC3E}">
        <p14:creationId xmlns:p14="http://schemas.microsoft.com/office/powerpoint/2010/main" val="2632250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8;p23:notes">
            <a:extLst>
              <a:ext uri="{FF2B5EF4-FFF2-40B4-BE49-F238E27FC236}">
                <a16:creationId xmlns:a16="http://schemas.microsoft.com/office/drawing/2014/main" id="{74512832-0AD3-49E2-9D67-9BF196D47A15}"/>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58371" name="Google Shape;229;p23:notes">
            <a:extLst>
              <a:ext uri="{FF2B5EF4-FFF2-40B4-BE49-F238E27FC236}">
                <a16:creationId xmlns:a16="http://schemas.microsoft.com/office/drawing/2014/main" id="{780F41E3-64F1-4616-946E-2B9CD59FB8DC}"/>
              </a:ext>
            </a:extLst>
          </p:cNvPr>
          <p:cNvSpPr>
            <a:spLocks noGrp="1" noChangeArrowheads="1"/>
          </p:cNvSpPr>
          <p:nvPr>
            <p:ph type="body" idx="1"/>
          </p:nvPr>
        </p:nvSpPr>
        <p:spPr>
          <a:ln w="9525"/>
        </p:spPr>
        <p:txBody>
          <a:bodyPr lIns="95275" tIns="46825" rIns="95275" bIns="46825"/>
          <a:lstStyle/>
          <a:p>
            <a:pPr>
              <a:spcBef>
                <a:spcPct val="0"/>
              </a:spcBef>
              <a:defRPr/>
            </a:pPr>
            <a:r>
              <a:rPr lang="en-US" altLang="en-US" b="1" dirty="0">
                <a:latin typeface="Times New Roman" panose="02020603050405020304" pitchFamily="18" charset="0"/>
                <a:cs typeface="Times New Roman" panose="02020603050405020304" pitchFamily="18" charset="0"/>
                <a:sym typeface="Times New Roman" panose="02020603050405020304" pitchFamily="18" charset="0"/>
              </a:rPr>
              <a:t>Big idea</a:t>
            </a: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dirty="0">
                <a:latin typeface="Calibri" panose="020F0502020204030204" pitchFamily="34" charset="0"/>
                <a:sym typeface="Calibri" panose="020F0502020204030204" pitchFamily="34" charset="0"/>
              </a:rPr>
              <a:t>Share ratings for Core Action 1 across teams.</a:t>
            </a:r>
            <a:endParaRPr lang="en-US" altLang="en-US" dirty="0">
              <a:latin typeface="Times New Roman" panose="02020603050405020304" pitchFamily="18" charset="0"/>
            </a:endParaRP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475"/>
              </a:spcBef>
              <a:defRPr/>
            </a:pPr>
            <a:r>
              <a:rPr lang="en-US" altLang="en-US" b="1" dirty="0">
                <a:latin typeface="Calibri" panose="020F0502020204030204" pitchFamily="34" charset="0"/>
                <a:sym typeface="Calibri" panose="020F0502020204030204" pitchFamily="34" charset="0"/>
              </a:rPr>
              <a:t>Facilitator talking points:</a:t>
            </a:r>
            <a:endPar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Times New Roman" panose="02020603050405020304" pitchFamily="18" charset="0"/>
            </a:endParaRPr>
          </a:p>
          <a:p>
            <a:pPr marL="228600" indent="-228600" eaLnBrk="1" hangingPunct="1">
              <a:spcBef>
                <a:spcPts val="475"/>
              </a:spcBef>
              <a:buClr>
                <a:srgbClr val="000000"/>
              </a:buClr>
              <a:buSzPts val="1400"/>
              <a:buFont typeface="Arial" panose="020B0604020202020204" pitchFamily="34" charset="0"/>
              <a:buChar char="•"/>
              <a:defRPr/>
            </a:pPr>
            <a:r>
              <a:rPr lang="en-US" altLang="en-US" dirty="0">
                <a:latin typeface="Calibri" panose="020F0502020204030204" pitchFamily="34" charset="0"/>
                <a:ea typeface="Helvetica Neue" panose="02000503000000020004" pitchFamily="2" charset="0"/>
                <a:cs typeface="Times New Roman" panose="02020603050405020304" pitchFamily="18" charset="0"/>
                <a:sym typeface="Calibri" panose="020F0502020204030204" pitchFamily="34" charset="0"/>
              </a:rPr>
              <a:t>Ask participants to compare their ratings with the sample ratings using the chat (with a pause).</a:t>
            </a:r>
          </a:p>
          <a:p>
            <a:pPr marL="228600" indent="-228600" eaLnBrk="1" hangingPunct="1">
              <a:spcBef>
                <a:spcPts val="475"/>
              </a:spcBef>
              <a:buClr>
                <a:srgbClr val="000000"/>
              </a:buClr>
              <a:buSzPts val="1400"/>
              <a:buFont typeface="Arial" panose="020B0604020202020204" pitchFamily="34" charset="0"/>
              <a:buChar char="•"/>
              <a:defRPr/>
            </a:pPr>
            <a:r>
              <a:rPr lang="en-US" altLang="en-US" dirty="0">
                <a:latin typeface="Calibri" panose="020F0502020204030204" pitchFamily="34" charset="0"/>
                <a:ea typeface="Helvetica Neue" panose="02000503000000020004" pitchFamily="2" charset="0"/>
                <a:cs typeface="Times New Roman" panose="02020603050405020304" pitchFamily="18" charset="0"/>
                <a:sym typeface="Calibri" panose="020F0502020204030204" pitchFamily="34" charset="0"/>
              </a:rPr>
              <a:t>You can follow along in the doc that shows the relevant portion of the Resource Package.</a:t>
            </a:r>
            <a:endParaRPr lang="en-US" altLang="en-US" dirty="0">
              <a:latin typeface="Times New Roman" panose="02020603050405020304" pitchFamily="18" charset="0"/>
              <a:cs typeface="Times New Roman" panose="02020603050405020304" pitchFamily="18" charset="0"/>
            </a:endParaRPr>
          </a:p>
          <a:p>
            <a:pPr>
              <a:spcBef>
                <a:spcPts val="475"/>
              </a:spcBef>
              <a:buFontTx/>
              <a:buChar char="•"/>
              <a:defRPr/>
            </a:pPr>
            <a:endParaRPr lang="en-US" altLang="en-US" dirty="0">
              <a:solidFill>
                <a:srgbClr val="000000"/>
              </a:solidFill>
              <a:latin typeface="Times New Roman" panose="02020603050405020304" pitchFamily="18" charset="0"/>
              <a:sym typeface="Times New Roman" panose="02020603050405020304" pitchFamily="18" charset="0"/>
            </a:endParaRPr>
          </a:p>
          <a:p>
            <a:pPr>
              <a:spcBef>
                <a:spcPts val="475"/>
              </a:spcBef>
              <a:defRPr/>
            </a:pPr>
            <a:r>
              <a:rPr lang="en-US" altLang="en-US" b="1" dirty="0">
                <a:latin typeface="Calibri" panose="020F0502020204030204" pitchFamily="34" charset="0"/>
                <a:ea typeface="Helvetica Neue" panose="02000503000000020004" pitchFamily="2" charset="0"/>
                <a:cs typeface="Helvetica Neue" panose="02000503000000020004" pitchFamily="2" charset="0"/>
                <a:sym typeface="Calibri" panose="020F0502020204030204" pitchFamily="34" charset="0"/>
              </a:rPr>
              <a:t>Facilitator notes: </a:t>
            </a:r>
            <a:endParaRPr lang="en-US" altLang="en-US" dirty="0">
              <a:latin typeface="Times New Roman" panose="02020603050405020304" pitchFamily="18" charset="0"/>
              <a:cs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cs typeface="Times New Roman" panose="02020603050405020304" pitchFamily="18" charset="0"/>
                <a:sym typeface="Calibri" panose="020F0502020204030204" pitchFamily="34" charset="0"/>
              </a:rPr>
              <a:t>Give participants a few minutes to review the sample ratings.</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cs typeface="Times New Roman" panose="02020603050405020304" pitchFamily="18" charset="0"/>
                <a:sym typeface="Calibri" panose="020F0502020204030204" pitchFamily="34" charset="0"/>
              </a:rPr>
              <a:t>Facilitator should note how teams’ ratings compared to the example ratings.</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cs typeface="Times New Roman" panose="02020603050405020304" pitchFamily="18" charset="0"/>
                <a:sym typeface="Calibri" panose="020F0502020204030204" pitchFamily="34" charset="0"/>
              </a:rPr>
              <a:t>Go over the evidence and determine if differences in ratings are because of a difference in evidence.</a:t>
            </a:r>
            <a:endParaRPr lang="en-US" altLang="en-US" dirty="0">
              <a:latin typeface="Times New Roman" panose="02020603050405020304" pitchFamily="18" charset="0"/>
              <a:cs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cs typeface="Times New Roman" panose="02020603050405020304" pitchFamily="18" charset="0"/>
                <a:sym typeface="Calibri" panose="020F0502020204030204" pitchFamily="34" charset="0"/>
              </a:rPr>
              <a:t>Ask for clarifying questions. </a:t>
            </a:r>
            <a:endParaRPr lang="en-US" altLang="en-US" dirty="0">
              <a:latin typeface="Times New Roman" panose="02020603050405020304" pitchFamily="18" charset="0"/>
              <a:cs typeface="Times New Roman" panose="02020603050405020304" pitchFamily="18" charset="0"/>
            </a:endParaRPr>
          </a:p>
          <a:p>
            <a:pPr>
              <a:spcBef>
                <a:spcPts val="475"/>
              </a:spcBef>
              <a:defRPr/>
            </a:pPr>
            <a:endParaRPr lang="en-US" altLang="en-US" dirty="0">
              <a:solidFill>
                <a:srgbClr val="231F20"/>
              </a:solidFill>
              <a:latin typeface="Helvetica Neue" panose="02000503000000020004" pitchFamily="2" charset="0"/>
              <a:cs typeface="Times New Roman" panose="02020603050405020304" pitchFamily="18" charset="0"/>
              <a:sym typeface="Helvetica Neue" panose="02000503000000020004" pitchFamily="2" charset="0"/>
            </a:endParaRPr>
          </a:p>
          <a:p>
            <a:pPr>
              <a:spcBef>
                <a:spcPts val="475"/>
              </a:spcBef>
              <a:defRPr/>
            </a:pPr>
            <a:r>
              <a:rPr lang="en-US" altLang="en-US" dirty="0">
                <a:solidFill>
                  <a:srgbClr val="231F20"/>
                </a:solidFill>
                <a:latin typeface="Helvetica Neue" panose="02000503000000020004" pitchFamily="2" charset="0"/>
                <a:cs typeface="Times New Roman" panose="02020603050405020304" pitchFamily="18" charset="0"/>
                <a:sym typeface="Helvetica Neue" panose="02000503000000020004" pitchFamily="2" charset="0"/>
              </a:rPr>
              <a:t>Share evidence observed by SIA 2.0 team:</a:t>
            </a:r>
            <a:endParaRPr lang="en-US" altLang="en-US" dirty="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endParaRPr>
          </a:p>
          <a:p>
            <a:pPr marL="91440" marR="0">
              <a:spcBef>
                <a:spcPts val="850"/>
              </a:spcBef>
              <a:spcAft>
                <a:spcPts val="0"/>
              </a:spcAft>
            </a:pPr>
            <a:endParaRPr lang="en-US" sz="1200" b="0" dirty="0">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sym typeface="Times New Roman" panose="02020603050405020304" pitchFamily="18" charset="0"/>
            </a:endParaRPr>
          </a:p>
          <a:p>
            <a:pPr marL="0" marR="0">
              <a:spcBef>
                <a:spcPts val="850"/>
              </a:spcBef>
              <a:spcAft>
                <a:spcPts val="0"/>
              </a:spcAft>
            </a:pPr>
            <a:r>
              <a:rPr lang="en-US" sz="1800" b="1" dirty="0">
                <a:solidFill>
                  <a:srgbClr val="231F20"/>
                </a:solidFill>
                <a:effectLst/>
                <a:latin typeface="Helvetica Neue"/>
                <a:ea typeface="Times New Roman" panose="02020603050405020304" pitchFamily="18" charset="0"/>
              </a:rPr>
              <a:t>Indicator A.</a:t>
            </a:r>
            <a:endParaRPr lang="en-US" sz="1800" dirty="0">
              <a:solidFill>
                <a:srgbClr val="231F20"/>
              </a:solidFill>
              <a:effectLst/>
              <a:latin typeface="Helvetica Neue"/>
              <a:ea typeface="Times New Roman" panose="02020603050405020304" pitchFamily="18" charset="0"/>
            </a:endParaRPr>
          </a:p>
          <a:p>
            <a:pPr marL="0" marR="0">
              <a:spcBef>
                <a:spcPts val="850"/>
              </a:spcBef>
              <a:spcAft>
                <a:spcPts val="0"/>
              </a:spcAft>
            </a:pPr>
            <a:r>
              <a:rPr lang="en-US" sz="1800" spc="0" baseline="0" dirty="0">
                <a:solidFill>
                  <a:srgbClr val="231F20"/>
                </a:solidFill>
                <a:effectLst/>
                <a:latin typeface="Helvetica Neue"/>
                <a:ea typeface="Times New Roman" panose="02020603050405020304" pitchFamily="18" charset="0"/>
              </a:rPr>
              <a:t>Since this video is an excerpt of a longer lesson, it does not capture the instructor’s sharing of goals and objectives with students. However, Donnie discusses the lesson objectives during interview clips and explains why working with claims and evidence is an important skill for students to learn [at 00:02:12:00]. Donnie also refers to relying on evidence to identify claims for and against tween cell phone use during the whole-class discussion. For example, he reminds students to consider evidence not just against but also for tween cell phone use: “I’m hearing an awful lot of cons. I know for every con there is a pro. Is there a pro that is not up here that someone wants to share?” [at 00:14:05:00]. This underscores for students the importance of considering all the evidence to make sound decisions.</a:t>
            </a:r>
            <a:endParaRPr lang="en-US" sz="1800" spc="0" baseline="0" dirty="0">
              <a:effectLst/>
              <a:latin typeface="Times New Roman" panose="02020603050405020304" pitchFamily="18" charset="0"/>
              <a:ea typeface="Times New Roman" panose="02020603050405020304" pitchFamily="18" charset="0"/>
            </a:endParaRPr>
          </a:p>
          <a:p>
            <a:pPr marL="0" marR="110490">
              <a:spcBef>
                <a:spcPts val="900"/>
              </a:spcBef>
              <a:spcAft>
                <a:spcPts val="0"/>
              </a:spcAft>
            </a:pPr>
            <a:r>
              <a:rPr lang="en-US" sz="1800" spc="0" baseline="0" dirty="0">
                <a:solidFill>
                  <a:srgbClr val="231F20"/>
                </a:solidFill>
                <a:effectLst/>
                <a:latin typeface="Helvetica Neue"/>
                <a:ea typeface="Times New Roman" panose="02020603050405020304" pitchFamily="18" charset="0"/>
              </a:rPr>
              <a:t>During the lesson, students engage in a blend of reading, writing, speaking, and listening tasks. They read and discuss a text about tweens owning cell phones, and they write down evidence for and against that use.</a:t>
            </a:r>
            <a:endParaRPr lang="en-US" sz="1800" spc="0" baseline="0" dirty="0">
              <a:effectLst/>
              <a:latin typeface="Times New Roman" panose="02020603050405020304" pitchFamily="18" charset="0"/>
              <a:ea typeface="Times New Roman" panose="02020603050405020304" pitchFamily="18" charset="0"/>
            </a:endParaRPr>
          </a:p>
          <a:p>
            <a:pPr marL="91440" marR="0">
              <a:spcBef>
                <a:spcPts val="920"/>
              </a:spcBef>
              <a:spcAft>
                <a:spcPts val="0"/>
              </a:spcAft>
            </a:pPr>
            <a:endParaRPr lang="en-US" sz="1800" spc="0" baseline="0" dirty="0">
              <a:solidFill>
                <a:srgbClr val="231F20"/>
              </a:solidFill>
              <a:effectLst/>
              <a:latin typeface="Helvetica Neue"/>
              <a:ea typeface="Times New Roman" panose="02020603050405020304" pitchFamily="18" charset="0"/>
            </a:endParaRPr>
          </a:p>
          <a:p>
            <a:pPr marL="0" marR="0">
              <a:spcBef>
                <a:spcPts val="920"/>
              </a:spcBef>
              <a:spcAft>
                <a:spcPts val="0"/>
              </a:spcAft>
            </a:pPr>
            <a:r>
              <a:rPr lang="en-US" sz="1800" spc="0" baseline="0" dirty="0">
                <a:solidFill>
                  <a:srgbClr val="231F20"/>
                </a:solidFill>
                <a:effectLst/>
                <a:latin typeface="Helvetica Neue"/>
                <a:ea typeface="Times New Roman" panose="02020603050405020304" pitchFamily="18" charset="0"/>
              </a:rPr>
              <a:t>The following CCR standards are listed in the lesson plan and targeted in the lesson:</a:t>
            </a:r>
            <a:endParaRPr lang="en-US" sz="1800" spc="0" baseline="0" dirty="0">
              <a:solidFill>
                <a:schemeClr val="tx1"/>
              </a:solidFill>
              <a:effectLst/>
              <a:latin typeface="Times New Roman" panose="02020603050405020304" pitchFamily="18" charset="0"/>
              <a:ea typeface="Times New Roman" panose="02020603050405020304" pitchFamily="18" charset="0"/>
            </a:endParaRPr>
          </a:p>
          <a:p>
            <a:pPr marL="182880" marR="0" indent="-182880">
              <a:spcBef>
                <a:spcPts val="920"/>
              </a:spcBef>
              <a:spcAft>
                <a:spcPts val="0"/>
              </a:spcAft>
              <a:buFont typeface="Arial" panose="020B0604020202020204" pitchFamily="34" charset="0"/>
              <a:buChar char="•"/>
            </a:pPr>
            <a:r>
              <a:rPr lang="en-US" sz="1800" spc="0" baseline="0" dirty="0">
                <a:solidFill>
                  <a:srgbClr val="231F20"/>
                </a:solidFill>
                <a:effectLst/>
                <a:latin typeface="Helvetica Neue"/>
                <a:ea typeface="Helvetica Neue"/>
                <a:cs typeface="Helvetica Neue"/>
              </a:rPr>
              <a:t>Cite several pieces of textual evidence to support analysis of what the text says explicitly as well as inferences drawn from the text (Reading Standard 1 – High Intermediate Level, Informational Text).</a:t>
            </a:r>
            <a:endParaRPr lang="en-US" sz="1800" spc="0" baseline="0" dirty="0">
              <a:solidFill>
                <a:schemeClr val="tx1"/>
              </a:solidFill>
              <a:effectLst/>
              <a:latin typeface="Times New Roman" panose="02020603050405020304" pitchFamily="18" charset="0"/>
              <a:ea typeface="Helvetica Neue"/>
              <a:cs typeface="Helvetica Neue"/>
            </a:endParaRPr>
          </a:p>
          <a:p>
            <a:pPr marL="182880" marR="0" indent="-182880">
              <a:spcBef>
                <a:spcPts val="920"/>
              </a:spcBef>
              <a:spcAft>
                <a:spcPts val="0"/>
              </a:spcAft>
              <a:buFont typeface="Arial" panose="020B0604020202020204" pitchFamily="34" charset="0"/>
              <a:buChar char="•"/>
            </a:pPr>
            <a:r>
              <a:rPr lang="en-US" sz="1800" spc="0" baseline="0" dirty="0">
                <a:solidFill>
                  <a:srgbClr val="231F20"/>
                </a:solidFill>
                <a:effectLst/>
                <a:latin typeface="Helvetica Neue"/>
                <a:ea typeface="Helvetica Neue"/>
                <a:cs typeface="Helvetica Neue"/>
              </a:rPr>
              <a:t>Determine a theme or central idea of a text and how it is conveyed through particular details; provide a summary of the text distinct from personal opinions or judgments (Reading Standard 2 – High Intermediate Level, Informational Text).</a:t>
            </a:r>
            <a:endParaRPr lang="en-US" sz="1800" spc="0" baseline="0" dirty="0">
              <a:solidFill>
                <a:schemeClr val="tx1"/>
              </a:solidFill>
              <a:effectLst/>
              <a:latin typeface="Times New Roman" panose="02020603050405020304" pitchFamily="18" charset="0"/>
              <a:ea typeface="Helvetica Neue"/>
              <a:cs typeface="Helvetica Neue"/>
            </a:endParaRPr>
          </a:p>
          <a:p>
            <a:pPr marL="182880" marR="0" indent="-182880">
              <a:spcBef>
                <a:spcPts val="920"/>
              </a:spcBef>
              <a:spcAft>
                <a:spcPts val="0"/>
              </a:spcAft>
              <a:buFont typeface="Arial" panose="020B0604020202020204" pitchFamily="34" charset="0"/>
              <a:buChar char="•"/>
            </a:pPr>
            <a:r>
              <a:rPr lang="en-US" sz="1800" spc="0" baseline="0" dirty="0">
                <a:solidFill>
                  <a:srgbClr val="231F20"/>
                </a:solidFill>
                <a:effectLst/>
                <a:latin typeface="Helvetica Neue"/>
                <a:ea typeface="Helvetica Neue"/>
                <a:cs typeface="Helvetica Neue"/>
              </a:rPr>
              <a:t>Analyze a case in which two or more texts provide conflicting information on the same topic and identify where the texts disagree on matters of fact or interpretation (Reading Standard 9 – High Intermediate Level, Informational Text).</a:t>
            </a:r>
            <a:endParaRPr lang="en-US" sz="1800" spc="0" baseline="0" dirty="0">
              <a:solidFill>
                <a:schemeClr val="tx1"/>
              </a:solidFill>
              <a:effectLst/>
              <a:latin typeface="Times New Roman" panose="02020603050405020304" pitchFamily="18" charset="0"/>
              <a:ea typeface="Helvetica Neue"/>
              <a:cs typeface="Helvetica Neue"/>
            </a:endParaRPr>
          </a:p>
          <a:p>
            <a:pPr marL="182880" marR="0" indent="-182880">
              <a:spcBef>
                <a:spcPts val="920"/>
              </a:spcBef>
              <a:spcAft>
                <a:spcPts val="0"/>
              </a:spcAft>
              <a:buFont typeface="Arial" panose="020B0604020202020204" pitchFamily="34" charset="0"/>
              <a:buChar char="•"/>
            </a:pPr>
            <a:r>
              <a:rPr lang="en-US" sz="1800" spc="0" baseline="0" dirty="0">
                <a:solidFill>
                  <a:srgbClr val="231F20"/>
                </a:solidFill>
                <a:effectLst/>
                <a:latin typeface="Helvetica Neue"/>
                <a:ea typeface="Helvetica Neue"/>
                <a:cs typeface="Helvetica Neue"/>
              </a:rPr>
              <a:t>Read and comprehend complex literary and informational texts independently and proficiently (Reading</a:t>
            </a:r>
            <a:r>
              <a:rPr lang="en-US" sz="1800" spc="0" baseline="0" dirty="0">
                <a:solidFill>
                  <a:schemeClr val="tx1"/>
                </a:solidFill>
                <a:effectLst/>
                <a:latin typeface="Times New Roman" panose="02020603050405020304" pitchFamily="18" charset="0"/>
                <a:ea typeface="Helvetica Neue"/>
                <a:cs typeface="Helvetica Neue"/>
              </a:rPr>
              <a:t> </a:t>
            </a:r>
            <a:r>
              <a:rPr lang="en-US" sz="1800" spc="0" baseline="0" dirty="0">
                <a:solidFill>
                  <a:srgbClr val="231F20"/>
                </a:solidFill>
                <a:effectLst/>
                <a:latin typeface="Helvetica Neue"/>
                <a:ea typeface="Times New Roman" panose="02020603050405020304" pitchFamily="18" charset="0"/>
              </a:rPr>
              <a:t>Standard 10 – High Intermediate/Low Adult Secondary Level, Informational Text).</a:t>
            </a:r>
            <a:endParaRPr lang="en-US" sz="1800" spc="0" baseline="0" dirty="0">
              <a:solidFill>
                <a:schemeClr val="tx1"/>
              </a:solidFill>
              <a:effectLst/>
              <a:latin typeface="Times New Roman" panose="02020603050405020304" pitchFamily="18" charset="0"/>
              <a:ea typeface="Times New Roman" panose="02020603050405020304" pitchFamily="18" charset="0"/>
            </a:endParaRPr>
          </a:p>
          <a:p>
            <a:pPr marL="182880" marR="0" indent="-182880">
              <a:spcBef>
                <a:spcPts val="920"/>
              </a:spcBef>
              <a:spcAft>
                <a:spcPts val="0"/>
              </a:spcAft>
              <a:buFont typeface="Arial" panose="020B0604020202020204" pitchFamily="34" charset="0"/>
              <a:buChar char="•"/>
            </a:pPr>
            <a:r>
              <a:rPr lang="en-US" sz="1800" spc="0" baseline="0" dirty="0">
                <a:solidFill>
                  <a:srgbClr val="231F20"/>
                </a:solidFill>
                <a:effectLst/>
                <a:latin typeface="Helvetica Neue"/>
                <a:ea typeface="Helvetica Neue"/>
                <a:cs typeface="Helvetica Neue"/>
              </a:rPr>
              <a:t>Engage effectively in a range of collaborative discussions (one-on-one, in groups, and teacher-led) with diverse partners, building on others’ ideas and expressing their own clearly (Speaking and Listening Standard 1 – High Intermediate Level, Informational Text).</a:t>
            </a:r>
            <a:endParaRPr lang="en-US" sz="1800" spc="0" baseline="0" dirty="0">
              <a:effectLst/>
              <a:latin typeface="Times New Roman" panose="02020603050405020304" pitchFamily="18" charset="0"/>
              <a:ea typeface="Helvetica Neue"/>
              <a:cs typeface="Helvetica Neue"/>
            </a:endParaRPr>
          </a:p>
          <a:p>
            <a:pPr marL="0" marR="0">
              <a:spcBef>
                <a:spcPts val="25"/>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b="1" spc="0" baseline="0" dirty="0">
                <a:solidFill>
                  <a:srgbClr val="231F20"/>
                </a:solidFill>
                <a:effectLst/>
                <a:latin typeface="Helvetica Neue"/>
                <a:ea typeface="Times New Roman" panose="02020603050405020304" pitchFamily="18" charset="0"/>
              </a:rPr>
              <a:t>Indicator B.</a:t>
            </a:r>
            <a:endParaRPr lang="en-US" sz="1800" spc="0" baseline="0" dirty="0">
              <a:effectLst/>
              <a:latin typeface="Times New Roman" panose="02020603050405020304" pitchFamily="18" charset="0"/>
              <a:ea typeface="Times New Roman" panose="02020603050405020304" pitchFamily="18" charset="0"/>
            </a:endParaRPr>
          </a:p>
          <a:p>
            <a:pPr marL="0" marR="0">
              <a:lnSpc>
                <a:spcPct val="107000"/>
              </a:lnSpc>
              <a:spcBef>
                <a:spcPts val="900"/>
              </a:spcBef>
              <a:spcAft>
                <a:spcPts val="800"/>
              </a:spcAft>
            </a:pPr>
            <a:r>
              <a:rPr lang="en-US" sz="1800" spc="0" baseline="0" dirty="0">
                <a:solidFill>
                  <a:srgbClr val="231F20"/>
                </a:solidFill>
                <a:effectLst/>
                <a:latin typeface="Helvetica Neue"/>
                <a:ea typeface="Calibri" panose="020F0502020204030204" pitchFamily="34" charset="0"/>
                <a:cs typeface="Times New Roman" panose="02020603050405020304" pitchFamily="18" charset="0"/>
              </a:rPr>
              <a:t>The lesson plan does offer contextual and complexity-level information about the text that students read</a:t>
            </a:r>
            <a:r>
              <a:rPr lang="en-US" sz="1800" spc="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spc="0" baseline="0" dirty="0">
                <a:solidFill>
                  <a:srgbClr val="231F20"/>
                </a:solidFill>
                <a:effectLst/>
                <a:latin typeface="Helvetica Neue"/>
                <a:ea typeface="Calibri" panose="020F0502020204030204" pitchFamily="34" charset="0"/>
                <a:cs typeface="Times New Roman" panose="02020603050405020304" pitchFamily="18" charset="0"/>
              </a:rPr>
              <a:t>and discuss: “Do kids need their own cell phones?” – </a:t>
            </a:r>
            <a:r>
              <a:rPr lang="en-US" sz="1800" i="0" spc="0" baseline="0" dirty="0">
                <a:solidFill>
                  <a:srgbClr val="231F20"/>
                </a:solidFill>
                <a:effectLst/>
                <a:latin typeface="Helvetica Neue"/>
                <a:ea typeface="Calibri" panose="020F0502020204030204" pitchFamily="34" charset="0"/>
                <a:cs typeface="Times New Roman" panose="02020603050405020304" pitchFamily="18" charset="0"/>
              </a:rPr>
              <a:t>Time for Kids</a:t>
            </a:r>
            <a:r>
              <a:rPr lang="en-US" sz="1800" spc="0" baseline="0" dirty="0">
                <a:solidFill>
                  <a:srgbClr val="231F20"/>
                </a:solidFill>
                <a:effectLst/>
                <a:latin typeface="Helvetica Neue"/>
                <a:ea typeface="Calibri" panose="020F0502020204030204" pitchFamily="34" charset="0"/>
                <a:cs typeface="Times New Roman" panose="02020603050405020304" pitchFamily="18" charset="0"/>
              </a:rPr>
              <a:t>: 1000L; High Intermediate Level.</a:t>
            </a:r>
            <a:endParaRPr lang="en-US" sz="1800" spc="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5"/>
              </a:spcBef>
              <a:spcAft>
                <a:spcPts val="800"/>
              </a:spcAft>
            </a:pPr>
            <a:r>
              <a:rPr lang="en-US" sz="1800" spc="0" baseline="0" dirty="0">
                <a:solidFill>
                  <a:srgbClr val="231F20"/>
                </a:solidFill>
                <a:effectLst/>
                <a:latin typeface="Helvetica Neue"/>
                <a:ea typeface="Calibri" panose="020F0502020204030204" pitchFamily="34" charset="0"/>
                <a:cs typeface="Times New Roman" panose="02020603050405020304" pitchFamily="18" charset="0"/>
              </a:rPr>
              <a:t> </a:t>
            </a:r>
            <a:endParaRPr lang="en-US" sz="1800" spc="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845"/>
              </a:spcBef>
              <a:spcAft>
                <a:spcPts val="800"/>
              </a:spcAft>
            </a:pPr>
            <a:r>
              <a:rPr lang="en-US" sz="1800" b="1" spc="0" baseline="0" dirty="0">
                <a:solidFill>
                  <a:srgbClr val="231F20"/>
                </a:solidFill>
                <a:effectLst/>
                <a:latin typeface="Helvetica Neue"/>
                <a:ea typeface="Calibri" panose="020F0502020204030204" pitchFamily="34" charset="0"/>
                <a:cs typeface="Times New Roman" panose="02020603050405020304" pitchFamily="18" charset="0"/>
              </a:rPr>
              <a:t>Indicator C.</a:t>
            </a:r>
            <a:endParaRPr lang="en-US" sz="1800" b="1" spc="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845"/>
              </a:spcBef>
              <a:spcAft>
                <a:spcPts val="800"/>
              </a:spcAft>
              <a:buFont typeface="Arial" panose="020B0604020202020204" pitchFamily="34" charset="0"/>
              <a:buNone/>
            </a:pPr>
            <a:r>
              <a:rPr lang="en-US" sz="1800" spc="0" baseline="0" dirty="0">
                <a:solidFill>
                  <a:srgbClr val="231F20"/>
                </a:solidFill>
                <a:effectLst/>
                <a:latin typeface="Helvetica Neue"/>
                <a:ea typeface="Calibri" panose="020F0502020204030204" pitchFamily="34" charset="0"/>
                <a:cs typeface="Times New Roman" panose="02020603050405020304" pitchFamily="18" charset="0"/>
              </a:rPr>
              <a:t>The entire activity is dedicated to the text that students read. Appropriate time is spent providing directions for the various parts of this activity, such as organizing for partner reading and preparing “snowballs” for sharing evidence. </a:t>
            </a:r>
            <a:endParaRPr lang="en-US" sz="1800" spc="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845"/>
              </a:spcBef>
              <a:spcAft>
                <a:spcPts val="800"/>
              </a:spcAft>
              <a:buFont typeface="Arial" panose="020B0604020202020204" pitchFamily="34" charset="0"/>
              <a:buNone/>
            </a:pPr>
            <a:r>
              <a:rPr lang="en-US" sz="1800" spc="0" baseline="0" dirty="0">
                <a:solidFill>
                  <a:srgbClr val="231F20"/>
                </a:solidFill>
                <a:effectLst/>
                <a:latin typeface="Helvetica Neue"/>
                <a:ea typeface="Calibri" panose="020F0502020204030204" pitchFamily="34" charset="0"/>
                <a:cs typeface="Times New Roman" panose="02020603050405020304" pitchFamily="18" charset="0"/>
              </a:rPr>
              <a:t>This text relates conceptually to the two other texts included in the lesson plan. All three relate to the advantages and risks associated with using new technologies.</a:t>
            </a:r>
            <a:endParaRPr lang="en-US" sz="1800" spc="0" baseline="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475"/>
              </a:spcBef>
              <a:defRPr/>
            </a:pPr>
            <a:endParaRPr lang="en-US" altLang="en-US" dirty="0">
              <a:latin typeface="Calibri" panose="020F0502020204030204" pitchFamily="34" charset="0"/>
              <a:sym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89" name="Google Shape;228;p23:notes">
            <a:extLst>
              <a:ext uri="{FF2B5EF4-FFF2-40B4-BE49-F238E27FC236}">
                <a16:creationId xmlns:a16="http://schemas.microsoft.com/office/drawing/2014/main" id="{9C382462-3303-43FA-882D-8EBE8FDE75E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57346" name="Google Shape;229;p23:notes">
            <a:extLst>
              <a:ext uri="{FF2B5EF4-FFF2-40B4-BE49-F238E27FC236}">
                <a16:creationId xmlns:a16="http://schemas.microsoft.com/office/drawing/2014/main" id="{EB46CAC6-186B-462F-A65E-4AC94F98D755}"/>
              </a:ext>
            </a:extLst>
          </p:cNvPr>
          <p:cNvSpPr>
            <a:spLocks noGrp="1" noChangeArrowheads="1"/>
          </p:cNvSpPr>
          <p:nvPr>
            <p:ph type="body" idx="1"/>
          </p:nvPr>
        </p:nvSpPr>
        <p:spPr>
          <a:ln w="9525"/>
        </p:spPr>
        <p:txBody>
          <a:bodyPr lIns="95275" tIns="46825" rIns="95275" bIns="46825"/>
          <a:lstStyle/>
          <a:p>
            <a:pPr>
              <a:spcBef>
                <a:spcPct val="0"/>
              </a:spcBef>
              <a:defRPr/>
            </a:pPr>
            <a:r>
              <a:rPr lang="en-US" altLang="en-US" b="1" dirty="0">
                <a:latin typeface="Times New Roman" panose="02020603050405020304" pitchFamily="18" charset="0"/>
                <a:cs typeface="Times New Roman" panose="02020603050405020304" pitchFamily="18" charset="0"/>
                <a:sym typeface="Times New Roman" panose="02020603050405020304" pitchFamily="18" charset="0"/>
              </a:rPr>
              <a:t>Big idea</a:t>
            </a: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dirty="0">
                <a:latin typeface="Calibri" panose="020F0502020204030204" pitchFamily="34" charset="0"/>
                <a:sym typeface="Calibri" panose="020F0502020204030204" pitchFamily="34" charset="0"/>
              </a:rPr>
              <a:t>Share ratings for Core Action 2 across teams.</a:t>
            </a:r>
            <a:endParaRPr lang="en-US" altLang="en-US" dirty="0">
              <a:latin typeface="Times New Roman" panose="02020603050405020304" pitchFamily="18" charset="0"/>
            </a:endParaRP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475"/>
              </a:spcBef>
              <a:defRPr/>
            </a:pPr>
            <a:r>
              <a:rPr lang="en-US" altLang="en-US" b="1" dirty="0">
                <a:latin typeface="Calibri" panose="020F0502020204030204" pitchFamily="34" charset="0"/>
                <a:sym typeface="Calibri" panose="020F0502020204030204" pitchFamily="34" charset="0"/>
              </a:rPr>
              <a:t>Facilitator talking points:</a:t>
            </a:r>
            <a:endPar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Times New Roman" panose="02020603050405020304" pitchFamily="18" charset="0"/>
            </a:endParaRPr>
          </a:p>
          <a:p>
            <a:pPr marL="171450" indent="-171450" eaLnBrk="1" hangingPunct="1">
              <a:spcBef>
                <a:spcPts val="475"/>
              </a:spcBef>
              <a:buClr>
                <a:srgbClr val="000000"/>
              </a:buClr>
              <a:buSzPts val="14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participants to compare their ratings with the sample ratings </a:t>
            </a:r>
            <a:r>
              <a:rPr lang="en-US" altLang="en-US" dirty="0">
                <a:latin typeface="Calibri" panose="020F0502020204030204" pitchFamily="34" charset="0"/>
                <a:ea typeface="Helvetica Neue" panose="02000503000000020004" pitchFamily="2" charset="0"/>
                <a:cs typeface="Helvetica Neue" panose="02000503000000020004" pitchFamily="2" charset="0"/>
                <a:sym typeface="Calibri" panose="020F0502020204030204" pitchFamily="34" charset="0"/>
              </a:rPr>
              <a:t>using the chat (with a pause).</a:t>
            </a:r>
            <a:endParaRPr lang="en-US" altLang="en-US" dirty="0">
              <a:latin typeface="Calibri" panose="020F0502020204030204" pitchFamily="34" charset="0"/>
              <a:sym typeface="Calibri" panose="020F0502020204030204" pitchFamily="34" charset="0"/>
            </a:endParaRPr>
          </a:p>
          <a:p>
            <a:pPr marL="171450" indent="-171450" eaLnBrk="1" hangingPunct="1">
              <a:spcBef>
                <a:spcPts val="475"/>
              </a:spcBef>
              <a:buClr>
                <a:srgbClr val="000000"/>
              </a:buClr>
              <a:buSzPts val="14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Encourage participants to follow along in the doc that shows the relevant portion of the Resource Package.</a:t>
            </a:r>
            <a:endParaRPr lang="en-US" altLang="en-US" dirty="0">
              <a:solidFill>
                <a:srgbClr val="000000"/>
              </a:solidFill>
              <a:latin typeface="Times New Roman" panose="02020603050405020304" pitchFamily="18" charset="0"/>
              <a:sym typeface="Times New Roman" panose="02020603050405020304" pitchFamily="18" charset="0"/>
            </a:endParaRP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475"/>
              </a:spcBef>
              <a:defRPr/>
            </a:pPr>
            <a:r>
              <a:rPr lang="en-US" altLang="en-US" b="1" dirty="0">
                <a:latin typeface="Calibri" panose="020F0502020204030204" pitchFamily="34" charset="0"/>
                <a:sym typeface="Calibri" panose="020F0502020204030204" pitchFamily="34" charset="0"/>
              </a:rPr>
              <a:t>Facilitator notes: </a:t>
            </a:r>
            <a:endParaRPr lang="en-US" altLang="en-US" dirty="0">
              <a:latin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Facilitator should note how teams’ ratings compared to the example ratings.</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Go over the evidence and determine if differences in ratings are because of a difference in evidence.</a:t>
            </a:r>
            <a:endParaRPr lang="en-US" altLang="en-US" dirty="0">
              <a:latin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for clarifying questions. </a:t>
            </a:r>
            <a:endParaRPr lang="en-US" altLang="en-US" dirty="0">
              <a:latin typeface="Times New Roman" panose="02020603050405020304" pitchFamily="18" charset="0"/>
            </a:endParaRPr>
          </a:p>
          <a:p>
            <a:pPr>
              <a:spcBef>
                <a:spcPts val="475"/>
              </a:spcBef>
              <a:defRPr/>
            </a:pPr>
            <a:endParaRPr lang="en-US" altLang="en-US" dirty="0">
              <a:solidFill>
                <a:srgbClr val="231F20"/>
              </a:solidFill>
              <a:latin typeface="Helvetica Neue" panose="02000503000000020004" pitchFamily="2" charset="0"/>
              <a:sym typeface="Helvetica Neue" panose="02000503000000020004" pitchFamily="2" charset="0"/>
            </a:endParaRPr>
          </a:p>
          <a:p>
            <a:pPr marL="0" marR="0" lvl="0" indent="0" algn="l" defTabSz="923925" rtl="0" eaLnBrk="0" fontAlgn="base" latinLnBrk="0" hangingPunct="0">
              <a:lnSpc>
                <a:spcPct val="90000"/>
              </a:lnSpc>
              <a:spcBef>
                <a:spcPts val="475"/>
              </a:spcBef>
              <a:spcAft>
                <a:spcPct val="0"/>
              </a:spcAft>
              <a:buClrTx/>
              <a:buSzTx/>
              <a:buFontTx/>
              <a:buNone/>
              <a:tabLst/>
              <a:defRPr/>
            </a:pPr>
            <a:r>
              <a:rPr lang="en-US" altLang="en-US" dirty="0">
                <a:solidFill>
                  <a:srgbClr val="231F20"/>
                </a:solidFill>
                <a:latin typeface="Helvetica Neue" panose="02000503000000020004" pitchFamily="2" charset="0"/>
                <a:cs typeface="Times New Roman" panose="02020603050405020304" pitchFamily="18" charset="0"/>
                <a:sym typeface="Helvetica Neue" panose="02000503000000020004" pitchFamily="2" charset="0"/>
              </a:rPr>
              <a:t>Share evidence observed by SIA 2.0 team:</a:t>
            </a:r>
            <a:endParaRPr lang="en-US" altLang="en-US" dirty="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endParaRPr>
          </a:p>
          <a:p>
            <a:pPr>
              <a:spcBef>
                <a:spcPts val="475"/>
              </a:spcBef>
              <a:defRPr/>
            </a:pPr>
            <a:endParaRPr lang="en-US" altLang="en-US" b="0" dirty="0">
              <a:solidFill>
                <a:srgbClr val="231F20"/>
              </a:solidFill>
              <a:latin typeface="Helvetica Neue" panose="02000503000000020004" pitchFamily="2" charset="0"/>
              <a:sym typeface="Helvetica Neue" panose="02000503000000020004" pitchFamily="2" charset="0"/>
            </a:endParaRPr>
          </a:p>
          <a:p>
            <a:pPr marL="0" marR="0">
              <a:spcBef>
                <a:spcPts val="850"/>
              </a:spcBef>
              <a:spcAft>
                <a:spcPts val="0"/>
              </a:spcAft>
            </a:pPr>
            <a:r>
              <a:rPr lang="en-US" sz="1800" b="1" spc="0" baseline="0" dirty="0">
                <a:solidFill>
                  <a:srgbClr val="231F20"/>
                </a:solidFill>
                <a:effectLst/>
                <a:latin typeface="Helvetica Neue"/>
                <a:ea typeface="Times New Roman" panose="02020603050405020304" pitchFamily="18" charset="0"/>
              </a:rPr>
              <a:t>Indicator A.</a:t>
            </a:r>
            <a:endParaRPr lang="en-US" sz="1800" spc="0" baseline="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spc="0" baseline="0" dirty="0">
                <a:solidFill>
                  <a:srgbClr val="231F20"/>
                </a:solidFill>
                <a:effectLst/>
                <a:latin typeface="Helvetica Neue"/>
                <a:ea typeface="Times New Roman" panose="02020603050405020304" pitchFamily="18" charset="0"/>
              </a:rPr>
              <a:t>Although the task is text-based, the video segment does not include students answering a series of text-based comprehension questions.</a:t>
            </a:r>
            <a:endParaRPr lang="en-US" sz="1800" spc="0" baseline="0" dirty="0">
              <a:effectLst/>
              <a:latin typeface="Times New Roman" panose="02020603050405020304" pitchFamily="18" charset="0"/>
              <a:ea typeface="Times New Roman" panose="02020603050405020304" pitchFamily="18" charset="0"/>
            </a:endParaRPr>
          </a:p>
          <a:p>
            <a:pPr marL="0" marR="222885">
              <a:spcBef>
                <a:spcPts val="900"/>
              </a:spcBef>
              <a:spcAft>
                <a:spcPts val="0"/>
              </a:spcAft>
            </a:pPr>
            <a:r>
              <a:rPr lang="en-US" sz="1800" spc="0" baseline="0" dirty="0">
                <a:solidFill>
                  <a:srgbClr val="231F20"/>
                </a:solidFill>
                <a:effectLst/>
                <a:latin typeface="Helvetica Neue"/>
                <a:ea typeface="Times New Roman" panose="02020603050405020304" pitchFamily="18" charset="0"/>
              </a:rPr>
              <a:t>Rarely can students answer Donnie’s questions with just a “yes” or “no.” They are required to discuss evidence for and against tweens owning cell phones. As Donnie facilitates the whole-group discussion, he encourages students to build on one another’s comments. At one point, he asks students to share an evidence statement from their own text annotations to further the discussion [00:14:18:00].</a:t>
            </a:r>
            <a:endParaRPr lang="en-US" sz="1800" spc="0" baseline="0" dirty="0">
              <a:effectLst/>
              <a:latin typeface="Times New Roman" panose="02020603050405020304" pitchFamily="18" charset="0"/>
              <a:ea typeface="Times New Roman" panose="02020603050405020304" pitchFamily="18" charset="0"/>
            </a:endParaRPr>
          </a:p>
          <a:p>
            <a:pPr marL="0" marR="0">
              <a:spcBef>
                <a:spcPts val="905"/>
              </a:spcBef>
              <a:spcAft>
                <a:spcPts val="0"/>
              </a:spcAft>
            </a:pPr>
            <a:endParaRPr lang="en-US" sz="1800" b="1" spc="0" baseline="0" dirty="0">
              <a:solidFill>
                <a:srgbClr val="231F20"/>
              </a:solidFill>
              <a:effectLst/>
              <a:latin typeface="Helvetica Neue"/>
              <a:ea typeface="Times New Roman" panose="02020603050405020304" pitchFamily="18" charset="0"/>
            </a:endParaRPr>
          </a:p>
          <a:p>
            <a:pPr marL="0" marR="0">
              <a:spcBef>
                <a:spcPts val="905"/>
              </a:spcBef>
              <a:spcAft>
                <a:spcPts val="0"/>
              </a:spcAft>
            </a:pPr>
            <a:r>
              <a:rPr lang="en-US" sz="1800" b="1" spc="0" baseline="0" dirty="0">
                <a:solidFill>
                  <a:srgbClr val="231F20"/>
                </a:solidFill>
                <a:effectLst/>
                <a:latin typeface="Helvetica Neue"/>
                <a:ea typeface="Times New Roman" panose="02020603050405020304" pitchFamily="18" charset="0"/>
              </a:rPr>
              <a:t>Indicator B.</a:t>
            </a:r>
            <a:endParaRPr lang="en-US" sz="1800" spc="0" baseline="0" dirty="0">
              <a:effectLst/>
              <a:latin typeface="Times New Roman" panose="02020603050405020304" pitchFamily="18" charset="0"/>
              <a:ea typeface="Times New Roman" panose="02020603050405020304" pitchFamily="18" charset="0"/>
            </a:endParaRPr>
          </a:p>
          <a:p>
            <a:pPr marL="0" marR="139065">
              <a:spcBef>
                <a:spcPts val="905"/>
              </a:spcBef>
              <a:spcAft>
                <a:spcPts val="0"/>
              </a:spcAft>
            </a:pPr>
            <a:r>
              <a:rPr lang="en-US" sz="1800" spc="0" baseline="0" dirty="0">
                <a:solidFill>
                  <a:srgbClr val="231F20"/>
                </a:solidFill>
                <a:effectLst/>
                <a:latin typeface="Helvetica Neue"/>
                <a:ea typeface="Times New Roman" panose="02020603050405020304" pitchFamily="18" charset="0"/>
              </a:rPr>
              <a:t>When reading the article with a partner, students are expected to pay attention to the words, phrases, and sentences as they annotate the text. They underline specific statements of evidence in favor of tweens owning cell phones, and they circle statements against it. Students then select statements from the article to write on their half-sheets of paper during the “snowball” activity to share during the whole-group discussion.</a:t>
            </a:r>
            <a:endParaRPr lang="en-US" sz="1800" spc="0" baseline="0" dirty="0">
              <a:effectLst/>
              <a:latin typeface="Times New Roman" panose="02020603050405020304" pitchFamily="18" charset="0"/>
              <a:ea typeface="Times New Roman" panose="02020603050405020304" pitchFamily="18" charset="0"/>
            </a:endParaRPr>
          </a:p>
          <a:p>
            <a:pPr marL="0" marR="0">
              <a:spcBef>
                <a:spcPts val="910"/>
              </a:spcBef>
              <a:spcAft>
                <a:spcPts val="0"/>
              </a:spcAft>
            </a:pPr>
            <a:endParaRPr lang="en-US" sz="1800" b="1" spc="0" baseline="0" dirty="0">
              <a:solidFill>
                <a:srgbClr val="231F20"/>
              </a:solidFill>
              <a:effectLst/>
              <a:latin typeface="Helvetica Neue"/>
              <a:ea typeface="Times New Roman" panose="02020603050405020304" pitchFamily="18" charset="0"/>
            </a:endParaRPr>
          </a:p>
          <a:p>
            <a:pPr marL="0" marR="0">
              <a:spcBef>
                <a:spcPts val="910"/>
              </a:spcBef>
              <a:spcAft>
                <a:spcPts val="0"/>
              </a:spcAft>
            </a:pPr>
            <a:r>
              <a:rPr lang="en-US" sz="1800" b="1" spc="0" baseline="0" dirty="0">
                <a:solidFill>
                  <a:srgbClr val="231F20"/>
                </a:solidFill>
                <a:effectLst/>
                <a:latin typeface="Helvetica Neue"/>
                <a:ea typeface="Times New Roman" panose="02020603050405020304" pitchFamily="18" charset="0"/>
              </a:rPr>
              <a:t>Indicator C.</a:t>
            </a:r>
            <a:endParaRPr lang="en-US" sz="1800" spc="0" baseline="0" dirty="0">
              <a:effectLst/>
              <a:latin typeface="Times New Roman" panose="02020603050405020304" pitchFamily="18" charset="0"/>
              <a:ea typeface="Times New Roman" panose="02020603050405020304" pitchFamily="18" charset="0"/>
            </a:endParaRPr>
          </a:p>
          <a:p>
            <a:pPr marL="0" marR="516890">
              <a:lnSpc>
                <a:spcPct val="107000"/>
              </a:lnSpc>
              <a:spcBef>
                <a:spcPts val="905"/>
              </a:spcBef>
              <a:spcAft>
                <a:spcPts val="800"/>
              </a:spcAft>
            </a:pPr>
            <a:r>
              <a:rPr lang="en-US" sz="1800" spc="0" baseline="0" dirty="0">
                <a:solidFill>
                  <a:srgbClr val="231F20"/>
                </a:solidFill>
                <a:effectLst/>
                <a:latin typeface="Helvetica Neue"/>
                <a:ea typeface="Calibri" panose="020F0502020204030204" pitchFamily="34" charset="0"/>
                <a:cs typeface="Times New Roman" panose="02020603050405020304" pitchFamily="18" charset="0"/>
              </a:rPr>
              <a:t>Regularly throughout the lesson, Donnie reminds students to refer to the text to complete the task. For example, Donnie redirects a student who wants to share a personal comment. After this redirection, the student then successfully shares evidence from the text in her response during the whole-group discussion</a:t>
            </a:r>
            <a:r>
              <a:rPr lang="en-US" sz="1800" spc="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spc="0" baseline="0" dirty="0">
                <a:solidFill>
                  <a:srgbClr val="231F20"/>
                </a:solidFill>
                <a:effectLst/>
                <a:latin typeface="Helvetica Neue"/>
                <a:ea typeface="Calibri" panose="020F0502020204030204" pitchFamily="34" charset="0"/>
                <a:cs typeface="Times New Roman" panose="02020603050405020304" pitchFamily="18" charset="0"/>
              </a:rPr>
              <a:t>[at 00:12:25:00]. Donnie also encourages precision from students. When he mentions that they mostly seem to be providing evidence against tweens owning cell phones, he asks students to provide evidence in favor [at 00:14:05:02].</a:t>
            </a:r>
            <a:endParaRPr lang="en-US" sz="1800" spc="0" baseline="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475"/>
              </a:spcBef>
              <a:defRPr/>
            </a:pPr>
            <a:endParaRPr lang="en-US" altLang="en-US" dirty="0">
              <a:latin typeface="Calibri" panose="020F0502020204030204" pitchFamily="34" charset="0"/>
              <a:sym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7" name="Google Shape;228;p23:notes">
            <a:extLst>
              <a:ext uri="{FF2B5EF4-FFF2-40B4-BE49-F238E27FC236}">
                <a16:creationId xmlns:a16="http://schemas.microsoft.com/office/drawing/2014/main" id="{2BAFCBB8-A087-48ED-A6B2-9AA90D87312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59394" name="Google Shape;229;p23:notes">
            <a:extLst>
              <a:ext uri="{FF2B5EF4-FFF2-40B4-BE49-F238E27FC236}">
                <a16:creationId xmlns:a16="http://schemas.microsoft.com/office/drawing/2014/main" id="{91DD7AB6-17D9-44E4-8265-9D624AB51DBF}"/>
              </a:ext>
            </a:extLst>
          </p:cNvPr>
          <p:cNvSpPr>
            <a:spLocks noGrp="1" noChangeArrowheads="1"/>
          </p:cNvSpPr>
          <p:nvPr>
            <p:ph type="body" idx="1"/>
          </p:nvPr>
        </p:nvSpPr>
        <p:spPr>
          <a:ln w="9525"/>
        </p:spPr>
        <p:txBody>
          <a:bodyPr lIns="95275" tIns="46825" rIns="95275" bIns="46825"/>
          <a:lstStyle/>
          <a:p>
            <a:pPr>
              <a:spcBef>
                <a:spcPct val="0"/>
              </a:spcBef>
              <a:defRPr/>
            </a:pPr>
            <a:r>
              <a:rPr lang="en-US" altLang="en-US" b="1" dirty="0">
                <a:latin typeface="Times New Roman" panose="02020603050405020304" pitchFamily="18" charset="0"/>
                <a:cs typeface="Times New Roman" panose="02020603050405020304" pitchFamily="18" charset="0"/>
                <a:sym typeface="Times New Roman" panose="02020603050405020304" pitchFamily="18" charset="0"/>
              </a:rPr>
              <a:t>Big idea</a:t>
            </a: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dirty="0">
                <a:latin typeface="Calibri" panose="020F0502020204030204" pitchFamily="34" charset="0"/>
                <a:sym typeface="Calibri" panose="020F0502020204030204" pitchFamily="34" charset="0"/>
              </a:rPr>
              <a:t>Share ratings for Core Action 3 across teams.</a:t>
            </a:r>
            <a:endParaRPr lang="en-US" altLang="en-US" dirty="0">
              <a:latin typeface="Times New Roman" panose="02020603050405020304" pitchFamily="18" charset="0"/>
            </a:endParaRP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475"/>
              </a:spcBef>
              <a:defRPr/>
            </a:pPr>
            <a:r>
              <a:rPr lang="en-US" altLang="en-US" b="1" dirty="0">
                <a:latin typeface="Calibri" panose="020F0502020204030204" pitchFamily="34" charset="0"/>
                <a:sym typeface="Calibri" panose="020F0502020204030204" pitchFamily="34" charset="0"/>
              </a:rPr>
              <a:t>Facilitator talking points:</a:t>
            </a:r>
            <a:endPar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Times New Roman" panose="02020603050405020304" pitchFamily="18" charset="0"/>
            </a:endParaRPr>
          </a:p>
          <a:p>
            <a:pPr marL="171450" indent="-171450" eaLnBrk="1" hangingPunct="1">
              <a:spcBef>
                <a:spcPts val="475"/>
              </a:spcBef>
              <a:buClr>
                <a:srgbClr val="000000"/>
              </a:buClr>
              <a:buSzPts val="14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participants to compare their ratings with the sample ratings.</a:t>
            </a:r>
          </a:p>
          <a:p>
            <a:pPr marL="171450" indent="-171450" eaLnBrk="1" hangingPunct="1">
              <a:spcBef>
                <a:spcPts val="475"/>
              </a:spcBef>
              <a:buClr>
                <a:srgbClr val="000000"/>
              </a:buClr>
              <a:buSzPts val="14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You can follow along in the doc that shows the relevant portion of the Resource Package.</a:t>
            </a:r>
            <a:endParaRPr lang="en-US" altLang="en-US" dirty="0">
              <a:latin typeface="Times New Roman" panose="02020603050405020304" pitchFamily="18" charset="0"/>
            </a:endParaRPr>
          </a:p>
          <a:p>
            <a:pPr>
              <a:spcBef>
                <a:spcPts val="475"/>
              </a:spcBef>
              <a:buFontTx/>
              <a:buChar char="•"/>
              <a:defRPr/>
            </a:pPr>
            <a:endParaRPr lang="en-US" altLang="en-US" dirty="0">
              <a:solidFill>
                <a:srgbClr val="000000"/>
              </a:solidFill>
              <a:latin typeface="Times New Roman" panose="02020603050405020304" pitchFamily="18" charset="0"/>
              <a:sym typeface="Times New Roman" panose="02020603050405020304" pitchFamily="18" charset="0"/>
            </a:endParaRPr>
          </a:p>
          <a:p>
            <a:pPr>
              <a:spcBef>
                <a:spcPts val="475"/>
              </a:spcBef>
              <a:defRPr/>
            </a:pPr>
            <a:r>
              <a:rPr lang="en-US" altLang="en-US" b="1" dirty="0">
                <a:latin typeface="Calibri" panose="020F0502020204030204" pitchFamily="34" charset="0"/>
                <a:sym typeface="Calibri" panose="020F0502020204030204" pitchFamily="34" charset="0"/>
              </a:rPr>
              <a:t>Facilitator notes: </a:t>
            </a:r>
            <a:endParaRPr lang="en-US" altLang="en-US" dirty="0">
              <a:latin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cs typeface="Times New Roman" panose="02020603050405020304" pitchFamily="18" charset="0"/>
                <a:sym typeface="Calibri" panose="020F0502020204030204" pitchFamily="34" charset="0"/>
              </a:rPr>
              <a:t>Facilitator should note how teams’ ratings compared to the example.</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cs typeface="Times New Roman" panose="02020603050405020304" pitchFamily="18" charset="0"/>
                <a:sym typeface="Calibri" panose="020F0502020204030204" pitchFamily="34" charset="0"/>
              </a:rPr>
              <a:t>Go over the evidence and determine if differences in ratings are because of a difference in evidence.</a:t>
            </a:r>
            <a:endParaRPr lang="en-US" altLang="en-US" dirty="0">
              <a:latin typeface="Times New Roman" panose="02020603050405020304" pitchFamily="18" charset="0"/>
              <a:cs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for clarifying questions. </a:t>
            </a:r>
            <a:endParaRPr lang="en-US" altLang="en-US" dirty="0">
              <a:latin typeface="Times New Roman" panose="02020603050405020304" pitchFamily="18" charset="0"/>
            </a:endParaRPr>
          </a:p>
          <a:p>
            <a:pPr>
              <a:spcBef>
                <a:spcPts val="475"/>
              </a:spcBef>
              <a:defRPr/>
            </a:pPr>
            <a:endParaRPr lang="en-US" altLang="en-US" dirty="0">
              <a:solidFill>
                <a:srgbClr val="231F20"/>
              </a:solidFill>
              <a:latin typeface="Helvetica Neue" panose="02000503000000020004" pitchFamily="2" charset="0"/>
              <a:sym typeface="Helvetica Neue" panose="02000503000000020004" pitchFamily="2" charset="0"/>
            </a:endParaRP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475"/>
              </a:spcBef>
              <a:defRPr/>
            </a:pPr>
            <a:r>
              <a:rPr lang="en-US" altLang="en-US" dirty="0">
                <a:solidFill>
                  <a:srgbClr val="231F20"/>
                </a:solidFill>
                <a:latin typeface="Helvetica Neue" panose="02000503000000020004" pitchFamily="2" charset="0"/>
                <a:cs typeface="Times New Roman" panose="02020603050405020304" pitchFamily="18" charset="0"/>
                <a:sym typeface="Helvetica Neue" panose="02000503000000020004" pitchFamily="2" charset="0"/>
              </a:rPr>
              <a:t>Share evidence observed by SIA 2.0 team:</a:t>
            </a:r>
            <a:endParaRPr lang="en-US" altLang="en-US" dirty="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endParaRPr>
          </a:p>
          <a:p>
            <a:pPr marL="91440" marR="0">
              <a:spcBef>
                <a:spcPts val="850"/>
              </a:spcBef>
              <a:spcAft>
                <a:spcPts val="0"/>
              </a:spcAft>
            </a:pPr>
            <a:endParaRPr lang="en-US" sz="1800" b="1" dirty="0">
              <a:solidFill>
                <a:srgbClr val="231F20"/>
              </a:solidFill>
              <a:effectLst/>
              <a:latin typeface="Helvetica Neue"/>
              <a:ea typeface="Times New Roman" panose="02020603050405020304" pitchFamily="18" charset="0"/>
            </a:endParaRPr>
          </a:p>
          <a:p>
            <a:pPr marL="0" marR="0">
              <a:spcBef>
                <a:spcPts val="850"/>
              </a:spcBef>
              <a:spcAft>
                <a:spcPts val="0"/>
              </a:spcAft>
            </a:pPr>
            <a:r>
              <a:rPr lang="en-US" sz="1800" b="1" spc="0" baseline="0" dirty="0">
                <a:solidFill>
                  <a:srgbClr val="231F20"/>
                </a:solidFill>
                <a:effectLst/>
                <a:latin typeface="Helvetica Neue"/>
                <a:ea typeface="Times New Roman" panose="02020603050405020304" pitchFamily="18" charset="0"/>
              </a:rPr>
              <a:t>Indicator A.</a:t>
            </a:r>
            <a:endParaRPr lang="en-US" sz="1800" spc="0" baseline="0" dirty="0">
              <a:effectLst/>
              <a:latin typeface="Times New Roman" panose="02020603050405020304" pitchFamily="18" charset="0"/>
              <a:ea typeface="Times New Roman" panose="02020603050405020304" pitchFamily="18" charset="0"/>
            </a:endParaRPr>
          </a:p>
          <a:p>
            <a:pPr marL="0" marR="294640" lvl="0" indent="0" algn="l" defTabSz="923925" rtl="0" eaLnBrk="0" fontAlgn="base" latinLnBrk="0" hangingPunct="0">
              <a:lnSpc>
                <a:spcPct val="90000"/>
              </a:lnSpc>
              <a:spcBef>
                <a:spcPts val="900"/>
              </a:spcBef>
              <a:spcAft>
                <a:spcPts val="0"/>
              </a:spcAft>
              <a:buClrTx/>
              <a:buSzTx/>
              <a:buFontTx/>
              <a:buNone/>
              <a:tabLst/>
              <a:defRPr/>
            </a:pPr>
            <a:r>
              <a:rPr lang="en-US" sz="1200" kern="1200" dirty="0">
                <a:solidFill>
                  <a:schemeClr val="tx1"/>
                </a:solidFill>
                <a:effectLst/>
                <a:latin typeface="Times New Roman" pitchFamily="-109" charset="0"/>
                <a:ea typeface="MS PGothic" panose="020B0600070205080204" pitchFamily="34" charset="-128"/>
                <a:cs typeface="MS PGothic" charset="0"/>
              </a:rPr>
              <a:t>The small-group discussion, independent task of writing evidence, and whole-class discussion of the evidence ensured that students had the opportunity to participate in the lesson. </a:t>
            </a:r>
            <a:r>
              <a:rPr lang="en-US" sz="1800" spc="0" baseline="0" dirty="0">
                <a:solidFill>
                  <a:srgbClr val="231F20"/>
                </a:solidFill>
                <a:effectLst/>
                <a:latin typeface="Helvetica Neue"/>
                <a:ea typeface="Times New Roman" panose="02020603050405020304" pitchFamily="18" charset="0"/>
              </a:rPr>
              <a:t>Students are animated—they are interested in the topic and engaged in both the small-group and whole-class discussions. They underline, circle, and share evidence from the text they are reading with one another.</a:t>
            </a:r>
            <a:endParaRPr lang="en-US" sz="1800" spc="0" baseline="0" dirty="0">
              <a:effectLst/>
              <a:latin typeface="Times New Roman" panose="02020603050405020304" pitchFamily="18" charset="0"/>
              <a:ea typeface="Times New Roman" panose="02020603050405020304" pitchFamily="18" charset="0"/>
            </a:endParaRPr>
          </a:p>
          <a:p>
            <a:pPr marL="0" marR="0">
              <a:spcBef>
                <a:spcPts val="30"/>
              </a:spcBef>
              <a:spcAft>
                <a:spcPts val="0"/>
              </a:spcAft>
            </a:pPr>
            <a:r>
              <a:rPr lang="en-US" sz="1800" spc="0" baseline="0" dirty="0">
                <a:solidFill>
                  <a:srgbClr val="231F20"/>
                </a:solidFill>
                <a:effectLst/>
                <a:latin typeface="Helvetica Neue"/>
                <a:ea typeface="Times New Roman" panose="02020603050405020304" pitchFamily="18" charset="0"/>
              </a:rPr>
              <a:t>The annotation activity, “snowball” activity, and group sharing provide students with multiple ways to build on one another’s evidence and insights. There are laughter and smiles from students during the “snowball fight” [at 00:07:50:00]. The activity is dominated by student talk and discussion. There is no lecture. Donnie walks around the room and provides prompting and guidance when needed. During the whole-class discussion, Donnie gathers pro and con evidence from students and places it in a graphic organizer [at 00:09:15:00].</a:t>
            </a:r>
            <a:endParaRPr lang="en-US" sz="1800" spc="0" baseline="0" dirty="0">
              <a:effectLst/>
              <a:latin typeface="Times New Roman" panose="02020603050405020304" pitchFamily="18" charset="0"/>
              <a:ea typeface="Times New Roman" panose="02020603050405020304" pitchFamily="18" charset="0"/>
            </a:endParaRPr>
          </a:p>
          <a:p>
            <a:pPr marL="0" marR="0">
              <a:spcBef>
                <a:spcPts val="895"/>
              </a:spcBef>
              <a:spcAft>
                <a:spcPts val="0"/>
              </a:spcAft>
            </a:pPr>
            <a:endParaRPr lang="en-US" sz="1800" b="1" spc="0" baseline="0" dirty="0">
              <a:solidFill>
                <a:srgbClr val="231F20"/>
              </a:solidFill>
              <a:effectLst/>
              <a:latin typeface="Helvetica Neue"/>
              <a:ea typeface="Times New Roman" panose="02020603050405020304" pitchFamily="18" charset="0"/>
            </a:endParaRPr>
          </a:p>
          <a:p>
            <a:pPr marL="0" marR="0">
              <a:spcBef>
                <a:spcPts val="895"/>
              </a:spcBef>
              <a:spcAft>
                <a:spcPts val="0"/>
              </a:spcAft>
            </a:pPr>
            <a:r>
              <a:rPr lang="en-US" sz="1800" b="1" spc="0" baseline="0" dirty="0">
                <a:solidFill>
                  <a:srgbClr val="231F20"/>
                </a:solidFill>
                <a:effectLst/>
                <a:latin typeface="Helvetica Neue"/>
                <a:ea typeface="Times New Roman" panose="02020603050405020304" pitchFamily="18" charset="0"/>
              </a:rPr>
              <a:t>Indicator B.</a:t>
            </a:r>
            <a:endParaRPr lang="en-US" sz="1800" spc="0" baseline="0" dirty="0">
              <a:effectLst/>
              <a:latin typeface="Times New Roman" panose="02020603050405020304" pitchFamily="18" charset="0"/>
              <a:ea typeface="Times New Roman" panose="02020603050405020304" pitchFamily="18" charset="0"/>
            </a:endParaRPr>
          </a:p>
          <a:p>
            <a:pPr marL="0" marR="110490">
              <a:spcBef>
                <a:spcPts val="905"/>
              </a:spcBef>
              <a:spcAft>
                <a:spcPts val="0"/>
              </a:spcAft>
            </a:pPr>
            <a:r>
              <a:rPr lang="en-US" sz="1800" spc="0" baseline="0" dirty="0">
                <a:solidFill>
                  <a:srgbClr val="231F20"/>
                </a:solidFill>
                <a:effectLst/>
                <a:latin typeface="Helvetica Neue"/>
                <a:ea typeface="Times New Roman" panose="02020603050405020304" pitchFamily="18" charset="0"/>
              </a:rPr>
              <a:t>Donnie selects a practical, real-world topic for discussion that is interesting and connected to many students’ daily lives: whether to provide tweens with cell phones. Donnie begins by asking whether he should buy his 8-year-old daughter a cell phone, which is immediately relevant to many students in the class. Several yell “no” and hold up red cards [at 00:00:58:00]. The “snowball” activity and evidence charting let students consider evidence from both sides of the argument. Some students continued to have strong feelings about the topic, though. The text-based discussion gives students an opportunity to practice using evidence that is so essential to sound decision-making.</a:t>
            </a:r>
            <a:endParaRPr lang="en-US" sz="1800" spc="0" baseline="0" dirty="0">
              <a:effectLst/>
              <a:latin typeface="Times New Roman" panose="02020603050405020304" pitchFamily="18" charset="0"/>
              <a:ea typeface="Times New Roman" panose="02020603050405020304" pitchFamily="18" charset="0"/>
            </a:endParaRPr>
          </a:p>
          <a:p>
            <a:pPr marL="0" marR="456565">
              <a:lnSpc>
                <a:spcPct val="107000"/>
              </a:lnSpc>
              <a:spcBef>
                <a:spcPts val="905"/>
              </a:spcBef>
              <a:spcAft>
                <a:spcPts val="800"/>
              </a:spcAft>
            </a:pPr>
            <a:r>
              <a:rPr lang="en-US" sz="1800" spc="0" baseline="0" dirty="0">
                <a:solidFill>
                  <a:srgbClr val="231F20"/>
                </a:solidFill>
                <a:effectLst/>
                <a:latin typeface="Helvetica Neue"/>
                <a:ea typeface="Calibri" panose="020F0502020204030204" pitchFamily="34" charset="0"/>
                <a:cs typeface="Times New Roman" panose="02020603050405020304" pitchFamily="18" charset="0"/>
              </a:rPr>
              <a:t>The topic of the lesson examines the role of convenient technology in our daily lives. The video segment showcases a text about tween cell phones that was previously published. It appears in an established publication, </a:t>
            </a:r>
            <a:r>
              <a:rPr lang="en-US" sz="1800" i="0" spc="0" baseline="0" dirty="0">
                <a:solidFill>
                  <a:srgbClr val="231F20"/>
                </a:solidFill>
                <a:effectLst/>
                <a:latin typeface="Helvetica Neue"/>
                <a:ea typeface="Calibri" panose="020F0502020204030204" pitchFamily="34" charset="0"/>
                <a:cs typeface="Times New Roman" panose="02020603050405020304" pitchFamily="18" charset="0"/>
              </a:rPr>
              <a:t>Time for Kids</a:t>
            </a:r>
            <a:r>
              <a:rPr lang="en-US" sz="1800" spc="0" baseline="0" dirty="0">
                <a:solidFill>
                  <a:srgbClr val="231F20"/>
                </a:solidFill>
                <a:effectLst/>
                <a:latin typeface="Helvetica Neue"/>
                <a:ea typeface="Calibri" panose="020F0502020204030204" pitchFamily="34" charset="0"/>
                <a:cs typeface="Times New Roman" panose="02020603050405020304" pitchFamily="18" charset="0"/>
              </a:rPr>
              <a:t>.</a:t>
            </a:r>
            <a:endParaRPr lang="en-US" sz="1800" spc="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845"/>
              </a:spcBef>
              <a:spcAft>
                <a:spcPts val="800"/>
              </a:spcAft>
            </a:pPr>
            <a:endParaRPr lang="en-US" sz="1800" b="1" spc="0" baseline="0" dirty="0">
              <a:solidFill>
                <a:srgbClr val="231F20"/>
              </a:solidFill>
              <a:effectLst/>
              <a:latin typeface="Helvetica Neue"/>
              <a:ea typeface="Calibri" panose="020F0502020204030204" pitchFamily="34" charset="0"/>
              <a:cs typeface="Times New Roman" panose="02020603050405020304" pitchFamily="18" charset="0"/>
            </a:endParaRPr>
          </a:p>
          <a:p>
            <a:pPr marL="0" marR="0">
              <a:lnSpc>
                <a:spcPct val="107000"/>
              </a:lnSpc>
              <a:spcBef>
                <a:spcPts val="845"/>
              </a:spcBef>
              <a:spcAft>
                <a:spcPts val="800"/>
              </a:spcAft>
            </a:pPr>
            <a:r>
              <a:rPr lang="en-US" sz="1800" b="1" spc="0" baseline="0" dirty="0">
                <a:solidFill>
                  <a:srgbClr val="231F20"/>
                </a:solidFill>
                <a:effectLst/>
                <a:latin typeface="Helvetica Neue"/>
                <a:ea typeface="Calibri" panose="020F0502020204030204" pitchFamily="34" charset="0"/>
                <a:cs typeface="Times New Roman" panose="02020603050405020304" pitchFamily="18" charset="0"/>
              </a:rPr>
              <a:t>Indicator C.</a:t>
            </a:r>
            <a:endParaRPr lang="en-US" sz="1800" spc="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marR="334010">
              <a:lnSpc>
                <a:spcPct val="107000"/>
              </a:lnSpc>
              <a:spcBef>
                <a:spcPts val="905"/>
              </a:spcBef>
              <a:spcAft>
                <a:spcPts val="800"/>
              </a:spcAft>
            </a:pPr>
            <a:r>
              <a:rPr lang="en-US" sz="1800" spc="0" baseline="0" dirty="0">
                <a:solidFill>
                  <a:srgbClr val="231F20"/>
                </a:solidFill>
                <a:effectLst/>
                <a:latin typeface="Helvetica Neue"/>
                <a:ea typeface="Calibri" panose="020F0502020204030204" pitchFamily="34" charset="0"/>
                <a:cs typeface="Times New Roman" panose="02020603050405020304" pitchFamily="18" charset="0"/>
              </a:rPr>
              <a:t>All students appear to be engaged in the discussion, involved in the reading activities, and attentive throughout the lesson. There are no instances of students being off-task. Moreover, Donnie circulates the room during student work time. This provides opportunities for students to ask for help when needed or for Donnie to help them stay on-task. For example, a student asks, “What should we underline again?” and Donnie repeats the instructions [at 00:03:11:00].</a:t>
            </a:r>
            <a:endParaRPr lang="en-US" sz="1800" spc="0" baseline="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475"/>
              </a:spcBef>
              <a:defRPr/>
            </a:pPr>
            <a:endParaRPr lang="en-US" altLang="en-US" dirty="0">
              <a:latin typeface="Calibri" panose="020F0502020204030204" pitchFamily="34" charset="0"/>
              <a:sym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6E1116FD-43BE-4F2B-87DF-6B2293883B20}"/>
              </a:ext>
            </a:extLst>
          </p:cNvPr>
          <p:cNvSpPr>
            <a:spLocks noGrp="1" noRot="1" noChangeAspect="1" noChangeArrowheads="1" noTextEdit="1"/>
          </p:cNvSpPr>
          <p:nvPr>
            <p:ph type="sldImg"/>
          </p:nvPr>
        </p:nvSpPr>
        <p:spPr>
          <a:xfrm>
            <a:off x="622300" y="373063"/>
            <a:ext cx="4167188" cy="3124200"/>
          </a:xfrm>
          <a:ln/>
        </p:spPr>
      </p:sp>
      <p:sp>
        <p:nvSpPr>
          <p:cNvPr id="13314" name="Notes Placeholder 2">
            <a:extLst>
              <a:ext uri="{FF2B5EF4-FFF2-40B4-BE49-F238E27FC236}">
                <a16:creationId xmlns:a16="http://schemas.microsoft.com/office/drawing/2014/main" id="{54F2EC34-F3ED-45EF-8788-16E3AB2074D3}"/>
              </a:ext>
            </a:extLst>
          </p:cNvPr>
          <p:cNvSpPr>
            <a:spLocks noGrp="1"/>
          </p:cNvSpPr>
          <p:nvPr>
            <p:ph type="body" idx="1"/>
          </p:nvPr>
        </p:nvSpPr>
        <p:spPr>
          <a:xfrm>
            <a:off x="374650" y="3802063"/>
            <a:ext cx="5867400" cy="4573587"/>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Share our evidence and ratings.</a:t>
            </a:r>
          </a:p>
          <a:p>
            <a:pPr marL="633413" lvl="1" indent="-171450">
              <a:lnSpc>
                <a:spcPct val="100000"/>
              </a:lnSpc>
              <a:spcBef>
                <a:spcPts val="0"/>
              </a:spcBef>
              <a:buFont typeface="Arial" panose="020B0604020202020204" pitchFamily="34" charset="0"/>
              <a:buChar char="•"/>
              <a:defRPr/>
            </a:pPr>
            <a:endParaRPr lang="en-US" sz="1100" b="1" dirty="0">
              <a:latin typeface="Times New Roman" panose="02020603050405020304" pitchFamily="18" charset="0"/>
              <a:cs typeface="Times New Roman" panose="02020603050405020304" pitchFamily="18" charset="0"/>
            </a:endParaRPr>
          </a:p>
          <a:p>
            <a:pPr>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Now </a:t>
            </a:r>
            <a:r>
              <a:rPr lang="en-US" sz="1100" dirty="0">
                <a:latin typeface="Times New Roman" panose="02020603050405020304" pitchFamily="18" charset="0"/>
                <a:cs typeface="Times New Roman" panose="02020603050405020304" pitchFamily="18" charset="0"/>
              </a:rPr>
              <a:t>that we’ve compared the ratings for these Core Actions, we want to give you some individual work time. C</a:t>
            </a:r>
            <a:r>
              <a:rPr lang="en-US" altLang="en-US" sz="1100" dirty="0">
                <a:latin typeface="Times New Roman" panose="02020603050405020304" pitchFamily="18" charset="0"/>
                <a:cs typeface="Times New Roman" panose="02020603050405020304" pitchFamily="18" charset="0"/>
              </a:rPr>
              <a:t>ompare your evidence with the sample.</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Remember that there can be many “right” answers. But while the evidence may be different, there should be agreement on the general findings and ratings. </a:t>
            </a:r>
          </a:p>
          <a:p>
            <a:pPr marL="171450" indent="-171450">
              <a:spcBef>
                <a:spcPts val="0"/>
              </a:spcBef>
              <a:buFont typeface="Arial" panose="020B0604020202020204" pitchFamily="34" charset="0"/>
              <a:buChar char="•"/>
              <a:defRPr/>
            </a:pPr>
            <a:r>
              <a:rPr lang="en-US" altLang="en-US" sz="1100" dirty="0">
                <a:latin typeface="Times New Roman"/>
                <a:ea typeface="MS PGothic"/>
                <a:cs typeface="Times New Roman"/>
              </a:rPr>
              <a:t>We’re going to take 10 minutes for you to compare what you found with those of the example workbook.  </a:t>
            </a:r>
            <a:endParaRPr lang="en-US" altLang="en-US" sz="1100" dirty="0">
              <a:latin typeface="Times New Roman" panose="02020603050405020304" pitchFamily="18" charset="0"/>
              <a:cs typeface="Times New Roman" panose="02020603050405020304" pitchFamily="18" charset="0"/>
            </a:endParaRP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Take some notes about what you see as the same and different. Then we’ll ask you to share your findings when we come back together.</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work time] Now let’s hear from a couple of teams about their comparison… </a:t>
            </a:r>
          </a:p>
          <a:p>
            <a:pPr>
              <a:spcBef>
                <a:spcPts val="0"/>
              </a:spcBef>
              <a:defRPr/>
            </a:pPr>
            <a:endParaRPr lang="en-US" altLang="en-US" sz="1100" b="1" dirty="0">
              <a:latin typeface="Times New Roman" panose="02020603050405020304" pitchFamily="18" charset="0"/>
              <a:cs typeface="Times New Roman" panose="02020603050405020304" pitchFamily="18" charset="0"/>
            </a:endParaRPr>
          </a:p>
          <a:p>
            <a:pPr>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8171721D-88D4-41ED-8C60-D4633D229435}"/>
              </a:ext>
            </a:extLst>
          </p:cNvPr>
          <p:cNvSpPr>
            <a:spLocks noGrp="1" noRot="1" noChangeAspect="1" noChangeArrowheads="1" noTextEdit="1"/>
          </p:cNvSpPr>
          <p:nvPr>
            <p:ph type="sldImg"/>
          </p:nvPr>
        </p:nvSpPr>
        <p:spPr>
          <a:ln/>
        </p:spPr>
      </p:sp>
      <p:sp>
        <p:nvSpPr>
          <p:cNvPr id="67586" name="Notes Placeholder 2">
            <a:extLst>
              <a:ext uri="{FF2B5EF4-FFF2-40B4-BE49-F238E27FC236}">
                <a16:creationId xmlns:a16="http://schemas.microsoft.com/office/drawing/2014/main" id="{D62B4B83-05F9-4944-9CBA-454D0988488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defRPr/>
            </a:pPr>
            <a:r>
              <a:rPr lang="en-US" b="1" dirty="0">
                <a:latin typeface="Times New Roman"/>
                <a:ea typeface="Times New Roman"/>
                <a:cs typeface="Times New Roman"/>
                <a:sym typeface="Times New Roman"/>
              </a:rPr>
              <a:t>Big idea: </a:t>
            </a:r>
            <a:r>
              <a:rPr lang="en-US" dirty="0">
                <a:latin typeface="Times New Roman"/>
                <a:ea typeface="Times New Roman"/>
                <a:cs typeface="Times New Roman"/>
                <a:sym typeface="Times New Roman"/>
              </a:rPr>
              <a:t>Prepare for team assignment to watch the video.</a:t>
            </a:r>
          </a:p>
          <a:p>
            <a:pPr>
              <a:spcBef>
                <a:spcPts val="480"/>
              </a:spcBef>
              <a:spcAft>
                <a:spcPts val="0"/>
              </a:spcAft>
              <a:defRPr/>
            </a:pPr>
            <a:endParaRPr lang="en-US" dirty="0">
              <a:latin typeface="Times New Roman"/>
              <a:ea typeface="Times New Roman"/>
              <a:cs typeface="Times New Roman"/>
              <a:sym typeface="Times New Roman"/>
            </a:endParaRPr>
          </a:p>
          <a:p>
            <a:pPr>
              <a:spcBef>
                <a:spcPts val="0"/>
              </a:spcBef>
              <a:spcAft>
                <a:spcPts val="0"/>
              </a:spcAft>
              <a:defRPr/>
            </a:pPr>
            <a:r>
              <a:rPr lang="en-US" b="1" dirty="0">
                <a:latin typeface="Times New Roman"/>
                <a:ea typeface="Times New Roman"/>
                <a:cs typeface="Times New Roman"/>
                <a:sym typeface="Times New Roman"/>
              </a:rPr>
              <a:t>Facilitator talking points:</a:t>
            </a:r>
            <a:endParaRPr lang="en-US" dirty="0"/>
          </a:p>
          <a:p>
            <a:pPr marL="171450" indent="-171450">
              <a:spcBef>
                <a:spcPts val="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Prepare participants for Week 2 work.</a:t>
            </a:r>
          </a:p>
          <a:p>
            <a:pPr>
              <a:spcBef>
                <a:spcPts val="0"/>
              </a:spcBef>
              <a:spcAft>
                <a:spcPts val="0"/>
              </a:spcAft>
              <a:defRPr/>
            </a:pPr>
            <a:endParaRPr lang="en-US" dirty="0">
              <a:latin typeface="Times New Roman"/>
              <a:ea typeface="Times New Roman"/>
              <a:cs typeface="Times New Roman"/>
              <a:sym typeface="Times New Roman"/>
            </a:endParaRPr>
          </a:p>
          <a:p>
            <a:pPr>
              <a:spcBef>
                <a:spcPts val="0"/>
              </a:spcBef>
              <a:spcAft>
                <a:spcPts val="0"/>
              </a:spcAft>
              <a:defRPr/>
            </a:pPr>
            <a:r>
              <a:rPr lang="en-US" b="1" dirty="0">
                <a:latin typeface="Times New Roman"/>
                <a:ea typeface="Times New Roman"/>
                <a:cs typeface="Times New Roman"/>
                <a:sym typeface="Times New Roman"/>
              </a:rPr>
              <a:t>Facilitator notes:</a:t>
            </a:r>
            <a:endParaRPr lang="en-US" dirty="0"/>
          </a:p>
          <a:p>
            <a:pPr marL="171450" indent="-171450">
              <a:spcBef>
                <a:spcPts val="480"/>
              </a:spcBef>
              <a:spcAft>
                <a:spcPts val="0"/>
              </a:spcAft>
              <a:buClr>
                <a:schemeClr val="dk1"/>
              </a:buClr>
              <a:buSzPts val="1200"/>
              <a:buFont typeface="Arial"/>
              <a:buChar char="•"/>
              <a:defRPr/>
            </a:pPr>
            <a:r>
              <a:rPr lang="en-US" dirty="0"/>
              <a:t>Address any questions that come through the chat. </a:t>
            </a:r>
          </a:p>
          <a:p>
            <a:pPr marL="171450" indent="-171450">
              <a:spcBef>
                <a:spcPts val="480"/>
              </a:spcBef>
              <a:spcAft>
                <a:spcPts val="0"/>
              </a:spcAft>
              <a:buClr>
                <a:schemeClr val="dk1"/>
              </a:buClr>
              <a:buSzPts val="1200"/>
              <a:buFont typeface="Arial"/>
              <a:buChar char="•"/>
              <a:defRPr/>
            </a:pPr>
            <a:r>
              <a:rPr lang="en-US" dirty="0"/>
              <a:t>Make sure they don’t look at the </a:t>
            </a:r>
            <a:r>
              <a:rPr lang="en-US"/>
              <a:t>Resource Package </a:t>
            </a:r>
            <a:r>
              <a:rPr lang="en-US" dirty="0"/>
              <a:t>prior to their observations so they aren’t influenced by the sample answers provided there.</a:t>
            </a:r>
          </a:p>
          <a:p>
            <a:pPr marL="171450" indent="-171450">
              <a:spcBef>
                <a:spcPts val="480"/>
              </a:spcBef>
              <a:spcAft>
                <a:spcPts val="0"/>
              </a:spcAft>
              <a:buClr>
                <a:schemeClr val="dk1"/>
              </a:buClr>
              <a:buSzPts val="1200"/>
              <a:buFont typeface="Arial"/>
              <a:buChar char="•"/>
              <a:defRPr/>
            </a:pPr>
            <a:r>
              <a:rPr lang="en-US" dirty="0"/>
              <a:t>They could review the lesson plan to determine the goals of the lesson and the targeted standards.</a:t>
            </a:r>
          </a:p>
        </p:txBody>
      </p:sp>
    </p:spTree>
    <p:extLst>
      <p:ext uri="{BB962C8B-B14F-4D97-AF65-F5344CB8AC3E}">
        <p14:creationId xmlns:p14="http://schemas.microsoft.com/office/powerpoint/2010/main" val="230209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Google Shape;80;p4:notes">
            <a:extLst>
              <a:ext uri="{FF2B5EF4-FFF2-40B4-BE49-F238E27FC236}">
                <a16:creationId xmlns:a16="http://schemas.microsoft.com/office/drawing/2014/main" id="{2A5F497F-3AD3-4B32-ADE9-2B724513FA5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81" name="Google Shape;81;p4:notes">
            <a:extLst>
              <a:ext uri="{FF2B5EF4-FFF2-40B4-BE49-F238E27FC236}">
                <a16:creationId xmlns:a16="http://schemas.microsoft.com/office/drawing/2014/main" id="{D1D9EF5E-00CD-448E-B9A3-DE4EB0F36690}"/>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t>Big idea: </a:t>
            </a:r>
            <a:r>
              <a:rPr lang="en-US" dirty="0"/>
              <a:t>To understand participants’ familiarity with observation tools or rubrics.</a:t>
            </a:r>
            <a:endParaRPr dirty="0"/>
          </a:p>
          <a:p>
            <a:pPr>
              <a:spcBef>
                <a:spcPts val="480"/>
              </a:spcBef>
              <a:spcAft>
                <a:spcPts val="0"/>
              </a:spcAft>
              <a:defRPr/>
            </a:pPr>
            <a:endParaRPr dirty="0"/>
          </a:p>
          <a:p>
            <a:pPr>
              <a:spcBef>
                <a:spcPts val="480"/>
              </a:spcBef>
              <a:spcAft>
                <a:spcPts val="0"/>
              </a:spcAft>
              <a:defRPr/>
            </a:pPr>
            <a:r>
              <a:rPr lang="en-US" b="1" dirty="0"/>
              <a:t>Facilitator talking points:</a:t>
            </a:r>
          </a:p>
          <a:p>
            <a:pPr marL="171450" indent="-171450">
              <a:spcBef>
                <a:spcPts val="480"/>
              </a:spcBef>
              <a:spcAft>
                <a:spcPts val="0"/>
              </a:spcAft>
              <a:buFont typeface="Arial" panose="020B0604020202020204" pitchFamily="34" charset="0"/>
              <a:buChar char="•"/>
              <a:defRPr/>
            </a:pPr>
            <a:r>
              <a:rPr lang="en-US" dirty="0"/>
              <a:t>Please take a moment to select the answer that best represents your experience with observation tools or rubrics.</a:t>
            </a:r>
            <a:endParaRPr dirty="0"/>
          </a:p>
          <a:p>
            <a:pPr>
              <a:spcBef>
                <a:spcPts val="480"/>
              </a:spcBef>
              <a:spcAft>
                <a:spcPts val="0"/>
              </a:spcAft>
              <a:defRPr/>
            </a:pPr>
            <a:endParaRPr dirty="0"/>
          </a:p>
          <a:p>
            <a:pPr>
              <a:spcBef>
                <a:spcPts val="480"/>
              </a:spcBef>
              <a:spcAft>
                <a:spcPts val="0"/>
              </a:spcAft>
              <a:defRPr/>
            </a:pPr>
            <a:r>
              <a:rPr lang="en-US" b="1" dirty="0"/>
              <a:t>Facilitator notes: </a:t>
            </a:r>
          </a:p>
          <a:p>
            <a:pPr marL="171450" indent="-171450">
              <a:spcBef>
                <a:spcPts val="480"/>
              </a:spcBef>
              <a:spcAft>
                <a:spcPts val="0"/>
              </a:spcAft>
              <a:buFont typeface="Arial" panose="020B0604020202020204" pitchFamily="34" charset="0"/>
              <a:buChar char="•"/>
              <a:defRPr/>
            </a:pPr>
            <a:r>
              <a:rPr lang="en-US" dirty="0"/>
              <a:t>Create a poll or ask participants to share their answers in the chat.</a:t>
            </a:r>
          </a:p>
          <a:p>
            <a:pPr marL="171450" indent="-171450">
              <a:spcBef>
                <a:spcPts val="480"/>
              </a:spcBef>
              <a:spcAft>
                <a:spcPts val="0"/>
              </a:spcAft>
              <a:buFont typeface="Arial" panose="020B0604020202020204" pitchFamily="34" charset="0"/>
              <a:buChar char="•"/>
              <a:defRPr/>
            </a:pPr>
            <a:r>
              <a:rPr lang="en-US" dirty="0"/>
              <a:t>After poll results are shared, note any trends based on participant responses. For example, “I see that many of you have been observed but are new to observing lessons using a tool or rubric.”</a:t>
            </a:r>
            <a:endParaRPr dirty="0"/>
          </a:p>
          <a:p>
            <a:pPr>
              <a:spcBef>
                <a:spcPts val="480"/>
              </a:spcBef>
              <a:spcAft>
                <a:spcPts val="0"/>
              </a:spcAft>
              <a:defRPr/>
            </a:pP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0BB52180-C0B9-4924-B480-56CEA601DFB6}"/>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D9B84332-B664-45F7-B323-855DE033D9D3}"/>
              </a:ext>
            </a:extLst>
          </p:cNvPr>
          <p:cNvSpPr>
            <a:spLocks noGrp="1"/>
          </p:cNvSpPr>
          <p:nvPr>
            <p:ph type="body" idx="1"/>
          </p:nvPr>
        </p:nvSpPr>
        <p:spPr/>
        <p:txBody>
          <a:bodyPr/>
          <a:lstStyle/>
          <a:p>
            <a:pPr>
              <a:spcBef>
                <a:spcPts val="0"/>
              </a:spcBef>
              <a:spcAft>
                <a:spcPts val="0"/>
              </a:spcAft>
              <a:defRPr/>
            </a:pPr>
            <a:r>
              <a:rPr lang="en-US" b="1" dirty="0">
                <a:latin typeface="Times New Roman"/>
                <a:ea typeface="Times New Roman"/>
                <a:cs typeface="Times New Roman"/>
                <a:sym typeface="Times New Roman"/>
              </a:rPr>
              <a:t>Big idea: </a:t>
            </a:r>
            <a:r>
              <a:rPr lang="en-US" dirty="0">
                <a:latin typeface="Times New Roman"/>
                <a:ea typeface="Times New Roman"/>
                <a:cs typeface="Times New Roman"/>
                <a:sym typeface="Times New Roman"/>
              </a:rPr>
              <a:t>Prepare for team-based assignment.</a:t>
            </a:r>
          </a:p>
          <a:p>
            <a:pPr>
              <a:spcBef>
                <a:spcPts val="480"/>
              </a:spcBef>
              <a:spcAft>
                <a:spcPts val="0"/>
              </a:spcAft>
              <a:defRPr/>
            </a:pPr>
            <a:endParaRPr lang="en-US" dirty="0">
              <a:latin typeface="Times New Roman"/>
              <a:ea typeface="Times New Roman"/>
              <a:cs typeface="Times New Roman"/>
              <a:sym typeface="Times New Roman"/>
            </a:endParaRPr>
          </a:p>
          <a:p>
            <a:pPr>
              <a:spcBef>
                <a:spcPts val="0"/>
              </a:spcBef>
              <a:spcAft>
                <a:spcPts val="0"/>
              </a:spcAft>
              <a:defRPr/>
            </a:pPr>
            <a:r>
              <a:rPr lang="en-US" b="1" dirty="0">
                <a:latin typeface="Times New Roman"/>
                <a:ea typeface="Times New Roman"/>
                <a:cs typeface="Times New Roman"/>
                <a:sym typeface="Times New Roman"/>
              </a:rPr>
              <a:t>Facilitator talking points:</a:t>
            </a:r>
            <a:endParaRPr lang="en-US" dirty="0"/>
          </a:p>
          <a:p>
            <a:pPr marL="171450" indent="-171450">
              <a:spcBef>
                <a:spcPts val="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Prepare participants for Week 2 work.</a:t>
            </a:r>
            <a:endParaRPr lang="en-US" dirty="0"/>
          </a:p>
          <a:p>
            <a:pPr>
              <a:spcBef>
                <a:spcPts val="0"/>
              </a:spcBef>
              <a:spcAft>
                <a:spcPts val="0"/>
              </a:spcAft>
              <a:defRPr/>
            </a:pPr>
            <a:endParaRPr lang="en-US" dirty="0">
              <a:latin typeface="Times New Roman"/>
              <a:ea typeface="Times New Roman"/>
              <a:cs typeface="Times New Roman"/>
              <a:sym typeface="Times New Roman"/>
            </a:endParaRPr>
          </a:p>
          <a:p>
            <a:pPr>
              <a:spcBef>
                <a:spcPts val="0"/>
              </a:spcBef>
              <a:spcAft>
                <a:spcPts val="0"/>
              </a:spcAft>
              <a:defRPr/>
            </a:pPr>
            <a:r>
              <a:rPr lang="en-US" b="1" dirty="0">
                <a:latin typeface="Times New Roman"/>
                <a:ea typeface="Times New Roman"/>
                <a:cs typeface="Times New Roman"/>
                <a:sym typeface="Times New Roman"/>
              </a:rPr>
              <a:t>Facilitator notes:</a:t>
            </a:r>
            <a:endParaRPr lang="en-US" dirty="0"/>
          </a:p>
          <a:p>
            <a:pPr marL="171450" indent="-171450">
              <a:spcBef>
                <a:spcPts val="480"/>
              </a:spcBef>
              <a:spcAft>
                <a:spcPts val="0"/>
              </a:spcAft>
              <a:buClr>
                <a:schemeClr val="dk1"/>
              </a:buClr>
              <a:buSzPts val="1200"/>
              <a:buFont typeface="Arial"/>
              <a:buChar char="•"/>
              <a:defRPr/>
            </a:pPr>
            <a:r>
              <a:rPr lang="en-US" dirty="0"/>
              <a:t>Address any questions that come through the chat.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6737" name="Google Shape;374;p44:notes">
            <a:extLst>
              <a:ext uri="{FF2B5EF4-FFF2-40B4-BE49-F238E27FC236}">
                <a16:creationId xmlns:a16="http://schemas.microsoft.com/office/drawing/2014/main" id="{E72D4294-D08A-442D-85D8-B8F9D323CA5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solidFill>
            <a:srgbClr val="FFFFFF"/>
          </a:solidFill>
          <a:ln>
            <a:noFill/>
          </a:ln>
          <a:extLst>
            <a:ext uri="{91240B29-F687-4F45-9708-019B960494DF}">
              <a14:hiddenLine xmlns:a14="http://schemas.microsoft.com/office/drawing/2010/main" w="12700">
                <a:solidFill>
                  <a:schemeClr val="tx1"/>
                </a:solidFill>
                <a:round/>
                <a:headEnd/>
                <a:tailEnd/>
              </a14:hiddenLine>
            </a:ext>
          </a:extLst>
        </p:spPr>
      </p:sp>
      <p:sp>
        <p:nvSpPr>
          <p:cNvPr id="375" name="Google Shape;375;p44:notes">
            <a:extLst>
              <a:ext uri="{FF2B5EF4-FFF2-40B4-BE49-F238E27FC236}">
                <a16:creationId xmlns:a16="http://schemas.microsoft.com/office/drawing/2014/main" id="{B012F1FF-4344-4BB8-B4B0-C6E67C282200}"/>
              </a:ext>
            </a:extLst>
          </p:cNvPr>
          <p:cNvSpPr txBox="1">
            <a:spLocks noGrp="1"/>
          </p:cNvSpPr>
          <p:nvPr>
            <p:ph type="body" idx="1"/>
          </p:nvPr>
        </p:nvSpPr>
        <p:spPr>
          <a:solidFill>
            <a:srgbClr val="FFFFFF"/>
          </a:solidFill>
          <a:ln w="9525" cap="flat">
            <a:solidFill>
              <a:srgbClr val="000000"/>
            </a:solidFill>
            <a:round/>
            <a:headEnd type="none" w="sm" len="sm"/>
            <a:tailEnd type="none" w="sm" len="sm"/>
          </a:ln>
        </p:spPr>
        <p:txBody>
          <a:bodyPr spcFirstLastPara="1" lIns="95275" tIns="46825" rIns="95275" bIns="46825">
            <a:noAutofit/>
          </a:bodyPr>
          <a:lstStyle/>
          <a:p>
            <a:pPr>
              <a:spcBef>
                <a:spcPts val="0"/>
              </a:spcBef>
              <a:spcAft>
                <a:spcPts val="0"/>
              </a:spcAft>
              <a:defRPr/>
            </a:pPr>
            <a:r>
              <a:rPr lang="en-US" b="1" dirty="0">
                <a:solidFill>
                  <a:srgbClr val="000000"/>
                </a:solidFill>
                <a:latin typeface="Calibri"/>
                <a:ea typeface="Calibri"/>
                <a:cs typeface="Calibri"/>
                <a:sym typeface="Calibri"/>
              </a:rPr>
              <a:t>Big idea: </a:t>
            </a:r>
            <a:r>
              <a:rPr lang="en-US" b="0" dirty="0">
                <a:solidFill>
                  <a:srgbClr val="000000"/>
                </a:solidFill>
                <a:latin typeface="Calibri"/>
                <a:ea typeface="Calibri"/>
                <a:cs typeface="Calibri"/>
                <a:sym typeface="Calibri"/>
              </a:rPr>
              <a:t>Select participants for observation.</a:t>
            </a:r>
          </a:p>
          <a:p>
            <a:pPr>
              <a:spcBef>
                <a:spcPts val="0"/>
              </a:spcBef>
              <a:spcAft>
                <a:spcPts val="0"/>
              </a:spcAft>
              <a:defRPr/>
            </a:pPr>
            <a:endParaRPr dirty="0">
              <a:solidFill>
                <a:srgbClr val="000000"/>
              </a:solidFill>
              <a:latin typeface="Calibri"/>
              <a:ea typeface="Calibri"/>
              <a:cs typeface="Calibri"/>
              <a:sym typeface="Calibri"/>
            </a:endParaRPr>
          </a:p>
          <a:p>
            <a:pPr>
              <a:spcBef>
                <a:spcPts val="480"/>
              </a:spcBef>
              <a:spcAft>
                <a:spcPts val="0"/>
              </a:spcAft>
              <a:defRPr/>
            </a:pPr>
            <a:r>
              <a:rPr lang="en-US" b="1" dirty="0">
                <a:solidFill>
                  <a:srgbClr val="000000"/>
                </a:solidFill>
                <a:latin typeface="Calibri"/>
                <a:ea typeface="Calibri"/>
                <a:cs typeface="Calibri"/>
                <a:sym typeface="Calibri"/>
              </a:rPr>
              <a:t>Facilitator talking points:</a:t>
            </a:r>
            <a:endParaRPr dirty="0"/>
          </a:p>
          <a:p>
            <a:pPr marL="171450" indent="-171450">
              <a:spcBef>
                <a:spcPts val="480"/>
              </a:spcBef>
              <a:spcAft>
                <a:spcPts val="0"/>
              </a:spcAft>
              <a:buClr>
                <a:srgbClr val="000000"/>
              </a:buClr>
              <a:buSzPts val="1200"/>
              <a:buFont typeface="Arial"/>
              <a:buChar char="•"/>
              <a:defRPr/>
            </a:pPr>
            <a:r>
              <a:rPr lang="en-US" dirty="0">
                <a:solidFill>
                  <a:srgbClr val="000000"/>
                </a:solidFill>
                <a:latin typeface="Calibri"/>
                <a:ea typeface="Calibri"/>
                <a:cs typeface="Calibri"/>
                <a:sym typeface="Calibri"/>
              </a:rPr>
              <a:t>Take time to gather volunteers to be observed.</a:t>
            </a:r>
          </a:p>
          <a:p>
            <a:pPr marL="171450" indent="-171450">
              <a:spcBef>
                <a:spcPts val="480"/>
              </a:spcBef>
              <a:spcAft>
                <a:spcPts val="0"/>
              </a:spcAft>
              <a:buClr>
                <a:srgbClr val="000000"/>
              </a:buClr>
              <a:buSzPts val="1200"/>
              <a:buFont typeface="Arial"/>
              <a:buChar char="•"/>
              <a:defRPr/>
            </a:pPr>
            <a:r>
              <a:rPr lang="en-US" dirty="0">
                <a:solidFill>
                  <a:srgbClr val="000000"/>
                </a:solidFill>
                <a:latin typeface="Calibri"/>
                <a:cs typeface="Calibri"/>
                <a:sym typeface="Calibri"/>
              </a:rPr>
              <a:t>Be sure to explain to them that you are part of a national training program.</a:t>
            </a:r>
          </a:p>
          <a:p>
            <a:pPr marL="171450" indent="-171450">
              <a:spcBef>
                <a:spcPts val="480"/>
              </a:spcBef>
              <a:spcAft>
                <a:spcPts val="0"/>
              </a:spcAft>
              <a:buClr>
                <a:srgbClr val="000000"/>
              </a:buClr>
              <a:buSzPts val="1200"/>
              <a:buFont typeface="Arial"/>
              <a:buChar char="•"/>
              <a:defRPr/>
            </a:pPr>
            <a:endParaRPr lang="en-US" dirty="0">
              <a:solidFill>
                <a:srgbClr val="000000"/>
              </a:solidFill>
              <a:latin typeface="Calibri"/>
              <a:cs typeface="Calibri"/>
              <a:sym typeface="Calibri"/>
            </a:endParaRPr>
          </a:p>
          <a:p>
            <a:pPr>
              <a:spcBef>
                <a:spcPts val="480"/>
              </a:spcBef>
              <a:spcAft>
                <a:spcPts val="0"/>
              </a:spcAft>
              <a:buClr>
                <a:srgbClr val="000000"/>
              </a:buClr>
              <a:buSzPts val="1200"/>
              <a:buFont typeface="Arial"/>
              <a:buNone/>
              <a:defRPr/>
            </a:pPr>
            <a:r>
              <a:rPr lang="en-US" b="1" dirty="0">
                <a:solidFill>
                  <a:srgbClr val="000000"/>
                </a:solidFill>
                <a:latin typeface="Calibri"/>
                <a:cs typeface="Calibri"/>
                <a:sym typeface="Calibri"/>
              </a:rPr>
              <a:t>Facilitator notes: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a:extLst>
              <a:ext uri="{FF2B5EF4-FFF2-40B4-BE49-F238E27FC236}">
                <a16:creationId xmlns:a16="http://schemas.microsoft.com/office/drawing/2014/main" id="{B7F51D10-7802-2B41-84B8-D7D45A72681B}"/>
              </a:ext>
            </a:extLst>
          </p:cNvPr>
          <p:cNvSpPr>
            <a:spLocks noGrp="1" noRot="1" noChangeAspect="1" noChangeArrowheads="1" noTextEdit="1"/>
          </p:cNvSpPr>
          <p:nvPr>
            <p:ph type="sldImg"/>
          </p:nvPr>
        </p:nvSpPr>
        <p:spPr>
          <a:ln/>
        </p:spPr>
      </p:sp>
      <p:sp>
        <p:nvSpPr>
          <p:cNvPr id="258051" name="Notes Placeholder 2">
            <a:extLst>
              <a:ext uri="{FF2B5EF4-FFF2-40B4-BE49-F238E27FC236}">
                <a16:creationId xmlns:a16="http://schemas.microsoft.com/office/drawing/2014/main" id="{923C85D8-1629-9B41-B627-1C3EED7C9F5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spcBef>
                <a:spcPct val="0"/>
              </a:spcBef>
            </a:pPr>
            <a:endParaRPr lang="en-US" altLang="en-US" b="1" dirty="0">
              <a:latin typeface="Times New Roman" panose="02020603050405020304" pitchFamily="18" charset="0"/>
            </a:endParaRPr>
          </a:p>
        </p:txBody>
      </p:sp>
    </p:spTree>
    <p:extLst>
      <p:ext uri="{BB962C8B-B14F-4D97-AF65-F5344CB8AC3E}">
        <p14:creationId xmlns:p14="http://schemas.microsoft.com/office/powerpoint/2010/main" val="3702083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86;p5:notes">
            <a:extLst>
              <a:ext uri="{FF2B5EF4-FFF2-40B4-BE49-F238E27FC236}">
                <a16:creationId xmlns:a16="http://schemas.microsoft.com/office/drawing/2014/main" id="{3A990630-EDEF-4D64-9A34-9221A8430796}"/>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87" name="Google Shape;87;p5:notes">
            <a:extLst>
              <a:ext uri="{FF2B5EF4-FFF2-40B4-BE49-F238E27FC236}">
                <a16:creationId xmlns:a16="http://schemas.microsoft.com/office/drawing/2014/main" id="{4EB0BAA9-C1D3-488E-A403-FD1B539F5366}"/>
              </a:ext>
            </a:extLst>
          </p:cNvPr>
          <p:cNvSpPr txBox="1">
            <a:spLocks noGrp="1"/>
          </p:cNvSpPr>
          <p:nvPr>
            <p:ph type="body" idx="1"/>
          </p:nvPr>
        </p:nvSpPr>
        <p:spPr>
          <a:xfrm>
            <a:off x="984250" y="4259263"/>
            <a:ext cx="5130800" cy="4176712"/>
          </a:xfrm>
          <a:ln/>
        </p:spPr>
        <p:txBody>
          <a:bodyPr spcFirstLastPara="1" lIns="95275" tIns="46825" rIns="95275" bIns="46825">
            <a:noAutofit/>
          </a:bodyPr>
          <a:lstStyle/>
          <a:p>
            <a:pPr>
              <a:spcBef>
                <a:spcPts val="0"/>
              </a:spcBef>
              <a:spcAft>
                <a:spcPts val="0"/>
              </a:spcAft>
              <a:defRPr/>
            </a:pPr>
            <a:r>
              <a:rPr lang="en-US" b="1" dirty="0">
                <a:latin typeface="Calibri"/>
                <a:ea typeface="Calibri"/>
                <a:cs typeface="Calibri"/>
                <a:sym typeface="Calibri"/>
              </a:rPr>
              <a:t>Big idea: </a:t>
            </a:r>
            <a:r>
              <a:rPr lang="en-US" dirty="0">
                <a:latin typeface="Calibri"/>
                <a:ea typeface="Calibri"/>
                <a:cs typeface="Calibri"/>
                <a:sym typeface="Calibri"/>
              </a:rPr>
              <a:t>Explain the purposes and benefits of the observation system.</a:t>
            </a:r>
            <a:endParaRPr dirty="0"/>
          </a:p>
          <a:p>
            <a:pPr>
              <a:spcBef>
                <a:spcPts val="480"/>
              </a:spcBef>
              <a:spcAft>
                <a:spcPts val="0"/>
              </a:spcAft>
              <a:defRPr/>
            </a:pPr>
            <a:endParaRPr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endParaRPr dirty="0"/>
          </a:p>
          <a:p>
            <a:pPr marL="171450" indent="-171450">
              <a:spcBef>
                <a:spcPts val="480"/>
              </a:spcBef>
              <a:spcAft>
                <a:spcPts val="0"/>
              </a:spcAft>
              <a:buClr>
                <a:schemeClr val="dk1"/>
              </a:buClr>
              <a:buSzPts val="1200"/>
              <a:buFont typeface="Arial"/>
              <a:buChar char="•"/>
              <a:defRPr/>
            </a:pPr>
            <a:r>
              <a:rPr lang="en-US" dirty="0">
                <a:latin typeface="Calibri"/>
                <a:ea typeface="Calibri"/>
                <a:cs typeface="Calibri"/>
                <a:sym typeface="Calibri"/>
              </a:rPr>
              <a:t>This is a tool for professional growth and for making entire programs stronger by: </a:t>
            </a:r>
          </a:p>
          <a:p>
            <a:pPr marL="628650" lvl="1" indent="-171450">
              <a:spcBef>
                <a:spcPts val="480"/>
              </a:spcBef>
              <a:spcAft>
                <a:spcPts val="0"/>
              </a:spcAft>
              <a:buClr>
                <a:schemeClr val="dk1"/>
              </a:buClr>
              <a:buSzPts val="1200"/>
              <a:buFont typeface="Arial"/>
              <a:buChar char="•"/>
              <a:defRPr/>
            </a:pPr>
            <a:r>
              <a:rPr lang="en-US" dirty="0">
                <a:latin typeface="Calibri"/>
                <a:ea typeface="Calibri"/>
                <a:cs typeface="Calibri"/>
                <a:sym typeface="Calibri"/>
              </a:rPr>
              <a:t>Highlighting what is strong about lesson content and instructional practices, and</a:t>
            </a:r>
          </a:p>
          <a:p>
            <a:pPr marL="628650" lvl="1" indent="-171450">
              <a:spcBef>
                <a:spcPts val="480"/>
              </a:spcBef>
              <a:spcAft>
                <a:spcPts val="0"/>
              </a:spcAft>
              <a:buClr>
                <a:schemeClr val="dk1"/>
              </a:buClr>
              <a:buSzPts val="1200"/>
              <a:buFont typeface="Arial"/>
              <a:buChar char="•"/>
              <a:defRPr/>
            </a:pPr>
            <a:r>
              <a:rPr lang="en-US" dirty="0">
                <a:latin typeface="Calibri"/>
                <a:ea typeface="Calibri"/>
                <a:cs typeface="Calibri"/>
                <a:sym typeface="Calibri"/>
              </a:rPr>
              <a:t>Targeting the needs that the lesson gaps reveal.</a:t>
            </a:r>
            <a:endParaRPr dirty="0"/>
          </a:p>
          <a:p>
            <a:pPr>
              <a:spcBef>
                <a:spcPts val="480"/>
              </a:spcBef>
              <a:spcAft>
                <a:spcPts val="0"/>
              </a:spcAft>
              <a:defRPr/>
            </a:pPr>
            <a:endParaRPr lang="en-US"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a:t>
            </a:r>
            <a:endParaRPr b="1" dirty="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solidFill>
            <a:srgbClr val="FFFFFF"/>
          </a:solidFill>
          <a:ln/>
        </p:spPr>
      </p:sp>
      <p:sp>
        <p:nvSpPr>
          <p:cNvPr id="11266" name="Rectangle 3"/>
          <p:cNvSpPr>
            <a:spLocks noGrp="1" noChangeArrowheads="1"/>
          </p:cNvSpPr>
          <p:nvPr>
            <p:ph type="body" idx="1"/>
          </p:nvPr>
        </p:nvSpPr>
        <p:spPr>
          <a:solidFill>
            <a:srgbClr val="FFFFFF"/>
          </a:solidFill>
          <a:ln>
            <a:solidFill>
              <a:srgbClr val="000000"/>
            </a:solidFill>
          </a:ln>
        </p:spPr>
        <p:txBody>
          <a:bodyPr/>
          <a:lstStyle/>
          <a:p>
            <a:pPr>
              <a:lnSpc>
                <a:spcPct val="100000"/>
              </a:lnSpc>
              <a:spcBef>
                <a:spcPct val="0"/>
              </a:spcBef>
              <a:spcAft>
                <a:spcPts val="600"/>
              </a:spcAft>
              <a:defRPr/>
            </a:pPr>
            <a:r>
              <a:rPr lang="en-US" altLang="en-US" b="1" dirty="0">
                <a:latin typeface="Calibri" charset="0"/>
                <a:ea typeface="MS PGothic" charset="-128"/>
              </a:rPr>
              <a:t>Big idea</a:t>
            </a:r>
            <a:r>
              <a:rPr lang="en-US" altLang="en-US" dirty="0">
                <a:latin typeface="Calibri" charset="0"/>
                <a:ea typeface="MS PGothic" charset="-128"/>
              </a:rPr>
              <a:t>: Review the principles—what the tool is for and what it is not for.</a:t>
            </a:r>
          </a:p>
          <a:p>
            <a:pPr>
              <a:defRPr/>
            </a:pPr>
            <a:endParaRPr lang="en-US" altLang="en-US" dirty="0">
              <a:latin typeface="Calibri" charset="0"/>
              <a:ea typeface="MS PGothic" charset="-128"/>
            </a:endParaRPr>
          </a:p>
          <a:p>
            <a:pPr>
              <a:defRPr/>
            </a:pPr>
            <a:r>
              <a:rPr lang="en-US" altLang="en-US" b="1" dirty="0">
                <a:latin typeface="Calibri" charset="0"/>
                <a:ea typeface="MS PGothic" charset="-128"/>
              </a:rPr>
              <a:t>Facilitator talking points:</a:t>
            </a:r>
          </a:p>
          <a:p>
            <a:pPr marL="171450" indent="-171450">
              <a:buFont typeface="Arial" charset="0"/>
              <a:buChar char="•"/>
              <a:defRPr/>
            </a:pPr>
            <a:r>
              <a:rPr lang="en-US" altLang="en-US" dirty="0">
                <a:latin typeface="Calibri" charset="0"/>
                <a:ea typeface="MS PGothic" charset="-128"/>
              </a:rPr>
              <a:t>This is an observation tool that reveals effective—and less effective—teaching practices. </a:t>
            </a:r>
          </a:p>
          <a:p>
            <a:pPr marL="171450" indent="-171450">
              <a:buFont typeface="Arial" charset="0"/>
              <a:buChar char="•"/>
              <a:defRPr/>
            </a:pPr>
            <a:r>
              <a:rPr lang="en-US" altLang="en-US" dirty="0">
                <a:latin typeface="Calibri" charset="0"/>
                <a:ea typeface="MS PGothic" charset="-128"/>
              </a:rPr>
              <a:t>It also can be used to understand the curriculum choices recurring across multiple classrooms within a program.</a:t>
            </a:r>
          </a:p>
          <a:p>
            <a:pPr marL="171450" indent="-171450">
              <a:buFont typeface="Arial" charset="0"/>
              <a:buChar char="•"/>
              <a:defRPr/>
            </a:pPr>
            <a:r>
              <a:rPr lang="en-US" altLang="en-US" dirty="0">
                <a:latin typeface="Calibri" charset="0"/>
                <a:ea typeface="MS PGothic" charset="-128"/>
              </a:rPr>
              <a:t>This is a different type of observation system than we are used to. It is not an evaluation and certainly not meant to judge the merit or performance of a specific instructor. It is a learning tool to make everyone stronger.</a:t>
            </a:r>
          </a:p>
          <a:p>
            <a:pPr marL="171450" indent="-171450">
              <a:buFont typeface="Arial" charset="0"/>
              <a:buChar char="•"/>
              <a:defRPr/>
            </a:pPr>
            <a:endParaRPr lang="en-US" altLang="en-US" dirty="0">
              <a:latin typeface="Calibri" charset="0"/>
              <a:ea typeface="MS PGothic" charset="-128"/>
            </a:endParaRPr>
          </a:p>
          <a:p>
            <a:pPr marL="0" marR="0" lvl="0" indent="0" algn="l" defTabSz="923925" rtl="0" eaLnBrk="0" fontAlgn="base" latinLnBrk="0" hangingPunct="0">
              <a:lnSpc>
                <a:spcPct val="90000"/>
              </a:lnSpc>
              <a:spcBef>
                <a:spcPct val="40000"/>
              </a:spcBef>
              <a:spcAft>
                <a:spcPct val="0"/>
              </a:spcAft>
              <a:buClrTx/>
              <a:buSzTx/>
              <a:buFont typeface="Arial" charset="0"/>
              <a:buNone/>
              <a:tabLst/>
              <a:defRPr/>
            </a:pPr>
            <a:r>
              <a:rPr lang="en-US" b="1" dirty="0">
                <a:latin typeface="Calibri"/>
                <a:ea typeface="Calibri"/>
                <a:cs typeface="Calibri"/>
                <a:sym typeface="Calibri"/>
              </a:rPr>
              <a:t>Facilitator notes:</a:t>
            </a:r>
          </a:p>
          <a:p>
            <a:pPr marL="0" indent="0">
              <a:buFont typeface="Arial" charset="0"/>
              <a:buNone/>
              <a:defRPr/>
            </a:pPr>
            <a:endParaRPr lang="en-US" altLang="en-US" dirty="0">
              <a:latin typeface="Calibri" charset="0"/>
              <a:ea typeface="MS PGothic"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5" name="Google Shape;110;p10:notes">
            <a:extLst>
              <a:ext uri="{FF2B5EF4-FFF2-40B4-BE49-F238E27FC236}">
                <a16:creationId xmlns:a16="http://schemas.microsoft.com/office/drawing/2014/main" id="{5B3CDBBB-85A8-420C-9866-880B8FB8B28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111" name="Google Shape;111;p10:notes">
            <a:extLst>
              <a:ext uri="{FF2B5EF4-FFF2-40B4-BE49-F238E27FC236}">
                <a16:creationId xmlns:a16="http://schemas.microsoft.com/office/drawing/2014/main" id="{C1738F96-3A4A-4007-9964-CBB3BBFD604C}"/>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Calibri"/>
                <a:ea typeface="Calibri"/>
                <a:cs typeface="Calibri"/>
                <a:sym typeface="Calibri"/>
              </a:rPr>
              <a:t>Big idea: </a:t>
            </a:r>
            <a:r>
              <a:rPr lang="en-US" dirty="0">
                <a:latin typeface="Calibri"/>
                <a:ea typeface="Calibri"/>
                <a:cs typeface="Calibri"/>
                <a:sym typeface="Calibri"/>
              </a:rPr>
              <a:t>Review the goals of the observation system.</a:t>
            </a:r>
            <a:endParaRPr dirty="0"/>
          </a:p>
          <a:p>
            <a:pPr>
              <a:spcBef>
                <a:spcPts val="480"/>
              </a:spcBef>
              <a:spcAft>
                <a:spcPts val="0"/>
              </a:spcAft>
              <a:defRPr/>
            </a:pPr>
            <a:endParaRPr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endParaRPr dirty="0"/>
          </a:p>
          <a:p>
            <a:pPr marL="171450" indent="-171450">
              <a:spcBef>
                <a:spcPts val="480"/>
              </a:spcBef>
              <a:spcAft>
                <a:spcPts val="0"/>
              </a:spcAft>
              <a:buClr>
                <a:schemeClr val="dk1"/>
              </a:buClr>
              <a:buSzPts val="1200"/>
              <a:buFont typeface="Arial"/>
              <a:buChar char="•"/>
              <a:defRPr/>
            </a:pPr>
            <a:r>
              <a:rPr lang="en-US" b="0" dirty="0">
                <a:latin typeface="Calibri"/>
                <a:ea typeface="Calibri"/>
                <a:cs typeface="Calibri"/>
                <a:sym typeface="Calibri"/>
              </a:rPr>
              <a:t>You </a:t>
            </a:r>
            <a:r>
              <a:rPr lang="en-US" dirty="0">
                <a:latin typeface="Calibri"/>
                <a:ea typeface="Calibri"/>
                <a:cs typeface="Calibri"/>
                <a:sym typeface="Calibri"/>
              </a:rPr>
              <a:t>will explore, with observers you are training, the relationship between the key instructional advances for ELA/literacy and the elements of the Classroom Observation Tool.</a:t>
            </a:r>
            <a:endParaRPr dirty="0"/>
          </a:p>
          <a:p>
            <a:pPr marL="171450" indent="-171450">
              <a:spcBef>
                <a:spcPts val="480"/>
              </a:spcBef>
              <a:spcAft>
                <a:spcPts val="0"/>
              </a:spcAft>
              <a:buClr>
                <a:schemeClr val="dk1"/>
              </a:buClr>
              <a:buSzPts val="1200"/>
              <a:buFont typeface="Arial"/>
              <a:buChar char="•"/>
              <a:defRPr/>
            </a:pPr>
            <a:r>
              <a:rPr lang="en-US" dirty="0">
                <a:latin typeface="Calibri"/>
                <a:ea typeface="Calibri"/>
                <a:cs typeface="Calibri"/>
                <a:sym typeface="Calibri"/>
              </a:rPr>
              <a:t>Goals of observations are to:</a:t>
            </a:r>
            <a:endParaRPr dirty="0"/>
          </a:p>
          <a:p>
            <a:pPr marL="465137" lvl="1" indent="-171450">
              <a:spcBef>
                <a:spcPts val="480"/>
              </a:spcBef>
              <a:spcAft>
                <a:spcPts val="0"/>
              </a:spcAft>
              <a:buClr>
                <a:schemeClr val="dk1"/>
              </a:buClr>
              <a:buSzPts val="1200"/>
              <a:buFont typeface="Arial" panose="020B0604020202020204" pitchFamily="34" charset="0"/>
              <a:buChar char="•"/>
              <a:defRPr/>
            </a:pPr>
            <a:r>
              <a:rPr lang="en-US" dirty="0">
                <a:latin typeface="Calibri"/>
                <a:ea typeface="Calibri"/>
                <a:cs typeface="Calibri"/>
                <a:sym typeface="Calibri"/>
              </a:rPr>
              <a:t>Strengthen lessons to align with the demands of state standards.</a:t>
            </a:r>
            <a:endParaRPr lang="en-US" dirty="0"/>
          </a:p>
          <a:p>
            <a:pPr marL="465137" lvl="1" indent="-171450">
              <a:spcBef>
                <a:spcPts val="480"/>
              </a:spcBef>
              <a:spcAft>
                <a:spcPts val="0"/>
              </a:spcAft>
              <a:buClr>
                <a:schemeClr val="dk1"/>
              </a:buClr>
              <a:buSzPts val="1200"/>
              <a:buFont typeface="Arial" panose="020B0604020202020204" pitchFamily="34" charset="0"/>
              <a:buChar char="•"/>
              <a:defRPr/>
            </a:pPr>
            <a:r>
              <a:rPr lang="en-US" dirty="0">
                <a:latin typeface="Calibri"/>
                <a:ea typeface="Calibri"/>
                <a:cs typeface="Calibri"/>
                <a:sym typeface="Calibri"/>
              </a:rPr>
              <a:t>Help teachers improve their practice. </a:t>
            </a:r>
            <a:endParaRPr dirty="0"/>
          </a:p>
          <a:p>
            <a:pPr marL="465137" lvl="1" indent="-171450">
              <a:spcBef>
                <a:spcPts val="480"/>
              </a:spcBef>
              <a:spcAft>
                <a:spcPts val="0"/>
              </a:spcAft>
              <a:buClr>
                <a:schemeClr val="dk1"/>
              </a:buClr>
              <a:buSzPts val="1200"/>
              <a:buFont typeface="Arial" panose="020B0604020202020204" pitchFamily="34" charset="0"/>
              <a:buChar char="•"/>
              <a:defRPr/>
            </a:pPr>
            <a:r>
              <a:rPr lang="en-US" dirty="0">
                <a:latin typeface="Calibri"/>
                <a:ea typeface="Calibri"/>
                <a:cs typeface="Calibri"/>
                <a:sym typeface="Calibri"/>
              </a:rPr>
              <a:t>Focus on instructional practices that will optimize student engagement that leads to high levels of student learning.</a:t>
            </a:r>
          </a:p>
          <a:p>
            <a:pPr marL="460375" lvl="1" indent="-166688">
              <a:spcBef>
                <a:spcPts val="480"/>
              </a:spcBef>
              <a:spcAft>
                <a:spcPts val="0"/>
              </a:spcAft>
              <a:buClr>
                <a:schemeClr val="dk1"/>
              </a:buClr>
              <a:buSzPts val="1200"/>
              <a:buFont typeface="Courier New"/>
              <a:buChar char="o"/>
              <a:defRPr/>
            </a:pPr>
            <a:endParaRPr lang="en-US" dirty="0">
              <a:latin typeface="Calibri"/>
              <a:cs typeface="Calibri"/>
              <a:sym typeface="Calibri"/>
            </a:endParaRPr>
          </a:p>
          <a:p>
            <a:pPr indent="-168276">
              <a:spcBef>
                <a:spcPts val="480"/>
              </a:spcBef>
              <a:spcAft>
                <a:spcPts val="0"/>
              </a:spcAft>
              <a:buClr>
                <a:schemeClr val="dk1"/>
              </a:buClr>
              <a:buSzPts val="1200"/>
              <a:buFont typeface="Courier New"/>
              <a:buNone/>
              <a:defRPr/>
            </a:pPr>
            <a:r>
              <a:rPr lang="en-US" b="1" dirty="0">
                <a:latin typeface="Calibri"/>
                <a:cs typeface="Calibri"/>
                <a:sym typeface="Calibri"/>
              </a:rPr>
              <a:t>Facilitator notes:</a:t>
            </a:r>
            <a:endParaRPr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 name="Google Shape;74;gd7b2a538cb_0_16:notes">
            <a:extLst>
              <a:ext uri="{FF2B5EF4-FFF2-40B4-BE49-F238E27FC236}">
                <a16:creationId xmlns:a16="http://schemas.microsoft.com/office/drawing/2014/main" id="{A00BD4AA-601F-4FCA-97C4-9AAC563D5301}"/>
              </a:ext>
            </a:extLst>
          </p:cNvPr>
          <p:cNvSpPr txBox="1">
            <a:spLocks noGrp="1"/>
          </p:cNvSpPr>
          <p:nvPr>
            <p:ph type="body" idx="1"/>
          </p:nvPr>
        </p:nvSpPr>
        <p:spPr/>
        <p:txBody>
          <a:bodyPr spcFirstLastPara="1" lIns="95275" tIns="46825" rIns="95275" bIns="46825">
            <a:noAutofit/>
          </a:bodyPr>
          <a:lstStyle/>
          <a:p>
            <a:pPr>
              <a:spcBef>
                <a:spcPts val="0"/>
              </a:spcBef>
              <a:spcAft>
                <a:spcPts val="0"/>
              </a:spcAft>
              <a:defRPr/>
            </a:pPr>
            <a:r>
              <a:rPr lang="en-US" b="1" dirty="0">
                <a:latin typeface="Times New Roman"/>
                <a:ea typeface="Times New Roman"/>
                <a:cs typeface="Times New Roman"/>
                <a:sym typeface="Times New Roman"/>
              </a:rPr>
              <a:t>Big idea: </a:t>
            </a:r>
            <a:r>
              <a:rPr lang="en-US" dirty="0">
                <a:latin typeface="Times New Roman"/>
                <a:ea typeface="Times New Roman"/>
                <a:cs typeface="Times New Roman"/>
                <a:sym typeface="Times New Roman"/>
              </a:rPr>
              <a:t>Preview </a:t>
            </a:r>
            <a:r>
              <a:rPr lang="en-US" dirty="0"/>
              <a:t>the overview of the entire observation training.</a:t>
            </a:r>
          </a:p>
          <a:p>
            <a:pPr>
              <a:spcBef>
                <a:spcPts val="0"/>
              </a:spcBef>
              <a:spcAft>
                <a:spcPts val="0"/>
              </a:spcAft>
              <a:defRPr/>
            </a:pPr>
            <a:endParaRPr lang="en-US" sz="900" dirty="0">
              <a:latin typeface="Times New Roman"/>
              <a:ea typeface="Times New Roman"/>
              <a:cs typeface="Times New Roman"/>
              <a:sym typeface="Times New Roman"/>
            </a:endParaRPr>
          </a:p>
          <a:p>
            <a:pPr>
              <a:spcBef>
                <a:spcPts val="480"/>
              </a:spcBef>
              <a:spcAft>
                <a:spcPts val="0"/>
              </a:spcAft>
              <a:defRPr/>
            </a:pPr>
            <a:r>
              <a:rPr lang="en-US" b="1" dirty="0">
                <a:latin typeface="Times New Roman"/>
                <a:ea typeface="Times New Roman"/>
                <a:cs typeface="Times New Roman"/>
                <a:sym typeface="Times New Roman"/>
              </a:rPr>
              <a:t>Facilitator talking points:</a:t>
            </a:r>
            <a:endParaRPr lang="en-US"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The training will span 8 weeks. There will be a combination of virtual training sessions (like this one) and site- and team-based assignments that you will complete with your team.</a:t>
            </a:r>
            <a:endParaRPr lang="en-US" dirty="0"/>
          </a:p>
          <a:p>
            <a:pPr>
              <a:spcBef>
                <a:spcPts val="480"/>
              </a:spcBef>
              <a:spcAft>
                <a:spcPts val="0"/>
              </a:spcAft>
              <a:defRPr/>
            </a:pPr>
            <a:endParaRPr lang="en-US" b="1" dirty="0">
              <a:latin typeface="Times New Roman"/>
              <a:ea typeface="Times New Roman"/>
              <a:cs typeface="Times New Roman"/>
              <a:sym typeface="Times New Roman"/>
            </a:endParaRPr>
          </a:p>
          <a:p>
            <a:pPr>
              <a:spcBef>
                <a:spcPts val="480"/>
              </a:spcBef>
              <a:spcAft>
                <a:spcPts val="0"/>
              </a:spcAft>
              <a:defRPr/>
            </a:pPr>
            <a:r>
              <a:rPr lang="en-US" b="1" dirty="0">
                <a:latin typeface="Times New Roman"/>
                <a:ea typeface="Times New Roman"/>
                <a:cs typeface="Times New Roman"/>
                <a:sym typeface="Times New Roman"/>
              </a:rPr>
              <a:t>Facilitator notes:</a:t>
            </a:r>
            <a:endParaRPr lang="en-US"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Read through the slide.</a:t>
            </a:r>
            <a:endParaRPr lang="en-US" dirty="0"/>
          </a:p>
          <a:p>
            <a:pPr>
              <a:spcBef>
                <a:spcPts val="480"/>
              </a:spcBef>
              <a:spcAft>
                <a:spcPts val="0"/>
              </a:spcAft>
              <a:defRPr/>
            </a:pPr>
            <a:endParaRPr lang="en-US" dirty="0">
              <a:latin typeface="Calibri"/>
              <a:ea typeface="Calibri"/>
              <a:cs typeface="Calibri"/>
              <a:sym typeface="Calibri"/>
            </a:endParaRPr>
          </a:p>
          <a:p>
            <a:pPr>
              <a:spcBef>
                <a:spcPts val="480"/>
              </a:spcBef>
              <a:spcAft>
                <a:spcPts val="0"/>
              </a:spcAft>
              <a:defRPr/>
            </a:pPr>
            <a:endParaRPr lang="en-US" dirty="0"/>
          </a:p>
        </p:txBody>
      </p:sp>
      <p:sp>
        <p:nvSpPr>
          <p:cNvPr id="14338" name="Google Shape;75;gd7b2a538cb_0_16:notes">
            <a:extLst>
              <a:ext uri="{FF2B5EF4-FFF2-40B4-BE49-F238E27FC236}">
                <a16:creationId xmlns:a16="http://schemas.microsoft.com/office/drawing/2014/main" id="{27713E40-C34D-455C-B9B6-2833A2DB0641}"/>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defRPr/>
            </a:pPr>
            <a:r>
              <a:rPr lang="en-US" b="1" dirty="0">
                <a:latin typeface="Times New Roman"/>
                <a:ea typeface="Times New Roman"/>
                <a:cs typeface="Times New Roman"/>
                <a:sym typeface="Times New Roman"/>
              </a:rPr>
              <a:t>Big idea: </a:t>
            </a:r>
            <a:r>
              <a:rPr lang="en-US" dirty="0">
                <a:latin typeface="Times New Roman"/>
                <a:ea typeface="Times New Roman"/>
                <a:cs typeface="Times New Roman"/>
                <a:sym typeface="Times New Roman"/>
              </a:rPr>
              <a:t>Preview with </a:t>
            </a:r>
            <a:r>
              <a:rPr lang="en-US" dirty="0"/>
              <a:t>participants the overview of activities for the day.</a:t>
            </a:r>
          </a:p>
          <a:p>
            <a:pPr>
              <a:spcBef>
                <a:spcPts val="0"/>
              </a:spcBef>
              <a:spcAft>
                <a:spcPts val="0"/>
              </a:spcAft>
              <a:defRPr/>
            </a:pPr>
            <a:endParaRPr lang="en-US" sz="900" dirty="0">
              <a:latin typeface="Times New Roman"/>
              <a:ea typeface="Times New Roman"/>
              <a:cs typeface="Times New Roman"/>
              <a:sym typeface="Times New Roman"/>
            </a:endParaRPr>
          </a:p>
          <a:p>
            <a:pPr>
              <a:spcBef>
                <a:spcPts val="480"/>
              </a:spcBef>
              <a:spcAft>
                <a:spcPts val="0"/>
              </a:spcAft>
              <a:defRPr/>
            </a:pPr>
            <a:r>
              <a:rPr lang="en-US" b="1" dirty="0">
                <a:latin typeface="Times New Roman"/>
                <a:ea typeface="Times New Roman"/>
                <a:cs typeface="Times New Roman"/>
                <a:sym typeface="Times New Roman"/>
              </a:rPr>
              <a:t>Facilitator talking points:</a:t>
            </a:r>
            <a:endParaRPr lang="en-US"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There are three main segments for today’s training.</a:t>
            </a:r>
          </a:p>
          <a:p>
            <a:pPr marL="171450" indent="-171450">
              <a:spcBef>
                <a:spcPts val="480"/>
              </a:spcBef>
              <a:spcAft>
                <a:spcPts val="0"/>
              </a:spcAft>
              <a:buClr>
                <a:schemeClr val="dk1"/>
              </a:buClr>
              <a:buSzPts val="1200"/>
              <a:buFont typeface="Arial"/>
              <a:buChar char="•"/>
              <a:defRPr/>
            </a:pPr>
            <a:r>
              <a:rPr lang="en-US" dirty="0">
                <a:latin typeface="Times New Roman"/>
                <a:cs typeface="Times New Roman"/>
                <a:sym typeface="Times New Roman"/>
              </a:rPr>
              <a:t>You will learn about the features of the observation tool then practice with the tool using a short video during today’s session.</a:t>
            </a:r>
          </a:p>
          <a:p>
            <a:pPr marL="171450" indent="-171450">
              <a:spcBef>
                <a:spcPts val="480"/>
              </a:spcBef>
              <a:spcAft>
                <a:spcPts val="0"/>
              </a:spcAft>
              <a:buClr>
                <a:schemeClr val="dk1"/>
              </a:buClr>
              <a:buSzPts val="1200"/>
              <a:buFont typeface="Arial"/>
              <a:buChar char="•"/>
              <a:defRPr/>
            </a:pPr>
            <a:r>
              <a:rPr lang="en-US" dirty="0">
                <a:latin typeface="Times New Roman"/>
                <a:cs typeface="Times New Roman"/>
                <a:sym typeface="Times New Roman"/>
              </a:rPr>
              <a:t>This will be followed by another opportunity to practice with a longer video next week with your state team.</a:t>
            </a:r>
            <a:endParaRPr lang="en-US" dirty="0"/>
          </a:p>
          <a:p>
            <a:pPr>
              <a:spcBef>
                <a:spcPts val="320"/>
              </a:spcBef>
              <a:spcAft>
                <a:spcPts val="0"/>
              </a:spcAft>
              <a:defRPr/>
            </a:pPr>
            <a:r>
              <a:rPr lang="en-US" sz="800" dirty="0">
                <a:latin typeface="Times New Roman"/>
                <a:ea typeface="Times New Roman"/>
                <a:cs typeface="Times New Roman"/>
                <a:sym typeface="Times New Roman"/>
              </a:rPr>
              <a:t> </a:t>
            </a:r>
            <a:endParaRPr lang="en-US" dirty="0"/>
          </a:p>
          <a:p>
            <a:pPr>
              <a:spcBef>
                <a:spcPts val="480"/>
              </a:spcBef>
              <a:spcAft>
                <a:spcPts val="0"/>
              </a:spcAft>
              <a:defRPr/>
            </a:pPr>
            <a:r>
              <a:rPr lang="en-US" b="1" dirty="0">
                <a:latin typeface="Times New Roman"/>
                <a:ea typeface="Times New Roman"/>
                <a:cs typeface="Times New Roman"/>
                <a:sym typeface="Times New Roman"/>
              </a:rPr>
              <a:t>Facilitator notes:</a:t>
            </a:r>
            <a:endParaRPr lang="en-US"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Read through the slide.</a:t>
            </a:r>
            <a:endParaRPr lang="en-US" dirty="0"/>
          </a:p>
          <a:p>
            <a:pPr>
              <a:spcBef>
                <a:spcPts val="480"/>
              </a:spcBef>
              <a:spcAft>
                <a:spcPts val="0"/>
              </a:spcAft>
              <a:defRPr/>
            </a:pPr>
            <a:endParaRPr lang="en-US" dirty="0">
              <a:latin typeface="Calibri"/>
              <a:ea typeface="Calibri"/>
              <a:cs typeface="Calibri"/>
              <a:sym typeface="Calibri"/>
            </a:endParaRPr>
          </a:p>
          <a:p>
            <a:pPr>
              <a:spcBef>
                <a:spcPts val="480"/>
              </a:spcBef>
              <a:spcAft>
                <a:spcPts val="0"/>
              </a:spcAft>
              <a:defRPr/>
            </a:pPr>
            <a:endParaRPr lang="en-US" dirty="0"/>
          </a:p>
          <a:p>
            <a:endParaRPr lang="en-US" dirty="0"/>
          </a:p>
        </p:txBody>
      </p:sp>
    </p:spTree>
    <p:extLst>
      <p:ext uri="{BB962C8B-B14F-4D97-AF65-F5344CB8AC3E}">
        <p14:creationId xmlns:p14="http://schemas.microsoft.com/office/powerpoint/2010/main" val="4286686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739054F6-0F66-425D-9E9A-97C40143E83A}"/>
              </a:ext>
            </a:extLst>
          </p:cNvPr>
          <p:cNvSpPr>
            <a:spLocks noChangeArrowheads="1"/>
          </p:cNvSpPr>
          <p:nvPr userDrawn="1"/>
        </p:nvSpPr>
        <p:spPr bwMode="white">
          <a:xfrm>
            <a:off x="-7938" y="0"/>
            <a:ext cx="9151938" cy="2743200"/>
          </a:xfrm>
          <a:prstGeom prst="rect">
            <a:avLst/>
          </a:prstGeom>
          <a:solidFill>
            <a:schemeClr val="bg1"/>
          </a:solidFill>
          <a:ln>
            <a:noFill/>
          </a:ln>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x-none" altLang="x-none"/>
          </a:p>
        </p:txBody>
      </p:sp>
      <p:cxnSp>
        <p:nvCxnSpPr>
          <p:cNvPr id="4" name="Straight Connector 6">
            <a:extLst>
              <a:ext uri="{FF2B5EF4-FFF2-40B4-BE49-F238E27FC236}">
                <a16:creationId xmlns:a16="http://schemas.microsoft.com/office/drawing/2014/main" id="{B6884544-D7E0-4770-969F-C552449E9650}"/>
              </a:ext>
            </a:extLst>
          </p:cNvPr>
          <p:cNvCxnSpPr>
            <a:cxnSpLocks noChangeShapeType="1"/>
          </p:cNvCxnSpPr>
          <p:nvPr userDrawn="1"/>
        </p:nvCxnSpPr>
        <p:spPr bwMode="auto">
          <a:xfrm>
            <a:off x="0" y="2743200"/>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pic>
        <p:nvPicPr>
          <p:cNvPr id="5" name="Picture 6">
            <a:extLst>
              <a:ext uri="{FF2B5EF4-FFF2-40B4-BE49-F238E27FC236}">
                <a16:creationId xmlns:a16="http://schemas.microsoft.com/office/drawing/2014/main" id="{87E6379C-2DD2-4378-9D48-B9DC4E3DA04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7100" y="742950"/>
            <a:ext cx="44624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304800" y="3124203"/>
            <a:ext cx="8534400" cy="3505192"/>
          </a:xfrm>
        </p:spPr>
        <p:txBody>
          <a:bodyPr anchor="t"/>
          <a:lstStyle>
            <a:lvl1pPr algn="ct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74358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3684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0DDF8DC2-4668-4946-89AD-2959B88F20E5}"/>
              </a:ext>
            </a:extLst>
          </p:cNvPr>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03362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0780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81198"/>
            <a:ext cx="4040188" cy="4267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199"/>
            <a:ext cx="40417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95400" y="304800"/>
            <a:ext cx="7086600" cy="914400"/>
          </a:xfrm>
        </p:spPr>
        <p:txBody>
          <a:bodyPr/>
          <a:lstStyle/>
          <a:p>
            <a:r>
              <a:rPr lang="en-US"/>
              <a:t>Click to edit Master title style</a:t>
            </a:r>
          </a:p>
        </p:txBody>
      </p:sp>
    </p:spTree>
    <p:extLst>
      <p:ext uri="{BB962C8B-B14F-4D97-AF65-F5344CB8AC3E}">
        <p14:creationId xmlns:p14="http://schemas.microsoft.com/office/powerpoint/2010/main" val="73235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61330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2" name="Straight Connector 4">
            <a:extLst>
              <a:ext uri="{FF2B5EF4-FFF2-40B4-BE49-F238E27FC236}">
                <a16:creationId xmlns:a16="http://schemas.microsoft.com/office/drawing/2014/main" id="{C6E78FFD-6BF8-4B0F-9023-EE33BFC221B2}"/>
              </a:ext>
            </a:extLst>
          </p:cNvPr>
          <p:cNvCxnSpPr>
            <a:cxnSpLocks noChangeShapeType="1"/>
          </p:cNvCxnSpPr>
          <p:nvPr userDrawn="1"/>
        </p:nvCxnSpPr>
        <p:spPr bwMode="auto">
          <a:xfrm>
            <a:off x="0" y="1268413"/>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3" name="Title 1">
            <a:extLst>
              <a:ext uri="{FF2B5EF4-FFF2-40B4-BE49-F238E27FC236}">
                <a16:creationId xmlns:a16="http://schemas.microsoft.com/office/drawing/2014/main" id="{E3622C6A-2E04-184F-90A8-5690F2088F43}"/>
              </a:ext>
            </a:extLst>
          </p:cNvPr>
          <p:cNvSpPr>
            <a:spLocks noGrp="1"/>
          </p:cNvSpPr>
          <p:nvPr>
            <p:ph type="title"/>
          </p:nvPr>
        </p:nvSpPr>
        <p:spPr>
          <a:xfrm>
            <a:off x="0" y="304800"/>
            <a:ext cx="9144000" cy="914400"/>
          </a:xfrm>
        </p:spPr>
        <p:txBody>
          <a:bodyPr/>
          <a:lstStyle>
            <a:lvl1pPr algn="ctr">
              <a:defRPr/>
            </a:lvl1pPr>
          </a:lstStyle>
          <a:p>
            <a:r>
              <a:rPr lang="en-US" dirty="0"/>
              <a:t>Click to edit Master title style</a:t>
            </a:r>
          </a:p>
        </p:txBody>
      </p:sp>
      <p:sp>
        <p:nvSpPr>
          <p:cNvPr id="4" name="Content Placeholder 2">
            <a:extLst>
              <a:ext uri="{FF2B5EF4-FFF2-40B4-BE49-F238E27FC236}">
                <a16:creationId xmlns:a16="http://schemas.microsoft.com/office/drawing/2014/main" id="{A756C83E-496A-C12F-01E6-3A220776BEB0}"/>
              </a:ext>
            </a:extLst>
          </p:cNvPr>
          <p:cNvSpPr>
            <a:spLocks noGrp="1"/>
          </p:cNvSpPr>
          <p:nvPr>
            <p:ph idx="1"/>
          </p:nvPr>
        </p:nvSpPr>
        <p:spPr>
          <a:xfrm>
            <a:off x="609600" y="1600200"/>
            <a:ext cx="792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8450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blipFill dpi="0" rotWithShape="0">
          <a:blip r:embed="rId2"/>
          <a:srcRect/>
          <a:stretch>
            <a:fillRect/>
          </a:stretch>
        </a:blipFill>
        <a:effectLst/>
      </p:bgPr>
    </p:bg>
    <p:spTree>
      <p:nvGrpSpPr>
        <p:cNvPr id="1" name="Shape 18"/>
        <p:cNvGrpSpPr/>
        <p:nvPr/>
      </p:nvGrpSpPr>
      <p:grpSpPr>
        <a:xfrm>
          <a:off x="0" y="0"/>
          <a:ext cx="0" cy="0"/>
          <a:chOff x="0" y="0"/>
          <a:chExt cx="0" cy="0"/>
        </a:xfrm>
      </p:grpSpPr>
      <p:cxnSp>
        <p:nvCxnSpPr>
          <p:cNvPr id="2" name="Google Shape;19;p63">
            <a:extLst>
              <a:ext uri="{FF2B5EF4-FFF2-40B4-BE49-F238E27FC236}">
                <a16:creationId xmlns:a16="http://schemas.microsoft.com/office/drawing/2014/main" id="{42CDBE44-E70E-4896-AF65-6A47CB764549}"/>
              </a:ext>
            </a:extLst>
          </p:cNvPr>
          <p:cNvCxnSpPr>
            <a:cxnSpLocks noChangeShapeType="1"/>
          </p:cNvCxnSpPr>
          <p:nvPr/>
        </p:nvCxnSpPr>
        <p:spPr bwMode="auto">
          <a:xfrm>
            <a:off x="0" y="1268413"/>
            <a:ext cx="9144000" cy="0"/>
          </a:xfrm>
          <a:prstGeom prst="straightConnector1">
            <a:avLst/>
          </a:prstGeom>
          <a:noFill/>
          <a:ln w="76200">
            <a:solidFill>
              <a:srgbClr val="C1272D"/>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6510379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1762D991-E6DD-4315-9A7B-09B3F5D6802F}"/>
              </a:ext>
            </a:extLst>
          </p:cNvPr>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1027" name="Rectangle 5">
            <a:extLst>
              <a:ext uri="{FF2B5EF4-FFF2-40B4-BE49-F238E27FC236}">
                <a16:creationId xmlns:a16="http://schemas.microsoft.com/office/drawing/2014/main" id="{324940A3-0818-40FD-880E-B6E72AC0113B}"/>
              </a:ext>
            </a:extLst>
          </p:cNvPr>
          <p:cNvSpPr>
            <a:spLocks noGrp="1" noChangeArrowheads="1"/>
          </p:cNvSpPr>
          <p:nvPr>
            <p:ph type="body" idx="1"/>
          </p:nvPr>
        </p:nvSpPr>
        <p:spPr bwMode="auto">
          <a:xfrm>
            <a:off x="609600" y="1600200"/>
            <a:ext cx="792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a:extLst>
              <a:ext uri="{FF2B5EF4-FFF2-40B4-BE49-F238E27FC236}">
                <a16:creationId xmlns:a16="http://schemas.microsoft.com/office/drawing/2014/main" id="{5F0AC299-41DA-4F37-9F9A-2F568CD32986}"/>
              </a:ext>
            </a:extLst>
          </p:cNvPr>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CC8DAE10-A35D-4DA0-A5A3-EC96CA362D65}" type="slidenum">
              <a:rPr lang="en-US" altLang="en-US" sz="900" smtClean="0">
                <a:solidFill>
                  <a:schemeClr val="bg1"/>
                </a:solidFill>
                <a:latin typeface="Trebuchet MS" panose="020B0703020202090204" pitchFamily="34" charset="0"/>
              </a:rPr>
              <a:pPr algn="r" eaLnBrk="1" hangingPunct="1">
                <a:defRPr/>
              </a:pPr>
              <a:t>‹#›</a:t>
            </a:fld>
            <a:endParaRPr lang="en-US" altLang="en-US" sz="900" dirty="0">
              <a:solidFill>
                <a:schemeClr val="bg1"/>
              </a:solidFill>
              <a:latin typeface="Trebuchet MS" panose="020B0703020202090204" pitchFamily="34" charset="0"/>
            </a:endParaRPr>
          </a:p>
        </p:txBody>
      </p:sp>
    </p:spTree>
  </p:cSld>
  <p:clrMap bg1="lt1" tx1="dk1" bg2="lt2" tx2="dk2" accent1="accent1" accent2="accent2" accent3="accent3" accent4="accent4" accent5="accent5" accent6="accent6" hlink="hlink" folHlink="folHlink"/>
  <p:sldLayoutIdLst>
    <p:sldLayoutId id="2147485818" r:id="rId1"/>
    <p:sldLayoutId id="2147485812" r:id="rId2"/>
    <p:sldLayoutId id="2147485819" r:id="rId3"/>
    <p:sldLayoutId id="2147485813" r:id="rId4"/>
    <p:sldLayoutId id="2147485814" r:id="rId5"/>
    <p:sldLayoutId id="2147485815" r:id="rId6"/>
    <p:sldLayoutId id="2147485824" r:id="rId7"/>
    <p:sldLayoutId id="2147485823" r:id="rId8"/>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ideo" Target="https://www.youtube.com/embed/ZdlhcNIPvzc?feature=oembed" TargetMode="Externa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A2478-A839-9D65-2D24-630F87FE0927}"/>
              </a:ext>
            </a:extLst>
          </p:cNvPr>
          <p:cNvSpPr>
            <a:spLocks noGrp="1"/>
          </p:cNvSpPr>
          <p:nvPr>
            <p:ph type="title"/>
          </p:nvPr>
        </p:nvSpPr>
        <p:spPr/>
        <p:txBody>
          <a:bodyPr/>
          <a:lstStyle/>
          <a:p>
            <a:pPr lvl="0" defTabSz="914400" eaLnBrk="1" hangingPunct="1">
              <a:lnSpc>
                <a:spcPct val="100000"/>
              </a:lnSpc>
              <a:spcBef>
                <a:spcPts val="838"/>
              </a:spcBef>
              <a:spcAft>
                <a:spcPts val="838"/>
              </a:spcAft>
              <a:defRPr/>
            </a:pPr>
            <a:r>
              <a:rPr lang="en-US" altLang="en-US" sz="3600" kern="1200" dirty="0">
                <a:solidFill>
                  <a:srgbClr val="FFFFFF"/>
                </a:solidFill>
                <a:latin typeface="Arial" panose="020B0604020202020204" pitchFamily="34" charset="0"/>
              </a:rPr>
              <a:t>Observations in </a:t>
            </a:r>
            <a:br>
              <a:rPr lang="en-US" altLang="en-US" sz="3600" kern="1200" dirty="0">
                <a:solidFill>
                  <a:srgbClr val="FFFFFF"/>
                </a:solidFill>
                <a:latin typeface="Arial" panose="020B0604020202020204" pitchFamily="34" charset="0"/>
              </a:rPr>
            </a:br>
            <a:r>
              <a:rPr lang="en-US" altLang="en-US" sz="3600" kern="1200" dirty="0">
                <a:solidFill>
                  <a:srgbClr val="FFFFFF"/>
                </a:solidFill>
                <a:latin typeface="Arial" panose="020B0604020202020204" pitchFamily="34" charset="0"/>
              </a:rPr>
              <a:t>English Language Arts/Literacy </a:t>
            </a:r>
            <a:br>
              <a:rPr lang="en-US" altLang="en-US" sz="800" kern="1200" dirty="0">
                <a:solidFill>
                  <a:srgbClr val="FFFFFF"/>
                </a:solidFill>
                <a:latin typeface="Arial" panose="020B0604020202020204" pitchFamily="34" charset="0"/>
              </a:rPr>
            </a:br>
            <a:r>
              <a:rPr lang="en-US" altLang="en-US" sz="3600" kern="1200" dirty="0">
                <a:solidFill>
                  <a:srgbClr val="FFFFFF"/>
                </a:solidFill>
                <a:latin typeface="Arial" panose="020B0604020202020204" pitchFamily="34" charset="0"/>
              </a:rPr>
              <a:t>Classrooms</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3E456-9D8C-FBC1-A3DE-F0E33DABCE54}"/>
              </a:ext>
            </a:extLst>
          </p:cNvPr>
          <p:cNvSpPr>
            <a:spLocks noGrp="1"/>
          </p:cNvSpPr>
          <p:nvPr>
            <p:ph type="title"/>
          </p:nvPr>
        </p:nvSpPr>
        <p:spPr/>
        <p:txBody>
          <a:bodyPr/>
          <a:lstStyle/>
          <a:p>
            <a:r>
              <a:rPr lang="en-US" altLang="en-US" dirty="0">
                <a:solidFill>
                  <a:srgbClr val="000000"/>
                </a:solidFill>
                <a:latin typeface="Arial" panose="020B0604020202020204" pitchFamily="34" charset="0"/>
                <a:cs typeface="Arial" panose="020B0604020202020204" pitchFamily="34" charset="0"/>
                <a:sym typeface="Arial" panose="020B0604020202020204" pitchFamily="34" charset="0"/>
              </a:rPr>
              <a:t>Meeting Norms and Expectations </a:t>
            </a:r>
            <a:endParaRPr lang="en-US" dirty="0"/>
          </a:p>
        </p:txBody>
      </p:sp>
      <p:sp>
        <p:nvSpPr>
          <p:cNvPr id="3" name="Content Placeholder 2">
            <a:extLst>
              <a:ext uri="{FF2B5EF4-FFF2-40B4-BE49-F238E27FC236}">
                <a16:creationId xmlns:a16="http://schemas.microsoft.com/office/drawing/2014/main" id="{60B8E9CB-EC0B-8FCA-6B45-3927BABCAF45}"/>
              </a:ext>
            </a:extLst>
          </p:cNvPr>
          <p:cNvSpPr>
            <a:spLocks noGrp="1"/>
          </p:cNvSpPr>
          <p:nvPr>
            <p:ph idx="1"/>
          </p:nvPr>
        </p:nvSpPr>
        <p:spPr/>
        <p:txBody>
          <a:bodyPr/>
          <a:lstStyle/>
          <a:p>
            <a:pPr marL="393700" indent="-393700">
              <a:buClr>
                <a:srgbClr val="1F497D"/>
              </a:buClr>
              <a:buSzPts val="2200"/>
              <a:buFont typeface="Arial" panose="020B0604020202020204" pitchFamily="34" charset="0"/>
              <a:buAutoNum type="arabicPeriod"/>
            </a:pPr>
            <a:r>
              <a:rPr lang="en-US" altLang="en-US" dirty="0">
                <a:solidFill>
                  <a:srgbClr val="000000"/>
                </a:solidFill>
                <a:latin typeface="Arial" panose="020B0604020202020204" pitchFamily="34" charset="0"/>
                <a:cs typeface="Arial" panose="020B0604020202020204" pitchFamily="34" charset="0"/>
                <a:sym typeface="Arial" panose="020B0604020202020204" pitchFamily="34" charset="0"/>
              </a:rPr>
              <a:t>Be present and engage fully in all activities.</a:t>
            </a:r>
            <a:endParaRPr lang="en-US" altLang="en-US" dirty="0"/>
          </a:p>
          <a:p>
            <a:pPr marL="393700" indent="-393700">
              <a:spcBef>
                <a:spcPts val="1600"/>
              </a:spcBef>
              <a:buClr>
                <a:srgbClr val="1F497D"/>
              </a:buClr>
              <a:buSzPts val="2200"/>
              <a:buFont typeface="Arial" panose="020B0604020202020204" pitchFamily="34" charset="0"/>
              <a:buAutoNum type="arabicPeriod"/>
            </a:pPr>
            <a:r>
              <a:rPr lang="en-US" altLang="en-US" dirty="0">
                <a:solidFill>
                  <a:srgbClr val="000000"/>
                </a:solidFill>
                <a:latin typeface="Arial" panose="020B0604020202020204" pitchFamily="34" charset="0"/>
                <a:cs typeface="Arial" panose="020B0604020202020204" pitchFamily="34" charset="0"/>
                <a:sym typeface="Arial" panose="020B0604020202020204" pitchFamily="34" charset="0"/>
              </a:rPr>
              <a:t>Ask questions through the chat or by raising your hand.</a:t>
            </a:r>
            <a:endParaRPr lang="en-US" altLang="en-US" dirty="0"/>
          </a:p>
          <a:p>
            <a:pPr marL="393700" indent="-393700">
              <a:spcBef>
                <a:spcPts val="1600"/>
              </a:spcBef>
              <a:buClr>
                <a:srgbClr val="1F497D"/>
              </a:buClr>
              <a:buSzPts val="2200"/>
              <a:buFont typeface="Arial" panose="020B0604020202020204" pitchFamily="34" charset="0"/>
              <a:buAutoNum type="arabicPeriod"/>
            </a:pPr>
            <a:r>
              <a:rPr lang="en-US" altLang="en-US" dirty="0">
                <a:solidFill>
                  <a:srgbClr val="000000"/>
                </a:solidFill>
                <a:latin typeface="Arial" panose="020B0604020202020204" pitchFamily="34" charset="0"/>
                <a:cs typeface="Arial" panose="020B0604020202020204" pitchFamily="34" charset="0"/>
                <a:sym typeface="Arial" panose="020B0604020202020204" pitchFamily="34" charset="0"/>
              </a:rPr>
              <a:t>Put cameras on whenever possible.</a:t>
            </a:r>
            <a:endParaRPr lang="en-US" altLang="en-US" dirty="0"/>
          </a:p>
          <a:p>
            <a:pPr marL="393700" indent="-393700">
              <a:spcBef>
                <a:spcPts val="1600"/>
              </a:spcBef>
              <a:buClr>
                <a:srgbClr val="1F497D"/>
              </a:buClr>
              <a:buSzPts val="2200"/>
              <a:buFont typeface="Arial" panose="020B0604020202020204" pitchFamily="34" charset="0"/>
              <a:buAutoNum type="arabicPeriod"/>
            </a:pPr>
            <a:r>
              <a:rPr lang="en-US" altLang="en-US" dirty="0">
                <a:solidFill>
                  <a:srgbClr val="000000"/>
                </a:solidFill>
                <a:latin typeface="Arial" panose="020B0604020202020204" pitchFamily="34" charset="0"/>
                <a:cs typeface="Arial" panose="020B0604020202020204" pitchFamily="34" charset="0"/>
                <a:sym typeface="Arial" panose="020B0604020202020204" pitchFamily="34" charset="0"/>
              </a:rPr>
              <a:t>Prepare for productive struggle. </a:t>
            </a:r>
            <a:endParaRPr lang="en-US" altLang="en-US" dirty="0"/>
          </a:p>
          <a:p>
            <a:pPr marL="393700" indent="-393700">
              <a:spcBef>
                <a:spcPts val="1600"/>
              </a:spcBef>
              <a:buClr>
                <a:srgbClr val="1F497D"/>
              </a:buClr>
              <a:buSzPts val="2200"/>
              <a:buFont typeface="Arial" panose="020B0604020202020204" pitchFamily="34" charset="0"/>
              <a:buAutoNum type="arabicPeriod"/>
            </a:pPr>
            <a:r>
              <a:rPr lang="en-US" altLang="en-US" dirty="0">
                <a:solidFill>
                  <a:srgbClr val="000000"/>
                </a:solidFill>
                <a:latin typeface="Arial" panose="020B0604020202020204" pitchFamily="34" charset="0"/>
                <a:cs typeface="Arial" panose="020B0604020202020204" pitchFamily="34" charset="0"/>
                <a:sym typeface="Arial" panose="020B0604020202020204" pitchFamily="34" charset="0"/>
              </a:rPr>
              <a:t>Respectfully challenge one another and withhold judgments for differing perspectives or learning styles.</a:t>
            </a:r>
            <a:endParaRPr lang="en-US" altLang="en-US" dirty="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Google Shape;72;gd7b2a538cb_0_12">
            <a:extLst>
              <a:ext uri="{FF2B5EF4-FFF2-40B4-BE49-F238E27FC236}">
                <a16:creationId xmlns:a16="http://schemas.microsoft.com/office/drawing/2014/main" id="{FE7120A7-00F2-49C5-BA75-44C16ACF3EA6}"/>
              </a:ext>
            </a:extLst>
          </p:cNvPr>
          <p:cNvSpPr txBox="1">
            <a:spLocks noGrp="1"/>
          </p:cNvSpPr>
          <p:nvPr>
            <p:ph type="title"/>
          </p:nvPr>
        </p:nvSpPr>
        <p:spPr>
          <a:xfrm>
            <a:off x="457200" y="3873500"/>
            <a:ext cx="8382000" cy="1362075"/>
          </a:xfrm>
        </p:spPr>
        <p:txBody>
          <a:bodyPr spcFirstLastPara="1" lIns="90600" tIns="44500" rIns="90600" bIns="44500">
            <a:noAutofit/>
          </a:bodyPr>
          <a:lstStyle/>
          <a:p>
            <a:pPr>
              <a:spcBef>
                <a:spcPts val="0"/>
              </a:spcBef>
              <a:spcAft>
                <a:spcPts val="0"/>
              </a:spcAft>
              <a:defRPr/>
            </a:pPr>
            <a:r>
              <a:rPr lang="en-US" sz="3600" dirty="0"/>
              <a:t>Introducing SIA 2.0 CLASSROOM OBSERVATION for ELA/Literacy</a:t>
            </a:r>
            <a:br>
              <a:rPr lang="en-US" sz="3600" dirty="0"/>
            </a:b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EB0B7-D138-59EB-7833-EF7CA3F89FED}"/>
              </a:ext>
            </a:extLst>
          </p:cNvPr>
          <p:cNvSpPr>
            <a:spLocks noGrp="1"/>
          </p:cNvSpPr>
          <p:nvPr>
            <p:ph type="title"/>
          </p:nvPr>
        </p:nvSpPr>
        <p:spPr/>
        <p:txBody>
          <a:bodyPr/>
          <a:lstStyle/>
          <a:p>
            <a:r>
              <a:rPr lang="en-US" altLang="en-US" dirty="0">
                <a:sym typeface="Helvetica" pitchFamily="2" charset="0"/>
              </a:rPr>
              <a:t>SIA 2.0 Observation: Five-Part System</a:t>
            </a:r>
            <a:endParaRPr lang="en-US" dirty="0"/>
          </a:p>
        </p:txBody>
      </p:sp>
      <p:pic>
        <p:nvPicPr>
          <p:cNvPr id="6" name="Picture 5" descr="1. Launch Pre-Observation Procedures&#10;2. Conduct Observations&#10;3. Launch Post-Observation Procedures&#10;4. Aggregate and Summarize Data&#10;5. Develop Program-Wide Professional Development">
            <a:extLst>
              <a:ext uri="{FF2B5EF4-FFF2-40B4-BE49-F238E27FC236}">
                <a16:creationId xmlns:a16="http://schemas.microsoft.com/office/drawing/2014/main" id="{8A235780-5640-EB40-BE05-29E2C9C690AB}"/>
              </a:ext>
            </a:extLst>
          </p:cNvPr>
          <p:cNvPicPr>
            <a:picLocks noChangeAspect="1"/>
          </p:cNvPicPr>
          <p:nvPr/>
        </p:nvPicPr>
        <p:blipFill rotWithShape="1">
          <a:blip r:embed="rId3"/>
          <a:srcRect l="644" r="828"/>
          <a:stretch/>
        </p:blipFill>
        <p:spPr>
          <a:xfrm>
            <a:off x="0" y="2330183"/>
            <a:ext cx="9067800" cy="2927617"/>
          </a:xfrm>
          <a:prstGeom prst="rect">
            <a:avLst/>
          </a:prstGeom>
        </p:spPr>
      </p:pic>
    </p:spTree>
    <p:extLst>
      <p:ext uri="{BB962C8B-B14F-4D97-AF65-F5344CB8AC3E}">
        <p14:creationId xmlns:p14="http://schemas.microsoft.com/office/powerpoint/2010/main" val="2268211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194EB-28A4-8DFA-618A-BA2C4EE08C09}"/>
              </a:ext>
            </a:extLst>
          </p:cNvPr>
          <p:cNvSpPr>
            <a:spLocks noGrp="1"/>
          </p:cNvSpPr>
          <p:nvPr>
            <p:ph type="title"/>
          </p:nvPr>
        </p:nvSpPr>
        <p:spPr/>
        <p:txBody>
          <a:bodyPr/>
          <a:lstStyle/>
          <a:p>
            <a:r>
              <a:rPr lang="en-US" dirty="0"/>
              <a:t>Tools and Resources</a:t>
            </a:r>
          </a:p>
        </p:txBody>
      </p:sp>
      <p:sp>
        <p:nvSpPr>
          <p:cNvPr id="3" name="Content Placeholder 2">
            <a:extLst>
              <a:ext uri="{FF2B5EF4-FFF2-40B4-BE49-F238E27FC236}">
                <a16:creationId xmlns:a16="http://schemas.microsoft.com/office/drawing/2014/main" id="{CBD84701-0000-22E6-E425-9B7C1E484591}"/>
              </a:ext>
            </a:extLst>
          </p:cNvPr>
          <p:cNvSpPr>
            <a:spLocks noGrp="1"/>
          </p:cNvSpPr>
          <p:nvPr>
            <p:ph idx="1"/>
          </p:nvPr>
        </p:nvSpPr>
        <p:spPr/>
        <p:txBody>
          <a:bodyPr/>
          <a:lstStyle/>
          <a:p>
            <a:pPr>
              <a:buFont typeface="Wingdings" pitchFamily="2" charset="2"/>
              <a:buChar char="ü"/>
            </a:pPr>
            <a:r>
              <a:rPr lang="en-US" dirty="0"/>
              <a:t>Classroom Observation Tool for English Language Arts/Literacy</a:t>
            </a:r>
          </a:p>
          <a:p>
            <a:pPr>
              <a:buFont typeface="Wingdings" pitchFamily="2" charset="2"/>
              <a:buChar char="ü"/>
            </a:pPr>
            <a:r>
              <a:rPr lang="en-US" dirty="0"/>
              <a:t>English Language Arts/Literacy Classroom Observation Resource Package</a:t>
            </a:r>
          </a:p>
          <a:p>
            <a:pPr>
              <a:buFont typeface="Wingdings" pitchFamily="2" charset="2"/>
              <a:buChar char="ü"/>
            </a:pPr>
            <a:r>
              <a:rPr lang="en-US" dirty="0"/>
              <a:t>Observation Checklist</a:t>
            </a:r>
          </a:p>
          <a:p>
            <a:pPr>
              <a:buFont typeface="Wingdings" pitchFamily="2" charset="2"/>
              <a:buChar char="ü"/>
            </a:pPr>
            <a:r>
              <a:rPr lang="en-US" dirty="0"/>
              <a:t>ELA/Literacy Core Actions and Guiding Questions</a:t>
            </a:r>
          </a:p>
          <a:p>
            <a:pPr>
              <a:buFont typeface="Wingdings" pitchFamily="2" charset="2"/>
              <a:buChar char="ü"/>
            </a:pPr>
            <a:r>
              <a:rPr lang="en-US" dirty="0"/>
              <a:t>ELA/Literacy Core Actions and Matching Summaries</a:t>
            </a:r>
          </a:p>
          <a:p>
            <a:pPr>
              <a:buFont typeface="Wingdings" pitchFamily="2" charset="2"/>
              <a:buChar char="ü"/>
            </a:pPr>
            <a:endParaRPr lang="en-US" dirty="0"/>
          </a:p>
          <a:p>
            <a:pPr>
              <a:buFont typeface="Wingdings" pitchFamily="2" charset="2"/>
              <a:buChar char="ü"/>
            </a:pPr>
            <a:endParaRPr lang="en-US" dirty="0"/>
          </a:p>
        </p:txBody>
      </p:sp>
    </p:spTree>
    <p:extLst>
      <p:ext uri="{BB962C8B-B14F-4D97-AF65-F5344CB8AC3E}">
        <p14:creationId xmlns:p14="http://schemas.microsoft.com/office/powerpoint/2010/main" val="3076693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Google Shape;101;p8">
            <a:extLst>
              <a:ext uri="{FF2B5EF4-FFF2-40B4-BE49-F238E27FC236}">
                <a16:creationId xmlns:a16="http://schemas.microsoft.com/office/drawing/2014/main" id="{EAD6A4A8-659A-4EFE-95C9-3E68748E5B0D}"/>
              </a:ext>
            </a:extLst>
          </p:cNvPr>
          <p:cNvSpPr>
            <a:spLocks noGrp="1" noChangeArrowheads="1"/>
          </p:cNvSpPr>
          <p:nvPr>
            <p:ph type="title" idx="4294967295"/>
          </p:nvPr>
        </p:nvSpPr>
        <p:spPr>
          <a:xfrm>
            <a:off x="533400" y="533400"/>
            <a:ext cx="8610600" cy="685800"/>
          </a:xfrm>
        </p:spPr>
        <p:txBody>
          <a:bodyPr lIns="90600" tIns="44500" rIns="90600" bIns="44500"/>
          <a:lstStyle/>
          <a:p>
            <a:r>
              <a:rPr lang="en-US" altLang="en-US" dirty="0"/>
              <a:t>SIA 2.0 Classroom Observation:</a:t>
            </a:r>
            <a:br>
              <a:rPr lang="en-US" altLang="en-US" dirty="0"/>
            </a:br>
            <a:r>
              <a:rPr lang="en-US" altLang="en-US" dirty="0"/>
              <a:t>Five Core Actions to Observe</a:t>
            </a:r>
          </a:p>
        </p:txBody>
      </p:sp>
      <p:sp>
        <p:nvSpPr>
          <p:cNvPr id="102" name="Google Shape;102;p8">
            <a:extLst>
              <a:ext uri="{FF2B5EF4-FFF2-40B4-BE49-F238E27FC236}">
                <a16:creationId xmlns:a16="http://schemas.microsoft.com/office/drawing/2014/main" id="{A5212F31-B215-4D99-AB37-991D44651813}"/>
              </a:ext>
            </a:extLst>
          </p:cNvPr>
          <p:cNvSpPr>
            <a:spLocks noGrp="1" noChangeArrowheads="1"/>
          </p:cNvSpPr>
          <p:nvPr>
            <p:ph type="body" idx="4294967295"/>
          </p:nvPr>
        </p:nvSpPr>
        <p:spPr>
          <a:xfrm>
            <a:off x="533400" y="1600200"/>
            <a:ext cx="8229600" cy="4114800"/>
          </a:xfrm>
        </p:spPr>
        <p:txBody>
          <a:bodyPr lIns="90600" tIns="44500" rIns="90600" bIns="44500"/>
          <a:lstStyle/>
          <a:p>
            <a:pPr marL="457200" indent="-457200">
              <a:lnSpc>
                <a:spcPct val="120000"/>
              </a:lnSpc>
              <a:spcBef>
                <a:spcPts val="1200"/>
              </a:spcBef>
              <a:spcAft>
                <a:spcPts val="600"/>
              </a:spcAft>
              <a:buClr>
                <a:srgbClr val="004080"/>
              </a:buClr>
              <a:buSzPts val="2200"/>
              <a:buFont typeface="Arial" panose="020B0604020202020204" pitchFamily="34" charset="0"/>
              <a:buAutoNum type="arabicPeriod"/>
            </a:pPr>
            <a:r>
              <a:rPr lang="en-US" altLang="en-US" dirty="0"/>
              <a:t>Lesson content is rigorous and relevant for the level defined by the state-adopted standards.</a:t>
            </a:r>
          </a:p>
          <a:p>
            <a:pPr marL="457200" indent="-457200">
              <a:lnSpc>
                <a:spcPct val="120000"/>
              </a:lnSpc>
              <a:spcBef>
                <a:spcPts val="1200"/>
              </a:spcBef>
              <a:spcAft>
                <a:spcPts val="600"/>
              </a:spcAft>
              <a:buClr>
                <a:srgbClr val="004080"/>
              </a:buClr>
              <a:buSzPts val="2200"/>
              <a:buFont typeface="Arial" panose="020B0604020202020204" pitchFamily="34" charset="0"/>
              <a:buAutoNum type="arabicPeriod"/>
            </a:pPr>
            <a:r>
              <a:rPr lang="en-US" altLang="en-US" dirty="0"/>
              <a:t>Learning activities are text-specific and cognitively demanding.</a:t>
            </a:r>
          </a:p>
          <a:p>
            <a:pPr marL="457200" indent="-457200">
              <a:lnSpc>
                <a:spcPct val="120000"/>
              </a:lnSpc>
              <a:spcBef>
                <a:spcPts val="1200"/>
              </a:spcBef>
              <a:spcAft>
                <a:spcPts val="600"/>
              </a:spcAft>
              <a:buClr>
                <a:srgbClr val="004080"/>
              </a:buClr>
              <a:buSzPts val="2200"/>
              <a:buFont typeface="Arial" panose="020B0604020202020204" pitchFamily="34" charset="0"/>
              <a:buAutoNum type="arabicPeriod"/>
            </a:pPr>
            <a:r>
              <a:rPr lang="en-US" altLang="en-US" dirty="0"/>
              <a:t>Lesson content and activities productively engage students.</a:t>
            </a:r>
          </a:p>
          <a:p>
            <a:pPr marL="457200" indent="-457200">
              <a:lnSpc>
                <a:spcPct val="120000"/>
              </a:lnSpc>
              <a:spcBef>
                <a:spcPts val="1200"/>
              </a:spcBef>
              <a:spcAft>
                <a:spcPts val="600"/>
              </a:spcAft>
              <a:buClr>
                <a:srgbClr val="004080"/>
              </a:buClr>
              <a:buSzPts val="2200"/>
              <a:buFont typeface="Arial" panose="020B0604020202020204" pitchFamily="34" charset="0"/>
              <a:buAutoNum type="arabicPeriod"/>
            </a:pPr>
            <a:r>
              <a:rPr lang="en-US" altLang="en-US" dirty="0"/>
              <a:t>Lesson content is intentionally sequenced to develop students’ skills and knowledge.</a:t>
            </a:r>
          </a:p>
          <a:p>
            <a:pPr marL="457200" indent="-457200">
              <a:lnSpc>
                <a:spcPct val="120000"/>
              </a:lnSpc>
              <a:spcBef>
                <a:spcPts val="1200"/>
              </a:spcBef>
              <a:spcAft>
                <a:spcPts val="600"/>
              </a:spcAft>
              <a:buClr>
                <a:srgbClr val="004080"/>
              </a:buClr>
              <a:buSzPts val="2200"/>
              <a:buFont typeface="Arial" panose="020B0604020202020204" pitchFamily="34" charset="0"/>
              <a:buAutoNum type="arabicPeriod"/>
            </a:pPr>
            <a:r>
              <a:rPr lang="en-US" altLang="en-US" dirty="0"/>
              <a:t>Students’ levels of understanding are checked throughout the lesson, and instruction is adjusted accordingly.</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5F0EC-CA11-F74F-A61E-41B8CDD82AF2}"/>
              </a:ext>
            </a:extLst>
          </p:cNvPr>
          <p:cNvSpPr>
            <a:spLocks noGrp="1"/>
          </p:cNvSpPr>
          <p:nvPr>
            <p:ph type="title" idx="4294967295"/>
          </p:nvPr>
        </p:nvSpPr>
        <p:spPr>
          <a:xfrm>
            <a:off x="533400" y="304800"/>
            <a:ext cx="7620000" cy="914400"/>
          </a:xfrm>
        </p:spPr>
        <p:txBody>
          <a:bodyPr/>
          <a:lstStyle/>
          <a:p>
            <a:r>
              <a:rPr lang="en-US" dirty="0"/>
              <a:t>Let’s Review the ELA/Literacy Classroom Observations Resource</a:t>
            </a:r>
          </a:p>
        </p:txBody>
      </p:sp>
      <p:pic>
        <p:nvPicPr>
          <p:cNvPr id="5" name="Picture 4" descr="Cover of &quot;Observation Materials for English Language Arts/Literacy Classrooms&quot;">
            <a:extLst>
              <a:ext uri="{FF2B5EF4-FFF2-40B4-BE49-F238E27FC236}">
                <a16:creationId xmlns:a16="http://schemas.microsoft.com/office/drawing/2014/main" id="{76A00E08-CB28-C580-ED9B-507376ABFD05}"/>
              </a:ext>
            </a:extLst>
          </p:cNvPr>
          <p:cNvPicPr>
            <a:picLocks noChangeAspect="1"/>
          </p:cNvPicPr>
          <p:nvPr/>
        </p:nvPicPr>
        <p:blipFill>
          <a:blip r:embed="rId3"/>
          <a:stretch>
            <a:fillRect/>
          </a:stretch>
        </p:blipFill>
        <p:spPr>
          <a:xfrm>
            <a:off x="2514600" y="1371600"/>
            <a:ext cx="4038600" cy="5066800"/>
          </a:xfrm>
          <a:prstGeom prst="rect">
            <a:avLst/>
          </a:prstGeom>
        </p:spPr>
      </p:pic>
    </p:spTree>
    <p:extLst>
      <p:ext uri="{BB962C8B-B14F-4D97-AF65-F5344CB8AC3E}">
        <p14:creationId xmlns:p14="http://schemas.microsoft.com/office/powerpoint/2010/main" val="3330221040"/>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Google Shape;119;p11">
            <a:extLst>
              <a:ext uri="{FF2B5EF4-FFF2-40B4-BE49-F238E27FC236}">
                <a16:creationId xmlns:a16="http://schemas.microsoft.com/office/drawing/2014/main" id="{7F6B1EE8-DF75-48B8-9637-4649C63D8E14}"/>
              </a:ext>
            </a:extLst>
          </p:cNvPr>
          <p:cNvSpPr>
            <a:spLocks noGrp="1" noChangeArrowheads="1"/>
          </p:cNvSpPr>
          <p:nvPr>
            <p:ph type="title"/>
          </p:nvPr>
        </p:nvSpPr>
        <p:spPr>
          <a:xfrm>
            <a:off x="1219200" y="304800"/>
            <a:ext cx="6553200" cy="914400"/>
          </a:xfrm>
        </p:spPr>
        <p:txBody>
          <a:bodyPr lIns="90600" tIns="44500" rIns="90600" bIns="44500"/>
          <a:lstStyle/>
          <a:p>
            <a:r>
              <a:rPr lang="en-US" altLang="en-US" sz="3200" dirty="0"/>
              <a:t>Core Action 1</a:t>
            </a:r>
            <a:endParaRPr lang="en-US" altLang="en-US" dirty="0"/>
          </a:p>
        </p:txBody>
      </p:sp>
      <p:sp>
        <p:nvSpPr>
          <p:cNvPr id="12" name="Google Shape;123;p11">
            <a:extLst>
              <a:ext uri="{FF2B5EF4-FFF2-40B4-BE49-F238E27FC236}">
                <a16:creationId xmlns:a16="http://schemas.microsoft.com/office/drawing/2014/main" id="{D136D096-4E92-4A9F-9765-1F1479DE9AE4}"/>
              </a:ext>
              <a:ext uri="{C183D7F6-B498-43B3-948B-1728B52AA6E4}">
                <adec:decorative xmlns:adec="http://schemas.microsoft.com/office/drawing/2017/decorative" val="1"/>
              </a:ext>
            </a:extLst>
          </p:cNvPr>
          <p:cNvSpPr>
            <a:spLocks noChangeArrowheads="1"/>
          </p:cNvSpPr>
          <p:nvPr/>
        </p:nvSpPr>
        <p:spPr bwMode="auto">
          <a:xfrm>
            <a:off x="533400" y="2019302"/>
            <a:ext cx="609600" cy="381000"/>
          </a:xfrm>
          <a:prstGeom prst="rightArrow">
            <a:avLst>
              <a:gd name="adj1" fmla="val 50000"/>
              <a:gd name="adj2" fmla="val 50000"/>
            </a:avLst>
          </a:prstGeom>
          <a:solidFill>
            <a:srgbClr val="800000"/>
          </a:solidFill>
          <a:ln w="12700">
            <a:solidFill>
              <a:srgbClr val="800000"/>
            </a:solidFill>
            <a:round/>
            <a:headEnd type="none" w="sm" len="sm"/>
            <a:tailEnd type="none" w="sm" len="sm"/>
          </a:ln>
        </p:spPr>
        <p:txBody>
          <a:bodyPr lIns="91425" tIns="45700" rIns="91425" bIns="45700"/>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endParaRPr lang="en-US" altLang="en-US" dirty="0">
              <a:solidFill>
                <a:srgbClr val="000000"/>
              </a:solidFill>
              <a:cs typeface="Times New Roman" panose="02020603050405020304" pitchFamily="18" charset="0"/>
              <a:sym typeface="Times New Roman" panose="02020603050405020304" pitchFamily="18" charset="0"/>
            </a:endParaRPr>
          </a:p>
        </p:txBody>
      </p:sp>
      <p:cxnSp>
        <p:nvCxnSpPr>
          <p:cNvPr id="13" name="Google Shape;122;p11">
            <a:extLst>
              <a:ext uri="{FF2B5EF4-FFF2-40B4-BE49-F238E27FC236}">
                <a16:creationId xmlns:a16="http://schemas.microsoft.com/office/drawing/2014/main" id="{93933AA3-D469-4021-B148-09A140E01914}"/>
              </a:ext>
              <a:ext uri="{C183D7F6-B498-43B3-948B-1728B52AA6E4}">
                <adec:decorative xmlns:adec="http://schemas.microsoft.com/office/drawing/2017/decorative" val="1"/>
              </a:ext>
            </a:extLst>
          </p:cNvPr>
          <p:cNvCxnSpPr>
            <a:cxnSpLocks noChangeShapeType="1"/>
          </p:cNvCxnSpPr>
          <p:nvPr/>
        </p:nvCxnSpPr>
        <p:spPr bwMode="auto">
          <a:xfrm>
            <a:off x="381000" y="3048002"/>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cxnSp>
        <p:nvCxnSpPr>
          <p:cNvPr id="14" name="Google Shape;122;p11">
            <a:extLst>
              <a:ext uri="{FF2B5EF4-FFF2-40B4-BE49-F238E27FC236}">
                <a16:creationId xmlns:a16="http://schemas.microsoft.com/office/drawing/2014/main" id="{08CCBFD4-99EB-4201-AAF7-BB216FE7933D}"/>
              </a:ext>
              <a:ext uri="{C183D7F6-B498-43B3-948B-1728B52AA6E4}">
                <adec:decorative xmlns:adec="http://schemas.microsoft.com/office/drawing/2017/decorative" val="1"/>
              </a:ext>
            </a:extLst>
          </p:cNvPr>
          <p:cNvCxnSpPr>
            <a:cxnSpLocks noChangeShapeType="1"/>
          </p:cNvCxnSpPr>
          <p:nvPr/>
        </p:nvCxnSpPr>
        <p:spPr bwMode="auto">
          <a:xfrm>
            <a:off x="381000" y="3581402"/>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cxnSp>
        <p:nvCxnSpPr>
          <p:cNvPr id="15" name="Google Shape;122;p11">
            <a:extLst>
              <a:ext uri="{FF2B5EF4-FFF2-40B4-BE49-F238E27FC236}">
                <a16:creationId xmlns:a16="http://schemas.microsoft.com/office/drawing/2014/main" id="{325FEE2D-C2C1-489D-BF16-3D862A3556F6}"/>
              </a:ext>
              <a:ext uri="{C183D7F6-B498-43B3-948B-1728B52AA6E4}">
                <adec:decorative xmlns:adec="http://schemas.microsoft.com/office/drawing/2017/decorative" val="1"/>
              </a:ext>
            </a:extLst>
          </p:cNvPr>
          <p:cNvCxnSpPr>
            <a:cxnSpLocks noChangeShapeType="1"/>
          </p:cNvCxnSpPr>
          <p:nvPr/>
        </p:nvCxnSpPr>
        <p:spPr bwMode="auto">
          <a:xfrm>
            <a:off x="381000" y="4191002"/>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cxnSp>
        <p:nvCxnSpPr>
          <p:cNvPr id="16" name="Google Shape;122;p11">
            <a:extLst>
              <a:ext uri="{FF2B5EF4-FFF2-40B4-BE49-F238E27FC236}">
                <a16:creationId xmlns:a16="http://schemas.microsoft.com/office/drawing/2014/main" id="{10D81012-0907-496A-97BA-4D6C671F82EE}"/>
              </a:ext>
              <a:ext uri="{C183D7F6-B498-43B3-948B-1728B52AA6E4}">
                <adec:decorative xmlns:adec="http://schemas.microsoft.com/office/drawing/2017/decorative" val="1"/>
              </a:ext>
            </a:extLst>
          </p:cNvPr>
          <p:cNvCxnSpPr>
            <a:cxnSpLocks noChangeShapeType="1"/>
          </p:cNvCxnSpPr>
          <p:nvPr/>
        </p:nvCxnSpPr>
        <p:spPr bwMode="auto">
          <a:xfrm>
            <a:off x="419100" y="4953002"/>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pic>
        <p:nvPicPr>
          <p:cNvPr id="4" name="Picture 3" descr="Core Action 1. Lesson content is rigorous and relevant for the level defined by the state-adopted standards.&#10;A. Instructor establishes well-defined standards-based lesson goals.&#10;B. Students are working with texts at or above the expected complexity for the level(s) as defined by the standards.&#10;C. Students spend most class time engaged with some combination of reading, writing, or speaking directly about knowledge-building text(s).&#10;Evidence observed:">
            <a:extLst>
              <a:ext uri="{FF2B5EF4-FFF2-40B4-BE49-F238E27FC236}">
                <a16:creationId xmlns:a16="http://schemas.microsoft.com/office/drawing/2014/main" id="{8CF28B75-9865-EF50-8E8C-CDE97626397C}"/>
              </a:ext>
            </a:extLst>
          </p:cNvPr>
          <p:cNvPicPr>
            <a:picLocks noChangeAspect="1"/>
          </p:cNvPicPr>
          <p:nvPr/>
        </p:nvPicPr>
        <p:blipFill>
          <a:blip r:embed="rId3"/>
          <a:stretch>
            <a:fillRect/>
          </a:stretch>
        </p:blipFill>
        <p:spPr>
          <a:xfrm>
            <a:off x="1219200" y="1828802"/>
            <a:ext cx="7875176" cy="3352798"/>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F7635-91D1-8E4F-BE0F-CDD156AB33A8}"/>
              </a:ext>
            </a:extLst>
          </p:cNvPr>
          <p:cNvSpPr>
            <a:spLocks noGrp="1"/>
          </p:cNvSpPr>
          <p:nvPr>
            <p:ph type="title"/>
          </p:nvPr>
        </p:nvSpPr>
        <p:spPr>
          <a:xfrm>
            <a:off x="1295400" y="304800"/>
            <a:ext cx="7696200" cy="914400"/>
          </a:xfrm>
        </p:spPr>
        <p:txBody>
          <a:bodyPr/>
          <a:lstStyle/>
          <a:p>
            <a:r>
              <a:rPr lang="en-US" dirty="0"/>
              <a:t>Let’s Review the Text Complexity Resources</a:t>
            </a:r>
          </a:p>
        </p:txBody>
      </p:sp>
      <p:sp>
        <p:nvSpPr>
          <p:cNvPr id="3" name="Content Placeholder 2">
            <a:extLst>
              <a:ext uri="{FF2B5EF4-FFF2-40B4-BE49-F238E27FC236}">
                <a16:creationId xmlns:a16="http://schemas.microsoft.com/office/drawing/2014/main" id="{4DEDB033-167A-6E45-A4C5-8E28458A80FD}"/>
              </a:ext>
            </a:extLst>
          </p:cNvPr>
          <p:cNvSpPr>
            <a:spLocks noGrp="1"/>
          </p:cNvSpPr>
          <p:nvPr>
            <p:ph idx="1"/>
          </p:nvPr>
        </p:nvSpPr>
        <p:spPr/>
        <p:txBody>
          <a:bodyPr/>
          <a:lstStyle/>
          <a:p>
            <a:r>
              <a:rPr lang="en-US" dirty="0"/>
              <a:t>When planning instruction, instructors should focus deeply on appropriately complex text for the level, rather than choosing lower-level texts.</a:t>
            </a:r>
            <a:endParaRPr lang="en-US" i="1" dirty="0"/>
          </a:p>
          <a:p>
            <a:r>
              <a:rPr lang="en-US" dirty="0"/>
              <a:t>The standards recently adopted by states detail the quantitative and qualitative demands for appropriately complex texts across levels.</a:t>
            </a:r>
          </a:p>
          <a:p>
            <a:r>
              <a:rPr lang="en-US" dirty="0"/>
              <a:t>When educators apply text complexity considerations when selecting texts for instruction, students gain strong foundations in critically important areas.</a:t>
            </a:r>
          </a:p>
        </p:txBody>
      </p:sp>
    </p:spTree>
    <p:extLst>
      <p:ext uri="{BB962C8B-B14F-4D97-AF65-F5344CB8AC3E}">
        <p14:creationId xmlns:p14="http://schemas.microsoft.com/office/powerpoint/2010/main" val="4028795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Google Shape;131;p12">
            <a:extLst>
              <a:ext uri="{FF2B5EF4-FFF2-40B4-BE49-F238E27FC236}">
                <a16:creationId xmlns:a16="http://schemas.microsoft.com/office/drawing/2014/main" id="{BF9656BA-4BAD-4DFE-9136-0DB95B586B4F}"/>
              </a:ext>
            </a:extLst>
          </p:cNvPr>
          <p:cNvSpPr>
            <a:spLocks noGrp="1" noChangeArrowheads="1"/>
          </p:cNvSpPr>
          <p:nvPr>
            <p:ph type="title"/>
          </p:nvPr>
        </p:nvSpPr>
        <p:spPr>
          <a:xfrm>
            <a:off x="1219200" y="228600"/>
            <a:ext cx="5562600" cy="1066800"/>
          </a:xfrm>
        </p:spPr>
        <p:txBody>
          <a:bodyPr lIns="90600" tIns="44500" rIns="90600" bIns="44500"/>
          <a:lstStyle/>
          <a:p>
            <a:r>
              <a:rPr lang="en-US" altLang="en-US" sz="3200" dirty="0"/>
              <a:t>Core Action 2</a:t>
            </a:r>
            <a:endParaRPr lang="en-US" altLang="en-US" dirty="0"/>
          </a:p>
        </p:txBody>
      </p:sp>
      <p:sp>
        <p:nvSpPr>
          <p:cNvPr id="12" name="Google Shape;123;p11">
            <a:extLst>
              <a:ext uri="{FF2B5EF4-FFF2-40B4-BE49-F238E27FC236}">
                <a16:creationId xmlns:a16="http://schemas.microsoft.com/office/drawing/2014/main" id="{CFC9AEA5-0A4F-44AD-8A7B-F34CA6EF8172}"/>
              </a:ext>
              <a:ext uri="{C183D7F6-B498-43B3-948B-1728B52AA6E4}">
                <adec:decorative xmlns:adec="http://schemas.microsoft.com/office/drawing/2017/decorative" val="1"/>
              </a:ext>
            </a:extLst>
          </p:cNvPr>
          <p:cNvSpPr>
            <a:spLocks noChangeArrowheads="1"/>
          </p:cNvSpPr>
          <p:nvPr/>
        </p:nvSpPr>
        <p:spPr bwMode="auto">
          <a:xfrm>
            <a:off x="457200" y="1981206"/>
            <a:ext cx="609600" cy="381000"/>
          </a:xfrm>
          <a:prstGeom prst="rightArrow">
            <a:avLst>
              <a:gd name="adj1" fmla="val 50000"/>
              <a:gd name="adj2" fmla="val 50000"/>
            </a:avLst>
          </a:prstGeom>
          <a:solidFill>
            <a:srgbClr val="800000"/>
          </a:solidFill>
          <a:ln w="12700">
            <a:solidFill>
              <a:srgbClr val="800000"/>
            </a:solidFill>
            <a:round/>
            <a:headEnd type="none" w="sm" len="sm"/>
            <a:tailEnd type="none" w="sm" len="sm"/>
          </a:ln>
        </p:spPr>
        <p:txBody>
          <a:bodyPr lIns="91425" tIns="45700" rIns="91425" bIns="45700"/>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endParaRPr lang="en-US" altLang="en-US" dirty="0">
              <a:solidFill>
                <a:srgbClr val="000000"/>
              </a:solidFill>
              <a:cs typeface="Times New Roman" panose="02020603050405020304" pitchFamily="18" charset="0"/>
              <a:sym typeface="Times New Roman" panose="02020603050405020304" pitchFamily="18" charset="0"/>
            </a:endParaRPr>
          </a:p>
        </p:txBody>
      </p:sp>
      <p:cxnSp>
        <p:nvCxnSpPr>
          <p:cNvPr id="13" name="Google Shape;122;p11">
            <a:extLst>
              <a:ext uri="{FF2B5EF4-FFF2-40B4-BE49-F238E27FC236}">
                <a16:creationId xmlns:a16="http://schemas.microsoft.com/office/drawing/2014/main" id="{EB5402A9-CFBD-414E-8902-EE0B0C6AF51E}"/>
              </a:ext>
              <a:ext uri="{C183D7F6-B498-43B3-948B-1728B52AA6E4}">
                <adec:decorative xmlns:adec="http://schemas.microsoft.com/office/drawing/2017/decorative" val="1"/>
              </a:ext>
            </a:extLst>
          </p:cNvPr>
          <p:cNvCxnSpPr>
            <a:cxnSpLocks noChangeShapeType="1"/>
          </p:cNvCxnSpPr>
          <p:nvPr/>
        </p:nvCxnSpPr>
        <p:spPr bwMode="auto">
          <a:xfrm>
            <a:off x="304800" y="2895606"/>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cxnSp>
        <p:nvCxnSpPr>
          <p:cNvPr id="14" name="Google Shape;122;p11">
            <a:extLst>
              <a:ext uri="{FF2B5EF4-FFF2-40B4-BE49-F238E27FC236}">
                <a16:creationId xmlns:a16="http://schemas.microsoft.com/office/drawing/2014/main" id="{7B270C57-691A-45A7-A565-9B48FFF9EE6E}"/>
              </a:ext>
              <a:ext uri="{C183D7F6-B498-43B3-948B-1728B52AA6E4}">
                <adec:decorative xmlns:adec="http://schemas.microsoft.com/office/drawing/2017/decorative" val="1"/>
              </a:ext>
            </a:extLst>
          </p:cNvPr>
          <p:cNvCxnSpPr>
            <a:cxnSpLocks noChangeShapeType="1"/>
          </p:cNvCxnSpPr>
          <p:nvPr/>
        </p:nvCxnSpPr>
        <p:spPr bwMode="auto">
          <a:xfrm>
            <a:off x="304800" y="3505206"/>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cxnSp>
        <p:nvCxnSpPr>
          <p:cNvPr id="15" name="Google Shape;122;p11">
            <a:extLst>
              <a:ext uri="{FF2B5EF4-FFF2-40B4-BE49-F238E27FC236}">
                <a16:creationId xmlns:a16="http://schemas.microsoft.com/office/drawing/2014/main" id="{5CD4394D-8762-4A1B-AD00-42F3757186C2}"/>
              </a:ext>
              <a:ext uri="{C183D7F6-B498-43B3-948B-1728B52AA6E4}">
                <adec:decorative xmlns:adec="http://schemas.microsoft.com/office/drawing/2017/decorative" val="1"/>
              </a:ext>
            </a:extLst>
          </p:cNvPr>
          <p:cNvCxnSpPr>
            <a:cxnSpLocks noChangeShapeType="1"/>
          </p:cNvCxnSpPr>
          <p:nvPr/>
        </p:nvCxnSpPr>
        <p:spPr bwMode="auto">
          <a:xfrm>
            <a:off x="304800" y="4114806"/>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cxnSp>
        <p:nvCxnSpPr>
          <p:cNvPr id="16" name="Google Shape;122;p11">
            <a:extLst>
              <a:ext uri="{FF2B5EF4-FFF2-40B4-BE49-F238E27FC236}">
                <a16:creationId xmlns:a16="http://schemas.microsoft.com/office/drawing/2014/main" id="{9FBF6E52-626E-4FD6-B44A-B872079E8415}"/>
              </a:ext>
              <a:ext uri="{C183D7F6-B498-43B3-948B-1728B52AA6E4}">
                <adec:decorative xmlns:adec="http://schemas.microsoft.com/office/drawing/2017/decorative" val="1"/>
              </a:ext>
            </a:extLst>
          </p:cNvPr>
          <p:cNvCxnSpPr>
            <a:cxnSpLocks noChangeShapeType="1"/>
          </p:cNvCxnSpPr>
          <p:nvPr/>
        </p:nvCxnSpPr>
        <p:spPr bwMode="auto">
          <a:xfrm>
            <a:off x="304800" y="4876806"/>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pic>
        <p:nvPicPr>
          <p:cNvPr id="2" name="Picture 1" descr="Core Action 2. Lesson activities prepare students to access the content of the lesson.&#10;A. Instructor explicitly links lesson content to previous lessons or students’ prior knowledge.B. Instructor offers a range of brief and engaging auxiliary resources to build students’ knowledge and vocabulary about lesson content. This includes suchresources as visual images, videos, and supplementary texts.C. Instructor draws on students’ funds of knowledge about the topic and content of the lesson and provides opportunities for peer-sharing.Evidence observed:">
            <a:extLst>
              <a:ext uri="{FF2B5EF4-FFF2-40B4-BE49-F238E27FC236}">
                <a16:creationId xmlns:a16="http://schemas.microsoft.com/office/drawing/2014/main" id="{84E4B1BF-2DEC-A36D-F48C-12F1D06087D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72242" y="1752605"/>
            <a:ext cx="7912595" cy="33527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Google Shape;143;p13">
            <a:extLst>
              <a:ext uri="{FF2B5EF4-FFF2-40B4-BE49-F238E27FC236}">
                <a16:creationId xmlns:a16="http://schemas.microsoft.com/office/drawing/2014/main" id="{BA03588A-C51D-4E2B-9F43-8A0EC22005F9}"/>
              </a:ext>
            </a:extLst>
          </p:cNvPr>
          <p:cNvSpPr>
            <a:spLocks noGrp="1" noChangeArrowheads="1"/>
          </p:cNvSpPr>
          <p:nvPr>
            <p:ph type="title"/>
          </p:nvPr>
        </p:nvSpPr>
        <p:spPr>
          <a:xfrm>
            <a:off x="1295400" y="304800"/>
            <a:ext cx="7696200" cy="914400"/>
          </a:xfrm>
        </p:spPr>
        <p:txBody>
          <a:bodyPr lIns="90600" tIns="44500" rIns="90600" bIns="44500"/>
          <a:lstStyle/>
          <a:p>
            <a:r>
              <a:rPr lang="en-US" altLang="en-US" sz="3200" dirty="0"/>
              <a:t>Core Action 3</a:t>
            </a:r>
            <a:endParaRPr lang="en-US" altLang="en-US" sz="3200" b="1" i="1"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2" name="Google Shape;123;p11">
            <a:extLst>
              <a:ext uri="{FF2B5EF4-FFF2-40B4-BE49-F238E27FC236}">
                <a16:creationId xmlns:a16="http://schemas.microsoft.com/office/drawing/2014/main" id="{8D841BC6-159C-4C46-B561-25EB4A27CD0A}"/>
              </a:ext>
              <a:ext uri="{C183D7F6-B498-43B3-948B-1728B52AA6E4}">
                <adec:decorative xmlns:adec="http://schemas.microsoft.com/office/drawing/2017/decorative" val="1"/>
              </a:ext>
            </a:extLst>
          </p:cNvPr>
          <p:cNvSpPr>
            <a:spLocks noChangeArrowheads="1"/>
          </p:cNvSpPr>
          <p:nvPr/>
        </p:nvSpPr>
        <p:spPr bwMode="auto">
          <a:xfrm>
            <a:off x="478465" y="1981200"/>
            <a:ext cx="609600" cy="381000"/>
          </a:xfrm>
          <a:prstGeom prst="rightArrow">
            <a:avLst>
              <a:gd name="adj1" fmla="val 50000"/>
              <a:gd name="adj2" fmla="val 50000"/>
            </a:avLst>
          </a:prstGeom>
          <a:solidFill>
            <a:srgbClr val="800000"/>
          </a:solidFill>
          <a:ln w="12700">
            <a:solidFill>
              <a:srgbClr val="800000"/>
            </a:solidFill>
            <a:round/>
            <a:headEnd type="none" w="sm" len="sm"/>
            <a:tailEnd type="none" w="sm" len="sm"/>
          </a:ln>
        </p:spPr>
        <p:txBody>
          <a:bodyPr lIns="91425" tIns="45700" rIns="91425" bIns="45700"/>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endParaRPr lang="en-US" altLang="en-US" dirty="0">
              <a:solidFill>
                <a:srgbClr val="000000"/>
              </a:solidFill>
              <a:cs typeface="Times New Roman" panose="02020603050405020304" pitchFamily="18" charset="0"/>
              <a:sym typeface="Times New Roman" panose="02020603050405020304" pitchFamily="18" charset="0"/>
            </a:endParaRPr>
          </a:p>
        </p:txBody>
      </p:sp>
      <p:cxnSp>
        <p:nvCxnSpPr>
          <p:cNvPr id="13" name="Google Shape;122;p11">
            <a:extLst>
              <a:ext uri="{FF2B5EF4-FFF2-40B4-BE49-F238E27FC236}">
                <a16:creationId xmlns:a16="http://schemas.microsoft.com/office/drawing/2014/main" id="{B65DECE7-BA48-40B1-87DB-E346E1796362}"/>
              </a:ext>
              <a:ext uri="{C183D7F6-B498-43B3-948B-1728B52AA6E4}">
                <adec:decorative xmlns:adec="http://schemas.microsoft.com/office/drawing/2017/decorative" val="1"/>
              </a:ext>
            </a:extLst>
          </p:cNvPr>
          <p:cNvCxnSpPr>
            <a:cxnSpLocks noChangeShapeType="1"/>
          </p:cNvCxnSpPr>
          <p:nvPr/>
        </p:nvCxnSpPr>
        <p:spPr bwMode="auto">
          <a:xfrm>
            <a:off x="326065" y="2895600"/>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cxnSp>
        <p:nvCxnSpPr>
          <p:cNvPr id="14" name="Google Shape;122;p11">
            <a:extLst>
              <a:ext uri="{FF2B5EF4-FFF2-40B4-BE49-F238E27FC236}">
                <a16:creationId xmlns:a16="http://schemas.microsoft.com/office/drawing/2014/main" id="{C4EDF49F-DEC0-4098-A002-9C5BB2D032FD}"/>
              </a:ext>
              <a:ext uri="{C183D7F6-B498-43B3-948B-1728B52AA6E4}">
                <adec:decorative xmlns:adec="http://schemas.microsoft.com/office/drawing/2017/decorative" val="1"/>
              </a:ext>
            </a:extLst>
          </p:cNvPr>
          <p:cNvCxnSpPr>
            <a:cxnSpLocks noChangeShapeType="1"/>
          </p:cNvCxnSpPr>
          <p:nvPr/>
        </p:nvCxnSpPr>
        <p:spPr bwMode="auto">
          <a:xfrm>
            <a:off x="326065" y="3505200"/>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cxnSp>
        <p:nvCxnSpPr>
          <p:cNvPr id="15" name="Google Shape;122;p11">
            <a:extLst>
              <a:ext uri="{FF2B5EF4-FFF2-40B4-BE49-F238E27FC236}">
                <a16:creationId xmlns:a16="http://schemas.microsoft.com/office/drawing/2014/main" id="{81F0C389-CDF4-493A-A001-091B443708F5}"/>
              </a:ext>
              <a:ext uri="{C183D7F6-B498-43B3-948B-1728B52AA6E4}">
                <adec:decorative xmlns:adec="http://schemas.microsoft.com/office/drawing/2017/decorative" val="1"/>
              </a:ext>
            </a:extLst>
          </p:cNvPr>
          <p:cNvCxnSpPr>
            <a:cxnSpLocks noChangeShapeType="1"/>
          </p:cNvCxnSpPr>
          <p:nvPr/>
        </p:nvCxnSpPr>
        <p:spPr bwMode="auto">
          <a:xfrm>
            <a:off x="326065" y="4191000"/>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cxnSp>
        <p:nvCxnSpPr>
          <p:cNvPr id="16" name="Google Shape;122;p11">
            <a:extLst>
              <a:ext uri="{FF2B5EF4-FFF2-40B4-BE49-F238E27FC236}">
                <a16:creationId xmlns:a16="http://schemas.microsoft.com/office/drawing/2014/main" id="{270A3145-58F3-4D64-9B8E-D2598DA63660}"/>
              </a:ext>
              <a:ext uri="{C183D7F6-B498-43B3-948B-1728B52AA6E4}">
                <adec:decorative xmlns:adec="http://schemas.microsoft.com/office/drawing/2017/decorative" val="1"/>
              </a:ext>
            </a:extLst>
          </p:cNvPr>
          <p:cNvCxnSpPr>
            <a:cxnSpLocks noChangeShapeType="1"/>
          </p:cNvCxnSpPr>
          <p:nvPr/>
        </p:nvCxnSpPr>
        <p:spPr bwMode="auto">
          <a:xfrm>
            <a:off x="304800" y="4876800"/>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pic>
        <p:nvPicPr>
          <p:cNvPr id="3" name="Picture 2" descr="Core Action 3. Lesson activities productively engage students in understanding the content. A. Instructor sequences activities to support students delving deeper into content to build their understanding of key information.B. Students participate actively in collaborative learning activities where they build on each other’s insights and develop their language skills.C. Students display persistence with tasks about demanding content.Evidence observed:">
            <a:extLst>
              <a:ext uri="{FF2B5EF4-FFF2-40B4-BE49-F238E27FC236}">
                <a16:creationId xmlns:a16="http://schemas.microsoft.com/office/drawing/2014/main" id="{B43649EF-2689-74C0-121E-D5C896146019}"/>
              </a:ext>
            </a:extLst>
          </p:cNvPr>
          <p:cNvPicPr>
            <a:picLocks noChangeAspect="1"/>
          </p:cNvPicPr>
          <p:nvPr/>
        </p:nvPicPr>
        <p:blipFill>
          <a:blip r:embed="rId3"/>
          <a:stretch>
            <a:fillRect/>
          </a:stretch>
        </p:blipFill>
        <p:spPr>
          <a:xfrm>
            <a:off x="1098951" y="1754695"/>
            <a:ext cx="7941635" cy="33486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Google Shape;60;p2">
            <a:extLst>
              <a:ext uri="{FF2B5EF4-FFF2-40B4-BE49-F238E27FC236}">
                <a16:creationId xmlns:a16="http://schemas.microsoft.com/office/drawing/2014/main" id="{D52835A5-E2F5-4C56-819E-FDA715258E95}"/>
              </a:ext>
            </a:extLst>
          </p:cNvPr>
          <p:cNvSpPr>
            <a:spLocks noGrp="1" noChangeArrowheads="1"/>
          </p:cNvSpPr>
          <p:nvPr>
            <p:ph type="title"/>
          </p:nvPr>
        </p:nvSpPr>
        <p:spPr>
          <a:xfrm>
            <a:off x="838200" y="2667000"/>
            <a:ext cx="7086600" cy="1828800"/>
          </a:xfrm>
        </p:spPr>
        <p:txBody>
          <a:bodyPr lIns="90600" tIns="44500" rIns="90600" bIns="44500"/>
          <a:lstStyle/>
          <a:p>
            <a:pPr algn="ctr">
              <a:lnSpc>
                <a:spcPct val="150000"/>
              </a:lnSpc>
              <a:buSzPts val="2800"/>
            </a:pPr>
            <a:br>
              <a:rPr lang="en-US" altLang="en-US" dirty="0"/>
            </a:br>
            <a:br>
              <a:rPr lang="en-US" altLang="en-US"/>
            </a:br>
            <a:r>
              <a:rPr lang="en-US" altLang="en-US" sz="3600"/>
              <a:t>Welcome </a:t>
            </a:r>
            <a:r>
              <a:rPr lang="en-US" altLang="en-US" sz="3600" dirty="0"/>
              <a:t>to the </a:t>
            </a:r>
            <a:br>
              <a:rPr lang="en-US" altLang="en-US" sz="3600" dirty="0"/>
            </a:br>
            <a:r>
              <a:rPr lang="en-US" altLang="en-US" sz="3600" dirty="0"/>
              <a:t>Classroom Observation Training!</a:t>
            </a: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0EE9D005-8C27-4E3E-A1FB-2E210C5ED1A9}"/>
              </a:ext>
            </a:extLst>
          </p:cNvPr>
          <p:cNvSpPr>
            <a:spLocks noGrp="1" noChangeArrowheads="1"/>
          </p:cNvSpPr>
          <p:nvPr>
            <p:ph type="title"/>
          </p:nvPr>
        </p:nvSpPr>
        <p:spPr/>
        <p:txBody>
          <a:bodyPr/>
          <a:lstStyle/>
          <a:p>
            <a:r>
              <a:rPr lang="en-US" altLang="en-US" dirty="0"/>
              <a:t>Guiding Questions</a:t>
            </a:r>
          </a:p>
        </p:txBody>
      </p:sp>
      <p:pic>
        <p:nvPicPr>
          <p:cNvPr id="2" name="Picture 1" descr="ELA/LITERACY CORE ACTIONS AND GUIDING QUESTIONS&#10;Core Action 1&#10;Lesson content is rigorous and relevant for the level defined by the state-adopted standards.&#10;Indicator A. Instructor establishes well-defined standards-based lesson goals.&#10;Guiding questions:&#10;Do students engage in a variety of literacy tasks and activities reflective of a range of standards?&#10;Note instances and examples.&#10;Does the instructor refer to lesson goals during the lesson? What does s/he say and do? Note:&#10;When possible, refer to the lesson plan for evidence of the target concepts and skills for the lesson">
            <a:extLst>
              <a:ext uri="{FF2B5EF4-FFF2-40B4-BE49-F238E27FC236}">
                <a16:creationId xmlns:a16="http://schemas.microsoft.com/office/drawing/2014/main" id="{1C1AF39B-2DFF-D743-98B0-C58EFD990F7D}"/>
              </a:ext>
            </a:extLst>
          </p:cNvPr>
          <p:cNvPicPr>
            <a:picLocks noChangeAspect="1"/>
          </p:cNvPicPr>
          <p:nvPr/>
        </p:nvPicPr>
        <p:blipFill>
          <a:blip r:embed="rId3"/>
          <a:stretch>
            <a:fillRect/>
          </a:stretch>
        </p:blipFill>
        <p:spPr>
          <a:xfrm>
            <a:off x="203200" y="1524000"/>
            <a:ext cx="8737600" cy="43815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Google Shape;155;p14">
            <a:extLst>
              <a:ext uri="{FF2B5EF4-FFF2-40B4-BE49-F238E27FC236}">
                <a16:creationId xmlns:a16="http://schemas.microsoft.com/office/drawing/2014/main" id="{2A9BA03D-5292-4CAC-9E5C-C027D925CEA6}"/>
              </a:ext>
            </a:extLst>
          </p:cNvPr>
          <p:cNvSpPr txBox="1">
            <a:spLocks noGrp="1"/>
          </p:cNvSpPr>
          <p:nvPr>
            <p:ph type="title"/>
          </p:nvPr>
        </p:nvSpPr>
        <p:spPr/>
        <p:txBody>
          <a:bodyPr spcFirstLastPara="1" lIns="90600" tIns="44500" rIns="90600" bIns="44500">
            <a:noAutofit/>
          </a:bodyPr>
          <a:lstStyle/>
          <a:p>
            <a:pPr>
              <a:spcBef>
                <a:spcPts val="0"/>
              </a:spcBef>
              <a:spcAft>
                <a:spcPts val="0"/>
              </a:spcAft>
              <a:defRPr/>
            </a:pPr>
            <a:r>
              <a:rPr lang="en-US" dirty="0"/>
              <a:t>Team Time</a:t>
            </a:r>
            <a:endParaRPr strike="sngStrike" dirty="0"/>
          </a:p>
        </p:txBody>
      </p:sp>
      <p:sp>
        <p:nvSpPr>
          <p:cNvPr id="37892" name="Content Placeholder 1">
            <a:extLst>
              <a:ext uri="{FF2B5EF4-FFF2-40B4-BE49-F238E27FC236}">
                <a16:creationId xmlns:a16="http://schemas.microsoft.com/office/drawing/2014/main" id="{56ECCA4C-03F1-4D35-AA60-D5B617910F6B}"/>
              </a:ext>
            </a:extLst>
          </p:cNvPr>
          <p:cNvSpPr>
            <a:spLocks noGrp="1" noChangeArrowheads="1"/>
          </p:cNvSpPr>
          <p:nvPr>
            <p:ph idx="1"/>
          </p:nvPr>
        </p:nvSpPr>
        <p:spPr/>
        <p:txBody>
          <a:bodyPr/>
          <a:lstStyle/>
          <a:p>
            <a:pPr marL="457200" indent="-457200">
              <a:buFont typeface="Arial" panose="020B0604020202020204" pitchFamily="34" charset="0"/>
              <a:buAutoNum type="arabicPeriod"/>
            </a:pPr>
            <a:r>
              <a:rPr lang="en-US" altLang="en-US" dirty="0"/>
              <a:t>Discuss Core Actions 1, 2, and 3</a:t>
            </a:r>
          </a:p>
          <a:p>
            <a:pPr marL="457200" indent="-457200">
              <a:buFont typeface="Arial" panose="020B0604020202020204" pitchFamily="34" charset="0"/>
              <a:buAutoNum type="arabicPeriod"/>
            </a:pPr>
            <a:r>
              <a:rPr lang="en-US" altLang="en-US" dirty="0"/>
              <a:t>Think about your instruction or instruction you’ve observed in your program.  For each Core Action:</a:t>
            </a:r>
          </a:p>
          <a:p>
            <a:pPr marL="793750" lvl="1" indent="-457200"/>
            <a:r>
              <a:rPr lang="en-US" altLang="en-US" sz="2100" dirty="0">
                <a:cs typeface="MS PGothic" panose="020B0600070205080204" pitchFamily="34" charset="-128"/>
              </a:rPr>
              <a:t>Decide as a team on one example that would make you think each indicator was evident.</a:t>
            </a:r>
          </a:p>
          <a:p>
            <a:pPr marL="793750" lvl="1" indent="-457200"/>
            <a:r>
              <a:rPr lang="en-US" altLang="en-US" sz="2100" dirty="0">
                <a:cs typeface="MS PGothic" panose="020B0600070205080204" pitchFamily="34" charset="-128"/>
              </a:rPr>
              <a:t>Decide as a team on one example that would make you think each indicator was not evident (i.e., a non-example).</a:t>
            </a:r>
          </a:p>
          <a:p>
            <a:pPr marL="457200" indent="-457200">
              <a:buFont typeface="Arial" panose="020B0604020202020204" pitchFamily="34" charset="0"/>
              <a:buAutoNum type="arabicPeriod"/>
            </a:pPr>
            <a:r>
              <a:rPr lang="en-US" altLang="en-US" dirty="0"/>
              <a:t>Share your team’s example and non-example on the Padlets.</a:t>
            </a:r>
          </a:p>
          <a:p>
            <a:pPr marL="457200" indent="-457200">
              <a:buFont typeface="Arial" panose="020B0604020202020204" pitchFamily="34" charset="0"/>
              <a:buAutoNum type="arabicPeriod"/>
            </a:pPr>
            <a:r>
              <a:rPr lang="en-US" altLang="en-US" dirty="0"/>
              <a:t>Choose a reporter to share your team’s reflections for the whole group debrief.</a:t>
            </a:r>
          </a:p>
        </p:txBody>
      </p:sp>
      <p:sp>
        <p:nvSpPr>
          <p:cNvPr id="157" name="Google Shape;157;p14" descr="10 minutes">
            <a:extLst>
              <a:ext uri="{FF2B5EF4-FFF2-40B4-BE49-F238E27FC236}">
                <a16:creationId xmlns:a16="http://schemas.microsoft.com/office/drawing/2014/main" id="{567FEC28-B440-4C54-A5F8-DAEEE7E00994}"/>
              </a:ext>
            </a:extLst>
          </p:cNvPr>
          <p:cNvSpPr txBox="1"/>
          <p:nvPr/>
        </p:nvSpPr>
        <p:spPr>
          <a:xfrm>
            <a:off x="6934200" y="5989638"/>
            <a:ext cx="1828800" cy="400050"/>
          </a:xfrm>
          <a:prstGeom prst="rect">
            <a:avLst/>
          </a:prstGeom>
          <a:solidFill>
            <a:schemeClr val="accent2"/>
          </a:solidFill>
          <a:ln w="25400" cap="flat" cmpd="sng">
            <a:solidFill>
              <a:srgbClr val="8C3836"/>
            </a:solidFill>
            <a:prstDash val="solid"/>
            <a:miter lim="800000"/>
            <a:headEnd type="none" w="sm" len="sm"/>
            <a:tailEnd type="none" w="sm" len="sm"/>
          </a:ln>
          <a:effectLst>
            <a:outerShdw blurRad="50800" dist="38100" algn="l" rotWithShape="0">
              <a:srgbClr val="000000">
                <a:alpha val="39607"/>
              </a:srgbClr>
            </a:outerShdw>
          </a:effectLst>
        </p:spPr>
        <p:txBody>
          <a:bodyPr spcFirstLastPara="1" lIns="91425" tIns="45700" rIns="91425" bIns="45700">
            <a:spAutoFit/>
          </a:bodyPr>
          <a:lstStyle/>
          <a:p>
            <a:pPr algn="ctr">
              <a:spcBef>
                <a:spcPts val="0"/>
              </a:spcBef>
              <a:spcAft>
                <a:spcPts val="0"/>
              </a:spcAft>
              <a:defRPr/>
            </a:pPr>
            <a:r>
              <a:rPr lang="en-US" sz="2000" b="0" dirty="0">
                <a:solidFill>
                  <a:schemeClr val="lt1"/>
                </a:solidFill>
                <a:latin typeface="Arial"/>
                <a:ea typeface="Arial"/>
                <a:cs typeface="Arial"/>
                <a:sym typeface="Arial"/>
              </a:rPr>
              <a:t>25 minutes</a:t>
            </a:r>
            <a:endParaRPr dirty="0"/>
          </a:p>
        </p:txBody>
      </p:sp>
      <p:pic>
        <p:nvPicPr>
          <p:cNvPr id="37891" name="Google Shape;158;p14" descr="Customer review">
            <a:extLst>
              <a:ext uri="{FF2B5EF4-FFF2-40B4-BE49-F238E27FC236}">
                <a16:creationId xmlns:a16="http://schemas.microsoft.com/office/drawing/2014/main" id="{D1A914AC-1DC8-4F1E-89BA-2A04104BB07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700" y="304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4396FE-C02D-48BD-9661-8692DB2B23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166" b="5833"/>
          <a:stretch>
            <a:fillRect/>
          </a:stretch>
        </p:blipFill>
        <p:spPr bwMode="auto">
          <a:xfrm>
            <a:off x="5883275" y="1641475"/>
            <a:ext cx="22510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5FF3F301-BB77-499D-BBA4-4DBD5E717EC3}"/>
              </a:ext>
              <a:ext uri="{C183D7F6-B498-43B3-948B-1728B52AA6E4}">
                <adec:decorative xmlns:adec="http://schemas.microsoft.com/office/drawing/2017/decorative" val="1"/>
              </a:ext>
            </a:extLst>
          </p:cNvPr>
          <p:cNvSpPr>
            <a:spLocks noChangeArrowheads="1"/>
          </p:cNvSpPr>
          <p:nvPr/>
        </p:nvSpPr>
        <p:spPr bwMode="auto">
          <a:xfrm>
            <a:off x="7721600" y="2254250"/>
            <a:ext cx="719138" cy="639763"/>
          </a:xfrm>
          <a:prstGeom prst="ellipse">
            <a:avLst/>
          </a:prstGeom>
          <a:noFill/>
          <a:ln w="57150" algn="ctr">
            <a:solidFill>
              <a:srgbClr val="C2262C"/>
            </a:solidFill>
            <a:round/>
            <a:headEnd/>
            <a:tailEnd/>
          </a:ln>
          <a:extLst>
            <a:ext uri="{909E8E84-426E-40DD-AFC4-6F175D3DCCD1}">
              <a14:hiddenFill xmlns:a14="http://schemas.microsoft.com/office/drawing/2010/main">
                <a:solidFill>
                  <a:srgbClr val="FFFFFF"/>
                </a:solidFill>
              </a14:hiddenFill>
            </a:ext>
          </a:extLst>
        </p:spPr>
        <p:txBody>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endParaRPr lang="en-US" altLang="en-US" dirty="0"/>
          </a:p>
        </p:txBody>
      </p:sp>
      <p:pic>
        <p:nvPicPr>
          <p:cNvPr id="9" name="Picture 8">
            <a:extLst>
              <a:ext uri="{FF2B5EF4-FFF2-40B4-BE49-F238E27FC236}">
                <a16:creationId xmlns:a16="http://schemas.microsoft.com/office/drawing/2014/main" id="{0F6632BB-EFC1-4E6C-9560-A0850E27154C}"/>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963988"/>
            <a:ext cx="2590800"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a:extLst>
              <a:ext uri="{FF2B5EF4-FFF2-40B4-BE49-F238E27FC236}">
                <a16:creationId xmlns:a16="http://schemas.microsoft.com/office/drawing/2014/main" id="{7184D3BB-E075-4883-B9CE-5EE7B7E8CB69}"/>
              </a:ext>
              <a:ext uri="{C183D7F6-B498-43B3-948B-1728B52AA6E4}">
                <adec:decorative xmlns:adec="http://schemas.microsoft.com/office/drawing/2017/decorative" val="1"/>
              </a:ext>
            </a:extLst>
          </p:cNvPr>
          <p:cNvSpPr>
            <a:spLocks noChangeArrowheads="1"/>
          </p:cNvSpPr>
          <p:nvPr/>
        </p:nvSpPr>
        <p:spPr bwMode="auto">
          <a:xfrm>
            <a:off x="7797800" y="5094288"/>
            <a:ext cx="566738" cy="531812"/>
          </a:xfrm>
          <a:prstGeom prst="ellipse">
            <a:avLst/>
          </a:prstGeom>
          <a:noFill/>
          <a:ln w="57150" algn="ctr">
            <a:solidFill>
              <a:srgbClr val="C2262C"/>
            </a:solidFill>
            <a:round/>
            <a:headEnd/>
            <a:tailEnd/>
          </a:ln>
          <a:extLst>
            <a:ext uri="{909E8E84-426E-40DD-AFC4-6F175D3DCCD1}">
              <a14:hiddenFill xmlns:a14="http://schemas.microsoft.com/office/drawing/2010/main">
                <a:solidFill>
                  <a:srgbClr val="FFFFFF"/>
                </a:solidFill>
              </a14:hiddenFill>
            </a:ext>
          </a:extLst>
        </p:spPr>
        <p:txBody>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endParaRPr lang="en-US" altLang="en-US" dirty="0"/>
          </a:p>
        </p:txBody>
      </p:sp>
      <p:sp>
        <p:nvSpPr>
          <p:cNvPr id="2" name="Title 1">
            <a:extLst>
              <a:ext uri="{FF2B5EF4-FFF2-40B4-BE49-F238E27FC236}">
                <a16:creationId xmlns:a16="http://schemas.microsoft.com/office/drawing/2014/main" id="{1000463E-C526-4E8D-7EDD-462056F6D32D}"/>
              </a:ext>
            </a:extLst>
          </p:cNvPr>
          <p:cNvSpPr>
            <a:spLocks noGrp="1"/>
          </p:cNvSpPr>
          <p:nvPr>
            <p:ph type="title"/>
          </p:nvPr>
        </p:nvSpPr>
        <p:spPr/>
        <p:txBody>
          <a:bodyPr/>
          <a:lstStyle/>
          <a:p>
            <a:r>
              <a:rPr lang="en-US" altLang="en-US" dirty="0"/>
              <a:t>Using </a:t>
            </a:r>
            <a:r>
              <a:rPr lang="en-US" altLang="en-US" dirty="0" err="1"/>
              <a:t>Padlets</a:t>
            </a:r>
            <a:endParaRPr lang="en-US" dirty="0"/>
          </a:p>
        </p:txBody>
      </p:sp>
      <p:sp>
        <p:nvSpPr>
          <p:cNvPr id="4" name="Content Placeholder 3">
            <a:extLst>
              <a:ext uri="{FF2B5EF4-FFF2-40B4-BE49-F238E27FC236}">
                <a16:creationId xmlns:a16="http://schemas.microsoft.com/office/drawing/2014/main" id="{2DF898BD-50FC-AFEC-7016-66087C7583DC}"/>
              </a:ext>
            </a:extLst>
          </p:cNvPr>
          <p:cNvSpPr>
            <a:spLocks noGrp="1"/>
          </p:cNvSpPr>
          <p:nvPr>
            <p:ph idx="1"/>
          </p:nvPr>
        </p:nvSpPr>
        <p:spPr>
          <a:xfrm>
            <a:off x="609600" y="1600200"/>
            <a:ext cx="4965700" cy="4648200"/>
          </a:xfrm>
        </p:spPr>
        <p:txBody>
          <a:bodyPr/>
          <a:lstStyle/>
          <a:p>
            <a:pPr marL="0" indent="0">
              <a:buNone/>
            </a:pPr>
            <a:r>
              <a:rPr lang="en-US" dirty="0">
                <a:solidFill>
                  <a:srgbClr val="000000"/>
                </a:solidFill>
              </a:rPr>
              <a:t>At the bottom right-hand corner of your screen, click on the plus sign. This will allow you to post something. </a:t>
            </a:r>
          </a:p>
          <a:p>
            <a:pPr marL="0" indent="0">
              <a:buNone/>
            </a:pPr>
            <a:r>
              <a:rPr lang="en-US" dirty="0">
                <a:solidFill>
                  <a:srgbClr val="000000"/>
                </a:solidFill>
              </a:rPr>
              <a:t>A post will come up where you can type your thoughts. The other icons give you the following options: upload, link, search, and snap.</a:t>
            </a:r>
          </a:p>
          <a:p>
            <a:pPr marL="0" indent="0">
              <a:buNone/>
            </a:pPr>
            <a:r>
              <a:rPr lang="en-US" dirty="0">
                <a:solidFill>
                  <a:srgbClr val="000000"/>
                </a:solidFill>
              </a:rPr>
              <a:t>Clicking on the three dots to the right will give you the options above along with others.</a:t>
            </a:r>
          </a:p>
          <a:p>
            <a:pPr marL="0" indent="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DD707-BE61-ACA6-734A-0B64D6044042}"/>
              </a:ext>
            </a:extLst>
          </p:cNvPr>
          <p:cNvSpPr>
            <a:spLocks noGrp="1"/>
          </p:cNvSpPr>
          <p:nvPr>
            <p:ph type="title"/>
          </p:nvPr>
        </p:nvSpPr>
        <p:spPr>
          <a:xfrm>
            <a:off x="722313" y="3124200"/>
            <a:ext cx="7772400" cy="1362075"/>
          </a:xfrm>
        </p:spPr>
        <p:txBody>
          <a:bodyPr/>
          <a:lstStyle/>
          <a:p>
            <a:r>
              <a:rPr lang="en-US" altLang="en-US" dirty="0"/>
              <a:t>Welcome Back!</a:t>
            </a:r>
            <a:endParaRPr lang="en-US" dirty="0"/>
          </a:p>
        </p:txBody>
      </p:sp>
    </p:spTree>
    <p:extLst>
      <p:ext uri="{BB962C8B-B14F-4D97-AF65-F5344CB8AC3E}">
        <p14:creationId xmlns:p14="http://schemas.microsoft.com/office/powerpoint/2010/main" val="1376928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C763C-D764-0834-1429-2D9BB5A99A21}"/>
              </a:ext>
            </a:extLst>
          </p:cNvPr>
          <p:cNvSpPr>
            <a:spLocks noGrp="1"/>
          </p:cNvSpPr>
          <p:nvPr>
            <p:ph type="title"/>
          </p:nvPr>
        </p:nvSpPr>
        <p:spPr>
          <a:xfrm>
            <a:off x="609600" y="311150"/>
            <a:ext cx="8528304" cy="914400"/>
          </a:xfrm>
        </p:spPr>
        <p:txBody>
          <a:bodyPr/>
          <a:lstStyle/>
          <a:p>
            <a:pPr algn="l"/>
            <a:r>
              <a:rPr lang="en-US" dirty="0">
                <a:solidFill>
                  <a:schemeClr val="dk1"/>
                </a:solidFill>
                <a:ea typeface="Arial"/>
                <a:cs typeface="Arial"/>
                <a:sym typeface="Arial"/>
              </a:rPr>
              <a:t>Whole Group Debrief</a:t>
            </a:r>
            <a:endParaRPr lang="en-US" dirty="0"/>
          </a:p>
        </p:txBody>
      </p:sp>
      <p:sp>
        <p:nvSpPr>
          <p:cNvPr id="3" name="Content Placeholder 2">
            <a:extLst>
              <a:ext uri="{FF2B5EF4-FFF2-40B4-BE49-F238E27FC236}">
                <a16:creationId xmlns:a16="http://schemas.microsoft.com/office/drawing/2014/main" id="{292A867A-8AB4-2D66-4521-9B50FB720C63}"/>
              </a:ext>
            </a:extLst>
          </p:cNvPr>
          <p:cNvSpPr>
            <a:spLocks noGrp="1"/>
          </p:cNvSpPr>
          <p:nvPr>
            <p:ph idx="1"/>
          </p:nvPr>
        </p:nvSpPr>
        <p:spPr/>
        <p:txBody>
          <a:bodyPr/>
          <a:lstStyle/>
          <a:p>
            <a:pPr marL="457200" indent="-457200">
              <a:buFont typeface="Arial" panose="020B0604020202020204" pitchFamily="34" charset="0"/>
              <a:buAutoNum type="arabicPeriod"/>
              <a:defRPr/>
            </a:pPr>
            <a:r>
              <a:rPr lang="en-US" altLang="en-US" dirty="0"/>
              <a:t>Review: Look across the examples and non-examples from the other teams. (7 minutes)</a:t>
            </a:r>
          </a:p>
          <a:p>
            <a:pPr marL="457200" indent="-457200">
              <a:buFont typeface="Arial" panose="020B0604020202020204" pitchFamily="34" charset="0"/>
              <a:buAutoNum type="arabicPeriod"/>
              <a:defRPr/>
            </a:pPr>
            <a:r>
              <a:rPr lang="en-US" altLang="en-US" dirty="0"/>
              <a:t>Chat (with a pause): What did you notice? What did you wonder? (2 minutes)</a:t>
            </a:r>
          </a:p>
          <a:p>
            <a:pPr marL="457200" indent="-457200">
              <a:buFont typeface="Arial" panose="020B0604020202020204" pitchFamily="34" charset="0"/>
              <a:buAutoNum type="arabicPeriod"/>
              <a:defRPr/>
            </a:pPr>
            <a:r>
              <a:rPr lang="en-US" altLang="en-US" dirty="0"/>
              <a:t>Reflection: Let’s have a couple of team reporters share what their teams noticed and wondered about Core Actions 1, 2, and 3. (6 minutes)</a:t>
            </a:r>
          </a:p>
        </p:txBody>
      </p:sp>
      <p:sp>
        <p:nvSpPr>
          <p:cNvPr id="6" name="Google Shape;157;p14" descr="10 minutes">
            <a:extLst>
              <a:ext uri="{FF2B5EF4-FFF2-40B4-BE49-F238E27FC236}">
                <a16:creationId xmlns:a16="http://schemas.microsoft.com/office/drawing/2014/main" id="{DE001527-9439-4853-957C-AAC172728CEE}"/>
              </a:ext>
            </a:extLst>
          </p:cNvPr>
          <p:cNvSpPr txBox="1"/>
          <p:nvPr/>
        </p:nvSpPr>
        <p:spPr>
          <a:xfrm>
            <a:off x="6934200" y="5989638"/>
            <a:ext cx="1828800" cy="400050"/>
          </a:xfrm>
          <a:prstGeom prst="rect">
            <a:avLst/>
          </a:prstGeom>
          <a:solidFill>
            <a:schemeClr val="accent2"/>
          </a:solidFill>
          <a:ln w="25400" cap="flat" cmpd="sng">
            <a:solidFill>
              <a:srgbClr val="8C3836"/>
            </a:solidFill>
            <a:prstDash val="solid"/>
            <a:miter lim="800000"/>
            <a:headEnd type="none" w="sm" len="sm"/>
            <a:tailEnd type="none" w="sm" len="sm"/>
          </a:ln>
          <a:effectLst>
            <a:outerShdw blurRad="50800" dist="38100" algn="l" rotWithShape="0">
              <a:srgbClr val="000000">
                <a:alpha val="39607"/>
              </a:srgbClr>
            </a:outerShdw>
          </a:effectLst>
        </p:spPr>
        <p:txBody>
          <a:bodyPr spcFirstLastPara="1" lIns="91425" tIns="45700" rIns="91425" bIns="45700">
            <a:spAutoFit/>
          </a:bodyPr>
          <a:lstStyle/>
          <a:p>
            <a:pPr algn="ctr">
              <a:spcBef>
                <a:spcPts val="0"/>
              </a:spcBef>
              <a:spcAft>
                <a:spcPts val="0"/>
              </a:spcAft>
              <a:defRPr/>
            </a:pPr>
            <a:r>
              <a:rPr lang="en-US" sz="2000" b="0" dirty="0">
                <a:solidFill>
                  <a:schemeClr val="bg1"/>
                </a:solidFill>
              </a:rPr>
              <a:t>15</a:t>
            </a:r>
            <a:r>
              <a:rPr lang="en-US" sz="2000" b="0" dirty="0">
                <a:solidFill>
                  <a:schemeClr val="bg1"/>
                </a:solidFill>
                <a:latin typeface="Arial"/>
                <a:ea typeface="Arial"/>
                <a:cs typeface="Arial"/>
                <a:sym typeface="Arial"/>
              </a:rPr>
              <a:t> </a:t>
            </a:r>
            <a:r>
              <a:rPr lang="en-US" sz="2000" b="0" dirty="0">
                <a:solidFill>
                  <a:schemeClr val="lt1"/>
                </a:solidFill>
                <a:latin typeface="Arial"/>
                <a:ea typeface="Arial"/>
                <a:cs typeface="Arial"/>
                <a:sym typeface="Arial"/>
              </a:rPr>
              <a:t>minutes</a:t>
            </a:r>
            <a:endParaRPr dirty="0"/>
          </a:p>
        </p:txBody>
      </p:sp>
      <p:pic>
        <p:nvPicPr>
          <p:cNvPr id="44034" name="Google Shape;165;p15">
            <a:extLst>
              <a:ext uri="{FF2B5EF4-FFF2-40B4-BE49-F238E27FC236}">
                <a16:creationId xmlns:a16="http://schemas.microsoft.com/office/drawing/2014/main" id="{C5D8A392-8FBC-4A40-AC5E-7BCEC1F0DDB5}"/>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396875"/>
            <a:ext cx="1012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2" descr="Solid Black Megaphone Icon 4 (Graphic) by ahlangraphic · Creative Fabrica">
            <a:extLst>
              <a:ext uri="{FF2B5EF4-FFF2-40B4-BE49-F238E27FC236}">
                <a16:creationId xmlns:a16="http://schemas.microsoft.com/office/drawing/2014/main" id="{DF3DDD6C-7EAB-4454-81AD-C09ED81A4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931" t="25130" r="26552" b="25130"/>
          <a:stretch>
            <a:fillRect/>
          </a:stretch>
        </p:blipFill>
        <p:spPr bwMode="auto">
          <a:xfrm>
            <a:off x="6497638" y="311150"/>
            <a:ext cx="8731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Google Shape;170;p16">
            <a:extLst>
              <a:ext uri="{FF2B5EF4-FFF2-40B4-BE49-F238E27FC236}">
                <a16:creationId xmlns:a16="http://schemas.microsoft.com/office/drawing/2014/main" id="{DADD444D-AD55-404E-BAB4-B55AB2C02EE1}"/>
              </a:ext>
            </a:extLst>
          </p:cNvPr>
          <p:cNvSpPr>
            <a:spLocks noGrp="1" noChangeArrowheads="1"/>
          </p:cNvSpPr>
          <p:nvPr>
            <p:ph type="title"/>
          </p:nvPr>
        </p:nvSpPr>
        <p:spPr>
          <a:xfrm>
            <a:off x="1295400" y="304800"/>
            <a:ext cx="7620000" cy="914400"/>
          </a:xfrm>
        </p:spPr>
        <p:txBody>
          <a:bodyPr lIns="90600" tIns="44500" rIns="90600" bIns="44500"/>
          <a:lstStyle/>
          <a:p>
            <a:r>
              <a:rPr lang="en-US" altLang="en-US" dirty="0"/>
              <a:t>Core Action 4</a:t>
            </a:r>
            <a:endParaRPr lang="en-US" altLang="en-US" i="1" dirty="0"/>
          </a:p>
        </p:txBody>
      </p:sp>
      <p:sp>
        <p:nvSpPr>
          <p:cNvPr id="17" name="Google Shape;123;p11">
            <a:extLst>
              <a:ext uri="{FF2B5EF4-FFF2-40B4-BE49-F238E27FC236}">
                <a16:creationId xmlns:a16="http://schemas.microsoft.com/office/drawing/2014/main" id="{19B27BF0-9136-40E1-AE6F-827E2DB5AF9D}"/>
              </a:ext>
              <a:ext uri="{C183D7F6-B498-43B3-948B-1728B52AA6E4}">
                <adec:decorative xmlns:adec="http://schemas.microsoft.com/office/drawing/2017/decorative" val="1"/>
              </a:ext>
            </a:extLst>
          </p:cNvPr>
          <p:cNvSpPr>
            <a:spLocks noChangeArrowheads="1"/>
          </p:cNvSpPr>
          <p:nvPr/>
        </p:nvSpPr>
        <p:spPr bwMode="auto">
          <a:xfrm>
            <a:off x="533400" y="1909233"/>
            <a:ext cx="609600" cy="381000"/>
          </a:xfrm>
          <a:prstGeom prst="rightArrow">
            <a:avLst>
              <a:gd name="adj1" fmla="val 50000"/>
              <a:gd name="adj2" fmla="val 50000"/>
            </a:avLst>
          </a:prstGeom>
          <a:solidFill>
            <a:srgbClr val="800000"/>
          </a:solidFill>
          <a:ln w="12700">
            <a:solidFill>
              <a:srgbClr val="800000"/>
            </a:solidFill>
            <a:round/>
            <a:headEnd type="none" w="sm" len="sm"/>
            <a:tailEnd type="none" w="sm" len="sm"/>
          </a:ln>
        </p:spPr>
        <p:txBody>
          <a:bodyPr lIns="91425" tIns="45700" rIns="91425" bIns="45700"/>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endParaRPr lang="en-US" altLang="en-US" dirty="0">
              <a:solidFill>
                <a:srgbClr val="000000"/>
              </a:solidFill>
              <a:cs typeface="Times New Roman" panose="02020603050405020304" pitchFamily="18" charset="0"/>
              <a:sym typeface="Times New Roman" panose="02020603050405020304" pitchFamily="18" charset="0"/>
            </a:endParaRPr>
          </a:p>
        </p:txBody>
      </p:sp>
      <p:cxnSp>
        <p:nvCxnSpPr>
          <p:cNvPr id="18" name="Google Shape;122;p11">
            <a:extLst>
              <a:ext uri="{FF2B5EF4-FFF2-40B4-BE49-F238E27FC236}">
                <a16:creationId xmlns:a16="http://schemas.microsoft.com/office/drawing/2014/main" id="{6F1CE349-C2E5-4C5B-9EB2-91C6B3E5533A}"/>
              </a:ext>
              <a:ext uri="{C183D7F6-B498-43B3-948B-1728B52AA6E4}">
                <adec:decorative xmlns:adec="http://schemas.microsoft.com/office/drawing/2017/decorative" val="1"/>
              </a:ext>
            </a:extLst>
          </p:cNvPr>
          <p:cNvCxnSpPr>
            <a:cxnSpLocks noChangeShapeType="1"/>
          </p:cNvCxnSpPr>
          <p:nvPr/>
        </p:nvCxnSpPr>
        <p:spPr bwMode="auto">
          <a:xfrm>
            <a:off x="381000" y="2747433"/>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cxnSp>
        <p:nvCxnSpPr>
          <p:cNvPr id="19" name="Google Shape;122;p11">
            <a:extLst>
              <a:ext uri="{FF2B5EF4-FFF2-40B4-BE49-F238E27FC236}">
                <a16:creationId xmlns:a16="http://schemas.microsoft.com/office/drawing/2014/main" id="{ED389DA1-16C8-4451-8E10-77FD51A696B9}"/>
              </a:ext>
              <a:ext uri="{C183D7F6-B498-43B3-948B-1728B52AA6E4}">
                <adec:decorative xmlns:adec="http://schemas.microsoft.com/office/drawing/2017/decorative" val="1"/>
              </a:ext>
            </a:extLst>
          </p:cNvPr>
          <p:cNvCxnSpPr>
            <a:cxnSpLocks noChangeShapeType="1"/>
          </p:cNvCxnSpPr>
          <p:nvPr/>
        </p:nvCxnSpPr>
        <p:spPr bwMode="auto">
          <a:xfrm>
            <a:off x="381000" y="3280833"/>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cxnSp>
        <p:nvCxnSpPr>
          <p:cNvPr id="20" name="Google Shape;122;p11">
            <a:extLst>
              <a:ext uri="{FF2B5EF4-FFF2-40B4-BE49-F238E27FC236}">
                <a16:creationId xmlns:a16="http://schemas.microsoft.com/office/drawing/2014/main" id="{96F1DB69-748A-4341-9DCA-BF1A0436AC32}"/>
              </a:ext>
              <a:ext uri="{C183D7F6-B498-43B3-948B-1728B52AA6E4}">
                <adec:decorative xmlns:adec="http://schemas.microsoft.com/office/drawing/2017/decorative" val="1"/>
              </a:ext>
            </a:extLst>
          </p:cNvPr>
          <p:cNvCxnSpPr>
            <a:cxnSpLocks noChangeShapeType="1"/>
          </p:cNvCxnSpPr>
          <p:nvPr/>
        </p:nvCxnSpPr>
        <p:spPr bwMode="auto">
          <a:xfrm>
            <a:off x="381000" y="3890433"/>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cxnSp>
        <p:nvCxnSpPr>
          <p:cNvPr id="21" name="Google Shape;122;p11">
            <a:extLst>
              <a:ext uri="{FF2B5EF4-FFF2-40B4-BE49-F238E27FC236}">
                <a16:creationId xmlns:a16="http://schemas.microsoft.com/office/drawing/2014/main" id="{0A70E139-8E03-4F73-A1A6-56288F73D51B}"/>
              </a:ext>
              <a:ext uri="{C183D7F6-B498-43B3-948B-1728B52AA6E4}">
                <adec:decorative xmlns:adec="http://schemas.microsoft.com/office/drawing/2017/decorative" val="1"/>
              </a:ext>
            </a:extLst>
          </p:cNvPr>
          <p:cNvCxnSpPr>
            <a:cxnSpLocks noChangeShapeType="1"/>
          </p:cNvCxnSpPr>
          <p:nvPr/>
        </p:nvCxnSpPr>
        <p:spPr bwMode="auto">
          <a:xfrm>
            <a:off x="381000" y="5490633"/>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pic>
        <p:nvPicPr>
          <p:cNvPr id="2" name="Picture 1" descr="Core Action 4. Lesson activities solidify or extend students’ understanding of what they are reading, writing, and learning.A. Students have varied opportunities to demonstrate their understanding of the lesson’s core content and its vocabulary through research, writing, or presentations.B. Students have varied opportunities to apply what they are learning in authentic adult-oriented contexts.C. Instructor ends the class by:• Reviewing lesson objectives;• Providing students with opportunities to reflect on their learning; and• Previewing the next class session and explaining how it will build upon today’s activities.Evidence observed:">
            <a:extLst>
              <a:ext uri="{FF2B5EF4-FFF2-40B4-BE49-F238E27FC236}">
                <a16:creationId xmlns:a16="http://schemas.microsoft.com/office/drawing/2014/main" id="{A8E4C23B-142E-7AE2-1AAD-2D83296F4C6A}"/>
              </a:ext>
            </a:extLst>
          </p:cNvPr>
          <p:cNvPicPr>
            <a:picLocks noChangeAspect="1"/>
          </p:cNvPicPr>
          <p:nvPr/>
        </p:nvPicPr>
        <p:blipFill>
          <a:blip r:embed="rId3"/>
          <a:stretch>
            <a:fillRect/>
          </a:stretch>
        </p:blipFill>
        <p:spPr>
          <a:xfrm>
            <a:off x="1371600" y="1680633"/>
            <a:ext cx="7429500" cy="39581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Google Shape;182;p17">
            <a:extLst>
              <a:ext uri="{FF2B5EF4-FFF2-40B4-BE49-F238E27FC236}">
                <a16:creationId xmlns:a16="http://schemas.microsoft.com/office/drawing/2014/main" id="{4BA9720D-8B78-443D-97A9-D21836E61F1C}"/>
              </a:ext>
            </a:extLst>
          </p:cNvPr>
          <p:cNvSpPr>
            <a:spLocks noGrp="1" noChangeArrowheads="1"/>
          </p:cNvSpPr>
          <p:nvPr>
            <p:ph type="title"/>
          </p:nvPr>
        </p:nvSpPr>
        <p:spPr>
          <a:xfrm>
            <a:off x="1219200" y="0"/>
            <a:ext cx="7848600" cy="1219200"/>
          </a:xfrm>
        </p:spPr>
        <p:txBody>
          <a:bodyPr lIns="90600" tIns="44500" rIns="90600" bIns="44500"/>
          <a:lstStyle/>
          <a:p>
            <a:r>
              <a:rPr lang="en-US" altLang="en-US" sz="3200" dirty="0"/>
              <a:t>Core Action 5</a:t>
            </a:r>
            <a:endParaRPr lang="en-US" altLang="en-US" sz="3200" i="1"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2" name="Google Shape;123;p11">
            <a:extLst>
              <a:ext uri="{FF2B5EF4-FFF2-40B4-BE49-F238E27FC236}">
                <a16:creationId xmlns:a16="http://schemas.microsoft.com/office/drawing/2014/main" id="{47C1F2EA-0FC8-488C-9124-26264693EFCD}"/>
              </a:ext>
              <a:ext uri="{C183D7F6-B498-43B3-948B-1728B52AA6E4}">
                <adec:decorative xmlns:adec="http://schemas.microsoft.com/office/drawing/2017/decorative" val="1"/>
              </a:ext>
            </a:extLst>
          </p:cNvPr>
          <p:cNvSpPr>
            <a:spLocks noChangeArrowheads="1"/>
          </p:cNvSpPr>
          <p:nvPr/>
        </p:nvSpPr>
        <p:spPr bwMode="auto">
          <a:xfrm>
            <a:off x="381000" y="2032573"/>
            <a:ext cx="609600" cy="381000"/>
          </a:xfrm>
          <a:prstGeom prst="rightArrow">
            <a:avLst>
              <a:gd name="adj1" fmla="val 50000"/>
              <a:gd name="adj2" fmla="val 50000"/>
            </a:avLst>
          </a:prstGeom>
          <a:solidFill>
            <a:srgbClr val="800000"/>
          </a:solidFill>
          <a:ln w="12700">
            <a:solidFill>
              <a:srgbClr val="800000"/>
            </a:solidFill>
            <a:round/>
            <a:headEnd type="none" w="sm" len="sm"/>
            <a:tailEnd type="none" w="sm" len="sm"/>
          </a:ln>
        </p:spPr>
        <p:txBody>
          <a:bodyPr lIns="91425" tIns="45700" rIns="91425" bIns="45700"/>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endParaRPr lang="en-US" altLang="en-US" dirty="0">
              <a:solidFill>
                <a:srgbClr val="000000"/>
              </a:solidFill>
              <a:cs typeface="Times New Roman" panose="02020603050405020304" pitchFamily="18" charset="0"/>
              <a:sym typeface="Times New Roman" panose="02020603050405020304" pitchFamily="18" charset="0"/>
            </a:endParaRPr>
          </a:p>
        </p:txBody>
      </p:sp>
      <p:cxnSp>
        <p:nvCxnSpPr>
          <p:cNvPr id="13" name="Google Shape;122;p11">
            <a:extLst>
              <a:ext uri="{FF2B5EF4-FFF2-40B4-BE49-F238E27FC236}">
                <a16:creationId xmlns:a16="http://schemas.microsoft.com/office/drawing/2014/main" id="{06A002A7-E740-4612-9523-06B34FEE0C83}"/>
              </a:ext>
              <a:ext uri="{C183D7F6-B498-43B3-948B-1728B52AA6E4}">
                <adec:decorative xmlns:adec="http://schemas.microsoft.com/office/drawing/2017/decorative" val="1"/>
              </a:ext>
            </a:extLst>
          </p:cNvPr>
          <p:cNvCxnSpPr>
            <a:cxnSpLocks noChangeShapeType="1"/>
          </p:cNvCxnSpPr>
          <p:nvPr/>
        </p:nvCxnSpPr>
        <p:spPr bwMode="auto">
          <a:xfrm>
            <a:off x="228600" y="2870773"/>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cxnSp>
        <p:nvCxnSpPr>
          <p:cNvPr id="14" name="Google Shape;122;p11">
            <a:extLst>
              <a:ext uri="{FF2B5EF4-FFF2-40B4-BE49-F238E27FC236}">
                <a16:creationId xmlns:a16="http://schemas.microsoft.com/office/drawing/2014/main" id="{485317C4-9B5B-418D-8CE3-E0EA8130572D}"/>
              </a:ext>
              <a:ext uri="{C183D7F6-B498-43B3-948B-1728B52AA6E4}">
                <adec:decorative xmlns:adec="http://schemas.microsoft.com/office/drawing/2017/decorative" val="1"/>
              </a:ext>
            </a:extLst>
          </p:cNvPr>
          <p:cNvCxnSpPr>
            <a:cxnSpLocks noChangeShapeType="1"/>
          </p:cNvCxnSpPr>
          <p:nvPr/>
        </p:nvCxnSpPr>
        <p:spPr bwMode="auto">
          <a:xfrm>
            <a:off x="228600" y="3708973"/>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cxnSp>
        <p:nvCxnSpPr>
          <p:cNvPr id="15" name="Google Shape;122;p11">
            <a:extLst>
              <a:ext uri="{FF2B5EF4-FFF2-40B4-BE49-F238E27FC236}">
                <a16:creationId xmlns:a16="http://schemas.microsoft.com/office/drawing/2014/main" id="{0BCE0D67-FADE-4292-A2A3-A8F84A3DBC38}"/>
              </a:ext>
              <a:ext uri="{C183D7F6-B498-43B3-948B-1728B52AA6E4}">
                <adec:decorative xmlns:adec="http://schemas.microsoft.com/office/drawing/2017/decorative" val="1"/>
              </a:ext>
            </a:extLst>
          </p:cNvPr>
          <p:cNvCxnSpPr>
            <a:cxnSpLocks noChangeShapeType="1"/>
          </p:cNvCxnSpPr>
          <p:nvPr/>
        </p:nvCxnSpPr>
        <p:spPr bwMode="auto">
          <a:xfrm>
            <a:off x="228600" y="4318573"/>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cxnSp>
        <p:nvCxnSpPr>
          <p:cNvPr id="16" name="Google Shape;122;p11">
            <a:extLst>
              <a:ext uri="{FF2B5EF4-FFF2-40B4-BE49-F238E27FC236}">
                <a16:creationId xmlns:a16="http://schemas.microsoft.com/office/drawing/2014/main" id="{789A5D04-E0D5-4DC0-B368-E1A7B03D3288}"/>
              </a:ext>
              <a:ext uri="{C183D7F6-B498-43B3-948B-1728B52AA6E4}">
                <adec:decorative xmlns:adec="http://schemas.microsoft.com/office/drawing/2017/decorative" val="1"/>
              </a:ext>
            </a:extLst>
          </p:cNvPr>
          <p:cNvCxnSpPr>
            <a:cxnSpLocks noChangeShapeType="1"/>
          </p:cNvCxnSpPr>
          <p:nvPr/>
        </p:nvCxnSpPr>
        <p:spPr bwMode="auto">
          <a:xfrm>
            <a:off x="228600" y="5080573"/>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pic>
        <p:nvPicPr>
          <p:cNvPr id="2" name="Picture 1" descr="Core Action 5. Lesson activities build and expand students’ academic vocabulary and syntax.A. Instructor provides systematic work with academic and domain-specific words and phrases specific to the content of the lesson.B. Instructor highlights syntactically complex sentences from the lesson content for special examination and discussion.C. Instructor provides students with opportunities to use newly learned words and phrases in their writing and discussions.Evidence observed:">
            <a:extLst>
              <a:ext uri="{FF2B5EF4-FFF2-40B4-BE49-F238E27FC236}">
                <a16:creationId xmlns:a16="http://schemas.microsoft.com/office/drawing/2014/main" id="{0BA248D7-872B-A6A9-3FB6-72953CD56593}"/>
              </a:ext>
            </a:extLst>
          </p:cNvPr>
          <p:cNvPicPr>
            <a:picLocks noChangeAspect="1"/>
          </p:cNvPicPr>
          <p:nvPr/>
        </p:nvPicPr>
        <p:blipFill>
          <a:blip r:embed="rId3"/>
          <a:stretch>
            <a:fillRect/>
          </a:stretch>
        </p:blipFill>
        <p:spPr>
          <a:xfrm>
            <a:off x="1066800" y="1803973"/>
            <a:ext cx="7848600" cy="34538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Google Shape;155;p14">
            <a:extLst>
              <a:ext uri="{FF2B5EF4-FFF2-40B4-BE49-F238E27FC236}">
                <a16:creationId xmlns:a16="http://schemas.microsoft.com/office/drawing/2014/main" id="{07163832-454D-480B-A877-B28152EFE4E9}"/>
              </a:ext>
            </a:extLst>
          </p:cNvPr>
          <p:cNvSpPr txBox="1">
            <a:spLocks noGrp="1"/>
          </p:cNvSpPr>
          <p:nvPr>
            <p:ph type="title"/>
          </p:nvPr>
        </p:nvSpPr>
        <p:spPr/>
        <p:txBody>
          <a:bodyPr spcFirstLastPara="1" lIns="90600" tIns="44500" rIns="90600" bIns="44500">
            <a:noAutofit/>
          </a:bodyPr>
          <a:lstStyle/>
          <a:p>
            <a:pPr>
              <a:spcBef>
                <a:spcPts val="0"/>
              </a:spcBef>
              <a:spcAft>
                <a:spcPts val="0"/>
              </a:spcAft>
              <a:defRPr/>
            </a:pPr>
            <a:r>
              <a:rPr lang="en-US" dirty="0"/>
              <a:t>Team Time</a:t>
            </a:r>
            <a:endParaRPr strike="sngStrike" dirty="0"/>
          </a:p>
        </p:txBody>
      </p:sp>
      <p:sp>
        <p:nvSpPr>
          <p:cNvPr id="50180" name="Content Placeholder 1">
            <a:extLst>
              <a:ext uri="{FF2B5EF4-FFF2-40B4-BE49-F238E27FC236}">
                <a16:creationId xmlns:a16="http://schemas.microsoft.com/office/drawing/2014/main" id="{C5989751-3546-4947-BA83-BD5AC4462E38}"/>
              </a:ext>
            </a:extLst>
          </p:cNvPr>
          <p:cNvSpPr>
            <a:spLocks noGrp="1" noChangeArrowheads="1"/>
          </p:cNvSpPr>
          <p:nvPr>
            <p:ph idx="1"/>
          </p:nvPr>
        </p:nvSpPr>
        <p:spPr/>
        <p:txBody>
          <a:bodyPr/>
          <a:lstStyle/>
          <a:p>
            <a:pPr marL="457200" indent="-457200">
              <a:buFont typeface="Arial" panose="020B0604020202020204" pitchFamily="34" charset="0"/>
              <a:buAutoNum type="arabicPeriod"/>
            </a:pPr>
            <a:r>
              <a:rPr lang="en-US" altLang="en-US" dirty="0"/>
              <a:t>Discuss Core Actions 4 and 5</a:t>
            </a:r>
          </a:p>
          <a:p>
            <a:pPr marL="457200" indent="-457200">
              <a:buFont typeface="Arial" panose="020B0604020202020204" pitchFamily="34" charset="0"/>
              <a:buAutoNum type="arabicPeriod"/>
            </a:pPr>
            <a:r>
              <a:rPr lang="en-US" altLang="en-US" dirty="0"/>
              <a:t>Think about your instruction or instruction you’ve observed in your program. For each core action:</a:t>
            </a:r>
          </a:p>
          <a:p>
            <a:pPr marL="793750" lvl="1" indent="-457200"/>
            <a:r>
              <a:rPr lang="en-US" altLang="en-US" sz="2100" dirty="0">
                <a:cs typeface="MS PGothic" panose="020B0600070205080204" pitchFamily="34" charset="-128"/>
              </a:rPr>
              <a:t>Decide as a team on one example that would make you think each indicator was evident.</a:t>
            </a:r>
          </a:p>
          <a:p>
            <a:pPr marL="793750" lvl="1" indent="-457200"/>
            <a:r>
              <a:rPr lang="en-US" altLang="en-US" sz="2100" dirty="0">
                <a:cs typeface="MS PGothic" panose="020B0600070205080204" pitchFamily="34" charset="-128"/>
              </a:rPr>
              <a:t>Decide as a team on one example that would make you think each indicator was not evident.</a:t>
            </a:r>
          </a:p>
          <a:p>
            <a:pPr marL="457200" indent="-457200">
              <a:buFont typeface="Arial" panose="020B0604020202020204" pitchFamily="34" charset="0"/>
              <a:buAutoNum type="arabicPeriod"/>
            </a:pPr>
            <a:r>
              <a:rPr lang="en-US" altLang="en-US" dirty="0"/>
              <a:t>Share your team’s examples and non-examples in the Padlets.</a:t>
            </a:r>
          </a:p>
          <a:p>
            <a:pPr marL="457200" indent="-457200">
              <a:buFont typeface="Arial" panose="020B0604020202020204" pitchFamily="34" charset="0"/>
              <a:buAutoNum type="arabicPeriod"/>
            </a:pPr>
            <a:r>
              <a:rPr lang="en-US" altLang="en-US" dirty="0"/>
              <a:t>Choose a reporter for the whole group debrief.</a:t>
            </a:r>
          </a:p>
        </p:txBody>
      </p:sp>
      <p:sp>
        <p:nvSpPr>
          <p:cNvPr id="157" name="Google Shape;157;p14" descr="10 minutes">
            <a:extLst>
              <a:ext uri="{FF2B5EF4-FFF2-40B4-BE49-F238E27FC236}">
                <a16:creationId xmlns:a16="http://schemas.microsoft.com/office/drawing/2014/main" id="{B551F5FC-228F-4FA9-A5B3-5679FB1D40FC}"/>
              </a:ext>
            </a:extLst>
          </p:cNvPr>
          <p:cNvSpPr txBox="1"/>
          <p:nvPr/>
        </p:nvSpPr>
        <p:spPr>
          <a:xfrm>
            <a:off x="6934200" y="5989638"/>
            <a:ext cx="1828800" cy="400050"/>
          </a:xfrm>
          <a:prstGeom prst="rect">
            <a:avLst/>
          </a:prstGeom>
          <a:solidFill>
            <a:schemeClr val="accent2"/>
          </a:solidFill>
          <a:ln w="25400" cap="flat" cmpd="sng">
            <a:solidFill>
              <a:srgbClr val="8C3836"/>
            </a:solidFill>
            <a:prstDash val="solid"/>
            <a:miter lim="800000"/>
            <a:headEnd type="none" w="sm" len="sm"/>
            <a:tailEnd type="none" w="sm" len="sm"/>
          </a:ln>
          <a:effectLst>
            <a:outerShdw blurRad="50800" dist="38100" algn="l" rotWithShape="0">
              <a:srgbClr val="000000">
                <a:alpha val="39607"/>
              </a:srgbClr>
            </a:outerShdw>
          </a:effectLst>
        </p:spPr>
        <p:txBody>
          <a:bodyPr spcFirstLastPara="1" lIns="91425" tIns="45700" rIns="91425" bIns="45700">
            <a:spAutoFit/>
          </a:bodyPr>
          <a:lstStyle/>
          <a:p>
            <a:pPr algn="ctr">
              <a:spcBef>
                <a:spcPts val="0"/>
              </a:spcBef>
              <a:spcAft>
                <a:spcPts val="0"/>
              </a:spcAft>
              <a:defRPr/>
            </a:pPr>
            <a:r>
              <a:rPr lang="en-US" sz="2000" b="0" dirty="0">
                <a:solidFill>
                  <a:schemeClr val="lt1"/>
                </a:solidFill>
                <a:latin typeface="Arial"/>
                <a:ea typeface="Arial"/>
                <a:cs typeface="Arial"/>
                <a:sym typeface="Arial"/>
              </a:rPr>
              <a:t>25 minutes</a:t>
            </a:r>
            <a:endParaRPr dirty="0"/>
          </a:p>
        </p:txBody>
      </p:sp>
      <p:pic>
        <p:nvPicPr>
          <p:cNvPr id="50179" name="Google Shape;158;p14" descr="Customer review">
            <a:extLst>
              <a:ext uri="{FF2B5EF4-FFF2-40B4-BE49-F238E27FC236}">
                <a16:creationId xmlns:a16="http://schemas.microsoft.com/office/drawing/2014/main" id="{838724E9-C5A0-49C2-B9A2-9284C7BB495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700" y="304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3220D-D4B2-6CAE-A83D-BB745608CD2F}"/>
              </a:ext>
            </a:extLst>
          </p:cNvPr>
          <p:cNvSpPr>
            <a:spLocks noGrp="1"/>
          </p:cNvSpPr>
          <p:nvPr>
            <p:ph type="title"/>
          </p:nvPr>
        </p:nvSpPr>
        <p:spPr>
          <a:xfrm>
            <a:off x="722313" y="3124200"/>
            <a:ext cx="7772400" cy="1362075"/>
          </a:xfrm>
        </p:spPr>
        <p:txBody>
          <a:bodyPr/>
          <a:lstStyle/>
          <a:p>
            <a:r>
              <a:rPr lang="en-US" altLang="en-US" dirty="0"/>
              <a:t>Welcome Back!</a:t>
            </a:r>
            <a:br>
              <a:rPr lang="en-US" altLang="en-US" dirty="0"/>
            </a:b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48422-3534-4738-C1E3-AAC352D86232}"/>
              </a:ext>
            </a:extLst>
          </p:cNvPr>
          <p:cNvSpPr>
            <a:spLocks noGrp="1"/>
          </p:cNvSpPr>
          <p:nvPr>
            <p:ph type="title"/>
          </p:nvPr>
        </p:nvSpPr>
        <p:spPr>
          <a:xfrm>
            <a:off x="609600" y="304800"/>
            <a:ext cx="8534400" cy="914400"/>
          </a:xfrm>
        </p:spPr>
        <p:txBody>
          <a:bodyPr/>
          <a:lstStyle/>
          <a:p>
            <a:pPr algn="l"/>
            <a:r>
              <a:rPr lang="en-US" dirty="0">
                <a:solidFill>
                  <a:schemeClr val="dk1"/>
                </a:solidFill>
                <a:ea typeface="Arial"/>
                <a:cs typeface="Arial"/>
                <a:sym typeface="Arial"/>
              </a:rPr>
              <a:t>Whole Group Debrief</a:t>
            </a:r>
            <a:endParaRPr lang="en-US" dirty="0"/>
          </a:p>
        </p:txBody>
      </p:sp>
      <p:sp>
        <p:nvSpPr>
          <p:cNvPr id="3" name="Content Placeholder 2">
            <a:extLst>
              <a:ext uri="{FF2B5EF4-FFF2-40B4-BE49-F238E27FC236}">
                <a16:creationId xmlns:a16="http://schemas.microsoft.com/office/drawing/2014/main" id="{9A8C27B4-BE0D-CCDE-9F00-602D0B624F39}"/>
              </a:ext>
            </a:extLst>
          </p:cNvPr>
          <p:cNvSpPr>
            <a:spLocks noGrp="1"/>
          </p:cNvSpPr>
          <p:nvPr>
            <p:ph idx="1"/>
          </p:nvPr>
        </p:nvSpPr>
        <p:spPr/>
        <p:txBody>
          <a:bodyPr/>
          <a:lstStyle/>
          <a:p>
            <a:pPr marL="457200" indent="-457200">
              <a:buFont typeface="Arial" panose="020B0604020202020204" pitchFamily="34" charset="0"/>
              <a:buAutoNum type="arabicPeriod"/>
              <a:defRPr/>
            </a:pPr>
            <a:r>
              <a:rPr lang="en-US" altLang="en-US" dirty="0"/>
              <a:t>Review: Look across the examples and non-examples from the other teams. (7 minutes)</a:t>
            </a:r>
          </a:p>
          <a:p>
            <a:pPr marL="457200" indent="-457200">
              <a:buFont typeface="Arial" panose="020B0604020202020204" pitchFamily="34" charset="0"/>
              <a:buAutoNum type="arabicPeriod"/>
              <a:defRPr/>
            </a:pPr>
            <a:r>
              <a:rPr lang="en-US" altLang="en-US" dirty="0"/>
              <a:t>Chat (with a pause): What did you notice? What did you wonder? (2 minutes)</a:t>
            </a:r>
          </a:p>
          <a:p>
            <a:pPr marL="457200" indent="-457200">
              <a:buFont typeface="Arial" panose="020B0604020202020204" pitchFamily="34" charset="0"/>
              <a:buAutoNum type="arabicPeriod"/>
              <a:defRPr/>
            </a:pPr>
            <a:r>
              <a:rPr lang="en-US" altLang="en-US" dirty="0"/>
              <a:t>Reflection: Let’s have a couple of team reporters share what their teams noticed and wondered about Core Actions 4 and 5. (6 minutes)</a:t>
            </a:r>
          </a:p>
          <a:p>
            <a:endParaRPr lang="en-US" dirty="0"/>
          </a:p>
        </p:txBody>
      </p:sp>
      <p:sp>
        <p:nvSpPr>
          <p:cNvPr id="6" name="Google Shape;157;p14" descr="10 minutes">
            <a:extLst>
              <a:ext uri="{FF2B5EF4-FFF2-40B4-BE49-F238E27FC236}">
                <a16:creationId xmlns:a16="http://schemas.microsoft.com/office/drawing/2014/main" id="{C42D6512-830A-48C8-997E-33566859EF67}"/>
              </a:ext>
            </a:extLst>
          </p:cNvPr>
          <p:cNvSpPr txBox="1"/>
          <p:nvPr/>
        </p:nvSpPr>
        <p:spPr>
          <a:xfrm>
            <a:off x="6934200" y="5989638"/>
            <a:ext cx="1828800" cy="400050"/>
          </a:xfrm>
          <a:prstGeom prst="rect">
            <a:avLst/>
          </a:prstGeom>
          <a:solidFill>
            <a:schemeClr val="accent2"/>
          </a:solidFill>
          <a:ln w="25400" cap="flat" cmpd="sng">
            <a:solidFill>
              <a:srgbClr val="8C3836"/>
            </a:solidFill>
            <a:prstDash val="solid"/>
            <a:miter lim="800000"/>
            <a:headEnd type="none" w="sm" len="sm"/>
            <a:tailEnd type="none" w="sm" len="sm"/>
          </a:ln>
          <a:effectLst>
            <a:outerShdw blurRad="50800" dist="38100" algn="l" rotWithShape="0">
              <a:srgbClr val="000000">
                <a:alpha val="39607"/>
              </a:srgbClr>
            </a:outerShdw>
          </a:effectLst>
        </p:spPr>
        <p:txBody>
          <a:bodyPr spcFirstLastPara="1" lIns="91425" tIns="45700" rIns="91425" bIns="45700">
            <a:spAutoFit/>
          </a:bodyPr>
          <a:lstStyle/>
          <a:p>
            <a:pPr algn="ctr">
              <a:spcBef>
                <a:spcPts val="0"/>
              </a:spcBef>
              <a:spcAft>
                <a:spcPts val="0"/>
              </a:spcAft>
              <a:defRPr/>
            </a:pPr>
            <a:r>
              <a:rPr lang="en-US" sz="2000" b="0" dirty="0">
                <a:solidFill>
                  <a:schemeClr val="bg1"/>
                </a:solidFill>
                <a:latin typeface="+mj-lt"/>
              </a:rPr>
              <a:t>15</a:t>
            </a:r>
            <a:r>
              <a:rPr lang="en-US" sz="2000" b="0" dirty="0">
                <a:solidFill>
                  <a:schemeClr val="bg1"/>
                </a:solidFill>
                <a:latin typeface="+mj-lt"/>
                <a:ea typeface="Arial"/>
                <a:cs typeface="Arial"/>
                <a:sym typeface="Arial"/>
              </a:rPr>
              <a:t> </a:t>
            </a:r>
            <a:r>
              <a:rPr lang="en-US" sz="2000" b="0" dirty="0">
                <a:solidFill>
                  <a:schemeClr val="lt1"/>
                </a:solidFill>
                <a:latin typeface="+mj-lt"/>
                <a:ea typeface="Arial"/>
                <a:cs typeface="Arial"/>
                <a:sym typeface="Arial"/>
              </a:rPr>
              <a:t>minutes</a:t>
            </a:r>
            <a:endParaRPr dirty="0">
              <a:latin typeface="+mj-lt"/>
            </a:endParaRPr>
          </a:p>
        </p:txBody>
      </p:sp>
      <p:pic>
        <p:nvPicPr>
          <p:cNvPr id="52226" name="Google Shape;165;p15">
            <a:extLst>
              <a:ext uri="{FF2B5EF4-FFF2-40B4-BE49-F238E27FC236}">
                <a16:creationId xmlns:a16="http://schemas.microsoft.com/office/drawing/2014/main" id="{07B256CE-3E83-4EBE-B79B-386381396127}"/>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396875"/>
            <a:ext cx="1012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2" descr="Solid Black Megaphone Icon 4 (Graphic) by ahlangraphic · Creative Fabrica">
            <a:extLst>
              <a:ext uri="{FF2B5EF4-FFF2-40B4-BE49-F238E27FC236}">
                <a16:creationId xmlns:a16="http://schemas.microsoft.com/office/drawing/2014/main" id="{12BBD787-B77A-4AFE-8098-18703931A8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931" t="25130" r="26552" b="25130"/>
          <a:stretch>
            <a:fillRect/>
          </a:stretch>
        </p:blipFill>
        <p:spPr bwMode="auto">
          <a:xfrm>
            <a:off x="6497638" y="311150"/>
            <a:ext cx="8731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F5810F-275C-1551-9465-A56E697554D8}"/>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2A71E6B0-F47D-824B-A0A9-60BEE1C4A27F}"/>
              </a:ext>
            </a:extLst>
          </p:cNvPr>
          <p:cNvSpPr>
            <a:spLocks noGrp="1"/>
          </p:cNvSpPr>
          <p:nvPr>
            <p:ph idx="1"/>
          </p:nvPr>
        </p:nvSpPr>
        <p:spPr/>
        <p:txBody>
          <a:bodyPr/>
          <a:lstStyle/>
          <a:p>
            <a:pPr marL="0" indent="0" algn="ctr">
              <a:spcBef>
                <a:spcPts val="0"/>
              </a:spcBef>
              <a:spcAft>
                <a:spcPts val="0"/>
              </a:spcAft>
              <a:buNone/>
              <a:defRPr/>
            </a:pPr>
            <a:endParaRPr lang="en-US" b="1" dirty="0">
              <a:ea typeface="Calibri" panose="020F0502020204030204" pitchFamily="34" charset="0"/>
            </a:endParaRPr>
          </a:p>
          <a:p>
            <a:pPr marL="0" indent="0">
              <a:spcBef>
                <a:spcPts val="0"/>
              </a:spcBef>
              <a:spcAft>
                <a:spcPts val="0"/>
              </a:spcAft>
              <a:buNone/>
              <a:defRPr/>
            </a:pPr>
            <a:r>
              <a:rPr lang="en-US" dirty="0">
                <a:ea typeface="Calibri" panose="020F0502020204030204" pitchFamily="34" charset="0"/>
              </a:rPr>
              <a:t>This presentation was produced and funded in whole with Federal funds from the U.S. Department of Education under contract number ED-991990018C0040 with </a:t>
            </a:r>
            <a:r>
              <a:rPr lang="en-US" dirty="0" err="1">
                <a:ea typeface="Calibri" panose="020F0502020204030204" pitchFamily="34" charset="0"/>
              </a:rPr>
              <a:t>StandardsWork</a:t>
            </a:r>
            <a:r>
              <a:rPr lang="en-US" dirty="0">
                <a:ea typeface="Calibri" panose="020F0502020204030204" pitchFamily="34" charset="0"/>
              </a:rPr>
              <a:t>, Inc. Ronna </a:t>
            </a:r>
            <a:r>
              <a:rPr lang="en-US" dirty="0" err="1">
                <a:ea typeface="Calibri" panose="020F0502020204030204" pitchFamily="34" charset="0"/>
              </a:rPr>
              <a:t>Spacone</a:t>
            </a:r>
            <a:r>
              <a:rPr lang="en-US" dirty="0">
                <a:ea typeface="Calibri" panose="020F0502020204030204" pitchFamily="34" charset="0"/>
              </a:rPr>
              <a:t> serves as the Contracting Officer’s Representative. There is content on the slides </a:t>
            </a:r>
            <a:r>
              <a:rPr lang="en-US" dirty="0"/>
              <a:t>and additional content in the Slide Notes throughout the presentation. </a:t>
            </a:r>
            <a:r>
              <a:rPr lang="en-US" dirty="0">
                <a:ea typeface="Calibri" panose="020F0502020204030204" pitchFamily="34" charset="0"/>
              </a:rPr>
              <a:t>The content of this presentation does not necessarily reflect the views or policies of the U.S. Department of Education nor does the mention of trade names, commercial products, or organizations imply endorsement by the U.S. Government.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Google Shape;209;p20">
            <a:extLst>
              <a:ext uri="{FF2B5EF4-FFF2-40B4-BE49-F238E27FC236}">
                <a16:creationId xmlns:a16="http://schemas.microsoft.com/office/drawing/2014/main" id="{87F2ED8D-98C1-4B59-8F60-5113B467BE2B}"/>
              </a:ext>
            </a:extLst>
          </p:cNvPr>
          <p:cNvSpPr>
            <a:spLocks noGrp="1" noChangeArrowheads="1"/>
          </p:cNvSpPr>
          <p:nvPr>
            <p:ph type="title"/>
          </p:nvPr>
        </p:nvSpPr>
        <p:spPr>
          <a:xfrm>
            <a:off x="1295400" y="304800"/>
            <a:ext cx="7467600" cy="914400"/>
          </a:xfrm>
        </p:spPr>
        <p:txBody>
          <a:bodyPr lIns="90600" tIns="44500" rIns="90600" bIns="44500"/>
          <a:lstStyle/>
          <a:p>
            <a:r>
              <a:rPr lang="en-US" altLang="en-US" sz="3200" dirty="0"/>
              <a:t>Let’s Use the SIA 2.0 Observation Tool With Video Lesson 1</a:t>
            </a:r>
            <a:endParaRPr lang="en-US" altLang="en-US" dirty="0"/>
          </a:p>
        </p:txBody>
      </p:sp>
      <p:sp>
        <p:nvSpPr>
          <p:cNvPr id="54274" name="Google Shape;210;p20">
            <a:extLst>
              <a:ext uri="{FF2B5EF4-FFF2-40B4-BE49-F238E27FC236}">
                <a16:creationId xmlns:a16="http://schemas.microsoft.com/office/drawing/2014/main" id="{F285873A-A9C5-4EB0-89DF-7B443B660DE6}"/>
              </a:ext>
            </a:extLst>
          </p:cNvPr>
          <p:cNvSpPr>
            <a:spLocks noGrp="1" noChangeArrowheads="1"/>
          </p:cNvSpPr>
          <p:nvPr>
            <p:ph type="body" idx="1"/>
          </p:nvPr>
        </p:nvSpPr>
        <p:spPr>
          <a:xfrm>
            <a:off x="609600" y="1828800"/>
            <a:ext cx="7924800" cy="3951288"/>
          </a:xfrm>
        </p:spPr>
        <p:txBody>
          <a:bodyPr lIns="90600" tIns="44500" rIns="90600" bIns="44500"/>
          <a:lstStyle/>
          <a:p>
            <a:pPr marL="342900">
              <a:lnSpc>
                <a:spcPct val="120000"/>
              </a:lnSpc>
              <a:spcBef>
                <a:spcPts val="1800"/>
              </a:spcBef>
              <a:buClr>
                <a:srgbClr val="004080"/>
              </a:buClr>
              <a:buSzPts val="2200"/>
            </a:pPr>
            <a:r>
              <a:rPr lang="en-US" altLang="en-US" dirty="0">
                <a:solidFill>
                  <a:srgbClr val="000000"/>
                </a:solidFill>
                <a:cs typeface="Arial" panose="020B0604020202020204" pitchFamily="34" charset="0"/>
                <a:sym typeface="Arial" panose="020B0604020202020204" pitchFamily="34" charset="0"/>
              </a:rPr>
              <a:t>Watch the lesson video.  </a:t>
            </a:r>
            <a:endParaRPr lang="en-US" altLang="en-US" dirty="0"/>
          </a:p>
          <a:p>
            <a:pPr marL="342900">
              <a:lnSpc>
                <a:spcPct val="120000"/>
              </a:lnSpc>
              <a:spcBef>
                <a:spcPts val="1800"/>
              </a:spcBef>
              <a:buClr>
                <a:srgbClr val="004080"/>
              </a:buClr>
              <a:buSzPts val="2200"/>
            </a:pPr>
            <a:r>
              <a:rPr lang="en-US" altLang="en-US" dirty="0">
                <a:solidFill>
                  <a:srgbClr val="000000"/>
                </a:solidFill>
                <a:cs typeface="Arial" panose="020B0604020202020204" pitchFamily="34" charset="0"/>
                <a:sym typeface="Arial" panose="020B0604020202020204" pitchFamily="34" charset="0"/>
              </a:rPr>
              <a:t>As you observe the lesson, individually make notes for Core Actions 1, 2, and 3. </a:t>
            </a:r>
          </a:p>
          <a:p>
            <a:pPr marL="342900">
              <a:lnSpc>
                <a:spcPct val="120000"/>
              </a:lnSpc>
              <a:spcBef>
                <a:spcPts val="1800"/>
              </a:spcBef>
              <a:buClr>
                <a:srgbClr val="004080"/>
              </a:buClr>
              <a:buSzPts val="2200"/>
            </a:pPr>
            <a:r>
              <a:rPr lang="en-US" altLang="en-US" dirty="0">
                <a:solidFill>
                  <a:srgbClr val="000000"/>
                </a:solidFill>
                <a:cs typeface="Arial" panose="020B0604020202020204" pitchFamily="34" charset="0"/>
                <a:sym typeface="Arial" panose="020B0604020202020204" pitchFamily="34" charset="0"/>
              </a:rPr>
              <a:t>Fill out an Observation Tool, using the ELA/Literacy Core Actions and Guiding Questions as a guide.</a:t>
            </a:r>
            <a:endParaRPr lang="en-US" altLang="en-US" dirty="0"/>
          </a:p>
        </p:txBody>
      </p:sp>
      <p:sp>
        <p:nvSpPr>
          <p:cNvPr id="211" name="Google Shape;211;p20" descr="40 minutes">
            <a:extLst>
              <a:ext uri="{FF2B5EF4-FFF2-40B4-BE49-F238E27FC236}">
                <a16:creationId xmlns:a16="http://schemas.microsoft.com/office/drawing/2014/main" id="{3029D173-B05A-4E8B-BDAA-04EB1F77BA6F}"/>
              </a:ext>
            </a:extLst>
          </p:cNvPr>
          <p:cNvSpPr txBox="1"/>
          <p:nvPr/>
        </p:nvSpPr>
        <p:spPr>
          <a:xfrm>
            <a:off x="6096000" y="5989638"/>
            <a:ext cx="2667000" cy="400050"/>
          </a:xfrm>
          <a:prstGeom prst="rect">
            <a:avLst/>
          </a:prstGeom>
          <a:solidFill>
            <a:schemeClr val="accent2"/>
          </a:solidFill>
          <a:ln w="25400" cap="flat" cmpd="sng">
            <a:solidFill>
              <a:srgbClr val="8C3836"/>
            </a:solidFill>
            <a:prstDash val="solid"/>
            <a:miter lim="800000"/>
            <a:headEnd type="none" w="sm" len="sm"/>
            <a:tailEnd type="none" w="sm" len="sm"/>
          </a:ln>
          <a:effectLst>
            <a:outerShdw blurRad="50800" dist="38100" algn="l" rotWithShape="0">
              <a:srgbClr val="000000">
                <a:alpha val="39607"/>
              </a:srgbClr>
            </a:outerShdw>
          </a:effectLst>
        </p:spPr>
        <p:txBody>
          <a:bodyPr spcFirstLastPara="1" lIns="91425" tIns="45700" rIns="91425" bIns="45700">
            <a:spAutoFit/>
          </a:bodyPr>
          <a:lstStyle/>
          <a:p>
            <a:pPr algn="ctr">
              <a:spcBef>
                <a:spcPts val="0"/>
              </a:spcBef>
              <a:spcAft>
                <a:spcPts val="0"/>
              </a:spcAft>
              <a:defRPr/>
            </a:pPr>
            <a:r>
              <a:rPr lang="en-US" sz="2000" b="0" dirty="0">
                <a:solidFill>
                  <a:schemeClr val="lt1"/>
                </a:solidFill>
                <a:latin typeface="Arial"/>
                <a:ea typeface="Arial"/>
                <a:cs typeface="Arial"/>
                <a:sym typeface="Arial"/>
              </a:rPr>
              <a:t>25 minutes</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20C922-2618-9395-44B2-A633FBB2870B}"/>
              </a:ext>
            </a:extLst>
          </p:cNvPr>
          <p:cNvSpPr>
            <a:spLocks noGrp="1"/>
          </p:cNvSpPr>
          <p:nvPr>
            <p:ph type="title"/>
          </p:nvPr>
        </p:nvSpPr>
        <p:spPr>
          <a:xfrm>
            <a:off x="0" y="228600"/>
            <a:ext cx="9144000" cy="914400"/>
          </a:xfrm>
        </p:spPr>
        <p:txBody>
          <a:bodyPr/>
          <a:lstStyle/>
          <a:p>
            <a:r>
              <a:rPr lang="en-US" altLang="en-US" dirty="0">
                <a:solidFill>
                  <a:srgbClr val="000000"/>
                </a:solidFill>
                <a:latin typeface="Arial" panose="020B0604020202020204" pitchFamily="34" charset="0"/>
                <a:cs typeface="Arial" panose="020B0604020202020204" pitchFamily="34" charset="0"/>
                <a:sym typeface="Arial" panose="020B0604020202020204" pitchFamily="34" charset="0"/>
              </a:rPr>
              <a:t>Video #1 ELA/Literacy Lesson: </a:t>
            </a:r>
            <a:r>
              <a:rPr lang="en-US" altLang="en-US" dirty="0">
                <a:latin typeface="Arial" panose="020B0604020202020204" pitchFamily="34" charset="0"/>
                <a:cs typeface="Arial" panose="020B0604020202020204" pitchFamily="34" charset="0"/>
                <a:sym typeface="Arial" panose="020B0604020202020204" pitchFamily="34" charset="0"/>
              </a:rPr>
              <a:t>20 Minutes</a:t>
            </a:r>
            <a:endParaRPr lang="en-US" dirty="0"/>
          </a:p>
        </p:txBody>
      </p:sp>
      <p:pic>
        <p:nvPicPr>
          <p:cNvPr id="2" name="Online Media 1" title="Advanced Unit 3 - ELA (Short)">
            <a:hlinkClick r:id="" action="ppaction://media"/>
            <a:extLst>
              <a:ext uri="{FF2B5EF4-FFF2-40B4-BE49-F238E27FC236}">
                <a16:creationId xmlns:a16="http://schemas.microsoft.com/office/drawing/2014/main" id="{CEAF6BEA-C096-44CB-AC80-41C3F02DB228}"/>
              </a:ext>
            </a:extLst>
          </p:cNvPr>
          <p:cNvPicPr>
            <a:picLocks noRot="1" noChangeAspect="1"/>
          </p:cNvPicPr>
          <p:nvPr>
            <a:videoFile r:link="rId1"/>
          </p:nvPr>
        </p:nvPicPr>
        <p:blipFill>
          <a:blip r:embed="rId4"/>
          <a:stretch>
            <a:fillRect/>
          </a:stretch>
        </p:blipFill>
        <p:spPr>
          <a:xfrm>
            <a:off x="708390" y="1600200"/>
            <a:ext cx="7727219" cy="43658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Google Shape;223;p22">
            <a:extLst>
              <a:ext uri="{FF2B5EF4-FFF2-40B4-BE49-F238E27FC236}">
                <a16:creationId xmlns:a16="http://schemas.microsoft.com/office/drawing/2014/main" id="{4680EF0E-0189-4F8E-B8BE-F2A49E2D9DFE}"/>
              </a:ext>
            </a:extLst>
          </p:cNvPr>
          <p:cNvSpPr txBox="1">
            <a:spLocks noGrp="1"/>
          </p:cNvSpPr>
          <p:nvPr>
            <p:ph type="title"/>
          </p:nvPr>
        </p:nvSpPr>
        <p:spPr/>
        <p:txBody>
          <a:bodyPr spcFirstLastPara="1" lIns="90600" tIns="44500" rIns="90600" bIns="44500">
            <a:noAutofit/>
          </a:bodyPr>
          <a:lstStyle/>
          <a:p>
            <a:pPr>
              <a:spcBef>
                <a:spcPts val="0"/>
              </a:spcBef>
              <a:spcAft>
                <a:spcPts val="0"/>
              </a:spcAft>
              <a:defRPr/>
            </a:pPr>
            <a:r>
              <a:rPr lang="en-US" dirty="0"/>
              <a:t>Team Time</a:t>
            </a:r>
            <a:endParaRPr strike="sngStrike" dirty="0"/>
          </a:p>
        </p:txBody>
      </p:sp>
      <p:sp>
        <p:nvSpPr>
          <p:cNvPr id="58370" name="Google Shape;224;p22">
            <a:extLst>
              <a:ext uri="{FF2B5EF4-FFF2-40B4-BE49-F238E27FC236}">
                <a16:creationId xmlns:a16="http://schemas.microsoft.com/office/drawing/2014/main" id="{B5919840-F2F1-4E57-9E6F-2F48138CA2F2}"/>
              </a:ext>
            </a:extLst>
          </p:cNvPr>
          <p:cNvSpPr>
            <a:spLocks noGrp="1" noChangeArrowheads="1"/>
          </p:cNvSpPr>
          <p:nvPr>
            <p:ph idx="1"/>
          </p:nvPr>
        </p:nvSpPr>
        <p:spPr/>
        <p:txBody>
          <a:bodyPr lIns="90600" tIns="44500" rIns="90600" bIns="44500"/>
          <a:lstStyle/>
          <a:p>
            <a:pPr marL="342900">
              <a:lnSpc>
                <a:spcPct val="120000"/>
              </a:lnSpc>
              <a:spcBef>
                <a:spcPts val="1200"/>
              </a:spcBef>
              <a:buClr>
                <a:srgbClr val="004080"/>
              </a:buClr>
              <a:buSzPts val="2200"/>
            </a:pPr>
            <a:r>
              <a:rPr lang="en-US" altLang="en-US" dirty="0">
                <a:solidFill>
                  <a:srgbClr val="000000"/>
                </a:solidFill>
                <a:cs typeface="Arial" panose="020B0604020202020204" pitchFamily="34" charset="0"/>
                <a:sym typeface="Arial" panose="020B0604020202020204" pitchFamily="34" charset="0"/>
              </a:rPr>
              <a:t>After watching the lesson video, individually review your notes and rate each indicator in Core Actions 1, 2, and 3. In addition, for Core Action 1, review the lesson in the lesson. (15 minutes)</a:t>
            </a:r>
          </a:p>
          <a:p>
            <a:pPr marL="342900">
              <a:lnSpc>
                <a:spcPct val="120000"/>
              </a:lnSpc>
              <a:spcBef>
                <a:spcPts val="1200"/>
              </a:spcBef>
              <a:buClr>
                <a:srgbClr val="004080"/>
              </a:buClr>
              <a:buSzPts val="2200"/>
            </a:pPr>
            <a:r>
              <a:rPr lang="en-US" altLang="en-US" dirty="0">
                <a:solidFill>
                  <a:srgbClr val="000000"/>
                </a:solidFill>
                <a:cs typeface="Arial" panose="020B0604020202020204" pitchFamily="34" charset="0"/>
                <a:sym typeface="Arial" panose="020B0604020202020204" pitchFamily="34" charset="0"/>
              </a:rPr>
              <a:t>In your group, be prepared to share the ratings and evidence for </a:t>
            </a:r>
            <a:r>
              <a:rPr lang="en-US" altLang="en-US" dirty="0"/>
              <a:t>indicators you thought were particularly evident. (Use the ELA/Literacy Core Actions and Guiding Questions to direct your discussions.) (30 minutes)</a:t>
            </a:r>
            <a:endParaRPr lang="en-US" altLang="en-US" dirty="0">
              <a:solidFill>
                <a:srgbClr val="000000"/>
              </a:solidFill>
              <a:cs typeface="Arial" panose="020B0604020202020204" pitchFamily="34" charset="0"/>
              <a:sym typeface="Arial" panose="020B0604020202020204" pitchFamily="34" charset="0"/>
            </a:endParaRPr>
          </a:p>
        </p:txBody>
      </p:sp>
      <p:sp>
        <p:nvSpPr>
          <p:cNvPr id="225" name="Google Shape;225;p22" descr="10 minutes">
            <a:extLst>
              <a:ext uri="{FF2B5EF4-FFF2-40B4-BE49-F238E27FC236}">
                <a16:creationId xmlns:a16="http://schemas.microsoft.com/office/drawing/2014/main" id="{C8C32008-857A-406A-A7E3-A923027467F1}"/>
              </a:ext>
            </a:extLst>
          </p:cNvPr>
          <p:cNvSpPr txBox="1"/>
          <p:nvPr/>
        </p:nvSpPr>
        <p:spPr>
          <a:xfrm>
            <a:off x="6096000" y="5969760"/>
            <a:ext cx="2590800" cy="400050"/>
          </a:xfrm>
          <a:prstGeom prst="rect">
            <a:avLst/>
          </a:prstGeom>
          <a:solidFill>
            <a:schemeClr val="accent2"/>
          </a:solidFill>
          <a:ln w="25400" cap="flat" cmpd="sng">
            <a:solidFill>
              <a:srgbClr val="8C3836"/>
            </a:solidFill>
            <a:prstDash val="solid"/>
            <a:miter lim="800000"/>
            <a:headEnd type="none" w="sm" len="sm"/>
            <a:tailEnd type="none" w="sm" len="sm"/>
          </a:ln>
          <a:effectLst>
            <a:outerShdw blurRad="50800" dist="38100" algn="l" rotWithShape="0">
              <a:srgbClr val="000000">
                <a:alpha val="39607"/>
              </a:srgbClr>
            </a:outerShdw>
          </a:effectLst>
        </p:spPr>
        <p:txBody>
          <a:bodyPr spcFirstLastPara="1" lIns="91425" tIns="45700" rIns="91425" bIns="45700">
            <a:spAutoFit/>
          </a:bodyPr>
          <a:lstStyle/>
          <a:p>
            <a:pPr algn="ctr">
              <a:spcBef>
                <a:spcPts val="0"/>
              </a:spcBef>
              <a:spcAft>
                <a:spcPts val="0"/>
              </a:spcAft>
              <a:defRPr/>
            </a:pPr>
            <a:r>
              <a:rPr lang="en-US" sz="2000" b="0" dirty="0">
                <a:solidFill>
                  <a:schemeClr val="lt1"/>
                </a:solidFill>
                <a:latin typeface="Arial"/>
                <a:ea typeface="Arial"/>
                <a:cs typeface="Arial"/>
                <a:sym typeface="Arial"/>
              </a:rPr>
              <a:t>45 minutes</a:t>
            </a:r>
            <a:endParaRPr dirty="0"/>
          </a:p>
        </p:txBody>
      </p:sp>
      <p:pic>
        <p:nvPicPr>
          <p:cNvPr id="58372" name="Google Shape;226;p22" descr="Customer review">
            <a:extLst>
              <a:ext uri="{FF2B5EF4-FFF2-40B4-BE49-F238E27FC236}">
                <a16:creationId xmlns:a16="http://schemas.microsoft.com/office/drawing/2014/main" id="{EE759EFF-93AC-4421-9C6E-C738554029A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28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88B9E-FC02-800F-3DD6-8A9F6FBE2C6B}"/>
              </a:ext>
            </a:extLst>
          </p:cNvPr>
          <p:cNvSpPr>
            <a:spLocks noGrp="1"/>
          </p:cNvSpPr>
          <p:nvPr>
            <p:ph type="title"/>
          </p:nvPr>
        </p:nvSpPr>
        <p:spPr>
          <a:xfrm>
            <a:off x="722313" y="3124200"/>
            <a:ext cx="7772400" cy="1362075"/>
          </a:xfrm>
        </p:spPr>
        <p:txBody>
          <a:bodyPr/>
          <a:lstStyle/>
          <a:p>
            <a:r>
              <a:rPr lang="en-US" altLang="en-US" dirty="0"/>
              <a:t>Welcome Back!</a:t>
            </a:r>
            <a:endParaRPr lang="en-US" dirty="0"/>
          </a:p>
        </p:txBody>
      </p:sp>
    </p:spTree>
    <p:extLst>
      <p:ext uri="{BB962C8B-B14F-4D97-AF65-F5344CB8AC3E}">
        <p14:creationId xmlns:p14="http://schemas.microsoft.com/office/powerpoint/2010/main" val="3903292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060F4-B32C-498D-27A6-C72D91EA5E80}"/>
              </a:ext>
            </a:extLst>
          </p:cNvPr>
          <p:cNvSpPr>
            <a:spLocks noGrp="1"/>
          </p:cNvSpPr>
          <p:nvPr>
            <p:ph type="title"/>
          </p:nvPr>
        </p:nvSpPr>
        <p:spPr>
          <a:xfrm>
            <a:off x="304800" y="304800"/>
            <a:ext cx="9144000" cy="914400"/>
          </a:xfrm>
        </p:spPr>
        <p:txBody>
          <a:bodyPr/>
          <a:lstStyle/>
          <a:p>
            <a:pPr algn="l"/>
            <a:r>
              <a:rPr lang="en-US" altLang="en-US" dirty="0"/>
              <a:t>Sample Answers for Core Action 1</a:t>
            </a:r>
            <a:endParaRPr lang="en-US" dirty="0"/>
          </a:p>
        </p:txBody>
      </p:sp>
      <p:sp>
        <p:nvSpPr>
          <p:cNvPr id="3" name="Content Placeholder 2">
            <a:extLst>
              <a:ext uri="{FF2B5EF4-FFF2-40B4-BE49-F238E27FC236}">
                <a16:creationId xmlns:a16="http://schemas.microsoft.com/office/drawing/2014/main" id="{92E14E6D-96B8-6346-F89D-E8D8BE461BAC}"/>
              </a:ext>
            </a:extLst>
          </p:cNvPr>
          <p:cNvSpPr>
            <a:spLocks noGrp="1"/>
          </p:cNvSpPr>
          <p:nvPr>
            <p:ph idx="1"/>
          </p:nvPr>
        </p:nvSpPr>
        <p:spPr>
          <a:xfrm>
            <a:off x="304800" y="1778000"/>
            <a:ext cx="7924800" cy="4648200"/>
          </a:xfrm>
        </p:spPr>
        <p:txBody>
          <a:bodyPr/>
          <a:lstStyle/>
          <a:p>
            <a:pPr marL="0" indent="0">
              <a:buNone/>
              <a:defRPr/>
            </a:pPr>
            <a:r>
              <a:rPr lang="en-US" altLang="en-US" dirty="0">
                <a:solidFill>
                  <a:srgbClr val="000000"/>
                </a:solidFill>
                <a:cs typeface="Times New Roman" panose="02020603050405020304" pitchFamily="18" charset="0"/>
                <a:sym typeface="Times New Roman" panose="02020603050405020304" pitchFamily="18" charset="0"/>
              </a:rPr>
              <a:t>Chat (with a pause): How </a:t>
            </a:r>
            <a:r>
              <a:rPr lang="en-US" altLang="en-US" dirty="0">
                <a:cs typeface="Times New Roman" panose="02020603050405020304" pitchFamily="18" charset="0"/>
                <a:sym typeface="Times New Roman" panose="02020603050405020304" pitchFamily="18" charset="0"/>
              </a:rPr>
              <a:t>do</a:t>
            </a:r>
            <a:r>
              <a:rPr lang="en-US" altLang="en-US" dirty="0">
                <a:solidFill>
                  <a:srgbClr val="FF0000"/>
                </a:solidFill>
                <a:cs typeface="Times New Roman" panose="02020603050405020304" pitchFamily="18" charset="0"/>
                <a:sym typeface="Times New Roman" panose="02020603050405020304" pitchFamily="18" charset="0"/>
              </a:rPr>
              <a:t> </a:t>
            </a:r>
            <a:r>
              <a:rPr lang="en-US" altLang="en-US" dirty="0">
                <a:solidFill>
                  <a:srgbClr val="000000"/>
                </a:solidFill>
                <a:cs typeface="Times New Roman" panose="02020603050405020304" pitchFamily="18" charset="0"/>
                <a:sym typeface="Times New Roman" panose="02020603050405020304" pitchFamily="18" charset="0"/>
              </a:rPr>
              <a:t>these ratings compare to yours? </a:t>
            </a:r>
            <a:endParaRPr lang="en-US" altLang="en-US" dirty="0"/>
          </a:p>
          <a:p>
            <a:pPr marL="0" indent="0">
              <a:buNone/>
              <a:defRPr/>
            </a:pPr>
            <a:endParaRPr lang="en-US" altLang="en-US" dirty="0"/>
          </a:p>
          <a:p>
            <a:pPr marL="0" indent="0">
              <a:buNone/>
            </a:pPr>
            <a:endParaRPr lang="en-US" dirty="0"/>
          </a:p>
        </p:txBody>
      </p:sp>
      <p:pic>
        <p:nvPicPr>
          <p:cNvPr id="4" name="Picture 3" descr="Core Action 1.Lesson content is rigorous and relevant for the level defined by the state-adopted standards.A. Instructor establishes well-defined content and language development lesson goals based on the standards.B. Students are working with challenging content-rich texts that relate to their interests, experiences, culture, and level(s) of learning.C. Most class time is spent with some combination of reading, writing, speaking, or listening designed to build content and language.Evidence observed:">
            <a:extLst>
              <a:ext uri="{FF2B5EF4-FFF2-40B4-BE49-F238E27FC236}">
                <a16:creationId xmlns:a16="http://schemas.microsoft.com/office/drawing/2014/main" id="{8B0B16CB-64F9-9BD5-D6DF-CB46BF25BAC3}"/>
              </a:ext>
            </a:extLst>
          </p:cNvPr>
          <p:cNvPicPr>
            <a:picLocks noChangeAspect="1"/>
          </p:cNvPicPr>
          <p:nvPr/>
        </p:nvPicPr>
        <p:blipFill>
          <a:blip r:embed="rId3"/>
          <a:stretch>
            <a:fillRect/>
          </a:stretch>
        </p:blipFill>
        <p:spPr>
          <a:xfrm>
            <a:off x="152400" y="2286000"/>
            <a:ext cx="8921321" cy="3683000"/>
          </a:xfrm>
          <a:prstGeom prst="rect">
            <a:avLst/>
          </a:prstGeom>
        </p:spPr>
      </p:pic>
      <p:pic>
        <p:nvPicPr>
          <p:cNvPr id="60418" name="Google Shape;233;p23">
            <a:extLst>
              <a:ext uri="{FF2B5EF4-FFF2-40B4-BE49-F238E27FC236}">
                <a16:creationId xmlns:a16="http://schemas.microsoft.com/office/drawing/2014/main" id="{A7FFE019-4926-412E-9481-9180D1EE4D11}"/>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419100"/>
            <a:ext cx="1012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C82156-F178-C36A-8A40-605D77281541}"/>
              </a:ext>
            </a:extLst>
          </p:cNvPr>
          <p:cNvSpPr>
            <a:spLocks noGrp="1"/>
          </p:cNvSpPr>
          <p:nvPr>
            <p:ph type="title"/>
          </p:nvPr>
        </p:nvSpPr>
        <p:spPr>
          <a:xfrm>
            <a:off x="609600" y="304800"/>
            <a:ext cx="8534400" cy="914400"/>
          </a:xfrm>
        </p:spPr>
        <p:txBody>
          <a:bodyPr/>
          <a:lstStyle/>
          <a:p>
            <a:pPr algn="l"/>
            <a:r>
              <a:rPr lang="en-US" altLang="en-US" dirty="0"/>
              <a:t>Sample Answers for Core Action 2</a:t>
            </a:r>
            <a:endParaRPr lang="en-US" dirty="0"/>
          </a:p>
        </p:txBody>
      </p:sp>
      <p:sp>
        <p:nvSpPr>
          <p:cNvPr id="4" name="Content Placeholder 3">
            <a:extLst>
              <a:ext uri="{FF2B5EF4-FFF2-40B4-BE49-F238E27FC236}">
                <a16:creationId xmlns:a16="http://schemas.microsoft.com/office/drawing/2014/main" id="{0AF7B579-D487-18DE-EF20-955599FC36FC}"/>
              </a:ext>
            </a:extLst>
          </p:cNvPr>
          <p:cNvSpPr>
            <a:spLocks noGrp="1"/>
          </p:cNvSpPr>
          <p:nvPr>
            <p:ph idx="1"/>
          </p:nvPr>
        </p:nvSpPr>
        <p:spPr/>
        <p:txBody>
          <a:bodyPr/>
          <a:lstStyle/>
          <a:p>
            <a:pPr marL="0" indent="0">
              <a:buNone/>
              <a:defRPr/>
            </a:pPr>
            <a:r>
              <a:rPr lang="en-US" altLang="en-US" dirty="0">
                <a:solidFill>
                  <a:srgbClr val="000000"/>
                </a:solidFill>
                <a:cs typeface="Times New Roman" panose="02020603050405020304" pitchFamily="18" charset="0"/>
                <a:sym typeface="Times New Roman" panose="02020603050405020304" pitchFamily="18" charset="0"/>
              </a:rPr>
              <a:t>Chat (with a pause): How </a:t>
            </a:r>
            <a:r>
              <a:rPr lang="en-US" altLang="en-US" dirty="0">
                <a:cs typeface="Times New Roman" panose="02020603050405020304" pitchFamily="18" charset="0"/>
                <a:sym typeface="Times New Roman" panose="02020603050405020304" pitchFamily="18" charset="0"/>
              </a:rPr>
              <a:t>do</a:t>
            </a:r>
            <a:r>
              <a:rPr lang="en-US" altLang="en-US" dirty="0">
                <a:solidFill>
                  <a:srgbClr val="FF0000"/>
                </a:solidFill>
                <a:cs typeface="Times New Roman" panose="02020603050405020304" pitchFamily="18" charset="0"/>
                <a:sym typeface="Times New Roman" panose="02020603050405020304" pitchFamily="18" charset="0"/>
              </a:rPr>
              <a:t> </a:t>
            </a:r>
            <a:r>
              <a:rPr lang="en-US" altLang="en-US" dirty="0">
                <a:solidFill>
                  <a:srgbClr val="000000"/>
                </a:solidFill>
                <a:cs typeface="Times New Roman" panose="02020603050405020304" pitchFamily="18" charset="0"/>
                <a:sym typeface="Times New Roman" panose="02020603050405020304" pitchFamily="18" charset="0"/>
              </a:rPr>
              <a:t>these ratings compare to yours? </a:t>
            </a:r>
            <a:endParaRPr lang="en-US" altLang="en-US" dirty="0"/>
          </a:p>
          <a:p>
            <a:pPr marL="0" indent="0">
              <a:buNone/>
              <a:defRPr/>
            </a:pPr>
            <a:endParaRPr lang="en-US" altLang="en-US" dirty="0"/>
          </a:p>
          <a:p>
            <a:pPr marL="0" indent="0">
              <a:buNone/>
            </a:pPr>
            <a:endParaRPr lang="en-US" dirty="0"/>
          </a:p>
        </p:txBody>
      </p:sp>
      <p:pic>
        <p:nvPicPr>
          <p:cNvPr id="2" name="Picture 1" descr="Core Action 2. Lesson activities prepare students to access the content of the lesson.A. Instructor explicitly links lesson content to previous lessons or students’ prior knowledge.B. Instructor offers a range of brief and engaging auxiliary resources to build students’ knowledge and vocabulary about lesson content. This includes such resources as visual images, videos, and supplementary texts.C. Instructor draws on students’ funds of knowledge about the topic and content of the lesson and provides opportunities for peer-sharing.Evidence observed:">
            <a:extLst>
              <a:ext uri="{FF2B5EF4-FFF2-40B4-BE49-F238E27FC236}">
                <a16:creationId xmlns:a16="http://schemas.microsoft.com/office/drawing/2014/main" id="{6296BC10-7461-171B-FD22-652301871714}"/>
              </a:ext>
            </a:extLst>
          </p:cNvPr>
          <p:cNvPicPr>
            <a:picLocks noChangeAspect="1"/>
          </p:cNvPicPr>
          <p:nvPr/>
        </p:nvPicPr>
        <p:blipFill>
          <a:blip r:embed="rId3"/>
          <a:stretch>
            <a:fillRect/>
          </a:stretch>
        </p:blipFill>
        <p:spPr>
          <a:xfrm>
            <a:off x="76200" y="2320682"/>
            <a:ext cx="8969829" cy="3648318"/>
          </a:xfrm>
          <a:prstGeom prst="rect">
            <a:avLst/>
          </a:prstGeom>
        </p:spPr>
      </p:pic>
      <p:pic>
        <p:nvPicPr>
          <p:cNvPr id="62466" name="Google Shape;233;p23">
            <a:extLst>
              <a:ext uri="{FF2B5EF4-FFF2-40B4-BE49-F238E27FC236}">
                <a16:creationId xmlns:a16="http://schemas.microsoft.com/office/drawing/2014/main" id="{9440C9BA-7FB7-467A-BB7D-AE246FEA6FF6}"/>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419100"/>
            <a:ext cx="1012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1FCBF6-85F1-E34E-ACCA-BF9BE85EE300}"/>
              </a:ext>
            </a:extLst>
          </p:cNvPr>
          <p:cNvSpPr>
            <a:spLocks noGrp="1"/>
          </p:cNvSpPr>
          <p:nvPr>
            <p:ph type="title"/>
          </p:nvPr>
        </p:nvSpPr>
        <p:spPr>
          <a:xfrm>
            <a:off x="609600" y="304800"/>
            <a:ext cx="8534400" cy="914400"/>
          </a:xfrm>
        </p:spPr>
        <p:txBody>
          <a:bodyPr/>
          <a:lstStyle/>
          <a:p>
            <a:pPr algn="l"/>
            <a:r>
              <a:rPr lang="en-US" altLang="en-US" dirty="0"/>
              <a:t>Sample Answers for Core Action 3</a:t>
            </a:r>
            <a:endParaRPr lang="en-US" dirty="0"/>
          </a:p>
        </p:txBody>
      </p:sp>
      <p:sp>
        <p:nvSpPr>
          <p:cNvPr id="4" name="Content Placeholder 3">
            <a:extLst>
              <a:ext uri="{FF2B5EF4-FFF2-40B4-BE49-F238E27FC236}">
                <a16:creationId xmlns:a16="http://schemas.microsoft.com/office/drawing/2014/main" id="{3E2EF6B4-5B68-8DC7-EA7F-306BD4591EF1}"/>
              </a:ext>
            </a:extLst>
          </p:cNvPr>
          <p:cNvSpPr>
            <a:spLocks noGrp="1"/>
          </p:cNvSpPr>
          <p:nvPr>
            <p:ph idx="1"/>
          </p:nvPr>
        </p:nvSpPr>
        <p:spPr/>
        <p:txBody>
          <a:bodyPr/>
          <a:lstStyle/>
          <a:p>
            <a:pPr marL="0" indent="0">
              <a:buNone/>
              <a:defRPr/>
            </a:pPr>
            <a:r>
              <a:rPr lang="en-US" altLang="en-US" dirty="0">
                <a:solidFill>
                  <a:srgbClr val="000000"/>
                </a:solidFill>
                <a:cs typeface="Times New Roman" panose="02020603050405020304" pitchFamily="18" charset="0"/>
                <a:sym typeface="Times New Roman" panose="02020603050405020304" pitchFamily="18" charset="0"/>
              </a:rPr>
              <a:t>Chat (with a pause): How </a:t>
            </a:r>
            <a:r>
              <a:rPr lang="en-US" altLang="en-US" dirty="0">
                <a:cs typeface="Times New Roman" panose="02020603050405020304" pitchFamily="18" charset="0"/>
                <a:sym typeface="Times New Roman" panose="02020603050405020304" pitchFamily="18" charset="0"/>
              </a:rPr>
              <a:t>do</a:t>
            </a:r>
            <a:r>
              <a:rPr lang="en-US" altLang="en-US" dirty="0">
                <a:solidFill>
                  <a:srgbClr val="FF0000"/>
                </a:solidFill>
                <a:cs typeface="Times New Roman" panose="02020603050405020304" pitchFamily="18" charset="0"/>
                <a:sym typeface="Times New Roman" panose="02020603050405020304" pitchFamily="18" charset="0"/>
              </a:rPr>
              <a:t> </a:t>
            </a:r>
            <a:r>
              <a:rPr lang="en-US" altLang="en-US" dirty="0">
                <a:solidFill>
                  <a:srgbClr val="000000"/>
                </a:solidFill>
                <a:cs typeface="Times New Roman" panose="02020603050405020304" pitchFamily="18" charset="0"/>
                <a:sym typeface="Times New Roman" panose="02020603050405020304" pitchFamily="18" charset="0"/>
              </a:rPr>
              <a:t>these ratings compare to yours? </a:t>
            </a:r>
            <a:endParaRPr lang="en-US" altLang="en-US" dirty="0"/>
          </a:p>
          <a:p>
            <a:pPr marL="0" indent="0">
              <a:buNone/>
              <a:defRPr/>
            </a:pPr>
            <a:endParaRPr lang="en-US" altLang="en-US" dirty="0"/>
          </a:p>
          <a:p>
            <a:pPr marL="0" indent="0">
              <a:buNone/>
            </a:pPr>
            <a:endParaRPr lang="en-US" dirty="0"/>
          </a:p>
        </p:txBody>
      </p:sp>
      <p:pic>
        <p:nvPicPr>
          <p:cNvPr id="2" name="Picture 1" descr="Core Action 3. Lesson activities productively engage students in understanding the content.A. Instructor sequences activities to support students delving deeper into content to build their understanding of key information.B. Students participate actively in collaborative learning activities where they build on each other’s insights and develop their language skills.C. Students display persistence with tasks about demanding content.Evidence observed:">
            <a:extLst>
              <a:ext uri="{FF2B5EF4-FFF2-40B4-BE49-F238E27FC236}">
                <a16:creationId xmlns:a16="http://schemas.microsoft.com/office/drawing/2014/main" id="{14CF139C-6517-6EB2-EB19-12BD794B06C8}"/>
              </a:ext>
            </a:extLst>
          </p:cNvPr>
          <p:cNvPicPr>
            <a:picLocks noChangeAspect="1"/>
          </p:cNvPicPr>
          <p:nvPr/>
        </p:nvPicPr>
        <p:blipFill>
          <a:blip r:embed="rId3"/>
          <a:stretch>
            <a:fillRect/>
          </a:stretch>
        </p:blipFill>
        <p:spPr>
          <a:xfrm>
            <a:off x="76200" y="2241390"/>
            <a:ext cx="8991600" cy="3727610"/>
          </a:xfrm>
          <a:prstGeom prst="rect">
            <a:avLst/>
          </a:prstGeom>
        </p:spPr>
      </p:pic>
      <p:pic>
        <p:nvPicPr>
          <p:cNvPr id="64514" name="Google Shape;233;p23">
            <a:extLst>
              <a:ext uri="{FF2B5EF4-FFF2-40B4-BE49-F238E27FC236}">
                <a16:creationId xmlns:a16="http://schemas.microsoft.com/office/drawing/2014/main" id="{34AC1264-4A83-4949-81BC-A12E3F454252}"/>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419100"/>
            <a:ext cx="1012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9">
            <a:extLst>
              <a:ext uri="{FF2B5EF4-FFF2-40B4-BE49-F238E27FC236}">
                <a16:creationId xmlns:a16="http://schemas.microsoft.com/office/drawing/2014/main" id="{E3F09D4D-2355-4002-9E16-2F66038BE132}"/>
              </a:ext>
            </a:extLst>
          </p:cNvPr>
          <p:cNvSpPr>
            <a:spLocks noGrp="1" noChangeArrowheads="1"/>
          </p:cNvSpPr>
          <p:nvPr>
            <p:ph type="title"/>
          </p:nvPr>
        </p:nvSpPr>
        <p:spPr>
          <a:xfrm>
            <a:off x="1295400" y="304800"/>
            <a:ext cx="6324600" cy="914400"/>
          </a:xfrm>
        </p:spPr>
        <p:txBody>
          <a:bodyPr/>
          <a:lstStyle/>
          <a:p>
            <a:r>
              <a:rPr lang="en-US" altLang="en-US"/>
              <a:t>Let’s Discuss!</a:t>
            </a:r>
          </a:p>
        </p:txBody>
      </p:sp>
      <p:sp>
        <p:nvSpPr>
          <p:cNvPr id="11" name="Content Placeholder 10">
            <a:extLst>
              <a:ext uri="{FF2B5EF4-FFF2-40B4-BE49-F238E27FC236}">
                <a16:creationId xmlns:a16="http://schemas.microsoft.com/office/drawing/2014/main" id="{EDD4E147-0849-4AEC-9591-86BD391AF461}"/>
              </a:ext>
            </a:extLst>
          </p:cNvPr>
          <p:cNvSpPr>
            <a:spLocks noGrp="1"/>
          </p:cNvSpPr>
          <p:nvPr>
            <p:ph idx="1"/>
          </p:nvPr>
        </p:nvSpPr>
        <p:spPr>
          <a:xfrm>
            <a:off x="647700" y="1905000"/>
            <a:ext cx="7848600" cy="4648200"/>
          </a:xfrm>
        </p:spPr>
        <p:txBody>
          <a:bodyPr/>
          <a:lstStyle/>
          <a:p>
            <a:pPr marL="0" indent="0">
              <a:spcBef>
                <a:spcPts val="1200"/>
              </a:spcBef>
              <a:spcAft>
                <a:spcPts val="600"/>
              </a:spcAft>
              <a:buNone/>
              <a:defRPr/>
            </a:pPr>
            <a:r>
              <a:rPr lang="en-US" altLang="en-US" dirty="0">
                <a:ea typeface="MS PGothic"/>
              </a:rPr>
              <a:t>Let’s take 10 minutes to review the sample evidence for Core Actions 1, 2, and 3</a:t>
            </a:r>
            <a:r>
              <a:rPr lang="en-US" altLang="en-US" i="1" dirty="0">
                <a:ea typeface="MS PGothic"/>
              </a:rPr>
              <a:t>.</a:t>
            </a:r>
            <a:endParaRPr lang="en-US" dirty="0"/>
          </a:p>
          <a:p>
            <a:pPr marL="9525" indent="0">
              <a:spcBef>
                <a:spcPts val="1200"/>
              </a:spcBef>
              <a:spcAft>
                <a:spcPts val="600"/>
              </a:spcAft>
              <a:buFont typeface="Wingdings" panose="05000000000000000000" pitchFamily="2" charset="2"/>
              <a:buNone/>
              <a:defRPr/>
            </a:pPr>
            <a:r>
              <a:rPr lang="en-US" dirty="0"/>
              <a:t>Now let’s hear from a couple of teams about the evidence you found and noted to support your ratings: </a:t>
            </a:r>
          </a:p>
          <a:p>
            <a:pPr marL="688975" lvl="1" indent="-342900">
              <a:spcBef>
                <a:spcPts val="1200"/>
              </a:spcBef>
              <a:spcAft>
                <a:spcPts val="600"/>
              </a:spcAft>
              <a:buClr>
                <a:srgbClr val="C00000"/>
              </a:buClr>
              <a:buFont typeface="Wingdings" pitchFamily="2" charset="2"/>
              <a:buChar char="Ø"/>
              <a:defRPr/>
            </a:pPr>
            <a:r>
              <a:rPr lang="en-US" sz="2200" i="1" dirty="0"/>
              <a:t>How is your evidence different from or similar to the sample evidence?</a:t>
            </a:r>
          </a:p>
          <a:p>
            <a:pPr>
              <a:defRPr/>
            </a:pPr>
            <a:endParaRPr lang="en-US" dirty="0"/>
          </a:p>
        </p:txBody>
      </p:sp>
      <p:pic>
        <p:nvPicPr>
          <p:cNvPr id="45059" name="Picture 2" descr="Solid Black Megaphone Icon 4 (Graphic) by ahlangraphic · Creative Fabrica">
            <a:extLst>
              <a:ext uri="{FF2B5EF4-FFF2-40B4-BE49-F238E27FC236}">
                <a16:creationId xmlns:a16="http://schemas.microsoft.com/office/drawing/2014/main" id="{0C6D61DB-84D9-45D4-BADB-B9CC3C2EB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931" t="25130" r="26552" b="25130"/>
          <a:stretch>
            <a:fillRect/>
          </a:stretch>
        </p:blipFill>
        <p:spPr bwMode="auto">
          <a:xfrm>
            <a:off x="7848600" y="304800"/>
            <a:ext cx="8715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2">
            <a:extLst>
              <a:ext uri="{FF2B5EF4-FFF2-40B4-BE49-F238E27FC236}">
                <a16:creationId xmlns:a16="http://schemas.microsoft.com/office/drawing/2014/main" id="{FDA00B7B-FFB0-4934-9528-296CFCECA0F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575" y="419100"/>
            <a:ext cx="781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dissolv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dissolve">
                                      <p:cBhvr>
                                        <p:cTn id="1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9698A-0A35-BE1A-DB65-96A0D50FB1C4}"/>
              </a:ext>
            </a:extLst>
          </p:cNvPr>
          <p:cNvSpPr>
            <a:spLocks noGrp="1"/>
          </p:cNvSpPr>
          <p:nvPr>
            <p:ph type="title"/>
          </p:nvPr>
        </p:nvSpPr>
        <p:spPr>
          <a:xfrm>
            <a:off x="722313" y="2590800"/>
            <a:ext cx="7772400" cy="1362075"/>
          </a:xfrm>
        </p:spPr>
        <p:txBody>
          <a:bodyPr/>
          <a:lstStyle/>
          <a:p>
            <a:r>
              <a:rPr lang="en-US" altLang="en-US" dirty="0"/>
              <a:t>QUESTIONS &amp; CLARIFICATIONS</a:t>
            </a:r>
            <a:br>
              <a:rPr lang="en-US" altLang="en-US" i="1" dirty="0"/>
            </a:b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BE3B0-DB62-0F95-CFE2-8E22A697D4F2}"/>
              </a:ext>
            </a:extLst>
          </p:cNvPr>
          <p:cNvSpPr>
            <a:spLocks noGrp="1"/>
          </p:cNvSpPr>
          <p:nvPr>
            <p:ph type="title"/>
          </p:nvPr>
        </p:nvSpPr>
        <p:spPr/>
        <p:txBody>
          <a:bodyPr/>
          <a:lstStyle/>
          <a:p>
            <a:r>
              <a:rPr lang="en-US" altLang="en-US" dirty="0"/>
              <a:t>Preview of the Week 2 Assignments</a:t>
            </a:r>
            <a:endParaRPr lang="en-US" dirty="0"/>
          </a:p>
        </p:txBody>
      </p:sp>
      <p:sp>
        <p:nvSpPr>
          <p:cNvPr id="4" name="Content Placeholder 3">
            <a:extLst>
              <a:ext uri="{FF2B5EF4-FFF2-40B4-BE49-F238E27FC236}">
                <a16:creationId xmlns:a16="http://schemas.microsoft.com/office/drawing/2014/main" id="{A15D162E-8DAA-0F3B-8862-7CF48C21977B}"/>
              </a:ext>
            </a:extLst>
          </p:cNvPr>
          <p:cNvSpPr>
            <a:spLocks noGrp="1"/>
          </p:cNvSpPr>
          <p:nvPr>
            <p:ph idx="1"/>
          </p:nvPr>
        </p:nvSpPr>
        <p:spPr/>
        <p:txBody>
          <a:bodyPr/>
          <a:lstStyle/>
          <a:p>
            <a:pPr marL="0" indent="0">
              <a:spcBef>
                <a:spcPts val="1200"/>
              </a:spcBef>
              <a:spcAft>
                <a:spcPts val="600"/>
              </a:spcAft>
              <a:buSzPct val="100000"/>
              <a:buNone/>
              <a:defRPr/>
            </a:pPr>
            <a:r>
              <a:rPr lang="en-US" dirty="0"/>
              <a:t>Individually:</a:t>
            </a:r>
          </a:p>
          <a:p>
            <a:pPr marL="342900">
              <a:spcBef>
                <a:spcPts val="1200"/>
              </a:spcBef>
              <a:spcAft>
                <a:spcPts val="600"/>
              </a:spcAft>
              <a:buSzPct val="100000"/>
              <a:defRPr/>
            </a:pPr>
            <a:r>
              <a:rPr lang="en-US" dirty="0"/>
              <a:t>Watch the full SIA video without looking at the completed observation in the Resource Package.  </a:t>
            </a:r>
          </a:p>
          <a:p>
            <a:pPr marL="342900">
              <a:spcBef>
                <a:spcPts val="1200"/>
              </a:spcBef>
              <a:spcAft>
                <a:spcPts val="600"/>
              </a:spcAft>
              <a:buSzPct val="100000"/>
              <a:defRPr/>
            </a:pPr>
            <a:r>
              <a:rPr lang="en-US" dirty="0"/>
              <a:t>Collect evidence, make notes, and assign ratings for all five Core Actions using the observation tool.  </a:t>
            </a:r>
          </a:p>
          <a:p>
            <a:pPr marL="342900">
              <a:spcBef>
                <a:spcPts val="1200"/>
              </a:spcBef>
              <a:spcAft>
                <a:spcPts val="600"/>
              </a:spcAft>
              <a:buSzPct val="100000"/>
              <a:defRPr/>
            </a:pPr>
            <a:r>
              <a:rPr lang="en-US" dirty="0"/>
              <a:t>Prepare to meet and share your observations with your state team and coach.</a:t>
            </a:r>
          </a:p>
          <a:p>
            <a:pPr marL="114300" indent="0">
              <a:buNone/>
              <a:defRPr/>
            </a:pPr>
            <a:endParaRPr lang="en-US" dirty="0"/>
          </a:p>
          <a:p>
            <a:endParaRPr lang="en-US" dirty="0"/>
          </a:p>
        </p:txBody>
      </p:sp>
    </p:spTree>
    <p:extLst>
      <p:ext uri="{BB962C8B-B14F-4D97-AF65-F5344CB8AC3E}">
        <p14:creationId xmlns:p14="http://schemas.microsoft.com/office/powerpoint/2010/main" val="3052402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Google Shape;83;p4">
            <a:extLst>
              <a:ext uri="{FF2B5EF4-FFF2-40B4-BE49-F238E27FC236}">
                <a16:creationId xmlns:a16="http://schemas.microsoft.com/office/drawing/2014/main" id="{94928FDD-20CC-439C-9239-CC0570BBB198}"/>
              </a:ext>
            </a:extLst>
          </p:cNvPr>
          <p:cNvSpPr>
            <a:spLocks noGrp="1" noChangeArrowheads="1"/>
          </p:cNvSpPr>
          <p:nvPr>
            <p:ph type="title"/>
          </p:nvPr>
        </p:nvSpPr>
        <p:spPr>
          <a:xfrm>
            <a:off x="1295400" y="282575"/>
            <a:ext cx="7315200" cy="914400"/>
          </a:xfrm>
        </p:spPr>
        <p:txBody>
          <a:bodyPr lIns="90600" tIns="44500" rIns="90600" bIns="44500"/>
          <a:lstStyle/>
          <a:p>
            <a:r>
              <a:rPr lang="en-US" altLang="en-US" dirty="0"/>
              <a:t>A Little Bit About You – Poll</a:t>
            </a:r>
          </a:p>
        </p:txBody>
      </p:sp>
      <p:sp>
        <p:nvSpPr>
          <p:cNvPr id="84" name="Google Shape;84;p4">
            <a:extLst>
              <a:ext uri="{FF2B5EF4-FFF2-40B4-BE49-F238E27FC236}">
                <a16:creationId xmlns:a16="http://schemas.microsoft.com/office/drawing/2014/main" id="{891F0A60-6D2B-4990-9A78-6E92481AB171}"/>
              </a:ext>
            </a:extLst>
          </p:cNvPr>
          <p:cNvSpPr txBox="1">
            <a:spLocks noGrp="1"/>
          </p:cNvSpPr>
          <p:nvPr>
            <p:ph type="body" idx="1"/>
          </p:nvPr>
        </p:nvSpPr>
        <p:spPr>
          <a:xfrm>
            <a:off x="685800" y="1852613"/>
            <a:ext cx="7924800" cy="3951287"/>
          </a:xfrm>
        </p:spPr>
        <p:txBody>
          <a:bodyPr spcFirstLastPara="1" lIns="90600" tIns="44500" rIns="90600" bIns="44500">
            <a:noAutofit/>
          </a:bodyPr>
          <a:lstStyle/>
          <a:p>
            <a:pPr marL="0" indent="0">
              <a:spcBef>
                <a:spcPts val="0"/>
              </a:spcBef>
              <a:spcAft>
                <a:spcPts val="0"/>
              </a:spcAft>
              <a:buSzPts val="2200"/>
              <a:buFont typeface="Wingdings" panose="05000000000000000000" pitchFamily="2" charset="2"/>
              <a:buNone/>
              <a:defRPr/>
            </a:pPr>
            <a:r>
              <a:rPr lang="en-US" dirty="0"/>
              <a:t>What is your experience with classroom observation systems? </a:t>
            </a:r>
            <a:r>
              <a:rPr lang="en-US" i="1" dirty="0"/>
              <a:t>(Select all that apply.)</a:t>
            </a:r>
            <a:endParaRPr i="1" dirty="0"/>
          </a:p>
          <a:p>
            <a:pPr marL="457200" indent="-457200">
              <a:spcBef>
                <a:spcPts val="1650"/>
              </a:spcBef>
              <a:spcAft>
                <a:spcPts val="0"/>
              </a:spcAft>
              <a:buSzPts val="2200"/>
              <a:buFont typeface="Arial"/>
              <a:buAutoNum type="arabicPeriod"/>
              <a:defRPr/>
            </a:pPr>
            <a:r>
              <a:rPr lang="en-US" dirty="0"/>
              <a:t>I have observed classrooms using a standardized tool.</a:t>
            </a:r>
            <a:endParaRPr dirty="0"/>
          </a:p>
          <a:p>
            <a:pPr marL="457200" indent="-457200">
              <a:spcBef>
                <a:spcPts val="1650"/>
              </a:spcBef>
              <a:spcAft>
                <a:spcPts val="0"/>
              </a:spcAft>
              <a:buSzPts val="2200"/>
              <a:buFont typeface="Arial"/>
              <a:buAutoNum type="arabicPeriod"/>
              <a:defRPr/>
            </a:pPr>
            <a:r>
              <a:rPr lang="en-US" dirty="0"/>
              <a:t>I have been observed teaching using a standardized tool.</a:t>
            </a:r>
            <a:endParaRPr dirty="0"/>
          </a:p>
          <a:p>
            <a:pPr marL="457200" indent="-457200">
              <a:spcBef>
                <a:spcPts val="1650"/>
              </a:spcBef>
              <a:spcAft>
                <a:spcPts val="0"/>
              </a:spcAft>
              <a:buSzPts val="2200"/>
              <a:buFont typeface="Arial"/>
              <a:buAutoNum type="arabicPeriod"/>
              <a:defRPr/>
            </a:pPr>
            <a:r>
              <a:rPr lang="en-US" dirty="0"/>
              <a:t>I have not been involved in either.</a:t>
            </a:r>
            <a:endParaRPr dirty="0"/>
          </a:p>
          <a:p>
            <a:pPr marL="457200" indent="-317500">
              <a:spcBef>
                <a:spcPts val="1650"/>
              </a:spcBef>
              <a:spcAft>
                <a:spcPts val="0"/>
              </a:spcAft>
              <a:buSzPts val="2200"/>
              <a:buFont typeface="Arial"/>
              <a:buNone/>
              <a:defRPr/>
            </a:pPr>
            <a:endParaRPr dirty="0">
              <a:solidFill>
                <a:srgbClr val="FF0000"/>
              </a:solidFill>
            </a:endParaRPr>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73CBF04E-3ADE-4F44-B2D7-2B85CFED0788}"/>
              </a:ext>
            </a:extLst>
          </p:cNvPr>
          <p:cNvSpPr>
            <a:spLocks noGrp="1" noChangeArrowheads="1"/>
          </p:cNvSpPr>
          <p:nvPr>
            <p:ph type="title"/>
          </p:nvPr>
        </p:nvSpPr>
        <p:spPr/>
        <p:txBody>
          <a:bodyPr/>
          <a:lstStyle/>
          <a:p>
            <a:r>
              <a:rPr lang="en-US" altLang="en-US" dirty="0"/>
              <a:t>Preview of Week 2, cont’d.</a:t>
            </a:r>
          </a:p>
        </p:txBody>
      </p:sp>
      <p:sp>
        <p:nvSpPr>
          <p:cNvPr id="3" name="Text Placeholder 2">
            <a:extLst>
              <a:ext uri="{FF2B5EF4-FFF2-40B4-BE49-F238E27FC236}">
                <a16:creationId xmlns:a16="http://schemas.microsoft.com/office/drawing/2014/main" id="{596C711A-B9A2-47B3-A7BA-3FD4796CA5D2}"/>
              </a:ext>
            </a:extLst>
          </p:cNvPr>
          <p:cNvSpPr>
            <a:spLocks noGrp="1"/>
          </p:cNvSpPr>
          <p:nvPr>
            <p:ph type="body" idx="1"/>
          </p:nvPr>
        </p:nvSpPr>
        <p:spPr>
          <a:xfrm>
            <a:off x="609600" y="1828800"/>
            <a:ext cx="7924800" cy="3875088"/>
          </a:xfrm>
        </p:spPr>
        <p:txBody>
          <a:bodyPr/>
          <a:lstStyle/>
          <a:p>
            <a:pPr marL="0" indent="0">
              <a:spcBef>
                <a:spcPts val="1200"/>
              </a:spcBef>
              <a:spcAft>
                <a:spcPts val="600"/>
              </a:spcAft>
              <a:buSzPct val="100000"/>
              <a:buFont typeface="Wingdings" panose="05000000000000000000" pitchFamily="2" charset="2"/>
              <a:buNone/>
              <a:defRPr/>
            </a:pPr>
            <a:r>
              <a:rPr lang="en-US" dirty="0"/>
              <a:t>Then meet as a state team with your coach to:</a:t>
            </a:r>
          </a:p>
          <a:p>
            <a:pPr marL="342900">
              <a:spcBef>
                <a:spcPts val="1200"/>
              </a:spcBef>
              <a:spcAft>
                <a:spcPts val="600"/>
              </a:spcAft>
              <a:buSzPct val="100000"/>
              <a:defRPr/>
            </a:pPr>
            <a:r>
              <a:rPr lang="en-US" dirty="0"/>
              <a:t>Discuss your ratings and notes with each other using the ELA/Literacy Core Actions and Guiding Questions resource. </a:t>
            </a:r>
          </a:p>
          <a:p>
            <a:pPr marL="342900">
              <a:spcBef>
                <a:spcPts val="1200"/>
              </a:spcBef>
              <a:spcAft>
                <a:spcPts val="600"/>
              </a:spcAft>
              <a:buSzPct val="100000"/>
              <a:defRPr/>
            </a:pPr>
            <a:r>
              <a:rPr lang="en-US" dirty="0"/>
              <a:t>Notice points of agreement and reach a consensus about points of disagreement.</a:t>
            </a:r>
          </a:p>
          <a:p>
            <a:pPr marL="342900">
              <a:spcBef>
                <a:spcPts val="1200"/>
              </a:spcBef>
              <a:spcAft>
                <a:spcPts val="600"/>
              </a:spcAft>
              <a:buSzPct val="100000"/>
              <a:defRPr/>
            </a:pPr>
            <a:r>
              <a:rPr lang="en-US" dirty="0"/>
              <a:t>Be prepared to share your findings during the next training session. Select someone who will share on behalf of the team.</a:t>
            </a:r>
          </a:p>
          <a:p>
            <a:pPr marL="0" indent="0" algn="ctr">
              <a:spcBef>
                <a:spcPts val="1200"/>
              </a:spcBef>
              <a:spcAft>
                <a:spcPts val="600"/>
              </a:spcAft>
              <a:buSzPct val="100000"/>
              <a:buFont typeface="Wingdings" panose="05000000000000000000" pitchFamily="2" charset="2"/>
              <a:buNone/>
              <a:defRPr/>
            </a:pPr>
            <a:r>
              <a:rPr lang="en-US" i="1" dirty="0"/>
              <a:t>Any questions?</a:t>
            </a:r>
          </a:p>
          <a:p>
            <a:pPr>
              <a:defRPr/>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Google Shape;377;p44">
            <a:extLst>
              <a:ext uri="{FF2B5EF4-FFF2-40B4-BE49-F238E27FC236}">
                <a16:creationId xmlns:a16="http://schemas.microsoft.com/office/drawing/2014/main" id="{0B53CB4F-E292-4DDE-90C1-FC3AB386EF31}"/>
              </a:ext>
            </a:extLst>
          </p:cNvPr>
          <p:cNvSpPr>
            <a:spLocks noGrp="1" noChangeArrowheads="1"/>
          </p:cNvSpPr>
          <p:nvPr>
            <p:ph type="title" idx="4294967295"/>
          </p:nvPr>
        </p:nvSpPr>
        <p:spPr>
          <a:xfrm>
            <a:off x="609600" y="152400"/>
            <a:ext cx="8153400" cy="1066800"/>
          </a:xfrm>
        </p:spPr>
        <p:txBody>
          <a:bodyPr lIns="90600" tIns="44500" rIns="90600" bIns="44500"/>
          <a:lstStyle/>
          <a:p>
            <a:r>
              <a:rPr lang="en-US" altLang="en-US" dirty="0"/>
              <a:t>An Additional Week 2 Assignment: </a:t>
            </a:r>
            <a:br>
              <a:rPr lang="en-US" altLang="en-US" dirty="0"/>
            </a:br>
            <a:r>
              <a:rPr lang="en-US" altLang="en-US" dirty="0"/>
              <a:t>Select Instructors to Observe</a:t>
            </a:r>
          </a:p>
        </p:txBody>
      </p:sp>
      <p:sp>
        <p:nvSpPr>
          <p:cNvPr id="378" name="Google Shape;378;p44">
            <a:extLst>
              <a:ext uri="{FF2B5EF4-FFF2-40B4-BE49-F238E27FC236}">
                <a16:creationId xmlns:a16="http://schemas.microsoft.com/office/drawing/2014/main" id="{AA7B163E-510F-4D70-8F98-46224DD92595}"/>
              </a:ext>
            </a:extLst>
          </p:cNvPr>
          <p:cNvSpPr>
            <a:spLocks noGrp="1" noChangeArrowheads="1"/>
          </p:cNvSpPr>
          <p:nvPr>
            <p:ph type="body" idx="4294967295"/>
          </p:nvPr>
        </p:nvSpPr>
        <p:spPr>
          <a:xfrm>
            <a:off x="381000" y="1524000"/>
            <a:ext cx="8382000" cy="4800600"/>
          </a:xfrm>
        </p:spPr>
        <p:txBody>
          <a:bodyPr lIns="90600" tIns="44500" rIns="90600" bIns="44500"/>
          <a:lstStyle/>
          <a:p>
            <a:pPr marL="225425" lvl="1" indent="0">
              <a:lnSpc>
                <a:spcPct val="120000"/>
              </a:lnSpc>
              <a:spcBef>
                <a:spcPts val="600"/>
              </a:spcBef>
              <a:spcAft>
                <a:spcPts val="600"/>
              </a:spcAft>
              <a:buSzPts val="2200"/>
              <a:buNone/>
            </a:pPr>
            <a:r>
              <a:rPr lang="en-US" altLang="en-US" sz="2200" dirty="0">
                <a:cs typeface="MS PGothic" panose="020B0600070205080204" pitchFamily="34" charset="-128"/>
              </a:rPr>
              <a:t>To prepare for the site-based observations you will conduct in a couple of weeks:</a:t>
            </a:r>
          </a:p>
          <a:p>
            <a:pPr lvl="1" indent="-342900">
              <a:lnSpc>
                <a:spcPct val="120000"/>
              </a:lnSpc>
              <a:spcBef>
                <a:spcPts val="600"/>
              </a:spcBef>
              <a:spcAft>
                <a:spcPts val="600"/>
              </a:spcAft>
              <a:buSzPts val="2200"/>
            </a:pPr>
            <a:r>
              <a:rPr lang="en-US" altLang="en-US" sz="2200" dirty="0">
                <a:cs typeface="MS PGothic" panose="020B0600070205080204" pitchFamily="34" charset="-128"/>
              </a:rPr>
              <a:t>Select at least two participants you will want to observe.</a:t>
            </a:r>
          </a:p>
          <a:p>
            <a:pPr lvl="1" indent="-342900">
              <a:lnSpc>
                <a:spcPct val="120000"/>
              </a:lnSpc>
              <a:spcBef>
                <a:spcPts val="600"/>
              </a:spcBef>
              <a:spcAft>
                <a:spcPts val="600"/>
              </a:spcAft>
              <a:buSzPts val="2200"/>
            </a:pPr>
            <a:r>
              <a:rPr lang="en-US" altLang="en-US" sz="2200" dirty="0">
                <a:cs typeface="MS PGothic" panose="020B0600070205080204" pitchFamily="34" charset="-128"/>
              </a:rPr>
              <a:t>Make initial overtures in person or via email to prospective </a:t>
            </a:r>
            <a:r>
              <a:rPr lang="en-US" altLang="en-US" sz="2200" dirty="0" err="1">
                <a:cs typeface="MS PGothic" panose="020B0600070205080204" pitchFamily="34" charset="-128"/>
              </a:rPr>
              <a:t>observees</a:t>
            </a:r>
            <a:r>
              <a:rPr lang="en-US" altLang="en-US" sz="2200" dirty="0">
                <a:cs typeface="MS PGothic" panose="020B0600070205080204" pitchFamily="34" charset="-128"/>
              </a:rPr>
              <a:t>.</a:t>
            </a:r>
          </a:p>
          <a:p>
            <a:pPr lvl="1" indent="-342900">
              <a:lnSpc>
                <a:spcPct val="120000"/>
              </a:lnSpc>
              <a:spcBef>
                <a:spcPts val="600"/>
              </a:spcBef>
              <a:spcAft>
                <a:spcPts val="600"/>
              </a:spcAft>
              <a:buSzPts val="2200"/>
            </a:pPr>
            <a:r>
              <a:rPr lang="en-US" altLang="en-US" sz="2100" dirty="0">
                <a:cs typeface="MS PGothic" panose="020B0600070205080204" pitchFamily="34" charset="-128"/>
              </a:rPr>
              <a:t>Let them know you are participating in a national training to gain experience in using a standardized observation tool.</a:t>
            </a:r>
          </a:p>
          <a:p>
            <a:pPr lvl="1" indent="-342900">
              <a:lnSpc>
                <a:spcPct val="120000"/>
              </a:lnSpc>
              <a:spcBef>
                <a:spcPts val="600"/>
              </a:spcBef>
              <a:spcAft>
                <a:spcPts val="600"/>
              </a:spcAft>
              <a:buSzPts val="2200"/>
            </a:pPr>
            <a:r>
              <a:rPr lang="en-US" altLang="en-US" sz="2100" dirty="0">
                <a:cs typeface="MS PGothic" panose="020B0600070205080204" pitchFamily="34" charset="-128"/>
              </a:rPr>
              <a:t>Include the goals of the observation system.</a:t>
            </a:r>
          </a:p>
          <a:p>
            <a:pPr lvl="1" indent="-342900">
              <a:lnSpc>
                <a:spcPct val="120000"/>
              </a:lnSpc>
              <a:spcBef>
                <a:spcPts val="600"/>
              </a:spcBef>
              <a:spcAft>
                <a:spcPts val="600"/>
              </a:spcAft>
              <a:buSzPts val="2200"/>
            </a:pPr>
            <a:r>
              <a:rPr lang="en-US" altLang="en-US" sz="2100" dirty="0">
                <a:cs typeface="MS PGothic" panose="020B0600070205080204" pitchFamily="34" charset="-128"/>
              </a:rPr>
              <a:t>If they agree to being observed, let them know you will be in to observe them in about four weeks.</a:t>
            </a:r>
            <a:endParaRPr lang="en-US" altLang="en-US" sz="2200" dirty="0">
              <a:cs typeface="MS PGothic" panose="020B0600070205080204" pitchFamily="34" charset="-128"/>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
                                            <p:txEl>
                                              <p:pRg st="1" end="1"/>
                                            </p:txEl>
                                          </p:spTgt>
                                        </p:tgtEl>
                                        <p:attrNameLst>
                                          <p:attrName>style.visibility</p:attrName>
                                        </p:attrNameLst>
                                      </p:cBhvr>
                                      <p:to>
                                        <p:strVal val="visible"/>
                                      </p:to>
                                    </p:set>
                                    <p:anim calcmode="lin" valueType="num">
                                      <p:cBhvr additive="base">
                                        <p:cTn id="7" dur="500" fill="hold"/>
                                        <p:tgtEl>
                                          <p:spTgt spid="3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8">
                                            <p:txEl>
                                              <p:pRg st="2" end="2"/>
                                            </p:txEl>
                                          </p:spTgt>
                                        </p:tgtEl>
                                        <p:attrNameLst>
                                          <p:attrName>style.visibility</p:attrName>
                                        </p:attrNameLst>
                                      </p:cBhvr>
                                      <p:to>
                                        <p:strVal val="visible"/>
                                      </p:to>
                                    </p:set>
                                    <p:anim calcmode="lin" valueType="num">
                                      <p:cBhvr additive="base">
                                        <p:cTn id="13" dur="500" fill="hold"/>
                                        <p:tgtEl>
                                          <p:spTgt spid="37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8">
                                            <p:txEl>
                                              <p:pRg st="3" end="3"/>
                                            </p:txEl>
                                          </p:spTgt>
                                        </p:tgtEl>
                                        <p:attrNameLst>
                                          <p:attrName>style.visibility</p:attrName>
                                        </p:attrNameLst>
                                      </p:cBhvr>
                                      <p:to>
                                        <p:strVal val="visible"/>
                                      </p:to>
                                    </p:set>
                                    <p:anim calcmode="lin" valueType="num">
                                      <p:cBhvr additive="base">
                                        <p:cTn id="19" dur="500" fill="hold"/>
                                        <p:tgtEl>
                                          <p:spTgt spid="37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8">
                                            <p:txEl>
                                              <p:pRg st="4" end="4"/>
                                            </p:txEl>
                                          </p:spTgt>
                                        </p:tgtEl>
                                        <p:attrNameLst>
                                          <p:attrName>style.visibility</p:attrName>
                                        </p:attrNameLst>
                                      </p:cBhvr>
                                      <p:to>
                                        <p:strVal val="visible"/>
                                      </p:to>
                                    </p:set>
                                    <p:anim calcmode="lin" valueType="num">
                                      <p:cBhvr additive="base">
                                        <p:cTn id="25" dur="500" fill="hold"/>
                                        <p:tgtEl>
                                          <p:spTgt spid="37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78">
                                            <p:txEl>
                                              <p:pRg st="5" end="5"/>
                                            </p:txEl>
                                          </p:spTgt>
                                        </p:tgtEl>
                                        <p:attrNameLst>
                                          <p:attrName>style.visibility</p:attrName>
                                        </p:attrNameLst>
                                      </p:cBhvr>
                                      <p:to>
                                        <p:strVal val="visible"/>
                                      </p:to>
                                    </p:set>
                                    <p:anim calcmode="lin" valueType="num">
                                      <p:cBhvr additive="base">
                                        <p:cTn id="31" dur="500" fill="hold"/>
                                        <p:tgtEl>
                                          <p:spTgt spid="37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itle 3">
            <a:extLst>
              <a:ext uri="{FF2B5EF4-FFF2-40B4-BE49-F238E27FC236}">
                <a16:creationId xmlns:a16="http://schemas.microsoft.com/office/drawing/2014/main" id="{CD134A72-37AB-AE49-9254-CE53952F23B4}"/>
              </a:ext>
            </a:extLst>
          </p:cNvPr>
          <p:cNvSpPr>
            <a:spLocks noGrp="1" noChangeArrowheads="1"/>
          </p:cNvSpPr>
          <p:nvPr>
            <p:ph type="title"/>
          </p:nvPr>
        </p:nvSpPr>
        <p:spPr>
          <a:xfrm>
            <a:off x="304800" y="3124200"/>
            <a:ext cx="8534400" cy="3505200"/>
          </a:xfrm>
        </p:spPr>
        <p:txBody>
          <a:bodyPr/>
          <a:lstStyle/>
          <a:p>
            <a:r>
              <a:rPr lang="en-US" altLang="en-US" sz="6000" dirty="0"/>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Google Shape;89;p5">
            <a:extLst>
              <a:ext uri="{FF2B5EF4-FFF2-40B4-BE49-F238E27FC236}">
                <a16:creationId xmlns:a16="http://schemas.microsoft.com/office/drawing/2014/main" id="{387964B5-F2DF-47C5-882C-02973BD72656}"/>
              </a:ext>
            </a:extLst>
          </p:cNvPr>
          <p:cNvSpPr>
            <a:spLocks noGrp="1" noChangeArrowheads="1"/>
          </p:cNvSpPr>
          <p:nvPr>
            <p:ph type="title" idx="4294967295"/>
          </p:nvPr>
        </p:nvSpPr>
        <p:spPr>
          <a:xfrm>
            <a:off x="685800" y="228600"/>
            <a:ext cx="7620000" cy="914400"/>
          </a:xfrm>
        </p:spPr>
        <p:txBody>
          <a:bodyPr lIns="90600" tIns="44500" rIns="90600" bIns="44500"/>
          <a:lstStyle/>
          <a:p>
            <a:r>
              <a:rPr lang="en-US" altLang="en-US" sz="3200" dirty="0"/>
              <a:t>Purpose of the SIA 2.0 Classroom Observation System</a:t>
            </a:r>
            <a:endParaRPr lang="en-US" altLang="en-US" dirty="0"/>
          </a:p>
        </p:txBody>
      </p:sp>
      <p:sp>
        <p:nvSpPr>
          <p:cNvPr id="90" name="Google Shape;90;p5">
            <a:extLst>
              <a:ext uri="{FF2B5EF4-FFF2-40B4-BE49-F238E27FC236}">
                <a16:creationId xmlns:a16="http://schemas.microsoft.com/office/drawing/2014/main" id="{F47FA55B-A95D-4201-8B0C-7205FE6180A2}"/>
              </a:ext>
            </a:extLst>
          </p:cNvPr>
          <p:cNvSpPr txBox="1">
            <a:spLocks noGrp="1"/>
          </p:cNvSpPr>
          <p:nvPr>
            <p:ph type="body" idx="4294967295"/>
          </p:nvPr>
        </p:nvSpPr>
        <p:spPr>
          <a:xfrm>
            <a:off x="609600" y="1524000"/>
            <a:ext cx="7924800" cy="4560888"/>
          </a:xfrm>
        </p:spPr>
        <p:txBody>
          <a:bodyPr spcFirstLastPara="1" lIns="90600" tIns="44500" rIns="90600" bIns="44500">
            <a:noAutofit/>
          </a:bodyPr>
          <a:lstStyle/>
          <a:p>
            <a:pPr marL="342900">
              <a:lnSpc>
                <a:spcPct val="120000"/>
              </a:lnSpc>
              <a:spcBef>
                <a:spcPts val="1200"/>
              </a:spcBef>
              <a:spcAft>
                <a:spcPts val="600"/>
              </a:spcAft>
              <a:buSzPct val="102000"/>
              <a:defRPr/>
            </a:pPr>
            <a:r>
              <a:rPr lang="en-US" dirty="0">
                <a:ea typeface="Arial"/>
                <a:cs typeface="Arial"/>
                <a:sym typeface="Arial"/>
              </a:rPr>
              <a:t>Monitor how well lesson content and instructional practices are aligned with the demands of </a:t>
            </a:r>
            <a:r>
              <a:rPr lang="en-US" dirty="0"/>
              <a:t>state-adopted </a:t>
            </a:r>
            <a:r>
              <a:rPr lang="en-US" dirty="0">
                <a:ea typeface="Arial"/>
                <a:cs typeface="Arial"/>
                <a:sym typeface="Arial"/>
              </a:rPr>
              <a:t>standards.</a:t>
            </a:r>
            <a:endParaRPr dirty="0"/>
          </a:p>
          <a:p>
            <a:pPr marL="342900">
              <a:lnSpc>
                <a:spcPct val="120000"/>
              </a:lnSpc>
              <a:spcBef>
                <a:spcPts val="1200"/>
              </a:spcBef>
              <a:spcAft>
                <a:spcPts val="600"/>
              </a:spcAft>
              <a:buSzPct val="102000"/>
              <a:defRPr/>
            </a:pPr>
            <a:r>
              <a:rPr lang="en-US" dirty="0">
                <a:ea typeface="Arial"/>
                <a:cs typeface="Arial"/>
                <a:sym typeface="Arial"/>
              </a:rPr>
              <a:t>Determine how lessons can be improved to promote higher and deeper levels of student learning.</a:t>
            </a:r>
          </a:p>
          <a:p>
            <a:pPr marL="342900">
              <a:lnSpc>
                <a:spcPct val="120000"/>
              </a:lnSpc>
              <a:spcBef>
                <a:spcPts val="1200"/>
              </a:spcBef>
              <a:spcAft>
                <a:spcPts val="600"/>
              </a:spcAft>
              <a:buSzPct val="102000"/>
              <a:defRPr/>
            </a:pPr>
            <a:r>
              <a:rPr lang="en-US" dirty="0"/>
              <a:t>Determine how lessons can </a:t>
            </a:r>
            <a:r>
              <a:rPr lang="en-US" dirty="0">
                <a:ea typeface="Arial"/>
                <a:cs typeface="Arial"/>
                <a:sym typeface="Arial"/>
              </a:rPr>
              <a:t>be more relevant to adult learners.</a:t>
            </a:r>
            <a:endParaRPr dirty="0"/>
          </a:p>
          <a:p>
            <a:pPr marL="342900">
              <a:lnSpc>
                <a:spcPct val="120000"/>
              </a:lnSpc>
              <a:spcBef>
                <a:spcPts val="1200"/>
              </a:spcBef>
              <a:spcAft>
                <a:spcPts val="600"/>
              </a:spcAft>
              <a:buSzPct val="102000"/>
              <a:defRPr/>
            </a:pPr>
            <a:r>
              <a:rPr lang="en-US" dirty="0">
                <a:ea typeface="Arial"/>
                <a:cs typeface="Arial"/>
                <a:sym typeface="Arial"/>
              </a:rPr>
              <a:t>Identify priorities for professional development to strengthen standards-based instruction.</a:t>
            </a:r>
            <a:endParaRPr dirty="0">
              <a:ea typeface="Arial"/>
              <a:cs typeface="Arial"/>
              <a:sym typeface="Arial"/>
            </a:endParaRPr>
          </a:p>
          <a:p>
            <a:pPr marL="53975" indent="0">
              <a:lnSpc>
                <a:spcPct val="120000"/>
              </a:lnSpc>
              <a:spcBef>
                <a:spcPts val="2400"/>
              </a:spcBef>
              <a:spcAft>
                <a:spcPts val="0"/>
              </a:spcAft>
              <a:buSzPct val="102000"/>
              <a:buFont typeface="Wingdings" panose="05000000000000000000" pitchFamily="2" charset="2"/>
              <a:buNone/>
              <a:defRPr/>
            </a:pPr>
            <a:r>
              <a:rPr lang="en-US" sz="2400" i="1" dirty="0"/>
              <a:t>	</a:t>
            </a:r>
            <a:endParaRPr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6BE1EB-B9FD-C9ED-67B9-D68B62696385}"/>
              </a:ext>
            </a:extLst>
          </p:cNvPr>
          <p:cNvSpPr>
            <a:spLocks noGrp="1"/>
          </p:cNvSpPr>
          <p:nvPr>
            <p:ph type="title"/>
          </p:nvPr>
        </p:nvSpPr>
        <p:spPr>
          <a:xfrm>
            <a:off x="228600" y="304800"/>
            <a:ext cx="9144000" cy="914400"/>
          </a:xfrm>
        </p:spPr>
        <p:txBody>
          <a:bodyPr/>
          <a:lstStyle/>
          <a:p>
            <a:pPr algn="l"/>
            <a:r>
              <a:rPr lang="en-US" altLang="en-US" sz="3600" dirty="0"/>
              <a:t>Principles of the SIA 2.0 Classroom Observation System</a:t>
            </a:r>
            <a:endParaRPr lang="en-US" dirty="0"/>
          </a:p>
        </p:txBody>
      </p:sp>
      <p:sp>
        <p:nvSpPr>
          <p:cNvPr id="2" name="Rectangle 3"/>
          <p:cNvSpPr>
            <a:spLocks noGrp="1" noChangeArrowheads="1"/>
          </p:cNvSpPr>
          <p:nvPr>
            <p:ph idx="1"/>
          </p:nvPr>
        </p:nvSpPr>
        <p:spPr/>
        <p:txBody>
          <a:bodyPr/>
          <a:lstStyle/>
          <a:p>
            <a:pPr>
              <a:lnSpc>
                <a:spcPct val="120000"/>
              </a:lnSpc>
              <a:spcBef>
                <a:spcPts val="1200"/>
              </a:spcBef>
              <a:spcAft>
                <a:spcPts val="600"/>
              </a:spcAft>
              <a:defRPr/>
            </a:pPr>
            <a:r>
              <a:rPr lang="en-US" dirty="0">
                <a:ea typeface="MS PGothic" charset="0"/>
                <a:cs typeface="MS PGothic" charset="0"/>
              </a:rPr>
              <a:t>The Observation System is designed to:</a:t>
            </a:r>
          </a:p>
          <a:p>
            <a:pPr marL="714375" lvl="1" indent="-306388">
              <a:lnSpc>
                <a:spcPct val="120000"/>
              </a:lnSpc>
              <a:spcBef>
                <a:spcPts val="1200"/>
              </a:spcBef>
              <a:spcAft>
                <a:spcPts val="600"/>
              </a:spcAft>
              <a:buSzPct val="100000"/>
              <a:defRPr/>
            </a:pPr>
            <a:r>
              <a:rPr lang="en-US" sz="2200" dirty="0">
                <a:ea typeface="MS PGothic" charset="0"/>
                <a:cs typeface="MS PGothic" charset="0"/>
              </a:rPr>
              <a:t>Review alignment of teaching practices against the demands of state academic standards.</a:t>
            </a:r>
          </a:p>
          <a:p>
            <a:pPr marL="714375" lvl="1" indent="-306388">
              <a:lnSpc>
                <a:spcPct val="120000"/>
              </a:lnSpc>
              <a:spcBef>
                <a:spcPts val="1200"/>
              </a:spcBef>
              <a:spcAft>
                <a:spcPts val="600"/>
              </a:spcAft>
              <a:buSzPct val="100000"/>
              <a:defRPr/>
            </a:pPr>
            <a:r>
              <a:rPr lang="en-US" sz="2200" dirty="0">
                <a:ea typeface="MS PGothic" charset="0"/>
                <a:cs typeface="MS PGothic" charset="0"/>
              </a:rPr>
              <a:t>Identify needed improvements and best practices to share with instructors.</a:t>
            </a:r>
          </a:p>
          <a:p>
            <a:pPr marL="714375" lvl="1" indent="-306388">
              <a:lnSpc>
                <a:spcPct val="120000"/>
              </a:lnSpc>
              <a:spcBef>
                <a:spcPts val="1200"/>
              </a:spcBef>
              <a:spcAft>
                <a:spcPts val="600"/>
              </a:spcAft>
              <a:buSzPct val="100000"/>
              <a:defRPr/>
            </a:pPr>
            <a:r>
              <a:rPr lang="en-US" sz="2200" dirty="0">
                <a:ea typeface="MS PGothic" charset="0"/>
                <a:cs typeface="MS PGothic" charset="0"/>
              </a:rPr>
              <a:t>Develop an accurate portrait of instructional practices in a discipline for an entire program.</a:t>
            </a:r>
          </a:p>
          <a:p>
            <a:pPr>
              <a:lnSpc>
                <a:spcPct val="120000"/>
              </a:lnSpc>
              <a:spcBef>
                <a:spcPts val="1200"/>
              </a:spcBef>
              <a:spcAft>
                <a:spcPts val="600"/>
              </a:spcAft>
              <a:defRPr/>
            </a:pPr>
            <a:r>
              <a:rPr lang="en-US" dirty="0">
                <a:solidFill>
                  <a:srgbClr val="000000"/>
                </a:solidFill>
                <a:ea typeface="MS PGothic" charset="0"/>
                <a:cs typeface="MS PGothic" charset="0"/>
              </a:rPr>
              <a:t>It is distinct from formal, summative teacher performance evaluations! (It does </a:t>
            </a:r>
            <a:r>
              <a:rPr lang="en-US" i="1" dirty="0">
                <a:solidFill>
                  <a:srgbClr val="000000"/>
                </a:solidFill>
                <a:ea typeface="MS PGothic" charset="0"/>
                <a:cs typeface="MS PGothic" charset="0"/>
              </a:rPr>
              <a:t>not</a:t>
            </a:r>
            <a:r>
              <a:rPr lang="en-US" dirty="0">
                <a:solidFill>
                  <a:srgbClr val="000000"/>
                </a:solidFill>
                <a:ea typeface="MS PGothic" charset="0"/>
                <a:cs typeface="MS PGothic" charset="0"/>
              </a:rPr>
              <a:t> judge individual instructors.)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Google Shape;113;p10">
            <a:extLst>
              <a:ext uri="{FF2B5EF4-FFF2-40B4-BE49-F238E27FC236}">
                <a16:creationId xmlns:a16="http://schemas.microsoft.com/office/drawing/2014/main" id="{15321B4A-8DD5-47C0-ACB5-FDC0108ECE64}"/>
              </a:ext>
            </a:extLst>
          </p:cNvPr>
          <p:cNvSpPr>
            <a:spLocks noGrp="1" noChangeArrowheads="1"/>
          </p:cNvSpPr>
          <p:nvPr>
            <p:ph type="title"/>
          </p:nvPr>
        </p:nvSpPr>
        <p:spPr>
          <a:xfrm>
            <a:off x="1295400" y="304800"/>
            <a:ext cx="7620000" cy="914400"/>
          </a:xfrm>
        </p:spPr>
        <p:txBody>
          <a:bodyPr lIns="90600" tIns="44500" rIns="90600" bIns="44500"/>
          <a:lstStyle/>
          <a:p>
            <a:r>
              <a:rPr lang="en-US" altLang="en-US" dirty="0"/>
              <a:t>Three Basic Questions to Answer</a:t>
            </a:r>
          </a:p>
        </p:txBody>
      </p:sp>
      <p:sp>
        <p:nvSpPr>
          <p:cNvPr id="114" name="Google Shape;114;p10">
            <a:extLst>
              <a:ext uri="{FF2B5EF4-FFF2-40B4-BE49-F238E27FC236}">
                <a16:creationId xmlns:a16="http://schemas.microsoft.com/office/drawing/2014/main" id="{30018D04-B584-42A1-8046-8DEFC75D873E}"/>
              </a:ext>
            </a:extLst>
          </p:cNvPr>
          <p:cNvSpPr>
            <a:spLocks noGrp="1" noChangeArrowheads="1"/>
          </p:cNvSpPr>
          <p:nvPr>
            <p:ph type="body" idx="1"/>
          </p:nvPr>
        </p:nvSpPr>
        <p:spPr>
          <a:xfrm>
            <a:off x="609600" y="1752600"/>
            <a:ext cx="7924800" cy="4103688"/>
          </a:xfrm>
        </p:spPr>
        <p:txBody>
          <a:bodyPr lIns="90600" tIns="44500" rIns="90600" bIns="44500"/>
          <a:lstStyle/>
          <a:p>
            <a:pPr marL="457200" indent="-457200">
              <a:lnSpc>
                <a:spcPct val="120000"/>
              </a:lnSpc>
              <a:spcBef>
                <a:spcPct val="0"/>
              </a:spcBef>
              <a:buSzPts val="2200"/>
              <a:buFont typeface="Noto Sans Symbols"/>
              <a:buAutoNum type="arabicPeriod"/>
            </a:pPr>
            <a:r>
              <a:rPr lang="en-US" altLang="en-US" dirty="0"/>
              <a:t>How well aligned are lessons to the demands of state-adopted standards?</a:t>
            </a:r>
          </a:p>
          <a:p>
            <a:pPr marL="457200" indent="-457200">
              <a:lnSpc>
                <a:spcPct val="120000"/>
              </a:lnSpc>
              <a:spcBef>
                <a:spcPts val="1800"/>
              </a:spcBef>
              <a:buSzPts val="2200"/>
              <a:buFont typeface="Noto Sans Symbols"/>
              <a:buAutoNum type="arabicPeriod"/>
            </a:pPr>
            <a:r>
              <a:rPr lang="en-US" altLang="en-US" dirty="0"/>
              <a:t>How can instructional practices be improved to promote higher and deeper levels of student learning?</a:t>
            </a:r>
          </a:p>
          <a:p>
            <a:pPr marL="457200" indent="-457200">
              <a:lnSpc>
                <a:spcPct val="120000"/>
              </a:lnSpc>
              <a:spcBef>
                <a:spcPts val="1800"/>
              </a:spcBef>
              <a:buSzPts val="2200"/>
              <a:buFont typeface="Noto Sans Symbols"/>
              <a:buAutoNum type="arabicPeriod"/>
            </a:pPr>
            <a:r>
              <a:rPr lang="en-US" altLang="en-US" dirty="0"/>
              <a:t>Based on data from observations, what are some PD priorities to strengthen standards-based instruction?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Google Shape;77;gd7b2a538cb_0_16">
            <a:extLst>
              <a:ext uri="{FF2B5EF4-FFF2-40B4-BE49-F238E27FC236}">
                <a16:creationId xmlns:a16="http://schemas.microsoft.com/office/drawing/2014/main" id="{24BDA762-31E3-471C-8280-9D2B25977E86}"/>
              </a:ext>
            </a:extLst>
          </p:cNvPr>
          <p:cNvSpPr>
            <a:spLocks noGrp="1" noChangeArrowheads="1"/>
          </p:cNvSpPr>
          <p:nvPr>
            <p:ph type="title" idx="4294967295"/>
          </p:nvPr>
        </p:nvSpPr>
        <p:spPr>
          <a:xfrm>
            <a:off x="685800" y="152400"/>
            <a:ext cx="7553325" cy="1147762"/>
          </a:xfrm>
        </p:spPr>
        <p:txBody>
          <a:bodyPr lIns="67950" tIns="33375" rIns="67950" bIns="33375"/>
          <a:lstStyle/>
          <a:p>
            <a:r>
              <a:rPr lang="en-US" altLang="en-US" dirty="0"/>
              <a:t>Overview of SIA 2.0 Classroom Observation Training</a:t>
            </a:r>
          </a:p>
        </p:txBody>
      </p:sp>
      <p:sp>
        <p:nvSpPr>
          <p:cNvPr id="78" name="Google Shape;78;gd7b2a538cb_0_16">
            <a:extLst>
              <a:ext uri="{FF2B5EF4-FFF2-40B4-BE49-F238E27FC236}">
                <a16:creationId xmlns:a16="http://schemas.microsoft.com/office/drawing/2014/main" id="{2A387EAB-4C84-4D19-9C5C-175CB3154E36}"/>
              </a:ext>
            </a:extLst>
          </p:cNvPr>
          <p:cNvSpPr>
            <a:spLocks noGrp="1" noChangeArrowheads="1"/>
          </p:cNvSpPr>
          <p:nvPr>
            <p:ph type="body" idx="4294967295"/>
          </p:nvPr>
        </p:nvSpPr>
        <p:spPr>
          <a:xfrm>
            <a:off x="685800" y="1447800"/>
            <a:ext cx="7772400" cy="4810125"/>
          </a:xfrm>
        </p:spPr>
        <p:txBody>
          <a:bodyPr lIns="67950" tIns="33375" rIns="67950" bIns="33375"/>
          <a:lstStyle/>
          <a:p>
            <a:pPr marL="0" indent="0">
              <a:spcBef>
                <a:spcPts val="1200"/>
              </a:spcBef>
              <a:spcAft>
                <a:spcPts val="1200"/>
              </a:spcAft>
              <a:buFont typeface="Wingdings" panose="05000000000000000000" pitchFamily="2" charset="2"/>
              <a:buNone/>
            </a:pPr>
            <a:r>
              <a:rPr lang="en-US" altLang="en-US" b="1" dirty="0"/>
              <a:t>Week 1</a:t>
            </a:r>
            <a:r>
              <a:rPr lang="en-US" altLang="en-US" dirty="0"/>
              <a:t>: Introduce the SIA 2.0 Classroom Observation Tool and what constitutes good evidence (virtual training session)</a:t>
            </a:r>
          </a:p>
          <a:p>
            <a:pPr marL="0" indent="0">
              <a:spcBef>
                <a:spcPts val="1200"/>
              </a:spcBef>
              <a:spcAft>
                <a:spcPts val="1200"/>
              </a:spcAft>
              <a:buFont typeface="Wingdings" panose="05000000000000000000" pitchFamily="2" charset="2"/>
              <a:buNone/>
            </a:pPr>
            <a:r>
              <a:rPr lang="en-US" altLang="en-US" b="1" dirty="0"/>
              <a:t>Week 2</a:t>
            </a:r>
            <a:r>
              <a:rPr lang="en-US" altLang="en-US" dirty="0"/>
              <a:t>: Practice observation with full-length ELA/Literacy lesson video (team-based assignment)</a:t>
            </a:r>
          </a:p>
          <a:p>
            <a:pPr marL="0" indent="0">
              <a:spcBef>
                <a:spcPts val="1200"/>
              </a:spcBef>
              <a:spcAft>
                <a:spcPts val="1200"/>
              </a:spcAft>
              <a:buFont typeface="Wingdings" panose="05000000000000000000" pitchFamily="2" charset="2"/>
              <a:buNone/>
            </a:pPr>
            <a:r>
              <a:rPr lang="en-US" altLang="en-US" b="1" dirty="0"/>
              <a:t>Week 3</a:t>
            </a:r>
            <a:r>
              <a:rPr lang="en-US" altLang="en-US" dirty="0"/>
              <a:t>: Prepare for live classroom observations (virtual training session)</a:t>
            </a:r>
          </a:p>
          <a:p>
            <a:pPr marL="0" indent="0">
              <a:spcBef>
                <a:spcPts val="1200"/>
              </a:spcBef>
              <a:spcAft>
                <a:spcPts val="1200"/>
              </a:spcAft>
              <a:buNone/>
            </a:pPr>
            <a:r>
              <a:rPr lang="en-US" altLang="en-US" b="1" dirty="0"/>
              <a:t>Weeks 4–7</a:t>
            </a:r>
            <a:r>
              <a:rPr lang="en-US" altLang="en-US" dirty="0"/>
              <a:t>: Conduct live classroom observations (site-based assignment)</a:t>
            </a:r>
          </a:p>
          <a:p>
            <a:pPr marL="0" indent="0">
              <a:spcBef>
                <a:spcPts val="1200"/>
              </a:spcBef>
              <a:spcAft>
                <a:spcPts val="1200"/>
              </a:spcAft>
              <a:buNone/>
            </a:pPr>
            <a:r>
              <a:rPr lang="en-US" altLang="en-US" b="1" dirty="0"/>
              <a:t>Week 8</a:t>
            </a:r>
            <a:r>
              <a:rPr lang="en-US" altLang="en-US" dirty="0"/>
              <a:t>: Debrief live classroom observations and plan for next steps for site-based implementation (virtual training session)</a:t>
            </a:r>
          </a:p>
          <a:p>
            <a:pPr marL="0" indent="0">
              <a:spcBef>
                <a:spcPts val="1200"/>
              </a:spcBef>
              <a:spcAft>
                <a:spcPts val="1200"/>
              </a:spcAft>
              <a:buNone/>
            </a:pPr>
            <a:endParaRPr lang="en-US" altLang="en-US" dirty="0"/>
          </a:p>
          <a:p>
            <a:pPr marL="0" indent="0">
              <a:spcBef>
                <a:spcPts val="1200"/>
              </a:spcBef>
              <a:spcAft>
                <a:spcPts val="1200"/>
              </a:spcAft>
              <a:buFont typeface="Wingdings" panose="05000000000000000000" pitchFamily="2" charset="2"/>
              <a:buNone/>
            </a:pPr>
            <a:endParaRPr lang="en-US" altLang="en-US" dirty="0"/>
          </a:p>
          <a:p>
            <a:pPr marL="0" indent="0">
              <a:buFont typeface="Wingdings" panose="05000000000000000000" pitchFamily="2" charset="2"/>
              <a:buNone/>
            </a:pPr>
            <a:endParaRPr lang="en-US" alt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anim calcmode="lin" valueType="num">
                                      <p:cBhvr additive="base">
                                        <p:cTn id="7"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8">
                                            <p:txEl>
                                              <p:pRg st="1" end="1"/>
                                            </p:txEl>
                                          </p:spTgt>
                                        </p:tgtEl>
                                        <p:attrNameLst>
                                          <p:attrName>style.visibility</p:attrName>
                                        </p:attrNameLst>
                                      </p:cBhvr>
                                      <p:to>
                                        <p:strVal val="visible"/>
                                      </p:to>
                                    </p:set>
                                    <p:anim calcmode="lin" valueType="num">
                                      <p:cBhvr additive="base">
                                        <p:cTn id="13" dur="500" fill="hold"/>
                                        <p:tgtEl>
                                          <p:spTgt spid="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8">
                                            <p:txEl>
                                              <p:pRg st="2" end="2"/>
                                            </p:txEl>
                                          </p:spTgt>
                                        </p:tgtEl>
                                        <p:attrNameLst>
                                          <p:attrName>style.visibility</p:attrName>
                                        </p:attrNameLst>
                                      </p:cBhvr>
                                      <p:to>
                                        <p:strVal val="visible"/>
                                      </p:to>
                                    </p:set>
                                    <p:anim calcmode="lin" valueType="num">
                                      <p:cBhvr additive="base">
                                        <p:cTn id="19" dur="500" fill="hold"/>
                                        <p:tgtEl>
                                          <p:spTgt spid="7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8">
                                            <p:txEl>
                                              <p:pRg st="3" end="3"/>
                                            </p:txEl>
                                          </p:spTgt>
                                        </p:tgtEl>
                                        <p:attrNameLst>
                                          <p:attrName>style.visibility</p:attrName>
                                        </p:attrNameLst>
                                      </p:cBhvr>
                                      <p:to>
                                        <p:strVal val="visible"/>
                                      </p:to>
                                    </p:set>
                                    <p:anim calcmode="lin" valueType="num">
                                      <p:cBhvr additive="base">
                                        <p:cTn id="25" dur="500" fill="hold"/>
                                        <p:tgtEl>
                                          <p:spTgt spid="7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8">
                                            <p:txEl>
                                              <p:pRg st="4" end="4"/>
                                            </p:txEl>
                                          </p:spTgt>
                                        </p:tgtEl>
                                        <p:attrNameLst>
                                          <p:attrName>style.visibility</p:attrName>
                                        </p:attrNameLst>
                                      </p:cBhvr>
                                      <p:to>
                                        <p:strVal val="visible"/>
                                      </p:to>
                                    </p:set>
                                    <p:anim calcmode="lin" valueType="num">
                                      <p:cBhvr additive="base">
                                        <p:cTn id="31" dur="500" fill="hold"/>
                                        <p:tgtEl>
                                          <p:spTgt spid="7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254EF-AEEE-4391-A4E2-0C0E235643B8}"/>
              </a:ext>
            </a:extLst>
          </p:cNvPr>
          <p:cNvSpPr>
            <a:spLocks noGrp="1"/>
          </p:cNvSpPr>
          <p:nvPr>
            <p:ph type="title"/>
          </p:nvPr>
        </p:nvSpPr>
        <p:spPr/>
        <p:txBody>
          <a:bodyPr/>
          <a:lstStyle/>
          <a:p>
            <a:r>
              <a:rPr lang="en-US" altLang="en-US" dirty="0"/>
              <a:t>Session Overview</a:t>
            </a:r>
            <a:endParaRPr lang="en-US" dirty="0"/>
          </a:p>
        </p:txBody>
      </p:sp>
      <p:sp>
        <p:nvSpPr>
          <p:cNvPr id="3" name="Content Placeholder 2">
            <a:extLst>
              <a:ext uri="{FF2B5EF4-FFF2-40B4-BE49-F238E27FC236}">
                <a16:creationId xmlns:a16="http://schemas.microsoft.com/office/drawing/2014/main" id="{3F1245A5-CF0B-4519-8A59-A9DCCB8675B6}"/>
              </a:ext>
            </a:extLst>
          </p:cNvPr>
          <p:cNvSpPr>
            <a:spLocks noGrp="1"/>
          </p:cNvSpPr>
          <p:nvPr>
            <p:ph idx="1"/>
          </p:nvPr>
        </p:nvSpPr>
        <p:spPr/>
        <p:txBody>
          <a:bodyPr/>
          <a:lstStyle/>
          <a:p>
            <a:pPr marL="0" indent="0">
              <a:buNone/>
            </a:pPr>
            <a:r>
              <a:rPr lang="en-US" dirty="0"/>
              <a:t>Introduction to the SIA 2.0 Observation Tool:</a:t>
            </a:r>
          </a:p>
          <a:p>
            <a:r>
              <a:rPr lang="en-US" dirty="0"/>
              <a:t>Review Core Actions 1–5 of the SIA 2.0 Observation Tool</a:t>
            </a:r>
          </a:p>
          <a:p>
            <a:r>
              <a:rPr lang="en-US" dirty="0"/>
              <a:t>Apply the Observation Tool to the SIA 2.0 Short ELA/Literacy Video</a:t>
            </a:r>
          </a:p>
          <a:p>
            <a:r>
              <a:rPr lang="en-US" dirty="0"/>
              <a:t>Preview Week 2 Team-based Assignment</a:t>
            </a:r>
          </a:p>
        </p:txBody>
      </p:sp>
    </p:spTree>
    <p:extLst>
      <p:ext uri="{BB962C8B-B14F-4D97-AF65-F5344CB8AC3E}">
        <p14:creationId xmlns:p14="http://schemas.microsoft.com/office/powerpoint/2010/main" val="2341532183"/>
      </p:ext>
    </p:extLst>
  </p:cSld>
  <p:clrMapOvr>
    <a:masterClrMapping/>
  </p:clrMapOvr>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30972</TotalTime>
  <Pages>39</Pages>
  <Words>5928</Words>
  <Application>Microsoft Office PowerPoint</Application>
  <PresentationFormat>Overhead</PresentationFormat>
  <Paragraphs>515</Paragraphs>
  <Slides>42</Slides>
  <Notes>42</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Arial</vt:lpstr>
      <vt:lpstr>Calibri</vt:lpstr>
      <vt:lpstr>Courier New</vt:lpstr>
      <vt:lpstr>Helvetica Neue</vt:lpstr>
      <vt:lpstr>Noto Sans Symbols</vt:lpstr>
      <vt:lpstr>Segoe UI</vt:lpstr>
      <vt:lpstr>Times</vt:lpstr>
      <vt:lpstr>Times New Roman</vt:lpstr>
      <vt:lpstr>Trebuchet MS</vt:lpstr>
      <vt:lpstr>Wingdings</vt:lpstr>
      <vt:lpstr>SAMPLE</vt:lpstr>
      <vt:lpstr>Observations in  English Language Arts/Literacy  Classrooms</vt:lpstr>
      <vt:lpstr>  Welcome to the  Classroom Observation Training!</vt:lpstr>
      <vt:lpstr>Disclaimer</vt:lpstr>
      <vt:lpstr>A Little Bit About You – Poll</vt:lpstr>
      <vt:lpstr>Purpose of the SIA 2.0 Classroom Observation System</vt:lpstr>
      <vt:lpstr>Principles of the SIA 2.0 Classroom Observation System</vt:lpstr>
      <vt:lpstr>Three Basic Questions to Answer</vt:lpstr>
      <vt:lpstr>Overview of SIA 2.0 Classroom Observation Training</vt:lpstr>
      <vt:lpstr>Session Overview</vt:lpstr>
      <vt:lpstr>Meeting Norms and Expectations </vt:lpstr>
      <vt:lpstr>Introducing SIA 2.0 CLASSROOM OBSERVATION for ELA/Literacy </vt:lpstr>
      <vt:lpstr>SIA 2.0 Observation: Five-Part System</vt:lpstr>
      <vt:lpstr>Tools and Resources</vt:lpstr>
      <vt:lpstr>SIA 2.0 Classroom Observation: Five Core Actions to Observe</vt:lpstr>
      <vt:lpstr>Let’s Review the ELA/Literacy Classroom Observations Resource</vt:lpstr>
      <vt:lpstr>Core Action 1</vt:lpstr>
      <vt:lpstr>Let’s Review the Text Complexity Resources</vt:lpstr>
      <vt:lpstr>Core Action 2</vt:lpstr>
      <vt:lpstr>Core Action 3</vt:lpstr>
      <vt:lpstr>Guiding Questions</vt:lpstr>
      <vt:lpstr>Team Time</vt:lpstr>
      <vt:lpstr>Using Padlets</vt:lpstr>
      <vt:lpstr>Welcome Back!</vt:lpstr>
      <vt:lpstr>Whole Group Debrief</vt:lpstr>
      <vt:lpstr>Core Action 4</vt:lpstr>
      <vt:lpstr>Core Action 5</vt:lpstr>
      <vt:lpstr>Team Time</vt:lpstr>
      <vt:lpstr>Welcome Back! </vt:lpstr>
      <vt:lpstr>Whole Group Debrief</vt:lpstr>
      <vt:lpstr>Let’s Use the SIA 2.0 Observation Tool With Video Lesson 1</vt:lpstr>
      <vt:lpstr>Video #1 ELA/Literacy Lesson: 20 Minutes</vt:lpstr>
      <vt:lpstr>Team Time</vt:lpstr>
      <vt:lpstr>Welcome Back!</vt:lpstr>
      <vt:lpstr>Sample Answers for Core Action 1</vt:lpstr>
      <vt:lpstr>Sample Answers for Core Action 2</vt:lpstr>
      <vt:lpstr>Sample Answers for Core Action 3</vt:lpstr>
      <vt:lpstr>Let’s Discuss!</vt:lpstr>
      <vt:lpstr>QUESTIONS &amp; CLARIFICATIONS </vt:lpstr>
      <vt:lpstr>Preview of the Week 2 Assignments</vt:lpstr>
      <vt:lpstr>Preview of Week 2, cont’d.</vt:lpstr>
      <vt:lpstr>An Additional Week 2 Assignment:  Select Instructors to Observe</vt:lpstr>
      <vt:lpstr>Thank you!</vt:lpstr>
    </vt:vector>
  </TitlesOfParts>
  <Manager/>
  <Company>Lilly,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Observations in   English Language Arts/Literacy Classrooms: Session 1</dc:title>
  <dc:subject/>
  <dc:creator>Susan Pimentel</dc:creator>
  <cp:keywords/>
  <dc:description/>
  <cp:lastModifiedBy>Lampila, Carolyn</cp:lastModifiedBy>
  <cp:revision>773</cp:revision>
  <cp:lastPrinted>2008-08-04T15:46:24Z</cp:lastPrinted>
  <dcterms:created xsi:type="dcterms:W3CDTF">2008-12-30T23:46:17Z</dcterms:created>
  <dcterms:modified xsi:type="dcterms:W3CDTF">2023-08-09T21:01:54Z</dcterms:modified>
  <cp:category/>
</cp:coreProperties>
</file>