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42"/>
  </p:notesMasterIdLst>
  <p:handoutMasterIdLst>
    <p:handoutMasterId r:id="rId43"/>
  </p:handoutMasterIdLst>
  <p:sldIdLst>
    <p:sldId id="333" r:id="rId2"/>
    <p:sldId id="257" r:id="rId3"/>
    <p:sldId id="668" r:id="rId4"/>
    <p:sldId id="285" r:id="rId5"/>
    <p:sldId id="258" r:id="rId6"/>
    <p:sldId id="890" r:id="rId7"/>
    <p:sldId id="898" r:id="rId8"/>
    <p:sldId id="895" r:id="rId9"/>
    <p:sldId id="896" r:id="rId10"/>
    <p:sldId id="284" r:id="rId11"/>
    <p:sldId id="286" r:id="rId12"/>
    <p:sldId id="288" r:id="rId13"/>
    <p:sldId id="287" r:id="rId14"/>
    <p:sldId id="289" r:id="rId15"/>
    <p:sldId id="291" r:id="rId16"/>
    <p:sldId id="290" r:id="rId17"/>
    <p:sldId id="292" r:id="rId18"/>
    <p:sldId id="294" r:id="rId19"/>
    <p:sldId id="293" r:id="rId20"/>
    <p:sldId id="295" r:id="rId21"/>
    <p:sldId id="297" r:id="rId22"/>
    <p:sldId id="296" r:id="rId23"/>
    <p:sldId id="298" r:id="rId24"/>
    <p:sldId id="300" r:id="rId25"/>
    <p:sldId id="299" r:id="rId26"/>
    <p:sldId id="880" r:id="rId27"/>
    <p:sldId id="886" r:id="rId28"/>
    <p:sldId id="887" r:id="rId29"/>
    <p:sldId id="832" r:id="rId30"/>
    <p:sldId id="850" r:id="rId31"/>
    <p:sldId id="263" r:id="rId32"/>
    <p:sldId id="303" r:id="rId33"/>
    <p:sldId id="892" r:id="rId34"/>
    <p:sldId id="882" r:id="rId35"/>
    <p:sldId id="893" r:id="rId36"/>
    <p:sldId id="529" r:id="rId37"/>
    <p:sldId id="304" r:id="rId38"/>
    <p:sldId id="852" r:id="rId39"/>
    <p:sldId id="825" r:id="rId40"/>
    <p:sldId id="570" r:id="rId41"/>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7E5441-9832-C233-AF0C-5E9CB20A7833}" name="Sue Pimentel" initials="MOU" userId="Sue Pimente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onda long" initials="cl" lastIdx="9" clrIdx="2"/>
  <p:cmAuthor id="1" name="Rachel Etienne" initials="RE" lastIdx="37" clrIdx="3"/>
  <p:cmAuthor id="8" name="Nicole Bravo" initials="NB" lastIdx="3" clrIdx="7">
    <p:extLst>
      <p:ext uri="{19B8F6BF-5375-455C-9EA6-DF929625EA0E}">
        <p15:presenceInfo xmlns:p15="http://schemas.microsoft.com/office/powerpoint/2012/main" userId="S::nbravo@studentsachieve.net::b1bea685-5dc1-422c-b885-3190c62a958b" providerId="AD"/>
      </p:ext>
    </p:extLst>
  </p:cmAuthor>
  <p:cmAuthor id="2" name="Rachel Etienne" initials="" lastIdx="2" clrIdx="4"/>
  <p:cmAuthor id="9" name="Sue Pimentel" initials="MOU" lastIdx="10" clrIdx="8">
    <p:extLst>
      <p:ext uri="{19B8F6BF-5375-455C-9EA6-DF929625EA0E}">
        <p15:presenceInfo xmlns:p15="http://schemas.microsoft.com/office/powerpoint/2012/main" userId="Sue Pimentel" providerId="None"/>
      </p:ext>
    </p:extLst>
  </p:cmAuthor>
  <p:cmAuthor id="3" name="Kendall Long" initials="" lastIdx="8" clrIdx="5"/>
  <p:cmAuthor id="10" name="Nicole Bravo" initials="NB [2]" lastIdx="1" clrIdx="9">
    <p:extLst>
      <p:ext uri="{19B8F6BF-5375-455C-9EA6-DF929625EA0E}">
        <p15:presenceInfo xmlns:p15="http://schemas.microsoft.com/office/powerpoint/2012/main" userId="S::nicole.bravo@newventurefund.org::2f1cd653-a797-4885-8006-739dcf5b6e64" providerId="AD"/>
      </p:ext>
    </p:extLst>
  </p:cmAuthor>
  <p:cmAuthor id="4" name="Chonda Long" initials="CL" lastIdx="20" clrIdx="6"/>
  <p:cmAuthor id="11" name="EMK" initials="E" lastIdx="43" clrIdx="10">
    <p:extLst>
      <p:ext uri="{19B8F6BF-5375-455C-9EA6-DF929625EA0E}">
        <p15:presenceInfo xmlns:p15="http://schemas.microsoft.com/office/powerpoint/2012/main" userId="EMK" providerId="None"/>
      </p:ext>
    </p:extLst>
  </p:cmAuthor>
  <p:cmAuthor id="5" name="Sue Pimentel" initials="SP" lastIdx="251" clrIdx="0"/>
  <p:cmAuthor id="6" name="Jane Roy"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7" autoAdjust="0"/>
    <p:restoredTop sz="64739" autoAdjust="0"/>
  </p:normalViewPr>
  <p:slideViewPr>
    <p:cSldViewPr>
      <p:cViewPr varScale="1">
        <p:scale>
          <a:sx n="43" d="100"/>
          <a:sy n="43" d="100"/>
        </p:scale>
        <p:origin x="1896" y="44"/>
      </p:cViewPr>
      <p:guideLst>
        <p:guide orient="horz" pos="672"/>
        <p:guide orient="horz" pos="1872"/>
        <p:guide pos="624"/>
        <p:guide pos="5568"/>
        <p:guide pos="864"/>
      </p:guideLst>
    </p:cSldViewPr>
  </p:slideViewPr>
  <p:outlineViewPr>
    <p:cViewPr>
      <p:scale>
        <a:sx n="33" d="100"/>
        <a:sy n="33" d="100"/>
      </p:scale>
      <p:origin x="0" y="-5368"/>
    </p:cViewPr>
  </p:outlineViewPr>
  <p:notesTextViewPr>
    <p:cViewPr>
      <p:scale>
        <a:sx n="90" d="100"/>
        <a:sy n="90" d="100"/>
      </p:scale>
      <p:origin x="0" y="0"/>
    </p:cViewPr>
  </p:notesTextViewPr>
  <p:sorterViewPr>
    <p:cViewPr varScale="1">
      <p:scale>
        <a:sx n="1" d="1"/>
        <a:sy n="1" d="1"/>
      </p:scale>
      <p:origin x="0" y="0"/>
    </p:cViewPr>
  </p:sorterViewPr>
  <p:notesViewPr>
    <p:cSldViewPr>
      <p:cViewPr varScale="1">
        <p:scale>
          <a:sx n="50" d="100"/>
          <a:sy n="50" d="100"/>
        </p:scale>
        <p:origin x="2688" y="32"/>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42633CF-C57E-45EB-9AB9-81E2317ADF8B}"/>
              </a:ext>
            </a:extLst>
          </p:cNvPr>
          <p:cNvSpPr>
            <a:spLocks noChangeArrowheads="1"/>
          </p:cNvSpPr>
          <p:nvPr/>
        </p:nvSpPr>
        <p:spPr bwMode="auto">
          <a:xfrm>
            <a:off x="3146425" y="8842375"/>
            <a:ext cx="703263" cy="257175"/>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0455FCB5-E996-433E-BC9A-4017424807AF}" type="slidenum">
              <a:rPr lang="en-US" altLang="en-US" sz="1200" b="0" smtClean="0"/>
              <a:pPr algn="ctr">
                <a:lnSpc>
                  <a:spcPct val="90000"/>
                </a:lnSpc>
                <a:defRPr/>
              </a:pPr>
              <a:t>‹#›</a:t>
            </a:fld>
            <a:endParaRPr lang="en-US" altLang="en-US" sz="1200" b="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7675BA8-1A1F-4A1C-8DD2-E78AB6413587}"/>
              </a:ext>
            </a:extLst>
          </p:cNvPr>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dirty="0"/>
              <a:t>Body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3" name="Rectangle 3">
            <a:extLst>
              <a:ext uri="{FF2B5EF4-FFF2-40B4-BE49-F238E27FC236}">
                <a16:creationId xmlns:a16="http://schemas.microsoft.com/office/drawing/2014/main" id="{7DD42FD7-939F-4CED-9519-509F23FEB629}"/>
              </a:ext>
            </a:extLst>
          </p:cNvPr>
          <p:cNvSpPr>
            <a:spLocks noChangeArrowheads="1"/>
          </p:cNvSpPr>
          <p:nvPr/>
        </p:nvSpPr>
        <p:spPr bwMode="auto">
          <a:xfrm>
            <a:off x="3151188" y="8842375"/>
            <a:ext cx="693737" cy="254000"/>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16C9606D-949A-4F85-9A76-1D7A884206DC}" type="slidenum">
              <a:rPr lang="en-US" altLang="en-US" sz="1200" b="0" smtClean="0"/>
              <a:pPr algn="ctr">
                <a:lnSpc>
                  <a:spcPct val="90000"/>
                </a:lnSpc>
                <a:defRPr/>
              </a:pPr>
              <a:t>‹#›</a:t>
            </a:fld>
            <a:endParaRPr lang="en-US" altLang="en-US" sz="1200" b="0" dirty="0"/>
          </a:p>
        </p:txBody>
      </p:sp>
      <p:sp>
        <p:nvSpPr>
          <p:cNvPr id="5124" name="Rectangle 4">
            <a:extLst>
              <a:ext uri="{FF2B5EF4-FFF2-40B4-BE49-F238E27FC236}">
                <a16:creationId xmlns:a16="http://schemas.microsoft.com/office/drawing/2014/main" id="{EB0DAC23-6B99-4ADE-9191-581CEA1BFCCB}"/>
              </a:ext>
            </a:extLst>
          </p:cNvPr>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C01791DB-D691-4948-A5B5-B96566044273}"/>
              </a:ext>
            </a:extLst>
          </p:cNvPr>
          <p:cNvSpPr>
            <a:spLocks noGrp="1" noRot="1" noChangeAspect="1" noChangeArrowheads="1" noTextEdit="1"/>
          </p:cNvSpPr>
          <p:nvPr>
            <p:ph type="sldImg"/>
          </p:nvPr>
        </p:nvSpPr>
        <p:spPr>
          <a:ln/>
        </p:spPr>
      </p:sp>
      <p:sp>
        <p:nvSpPr>
          <p:cNvPr id="8194" name="Rectangle 3">
            <a:extLst>
              <a:ext uri="{FF2B5EF4-FFF2-40B4-BE49-F238E27FC236}">
                <a16:creationId xmlns:a16="http://schemas.microsoft.com/office/drawing/2014/main" id="{06C29B31-5E9C-46B6-9CFD-6E39EA67001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0000FF"/>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5" name="Google Shape;267;gd7b2a538cb_0_22:notes">
            <a:extLst>
              <a:ext uri="{FF2B5EF4-FFF2-40B4-BE49-F238E27FC236}">
                <a16:creationId xmlns:a16="http://schemas.microsoft.com/office/drawing/2014/main" id="{F97F30B6-C506-42C0-956F-F34D44C0D96B}"/>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77826" name="Google Shape;268;gd7b2a538cb_0_22:notes">
            <a:extLst>
              <a:ext uri="{FF2B5EF4-FFF2-40B4-BE49-F238E27FC236}">
                <a16:creationId xmlns:a16="http://schemas.microsoft.com/office/drawing/2014/main" id="{4641D57C-E2A3-4DA2-A3F1-DE22C0AD993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75" tIns="46825" rIns="95275" bIns="46825"/>
          <a:lstStyle/>
          <a:p>
            <a:pPr>
              <a:spcBef>
                <a:spcPct val="0"/>
              </a:spcBef>
            </a:pPr>
            <a:endParaRPr lang="en-US" altLang="en-US"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3" name="Google Shape;278;p28:notes">
            <a:extLst>
              <a:ext uri="{FF2B5EF4-FFF2-40B4-BE49-F238E27FC236}">
                <a16:creationId xmlns:a16="http://schemas.microsoft.com/office/drawing/2014/main" id="{60C9B5AF-93BA-4304-8755-90A8D2CBDBA5}"/>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279" name="Google Shape;279;p28:notes">
            <a:extLst>
              <a:ext uri="{FF2B5EF4-FFF2-40B4-BE49-F238E27FC236}">
                <a16:creationId xmlns:a16="http://schemas.microsoft.com/office/drawing/2014/main" id="{F84BD7D2-7F0C-42CC-8238-7530DC72945C}"/>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Participants share the indicators they thought were evident in watching the video.</a:t>
            </a:r>
            <a:endParaRPr dirty="0"/>
          </a:p>
          <a:p>
            <a:pPr>
              <a:spcBef>
                <a:spcPts val="480"/>
              </a:spcBef>
              <a:spcAft>
                <a:spcPts val="0"/>
              </a:spcAft>
              <a:defRPr/>
            </a:pPr>
            <a:endParaRPr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Chat the indicators you thought were evident.</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Then we’ll hear from a couple of teams for additional detail.</a:t>
            </a: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r>
              <a:rPr lang="en-US" dirty="0">
                <a:latin typeface="Calibri"/>
                <a:ea typeface="Calibri"/>
                <a:cs typeface="Calibri"/>
                <a:sym typeface="Calibri"/>
              </a:rPr>
              <a:t> </a:t>
            </a:r>
            <a:endParaRPr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Let participants know they can select more than one answer.</a:t>
            </a:r>
          </a:p>
          <a:p>
            <a:pPr marL="171450" indent="-171450">
              <a:spcBef>
                <a:spcPts val="480"/>
              </a:spcBef>
              <a:spcAft>
                <a:spcPts val="0"/>
              </a:spcAft>
              <a:buClr>
                <a:schemeClr val="dk1"/>
              </a:buClr>
              <a:buSzPts val="1200"/>
              <a:buFont typeface="Arial"/>
              <a:buChar char="•"/>
              <a:defRPr/>
            </a:pPr>
            <a:r>
              <a:rPr lang="en-US" dirty="0">
                <a:latin typeface="Calibri"/>
                <a:cs typeface="Calibri"/>
                <a:sym typeface="Calibri"/>
              </a:rPr>
              <a:t>Ask each participant to participate in the poll.</a:t>
            </a:r>
            <a:endParaRPr dirty="0"/>
          </a:p>
          <a:p>
            <a:pPr>
              <a:spcBef>
                <a:spcPts val="480"/>
              </a:spcBef>
              <a:spcAft>
                <a:spcPts val="0"/>
              </a:spcAft>
              <a:buClr>
                <a:schemeClr val="dk1"/>
              </a:buClr>
              <a:buSzPts val="1200"/>
              <a:buFont typeface="Arial"/>
              <a:buNone/>
              <a:defRPr/>
            </a:pPr>
            <a:endParaRPr b="1"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69" name="Google Shape;290;p30:notes">
            <a:extLst>
              <a:ext uri="{FF2B5EF4-FFF2-40B4-BE49-F238E27FC236}">
                <a16:creationId xmlns:a16="http://schemas.microsoft.com/office/drawing/2014/main" id="{27A2433B-9342-4163-951A-BE7E5756C44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80899" name="Google Shape;291;p30:notes">
            <a:extLst>
              <a:ext uri="{FF2B5EF4-FFF2-40B4-BE49-F238E27FC236}">
                <a16:creationId xmlns:a16="http://schemas.microsoft.com/office/drawing/2014/main" id="{DE99BBAC-11C7-4433-BC25-2FDA73BE38E9}"/>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cs typeface="Times New Roman" panose="02020603050405020304" pitchFamily="18" charset="0"/>
                <a:sym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Calibri" panose="020F0502020204030204" pitchFamily="34" charset="0"/>
                <a:sym typeface="Calibri" panose="020F0502020204030204" pitchFamily="34" charset="0"/>
              </a:rPr>
              <a:t>Share ratings for Core Action 1 across teams.</a:t>
            </a:r>
            <a:endParaRPr lang="en-US" altLang="en-US" dirty="0">
              <a:latin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endPar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endParaRPr>
          </a:p>
          <a:p>
            <a:pPr marL="171450" indent="-17145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take 5 minutes to compare their ratings with the sample ratings.</a:t>
            </a:r>
            <a:endParaRPr lang="en-US" altLang="en-US" b="1" dirty="0">
              <a:latin typeface="Calibri" panose="020F0502020204030204" pitchFamily="34" charset="0"/>
              <a:sym typeface="Calibri" panose="020F0502020204030204" pitchFamily="34"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Give participants a few minutes to review the evidence.</a:t>
            </a:r>
          </a:p>
          <a:p>
            <a:pPr marL="171450" marR="0" lvl="0" indent="-171450" algn="l" defTabSz="923925" rtl="0" eaLnBrk="0" fontAlgn="base" latinLnBrk="0" hangingPunct="0">
              <a:lnSpc>
                <a:spcPct val="90000"/>
              </a:lnSpc>
              <a:spcBef>
                <a:spcPts val="475"/>
              </a:spcBef>
              <a:spcAft>
                <a:spcPct val="0"/>
              </a:spcAft>
              <a:buClrTx/>
              <a:buSzTx/>
              <a:buFont typeface="Arial" panose="020B0604020202020204" pitchFamily="34" charset="0"/>
              <a:buChar char="•"/>
              <a:tabLst/>
              <a:defRPr/>
            </a:pPr>
            <a:r>
              <a:rPr lang="en-US" altLang="en-US" dirty="0">
                <a:latin typeface="Calibri" panose="020F0502020204030204" pitchFamily="34" charset="0"/>
                <a:sym typeface="Calibri" panose="020F0502020204030204" pitchFamily="34" charset="0"/>
              </a:rPr>
              <a:t>Go over the evidence in the Resource Package. Determine if differences in ratings are because of a difference in evidence.</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Facilitator should note how teams’ ratings compared to what they got.</a:t>
            </a:r>
          </a:p>
          <a:p>
            <a:pPr>
              <a:lnSpc>
                <a:spcPct val="107000"/>
              </a:lnSpc>
              <a:spcBef>
                <a:spcPct val="0"/>
              </a:spcBef>
              <a:defRPr/>
            </a:pPr>
            <a:endParaRPr lang="en-US" altLang="en-US" sz="1000" b="1" dirty="0">
              <a:latin typeface="Helvetica Neue" panose="02000503000000020004" pitchFamily="2" charset="0"/>
              <a:sym typeface="Helvetica Neue" panose="02000503000000020004" pitchFamily="2" charset="0"/>
            </a:endParaRPr>
          </a:p>
          <a:p>
            <a:pPr marL="0" marR="0" lvl="0" indent="0" algn="l" defTabSz="923925" rtl="0" eaLnBrk="0" fontAlgn="base" latinLnBrk="0" hangingPunct="0">
              <a:lnSpc>
                <a:spcPct val="107000"/>
              </a:lnSpc>
              <a:spcBef>
                <a:spcPct val="0"/>
              </a:spcBef>
              <a:spcAft>
                <a:spcPct val="0"/>
              </a:spcAft>
              <a:buClrTx/>
              <a:buSzTx/>
              <a:buFontTx/>
              <a:buNone/>
              <a:tabLst/>
              <a:defRPr/>
            </a:pPr>
            <a:r>
              <a:rPr lang="en-US" altLang="en-US" sz="1000" b="1" dirty="0">
                <a:solidFill>
                  <a:srgbClr val="231F20"/>
                </a:solidFill>
                <a:latin typeface="Helvetica Neue" panose="02000503000000020004" pitchFamily="2" charset="0"/>
                <a:cs typeface="Times New Roman" panose="02020603050405020304" pitchFamily="18" charset="0"/>
                <a:sym typeface="Helvetica Neue" panose="02000503000000020004" pitchFamily="2" charset="0"/>
              </a:rPr>
              <a:t>Evidence observed:</a:t>
            </a:r>
            <a:endParaRPr lang="en-US" altLang="en-US" sz="1000" b="1" dirty="0">
              <a:latin typeface="Helvetica Neue" panose="02000503000000020004" pitchFamily="2" charset="0"/>
              <a:sym typeface="Helvetica Neue" panose="02000503000000020004" pitchFamily="2" charset="0"/>
            </a:endParaRPr>
          </a:p>
          <a:p>
            <a:pPr>
              <a:lnSpc>
                <a:spcPct val="107000"/>
              </a:lnSpc>
              <a:spcBef>
                <a:spcPct val="0"/>
              </a:spcBef>
              <a:defRPr/>
            </a:pPr>
            <a:endParaRPr lang="en-US" altLang="en-US" sz="1000" b="1" dirty="0">
              <a:latin typeface="Helvetica Neue" panose="02000503000000020004" pitchFamily="2" charset="0"/>
              <a:sym typeface="Helvetica Neue" panose="02000503000000020004" pitchFamily="2" charset="0"/>
            </a:endParaRPr>
          </a:p>
          <a:p>
            <a:pPr marL="0" marR="0">
              <a:spcBef>
                <a:spcPts val="850"/>
              </a:spcBef>
              <a:spcAft>
                <a:spcPts val="0"/>
              </a:spcAft>
            </a:pPr>
            <a:r>
              <a:rPr lang="en-US" sz="1800" b="1" dirty="0">
                <a:solidFill>
                  <a:srgbClr val="231F20"/>
                </a:solidFill>
                <a:effectLst/>
                <a:latin typeface="Helvetica Neue" panose="02000503000000020004"/>
                <a:ea typeface="Times New Roman" panose="02020603050405020304" pitchFamily="18" charset="0"/>
              </a:rPr>
              <a:t>Indicator A:</a:t>
            </a:r>
            <a:endParaRPr lang="en-US" sz="1800" dirty="0">
              <a:effectLst/>
              <a:latin typeface="Times New Roman" panose="02020603050405020304" pitchFamily="18" charset="0"/>
              <a:ea typeface="Times New Roman" panose="02020603050405020304" pitchFamily="18" charset="0"/>
            </a:endParaRPr>
          </a:p>
          <a:p>
            <a:pPr marL="0" marR="0">
              <a:spcBef>
                <a:spcPts val="900"/>
              </a:spcBef>
              <a:spcAft>
                <a:spcPts val="0"/>
              </a:spcAft>
            </a:pPr>
            <a:r>
              <a:rPr lang="en-US" sz="1800" dirty="0">
                <a:solidFill>
                  <a:srgbClr val="231F20"/>
                </a:solidFill>
                <a:effectLst/>
                <a:latin typeface="Helvetica Neue" panose="02000503000000020004"/>
                <a:ea typeface="Times New Roman" panose="02020603050405020304" pitchFamily="18" charset="0"/>
              </a:rPr>
              <a:t>Sarah defines the lesson’s goals and identifies “I can …” statements for students [at 00:06:31:00]. Throughout the lesson, Sarah refers to lesson objectives. The activities of the lessons tie closely to the established goals of the lesson. Sarah presents various statements for students to label as claims or evidence. Sarah also urges students to find evidence to support the claim in each of the three texts students read and discuss.</a:t>
            </a:r>
            <a:endParaRPr lang="en-US" sz="1800" dirty="0">
              <a:effectLst/>
              <a:latin typeface="Times New Roman" panose="02020603050405020304" pitchFamily="18" charset="0"/>
              <a:ea typeface="Times New Roman" panose="02020603050405020304" pitchFamily="18" charset="0"/>
            </a:endParaRPr>
          </a:p>
          <a:p>
            <a:pPr marL="0" marR="0">
              <a:spcBef>
                <a:spcPts val="920"/>
              </a:spcBef>
              <a:spcAft>
                <a:spcPts val="0"/>
              </a:spcAft>
            </a:pPr>
            <a:r>
              <a:rPr lang="en-US" sz="1800" dirty="0">
                <a:solidFill>
                  <a:srgbClr val="231F20"/>
                </a:solidFill>
                <a:effectLst/>
                <a:latin typeface="Helvetica Neue" panose="02000503000000020004"/>
                <a:ea typeface="Times New Roman" panose="02020603050405020304" pitchFamily="18" charset="0"/>
              </a:rPr>
              <a:t>Sarah lists all of the CCR standards reflected in her lesson:</a:t>
            </a:r>
            <a:endParaRPr lang="en-US" sz="1800" dirty="0">
              <a:solidFill>
                <a:schemeClr val="tx1"/>
              </a:solidFill>
              <a:effectLst/>
              <a:latin typeface="Times New Roman" panose="02020603050405020304" pitchFamily="18" charset="0"/>
              <a:ea typeface="Times New Roman" panose="02020603050405020304" pitchFamily="18" charset="0"/>
            </a:endParaRPr>
          </a:p>
          <a:p>
            <a:pPr marL="182880" marR="0" indent="-182880">
              <a:spcBef>
                <a:spcPts val="920"/>
              </a:spcBef>
              <a:spcAft>
                <a:spcPts val="0"/>
              </a:spcAft>
              <a:buFont typeface="Arial" panose="020B0604020202020204" pitchFamily="34" charset="0"/>
              <a:buChar char="•"/>
            </a:pPr>
            <a:r>
              <a:rPr lang="en-US" sz="1800" dirty="0">
                <a:solidFill>
                  <a:srgbClr val="231F20"/>
                </a:solidFill>
                <a:effectLst/>
                <a:latin typeface="Helvetica Neue" panose="02000503000000020004"/>
                <a:ea typeface="Helvetica Neue" panose="02000503000000020004"/>
                <a:cs typeface="Helvetica Neue" panose="02000503000000020004"/>
              </a:rPr>
              <a:t>Cite several pieces of textual evidence to support analysis of what the text says explicitly as well </a:t>
            </a:r>
            <a:r>
              <a:rPr lang="en-US" sz="1800" spc="-45" dirty="0">
                <a:solidFill>
                  <a:srgbClr val="231F20"/>
                </a:solidFill>
                <a:effectLst/>
                <a:latin typeface="Helvetica Neue" panose="02000503000000020004"/>
                <a:ea typeface="Helvetica Neue" panose="02000503000000020004"/>
                <a:cs typeface="Helvetica Neue" panose="02000503000000020004"/>
              </a:rPr>
              <a:t>as </a:t>
            </a:r>
            <a:r>
              <a:rPr lang="en-US" sz="1800" dirty="0">
                <a:solidFill>
                  <a:srgbClr val="231F20"/>
                </a:solidFill>
                <a:effectLst/>
                <a:latin typeface="Helvetica Neue" panose="02000503000000020004"/>
                <a:ea typeface="Helvetica Neue" panose="02000503000000020004"/>
                <a:cs typeface="Helvetica Neue" panose="02000503000000020004"/>
              </a:rPr>
              <a:t>inferences drawn from the text (Reading Standard 1 – High Intermediate Level, Informational</a:t>
            </a:r>
            <a:r>
              <a:rPr lang="en-US" sz="1800" spc="-45" dirty="0">
                <a:solidFill>
                  <a:srgbClr val="231F20"/>
                </a:solidFill>
                <a:effectLst/>
                <a:latin typeface="Helvetica Neue" panose="02000503000000020004"/>
                <a:ea typeface="Helvetica Neue" panose="02000503000000020004"/>
                <a:cs typeface="Helvetica Neue" panose="02000503000000020004"/>
              </a:rPr>
              <a:t> </a:t>
            </a:r>
            <a:r>
              <a:rPr lang="en-US" sz="1800" spc="-20" dirty="0">
                <a:solidFill>
                  <a:srgbClr val="231F20"/>
                </a:solidFill>
                <a:effectLst/>
                <a:latin typeface="Helvetica Neue" panose="02000503000000020004"/>
                <a:ea typeface="Helvetica Neue" panose="02000503000000020004"/>
                <a:cs typeface="Helvetica Neue" panose="02000503000000020004"/>
              </a:rPr>
              <a:t>Text).</a:t>
            </a:r>
            <a:endParaRPr lang="en-US" sz="1800" spc="-20" dirty="0">
              <a:solidFill>
                <a:schemeClr val="tx1"/>
              </a:solidFill>
              <a:effectLst/>
              <a:latin typeface="Times New Roman" panose="02020603050405020304" pitchFamily="18" charset="0"/>
              <a:ea typeface="Helvetica Neue" panose="02000503000000020004"/>
              <a:cs typeface="Helvetica Neue" panose="02000503000000020004"/>
            </a:endParaRPr>
          </a:p>
          <a:p>
            <a:pPr marL="182880" marR="0" indent="-182880">
              <a:spcBef>
                <a:spcPts val="920"/>
              </a:spcBef>
              <a:spcAft>
                <a:spcPts val="0"/>
              </a:spcAft>
              <a:buFont typeface="Arial" panose="020B0604020202020204" pitchFamily="34" charset="0"/>
              <a:buChar char="•"/>
            </a:pPr>
            <a:r>
              <a:rPr lang="en-US" sz="1800" dirty="0">
                <a:solidFill>
                  <a:srgbClr val="231F20"/>
                </a:solidFill>
                <a:effectLst/>
                <a:latin typeface="Helvetica Neue" panose="02000503000000020004"/>
                <a:ea typeface="Helvetica Neue" panose="02000503000000020004"/>
                <a:cs typeface="Helvetica Neue" panose="02000503000000020004"/>
              </a:rPr>
              <a:t>Determine a theme or central idea of a text and how it is conveyed through particular details; </a:t>
            </a:r>
            <a:r>
              <a:rPr lang="en-US" sz="1800" spc="-20" dirty="0">
                <a:solidFill>
                  <a:srgbClr val="231F20"/>
                </a:solidFill>
                <a:effectLst/>
                <a:latin typeface="Helvetica Neue" panose="02000503000000020004"/>
                <a:ea typeface="Helvetica Neue" panose="02000503000000020004"/>
                <a:cs typeface="Helvetica Neue" panose="02000503000000020004"/>
              </a:rPr>
              <a:t>provide </a:t>
            </a:r>
            <a:r>
              <a:rPr lang="en-US" sz="1800" dirty="0">
                <a:solidFill>
                  <a:srgbClr val="231F20"/>
                </a:solidFill>
                <a:effectLst/>
                <a:latin typeface="Helvetica Neue" panose="02000503000000020004"/>
                <a:ea typeface="Helvetica Neue" panose="02000503000000020004"/>
                <a:cs typeface="Helvetica Neue" panose="02000503000000020004"/>
              </a:rPr>
              <a:t>a summary of the text distinct from personal opinions or judgments (Reading Standard 2 – High Intermediate Level, Informational </a:t>
            </a:r>
            <a:r>
              <a:rPr lang="en-US" sz="1800" spc="-20" dirty="0">
                <a:solidFill>
                  <a:srgbClr val="231F20"/>
                </a:solidFill>
                <a:effectLst/>
                <a:latin typeface="Helvetica Neue" panose="02000503000000020004"/>
                <a:ea typeface="Helvetica Neue" panose="02000503000000020004"/>
                <a:cs typeface="Helvetica Neue" panose="02000503000000020004"/>
              </a:rPr>
              <a:t>Text).</a:t>
            </a:r>
            <a:endParaRPr lang="en-US" sz="1800" spc="-20" dirty="0">
              <a:solidFill>
                <a:schemeClr val="tx1"/>
              </a:solidFill>
              <a:effectLst/>
              <a:latin typeface="Times New Roman" panose="02020603050405020304" pitchFamily="18" charset="0"/>
              <a:ea typeface="Helvetica Neue" panose="02000503000000020004"/>
              <a:cs typeface="Helvetica Neue" panose="02000503000000020004"/>
            </a:endParaRPr>
          </a:p>
          <a:p>
            <a:pPr marL="182880" marR="0" indent="-182880">
              <a:spcBef>
                <a:spcPts val="920"/>
              </a:spcBef>
              <a:spcAft>
                <a:spcPts val="0"/>
              </a:spcAft>
              <a:buFont typeface="Arial" panose="020B0604020202020204" pitchFamily="34" charset="0"/>
              <a:buChar char="•"/>
            </a:pPr>
            <a:r>
              <a:rPr lang="en-US" sz="1800" dirty="0">
                <a:solidFill>
                  <a:srgbClr val="231F20"/>
                </a:solidFill>
                <a:effectLst/>
                <a:latin typeface="Helvetica Neue" panose="02000503000000020004"/>
                <a:ea typeface="Helvetica Neue" panose="02000503000000020004"/>
                <a:cs typeface="Helvetica Neue" panose="02000503000000020004"/>
              </a:rPr>
              <a:t>Explain how an author uses reasons and evidence to support particular points in a text, identifying which reasons and evidence support which point(s) (Reading Standard 8 – Low Intermediate </a:t>
            </a:r>
            <a:r>
              <a:rPr lang="en-US" sz="1800" spc="-15" dirty="0">
                <a:solidFill>
                  <a:srgbClr val="231F20"/>
                </a:solidFill>
                <a:effectLst/>
                <a:latin typeface="Helvetica Neue" panose="02000503000000020004"/>
                <a:ea typeface="Helvetica Neue" panose="02000503000000020004"/>
                <a:cs typeface="Helvetica Neue" panose="02000503000000020004"/>
              </a:rPr>
              <a:t>Level, </a:t>
            </a:r>
            <a:r>
              <a:rPr lang="en-US" sz="1800" dirty="0">
                <a:solidFill>
                  <a:srgbClr val="231F20"/>
                </a:solidFill>
                <a:effectLst/>
                <a:latin typeface="Helvetica Neue" panose="02000503000000020004"/>
                <a:ea typeface="Helvetica Neue" panose="02000503000000020004"/>
                <a:cs typeface="Helvetica Neue" panose="02000503000000020004"/>
              </a:rPr>
              <a:t>Informational </a:t>
            </a:r>
            <a:r>
              <a:rPr lang="en-US" sz="1800" spc="-20" dirty="0">
                <a:solidFill>
                  <a:srgbClr val="231F20"/>
                </a:solidFill>
                <a:effectLst/>
                <a:latin typeface="Helvetica Neue" panose="02000503000000020004"/>
                <a:ea typeface="Helvetica Neue" panose="02000503000000020004"/>
                <a:cs typeface="Helvetica Neue" panose="02000503000000020004"/>
              </a:rPr>
              <a:t>Text).</a:t>
            </a:r>
            <a:endParaRPr lang="en-US" sz="1800" spc="-20" dirty="0">
              <a:solidFill>
                <a:schemeClr val="tx1"/>
              </a:solidFill>
              <a:effectLst/>
              <a:latin typeface="Times New Roman" panose="02020603050405020304" pitchFamily="18" charset="0"/>
              <a:ea typeface="Helvetica Neue" panose="02000503000000020004"/>
              <a:cs typeface="Helvetica Neue" panose="02000503000000020004"/>
            </a:endParaRPr>
          </a:p>
          <a:p>
            <a:pPr marL="182880" marR="0" indent="-182880">
              <a:spcBef>
                <a:spcPts val="920"/>
              </a:spcBef>
              <a:spcAft>
                <a:spcPts val="0"/>
              </a:spcAft>
              <a:buFont typeface="Arial" panose="020B0604020202020204" pitchFamily="34" charset="0"/>
              <a:buChar char="•"/>
            </a:pPr>
            <a:r>
              <a:rPr lang="en-US" sz="1800" dirty="0">
                <a:solidFill>
                  <a:srgbClr val="231F20"/>
                </a:solidFill>
                <a:effectLst/>
                <a:latin typeface="Helvetica Neue" panose="02000503000000020004"/>
                <a:ea typeface="Helvetica Neue" panose="02000503000000020004"/>
                <a:cs typeface="Helvetica Neue" panose="02000503000000020004"/>
              </a:rPr>
              <a:t>Read and comprehend complex literary and informational texts independently and</a:t>
            </a:r>
            <a:r>
              <a:rPr lang="en-US" sz="1800" spc="-20" dirty="0">
                <a:solidFill>
                  <a:srgbClr val="231F20"/>
                </a:solidFill>
                <a:effectLst/>
                <a:latin typeface="Helvetica Neue" panose="02000503000000020004"/>
                <a:ea typeface="Helvetica Neue" panose="02000503000000020004"/>
                <a:cs typeface="Helvetica Neue" panose="02000503000000020004"/>
              </a:rPr>
              <a:t> </a:t>
            </a:r>
            <a:r>
              <a:rPr lang="en-US" sz="1800" dirty="0">
                <a:solidFill>
                  <a:srgbClr val="231F20"/>
                </a:solidFill>
                <a:effectLst/>
                <a:latin typeface="Helvetica Neue" panose="02000503000000020004"/>
                <a:ea typeface="Helvetica Neue" panose="02000503000000020004"/>
                <a:cs typeface="Helvetica Neue" panose="02000503000000020004"/>
              </a:rPr>
              <a:t>proficiently</a:t>
            </a:r>
            <a:r>
              <a:rPr lang="en-US" sz="1800" dirty="0">
                <a:solidFill>
                  <a:schemeClr val="tx1"/>
                </a:solidFill>
                <a:effectLst/>
                <a:latin typeface="Times New Roman" panose="02020603050405020304" pitchFamily="18" charset="0"/>
                <a:ea typeface="Helvetica Neue" panose="02000503000000020004"/>
                <a:cs typeface="Helvetica Neue" panose="02000503000000020004"/>
              </a:rPr>
              <a:t> </a:t>
            </a:r>
            <a:r>
              <a:rPr lang="en-US" sz="1800" dirty="0">
                <a:solidFill>
                  <a:srgbClr val="231F20"/>
                </a:solidFill>
                <a:effectLst/>
                <a:latin typeface="Helvetica Neue" panose="02000503000000020004"/>
                <a:ea typeface="Times New Roman" panose="02020603050405020304" pitchFamily="18" charset="0"/>
              </a:rPr>
              <a:t>(Reading Standard 10 – High Intermediate/Low Adult Secondary Level, Informational Text).</a:t>
            </a:r>
            <a:endParaRPr lang="en-US" sz="1800" dirty="0">
              <a:solidFill>
                <a:schemeClr val="tx1"/>
              </a:solidFill>
              <a:effectLst/>
              <a:latin typeface="Times New Roman" panose="02020603050405020304" pitchFamily="18" charset="0"/>
              <a:ea typeface="Times New Roman" panose="02020603050405020304" pitchFamily="18" charset="0"/>
            </a:endParaRPr>
          </a:p>
          <a:p>
            <a:pPr marL="182880" marR="0" indent="-182880">
              <a:spcBef>
                <a:spcPts val="920"/>
              </a:spcBef>
              <a:spcAft>
                <a:spcPts val="0"/>
              </a:spcAft>
              <a:buFont typeface="Arial" panose="020B0604020202020204" pitchFamily="34" charset="0"/>
              <a:buChar char="•"/>
            </a:pPr>
            <a:r>
              <a:rPr lang="en-US" sz="1800" dirty="0">
                <a:solidFill>
                  <a:srgbClr val="231F20"/>
                </a:solidFill>
                <a:effectLst/>
                <a:latin typeface="Helvetica Neue" panose="02000503000000020004"/>
                <a:ea typeface="Helvetica Neue" panose="02000503000000020004"/>
                <a:cs typeface="Helvetica Neue" panose="02000503000000020004"/>
              </a:rPr>
              <a:t>Engage effectively in a range of collaborative discussions (one-on-one, in groups, and </a:t>
            </a:r>
            <a:r>
              <a:rPr lang="en-US" sz="1800" spc="-15" dirty="0">
                <a:solidFill>
                  <a:srgbClr val="231F20"/>
                </a:solidFill>
                <a:effectLst/>
                <a:latin typeface="Helvetica Neue" panose="02000503000000020004"/>
                <a:ea typeface="Helvetica Neue" panose="02000503000000020004"/>
                <a:cs typeface="Helvetica Neue" panose="02000503000000020004"/>
              </a:rPr>
              <a:t>teacher-led) </a:t>
            </a:r>
            <a:r>
              <a:rPr lang="en-US" sz="1800" dirty="0">
                <a:solidFill>
                  <a:srgbClr val="231F20"/>
                </a:solidFill>
                <a:effectLst/>
                <a:latin typeface="Helvetica Neue" panose="02000503000000020004"/>
                <a:ea typeface="Helvetica Neue" panose="02000503000000020004"/>
                <a:cs typeface="Helvetica Neue" panose="02000503000000020004"/>
              </a:rPr>
              <a:t>with diverse partners, building on others’ ideas and expressing their own clearly (Speaking and Listening Standard 1 – High Intermediate Level, Informational</a:t>
            </a:r>
            <a:r>
              <a:rPr lang="en-US" sz="1800" spc="-5" dirty="0">
                <a:solidFill>
                  <a:srgbClr val="231F20"/>
                </a:solidFill>
                <a:effectLst/>
                <a:latin typeface="Helvetica Neue" panose="02000503000000020004"/>
                <a:ea typeface="Helvetica Neue" panose="02000503000000020004"/>
                <a:cs typeface="Helvetica Neue" panose="02000503000000020004"/>
              </a:rPr>
              <a:t> </a:t>
            </a:r>
            <a:r>
              <a:rPr lang="en-US" sz="1800" spc="-20" dirty="0">
                <a:solidFill>
                  <a:srgbClr val="231F20"/>
                </a:solidFill>
                <a:effectLst/>
                <a:latin typeface="Helvetica Neue" panose="02000503000000020004"/>
                <a:ea typeface="Helvetica Neue" panose="02000503000000020004"/>
                <a:cs typeface="Helvetica Neue" panose="02000503000000020004"/>
              </a:rPr>
              <a:t>Text).</a:t>
            </a:r>
            <a:endParaRPr lang="en-US" sz="1800" dirty="0">
              <a:effectLst/>
              <a:latin typeface="Times New Roman" panose="02020603050405020304" pitchFamily="18" charset="0"/>
              <a:ea typeface="Helvetica Neue" panose="02000503000000020004"/>
              <a:cs typeface="Helvetica Neue" panose="02000503000000020004"/>
            </a:endParaRPr>
          </a:p>
          <a:p>
            <a:pPr marL="0" marR="0">
              <a:spcBef>
                <a:spcPts val="15"/>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7000"/>
              </a:lnSpc>
              <a:spcBef>
                <a:spcPts val="905"/>
              </a:spcBef>
              <a:spcAft>
                <a:spcPts val="800"/>
              </a:spcAft>
            </a:pPr>
            <a:r>
              <a:rPr lang="en-US" sz="1800" b="1" dirty="0">
                <a:solidFill>
                  <a:srgbClr val="231F20"/>
                </a:solidFill>
                <a:effectLst/>
                <a:latin typeface="Helvetica Neue" panose="02000503000000020004"/>
                <a:ea typeface="Calibri" panose="020F0502020204030204" pitchFamily="34" charset="0"/>
                <a:cs typeface="Times New Roman" panose="02020603050405020304" pitchFamily="18" charset="0"/>
              </a:rPr>
              <a:t>Indicator 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900"/>
              </a:spcBef>
              <a:spcAft>
                <a:spcPts val="800"/>
              </a:spcAft>
            </a:pPr>
            <a:r>
              <a:rPr lang="en-US" sz="1800" dirty="0">
                <a:solidFill>
                  <a:srgbClr val="231F20"/>
                </a:solidFill>
                <a:effectLst/>
                <a:latin typeface="Helvetica Neue" panose="02000503000000020004"/>
                <a:ea typeface="Calibri" panose="020F0502020204030204" pitchFamily="34" charset="0"/>
                <a:cs typeface="Times New Roman" panose="02020603050405020304" pitchFamily="18" charset="0"/>
              </a:rPr>
              <a:t>The texts were evaluated for complexity. The lesson plan offers the following information: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880" marR="0" indent="-182880">
              <a:lnSpc>
                <a:spcPct val="107000"/>
              </a:lnSpc>
              <a:spcBef>
                <a:spcPts val="900"/>
              </a:spcBef>
              <a:spcAft>
                <a:spcPts val="800"/>
              </a:spcAft>
              <a:buFont typeface="Arial" panose="020B0604020202020204" pitchFamily="34" charset="0"/>
              <a:buChar char="•"/>
            </a:pPr>
            <a:r>
              <a:rPr lang="en-US" sz="1800" dirty="0">
                <a:solidFill>
                  <a:srgbClr val="231F20"/>
                </a:solidFill>
                <a:effectLst/>
                <a:latin typeface="Helvetica Neue" panose="02000503000000020004"/>
                <a:ea typeface="Helvetica Neue" panose="02000503000000020004"/>
                <a:cs typeface="Helvetica Neue" panose="02000503000000020004"/>
              </a:rPr>
              <a:t>“Don’t </a:t>
            </a:r>
            <a:r>
              <a:rPr lang="en-US" sz="1800" spc="-40" dirty="0">
                <a:solidFill>
                  <a:srgbClr val="231F20"/>
                </a:solidFill>
                <a:effectLst/>
                <a:latin typeface="Helvetica Neue" panose="02000503000000020004"/>
                <a:ea typeface="Helvetica Neue" panose="02000503000000020004"/>
                <a:cs typeface="Helvetica Neue" panose="02000503000000020004"/>
              </a:rPr>
              <a:t>You </a:t>
            </a:r>
            <a:r>
              <a:rPr lang="en-US" sz="1800" dirty="0">
                <a:solidFill>
                  <a:srgbClr val="231F20"/>
                </a:solidFill>
                <a:effectLst/>
                <a:latin typeface="Helvetica Neue" panose="02000503000000020004"/>
                <a:ea typeface="Helvetica Neue" panose="02000503000000020004"/>
                <a:cs typeface="Helvetica Neue" panose="02000503000000020004"/>
              </a:rPr>
              <a:t>Dare Eliminate the Penny” – </a:t>
            </a:r>
            <a:r>
              <a:rPr lang="en-US" sz="1800" i="0" dirty="0">
                <a:solidFill>
                  <a:srgbClr val="231F20"/>
                </a:solidFill>
                <a:effectLst/>
                <a:latin typeface="Helvetica Neue" panose="02000503000000020004"/>
                <a:ea typeface="Helvetica Neue" panose="02000503000000020004"/>
                <a:cs typeface="Helvetica Neue" panose="02000503000000020004"/>
              </a:rPr>
              <a:t>Forbes</a:t>
            </a:r>
            <a:r>
              <a:rPr lang="en-US" sz="1800" dirty="0">
                <a:solidFill>
                  <a:srgbClr val="231F20"/>
                </a:solidFill>
                <a:effectLst/>
                <a:latin typeface="Helvetica Neue" panose="02000503000000020004"/>
                <a:ea typeface="Helvetica Neue" panose="02000503000000020004"/>
                <a:cs typeface="Helvetica Neue" panose="02000503000000020004"/>
              </a:rPr>
              <a:t>: High Intermediate/Low Secondary</a:t>
            </a:r>
            <a:r>
              <a:rPr lang="en-US" sz="1800" spc="30" dirty="0">
                <a:solidFill>
                  <a:srgbClr val="231F20"/>
                </a:solidFill>
                <a:effectLst/>
                <a:latin typeface="Helvetica Neue" panose="02000503000000020004"/>
                <a:ea typeface="Helvetica Neue" panose="02000503000000020004"/>
                <a:cs typeface="Helvetica Neue" panose="02000503000000020004"/>
              </a:rPr>
              <a:t> </a:t>
            </a:r>
            <a:r>
              <a:rPr lang="en-US" sz="1800" dirty="0">
                <a:solidFill>
                  <a:srgbClr val="231F20"/>
                </a:solidFill>
                <a:effectLst/>
                <a:latin typeface="Helvetica Neue" panose="02000503000000020004"/>
                <a:ea typeface="Helvetica Neue" panose="02000503000000020004"/>
                <a:cs typeface="Helvetica Neue" panose="02000503000000020004"/>
              </a:rPr>
              <a:t>Level</a:t>
            </a:r>
            <a:endParaRPr lang="en-US" sz="1800" dirty="0">
              <a:solidFill>
                <a:schemeClr val="tx1"/>
              </a:solidFill>
              <a:effectLst/>
              <a:latin typeface="Calibri" panose="020F0502020204030204" pitchFamily="34" charset="0"/>
              <a:ea typeface="Helvetica Neue" panose="02000503000000020004"/>
              <a:cs typeface="Helvetica Neue" panose="02000503000000020004"/>
            </a:endParaRPr>
          </a:p>
          <a:p>
            <a:pPr marL="182880" marR="0" indent="-182880">
              <a:lnSpc>
                <a:spcPct val="107000"/>
              </a:lnSpc>
              <a:spcBef>
                <a:spcPts val="900"/>
              </a:spcBef>
              <a:spcAft>
                <a:spcPts val="800"/>
              </a:spcAft>
              <a:buFont typeface="Arial" panose="020B0604020202020204" pitchFamily="34" charset="0"/>
              <a:buChar char="•"/>
            </a:pPr>
            <a:r>
              <a:rPr lang="en-US" sz="1800" dirty="0">
                <a:solidFill>
                  <a:srgbClr val="231F20"/>
                </a:solidFill>
                <a:effectLst/>
                <a:latin typeface="Helvetica Neue" panose="02000503000000020004"/>
                <a:ea typeface="Helvetica Neue" panose="02000503000000020004"/>
                <a:cs typeface="Helvetica Neue" panose="02000503000000020004"/>
              </a:rPr>
              <a:t>“Should </a:t>
            </a:r>
            <a:r>
              <a:rPr lang="en-US" sz="1800" spc="-30" dirty="0">
                <a:solidFill>
                  <a:srgbClr val="231F20"/>
                </a:solidFill>
                <a:effectLst/>
                <a:latin typeface="Helvetica Neue" panose="02000503000000020004"/>
                <a:ea typeface="Helvetica Neue" panose="02000503000000020004"/>
                <a:cs typeface="Helvetica Neue" panose="02000503000000020004"/>
              </a:rPr>
              <a:t>We </a:t>
            </a:r>
            <a:r>
              <a:rPr lang="en-US" sz="1800" dirty="0">
                <a:solidFill>
                  <a:srgbClr val="231F20"/>
                </a:solidFill>
                <a:effectLst/>
                <a:latin typeface="Helvetica Neue" panose="02000503000000020004"/>
                <a:ea typeface="Helvetica Neue" panose="02000503000000020004"/>
                <a:cs typeface="Helvetica Neue" panose="02000503000000020004"/>
              </a:rPr>
              <a:t>Get Rid of the Penny? 8 Reasons to Keep It vs. Eliminate It” – </a:t>
            </a:r>
            <a:r>
              <a:rPr lang="en-US" sz="1800" i="0" dirty="0">
                <a:solidFill>
                  <a:srgbClr val="231F20"/>
                </a:solidFill>
                <a:effectLst/>
                <a:latin typeface="Helvetica Neue" panose="02000503000000020004"/>
                <a:ea typeface="Helvetica Neue" panose="02000503000000020004"/>
                <a:cs typeface="Helvetica Neue" panose="02000503000000020004"/>
              </a:rPr>
              <a:t>MoneyCrashers.com</a:t>
            </a:r>
            <a:r>
              <a:rPr lang="en-US" sz="1800" dirty="0">
                <a:solidFill>
                  <a:srgbClr val="231F20"/>
                </a:solidFill>
                <a:effectLst/>
                <a:latin typeface="Helvetica Neue" panose="02000503000000020004"/>
                <a:ea typeface="Helvetica Neue" panose="02000503000000020004"/>
                <a:cs typeface="Helvetica Neue" panose="02000503000000020004"/>
              </a:rPr>
              <a:t>:</a:t>
            </a:r>
            <a:r>
              <a:rPr lang="en-US" sz="1800" spc="30" dirty="0">
                <a:solidFill>
                  <a:srgbClr val="231F20"/>
                </a:solidFill>
                <a:effectLst/>
                <a:latin typeface="Helvetica Neue" panose="02000503000000020004"/>
                <a:ea typeface="Helvetica Neue" panose="02000503000000020004"/>
                <a:cs typeface="Helvetica Neue" panose="02000503000000020004"/>
              </a:rPr>
              <a:t> </a:t>
            </a:r>
            <a:r>
              <a:rPr lang="en-US" sz="1800" dirty="0">
                <a:solidFill>
                  <a:srgbClr val="231F20"/>
                </a:solidFill>
                <a:effectLst/>
                <a:latin typeface="Helvetica Neue" panose="02000503000000020004"/>
                <a:ea typeface="Helvetica Neue" panose="02000503000000020004"/>
                <a:cs typeface="Helvetica Neue" panose="02000503000000020004"/>
              </a:rPr>
              <a:t>High</a:t>
            </a:r>
            <a:r>
              <a:rPr lang="en-US" sz="1800" dirty="0">
                <a:solidFill>
                  <a:schemeClr val="tx1"/>
                </a:solidFill>
                <a:effectLst/>
                <a:latin typeface="Calibri" panose="020F0502020204030204" pitchFamily="34" charset="0"/>
                <a:ea typeface="Helvetica Neue" panose="02000503000000020004"/>
                <a:cs typeface="Helvetica Neue" panose="02000503000000020004"/>
              </a:rPr>
              <a:t> </a:t>
            </a:r>
            <a:r>
              <a:rPr lang="en-US" sz="1800" dirty="0">
                <a:solidFill>
                  <a:srgbClr val="231F20"/>
                </a:solidFill>
                <a:effectLst/>
                <a:latin typeface="Helvetica Neue" panose="02000503000000020004"/>
                <a:ea typeface="Calibri" panose="020F0502020204030204" pitchFamily="34" charset="0"/>
                <a:cs typeface="Times New Roman" panose="02020603050405020304" pitchFamily="18" charset="0"/>
              </a:rPr>
              <a:t>Intermediate/Low Secondary Level</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880" marR="0" indent="-182880">
              <a:lnSpc>
                <a:spcPct val="107000"/>
              </a:lnSpc>
              <a:spcBef>
                <a:spcPts val="900"/>
              </a:spcBef>
              <a:spcAft>
                <a:spcPts val="800"/>
              </a:spcAft>
              <a:buFont typeface="Arial" panose="020B0604020202020204" pitchFamily="34" charset="0"/>
              <a:buChar char="•"/>
            </a:pPr>
            <a:r>
              <a:rPr lang="en-US" sz="1800" dirty="0">
                <a:solidFill>
                  <a:srgbClr val="231F20"/>
                </a:solidFill>
                <a:effectLst/>
                <a:latin typeface="Helvetica Neue" panose="02000503000000020004"/>
                <a:ea typeface="Helvetica Neue" panose="02000503000000020004"/>
                <a:cs typeface="Helvetica Neue" panose="02000503000000020004"/>
              </a:rPr>
              <a:t>“Can </a:t>
            </a:r>
            <a:r>
              <a:rPr lang="en-US" sz="1800" spc="-30" dirty="0">
                <a:solidFill>
                  <a:srgbClr val="231F20"/>
                </a:solidFill>
                <a:effectLst/>
                <a:latin typeface="Helvetica Neue" panose="02000503000000020004"/>
                <a:ea typeface="Helvetica Neue" panose="02000503000000020004"/>
                <a:cs typeface="Helvetica Neue" panose="02000503000000020004"/>
              </a:rPr>
              <a:t>We </a:t>
            </a:r>
            <a:r>
              <a:rPr lang="en-US" sz="1800" dirty="0">
                <a:solidFill>
                  <a:srgbClr val="231F20"/>
                </a:solidFill>
                <a:effectLst/>
                <a:latin typeface="Helvetica Neue" panose="02000503000000020004"/>
                <a:ea typeface="Helvetica Neue" panose="02000503000000020004"/>
                <a:cs typeface="Helvetica Neue" panose="02000503000000020004"/>
              </a:rPr>
              <a:t>All Just Agree That Pennies Are Stupid and Need to Be Retired?” – </a:t>
            </a:r>
            <a:r>
              <a:rPr lang="en-US" sz="1800" i="0" dirty="0">
                <a:solidFill>
                  <a:srgbClr val="231F20"/>
                </a:solidFill>
                <a:effectLst/>
                <a:latin typeface="Helvetica Neue" panose="02000503000000020004"/>
                <a:ea typeface="Helvetica Neue" panose="02000503000000020004"/>
                <a:cs typeface="Helvetica Neue" panose="02000503000000020004"/>
              </a:rPr>
              <a:t>The Huffington</a:t>
            </a:r>
            <a:r>
              <a:rPr lang="en-US" sz="1800" i="0" spc="-5" dirty="0">
                <a:solidFill>
                  <a:srgbClr val="231F20"/>
                </a:solidFill>
                <a:effectLst/>
                <a:latin typeface="Helvetica Neue" panose="02000503000000020004"/>
                <a:ea typeface="Helvetica Neue" panose="02000503000000020004"/>
                <a:cs typeface="Helvetica Neue" panose="02000503000000020004"/>
              </a:rPr>
              <a:t> </a:t>
            </a:r>
            <a:r>
              <a:rPr lang="en-US" sz="1800" i="0" dirty="0">
                <a:solidFill>
                  <a:srgbClr val="231F20"/>
                </a:solidFill>
                <a:effectLst/>
                <a:latin typeface="Helvetica Neue" panose="02000503000000020004"/>
                <a:ea typeface="Helvetica Neue" panose="02000503000000020004"/>
                <a:cs typeface="Helvetica Neue" panose="02000503000000020004"/>
              </a:rPr>
              <a:t>Post</a:t>
            </a:r>
            <a:r>
              <a:rPr lang="en-US" sz="1800" dirty="0">
                <a:solidFill>
                  <a:srgbClr val="231F20"/>
                </a:solidFill>
                <a:effectLst/>
                <a:latin typeface="Helvetica Neue" panose="02000503000000020004"/>
                <a:ea typeface="Helvetica Neue" panose="02000503000000020004"/>
                <a:cs typeface="Helvetica Neue" panose="02000503000000020004"/>
              </a:rPr>
              <a:t>:</a:t>
            </a:r>
            <a:r>
              <a:rPr lang="en-US" sz="1800" dirty="0">
                <a:solidFill>
                  <a:schemeClr val="tx1"/>
                </a:solidFill>
                <a:effectLst/>
                <a:latin typeface="Calibri" panose="020F0502020204030204" pitchFamily="34" charset="0"/>
                <a:ea typeface="Helvetica Neue" panose="02000503000000020004"/>
                <a:cs typeface="Helvetica Neue" panose="02000503000000020004"/>
              </a:rPr>
              <a:t> </a:t>
            </a:r>
            <a:r>
              <a:rPr lang="en-US" sz="1800" dirty="0">
                <a:solidFill>
                  <a:srgbClr val="231F20"/>
                </a:solidFill>
                <a:effectLst/>
                <a:latin typeface="Helvetica Neue" panose="02000503000000020004"/>
                <a:ea typeface="Calibri" panose="020F0502020204030204" pitchFamily="34" charset="0"/>
                <a:cs typeface="Times New Roman" panose="02020603050405020304" pitchFamily="18" charset="0"/>
              </a:rPr>
              <a:t>High Intermediate /Low Secondary Level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377190">
              <a:lnSpc>
                <a:spcPct val="107000"/>
              </a:lnSpc>
              <a:spcBef>
                <a:spcPts val="905"/>
              </a:spcBef>
              <a:spcAft>
                <a:spcPts val="800"/>
              </a:spcAft>
            </a:pPr>
            <a:endParaRPr lang="en-US" sz="1800" dirty="0">
              <a:solidFill>
                <a:srgbClr val="231F20"/>
              </a:solidFill>
              <a:effectLst/>
              <a:latin typeface="Helvetica Neue" panose="02000503000000020004"/>
              <a:ea typeface="Calibri" panose="020F0502020204030204" pitchFamily="34" charset="0"/>
              <a:cs typeface="Times New Roman" panose="02020603050405020304" pitchFamily="18" charset="0"/>
            </a:endParaRPr>
          </a:p>
          <a:p>
            <a:pPr marL="0" marR="377190">
              <a:lnSpc>
                <a:spcPct val="107000"/>
              </a:lnSpc>
              <a:spcBef>
                <a:spcPts val="905"/>
              </a:spcBef>
              <a:spcAft>
                <a:spcPts val="800"/>
              </a:spcAft>
            </a:pPr>
            <a:r>
              <a:rPr lang="en-US" sz="1800" dirty="0">
                <a:solidFill>
                  <a:srgbClr val="231F20"/>
                </a:solidFill>
                <a:effectLst/>
                <a:latin typeface="Helvetica Neue" panose="02000503000000020004"/>
                <a:ea typeface="Calibri" panose="020F0502020204030204" pitchFamily="34" charset="0"/>
                <a:cs typeface="Times New Roman" panose="02020603050405020304" pitchFamily="18" charset="0"/>
              </a:rPr>
              <a:t>The three texts are conceptually related to eliminating the U.S. penny and are designed to build knowledge about the topic.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845"/>
              </a:spcBef>
              <a:spcAft>
                <a:spcPts val="800"/>
              </a:spcAft>
            </a:pPr>
            <a:endParaRPr lang="en-US" sz="1800" b="1" dirty="0">
              <a:solidFill>
                <a:srgbClr val="231F20"/>
              </a:solidFill>
              <a:effectLst/>
              <a:latin typeface="Helvetica Neue" panose="02000503000000020004"/>
              <a:ea typeface="Calibri" panose="020F0502020204030204" pitchFamily="34" charset="0"/>
              <a:cs typeface="Times New Roman" panose="02020603050405020304" pitchFamily="18" charset="0"/>
            </a:endParaRPr>
          </a:p>
          <a:p>
            <a:pPr marL="0" marR="0">
              <a:lnSpc>
                <a:spcPct val="107000"/>
              </a:lnSpc>
              <a:spcBef>
                <a:spcPts val="845"/>
              </a:spcBef>
              <a:spcAft>
                <a:spcPts val="800"/>
              </a:spcAft>
            </a:pPr>
            <a:r>
              <a:rPr lang="en-US" sz="1800" b="1" dirty="0">
                <a:solidFill>
                  <a:srgbClr val="231F20"/>
                </a:solidFill>
                <a:effectLst/>
                <a:latin typeface="Helvetica Neue" panose="02000503000000020004"/>
                <a:ea typeface="Calibri" panose="020F0502020204030204" pitchFamily="34" charset="0"/>
                <a:cs typeface="Times New Roman" panose="02020603050405020304" pitchFamily="18" charset="0"/>
              </a:rPr>
              <a:t>Indicator 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389890">
              <a:lnSpc>
                <a:spcPct val="107000"/>
              </a:lnSpc>
              <a:spcBef>
                <a:spcPts val="905"/>
              </a:spcBef>
              <a:spcAft>
                <a:spcPts val="800"/>
              </a:spcAft>
            </a:pPr>
            <a:r>
              <a:rPr lang="en-US" sz="1800" dirty="0">
                <a:solidFill>
                  <a:srgbClr val="231F20"/>
                </a:solidFill>
                <a:effectLst/>
                <a:latin typeface="Helvetica Neue" panose="02000503000000020004"/>
                <a:ea typeface="Calibri" panose="020F0502020204030204" pitchFamily="34" charset="0"/>
                <a:cs typeface="Times New Roman" panose="02020603050405020304" pitchFamily="18" charset="0"/>
              </a:rPr>
              <a:t>The entire lesson time relates to what students are reading, including the initial practice to identify claims and evidence. Sarah reads the first of three texts out loud as students follow along and annotate their copies. She then models how to find the claim in the text. She spends very little time providing instructions or making transitions, including as students move from whole-group to small-group to individual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900"/>
              </a:spcBef>
              <a:spcAft>
                <a:spcPts val="0"/>
              </a:spcAft>
            </a:pPr>
            <a:r>
              <a:rPr lang="en-US" sz="1800" dirty="0">
                <a:solidFill>
                  <a:srgbClr val="231F20"/>
                </a:solidFill>
                <a:effectLst/>
                <a:latin typeface="Helvetica Neue" panose="02000503000000020004"/>
                <a:ea typeface="Times New Roman" panose="02020603050405020304" pitchFamily="18" charset="0"/>
              </a:rPr>
              <a:t>Students engage in a blend of reading, writing, speaking, and listening tasks. In a whole or small group, students read and discuss the texts about eliminating the U.S. penny. To answer the questions about the third text and to complete the exit slip, students also write.</a:t>
            </a: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1" name="Google Shape;284;p29:notes">
            <a:extLst>
              <a:ext uri="{FF2B5EF4-FFF2-40B4-BE49-F238E27FC236}">
                <a16:creationId xmlns:a16="http://schemas.microsoft.com/office/drawing/2014/main" id="{F756A52F-A4BD-4076-9F7C-E0BDEB1AC03E}"/>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285" name="Google Shape;285;p29:notes">
            <a:extLst>
              <a:ext uri="{FF2B5EF4-FFF2-40B4-BE49-F238E27FC236}">
                <a16:creationId xmlns:a16="http://schemas.microsoft.com/office/drawing/2014/main" id="{CA12B091-0807-45D4-9691-D9EF5CF389B4}"/>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Discuss the findings for Core Action 1.</a:t>
            </a:r>
            <a:endParaRPr dirty="0"/>
          </a:p>
          <a:p>
            <a:pPr>
              <a:spcBef>
                <a:spcPts val="480"/>
              </a:spcBef>
              <a:spcAft>
                <a:spcPts val="0"/>
              </a:spcAft>
              <a:defRPr/>
            </a:pPr>
            <a:endParaRPr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Let’s have a couple of teams share their ratings and evidence. Ask for selected team reporters to share.</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Did anyone have different ratings or evidence that they would like to share?</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Let’s talk through what differences there are in the ratings and if they are because of a difference in evidence.</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marL="171450" indent="-171450">
              <a:spcBef>
                <a:spcPts val="480"/>
              </a:spcBef>
              <a:spcAft>
                <a:spcPts val="0"/>
              </a:spcAft>
              <a:buFont typeface="Arial" panose="020B0604020202020204" pitchFamily="34" charset="0"/>
              <a:buChar char="•"/>
              <a:defRPr/>
            </a:pPr>
            <a:endParaRPr lang="en-US"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Based on the poll results, we will know if there are differences in the ratings.  </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The facilitator can call on people who had different answers.</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Remind participants that they were asked to select someone who will report out on their behalf.</a:t>
            </a:r>
          </a:p>
          <a:p>
            <a:pPr>
              <a:spcBef>
                <a:spcPts val="480"/>
              </a:spcBef>
              <a:spcAft>
                <a:spcPts val="0"/>
              </a:spcAft>
              <a:defRPr/>
            </a:pPr>
            <a:r>
              <a:rPr lang="en-US" dirty="0">
                <a:latin typeface="Calibri"/>
                <a:ea typeface="Calibri"/>
                <a:cs typeface="Calibri"/>
                <a:sym typeface="Calibri"/>
              </a:rPr>
              <a:t> </a:t>
            </a:r>
            <a:endParaRPr dirty="0"/>
          </a:p>
          <a:p>
            <a:pPr marL="171450" indent="-171450">
              <a:spcBef>
                <a:spcPts val="480"/>
              </a:spcBef>
              <a:spcAft>
                <a:spcPts val="0"/>
              </a:spcAft>
              <a:buClr>
                <a:schemeClr val="dk1"/>
              </a:buClr>
              <a:buSzPts val="1200"/>
              <a:buFont typeface="Arial"/>
              <a:buChar char="•"/>
              <a:defRPr/>
            </a:pPr>
            <a:endParaRPr dirty="0"/>
          </a:p>
          <a:p>
            <a:pPr>
              <a:spcBef>
                <a:spcPts val="480"/>
              </a:spcBef>
              <a:spcAft>
                <a:spcPts val="0"/>
              </a:spcAft>
              <a:buClr>
                <a:schemeClr val="dk1"/>
              </a:buClr>
              <a:buSzPts val="1200"/>
              <a:buFont typeface="Arial"/>
              <a:buNone/>
              <a:defRPr/>
            </a:pPr>
            <a:endParaRPr b="1"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7" name="Google Shape;296;p31:notes">
            <a:extLst>
              <a:ext uri="{FF2B5EF4-FFF2-40B4-BE49-F238E27FC236}">
                <a16:creationId xmlns:a16="http://schemas.microsoft.com/office/drawing/2014/main" id="{EE59B864-35F5-4C39-B0FD-371694BCAA0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297" name="Google Shape;297;p31:notes">
            <a:extLst>
              <a:ext uri="{FF2B5EF4-FFF2-40B4-BE49-F238E27FC236}">
                <a16:creationId xmlns:a16="http://schemas.microsoft.com/office/drawing/2014/main" id="{F01BA374-7461-4A04-BF1C-FC66D3160E05}"/>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buClr>
                <a:schemeClr val="dk1"/>
              </a:buClr>
              <a:buFont typeface="Arial"/>
              <a:buNone/>
              <a:defRPr/>
            </a:pPr>
            <a:r>
              <a:rPr lang="en-US" b="1" dirty="0">
                <a:latin typeface="Calibri"/>
                <a:ea typeface="Calibri"/>
                <a:cs typeface="Calibri"/>
                <a:sym typeface="Calibri"/>
              </a:rPr>
              <a:t>Big idea: </a:t>
            </a:r>
            <a:r>
              <a:rPr lang="en-US" dirty="0">
                <a:latin typeface="Calibri"/>
                <a:ea typeface="Calibri"/>
                <a:cs typeface="Calibri"/>
                <a:sym typeface="Calibri"/>
              </a:rPr>
              <a:t>Participants share the indicators they thought were evident in watching the video.</a:t>
            </a:r>
            <a:endParaRPr dirty="0"/>
          </a:p>
          <a:p>
            <a:pPr>
              <a:spcBef>
                <a:spcPts val="480"/>
              </a:spcBef>
              <a:spcAft>
                <a:spcPts val="0"/>
              </a:spcAft>
              <a:defRPr/>
            </a:pPr>
            <a:endParaRPr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Chat the indicators you thought were evident.</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Then we’ll hear from a couple of teams for some additional detail.</a:t>
            </a: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r>
              <a:rPr lang="en-US" dirty="0">
                <a:latin typeface="Calibri"/>
                <a:ea typeface="Calibri"/>
                <a:cs typeface="Calibri"/>
                <a:sym typeface="Calibri"/>
              </a:rPr>
              <a:t> </a:t>
            </a:r>
            <a:endParaRPr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Participants can select more than one answer.</a:t>
            </a:r>
          </a:p>
          <a:p>
            <a:pPr marL="171450" indent="-171450">
              <a:spcBef>
                <a:spcPts val="480"/>
              </a:spcBef>
              <a:spcAft>
                <a:spcPts val="0"/>
              </a:spcAft>
              <a:buClr>
                <a:schemeClr val="dk1"/>
              </a:buClr>
              <a:buSzPts val="1200"/>
              <a:buFont typeface="Arial"/>
              <a:buChar char="•"/>
              <a:defRPr/>
            </a:pPr>
            <a:r>
              <a:rPr lang="en-US" dirty="0">
                <a:latin typeface="Calibri"/>
                <a:cs typeface="Calibri"/>
                <a:sym typeface="Calibri"/>
              </a:rPr>
              <a:t>All participants can participate in the poll.</a:t>
            </a:r>
            <a:endParaRPr lang="en-US" dirty="0"/>
          </a:p>
          <a:p>
            <a:pPr marL="171450" indent="-171450">
              <a:spcBef>
                <a:spcPts val="480"/>
              </a:spcBef>
              <a:spcAft>
                <a:spcPts val="0"/>
              </a:spcAft>
              <a:buClr>
                <a:schemeClr val="dk1"/>
              </a:buClr>
              <a:buSzPts val="1200"/>
              <a:buFont typeface="Arial"/>
              <a:buChar char="•"/>
              <a:defRPr/>
            </a:pPr>
            <a:endParaRPr dirty="0"/>
          </a:p>
          <a:p>
            <a:pPr>
              <a:spcBef>
                <a:spcPts val="480"/>
              </a:spcBef>
              <a:spcAft>
                <a:spcPts val="0"/>
              </a:spcAft>
              <a:buClr>
                <a:schemeClr val="dk1"/>
              </a:buClr>
              <a:buSzPts val="1200"/>
              <a:buFont typeface="Arial"/>
              <a:buNone/>
              <a:defRPr/>
            </a:pPr>
            <a:endParaRPr b="1"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3" name="Google Shape;308;p33:notes">
            <a:extLst>
              <a:ext uri="{FF2B5EF4-FFF2-40B4-BE49-F238E27FC236}">
                <a16:creationId xmlns:a16="http://schemas.microsoft.com/office/drawing/2014/main" id="{56D1E318-90D2-494E-AB26-2B350E3EE7F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79874" name="Google Shape;309;p33:notes">
            <a:extLst>
              <a:ext uri="{FF2B5EF4-FFF2-40B4-BE49-F238E27FC236}">
                <a16:creationId xmlns:a16="http://schemas.microsoft.com/office/drawing/2014/main" id="{B5E452D0-EE6C-4446-9F37-A499CA2E6558}"/>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cs typeface="Times New Roman" panose="02020603050405020304" pitchFamily="18" charset="0"/>
                <a:sym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Calibri" panose="020F0502020204030204" pitchFamily="34" charset="0"/>
                <a:sym typeface="Calibri" panose="020F0502020204030204" pitchFamily="34" charset="0"/>
              </a:rPr>
              <a:t>Share ratings for Core Action 2 across teams.</a:t>
            </a:r>
            <a:endParaRPr lang="en-US" altLang="en-US" dirty="0">
              <a:latin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endPar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endParaRPr>
          </a:p>
          <a:p>
            <a:pPr marL="171450" indent="-17145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take 5 minutes to compare their ratings with the sample ratings.</a:t>
            </a: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Facilitator should note how teams’ ratings compared to what they got.</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Go over the evidence in the Resource Package. Determine if differences in ratings are because of a difference in evidence.</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a:lnSpc>
                <a:spcPct val="107000"/>
              </a:lnSpc>
              <a:spcBef>
                <a:spcPct val="0"/>
              </a:spcBef>
              <a:defRPr/>
            </a:pPr>
            <a:endParaRPr lang="en-US" altLang="en-US" b="1" dirty="0">
              <a:latin typeface="Helvetica Neue" panose="02000503000000020004" pitchFamily="2" charset="0"/>
              <a:sym typeface="Helvetica Neue" panose="02000503000000020004" pitchFamily="2" charset="0"/>
            </a:endParaRPr>
          </a:p>
          <a:p>
            <a:pPr marL="0" marR="0" lvl="0" indent="0" algn="l" defTabSz="923925" rtl="0" eaLnBrk="0" fontAlgn="base" latinLnBrk="0" hangingPunct="0">
              <a:lnSpc>
                <a:spcPct val="107000"/>
              </a:lnSpc>
              <a:spcBef>
                <a:spcPct val="0"/>
              </a:spcBef>
              <a:spcAft>
                <a:spcPct val="0"/>
              </a:spcAft>
              <a:buClrTx/>
              <a:buSzTx/>
              <a:buFontTx/>
              <a:buNone/>
              <a:tabLst/>
              <a:defRPr/>
            </a:pPr>
            <a:r>
              <a:rPr lang="en-US" altLang="en-US" sz="1200" b="1" dirty="0">
                <a:solidFill>
                  <a:srgbClr val="231F20"/>
                </a:solidFill>
                <a:latin typeface="Helvetica Neue" panose="02000503000000020004" pitchFamily="2" charset="0"/>
                <a:cs typeface="Times New Roman" panose="02020603050405020304" pitchFamily="18" charset="0"/>
                <a:sym typeface="Helvetica Neue" panose="02000503000000020004" pitchFamily="2" charset="0"/>
              </a:rPr>
              <a:t>Evidence observed:</a:t>
            </a:r>
            <a:endParaRPr lang="en-US" altLang="en-US" sz="1200" b="1" dirty="0">
              <a:latin typeface="Helvetica Neue" panose="02000503000000020004" pitchFamily="2" charset="0"/>
              <a:sym typeface="Helvetica Neue" panose="02000503000000020004" pitchFamily="2" charset="0"/>
            </a:endParaRPr>
          </a:p>
          <a:p>
            <a:pPr marL="0" marR="0" lvl="0" indent="0" algn="l" defTabSz="923925" rtl="0" eaLnBrk="0" fontAlgn="base" latinLnBrk="0" hangingPunct="0">
              <a:lnSpc>
                <a:spcPct val="107000"/>
              </a:lnSpc>
              <a:spcBef>
                <a:spcPct val="0"/>
              </a:spcBef>
              <a:spcAft>
                <a:spcPct val="0"/>
              </a:spcAft>
              <a:buClrTx/>
              <a:buSzTx/>
              <a:buFontTx/>
              <a:buNone/>
              <a:tabLst/>
              <a:defRPr/>
            </a:pPr>
            <a:endParaRPr lang="en-US" sz="1200" b="0" dirty="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sym typeface="Times New Roman" panose="02020603050405020304" pitchFamily="18" charset="0"/>
            </a:endParaRPr>
          </a:p>
          <a:p>
            <a:pPr marL="0" marR="0" lvl="0" indent="0" algn="l" defTabSz="923925" rtl="0" eaLnBrk="0" fontAlgn="base" latinLnBrk="0" hangingPunct="0">
              <a:lnSpc>
                <a:spcPct val="107000"/>
              </a:lnSpc>
              <a:spcBef>
                <a:spcPct val="0"/>
              </a:spcBef>
              <a:spcAft>
                <a:spcPct val="0"/>
              </a:spcAft>
              <a:buClrTx/>
              <a:buSzTx/>
              <a:buFontTx/>
              <a:buNone/>
              <a:tabLst/>
              <a:defRPr/>
            </a:pPr>
            <a:r>
              <a:rPr lang="en-US" sz="1800" b="1" dirty="0">
                <a:solidFill>
                  <a:srgbClr val="231F20"/>
                </a:solidFill>
                <a:effectLst/>
                <a:latin typeface="Helvetica Neue" panose="02000503000000020004"/>
                <a:ea typeface="Times New Roman" panose="02020603050405020304" pitchFamily="18" charset="0"/>
              </a:rPr>
              <a:t>Indicator A:</a:t>
            </a:r>
            <a:endParaRPr lang="en-US" sz="1800" dirty="0">
              <a:effectLst/>
              <a:latin typeface="Times New Roman" panose="02020603050405020304" pitchFamily="18" charset="0"/>
              <a:ea typeface="Times New Roman" panose="02020603050405020304" pitchFamily="18" charset="0"/>
            </a:endParaRPr>
          </a:p>
          <a:p>
            <a:pPr marL="0" marR="0">
              <a:spcBef>
                <a:spcPts val="850"/>
              </a:spcBef>
              <a:spcAft>
                <a:spcPts val="0"/>
              </a:spcAft>
            </a:pPr>
            <a:r>
              <a:rPr lang="en-US" sz="1800" dirty="0">
                <a:solidFill>
                  <a:srgbClr val="231F20"/>
                </a:solidFill>
                <a:effectLst/>
                <a:latin typeface="Helvetica Neue" panose="02000503000000020004"/>
                <a:ea typeface="Times New Roman" panose="02020603050405020304" pitchFamily="18" charset="0"/>
              </a:rPr>
              <a:t>Questions are not sequenced to support students delving deeper into the texts. Additional text-based questions could have been developed to further support students’ understanding of The Huffington Post text. There is, however, a mix of questions and tasks that reinforce comprehension of each text and build knowledge about eliminating the penny.</a:t>
            </a:r>
            <a:endParaRPr lang="en-US" sz="1800" dirty="0">
              <a:effectLst/>
              <a:latin typeface="Times New Roman" panose="02020603050405020304" pitchFamily="18" charset="0"/>
              <a:ea typeface="Times New Roman" panose="02020603050405020304" pitchFamily="18" charset="0"/>
            </a:endParaRPr>
          </a:p>
          <a:p>
            <a:pPr marL="0" marR="0">
              <a:spcBef>
                <a:spcPts val="920"/>
              </a:spcBef>
              <a:spcAft>
                <a:spcPts val="0"/>
              </a:spcAft>
            </a:pPr>
            <a:endParaRPr lang="en-US" sz="1800" b="1" dirty="0">
              <a:solidFill>
                <a:srgbClr val="231F20"/>
              </a:solidFill>
              <a:effectLst/>
              <a:latin typeface="Helvetica Neue" panose="02000503000000020004"/>
              <a:ea typeface="Times New Roman" panose="02020603050405020304" pitchFamily="18" charset="0"/>
            </a:endParaRPr>
          </a:p>
          <a:p>
            <a:pPr marL="0" marR="0">
              <a:spcBef>
                <a:spcPts val="920"/>
              </a:spcBef>
              <a:spcAft>
                <a:spcPts val="0"/>
              </a:spcAft>
            </a:pPr>
            <a:r>
              <a:rPr lang="en-US" sz="1800" b="1" dirty="0">
                <a:solidFill>
                  <a:srgbClr val="231F20"/>
                </a:solidFill>
                <a:effectLst/>
                <a:latin typeface="Helvetica Neue" panose="02000503000000020004"/>
                <a:ea typeface="Times New Roman" panose="02020603050405020304" pitchFamily="18" charset="0"/>
              </a:rPr>
              <a:t>Indicator B:</a:t>
            </a:r>
            <a:endParaRPr lang="en-US" sz="1800" dirty="0">
              <a:effectLst/>
              <a:latin typeface="Times New Roman" panose="02020603050405020304" pitchFamily="18" charset="0"/>
              <a:ea typeface="Times New Roman" panose="02020603050405020304" pitchFamily="18" charset="0"/>
            </a:endParaRPr>
          </a:p>
          <a:p>
            <a:pPr marL="0" marR="0">
              <a:spcBef>
                <a:spcPts val="900"/>
              </a:spcBef>
              <a:spcAft>
                <a:spcPts val="0"/>
              </a:spcAft>
            </a:pPr>
            <a:r>
              <a:rPr lang="en-US" sz="1800" dirty="0">
                <a:solidFill>
                  <a:srgbClr val="231F20"/>
                </a:solidFill>
                <a:effectLst/>
                <a:latin typeface="Helvetica Neue" panose="02000503000000020004"/>
                <a:ea typeface="Times New Roman" panose="02020603050405020304" pitchFamily="18" charset="0"/>
              </a:rPr>
              <a:t>During the evidence-sorting task, students interact with the words, phrases, and sentences of the MoneyCrashers.com article. When students work independently or in pairs on The Huffington Post questions, they must address specific words, phrases, and sentences from the text.</a:t>
            </a:r>
            <a:endParaRPr lang="en-US" sz="1800" dirty="0">
              <a:effectLst/>
              <a:latin typeface="Times New Roman" panose="02020603050405020304" pitchFamily="18" charset="0"/>
              <a:ea typeface="Times New Roman" panose="02020603050405020304" pitchFamily="18" charset="0"/>
            </a:endParaRPr>
          </a:p>
          <a:p>
            <a:pPr marL="0" marR="0">
              <a:spcBef>
                <a:spcPts val="905"/>
              </a:spcBef>
              <a:spcAft>
                <a:spcPts val="0"/>
              </a:spcAft>
            </a:pPr>
            <a:endParaRPr lang="en-US" sz="1800" b="1" dirty="0">
              <a:solidFill>
                <a:srgbClr val="231F20"/>
              </a:solidFill>
              <a:effectLst/>
              <a:latin typeface="Helvetica Neue" panose="02000503000000020004"/>
              <a:ea typeface="Times New Roman" panose="02020603050405020304" pitchFamily="18" charset="0"/>
            </a:endParaRPr>
          </a:p>
          <a:p>
            <a:pPr marL="0" marR="0">
              <a:spcBef>
                <a:spcPts val="905"/>
              </a:spcBef>
              <a:spcAft>
                <a:spcPts val="0"/>
              </a:spcAft>
            </a:pPr>
            <a:r>
              <a:rPr lang="en-US" sz="1800" b="1" dirty="0">
                <a:solidFill>
                  <a:srgbClr val="231F20"/>
                </a:solidFill>
                <a:effectLst/>
                <a:latin typeface="Helvetica Neue" panose="02000503000000020004"/>
                <a:ea typeface="Times New Roman" panose="02020603050405020304" pitchFamily="18" charset="0"/>
              </a:rPr>
              <a:t>Indicator C:</a:t>
            </a:r>
            <a:endParaRPr lang="en-US" sz="1800" dirty="0">
              <a:effectLst/>
              <a:latin typeface="Times New Roman" panose="02020603050405020304" pitchFamily="18" charset="0"/>
              <a:ea typeface="Times New Roman" panose="02020603050405020304" pitchFamily="18" charset="0"/>
            </a:endParaRPr>
          </a:p>
          <a:p>
            <a:pPr marL="0" marR="37465">
              <a:spcBef>
                <a:spcPts val="900"/>
              </a:spcBef>
              <a:spcAft>
                <a:spcPts val="0"/>
              </a:spcAft>
            </a:pPr>
            <a:r>
              <a:rPr lang="en-US" sz="1800" dirty="0">
                <a:solidFill>
                  <a:srgbClr val="231F20"/>
                </a:solidFill>
                <a:effectLst/>
                <a:latin typeface="Helvetica Neue" panose="02000503000000020004"/>
                <a:ea typeface="Times New Roman" panose="02020603050405020304" pitchFamily="18" charset="0"/>
              </a:rPr>
              <a:t>Rarely can students answer questions with just a “yes” or “no”—elaboration or justification is required. During the final activity, on The Huffington Post article, the questions are open-ended. They call for reflection (rather than recall) as well as evidence about the words, sentences, and ideas in the text.</a:t>
            </a:r>
            <a:endParaRPr lang="en-US" sz="1800" dirty="0">
              <a:effectLst/>
              <a:latin typeface="Times New Roman" panose="02020603050405020304" pitchFamily="18" charset="0"/>
              <a:ea typeface="Times New Roman" panose="02020603050405020304" pitchFamily="18" charset="0"/>
            </a:endParaRPr>
          </a:p>
          <a:p>
            <a:pPr marL="0" marR="37465">
              <a:spcBef>
                <a:spcPts val="20"/>
              </a:spcBef>
              <a:spcAft>
                <a:spcPts val="0"/>
              </a:spcAft>
            </a:pPr>
            <a:r>
              <a:rPr lang="en-US" sz="1800" dirty="0">
                <a:solidFill>
                  <a:srgbClr val="231F20"/>
                </a:solidFill>
                <a:effectLst/>
                <a:latin typeface="Helvetica Neue" panose="02000503000000020004"/>
                <a:ea typeface="Times New Roman" panose="02020603050405020304" pitchFamily="18" charset="0"/>
              </a:rPr>
              <a:t>The instructor also invites students to follow up on one another’s comments. For example, during the practice session on claims versus evidence and the discussion on fast food, Sarah asks, “Does anyone have a different opinion?” After students discuss, Sarah summarizes their points [at 00:11:34:00]. As Sarah works with students, she often asks questions rather than providing answers. For example, as she moves from group to group, she asks students questions to help them clarify their thinking and progress through the activity.</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dirty="0">
                <a:solidFill>
                  <a:srgbClr val="231F20"/>
                </a:solidFill>
                <a:effectLst/>
                <a:latin typeface="Helvetica Neue" panose="02000503000000020004"/>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a:r>
              <a:rPr lang="en-US" sz="1800" dirty="0">
                <a:solidFill>
                  <a:srgbClr val="231F20"/>
                </a:solidFill>
                <a:effectLst/>
                <a:latin typeface="Helvetica Neue" panose="02000503000000020004"/>
                <a:ea typeface="Calibri" panose="020F0502020204030204" pitchFamily="34" charset="0"/>
                <a:cs typeface="Times New Roman" panose="02020603050405020304" pitchFamily="18" charset="0"/>
              </a:rPr>
              <a:t>Students cannot answer the questions Sarah poses without referring to the text. Sarah also encourages precision from student responses. For example, during the group activity, Sarah works with several groups to review the evidence statements to decide which ones support the claim. This prompts students to reflect more deeply on their responses [at 00:23:45:00]. As another example, near the end of the group activity, Sarah checks a group’s chart and asks, “Why did you keep this one? Does that relate?” Students rethink their response and remove the evidence from the chart [at 00:35:20:00].</a:t>
            </a:r>
            <a:endParaRPr lang="en-US" altLang="en-US" dirty="0">
              <a:latin typeface="Calibri" panose="020F0502020204030204" pitchFamily="34" charset="0"/>
              <a:sym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5" name="Google Shape;302;p32:notes">
            <a:extLst>
              <a:ext uri="{FF2B5EF4-FFF2-40B4-BE49-F238E27FC236}">
                <a16:creationId xmlns:a16="http://schemas.microsoft.com/office/drawing/2014/main" id="{55524177-6145-4A59-B83B-B311EF455B2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303" name="Google Shape;303;p32:notes">
            <a:extLst>
              <a:ext uri="{FF2B5EF4-FFF2-40B4-BE49-F238E27FC236}">
                <a16:creationId xmlns:a16="http://schemas.microsoft.com/office/drawing/2014/main" id="{CC81B72C-6370-4770-81FC-DEF8C7EF3081}"/>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 Discuss the findings for Core Action 2.</a:t>
            </a:r>
            <a:endParaRPr lang="en-US" dirty="0"/>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Let’s have a couple of teams share their ratings and evidence. Ask for selected team reporters to share.</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Did anyone have different ratings or evidence that they would like to share?</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Let’s talk through what differences there are in the ratings and if they are because of a difference in evidence.</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Based on the poll results, we will know if there are differences in the ratings. </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Call on people who had different answers.</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Remind participants that they were asked to select someone who will report out on behalf of the team.</a:t>
            </a:r>
          </a:p>
          <a:p>
            <a:pPr marL="171450" indent="-171450">
              <a:spcBef>
                <a:spcPts val="480"/>
              </a:spcBef>
              <a:spcAft>
                <a:spcPts val="0"/>
              </a:spcAft>
              <a:buClr>
                <a:schemeClr val="dk1"/>
              </a:buClr>
              <a:buSzPts val="1200"/>
              <a:buFont typeface="Arial"/>
              <a:buChar char="•"/>
              <a:defRPr/>
            </a:pPr>
            <a:endParaRPr dirty="0"/>
          </a:p>
          <a:p>
            <a:pPr>
              <a:spcBef>
                <a:spcPts val="480"/>
              </a:spcBef>
              <a:spcAft>
                <a:spcPts val="0"/>
              </a:spcAft>
              <a:buClr>
                <a:schemeClr val="dk1"/>
              </a:buClr>
              <a:buSzPts val="1200"/>
              <a:buFont typeface="Arial"/>
              <a:buNone/>
              <a:defRPr/>
            </a:pPr>
            <a:endParaRPr b="1"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1" name="Google Shape;314;p34:notes">
            <a:extLst>
              <a:ext uri="{FF2B5EF4-FFF2-40B4-BE49-F238E27FC236}">
                <a16:creationId xmlns:a16="http://schemas.microsoft.com/office/drawing/2014/main" id="{FF56C856-89CA-40A1-91DD-C6453FA338D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315" name="Google Shape;315;p34:notes">
            <a:extLst>
              <a:ext uri="{FF2B5EF4-FFF2-40B4-BE49-F238E27FC236}">
                <a16:creationId xmlns:a16="http://schemas.microsoft.com/office/drawing/2014/main" id="{A315AF4D-484E-4F50-84DD-C13DE1D9A558}"/>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buClr>
                <a:schemeClr val="dk1"/>
              </a:buClr>
              <a:buFont typeface="Arial"/>
              <a:buNone/>
              <a:defRPr/>
            </a:pPr>
            <a:r>
              <a:rPr lang="en-US" b="1" dirty="0">
                <a:latin typeface="Calibri"/>
                <a:ea typeface="Calibri"/>
                <a:cs typeface="Calibri"/>
                <a:sym typeface="Calibri"/>
              </a:rPr>
              <a:t>Big idea: </a:t>
            </a:r>
            <a:r>
              <a:rPr lang="en-US" dirty="0">
                <a:latin typeface="Calibri"/>
                <a:ea typeface="Calibri"/>
                <a:cs typeface="Calibri"/>
                <a:sym typeface="Calibri"/>
              </a:rPr>
              <a:t>Participants are sharing the indicators they thought were evident in watching the video.</a:t>
            </a:r>
            <a:endParaRPr dirty="0"/>
          </a:p>
          <a:p>
            <a:pPr>
              <a:spcBef>
                <a:spcPts val="480"/>
              </a:spcBef>
              <a:spcAft>
                <a:spcPts val="0"/>
              </a:spcAft>
              <a:defRPr/>
            </a:pPr>
            <a:endParaRPr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Chat the indicators you thought were evident.</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Then we’ll hear from a couple of teams for some additional detail.</a:t>
            </a: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r>
              <a:rPr lang="en-US" dirty="0">
                <a:latin typeface="Calibri"/>
                <a:ea typeface="Calibri"/>
                <a:cs typeface="Calibri"/>
                <a:sym typeface="Calibri"/>
              </a:rPr>
              <a:t> </a:t>
            </a:r>
            <a:endParaRPr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Participants can select more than one answer.</a:t>
            </a:r>
          </a:p>
          <a:p>
            <a:pPr marL="171450" indent="-171450">
              <a:spcBef>
                <a:spcPts val="480"/>
              </a:spcBef>
              <a:spcAft>
                <a:spcPts val="0"/>
              </a:spcAft>
              <a:buClr>
                <a:schemeClr val="dk1"/>
              </a:buClr>
              <a:buSzPts val="1200"/>
              <a:buFont typeface="Arial"/>
              <a:buChar char="•"/>
              <a:defRPr/>
            </a:pPr>
            <a:r>
              <a:rPr lang="en-US" dirty="0">
                <a:latin typeface="Calibri"/>
                <a:cs typeface="Calibri"/>
                <a:sym typeface="Calibri"/>
              </a:rPr>
              <a:t>All participants can participate in the poll.</a:t>
            </a:r>
            <a:endParaRPr dirty="0"/>
          </a:p>
          <a:p>
            <a:pPr>
              <a:spcBef>
                <a:spcPts val="480"/>
              </a:spcBef>
              <a:spcAft>
                <a:spcPts val="0"/>
              </a:spcAft>
              <a:buClr>
                <a:schemeClr val="dk1"/>
              </a:buClr>
              <a:buSzPts val="1200"/>
              <a:buFont typeface="Arial"/>
              <a:buNone/>
              <a:defRPr/>
            </a:pPr>
            <a:endParaRPr b="1"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7" name="Google Shape;326;p36:notes">
            <a:extLst>
              <a:ext uri="{FF2B5EF4-FFF2-40B4-BE49-F238E27FC236}">
                <a16:creationId xmlns:a16="http://schemas.microsoft.com/office/drawing/2014/main" id="{529D7F41-C181-496B-92ED-E1805E64408E}"/>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86018" name="Google Shape;327;p36:notes">
            <a:extLst>
              <a:ext uri="{FF2B5EF4-FFF2-40B4-BE49-F238E27FC236}">
                <a16:creationId xmlns:a16="http://schemas.microsoft.com/office/drawing/2014/main" id="{5D4FA2FE-F48A-4C30-96BE-6CA1262D7782}"/>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cs typeface="Times New Roman" panose="02020603050405020304" pitchFamily="18" charset="0"/>
                <a:sym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Calibri" panose="020F0502020204030204" pitchFamily="34" charset="0"/>
                <a:sym typeface="Calibri" panose="020F0502020204030204" pitchFamily="34" charset="0"/>
              </a:rPr>
              <a:t>Share ratings for Core Action 3 across teams.</a:t>
            </a:r>
            <a:endParaRPr lang="en-US" altLang="en-US" dirty="0">
              <a:latin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endPar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endParaRPr>
          </a:p>
          <a:p>
            <a:pPr marL="171450" indent="-17145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take 5 minutes to compare their ratings with the sample ratings.</a:t>
            </a: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Facilitator should note how teams’ ratings compared to what they got.</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Go over the evidence in the Resource Package. Determine if differences in ratings are because of a difference in evidence.</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a:spcBef>
                <a:spcPts val="663"/>
              </a:spcBef>
              <a:defRPr/>
            </a:pPr>
            <a:endParaRPr lang="en-US" altLang="en-US" b="1" dirty="0">
              <a:solidFill>
                <a:srgbClr val="231F20"/>
              </a:solidFill>
              <a:latin typeface="Helvetica Neue" panose="02000503000000020004" pitchFamily="2" charset="0"/>
              <a:sym typeface="Helvetica Neue" panose="02000503000000020004" pitchFamily="2" charset="0"/>
            </a:endParaRPr>
          </a:p>
          <a:p>
            <a:pPr>
              <a:spcBef>
                <a:spcPts val="663"/>
              </a:spcBef>
              <a:defRPr/>
            </a:pPr>
            <a:endParaRPr lang="en-US" altLang="en-US" b="1" dirty="0">
              <a:solidFill>
                <a:srgbClr val="231F20"/>
              </a:solidFill>
              <a:latin typeface="Helvetica Neue" panose="02000503000000020004" pitchFamily="2" charset="0"/>
              <a:sym typeface="Helvetica Neue" panose="02000503000000020004" pitchFamily="2" charset="0"/>
            </a:endParaRPr>
          </a:p>
          <a:p>
            <a:pPr marL="0" marR="0" lvl="0" indent="0" algn="l" defTabSz="923925" rtl="0" eaLnBrk="0" fontAlgn="base" latinLnBrk="0" hangingPunct="0">
              <a:lnSpc>
                <a:spcPct val="107000"/>
              </a:lnSpc>
              <a:spcBef>
                <a:spcPct val="0"/>
              </a:spcBef>
              <a:spcAft>
                <a:spcPct val="0"/>
              </a:spcAft>
              <a:buClrTx/>
              <a:buSzTx/>
              <a:buFontTx/>
              <a:buNone/>
              <a:tabLst/>
              <a:defRPr/>
            </a:pPr>
            <a:r>
              <a:rPr lang="en-US" altLang="en-US" sz="1200" b="1" dirty="0">
                <a:solidFill>
                  <a:srgbClr val="231F20"/>
                </a:solidFill>
                <a:latin typeface="Helvetica Neue" panose="02000503000000020004" pitchFamily="2" charset="0"/>
                <a:cs typeface="Times New Roman" panose="02020603050405020304" pitchFamily="18" charset="0"/>
                <a:sym typeface="Helvetica Neue" panose="02000503000000020004" pitchFamily="2" charset="0"/>
              </a:rPr>
              <a:t>Evidence observed:</a:t>
            </a:r>
            <a:endParaRPr lang="en-US" altLang="en-US" sz="1200" b="1" dirty="0">
              <a:latin typeface="Helvetica Neue" panose="02000503000000020004" pitchFamily="2" charset="0"/>
              <a:sym typeface="Helvetica Neue" panose="02000503000000020004" pitchFamily="2" charset="0"/>
            </a:endParaRPr>
          </a:p>
          <a:p>
            <a:pPr marL="0">
              <a:spcBef>
                <a:spcPts val="663"/>
              </a:spcBef>
              <a:defRPr/>
            </a:pPr>
            <a:endParaRPr lang="en-US" altLang="en-US" dirty="0">
              <a:latin typeface="Helvetica Neue" panose="02000503000000020004" pitchFamily="2" charset="0"/>
              <a:sym typeface="Helvetica Neue" panose="02000503000000020004" pitchFamily="2" charset="0"/>
            </a:endParaRPr>
          </a:p>
          <a:p>
            <a:pPr marL="0" marR="0">
              <a:spcBef>
                <a:spcPts val="850"/>
              </a:spcBef>
              <a:spcAft>
                <a:spcPts val="0"/>
              </a:spcAft>
            </a:pPr>
            <a:r>
              <a:rPr lang="en-US" sz="1800" b="1" dirty="0">
                <a:solidFill>
                  <a:srgbClr val="231F20"/>
                </a:solidFill>
                <a:effectLst/>
                <a:latin typeface="Helvetica Neue"/>
                <a:ea typeface="Times New Roman" panose="02020603050405020304" pitchFamily="18" charset="0"/>
              </a:rPr>
              <a:t>Indicator A:</a:t>
            </a:r>
            <a:endParaRPr lang="en-US" sz="1800" dirty="0">
              <a:effectLst/>
              <a:latin typeface="Times New Roman" panose="02020603050405020304" pitchFamily="18" charset="0"/>
              <a:ea typeface="Times New Roman" panose="02020603050405020304" pitchFamily="18" charset="0"/>
            </a:endParaRPr>
          </a:p>
          <a:p>
            <a:pPr marL="0" marR="86995">
              <a:spcBef>
                <a:spcPts val="0"/>
              </a:spcBef>
              <a:spcAft>
                <a:spcPts val="0"/>
              </a:spcAft>
            </a:pPr>
            <a:r>
              <a:rPr lang="en-US" sz="1800" dirty="0">
                <a:solidFill>
                  <a:srgbClr val="231F20"/>
                </a:solidFill>
                <a:effectLst/>
                <a:latin typeface="Helvetica Neue"/>
                <a:ea typeface="Times New Roman" panose="02020603050405020304" pitchFamily="18" charset="0"/>
              </a:rPr>
              <a:t>The combination of whole-class, small-group, and independent or partner work ensures that all students could actively participate in the lesson. Students are interested and are sometimes animated. They are engaged from the start as they decide whether to throw away the pennies placed strategically on the floor around the room. The buzz at each table is evident when students work together to find the claim and its supporting evidence. The lesson is dominated by student talk and discussion; there is no lecture. Even the initial activity to help students distinguish between claims and evidence is conducted through a participatory activity. In the lesson as a whole, Sarah talks about 35% of the time while students talk about 65% of the time.</a:t>
            </a:r>
            <a:endParaRPr lang="en-US" sz="1800" dirty="0">
              <a:effectLst/>
              <a:latin typeface="Times New Roman" panose="02020603050405020304" pitchFamily="18" charset="0"/>
              <a:ea typeface="Times New Roman" panose="02020603050405020304" pitchFamily="18" charset="0"/>
            </a:endParaRPr>
          </a:p>
          <a:p>
            <a:pPr marL="0" marR="86995">
              <a:spcBef>
                <a:spcPts val="0"/>
              </a:spcBef>
              <a:spcAft>
                <a:spcPts val="0"/>
              </a:spcAft>
            </a:pPr>
            <a:r>
              <a:rPr lang="en-US" sz="1800" dirty="0">
                <a:solidFill>
                  <a:srgbClr val="231F20"/>
                </a:solidFill>
                <a:effectLst/>
                <a:latin typeface="Helvetica Neue"/>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86995">
              <a:spcBef>
                <a:spcPts val="0"/>
              </a:spcBef>
              <a:spcAft>
                <a:spcPts val="0"/>
              </a:spcAft>
            </a:pPr>
            <a:r>
              <a:rPr lang="en-US" sz="1800" dirty="0">
                <a:solidFill>
                  <a:srgbClr val="231F20"/>
                </a:solidFill>
                <a:effectLst/>
                <a:latin typeface="Helvetica Neue"/>
                <a:ea typeface="Times New Roman" panose="02020603050405020304" pitchFamily="18" charset="0"/>
              </a:rPr>
              <a:t>Students consistently refer to the text during discussions and collaborative activities. During the small-group activity, students make decisions about which evidence does and does not support the claim </a:t>
            </a:r>
            <a:r>
              <a:rPr lang="en-US" sz="1800" spc="-30" dirty="0">
                <a:solidFill>
                  <a:srgbClr val="231F20"/>
                </a:solidFill>
                <a:effectLst/>
                <a:latin typeface="Helvetica Neue"/>
                <a:ea typeface="Times New Roman" panose="02020603050405020304" pitchFamily="18" charset="0"/>
              </a:rPr>
              <a:t>[at </a:t>
            </a:r>
            <a:r>
              <a:rPr lang="en-US" sz="1800" dirty="0">
                <a:solidFill>
                  <a:srgbClr val="231F20"/>
                </a:solidFill>
                <a:effectLst/>
                <a:latin typeface="Helvetica Neue"/>
                <a:ea typeface="Times New Roman" panose="02020603050405020304" pitchFamily="18" charset="0"/>
              </a:rPr>
              <a:t>00:21:18:00].</a:t>
            </a:r>
            <a:endParaRPr lang="en-US" sz="1800" dirty="0">
              <a:effectLst/>
              <a:latin typeface="Times New Roman" panose="02020603050405020304" pitchFamily="18" charset="0"/>
              <a:ea typeface="Times New Roman" panose="02020603050405020304" pitchFamily="18" charset="0"/>
            </a:endParaRPr>
          </a:p>
          <a:p>
            <a:pPr marL="0" marR="0">
              <a:spcBef>
                <a:spcPts val="930"/>
              </a:spcBef>
              <a:spcAft>
                <a:spcPts val="0"/>
              </a:spcAft>
            </a:pPr>
            <a:endParaRPr lang="en-US" sz="1800" b="1" dirty="0">
              <a:solidFill>
                <a:srgbClr val="231F20"/>
              </a:solidFill>
              <a:effectLst/>
              <a:latin typeface="Helvetica Neue"/>
              <a:ea typeface="Times New Roman" panose="02020603050405020304" pitchFamily="18" charset="0"/>
            </a:endParaRPr>
          </a:p>
          <a:p>
            <a:pPr marL="0" marR="0">
              <a:spcBef>
                <a:spcPts val="930"/>
              </a:spcBef>
              <a:spcAft>
                <a:spcPts val="0"/>
              </a:spcAft>
            </a:pPr>
            <a:r>
              <a:rPr lang="en-US" sz="1800" b="1" dirty="0">
                <a:solidFill>
                  <a:srgbClr val="231F20"/>
                </a:solidFill>
                <a:effectLst/>
                <a:latin typeface="Helvetica Neue"/>
                <a:ea typeface="Times New Roman" panose="02020603050405020304" pitchFamily="18" charset="0"/>
              </a:rPr>
              <a:t>Indicator B:</a:t>
            </a:r>
            <a:endParaRPr lang="en-US" sz="1800" dirty="0">
              <a:effectLst/>
              <a:latin typeface="Times New Roman" panose="02020603050405020304" pitchFamily="18" charset="0"/>
              <a:ea typeface="Times New Roman" panose="02020603050405020304" pitchFamily="18" charset="0"/>
            </a:endParaRPr>
          </a:p>
          <a:p>
            <a:pPr marL="0" marR="180975">
              <a:spcBef>
                <a:spcPts val="905"/>
              </a:spcBef>
              <a:spcAft>
                <a:spcPts val="0"/>
              </a:spcAft>
            </a:pPr>
            <a:r>
              <a:rPr lang="en-US" sz="1800" dirty="0">
                <a:solidFill>
                  <a:srgbClr val="231F20"/>
                </a:solidFill>
                <a:effectLst/>
                <a:latin typeface="Helvetica Neue"/>
                <a:ea typeface="Times New Roman" panose="02020603050405020304" pitchFamily="18" charset="0"/>
              </a:rPr>
              <a:t>Sarah explicitly ties the lesson objectives to students’ goals and interests. She calls out the difference between reading and understanding, asking students to think about their own experiences doing so. Students immediately relate to this question, which adds relevance to the lesson [at 00:01:12:00]. In addition, at the beginning of the lesson, Sarah relates the importance of finding claims and evidence to practical, everyday activities. These activities include comparison shopping or buying a car or home [at 00:02:29:00]. Sarah further engages students in the topic by strategically placing pennies around the room and by starting a discussion about their value [at 00:06:45:00]. The small-group evidence-sorting activity also provides students with a creative opportunity to engage with evidence from the text.</a:t>
            </a:r>
            <a:endParaRPr lang="en-US" sz="1800" dirty="0">
              <a:effectLst/>
              <a:latin typeface="Times New Roman" panose="02020603050405020304" pitchFamily="18" charset="0"/>
              <a:ea typeface="Times New Roman" panose="02020603050405020304" pitchFamily="18" charset="0"/>
            </a:endParaRPr>
          </a:p>
          <a:p>
            <a:pPr marL="0" marR="542290" algn="just">
              <a:lnSpc>
                <a:spcPct val="107000"/>
              </a:lnSpc>
              <a:spcBef>
                <a:spcPts val="905"/>
              </a:spcBef>
              <a:spcAft>
                <a:spcPts val="800"/>
              </a:spcAft>
            </a:pPr>
            <a:r>
              <a:rPr lang="en-US" sz="1800" dirty="0">
                <a:solidFill>
                  <a:srgbClr val="231F20"/>
                </a:solidFill>
                <a:effectLst/>
                <a:latin typeface="Helvetica Neue"/>
                <a:ea typeface="Calibri" panose="020F0502020204030204" pitchFamily="34" charset="0"/>
                <a:cs typeface="Times New Roman" panose="02020603050405020304" pitchFamily="18" charset="0"/>
              </a:rPr>
              <a:t>Given the topic of the lesson—the debate over the elimination of the penny from U.S. </a:t>
            </a:r>
            <a:r>
              <a:rPr lang="en-US" sz="1800" spc="-15" dirty="0">
                <a:solidFill>
                  <a:srgbClr val="231F20"/>
                </a:solidFill>
                <a:effectLst/>
                <a:latin typeface="Helvetica Neue"/>
                <a:ea typeface="Calibri" panose="020F0502020204030204" pitchFamily="34" charset="0"/>
                <a:cs typeface="Times New Roman" panose="02020603050405020304" pitchFamily="18" charset="0"/>
              </a:rPr>
              <a:t>currency—these </a:t>
            </a:r>
            <a:r>
              <a:rPr lang="en-US" sz="1800" dirty="0">
                <a:solidFill>
                  <a:srgbClr val="231F20"/>
                </a:solidFill>
                <a:effectLst/>
                <a:latin typeface="Helvetica Neue"/>
                <a:ea typeface="Calibri" panose="020F0502020204030204" pitchFamily="34" charset="0"/>
                <a:cs typeface="Times New Roman" panose="02020603050405020304" pitchFamily="18" charset="0"/>
              </a:rPr>
              <a:t>articles provide useful information to students. All three texts were previously published in established outlets such as Forbes and The Huffington Post.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845"/>
              </a:spcBef>
              <a:spcAft>
                <a:spcPts val="800"/>
              </a:spcAft>
            </a:pPr>
            <a:endParaRPr lang="en-US" sz="1800" b="1" dirty="0">
              <a:solidFill>
                <a:srgbClr val="231F20"/>
              </a:solidFill>
              <a:effectLst/>
              <a:latin typeface="Helvetica Neue"/>
              <a:ea typeface="Calibri" panose="020F0502020204030204" pitchFamily="34" charset="0"/>
              <a:cs typeface="Times New Roman" panose="02020603050405020304" pitchFamily="18" charset="0"/>
            </a:endParaRPr>
          </a:p>
          <a:p>
            <a:pPr marL="0" marR="0" algn="just">
              <a:lnSpc>
                <a:spcPct val="107000"/>
              </a:lnSpc>
              <a:spcBef>
                <a:spcPts val="845"/>
              </a:spcBef>
              <a:spcAft>
                <a:spcPts val="800"/>
              </a:spcAft>
            </a:pPr>
            <a:r>
              <a:rPr lang="en-US" sz="1800" b="1" dirty="0">
                <a:solidFill>
                  <a:srgbClr val="231F20"/>
                </a:solidFill>
                <a:effectLst/>
                <a:latin typeface="Helvetica Neue"/>
                <a:ea typeface="Calibri" panose="020F0502020204030204" pitchFamily="34" charset="0"/>
                <a:cs typeface="Times New Roman" panose="02020603050405020304" pitchFamily="18" charset="0"/>
              </a:rPr>
              <a:t>Indicator 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340995" algn="just">
              <a:lnSpc>
                <a:spcPct val="107000"/>
              </a:lnSpc>
              <a:spcBef>
                <a:spcPts val="905"/>
              </a:spcBef>
              <a:spcAft>
                <a:spcPts val="800"/>
              </a:spcAft>
            </a:pPr>
            <a:r>
              <a:rPr lang="en-US" sz="1800" dirty="0">
                <a:solidFill>
                  <a:srgbClr val="231F20"/>
                </a:solidFill>
                <a:effectLst/>
                <a:latin typeface="Helvetica Neue"/>
                <a:ea typeface="Calibri" panose="020F0502020204030204" pitchFamily="34" charset="0"/>
                <a:cs typeface="Times New Roman" panose="02020603050405020304" pitchFamily="18" charset="0"/>
              </a:rPr>
              <a:t>Students remain engaged and on-task throughout the lesson. There were no instances of students </a:t>
            </a:r>
            <a:r>
              <a:rPr lang="en-US" sz="1800" spc="-15" dirty="0">
                <a:solidFill>
                  <a:srgbClr val="231F20"/>
                </a:solidFill>
                <a:effectLst/>
                <a:latin typeface="Helvetica Neue"/>
                <a:ea typeface="Calibri" panose="020F0502020204030204" pitchFamily="34" charset="0"/>
                <a:cs typeface="Times New Roman" panose="02020603050405020304" pitchFamily="18" charset="0"/>
              </a:rPr>
              <a:t>being </a:t>
            </a:r>
            <a:r>
              <a:rPr lang="en-US" sz="1800" dirty="0">
                <a:solidFill>
                  <a:srgbClr val="231F20"/>
                </a:solidFill>
                <a:effectLst/>
                <a:latin typeface="Helvetica Neue"/>
                <a:ea typeface="Calibri" panose="020F0502020204030204" pitchFamily="34" charset="0"/>
                <a:cs typeface="Times New Roman" panose="02020603050405020304" pitchFamily="18" charset="0"/>
              </a:rPr>
              <a:t>off-task. Even when a student offers a story about a man paying car taxes in all pennies, the story </a:t>
            </a:r>
            <a:r>
              <a:rPr lang="en-US" sz="1800" spc="-15" dirty="0">
                <a:solidFill>
                  <a:srgbClr val="231F20"/>
                </a:solidFill>
                <a:effectLst/>
                <a:latin typeface="Helvetica Neue"/>
                <a:ea typeface="Calibri" panose="020F0502020204030204" pitchFamily="34" charset="0"/>
                <a:cs typeface="Times New Roman" panose="02020603050405020304" pitchFamily="18" charset="0"/>
              </a:rPr>
              <a:t>relates </a:t>
            </a:r>
            <a:r>
              <a:rPr lang="en-US" sz="1800" dirty="0">
                <a:solidFill>
                  <a:srgbClr val="231F20"/>
                </a:solidFill>
                <a:effectLst/>
                <a:latin typeface="Helvetica Neue"/>
                <a:ea typeface="Calibri" panose="020F0502020204030204" pitchFamily="34" charset="0"/>
                <a:cs typeface="Times New Roman" panose="02020603050405020304" pitchFamily="18" charset="0"/>
              </a:rPr>
              <a:t>to the topic.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defRPr/>
            </a:pPr>
            <a:endParaRPr lang="en-US" altLang="en-US" sz="1800" dirty="0">
              <a:latin typeface="Calibri" panose="020F0502020204030204" pitchFamily="34" charset="0"/>
              <a:sym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09" name="Google Shape;320;p35:notes">
            <a:extLst>
              <a:ext uri="{FF2B5EF4-FFF2-40B4-BE49-F238E27FC236}">
                <a16:creationId xmlns:a16="http://schemas.microsoft.com/office/drawing/2014/main" id="{862AACDF-F9F9-4B0C-85F9-8750444F3AC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321" name="Google Shape;321;p35:notes">
            <a:extLst>
              <a:ext uri="{FF2B5EF4-FFF2-40B4-BE49-F238E27FC236}">
                <a16:creationId xmlns:a16="http://schemas.microsoft.com/office/drawing/2014/main" id="{BC309F58-1E78-47ED-AADA-DBB2FFEE537C}"/>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 Discuss the findings for Core Action 3.</a:t>
            </a:r>
            <a:endParaRPr lang="en-US" dirty="0"/>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Let’s have a couple of teams share their ratings and evidence. Ask for selected team reporters to share.</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Did anyone have different ratings or evidence that they would like to share?</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Let’s talk through what differences there are in the ratings and if they are because of a difference in evidence.</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Based on the poll results, we will know if there are differences in the ratings.  </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Call on people who had different answers.</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Remind participants that they were asked to select someone who will report out on behalf of the team.</a:t>
            </a:r>
          </a:p>
          <a:p>
            <a:pPr marL="171450" indent="-171450">
              <a:spcBef>
                <a:spcPts val="480"/>
              </a:spcBef>
              <a:spcAft>
                <a:spcPts val="0"/>
              </a:spcAft>
              <a:buClr>
                <a:schemeClr val="dk1"/>
              </a:buClr>
              <a:buSzPts val="1200"/>
              <a:buFont typeface="Arial"/>
              <a:buChar char="•"/>
              <a:defRPr/>
            </a:pPr>
            <a:endParaRPr dirty="0"/>
          </a:p>
          <a:p>
            <a:pPr>
              <a:spcBef>
                <a:spcPts val="480"/>
              </a:spcBef>
              <a:spcAft>
                <a:spcPts val="0"/>
              </a:spcAft>
              <a:buClr>
                <a:schemeClr val="dk1"/>
              </a:buClr>
              <a:buSzPts val="1200"/>
              <a:buFont typeface="Arial"/>
              <a:buNone/>
              <a:defRPr/>
            </a:pPr>
            <a:endParaRPr b="1"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1" name="Google Shape;57;p2:notes">
            <a:extLst>
              <a:ext uri="{FF2B5EF4-FFF2-40B4-BE49-F238E27FC236}">
                <a16:creationId xmlns:a16="http://schemas.microsoft.com/office/drawing/2014/main" id="{197AF131-2584-4911-B069-6816FCE25C8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10242" name="Google Shape;58;p2:notes">
            <a:extLst>
              <a:ext uri="{FF2B5EF4-FFF2-40B4-BE49-F238E27FC236}">
                <a16:creationId xmlns:a16="http://schemas.microsoft.com/office/drawing/2014/main" id="{5DC118DB-A519-46D6-B2F3-585612EE3AA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75" tIns="46825" rIns="95275" bIns="46825"/>
          <a:lstStyle/>
          <a:p>
            <a:pPr>
              <a:spcBef>
                <a:spcPct val="0"/>
              </a:spcBef>
            </a:pPr>
            <a:r>
              <a:rPr lang="en-US" altLang="en-US" b="1" dirty="0">
                <a:latin typeface="Times New Roman" panose="02020603050405020304" pitchFamily="18" charset="0"/>
              </a:rPr>
              <a:t>Big idea: </a:t>
            </a:r>
            <a:r>
              <a:rPr lang="en-US" altLang="en-US" b="0" dirty="0">
                <a:latin typeface="Times New Roman" panose="02020603050405020304" pitchFamily="18" charset="0"/>
              </a:rPr>
              <a:t>Ki</a:t>
            </a:r>
            <a:r>
              <a:rPr lang="en-US" altLang="en-US" dirty="0">
                <a:latin typeface="Times New Roman" panose="02020603050405020304" pitchFamily="18" charset="0"/>
              </a:rPr>
              <a:t>ck off the training!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5" name="Google Shape;332;p37:notes">
            <a:extLst>
              <a:ext uri="{FF2B5EF4-FFF2-40B4-BE49-F238E27FC236}">
                <a16:creationId xmlns:a16="http://schemas.microsoft.com/office/drawing/2014/main" id="{511BCA0D-3FA5-4811-AAC9-C3F799A935B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333" name="Google Shape;333;p37:notes">
            <a:extLst>
              <a:ext uri="{FF2B5EF4-FFF2-40B4-BE49-F238E27FC236}">
                <a16:creationId xmlns:a16="http://schemas.microsoft.com/office/drawing/2014/main" id="{D1430F5D-82E1-4C51-9C96-2E94557AA778}"/>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buClr>
                <a:schemeClr val="dk1"/>
              </a:buClr>
              <a:buFont typeface="Arial"/>
              <a:buNone/>
              <a:defRPr/>
            </a:pPr>
            <a:r>
              <a:rPr lang="en-US" b="1" dirty="0">
                <a:latin typeface="Calibri"/>
                <a:ea typeface="Calibri"/>
                <a:cs typeface="Calibri"/>
                <a:sym typeface="Calibri"/>
              </a:rPr>
              <a:t>Big idea: </a:t>
            </a:r>
            <a:r>
              <a:rPr lang="en-US" dirty="0">
                <a:latin typeface="Calibri"/>
                <a:ea typeface="Calibri"/>
                <a:cs typeface="Calibri"/>
                <a:sym typeface="Calibri"/>
              </a:rPr>
              <a:t>Participants share the indicators they thought were evident in watching the video.</a:t>
            </a:r>
            <a:endParaRPr lang="en-US" dirty="0"/>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Chat the indicators you thought were evident.</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Then we’ll hear from a couple of teams for some additional detail.</a:t>
            </a: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r>
              <a:rPr lang="en-US" dirty="0">
                <a:latin typeface="Calibri"/>
                <a:ea typeface="Calibri"/>
                <a:cs typeface="Calibri"/>
                <a:sym typeface="Calibri"/>
              </a:rPr>
              <a:t> </a:t>
            </a:r>
            <a:endParaRPr lang="en-US"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Participants can select more than one answer.</a:t>
            </a:r>
          </a:p>
          <a:p>
            <a:pPr marL="171450" indent="-171450">
              <a:spcBef>
                <a:spcPts val="480"/>
              </a:spcBef>
              <a:spcAft>
                <a:spcPts val="0"/>
              </a:spcAft>
              <a:buClr>
                <a:schemeClr val="dk1"/>
              </a:buClr>
              <a:buSzPts val="1200"/>
              <a:buFont typeface="Arial"/>
              <a:buChar char="•"/>
              <a:defRPr/>
            </a:pPr>
            <a:r>
              <a:rPr lang="en-US" dirty="0">
                <a:latin typeface="Calibri"/>
                <a:cs typeface="Calibri"/>
                <a:sym typeface="Calibri"/>
              </a:rPr>
              <a:t>All participants can participate in the poll.</a:t>
            </a:r>
            <a:endParaRPr lang="en-US" dirty="0"/>
          </a:p>
          <a:p>
            <a:pPr>
              <a:spcBef>
                <a:spcPts val="480"/>
              </a:spcBef>
              <a:spcAft>
                <a:spcPts val="0"/>
              </a:spcAft>
              <a:buClr>
                <a:schemeClr val="dk1"/>
              </a:buClr>
              <a:buSzPts val="1200"/>
              <a:buFont typeface="Arial"/>
              <a:buNone/>
              <a:defRPr/>
            </a:pPr>
            <a:endParaRPr b="1"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1" name="Google Shape;344;p39:notes">
            <a:extLst>
              <a:ext uri="{FF2B5EF4-FFF2-40B4-BE49-F238E27FC236}">
                <a16:creationId xmlns:a16="http://schemas.microsoft.com/office/drawing/2014/main" id="{56649333-E369-4EAC-A3ED-B513B63A931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92162" name="Google Shape;345;p39:notes">
            <a:extLst>
              <a:ext uri="{FF2B5EF4-FFF2-40B4-BE49-F238E27FC236}">
                <a16:creationId xmlns:a16="http://schemas.microsoft.com/office/drawing/2014/main" id="{3C661BB2-48DF-47A5-8D16-2AC664992B18}"/>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cs typeface="Times New Roman" panose="02020603050405020304" pitchFamily="18" charset="0"/>
                <a:sym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Calibri" panose="020F0502020204030204" pitchFamily="34" charset="0"/>
                <a:sym typeface="Calibri" panose="020F0502020204030204" pitchFamily="34" charset="0"/>
              </a:rPr>
              <a:t>Share ratings for Core Action 4 across teams.</a:t>
            </a:r>
            <a:endParaRPr lang="en-US" altLang="en-US" dirty="0">
              <a:latin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endPar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endParaRPr>
          </a:p>
          <a:p>
            <a:pPr marL="171450" indent="-17145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take 5 minutes to compare their ratings with the sample ratings.</a:t>
            </a: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Facilitator should note how teams’ ratings compared to what they got.</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Go over the evidence in the Resource Package. Determine if differences in ratings are because of a difference in evidence.</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a:spcBef>
                <a:spcPts val="663"/>
              </a:spcBef>
              <a:defRPr/>
            </a:pPr>
            <a:endParaRPr lang="en-US" altLang="en-US" b="1" dirty="0">
              <a:solidFill>
                <a:srgbClr val="231F20"/>
              </a:solidFill>
              <a:latin typeface="Helvetica Neue" panose="02000503000000020004" pitchFamily="2" charset="0"/>
              <a:sym typeface="Helvetica Neue" panose="02000503000000020004" pitchFamily="2" charset="0"/>
            </a:endParaRPr>
          </a:p>
          <a:p>
            <a:pPr marL="0" marR="0" lvl="0" indent="0" algn="l" defTabSz="923925" rtl="0" eaLnBrk="0" fontAlgn="base" latinLnBrk="0" hangingPunct="0">
              <a:lnSpc>
                <a:spcPct val="107000"/>
              </a:lnSpc>
              <a:spcBef>
                <a:spcPct val="0"/>
              </a:spcBef>
              <a:spcAft>
                <a:spcPct val="0"/>
              </a:spcAft>
              <a:buClrTx/>
              <a:buSzTx/>
              <a:buFontTx/>
              <a:buNone/>
              <a:tabLst/>
              <a:defRPr/>
            </a:pPr>
            <a:r>
              <a:rPr lang="en-US" altLang="en-US" sz="1200" b="1" dirty="0">
                <a:solidFill>
                  <a:srgbClr val="231F20"/>
                </a:solidFill>
                <a:latin typeface="Helvetica Neue" panose="02000503000000020004" pitchFamily="2" charset="0"/>
                <a:cs typeface="Times New Roman" panose="02020603050405020304" pitchFamily="18" charset="0"/>
                <a:sym typeface="Helvetica Neue" panose="02000503000000020004" pitchFamily="2" charset="0"/>
              </a:rPr>
              <a:t>Evidence observed:</a:t>
            </a:r>
            <a:endParaRPr lang="en-US" altLang="en-US" sz="1200" b="1" dirty="0">
              <a:latin typeface="Helvetica Neue" panose="02000503000000020004" pitchFamily="2" charset="0"/>
              <a:sym typeface="Helvetica Neue" panose="02000503000000020004" pitchFamily="2" charset="0"/>
            </a:endParaRPr>
          </a:p>
          <a:p>
            <a:pPr marL="0">
              <a:lnSpc>
                <a:spcPct val="107000"/>
              </a:lnSpc>
              <a:spcBef>
                <a:spcPct val="0"/>
              </a:spcBef>
              <a:defRPr/>
            </a:pPr>
            <a:endParaRPr lang="en-US" altLang="en-US" b="1" dirty="0">
              <a:latin typeface="Helvetica Neue" panose="02000503000000020004" pitchFamily="2" charset="0"/>
              <a:sym typeface="Helvetica Neue" panose="02000503000000020004" pitchFamily="2" charset="0"/>
            </a:endParaRPr>
          </a:p>
          <a:p>
            <a:pPr marL="0" marR="0">
              <a:spcBef>
                <a:spcPts val="850"/>
              </a:spcBef>
              <a:spcAft>
                <a:spcPts val="0"/>
              </a:spcAft>
            </a:pPr>
            <a:r>
              <a:rPr lang="en-US" sz="1800" b="1" dirty="0">
                <a:solidFill>
                  <a:srgbClr val="231F20"/>
                </a:solidFill>
                <a:effectLst/>
                <a:latin typeface="Helvetica Neue" panose="02000503000000020004"/>
                <a:ea typeface="Times New Roman" panose="02020603050405020304" pitchFamily="18" charset="0"/>
              </a:rPr>
              <a:t>Indicator A:</a:t>
            </a:r>
            <a:endParaRPr lang="en-US" sz="1800" dirty="0">
              <a:effectLst/>
              <a:latin typeface="Times New Roman" panose="02020603050405020304" pitchFamily="18" charset="0"/>
              <a:ea typeface="Times New Roman" panose="02020603050405020304" pitchFamily="18" charset="0"/>
            </a:endParaRPr>
          </a:p>
          <a:p>
            <a:pPr marL="0" marR="0">
              <a:spcBef>
                <a:spcPts val="900"/>
              </a:spcBef>
              <a:spcAft>
                <a:spcPts val="0"/>
              </a:spcAft>
            </a:pPr>
            <a:r>
              <a:rPr lang="en-US" sz="1800" dirty="0">
                <a:solidFill>
                  <a:srgbClr val="231F20"/>
                </a:solidFill>
                <a:effectLst/>
                <a:latin typeface="Helvetica Neue" panose="02000503000000020004"/>
                <a:ea typeface="Times New Roman" panose="02020603050405020304" pitchFamily="18" charset="0"/>
              </a:rPr>
              <a:t>At the beginning of the lesson, Sarah reminds students of a past lesson on claims and evidence.</a:t>
            </a:r>
            <a:endParaRPr lang="en-US" sz="1800" dirty="0">
              <a:effectLst/>
              <a:latin typeface="Times New Roman" panose="02020603050405020304" pitchFamily="18" charset="0"/>
              <a:ea typeface="Times New Roman" panose="02020603050405020304" pitchFamily="18" charset="0"/>
            </a:endParaRPr>
          </a:p>
          <a:p>
            <a:pPr marL="0" marR="0">
              <a:spcBef>
                <a:spcPts val="895"/>
              </a:spcBef>
              <a:spcAft>
                <a:spcPts val="0"/>
              </a:spcAft>
            </a:pPr>
            <a:endParaRPr lang="en-US" sz="1800" b="1" dirty="0">
              <a:solidFill>
                <a:srgbClr val="231F20"/>
              </a:solidFill>
              <a:effectLst/>
              <a:latin typeface="Helvetica Neue" panose="02000503000000020004"/>
              <a:ea typeface="Times New Roman" panose="02020603050405020304" pitchFamily="18" charset="0"/>
            </a:endParaRPr>
          </a:p>
          <a:p>
            <a:pPr marL="0" marR="0">
              <a:spcBef>
                <a:spcPts val="895"/>
              </a:spcBef>
              <a:spcAft>
                <a:spcPts val="0"/>
              </a:spcAft>
            </a:pPr>
            <a:r>
              <a:rPr lang="en-US" sz="1800" b="1" dirty="0">
                <a:solidFill>
                  <a:srgbClr val="231F20"/>
                </a:solidFill>
                <a:effectLst/>
                <a:latin typeface="Helvetica Neue" panose="02000503000000020004"/>
                <a:ea typeface="Times New Roman" panose="02020603050405020304" pitchFamily="18" charset="0"/>
              </a:rPr>
              <a:t>Indicator B:</a:t>
            </a:r>
            <a:endParaRPr lang="en-US" sz="1800" dirty="0">
              <a:effectLst/>
              <a:latin typeface="Times New Roman" panose="02020603050405020304" pitchFamily="18" charset="0"/>
              <a:ea typeface="Times New Roman" panose="02020603050405020304" pitchFamily="18" charset="0"/>
            </a:endParaRPr>
          </a:p>
          <a:p>
            <a:pPr marL="0" marR="37465">
              <a:spcBef>
                <a:spcPts val="905"/>
              </a:spcBef>
              <a:spcAft>
                <a:spcPts val="0"/>
              </a:spcAft>
            </a:pPr>
            <a:r>
              <a:rPr lang="en-US" sz="1800" dirty="0">
                <a:solidFill>
                  <a:srgbClr val="231F20"/>
                </a:solidFill>
                <a:effectLst/>
                <a:latin typeface="Helvetica Neue" panose="02000503000000020004"/>
                <a:ea typeface="Times New Roman" panose="02020603050405020304" pitchFamily="18" charset="0"/>
              </a:rPr>
              <a:t>There are no extension texts or research projects connected with this lesson, although there are three texts on the same topic. This enables students to build knowledge and vocabulary, which seems appropriate for the nature of this lesson.</a:t>
            </a:r>
            <a:endParaRPr lang="en-US" sz="1800" dirty="0">
              <a:effectLst/>
              <a:latin typeface="Times New Roman" panose="02020603050405020304" pitchFamily="18" charset="0"/>
              <a:ea typeface="Times New Roman" panose="02020603050405020304" pitchFamily="18" charset="0"/>
            </a:endParaRPr>
          </a:p>
          <a:p>
            <a:pPr marL="0" marR="0">
              <a:spcBef>
                <a:spcPts val="895"/>
              </a:spcBef>
              <a:spcAft>
                <a:spcPts val="0"/>
              </a:spcAft>
            </a:pPr>
            <a:endParaRPr lang="en-US" sz="1800" b="1" dirty="0">
              <a:solidFill>
                <a:srgbClr val="231F20"/>
              </a:solidFill>
              <a:effectLst/>
              <a:latin typeface="Helvetica Neue" panose="02000503000000020004"/>
              <a:ea typeface="Times New Roman" panose="02020603050405020304" pitchFamily="18" charset="0"/>
            </a:endParaRPr>
          </a:p>
          <a:p>
            <a:pPr marL="0" marR="0">
              <a:spcBef>
                <a:spcPts val="895"/>
              </a:spcBef>
              <a:spcAft>
                <a:spcPts val="0"/>
              </a:spcAft>
            </a:pPr>
            <a:r>
              <a:rPr lang="en-US" sz="1800" b="1" dirty="0">
                <a:solidFill>
                  <a:srgbClr val="231F20"/>
                </a:solidFill>
                <a:effectLst/>
                <a:latin typeface="Helvetica Neue" panose="02000503000000020004"/>
                <a:ea typeface="Times New Roman" panose="02020603050405020304" pitchFamily="18" charset="0"/>
              </a:rPr>
              <a:t>Indicator C:</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dirty="0">
                <a:solidFill>
                  <a:srgbClr val="231F20"/>
                </a:solidFill>
                <a:effectLst/>
                <a:latin typeface="Helvetica Neue" panose="02000503000000020004"/>
                <a:ea typeface="Calibri" panose="020F0502020204030204" pitchFamily="34" charset="0"/>
                <a:cs typeface="Times New Roman" panose="02020603050405020304" pitchFamily="18" charset="0"/>
              </a:rPr>
              <a:t>Sarah asks students to complete an exit slip to identify the author’s claim and two pieces of supporting evidence, which fulfills the lesson objectives. Sarah says that future lessons will evaluate evidence and determine if a source is valid or reliable.</a:t>
            </a:r>
            <a:endParaRPr lang="en-US" altLang="en-US" dirty="0">
              <a:latin typeface="Helvetica Neue" panose="02000503000000020004" pitchFamily="2" charset="0"/>
              <a:sym typeface="Helvetica Neue" panose="02000503000000020004" pitchFamily="2"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3" name="Google Shape;338;p38:notes">
            <a:extLst>
              <a:ext uri="{FF2B5EF4-FFF2-40B4-BE49-F238E27FC236}">
                <a16:creationId xmlns:a16="http://schemas.microsoft.com/office/drawing/2014/main" id="{897DA20D-5042-4C85-BF4C-AE919ECA042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339" name="Google Shape;339;p38:notes">
            <a:extLst>
              <a:ext uri="{FF2B5EF4-FFF2-40B4-BE49-F238E27FC236}">
                <a16:creationId xmlns:a16="http://schemas.microsoft.com/office/drawing/2014/main" id="{2B73726D-1B64-4211-A42C-68888F72D25E}"/>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Discuss the findings for Core Action 4.</a:t>
            </a:r>
            <a:endParaRPr lang="en-US" dirty="0"/>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Let’s have a couple of teams share their ratings and evidence. Ask for selected team reporters to share.</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Did anyone have different ratings or evidence that they would like to share?</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Let’s talk through what differences there are in the ratings and if they are because of a difference in evidence.</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Based on the poll results, we will know if there are differences in the ratings.  </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Call on people who had different answers.</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Remind participants that they were asked to select someone who will report out on behalf of the team.</a:t>
            </a:r>
          </a:p>
          <a:p>
            <a:pPr>
              <a:spcBef>
                <a:spcPts val="480"/>
              </a:spcBef>
              <a:spcAft>
                <a:spcPts val="0"/>
              </a:spcAft>
              <a:buClr>
                <a:schemeClr val="dk1"/>
              </a:buClr>
              <a:buSzPts val="1200"/>
              <a:buFont typeface="Arial"/>
              <a:buNone/>
              <a:defRPr/>
            </a:pPr>
            <a:endParaRPr b="1"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4449" name="Google Shape;350;p40:notes">
            <a:extLst>
              <a:ext uri="{FF2B5EF4-FFF2-40B4-BE49-F238E27FC236}">
                <a16:creationId xmlns:a16="http://schemas.microsoft.com/office/drawing/2014/main" id="{7B4300AE-4000-4DF2-AE05-A7713CE77CF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351" name="Google Shape;351;p40:notes">
            <a:extLst>
              <a:ext uri="{FF2B5EF4-FFF2-40B4-BE49-F238E27FC236}">
                <a16:creationId xmlns:a16="http://schemas.microsoft.com/office/drawing/2014/main" id="{2F999533-2894-4B8B-99C2-944F2E8852F3}"/>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buClr>
                <a:schemeClr val="dk1"/>
              </a:buClr>
              <a:buFont typeface="Arial"/>
              <a:buNone/>
              <a:defRPr/>
            </a:pPr>
            <a:r>
              <a:rPr lang="en-US" b="1" dirty="0">
                <a:latin typeface="Calibri"/>
                <a:ea typeface="Calibri"/>
                <a:cs typeface="Calibri"/>
                <a:sym typeface="Calibri"/>
              </a:rPr>
              <a:t>Big idea: </a:t>
            </a:r>
            <a:r>
              <a:rPr lang="en-US" dirty="0">
                <a:latin typeface="Calibri"/>
                <a:ea typeface="Calibri"/>
                <a:cs typeface="Calibri"/>
                <a:sym typeface="Calibri"/>
              </a:rPr>
              <a:t>Participants share the indicators they thought were evident in watching the video.</a:t>
            </a:r>
            <a:endParaRPr dirty="0"/>
          </a:p>
          <a:p>
            <a:pPr>
              <a:spcBef>
                <a:spcPts val="480"/>
              </a:spcBef>
              <a:spcAft>
                <a:spcPts val="0"/>
              </a:spcAft>
              <a:defRPr/>
            </a:pPr>
            <a:endParaRPr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Chat the indicators you thought were evident.</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Then we’ll hear from a couple of teams for some additional detail.</a:t>
            </a: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r>
              <a:rPr lang="en-US" dirty="0">
                <a:latin typeface="Calibri"/>
                <a:ea typeface="Calibri"/>
                <a:cs typeface="Calibri"/>
                <a:sym typeface="Calibri"/>
              </a:rPr>
              <a:t> </a:t>
            </a:r>
            <a:endParaRPr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Participants can select more than one answer.</a:t>
            </a:r>
          </a:p>
          <a:p>
            <a:pPr marL="171450" indent="-171450">
              <a:spcBef>
                <a:spcPts val="480"/>
              </a:spcBef>
              <a:spcAft>
                <a:spcPts val="0"/>
              </a:spcAft>
              <a:buClr>
                <a:schemeClr val="dk1"/>
              </a:buClr>
              <a:buSzPts val="1200"/>
              <a:buFont typeface="Arial"/>
              <a:buChar char="•"/>
              <a:defRPr/>
            </a:pPr>
            <a:r>
              <a:rPr lang="en-US" dirty="0">
                <a:latin typeface="Calibri"/>
                <a:cs typeface="Calibri"/>
                <a:sym typeface="Calibri"/>
              </a:rPr>
              <a:t>All participants can participate in the poll.</a:t>
            </a:r>
            <a:endParaRPr dirty="0"/>
          </a:p>
          <a:p>
            <a:pPr>
              <a:spcBef>
                <a:spcPts val="480"/>
              </a:spcBef>
              <a:spcAft>
                <a:spcPts val="0"/>
              </a:spcAft>
              <a:buClr>
                <a:schemeClr val="dk1"/>
              </a:buClr>
              <a:buSzPts val="1200"/>
              <a:buFont typeface="Arial"/>
              <a:buNone/>
              <a:defRPr/>
            </a:pPr>
            <a:endParaRPr b="1"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5" name="Google Shape;362;p42:notes">
            <a:extLst>
              <a:ext uri="{FF2B5EF4-FFF2-40B4-BE49-F238E27FC236}">
                <a16:creationId xmlns:a16="http://schemas.microsoft.com/office/drawing/2014/main" id="{E0F8A14B-E747-4BED-B0E4-7C9FDFDD551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96258" name="Google Shape;363;p42:notes">
            <a:extLst>
              <a:ext uri="{FF2B5EF4-FFF2-40B4-BE49-F238E27FC236}">
                <a16:creationId xmlns:a16="http://schemas.microsoft.com/office/drawing/2014/main" id="{BD5B6E0B-1714-41F2-85E8-0983D9FC3FA0}"/>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cs typeface="Times New Roman" panose="02020603050405020304" pitchFamily="18" charset="0"/>
                <a:sym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Calibri" panose="020F0502020204030204" pitchFamily="34" charset="0"/>
                <a:sym typeface="Calibri" panose="020F0502020204030204" pitchFamily="34" charset="0"/>
              </a:rPr>
              <a:t>Share ratings for Core Action 5 across teams.</a:t>
            </a:r>
            <a:endParaRPr lang="en-US" altLang="en-US" dirty="0">
              <a:latin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endPar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endParaRPr>
          </a:p>
          <a:p>
            <a:pPr marL="171450" indent="-17145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take 5 minutes to compare their ratings with the sample ratings.</a:t>
            </a: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Facilitator should note how teams’ ratings compared to what they got.</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Go over the evidence in the </a:t>
            </a:r>
            <a:r>
              <a:rPr lang="en-US" altLang="en-US">
                <a:latin typeface="Calibri" panose="020F0502020204030204" pitchFamily="34" charset="0"/>
                <a:sym typeface="Calibri" panose="020F0502020204030204" pitchFamily="34" charset="0"/>
              </a:rPr>
              <a:t>Resource Package. </a:t>
            </a:r>
            <a:r>
              <a:rPr lang="en-US" altLang="en-US" dirty="0">
                <a:latin typeface="Calibri" panose="020F0502020204030204" pitchFamily="34" charset="0"/>
                <a:sym typeface="Calibri" panose="020F0502020204030204" pitchFamily="34" charset="0"/>
              </a:rPr>
              <a:t>Determine if differences in ratings are because of a difference in evidence.</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a:spcBef>
                <a:spcPts val="663"/>
              </a:spcBef>
              <a:defRPr/>
            </a:pPr>
            <a:endParaRPr lang="en-US" altLang="en-US" b="1" dirty="0">
              <a:solidFill>
                <a:srgbClr val="231F20"/>
              </a:solidFill>
              <a:latin typeface="Helvetica Neue" panose="02000503000000020004" pitchFamily="2" charset="0"/>
              <a:sym typeface="Helvetica Neue" panose="02000503000000020004" pitchFamily="2" charset="0"/>
            </a:endParaRPr>
          </a:p>
          <a:p>
            <a:pPr marL="0" marR="0" lvl="0" indent="0" algn="l" defTabSz="923925" rtl="0" eaLnBrk="0" fontAlgn="base" latinLnBrk="0" hangingPunct="0">
              <a:lnSpc>
                <a:spcPct val="90000"/>
              </a:lnSpc>
              <a:spcBef>
                <a:spcPts val="663"/>
              </a:spcBef>
              <a:spcAft>
                <a:spcPct val="0"/>
              </a:spcAft>
              <a:buClrTx/>
              <a:buSzTx/>
              <a:buFontTx/>
              <a:buNone/>
              <a:tabLst/>
              <a:defRPr/>
            </a:pPr>
            <a:r>
              <a:rPr lang="en-US" altLang="en-US" dirty="0">
                <a:solidFill>
                  <a:srgbClr val="231F20"/>
                </a:solidFill>
                <a:latin typeface="Helvetica Neue" panose="02000503000000020004" pitchFamily="2" charset="0"/>
                <a:cs typeface="Times New Roman" panose="02020603050405020304" pitchFamily="18" charset="0"/>
                <a:sym typeface="Helvetica Neue" panose="02000503000000020004" pitchFamily="2" charset="0"/>
              </a:rPr>
              <a:t>Share evidence observed by SIA 2.0 team:</a:t>
            </a:r>
            <a:endParaRPr lang="en-US" altLang="en-US" sz="1200" b="0" dirty="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sym typeface="Times New Roman" panose="02020603050405020304" pitchFamily="18" charset="0"/>
            </a:endParaRPr>
          </a:p>
          <a:p>
            <a:pPr marL="0" marR="0" lvl="0" indent="0" algn="l" defTabSz="923925" rtl="0" eaLnBrk="0" fontAlgn="base" latinLnBrk="0" hangingPunct="0">
              <a:lnSpc>
                <a:spcPct val="90000"/>
              </a:lnSpc>
              <a:spcBef>
                <a:spcPts val="663"/>
              </a:spcBef>
              <a:spcAft>
                <a:spcPct val="0"/>
              </a:spcAft>
              <a:buClrTx/>
              <a:buSzTx/>
              <a:buFontTx/>
              <a:buNone/>
              <a:tabLst/>
              <a:defRPr/>
            </a:pPr>
            <a:endParaRPr lang="en-US" sz="1200" b="0" dirty="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sym typeface="Times New Roman" panose="02020603050405020304" pitchFamily="18" charset="0"/>
            </a:endParaRPr>
          </a:p>
          <a:p>
            <a:pPr marL="0" marR="0" lvl="0" indent="0" algn="l" defTabSz="923925" rtl="0" eaLnBrk="0" fontAlgn="base" latinLnBrk="0" hangingPunct="0">
              <a:lnSpc>
                <a:spcPct val="90000"/>
              </a:lnSpc>
              <a:spcBef>
                <a:spcPts val="663"/>
              </a:spcBef>
              <a:spcAft>
                <a:spcPct val="0"/>
              </a:spcAft>
              <a:buClrTx/>
              <a:buSzTx/>
              <a:buFontTx/>
              <a:buNone/>
              <a:tabLst/>
              <a:defRPr/>
            </a:pPr>
            <a:r>
              <a:rPr lang="en-US" sz="1800" b="1" dirty="0">
                <a:solidFill>
                  <a:srgbClr val="231F20"/>
                </a:solidFill>
                <a:effectLst/>
                <a:latin typeface="Helvetica Neue" panose="02000503000000020004"/>
                <a:ea typeface="Times New Roman" panose="02020603050405020304" pitchFamily="18" charset="0"/>
              </a:rPr>
              <a:t>Indicator A:</a:t>
            </a:r>
            <a:r>
              <a:rPr lang="en-US" sz="1800" dirty="0">
                <a:solidFill>
                  <a:srgbClr val="231F20"/>
                </a:solidFill>
                <a:effectLst/>
                <a:latin typeface="Helvetica Neue" panose="02000503000000020004"/>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00660">
              <a:spcBef>
                <a:spcPts val="0"/>
              </a:spcBef>
              <a:spcAft>
                <a:spcPts val="0"/>
              </a:spcAft>
            </a:pPr>
            <a:r>
              <a:rPr lang="en-US" sz="1800" dirty="0">
                <a:solidFill>
                  <a:srgbClr val="231F20"/>
                </a:solidFill>
                <a:effectLst/>
                <a:latin typeface="Helvetica Neue" panose="02000503000000020004"/>
                <a:ea typeface="Times New Roman" panose="02020603050405020304" pitchFamily="18" charset="0"/>
              </a:rPr>
              <a:t>When students are working individually or in groups, Sarah circulates. Sarah checks student understanding in several ways:</a:t>
            </a:r>
            <a:endParaRPr lang="en-US" sz="1800" dirty="0">
              <a:solidFill>
                <a:schemeClr val="tx1"/>
              </a:solidFill>
              <a:effectLst/>
              <a:latin typeface="Times New Roman" panose="02020603050405020304" pitchFamily="18" charset="0"/>
              <a:ea typeface="Times New Roman" panose="02020603050405020304" pitchFamily="18" charset="0"/>
            </a:endParaRPr>
          </a:p>
          <a:p>
            <a:pPr marL="182880" marR="200660" indent="-182880">
              <a:spcBef>
                <a:spcPts val="0"/>
              </a:spcBef>
              <a:spcAft>
                <a:spcPts val="0"/>
              </a:spcAft>
              <a:buFont typeface="Arial" panose="020B0604020202020204" pitchFamily="34" charset="0"/>
              <a:buChar char="•"/>
            </a:pPr>
            <a:r>
              <a:rPr lang="en-US" sz="1800" dirty="0">
                <a:solidFill>
                  <a:srgbClr val="231F20"/>
                </a:solidFill>
                <a:effectLst/>
                <a:latin typeface="Helvetica Neue" panose="02000503000000020004"/>
                <a:ea typeface="Helvetica Neue" panose="02000503000000020004"/>
                <a:cs typeface="Helvetica Neue" panose="02000503000000020004"/>
              </a:rPr>
              <a:t>During whole-class discussions, by asking, “Is everyone following me?” [at 00:03:18:00].</a:t>
            </a:r>
            <a:endParaRPr lang="en-US" sz="1800" dirty="0">
              <a:solidFill>
                <a:schemeClr val="tx1"/>
              </a:solidFill>
              <a:effectLst/>
              <a:latin typeface="Times New Roman" panose="02020603050405020304" pitchFamily="18" charset="0"/>
              <a:ea typeface="Helvetica Neue" panose="02000503000000020004"/>
              <a:cs typeface="Helvetica Neue" panose="02000503000000020004"/>
            </a:endParaRPr>
          </a:p>
          <a:p>
            <a:pPr marL="182880" marR="200660" indent="-182880">
              <a:spcBef>
                <a:spcPts val="0"/>
              </a:spcBef>
              <a:spcAft>
                <a:spcPts val="0"/>
              </a:spcAft>
              <a:buFont typeface="Arial" panose="020B0604020202020204" pitchFamily="34" charset="0"/>
              <a:buChar char="•"/>
            </a:pPr>
            <a:r>
              <a:rPr lang="en-US" sz="1800" dirty="0">
                <a:solidFill>
                  <a:srgbClr val="231F20"/>
                </a:solidFill>
                <a:effectLst/>
                <a:latin typeface="Helvetica Neue" panose="02000503000000020004"/>
                <a:ea typeface="Helvetica Neue" panose="02000503000000020004"/>
                <a:cs typeface="Helvetica Neue" panose="02000503000000020004"/>
              </a:rPr>
              <a:t>During group work, by walking the room and noticing </a:t>
            </a:r>
            <a:r>
              <a:rPr lang="en-US" sz="1800" spc="-15" dirty="0">
                <a:solidFill>
                  <a:srgbClr val="231F20"/>
                </a:solidFill>
                <a:effectLst/>
                <a:latin typeface="Helvetica Neue" panose="02000503000000020004"/>
                <a:ea typeface="Helvetica Neue" panose="02000503000000020004"/>
                <a:cs typeface="Helvetica Neue" panose="02000503000000020004"/>
              </a:rPr>
              <a:t>what’s </a:t>
            </a:r>
            <a:r>
              <a:rPr lang="en-US" sz="1800" dirty="0">
                <a:solidFill>
                  <a:srgbClr val="231F20"/>
                </a:solidFill>
                <a:effectLst/>
                <a:latin typeface="Helvetica Neue" panose="02000503000000020004"/>
                <a:ea typeface="Helvetica Neue" panose="02000503000000020004"/>
                <a:cs typeface="Helvetica Neue" panose="02000503000000020004"/>
              </a:rPr>
              <a:t>written on the chart </a:t>
            </a:r>
            <a:r>
              <a:rPr lang="en-US" sz="1800" spc="-15" dirty="0">
                <a:solidFill>
                  <a:srgbClr val="231F20"/>
                </a:solidFill>
                <a:effectLst/>
                <a:latin typeface="Helvetica Neue" panose="02000503000000020004"/>
                <a:ea typeface="Helvetica Neue" panose="02000503000000020004"/>
                <a:cs typeface="Helvetica Neue" panose="02000503000000020004"/>
              </a:rPr>
              <a:t>paper, </a:t>
            </a:r>
            <a:r>
              <a:rPr lang="en-US" sz="1800" dirty="0">
                <a:solidFill>
                  <a:srgbClr val="231F20"/>
                </a:solidFill>
                <a:effectLst/>
                <a:latin typeface="Helvetica Neue" panose="02000503000000020004"/>
                <a:ea typeface="Helvetica Neue" panose="02000503000000020004"/>
                <a:cs typeface="Helvetica Neue" panose="02000503000000020004"/>
              </a:rPr>
              <a:t>and </a:t>
            </a:r>
            <a:r>
              <a:rPr lang="en-US" sz="1800" spc="-40" dirty="0">
                <a:solidFill>
                  <a:srgbClr val="231F20"/>
                </a:solidFill>
                <a:effectLst/>
                <a:latin typeface="Helvetica Neue" panose="02000503000000020004"/>
                <a:ea typeface="Helvetica Neue" panose="02000503000000020004"/>
                <a:cs typeface="Helvetica Neue" panose="02000503000000020004"/>
              </a:rPr>
              <a:t>by </a:t>
            </a:r>
            <a:r>
              <a:rPr lang="en-US" sz="1800" dirty="0">
                <a:solidFill>
                  <a:srgbClr val="231F20"/>
                </a:solidFill>
                <a:effectLst/>
                <a:latin typeface="Helvetica Neue" panose="02000503000000020004"/>
                <a:ea typeface="Helvetica Neue" panose="02000503000000020004"/>
                <a:cs typeface="Helvetica Neue" panose="02000503000000020004"/>
              </a:rPr>
              <a:t>interacting with small</a:t>
            </a:r>
            <a:r>
              <a:rPr lang="en-US" sz="1800" spc="-5" dirty="0">
                <a:solidFill>
                  <a:srgbClr val="231F20"/>
                </a:solidFill>
                <a:effectLst/>
                <a:latin typeface="Helvetica Neue" panose="02000503000000020004"/>
                <a:ea typeface="Helvetica Neue" panose="02000503000000020004"/>
                <a:cs typeface="Helvetica Neue" panose="02000503000000020004"/>
              </a:rPr>
              <a:t> </a:t>
            </a:r>
            <a:r>
              <a:rPr lang="en-US" sz="1800" dirty="0">
                <a:solidFill>
                  <a:srgbClr val="231F20"/>
                </a:solidFill>
                <a:effectLst/>
                <a:latin typeface="Helvetica Neue" panose="02000503000000020004"/>
                <a:ea typeface="Helvetica Neue" panose="02000503000000020004"/>
                <a:cs typeface="Helvetica Neue" panose="02000503000000020004"/>
              </a:rPr>
              <a:t>groups.</a:t>
            </a:r>
            <a:endParaRPr lang="en-US" sz="1800" dirty="0">
              <a:solidFill>
                <a:schemeClr val="tx1"/>
              </a:solidFill>
              <a:effectLst/>
              <a:latin typeface="Times New Roman" panose="02020603050405020304" pitchFamily="18" charset="0"/>
              <a:ea typeface="Helvetica Neue" panose="02000503000000020004"/>
              <a:cs typeface="Helvetica Neue" panose="02000503000000020004"/>
            </a:endParaRPr>
          </a:p>
          <a:p>
            <a:pPr marL="182880" marR="200660" indent="-182880">
              <a:spcBef>
                <a:spcPts val="0"/>
              </a:spcBef>
              <a:spcAft>
                <a:spcPts val="0"/>
              </a:spcAft>
              <a:buFont typeface="Arial" panose="020B0604020202020204" pitchFamily="34" charset="0"/>
              <a:buChar char="•"/>
            </a:pPr>
            <a:r>
              <a:rPr lang="en-US" sz="1800" dirty="0">
                <a:solidFill>
                  <a:srgbClr val="231F20"/>
                </a:solidFill>
                <a:effectLst/>
                <a:latin typeface="Helvetica Neue" panose="02000503000000020004"/>
                <a:ea typeface="Helvetica Neue" panose="02000503000000020004"/>
                <a:cs typeface="Helvetica Neue" panose="02000503000000020004"/>
              </a:rPr>
              <a:t>At the end of the class, by giving students an exit slip. The exit slip asks for the author’s claim and two</a:t>
            </a:r>
            <a:r>
              <a:rPr lang="en-US" sz="1800" spc="-65" dirty="0">
                <a:solidFill>
                  <a:srgbClr val="231F20"/>
                </a:solidFill>
                <a:effectLst/>
                <a:latin typeface="Helvetica Neue" panose="02000503000000020004"/>
                <a:ea typeface="Helvetica Neue" panose="02000503000000020004"/>
                <a:cs typeface="Helvetica Neue" panose="02000503000000020004"/>
              </a:rPr>
              <a:t> </a:t>
            </a:r>
            <a:r>
              <a:rPr lang="en-US" sz="1800" dirty="0">
                <a:solidFill>
                  <a:srgbClr val="231F20"/>
                </a:solidFill>
                <a:effectLst/>
                <a:latin typeface="Helvetica Neue" panose="02000503000000020004"/>
                <a:ea typeface="Helvetica Neue" panose="02000503000000020004"/>
                <a:cs typeface="Helvetica Neue" panose="02000503000000020004"/>
              </a:rPr>
              <a:t>pieces</a:t>
            </a:r>
            <a:r>
              <a:rPr lang="en-US" sz="1800" dirty="0">
                <a:solidFill>
                  <a:schemeClr val="tx1"/>
                </a:solidFill>
                <a:effectLst/>
                <a:latin typeface="Times New Roman" panose="02020603050405020304" pitchFamily="18" charset="0"/>
                <a:ea typeface="Helvetica Neue" panose="02000503000000020004"/>
                <a:cs typeface="Helvetica Neue" panose="02000503000000020004"/>
              </a:rPr>
              <a:t> </a:t>
            </a:r>
            <a:r>
              <a:rPr lang="en-US" sz="1800" dirty="0">
                <a:solidFill>
                  <a:srgbClr val="231F20"/>
                </a:solidFill>
                <a:effectLst/>
                <a:latin typeface="Helvetica Neue" panose="02000503000000020004"/>
                <a:ea typeface="Times New Roman" panose="02020603050405020304" pitchFamily="18" charset="0"/>
              </a:rPr>
              <a:t>of supporting evidence from the final text [at 00:50:27:00].</a:t>
            </a:r>
            <a:endParaRPr lang="en-US" sz="1800" dirty="0">
              <a:effectLst/>
              <a:latin typeface="Times New Roman" panose="02020603050405020304" pitchFamily="18" charset="0"/>
              <a:ea typeface="Times New Roman" panose="02020603050405020304" pitchFamily="18" charset="0"/>
            </a:endParaRPr>
          </a:p>
          <a:p>
            <a:pPr marL="0" marR="0">
              <a:spcBef>
                <a:spcPts val="20"/>
              </a:spcBef>
              <a:spcAft>
                <a:spcPts val="0"/>
              </a:spcAft>
            </a:pPr>
            <a:r>
              <a:rPr lang="en-US" sz="1800" dirty="0">
                <a:effectLst/>
                <a:latin typeface="Helvetica Neue" panose="02000503000000020004"/>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31140">
              <a:spcBef>
                <a:spcPts val="900"/>
              </a:spcBef>
              <a:spcAft>
                <a:spcPts val="0"/>
              </a:spcAft>
            </a:pPr>
            <a:r>
              <a:rPr lang="en-US" sz="1800" dirty="0">
                <a:solidFill>
                  <a:srgbClr val="231F20"/>
                </a:solidFill>
                <a:effectLst/>
                <a:latin typeface="Helvetica Neue" panose="02000503000000020004"/>
                <a:ea typeface="Times New Roman" panose="02020603050405020304" pitchFamily="18" charset="0"/>
              </a:rPr>
              <a:t>As Sarah moves from group to group, she often asks students questions to guide their thinking rather than providing them with the “right” answers. For example, she asks, “How do you know that?” [at 00:24:56:00], and there are several other examples throughout this activity. Sarah provides prompt and specific feedback during the small-group evidence-sorting activity. She corrects the group’s</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Helvetica Neue" panose="02000503000000020004"/>
                <a:ea typeface="Times New Roman" panose="02020603050405020304" pitchFamily="18" charset="0"/>
              </a:rPr>
              <a:t>misunderstanding and tells students that there is only one claim in the set. She then prompts them to read all the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Helvetica Neue" panose="02000503000000020004"/>
                <a:ea typeface="Times New Roman" panose="02020603050405020304" pitchFamily="18" charset="0"/>
              </a:rPr>
              <a:t>sentence strips to figure out which one states an opinion.</a:t>
            </a:r>
            <a:endParaRPr lang="en-US" sz="1800" dirty="0">
              <a:effectLst/>
              <a:latin typeface="Times New Roman" panose="02020603050405020304" pitchFamily="18" charset="0"/>
              <a:ea typeface="Times New Roman" panose="02020603050405020304" pitchFamily="18" charset="0"/>
            </a:endParaRPr>
          </a:p>
          <a:p>
            <a:pPr marL="0" marR="0">
              <a:spcBef>
                <a:spcPts val="885"/>
              </a:spcBef>
              <a:spcAft>
                <a:spcPts val="0"/>
              </a:spcAft>
            </a:pPr>
            <a:endParaRPr lang="en-US" sz="1800" b="1" dirty="0">
              <a:solidFill>
                <a:srgbClr val="231F20"/>
              </a:solidFill>
              <a:effectLst/>
              <a:latin typeface="Helvetica Neue" panose="02000503000000020004"/>
              <a:ea typeface="Times New Roman" panose="02020603050405020304" pitchFamily="18" charset="0"/>
            </a:endParaRPr>
          </a:p>
          <a:p>
            <a:pPr marL="0" marR="0">
              <a:spcBef>
                <a:spcPts val="885"/>
              </a:spcBef>
              <a:spcAft>
                <a:spcPts val="0"/>
              </a:spcAft>
            </a:pPr>
            <a:r>
              <a:rPr lang="en-US" sz="1800" b="1" dirty="0">
                <a:solidFill>
                  <a:srgbClr val="231F20"/>
                </a:solidFill>
                <a:effectLst/>
                <a:latin typeface="Helvetica Neue" panose="02000503000000020004"/>
                <a:ea typeface="Times New Roman" panose="02020603050405020304" pitchFamily="18" charset="0"/>
              </a:rPr>
              <a:t>Indicator B:</a:t>
            </a:r>
            <a:endParaRPr lang="en-US" sz="1800" dirty="0">
              <a:effectLst/>
              <a:latin typeface="Times New Roman" panose="02020603050405020304" pitchFamily="18" charset="0"/>
              <a:ea typeface="Times New Roman" panose="02020603050405020304" pitchFamily="18" charset="0"/>
            </a:endParaRPr>
          </a:p>
          <a:p>
            <a:pPr marL="0" marR="408940">
              <a:spcBef>
                <a:spcPts val="900"/>
              </a:spcBef>
              <a:spcAft>
                <a:spcPts val="0"/>
              </a:spcAft>
            </a:pPr>
            <a:r>
              <a:rPr lang="en-US" sz="1800" dirty="0">
                <a:solidFill>
                  <a:srgbClr val="231F20"/>
                </a:solidFill>
                <a:effectLst/>
                <a:latin typeface="Helvetica Neue" panose="02000503000000020004"/>
                <a:ea typeface="Times New Roman" panose="02020603050405020304" pitchFamily="18" charset="0"/>
              </a:rPr>
              <a:t>Sarah provides support when it is needed. As Sarah moves from group to group, students ask her questions or call her to their table to explain or clarify the task. When a student says he sometimes forgets text he just read, Sarah summarizes it with him, letting the student finish his thought [at 00:34:07:00].</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845"/>
              </a:spcBef>
              <a:spcAft>
                <a:spcPts val="800"/>
              </a:spcAft>
            </a:pPr>
            <a:r>
              <a:rPr lang="en-US" sz="1800" b="1" dirty="0">
                <a:solidFill>
                  <a:srgbClr val="231F20"/>
                </a:solidFill>
                <a:effectLst/>
                <a:latin typeface="Helvetica Neue" panose="02000503000000020004"/>
                <a:ea typeface="Calibri" panose="020F0502020204030204" pitchFamily="34" charset="0"/>
                <a:cs typeface="Times New Roman" panose="02020603050405020304" pitchFamily="18" charset="0"/>
              </a:rPr>
              <a:t>Indicator 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282575">
              <a:lnSpc>
                <a:spcPct val="107000"/>
              </a:lnSpc>
              <a:spcBef>
                <a:spcPts val="905"/>
              </a:spcBef>
              <a:spcAft>
                <a:spcPts val="800"/>
              </a:spcAft>
            </a:pPr>
            <a:r>
              <a:rPr lang="en-US" sz="1800" dirty="0">
                <a:solidFill>
                  <a:srgbClr val="231F20"/>
                </a:solidFill>
                <a:effectLst/>
                <a:latin typeface="Helvetica Neue" panose="02000503000000020004"/>
                <a:ea typeface="Calibri" panose="020F0502020204030204" pitchFamily="34" charset="0"/>
                <a:cs typeface="Times New Roman" panose="02020603050405020304" pitchFamily="18" charset="0"/>
              </a:rPr>
              <a:t>The exit slip includes reflection questions [at 00:50:27:00]: “After reading these texts, do you want to eliminate the penny from our currency or not? What evidence convinced you? Name one thing you learned today about claims and evidence. Name something you still need help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7" name="Google Shape;356;p41:notes">
            <a:extLst>
              <a:ext uri="{FF2B5EF4-FFF2-40B4-BE49-F238E27FC236}">
                <a16:creationId xmlns:a16="http://schemas.microsoft.com/office/drawing/2014/main" id="{B11B83F5-3C9A-4A1F-A6DC-62722F3C8CB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357" name="Google Shape;357;p41:notes">
            <a:extLst>
              <a:ext uri="{FF2B5EF4-FFF2-40B4-BE49-F238E27FC236}">
                <a16:creationId xmlns:a16="http://schemas.microsoft.com/office/drawing/2014/main" id="{FA3C27D1-ADCD-4EA7-89A3-03946F5D331E}"/>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Discuss the findings for Core Action 5.</a:t>
            </a:r>
            <a:endParaRPr lang="en-US" dirty="0"/>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Let’s have a couple of teams share their ratings and evidence. Ask for selected team reporters to share.</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Did anyone have different ratings or evidence that they would like to share?</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Let’s talk through what differences there are in the ratings and if they are because of a difference in evidence.</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Based on the poll results, we will know if there are differences in the ratings.  </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Call on people who had different answers.</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Remind participants that they were asked to select someone who will report out on behalf of the team.</a:t>
            </a:r>
          </a:p>
          <a:p>
            <a:pPr marL="171450" indent="-171450">
              <a:spcBef>
                <a:spcPts val="480"/>
              </a:spcBef>
              <a:spcAft>
                <a:spcPts val="0"/>
              </a:spcAft>
              <a:buClr>
                <a:schemeClr val="dk1"/>
              </a:buClr>
              <a:buSzPts val="1200"/>
              <a:buFont typeface="Arial"/>
              <a:buChar char="•"/>
              <a:defRPr/>
            </a:pPr>
            <a:endParaRPr dirty="0"/>
          </a:p>
          <a:p>
            <a:pPr>
              <a:spcBef>
                <a:spcPts val="480"/>
              </a:spcBef>
              <a:spcAft>
                <a:spcPts val="0"/>
              </a:spcAft>
              <a:buClr>
                <a:schemeClr val="dk1"/>
              </a:buClr>
              <a:buSzPts val="1200"/>
              <a:buFont typeface="Arial"/>
              <a:buNone/>
              <a:defRPr/>
            </a:pPr>
            <a:endParaRPr b="1"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Times New Roman" panose="02020603050405020304" pitchFamily="18" charset="0"/>
              </a:rPr>
              <a:t>Big idea</a:t>
            </a:r>
            <a:r>
              <a:rPr lang="en-US" altLang="en-US" dirty="0">
                <a:latin typeface="Times New Roman" panose="02020603050405020304" pitchFamily="18" charset="0"/>
              </a:rPr>
              <a:t>: Show the graphic as a reminder.</a:t>
            </a:r>
            <a:endParaRPr lang="en-US" altLang="en-US" b="0" dirty="0">
              <a:latin typeface="Calibri" panose="020F0502020204030204" pitchFamily="34" charset="0"/>
            </a:endParaRPr>
          </a:p>
          <a:p>
            <a:endParaRPr lang="en-US" altLang="en-US" b="1" dirty="0">
              <a:latin typeface="Calibri" panose="020F0502020204030204" pitchFamily="34" charset="0"/>
            </a:endParaRPr>
          </a:p>
          <a:p>
            <a:r>
              <a:rPr lang="en-US" altLang="en-US" b="1" dirty="0">
                <a:latin typeface="Calibri" panose="020F0502020204030204" pitchFamily="34" charset="0"/>
              </a:rPr>
              <a:t>Facilitator talking points:</a:t>
            </a:r>
          </a:p>
          <a:p>
            <a:pPr marL="171450" indent="-171450">
              <a:buFont typeface="Arial" panose="020B0604020202020204" pitchFamily="34" charset="0"/>
              <a:buChar char="•"/>
            </a:pPr>
            <a:r>
              <a:rPr lang="en-US" altLang="en-US" b="0" dirty="0">
                <a:latin typeface="Calibri" panose="020F0502020204030204" pitchFamily="34" charset="0"/>
              </a:rPr>
              <a:t>Now that you are going to conduct classroom observations yourself, we are going to review the pre-observation preparations and post-observation coaching.</a:t>
            </a:r>
          </a:p>
          <a:p>
            <a:endParaRPr lang="en-US" altLang="en-US" b="1" dirty="0">
              <a:latin typeface="Calibri" panose="020F0502020204030204" pitchFamily="34" charset="0"/>
            </a:endParaRPr>
          </a:p>
          <a:p>
            <a:r>
              <a:rPr lang="en-US" altLang="en-US" b="1" dirty="0">
                <a:latin typeface="Calibri" panose="020F0502020204030204" pitchFamily="34" charset="0"/>
              </a:rPr>
              <a:t>Facilitator notes:</a:t>
            </a:r>
          </a:p>
          <a:p>
            <a:endParaRPr lang="en-US" altLang="en-US" b="1" dirty="0">
              <a:latin typeface="Calibri" panose="020F0502020204030204" pitchFamily="34" charset="0"/>
            </a:endParaRPr>
          </a:p>
        </p:txBody>
      </p:sp>
    </p:spTree>
    <p:extLst>
      <p:ext uri="{BB962C8B-B14F-4D97-AF65-F5344CB8AC3E}">
        <p14:creationId xmlns:p14="http://schemas.microsoft.com/office/powerpoint/2010/main" val="1118402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1" name="Google Shape;393;p47:notes">
            <a:extLst>
              <a:ext uri="{FF2B5EF4-FFF2-40B4-BE49-F238E27FC236}">
                <a16:creationId xmlns:a16="http://schemas.microsoft.com/office/drawing/2014/main" id="{1FDA3370-5229-430F-8C86-54BAEEBD2CA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394" name="Google Shape;394;p47:notes">
            <a:extLst>
              <a:ext uri="{FF2B5EF4-FFF2-40B4-BE49-F238E27FC236}">
                <a16:creationId xmlns:a16="http://schemas.microsoft.com/office/drawing/2014/main" id="{EEAF0FED-2002-42E0-A4EF-8F55A73C7FE6}"/>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Address any remaining questions and prepare participants for the next session.</a:t>
            </a: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a:p>
            <a:pPr>
              <a:spcBef>
                <a:spcPts val="0"/>
              </a:spcBef>
              <a:spcAft>
                <a:spcPts val="0"/>
              </a:spcAft>
              <a:defRPr/>
            </a:pPr>
            <a:r>
              <a:rPr lang="en-US" b="1" dirty="0">
                <a:latin typeface="Times New Roman"/>
                <a:ea typeface="Times New Roman"/>
                <a:cs typeface="Times New Roman"/>
                <a:sym typeface="Times New Roman"/>
              </a:rPr>
              <a:t>Facilitator talking points:</a:t>
            </a:r>
            <a:endParaRPr dirty="0"/>
          </a:p>
          <a:p>
            <a:pPr marL="171450" indent="-171450">
              <a:spcBef>
                <a:spcPts val="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Ask for remaining questions.</a:t>
            </a:r>
            <a:endParaRPr dirty="0"/>
          </a:p>
          <a:p>
            <a:pPr marL="171450" indent="-171450">
              <a:spcBef>
                <a:spcPts val="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Review expectations for W</a:t>
            </a:r>
            <a:r>
              <a:rPr lang="en-US" dirty="0"/>
              <a:t>eeks 4 through 7.</a:t>
            </a:r>
          </a:p>
          <a:p>
            <a:pPr marL="171450" indent="-171450">
              <a:spcBef>
                <a:spcPts val="0"/>
              </a:spcBef>
              <a:spcAft>
                <a:spcPts val="0"/>
              </a:spcAft>
              <a:buFont typeface="Arial" panose="020B0604020202020204" pitchFamily="34" charset="0"/>
              <a:buChar char="•"/>
              <a:defRPr/>
            </a:pPr>
            <a:r>
              <a:rPr lang="en-US" dirty="0">
                <a:latin typeface="Times New Roman"/>
                <a:cs typeface="Times New Roman"/>
                <a:sym typeface="Times New Roman"/>
              </a:rPr>
              <a:t>Team members who are close geography-wise or from the same program, may be able to observe the same teacher(s). That way you can compare one another’s observations.</a:t>
            </a:r>
          </a:p>
          <a:p>
            <a:pPr marL="171450" indent="-171450">
              <a:spcBef>
                <a:spcPts val="0"/>
              </a:spcBef>
              <a:spcAft>
                <a:spcPts val="0"/>
              </a:spcAft>
              <a:buFont typeface="Arial" panose="020B0604020202020204" pitchFamily="34" charset="0"/>
              <a:buChar char="•"/>
              <a:defRPr/>
            </a:pPr>
            <a:r>
              <a:rPr lang="en-US" dirty="0">
                <a:latin typeface="Times New Roman"/>
                <a:cs typeface="Times New Roman"/>
                <a:sym typeface="Times New Roman"/>
              </a:rPr>
              <a:t>Team members who are not close geography-wise will likely choose to observe different teachers. There, the focus will be on what the observation data tells them about how to support teachers.</a:t>
            </a:r>
            <a:endParaRPr lang="en-US" dirty="0"/>
          </a:p>
          <a:p>
            <a:pPr>
              <a:spcBef>
                <a:spcPts val="0"/>
              </a:spcBef>
              <a:spcAft>
                <a:spcPts val="0"/>
              </a:spcAft>
              <a:defRPr/>
            </a:pPr>
            <a:endParaRPr dirty="0">
              <a:latin typeface="Times New Roman"/>
              <a:ea typeface="Times New Roman"/>
              <a:cs typeface="Times New Roman"/>
              <a:sym typeface="Times New Roman"/>
            </a:endParaRPr>
          </a:p>
          <a:p>
            <a:pPr>
              <a:spcBef>
                <a:spcPts val="0"/>
              </a:spcBef>
              <a:spcAft>
                <a:spcPts val="0"/>
              </a:spcAft>
              <a:defRPr/>
            </a:pPr>
            <a:r>
              <a:rPr lang="en-US" b="1" dirty="0">
                <a:latin typeface="Times New Roman"/>
                <a:ea typeface="Times New Roman"/>
                <a:cs typeface="Times New Roman"/>
                <a:sym typeface="Times New Roman"/>
              </a:rPr>
              <a:t>Facilitator notes:</a:t>
            </a:r>
          </a:p>
          <a:p>
            <a:pPr>
              <a:spcBef>
                <a:spcPts val="0"/>
              </a:spcBef>
              <a:spcAft>
                <a:spcPts val="0"/>
              </a:spcAft>
              <a:defRPr/>
            </a:pPr>
            <a:endParaRPr lang="en-US" b="1" dirty="0">
              <a:latin typeface="Times New Roman"/>
              <a:ea typeface="Times New Roman"/>
              <a:cs typeface="Times New Roman"/>
              <a:sym typeface="Times New Roman"/>
            </a:endParaRPr>
          </a:p>
          <a:p>
            <a:pPr>
              <a:spcBef>
                <a:spcPts val="0"/>
              </a:spcBef>
              <a:spcAft>
                <a:spcPts val="0"/>
              </a:spcAft>
              <a:defRPr/>
            </a:pPr>
            <a:endParaRPr lang="en-US" b="1" dirty="0">
              <a:latin typeface="Times New Roman"/>
              <a:ea typeface="Times New Roman"/>
              <a:cs typeface="Times New Roman"/>
              <a:sym typeface="Times New Roman"/>
            </a:endParaRPr>
          </a:p>
          <a:p>
            <a:pPr>
              <a:spcBef>
                <a:spcPts val="0"/>
              </a:spcBef>
              <a:spcAft>
                <a:spcPts val="0"/>
              </a:spcAft>
              <a:defRPr/>
            </a:pPr>
            <a:endParaRPr lang="en-US" b="1" dirty="0">
              <a:latin typeface="Times New Roman"/>
              <a:ea typeface="Times New Roman"/>
              <a:cs typeface="Times New Roman"/>
              <a:sym typeface="Times New Roman"/>
            </a:endParaRPr>
          </a:p>
          <a:p>
            <a:pPr>
              <a:spcBef>
                <a:spcPts val="0"/>
              </a:spcBef>
              <a:spcAft>
                <a:spcPts val="0"/>
              </a:spcAft>
              <a:defRPr/>
            </a:pPr>
            <a:endParaRPr lang="en-US" b="1" dirty="0">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1" name="Google Shape;393;p47:notes">
            <a:extLst>
              <a:ext uri="{FF2B5EF4-FFF2-40B4-BE49-F238E27FC236}">
                <a16:creationId xmlns:a16="http://schemas.microsoft.com/office/drawing/2014/main" id="{1FDA3370-5229-430F-8C86-54BAEEBD2CA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394" name="Google Shape;394;p47:notes">
            <a:extLst>
              <a:ext uri="{FF2B5EF4-FFF2-40B4-BE49-F238E27FC236}">
                <a16:creationId xmlns:a16="http://schemas.microsoft.com/office/drawing/2014/main" id="{EEAF0FED-2002-42E0-A4EF-8F55A73C7FE6}"/>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Address any remaining questions and prepare participants for the next session.</a:t>
            </a: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a:p>
            <a:pPr>
              <a:spcBef>
                <a:spcPts val="0"/>
              </a:spcBef>
              <a:spcAft>
                <a:spcPts val="0"/>
              </a:spcAft>
              <a:defRPr/>
            </a:pPr>
            <a:r>
              <a:rPr lang="en-US" b="1" dirty="0">
                <a:latin typeface="Times New Roman"/>
                <a:ea typeface="Times New Roman"/>
                <a:cs typeface="Times New Roman"/>
                <a:sym typeface="Times New Roman"/>
              </a:rPr>
              <a:t>Facilitator talking points:</a:t>
            </a:r>
            <a:endParaRPr dirty="0"/>
          </a:p>
          <a:p>
            <a:pPr marL="171450" indent="-171450">
              <a:spcBef>
                <a:spcPts val="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Ask for remaining questions.</a:t>
            </a:r>
            <a:endParaRPr dirty="0"/>
          </a:p>
          <a:p>
            <a:pPr marL="171450" indent="-171450">
              <a:spcBef>
                <a:spcPts val="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Review expectations for W</a:t>
            </a:r>
            <a:r>
              <a:rPr lang="en-US" dirty="0"/>
              <a:t>eeks 4 through 7.</a:t>
            </a:r>
          </a:p>
          <a:p>
            <a:pPr marL="171450" indent="-171450">
              <a:spcBef>
                <a:spcPts val="0"/>
              </a:spcBef>
              <a:spcAft>
                <a:spcPts val="0"/>
              </a:spcAft>
              <a:buFont typeface="Arial" panose="020B0604020202020204" pitchFamily="34" charset="0"/>
              <a:buChar char="•"/>
              <a:defRPr/>
            </a:pPr>
            <a:r>
              <a:rPr lang="en-US" dirty="0">
                <a:latin typeface="Times New Roman"/>
                <a:cs typeface="Times New Roman"/>
                <a:sym typeface="Times New Roman"/>
              </a:rPr>
              <a:t>Team members who are close geography-wise or from the same program, may be able to observe the same teacher(s). That way you can compare one another’s observations.</a:t>
            </a:r>
          </a:p>
          <a:p>
            <a:pPr marL="171450" indent="-171450">
              <a:spcBef>
                <a:spcPts val="0"/>
              </a:spcBef>
              <a:spcAft>
                <a:spcPts val="0"/>
              </a:spcAft>
              <a:buFont typeface="Arial" panose="020B0604020202020204" pitchFamily="34" charset="0"/>
              <a:buChar char="•"/>
              <a:defRPr/>
            </a:pPr>
            <a:r>
              <a:rPr lang="en-US" dirty="0">
                <a:latin typeface="Times New Roman"/>
                <a:cs typeface="Times New Roman"/>
                <a:sym typeface="Times New Roman"/>
              </a:rPr>
              <a:t>Team members who are not close geography-wise will likely choose to observe different teachers. There, the focus will be on what the observation data tells them about how to support teachers.</a:t>
            </a:r>
            <a:endParaRPr lang="en-US" dirty="0"/>
          </a:p>
          <a:p>
            <a:pPr>
              <a:spcBef>
                <a:spcPts val="0"/>
              </a:spcBef>
              <a:spcAft>
                <a:spcPts val="0"/>
              </a:spcAft>
              <a:defRPr/>
            </a:pPr>
            <a:endParaRPr dirty="0">
              <a:latin typeface="Times New Roman"/>
              <a:ea typeface="Times New Roman"/>
              <a:cs typeface="Times New Roman"/>
              <a:sym typeface="Times New Roman"/>
            </a:endParaRPr>
          </a:p>
          <a:p>
            <a:pPr>
              <a:spcBef>
                <a:spcPts val="0"/>
              </a:spcBef>
              <a:spcAft>
                <a:spcPts val="0"/>
              </a:spcAft>
              <a:defRPr/>
            </a:pPr>
            <a:r>
              <a:rPr lang="en-US" b="1" dirty="0">
                <a:latin typeface="Times New Roman"/>
                <a:ea typeface="Times New Roman"/>
                <a:cs typeface="Times New Roman"/>
                <a:sym typeface="Times New Roman"/>
              </a:rPr>
              <a:t>Facilitator notes:</a:t>
            </a:r>
          </a:p>
          <a:p>
            <a:pPr>
              <a:spcBef>
                <a:spcPts val="0"/>
              </a:spcBef>
              <a:spcAft>
                <a:spcPts val="0"/>
              </a:spcAft>
              <a:defRPr/>
            </a:pPr>
            <a:endParaRPr lang="en-US" b="1" dirty="0">
              <a:latin typeface="Times New Roman"/>
              <a:ea typeface="Times New Roman"/>
              <a:cs typeface="Times New Roman"/>
              <a:sym typeface="Times New Roman"/>
            </a:endParaRPr>
          </a:p>
          <a:p>
            <a:pPr>
              <a:spcBef>
                <a:spcPts val="0"/>
              </a:spcBef>
              <a:spcAft>
                <a:spcPts val="0"/>
              </a:spcAft>
              <a:defRPr/>
            </a:pPr>
            <a:endParaRPr lang="en-US" b="1" dirty="0">
              <a:latin typeface="Times New Roman"/>
              <a:ea typeface="Times New Roman"/>
              <a:cs typeface="Times New Roman"/>
              <a:sym typeface="Times New Roman"/>
            </a:endParaRPr>
          </a:p>
          <a:p>
            <a:pPr>
              <a:spcBef>
                <a:spcPts val="0"/>
              </a:spcBef>
              <a:spcAft>
                <a:spcPts val="0"/>
              </a:spcAft>
              <a:defRPr/>
            </a:pPr>
            <a:endParaRPr lang="en-US" b="1" dirty="0">
              <a:latin typeface="Times New Roman"/>
              <a:ea typeface="Times New Roman"/>
              <a:cs typeface="Times New Roman"/>
              <a:sym typeface="Times New Roman"/>
            </a:endParaRPr>
          </a:p>
          <a:p>
            <a:pPr>
              <a:spcBef>
                <a:spcPts val="0"/>
              </a:spcBef>
              <a:spcAft>
                <a:spcPts val="0"/>
              </a:spcAft>
              <a:defRPr/>
            </a:pPr>
            <a:endParaRPr lang="en-US" b="1"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534368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3" name="Google Shape;267;gd7b2a538cb_0_22:notes">
            <a:extLst>
              <a:ext uri="{FF2B5EF4-FFF2-40B4-BE49-F238E27FC236}">
                <a16:creationId xmlns:a16="http://schemas.microsoft.com/office/drawing/2014/main" id="{D6F6E7F5-3A04-4B23-805C-F40D0FE2E6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110594" name="Google Shape;268;gd7b2a538cb_0_22:notes">
            <a:extLst>
              <a:ext uri="{FF2B5EF4-FFF2-40B4-BE49-F238E27FC236}">
                <a16:creationId xmlns:a16="http://schemas.microsoft.com/office/drawing/2014/main" id="{9D732731-D4A4-40C9-91CA-479D599C590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75" tIns="46825" rIns="95275" bIns="46825"/>
          <a:lstStyle/>
          <a:p>
            <a:pPr>
              <a:spcBef>
                <a:spcPct val="0"/>
              </a:spcBef>
            </a:pPr>
            <a:endParaRPr lang="en-US" altLang="en-US" dirty="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b="0" dirty="0"/>
              <a:t>Please read through this slide for information about the contract.</a:t>
            </a:r>
          </a:p>
          <a:p>
            <a:pPr>
              <a:defRPr/>
            </a:pPr>
            <a:endParaRPr lang="en-US" altLang="en-US" b="1" dirty="0"/>
          </a:p>
          <a:p>
            <a:pPr>
              <a:defRPr/>
            </a:pPr>
            <a:r>
              <a:rPr lang="en-US" altLang="en-US" b="1" dirty="0"/>
              <a:t>Facilitator notes:</a:t>
            </a:r>
          </a:p>
        </p:txBody>
      </p:sp>
    </p:spTree>
    <p:extLst>
      <p:ext uri="{BB962C8B-B14F-4D97-AF65-F5344CB8AC3E}">
        <p14:creationId xmlns:p14="http://schemas.microsoft.com/office/powerpoint/2010/main" val="4271456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4BB73FF9-C607-46D6-B288-BB733BF4E71F}"/>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29CE2A8-3DC7-4A00-93FF-7E52565851A2}"/>
              </a:ext>
            </a:extLst>
          </p:cNvPr>
          <p:cNvSpPr>
            <a:spLocks noGrp="1"/>
          </p:cNvSpPr>
          <p:nvPr>
            <p:ph type="body" idx="1"/>
          </p:nvPr>
        </p:nvSpPr>
        <p:spPr/>
        <p:txBody>
          <a:bodyPr/>
          <a:lstStyle/>
          <a:p>
            <a:pPr>
              <a:spcBef>
                <a:spcPts val="0"/>
              </a:spcBef>
              <a:spcAft>
                <a:spcPts val="0"/>
              </a:spcAft>
              <a:defRPr/>
            </a:pPr>
            <a:r>
              <a:rPr lang="en-US" b="1" dirty="0">
                <a:solidFill>
                  <a:srgbClr val="000000"/>
                </a:solidFill>
                <a:latin typeface="Calibri"/>
                <a:ea typeface="Calibri"/>
                <a:cs typeface="Calibri"/>
                <a:sym typeface="Calibri"/>
              </a:rPr>
              <a:t>Big idea: </a:t>
            </a:r>
            <a:r>
              <a:rPr lang="en-US" dirty="0">
                <a:solidFill>
                  <a:srgbClr val="000000"/>
                </a:solidFill>
                <a:latin typeface="Calibri"/>
                <a:ea typeface="Calibri"/>
                <a:cs typeface="Calibri"/>
                <a:sym typeface="Calibri"/>
              </a:rPr>
              <a:t>Explain the importance of holding a pre-observation meeting with staff.</a:t>
            </a:r>
            <a:endParaRPr lang="en-US" dirty="0"/>
          </a:p>
          <a:p>
            <a:pPr>
              <a:spcBef>
                <a:spcPts val="480"/>
              </a:spcBef>
              <a:spcAft>
                <a:spcPts val="0"/>
              </a:spcAft>
              <a:defRPr/>
            </a:pPr>
            <a:endParaRPr lang="en-US" dirty="0">
              <a:solidFill>
                <a:srgbClr val="000000"/>
              </a:solidFill>
              <a:latin typeface="Calibri"/>
              <a:ea typeface="Calibri"/>
              <a:cs typeface="Calibri"/>
              <a:sym typeface="Calibri"/>
            </a:endParaRPr>
          </a:p>
          <a:p>
            <a:pPr>
              <a:spcBef>
                <a:spcPts val="480"/>
              </a:spcBef>
              <a:spcAft>
                <a:spcPts val="0"/>
              </a:spcAft>
              <a:defRPr/>
            </a:pPr>
            <a:r>
              <a:rPr lang="en-US" b="1" dirty="0">
                <a:solidFill>
                  <a:srgbClr val="000000"/>
                </a:solidFill>
                <a:latin typeface="Calibri"/>
                <a:ea typeface="Calibri"/>
                <a:cs typeface="Calibri"/>
                <a:sym typeface="Calibri"/>
              </a:rPr>
              <a:t>Facilitator talking points:</a:t>
            </a:r>
            <a:endParaRPr lang="en-US" dirty="0"/>
          </a:p>
          <a:p>
            <a:pPr marL="171450" indent="-171450">
              <a:spcBef>
                <a:spcPts val="480"/>
              </a:spcBef>
              <a:spcAft>
                <a:spcPts val="0"/>
              </a:spcAft>
              <a:buClr>
                <a:srgbClr val="000000"/>
              </a:buClr>
              <a:buSzPts val="1200"/>
              <a:buFont typeface="Arial"/>
              <a:buChar char="•"/>
              <a:defRPr/>
            </a:pPr>
            <a:r>
              <a:rPr lang="en-US" dirty="0">
                <a:solidFill>
                  <a:srgbClr val="000000"/>
                </a:solidFill>
                <a:latin typeface="Calibri"/>
                <a:ea typeface="Calibri"/>
                <a:cs typeface="Calibri"/>
                <a:sym typeface="Calibri"/>
              </a:rPr>
              <a:t>The observation system works best when it is well understood by both observers and those being observed.</a:t>
            </a:r>
          </a:p>
          <a:p>
            <a:pPr marL="171450" indent="-171450">
              <a:spcBef>
                <a:spcPts val="480"/>
              </a:spcBef>
              <a:spcAft>
                <a:spcPts val="0"/>
              </a:spcAft>
              <a:buClr>
                <a:srgbClr val="000000"/>
              </a:buClr>
              <a:buSzPts val="1200"/>
              <a:buFont typeface="Arial"/>
              <a:buChar char="•"/>
              <a:defRPr/>
            </a:pPr>
            <a:r>
              <a:rPr lang="en-US" dirty="0">
                <a:solidFill>
                  <a:srgbClr val="000000"/>
                </a:solidFill>
                <a:latin typeface="Calibri"/>
                <a:cs typeface="Calibri"/>
                <a:sym typeface="Calibri"/>
              </a:rPr>
              <a:t>Let those who you are observing know what the purpose and principles are and are not.</a:t>
            </a:r>
          </a:p>
          <a:p>
            <a:pPr marL="171450" indent="-171450">
              <a:spcBef>
                <a:spcPts val="480"/>
              </a:spcBef>
              <a:spcAft>
                <a:spcPts val="0"/>
              </a:spcAft>
              <a:buClr>
                <a:srgbClr val="000000"/>
              </a:buClr>
              <a:buSzPts val="1200"/>
              <a:buFont typeface="Arial"/>
              <a:buChar char="•"/>
              <a:defRPr/>
            </a:pPr>
            <a:r>
              <a:rPr lang="en-US" dirty="0"/>
              <a:t>If helpful, share the videos from the training with instructors to help make the Core Actions and indicators come to life. Instructors also are likely to get ideas from watching another instructor in action. Just experiencing this process will prompt them to reflect on their own practice and to consider—and perhaps sharpen—elements of their lesson delivery. </a:t>
            </a:r>
          </a:p>
          <a:p>
            <a:pPr marL="171450" indent="-171450">
              <a:spcBef>
                <a:spcPts val="480"/>
              </a:spcBef>
              <a:spcAft>
                <a:spcPts val="0"/>
              </a:spcAft>
              <a:buClr>
                <a:srgbClr val="000000"/>
              </a:buClr>
              <a:buSzPts val="1200"/>
              <a:buFont typeface="Arial"/>
              <a:buChar char="•"/>
              <a:defRPr/>
            </a:pPr>
            <a:r>
              <a:rPr lang="en-US" dirty="0">
                <a:solidFill>
                  <a:srgbClr val="000000"/>
                </a:solidFill>
                <a:latin typeface="Calibri"/>
                <a:cs typeface="Calibri"/>
                <a:sym typeface="Calibri"/>
              </a:rPr>
              <a:t>If the teacher you are observing wants to see your ratings and write-ups after the observation, be prepared to share them.</a:t>
            </a:r>
          </a:p>
          <a:p>
            <a:pPr marL="171450" indent="-171450">
              <a:spcBef>
                <a:spcPts val="480"/>
              </a:spcBef>
              <a:spcAft>
                <a:spcPts val="0"/>
              </a:spcAft>
              <a:buClr>
                <a:srgbClr val="000000"/>
              </a:buClr>
              <a:buSzPts val="1200"/>
              <a:buFont typeface="Arial"/>
              <a:buChar char="•"/>
              <a:defRPr/>
            </a:pPr>
            <a:endParaRPr lang="en-US" dirty="0">
              <a:solidFill>
                <a:srgbClr val="000000"/>
              </a:solidFill>
              <a:latin typeface="Calibri"/>
              <a:cs typeface="Calibri"/>
              <a:sym typeface="Calibri"/>
            </a:endParaRPr>
          </a:p>
          <a:p>
            <a:pPr>
              <a:spcBef>
                <a:spcPts val="480"/>
              </a:spcBef>
              <a:spcAft>
                <a:spcPts val="0"/>
              </a:spcAft>
              <a:buClr>
                <a:srgbClr val="000000"/>
              </a:buClr>
              <a:buSzPts val="1200"/>
              <a:buFont typeface="Arial"/>
              <a:buNone/>
              <a:defRPr/>
            </a:pPr>
            <a:r>
              <a:rPr lang="en-US" b="1" dirty="0">
                <a:solidFill>
                  <a:srgbClr val="000000"/>
                </a:solidFill>
                <a:latin typeface="Calibri"/>
                <a:cs typeface="Calibri"/>
                <a:sym typeface="Calibri"/>
              </a:rPr>
              <a:t>Facilitator notes: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b="0" dirty="0">
                <a:solidFill>
                  <a:srgbClr val="000000"/>
                </a:solidFill>
                <a:latin typeface="Calibri"/>
                <a:cs typeface="Calibri"/>
                <a:sym typeface="Calibri"/>
              </a:rPr>
              <a:t>Direct participants to the Observation Checklist that is discussed in the next several slides.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89" name="Google Shape;92;p7:notes">
            <a:extLst>
              <a:ext uri="{FF2B5EF4-FFF2-40B4-BE49-F238E27FC236}">
                <a16:creationId xmlns:a16="http://schemas.microsoft.com/office/drawing/2014/main" id="{CBB70A03-886A-4BA6-A512-4931F10839B9}"/>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93" name="Google Shape;93;p7:notes">
            <a:extLst>
              <a:ext uri="{FF2B5EF4-FFF2-40B4-BE49-F238E27FC236}">
                <a16:creationId xmlns:a16="http://schemas.microsoft.com/office/drawing/2014/main" id="{82595279-E454-410E-A2F3-75E64B14FFE9}"/>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Review observation procedures that will help to ensure positive and effective observation experiences.</a:t>
            </a:r>
          </a:p>
          <a:p>
            <a:pPr>
              <a:spcBef>
                <a:spcPts val="0"/>
              </a:spcBef>
              <a:spcAft>
                <a:spcPts val="0"/>
              </a:spcAft>
              <a:defRPr/>
            </a:pPr>
            <a:endParaRPr lang="en-US" dirty="0">
              <a:latin typeface="Calibri"/>
              <a:cs typeface="Calibri"/>
              <a:sym typeface="Calibri"/>
            </a:endParaRPr>
          </a:p>
          <a:p>
            <a:pPr>
              <a:spcBef>
                <a:spcPts val="0"/>
              </a:spcBef>
              <a:spcAft>
                <a:spcPts val="0"/>
              </a:spcAft>
              <a:defRPr/>
            </a:pPr>
            <a:r>
              <a:rPr lang="en-US" b="1" dirty="0">
                <a:latin typeface="Calibri"/>
                <a:cs typeface="Calibri"/>
                <a:sym typeface="Calibri"/>
              </a:rPr>
              <a:t>Facilitator talking points:</a:t>
            </a:r>
          </a:p>
          <a:p>
            <a:pPr marL="171450" indent="-171450">
              <a:spcBef>
                <a:spcPts val="0"/>
              </a:spcBef>
              <a:spcAft>
                <a:spcPts val="0"/>
              </a:spcAft>
              <a:buFont typeface="Arial" panose="020B0604020202020204" pitchFamily="34" charset="0"/>
              <a:buChar char="•"/>
              <a:defRPr/>
            </a:pPr>
            <a:r>
              <a:rPr lang="en-US" dirty="0"/>
              <a:t>Remind participants of the goal of observations. </a:t>
            </a:r>
          </a:p>
          <a:p>
            <a:pPr marL="171450" indent="-171450">
              <a:spcBef>
                <a:spcPts val="0"/>
              </a:spcBef>
              <a:spcAft>
                <a:spcPts val="0"/>
              </a:spcAft>
              <a:buFont typeface="Arial" panose="020B0604020202020204" pitchFamily="34" charset="0"/>
              <a:buChar char="•"/>
              <a:defRPr/>
            </a:pPr>
            <a:r>
              <a:rPr lang="en-US" dirty="0"/>
              <a:t>The Classroom Observation System does not judge the merit of instructors. </a:t>
            </a:r>
          </a:p>
          <a:p>
            <a:pPr marL="171450" marR="0" lvl="0" indent="-171450" algn="l" defTabSz="923925" rtl="0" eaLnBrk="0" fontAlgn="base" latinLnBrk="0" hangingPunct="0">
              <a:lnSpc>
                <a:spcPct val="90000"/>
              </a:lnSpc>
              <a:spcBef>
                <a:spcPts val="0"/>
              </a:spcBef>
              <a:spcAft>
                <a:spcPts val="0"/>
              </a:spcAft>
              <a:buClrTx/>
              <a:buSzTx/>
              <a:buFont typeface="Arial" panose="020B0604020202020204" pitchFamily="34" charset="0"/>
              <a:buChar char="•"/>
              <a:tabLst/>
              <a:defRPr/>
            </a:pPr>
            <a:r>
              <a:rPr lang="en-US" dirty="0"/>
              <a:t>The procedures on this slide and the following slides </a:t>
            </a:r>
            <a:r>
              <a:rPr lang="en-US" sz="1200" kern="1200" dirty="0">
                <a:solidFill>
                  <a:schemeClr val="tx1"/>
                </a:solidFill>
                <a:effectLst/>
                <a:latin typeface="Times New Roman" pitchFamily="-109" charset="0"/>
                <a:ea typeface="MS PGothic" panose="020B0600070205080204" pitchFamily="34" charset="-128"/>
                <a:cs typeface="MS PGothic" charset="0"/>
              </a:rPr>
              <a:t>are designed to help you prepare for classroom observations and the meetings with teachers that will follow. They include a series of before-, during-, and post-observation reminders. Importantly, they are intended to ensure that you and the teachers you are observing have a positive and collaborative learning experience. </a:t>
            </a:r>
          </a:p>
          <a:p>
            <a:pPr marL="171450" indent="-171450">
              <a:spcBef>
                <a:spcPts val="0"/>
              </a:spcBef>
              <a:spcAft>
                <a:spcPts val="0"/>
              </a:spcAft>
              <a:buFont typeface="Arial" panose="020B0604020202020204" pitchFamily="34" charset="0"/>
              <a:buChar char="•"/>
              <a:defRPr/>
            </a:pPr>
            <a:endParaRPr lang="en-US" dirty="0"/>
          </a:p>
          <a:p>
            <a:pPr>
              <a:spcBef>
                <a:spcPts val="0"/>
              </a:spcBef>
              <a:spcAft>
                <a:spcPts val="0"/>
              </a:spcAft>
              <a:defRPr/>
            </a:pPr>
            <a:r>
              <a:rPr lang="en-US" b="1" dirty="0">
                <a:latin typeface="Calibri"/>
                <a:cs typeface="Calibri"/>
                <a:sym typeface="Calibri"/>
              </a:rPr>
              <a:t>Facilitator notes:</a:t>
            </a:r>
          </a:p>
          <a:p>
            <a:pPr marL="171450" indent="-171450">
              <a:spcBef>
                <a:spcPts val="0"/>
              </a:spcBef>
              <a:spcAft>
                <a:spcPts val="0"/>
              </a:spcAft>
              <a:buFont typeface="Arial" panose="020B0604020202020204" pitchFamily="34" charset="0"/>
              <a:buChar char="•"/>
              <a:defRPr/>
            </a:pPr>
            <a:r>
              <a:rPr lang="en-US" dirty="0">
                <a:latin typeface="Calibri"/>
                <a:cs typeface="Calibri"/>
                <a:sym typeface="Calibri"/>
              </a:rPr>
              <a:t>Review the procedures.</a:t>
            </a:r>
          </a:p>
          <a:p>
            <a:pPr marL="171450" indent="-171450">
              <a:spcBef>
                <a:spcPts val="0"/>
              </a:spcBef>
              <a:spcAft>
                <a:spcPts val="0"/>
              </a:spcAft>
              <a:buFont typeface="Arial" panose="020B0604020202020204" pitchFamily="34" charset="0"/>
              <a:buChar char="•"/>
              <a:defRPr/>
            </a:pPr>
            <a:r>
              <a:rPr lang="en-US" dirty="0">
                <a:latin typeface="Calibri"/>
                <a:cs typeface="Calibri"/>
                <a:sym typeface="Calibri"/>
              </a:rPr>
              <a:t>The procedures are meant to create conditions for respectful non-judgmental data collection.</a:t>
            </a:r>
          </a:p>
          <a:p>
            <a:pPr marL="171450" indent="-171450">
              <a:spcBef>
                <a:spcPts val="0"/>
              </a:spcBef>
              <a:spcAft>
                <a:spcPts val="0"/>
              </a:spcAft>
              <a:buFont typeface="Arial" panose="020B0604020202020204" pitchFamily="34" charset="0"/>
              <a:buChar char="•"/>
              <a:defRPr/>
            </a:pPr>
            <a:r>
              <a:rPr lang="en-US" dirty="0">
                <a:latin typeface="Calibri"/>
                <a:cs typeface="Calibri"/>
                <a:sym typeface="Calibri"/>
              </a:rPr>
              <a:t>Ask if anyone has questions about the procedures.</a:t>
            </a:r>
          </a:p>
          <a:p>
            <a:pPr>
              <a:spcBef>
                <a:spcPts val="0"/>
              </a:spcBef>
              <a:spcAft>
                <a:spcPts val="0"/>
              </a:spcAft>
              <a:defRPr/>
            </a:pPr>
            <a:endParaRPr b="1"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3" name="Google Shape;380;p45:notes">
            <a:extLst>
              <a:ext uri="{FF2B5EF4-FFF2-40B4-BE49-F238E27FC236}">
                <a16:creationId xmlns:a16="http://schemas.microsoft.com/office/drawing/2014/main" id="{60B04DE0-42A0-4136-9249-D5B3657A211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381" name="Google Shape;381;p45:notes">
            <a:extLst>
              <a:ext uri="{FF2B5EF4-FFF2-40B4-BE49-F238E27FC236}">
                <a16:creationId xmlns:a16="http://schemas.microsoft.com/office/drawing/2014/main" id="{F3D900AF-B72B-4715-BC93-161F24D8E42B}"/>
              </a:ext>
            </a:extLst>
          </p:cNvPr>
          <p:cNvSpPr txBox="1">
            <a:spLocks noGrp="1"/>
          </p:cNvSpPr>
          <p:nvPr>
            <p:ph type="body" idx="1"/>
          </p:nvPr>
        </p:nvSpPr>
        <p:spPr>
          <a:xfrm>
            <a:off x="984250" y="4487863"/>
            <a:ext cx="5130800" cy="4176712"/>
          </a:xfrm>
          <a:ln/>
        </p:spPr>
        <p:txBody>
          <a:bodyPr spcFirstLastPara="1" lIns="95275" tIns="46825" rIns="95275" bIns="46825">
            <a:noAutofit/>
          </a:bodyPr>
          <a:lstStyle/>
          <a:p>
            <a:pPr>
              <a:spcBef>
                <a:spcPts val="0"/>
              </a:spcBef>
              <a:spcAft>
                <a:spcPts val="0"/>
              </a:spcAft>
              <a:defRPr/>
            </a:pPr>
            <a:r>
              <a:rPr lang="en-US" b="1" dirty="0">
                <a:solidFill>
                  <a:srgbClr val="000000"/>
                </a:solidFill>
                <a:latin typeface="Calibri"/>
                <a:ea typeface="Calibri"/>
                <a:cs typeface="Calibri"/>
                <a:sym typeface="Calibri"/>
              </a:rPr>
              <a:t>Big idea: </a:t>
            </a:r>
            <a:r>
              <a:rPr lang="en-US" dirty="0">
                <a:solidFill>
                  <a:srgbClr val="000000"/>
                </a:solidFill>
                <a:latin typeface="Calibri"/>
                <a:ea typeface="Calibri"/>
                <a:cs typeface="Calibri"/>
                <a:sym typeface="Calibri"/>
              </a:rPr>
              <a:t>Describe important considerations when conducting observations of staff.</a:t>
            </a:r>
            <a:endParaRPr dirty="0"/>
          </a:p>
          <a:p>
            <a:pPr>
              <a:spcBef>
                <a:spcPts val="480"/>
              </a:spcBef>
              <a:spcAft>
                <a:spcPts val="0"/>
              </a:spcAft>
              <a:defRPr/>
            </a:pPr>
            <a:endParaRPr dirty="0">
              <a:solidFill>
                <a:srgbClr val="000000"/>
              </a:solidFill>
              <a:latin typeface="Calibri"/>
              <a:ea typeface="Calibri"/>
              <a:cs typeface="Calibri"/>
              <a:sym typeface="Calibri"/>
            </a:endParaRPr>
          </a:p>
          <a:p>
            <a:pPr>
              <a:spcBef>
                <a:spcPts val="0"/>
              </a:spcBef>
              <a:spcAft>
                <a:spcPts val="0"/>
              </a:spcAft>
              <a:defRPr/>
            </a:pPr>
            <a:r>
              <a:rPr lang="en-US" b="1" dirty="0">
                <a:latin typeface="Calibri"/>
                <a:cs typeface="Calibri"/>
                <a:sym typeface="Calibri"/>
              </a:rPr>
              <a:t>Facilitator talking points:</a:t>
            </a:r>
          </a:p>
          <a:p>
            <a:pPr marL="171450" indent="-171450">
              <a:spcBef>
                <a:spcPts val="0"/>
              </a:spcBef>
              <a:spcAft>
                <a:spcPts val="0"/>
              </a:spcAft>
              <a:buFont typeface="Arial" panose="020B0604020202020204" pitchFamily="34" charset="0"/>
              <a:buChar char="•"/>
              <a:defRPr/>
            </a:pPr>
            <a:r>
              <a:rPr lang="en-US" dirty="0"/>
              <a:t>If observations are a new practice, despite efforts to allay fears, instructors still may have concerns that could affect teaching and learning during the observation. This is normal. </a:t>
            </a:r>
          </a:p>
          <a:p>
            <a:pPr marL="171450" indent="-171450">
              <a:spcBef>
                <a:spcPts val="0"/>
              </a:spcBef>
              <a:spcAft>
                <a:spcPts val="0"/>
              </a:spcAft>
              <a:buFont typeface="Arial" panose="020B0604020202020204" pitchFamily="34" charset="0"/>
              <a:buChar char="•"/>
              <a:defRPr/>
            </a:pPr>
            <a:r>
              <a:rPr lang="en-US" dirty="0"/>
              <a:t>Over time, as observations become a welcome and usual practice, anxieties about them should subside.</a:t>
            </a:r>
          </a:p>
          <a:p>
            <a:pPr marL="171450" marR="0" lvl="0" indent="-171450" algn="l" defTabSz="923925" rtl="0" eaLnBrk="0" fontAlgn="base" latinLnBrk="0" hangingPunct="0">
              <a:lnSpc>
                <a:spcPct val="90000"/>
              </a:lnSpc>
              <a:spcBef>
                <a:spcPts val="0"/>
              </a:spcBef>
              <a:spcAft>
                <a:spcPts val="0"/>
              </a:spcAft>
              <a:buClrTx/>
              <a:buSzTx/>
              <a:buFont typeface="Arial" panose="020B0604020202020204" pitchFamily="34" charset="0"/>
              <a:buChar char="•"/>
              <a:tabLst/>
              <a:defRPr/>
            </a:pPr>
            <a:r>
              <a:rPr lang="en-US" altLang="en-US" dirty="0">
                <a:highlight>
                  <a:srgbClr val="FFFF00"/>
                </a:highlight>
              </a:rPr>
              <a:t>Conduct a second observation to get reliable data if the lesson seemed atypical.</a:t>
            </a:r>
          </a:p>
          <a:p>
            <a:pPr marL="171450" indent="-171450">
              <a:spcBef>
                <a:spcPts val="0"/>
              </a:spcBef>
              <a:spcAft>
                <a:spcPts val="0"/>
              </a:spcAft>
              <a:buFont typeface="Arial" panose="020B0604020202020204" pitchFamily="34" charset="0"/>
              <a:buChar char="•"/>
              <a:defRPr/>
            </a:pPr>
            <a:endParaRPr lang="en-US" b="1" dirty="0">
              <a:latin typeface="Calibri"/>
              <a:cs typeface="Calibri"/>
              <a:sym typeface="Calibri"/>
            </a:endParaRPr>
          </a:p>
          <a:p>
            <a:pPr>
              <a:spcBef>
                <a:spcPts val="0"/>
              </a:spcBef>
              <a:spcAft>
                <a:spcPts val="0"/>
              </a:spcAft>
              <a:defRPr/>
            </a:pPr>
            <a:endParaRPr lang="en-US" b="1" dirty="0">
              <a:latin typeface="Calibri"/>
              <a:cs typeface="Calibri"/>
              <a:sym typeface="Calibri"/>
            </a:endParaRPr>
          </a:p>
          <a:p>
            <a:pPr>
              <a:spcBef>
                <a:spcPts val="0"/>
              </a:spcBef>
              <a:spcAft>
                <a:spcPts val="0"/>
              </a:spcAft>
              <a:defRPr/>
            </a:pPr>
            <a:r>
              <a:rPr lang="en-US" b="1" dirty="0">
                <a:latin typeface="Calibri"/>
                <a:cs typeface="Calibri"/>
                <a:sym typeface="Calibri"/>
              </a:rPr>
              <a:t>Facilitator notes:</a:t>
            </a:r>
          </a:p>
          <a:p>
            <a:pPr marL="171450" indent="-171450">
              <a:spcBef>
                <a:spcPts val="0"/>
              </a:spcBef>
              <a:spcAft>
                <a:spcPts val="0"/>
              </a:spcAft>
              <a:buFont typeface="Arial" panose="020B0604020202020204" pitchFamily="34" charset="0"/>
              <a:buChar char="•"/>
              <a:defRPr/>
            </a:pPr>
            <a:r>
              <a:rPr lang="en-US" dirty="0">
                <a:latin typeface="Calibri"/>
                <a:cs typeface="Calibri"/>
                <a:sym typeface="Calibri"/>
              </a:rPr>
              <a:t>Review the procedures.</a:t>
            </a:r>
          </a:p>
          <a:p>
            <a:pPr marL="171450" indent="-171450">
              <a:spcBef>
                <a:spcPts val="0"/>
              </a:spcBef>
              <a:spcAft>
                <a:spcPts val="0"/>
              </a:spcAft>
              <a:buFont typeface="Arial" panose="020B0604020202020204" pitchFamily="34" charset="0"/>
              <a:buChar char="•"/>
              <a:defRPr/>
            </a:pPr>
            <a:r>
              <a:rPr lang="en-US" dirty="0">
                <a:latin typeface="Calibri"/>
                <a:cs typeface="Calibri"/>
                <a:sym typeface="Calibri"/>
              </a:rPr>
              <a:t>Ask if anyone has questions about them.</a:t>
            </a:r>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endParaRPr lang="en-US" dirty="0">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3" name="Google Shape;380;p45:notes">
            <a:extLst>
              <a:ext uri="{FF2B5EF4-FFF2-40B4-BE49-F238E27FC236}">
                <a16:creationId xmlns:a16="http://schemas.microsoft.com/office/drawing/2014/main" id="{60B04DE0-42A0-4136-9249-D5B3657A211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381" name="Google Shape;381;p45:notes">
            <a:extLst>
              <a:ext uri="{FF2B5EF4-FFF2-40B4-BE49-F238E27FC236}">
                <a16:creationId xmlns:a16="http://schemas.microsoft.com/office/drawing/2014/main" id="{F3D900AF-B72B-4715-BC93-161F24D8E42B}"/>
              </a:ext>
            </a:extLst>
          </p:cNvPr>
          <p:cNvSpPr txBox="1">
            <a:spLocks noGrp="1"/>
          </p:cNvSpPr>
          <p:nvPr>
            <p:ph type="body" idx="1"/>
          </p:nvPr>
        </p:nvSpPr>
        <p:spPr>
          <a:xfrm>
            <a:off x="984250" y="4487863"/>
            <a:ext cx="5130800" cy="4176712"/>
          </a:xfrm>
          <a:ln/>
        </p:spPr>
        <p:txBody>
          <a:bodyPr spcFirstLastPara="1" lIns="95275" tIns="46825" rIns="95275" bIns="46825">
            <a:noAutofit/>
          </a:bodyPr>
          <a:lstStyle/>
          <a:p>
            <a:pPr>
              <a:spcBef>
                <a:spcPts val="0"/>
              </a:spcBef>
              <a:spcAft>
                <a:spcPts val="0"/>
              </a:spcAft>
              <a:defRPr/>
            </a:pPr>
            <a:r>
              <a:rPr lang="en-US" b="1" dirty="0">
                <a:solidFill>
                  <a:srgbClr val="000000"/>
                </a:solidFill>
                <a:latin typeface="Calibri"/>
                <a:ea typeface="Calibri"/>
                <a:cs typeface="Calibri"/>
                <a:sym typeface="Calibri"/>
              </a:rPr>
              <a:t>Big idea: </a:t>
            </a:r>
            <a:r>
              <a:rPr lang="en-US" dirty="0">
                <a:solidFill>
                  <a:srgbClr val="000000"/>
                </a:solidFill>
                <a:latin typeface="Calibri"/>
                <a:ea typeface="Calibri"/>
                <a:cs typeface="Calibri"/>
                <a:sym typeface="Calibri"/>
              </a:rPr>
              <a:t>Describe important considerations when conducting observations of staff.</a:t>
            </a:r>
            <a:endParaRPr dirty="0"/>
          </a:p>
          <a:p>
            <a:pPr>
              <a:spcBef>
                <a:spcPts val="480"/>
              </a:spcBef>
              <a:spcAft>
                <a:spcPts val="0"/>
              </a:spcAft>
              <a:defRPr/>
            </a:pPr>
            <a:endParaRPr dirty="0">
              <a:solidFill>
                <a:srgbClr val="000000"/>
              </a:solidFill>
              <a:latin typeface="Calibri"/>
              <a:ea typeface="Calibri"/>
              <a:cs typeface="Calibri"/>
              <a:sym typeface="Calibri"/>
            </a:endParaRPr>
          </a:p>
          <a:p>
            <a:pPr>
              <a:spcBef>
                <a:spcPts val="0"/>
              </a:spcBef>
              <a:spcAft>
                <a:spcPts val="0"/>
              </a:spcAft>
              <a:defRPr/>
            </a:pPr>
            <a:r>
              <a:rPr lang="en-US" b="1" dirty="0">
                <a:latin typeface="Calibri"/>
                <a:cs typeface="Calibri"/>
                <a:sym typeface="Calibri"/>
              </a:rPr>
              <a:t>Facilitator talking points:</a:t>
            </a:r>
          </a:p>
          <a:p>
            <a:pPr marL="171450" indent="-171450">
              <a:spcBef>
                <a:spcPts val="0"/>
              </a:spcBef>
              <a:spcAft>
                <a:spcPts val="0"/>
              </a:spcAft>
              <a:buFont typeface="Arial" panose="020B0604020202020204" pitchFamily="34" charset="0"/>
              <a:buChar char="•"/>
              <a:defRPr/>
            </a:pPr>
            <a:r>
              <a:rPr lang="en-US" dirty="0"/>
              <a:t>It’s important to capture your thoughts and evidence soon after your observation.</a:t>
            </a:r>
          </a:p>
          <a:p>
            <a:pPr marL="171450" indent="-171450">
              <a:spcBef>
                <a:spcPts val="0"/>
              </a:spcBef>
              <a:spcAft>
                <a:spcPts val="0"/>
              </a:spcAft>
              <a:buFont typeface="Arial" panose="020B0604020202020204" pitchFamily="34" charset="0"/>
              <a:buChar char="•"/>
              <a:defRPr/>
            </a:pPr>
            <a:r>
              <a:rPr lang="en-US" altLang="en-US" dirty="0">
                <a:highlight>
                  <a:srgbClr val="FFFF00"/>
                </a:highlight>
              </a:rPr>
              <a:t>Doing so also allows you to check in with the teacher you observed, if necessary.</a:t>
            </a:r>
          </a:p>
          <a:p>
            <a:pPr marL="171450" indent="-171450">
              <a:spcBef>
                <a:spcPts val="0"/>
              </a:spcBef>
              <a:spcAft>
                <a:spcPts val="0"/>
              </a:spcAft>
              <a:buFont typeface="Arial" panose="020B0604020202020204" pitchFamily="34" charset="0"/>
              <a:buChar char="•"/>
              <a:defRPr/>
            </a:pPr>
            <a:endParaRPr lang="en-US" b="1" dirty="0">
              <a:latin typeface="Calibri"/>
              <a:cs typeface="Calibri"/>
              <a:sym typeface="Calibri"/>
            </a:endParaRPr>
          </a:p>
          <a:p>
            <a:pPr>
              <a:spcBef>
                <a:spcPts val="0"/>
              </a:spcBef>
              <a:spcAft>
                <a:spcPts val="0"/>
              </a:spcAft>
              <a:defRPr/>
            </a:pPr>
            <a:r>
              <a:rPr lang="en-US" b="1" dirty="0">
                <a:latin typeface="Calibri"/>
                <a:cs typeface="Calibri"/>
                <a:sym typeface="Calibri"/>
              </a:rPr>
              <a:t>Facilitator notes:</a:t>
            </a:r>
          </a:p>
          <a:p>
            <a:pPr marL="171450" indent="-171450">
              <a:spcBef>
                <a:spcPts val="0"/>
              </a:spcBef>
              <a:spcAft>
                <a:spcPts val="0"/>
              </a:spcAft>
              <a:buFont typeface="Arial" panose="020B0604020202020204" pitchFamily="34" charset="0"/>
              <a:buChar char="•"/>
              <a:defRPr/>
            </a:pPr>
            <a:r>
              <a:rPr lang="en-US" dirty="0">
                <a:latin typeface="Calibri"/>
                <a:cs typeface="Calibri"/>
                <a:sym typeface="Calibri"/>
              </a:rPr>
              <a:t>Review the procedures.</a:t>
            </a:r>
          </a:p>
          <a:p>
            <a:pPr marL="171450" indent="-171450">
              <a:spcBef>
                <a:spcPts val="0"/>
              </a:spcBef>
              <a:spcAft>
                <a:spcPts val="0"/>
              </a:spcAft>
              <a:buFont typeface="Arial" panose="020B0604020202020204" pitchFamily="34" charset="0"/>
              <a:buChar char="•"/>
              <a:defRPr/>
            </a:pPr>
            <a:r>
              <a:rPr lang="en-US" dirty="0">
                <a:latin typeface="Calibri"/>
                <a:cs typeface="Calibri"/>
                <a:sym typeface="Calibri"/>
              </a:rPr>
              <a:t>Ask if anyone has questions about them.</a:t>
            </a:r>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endParaRPr lang="en-US" dirty="0">
              <a:latin typeface="Calibri"/>
              <a:ea typeface="Calibri"/>
              <a:cs typeface="Calibri"/>
              <a:sym typeface="Calibri"/>
            </a:endParaRPr>
          </a:p>
        </p:txBody>
      </p:sp>
    </p:spTree>
    <p:extLst>
      <p:ext uri="{BB962C8B-B14F-4D97-AF65-F5344CB8AC3E}">
        <p14:creationId xmlns:p14="http://schemas.microsoft.com/office/powerpoint/2010/main" val="872695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solidFill>
                  <a:srgbClr val="000000"/>
                </a:solidFill>
                <a:latin typeface="Calibri" charset="0"/>
                <a:ea typeface="MS PGothic" charset="-128"/>
              </a:rPr>
              <a:t>Big idea:  </a:t>
            </a:r>
            <a:r>
              <a:rPr lang="en-US" altLang="en-US" dirty="0">
                <a:solidFill>
                  <a:srgbClr val="000000"/>
                </a:solidFill>
                <a:latin typeface="Calibri" charset="0"/>
                <a:ea typeface="MS PGothic" charset="-128"/>
              </a:rPr>
              <a:t>Hold a post-observation meeting with the staff you observed.</a:t>
            </a:r>
          </a:p>
          <a:p>
            <a:pPr>
              <a:defRPr/>
            </a:pPr>
            <a:endParaRPr lang="en-US" altLang="en-US" dirty="0">
              <a:solidFill>
                <a:srgbClr val="000000"/>
              </a:solidFill>
              <a:latin typeface="Calibri" charset="0"/>
              <a:ea typeface="MS PGothic" charset="-128"/>
            </a:endParaRPr>
          </a:p>
          <a:p>
            <a:pPr>
              <a:defRPr/>
            </a:pPr>
            <a:r>
              <a:rPr lang="en-US" altLang="en-US" b="1" dirty="0">
                <a:solidFill>
                  <a:srgbClr val="000000"/>
                </a:solidFill>
                <a:latin typeface="Calibri" charset="0"/>
                <a:ea typeface="MS PGothic" charset="-128"/>
              </a:rPr>
              <a:t>Facilitator talking points:</a:t>
            </a:r>
          </a:p>
          <a:p>
            <a:pPr marL="171450" indent="-171450">
              <a:buFont typeface="Arial" panose="020B0604020202020204" pitchFamily="34" charset="0"/>
              <a:buChar char="•"/>
              <a:defRPr/>
            </a:pPr>
            <a:r>
              <a:rPr lang="en-US" altLang="en-US" b="0" dirty="0">
                <a:solidFill>
                  <a:srgbClr val="000000"/>
                </a:solidFill>
                <a:latin typeface="Calibri" charset="0"/>
                <a:ea typeface="MS PGothic" charset="-128"/>
              </a:rPr>
              <a:t>Out of courtesy, ask the instructors who you observed if they would like you to share your observations and reflections with them.</a:t>
            </a:r>
          </a:p>
          <a:p>
            <a:pPr marL="171450" indent="-171450">
              <a:buFont typeface="Arial" panose="020B0604020202020204" pitchFamily="34" charset="0"/>
              <a:buChar char="•"/>
              <a:defRPr/>
            </a:pPr>
            <a:r>
              <a:rPr lang="en-US" altLang="en-US" b="0" dirty="0">
                <a:solidFill>
                  <a:srgbClr val="000000"/>
                </a:solidFill>
                <a:latin typeface="Calibri" charset="0"/>
                <a:ea typeface="MS PGothic" charset="-128"/>
              </a:rPr>
              <a:t>If they say “yes,” follow the recommendations in the Observation Checklist.</a:t>
            </a:r>
          </a:p>
          <a:p>
            <a:pPr>
              <a:defRPr/>
            </a:pPr>
            <a:endParaRPr lang="en-US" altLang="en-US" b="1" dirty="0">
              <a:solidFill>
                <a:srgbClr val="000000"/>
              </a:solidFill>
              <a:latin typeface="Calibri" charset="0"/>
              <a:ea typeface="MS PGothic" charset="-128"/>
            </a:endParaRPr>
          </a:p>
          <a:p>
            <a:pPr>
              <a:defRPr/>
            </a:pPr>
            <a:r>
              <a:rPr lang="en-US" altLang="en-US" b="1" dirty="0">
                <a:solidFill>
                  <a:srgbClr val="000000"/>
                </a:solidFill>
                <a:latin typeface="Calibri" charset="0"/>
                <a:ea typeface="MS PGothic" charset="-128"/>
              </a:rPr>
              <a:t>Facilitator notes:</a:t>
            </a:r>
          </a:p>
          <a:p>
            <a:pPr marL="171450" indent="-171450">
              <a:buFont typeface="Arial" panose="020B0604020202020204" pitchFamily="34" charset="0"/>
              <a:buChar char="•"/>
              <a:defRPr/>
            </a:pPr>
            <a:r>
              <a:rPr lang="en-US" altLang="en-US" b="0" dirty="0">
                <a:solidFill>
                  <a:srgbClr val="000000"/>
                </a:solidFill>
                <a:latin typeface="Calibri" charset="0"/>
                <a:ea typeface="MS PGothic" charset="-128"/>
              </a:rPr>
              <a:t>Review the procedures.</a:t>
            </a:r>
          </a:p>
          <a:p>
            <a:pPr marL="171450" indent="-171450">
              <a:buFont typeface="Arial" panose="020B0604020202020204" pitchFamily="34" charset="0"/>
              <a:buChar char="•"/>
              <a:defRPr/>
            </a:pPr>
            <a:r>
              <a:rPr lang="en-US" altLang="en-US" b="0" dirty="0">
                <a:solidFill>
                  <a:srgbClr val="000000"/>
                </a:solidFill>
                <a:latin typeface="Calibri" charset="0"/>
                <a:ea typeface="MS PGothic" charset="-128"/>
              </a:rPr>
              <a:t>Ask if anyone has questions about them.</a:t>
            </a:r>
          </a:p>
          <a:p>
            <a:endParaRPr lang="en-US" dirty="0"/>
          </a:p>
        </p:txBody>
      </p:sp>
    </p:spTree>
    <p:extLst>
      <p:ext uri="{BB962C8B-B14F-4D97-AF65-F5344CB8AC3E}">
        <p14:creationId xmlns:p14="http://schemas.microsoft.com/office/powerpoint/2010/main" val="4148118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solidFill>
                  <a:srgbClr val="000000"/>
                </a:solidFill>
                <a:latin typeface="Calibri" charset="0"/>
                <a:ea typeface="MS PGothic" charset="-128"/>
              </a:rPr>
              <a:t>Big idea:  </a:t>
            </a:r>
            <a:r>
              <a:rPr lang="en-US" altLang="en-US" dirty="0">
                <a:solidFill>
                  <a:srgbClr val="000000"/>
                </a:solidFill>
                <a:latin typeface="Calibri" charset="0"/>
                <a:ea typeface="MS PGothic" charset="-128"/>
              </a:rPr>
              <a:t>Hold a post-observation meeting with the staff you observed.</a:t>
            </a:r>
          </a:p>
          <a:p>
            <a:pPr>
              <a:defRPr/>
            </a:pPr>
            <a:endParaRPr lang="en-US" altLang="en-US" dirty="0">
              <a:solidFill>
                <a:srgbClr val="000000"/>
              </a:solidFill>
              <a:latin typeface="Calibri" charset="0"/>
              <a:ea typeface="MS PGothic" charset="-128"/>
            </a:endParaRPr>
          </a:p>
          <a:p>
            <a:pPr>
              <a:defRPr/>
            </a:pPr>
            <a:r>
              <a:rPr lang="en-US" altLang="en-US" b="1" dirty="0">
                <a:solidFill>
                  <a:srgbClr val="000000"/>
                </a:solidFill>
                <a:latin typeface="Calibri" charset="0"/>
                <a:ea typeface="MS PGothic" charset="-128"/>
              </a:rPr>
              <a:t>Facilitator talking points:</a:t>
            </a:r>
          </a:p>
          <a:p>
            <a:pPr marL="171450" indent="-171450">
              <a:buFont typeface="Arial" panose="020B0604020202020204" pitchFamily="34" charset="0"/>
              <a:buChar char="•"/>
              <a:defRPr/>
            </a:pPr>
            <a:r>
              <a:rPr lang="en-US" altLang="en-US" b="0" dirty="0">
                <a:solidFill>
                  <a:srgbClr val="000000"/>
                </a:solidFill>
                <a:latin typeface="Calibri" charset="0"/>
                <a:ea typeface="MS PGothic" charset="-128"/>
              </a:rPr>
              <a:t>Since this is just a practice run, there is no need to coach further or think through what additional PD could strengthen the instructor’s practice.</a:t>
            </a:r>
          </a:p>
          <a:p>
            <a:pPr marL="171450" indent="-171450">
              <a:buFont typeface="Arial" charset="0"/>
              <a:buChar char="•"/>
              <a:defRPr/>
            </a:pPr>
            <a:r>
              <a:rPr lang="en-US" altLang="en-US" dirty="0">
                <a:solidFill>
                  <a:srgbClr val="000000"/>
                </a:solidFill>
                <a:latin typeface="Calibri" charset="0"/>
                <a:ea typeface="MS PGothic" charset="-128"/>
              </a:rPr>
              <a:t>Remember, a central purpose of presenting major findings is to celebrate instructors’ strengths. It also increases their awareness of standards-based teaching, identifies learning areas that need improvement, and elicits ways to address those weaknesses.</a:t>
            </a:r>
          </a:p>
          <a:p>
            <a:pPr>
              <a:defRPr/>
            </a:pPr>
            <a:endParaRPr lang="en-US" altLang="en-US" b="1" dirty="0">
              <a:solidFill>
                <a:srgbClr val="000000"/>
              </a:solidFill>
              <a:latin typeface="Calibri" charset="0"/>
              <a:ea typeface="MS PGothic" charset="-128"/>
            </a:endParaRPr>
          </a:p>
          <a:p>
            <a:pPr>
              <a:defRPr/>
            </a:pPr>
            <a:r>
              <a:rPr lang="en-US" altLang="en-US" b="1" dirty="0">
                <a:solidFill>
                  <a:srgbClr val="000000"/>
                </a:solidFill>
                <a:latin typeface="Calibri" charset="0"/>
                <a:ea typeface="MS PGothic" charset="-128"/>
              </a:rPr>
              <a:t>Facilitator notes:</a:t>
            </a:r>
          </a:p>
          <a:p>
            <a:pPr marL="171450" indent="-171450">
              <a:buFont typeface="Arial" panose="020B0604020202020204" pitchFamily="34" charset="0"/>
              <a:buChar char="•"/>
            </a:pPr>
            <a:r>
              <a:rPr lang="en-US" dirty="0"/>
              <a:t>Direct participants again to a copy of the Observation Checklist here.</a:t>
            </a:r>
          </a:p>
          <a:p>
            <a:pPr marL="171450" indent="-171450">
              <a:buFont typeface="Arial" panose="020B0604020202020204" pitchFamily="34" charset="0"/>
              <a:buChar char="•"/>
            </a:pPr>
            <a:r>
              <a:rPr lang="en-US" dirty="0"/>
              <a:t>Review the procedures.</a:t>
            </a:r>
          </a:p>
          <a:p>
            <a:pPr marL="171450" indent="-171450">
              <a:buFont typeface="Arial" panose="020B0604020202020204" pitchFamily="34" charset="0"/>
              <a:buChar char="•"/>
            </a:pPr>
            <a:r>
              <a:rPr lang="en-US" dirty="0"/>
              <a:t>Ask if anyone has questions about them.</a:t>
            </a:r>
          </a:p>
        </p:txBody>
      </p:sp>
    </p:spTree>
    <p:extLst>
      <p:ext uri="{BB962C8B-B14F-4D97-AF65-F5344CB8AC3E}">
        <p14:creationId xmlns:p14="http://schemas.microsoft.com/office/powerpoint/2010/main" val="8080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ln w="9525"/>
          <a:extLst>
            <a:ext uri="{FAA26D3D-D897-4be2-8F04-BA451C77F1D7}">
              <ma14:placeholderFlag xmlns:ma14="http://schemas.microsoft.com/office/mac/drawingml/2011/main" xmlns="" val="1"/>
            </a:ext>
            <a:ext uri="{909E8E84-426E-40dd-AFC4-6F175D3DCCD1}"/>
            <a:ext uri="{91240B29-F687-4f45-9708-019B960494DF}"/>
          </a:extLst>
        </p:spPr>
        <p:txBody>
          <a:bodyPr/>
          <a:lstStyle/>
          <a:p>
            <a:pPr>
              <a:defRPr/>
            </a:pPr>
            <a:r>
              <a:rPr lang="en-US" b="1" dirty="0">
                <a:solidFill>
                  <a:srgbClr val="000000"/>
                </a:solidFill>
                <a:latin typeface="+mj-lt"/>
                <a:ea typeface="MS PGothic" charset="0"/>
              </a:rPr>
              <a:t>Big idea:  </a:t>
            </a:r>
            <a:r>
              <a:rPr lang="en-US" dirty="0">
                <a:solidFill>
                  <a:srgbClr val="000000"/>
                </a:solidFill>
                <a:latin typeface="+mj-lt"/>
                <a:ea typeface="MS PGothic" charset="0"/>
              </a:rPr>
              <a:t>Give participating staff an opportunity to reflect on your observations.</a:t>
            </a:r>
          </a:p>
          <a:p>
            <a:pPr>
              <a:defRPr/>
            </a:pPr>
            <a:endParaRPr lang="en-US" dirty="0">
              <a:solidFill>
                <a:srgbClr val="000000"/>
              </a:solidFill>
              <a:latin typeface="+mj-lt"/>
              <a:ea typeface="MS PGothic" charset="0"/>
            </a:endParaRPr>
          </a:p>
          <a:p>
            <a:pPr>
              <a:defRPr/>
            </a:pPr>
            <a:r>
              <a:rPr lang="en-US" b="1" dirty="0">
                <a:solidFill>
                  <a:srgbClr val="000000"/>
                </a:solidFill>
                <a:latin typeface="+mj-lt"/>
                <a:ea typeface="MS PGothic" charset="0"/>
              </a:rPr>
              <a:t>Facilitator talking points;</a:t>
            </a:r>
          </a:p>
          <a:p>
            <a:pPr marL="171450" indent="-171450">
              <a:buFont typeface="Arial" panose="020B0604020202020204" pitchFamily="34" charset="0"/>
              <a:buChar char="•"/>
              <a:defRPr/>
            </a:pPr>
            <a:r>
              <a:rPr lang="en-US" dirty="0">
                <a:solidFill>
                  <a:srgbClr val="000000"/>
                </a:solidFill>
                <a:latin typeface="+mj-lt"/>
                <a:ea typeface="MS PGothic" charset="0"/>
              </a:rPr>
              <a:t>It’s important to create a give and take about your observations.</a:t>
            </a:r>
          </a:p>
          <a:p>
            <a:pPr marL="171450" indent="-171450">
              <a:buFont typeface="Arial" panose="020B0604020202020204" pitchFamily="34" charset="0"/>
              <a:buChar char="•"/>
              <a:defRPr/>
            </a:pPr>
            <a:r>
              <a:rPr lang="en-US" dirty="0">
                <a:solidFill>
                  <a:srgbClr val="000000"/>
                </a:solidFill>
                <a:latin typeface="+mj-lt"/>
                <a:ea typeface="MS PGothic" charset="0"/>
              </a:rPr>
              <a:t>Again, you’re only practicing here, so make this discussion low-key.</a:t>
            </a:r>
          </a:p>
          <a:p>
            <a:pPr marL="171450" indent="-171450">
              <a:buFont typeface="Arial" panose="020B0604020202020204" pitchFamily="34" charset="0"/>
              <a:buChar char="•"/>
              <a:defRPr/>
            </a:pPr>
            <a:r>
              <a:rPr lang="en-US" dirty="0">
                <a:solidFill>
                  <a:srgbClr val="000000"/>
                </a:solidFill>
                <a:latin typeface="+mj-lt"/>
                <a:ea typeface="MS PGothic" charset="0"/>
              </a:rPr>
              <a:t>When you incorporate observations into your programs, you will want to offer some coaching, provide staff with targeted PD opportunities, and conduct follow-up observations.</a:t>
            </a:r>
          </a:p>
          <a:p>
            <a:pPr marL="171450" indent="-171450">
              <a:buFont typeface="Arial" panose="020B0604020202020204" pitchFamily="34" charset="0"/>
              <a:buChar char="•"/>
              <a:defRPr/>
            </a:pPr>
            <a:endParaRPr lang="en-US" dirty="0">
              <a:solidFill>
                <a:srgbClr val="000000"/>
              </a:solidFill>
              <a:latin typeface="+mj-lt"/>
              <a:ea typeface="MS PGothic" charset="0"/>
            </a:endParaRPr>
          </a:p>
          <a:p>
            <a:pPr marL="0" indent="0">
              <a:buFont typeface="Arial" panose="020B0604020202020204" pitchFamily="34" charset="0"/>
              <a:buNone/>
              <a:defRPr/>
            </a:pPr>
            <a:r>
              <a:rPr lang="en-US" b="1" dirty="0">
                <a:solidFill>
                  <a:srgbClr val="000000"/>
                </a:solidFill>
                <a:latin typeface="+mj-lt"/>
                <a:ea typeface="MS PGothic" charset="0"/>
              </a:rPr>
              <a:t>Facilitator notes:</a:t>
            </a:r>
          </a:p>
          <a:p>
            <a:pPr marL="171450" indent="-171450">
              <a:buFont typeface="Arial" panose="020B0604020202020204" pitchFamily="34" charset="0"/>
              <a:buChar char="•"/>
              <a:defRPr/>
            </a:pPr>
            <a:r>
              <a:rPr lang="en-US" b="0" dirty="0">
                <a:solidFill>
                  <a:srgbClr val="000000"/>
                </a:solidFill>
                <a:latin typeface="+mj-lt"/>
                <a:ea typeface="MS PGothic" charset="0"/>
              </a:rPr>
              <a:t>Read through the slide.</a:t>
            </a:r>
            <a:endParaRPr lang="en-US" b="0" dirty="0">
              <a:solidFill>
                <a:srgbClr val="000000"/>
              </a:solidFill>
              <a:latin typeface="Times New Roman" charset="0"/>
              <a:ea typeface="MS PGothic" charset="0"/>
            </a:endParaRPr>
          </a:p>
          <a:p>
            <a:pPr>
              <a:defRPr/>
            </a:pPr>
            <a:endParaRPr lang="en-US" dirty="0">
              <a:solidFill>
                <a:srgbClr val="000000"/>
              </a:solidFill>
              <a:latin typeface="Times New Roman" charset="0"/>
              <a:ea typeface="MS PGothic" charset="0"/>
            </a:endParaRPr>
          </a:p>
          <a:p>
            <a:pPr>
              <a:defRPr/>
            </a:pPr>
            <a:endParaRPr lang="en-US" dirty="0">
              <a:latin typeface="Times New Roman" charset="0"/>
              <a:ea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4929" name="Google Shape;386;p46:notes">
            <a:extLst>
              <a:ext uri="{FF2B5EF4-FFF2-40B4-BE49-F238E27FC236}">
                <a16:creationId xmlns:a16="http://schemas.microsoft.com/office/drawing/2014/main" id="{971249BE-1093-4474-8A37-3E8C010BAB4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387" name="Google Shape;387;p46:notes">
            <a:extLst>
              <a:ext uri="{FF2B5EF4-FFF2-40B4-BE49-F238E27FC236}">
                <a16:creationId xmlns:a16="http://schemas.microsoft.com/office/drawing/2014/main" id="{85766DB0-7A97-4333-8480-B389B392F160}"/>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Prep for Weeks 4, 5, 6, and 7.</a:t>
            </a:r>
            <a:endParaRPr dirty="0">
              <a:latin typeface="Calibri"/>
              <a:ea typeface="Calibri"/>
              <a:cs typeface="Calibri"/>
              <a:sym typeface="Calibri"/>
            </a:endParaRPr>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You will need to decide in your teams how many observations you want and will be able to complete, either as a group or individually. </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Discuss these questions and put a </a:t>
            </a:r>
            <a:r>
              <a:rPr lang="en-US" dirty="0">
                <a:solidFill>
                  <a:srgbClr val="FF0000"/>
                </a:solidFill>
                <a:highlight>
                  <a:srgbClr val="FFFF00"/>
                </a:highlight>
                <a:latin typeface="Calibri"/>
                <a:cs typeface="Calibri"/>
                <a:sym typeface="Calibri"/>
              </a:rPr>
              <a:t>plan together.</a:t>
            </a:r>
            <a:endParaRPr b="1" dirty="0"/>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endParaRPr dirty="0"/>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Break into teams.</a:t>
            </a:r>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endParaRPr lang="en-US" dirty="0">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7" name="Google Shape;429;gd7b2a538cb_0_5:notes">
            <a:extLst>
              <a:ext uri="{FF2B5EF4-FFF2-40B4-BE49-F238E27FC236}">
                <a16:creationId xmlns:a16="http://schemas.microsoft.com/office/drawing/2014/main" id="{0E445AC1-005E-49E9-95F4-AA08E77A4BE6}"/>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430" name="Google Shape;430;gd7b2a538cb_0_5:notes">
            <a:extLst>
              <a:ext uri="{FF2B5EF4-FFF2-40B4-BE49-F238E27FC236}">
                <a16:creationId xmlns:a16="http://schemas.microsoft.com/office/drawing/2014/main" id="{138B0F63-46A6-4A1F-88CB-20E118553D1A}"/>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Review key findings from site-based observations &amp; prepare to share with other state teams.</a:t>
            </a:r>
            <a:endParaRPr strike="sngStrike" dirty="0">
              <a:latin typeface="Calibri"/>
              <a:ea typeface="Calibri"/>
              <a:cs typeface="Calibri"/>
              <a:sym typeface="Calibri"/>
            </a:endParaRPr>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This is an opportunity to reflect on what was learned during the site-based observation process.</a:t>
            </a:r>
            <a:endParaRPr b="1" dirty="0"/>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Remind participants to feel prepared to share their responses to the prompts. They should also be prepared to ask questions of other state teams when they return to the next virtual session.</a:t>
            </a:r>
          </a:p>
          <a:p>
            <a:pPr marL="171450" indent="-171450">
              <a:spcBef>
                <a:spcPts val="480"/>
              </a:spcBef>
              <a:spcAft>
                <a:spcPts val="0"/>
              </a:spcAft>
              <a:buFont typeface="Arial" panose="020B0604020202020204" pitchFamily="34" charset="0"/>
              <a:buChar char="•"/>
              <a:defRPr/>
            </a:pPr>
            <a:endParaRPr lang="en-US"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p>
          <a:p>
            <a:pPr>
              <a:spcBef>
                <a:spcPts val="480"/>
              </a:spcBef>
              <a:spcAft>
                <a:spcPts val="0"/>
              </a:spcAft>
              <a:defRPr/>
            </a:pPr>
            <a:endParaRPr dirty="0"/>
          </a:p>
          <a:p>
            <a:pPr>
              <a:spcBef>
                <a:spcPts val="480"/>
              </a:spcBef>
              <a:spcAft>
                <a:spcPts val="0"/>
              </a:spcAft>
              <a:defRPr/>
            </a:pPr>
            <a:endParaRPr dirty="0">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a:extLst>
              <a:ext uri="{FF2B5EF4-FFF2-40B4-BE49-F238E27FC236}">
                <a16:creationId xmlns:a16="http://schemas.microsoft.com/office/drawing/2014/main" id="{973FF6FB-553F-4607-A3C8-6762C900BB5A}"/>
              </a:ext>
            </a:extLst>
          </p:cNvPr>
          <p:cNvSpPr>
            <a:spLocks noGrp="1" noRot="1" noChangeAspect="1" noChangeArrowheads="1" noTextEdit="1"/>
          </p:cNvSpPr>
          <p:nvPr>
            <p:ph type="sldImg"/>
          </p:nvPr>
        </p:nvSpPr>
        <p:spPr>
          <a:ln/>
        </p:spPr>
      </p:sp>
      <p:sp>
        <p:nvSpPr>
          <p:cNvPr id="129026" name="Notes Placeholder 2">
            <a:extLst>
              <a:ext uri="{FF2B5EF4-FFF2-40B4-BE49-F238E27FC236}">
                <a16:creationId xmlns:a16="http://schemas.microsoft.com/office/drawing/2014/main" id="{5850340A-4457-45B1-9CDB-AD0B275804D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2" name="Google Shape;272;gd7b2a538cb_0_26:notes">
            <a:extLst>
              <a:ext uri="{FF2B5EF4-FFF2-40B4-BE49-F238E27FC236}">
                <a16:creationId xmlns:a16="http://schemas.microsoft.com/office/drawing/2014/main" id="{DA3403BA-3155-46AF-AFA9-77E0B873786F}"/>
              </a:ext>
            </a:extLst>
          </p:cNvPr>
          <p:cNvSpPr txBox="1">
            <a:spLocks noGrp="1"/>
          </p:cNvSpPr>
          <p:nvPr>
            <p:ph type="body" idx="1"/>
          </p:nvPr>
        </p:nvSpPr>
        <p:spPr/>
        <p:txBody>
          <a:bodyPr spcFirstLastPara="1" lIns="95275" tIns="46825" rIns="95275" bIns="46825">
            <a:noAutofit/>
          </a:bodyPr>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Preview with </a:t>
            </a:r>
            <a:r>
              <a:rPr lang="en-US" dirty="0"/>
              <a:t>participants the overview of activities for the day.</a:t>
            </a:r>
          </a:p>
          <a:p>
            <a:pPr>
              <a:spcBef>
                <a:spcPts val="0"/>
              </a:spcBef>
              <a:spcAft>
                <a:spcPts val="0"/>
              </a:spcAft>
              <a:defRPr/>
            </a:pPr>
            <a:endParaRPr lang="en-US" sz="900" dirty="0">
              <a:latin typeface="Times New Roman"/>
              <a:ea typeface="Times New Roman"/>
              <a:cs typeface="Times New Roman"/>
              <a:sym typeface="Times New Roman"/>
            </a:endParaRPr>
          </a:p>
          <a:p>
            <a:pPr>
              <a:spcBef>
                <a:spcPts val="480"/>
              </a:spcBef>
              <a:spcAft>
                <a:spcPts val="0"/>
              </a:spcAft>
              <a:defRPr/>
            </a:pPr>
            <a:r>
              <a:rPr lang="en-US" b="1" dirty="0">
                <a:latin typeface="Times New Roman"/>
                <a:ea typeface="Times New Roman"/>
                <a:cs typeface="Times New Roman"/>
                <a:sym typeface="Times New Roman"/>
              </a:rPr>
              <a:t>Facilitator talking points:</a:t>
            </a:r>
            <a:endParaRPr lang="en-US"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There are two main segments for today’s training.</a:t>
            </a:r>
          </a:p>
          <a:p>
            <a:pPr marL="171450" indent="-171450">
              <a:spcBef>
                <a:spcPts val="480"/>
              </a:spcBef>
              <a:spcAft>
                <a:spcPts val="0"/>
              </a:spcAft>
              <a:buClr>
                <a:schemeClr val="dk1"/>
              </a:buClr>
              <a:buSzPts val="1200"/>
              <a:buFont typeface="Arial"/>
              <a:buChar char="•"/>
              <a:defRPr/>
            </a:pPr>
            <a:r>
              <a:rPr lang="en-US" dirty="0">
                <a:latin typeface="Times New Roman"/>
                <a:cs typeface="Times New Roman"/>
                <a:sym typeface="Times New Roman"/>
              </a:rPr>
              <a:t>You will share findings from last week’s team-based assignment and prepare for the site-based live classroom observations over the next couple of weeks.</a:t>
            </a:r>
            <a:endParaRPr lang="en-US" dirty="0"/>
          </a:p>
          <a:p>
            <a:pPr>
              <a:spcBef>
                <a:spcPts val="320"/>
              </a:spcBef>
              <a:spcAft>
                <a:spcPts val="0"/>
              </a:spcAft>
              <a:defRPr/>
            </a:pPr>
            <a:r>
              <a:rPr lang="en-US" sz="800" dirty="0">
                <a:latin typeface="Times New Roman"/>
                <a:ea typeface="Times New Roman"/>
                <a:cs typeface="Times New Roman"/>
                <a:sym typeface="Times New Roman"/>
              </a:rPr>
              <a:t> </a:t>
            </a:r>
            <a:endParaRPr lang="en-US" dirty="0"/>
          </a:p>
          <a:p>
            <a:pPr>
              <a:spcBef>
                <a:spcPts val="480"/>
              </a:spcBef>
              <a:spcAft>
                <a:spcPts val="0"/>
              </a:spcAft>
              <a:defRPr/>
            </a:pPr>
            <a:r>
              <a:rPr lang="en-US" b="1" dirty="0">
                <a:latin typeface="Times New Roman"/>
                <a:ea typeface="Times New Roman"/>
                <a:cs typeface="Times New Roman"/>
                <a:sym typeface="Times New Roman"/>
              </a:rPr>
              <a:t>Facilitator notes:</a:t>
            </a:r>
            <a:endParaRPr lang="en-US"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Read through the slide.</a:t>
            </a:r>
            <a:endParaRPr lang="en-US" dirty="0"/>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endParaRPr dirty="0"/>
          </a:p>
        </p:txBody>
      </p:sp>
      <p:sp>
        <p:nvSpPr>
          <p:cNvPr id="75778" name="Google Shape;273;gd7b2a538cb_0_26:notes">
            <a:extLst>
              <a:ext uri="{FF2B5EF4-FFF2-40B4-BE49-F238E27FC236}">
                <a16:creationId xmlns:a16="http://schemas.microsoft.com/office/drawing/2014/main" id="{3D16569C-DD86-4903-BFB6-0D9E9C2CBC03}"/>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a:extLst>
              <a:ext uri="{FF2B5EF4-FFF2-40B4-BE49-F238E27FC236}">
                <a16:creationId xmlns:a16="http://schemas.microsoft.com/office/drawing/2014/main" id="{B7F51D10-7802-2B41-84B8-D7D45A72681B}"/>
              </a:ext>
            </a:extLst>
          </p:cNvPr>
          <p:cNvSpPr>
            <a:spLocks noGrp="1" noRot="1" noChangeAspect="1" noChangeArrowheads="1" noTextEdit="1"/>
          </p:cNvSpPr>
          <p:nvPr>
            <p:ph type="sldImg"/>
          </p:nvPr>
        </p:nvSpPr>
        <p:spPr>
          <a:ln/>
        </p:spPr>
      </p:sp>
      <p:sp>
        <p:nvSpPr>
          <p:cNvPr id="258051" name="Notes Placeholder 2">
            <a:extLst>
              <a:ext uri="{FF2B5EF4-FFF2-40B4-BE49-F238E27FC236}">
                <a16:creationId xmlns:a16="http://schemas.microsoft.com/office/drawing/2014/main" id="{923C85D8-1629-9B41-B627-1C3EED7C9F5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pPr>
            <a:endParaRPr lang="en-US" altLang="en-US" b="1" dirty="0">
              <a:latin typeface="Times New Roman" panose="02020603050405020304" pitchFamily="18" charset="0"/>
            </a:endParaRPr>
          </a:p>
        </p:txBody>
      </p:sp>
    </p:spTree>
    <p:extLst>
      <p:ext uri="{BB962C8B-B14F-4D97-AF65-F5344CB8AC3E}">
        <p14:creationId xmlns:p14="http://schemas.microsoft.com/office/powerpoint/2010/main" val="370208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Google Shape;63;p3:notes">
            <a:extLst>
              <a:ext uri="{FF2B5EF4-FFF2-40B4-BE49-F238E27FC236}">
                <a16:creationId xmlns:a16="http://schemas.microsoft.com/office/drawing/2014/main" id="{BF272FAB-D054-4B54-AB0F-A287AC3BE7A9}"/>
              </a:ext>
            </a:extLst>
          </p:cNvPr>
          <p:cNvSpPr>
            <a:spLocks noGrp="1" noRot="1" noChangeAspect="1" noTextEdit="1"/>
          </p:cNvSpPr>
          <p:nvPr>
            <p:ph type="sldImg" idx="2"/>
          </p:nvPr>
        </p:nvSpPr>
        <p:spPr>
          <a:xfrm>
            <a:off x="1136650" y="830263"/>
            <a:ext cx="4632325" cy="34734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64" name="Google Shape;64;p3:notes">
            <a:extLst>
              <a:ext uri="{FF2B5EF4-FFF2-40B4-BE49-F238E27FC236}">
                <a16:creationId xmlns:a16="http://schemas.microsoft.com/office/drawing/2014/main" id="{D7B50217-9457-4D51-ABA1-1C2A463A07BA}"/>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Revisit</a:t>
            </a:r>
            <a:r>
              <a:rPr lang="en-US" dirty="0"/>
              <a:t> with participants the norms to which we will adhere as we proceed through the trainings.</a:t>
            </a:r>
            <a:endParaRPr dirty="0">
              <a:latin typeface="Times New Roman"/>
              <a:ea typeface="Times New Roman"/>
              <a:cs typeface="Times New Roman"/>
              <a:sym typeface="Times New Roman"/>
            </a:endParaRPr>
          </a:p>
          <a:p>
            <a:pPr>
              <a:spcBef>
                <a:spcPts val="360"/>
              </a:spcBef>
              <a:spcAft>
                <a:spcPts val="0"/>
              </a:spcAft>
              <a:defRPr/>
            </a:pPr>
            <a:endParaRPr sz="900" dirty="0">
              <a:latin typeface="Times New Roman"/>
              <a:ea typeface="Times New Roman"/>
              <a:cs typeface="Times New Roman"/>
              <a:sym typeface="Times New Roman"/>
            </a:endParaRPr>
          </a:p>
          <a:p>
            <a:pPr>
              <a:spcBef>
                <a:spcPts val="480"/>
              </a:spcBef>
              <a:spcAft>
                <a:spcPts val="0"/>
              </a:spcAft>
              <a:defRPr/>
            </a:pPr>
            <a:r>
              <a:rPr lang="en-US" b="1" dirty="0">
                <a:latin typeface="Times New Roman"/>
                <a:ea typeface="Times New Roman"/>
                <a:cs typeface="Times New Roman"/>
                <a:sym typeface="Times New Roman"/>
              </a:rPr>
              <a:t>Facilitator talking points:</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Everyone will be expected to engage no matter your role.</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After reading through the norms, ask if there are any comments or questions.</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Remind participants that they can do so through the chat or by raising their hand.</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Let participants know that they will be working in whole and small teams with assigned coaches. We’ll be using the workbook.</a:t>
            </a:r>
            <a:endParaRPr dirty="0"/>
          </a:p>
          <a:p>
            <a:pPr>
              <a:spcBef>
                <a:spcPts val="320"/>
              </a:spcBef>
              <a:spcAft>
                <a:spcPts val="0"/>
              </a:spcAft>
              <a:defRPr/>
            </a:pPr>
            <a:r>
              <a:rPr lang="en-US" sz="800" dirty="0">
                <a:latin typeface="Times New Roman"/>
                <a:ea typeface="Times New Roman"/>
                <a:cs typeface="Times New Roman"/>
                <a:sym typeface="Times New Roman"/>
              </a:rPr>
              <a:t> </a:t>
            </a:r>
            <a:endParaRPr dirty="0"/>
          </a:p>
          <a:p>
            <a:pPr>
              <a:spcBef>
                <a:spcPts val="480"/>
              </a:spcBef>
              <a:spcAft>
                <a:spcPts val="0"/>
              </a:spcAft>
              <a:defRPr/>
            </a:pPr>
            <a:r>
              <a:rPr lang="en-US" b="1" dirty="0">
                <a:latin typeface="Times New Roman"/>
                <a:ea typeface="Times New Roman"/>
                <a:cs typeface="Times New Roman"/>
                <a:sym typeface="Times New Roman"/>
              </a:rPr>
              <a:t>Facilitator notes:</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Read through the slide.</a:t>
            </a:r>
            <a:endParaRPr dirty="0"/>
          </a:p>
          <a:p>
            <a:pPr>
              <a:spcBef>
                <a:spcPts val="480"/>
              </a:spcBef>
              <a:spcAft>
                <a:spcPts val="0"/>
              </a:spcAft>
              <a:defRPr/>
            </a:pPr>
            <a:endParaRPr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Times New Roman" panose="02020603050405020304" pitchFamily="18" charset="0"/>
              </a:rPr>
              <a:t>Big idea</a:t>
            </a:r>
            <a:r>
              <a:rPr lang="en-US" altLang="en-US" dirty="0">
                <a:latin typeface="Times New Roman" panose="02020603050405020304" pitchFamily="18" charset="0"/>
              </a:rPr>
              <a:t>: Show the five-part system again.</a:t>
            </a:r>
            <a:endParaRPr lang="en-US" altLang="en-US" b="0" dirty="0">
              <a:latin typeface="Calibri" panose="020F0502020204030204" pitchFamily="34" charset="0"/>
            </a:endParaRPr>
          </a:p>
          <a:p>
            <a:endParaRPr lang="en-US" altLang="en-US" b="1" dirty="0">
              <a:latin typeface="Calibri" panose="020F0502020204030204" pitchFamily="34" charset="0"/>
            </a:endParaRPr>
          </a:p>
          <a:p>
            <a:r>
              <a:rPr lang="en-US" altLang="en-US" b="1" dirty="0">
                <a:latin typeface="Calibri" panose="020F0502020204030204" pitchFamily="34" charset="0"/>
              </a:rPr>
              <a:t>Facilitator talking points:</a:t>
            </a:r>
          </a:p>
          <a:p>
            <a:pPr marL="171450" indent="-171450">
              <a:buFont typeface="Arial" panose="020B0604020202020204" pitchFamily="34" charset="0"/>
              <a:buChar char="•"/>
            </a:pPr>
            <a:r>
              <a:rPr lang="en-US" altLang="en-US" b="0" dirty="0">
                <a:latin typeface="Calibri" panose="020F0502020204030204" pitchFamily="34" charset="0"/>
              </a:rPr>
              <a:t>As a reminder, the SIA 2.0 Observation System has five parts. </a:t>
            </a:r>
          </a:p>
          <a:p>
            <a:pPr marL="171450" indent="-171450">
              <a:buFont typeface="Arial" panose="020B0604020202020204" pitchFamily="34" charset="0"/>
              <a:buChar char="•"/>
            </a:pPr>
            <a:r>
              <a:rPr lang="en-US" altLang="en-US" b="0" dirty="0">
                <a:latin typeface="Calibri" panose="020F0502020204030204" pitchFamily="34" charset="0"/>
              </a:rPr>
              <a:t>We are concentrating on the first three parts in this training, with most of the focus going to conducting observations.</a:t>
            </a:r>
          </a:p>
          <a:p>
            <a:pPr marL="171450" indent="-171450">
              <a:buFont typeface="Arial" panose="020B0604020202020204" pitchFamily="34" charset="0"/>
              <a:buChar char="•"/>
            </a:pPr>
            <a:r>
              <a:rPr lang="en-US" altLang="en-US" b="0" dirty="0">
                <a:latin typeface="Calibri" panose="020F0502020204030204" pitchFamily="34" charset="0"/>
              </a:rPr>
              <a:t>If there is interest, we will hold a follow-up training on the last two parts to show how to aggregate data and develop program-wide PD.</a:t>
            </a:r>
          </a:p>
          <a:p>
            <a:endParaRPr lang="en-US" altLang="en-US" b="1" dirty="0">
              <a:latin typeface="Calibri" panose="020F0502020204030204" pitchFamily="34" charset="0"/>
            </a:endParaRPr>
          </a:p>
          <a:p>
            <a:r>
              <a:rPr lang="en-US" altLang="en-US" b="1" dirty="0">
                <a:latin typeface="Calibri" panose="020F0502020204030204" pitchFamily="34" charset="0"/>
              </a:rPr>
              <a:t>Facilitator notes:</a:t>
            </a:r>
          </a:p>
          <a:p>
            <a:endParaRPr lang="en-US" altLang="en-US" b="1" dirty="0">
              <a:latin typeface="Calibri" panose="020F0502020204030204" pitchFamily="34" charset="0"/>
            </a:endParaRPr>
          </a:p>
        </p:txBody>
      </p:sp>
    </p:spTree>
    <p:extLst>
      <p:ext uri="{BB962C8B-B14F-4D97-AF65-F5344CB8AC3E}">
        <p14:creationId xmlns:p14="http://schemas.microsoft.com/office/powerpoint/2010/main" val="1373527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1890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itchFamily="-109" charset="0"/>
                <a:ea typeface="MS PGothic" panose="020B0600070205080204" pitchFamily="34" charset="-128"/>
                <a:cs typeface="MS PGothic" charset="0"/>
              </a:rPr>
              <a:t>Big idea: </a:t>
            </a:r>
            <a:r>
              <a:rPr lang="en-US" sz="1200" kern="1200" dirty="0">
                <a:solidFill>
                  <a:schemeClr val="tx1"/>
                </a:solidFill>
                <a:effectLst/>
                <a:latin typeface="Times New Roman" pitchFamily="-109" charset="0"/>
                <a:ea typeface="MS PGothic" panose="020B0600070205080204" pitchFamily="34" charset="-128"/>
                <a:cs typeface="MS PGothic" charset="0"/>
              </a:rPr>
              <a:t>Teams will work to match each core action to its summary.</a:t>
            </a:r>
          </a:p>
          <a:p>
            <a:r>
              <a:rPr lang="en-US" sz="1200" kern="1200" dirty="0">
                <a:solidFill>
                  <a:schemeClr val="tx1"/>
                </a:solidFill>
                <a:effectLst/>
                <a:latin typeface="Times New Roman" pitchFamily="-109" charset="0"/>
                <a:ea typeface="MS PGothic" panose="020B0600070205080204" pitchFamily="34" charset="-128"/>
                <a:cs typeface="MS PGothic" charset="0"/>
              </a:rPr>
              <a:t> </a:t>
            </a:r>
          </a:p>
          <a:p>
            <a:r>
              <a:rPr lang="en-US" sz="1200" b="1" kern="1200" dirty="0">
                <a:solidFill>
                  <a:schemeClr val="tx1"/>
                </a:solidFill>
                <a:effectLst/>
                <a:latin typeface="Times New Roman" pitchFamily="-109" charset="0"/>
                <a:ea typeface="MS PGothic" panose="020B0600070205080204" pitchFamily="34" charset="-128"/>
                <a:cs typeface="MS PGothic" charset="0"/>
              </a:rPr>
              <a:t>Facilitator talking points:</a:t>
            </a:r>
          </a:p>
          <a:p>
            <a:pPr marL="171450" lvl="0"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We’re going to send you into teams to review your understanding of each core action. </a:t>
            </a:r>
          </a:p>
          <a:p>
            <a:pPr marL="171450" lvl="0"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This will help to make sure you understand the essence of what you will be observing in classrooms.</a:t>
            </a:r>
          </a:p>
          <a:p>
            <a:pPr marL="171450" lvl="0" indent="-171450">
              <a:buFont typeface="Arial" panose="020B0604020202020204" pitchFamily="34" charset="0"/>
              <a:buChar char="•"/>
            </a:pPr>
            <a:endParaRPr lang="en-US" sz="1200" kern="1200" dirty="0">
              <a:solidFill>
                <a:schemeClr val="tx1"/>
              </a:solidFill>
              <a:effectLst/>
              <a:latin typeface="Times New Roman" pitchFamily="-109" charset="0"/>
              <a:ea typeface="MS PGothic" panose="020B0600070205080204" pitchFamily="34" charset="-128"/>
              <a:cs typeface="MS PGothic" charset="0"/>
            </a:endParaRPr>
          </a:p>
          <a:p>
            <a:pPr marL="171450" lvl="0" indent="-171450">
              <a:buFont typeface="Arial" panose="020B0604020202020204" pitchFamily="34" charset="0"/>
              <a:buChar char="•"/>
            </a:pPr>
            <a:endParaRPr lang="en-US" sz="1200" kern="1200" dirty="0">
              <a:solidFill>
                <a:schemeClr val="tx1"/>
              </a:solidFill>
              <a:effectLst/>
              <a:latin typeface="Times New Roman" pitchFamily="-109" charset="0"/>
              <a:ea typeface="MS PGothic" panose="020B0600070205080204" pitchFamily="34" charset="-128"/>
              <a:cs typeface="MS PGothic" charset="0"/>
            </a:endParaRPr>
          </a:p>
          <a:p>
            <a:pPr marL="0" lvl="0" indent="0">
              <a:buFont typeface="Arial" panose="020B0604020202020204" pitchFamily="34" charset="0"/>
              <a:buNone/>
            </a:pPr>
            <a:r>
              <a:rPr lang="en-US" sz="1200" b="1" kern="1200" dirty="0">
                <a:solidFill>
                  <a:schemeClr val="tx1"/>
                </a:solidFill>
                <a:effectLst/>
                <a:latin typeface="Times New Roman" pitchFamily="-109" charset="0"/>
                <a:ea typeface="MS PGothic" panose="020B0600070205080204" pitchFamily="34" charset="-128"/>
                <a:cs typeface="MS PGothic" charset="0"/>
              </a:rPr>
              <a:t>Facilitator notes:</a:t>
            </a:r>
          </a:p>
          <a:p>
            <a:pPr marL="171450" lvl="0" indent="-171450">
              <a:buFont typeface="Arial" panose="020B0604020202020204" pitchFamily="34" charset="0"/>
              <a:buChar char="•"/>
            </a:pPr>
            <a:r>
              <a:rPr lang="en-US" sz="1200" b="0" kern="1200" dirty="0">
                <a:solidFill>
                  <a:schemeClr val="tx1"/>
                </a:solidFill>
                <a:effectLst/>
                <a:latin typeface="Times New Roman" pitchFamily="-109" charset="0"/>
                <a:ea typeface="MS PGothic" panose="020B0600070205080204" pitchFamily="34" charset="-128"/>
                <a:cs typeface="MS PGothic" charset="0"/>
              </a:rPr>
              <a:t>Make sure everyone has the Exercise: ELA/Literacy Core Action and Matching Summaries.</a:t>
            </a:r>
          </a:p>
          <a:p>
            <a:endParaRPr lang="en-US" altLang="en-US" b="0" dirty="0">
              <a:latin typeface="Calibri" panose="020F0502020204030204" pitchFamily="34" charset="0"/>
            </a:endParaRPr>
          </a:p>
        </p:txBody>
      </p:sp>
    </p:spTree>
    <p:extLst>
      <p:ext uri="{BB962C8B-B14F-4D97-AF65-F5344CB8AC3E}">
        <p14:creationId xmlns:p14="http://schemas.microsoft.com/office/powerpoint/2010/main" val="283958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Times New Roman" panose="02020603050405020304" pitchFamily="18" charset="0"/>
              </a:rPr>
              <a:t>Big idea</a:t>
            </a:r>
            <a:r>
              <a:rPr lang="en-US" altLang="en-US" dirty="0">
                <a:latin typeface="Times New Roman" panose="02020603050405020304" pitchFamily="18" charset="0"/>
              </a:rPr>
              <a:t>: Provide an activity for team members to secure their understanding of the meaning of each Core Action.</a:t>
            </a:r>
            <a:endParaRPr lang="en-US" altLang="en-US" b="0" dirty="0">
              <a:latin typeface="Calibri" panose="020F0502020204030204" pitchFamily="34" charset="0"/>
            </a:endParaRPr>
          </a:p>
          <a:p>
            <a:endParaRPr lang="en-US" altLang="en-US" b="1" dirty="0">
              <a:latin typeface="Calibri" panose="020F0502020204030204" pitchFamily="34" charset="0"/>
            </a:endParaRPr>
          </a:p>
          <a:p>
            <a:r>
              <a:rPr lang="en-US" altLang="en-US" b="1" dirty="0">
                <a:latin typeface="Calibri" panose="020F0502020204030204" pitchFamily="34" charset="0"/>
              </a:rPr>
              <a:t>Facilitator talking points:</a:t>
            </a:r>
          </a:p>
          <a:p>
            <a:pPr marL="171450" indent="-171450">
              <a:buFont typeface="Arial" panose="020B0604020202020204" pitchFamily="34" charset="0"/>
              <a:buChar char="•"/>
            </a:pPr>
            <a:r>
              <a:rPr lang="en-US" altLang="en-US" b="0" dirty="0">
                <a:latin typeface="Calibri" panose="020F0502020204030204" pitchFamily="34" charset="0"/>
              </a:rPr>
              <a:t>Introduce the matching activity to the teams.</a:t>
            </a:r>
          </a:p>
          <a:p>
            <a:pPr marL="171450" indent="-171450">
              <a:buFont typeface="Arial" panose="020B0604020202020204" pitchFamily="34" charset="0"/>
              <a:buChar char="•"/>
            </a:pPr>
            <a:r>
              <a:rPr lang="en-US" altLang="en-US" b="0" dirty="0">
                <a:latin typeface="Calibri" panose="020F0502020204030204" pitchFamily="34" charset="0"/>
              </a:rPr>
              <a:t>Tell them to use the arrows to match Core Action with each summary.</a:t>
            </a:r>
          </a:p>
          <a:p>
            <a:pPr marL="0" indent="0">
              <a:buFont typeface="Arial" panose="020B0604020202020204" pitchFamily="34" charset="0"/>
              <a:buNone/>
            </a:pPr>
            <a:endParaRPr lang="en-US" altLang="en-US" b="1" dirty="0">
              <a:latin typeface="Calibri" panose="020F0502020204030204" pitchFamily="34" charset="0"/>
            </a:endParaRPr>
          </a:p>
          <a:p>
            <a:r>
              <a:rPr lang="en-US" altLang="en-US" b="1" dirty="0">
                <a:latin typeface="Calibri" panose="020F0502020204030204" pitchFamily="34" charset="0"/>
              </a:rPr>
              <a:t>Facilitator notes:</a:t>
            </a:r>
          </a:p>
          <a:p>
            <a:pPr marL="171450" indent="-171450">
              <a:buFont typeface="Arial" panose="020B0604020202020204" pitchFamily="34" charset="0"/>
              <a:buChar char="•"/>
            </a:pPr>
            <a:r>
              <a:rPr lang="en-US" altLang="en-US" b="0" dirty="0">
                <a:latin typeface="Calibri" panose="020F0502020204030204" pitchFamily="34" charset="0"/>
              </a:rPr>
              <a:t>Direct participants to the activity, ELA/Literacy Core Actions and Guiding Questions.</a:t>
            </a:r>
          </a:p>
          <a:p>
            <a:endParaRPr lang="en-US" dirty="0"/>
          </a:p>
        </p:txBody>
      </p:sp>
    </p:spTree>
    <p:extLst>
      <p:ext uri="{BB962C8B-B14F-4D97-AF65-F5344CB8AC3E}">
        <p14:creationId xmlns:p14="http://schemas.microsoft.com/office/powerpoint/2010/main" val="1417609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739054F6-0F66-425D-9E9A-97C40143E83A}"/>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B6884544-D7E0-4770-969F-C552449E9650}"/>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87E6379C-2DD2-4378-9D48-B9DC4E3DA0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7435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368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0DDF8DC2-4668-4946-89AD-2959B88F20E5}"/>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0336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78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73235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133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C6E78FFD-6BF8-4B0F-9023-EE33BFC221B2}"/>
              </a:ext>
            </a:extLst>
          </p:cNvPr>
          <p:cNvCxnSpPr>
            <a:cxnSpLocks noChangeShapeType="1"/>
          </p:cNvCxnSpPr>
          <p:nvPr userDrawn="1"/>
        </p:nvCxnSpPr>
        <p:spPr bwMode="auto">
          <a:xfrm>
            <a:off x="0" y="1268413"/>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3" name="Title 1">
            <a:extLst>
              <a:ext uri="{FF2B5EF4-FFF2-40B4-BE49-F238E27FC236}">
                <a16:creationId xmlns:a16="http://schemas.microsoft.com/office/drawing/2014/main" id="{E3622C6A-2E04-184F-90A8-5690F2088F43}"/>
              </a:ext>
            </a:extLst>
          </p:cNvPr>
          <p:cNvSpPr>
            <a:spLocks noGrp="1"/>
          </p:cNvSpPr>
          <p:nvPr>
            <p:ph type="title"/>
          </p:nvPr>
        </p:nvSpPr>
        <p:spPr>
          <a:xfrm>
            <a:off x="0" y="304800"/>
            <a:ext cx="9144000" cy="914400"/>
          </a:xfrm>
        </p:spPr>
        <p:txBody>
          <a:bodyPr/>
          <a:lstStyle>
            <a:lvl1pPr algn="ctr">
              <a:defRPr/>
            </a:lvl1pPr>
          </a:lstStyle>
          <a:p>
            <a:r>
              <a:rPr lang="en-US" dirty="0"/>
              <a:t>Click to edit Master title style</a:t>
            </a:r>
          </a:p>
        </p:txBody>
      </p:sp>
      <p:sp>
        <p:nvSpPr>
          <p:cNvPr id="4" name="Content Placeholder 2">
            <a:extLst>
              <a:ext uri="{FF2B5EF4-FFF2-40B4-BE49-F238E27FC236}">
                <a16:creationId xmlns:a16="http://schemas.microsoft.com/office/drawing/2014/main" id="{A756C83E-496A-C12F-01E6-3A220776BEB0}"/>
              </a:ext>
            </a:extLst>
          </p:cNvPr>
          <p:cNvSpPr>
            <a:spLocks noGrp="1"/>
          </p:cNvSpPr>
          <p:nvPr>
            <p:ph idx="1"/>
          </p:nvPr>
        </p:nvSpPr>
        <p:spPr>
          <a:xfrm>
            <a:off x="609600" y="1600200"/>
            <a:ext cx="792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581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dpi="0" rotWithShape="0">
          <a:blip r:embed="rId2"/>
          <a:srcRect/>
          <a:stretch>
            <a:fillRect/>
          </a:stretch>
        </a:blipFill>
        <a:effectLst/>
      </p:bgPr>
    </p:bg>
    <p:spTree>
      <p:nvGrpSpPr>
        <p:cNvPr id="1" name="Shape 18"/>
        <p:cNvGrpSpPr/>
        <p:nvPr/>
      </p:nvGrpSpPr>
      <p:grpSpPr>
        <a:xfrm>
          <a:off x="0" y="0"/>
          <a:ext cx="0" cy="0"/>
          <a:chOff x="0" y="0"/>
          <a:chExt cx="0" cy="0"/>
        </a:xfrm>
      </p:grpSpPr>
      <p:cxnSp>
        <p:nvCxnSpPr>
          <p:cNvPr id="2" name="Google Shape;19;p63">
            <a:extLst>
              <a:ext uri="{FF2B5EF4-FFF2-40B4-BE49-F238E27FC236}">
                <a16:creationId xmlns:a16="http://schemas.microsoft.com/office/drawing/2014/main" id="{42CDBE44-E70E-4896-AF65-6A47CB764549}"/>
              </a:ext>
            </a:extLst>
          </p:cNvPr>
          <p:cNvCxnSpPr>
            <a:cxnSpLocks noChangeShapeType="1"/>
          </p:cNvCxnSpPr>
          <p:nvPr/>
        </p:nvCxnSpPr>
        <p:spPr bwMode="auto">
          <a:xfrm>
            <a:off x="0" y="1268413"/>
            <a:ext cx="9144000" cy="0"/>
          </a:xfrm>
          <a:prstGeom prst="straightConnector1">
            <a:avLst/>
          </a:prstGeom>
          <a:noFill/>
          <a:ln w="76200">
            <a:solidFill>
              <a:srgbClr val="C1272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6510379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1762D991-E6DD-4315-9A7B-09B3F5D6802F}"/>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324940A3-0818-40FD-880E-B6E72AC0113B}"/>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5F0AC299-41DA-4F37-9F9A-2F568CD32986}"/>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CC8DAE10-A35D-4DA0-A5A3-EC96CA362D65}" type="slidenum">
              <a:rPr lang="en-US" altLang="en-US" sz="900" smtClean="0">
                <a:solidFill>
                  <a:schemeClr val="bg1"/>
                </a:solidFill>
                <a:latin typeface="Trebuchet MS" panose="020B0703020202090204" pitchFamily="34" charset="0"/>
              </a:rPr>
              <a:pPr algn="r" eaLnBrk="1" hangingPunct="1">
                <a:defRPr/>
              </a:pPr>
              <a:t>‹#›</a:t>
            </a:fld>
            <a:endParaRPr lang="en-US" altLang="en-US" sz="900" dirty="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818" r:id="rId1"/>
    <p:sldLayoutId id="2147485812" r:id="rId2"/>
    <p:sldLayoutId id="2147485819" r:id="rId3"/>
    <p:sldLayoutId id="2147485813" r:id="rId4"/>
    <p:sldLayoutId id="2147485814" r:id="rId5"/>
    <p:sldLayoutId id="2147485815" r:id="rId6"/>
    <p:sldLayoutId id="2147485824" r:id="rId7"/>
    <p:sldLayoutId id="2147485823" r:id="rId8"/>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5">
            <a:extLst>
              <a:ext uri="{FF2B5EF4-FFF2-40B4-BE49-F238E27FC236}">
                <a16:creationId xmlns:a16="http://schemas.microsoft.com/office/drawing/2014/main" id="{E596F45D-DF8B-4364-8446-EA61DF1AF08F}"/>
              </a:ext>
            </a:extLst>
          </p:cNvPr>
          <p:cNvSpPr txBox="1">
            <a:spLocks noGrp="1" noChangeArrowheads="1"/>
          </p:cNvSpPr>
          <p:nvPr>
            <p:ph type="title" idx="4294967295"/>
          </p:nvPr>
        </p:nvSpPr>
        <p:spPr bwMode="auto">
          <a:xfrm>
            <a:off x="152400" y="2743200"/>
            <a:ext cx="8724900" cy="413959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ts val="1438"/>
              </a:spcBef>
              <a:spcAft>
                <a:spcPct val="0"/>
              </a:spcAft>
              <a:buClrTx/>
              <a:buSzTx/>
              <a:buFontTx/>
              <a:buNone/>
              <a:tabLst/>
              <a:defRPr/>
            </a:pPr>
            <a:endParaRPr kumimoji="0" lang="en-US" altLang="en-US" sz="3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a:p>
            <a:pPr marL="0" marR="0" lvl="0" indent="0" algn="ctr" defTabSz="914400" rtl="0" eaLnBrk="1" fontAlgn="base" latinLnBrk="0" hangingPunct="1">
              <a:lnSpc>
                <a:spcPct val="100000"/>
              </a:lnSpc>
              <a:spcBef>
                <a:spcPts val="838"/>
              </a:spcBef>
              <a:spcAft>
                <a:spcPts val="838"/>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Observations in </a:t>
            </a:r>
          </a:p>
          <a:p>
            <a:pPr marL="0" marR="0" lvl="0" indent="0" algn="ctr" defTabSz="914400" rtl="0" eaLnBrk="1" fontAlgn="base" latinLnBrk="0" hangingPunct="1">
              <a:lnSpc>
                <a:spcPct val="100000"/>
              </a:lnSpc>
              <a:spcBef>
                <a:spcPts val="838"/>
              </a:spcBef>
              <a:spcAft>
                <a:spcPts val="838"/>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English Language Arts/Literacy </a:t>
            </a:r>
            <a:endParaRPr kumimoji="0" lang="en-US" altLang="en-US" sz="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a:p>
            <a:pPr marL="0" marR="0" lvl="0" indent="0" algn="ctr" defTabSz="914400" rtl="0" eaLnBrk="1" fontAlgn="base" latinLnBrk="0" hangingPunct="1">
              <a:lnSpc>
                <a:spcPct val="100000"/>
              </a:lnSpc>
              <a:spcBef>
                <a:spcPts val="838"/>
              </a:spcBef>
              <a:spcAft>
                <a:spcPts val="838"/>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Classrooms</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700" b="0" i="1"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700" b="0" i="1"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000" b="0" i="1"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Google Shape;270;gd7b2a538cb_0_22">
            <a:extLst>
              <a:ext uri="{FF2B5EF4-FFF2-40B4-BE49-F238E27FC236}">
                <a16:creationId xmlns:a16="http://schemas.microsoft.com/office/drawing/2014/main" id="{0EB89131-F71F-4169-80A1-EA4C3F930857}"/>
              </a:ext>
            </a:extLst>
          </p:cNvPr>
          <p:cNvSpPr txBox="1">
            <a:spLocks noGrp="1"/>
          </p:cNvSpPr>
          <p:nvPr>
            <p:ph type="title"/>
          </p:nvPr>
        </p:nvSpPr>
        <p:spPr>
          <a:xfrm>
            <a:off x="554038" y="3873500"/>
            <a:ext cx="8132762" cy="1362075"/>
          </a:xfrm>
        </p:spPr>
        <p:txBody>
          <a:bodyPr spcFirstLastPara="1" lIns="90600" tIns="44500" rIns="90600" bIns="44500">
            <a:noAutofit/>
          </a:bodyPr>
          <a:lstStyle/>
          <a:p>
            <a:pPr>
              <a:defRPr/>
            </a:pPr>
            <a:r>
              <a:rPr lang="en-US" sz="3600" dirty="0"/>
              <a:t>CORE ACTIONs 1–5 FINDINGS FOR THE </a:t>
            </a:r>
            <a:r>
              <a:rPr lang="en-US" sz="3600" dirty="0">
                <a:ea typeface="Times New Roman"/>
                <a:cs typeface="Times New Roman"/>
                <a:sym typeface="Times New Roman"/>
              </a:rPr>
              <a:t>FULL LESSON VIDEO</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Google Shape;281;p28">
            <a:extLst>
              <a:ext uri="{FF2B5EF4-FFF2-40B4-BE49-F238E27FC236}">
                <a16:creationId xmlns:a16="http://schemas.microsoft.com/office/drawing/2014/main" id="{BBF3AB18-462C-4E5C-B7DB-B1B695D70214}"/>
              </a:ext>
            </a:extLst>
          </p:cNvPr>
          <p:cNvSpPr>
            <a:spLocks noGrp="1" noChangeArrowheads="1"/>
          </p:cNvSpPr>
          <p:nvPr>
            <p:ph type="title"/>
          </p:nvPr>
        </p:nvSpPr>
        <p:spPr/>
        <p:txBody>
          <a:bodyPr lIns="90600" tIns="44500" rIns="90600" bIns="44500"/>
          <a:lstStyle/>
          <a:p>
            <a:r>
              <a:rPr lang="en-US" altLang="en-US" dirty="0"/>
              <a:t>Core Action 1 – Poll</a:t>
            </a:r>
          </a:p>
        </p:txBody>
      </p:sp>
      <p:sp>
        <p:nvSpPr>
          <p:cNvPr id="282" name="Google Shape;282;p28">
            <a:extLst>
              <a:ext uri="{FF2B5EF4-FFF2-40B4-BE49-F238E27FC236}">
                <a16:creationId xmlns:a16="http://schemas.microsoft.com/office/drawing/2014/main" id="{84C2BFB0-37BA-4652-90ED-91F499CDC4AF}"/>
              </a:ext>
            </a:extLst>
          </p:cNvPr>
          <p:cNvSpPr txBox="1">
            <a:spLocks noGrp="1"/>
          </p:cNvSpPr>
          <p:nvPr>
            <p:ph type="body" idx="1"/>
          </p:nvPr>
        </p:nvSpPr>
        <p:spPr>
          <a:xfrm>
            <a:off x="609600" y="1828800"/>
            <a:ext cx="7924800" cy="3951288"/>
          </a:xfrm>
        </p:spPr>
        <p:txBody>
          <a:bodyPr spcFirstLastPara="1" lIns="90600" tIns="44500" rIns="90600" bIns="44500">
            <a:noAutofit/>
          </a:bodyPr>
          <a:lstStyle/>
          <a:p>
            <a:pPr marL="0" indent="0">
              <a:lnSpc>
                <a:spcPct val="120000"/>
              </a:lnSpc>
              <a:spcBef>
                <a:spcPts val="0"/>
              </a:spcBef>
              <a:spcAft>
                <a:spcPts val="0"/>
              </a:spcAft>
              <a:buClr>
                <a:srgbClr val="004080"/>
              </a:buClr>
              <a:buSzPts val="2200"/>
              <a:buFont typeface="Wingdings" panose="05000000000000000000" pitchFamily="2" charset="2"/>
              <a:buNone/>
              <a:defRPr/>
            </a:pPr>
            <a:r>
              <a:rPr lang="en-US" dirty="0">
                <a:ea typeface="Arial"/>
                <a:cs typeface="Arial"/>
                <a:sym typeface="Arial"/>
              </a:rPr>
              <a:t>Select the indicators that you thought were evident in the lesson:</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A</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B</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C</a:t>
            </a:r>
          </a:p>
          <a:p>
            <a:pPr marL="457200" indent="-457200">
              <a:lnSpc>
                <a:spcPct val="120000"/>
              </a:lnSpc>
              <a:spcBef>
                <a:spcPts val="1200"/>
              </a:spcBef>
              <a:spcAft>
                <a:spcPts val="0"/>
              </a:spcAft>
              <a:buClr>
                <a:srgbClr val="004080"/>
              </a:buClr>
              <a:buSzPts val="2200"/>
              <a:buFont typeface="Arial"/>
              <a:buAutoNum type="arabicPeriod"/>
              <a:defRPr/>
            </a:pPr>
            <a:endParaRPr lang="en-US" dirty="0">
              <a:cs typeface="Arial"/>
              <a:sym typeface="Arial"/>
            </a:endParaRPr>
          </a:p>
          <a:p>
            <a:pPr marL="0" indent="0">
              <a:lnSpc>
                <a:spcPct val="120000"/>
              </a:lnSpc>
              <a:spcBef>
                <a:spcPts val="1200"/>
              </a:spcBef>
              <a:spcAft>
                <a:spcPts val="0"/>
              </a:spcAft>
              <a:buClr>
                <a:srgbClr val="004080"/>
              </a:buClr>
              <a:buSzPts val="2200"/>
              <a:buNone/>
              <a:defRPr/>
            </a:pPr>
            <a:endParaRPr dirty="0"/>
          </a:p>
        </p:txBody>
      </p:sp>
      <p:pic>
        <p:nvPicPr>
          <p:cNvPr id="78851" name="Picture 4">
            <a:extLst>
              <a:ext uri="{FF2B5EF4-FFF2-40B4-BE49-F238E27FC236}">
                <a16:creationId xmlns:a16="http://schemas.microsoft.com/office/drawing/2014/main" id="{86FB2228-9B53-4338-B071-FB848F4804E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75" y="166688"/>
            <a:ext cx="12477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Google Shape;293;p30">
            <a:extLst>
              <a:ext uri="{FF2B5EF4-FFF2-40B4-BE49-F238E27FC236}">
                <a16:creationId xmlns:a16="http://schemas.microsoft.com/office/drawing/2014/main" id="{4BAC9EA7-8D49-445A-A8F0-CBB5927FFBA8}"/>
              </a:ext>
            </a:extLst>
          </p:cNvPr>
          <p:cNvSpPr>
            <a:spLocks noGrp="1" noChangeArrowheads="1"/>
          </p:cNvSpPr>
          <p:nvPr>
            <p:ph type="title" idx="4294967295"/>
          </p:nvPr>
        </p:nvSpPr>
        <p:spPr>
          <a:xfrm>
            <a:off x="630181" y="152400"/>
            <a:ext cx="7658100" cy="1116012"/>
          </a:xfrm>
        </p:spPr>
        <p:txBody>
          <a:bodyPr lIns="90600" tIns="44500" rIns="90600" bIns="44500"/>
          <a:lstStyle/>
          <a:p>
            <a:r>
              <a:rPr lang="en-US" altLang="en-US" dirty="0"/>
              <a:t>Compare Your Ratings &amp; Evidence to the Sample Ratings for Core Action 1</a:t>
            </a:r>
          </a:p>
        </p:txBody>
      </p:sp>
      <p:sp>
        <p:nvSpPr>
          <p:cNvPr id="5" name="Google Shape;225;p22" descr="10 minutes">
            <a:extLst>
              <a:ext uri="{FF2B5EF4-FFF2-40B4-BE49-F238E27FC236}">
                <a16:creationId xmlns:a16="http://schemas.microsoft.com/office/drawing/2014/main" id="{335ADB28-FD07-A249-A01E-1DC56C056966}"/>
              </a:ext>
            </a:extLst>
          </p:cNvPr>
          <p:cNvSpPr txBox="1"/>
          <p:nvPr/>
        </p:nvSpPr>
        <p:spPr>
          <a:xfrm>
            <a:off x="6096000" y="5969760"/>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5 minutes</a:t>
            </a:r>
            <a:endParaRPr dirty="0"/>
          </a:p>
        </p:txBody>
      </p:sp>
      <p:pic>
        <p:nvPicPr>
          <p:cNvPr id="7" name="Picture 6" descr="Core Action 1. Lesson content is rigorous and relevant for the level defined by the state-adopted standards.&#10;A. Instructor establishes well-defined standards-based lesson goals.&#10;B. Students are working with texts at or above the expected complexity for the level(s) as defined by the standards.&#10;C. Students spend most class time engaged with some combination of reading, writing, or speaking directly about knowledge-building text(s).&#10;Evidence observed:">
            <a:extLst>
              <a:ext uri="{FF2B5EF4-FFF2-40B4-BE49-F238E27FC236}">
                <a16:creationId xmlns:a16="http://schemas.microsoft.com/office/drawing/2014/main" id="{A4ED373F-3B1D-4F88-331C-F97AD98533EE}"/>
              </a:ext>
            </a:extLst>
          </p:cNvPr>
          <p:cNvPicPr>
            <a:picLocks noChangeAspect="1"/>
          </p:cNvPicPr>
          <p:nvPr/>
        </p:nvPicPr>
        <p:blipFill rotWithShape="1">
          <a:blip r:embed="rId3"/>
          <a:srcRect b="11713"/>
          <a:stretch/>
        </p:blipFill>
        <p:spPr>
          <a:xfrm>
            <a:off x="111339" y="1777586"/>
            <a:ext cx="8921321" cy="3251614"/>
          </a:xfrm>
          <a:prstGeom prst="rect">
            <a:avLst/>
          </a:prstGeom>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Google Shape;287;p29">
            <a:extLst>
              <a:ext uri="{FF2B5EF4-FFF2-40B4-BE49-F238E27FC236}">
                <a16:creationId xmlns:a16="http://schemas.microsoft.com/office/drawing/2014/main" id="{B202FFD5-2476-4618-B935-3EB092F3F4D8}"/>
              </a:ext>
            </a:extLst>
          </p:cNvPr>
          <p:cNvSpPr>
            <a:spLocks noGrp="1" noChangeArrowheads="1"/>
          </p:cNvSpPr>
          <p:nvPr>
            <p:ph type="title"/>
          </p:nvPr>
        </p:nvSpPr>
        <p:spPr>
          <a:xfrm>
            <a:off x="1295400" y="304800"/>
            <a:ext cx="7086600" cy="758825"/>
          </a:xfrm>
        </p:spPr>
        <p:txBody>
          <a:bodyPr lIns="90600" tIns="44500" rIns="90600" bIns="44500"/>
          <a:lstStyle/>
          <a:p>
            <a:r>
              <a:rPr lang="en-US" altLang="en-US" dirty="0"/>
              <a:t>Share Findings for Core Action 1</a:t>
            </a:r>
          </a:p>
        </p:txBody>
      </p:sp>
      <p:sp>
        <p:nvSpPr>
          <p:cNvPr id="80898" name="Google Shape;288;p29">
            <a:extLst>
              <a:ext uri="{FF2B5EF4-FFF2-40B4-BE49-F238E27FC236}">
                <a16:creationId xmlns:a16="http://schemas.microsoft.com/office/drawing/2014/main" id="{0C44D048-B0DD-4F27-90AE-59241B0630F0}"/>
              </a:ext>
            </a:extLst>
          </p:cNvPr>
          <p:cNvSpPr>
            <a:spLocks noGrp="1" noChangeArrowheads="1"/>
          </p:cNvSpPr>
          <p:nvPr>
            <p:ph type="body" idx="1"/>
          </p:nvPr>
        </p:nvSpPr>
        <p:spPr>
          <a:xfrm>
            <a:off x="609600" y="1731963"/>
            <a:ext cx="7924800" cy="3001962"/>
          </a:xfrm>
        </p:spPr>
        <p:txBody>
          <a:bodyPr lIns="90600" tIns="44500" rIns="90600" bIns="44500"/>
          <a:lstStyle/>
          <a:p>
            <a:pPr>
              <a:lnSpc>
                <a:spcPct val="120000"/>
              </a:lnSpc>
              <a:spcBef>
                <a:spcPct val="0"/>
              </a:spcBef>
              <a:buClr>
                <a:srgbClr val="004080"/>
              </a:buClr>
              <a:buSzPts val="2200"/>
            </a:pPr>
            <a:r>
              <a:rPr lang="en-US" altLang="en-US" dirty="0">
                <a:cs typeface="Arial" panose="020B0604020202020204" pitchFamily="34" charset="0"/>
                <a:sym typeface="Arial" panose="020B0604020202020204" pitchFamily="34" charset="0"/>
              </a:rPr>
              <a:t>Let’s have a couple of teams share their ratings and the evidence that supports those ratings.</a:t>
            </a:r>
          </a:p>
          <a:p>
            <a:pPr>
              <a:lnSpc>
                <a:spcPct val="120000"/>
              </a:lnSpc>
              <a:spcBef>
                <a:spcPct val="0"/>
              </a:spcBef>
              <a:buClr>
                <a:srgbClr val="004080"/>
              </a:buClr>
              <a:buSzPts val="2200"/>
            </a:pPr>
            <a:endParaRPr lang="en-US" altLang="en-US" dirty="0">
              <a:cs typeface="Arial" panose="020B0604020202020204" pitchFamily="34" charset="0"/>
              <a:sym typeface="Arial" panose="020B0604020202020204" pitchFamily="34" charset="0"/>
            </a:endParaRPr>
          </a:p>
          <a:p>
            <a:pPr>
              <a:lnSpc>
                <a:spcPct val="120000"/>
              </a:lnSpc>
              <a:spcBef>
                <a:spcPct val="0"/>
              </a:spcBef>
              <a:buClr>
                <a:srgbClr val="004080"/>
              </a:buClr>
              <a:buSzPts val="2200"/>
            </a:pPr>
            <a:r>
              <a:rPr lang="en-US" altLang="en-US" dirty="0">
                <a:cs typeface="Arial" panose="020B0604020202020204" pitchFamily="34" charset="0"/>
                <a:sym typeface="Arial" panose="020B0604020202020204" pitchFamily="34" charset="0"/>
              </a:rPr>
              <a:t>Did anyone have different ratings or evidence that they would like to share?</a:t>
            </a:r>
          </a:p>
          <a:p>
            <a:pPr marL="0" indent="0">
              <a:lnSpc>
                <a:spcPct val="120000"/>
              </a:lnSpc>
              <a:spcBef>
                <a:spcPct val="0"/>
              </a:spcBef>
              <a:buClr>
                <a:srgbClr val="004080"/>
              </a:buClr>
              <a:buSzPts val="2200"/>
              <a:buFont typeface="Wingdings" panose="05000000000000000000" pitchFamily="2" charset="2"/>
              <a:buNone/>
            </a:pPr>
            <a:endParaRPr lang="en-US" altLang="en-US" dirty="0"/>
          </a:p>
        </p:txBody>
      </p:sp>
      <p:pic>
        <p:nvPicPr>
          <p:cNvPr id="80899" name="Picture 2" descr="Solid Black Megaphone Icon 4 (Graphic) by ahlangraphic · Creative Fabrica">
            <a:extLst>
              <a:ext uri="{FF2B5EF4-FFF2-40B4-BE49-F238E27FC236}">
                <a16:creationId xmlns:a16="http://schemas.microsoft.com/office/drawing/2014/main" id="{F99A87E5-D5B1-4301-916A-25D874634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8097838" y="330200"/>
            <a:ext cx="873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Google Shape;299;p31">
            <a:extLst>
              <a:ext uri="{FF2B5EF4-FFF2-40B4-BE49-F238E27FC236}">
                <a16:creationId xmlns:a16="http://schemas.microsoft.com/office/drawing/2014/main" id="{912204D1-902E-4DAA-A52F-3EB80A506CBD}"/>
              </a:ext>
            </a:extLst>
          </p:cNvPr>
          <p:cNvSpPr>
            <a:spLocks noGrp="1" noChangeArrowheads="1"/>
          </p:cNvSpPr>
          <p:nvPr>
            <p:ph type="title"/>
          </p:nvPr>
        </p:nvSpPr>
        <p:spPr>
          <a:xfrm>
            <a:off x="1295400" y="304800"/>
            <a:ext cx="7086600" cy="773113"/>
          </a:xfrm>
        </p:spPr>
        <p:txBody>
          <a:bodyPr lIns="90600" tIns="44500" rIns="90600" bIns="44500"/>
          <a:lstStyle/>
          <a:p>
            <a:r>
              <a:rPr lang="en-US" altLang="en-US" dirty="0"/>
              <a:t>Core Action 2 – Poll</a:t>
            </a:r>
          </a:p>
        </p:txBody>
      </p:sp>
      <p:sp>
        <p:nvSpPr>
          <p:cNvPr id="300" name="Google Shape;300;p31">
            <a:extLst>
              <a:ext uri="{FF2B5EF4-FFF2-40B4-BE49-F238E27FC236}">
                <a16:creationId xmlns:a16="http://schemas.microsoft.com/office/drawing/2014/main" id="{B75FCD5A-28D7-4E01-AD5C-90EF2F73029A}"/>
              </a:ext>
            </a:extLst>
          </p:cNvPr>
          <p:cNvSpPr txBox="1">
            <a:spLocks noGrp="1"/>
          </p:cNvSpPr>
          <p:nvPr>
            <p:ph type="body" idx="1"/>
          </p:nvPr>
        </p:nvSpPr>
        <p:spPr>
          <a:xfrm>
            <a:off x="609600" y="1828800"/>
            <a:ext cx="7924800" cy="3951288"/>
          </a:xfrm>
        </p:spPr>
        <p:txBody>
          <a:bodyPr spcFirstLastPara="1" lIns="90600" tIns="44500" rIns="90600" bIns="44500">
            <a:noAutofit/>
          </a:bodyPr>
          <a:lstStyle/>
          <a:p>
            <a:pPr marL="0" indent="0">
              <a:lnSpc>
                <a:spcPct val="120000"/>
              </a:lnSpc>
              <a:spcBef>
                <a:spcPts val="0"/>
              </a:spcBef>
              <a:spcAft>
                <a:spcPts val="0"/>
              </a:spcAft>
              <a:buClr>
                <a:srgbClr val="004080"/>
              </a:buClr>
              <a:buSzPts val="2200"/>
              <a:buFont typeface="Wingdings" panose="05000000000000000000" pitchFamily="2" charset="2"/>
              <a:buNone/>
              <a:defRPr/>
            </a:pPr>
            <a:r>
              <a:rPr lang="en-US" dirty="0">
                <a:ea typeface="Arial"/>
                <a:cs typeface="Arial"/>
                <a:sym typeface="Arial"/>
              </a:rPr>
              <a:t>Select the indicators that you thought were evident in the lesson:</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A</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B</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C</a:t>
            </a:r>
          </a:p>
          <a:p>
            <a:pPr marL="0" indent="0">
              <a:lnSpc>
                <a:spcPct val="120000"/>
              </a:lnSpc>
              <a:spcBef>
                <a:spcPts val="1200"/>
              </a:spcBef>
              <a:spcAft>
                <a:spcPts val="0"/>
              </a:spcAft>
              <a:buClr>
                <a:srgbClr val="004080"/>
              </a:buClr>
              <a:buSzPts val="2200"/>
              <a:buNone/>
              <a:defRPr/>
            </a:pPr>
            <a:endParaRPr lang="en-US" dirty="0">
              <a:cs typeface="Arial"/>
              <a:sym typeface="Arial"/>
            </a:endParaRPr>
          </a:p>
          <a:p>
            <a:pPr marL="0" indent="0">
              <a:lnSpc>
                <a:spcPct val="120000"/>
              </a:lnSpc>
              <a:spcBef>
                <a:spcPts val="1200"/>
              </a:spcBef>
              <a:spcAft>
                <a:spcPts val="0"/>
              </a:spcAft>
              <a:buClr>
                <a:srgbClr val="004080"/>
              </a:buClr>
              <a:buSzPts val="2200"/>
              <a:buNone/>
              <a:defRPr/>
            </a:pPr>
            <a:endParaRPr dirty="0"/>
          </a:p>
        </p:txBody>
      </p:sp>
      <p:pic>
        <p:nvPicPr>
          <p:cNvPr id="84995" name="Picture 4">
            <a:extLst>
              <a:ext uri="{FF2B5EF4-FFF2-40B4-BE49-F238E27FC236}">
                <a16:creationId xmlns:a16="http://schemas.microsoft.com/office/drawing/2014/main" id="{DFE2D62A-0067-476C-88DE-BEB6B1DBEAF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6025" y="69850"/>
            <a:ext cx="12477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Google Shape;311;p33">
            <a:extLst>
              <a:ext uri="{FF2B5EF4-FFF2-40B4-BE49-F238E27FC236}">
                <a16:creationId xmlns:a16="http://schemas.microsoft.com/office/drawing/2014/main" id="{24A5ACF4-03FF-4A29-AC76-3CB0752DF450}"/>
              </a:ext>
            </a:extLst>
          </p:cNvPr>
          <p:cNvSpPr>
            <a:spLocks noGrp="1" noChangeArrowheads="1"/>
          </p:cNvSpPr>
          <p:nvPr>
            <p:ph type="title" idx="4294967295"/>
          </p:nvPr>
        </p:nvSpPr>
        <p:spPr>
          <a:xfrm>
            <a:off x="752475" y="20256"/>
            <a:ext cx="7940675" cy="1185863"/>
          </a:xfrm>
        </p:spPr>
        <p:txBody>
          <a:bodyPr lIns="90600" tIns="44500" rIns="90600" bIns="44500"/>
          <a:lstStyle/>
          <a:p>
            <a:r>
              <a:rPr lang="en-US" altLang="en-US" dirty="0"/>
              <a:t>Compare Your Ratings &amp; Evidence to the Sample Ratings for Core Action 2</a:t>
            </a:r>
          </a:p>
        </p:txBody>
      </p:sp>
      <p:sp>
        <p:nvSpPr>
          <p:cNvPr id="5" name="Google Shape;225;p22" descr="10 minutes">
            <a:extLst>
              <a:ext uri="{FF2B5EF4-FFF2-40B4-BE49-F238E27FC236}">
                <a16:creationId xmlns:a16="http://schemas.microsoft.com/office/drawing/2014/main" id="{C3790028-1B57-744A-ACCC-A985F38354A7}"/>
              </a:ext>
            </a:extLst>
          </p:cNvPr>
          <p:cNvSpPr txBox="1"/>
          <p:nvPr/>
        </p:nvSpPr>
        <p:spPr>
          <a:xfrm>
            <a:off x="6096000" y="5969760"/>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5 minutes</a:t>
            </a:r>
            <a:endParaRPr dirty="0"/>
          </a:p>
        </p:txBody>
      </p:sp>
      <p:pic>
        <p:nvPicPr>
          <p:cNvPr id="7" name="Picture 6" descr="Core Action 2. Lesson activities prepare students to access the content of the lesson.&#10;A. Instructor explicitly links lesson content to previous lessons or students’ prior knowledge.B. Instructor offers a range of brief and engaging auxiliary resources to build students’ knowledge and vocabulary about lesson content. This includes suchresources as visual images, videos, and supplementary texts.C. Instructor draws on students’ funds of knowledge about the topic and content of the lesson and provides opportunities for peer-sharing.Evidence observed:">
            <a:extLst>
              <a:ext uri="{FF2B5EF4-FFF2-40B4-BE49-F238E27FC236}">
                <a16:creationId xmlns:a16="http://schemas.microsoft.com/office/drawing/2014/main" id="{E8D6B0B2-B196-072B-9FED-9D4ACB8941B6}"/>
              </a:ext>
            </a:extLst>
          </p:cNvPr>
          <p:cNvPicPr>
            <a:picLocks noChangeAspect="1"/>
          </p:cNvPicPr>
          <p:nvPr/>
        </p:nvPicPr>
        <p:blipFill rotWithShape="1">
          <a:blip r:embed="rId3"/>
          <a:srcRect b="12278"/>
          <a:stretch/>
        </p:blipFill>
        <p:spPr>
          <a:xfrm>
            <a:off x="81643" y="1752600"/>
            <a:ext cx="8969829" cy="3200400"/>
          </a:xfrm>
          <a:prstGeom prst="rect">
            <a:avLst/>
          </a:prstGeom>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Google Shape;305;p32">
            <a:extLst>
              <a:ext uri="{FF2B5EF4-FFF2-40B4-BE49-F238E27FC236}">
                <a16:creationId xmlns:a16="http://schemas.microsoft.com/office/drawing/2014/main" id="{7A9C1CEB-E895-4E80-BE17-BAB24E774019}"/>
              </a:ext>
            </a:extLst>
          </p:cNvPr>
          <p:cNvSpPr>
            <a:spLocks noGrp="1" noChangeArrowheads="1"/>
          </p:cNvSpPr>
          <p:nvPr>
            <p:ph type="title"/>
          </p:nvPr>
        </p:nvSpPr>
        <p:spPr>
          <a:xfrm>
            <a:off x="1190625" y="304800"/>
            <a:ext cx="7191375" cy="842963"/>
          </a:xfrm>
        </p:spPr>
        <p:txBody>
          <a:bodyPr lIns="90600" tIns="44500" rIns="90600" bIns="44500"/>
          <a:lstStyle/>
          <a:p>
            <a:r>
              <a:rPr lang="en-US" altLang="en-US" dirty="0"/>
              <a:t>Share Findings for</a:t>
            </a:r>
            <a:r>
              <a:rPr lang="en-US" altLang="en-US" dirty="0">
                <a:solidFill>
                  <a:srgbClr val="FF0000"/>
                </a:solidFill>
              </a:rPr>
              <a:t> </a:t>
            </a:r>
            <a:r>
              <a:rPr lang="en-US" altLang="en-US" dirty="0"/>
              <a:t>Core Action 2</a:t>
            </a:r>
          </a:p>
        </p:txBody>
      </p:sp>
      <p:sp>
        <p:nvSpPr>
          <p:cNvPr id="87042" name="Google Shape;306;p32">
            <a:extLst>
              <a:ext uri="{FF2B5EF4-FFF2-40B4-BE49-F238E27FC236}">
                <a16:creationId xmlns:a16="http://schemas.microsoft.com/office/drawing/2014/main" id="{7213D775-5701-4E83-95BD-A125AB3B3618}"/>
              </a:ext>
            </a:extLst>
          </p:cNvPr>
          <p:cNvSpPr>
            <a:spLocks noGrp="1" noChangeArrowheads="1"/>
          </p:cNvSpPr>
          <p:nvPr>
            <p:ph type="body" idx="1"/>
          </p:nvPr>
        </p:nvSpPr>
        <p:spPr>
          <a:xfrm>
            <a:off x="722313" y="1684338"/>
            <a:ext cx="7812087" cy="3514725"/>
          </a:xfrm>
        </p:spPr>
        <p:txBody>
          <a:bodyPr lIns="90600" tIns="44500" rIns="90600" bIns="44500"/>
          <a:lstStyle/>
          <a:p>
            <a:pPr>
              <a:lnSpc>
                <a:spcPct val="120000"/>
              </a:lnSpc>
              <a:spcBef>
                <a:spcPct val="0"/>
              </a:spcBef>
              <a:buClr>
                <a:srgbClr val="004080"/>
              </a:buClr>
              <a:buSzPts val="2200"/>
            </a:pPr>
            <a:r>
              <a:rPr lang="en-US" altLang="en-US" dirty="0">
                <a:cs typeface="Arial" panose="020B0604020202020204" pitchFamily="34" charset="0"/>
                <a:sym typeface="Arial" panose="020B0604020202020204" pitchFamily="34" charset="0"/>
              </a:rPr>
              <a:t>Let’s have a couple of teams share their ratings and the evidence that supports those ratings.</a:t>
            </a:r>
          </a:p>
          <a:p>
            <a:pPr>
              <a:lnSpc>
                <a:spcPct val="120000"/>
              </a:lnSpc>
              <a:spcBef>
                <a:spcPct val="0"/>
              </a:spcBef>
              <a:buClr>
                <a:srgbClr val="004080"/>
              </a:buClr>
              <a:buSzPts val="2200"/>
            </a:pPr>
            <a:endParaRPr lang="en-US" altLang="en-US" dirty="0">
              <a:cs typeface="Arial" panose="020B0604020202020204" pitchFamily="34" charset="0"/>
              <a:sym typeface="Arial" panose="020B0604020202020204" pitchFamily="34" charset="0"/>
            </a:endParaRPr>
          </a:p>
          <a:p>
            <a:pPr>
              <a:lnSpc>
                <a:spcPct val="120000"/>
              </a:lnSpc>
              <a:spcBef>
                <a:spcPct val="0"/>
              </a:spcBef>
              <a:buClr>
                <a:srgbClr val="004080"/>
              </a:buClr>
              <a:buSzPts val="2200"/>
            </a:pPr>
            <a:r>
              <a:rPr lang="en-US" altLang="en-US" dirty="0">
                <a:cs typeface="Arial" panose="020B0604020202020204" pitchFamily="34" charset="0"/>
                <a:sym typeface="Arial" panose="020B0604020202020204" pitchFamily="34" charset="0"/>
              </a:rPr>
              <a:t>Did anyone have different ratings or evidence that they would like to share?</a:t>
            </a:r>
          </a:p>
          <a:p>
            <a:pPr marL="0" indent="0">
              <a:lnSpc>
                <a:spcPct val="120000"/>
              </a:lnSpc>
              <a:spcBef>
                <a:spcPct val="0"/>
              </a:spcBef>
              <a:buClr>
                <a:srgbClr val="004080"/>
              </a:buClr>
              <a:buSzPts val="2200"/>
              <a:buFont typeface="Wingdings" panose="05000000000000000000" pitchFamily="2" charset="2"/>
              <a:buNone/>
            </a:pPr>
            <a:endParaRPr lang="en-US" altLang="en-US" dirty="0"/>
          </a:p>
        </p:txBody>
      </p:sp>
      <p:pic>
        <p:nvPicPr>
          <p:cNvPr id="87043" name="Picture 2" descr="Solid Black Megaphone Icon 4 (Graphic) by ahlangraphic · Creative Fabrica">
            <a:extLst>
              <a:ext uri="{FF2B5EF4-FFF2-40B4-BE49-F238E27FC236}">
                <a16:creationId xmlns:a16="http://schemas.microsoft.com/office/drawing/2014/main" id="{F3A2C430-8EF7-4E92-AF60-8D0DE03FE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980363" y="304800"/>
            <a:ext cx="87153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Google Shape;317;p34">
            <a:extLst>
              <a:ext uri="{FF2B5EF4-FFF2-40B4-BE49-F238E27FC236}">
                <a16:creationId xmlns:a16="http://schemas.microsoft.com/office/drawing/2014/main" id="{D0E1A3B5-7E02-4801-82AE-C53351604780}"/>
              </a:ext>
            </a:extLst>
          </p:cNvPr>
          <p:cNvSpPr>
            <a:spLocks noGrp="1" noChangeArrowheads="1"/>
          </p:cNvSpPr>
          <p:nvPr>
            <p:ph type="title"/>
          </p:nvPr>
        </p:nvSpPr>
        <p:spPr>
          <a:xfrm>
            <a:off x="1295400" y="446087"/>
            <a:ext cx="7086600" cy="773113"/>
          </a:xfrm>
        </p:spPr>
        <p:txBody>
          <a:bodyPr lIns="90600" tIns="44500" rIns="90600" bIns="44500"/>
          <a:lstStyle/>
          <a:p>
            <a:br>
              <a:rPr lang="en-US" altLang="en-US" sz="3200" dirty="0">
                <a:solidFill>
                  <a:srgbClr val="FF0000"/>
                </a:solidFill>
              </a:rPr>
            </a:br>
            <a:r>
              <a:rPr lang="en-US" altLang="en-US" dirty="0"/>
              <a:t>Core Action 3 – Poll</a:t>
            </a:r>
          </a:p>
        </p:txBody>
      </p:sp>
      <p:sp>
        <p:nvSpPr>
          <p:cNvPr id="318" name="Google Shape;318;p34">
            <a:extLst>
              <a:ext uri="{FF2B5EF4-FFF2-40B4-BE49-F238E27FC236}">
                <a16:creationId xmlns:a16="http://schemas.microsoft.com/office/drawing/2014/main" id="{4157D3F5-CFEA-463B-A33A-BB0514EC2329}"/>
              </a:ext>
            </a:extLst>
          </p:cNvPr>
          <p:cNvSpPr txBox="1">
            <a:spLocks noGrp="1"/>
          </p:cNvSpPr>
          <p:nvPr>
            <p:ph type="body" idx="1"/>
          </p:nvPr>
        </p:nvSpPr>
        <p:spPr>
          <a:xfrm>
            <a:off x="609600" y="1828800"/>
            <a:ext cx="7924800" cy="3951288"/>
          </a:xfrm>
        </p:spPr>
        <p:txBody>
          <a:bodyPr spcFirstLastPara="1" lIns="90600" tIns="44500" rIns="90600" bIns="44500">
            <a:noAutofit/>
          </a:bodyPr>
          <a:lstStyle/>
          <a:p>
            <a:pPr marL="0" indent="0">
              <a:lnSpc>
                <a:spcPct val="120000"/>
              </a:lnSpc>
              <a:spcBef>
                <a:spcPts val="0"/>
              </a:spcBef>
              <a:spcAft>
                <a:spcPts val="0"/>
              </a:spcAft>
              <a:buClr>
                <a:srgbClr val="004080"/>
              </a:buClr>
              <a:buSzPts val="2200"/>
              <a:buFont typeface="Wingdings" panose="05000000000000000000" pitchFamily="2" charset="2"/>
              <a:buNone/>
              <a:defRPr/>
            </a:pPr>
            <a:r>
              <a:rPr lang="en-US" dirty="0">
                <a:ea typeface="Arial"/>
                <a:cs typeface="Arial"/>
                <a:sym typeface="Arial"/>
              </a:rPr>
              <a:t>Select the indicators that you thought were evident in the lesson:</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A</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B</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C</a:t>
            </a:r>
          </a:p>
          <a:p>
            <a:pPr marL="457200" indent="-457200">
              <a:lnSpc>
                <a:spcPct val="120000"/>
              </a:lnSpc>
              <a:spcBef>
                <a:spcPts val="1200"/>
              </a:spcBef>
              <a:spcAft>
                <a:spcPts val="0"/>
              </a:spcAft>
              <a:buClr>
                <a:srgbClr val="004080"/>
              </a:buClr>
              <a:buSzPts val="2200"/>
              <a:buFont typeface="Arial"/>
              <a:buAutoNum type="arabicPeriod"/>
              <a:defRPr/>
            </a:pPr>
            <a:endParaRPr lang="en-US" dirty="0">
              <a:cs typeface="Arial"/>
              <a:sym typeface="Arial"/>
            </a:endParaRPr>
          </a:p>
          <a:p>
            <a:pPr marL="0" indent="0">
              <a:lnSpc>
                <a:spcPct val="120000"/>
              </a:lnSpc>
              <a:spcBef>
                <a:spcPts val="1200"/>
              </a:spcBef>
              <a:spcAft>
                <a:spcPts val="0"/>
              </a:spcAft>
              <a:buClr>
                <a:srgbClr val="004080"/>
              </a:buClr>
              <a:buSzPts val="2200"/>
              <a:buNone/>
              <a:defRPr/>
            </a:pPr>
            <a:endParaRPr dirty="0"/>
          </a:p>
        </p:txBody>
      </p:sp>
      <p:pic>
        <p:nvPicPr>
          <p:cNvPr id="91139" name="Picture 4">
            <a:extLst>
              <a:ext uri="{FF2B5EF4-FFF2-40B4-BE49-F238E27FC236}">
                <a16:creationId xmlns:a16="http://schemas.microsoft.com/office/drawing/2014/main" id="{C6282919-FE0E-4B8C-BA5D-4C21E153FFB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52400"/>
            <a:ext cx="12477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Google Shape;329;p36">
            <a:extLst>
              <a:ext uri="{FF2B5EF4-FFF2-40B4-BE49-F238E27FC236}">
                <a16:creationId xmlns:a16="http://schemas.microsoft.com/office/drawing/2014/main" id="{DFDA00F7-4200-4B00-9CA3-CF5E1F2E61F6}"/>
              </a:ext>
            </a:extLst>
          </p:cNvPr>
          <p:cNvSpPr>
            <a:spLocks noGrp="1" noChangeArrowheads="1"/>
          </p:cNvSpPr>
          <p:nvPr>
            <p:ph type="title" idx="4294967295"/>
          </p:nvPr>
        </p:nvSpPr>
        <p:spPr>
          <a:xfrm>
            <a:off x="571500" y="26727"/>
            <a:ext cx="7848600" cy="1223962"/>
          </a:xfrm>
        </p:spPr>
        <p:txBody>
          <a:bodyPr lIns="90600" tIns="44500" rIns="90600" bIns="44500"/>
          <a:lstStyle/>
          <a:p>
            <a:r>
              <a:rPr lang="en-US" altLang="en-US" dirty="0"/>
              <a:t>Compare Your Ratings &amp; Evidence to the Sample Ratings for Core Action 3</a:t>
            </a:r>
          </a:p>
        </p:txBody>
      </p:sp>
      <p:sp>
        <p:nvSpPr>
          <p:cNvPr id="5" name="Google Shape;225;p22" descr="10 minutes">
            <a:extLst>
              <a:ext uri="{FF2B5EF4-FFF2-40B4-BE49-F238E27FC236}">
                <a16:creationId xmlns:a16="http://schemas.microsoft.com/office/drawing/2014/main" id="{995C4D8E-294B-A547-8B92-0612594D8885}"/>
              </a:ext>
            </a:extLst>
          </p:cNvPr>
          <p:cNvSpPr txBox="1"/>
          <p:nvPr/>
        </p:nvSpPr>
        <p:spPr>
          <a:xfrm>
            <a:off x="6096000" y="5969760"/>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5 minutes</a:t>
            </a:r>
            <a:endParaRPr dirty="0"/>
          </a:p>
        </p:txBody>
      </p:sp>
      <p:pic>
        <p:nvPicPr>
          <p:cNvPr id="7" name="Picture 6" descr="Core Action 3. Lesson activities productively engage students in understanding the content.A. Instructor sequences activities to support students delving deeper into content to build their understanding of key information.B. Students participate actively in collaborative learning activities where they build on each other’s insights and develop their language skills.C. Students display persistence with tasks about demanding content.Evidence observed:">
            <a:extLst>
              <a:ext uri="{FF2B5EF4-FFF2-40B4-BE49-F238E27FC236}">
                <a16:creationId xmlns:a16="http://schemas.microsoft.com/office/drawing/2014/main" id="{35335BD0-20A5-7CA9-8A66-9D136536807E}"/>
              </a:ext>
            </a:extLst>
          </p:cNvPr>
          <p:cNvPicPr>
            <a:picLocks noChangeAspect="1"/>
          </p:cNvPicPr>
          <p:nvPr/>
        </p:nvPicPr>
        <p:blipFill rotWithShape="1">
          <a:blip r:embed="rId3"/>
          <a:srcRect b="13977"/>
          <a:stretch/>
        </p:blipFill>
        <p:spPr>
          <a:xfrm>
            <a:off x="76200" y="1746419"/>
            <a:ext cx="8991600" cy="3206581"/>
          </a:xfrm>
          <a:prstGeom prst="rect">
            <a:avLst/>
          </a:prstGeom>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Google Shape;323;p35">
            <a:extLst>
              <a:ext uri="{FF2B5EF4-FFF2-40B4-BE49-F238E27FC236}">
                <a16:creationId xmlns:a16="http://schemas.microsoft.com/office/drawing/2014/main" id="{36FD8A1F-2C41-4EF5-A834-90BE536F0C6E}"/>
              </a:ext>
            </a:extLst>
          </p:cNvPr>
          <p:cNvSpPr>
            <a:spLocks noGrp="1" noChangeArrowheads="1"/>
          </p:cNvSpPr>
          <p:nvPr>
            <p:ph type="title"/>
          </p:nvPr>
        </p:nvSpPr>
        <p:spPr>
          <a:xfrm>
            <a:off x="1295400" y="304800"/>
            <a:ext cx="7086600" cy="779463"/>
          </a:xfrm>
        </p:spPr>
        <p:txBody>
          <a:bodyPr lIns="90600" tIns="44500" rIns="90600" bIns="44500"/>
          <a:lstStyle/>
          <a:p>
            <a:r>
              <a:rPr lang="en-US" altLang="en-US" dirty="0"/>
              <a:t>Share Findings for</a:t>
            </a:r>
            <a:r>
              <a:rPr lang="en-US" altLang="en-US" dirty="0">
                <a:solidFill>
                  <a:srgbClr val="FF0000"/>
                </a:solidFill>
              </a:rPr>
              <a:t> </a:t>
            </a:r>
            <a:r>
              <a:rPr lang="en-US" altLang="en-US" dirty="0"/>
              <a:t>Core Action 3</a:t>
            </a:r>
          </a:p>
        </p:txBody>
      </p:sp>
      <p:sp>
        <p:nvSpPr>
          <p:cNvPr id="93186" name="Google Shape;324;p35">
            <a:extLst>
              <a:ext uri="{FF2B5EF4-FFF2-40B4-BE49-F238E27FC236}">
                <a16:creationId xmlns:a16="http://schemas.microsoft.com/office/drawing/2014/main" id="{72D982C1-D670-4065-8727-485ED8E6467F}"/>
              </a:ext>
            </a:extLst>
          </p:cNvPr>
          <p:cNvSpPr>
            <a:spLocks noGrp="1" noChangeArrowheads="1"/>
          </p:cNvSpPr>
          <p:nvPr>
            <p:ph type="body" idx="1"/>
          </p:nvPr>
        </p:nvSpPr>
        <p:spPr>
          <a:xfrm>
            <a:off x="609600" y="1925638"/>
            <a:ext cx="7924800" cy="3148012"/>
          </a:xfrm>
        </p:spPr>
        <p:txBody>
          <a:bodyPr lIns="90600" tIns="44500" rIns="90600" bIns="44500"/>
          <a:lstStyle/>
          <a:p>
            <a:pPr>
              <a:lnSpc>
                <a:spcPct val="120000"/>
              </a:lnSpc>
              <a:spcBef>
                <a:spcPct val="0"/>
              </a:spcBef>
              <a:buClr>
                <a:srgbClr val="004080"/>
              </a:buClr>
              <a:buSzPts val="2200"/>
            </a:pPr>
            <a:r>
              <a:rPr lang="en-US" altLang="en-US" dirty="0">
                <a:cs typeface="Arial" panose="020B0604020202020204" pitchFamily="34" charset="0"/>
                <a:sym typeface="Arial" panose="020B0604020202020204" pitchFamily="34" charset="0"/>
              </a:rPr>
              <a:t>Let’s have a couple of teams share their ratings and the evidence that supports those ratings.</a:t>
            </a:r>
          </a:p>
          <a:p>
            <a:pPr>
              <a:lnSpc>
                <a:spcPct val="120000"/>
              </a:lnSpc>
              <a:spcBef>
                <a:spcPct val="0"/>
              </a:spcBef>
              <a:buClr>
                <a:srgbClr val="004080"/>
              </a:buClr>
              <a:buSzPts val="2200"/>
            </a:pPr>
            <a:endParaRPr lang="en-US" altLang="en-US" dirty="0">
              <a:cs typeface="Arial" panose="020B0604020202020204" pitchFamily="34" charset="0"/>
              <a:sym typeface="Arial" panose="020B0604020202020204" pitchFamily="34" charset="0"/>
            </a:endParaRPr>
          </a:p>
          <a:p>
            <a:pPr>
              <a:lnSpc>
                <a:spcPct val="120000"/>
              </a:lnSpc>
              <a:spcBef>
                <a:spcPct val="0"/>
              </a:spcBef>
              <a:buClr>
                <a:srgbClr val="004080"/>
              </a:buClr>
              <a:buSzPts val="2200"/>
            </a:pPr>
            <a:r>
              <a:rPr lang="en-US" altLang="en-US" dirty="0">
                <a:cs typeface="Arial" panose="020B0604020202020204" pitchFamily="34" charset="0"/>
                <a:sym typeface="Arial" panose="020B0604020202020204" pitchFamily="34" charset="0"/>
              </a:rPr>
              <a:t>Did anyone have different ratings or evidence that they would like to share?</a:t>
            </a:r>
          </a:p>
          <a:p>
            <a:pPr marL="0" indent="0">
              <a:lnSpc>
                <a:spcPct val="120000"/>
              </a:lnSpc>
              <a:spcBef>
                <a:spcPct val="0"/>
              </a:spcBef>
              <a:buClr>
                <a:srgbClr val="004080"/>
              </a:buClr>
              <a:buSzPts val="2200"/>
              <a:buFont typeface="Wingdings" panose="05000000000000000000" pitchFamily="2" charset="2"/>
              <a:buNone/>
            </a:pPr>
            <a:endParaRPr lang="en-US" altLang="en-US" dirty="0"/>
          </a:p>
        </p:txBody>
      </p:sp>
      <p:pic>
        <p:nvPicPr>
          <p:cNvPr id="93187" name="Picture 2" descr="Solid Black Megaphone Icon 4 (Graphic) by ahlangraphic · Creative Fabrica">
            <a:extLst>
              <a:ext uri="{FF2B5EF4-FFF2-40B4-BE49-F238E27FC236}">
                <a16:creationId xmlns:a16="http://schemas.microsoft.com/office/drawing/2014/main" id="{263C4CD7-92ED-4C33-87E2-C4DC74A25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945438" y="339725"/>
            <a:ext cx="8731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Google Shape;61;p2">
            <a:extLst>
              <a:ext uri="{FF2B5EF4-FFF2-40B4-BE49-F238E27FC236}">
                <a16:creationId xmlns:a16="http://schemas.microsoft.com/office/drawing/2014/main" id="{F623A8C2-E8A2-4689-8653-CD99F712C26E}"/>
              </a:ext>
            </a:extLst>
          </p:cNvPr>
          <p:cNvSpPr>
            <a:spLocks noGrp="1" noChangeArrowheads="1"/>
          </p:cNvSpPr>
          <p:nvPr>
            <p:ph type="title" idx="4294967295"/>
          </p:nvPr>
        </p:nvSpPr>
        <p:spPr bwMode="auto">
          <a:xfrm>
            <a:off x="609600" y="2628900"/>
            <a:ext cx="7924800" cy="1600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00" tIns="44500" rIns="90600" bIns="44500" numCol="1" spcCol="0" rtlCol="0" fromWordArt="0" anchor="t" anchorCtr="0" forceAA="0" compatLnSpc="1">
            <a:prstTxWarp prst="textNoShape">
              <a:avLst/>
            </a:prstTxWarp>
            <a:noAutofit/>
          </a:bodyPr>
          <a:lstStyle/>
          <a:p>
            <a:pPr marL="0" marR="0" lvl="0" indent="0" algn="ctr" defTabSz="915988" rtl="0" eaLnBrk="0" fontAlgn="base" latinLnBrk="0" hangingPunct="0">
              <a:lnSpc>
                <a:spcPct val="150000"/>
              </a:lnSpc>
              <a:spcBef>
                <a:spcPct val="0"/>
              </a:spcBef>
              <a:spcAft>
                <a:spcPct val="0"/>
              </a:spcAft>
              <a:buClr>
                <a:schemeClr val="tx2"/>
              </a:buClr>
              <a:buSzPts val="2800"/>
              <a:buFont typeface="Wingdings" panose="05000000000000000000" pitchFamily="2" charset="2"/>
              <a:buNone/>
              <a:tabLst/>
              <a:defRPr/>
            </a:pPr>
            <a:r>
              <a:rPr kumimoji="0" lang="en-US" altLang="en-US" sz="28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 to Session Two of the Classroom Observation Training!</a:t>
            </a:r>
            <a:endParaRPr kumimoji="0" lang="en-US" alt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Google Shape;335;p37">
            <a:extLst>
              <a:ext uri="{FF2B5EF4-FFF2-40B4-BE49-F238E27FC236}">
                <a16:creationId xmlns:a16="http://schemas.microsoft.com/office/drawing/2014/main" id="{3B3C2DF9-5E22-400C-9545-47801E12669D}"/>
              </a:ext>
            </a:extLst>
          </p:cNvPr>
          <p:cNvSpPr>
            <a:spLocks noGrp="1" noChangeArrowheads="1"/>
          </p:cNvSpPr>
          <p:nvPr>
            <p:ph type="title"/>
          </p:nvPr>
        </p:nvSpPr>
        <p:spPr>
          <a:xfrm>
            <a:off x="1295400" y="446087"/>
            <a:ext cx="7086600" cy="773113"/>
          </a:xfrm>
        </p:spPr>
        <p:txBody>
          <a:bodyPr lIns="90600" tIns="44500" rIns="90600" bIns="44500"/>
          <a:lstStyle/>
          <a:p>
            <a:br>
              <a:rPr lang="en-US" altLang="en-US" sz="3200" dirty="0">
                <a:solidFill>
                  <a:srgbClr val="FF0000"/>
                </a:solidFill>
              </a:rPr>
            </a:br>
            <a:r>
              <a:rPr lang="en-US" altLang="en-US" sz="3200" dirty="0"/>
              <a:t>Core Action 4 – Poll</a:t>
            </a:r>
            <a:endParaRPr lang="en-US" altLang="en-US" dirty="0"/>
          </a:p>
        </p:txBody>
      </p:sp>
      <p:sp>
        <p:nvSpPr>
          <p:cNvPr id="336" name="Google Shape;336;p37">
            <a:extLst>
              <a:ext uri="{FF2B5EF4-FFF2-40B4-BE49-F238E27FC236}">
                <a16:creationId xmlns:a16="http://schemas.microsoft.com/office/drawing/2014/main" id="{EC36E533-BE52-46FE-947C-0DB416D0EC20}"/>
              </a:ext>
            </a:extLst>
          </p:cNvPr>
          <p:cNvSpPr txBox="1">
            <a:spLocks noGrp="1"/>
          </p:cNvSpPr>
          <p:nvPr>
            <p:ph type="body" idx="1"/>
          </p:nvPr>
        </p:nvSpPr>
        <p:spPr>
          <a:xfrm>
            <a:off x="609600" y="1828800"/>
            <a:ext cx="7924800" cy="3951288"/>
          </a:xfrm>
        </p:spPr>
        <p:txBody>
          <a:bodyPr spcFirstLastPara="1" lIns="90600" tIns="44500" rIns="90600" bIns="44500">
            <a:noAutofit/>
          </a:bodyPr>
          <a:lstStyle/>
          <a:p>
            <a:pPr marL="0" indent="0">
              <a:lnSpc>
                <a:spcPct val="120000"/>
              </a:lnSpc>
              <a:spcBef>
                <a:spcPts val="0"/>
              </a:spcBef>
              <a:spcAft>
                <a:spcPts val="0"/>
              </a:spcAft>
              <a:buClr>
                <a:srgbClr val="004080"/>
              </a:buClr>
              <a:buSzPts val="2200"/>
              <a:buFont typeface="Wingdings" panose="05000000000000000000" pitchFamily="2" charset="2"/>
              <a:buNone/>
              <a:defRPr/>
            </a:pPr>
            <a:r>
              <a:rPr lang="en-US" dirty="0">
                <a:ea typeface="Arial"/>
                <a:cs typeface="Arial"/>
                <a:sym typeface="Arial"/>
              </a:rPr>
              <a:t>Select the indicators that you thought were evident in the lesson:</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A</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B</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C</a:t>
            </a:r>
          </a:p>
          <a:p>
            <a:pPr marL="0" indent="0">
              <a:lnSpc>
                <a:spcPct val="120000"/>
              </a:lnSpc>
              <a:spcBef>
                <a:spcPts val="1200"/>
              </a:spcBef>
              <a:spcAft>
                <a:spcPts val="0"/>
              </a:spcAft>
              <a:buClr>
                <a:srgbClr val="004080"/>
              </a:buClr>
              <a:buSzPts val="2200"/>
              <a:buNone/>
              <a:defRPr/>
            </a:pPr>
            <a:endParaRPr lang="en-US" dirty="0">
              <a:cs typeface="Arial"/>
              <a:sym typeface="Arial"/>
            </a:endParaRPr>
          </a:p>
        </p:txBody>
      </p:sp>
      <p:pic>
        <p:nvPicPr>
          <p:cNvPr id="97283" name="Picture 4">
            <a:extLst>
              <a:ext uri="{FF2B5EF4-FFF2-40B4-BE49-F238E27FC236}">
                <a16:creationId xmlns:a16="http://schemas.microsoft.com/office/drawing/2014/main" id="{8DFF5073-420F-4262-B3B3-2D6C9724827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52400"/>
            <a:ext cx="12477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Google Shape;347;p39">
            <a:extLst>
              <a:ext uri="{FF2B5EF4-FFF2-40B4-BE49-F238E27FC236}">
                <a16:creationId xmlns:a16="http://schemas.microsoft.com/office/drawing/2014/main" id="{B32CA006-BE74-4BB6-8B80-BA55961D5C4B}"/>
              </a:ext>
            </a:extLst>
          </p:cNvPr>
          <p:cNvSpPr>
            <a:spLocks noGrp="1" noChangeArrowheads="1"/>
          </p:cNvSpPr>
          <p:nvPr>
            <p:ph type="title" idx="4294967295"/>
          </p:nvPr>
        </p:nvSpPr>
        <p:spPr>
          <a:xfrm>
            <a:off x="685800" y="76200"/>
            <a:ext cx="7637462" cy="1133475"/>
          </a:xfrm>
        </p:spPr>
        <p:txBody>
          <a:bodyPr lIns="90600" tIns="44500" rIns="90600" bIns="44500"/>
          <a:lstStyle/>
          <a:p>
            <a:r>
              <a:rPr lang="en-US" altLang="en-US" dirty="0"/>
              <a:t>Compare Your Ratings &amp; Evidence to the Sample Ratings for Core Action 4</a:t>
            </a:r>
          </a:p>
        </p:txBody>
      </p:sp>
      <p:sp>
        <p:nvSpPr>
          <p:cNvPr id="5" name="Google Shape;225;p22" descr="10 minutes">
            <a:extLst>
              <a:ext uri="{FF2B5EF4-FFF2-40B4-BE49-F238E27FC236}">
                <a16:creationId xmlns:a16="http://schemas.microsoft.com/office/drawing/2014/main" id="{DFCC1618-FAA6-9D4D-97D3-A583D26DA7AB}"/>
              </a:ext>
            </a:extLst>
          </p:cNvPr>
          <p:cNvSpPr txBox="1"/>
          <p:nvPr/>
        </p:nvSpPr>
        <p:spPr>
          <a:xfrm>
            <a:off x="6096000" y="5969760"/>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5 minutes</a:t>
            </a:r>
            <a:endParaRPr dirty="0"/>
          </a:p>
        </p:txBody>
      </p:sp>
      <p:pic>
        <p:nvPicPr>
          <p:cNvPr id="2" name="Picture 1" descr="Core Action 4. Lesson activities solidify or extend students’ understanding of what they are reading, writing, and learning.A. Students have varied opportunities to demonstrate their understanding of the lesson’s core content and its vocabulary through research, writing, or presentations.B. Students have varied opportunities to apply what they are learning in authentic adult-oriented contexts.C. Instructor ends the class by:• Reviewing lesson objectives;• Providing students with opportunities to reflect on their learning; and• Previewing the next class session and explaining how it will build upon today’s activities.Evidence observed:">
            <a:extLst>
              <a:ext uri="{FF2B5EF4-FFF2-40B4-BE49-F238E27FC236}">
                <a16:creationId xmlns:a16="http://schemas.microsoft.com/office/drawing/2014/main" id="{A41719CC-0C5A-0F2D-06F2-B22A637478F7}"/>
              </a:ext>
            </a:extLst>
          </p:cNvPr>
          <p:cNvPicPr>
            <a:picLocks noChangeAspect="1"/>
          </p:cNvPicPr>
          <p:nvPr/>
        </p:nvPicPr>
        <p:blipFill rotWithShape="1">
          <a:blip r:embed="rId3"/>
          <a:srcRect b="10526"/>
          <a:stretch/>
        </p:blipFill>
        <p:spPr>
          <a:xfrm>
            <a:off x="228600" y="1622390"/>
            <a:ext cx="8763000" cy="4092610"/>
          </a:xfrm>
          <a:prstGeom prst="rect">
            <a:avLst/>
          </a:prstGeom>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Google Shape;341;p38">
            <a:extLst>
              <a:ext uri="{FF2B5EF4-FFF2-40B4-BE49-F238E27FC236}">
                <a16:creationId xmlns:a16="http://schemas.microsoft.com/office/drawing/2014/main" id="{E978F8A9-61C9-4E26-A701-20C5F6152801}"/>
              </a:ext>
            </a:extLst>
          </p:cNvPr>
          <p:cNvSpPr>
            <a:spLocks noGrp="1" noChangeArrowheads="1"/>
          </p:cNvSpPr>
          <p:nvPr>
            <p:ph type="title"/>
          </p:nvPr>
        </p:nvSpPr>
        <p:spPr>
          <a:xfrm>
            <a:off x="1295400" y="304800"/>
            <a:ext cx="7086600" cy="779463"/>
          </a:xfrm>
        </p:spPr>
        <p:txBody>
          <a:bodyPr lIns="90600" tIns="44500" rIns="90600" bIns="44500"/>
          <a:lstStyle/>
          <a:p>
            <a:r>
              <a:rPr lang="en-US" altLang="en-US" dirty="0"/>
              <a:t>Share Findings for</a:t>
            </a:r>
            <a:r>
              <a:rPr lang="en-US" altLang="en-US" dirty="0">
                <a:solidFill>
                  <a:srgbClr val="FF0000"/>
                </a:solidFill>
              </a:rPr>
              <a:t> </a:t>
            </a:r>
            <a:r>
              <a:rPr lang="en-US" altLang="en-US" dirty="0"/>
              <a:t>Core Action 4</a:t>
            </a:r>
          </a:p>
        </p:txBody>
      </p:sp>
      <p:sp>
        <p:nvSpPr>
          <p:cNvPr id="99330" name="Google Shape;342;p38">
            <a:extLst>
              <a:ext uri="{FF2B5EF4-FFF2-40B4-BE49-F238E27FC236}">
                <a16:creationId xmlns:a16="http://schemas.microsoft.com/office/drawing/2014/main" id="{373B771B-3756-49F4-90E5-2ED4A39BD1D5}"/>
              </a:ext>
            </a:extLst>
          </p:cNvPr>
          <p:cNvSpPr>
            <a:spLocks noGrp="1" noChangeArrowheads="1"/>
          </p:cNvSpPr>
          <p:nvPr>
            <p:ph type="body" idx="1"/>
          </p:nvPr>
        </p:nvSpPr>
        <p:spPr>
          <a:xfrm>
            <a:off x="609600" y="1731963"/>
            <a:ext cx="7924800" cy="3144837"/>
          </a:xfrm>
        </p:spPr>
        <p:txBody>
          <a:bodyPr lIns="90600" tIns="44500" rIns="90600" bIns="44500"/>
          <a:lstStyle/>
          <a:p>
            <a:pPr>
              <a:lnSpc>
                <a:spcPct val="120000"/>
              </a:lnSpc>
              <a:spcBef>
                <a:spcPct val="0"/>
              </a:spcBef>
              <a:buClr>
                <a:srgbClr val="004080"/>
              </a:buClr>
              <a:buSzPts val="2200"/>
            </a:pPr>
            <a:r>
              <a:rPr lang="en-US" altLang="en-US" dirty="0">
                <a:cs typeface="Arial" panose="020B0604020202020204" pitchFamily="34" charset="0"/>
                <a:sym typeface="Arial" panose="020B0604020202020204" pitchFamily="34" charset="0"/>
              </a:rPr>
              <a:t>Let’s have a couple of teams share their ratings and the evidence that supports those ratings.</a:t>
            </a:r>
          </a:p>
          <a:p>
            <a:pPr>
              <a:lnSpc>
                <a:spcPct val="120000"/>
              </a:lnSpc>
              <a:spcBef>
                <a:spcPct val="0"/>
              </a:spcBef>
              <a:buClr>
                <a:srgbClr val="004080"/>
              </a:buClr>
              <a:buSzPts val="2200"/>
            </a:pPr>
            <a:endParaRPr lang="en-US" altLang="en-US" dirty="0">
              <a:cs typeface="Arial" panose="020B0604020202020204" pitchFamily="34" charset="0"/>
              <a:sym typeface="Arial" panose="020B0604020202020204" pitchFamily="34" charset="0"/>
            </a:endParaRPr>
          </a:p>
          <a:p>
            <a:pPr>
              <a:lnSpc>
                <a:spcPct val="120000"/>
              </a:lnSpc>
              <a:spcBef>
                <a:spcPct val="0"/>
              </a:spcBef>
              <a:buClr>
                <a:srgbClr val="004080"/>
              </a:buClr>
              <a:buSzPts val="2200"/>
            </a:pPr>
            <a:r>
              <a:rPr lang="en-US" altLang="en-US" dirty="0">
                <a:cs typeface="Arial" panose="020B0604020202020204" pitchFamily="34" charset="0"/>
                <a:sym typeface="Arial" panose="020B0604020202020204" pitchFamily="34" charset="0"/>
              </a:rPr>
              <a:t>Did anyone have different ratings or evidence that they would like to share?</a:t>
            </a:r>
          </a:p>
          <a:p>
            <a:pPr marL="0" indent="0">
              <a:lnSpc>
                <a:spcPct val="120000"/>
              </a:lnSpc>
              <a:spcBef>
                <a:spcPct val="0"/>
              </a:spcBef>
              <a:buClr>
                <a:srgbClr val="004080"/>
              </a:buClr>
              <a:buSzPts val="2200"/>
              <a:buFont typeface="Wingdings" panose="05000000000000000000" pitchFamily="2" charset="2"/>
              <a:buNone/>
            </a:pPr>
            <a:endParaRPr lang="en-US" altLang="en-US" dirty="0"/>
          </a:p>
        </p:txBody>
      </p:sp>
      <p:pic>
        <p:nvPicPr>
          <p:cNvPr id="99331" name="Picture 2" descr="Solid Black Megaphone Icon 4 (Graphic) by ahlangraphic · Creative Fabrica">
            <a:extLst>
              <a:ext uri="{FF2B5EF4-FFF2-40B4-BE49-F238E27FC236}">
                <a16:creationId xmlns:a16="http://schemas.microsoft.com/office/drawing/2014/main" id="{C0A05D38-B3CA-4215-9456-D0BC0A5B2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945438" y="304800"/>
            <a:ext cx="8731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Google Shape;353;p40">
            <a:extLst>
              <a:ext uri="{FF2B5EF4-FFF2-40B4-BE49-F238E27FC236}">
                <a16:creationId xmlns:a16="http://schemas.microsoft.com/office/drawing/2014/main" id="{2A823822-A5FE-4D3C-A368-4D60938BA3F2}"/>
              </a:ext>
            </a:extLst>
          </p:cNvPr>
          <p:cNvSpPr>
            <a:spLocks noGrp="1" noChangeArrowheads="1"/>
          </p:cNvSpPr>
          <p:nvPr>
            <p:ph type="title"/>
          </p:nvPr>
        </p:nvSpPr>
        <p:spPr>
          <a:xfrm>
            <a:off x="1295400" y="304800"/>
            <a:ext cx="6453188" cy="773113"/>
          </a:xfrm>
        </p:spPr>
        <p:txBody>
          <a:bodyPr lIns="90600" tIns="44500" rIns="90600" bIns="44500"/>
          <a:lstStyle/>
          <a:p>
            <a:r>
              <a:rPr lang="en-US" altLang="en-US" dirty="0"/>
              <a:t>Core Action 5 – Poll</a:t>
            </a:r>
          </a:p>
        </p:txBody>
      </p:sp>
      <p:sp>
        <p:nvSpPr>
          <p:cNvPr id="354" name="Google Shape;354;p40">
            <a:extLst>
              <a:ext uri="{FF2B5EF4-FFF2-40B4-BE49-F238E27FC236}">
                <a16:creationId xmlns:a16="http://schemas.microsoft.com/office/drawing/2014/main" id="{49F4CEC1-45CC-4786-AFBA-4F5D9C931B18}"/>
              </a:ext>
            </a:extLst>
          </p:cNvPr>
          <p:cNvSpPr txBox="1">
            <a:spLocks noGrp="1"/>
          </p:cNvSpPr>
          <p:nvPr>
            <p:ph type="body" idx="1"/>
          </p:nvPr>
        </p:nvSpPr>
        <p:spPr>
          <a:xfrm>
            <a:off x="609600" y="1828800"/>
            <a:ext cx="7924800" cy="3951288"/>
          </a:xfrm>
        </p:spPr>
        <p:txBody>
          <a:bodyPr spcFirstLastPara="1" lIns="90600" tIns="44500" rIns="90600" bIns="44500">
            <a:noAutofit/>
          </a:bodyPr>
          <a:lstStyle/>
          <a:p>
            <a:pPr marL="0" indent="0">
              <a:lnSpc>
                <a:spcPct val="120000"/>
              </a:lnSpc>
              <a:spcBef>
                <a:spcPts val="0"/>
              </a:spcBef>
              <a:spcAft>
                <a:spcPts val="0"/>
              </a:spcAft>
              <a:buClr>
                <a:srgbClr val="004080"/>
              </a:buClr>
              <a:buSzPts val="2200"/>
              <a:buFont typeface="Wingdings" panose="05000000000000000000" pitchFamily="2" charset="2"/>
              <a:buNone/>
              <a:defRPr/>
            </a:pPr>
            <a:r>
              <a:rPr lang="en-US" dirty="0">
                <a:ea typeface="Arial"/>
                <a:cs typeface="Arial"/>
                <a:sym typeface="Arial"/>
              </a:rPr>
              <a:t>Select the indicators that you thought were evident in the lesson:</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A</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B</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C</a:t>
            </a:r>
          </a:p>
          <a:p>
            <a:pPr marL="457200" indent="-457200">
              <a:lnSpc>
                <a:spcPct val="120000"/>
              </a:lnSpc>
              <a:spcBef>
                <a:spcPts val="1200"/>
              </a:spcBef>
              <a:spcAft>
                <a:spcPts val="0"/>
              </a:spcAft>
              <a:buClr>
                <a:srgbClr val="004080"/>
              </a:buClr>
              <a:buSzPts val="2200"/>
              <a:buFont typeface="Arial"/>
              <a:buAutoNum type="arabicPeriod"/>
              <a:defRPr/>
            </a:pPr>
            <a:endParaRPr lang="en-US" dirty="0">
              <a:cs typeface="Arial"/>
              <a:sym typeface="Arial"/>
            </a:endParaRPr>
          </a:p>
          <a:p>
            <a:pPr marL="0" indent="0">
              <a:lnSpc>
                <a:spcPct val="120000"/>
              </a:lnSpc>
              <a:spcBef>
                <a:spcPts val="1200"/>
              </a:spcBef>
              <a:spcAft>
                <a:spcPts val="0"/>
              </a:spcAft>
              <a:buClr>
                <a:srgbClr val="004080"/>
              </a:buClr>
              <a:buSzPts val="2200"/>
              <a:buNone/>
              <a:defRPr/>
            </a:pPr>
            <a:endParaRPr dirty="0"/>
          </a:p>
        </p:txBody>
      </p:sp>
      <p:pic>
        <p:nvPicPr>
          <p:cNvPr id="103427" name="Picture 4">
            <a:extLst>
              <a:ext uri="{FF2B5EF4-FFF2-40B4-BE49-F238E27FC236}">
                <a16:creationId xmlns:a16="http://schemas.microsoft.com/office/drawing/2014/main" id="{55A920D7-3781-4520-9DAF-A1C89483127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52400"/>
            <a:ext cx="12477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Google Shape;365;p42">
            <a:extLst>
              <a:ext uri="{FF2B5EF4-FFF2-40B4-BE49-F238E27FC236}">
                <a16:creationId xmlns:a16="http://schemas.microsoft.com/office/drawing/2014/main" id="{F00D784B-0507-430B-B08C-5575E0F2D50E}"/>
              </a:ext>
            </a:extLst>
          </p:cNvPr>
          <p:cNvSpPr>
            <a:spLocks noGrp="1" noChangeArrowheads="1"/>
          </p:cNvSpPr>
          <p:nvPr>
            <p:ph type="title" idx="4294967295"/>
          </p:nvPr>
        </p:nvSpPr>
        <p:spPr>
          <a:xfrm>
            <a:off x="758739" y="152400"/>
            <a:ext cx="7519987" cy="1039812"/>
          </a:xfrm>
        </p:spPr>
        <p:txBody>
          <a:bodyPr lIns="90600" tIns="44500" rIns="90600" bIns="44500"/>
          <a:lstStyle/>
          <a:p>
            <a:r>
              <a:rPr lang="en-US" altLang="en-US" dirty="0"/>
              <a:t>Compare Your Ratings &amp; Evidence to the Sample Ratings for Core Action 5</a:t>
            </a:r>
          </a:p>
        </p:txBody>
      </p:sp>
      <p:sp>
        <p:nvSpPr>
          <p:cNvPr id="5" name="Google Shape;225;p22" descr="10 minutes">
            <a:extLst>
              <a:ext uri="{FF2B5EF4-FFF2-40B4-BE49-F238E27FC236}">
                <a16:creationId xmlns:a16="http://schemas.microsoft.com/office/drawing/2014/main" id="{2637B08E-8A4C-D14D-B9C4-506CA2B207EB}"/>
              </a:ext>
            </a:extLst>
          </p:cNvPr>
          <p:cNvSpPr txBox="1"/>
          <p:nvPr/>
        </p:nvSpPr>
        <p:spPr>
          <a:xfrm>
            <a:off x="6096000" y="5969760"/>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5 minutes</a:t>
            </a:r>
            <a:endParaRPr dirty="0"/>
          </a:p>
        </p:txBody>
      </p:sp>
      <p:pic>
        <p:nvPicPr>
          <p:cNvPr id="2" name="Picture 1" descr="Core Action 5. Lesson activities build and expand students’ academic vocabulary and syntax.A. Instructor provides systematic work with academic and domain-specific words and phrases specific to the content of the lesson.B. Instructor highlights syntactically complex sentences from the lesson content for special examination and discussion.C. Instructor provides students with opportunities to use newly learned words and phrases in their writing and discussions.Evidence observed:">
            <a:extLst>
              <a:ext uri="{FF2B5EF4-FFF2-40B4-BE49-F238E27FC236}">
                <a16:creationId xmlns:a16="http://schemas.microsoft.com/office/drawing/2014/main" id="{E5CF42B4-8688-717C-1F23-010CE9E20770}"/>
              </a:ext>
            </a:extLst>
          </p:cNvPr>
          <p:cNvPicPr>
            <a:picLocks noChangeAspect="1"/>
          </p:cNvPicPr>
          <p:nvPr/>
        </p:nvPicPr>
        <p:blipFill>
          <a:blip r:embed="rId3"/>
          <a:stretch>
            <a:fillRect/>
          </a:stretch>
        </p:blipFill>
        <p:spPr>
          <a:xfrm>
            <a:off x="76200" y="1737700"/>
            <a:ext cx="8966200" cy="3431199"/>
          </a:xfrm>
          <a:prstGeom prst="rect">
            <a:avLst/>
          </a:prstGeom>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Google Shape;359;p41">
            <a:extLst>
              <a:ext uri="{FF2B5EF4-FFF2-40B4-BE49-F238E27FC236}">
                <a16:creationId xmlns:a16="http://schemas.microsoft.com/office/drawing/2014/main" id="{7BD1E227-F88D-4C10-9B86-77C3B8C062E2}"/>
              </a:ext>
            </a:extLst>
          </p:cNvPr>
          <p:cNvSpPr>
            <a:spLocks noGrp="1" noChangeArrowheads="1"/>
          </p:cNvSpPr>
          <p:nvPr>
            <p:ph type="title"/>
          </p:nvPr>
        </p:nvSpPr>
        <p:spPr>
          <a:xfrm>
            <a:off x="1295400" y="304800"/>
            <a:ext cx="7086600" cy="758825"/>
          </a:xfrm>
        </p:spPr>
        <p:txBody>
          <a:bodyPr lIns="90600" tIns="44500" rIns="90600" bIns="44500"/>
          <a:lstStyle/>
          <a:p>
            <a:r>
              <a:rPr lang="en-US" altLang="en-US" dirty="0"/>
              <a:t>Share Findings for Core Action 5</a:t>
            </a:r>
          </a:p>
        </p:txBody>
      </p:sp>
      <p:sp>
        <p:nvSpPr>
          <p:cNvPr id="105474" name="Google Shape;360;p41">
            <a:extLst>
              <a:ext uri="{FF2B5EF4-FFF2-40B4-BE49-F238E27FC236}">
                <a16:creationId xmlns:a16="http://schemas.microsoft.com/office/drawing/2014/main" id="{B207F68B-27C6-4C75-AE79-AC874EA7BB90}"/>
              </a:ext>
            </a:extLst>
          </p:cNvPr>
          <p:cNvSpPr>
            <a:spLocks noGrp="1" noChangeArrowheads="1"/>
          </p:cNvSpPr>
          <p:nvPr>
            <p:ph type="body" idx="1"/>
          </p:nvPr>
        </p:nvSpPr>
        <p:spPr>
          <a:xfrm>
            <a:off x="609600" y="1757363"/>
            <a:ext cx="7924800" cy="3227387"/>
          </a:xfrm>
        </p:spPr>
        <p:txBody>
          <a:bodyPr lIns="90600" tIns="44500" rIns="90600" bIns="44500"/>
          <a:lstStyle/>
          <a:p>
            <a:pPr>
              <a:lnSpc>
                <a:spcPct val="120000"/>
              </a:lnSpc>
              <a:spcBef>
                <a:spcPct val="0"/>
              </a:spcBef>
              <a:buClr>
                <a:srgbClr val="004080"/>
              </a:buClr>
              <a:buSzPts val="2200"/>
            </a:pPr>
            <a:r>
              <a:rPr lang="en-US" altLang="en-US" dirty="0">
                <a:cs typeface="Arial" panose="020B0604020202020204" pitchFamily="34" charset="0"/>
                <a:sym typeface="Arial" panose="020B0604020202020204" pitchFamily="34" charset="0"/>
              </a:rPr>
              <a:t>Let’s have a couple of teams to share their ratings and the evidence that supports those ratings.</a:t>
            </a:r>
          </a:p>
          <a:p>
            <a:pPr>
              <a:lnSpc>
                <a:spcPct val="120000"/>
              </a:lnSpc>
              <a:spcBef>
                <a:spcPct val="0"/>
              </a:spcBef>
              <a:buClr>
                <a:srgbClr val="004080"/>
              </a:buClr>
              <a:buSzPts val="2200"/>
            </a:pPr>
            <a:endParaRPr lang="en-US" altLang="en-US" dirty="0">
              <a:cs typeface="Arial" panose="020B0604020202020204" pitchFamily="34" charset="0"/>
              <a:sym typeface="Arial" panose="020B0604020202020204" pitchFamily="34" charset="0"/>
            </a:endParaRPr>
          </a:p>
          <a:p>
            <a:pPr>
              <a:lnSpc>
                <a:spcPct val="120000"/>
              </a:lnSpc>
              <a:spcBef>
                <a:spcPct val="0"/>
              </a:spcBef>
              <a:buClr>
                <a:srgbClr val="004080"/>
              </a:buClr>
              <a:buSzPts val="2200"/>
            </a:pPr>
            <a:r>
              <a:rPr lang="en-US" altLang="en-US" dirty="0">
                <a:cs typeface="Arial" panose="020B0604020202020204" pitchFamily="34" charset="0"/>
                <a:sym typeface="Arial" panose="020B0604020202020204" pitchFamily="34" charset="0"/>
              </a:rPr>
              <a:t>Did anyone have different ratings or evidence that they would like to share?</a:t>
            </a:r>
          </a:p>
          <a:p>
            <a:pPr marL="0" indent="0">
              <a:lnSpc>
                <a:spcPct val="120000"/>
              </a:lnSpc>
              <a:spcBef>
                <a:spcPct val="0"/>
              </a:spcBef>
              <a:buClr>
                <a:srgbClr val="004080"/>
              </a:buClr>
              <a:buSzPts val="2200"/>
              <a:buFont typeface="Wingdings" panose="05000000000000000000" pitchFamily="2" charset="2"/>
              <a:buNone/>
            </a:pPr>
            <a:endParaRPr lang="en-US" altLang="en-US" dirty="0"/>
          </a:p>
        </p:txBody>
      </p:sp>
      <p:pic>
        <p:nvPicPr>
          <p:cNvPr id="105475" name="Picture 2" descr="Solid Black Megaphone Icon 4 (Graphic) by ahlangraphic · Creative Fabrica">
            <a:extLst>
              <a:ext uri="{FF2B5EF4-FFF2-40B4-BE49-F238E27FC236}">
                <a16:creationId xmlns:a16="http://schemas.microsoft.com/office/drawing/2014/main" id="{FEBDDED1-6AAA-49F1-9B01-F8E2A6BBE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48600" y="304800"/>
            <a:ext cx="8715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F02E-DD14-4BE1-85A3-244BFCE225F6}"/>
              </a:ext>
            </a:extLst>
          </p:cNvPr>
          <p:cNvSpPr txBox="1">
            <a:spLocks noGrp="1" noChangeArrowheads="1"/>
          </p:cNvSpPr>
          <p:nvPr>
            <p:ph type="title" idx="4294967295"/>
          </p:nvPr>
        </p:nvSpPr>
        <p:spPr>
          <a:xfrm>
            <a:off x="456472" y="342234"/>
            <a:ext cx="8077927" cy="800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ctr" defTabSz="915988" rtl="0" eaLnBrk="0" fontAlgn="base" latinLnBrk="0" hangingPunct="0">
              <a:lnSpc>
                <a:spcPct val="90000"/>
              </a:lnSpc>
              <a:spcBef>
                <a:spcPct val="0"/>
              </a:spcBef>
              <a:spcAft>
                <a:spcPct val="0"/>
              </a:spcAft>
              <a:buClrTx/>
              <a:buSzTx/>
              <a:buFontTx/>
              <a:buNone/>
              <a:tabLst/>
              <a:defRPr/>
            </a:pPr>
            <a:r>
              <a:rPr kumimoji="0" lang="en-US" alt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MS PGothic" charset="0"/>
                <a:sym typeface="Helvetica" pitchFamily="2" charset="0"/>
              </a:rPr>
              <a:t>SIA 2.0 Observation: Five-Part System</a:t>
            </a:r>
          </a:p>
        </p:txBody>
      </p:sp>
      <p:pic>
        <p:nvPicPr>
          <p:cNvPr id="11" name="Picture 10" descr="1. Launch Pre-Observation Procedures&#10;2. Conduct Observations&#10;3. Launch Post-Observation Procedures&#10;4. Aggregate and Summarize Data&#10;5. Develop Program-Wide Professional Development">
            <a:extLst>
              <a:ext uri="{FF2B5EF4-FFF2-40B4-BE49-F238E27FC236}">
                <a16:creationId xmlns:a16="http://schemas.microsoft.com/office/drawing/2014/main" id="{CE019B1F-1930-F440-89FB-53AF9485E491}"/>
              </a:ext>
            </a:extLst>
          </p:cNvPr>
          <p:cNvPicPr>
            <a:picLocks noChangeAspect="1"/>
          </p:cNvPicPr>
          <p:nvPr/>
        </p:nvPicPr>
        <p:blipFill rotWithShape="1">
          <a:blip r:embed="rId3"/>
          <a:srcRect l="644" r="828"/>
          <a:stretch/>
        </p:blipFill>
        <p:spPr>
          <a:xfrm>
            <a:off x="0" y="2330183"/>
            <a:ext cx="9067800" cy="2927617"/>
          </a:xfrm>
          <a:prstGeom prst="rect">
            <a:avLst/>
          </a:prstGeom>
        </p:spPr>
      </p:pic>
      <p:sp>
        <p:nvSpPr>
          <p:cNvPr id="7" name="Oval 6">
            <a:extLst>
              <a:ext uri="{FF2B5EF4-FFF2-40B4-BE49-F238E27FC236}">
                <a16:creationId xmlns:a16="http://schemas.microsoft.com/office/drawing/2014/main" id="{E2F70ABC-9CCC-4A0E-851D-A1E8880A45BD}"/>
              </a:ext>
              <a:ext uri="{C183D7F6-B498-43B3-948B-1728B52AA6E4}">
                <adec:decorative xmlns:adec="http://schemas.microsoft.com/office/drawing/2017/decorative" val="1"/>
              </a:ext>
            </a:extLst>
          </p:cNvPr>
          <p:cNvSpPr/>
          <p:nvPr/>
        </p:nvSpPr>
        <p:spPr bwMode="auto">
          <a:xfrm>
            <a:off x="10887" y="1676400"/>
            <a:ext cx="5323113" cy="4343400"/>
          </a:xfrm>
          <a:prstGeom prst="ellipse">
            <a:avLst/>
          </a:prstGeom>
          <a:noFill/>
          <a:ln w="19050"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latin typeface="Times New Roman" pitchFamily="-109" charset="0"/>
            </a:endParaRPr>
          </a:p>
        </p:txBody>
      </p:sp>
      <p:cxnSp>
        <p:nvCxnSpPr>
          <p:cNvPr id="8" name="Straight Arrow Connector 7">
            <a:extLst>
              <a:ext uri="{FF2B5EF4-FFF2-40B4-BE49-F238E27FC236}">
                <a16:creationId xmlns:a16="http://schemas.microsoft.com/office/drawing/2014/main" id="{7531AD39-A8A0-4F68-9B6A-742765E77149}"/>
              </a:ext>
              <a:ext uri="{C183D7F6-B498-43B3-948B-1728B52AA6E4}">
                <adec:decorative xmlns:adec="http://schemas.microsoft.com/office/drawing/2017/decorative" val="1"/>
              </a:ext>
            </a:extLst>
          </p:cNvPr>
          <p:cNvCxnSpPr>
            <a:cxnSpLocks/>
            <a:stCxn id="7" idx="4"/>
          </p:cNvCxnSpPr>
          <p:nvPr/>
        </p:nvCxnSpPr>
        <p:spPr bwMode="auto">
          <a:xfrm flipH="1" flipV="1">
            <a:off x="1447802" y="5048622"/>
            <a:ext cx="1224642" cy="971178"/>
          </a:xfrm>
          <a:prstGeom prst="straightConnector1">
            <a:avLst/>
          </a:prstGeom>
          <a:noFill/>
          <a:ln w="28575" cap="flat" cmpd="sng" algn="ctr">
            <a:solidFill>
              <a:srgbClr val="C00000"/>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8D8BD3C6-9D31-4EFA-B35E-7E488ECDB60F}"/>
              </a:ext>
              <a:ext uri="{C183D7F6-B498-43B3-948B-1728B52AA6E4}">
                <adec:decorative xmlns:adec="http://schemas.microsoft.com/office/drawing/2017/decorative" val="1"/>
              </a:ext>
            </a:extLst>
          </p:cNvPr>
          <p:cNvCxnSpPr>
            <a:cxnSpLocks/>
          </p:cNvCxnSpPr>
          <p:nvPr/>
        </p:nvCxnSpPr>
        <p:spPr bwMode="auto">
          <a:xfrm flipV="1">
            <a:off x="2672443" y="4724400"/>
            <a:ext cx="0" cy="1295400"/>
          </a:xfrm>
          <a:prstGeom prst="straightConnector1">
            <a:avLst/>
          </a:prstGeom>
          <a:noFill/>
          <a:ln w="28575" cap="flat" cmpd="sng" algn="ctr">
            <a:solidFill>
              <a:srgbClr val="C00000"/>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1E338F71-787C-4946-BF08-1120FBCFE9EC}"/>
              </a:ext>
              <a:ext uri="{C183D7F6-B498-43B3-948B-1728B52AA6E4}">
                <adec:decorative xmlns:adec="http://schemas.microsoft.com/office/drawing/2017/decorative" val="1"/>
              </a:ext>
            </a:extLst>
          </p:cNvPr>
          <p:cNvCxnSpPr>
            <a:cxnSpLocks/>
          </p:cNvCxnSpPr>
          <p:nvPr/>
        </p:nvCxnSpPr>
        <p:spPr bwMode="auto">
          <a:xfrm flipV="1">
            <a:off x="2672443" y="5048622"/>
            <a:ext cx="1224642" cy="971178"/>
          </a:xfrm>
          <a:prstGeom prst="straightConnector1">
            <a:avLst/>
          </a:prstGeom>
          <a:noFill/>
          <a:ln w="28575"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451078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Google Shape;396;p47">
            <a:extLst>
              <a:ext uri="{FF2B5EF4-FFF2-40B4-BE49-F238E27FC236}">
                <a16:creationId xmlns:a16="http://schemas.microsoft.com/office/drawing/2014/main" id="{7CF2281F-4284-4FE1-9067-E8429E0CD516}"/>
              </a:ext>
            </a:extLst>
          </p:cNvPr>
          <p:cNvSpPr>
            <a:spLocks noGrp="1" noChangeArrowheads="1"/>
          </p:cNvSpPr>
          <p:nvPr>
            <p:ph type="title"/>
          </p:nvPr>
        </p:nvSpPr>
        <p:spPr/>
        <p:txBody>
          <a:bodyPr lIns="90600" tIns="44500" rIns="90600" bIns="44500"/>
          <a:lstStyle/>
          <a:p>
            <a:r>
              <a:rPr lang="en-US" altLang="en-US" dirty="0"/>
              <a:t>Conduct Site-Based Observations</a:t>
            </a:r>
          </a:p>
        </p:txBody>
      </p:sp>
      <p:sp>
        <p:nvSpPr>
          <p:cNvPr id="4" name="Content Placeholder 2">
            <a:extLst>
              <a:ext uri="{FF2B5EF4-FFF2-40B4-BE49-F238E27FC236}">
                <a16:creationId xmlns:a16="http://schemas.microsoft.com/office/drawing/2014/main" id="{FA7DF2D1-30AE-45EF-B761-DA54D96A1181}"/>
              </a:ext>
            </a:extLst>
          </p:cNvPr>
          <p:cNvSpPr txBox="1">
            <a:spLocks/>
          </p:cNvSpPr>
          <p:nvPr/>
        </p:nvSpPr>
        <p:spPr bwMode="auto">
          <a:xfrm>
            <a:off x="609600" y="1752600"/>
            <a:ext cx="792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a:lstStyle>
          <a:p>
            <a:r>
              <a:rPr lang="en-US" b="0" kern="0" dirty="0"/>
              <a:t>Over the next </a:t>
            </a:r>
            <a:r>
              <a:rPr lang="en-US" b="0" i="1" kern="0" dirty="0"/>
              <a:t>four weeks</a:t>
            </a:r>
            <a:r>
              <a:rPr lang="en-US" b="0" kern="0" dirty="0"/>
              <a:t>, conduct </a:t>
            </a:r>
            <a:r>
              <a:rPr lang="en-US" kern="0" dirty="0"/>
              <a:t>two </a:t>
            </a:r>
            <a:r>
              <a:rPr lang="en-US" b="0" kern="0" dirty="0"/>
              <a:t>(and preferably more) observations at your site(s).</a:t>
            </a:r>
          </a:p>
          <a:p>
            <a:r>
              <a:rPr lang="en-US" b="0" kern="0" dirty="0"/>
              <a:t>Hold pre-observation sessions with the instructors who have agreed to be observed.</a:t>
            </a:r>
          </a:p>
          <a:p>
            <a:r>
              <a:rPr lang="en-US" b="0" kern="0" dirty="0"/>
              <a:t>Individually, collect evidence, make notes, and assign ratings for all five Core Actions on the Observation Tool.</a:t>
            </a:r>
          </a:p>
          <a:p>
            <a:r>
              <a:rPr lang="en-US" b="0" kern="0" dirty="0"/>
              <a:t>Hold individual post-observation coaching with participating staff (who are interested) to share your reflections.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Google Shape;396;p47">
            <a:extLst>
              <a:ext uri="{FF2B5EF4-FFF2-40B4-BE49-F238E27FC236}">
                <a16:creationId xmlns:a16="http://schemas.microsoft.com/office/drawing/2014/main" id="{7CF2281F-4284-4FE1-9067-E8429E0CD516}"/>
              </a:ext>
            </a:extLst>
          </p:cNvPr>
          <p:cNvSpPr>
            <a:spLocks noGrp="1" noChangeArrowheads="1"/>
          </p:cNvSpPr>
          <p:nvPr>
            <p:ph type="title"/>
          </p:nvPr>
        </p:nvSpPr>
        <p:spPr/>
        <p:txBody>
          <a:bodyPr lIns="90600" tIns="44500" rIns="90600" bIns="44500"/>
          <a:lstStyle/>
          <a:p>
            <a:r>
              <a:rPr lang="en-US" altLang="en-US" dirty="0"/>
              <a:t>Conduct Site-Based Observations, cont’d.</a:t>
            </a:r>
          </a:p>
        </p:txBody>
      </p:sp>
      <p:sp>
        <p:nvSpPr>
          <p:cNvPr id="4" name="Content Placeholder 2">
            <a:extLst>
              <a:ext uri="{FF2B5EF4-FFF2-40B4-BE49-F238E27FC236}">
                <a16:creationId xmlns:a16="http://schemas.microsoft.com/office/drawing/2014/main" id="{FA7DF2D1-30AE-45EF-B761-DA54D96A1181}"/>
              </a:ext>
            </a:extLst>
          </p:cNvPr>
          <p:cNvSpPr txBox="1">
            <a:spLocks/>
          </p:cNvSpPr>
          <p:nvPr/>
        </p:nvSpPr>
        <p:spPr bwMode="auto">
          <a:xfrm>
            <a:off x="609600" y="18288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a:lstStyle>
          <a:p>
            <a:pPr>
              <a:spcBef>
                <a:spcPts val="1200"/>
              </a:spcBef>
              <a:spcAft>
                <a:spcPts val="600"/>
              </a:spcAft>
            </a:pPr>
            <a:r>
              <a:rPr lang="en-US" b="0" kern="0" dirty="0"/>
              <a:t>Regroup as a state team with your coach to answer two questions about every observation you conduct:</a:t>
            </a:r>
          </a:p>
          <a:p>
            <a:pPr lvl="1">
              <a:spcBef>
                <a:spcPts val="1200"/>
              </a:spcBef>
              <a:spcAft>
                <a:spcPts val="600"/>
              </a:spcAft>
            </a:pPr>
            <a:r>
              <a:rPr lang="en-US" sz="2200" b="0" kern="0" dirty="0"/>
              <a:t>What positive feedback would you provide to the instructor?</a:t>
            </a:r>
          </a:p>
          <a:p>
            <a:pPr lvl="1">
              <a:spcBef>
                <a:spcPts val="1200"/>
              </a:spcBef>
              <a:spcAft>
                <a:spcPts val="600"/>
              </a:spcAft>
            </a:pPr>
            <a:r>
              <a:rPr lang="en-US" sz="2200" b="0" kern="0" dirty="0"/>
              <a:t>What support would you provide to the instructor?</a:t>
            </a:r>
          </a:p>
          <a:p>
            <a:pPr>
              <a:spcBef>
                <a:spcPts val="1200"/>
              </a:spcBef>
              <a:spcAft>
                <a:spcPts val="600"/>
              </a:spcAft>
            </a:pPr>
            <a:r>
              <a:rPr lang="en-US" b="0" kern="0" dirty="0"/>
              <a:t>Be prepared to discuss your experiences observing at the next virtual training sessions. What worked well? What were your challenges? What did you learn? </a:t>
            </a:r>
          </a:p>
        </p:txBody>
      </p:sp>
    </p:spTree>
    <p:extLst>
      <p:ext uri="{BB962C8B-B14F-4D97-AF65-F5344CB8AC3E}">
        <p14:creationId xmlns:p14="http://schemas.microsoft.com/office/powerpoint/2010/main" val="748757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Google Shape;270;gd7b2a538cb_0_22">
            <a:extLst>
              <a:ext uri="{FF2B5EF4-FFF2-40B4-BE49-F238E27FC236}">
                <a16:creationId xmlns:a16="http://schemas.microsoft.com/office/drawing/2014/main" id="{421F192E-8EA3-48C6-9B5F-3CFE9CDEEB20}"/>
              </a:ext>
            </a:extLst>
          </p:cNvPr>
          <p:cNvSpPr txBox="1">
            <a:spLocks noGrp="1"/>
          </p:cNvSpPr>
          <p:nvPr>
            <p:ph type="title"/>
          </p:nvPr>
        </p:nvSpPr>
        <p:spPr/>
        <p:txBody>
          <a:bodyPr spcFirstLastPara="1" lIns="90600" tIns="44500" rIns="90600" bIns="44500">
            <a:noAutofit/>
          </a:bodyPr>
          <a:lstStyle/>
          <a:p>
            <a:pPr>
              <a:spcBef>
                <a:spcPts val="0"/>
              </a:spcBef>
              <a:spcAft>
                <a:spcPts val="0"/>
              </a:spcAft>
              <a:defRPr/>
            </a:pPr>
            <a:r>
              <a:rPr lang="en-US" sz="3600" dirty="0"/>
              <a:t>PREPARE FOR SITE-BASED OBSERVATIONS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CB5A6-07D2-DFEB-9A39-20640F6ACF3B}"/>
              </a:ext>
            </a:extLst>
          </p:cNvPr>
          <p:cNvSpPr txBox="1">
            <a:spLocks noGrp="1"/>
          </p:cNvSpPr>
          <p:nvPr>
            <p:ph type="title" idx="4294967295"/>
          </p:nvPr>
        </p:nvSpPr>
        <p:spPr>
          <a:xfrm>
            <a:off x="1447800" y="609600"/>
            <a:ext cx="2762397"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Disclaimer</a:t>
            </a:r>
          </a:p>
        </p:txBody>
      </p:sp>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3886200"/>
          </a:xfrm>
        </p:spPr>
        <p:txBody>
          <a:bodyPr/>
          <a:lstStyle/>
          <a:p>
            <a:pPr marL="0" indent="0" algn="ctr">
              <a:spcBef>
                <a:spcPts val="0"/>
              </a:spcBef>
              <a:spcAft>
                <a:spcPts val="0"/>
              </a:spcAft>
              <a:buNone/>
              <a:defRPr/>
            </a:pPr>
            <a:endParaRPr lang="en-US" b="1" dirty="0">
              <a:ea typeface="Calibri" panose="020F0502020204030204" pitchFamily="34" charset="0"/>
            </a:endParaRPr>
          </a:p>
          <a:p>
            <a:pPr marL="0" indent="0">
              <a:spcBef>
                <a:spcPts val="0"/>
              </a:spcBef>
              <a:spcAft>
                <a:spcPts val="0"/>
              </a:spcAft>
              <a:buNone/>
              <a:defRPr/>
            </a:pPr>
            <a:r>
              <a:rPr lang="en-US" dirty="0">
                <a:ea typeface="Calibri" panose="020F0502020204030204" pitchFamily="34" charset="0"/>
              </a:rPr>
              <a:t>This presentation was produced and funded in whole with Federal funds from the U.S. Department of Education under contract number ED-991990018C0040 with </a:t>
            </a:r>
            <a:r>
              <a:rPr lang="en-US" dirty="0" err="1">
                <a:ea typeface="Calibri" panose="020F0502020204030204" pitchFamily="34" charset="0"/>
              </a:rPr>
              <a:t>StandardsWork</a:t>
            </a:r>
            <a:r>
              <a:rPr lang="en-US" dirty="0">
                <a:ea typeface="Calibri" panose="020F0502020204030204" pitchFamily="34" charset="0"/>
              </a:rPr>
              <a:t>, Inc. Ronna </a:t>
            </a:r>
            <a:r>
              <a:rPr lang="en-US" dirty="0" err="1">
                <a:ea typeface="Calibri" panose="020F0502020204030204" pitchFamily="34" charset="0"/>
              </a:rPr>
              <a:t>Spacone</a:t>
            </a:r>
            <a:r>
              <a:rPr lang="en-US" dirty="0">
                <a:ea typeface="Calibri" panose="020F0502020204030204" pitchFamily="34" charset="0"/>
              </a:rPr>
              <a:t> serves as the Contracting Officer’s Representative. There is content on the slides </a:t>
            </a:r>
            <a:r>
              <a:rPr lang="en-US" dirty="0"/>
              <a:t>and additional content in the Slide Notes throughout the presentation. </a:t>
            </a:r>
            <a:r>
              <a:rPr lang="en-US" dirty="0">
                <a:ea typeface="Calibri" panose="020F0502020204030204" pitchFamily="34" charset="0"/>
              </a:rPr>
              <a:t>The content of this presentation does not necessarily reflect the views or policies of the U.S. Department of Education nor does the mention of trade names, commercial products, or organizations imply endorsement by the U.S. Government.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E2538E37-340F-4AE2-9C8C-AD96FE4BD2C1}"/>
              </a:ext>
            </a:extLst>
          </p:cNvPr>
          <p:cNvSpPr>
            <a:spLocks noGrp="1" noChangeArrowheads="1"/>
          </p:cNvSpPr>
          <p:nvPr>
            <p:ph type="title"/>
          </p:nvPr>
        </p:nvSpPr>
        <p:spPr>
          <a:xfrm>
            <a:off x="1295400" y="304800"/>
            <a:ext cx="7620000" cy="914400"/>
          </a:xfrm>
        </p:spPr>
        <p:txBody>
          <a:bodyPr/>
          <a:lstStyle/>
          <a:p>
            <a:r>
              <a:rPr lang="en-US" altLang="en-US" dirty="0"/>
              <a:t>Launch Pre-Observation Procedures</a:t>
            </a:r>
          </a:p>
        </p:txBody>
      </p:sp>
      <p:sp>
        <p:nvSpPr>
          <p:cNvPr id="3" name="Content Placeholder 2">
            <a:extLst>
              <a:ext uri="{FF2B5EF4-FFF2-40B4-BE49-F238E27FC236}">
                <a16:creationId xmlns:a16="http://schemas.microsoft.com/office/drawing/2014/main" id="{CE6EDC61-22A2-4349-AC8F-9D387E8954DE}"/>
              </a:ext>
            </a:extLst>
          </p:cNvPr>
          <p:cNvSpPr>
            <a:spLocks noGrp="1"/>
          </p:cNvSpPr>
          <p:nvPr>
            <p:ph idx="1"/>
          </p:nvPr>
        </p:nvSpPr>
        <p:spPr>
          <a:xfrm>
            <a:off x="609600" y="1524000"/>
            <a:ext cx="7924800" cy="4724400"/>
          </a:xfrm>
        </p:spPr>
        <p:txBody>
          <a:bodyPr/>
          <a:lstStyle/>
          <a:p>
            <a:pPr marL="225425" lvl="1" indent="0">
              <a:lnSpc>
                <a:spcPct val="120000"/>
              </a:lnSpc>
              <a:spcBef>
                <a:spcPts val="1200"/>
              </a:spcBef>
              <a:spcAft>
                <a:spcPts val="600"/>
              </a:spcAft>
              <a:buSzPts val="2200"/>
              <a:buFont typeface="Wingdings" panose="05000000000000000000" pitchFamily="2" charset="2"/>
              <a:buNone/>
              <a:defRPr/>
            </a:pPr>
            <a:r>
              <a:rPr lang="en-US" altLang="en-US" sz="2200" dirty="0">
                <a:cs typeface="MS PGothic" panose="020B0600070205080204" pitchFamily="34" charset="-128"/>
              </a:rPr>
              <a:t>Hold pre-observation meeting(s) with teachers to:</a:t>
            </a:r>
          </a:p>
          <a:p>
            <a:pPr lvl="1" indent="-342900">
              <a:lnSpc>
                <a:spcPct val="120000"/>
              </a:lnSpc>
              <a:spcBef>
                <a:spcPts val="1200"/>
              </a:spcBef>
              <a:spcAft>
                <a:spcPts val="600"/>
              </a:spcAft>
              <a:buSzPts val="2200"/>
              <a:defRPr/>
            </a:pPr>
            <a:r>
              <a:rPr lang="en-US" altLang="en-US" sz="2100" dirty="0">
                <a:cs typeface="MS PGothic" panose="020B0600070205080204" pitchFamily="34" charset="-128"/>
              </a:rPr>
              <a:t>Explain the purpose and principles of the SIA 2.0 Classroom Observation System.</a:t>
            </a:r>
          </a:p>
          <a:p>
            <a:pPr lvl="1" indent="-342900">
              <a:lnSpc>
                <a:spcPct val="120000"/>
              </a:lnSpc>
              <a:spcBef>
                <a:spcPts val="1200"/>
              </a:spcBef>
              <a:spcAft>
                <a:spcPts val="600"/>
              </a:spcAft>
              <a:buSzPts val="2200"/>
              <a:defRPr/>
            </a:pPr>
            <a:r>
              <a:rPr lang="en-US" altLang="en-US" sz="2100" dirty="0">
                <a:cs typeface="MS PGothic" panose="020B0600070205080204" pitchFamily="34" charset="-128"/>
              </a:rPr>
              <a:t>Discuss the specific classes and levels that will be observed. </a:t>
            </a:r>
          </a:p>
          <a:p>
            <a:pPr lvl="1" indent="-342900">
              <a:lnSpc>
                <a:spcPct val="120000"/>
              </a:lnSpc>
              <a:spcBef>
                <a:spcPts val="1200"/>
              </a:spcBef>
              <a:spcAft>
                <a:spcPts val="600"/>
              </a:spcAft>
              <a:buSzPts val="2200"/>
              <a:defRPr/>
            </a:pPr>
            <a:r>
              <a:rPr lang="en-US" altLang="en-US" sz="2100" dirty="0">
                <a:cs typeface="MS PGothic" panose="020B0600070205080204" pitchFamily="34" charset="-128"/>
              </a:rPr>
              <a:t>Review the SIA 2.0 Observation Tool and answer any questions.</a:t>
            </a:r>
          </a:p>
          <a:p>
            <a:pPr lvl="1" indent="-342900">
              <a:lnSpc>
                <a:spcPct val="120000"/>
              </a:lnSpc>
              <a:spcBef>
                <a:spcPts val="1200"/>
              </a:spcBef>
              <a:spcAft>
                <a:spcPts val="600"/>
              </a:spcAft>
              <a:buSzPts val="2200"/>
              <a:defRPr/>
            </a:pPr>
            <a:r>
              <a:rPr lang="en-US" dirty="0"/>
              <a:t>Reassure staff that observations will be used to support teachers’ growth and will </a:t>
            </a:r>
            <a:r>
              <a:rPr lang="en-US" i="1" dirty="0"/>
              <a:t>not</a:t>
            </a:r>
            <a:r>
              <a:rPr lang="en-US" dirty="0"/>
              <a:t> result in individual personnel evaluations.</a:t>
            </a:r>
            <a:r>
              <a:rPr lang="en-US" sz="2400" dirty="0"/>
              <a:t>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Google Shape;95;p7">
            <a:extLst>
              <a:ext uri="{FF2B5EF4-FFF2-40B4-BE49-F238E27FC236}">
                <a16:creationId xmlns:a16="http://schemas.microsoft.com/office/drawing/2014/main" id="{048B28A0-D105-4D67-8F5F-7D1AFA18AF6B}"/>
              </a:ext>
            </a:extLst>
          </p:cNvPr>
          <p:cNvSpPr>
            <a:spLocks noGrp="1" noChangeArrowheads="1"/>
          </p:cNvSpPr>
          <p:nvPr>
            <p:ph type="title"/>
          </p:nvPr>
        </p:nvSpPr>
        <p:spPr>
          <a:xfrm>
            <a:off x="1219200" y="228600"/>
            <a:ext cx="7696200" cy="1905000"/>
          </a:xfrm>
        </p:spPr>
        <p:txBody>
          <a:bodyPr lIns="90600" tIns="44500" rIns="90600" bIns="44500"/>
          <a:lstStyle/>
          <a:p>
            <a:br>
              <a:rPr lang="en-US" altLang="en-US" dirty="0"/>
            </a:br>
            <a:br>
              <a:rPr lang="en-US" altLang="en-US" dirty="0"/>
            </a:br>
            <a:r>
              <a:rPr lang="en-US" altLang="en-US" dirty="0"/>
              <a:t>Launch Pre-Observation Procedures, cont’d.</a:t>
            </a:r>
            <a:br>
              <a:rPr lang="en-US" altLang="en-US" dirty="0"/>
            </a:br>
            <a:br>
              <a:rPr lang="en-US" altLang="en-US" dirty="0"/>
            </a:br>
            <a:endParaRPr lang="en-US" altLang="en-US" dirty="0"/>
          </a:p>
        </p:txBody>
      </p:sp>
      <p:sp>
        <p:nvSpPr>
          <p:cNvPr id="96" name="Google Shape;96;p7">
            <a:extLst>
              <a:ext uri="{FF2B5EF4-FFF2-40B4-BE49-F238E27FC236}">
                <a16:creationId xmlns:a16="http://schemas.microsoft.com/office/drawing/2014/main" id="{B5D23CB7-BD51-41D0-906F-06A1EB32EA81}"/>
              </a:ext>
            </a:extLst>
          </p:cNvPr>
          <p:cNvSpPr txBox="1">
            <a:spLocks noGrp="1"/>
          </p:cNvSpPr>
          <p:nvPr>
            <p:ph type="body" idx="1"/>
          </p:nvPr>
        </p:nvSpPr>
        <p:spPr>
          <a:xfrm>
            <a:off x="609600" y="1371600"/>
            <a:ext cx="7924800" cy="5029200"/>
          </a:xfrm>
        </p:spPr>
        <p:txBody>
          <a:bodyPr spcFirstLastPara="1" lIns="90600" tIns="44500" rIns="90600" bIns="44500">
            <a:noAutofit/>
          </a:bodyPr>
          <a:lstStyle/>
          <a:p>
            <a:pPr marL="111125" indent="0">
              <a:spcBef>
                <a:spcPts val="1200"/>
              </a:spcBef>
              <a:spcAft>
                <a:spcPts val="600"/>
              </a:spcAft>
              <a:buSzPts val="2200"/>
              <a:buNone/>
              <a:defRPr/>
            </a:pPr>
            <a:r>
              <a:rPr lang="en-US" altLang="en-US" dirty="0"/>
              <a:t>Prepare to:</a:t>
            </a:r>
            <a:endParaRPr lang="en-US" dirty="0"/>
          </a:p>
          <a:p>
            <a:pPr marL="342900">
              <a:spcBef>
                <a:spcPts val="1200"/>
              </a:spcBef>
              <a:spcAft>
                <a:spcPts val="600"/>
              </a:spcAft>
              <a:buSzPts val="2200"/>
              <a:defRPr/>
            </a:pPr>
            <a:r>
              <a:rPr lang="en-US" sz="2100" dirty="0"/>
              <a:t>Arrive early and stay in the classroom for the entire lesson to observe the arc of the lesson, including its setup, flow, and conclusion.</a:t>
            </a:r>
            <a:endParaRPr sz="2100" dirty="0"/>
          </a:p>
          <a:p>
            <a:pPr marL="342900">
              <a:spcBef>
                <a:spcPts val="1200"/>
              </a:spcBef>
              <a:spcAft>
                <a:spcPts val="600"/>
              </a:spcAft>
              <a:buSzPts val="2200"/>
              <a:defRPr/>
            </a:pPr>
            <a:r>
              <a:rPr lang="en-US" sz="2100" dirty="0"/>
              <a:t>Assume the role of researcher collecting observational data on teaching practices, not evaluating teacher performance.</a:t>
            </a:r>
          </a:p>
          <a:p>
            <a:pPr marL="342900">
              <a:spcBef>
                <a:spcPts val="1200"/>
              </a:spcBef>
              <a:spcAft>
                <a:spcPts val="600"/>
              </a:spcAft>
              <a:buSzPts val="2200"/>
              <a:defRPr/>
            </a:pPr>
            <a:r>
              <a:rPr lang="en-US" altLang="en-US" sz="2100" dirty="0"/>
              <a:t>Bring a copy of the standards for the level and content area. Also, bring a copy of the SIA 2.0 Classroom Observation Tool and additional resources you may want for notetaking.</a:t>
            </a:r>
            <a:endParaRPr sz="2100" dirty="0"/>
          </a:p>
          <a:p>
            <a:pPr indent="-92075">
              <a:spcBef>
                <a:spcPts val="2250"/>
              </a:spcBef>
              <a:spcAft>
                <a:spcPts val="0"/>
              </a:spcAft>
              <a:buSzPts val="2200"/>
              <a:buFont typeface="Wingdings" panose="05000000000000000000" pitchFamily="2" charset="2"/>
              <a:buNone/>
              <a:defRPr/>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Google Shape;383;p45">
            <a:extLst>
              <a:ext uri="{FF2B5EF4-FFF2-40B4-BE49-F238E27FC236}">
                <a16:creationId xmlns:a16="http://schemas.microsoft.com/office/drawing/2014/main" id="{AA00038D-DDC7-4AEB-AC85-326A1DD2523A}"/>
              </a:ext>
            </a:extLst>
          </p:cNvPr>
          <p:cNvSpPr>
            <a:spLocks noGrp="1" noChangeArrowheads="1"/>
          </p:cNvSpPr>
          <p:nvPr>
            <p:ph type="title"/>
          </p:nvPr>
        </p:nvSpPr>
        <p:spPr>
          <a:xfrm>
            <a:off x="1143000" y="169862"/>
            <a:ext cx="7984435" cy="914400"/>
          </a:xfrm>
        </p:spPr>
        <p:txBody>
          <a:bodyPr lIns="90600" tIns="44500" rIns="90600" bIns="44500"/>
          <a:lstStyle/>
          <a:p>
            <a:br>
              <a:rPr lang="en-US" altLang="en-US" dirty="0"/>
            </a:br>
            <a:r>
              <a:rPr lang="en-US" altLang="en-US" dirty="0"/>
              <a:t>Conduct Observations</a:t>
            </a:r>
          </a:p>
        </p:txBody>
      </p:sp>
      <p:sp>
        <p:nvSpPr>
          <p:cNvPr id="384" name="Google Shape;384;p45">
            <a:extLst>
              <a:ext uri="{FF2B5EF4-FFF2-40B4-BE49-F238E27FC236}">
                <a16:creationId xmlns:a16="http://schemas.microsoft.com/office/drawing/2014/main" id="{8F0398A3-7380-4F24-B700-6EB562155FAC}"/>
              </a:ext>
            </a:extLst>
          </p:cNvPr>
          <p:cNvSpPr>
            <a:spLocks noGrp="1" noChangeArrowheads="1"/>
          </p:cNvSpPr>
          <p:nvPr>
            <p:ph type="body" idx="1"/>
          </p:nvPr>
        </p:nvSpPr>
        <p:spPr>
          <a:xfrm>
            <a:off x="533400" y="1447800"/>
            <a:ext cx="7984434" cy="4876800"/>
          </a:xfrm>
        </p:spPr>
        <p:txBody>
          <a:bodyPr lIns="90600" tIns="44500" rIns="90600" bIns="44500"/>
          <a:lstStyle/>
          <a:p>
            <a:pPr marL="111125" indent="0">
              <a:spcBef>
                <a:spcPts val="1200"/>
              </a:spcBef>
              <a:spcAft>
                <a:spcPts val="600"/>
              </a:spcAft>
              <a:buSzPts val="2200"/>
              <a:buNone/>
              <a:defRPr/>
            </a:pPr>
            <a:r>
              <a:rPr lang="en-US" dirty="0"/>
              <a:t>During the observation:</a:t>
            </a:r>
          </a:p>
          <a:p>
            <a:pPr marL="342900">
              <a:spcBef>
                <a:spcPts val="1200"/>
              </a:spcBef>
              <a:spcAft>
                <a:spcPts val="600"/>
              </a:spcAft>
              <a:buSzPts val="2200"/>
              <a:defRPr/>
            </a:pPr>
            <a:r>
              <a:rPr lang="en-US" dirty="0"/>
              <a:t>Support the natural atmosphere of the classroom, taking your cues from the teacher. That includes, for example, minimizing your interaction with students unless the teacher invites you to do otherwise. </a:t>
            </a:r>
          </a:p>
          <a:p>
            <a:pPr marL="342900">
              <a:spcBef>
                <a:spcPts val="1200"/>
              </a:spcBef>
              <a:spcAft>
                <a:spcPts val="600"/>
              </a:spcAft>
              <a:buSzPts val="2200"/>
              <a:defRPr/>
            </a:pPr>
            <a:r>
              <a:rPr lang="en-US" dirty="0"/>
              <a:t>Pay attention to students’ verbal and nonverbal responses, including how they are constructing their understanding, their strategies for solving problems, and any patterns of student error. </a:t>
            </a:r>
          </a:p>
          <a:p>
            <a:pPr marL="342900">
              <a:spcBef>
                <a:spcPts val="1200"/>
              </a:spcBef>
              <a:spcAft>
                <a:spcPts val="600"/>
              </a:spcAft>
              <a:buSzPts val="2200"/>
              <a:defRPr/>
            </a:pPr>
            <a:r>
              <a:rPr lang="en-US" dirty="0"/>
              <a:t>Focus on teacher-student interactions, including types of student engagement and how the teacher encourages engagement.</a:t>
            </a:r>
            <a:endParaRPr lang="en-US" altLang="en-US" dirty="0"/>
          </a:p>
          <a:p>
            <a:pPr marL="111125" indent="0">
              <a:spcBef>
                <a:spcPts val="1800"/>
              </a:spcBef>
              <a:buSzPts val="2200"/>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Google Shape;383;p45">
            <a:extLst>
              <a:ext uri="{FF2B5EF4-FFF2-40B4-BE49-F238E27FC236}">
                <a16:creationId xmlns:a16="http://schemas.microsoft.com/office/drawing/2014/main" id="{AA00038D-DDC7-4AEB-AC85-326A1DD2523A}"/>
              </a:ext>
            </a:extLst>
          </p:cNvPr>
          <p:cNvSpPr>
            <a:spLocks noGrp="1" noChangeArrowheads="1"/>
          </p:cNvSpPr>
          <p:nvPr>
            <p:ph type="title"/>
          </p:nvPr>
        </p:nvSpPr>
        <p:spPr>
          <a:xfrm>
            <a:off x="1143000" y="169862"/>
            <a:ext cx="7984435" cy="914400"/>
          </a:xfrm>
        </p:spPr>
        <p:txBody>
          <a:bodyPr lIns="90600" tIns="44500" rIns="90600" bIns="44500"/>
          <a:lstStyle/>
          <a:p>
            <a:br>
              <a:rPr lang="en-US" altLang="en-US" dirty="0"/>
            </a:br>
            <a:r>
              <a:rPr lang="en-US" altLang="en-US" dirty="0"/>
              <a:t>Conduct Observations, cont’d</a:t>
            </a:r>
          </a:p>
        </p:txBody>
      </p:sp>
      <p:sp>
        <p:nvSpPr>
          <p:cNvPr id="384" name="Google Shape;384;p45">
            <a:extLst>
              <a:ext uri="{FF2B5EF4-FFF2-40B4-BE49-F238E27FC236}">
                <a16:creationId xmlns:a16="http://schemas.microsoft.com/office/drawing/2014/main" id="{8F0398A3-7380-4F24-B700-6EB562155FAC}"/>
              </a:ext>
            </a:extLst>
          </p:cNvPr>
          <p:cNvSpPr>
            <a:spLocks noGrp="1" noChangeArrowheads="1"/>
          </p:cNvSpPr>
          <p:nvPr>
            <p:ph type="body" idx="1"/>
          </p:nvPr>
        </p:nvSpPr>
        <p:spPr>
          <a:xfrm>
            <a:off x="533400" y="1524000"/>
            <a:ext cx="7984434" cy="5164138"/>
          </a:xfrm>
        </p:spPr>
        <p:txBody>
          <a:bodyPr lIns="90600" tIns="44500" rIns="90600" bIns="44500"/>
          <a:lstStyle/>
          <a:p>
            <a:pPr marL="111125" indent="0">
              <a:spcBef>
                <a:spcPts val="1800"/>
              </a:spcBef>
              <a:spcAft>
                <a:spcPts val="600"/>
              </a:spcAft>
              <a:buSzPts val="2200"/>
              <a:buNone/>
            </a:pPr>
            <a:r>
              <a:rPr lang="en-US" altLang="en-US" dirty="0"/>
              <a:t>Immediately following the observation:</a:t>
            </a:r>
          </a:p>
          <a:p>
            <a:pPr marL="679450" lvl="1">
              <a:spcBef>
                <a:spcPts val="1800"/>
              </a:spcBef>
              <a:spcAft>
                <a:spcPts val="600"/>
              </a:spcAft>
              <a:buSzPts val="2200"/>
            </a:pPr>
            <a:r>
              <a:rPr lang="en-US" altLang="en-US" sz="2200" dirty="0"/>
              <a:t>Review notes and record your evidence and final thoughts on a clean observation tool while observations are fresh in your mind.</a:t>
            </a:r>
          </a:p>
          <a:p>
            <a:pPr marL="679450" lvl="1">
              <a:spcBef>
                <a:spcPts val="1800"/>
              </a:spcBef>
              <a:spcAft>
                <a:spcPts val="600"/>
              </a:spcAft>
              <a:buSzPts val="2200"/>
            </a:pPr>
            <a:r>
              <a:rPr lang="en-US" sz="2200" dirty="0"/>
              <a:t>If you find you need additional information to check your observations or to better interpret them, ask the teacher for clarification. </a:t>
            </a:r>
            <a:endParaRPr lang="en-US" altLang="en-US" sz="2200" dirty="0"/>
          </a:p>
        </p:txBody>
      </p:sp>
    </p:spTree>
    <p:extLst>
      <p:ext uri="{BB962C8B-B14F-4D97-AF65-F5344CB8AC3E}">
        <p14:creationId xmlns:p14="http://schemas.microsoft.com/office/powerpoint/2010/main" val="280128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64CA4-58BE-3C4F-B77E-0E924721038C}"/>
              </a:ext>
            </a:extLst>
          </p:cNvPr>
          <p:cNvSpPr>
            <a:spLocks noGrp="1"/>
          </p:cNvSpPr>
          <p:nvPr>
            <p:ph type="title"/>
          </p:nvPr>
        </p:nvSpPr>
        <p:spPr>
          <a:xfrm>
            <a:off x="1295400" y="304800"/>
            <a:ext cx="7467600" cy="914400"/>
          </a:xfrm>
        </p:spPr>
        <p:txBody>
          <a:bodyPr/>
          <a:lstStyle/>
          <a:p>
            <a:r>
              <a:rPr lang="en-US" dirty="0"/>
              <a:t>Launch Post-Observation Procedures</a:t>
            </a:r>
          </a:p>
        </p:txBody>
      </p:sp>
      <p:sp>
        <p:nvSpPr>
          <p:cNvPr id="3" name="Content Placeholder 2">
            <a:extLst>
              <a:ext uri="{FF2B5EF4-FFF2-40B4-BE49-F238E27FC236}">
                <a16:creationId xmlns:a16="http://schemas.microsoft.com/office/drawing/2014/main" id="{6DEBAC6D-F5A8-3E44-93B4-74C517DFEE42}"/>
              </a:ext>
            </a:extLst>
          </p:cNvPr>
          <p:cNvSpPr>
            <a:spLocks noGrp="1"/>
          </p:cNvSpPr>
          <p:nvPr>
            <p:ph idx="1"/>
          </p:nvPr>
        </p:nvSpPr>
        <p:spPr>
          <a:xfrm>
            <a:off x="609600" y="1752600"/>
            <a:ext cx="7924800" cy="4495800"/>
          </a:xfrm>
        </p:spPr>
        <p:txBody>
          <a:bodyPr/>
          <a:lstStyle/>
          <a:p>
            <a:pPr marL="450850" indent="-225425">
              <a:lnSpc>
                <a:spcPct val="120000"/>
              </a:lnSpc>
              <a:spcBef>
                <a:spcPts val="1380"/>
              </a:spcBef>
              <a:spcAft>
                <a:spcPts val="600"/>
              </a:spcAft>
              <a:buFont typeface="Wingdings" charset="0"/>
              <a:buChar char="§"/>
              <a:defRPr/>
            </a:pPr>
            <a:r>
              <a:rPr lang="en-US" altLang="en-US" dirty="0">
                <a:solidFill>
                  <a:srgbClr val="000000"/>
                </a:solidFill>
                <a:latin typeface="+mj-lt"/>
                <a:ea typeface="MS PGothic" charset="-128"/>
              </a:rPr>
              <a:t>Out of courtesy, ask the instructors you observed if they would like you to share your reflections with them.</a:t>
            </a:r>
          </a:p>
          <a:p>
            <a:pPr marL="225425" indent="0">
              <a:lnSpc>
                <a:spcPct val="120000"/>
              </a:lnSpc>
              <a:spcBef>
                <a:spcPts val="1380"/>
              </a:spcBef>
              <a:spcAft>
                <a:spcPts val="600"/>
              </a:spcAft>
              <a:buNone/>
              <a:defRPr/>
            </a:pPr>
            <a:r>
              <a:rPr lang="en-US" altLang="en-US" dirty="0">
                <a:solidFill>
                  <a:srgbClr val="000000"/>
                </a:solidFill>
                <a:latin typeface="+mj-lt"/>
                <a:ea typeface="MS PGothic" charset="-128"/>
              </a:rPr>
              <a:t>If so, conduct post observation debriefings:</a:t>
            </a:r>
          </a:p>
          <a:p>
            <a:pPr marL="450850" indent="-225425">
              <a:lnSpc>
                <a:spcPct val="120000"/>
              </a:lnSpc>
              <a:spcBef>
                <a:spcPts val="1380"/>
              </a:spcBef>
              <a:spcAft>
                <a:spcPts val="600"/>
              </a:spcAft>
              <a:buFont typeface="Wingdings" charset="0"/>
              <a:buChar char="§"/>
              <a:defRPr/>
            </a:pPr>
            <a:r>
              <a:rPr lang="en-US" dirty="0"/>
              <a:t>Begin by stating the purpose and agenda for the discussion: to debrief the observation and promote an exchange of information. </a:t>
            </a:r>
          </a:p>
          <a:p>
            <a:pPr marL="0" indent="0">
              <a:buNone/>
            </a:pPr>
            <a:endParaRPr lang="en-US" dirty="0"/>
          </a:p>
        </p:txBody>
      </p:sp>
    </p:spTree>
    <p:extLst>
      <p:ext uri="{BB962C8B-B14F-4D97-AF65-F5344CB8AC3E}">
        <p14:creationId xmlns:p14="http://schemas.microsoft.com/office/powerpoint/2010/main" val="1809356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64CA4-58BE-3C4F-B77E-0E924721038C}"/>
              </a:ext>
            </a:extLst>
          </p:cNvPr>
          <p:cNvSpPr>
            <a:spLocks noGrp="1"/>
          </p:cNvSpPr>
          <p:nvPr>
            <p:ph type="title"/>
          </p:nvPr>
        </p:nvSpPr>
        <p:spPr>
          <a:xfrm>
            <a:off x="1295400" y="304800"/>
            <a:ext cx="7848600" cy="914400"/>
          </a:xfrm>
        </p:spPr>
        <p:txBody>
          <a:bodyPr/>
          <a:lstStyle/>
          <a:p>
            <a:r>
              <a:rPr lang="en-US" dirty="0"/>
              <a:t>Launch Post-Observation Procedures, cont’d.</a:t>
            </a:r>
          </a:p>
        </p:txBody>
      </p:sp>
      <p:sp>
        <p:nvSpPr>
          <p:cNvPr id="3" name="Content Placeholder 2">
            <a:extLst>
              <a:ext uri="{FF2B5EF4-FFF2-40B4-BE49-F238E27FC236}">
                <a16:creationId xmlns:a16="http://schemas.microsoft.com/office/drawing/2014/main" id="{6DEBAC6D-F5A8-3E44-93B4-74C517DFEE42}"/>
              </a:ext>
            </a:extLst>
          </p:cNvPr>
          <p:cNvSpPr>
            <a:spLocks noGrp="1"/>
          </p:cNvSpPr>
          <p:nvPr>
            <p:ph idx="1"/>
          </p:nvPr>
        </p:nvSpPr>
        <p:spPr/>
        <p:txBody>
          <a:bodyPr/>
          <a:lstStyle/>
          <a:p>
            <a:pPr marL="450850" indent="-225425">
              <a:lnSpc>
                <a:spcPct val="120000"/>
              </a:lnSpc>
              <a:spcBef>
                <a:spcPts val="1380"/>
              </a:spcBef>
              <a:spcAft>
                <a:spcPts val="600"/>
              </a:spcAft>
              <a:buFont typeface="Wingdings" charset="0"/>
              <a:buChar char="§"/>
              <a:defRPr/>
            </a:pPr>
            <a:r>
              <a:rPr lang="en-US" dirty="0">
                <a:ea typeface="MS PGothic" charset="0"/>
              </a:rPr>
              <a:t>Begin on a positive note by discussing the strengths observed and then move to areas of instruction that could be strengthened:</a:t>
            </a:r>
            <a:endParaRPr lang="en-US" dirty="0">
              <a:solidFill>
                <a:srgbClr val="FF6600"/>
              </a:solidFill>
              <a:ea typeface="MS PGothic" charset="0"/>
            </a:endParaRPr>
          </a:p>
          <a:p>
            <a:pPr marL="787400" lvl="1" indent="-225425">
              <a:lnSpc>
                <a:spcPct val="120000"/>
              </a:lnSpc>
              <a:spcBef>
                <a:spcPts val="1380"/>
              </a:spcBef>
              <a:spcAft>
                <a:spcPts val="600"/>
              </a:spcAft>
              <a:buFont typeface="Wingdings" charset="0"/>
              <a:buChar char="§"/>
              <a:defRPr/>
            </a:pPr>
            <a:r>
              <a:rPr lang="en-US" sz="2100" dirty="0">
                <a:ea typeface="MS PGothic" charset="0"/>
              </a:rPr>
              <a:t>Speak explicitly and concretely </a:t>
            </a:r>
            <a:r>
              <a:rPr lang="en-US" sz="2100" dirty="0">
                <a:solidFill>
                  <a:srgbClr val="000000"/>
                </a:solidFill>
                <a:ea typeface="MS PGothic" charset="0"/>
              </a:rPr>
              <a:t>about the Core Actions </a:t>
            </a:r>
            <a:r>
              <a:rPr lang="en-US" sz="2100" dirty="0">
                <a:ea typeface="MS PGothic" charset="0"/>
              </a:rPr>
              <a:t>and indicators observed.</a:t>
            </a:r>
          </a:p>
          <a:p>
            <a:pPr marL="787400" lvl="1" indent="-225425">
              <a:lnSpc>
                <a:spcPct val="120000"/>
              </a:lnSpc>
              <a:spcBef>
                <a:spcPts val="1380"/>
              </a:spcBef>
              <a:spcAft>
                <a:spcPts val="600"/>
              </a:spcAft>
              <a:buFont typeface="Wingdings" charset="0"/>
              <a:buChar char="§"/>
              <a:defRPr/>
            </a:pPr>
            <a:r>
              <a:rPr lang="en-US" sz="2100" dirty="0">
                <a:ea typeface="MS PGothic" charset="0"/>
              </a:rPr>
              <a:t>Inquire about those indicators not observed to determine the reasons why (e.g., perhaps some did not apply to the specific lesson observed).</a:t>
            </a:r>
          </a:p>
          <a:p>
            <a:pPr marL="787400" lvl="1" indent="-225425">
              <a:lnSpc>
                <a:spcPct val="120000"/>
              </a:lnSpc>
              <a:spcBef>
                <a:spcPts val="1380"/>
              </a:spcBef>
              <a:spcAft>
                <a:spcPts val="600"/>
              </a:spcAft>
              <a:buFont typeface="Wingdings" charset="0"/>
              <a:buChar char="§"/>
              <a:defRPr/>
            </a:pPr>
            <a:r>
              <a:rPr lang="en-US" sz="2100" dirty="0"/>
              <a:t>Provide an opportunity for the participating staff member to reflect on your observations and thoughts.</a:t>
            </a:r>
          </a:p>
          <a:p>
            <a:pPr marL="787400" lvl="1" indent="-225425">
              <a:lnSpc>
                <a:spcPct val="120000"/>
              </a:lnSpc>
              <a:spcBef>
                <a:spcPts val="1380"/>
              </a:spcBef>
              <a:spcAft>
                <a:spcPts val="600"/>
              </a:spcAft>
              <a:buFont typeface="Wingdings" charset="0"/>
              <a:buChar char="§"/>
              <a:defRPr/>
            </a:pPr>
            <a:endParaRPr lang="en-US" dirty="0">
              <a:ea typeface="MS PGothic" charset="0"/>
            </a:endParaRPr>
          </a:p>
          <a:p>
            <a:endParaRPr lang="en-US" dirty="0"/>
          </a:p>
        </p:txBody>
      </p:sp>
    </p:spTree>
    <p:extLst>
      <p:ext uri="{BB962C8B-B14F-4D97-AF65-F5344CB8AC3E}">
        <p14:creationId xmlns:p14="http://schemas.microsoft.com/office/powerpoint/2010/main" val="2853029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1295400" y="304800"/>
            <a:ext cx="7848600" cy="1447800"/>
          </a:xfrm>
        </p:spPr>
        <p:txBody>
          <a:bodyPr/>
          <a:lstStyle/>
          <a:p>
            <a:r>
              <a:rPr lang="en-US" dirty="0"/>
              <a:t>Launch Post-Observation Procedures, cont’d.</a:t>
            </a:r>
            <a:br>
              <a:rPr lang="en-US" altLang="en-US" sz="3200" dirty="0">
                <a:ea typeface="MS PGothic" charset="-128"/>
              </a:rPr>
            </a:br>
            <a:endParaRPr lang="en-US" altLang="en-US" sz="3200" dirty="0">
              <a:ea typeface="MS PGothic" charset="-128"/>
            </a:endParaRPr>
          </a:p>
        </p:txBody>
      </p:sp>
      <p:sp>
        <p:nvSpPr>
          <p:cNvPr id="80898" name="Rectangle 3"/>
          <p:cNvSpPr>
            <a:spLocks noGrp="1" noChangeArrowheads="1"/>
          </p:cNvSpPr>
          <p:nvPr>
            <p:ph type="body" idx="1"/>
          </p:nvPr>
        </p:nvSpPr>
        <p:spPr>
          <a:xfrm>
            <a:off x="533400" y="1524000"/>
            <a:ext cx="8001000" cy="4876800"/>
          </a:xfrm>
        </p:spPr>
        <p:txBody>
          <a:bodyPr/>
          <a:lstStyle/>
          <a:p>
            <a:pPr marL="554037" lvl="1" indent="-342900">
              <a:lnSpc>
                <a:spcPct val="120000"/>
              </a:lnSpc>
              <a:spcBef>
                <a:spcPts val="1128"/>
              </a:spcBef>
              <a:spcAft>
                <a:spcPts val="600"/>
              </a:spcAft>
              <a:defRPr/>
            </a:pPr>
            <a:r>
              <a:rPr lang="en-US" sz="2200" dirty="0">
                <a:latin typeface="+mj-lt"/>
                <a:ea typeface="MS PGothic" charset="0"/>
              </a:rPr>
              <a:t>Agree on future learning:</a:t>
            </a:r>
          </a:p>
          <a:p>
            <a:pPr marL="839787" lvl="2" indent="-342900">
              <a:lnSpc>
                <a:spcPct val="120000"/>
              </a:lnSpc>
              <a:spcBef>
                <a:spcPts val="1128"/>
              </a:spcBef>
              <a:spcAft>
                <a:spcPts val="600"/>
              </a:spcAft>
              <a:defRPr/>
            </a:pPr>
            <a:r>
              <a:rPr lang="en-US" sz="2200" dirty="0">
                <a:latin typeface="+mj-lt"/>
                <a:ea typeface="MS PGothic" charset="0"/>
              </a:rPr>
              <a:t>Ask which areas of the teaching and learning practices the teacher wants to know more about.</a:t>
            </a:r>
          </a:p>
          <a:p>
            <a:pPr marL="839787" lvl="2" indent="-342900">
              <a:lnSpc>
                <a:spcPct val="120000"/>
              </a:lnSpc>
              <a:spcBef>
                <a:spcPts val="1128"/>
              </a:spcBef>
              <a:spcAft>
                <a:spcPts val="600"/>
              </a:spcAft>
              <a:defRPr/>
            </a:pPr>
            <a:r>
              <a:rPr lang="en-US" sz="2200" dirty="0">
                <a:latin typeface="+mj-lt"/>
                <a:ea typeface="MS PGothic" charset="0"/>
              </a:rPr>
              <a:t>Think through PD priorities for continuous improvement.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Google Shape;389;p46">
            <a:extLst>
              <a:ext uri="{FF2B5EF4-FFF2-40B4-BE49-F238E27FC236}">
                <a16:creationId xmlns:a16="http://schemas.microsoft.com/office/drawing/2014/main" id="{8884C225-E0A0-4206-AE0E-4199F0E200BE}"/>
              </a:ext>
            </a:extLst>
          </p:cNvPr>
          <p:cNvSpPr txBox="1">
            <a:spLocks noGrp="1"/>
          </p:cNvSpPr>
          <p:nvPr>
            <p:ph type="title"/>
          </p:nvPr>
        </p:nvSpPr>
        <p:spPr/>
        <p:txBody>
          <a:bodyPr spcFirstLastPara="1" lIns="90600" tIns="44500" rIns="90600" bIns="44500">
            <a:noAutofit/>
          </a:bodyPr>
          <a:lstStyle/>
          <a:p>
            <a:pPr>
              <a:spcBef>
                <a:spcPts val="0"/>
              </a:spcBef>
              <a:spcAft>
                <a:spcPts val="0"/>
              </a:spcAft>
              <a:defRPr/>
            </a:pPr>
            <a:r>
              <a:rPr lang="en-US" dirty="0"/>
              <a:t>Team Time </a:t>
            </a:r>
            <a:endParaRPr strike="sngStrike" dirty="0"/>
          </a:p>
        </p:txBody>
      </p:sp>
      <p:sp>
        <p:nvSpPr>
          <p:cNvPr id="123906" name="Google Shape;390;p46">
            <a:extLst>
              <a:ext uri="{FF2B5EF4-FFF2-40B4-BE49-F238E27FC236}">
                <a16:creationId xmlns:a16="http://schemas.microsoft.com/office/drawing/2014/main" id="{370A437D-E5D9-48BA-8224-ED414FC3FA07}"/>
              </a:ext>
            </a:extLst>
          </p:cNvPr>
          <p:cNvSpPr>
            <a:spLocks noGrp="1" noChangeArrowheads="1"/>
          </p:cNvSpPr>
          <p:nvPr>
            <p:ph idx="1"/>
          </p:nvPr>
        </p:nvSpPr>
        <p:spPr/>
        <p:txBody>
          <a:bodyPr lIns="90600" tIns="44500" rIns="90600" bIns="44500"/>
          <a:lstStyle/>
          <a:p>
            <a:pPr marL="0" indent="0">
              <a:lnSpc>
                <a:spcPct val="120000"/>
              </a:lnSpc>
              <a:spcBef>
                <a:spcPct val="0"/>
              </a:spcBef>
              <a:buClr>
                <a:srgbClr val="004080"/>
              </a:buClr>
              <a:buSzPct val="101000"/>
              <a:buFont typeface="Wingdings" panose="05000000000000000000" pitchFamily="2" charset="2"/>
              <a:buNone/>
            </a:pPr>
            <a:r>
              <a:rPr lang="en-US" altLang="en-US" dirty="0">
                <a:solidFill>
                  <a:srgbClr val="000000"/>
                </a:solidFill>
                <a:cs typeface="Arial" panose="020B0604020202020204" pitchFamily="34" charset="0"/>
                <a:sym typeface="Arial" panose="020B0604020202020204" pitchFamily="34" charset="0"/>
              </a:rPr>
              <a:t>In your teams, discuss </a:t>
            </a:r>
            <a:r>
              <a:rPr lang="en-US" altLang="en-US" dirty="0">
                <a:cs typeface="Arial" panose="020B0604020202020204" pitchFamily="34" charset="0"/>
                <a:sym typeface="Arial" panose="020B0604020202020204" pitchFamily="34" charset="0"/>
              </a:rPr>
              <a:t>preparations</a:t>
            </a:r>
            <a:r>
              <a:rPr lang="en-US" altLang="en-US" dirty="0">
                <a:solidFill>
                  <a:srgbClr val="000000"/>
                </a:solidFill>
                <a:cs typeface="Arial" panose="020B0604020202020204" pitchFamily="34" charset="0"/>
                <a:sym typeface="Arial" panose="020B0604020202020204" pitchFamily="34" charset="0"/>
              </a:rPr>
              <a:t> to complete observations over the next four weeks:</a:t>
            </a:r>
            <a:endParaRPr lang="en-US" altLang="en-US" dirty="0"/>
          </a:p>
          <a:p>
            <a:pPr marL="465138" lvl="1" indent="-254000">
              <a:lnSpc>
                <a:spcPct val="120000"/>
              </a:lnSpc>
              <a:spcBef>
                <a:spcPts val="1800"/>
              </a:spcBef>
              <a:buClr>
                <a:srgbClr val="004080"/>
              </a:buClr>
              <a:buSzPct val="101000"/>
            </a:pPr>
            <a:r>
              <a:rPr lang="en-US" altLang="en-US" sz="2200" dirty="0">
                <a:cs typeface="MS PGothic" panose="020B0600070205080204" pitchFamily="34" charset="-128"/>
              </a:rPr>
              <a:t>Will you coordinate as a whole team or work individually? What makes the most sense?</a:t>
            </a:r>
          </a:p>
          <a:p>
            <a:pPr marL="465138" lvl="1" indent="-254000">
              <a:lnSpc>
                <a:spcPct val="120000"/>
              </a:lnSpc>
              <a:spcBef>
                <a:spcPts val="1800"/>
              </a:spcBef>
              <a:buClr>
                <a:srgbClr val="004080"/>
              </a:buClr>
              <a:buSzPct val="101000"/>
            </a:pPr>
            <a:r>
              <a:rPr lang="en-US" altLang="en-US" sz="2200" dirty="0">
                <a:solidFill>
                  <a:srgbClr val="000000"/>
                </a:solidFill>
                <a:cs typeface="Arial" panose="020B0604020202020204" pitchFamily="34" charset="0"/>
                <a:sym typeface="Arial" panose="020B0604020202020204" pitchFamily="34" charset="0"/>
              </a:rPr>
              <a:t>Look at your calendar. When could you schedule time in classrooms over the next few weeks?</a:t>
            </a:r>
          </a:p>
          <a:p>
            <a:pPr marL="465138" lvl="1" indent="-254000">
              <a:lnSpc>
                <a:spcPct val="120000"/>
              </a:lnSpc>
              <a:spcBef>
                <a:spcPts val="1800"/>
              </a:spcBef>
              <a:buClr>
                <a:srgbClr val="004080"/>
              </a:buClr>
              <a:buSzPct val="101000"/>
            </a:pPr>
            <a:r>
              <a:rPr lang="en-US" altLang="en-US" sz="2200" dirty="0">
                <a:solidFill>
                  <a:srgbClr val="000000"/>
                </a:solidFill>
                <a:cs typeface="Arial" panose="020B0604020202020204" pitchFamily="34" charset="0"/>
                <a:sym typeface="Arial" panose="020B0604020202020204" pitchFamily="34" charset="0"/>
              </a:rPr>
              <a:t>How and when are you going to review the data from observations together with your coach?</a:t>
            </a:r>
            <a:endParaRPr lang="en-US" altLang="en-US" sz="2200" dirty="0">
              <a:cs typeface="MS PGothic" panose="020B0600070205080204" pitchFamily="34" charset="-128"/>
            </a:endParaRPr>
          </a:p>
        </p:txBody>
      </p:sp>
      <p:sp>
        <p:nvSpPr>
          <p:cNvPr id="6" name="Google Shape;225;p22" descr="10 minutes">
            <a:extLst>
              <a:ext uri="{FF2B5EF4-FFF2-40B4-BE49-F238E27FC236}">
                <a16:creationId xmlns:a16="http://schemas.microsoft.com/office/drawing/2014/main" id="{37D15905-C053-4EBA-9B45-C6518C6AED0D}"/>
              </a:ext>
            </a:extLst>
          </p:cNvPr>
          <p:cNvSpPr txBox="1"/>
          <p:nvPr/>
        </p:nvSpPr>
        <p:spPr>
          <a:xfrm>
            <a:off x="6096000" y="5780088"/>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bg1"/>
                </a:solidFill>
                <a:latin typeface="+mj-lt"/>
                <a:ea typeface="Arial"/>
                <a:cs typeface="Arial"/>
                <a:sym typeface="Arial"/>
              </a:rPr>
              <a:t>20</a:t>
            </a:r>
            <a:r>
              <a:rPr lang="en-US" sz="2000" b="0" dirty="0">
                <a:solidFill>
                  <a:srgbClr val="FF0000"/>
                </a:solidFill>
                <a:latin typeface="+mj-lt"/>
                <a:ea typeface="Arial"/>
                <a:cs typeface="Arial"/>
                <a:sym typeface="Arial"/>
              </a:rPr>
              <a:t> </a:t>
            </a:r>
            <a:r>
              <a:rPr lang="en-US" sz="2000" b="0" dirty="0">
                <a:solidFill>
                  <a:schemeClr val="lt1"/>
                </a:solidFill>
                <a:latin typeface="+mj-lt"/>
                <a:ea typeface="Arial"/>
                <a:cs typeface="Arial"/>
                <a:sym typeface="Arial"/>
              </a:rPr>
              <a:t>minutes</a:t>
            </a:r>
            <a:endParaRPr dirty="0">
              <a:latin typeface="+mj-lt"/>
            </a:endParaRPr>
          </a:p>
        </p:txBody>
      </p:sp>
      <p:pic>
        <p:nvPicPr>
          <p:cNvPr id="123907" name="Google Shape;391;p46" descr="Customer review">
            <a:extLst>
              <a:ext uri="{FF2B5EF4-FFF2-40B4-BE49-F238E27FC236}">
                <a16:creationId xmlns:a16="http://schemas.microsoft.com/office/drawing/2014/main" id="{7A49F716-A0AD-46AF-A761-A2228EDC867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04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Google Shape;432;gd7b2a538cb_0_5">
            <a:extLst>
              <a:ext uri="{FF2B5EF4-FFF2-40B4-BE49-F238E27FC236}">
                <a16:creationId xmlns:a16="http://schemas.microsoft.com/office/drawing/2014/main" id="{E0B15523-D159-4B2F-B75C-BD3AC3CA7244}"/>
              </a:ext>
            </a:extLst>
          </p:cNvPr>
          <p:cNvSpPr>
            <a:spLocks noGrp="1" noChangeArrowheads="1"/>
          </p:cNvSpPr>
          <p:nvPr>
            <p:ph type="title"/>
          </p:nvPr>
        </p:nvSpPr>
        <p:spPr>
          <a:xfrm>
            <a:off x="1235075" y="542925"/>
            <a:ext cx="7451725" cy="676275"/>
          </a:xfrm>
        </p:spPr>
        <p:txBody>
          <a:bodyPr lIns="90600" tIns="44500" rIns="90600" bIns="44500"/>
          <a:lstStyle/>
          <a:p>
            <a:r>
              <a:rPr lang="en-US" altLang="en-US" dirty="0"/>
              <a:t>Preparing for Our Next Virtual Session</a:t>
            </a:r>
          </a:p>
        </p:txBody>
      </p:sp>
      <p:sp>
        <p:nvSpPr>
          <p:cNvPr id="125954" name="Google Shape;433;gd7b2a538cb_0_5">
            <a:extLst>
              <a:ext uri="{FF2B5EF4-FFF2-40B4-BE49-F238E27FC236}">
                <a16:creationId xmlns:a16="http://schemas.microsoft.com/office/drawing/2014/main" id="{B00904C7-8C99-4926-BD1C-1DF96F0BB785}"/>
              </a:ext>
            </a:extLst>
          </p:cNvPr>
          <p:cNvSpPr>
            <a:spLocks noGrp="1" noChangeArrowheads="1"/>
          </p:cNvSpPr>
          <p:nvPr>
            <p:ph type="body" idx="1"/>
          </p:nvPr>
        </p:nvSpPr>
        <p:spPr>
          <a:xfrm>
            <a:off x="685800" y="1535113"/>
            <a:ext cx="7662863" cy="4244975"/>
          </a:xfrm>
        </p:spPr>
        <p:txBody>
          <a:bodyPr lIns="90600" tIns="44500" rIns="90600" bIns="44500"/>
          <a:lstStyle/>
          <a:p>
            <a:pPr marL="0" indent="0">
              <a:lnSpc>
                <a:spcPct val="120000"/>
              </a:lnSpc>
              <a:spcBef>
                <a:spcPct val="0"/>
              </a:spcBef>
              <a:buClr>
                <a:srgbClr val="004080"/>
              </a:buClr>
              <a:buSzPts val="2200"/>
              <a:buFont typeface="Wingdings" panose="05000000000000000000" pitchFamily="2" charset="2"/>
              <a:buNone/>
            </a:pPr>
            <a:r>
              <a:rPr lang="en-US" altLang="en-US" dirty="0">
                <a:solidFill>
                  <a:srgbClr val="000000"/>
                </a:solidFill>
                <a:cs typeface="Arial" panose="020B0604020202020204" pitchFamily="34" charset="0"/>
                <a:sym typeface="Arial" panose="020B0604020202020204" pitchFamily="34" charset="0"/>
              </a:rPr>
              <a:t>Be prepared to discuss the following questions about your observations to share at our next virtual training session:</a:t>
            </a:r>
            <a:endParaRPr lang="en-US" altLang="en-US" dirty="0"/>
          </a:p>
          <a:p>
            <a:pPr marL="465138" lvl="1" indent="-254000">
              <a:lnSpc>
                <a:spcPct val="120000"/>
              </a:lnSpc>
              <a:spcBef>
                <a:spcPts val="1800"/>
              </a:spcBef>
              <a:buClr>
                <a:srgbClr val="004080"/>
              </a:buClr>
              <a:buSzPts val="2000"/>
            </a:pPr>
            <a:r>
              <a:rPr lang="en-US" altLang="en-US" sz="2200" dirty="0">
                <a:solidFill>
                  <a:srgbClr val="000000"/>
                </a:solidFill>
                <a:cs typeface="Arial" panose="020B0604020202020204" pitchFamily="34" charset="0"/>
                <a:sym typeface="Arial" panose="020B0604020202020204" pitchFamily="34" charset="0"/>
              </a:rPr>
              <a:t>What did you learn?</a:t>
            </a:r>
          </a:p>
          <a:p>
            <a:pPr marL="465138" lvl="1" indent="-254000">
              <a:lnSpc>
                <a:spcPct val="120000"/>
              </a:lnSpc>
              <a:spcBef>
                <a:spcPts val="1800"/>
              </a:spcBef>
              <a:buClr>
                <a:srgbClr val="004080"/>
              </a:buClr>
              <a:buSzPts val="2000"/>
            </a:pPr>
            <a:r>
              <a:rPr lang="en-US" altLang="en-US" sz="2200" dirty="0">
                <a:cs typeface="MS PGothic" panose="020B0600070205080204" pitchFamily="34" charset="-128"/>
              </a:rPr>
              <a:t>What did you</a:t>
            </a:r>
            <a:r>
              <a:rPr lang="en-US" altLang="en-US" sz="2200" dirty="0">
                <a:cs typeface="Arial" panose="020B0604020202020204" pitchFamily="34" charset="0"/>
                <a:sym typeface="Arial" panose="020B0604020202020204" pitchFamily="34" charset="0"/>
              </a:rPr>
              <a:t> notice?</a:t>
            </a:r>
            <a:endParaRPr lang="en-US" altLang="en-US" sz="2200" dirty="0">
              <a:cs typeface="MS PGothic" panose="020B0600070205080204" pitchFamily="34" charset="-128"/>
            </a:endParaRPr>
          </a:p>
          <a:p>
            <a:pPr marL="465138" lvl="1" indent="-254000">
              <a:lnSpc>
                <a:spcPct val="120000"/>
              </a:lnSpc>
              <a:spcBef>
                <a:spcPts val="1800"/>
              </a:spcBef>
              <a:buClr>
                <a:srgbClr val="004080"/>
              </a:buClr>
              <a:buSzPts val="2000"/>
            </a:pPr>
            <a:r>
              <a:rPr lang="en-US" altLang="en-US" sz="2200" dirty="0">
                <a:solidFill>
                  <a:srgbClr val="000000"/>
                </a:solidFill>
                <a:cs typeface="Arial" panose="020B0604020202020204" pitchFamily="34" charset="0"/>
                <a:sym typeface="Arial" panose="020B0604020202020204" pitchFamily="34" charset="0"/>
              </a:rPr>
              <a:t>What challenges did you encounter?</a:t>
            </a:r>
            <a:endParaRPr lang="en-US" altLang="en-US" sz="2200" dirty="0">
              <a:cs typeface="MS PGothic" panose="020B0600070205080204"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 Placeholder 2">
            <a:extLst>
              <a:ext uri="{FF2B5EF4-FFF2-40B4-BE49-F238E27FC236}">
                <a16:creationId xmlns:a16="http://schemas.microsoft.com/office/drawing/2014/main" id="{5F8892CE-2410-4C61-8F56-6FB75D31AE68}"/>
              </a:ext>
            </a:extLst>
          </p:cNvPr>
          <p:cNvSpPr>
            <a:spLocks noGrp="1" noChangeArrowheads="1"/>
          </p:cNvSpPr>
          <p:nvPr>
            <p:ph type="title" idx="4294967295"/>
          </p:nvPr>
        </p:nvSpPr>
        <p:spPr bwMode="auto">
          <a:xfrm>
            <a:off x="722313" y="2133600"/>
            <a:ext cx="7772400" cy="23114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22860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36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QUESTIONS &amp; CLARIFICATIONS</a:t>
            </a:r>
            <a:endParaRPr kumimoji="0" lang="en-US" altLang="en-US" sz="3600" b="1" i="1"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Google Shape;275;gd7b2a538cb_0_26">
            <a:extLst>
              <a:ext uri="{FF2B5EF4-FFF2-40B4-BE49-F238E27FC236}">
                <a16:creationId xmlns:a16="http://schemas.microsoft.com/office/drawing/2014/main" id="{4B05393B-07F6-49D9-800D-05125DF7D215}"/>
              </a:ext>
            </a:extLst>
          </p:cNvPr>
          <p:cNvSpPr>
            <a:spLocks noGrp="1" noChangeArrowheads="1"/>
          </p:cNvSpPr>
          <p:nvPr>
            <p:ph type="title"/>
          </p:nvPr>
        </p:nvSpPr>
        <p:spPr/>
        <p:txBody>
          <a:bodyPr lIns="90600" tIns="44500" rIns="90600" bIns="44500"/>
          <a:lstStyle/>
          <a:p>
            <a:r>
              <a:rPr lang="en-US" altLang="en-US" dirty="0"/>
              <a:t>Session Two Overview</a:t>
            </a:r>
          </a:p>
        </p:txBody>
      </p:sp>
      <p:sp>
        <p:nvSpPr>
          <p:cNvPr id="276" name="Google Shape;276;gd7b2a538cb_0_26">
            <a:extLst>
              <a:ext uri="{FF2B5EF4-FFF2-40B4-BE49-F238E27FC236}">
                <a16:creationId xmlns:a16="http://schemas.microsoft.com/office/drawing/2014/main" id="{3C9A5831-3E8B-4FCB-A76B-D1B33BF0F0F1}"/>
              </a:ext>
            </a:extLst>
          </p:cNvPr>
          <p:cNvSpPr txBox="1">
            <a:spLocks noGrp="1"/>
          </p:cNvSpPr>
          <p:nvPr>
            <p:ph type="body" idx="1"/>
          </p:nvPr>
        </p:nvSpPr>
        <p:spPr>
          <a:xfrm>
            <a:off x="609600" y="1708150"/>
            <a:ext cx="7924800" cy="3706813"/>
          </a:xfrm>
        </p:spPr>
        <p:txBody>
          <a:bodyPr spcFirstLastPara="1" lIns="90600" tIns="44500" rIns="90600" bIns="44500">
            <a:noAutofit/>
          </a:bodyPr>
          <a:lstStyle/>
          <a:p>
            <a:pPr>
              <a:buSzPct val="101000"/>
              <a:defRPr/>
            </a:pPr>
            <a:r>
              <a:rPr lang="en-US" dirty="0"/>
              <a:t>Check our knowledge of the meaning of the five Core actions</a:t>
            </a:r>
          </a:p>
          <a:p>
            <a:pPr>
              <a:buSzPct val="101000"/>
              <a:defRPr/>
            </a:pPr>
            <a:r>
              <a:rPr lang="en-US" dirty="0"/>
              <a:t>Share findings for Core Actions 1–5 for the full lesson video</a:t>
            </a:r>
            <a:endParaRPr dirty="0"/>
          </a:p>
          <a:p>
            <a:pPr>
              <a:buSzPct val="101000"/>
              <a:defRPr/>
            </a:pPr>
            <a:r>
              <a:rPr lang="en-US" dirty="0"/>
              <a:t>Prepare for site-based live classroom observations</a:t>
            </a:r>
            <a:endParaRPr dirty="0"/>
          </a:p>
          <a:p>
            <a:pPr marL="0" indent="0">
              <a:spcBef>
                <a:spcPts val="1350"/>
              </a:spcBef>
              <a:spcAft>
                <a:spcPts val="0"/>
              </a:spcAft>
              <a:buFont typeface="Wingdings" panose="05000000000000000000" pitchFamily="2" charset="2"/>
              <a:buNone/>
              <a:defRPr/>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3">
            <a:extLst>
              <a:ext uri="{FF2B5EF4-FFF2-40B4-BE49-F238E27FC236}">
                <a16:creationId xmlns:a16="http://schemas.microsoft.com/office/drawing/2014/main" id="{CD134A72-37AB-AE49-9254-CE53952F23B4}"/>
              </a:ext>
            </a:extLst>
          </p:cNvPr>
          <p:cNvSpPr>
            <a:spLocks noGrp="1" noChangeArrowheads="1"/>
          </p:cNvSpPr>
          <p:nvPr>
            <p:ph type="title"/>
          </p:nvPr>
        </p:nvSpPr>
        <p:spPr>
          <a:xfrm>
            <a:off x="304800" y="3124200"/>
            <a:ext cx="8534400" cy="3505200"/>
          </a:xfrm>
        </p:spPr>
        <p:txBody>
          <a:bodyPr/>
          <a:lstStyle/>
          <a:p>
            <a:r>
              <a:rPr lang="en-US" altLang="en-US" sz="6000" dirty="0"/>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Google Shape;66;p3">
            <a:extLst>
              <a:ext uri="{FF2B5EF4-FFF2-40B4-BE49-F238E27FC236}">
                <a16:creationId xmlns:a16="http://schemas.microsoft.com/office/drawing/2014/main" id="{2B089BA0-9BA0-46FB-B835-A43CD7DFDB9C}"/>
              </a:ext>
            </a:extLst>
          </p:cNvPr>
          <p:cNvSpPr txBox="1">
            <a:spLocks noChangeArrowheads="1"/>
          </p:cNvSpPr>
          <p:nvPr/>
        </p:nvSpPr>
        <p:spPr bwMode="auto">
          <a:xfrm>
            <a:off x="762000" y="1752600"/>
            <a:ext cx="815340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00" tIns="44500" rIns="90600" bIns="44500"/>
          <a:lstStyle>
            <a:lvl1pPr marL="457200" indent="-457200">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Be present and engage fully in all activities.</a:t>
            </a:r>
            <a:endParaRPr lang="en-US" altLang="en-US" dirty="0"/>
          </a:p>
          <a:p>
            <a:pPr>
              <a:spcBef>
                <a:spcPts val="1600"/>
              </a:spcBef>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Ask questions through the chat or by raising your hand.</a:t>
            </a:r>
            <a:endParaRPr lang="en-US" altLang="en-US" dirty="0"/>
          </a:p>
          <a:p>
            <a:pPr>
              <a:spcBef>
                <a:spcPts val="1600"/>
              </a:spcBef>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Put cameras on whenever possible.</a:t>
            </a:r>
            <a:endParaRPr lang="en-US" altLang="en-US" dirty="0"/>
          </a:p>
          <a:p>
            <a:pPr>
              <a:spcBef>
                <a:spcPts val="1600"/>
              </a:spcBef>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Prepare for productive struggle. </a:t>
            </a:r>
            <a:endParaRPr lang="en-US" altLang="en-US" dirty="0"/>
          </a:p>
          <a:p>
            <a:pPr>
              <a:spcBef>
                <a:spcPts val="1600"/>
              </a:spcBef>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Respectfully challenge one another and withhold judgments for differing perspectives or learning styles.</a:t>
            </a:r>
            <a:endParaRPr lang="en-US" altLang="en-US" dirty="0"/>
          </a:p>
        </p:txBody>
      </p:sp>
      <p:sp>
        <p:nvSpPr>
          <p:cNvPr id="11266" name="Google Shape;67;p3">
            <a:extLst>
              <a:ext uri="{FF2B5EF4-FFF2-40B4-BE49-F238E27FC236}">
                <a16:creationId xmlns:a16="http://schemas.microsoft.com/office/drawing/2014/main" id="{3AA3E9A1-6849-4CDD-BD7B-E8E6CE5EA01C}"/>
              </a:ext>
            </a:extLst>
          </p:cNvPr>
          <p:cNvSpPr txBox="1">
            <a:spLocks noGrp="1" noChangeArrowheads="1"/>
          </p:cNvSpPr>
          <p:nvPr>
            <p:ph type="title" idx="4294967295"/>
          </p:nvPr>
        </p:nvSpPr>
        <p:spPr bwMode="auto">
          <a:xfrm>
            <a:off x="1371600" y="457200"/>
            <a:ext cx="7086600" cy="7207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0600" tIns="44500" rIns="90600" bIns="44500" numCol="1" spcCol="0" rtlCol="0" fromWordArt="0" anchor="b" anchorCtr="0" forceAA="0" compatLnSpc="1">
            <a:prstTxWarp prst="textNoShape">
              <a:avLst/>
            </a:prstTxWarp>
            <a:no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3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Meeting Norms and Expectations </a:t>
            </a:r>
            <a:endParaRPr kumimoji="0" lang="en-US"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 calcmode="lin" valueType="num">
                                      <p:cBhvr additive="base">
                                        <p:cTn id="7" dur="500"/>
                                        <p:tgtEl>
                                          <p:spTgt spid="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6">
                                            <p:txEl>
                                              <p:pRg st="1" end="1"/>
                                            </p:txEl>
                                          </p:spTgt>
                                        </p:tgtEl>
                                        <p:attrNameLst>
                                          <p:attrName>style.visibility</p:attrName>
                                        </p:attrNameLst>
                                      </p:cBhvr>
                                      <p:to>
                                        <p:strVal val="visible"/>
                                      </p:to>
                                    </p:set>
                                    <p:anim calcmode="lin" valueType="num">
                                      <p:cBhvr additive="base">
                                        <p:cTn id="12" dur="500"/>
                                        <p:tgtEl>
                                          <p:spTgt spid="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6">
                                            <p:txEl>
                                              <p:pRg st="2" end="2"/>
                                            </p:txEl>
                                          </p:spTgt>
                                        </p:tgtEl>
                                        <p:attrNameLst>
                                          <p:attrName>style.visibility</p:attrName>
                                        </p:attrNameLst>
                                      </p:cBhvr>
                                      <p:to>
                                        <p:strVal val="visible"/>
                                      </p:to>
                                    </p:set>
                                    <p:anim calcmode="lin" valueType="num">
                                      <p:cBhvr additive="base">
                                        <p:cTn id="17" dur="500"/>
                                        <p:tgtEl>
                                          <p:spTgt spid="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66">
                                            <p:txEl>
                                              <p:pRg st="3" end="3"/>
                                            </p:txEl>
                                          </p:spTgt>
                                        </p:tgtEl>
                                        <p:attrNameLst>
                                          <p:attrName>style.visibility</p:attrName>
                                        </p:attrNameLst>
                                      </p:cBhvr>
                                      <p:to>
                                        <p:strVal val="visible"/>
                                      </p:to>
                                    </p:set>
                                    <p:anim calcmode="lin" valueType="num">
                                      <p:cBhvr additive="base">
                                        <p:cTn id="22" dur="500"/>
                                        <p:tgtEl>
                                          <p:spTgt spid="6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6">
                                            <p:txEl>
                                              <p:pRg st="4" end="4"/>
                                            </p:txEl>
                                          </p:spTgt>
                                        </p:tgtEl>
                                        <p:attrNameLst>
                                          <p:attrName>style.visibility</p:attrName>
                                        </p:attrNameLst>
                                      </p:cBhvr>
                                      <p:to>
                                        <p:strVal val="visible"/>
                                      </p:to>
                                    </p:set>
                                    <p:anim calcmode="lin" valueType="num">
                                      <p:cBhvr additive="base">
                                        <p:cTn id="27" dur="500"/>
                                        <p:tgtEl>
                                          <p:spTgt spid="6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F02E-DD14-4BE1-85A3-244BFCE225F6}"/>
              </a:ext>
            </a:extLst>
          </p:cNvPr>
          <p:cNvSpPr txBox="1">
            <a:spLocks noGrp="1" noChangeArrowheads="1"/>
          </p:cNvSpPr>
          <p:nvPr>
            <p:ph type="title" idx="4294967295"/>
          </p:nvPr>
        </p:nvSpPr>
        <p:spPr>
          <a:xfrm>
            <a:off x="456472" y="342234"/>
            <a:ext cx="8077927" cy="800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ctr" defTabSz="915988" rtl="0" eaLnBrk="0" fontAlgn="base" latinLnBrk="0" hangingPunct="0">
              <a:lnSpc>
                <a:spcPct val="90000"/>
              </a:lnSpc>
              <a:spcBef>
                <a:spcPct val="0"/>
              </a:spcBef>
              <a:spcAft>
                <a:spcPct val="0"/>
              </a:spcAft>
              <a:buClrTx/>
              <a:buSzTx/>
              <a:buFontTx/>
              <a:buNone/>
              <a:tabLst/>
              <a:defRPr/>
            </a:pPr>
            <a:r>
              <a:rPr kumimoji="0" lang="en-US" alt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MS PGothic" charset="0"/>
                <a:sym typeface="Helvetica" pitchFamily="2" charset="0"/>
              </a:rPr>
              <a:t>SIA 2.0 Observation: Five-Part System</a:t>
            </a:r>
          </a:p>
        </p:txBody>
      </p:sp>
      <p:pic>
        <p:nvPicPr>
          <p:cNvPr id="6" name="Picture 5" descr="1. Launch Pre-Observation Procedures&#10;2. Conduct Observations&#10;3. Launch Post-Observation Procedures&#10;4. Aggregate and Summarize Data&#10;5. Develop Program-Wide Professional Development">
            <a:extLst>
              <a:ext uri="{FF2B5EF4-FFF2-40B4-BE49-F238E27FC236}">
                <a16:creationId xmlns:a16="http://schemas.microsoft.com/office/drawing/2014/main" id="{DD1D6854-50FC-E048-8728-0E953B20799D}"/>
              </a:ext>
            </a:extLst>
          </p:cNvPr>
          <p:cNvPicPr>
            <a:picLocks noChangeAspect="1"/>
          </p:cNvPicPr>
          <p:nvPr/>
        </p:nvPicPr>
        <p:blipFill rotWithShape="1">
          <a:blip r:embed="rId3"/>
          <a:srcRect l="644" r="828"/>
          <a:stretch/>
        </p:blipFill>
        <p:spPr>
          <a:xfrm>
            <a:off x="0" y="2330183"/>
            <a:ext cx="9067800" cy="2927617"/>
          </a:xfrm>
          <a:prstGeom prst="rect">
            <a:avLst/>
          </a:prstGeom>
        </p:spPr>
      </p:pic>
      <p:sp>
        <p:nvSpPr>
          <p:cNvPr id="4" name="Oval 3">
            <a:extLst>
              <a:ext uri="{FF2B5EF4-FFF2-40B4-BE49-F238E27FC236}">
                <a16:creationId xmlns:a16="http://schemas.microsoft.com/office/drawing/2014/main" id="{DF69FBCC-0FE1-45DC-9F74-92B8B97F4A02}"/>
              </a:ext>
              <a:ext uri="{C183D7F6-B498-43B3-948B-1728B52AA6E4}">
                <adec:decorative xmlns:adec="http://schemas.microsoft.com/office/drawing/2017/decorative" val="1"/>
              </a:ext>
            </a:extLst>
          </p:cNvPr>
          <p:cNvSpPr/>
          <p:nvPr/>
        </p:nvSpPr>
        <p:spPr bwMode="auto">
          <a:xfrm>
            <a:off x="1600200" y="2279073"/>
            <a:ext cx="2133600" cy="2978727"/>
          </a:xfrm>
          <a:prstGeom prst="ellipse">
            <a:avLst/>
          </a:prstGeom>
          <a:noFill/>
          <a:ln w="19050"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3198600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194EB-28A4-8DFA-618A-BA2C4EE08C09}"/>
              </a:ext>
            </a:extLst>
          </p:cNvPr>
          <p:cNvSpPr>
            <a:spLocks noGrp="1"/>
          </p:cNvSpPr>
          <p:nvPr>
            <p:ph type="title"/>
          </p:nvPr>
        </p:nvSpPr>
        <p:spPr/>
        <p:txBody>
          <a:bodyPr/>
          <a:lstStyle/>
          <a:p>
            <a:r>
              <a:rPr lang="en-US" dirty="0"/>
              <a:t>Tools and Resources</a:t>
            </a:r>
          </a:p>
        </p:txBody>
      </p:sp>
      <p:sp>
        <p:nvSpPr>
          <p:cNvPr id="3" name="Content Placeholder 2">
            <a:extLst>
              <a:ext uri="{FF2B5EF4-FFF2-40B4-BE49-F238E27FC236}">
                <a16:creationId xmlns:a16="http://schemas.microsoft.com/office/drawing/2014/main" id="{CBD84701-0000-22E6-E425-9B7C1E484591}"/>
              </a:ext>
            </a:extLst>
          </p:cNvPr>
          <p:cNvSpPr>
            <a:spLocks noGrp="1"/>
          </p:cNvSpPr>
          <p:nvPr>
            <p:ph idx="1"/>
          </p:nvPr>
        </p:nvSpPr>
        <p:spPr/>
        <p:txBody>
          <a:bodyPr/>
          <a:lstStyle/>
          <a:p>
            <a:pPr>
              <a:buFont typeface="Wingdings" pitchFamily="2" charset="2"/>
              <a:buChar char="ü"/>
            </a:pPr>
            <a:r>
              <a:rPr lang="en-US" dirty="0"/>
              <a:t>Classroom Observation Tool for English Language Arts/Literacy</a:t>
            </a:r>
          </a:p>
          <a:p>
            <a:pPr>
              <a:buFont typeface="Wingdings" pitchFamily="2" charset="2"/>
              <a:buChar char="ü"/>
            </a:pPr>
            <a:r>
              <a:rPr lang="en-US" dirty="0"/>
              <a:t>English Language Arts/Literacy Classroom Observation Resource Package</a:t>
            </a:r>
          </a:p>
          <a:p>
            <a:pPr>
              <a:buFont typeface="Wingdings" pitchFamily="2" charset="2"/>
              <a:buChar char="ü"/>
            </a:pPr>
            <a:r>
              <a:rPr lang="en-US" dirty="0"/>
              <a:t>Observation Checklist</a:t>
            </a:r>
          </a:p>
          <a:p>
            <a:pPr>
              <a:buFont typeface="Wingdings" pitchFamily="2" charset="2"/>
              <a:buChar char="ü"/>
            </a:pPr>
            <a:r>
              <a:rPr lang="en-US" dirty="0"/>
              <a:t>ELA/Literacy Core Actions and Guiding Questions</a:t>
            </a:r>
          </a:p>
          <a:p>
            <a:pPr>
              <a:buFont typeface="Wingdings" pitchFamily="2" charset="2"/>
              <a:buChar char="ü"/>
            </a:pPr>
            <a:r>
              <a:rPr lang="en-US" dirty="0"/>
              <a:t>ELA/Literacy Core Actions and Matching Summaries</a:t>
            </a:r>
          </a:p>
          <a:p>
            <a:pPr>
              <a:buFont typeface="Wingdings" pitchFamily="2" charset="2"/>
              <a:buChar char="ü"/>
            </a:pPr>
            <a:endParaRPr lang="en-US" dirty="0"/>
          </a:p>
          <a:p>
            <a:pPr>
              <a:buFont typeface="Wingdings" pitchFamily="2" charset="2"/>
              <a:buChar char="ü"/>
            </a:pPr>
            <a:endParaRPr lang="en-US" dirty="0"/>
          </a:p>
        </p:txBody>
      </p:sp>
    </p:spTree>
    <p:extLst>
      <p:ext uri="{BB962C8B-B14F-4D97-AF65-F5344CB8AC3E}">
        <p14:creationId xmlns:p14="http://schemas.microsoft.com/office/powerpoint/2010/main" val="176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F02E-DD14-4BE1-85A3-244BFCE225F6}"/>
              </a:ext>
            </a:extLst>
          </p:cNvPr>
          <p:cNvSpPr txBox="1">
            <a:spLocks noGrp="1" noChangeArrowheads="1"/>
          </p:cNvSpPr>
          <p:nvPr>
            <p:ph type="title" idx="4294967295"/>
          </p:nvPr>
        </p:nvSpPr>
        <p:spPr>
          <a:xfrm>
            <a:off x="456472" y="342234"/>
            <a:ext cx="8077927" cy="800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ctr" defTabSz="915988" rtl="0" eaLnBrk="0" fontAlgn="base" latinLnBrk="0" hangingPunct="0">
              <a:lnSpc>
                <a:spcPct val="90000"/>
              </a:lnSpc>
              <a:spcBef>
                <a:spcPct val="0"/>
              </a:spcBef>
              <a:spcAft>
                <a:spcPct val="0"/>
              </a:spcAft>
              <a:buClrTx/>
              <a:buSzTx/>
              <a:buFontTx/>
              <a:buNone/>
              <a:tabLst/>
              <a:defRPr/>
            </a:pPr>
            <a:r>
              <a:rPr kumimoji="0" lang="en-US" alt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MS PGothic" charset="0"/>
                <a:sym typeface="Helvetica" pitchFamily="2" charset="0"/>
              </a:rPr>
              <a:t>Team Exercise</a:t>
            </a:r>
          </a:p>
        </p:txBody>
      </p:sp>
      <p:pic>
        <p:nvPicPr>
          <p:cNvPr id="4" name="Picture 3" descr="ELA/Literacy Core Actions and Matching Summaries exercise">
            <a:extLst>
              <a:ext uri="{FF2B5EF4-FFF2-40B4-BE49-F238E27FC236}">
                <a16:creationId xmlns:a16="http://schemas.microsoft.com/office/drawing/2014/main" id="{C56F61AF-4C02-263F-E8CE-9720892444FD}"/>
              </a:ext>
            </a:extLst>
          </p:cNvPr>
          <p:cNvPicPr>
            <a:picLocks noChangeAspect="1"/>
          </p:cNvPicPr>
          <p:nvPr/>
        </p:nvPicPr>
        <p:blipFill>
          <a:blip r:embed="rId3"/>
          <a:stretch>
            <a:fillRect/>
          </a:stretch>
        </p:blipFill>
        <p:spPr>
          <a:xfrm>
            <a:off x="990600" y="1447800"/>
            <a:ext cx="7720889" cy="4876800"/>
          </a:xfrm>
          <a:prstGeom prst="rect">
            <a:avLst/>
          </a:prstGeom>
        </p:spPr>
      </p:pic>
    </p:spTree>
    <p:extLst>
      <p:ext uri="{BB962C8B-B14F-4D97-AF65-F5344CB8AC3E}">
        <p14:creationId xmlns:p14="http://schemas.microsoft.com/office/powerpoint/2010/main" val="4249881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170B4-64A7-7843-A9D1-4F9D5B2ED6F3}"/>
              </a:ext>
            </a:extLst>
          </p:cNvPr>
          <p:cNvSpPr>
            <a:spLocks noGrp="1"/>
          </p:cNvSpPr>
          <p:nvPr>
            <p:ph type="title"/>
          </p:nvPr>
        </p:nvSpPr>
        <p:spPr/>
        <p:txBody>
          <a:bodyPr/>
          <a:lstStyle/>
          <a:p>
            <a:r>
              <a:rPr lang="en-US" dirty="0"/>
              <a:t>Team Time</a:t>
            </a:r>
          </a:p>
        </p:txBody>
      </p:sp>
      <p:sp>
        <p:nvSpPr>
          <p:cNvPr id="5" name="Google Shape;225;p22" descr="10 minutes">
            <a:extLst>
              <a:ext uri="{FF2B5EF4-FFF2-40B4-BE49-F238E27FC236}">
                <a16:creationId xmlns:a16="http://schemas.microsoft.com/office/drawing/2014/main" id="{6A677CBA-4CD2-5545-B41A-A946EC03A40D}"/>
              </a:ext>
            </a:extLst>
          </p:cNvPr>
          <p:cNvSpPr txBox="1">
            <a:spLocks noGrp="1"/>
          </p:cNvSpPr>
          <p:nvPr>
            <p:ph idx="1"/>
          </p:nvPr>
        </p:nvSpPr>
        <p:spPr>
          <a:xfrm>
            <a:off x="6629400" y="5867400"/>
            <a:ext cx="1905000" cy="400069"/>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wrap="square" lIns="91425" tIns="45700" rIns="91425" bIns="45700">
            <a:spAutoFit/>
          </a:bodyPr>
          <a:lstStyle/>
          <a:p>
            <a:pPr marL="0" indent="0" algn="ctr">
              <a:spcBef>
                <a:spcPts val="0"/>
              </a:spcBef>
              <a:spcAft>
                <a:spcPts val="0"/>
              </a:spcAft>
              <a:buNone/>
              <a:defRPr/>
            </a:pPr>
            <a:r>
              <a:rPr lang="en-US" sz="2000" dirty="0">
                <a:solidFill>
                  <a:schemeClr val="bg1"/>
                </a:solidFill>
                <a:latin typeface="+mj-lt"/>
                <a:ea typeface="Arial"/>
                <a:cs typeface="Arial"/>
                <a:sym typeface="Arial"/>
              </a:rPr>
              <a:t>1</a:t>
            </a:r>
            <a:r>
              <a:rPr lang="en-US" sz="2000" b="0" dirty="0">
                <a:solidFill>
                  <a:schemeClr val="bg1"/>
                </a:solidFill>
                <a:latin typeface="+mj-lt"/>
                <a:ea typeface="Arial"/>
                <a:cs typeface="Arial"/>
                <a:sym typeface="Arial"/>
              </a:rPr>
              <a:t>0</a:t>
            </a:r>
            <a:r>
              <a:rPr lang="en-US" sz="2000" b="0" dirty="0">
                <a:solidFill>
                  <a:srgbClr val="FF0000"/>
                </a:solidFill>
                <a:latin typeface="+mj-lt"/>
                <a:ea typeface="Arial"/>
                <a:cs typeface="Arial"/>
                <a:sym typeface="Arial"/>
              </a:rPr>
              <a:t> </a:t>
            </a:r>
            <a:r>
              <a:rPr lang="en-US" sz="2000" b="0" dirty="0">
                <a:solidFill>
                  <a:schemeClr val="lt1"/>
                </a:solidFill>
                <a:latin typeface="+mj-lt"/>
                <a:ea typeface="Arial"/>
                <a:cs typeface="Arial"/>
                <a:sym typeface="Arial"/>
              </a:rPr>
              <a:t>minutes</a:t>
            </a:r>
            <a:endParaRPr dirty="0">
              <a:latin typeface="+mj-lt"/>
            </a:endParaRPr>
          </a:p>
        </p:txBody>
      </p:sp>
      <p:sp>
        <p:nvSpPr>
          <p:cNvPr id="6" name="TextBox 5">
            <a:extLst>
              <a:ext uri="{FF2B5EF4-FFF2-40B4-BE49-F238E27FC236}">
                <a16:creationId xmlns:a16="http://schemas.microsoft.com/office/drawing/2014/main" id="{2B7B033A-39ED-8B4C-A8C8-58EB6F929491}"/>
              </a:ext>
            </a:extLst>
          </p:cNvPr>
          <p:cNvSpPr txBox="1"/>
          <p:nvPr/>
        </p:nvSpPr>
        <p:spPr>
          <a:xfrm>
            <a:off x="914400" y="1762298"/>
            <a:ext cx="6781800" cy="830997"/>
          </a:xfrm>
          <a:prstGeom prst="rect">
            <a:avLst/>
          </a:prstGeom>
          <a:noFill/>
        </p:spPr>
        <p:txBody>
          <a:bodyPr wrap="square" rtlCol="0">
            <a:spAutoFit/>
          </a:bodyPr>
          <a:lstStyle/>
          <a:p>
            <a:r>
              <a:rPr lang="en-US" sz="2400" b="0" dirty="0">
                <a:latin typeface="+mj-lt"/>
                <a:cs typeface="Calibri" panose="020F0502020204030204" pitchFamily="34" charset="0"/>
              </a:rPr>
              <a:t>In your teams, work together to match each Core Action to its summary.</a:t>
            </a:r>
          </a:p>
        </p:txBody>
      </p:sp>
      <p:pic>
        <p:nvPicPr>
          <p:cNvPr id="4" name="Google Shape;391;p46" descr="Customer review">
            <a:extLst>
              <a:ext uri="{FF2B5EF4-FFF2-40B4-BE49-F238E27FC236}">
                <a16:creationId xmlns:a16="http://schemas.microsoft.com/office/drawing/2014/main" id="{3E4C9D73-4702-6B42-A093-93C78E0076F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04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731111"/>
      </p:ext>
    </p:extLst>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30835</TotalTime>
  <Pages>39</Pages>
  <Words>5971</Words>
  <Application>Microsoft Office PowerPoint</Application>
  <PresentationFormat>Overhead</PresentationFormat>
  <Paragraphs>551</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Helvetica Neue</vt:lpstr>
      <vt:lpstr>Times</vt:lpstr>
      <vt:lpstr>Times New Roman</vt:lpstr>
      <vt:lpstr>Trebuchet MS</vt:lpstr>
      <vt:lpstr>Wingdings</vt:lpstr>
      <vt:lpstr>SAMPLE</vt:lpstr>
      <vt:lpstr> Observations in  English Language Arts/Literacy  Classrooms   </vt:lpstr>
      <vt:lpstr>Welcome Back to Session Two of the Classroom Observation Training!</vt:lpstr>
      <vt:lpstr>Disclaimer</vt:lpstr>
      <vt:lpstr>Session Two Overview</vt:lpstr>
      <vt:lpstr>Meeting Norms and Expectations </vt:lpstr>
      <vt:lpstr>SIA 2.0 Observation: Five-Part System</vt:lpstr>
      <vt:lpstr>Tools and Resources</vt:lpstr>
      <vt:lpstr>Team Exercise</vt:lpstr>
      <vt:lpstr>Team Time</vt:lpstr>
      <vt:lpstr>CORE ACTIONs 1–5 FINDINGS FOR THE FULL LESSON VIDEO</vt:lpstr>
      <vt:lpstr>Core Action 1 – Poll</vt:lpstr>
      <vt:lpstr>Compare Your Ratings &amp; Evidence to the Sample Ratings for Core Action 1</vt:lpstr>
      <vt:lpstr>Share Findings for Core Action 1</vt:lpstr>
      <vt:lpstr>Core Action 2 – Poll</vt:lpstr>
      <vt:lpstr>Compare Your Ratings &amp; Evidence to the Sample Ratings for Core Action 2</vt:lpstr>
      <vt:lpstr>Share Findings for Core Action 2</vt:lpstr>
      <vt:lpstr> Core Action 3 – Poll</vt:lpstr>
      <vt:lpstr>Compare Your Ratings &amp; Evidence to the Sample Ratings for Core Action 3</vt:lpstr>
      <vt:lpstr>Share Findings for Core Action 3</vt:lpstr>
      <vt:lpstr> Core Action 4 – Poll</vt:lpstr>
      <vt:lpstr>Compare Your Ratings &amp; Evidence to the Sample Ratings for Core Action 4</vt:lpstr>
      <vt:lpstr>Share Findings for Core Action 4</vt:lpstr>
      <vt:lpstr>Core Action 5 – Poll</vt:lpstr>
      <vt:lpstr>Compare Your Ratings &amp; Evidence to the Sample Ratings for Core Action 5</vt:lpstr>
      <vt:lpstr>Share Findings for Core Action 5</vt:lpstr>
      <vt:lpstr>SIA 2.0 Observation: Five-Part System</vt:lpstr>
      <vt:lpstr>Conduct Site-Based Observations</vt:lpstr>
      <vt:lpstr>Conduct Site-Based Observations, cont’d.</vt:lpstr>
      <vt:lpstr>PREPARE FOR SITE-BASED OBSERVATIONS</vt:lpstr>
      <vt:lpstr>Launch Pre-Observation Procedures</vt:lpstr>
      <vt:lpstr>  Launch Pre-Observation Procedures, cont’d.  </vt:lpstr>
      <vt:lpstr> Conduct Observations</vt:lpstr>
      <vt:lpstr> Conduct Observations, cont’d</vt:lpstr>
      <vt:lpstr>Launch Post-Observation Procedures</vt:lpstr>
      <vt:lpstr>Launch Post-Observation Procedures, cont’d.</vt:lpstr>
      <vt:lpstr>Launch Post-Observation Procedures, cont’d. </vt:lpstr>
      <vt:lpstr>Team Time </vt:lpstr>
      <vt:lpstr>Preparing for Our Next Virtual Session</vt:lpstr>
      <vt:lpstr>QUESTIONS &amp; CLARIFICATIONS</vt:lpstr>
      <vt:lpstr>Thank you!</vt:lpstr>
    </vt:vector>
  </TitlesOfParts>
  <Manager/>
  <Company>Lilly,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Observations in   English Language Arts/Literacy Classrooms: Session 2</dc:title>
  <dc:subject/>
  <dc:creator>Susan Pimentel</dc:creator>
  <cp:keywords/>
  <dc:description/>
  <cp:lastModifiedBy>Lampila, Carolyn</cp:lastModifiedBy>
  <cp:revision>762</cp:revision>
  <cp:lastPrinted>2008-08-04T15:46:24Z</cp:lastPrinted>
  <dcterms:created xsi:type="dcterms:W3CDTF">2008-12-30T23:46:17Z</dcterms:created>
  <dcterms:modified xsi:type="dcterms:W3CDTF">2023-08-09T21:04:23Z</dcterms:modified>
  <cp:category/>
</cp:coreProperties>
</file>