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16"/>
  </p:notesMasterIdLst>
  <p:handoutMasterIdLst>
    <p:handoutMasterId r:id="rId17"/>
  </p:handoutMasterIdLst>
  <p:sldIdLst>
    <p:sldId id="333" r:id="rId2"/>
    <p:sldId id="257" r:id="rId3"/>
    <p:sldId id="882" r:id="rId4"/>
    <p:sldId id="309" r:id="rId5"/>
    <p:sldId id="258" r:id="rId6"/>
    <p:sldId id="878" r:id="rId7"/>
    <p:sldId id="308" r:id="rId8"/>
    <p:sldId id="312" r:id="rId9"/>
    <p:sldId id="310" r:id="rId10"/>
    <p:sldId id="311" r:id="rId11"/>
    <p:sldId id="881" r:id="rId12"/>
    <p:sldId id="322" r:id="rId13"/>
    <p:sldId id="876" r:id="rId14"/>
    <p:sldId id="570" r:id="rId15"/>
  </p:sldIdLst>
  <p:sldSz cx="9144000" cy="6858000" type="overhead"/>
  <p:notesSz cx="6997700" cy="9282113"/>
  <p:defaultTextStyle>
    <a:defPPr>
      <a:defRPr lang="en-US"/>
    </a:defPPr>
    <a:lvl1pPr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orient="horz" pos="1872">
          <p15:clr>
            <a:srgbClr val="A4A3A4"/>
          </p15:clr>
        </p15:guide>
        <p15:guide id="3" pos="624">
          <p15:clr>
            <a:srgbClr val="A4A3A4"/>
          </p15:clr>
        </p15:guide>
        <p15:guide id="4" pos="5568">
          <p15:clr>
            <a:srgbClr val="A4A3A4"/>
          </p15:clr>
        </p15:guide>
        <p15:guide id="5" pos="864">
          <p15:clr>
            <a:srgbClr val="A4A3A4"/>
          </p15:clr>
        </p15:guide>
      </p15:sldGuideLst>
    </p:ext>
    <p:ext uri="{2D200454-40CA-4A62-9FC3-DE9A4176ACB9}">
      <p15:notesGuideLst xmlns:p15="http://schemas.microsoft.com/office/powerpoint/2012/main">
        <p15:guide id="1" orient="horz" pos="2923">
          <p15:clr>
            <a:srgbClr val="A4A3A4"/>
          </p15:clr>
        </p15:guide>
        <p15:guide id="2" pos="22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onda long" initials="cl" lastIdx="9" clrIdx="2"/>
  <p:cmAuthor id="1" name="Rachel Etienne" initials="RE" lastIdx="37" clrIdx="3"/>
  <p:cmAuthor id="8" name="Nicole Bravo" initials="NB" lastIdx="3" clrIdx="7">
    <p:extLst>
      <p:ext uri="{19B8F6BF-5375-455C-9EA6-DF929625EA0E}">
        <p15:presenceInfo xmlns:p15="http://schemas.microsoft.com/office/powerpoint/2012/main" userId="S::nbravo@studentsachieve.net::b1bea685-5dc1-422c-b885-3190c62a958b" providerId="AD"/>
      </p:ext>
    </p:extLst>
  </p:cmAuthor>
  <p:cmAuthor id="2" name="Rachel Etienne" initials="" lastIdx="2" clrIdx="4"/>
  <p:cmAuthor id="9" name="Sue Pimentel" initials="MOU" lastIdx="10" clrIdx="8">
    <p:extLst>
      <p:ext uri="{19B8F6BF-5375-455C-9EA6-DF929625EA0E}">
        <p15:presenceInfo xmlns:p15="http://schemas.microsoft.com/office/powerpoint/2012/main" userId="Sue Pimentel" providerId="None"/>
      </p:ext>
    </p:extLst>
  </p:cmAuthor>
  <p:cmAuthor id="3" name="Kendall Long" initials="" lastIdx="8" clrIdx="5"/>
  <p:cmAuthor id="10" name="Nicole Bravo" initials="NB [2]" lastIdx="1" clrIdx="9">
    <p:extLst>
      <p:ext uri="{19B8F6BF-5375-455C-9EA6-DF929625EA0E}">
        <p15:presenceInfo xmlns:p15="http://schemas.microsoft.com/office/powerpoint/2012/main" userId="S::nicole.bravo@newventurefund.org::2f1cd653-a797-4885-8006-739dcf5b6e64" providerId="AD"/>
      </p:ext>
    </p:extLst>
  </p:cmAuthor>
  <p:cmAuthor id="4" name="Chonda Long" initials="CL" lastIdx="20" clrIdx="6"/>
  <p:cmAuthor id="11" name="EMK" initials="E" lastIdx="43" clrIdx="10">
    <p:extLst>
      <p:ext uri="{19B8F6BF-5375-455C-9EA6-DF929625EA0E}">
        <p15:presenceInfo xmlns:p15="http://schemas.microsoft.com/office/powerpoint/2012/main" userId="EMK" providerId="None"/>
      </p:ext>
    </p:extLst>
  </p:cmAuthor>
  <p:cmAuthor id="5" name="Sue Pimentel" initials="SP" lastIdx="251" clrIdx="0"/>
  <p:cmAuthor id="6" name="Jane Roy"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39" autoAdjust="0"/>
    <p:restoredTop sz="56181" autoAdjust="0"/>
  </p:normalViewPr>
  <p:slideViewPr>
    <p:cSldViewPr>
      <p:cViewPr varScale="1">
        <p:scale>
          <a:sx n="53" d="100"/>
          <a:sy n="53" d="100"/>
        </p:scale>
        <p:origin x="2832" y="184"/>
      </p:cViewPr>
      <p:guideLst>
        <p:guide orient="horz" pos="672"/>
        <p:guide orient="horz" pos="1872"/>
        <p:guide pos="624"/>
        <p:guide pos="5568"/>
        <p:guide pos="864"/>
      </p:guideLst>
    </p:cSldViewPr>
  </p:slideViewPr>
  <p:outlineViewPr>
    <p:cViewPr>
      <p:scale>
        <a:sx n="33" d="100"/>
        <a:sy n="33" d="100"/>
      </p:scale>
      <p:origin x="0" y="-3384"/>
    </p:cViewPr>
  </p:outlineViewPr>
  <p:notesTextViewPr>
    <p:cViewPr>
      <p:scale>
        <a:sx n="90" d="100"/>
        <a:sy n="90" d="100"/>
      </p:scale>
      <p:origin x="0" y="0"/>
    </p:cViewPr>
  </p:notesTextViewPr>
  <p:sorterViewPr>
    <p:cViewPr varScale="1">
      <p:scale>
        <a:sx n="1" d="1"/>
        <a:sy n="1" d="1"/>
      </p:scale>
      <p:origin x="0" y="0"/>
    </p:cViewPr>
  </p:sorterViewPr>
  <p:notesViewPr>
    <p:cSldViewPr>
      <p:cViewPr varScale="1">
        <p:scale>
          <a:sx n="50" d="100"/>
          <a:sy n="50" d="100"/>
        </p:scale>
        <p:origin x="2688" y="32"/>
      </p:cViewPr>
      <p:guideLst>
        <p:guide orient="horz" pos="2923"/>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42633CF-C57E-45EB-9AB9-81E2317ADF8B}"/>
              </a:ext>
            </a:extLst>
          </p:cNvPr>
          <p:cNvSpPr>
            <a:spLocks noChangeArrowheads="1"/>
          </p:cNvSpPr>
          <p:nvPr/>
        </p:nvSpPr>
        <p:spPr bwMode="auto">
          <a:xfrm>
            <a:off x="3146425" y="8842375"/>
            <a:ext cx="703263" cy="257175"/>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dirty="0"/>
              <a:t>Page </a:t>
            </a:r>
            <a:fld id="{0455FCB5-E996-433E-BC9A-4017424807AF}" type="slidenum">
              <a:rPr lang="en-US" altLang="en-US" sz="1200" b="0" smtClean="0"/>
              <a:pPr algn="ctr">
                <a:lnSpc>
                  <a:spcPct val="90000"/>
                </a:lnSpc>
                <a:defRPr/>
              </a:pPr>
              <a:t>‹#›</a:t>
            </a:fld>
            <a:endParaRPr lang="en-US" altLang="en-US" sz="1200" b="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7675BA8-1A1F-4A1C-8DD2-E78AB6413587}"/>
              </a:ext>
            </a:extLst>
          </p:cNvPr>
          <p:cNvSpPr>
            <a:spLocks noGrp="1" noChangeArrowheads="1"/>
          </p:cNvSpPr>
          <p:nvPr>
            <p:ph type="body" sz="quarter" idx="3"/>
          </p:nvPr>
        </p:nvSpPr>
        <p:spPr bwMode="auto">
          <a:xfrm>
            <a:off x="933450" y="4408488"/>
            <a:ext cx="5130800" cy="4176712"/>
          </a:xfrm>
          <a:prstGeom prst="rect">
            <a:avLst/>
          </a:prstGeom>
          <a:noFill/>
          <a:ln w="12700">
            <a:noFill/>
            <a:miter lim="800000"/>
            <a:headEnd/>
            <a:tailEnd/>
          </a:ln>
          <a:effectLst/>
        </p:spPr>
        <p:txBody>
          <a:bodyPr vert="horz" wrap="square" lIns="95282" tIns="46833" rIns="95282" bIns="46833" numCol="1" anchor="t" anchorCtr="0" compatLnSpc="1">
            <a:prstTxWarp prst="textNoShape">
              <a:avLst/>
            </a:prstTxWarp>
          </a:bodyPr>
          <a:lstStyle/>
          <a:p>
            <a:pPr lvl="0"/>
            <a:r>
              <a:rPr lang="en-US" noProof="0" dirty="0"/>
              <a:t>Body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3" name="Rectangle 3">
            <a:extLst>
              <a:ext uri="{FF2B5EF4-FFF2-40B4-BE49-F238E27FC236}">
                <a16:creationId xmlns:a16="http://schemas.microsoft.com/office/drawing/2014/main" id="{7DD42FD7-939F-4CED-9519-509F23FEB629}"/>
              </a:ext>
            </a:extLst>
          </p:cNvPr>
          <p:cNvSpPr>
            <a:spLocks noChangeArrowheads="1"/>
          </p:cNvSpPr>
          <p:nvPr/>
        </p:nvSpPr>
        <p:spPr bwMode="auto">
          <a:xfrm>
            <a:off x="3151188" y="8842375"/>
            <a:ext cx="693737" cy="254000"/>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dirty="0"/>
              <a:t>Page </a:t>
            </a:r>
            <a:fld id="{16C9606D-949A-4F85-9A76-1D7A884206DC}" type="slidenum">
              <a:rPr lang="en-US" altLang="en-US" sz="1200" b="0" smtClean="0"/>
              <a:pPr algn="ctr">
                <a:lnSpc>
                  <a:spcPct val="90000"/>
                </a:lnSpc>
                <a:defRPr/>
              </a:pPr>
              <a:t>‹#›</a:t>
            </a:fld>
            <a:endParaRPr lang="en-US" altLang="en-US" sz="1200" b="0" dirty="0"/>
          </a:p>
        </p:txBody>
      </p:sp>
      <p:sp>
        <p:nvSpPr>
          <p:cNvPr id="5124" name="Rectangle 4">
            <a:extLst>
              <a:ext uri="{FF2B5EF4-FFF2-40B4-BE49-F238E27FC236}">
                <a16:creationId xmlns:a16="http://schemas.microsoft.com/office/drawing/2014/main" id="{EB0DAC23-6B99-4ADE-9191-581CEA1BFCCB}"/>
              </a:ext>
            </a:extLst>
          </p:cNvPr>
          <p:cNvSpPr>
            <a:spLocks noGrp="1" noRot="1" noChangeAspect="1" noChangeArrowheads="1" noTextEdit="1"/>
          </p:cNvSpPr>
          <p:nvPr>
            <p:ph type="sldImg" idx="2"/>
          </p:nvPr>
        </p:nvSpPr>
        <p:spPr bwMode="auto">
          <a:xfrm>
            <a:off x="1182688" y="700088"/>
            <a:ext cx="4632325"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1pPr>
    <a:lvl2pPr marL="461963"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2pPr>
    <a:lvl3pPr marL="923925"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3pPr>
    <a:lvl4pPr marL="1385888"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4pPr>
    <a:lvl5pPr marL="1847850"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C01791DB-D691-4948-A5B5-B96566044273}"/>
              </a:ext>
            </a:extLst>
          </p:cNvPr>
          <p:cNvSpPr>
            <a:spLocks noGrp="1" noRot="1" noChangeAspect="1" noChangeArrowheads="1" noTextEdit="1"/>
          </p:cNvSpPr>
          <p:nvPr>
            <p:ph type="sldImg"/>
          </p:nvPr>
        </p:nvSpPr>
        <p:spPr>
          <a:ln/>
        </p:spPr>
      </p:sp>
      <p:sp>
        <p:nvSpPr>
          <p:cNvPr id="8194" name="Rectangle 3">
            <a:extLst>
              <a:ext uri="{FF2B5EF4-FFF2-40B4-BE49-F238E27FC236}">
                <a16:creationId xmlns:a16="http://schemas.microsoft.com/office/drawing/2014/main" id="{06C29B31-5E9C-46B6-9CFD-6E39EA67001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0000FF"/>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1313" name="Google Shape;429;gd7b2a538cb_0_5:notes">
            <a:extLst>
              <a:ext uri="{FF2B5EF4-FFF2-40B4-BE49-F238E27FC236}">
                <a16:creationId xmlns:a16="http://schemas.microsoft.com/office/drawing/2014/main" id="{FFB29CD5-7DCA-41CB-8E50-B7EC236E80A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161794" name="Google Shape;430;gd7b2a538cb_0_5:notes">
            <a:extLst>
              <a:ext uri="{FF2B5EF4-FFF2-40B4-BE49-F238E27FC236}">
                <a16:creationId xmlns:a16="http://schemas.microsoft.com/office/drawing/2014/main" id="{E7D3CF98-5A9B-42EE-859C-180C51E62220}"/>
              </a:ext>
            </a:extLst>
          </p:cNvPr>
          <p:cNvSpPr>
            <a:spLocks noGrp="1" noChangeArrowheads="1"/>
          </p:cNvSpPr>
          <p:nvPr>
            <p:ph type="body" idx="1"/>
          </p:nvPr>
        </p:nvSpPr>
        <p:spPr>
          <a:ln w="9525"/>
        </p:spPr>
        <p:txBody>
          <a:bodyPr lIns="95275" tIns="46825" rIns="95275" bIns="46825"/>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Coach(es) will lead a discussion about how participants can use this process in their adult education programs. </a:t>
            </a:r>
            <a:endParaRPr lang="en-US" altLang="en-US" b="1" dirty="0">
              <a:latin typeface="Times New Roman" panose="02020603050405020304" pitchFamily="18" charset="0"/>
            </a:endParaRP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marL="166687" indent="-171450">
              <a:spcBef>
                <a:spcPct val="0"/>
              </a:spcBef>
              <a:buFontTx/>
              <a:buChar char="•"/>
              <a:defRPr/>
            </a:pPr>
            <a:r>
              <a:rPr lang="en-US" altLang="en-US" dirty="0">
                <a:latin typeface="Times New Roman" panose="02020603050405020304" pitchFamily="18" charset="0"/>
              </a:rPr>
              <a:t>Note that there is a mix of talent in the group with a range of roles. We have instructional leaders, professional developers, resource personnel, and individuals with a range of expertise. Depending on your role and areas of expertise, some questions may be more pertinent than others. Depending on your role, your answers may also vary from the questions on the slide. </a:t>
            </a:r>
          </a:p>
          <a:p>
            <a:pPr marL="166687" indent="-171450">
              <a:spcBef>
                <a:spcPct val="0"/>
              </a:spcBef>
              <a:buFontTx/>
              <a:buChar char="•"/>
              <a:defRPr/>
            </a:pPr>
            <a:r>
              <a:rPr lang="en-US" altLang="en-US" dirty="0">
                <a:latin typeface="Times New Roman" panose="02020603050405020304" pitchFamily="18" charset="0"/>
              </a:rPr>
              <a:t>Ask participants to reflect on how they can use this process and apply what they’ve learned to different lessons.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endParaRPr lang="en-US" altLang="en-US" dirty="0">
              <a:latin typeface="Times New Roman" panose="02020603050405020304" pitchFamily="18" charset="0"/>
            </a:endParaRPr>
          </a:p>
          <a:p>
            <a:pPr marL="166687" indent="-171450">
              <a:spcBef>
                <a:spcPct val="0"/>
              </a:spcBef>
              <a:buFontTx/>
              <a:buChar char="•"/>
              <a:defRPr/>
            </a:pPr>
            <a:r>
              <a:rPr lang="en-US" altLang="en-US" dirty="0">
                <a:latin typeface="Times New Roman" panose="02020603050405020304" pitchFamily="18" charset="0"/>
              </a:rPr>
              <a:t>Provide some thinking time to participants (5-10 minutes), and then begin the discussion (35-40 minutes).</a:t>
            </a:r>
          </a:p>
          <a:p>
            <a:pPr>
              <a:spcBef>
                <a:spcPts val="475"/>
              </a:spcBef>
              <a:defRPr/>
            </a:pPr>
            <a:endParaRPr lang="en-US" altLang="en-US" dirty="0">
              <a:latin typeface="Calibri" panose="020F0502020204030204" pitchFamily="34" charset="0"/>
              <a:sym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A2253289-A06C-47BC-B499-818208AD5756}"/>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541618AF-0056-449B-BC41-693E1E7F4F09}"/>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Bring state teams back together and debrief the work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t>Click on this slide before breakout groups return to the main room.</a:t>
            </a:r>
          </a:p>
        </p:txBody>
      </p:sp>
    </p:spTree>
    <p:extLst>
      <p:ext uri="{BB962C8B-B14F-4D97-AF65-F5344CB8AC3E}">
        <p14:creationId xmlns:p14="http://schemas.microsoft.com/office/powerpoint/2010/main" val="1829346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41" name="Google Shape;498;p59:notes">
            <a:extLst>
              <a:ext uri="{FF2B5EF4-FFF2-40B4-BE49-F238E27FC236}">
                <a16:creationId xmlns:a16="http://schemas.microsoft.com/office/drawing/2014/main" id="{5ED01D44-F107-40DD-A544-0F119D48DA83}"/>
              </a:ext>
            </a:extLst>
          </p:cNvPr>
          <p:cNvSpPr>
            <a:spLocks noGrp="1" noChangeArrowheads="1"/>
          </p:cNvSpPr>
          <p:nvPr>
            <p:ph type="body" idx="1"/>
          </p:nvPr>
        </p:nvSpPr>
        <p:spPr>
          <a:ln w="9525"/>
        </p:spPr>
        <p:txBody>
          <a:bodyPr lIns="95275" tIns="46825" rIns="95275" bIns="46825"/>
          <a:lstStyle/>
          <a:p>
            <a:pPr>
              <a:spcBef>
                <a:spcPct val="0"/>
              </a:spcBef>
              <a:defRPr/>
            </a:pPr>
            <a:r>
              <a:rPr lang="en-US" altLang="en-US" b="1" dirty="0">
                <a:latin typeface="Times New Roman" panose="02020603050405020304" pitchFamily="18" charset="0"/>
                <a:cs typeface="Times New Roman" panose="02020603050405020304" pitchFamily="18" charset="0"/>
                <a:sym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dirty="0">
                <a:latin typeface="Calibri" panose="020F0502020204030204" pitchFamily="34" charset="0"/>
                <a:sym typeface="Calibri" panose="020F0502020204030204" pitchFamily="34" charset="0"/>
              </a:rPr>
              <a:t>Whole group ending.</a:t>
            </a:r>
            <a:endParaRPr lang="en-US" altLang="en-US" dirty="0">
              <a:latin typeface="Times New Roman" panose="02020603050405020304" pitchFamily="18" charset="0"/>
            </a:endParaRP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talking points:</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We’ll have a few groups share out.</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We will have everyone share their last thoughts.</a:t>
            </a:r>
          </a:p>
          <a:p>
            <a:pPr>
              <a:spcBef>
                <a:spcPts val="475"/>
              </a:spcBef>
              <a:buClr>
                <a:srgbClr val="000000"/>
              </a:buClr>
              <a:buSzPts val="1200"/>
              <a:defRPr/>
            </a:pP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a:p>
            <a:pPr>
              <a:spcBef>
                <a:spcPts val="475"/>
              </a:spcBef>
              <a:defRPr/>
            </a:pPr>
            <a:r>
              <a:rPr lang="en-US" altLang="en-US" b="1" dirty="0">
                <a:latin typeface="Calibri" panose="020F0502020204030204" pitchFamily="34" charset="0"/>
                <a:sym typeface="Calibri" panose="020F0502020204030204" pitchFamily="34" charset="0"/>
              </a:rPr>
              <a:t>Facilitator notes: </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Read through the chat responses and share a few.  </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Call on some participants to elaborate.</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Note any trends across responses.</a:t>
            </a:r>
            <a:endParaRPr lang="en-US" altLang="en-US" dirty="0">
              <a:latin typeface="Times New Roman" panose="02020603050405020304" pitchFamily="18" charset="0"/>
            </a:endParaRPr>
          </a:p>
          <a:p>
            <a:pPr>
              <a:spcBef>
                <a:spcPts val="475"/>
              </a:spcBef>
              <a:defRPr/>
            </a:pPr>
            <a:endParaRPr lang="en-US" altLang="en-US" dirty="0">
              <a:latin typeface="Times New Roman" panose="02020603050405020304" pitchFamily="18" charset="0"/>
            </a:endParaRPr>
          </a:p>
        </p:txBody>
      </p:sp>
      <p:sp>
        <p:nvSpPr>
          <p:cNvPr id="143362" name="Google Shape;499;p59:notes">
            <a:extLst>
              <a:ext uri="{FF2B5EF4-FFF2-40B4-BE49-F238E27FC236}">
                <a16:creationId xmlns:a16="http://schemas.microsoft.com/office/drawing/2014/main" id="{FA1351A7-09AB-4003-82E1-367E5AC7BEA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a:extLst>
              <a:ext uri="{FF2B5EF4-FFF2-40B4-BE49-F238E27FC236}">
                <a16:creationId xmlns:a16="http://schemas.microsoft.com/office/drawing/2014/main" id="{973FF6FB-553F-4607-A3C8-6762C900BB5A}"/>
              </a:ext>
            </a:extLst>
          </p:cNvPr>
          <p:cNvSpPr>
            <a:spLocks noGrp="1" noRot="1" noChangeAspect="1" noChangeArrowheads="1" noTextEdit="1"/>
          </p:cNvSpPr>
          <p:nvPr>
            <p:ph type="sldImg"/>
          </p:nvPr>
        </p:nvSpPr>
        <p:spPr>
          <a:ln/>
        </p:spPr>
      </p:sp>
      <p:sp>
        <p:nvSpPr>
          <p:cNvPr id="129026" name="Notes Placeholder 2">
            <a:extLst>
              <a:ext uri="{FF2B5EF4-FFF2-40B4-BE49-F238E27FC236}">
                <a16:creationId xmlns:a16="http://schemas.microsoft.com/office/drawing/2014/main" id="{5850340A-4457-45B1-9CDB-AD0B275804D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491078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a:extLst>
              <a:ext uri="{FF2B5EF4-FFF2-40B4-BE49-F238E27FC236}">
                <a16:creationId xmlns:a16="http://schemas.microsoft.com/office/drawing/2014/main" id="{7090A127-F8CD-4E2D-B1D3-752A8BE752D7}"/>
              </a:ext>
            </a:extLst>
          </p:cNvPr>
          <p:cNvSpPr>
            <a:spLocks noGrp="1" noRot="1" noChangeAspect="1" noChangeArrowheads="1" noTextEdit="1"/>
          </p:cNvSpPr>
          <p:nvPr>
            <p:ph type="sldImg"/>
          </p:nvPr>
        </p:nvSpPr>
        <p:spPr>
          <a:ln/>
        </p:spPr>
      </p:sp>
      <p:sp>
        <p:nvSpPr>
          <p:cNvPr id="145410" name="Notes Placeholder 2">
            <a:extLst>
              <a:ext uri="{FF2B5EF4-FFF2-40B4-BE49-F238E27FC236}">
                <a16:creationId xmlns:a16="http://schemas.microsoft.com/office/drawing/2014/main" id="{4A802F67-6660-4D8F-87CE-B68931FBBA7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spcBef>
                <a:spcPct val="0"/>
              </a:spcBef>
            </a:pPr>
            <a:endParaRPr lang="en-US" altLang="en-US" b="1"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1" name="Google Shape;57;p2:notes">
            <a:extLst>
              <a:ext uri="{FF2B5EF4-FFF2-40B4-BE49-F238E27FC236}">
                <a16:creationId xmlns:a16="http://schemas.microsoft.com/office/drawing/2014/main" id="{197AF131-2584-4911-B069-6816FCE25C8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10242" name="Google Shape;58;p2:notes">
            <a:extLst>
              <a:ext uri="{FF2B5EF4-FFF2-40B4-BE49-F238E27FC236}">
                <a16:creationId xmlns:a16="http://schemas.microsoft.com/office/drawing/2014/main" id="{5DC118DB-A519-46D6-B2F3-585612EE3AA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275" tIns="46825" rIns="95275" bIns="46825"/>
          <a:lstStyle/>
          <a:p>
            <a:pPr>
              <a:spcBef>
                <a:spcPct val="0"/>
              </a:spcBef>
            </a:pPr>
            <a:r>
              <a:rPr lang="en-US" altLang="en-US" b="1" dirty="0">
                <a:latin typeface="Times New Roman" panose="02020603050405020304" pitchFamily="18" charset="0"/>
              </a:rPr>
              <a:t>Big idea: </a:t>
            </a:r>
            <a:r>
              <a:rPr lang="en-US" altLang="en-US" b="0" dirty="0">
                <a:latin typeface="Times New Roman" panose="02020603050405020304" pitchFamily="18" charset="0"/>
              </a:rPr>
              <a:t>Ki</a:t>
            </a:r>
            <a:r>
              <a:rPr lang="en-US" altLang="en-US" dirty="0">
                <a:latin typeface="Times New Roman" panose="02020603050405020304" pitchFamily="18" charset="0"/>
              </a:rPr>
              <a:t>ck off the training!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t>Big idea</a:t>
            </a:r>
            <a:r>
              <a:rPr lang="en-US" altLang="en-US" dirty="0"/>
              <a:t>: Make audience aware of contract information.</a:t>
            </a:r>
          </a:p>
          <a:p>
            <a:pPr>
              <a:defRPr/>
            </a:pPr>
            <a:endParaRPr lang="en-US" altLang="en-US" b="1" dirty="0"/>
          </a:p>
          <a:p>
            <a:pPr>
              <a:defRPr/>
            </a:pPr>
            <a:r>
              <a:rPr lang="en-US" altLang="en-US" b="1" dirty="0"/>
              <a:t>Facilitator talking points:</a:t>
            </a:r>
          </a:p>
          <a:p>
            <a:pPr marL="171450" indent="-171450">
              <a:buFont typeface="Arial" panose="020B0604020202020204" pitchFamily="34" charset="0"/>
              <a:buChar char="•"/>
              <a:defRPr/>
            </a:pPr>
            <a:r>
              <a:rPr lang="en-US" altLang="en-US" b="0" dirty="0"/>
              <a:t>Please read through this slide for information about the contract.</a:t>
            </a:r>
          </a:p>
          <a:p>
            <a:pPr>
              <a:defRPr/>
            </a:pPr>
            <a:endParaRPr lang="en-US" altLang="en-US" b="1" dirty="0"/>
          </a:p>
          <a:p>
            <a:pPr>
              <a:defRPr/>
            </a:pPr>
            <a:r>
              <a:rPr lang="en-US" altLang="en-US" b="1" dirty="0"/>
              <a:t>Facilitator notes:</a:t>
            </a:r>
          </a:p>
        </p:txBody>
      </p:sp>
    </p:spTree>
    <p:extLst>
      <p:ext uri="{BB962C8B-B14F-4D97-AF65-F5344CB8AC3E}">
        <p14:creationId xmlns:p14="http://schemas.microsoft.com/office/powerpoint/2010/main" val="427145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21" name="Google Shape;416;gd7b2a538cb_0_35:notes">
            <a:extLst>
              <a:ext uri="{FF2B5EF4-FFF2-40B4-BE49-F238E27FC236}">
                <a16:creationId xmlns:a16="http://schemas.microsoft.com/office/drawing/2014/main" id="{770C78C7-4995-4AD7-BA74-9B55B901035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275" tIns="46825" rIns="95275" bIns="46825"/>
          <a:lstStyle/>
          <a:p>
            <a:pPr>
              <a:spcBef>
                <a:spcPts val="0"/>
              </a:spcBef>
              <a:spcAft>
                <a:spcPts val="0"/>
              </a:spcAft>
              <a:defRPr/>
            </a:pPr>
            <a:r>
              <a:rPr lang="en-US" b="1" dirty="0">
                <a:latin typeface="Times New Roman"/>
                <a:ea typeface="Times New Roman"/>
                <a:cs typeface="Times New Roman"/>
                <a:sym typeface="Times New Roman"/>
              </a:rPr>
              <a:t>Big idea: </a:t>
            </a:r>
            <a:r>
              <a:rPr lang="en-US" dirty="0">
                <a:latin typeface="Times New Roman"/>
                <a:ea typeface="Times New Roman"/>
                <a:cs typeface="Times New Roman"/>
                <a:sym typeface="Times New Roman"/>
              </a:rPr>
              <a:t>Preview with </a:t>
            </a:r>
            <a:r>
              <a:rPr lang="en-US" dirty="0"/>
              <a:t>participants the overview of activities for the day.</a:t>
            </a:r>
          </a:p>
          <a:p>
            <a:pPr>
              <a:spcBef>
                <a:spcPts val="0"/>
              </a:spcBef>
              <a:spcAft>
                <a:spcPts val="0"/>
              </a:spcAft>
              <a:defRPr/>
            </a:pPr>
            <a:endParaRPr lang="en-US" sz="900" dirty="0">
              <a:latin typeface="Times New Roman"/>
              <a:ea typeface="Times New Roman"/>
              <a:cs typeface="Times New Roman"/>
              <a:sym typeface="Times New Roman"/>
            </a:endParaRPr>
          </a:p>
          <a:p>
            <a:pPr>
              <a:spcBef>
                <a:spcPts val="480"/>
              </a:spcBef>
              <a:spcAft>
                <a:spcPts val="0"/>
              </a:spcAft>
              <a:defRPr/>
            </a:pPr>
            <a:r>
              <a:rPr lang="en-US" b="1" dirty="0">
                <a:latin typeface="Times New Roman"/>
                <a:ea typeface="Times New Roman"/>
                <a:cs typeface="Times New Roman"/>
                <a:sym typeface="Times New Roman"/>
              </a:rPr>
              <a:t>Facilitator talking points:</a:t>
            </a:r>
            <a:endParaRPr lang="en-US"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There are two main segments for today’s training.</a:t>
            </a:r>
          </a:p>
          <a:p>
            <a:pPr marL="171450" indent="-171450">
              <a:spcBef>
                <a:spcPts val="480"/>
              </a:spcBef>
              <a:spcAft>
                <a:spcPts val="0"/>
              </a:spcAft>
              <a:buClr>
                <a:schemeClr val="dk1"/>
              </a:buClr>
              <a:buSzPts val="1200"/>
              <a:buFont typeface="Arial"/>
              <a:buChar char="•"/>
              <a:defRPr/>
            </a:pPr>
            <a:r>
              <a:rPr lang="en-US" dirty="0">
                <a:latin typeface="Times New Roman"/>
                <a:cs typeface="Times New Roman"/>
                <a:sym typeface="Times New Roman"/>
              </a:rPr>
              <a:t>You will share findings from your site-based live classroom observations and think through how you will extend this work!</a:t>
            </a:r>
            <a:endParaRPr lang="en-US" dirty="0"/>
          </a:p>
          <a:p>
            <a:pPr>
              <a:spcBef>
                <a:spcPts val="320"/>
              </a:spcBef>
              <a:spcAft>
                <a:spcPts val="0"/>
              </a:spcAft>
              <a:defRPr/>
            </a:pPr>
            <a:r>
              <a:rPr lang="en-US" sz="800" dirty="0">
                <a:latin typeface="Times New Roman"/>
                <a:ea typeface="Times New Roman"/>
                <a:cs typeface="Times New Roman"/>
                <a:sym typeface="Times New Roman"/>
              </a:rPr>
              <a:t> </a:t>
            </a:r>
            <a:endParaRPr lang="en-US" dirty="0"/>
          </a:p>
          <a:p>
            <a:pPr>
              <a:spcBef>
                <a:spcPts val="480"/>
              </a:spcBef>
              <a:spcAft>
                <a:spcPts val="0"/>
              </a:spcAft>
              <a:defRPr/>
            </a:pPr>
            <a:r>
              <a:rPr lang="en-US" b="1" dirty="0">
                <a:latin typeface="Times New Roman"/>
                <a:ea typeface="Times New Roman"/>
                <a:cs typeface="Times New Roman"/>
                <a:sym typeface="Times New Roman"/>
              </a:rPr>
              <a:t>Facilitator notes:</a:t>
            </a:r>
            <a:endParaRPr lang="en-US"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Read through the slide.</a:t>
            </a:r>
            <a:endParaRPr lang="en-US" dirty="0"/>
          </a:p>
          <a:p>
            <a:pPr>
              <a:spcBef>
                <a:spcPts val="475"/>
              </a:spcBef>
            </a:pPr>
            <a:endParaRPr lang="en-US" altLang="en-US" dirty="0">
              <a:latin typeface="Times New Roman" panose="02020603050405020304" pitchFamily="18" charset="0"/>
            </a:endParaRPr>
          </a:p>
        </p:txBody>
      </p:sp>
      <p:sp>
        <p:nvSpPr>
          <p:cNvPr id="133122" name="Google Shape;417;gd7b2a538cb_0_35:notes">
            <a:extLst>
              <a:ext uri="{FF2B5EF4-FFF2-40B4-BE49-F238E27FC236}">
                <a16:creationId xmlns:a16="http://schemas.microsoft.com/office/drawing/2014/main" id="{EE63D4A8-4BA5-46EC-A868-DB305A8D540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9" name="Google Shape;63;p3:notes">
            <a:extLst>
              <a:ext uri="{FF2B5EF4-FFF2-40B4-BE49-F238E27FC236}">
                <a16:creationId xmlns:a16="http://schemas.microsoft.com/office/drawing/2014/main" id="{BF272FAB-D054-4B54-AB0F-A287AC3BE7A9}"/>
              </a:ext>
            </a:extLst>
          </p:cNvPr>
          <p:cNvSpPr>
            <a:spLocks noGrp="1" noRot="1" noChangeAspect="1" noTextEdit="1"/>
          </p:cNvSpPr>
          <p:nvPr>
            <p:ph type="sldImg" idx="2"/>
          </p:nvPr>
        </p:nvSpPr>
        <p:spPr>
          <a:xfrm>
            <a:off x="1136650" y="830263"/>
            <a:ext cx="4632325" cy="34734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64" name="Google Shape;64;p3:notes">
            <a:extLst>
              <a:ext uri="{FF2B5EF4-FFF2-40B4-BE49-F238E27FC236}">
                <a16:creationId xmlns:a16="http://schemas.microsoft.com/office/drawing/2014/main" id="{D7B50217-9457-4D51-ABA1-1C2A463A07BA}"/>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Times New Roman"/>
                <a:ea typeface="Times New Roman"/>
                <a:cs typeface="Times New Roman"/>
                <a:sym typeface="Times New Roman"/>
              </a:rPr>
              <a:t>Big idea: </a:t>
            </a:r>
            <a:r>
              <a:rPr lang="en-US" dirty="0">
                <a:latin typeface="Times New Roman"/>
                <a:ea typeface="Times New Roman"/>
                <a:cs typeface="Times New Roman"/>
                <a:sym typeface="Times New Roman"/>
              </a:rPr>
              <a:t>Revisit</a:t>
            </a:r>
            <a:r>
              <a:rPr lang="en-US" dirty="0"/>
              <a:t> with participants the norms to which we will adhere as we proceed through the trainings.</a:t>
            </a:r>
            <a:endParaRPr dirty="0">
              <a:latin typeface="Times New Roman"/>
              <a:ea typeface="Times New Roman"/>
              <a:cs typeface="Times New Roman"/>
              <a:sym typeface="Times New Roman"/>
            </a:endParaRPr>
          </a:p>
          <a:p>
            <a:pPr>
              <a:spcBef>
                <a:spcPts val="360"/>
              </a:spcBef>
              <a:spcAft>
                <a:spcPts val="0"/>
              </a:spcAft>
              <a:defRPr/>
            </a:pPr>
            <a:endParaRPr sz="900" dirty="0">
              <a:latin typeface="Times New Roman"/>
              <a:ea typeface="Times New Roman"/>
              <a:cs typeface="Times New Roman"/>
              <a:sym typeface="Times New Roman"/>
            </a:endParaRPr>
          </a:p>
          <a:p>
            <a:pPr>
              <a:spcBef>
                <a:spcPts val="480"/>
              </a:spcBef>
              <a:spcAft>
                <a:spcPts val="0"/>
              </a:spcAft>
              <a:defRPr/>
            </a:pPr>
            <a:r>
              <a:rPr lang="en-US" b="1" dirty="0">
                <a:latin typeface="Times New Roman"/>
                <a:ea typeface="Times New Roman"/>
                <a:cs typeface="Times New Roman"/>
                <a:sym typeface="Times New Roman"/>
              </a:rPr>
              <a:t>Facilitator talking points:</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Everyone will be expected to engage no matter your role.</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After reading through the norms, ask if there are any comments or questions.</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Remind participants that they can do so through the chat or by raising their hand.</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Let participants know that they will be working in whole and small teams with assigned coaches. We’ll be using the workbook.</a:t>
            </a:r>
            <a:endParaRPr dirty="0"/>
          </a:p>
          <a:p>
            <a:pPr>
              <a:spcBef>
                <a:spcPts val="320"/>
              </a:spcBef>
              <a:spcAft>
                <a:spcPts val="0"/>
              </a:spcAft>
              <a:defRPr/>
            </a:pPr>
            <a:r>
              <a:rPr lang="en-US" sz="800" dirty="0">
                <a:latin typeface="Times New Roman"/>
                <a:ea typeface="Times New Roman"/>
                <a:cs typeface="Times New Roman"/>
                <a:sym typeface="Times New Roman"/>
              </a:rPr>
              <a:t> </a:t>
            </a:r>
            <a:endParaRPr dirty="0"/>
          </a:p>
          <a:p>
            <a:pPr>
              <a:spcBef>
                <a:spcPts val="480"/>
              </a:spcBef>
              <a:spcAft>
                <a:spcPts val="0"/>
              </a:spcAft>
              <a:defRPr/>
            </a:pPr>
            <a:r>
              <a:rPr lang="en-US" b="1" dirty="0">
                <a:latin typeface="Times New Roman"/>
                <a:ea typeface="Times New Roman"/>
                <a:cs typeface="Times New Roman"/>
                <a:sym typeface="Times New Roman"/>
              </a:rPr>
              <a:t>Facilitator notes:</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Read through the slide.</a:t>
            </a:r>
            <a:endParaRPr dirty="0"/>
          </a:p>
          <a:p>
            <a:pPr>
              <a:spcBef>
                <a:spcPts val="480"/>
              </a:spcBef>
              <a:spcAft>
                <a:spcPts val="0"/>
              </a:spcAft>
              <a:defRPr/>
            </a:pPr>
            <a:endParaRPr dirty="0">
              <a:latin typeface="Calibri"/>
              <a:ea typeface="Calibri"/>
              <a:cs typeface="Calibri"/>
              <a:sym typeface="Calibri"/>
            </a:endParaRPr>
          </a:p>
          <a:p>
            <a:pPr>
              <a:spcBef>
                <a:spcPts val="480"/>
              </a:spcBef>
              <a:spcAft>
                <a:spcPts val="0"/>
              </a:spcAft>
              <a:defRPr/>
            </a:pPr>
            <a:endParaRPr dirty="0">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Times New Roman" panose="02020603050405020304" pitchFamily="18" charset="0"/>
              </a:rPr>
              <a:t>Big idea</a:t>
            </a:r>
            <a:r>
              <a:rPr lang="en-US" altLang="en-US" dirty="0">
                <a:latin typeface="Times New Roman" panose="02020603050405020304" pitchFamily="18" charset="0"/>
              </a:rPr>
              <a:t>: Share graphic of the SIA 2.0 Observation System and briefly review again.</a:t>
            </a:r>
            <a:endParaRPr lang="en-US" altLang="en-US" b="0" dirty="0">
              <a:latin typeface="Calibri" panose="020F0502020204030204" pitchFamily="34" charset="0"/>
            </a:endParaRPr>
          </a:p>
          <a:p>
            <a:endParaRPr lang="en-US" altLang="en-US" b="1" dirty="0">
              <a:latin typeface="Calibri" panose="020F0502020204030204" pitchFamily="34" charset="0"/>
            </a:endParaRPr>
          </a:p>
          <a:p>
            <a:r>
              <a:rPr lang="en-US" altLang="en-US" b="1" dirty="0">
                <a:latin typeface="Calibri" panose="020F0502020204030204" pitchFamily="34" charset="0"/>
              </a:rPr>
              <a:t>Facilitator talking points:</a:t>
            </a:r>
          </a:p>
          <a:p>
            <a:pPr marL="171450" indent="-171450">
              <a:buFont typeface="Arial" panose="020B0604020202020204" pitchFamily="34" charset="0"/>
              <a:buChar char="•"/>
            </a:pPr>
            <a:r>
              <a:rPr lang="en-US" altLang="en-US" b="0" dirty="0">
                <a:latin typeface="Calibri" panose="020F0502020204030204" pitchFamily="34" charset="0"/>
              </a:rPr>
              <a:t>The SIA 2.0 Observation System has five parts. </a:t>
            </a:r>
          </a:p>
          <a:p>
            <a:pPr marL="171450" indent="-171450">
              <a:buFont typeface="Arial" panose="020B0604020202020204" pitchFamily="34" charset="0"/>
              <a:buChar char="•"/>
            </a:pPr>
            <a:r>
              <a:rPr lang="en-US" altLang="en-US" b="0" dirty="0">
                <a:latin typeface="Calibri" panose="020F0502020204030204" pitchFamily="34" charset="0"/>
              </a:rPr>
              <a:t>We will continue with our focus on the first three parts, with most of the focus going to conducting observations.</a:t>
            </a:r>
          </a:p>
          <a:p>
            <a:pPr marL="171450" indent="-171450">
              <a:buFont typeface="Arial" panose="020B0604020202020204" pitchFamily="34" charset="0"/>
              <a:buChar char="•"/>
            </a:pPr>
            <a:r>
              <a:rPr lang="en-US" altLang="en-US" b="0" dirty="0">
                <a:latin typeface="Calibri" panose="020F0502020204030204" pitchFamily="34" charset="0"/>
              </a:rPr>
              <a:t>As noted, we may hold a follow-up training on the last two parts to show how to aggregate data and develop program-wide PD.</a:t>
            </a:r>
          </a:p>
          <a:p>
            <a:endParaRPr lang="en-US" altLang="en-US" b="1" dirty="0">
              <a:latin typeface="Calibri" panose="020F0502020204030204" pitchFamily="34" charset="0"/>
            </a:endParaRPr>
          </a:p>
          <a:p>
            <a:r>
              <a:rPr lang="en-US" altLang="en-US" b="1" dirty="0">
                <a:latin typeface="Calibri" panose="020F0502020204030204" pitchFamily="34" charset="0"/>
              </a:rPr>
              <a:t>Facilitator notes:</a:t>
            </a:r>
          </a:p>
          <a:p>
            <a:endParaRPr lang="en-US" altLang="en-US" b="1" dirty="0">
              <a:latin typeface="Calibri" panose="020F0502020204030204" pitchFamily="34" charset="0"/>
            </a:endParaRPr>
          </a:p>
        </p:txBody>
      </p:sp>
    </p:spTree>
    <p:extLst>
      <p:ext uri="{BB962C8B-B14F-4D97-AF65-F5344CB8AC3E}">
        <p14:creationId xmlns:p14="http://schemas.microsoft.com/office/powerpoint/2010/main" val="865528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5169" name="Google Shape;411;gd7b2a538cb_0_31:notes">
            <a:extLst>
              <a:ext uri="{FF2B5EF4-FFF2-40B4-BE49-F238E27FC236}">
                <a16:creationId xmlns:a16="http://schemas.microsoft.com/office/drawing/2014/main" id="{E7993F46-3DB0-4369-93D5-CCA7E13C3C1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135170" name="Google Shape;412;gd7b2a538cb_0_31:notes">
            <a:extLst>
              <a:ext uri="{FF2B5EF4-FFF2-40B4-BE49-F238E27FC236}">
                <a16:creationId xmlns:a16="http://schemas.microsoft.com/office/drawing/2014/main" id="{257F6744-13F4-4E92-83B7-58CF43A205F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275" tIns="46825" rIns="95275" bIns="46825"/>
          <a:lstStyle/>
          <a:p>
            <a:pPr>
              <a:spcBef>
                <a:spcPct val="0"/>
              </a:spcBef>
            </a:pPr>
            <a:endParaRPr lang="en-US" altLang="en-US" dirty="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9265" name="Google Shape;436;p51:notes">
            <a:extLst>
              <a:ext uri="{FF2B5EF4-FFF2-40B4-BE49-F238E27FC236}">
                <a16:creationId xmlns:a16="http://schemas.microsoft.com/office/drawing/2014/main" id="{94C08103-E027-475D-9A53-266F3D7B3BD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131074" name="Google Shape;437;p51:notes">
            <a:extLst>
              <a:ext uri="{FF2B5EF4-FFF2-40B4-BE49-F238E27FC236}">
                <a16:creationId xmlns:a16="http://schemas.microsoft.com/office/drawing/2014/main" id="{02C14160-998A-4531-928E-3F7C86644B1A}"/>
              </a:ext>
            </a:extLst>
          </p:cNvPr>
          <p:cNvSpPr>
            <a:spLocks noGrp="1" noChangeArrowheads="1"/>
          </p:cNvSpPr>
          <p:nvPr>
            <p:ph type="body" idx="1"/>
          </p:nvPr>
        </p:nvSpPr>
        <p:spPr>
          <a:ln w="9525"/>
        </p:spPr>
        <p:txBody>
          <a:bodyPr lIns="95275" tIns="46825" rIns="95275" bIns="46825"/>
          <a:lstStyle/>
          <a:p>
            <a:pPr>
              <a:spcBef>
                <a:spcPct val="0"/>
              </a:spcBef>
              <a:defRPr/>
            </a:pPr>
            <a:r>
              <a:rPr lang="en-US" altLang="en-US" b="1" dirty="0">
                <a:latin typeface="Times New Roman" panose="02020603050405020304" pitchFamily="18" charset="0"/>
                <a:cs typeface="Times New Roman" panose="02020603050405020304" pitchFamily="18" charset="0"/>
                <a:sym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dirty="0">
                <a:latin typeface="Calibri" panose="020F0502020204030204" pitchFamily="34" charset="0"/>
                <a:sym typeface="Calibri" panose="020F0502020204030204" pitchFamily="34" charset="0"/>
              </a:rPr>
              <a:t>Whole group debrief.</a:t>
            </a:r>
            <a:endParaRPr lang="en-US" altLang="en-US" dirty="0">
              <a:latin typeface="Times New Roman" panose="02020603050405020304" pitchFamily="18" charset="0"/>
            </a:endParaRP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talking points:</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Everyone will have a chance to share your lessons learned from the site-based observation exercise.  </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We will respond to the first prompt and then to the other.</a:t>
            </a:r>
            <a:endParaRPr lang="en-US" altLang="en-US" dirty="0">
              <a:latin typeface="Times New Roman" panose="02020603050405020304" pitchFamily="18" charset="0"/>
            </a:endParaRPr>
          </a:p>
          <a:p>
            <a:pPr>
              <a:spcBef>
                <a:spcPts val="475"/>
              </a:spcBef>
              <a:buClr>
                <a:srgbClr val="000000"/>
              </a:buClr>
              <a:buSzPts val="1200"/>
              <a:defRPr/>
            </a:pP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a:p>
            <a:pPr>
              <a:spcBef>
                <a:spcPts val="475"/>
              </a:spcBef>
              <a:defRPr/>
            </a:pPr>
            <a:r>
              <a:rPr lang="en-US" altLang="en-US" b="1" dirty="0">
                <a:latin typeface="Calibri" panose="020F0502020204030204" pitchFamily="34" charset="0"/>
                <a:sym typeface="Calibri" panose="020F0502020204030204" pitchFamily="34" charset="0"/>
              </a:rPr>
              <a:t>Facilitator notes: </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Read through the chat responses and share a few.  </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Call on some participants to elaborate.</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Note any trends across responses.</a:t>
            </a:r>
            <a:endParaRPr lang="en-US" altLang="en-US" dirty="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7217" name="Google Shape;422;p50:notes">
            <a:extLst>
              <a:ext uri="{FF2B5EF4-FFF2-40B4-BE49-F238E27FC236}">
                <a16:creationId xmlns:a16="http://schemas.microsoft.com/office/drawing/2014/main" id="{2DD1C61B-BC3F-4744-9955-CACA598D051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126978" name="Google Shape;423;p50:notes">
            <a:extLst>
              <a:ext uri="{FF2B5EF4-FFF2-40B4-BE49-F238E27FC236}">
                <a16:creationId xmlns:a16="http://schemas.microsoft.com/office/drawing/2014/main" id="{C0CC52B5-4376-4851-916A-EECE1A5A1808}"/>
              </a:ext>
            </a:extLst>
          </p:cNvPr>
          <p:cNvSpPr>
            <a:spLocks noGrp="1" noChangeArrowheads="1"/>
          </p:cNvSpPr>
          <p:nvPr>
            <p:ph type="body" idx="1"/>
          </p:nvPr>
        </p:nvSpPr>
        <p:spPr>
          <a:ln w="9525"/>
        </p:spPr>
        <p:txBody>
          <a:bodyPr lIns="95275" tIns="46825" rIns="95275" bIns="46825"/>
          <a:lstStyle/>
          <a:p>
            <a:pPr>
              <a:spcBef>
                <a:spcPct val="0"/>
              </a:spcBef>
              <a:defRPr/>
            </a:pPr>
            <a:r>
              <a:rPr lang="en-US" altLang="en-US" b="1" dirty="0">
                <a:latin typeface="Calibri" panose="020F0502020204030204" pitchFamily="34" charset="0"/>
                <a:sym typeface="Calibri" panose="020F0502020204030204" pitchFamily="34" charset="0"/>
              </a:rPr>
              <a:t>Big idea: </a:t>
            </a:r>
            <a:r>
              <a:rPr lang="en-US" altLang="en-US" dirty="0">
                <a:latin typeface="Calibri" panose="020F0502020204030204" pitchFamily="34" charset="0"/>
                <a:sym typeface="Calibri" panose="020F0502020204030204" pitchFamily="34" charset="0"/>
              </a:rPr>
              <a:t>Share and learn from other state teams about their observation experience.</a:t>
            </a: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talking points:</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You will be paired with another team.</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While each state’s programs are quite different, there are also many similarities.  </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Take a few moments to hear from another team’s observation experience and compare notes.</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What was similar?  What was different?  What can we learn from others?</a:t>
            </a:r>
            <a:endParaRPr lang="en-US" altLang="en-US" dirty="0">
              <a:latin typeface="Times New Roman" panose="02020603050405020304" pitchFamily="18" charset="0"/>
            </a:endParaRPr>
          </a:p>
          <a:p>
            <a:pPr>
              <a:spcBef>
                <a:spcPts val="475"/>
              </a:spcBef>
              <a:defRPr/>
            </a:pPr>
            <a:endParaRPr lang="en-US" altLang="en-US" b="1" dirty="0">
              <a:latin typeface="Times New Roman" panose="02020603050405020304" pitchFamily="18" charset="0"/>
            </a:endParaRPr>
          </a:p>
          <a:p>
            <a:pPr>
              <a:spcBef>
                <a:spcPts val="475"/>
              </a:spcBef>
              <a:defRPr/>
            </a:pPr>
            <a:r>
              <a:rPr lang="en-US" altLang="en-US" b="1" dirty="0">
                <a:latin typeface="Calibri" panose="020F0502020204030204" pitchFamily="34" charset="0"/>
                <a:sym typeface="Calibri" panose="020F0502020204030204" pitchFamily="34" charset="0"/>
              </a:rPr>
              <a:t>Facilitator notes: </a:t>
            </a:r>
          </a:p>
          <a:p>
            <a:pPr marL="171450" indent="-171450">
              <a:spcBef>
                <a:spcPts val="475"/>
              </a:spcBef>
              <a:buFont typeface="Arial" panose="020B0604020202020204" pitchFamily="34" charset="0"/>
              <a:buChar char="•"/>
              <a:defRPr/>
            </a:pPr>
            <a:r>
              <a:rPr lang="en-US" altLang="en-US" b="0" dirty="0">
                <a:latin typeface="Calibri" panose="020F0502020204030204" pitchFamily="34" charset="0"/>
                <a:sym typeface="Calibri" panose="020F0502020204030204" pitchFamily="34" charset="0"/>
              </a:rPr>
              <a:t>Decide in advance who to pair with whom.</a:t>
            </a:r>
            <a:endParaRPr lang="en-US" altLang="en-US" b="0" dirty="0">
              <a:latin typeface="Times New Roman" panose="02020603050405020304" pitchFamily="18" charset="0"/>
            </a:endParaRPr>
          </a:p>
          <a:p>
            <a:pPr>
              <a:spcBef>
                <a:spcPts val="475"/>
              </a:spcBef>
              <a:defRPr/>
            </a:pPr>
            <a:endParaRPr lang="en-US" altLang="en-US" dirty="0">
              <a:latin typeface="Calibri" panose="020F0502020204030204" pitchFamily="34" charset="0"/>
              <a:sym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739054F6-0F66-425D-9E9A-97C40143E83A}"/>
              </a:ext>
            </a:extLst>
          </p:cNvPr>
          <p:cNvSpPr>
            <a:spLocks noChangeArrowheads="1"/>
          </p:cNvSpPr>
          <p:nvPr userDrawn="1"/>
        </p:nvSpPr>
        <p:spPr bwMode="white">
          <a:xfrm>
            <a:off x="-7938" y="0"/>
            <a:ext cx="9151938" cy="27432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a:p>
        </p:txBody>
      </p:sp>
      <p:cxnSp>
        <p:nvCxnSpPr>
          <p:cNvPr id="4" name="Straight Connector 6">
            <a:extLst>
              <a:ext uri="{FF2B5EF4-FFF2-40B4-BE49-F238E27FC236}">
                <a16:creationId xmlns:a16="http://schemas.microsoft.com/office/drawing/2014/main" id="{B6884544-D7E0-4770-969F-C552449E9650}"/>
              </a:ext>
            </a:extLst>
          </p:cNvPr>
          <p:cNvCxnSpPr>
            <a:cxnSpLocks noChangeShapeType="1"/>
          </p:cNvCxnSpPr>
          <p:nvPr userDrawn="1"/>
        </p:nvCxnSpPr>
        <p:spPr bwMode="auto">
          <a:xfrm>
            <a:off x="0" y="2743200"/>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pic>
        <p:nvPicPr>
          <p:cNvPr id="5" name="Picture 6">
            <a:extLst>
              <a:ext uri="{FF2B5EF4-FFF2-40B4-BE49-F238E27FC236}">
                <a16:creationId xmlns:a16="http://schemas.microsoft.com/office/drawing/2014/main" id="{87E6379C-2DD2-4378-9D48-B9DC4E3DA04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7100" y="742950"/>
            <a:ext cx="44624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04800" y="3124203"/>
            <a:ext cx="8534400" cy="3505192"/>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74358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3808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7098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blipFill dpi="0" rotWithShape="0">
          <a:blip r:embed="rId2"/>
          <a:srcRect/>
          <a:stretch>
            <a:fillRect/>
          </a:stretch>
        </a:blipFill>
        <a:effectLst/>
      </p:bgPr>
    </p:bg>
    <p:spTree>
      <p:nvGrpSpPr>
        <p:cNvPr id="1" name="Shape 18"/>
        <p:cNvGrpSpPr/>
        <p:nvPr/>
      </p:nvGrpSpPr>
      <p:grpSpPr>
        <a:xfrm>
          <a:off x="0" y="0"/>
          <a:ext cx="0" cy="0"/>
          <a:chOff x="0" y="0"/>
          <a:chExt cx="0" cy="0"/>
        </a:xfrm>
      </p:grpSpPr>
      <p:cxnSp>
        <p:nvCxnSpPr>
          <p:cNvPr id="2" name="Google Shape;19;p63">
            <a:extLst>
              <a:ext uri="{FF2B5EF4-FFF2-40B4-BE49-F238E27FC236}">
                <a16:creationId xmlns:a16="http://schemas.microsoft.com/office/drawing/2014/main" id="{42CDBE44-E70E-4896-AF65-6A47CB764549}"/>
              </a:ext>
            </a:extLst>
          </p:cNvPr>
          <p:cNvCxnSpPr>
            <a:cxnSpLocks noChangeShapeType="1"/>
          </p:cNvCxnSpPr>
          <p:nvPr/>
        </p:nvCxnSpPr>
        <p:spPr bwMode="auto">
          <a:xfrm>
            <a:off x="0" y="1268413"/>
            <a:ext cx="9144000" cy="0"/>
          </a:xfrm>
          <a:prstGeom prst="straightConnector1">
            <a:avLst/>
          </a:prstGeom>
          <a:noFill/>
          <a:ln w="76200">
            <a:solidFill>
              <a:srgbClr val="C1272D"/>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6510379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2" name="Straight Connector 4">
            <a:extLst>
              <a:ext uri="{FF2B5EF4-FFF2-40B4-BE49-F238E27FC236}">
                <a16:creationId xmlns:a16="http://schemas.microsoft.com/office/drawing/2014/main" id="{C6E78FFD-6BF8-4B0F-9023-EE33BFC221B2}"/>
              </a:ext>
            </a:extLst>
          </p:cNvPr>
          <p:cNvCxnSpPr>
            <a:cxnSpLocks noChangeShapeType="1"/>
          </p:cNvCxnSpPr>
          <p:nvPr userDrawn="1"/>
        </p:nvCxnSpPr>
        <p:spPr bwMode="auto">
          <a:xfrm>
            <a:off x="0" y="1268413"/>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3" name="Title 1">
            <a:extLst>
              <a:ext uri="{FF2B5EF4-FFF2-40B4-BE49-F238E27FC236}">
                <a16:creationId xmlns:a16="http://schemas.microsoft.com/office/drawing/2014/main" id="{E3622C6A-2E04-184F-90A8-5690F2088F43}"/>
              </a:ext>
            </a:extLst>
          </p:cNvPr>
          <p:cNvSpPr>
            <a:spLocks noGrp="1"/>
          </p:cNvSpPr>
          <p:nvPr>
            <p:ph type="title"/>
          </p:nvPr>
        </p:nvSpPr>
        <p:spPr>
          <a:xfrm>
            <a:off x="0" y="304800"/>
            <a:ext cx="9144000" cy="914400"/>
          </a:xfrm>
        </p:spPr>
        <p:txBody>
          <a:bodyPr/>
          <a:lstStyle>
            <a:lvl1pPr algn="ctr">
              <a:defRPr/>
            </a:lvl1pPr>
          </a:lstStyle>
          <a:p>
            <a:r>
              <a:rPr lang="en-US" dirty="0"/>
              <a:t>Click to edit Master title style</a:t>
            </a:r>
          </a:p>
        </p:txBody>
      </p:sp>
      <p:sp>
        <p:nvSpPr>
          <p:cNvPr id="4" name="Content Placeholder 2">
            <a:extLst>
              <a:ext uri="{FF2B5EF4-FFF2-40B4-BE49-F238E27FC236}">
                <a16:creationId xmlns:a16="http://schemas.microsoft.com/office/drawing/2014/main" id="{A756C83E-496A-C12F-01E6-3A220776BEB0}"/>
              </a:ext>
            </a:extLst>
          </p:cNvPr>
          <p:cNvSpPr>
            <a:spLocks noGrp="1"/>
          </p:cNvSpPr>
          <p:nvPr>
            <p:ph idx="1"/>
          </p:nvPr>
        </p:nvSpPr>
        <p:spPr>
          <a:xfrm>
            <a:off x="609600" y="1600200"/>
            <a:ext cx="792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6227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3684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0DDF8DC2-4668-4946-89AD-2959B88F20E5}"/>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03362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078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73235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1330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59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01288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3142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1762D991-E6DD-4315-9A7B-09B3F5D6802F}"/>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a:extLst>
              <a:ext uri="{FF2B5EF4-FFF2-40B4-BE49-F238E27FC236}">
                <a16:creationId xmlns:a16="http://schemas.microsoft.com/office/drawing/2014/main" id="{324940A3-0818-40FD-880E-B6E72AC0113B}"/>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5F0AC299-41DA-4F37-9F9A-2F568CD32986}"/>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CC8DAE10-A35D-4DA0-A5A3-EC96CA362D65}" type="slidenum">
              <a:rPr lang="en-US" altLang="en-US" sz="900" smtClean="0">
                <a:solidFill>
                  <a:schemeClr val="bg1"/>
                </a:solidFill>
                <a:latin typeface="Trebuchet MS" panose="020B0703020202090204" pitchFamily="34" charset="0"/>
              </a:rPr>
              <a:pPr algn="r" eaLnBrk="1" hangingPunct="1">
                <a:defRPr/>
              </a:pPr>
              <a:t>‹#›</a:t>
            </a:fld>
            <a:endParaRPr lang="en-US" altLang="en-US" sz="900" dirty="0">
              <a:solidFill>
                <a:schemeClr val="bg1"/>
              </a:solidFill>
              <a:latin typeface="Trebuchet MS" panose="020B0703020202090204" pitchFamily="34" charset="0"/>
            </a:endParaRPr>
          </a:p>
        </p:txBody>
      </p:sp>
    </p:spTree>
  </p:cSld>
  <p:clrMap bg1="lt1" tx1="dk1" bg2="lt2" tx2="dk2" accent1="accent1" accent2="accent2" accent3="accent3" accent4="accent4" accent5="accent5" accent6="accent6" hlink="hlink" folHlink="folHlink"/>
  <p:sldLayoutIdLst>
    <p:sldLayoutId id="2147485818" r:id="rId1"/>
    <p:sldLayoutId id="2147485812" r:id="rId2"/>
    <p:sldLayoutId id="2147485819" r:id="rId3"/>
    <p:sldLayoutId id="2147485813" r:id="rId4"/>
    <p:sldLayoutId id="2147485814" r:id="rId5"/>
    <p:sldLayoutId id="2147485815" r:id="rId6"/>
    <p:sldLayoutId id="2147485820" r:id="rId7"/>
    <p:sldLayoutId id="2147485821" r:id="rId8"/>
    <p:sldLayoutId id="2147485822" r:id="rId9"/>
    <p:sldLayoutId id="2147485816" r:id="rId10"/>
    <p:sldLayoutId id="2147485817" r:id="rId11"/>
    <p:sldLayoutId id="2147485823" r:id="rId12"/>
    <p:sldLayoutId id="2147485824" r:id="rId13"/>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5">
            <a:extLst>
              <a:ext uri="{FF2B5EF4-FFF2-40B4-BE49-F238E27FC236}">
                <a16:creationId xmlns:a16="http://schemas.microsoft.com/office/drawing/2014/main" id="{E596F45D-DF8B-4364-8446-EA61DF1AF08F}"/>
              </a:ext>
            </a:extLst>
          </p:cNvPr>
          <p:cNvSpPr txBox="1">
            <a:spLocks noGrp="1" noChangeArrowheads="1"/>
          </p:cNvSpPr>
          <p:nvPr>
            <p:ph type="title" idx="4294967295"/>
          </p:nvPr>
        </p:nvSpPr>
        <p:spPr bwMode="auto">
          <a:xfrm>
            <a:off x="152400" y="3581400"/>
            <a:ext cx="8724900" cy="216469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ts val="838"/>
              </a:spcBef>
              <a:spcAft>
                <a:spcPts val="838"/>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Observations in </a:t>
            </a:r>
          </a:p>
          <a:p>
            <a:pPr marL="0" marR="0" lvl="0" indent="0" algn="ctr" defTabSz="914400" rtl="0" eaLnBrk="1" fontAlgn="base" latinLnBrk="0" hangingPunct="1">
              <a:lnSpc>
                <a:spcPct val="100000"/>
              </a:lnSpc>
              <a:spcBef>
                <a:spcPts val="838"/>
              </a:spcBef>
              <a:spcAft>
                <a:spcPts val="838"/>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English Language Arts/Literacy </a:t>
            </a:r>
            <a:endParaRPr kumimoji="0" lang="en-US" altLang="en-US" sz="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a:p>
            <a:pPr marL="0" marR="0" lvl="0" indent="0" algn="ctr" defTabSz="914400" rtl="0" eaLnBrk="1" fontAlgn="base" latinLnBrk="0" hangingPunct="1">
              <a:lnSpc>
                <a:spcPct val="100000"/>
              </a:lnSpc>
              <a:spcBef>
                <a:spcPts val="838"/>
              </a:spcBef>
              <a:spcAft>
                <a:spcPts val="838"/>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Classrooms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Google Shape;432;gd7b2a538cb_0_5">
            <a:extLst>
              <a:ext uri="{FF2B5EF4-FFF2-40B4-BE49-F238E27FC236}">
                <a16:creationId xmlns:a16="http://schemas.microsoft.com/office/drawing/2014/main" id="{3BB88FB0-09AF-4EC0-97A3-E8EF7A3C8B53}"/>
              </a:ext>
            </a:extLst>
          </p:cNvPr>
          <p:cNvSpPr>
            <a:spLocks noGrp="1" noChangeArrowheads="1"/>
          </p:cNvSpPr>
          <p:nvPr>
            <p:ph type="title"/>
          </p:nvPr>
        </p:nvSpPr>
        <p:spPr>
          <a:xfrm>
            <a:off x="1176338" y="304800"/>
            <a:ext cx="7662862" cy="773113"/>
          </a:xfrm>
        </p:spPr>
        <p:txBody>
          <a:bodyPr lIns="90600" tIns="44500" rIns="90600" bIns="44500"/>
          <a:lstStyle/>
          <a:p>
            <a:r>
              <a:rPr lang="en-US" altLang="en-US" dirty="0"/>
              <a:t>Team Time</a:t>
            </a:r>
          </a:p>
        </p:txBody>
      </p:sp>
      <p:sp>
        <p:nvSpPr>
          <p:cNvPr id="128002" name="Google Shape;433;gd7b2a538cb_0_5">
            <a:extLst>
              <a:ext uri="{FF2B5EF4-FFF2-40B4-BE49-F238E27FC236}">
                <a16:creationId xmlns:a16="http://schemas.microsoft.com/office/drawing/2014/main" id="{2FA79AF8-D130-4027-A4F0-313A61748CE7}"/>
              </a:ext>
            </a:extLst>
          </p:cNvPr>
          <p:cNvSpPr>
            <a:spLocks noGrp="1" noChangeArrowheads="1"/>
          </p:cNvSpPr>
          <p:nvPr>
            <p:ph type="body" idx="1"/>
          </p:nvPr>
        </p:nvSpPr>
        <p:spPr>
          <a:xfrm>
            <a:off x="685800" y="1600200"/>
            <a:ext cx="7662863" cy="4953000"/>
          </a:xfrm>
        </p:spPr>
        <p:txBody>
          <a:bodyPr lIns="90600" tIns="44500" rIns="90600" bIns="44500"/>
          <a:lstStyle/>
          <a:p>
            <a:pPr marL="0" indent="0">
              <a:lnSpc>
                <a:spcPct val="120000"/>
              </a:lnSpc>
              <a:spcBef>
                <a:spcPts val="600"/>
              </a:spcBef>
              <a:spcAft>
                <a:spcPts val="600"/>
              </a:spcAft>
              <a:buClr>
                <a:srgbClr val="004080"/>
              </a:buClr>
              <a:buSzPts val="2200"/>
              <a:buFont typeface="Wingdings" panose="05000000000000000000" pitchFamily="2" charset="2"/>
              <a:buNone/>
              <a:defRPr/>
            </a:pPr>
            <a:r>
              <a:rPr lang="en-US" altLang="en-US" dirty="0">
                <a:solidFill>
                  <a:srgbClr val="000000"/>
                </a:solidFill>
                <a:cs typeface="Arial" panose="020B0604020202020204" pitchFamily="34" charset="0"/>
                <a:sym typeface="Arial" panose="020B0604020202020204" pitchFamily="34" charset="0"/>
              </a:rPr>
              <a:t>Discuss next steps and choose a reporter to share out:</a:t>
            </a:r>
            <a:endParaRPr lang="en-US" altLang="en-US" dirty="0"/>
          </a:p>
          <a:p>
            <a:pPr marL="463550" indent="-342900">
              <a:lnSpc>
                <a:spcPct val="120000"/>
              </a:lnSpc>
              <a:spcBef>
                <a:spcPts val="600"/>
              </a:spcBef>
              <a:spcAft>
                <a:spcPts val="600"/>
              </a:spcAft>
              <a:buClr>
                <a:srgbClr val="004080"/>
              </a:buClr>
              <a:buSzPts val="2000"/>
              <a:defRPr/>
            </a:pPr>
            <a:r>
              <a:rPr lang="en-US" altLang="en-US" dirty="0">
                <a:solidFill>
                  <a:srgbClr val="000000"/>
                </a:solidFill>
                <a:cs typeface="Arial" panose="020B0604020202020204" pitchFamily="34" charset="0"/>
                <a:sym typeface="Arial" panose="020B0604020202020204" pitchFamily="34" charset="0"/>
              </a:rPr>
              <a:t>How will you continue the practice of classroom observation going forward?</a:t>
            </a:r>
          </a:p>
          <a:p>
            <a:pPr marL="463550" indent="-342900">
              <a:lnSpc>
                <a:spcPct val="120000"/>
              </a:lnSpc>
              <a:spcBef>
                <a:spcPts val="600"/>
              </a:spcBef>
              <a:spcAft>
                <a:spcPts val="600"/>
              </a:spcAft>
              <a:buClr>
                <a:srgbClr val="004080"/>
              </a:buClr>
              <a:buSzPts val="2000"/>
              <a:defRPr/>
            </a:pPr>
            <a:r>
              <a:rPr lang="en-US" altLang="en-US" dirty="0"/>
              <a:t>How can you use the observation process to improve professional learning options for staff?</a:t>
            </a:r>
          </a:p>
          <a:p>
            <a:pPr marL="463550" indent="-342900">
              <a:lnSpc>
                <a:spcPct val="120000"/>
              </a:lnSpc>
              <a:spcBef>
                <a:spcPts val="600"/>
              </a:spcBef>
              <a:spcAft>
                <a:spcPts val="600"/>
              </a:spcAft>
              <a:buClr>
                <a:srgbClr val="004080"/>
              </a:buClr>
              <a:buSzPts val="2000"/>
              <a:defRPr/>
            </a:pPr>
            <a:r>
              <a:rPr lang="en-US" altLang="en-US" dirty="0"/>
              <a:t>How can the state best support the implementation of observations in programs? </a:t>
            </a:r>
            <a:endParaRPr lang="en-US" altLang="en-US" dirty="0">
              <a:solidFill>
                <a:srgbClr val="000000"/>
              </a:solidFill>
              <a:cs typeface="Arial" panose="020B0604020202020204" pitchFamily="34" charset="0"/>
              <a:sym typeface="Arial" panose="020B0604020202020204" pitchFamily="34" charset="0"/>
            </a:endParaRPr>
          </a:p>
          <a:p>
            <a:pPr marL="463550" indent="-342900">
              <a:lnSpc>
                <a:spcPct val="120000"/>
              </a:lnSpc>
              <a:spcBef>
                <a:spcPts val="600"/>
              </a:spcBef>
              <a:spcAft>
                <a:spcPts val="600"/>
              </a:spcAft>
              <a:buClr>
                <a:srgbClr val="004080"/>
              </a:buClr>
              <a:buSzPts val="2000"/>
              <a:defRPr/>
            </a:pPr>
            <a:r>
              <a:rPr lang="en-US" altLang="en-US" dirty="0">
                <a:solidFill>
                  <a:srgbClr val="000000"/>
                </a:solidFill>
                <a:cs typeface="Arial" panose="020B0604020202020204" pitchFamily="34" charset="0"/>
                <a:sym typeface="Arial" panose="020B0604020202020204" pitchFamily="34" charset="0"/>
              </a:rPr>
              <a:t>What resources or support will be needed to continue the practice </a:t>
            </a:r>
            <a:r>
              <a:rPr lang="en-US" altLang="en-US" sz="2400" dirty="0">
                <a:solidFill>
                  <a:srgbClr val="000000"/>
                </a:solidFill>
                <a:cs typeface="Arial" panose="020B0604020202020204" pitchFamily="34" charset="0"/>
                <a:sym typeface="Arial" panose="020B0604020202020204" pitchFamily="34" charset="0"/>
              </a:rPr>
              <a:t>of classroom observations?</a:t>
            </a:r>
          </a:p>
          <a:p>
            <a:pPr marL="120650" indent="0">
              <a:lnSpc>
                <a:spcPct val="120000"/>
              </a:lnSpc>
              <a:spcBef>
                <a:spcPts val="600"/>
              </a:spcBef>
              <a:spcAft>
                <a:spcPts val="600"/>
              </a:spcAft>
              <a:buClr>
                <a:srgbClr val="004080"/>
              </a:buClr>
              <a:buSzPts val="2000"/>
              <a:buFont typeface="Wingdings" panose="05000000000000000000" pitchFamily="2" charset="2"/>
              <a:buNone/>
              <a:defRPr/>
            </a:pPr>
            <a:endParaRPr lang="en-US" altLang="en-US" sz="2400" dirty="0"/>
          </a:p>
        </p:txBody>
      </p:sp>
      <p:pic>
        <p:nvPicPr>
          <p:cNvPr id="140291" name="Google Shape;434;gd7b2a538cb_0_5" descr="Customer review">
            <a:extLst>
              <a:ext uri="{FF2B5EF4-FFF2-40B4-BE49-F238E27FC236}">
                <a16:creationId xmlns:a16="http://schemas.microsoft.com/office/drawing/2014/main" id="{7F71035F-E6FF-4F53-9A4E-C2862DB5003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2531" t="12511" r="12531" b="-12511"/>
          <a:stretch>
            <a:fillRect/>
          </a:stretch>
        </p:blipFill>
        <p:spPr bwMode="auto">
          <a:xfrm>
            <a:off x="7967663" y="304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225;p22" descr="10 minutes">
            <a:extLst>
              <a:ext uri="{FF2B5EF4-FFF2-40B4-BE49-F238E27FC236}">
                <a16:creationId xmlns:a16="http://schemas.microsoft.com/office/drawing/2014/main" id="{71BFF51F-A988-46FF-9C88-71E1C20F4CF4}"/>
              </a:ext>
            </a:extLst>
          </p:cNvPr>
          <p:cNvSpPr txBox="1"/>
          <p:nvPr/>
        </p:nvSpPr>
        <p:spPr>
          <a:xfrm>
            <a:off x="6223000" y="6002338"/>
            <a:ext cx="2590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lt1"/>
                </a:solidFill>
                <a:latin typeface="Arial"/>
                <a:ea typeface="Arial"/>
                <a:cs typeface="Arial"/>
                <a:sym typeface="Arial"/>
              </a:rPr>
              <a:t>45 minutes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Placeholder 4">
            <a:extLst>
              <a:ext uri="{FF2B5EF4-FFF2-40B4-BE49-F238E27FC236}">
                <a16:creationId xmlns:a16="http://schemas.microsoft.com/office/drawing/2014/main" id="{5E66117E-D273-4252-9FA7-8E5BE09117C7}"/>
              </a:ext>
            </a:extLst>
          </p:cNvPr>
          <p:cNvSpPr>
            <a:spLocks noGrp="1" noChangeArrowheads="1"/>
          </p:cNvSpPr>
          <p:nvPr>
            <p:ph type="title" idx="4294967295"/>
          </p:nvPr>
        </p:nvSpPr>
        <p:spPr bwMode="auto">
          <a:xfrm>
            <a:off x="722313" y="2133600"/>
            <a:ext cx="8116887" cy="15001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extLst>
      <p:ext uri="{BB962C8B-B14F-4D97-AF65-F5344CB8AC3E}">
        <p14:creationId xmlns:p14="http://schemas.microsoft.com/office/powerpoint/2010/main" val="4019383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Google Shape;501;p59">
            <a:extLst>
              <a:ext uri="{FF2B5EF4-FFF2-40B4-BE49-F238E27FC236}">
                <a16:creationId xmlns:a16="http://schemas.microsoft.com/office/drawing/2014/main" id="{A1B71EA3-4BF5-424D-B60E-33DB009C3629}"/>
              </a:ext>
            </a:extLst>
          </p:cNvPr>
          <p:cNvSpPr>
            <a:spLocks noGrp="1" noChangeArrowheads="1"/>
          </p:cNvSpPr>
          <p:nvPr>
            <p:ph type="title"/>
          </p:nvPr>
        </p:nvSpPr>
        <p:spPr>
          <a:xfrm>
            <a:off x="609600" y="304800"/>
            <a:ext cx="8534400" cy="914400"/>
          </a:xfrm>
        </p:spPr>
        <p:txBody>
          <a:bodyPr lIns="90600" tIns="44500" rIns="90600" bIns="44500"/>
          <a:lstStyle/>
          <a:p>
            <a:pPr algn="l"/>
            <a:r>
              <a:rPr lang="en-US" altLang="en-US" dirty="0"/>
              <a:t>Next Steps &amp; Wrap-up</a:t>
            </a:r>
          </a:p>
        </p:txBody>
      </p:sp>
      <p:sp>
        <p:nvSpPr>
          <p:cNvPr id="167939" name="Google Shape;502;p59">
            <a:extLst>
              <a:ext uri="{FF2B5EF4-FFF2-40B4-BE49-F238E27FC236}">
                <a16:creationId xmlns:a16="http://schemas.microsoft.com/office/drawing/2014/main" id="{9B41BFC9-5152-4E8D-8AC9-93D8F6F7AC22}"/>
              </a:ext>
            </a:extLst>
          </p:cNvPr>
          <p:cNvSpPr>
            <a:spLocks noGrp="1" noChangeArrowheads="1"/>
          </p:cNvSpPr>
          <p:nvPr>
            <p:ph idx="1"/>
          </p:nvPr>
        </p:nvSpPr>
        <p:spPr/>
        <p:txBody>
          <a:bodyPr lIns="90600" tIns="44500" rIns="90600" bIns="44500"/>
          <a:lstStyle/>
          <a:p>
            <a:pPr>
              <a:spcBef>
                <a:spcPct val="0"/>
              </a:spcBef>
              <a:buSzPts val="2200"/>
              <a:buFont typeface="Wingdings" panose="05000000000000000000" pitchFamily="2" charset="2"/>
              <a:buChar char="▪"/>
              <a:defRPr/>
            </a:pPr>
            <a:endParaRPr lang="en-US" altLang="en-US" b="1" dirty="0"/>
          </a:p>
          <a:p>
            <a:pPr>
              <a:spcBef>
                <a:spcPct val="0"/>
              </a:spcBef>
              <a:buSzPts val="2200"/>
              <a:defRPr/>
            </a:pPr>
            <a:r>
              <a:rPr lang="en-US" altLang="en-US" dirty="0"/>
              <a:t>Let’s have each team share some of your next steps.</a:t>
            </a:r>
          </a:p>
          <a:p>
            <a:pPr marL="0" indent="0">
              <a:spcBef>
                <a:spcPct val="0"/>
              </a:spcBef>
              <a:buSzPts val="2200"/>
              <a:buFont typeface="Wingdings" panose="05000000000000000000" pitchFamily="2" charset="2"/>
              <a:buNone/>
              <a:defRPr/>
            </a:pPr>
            <a:endParaRPr lang="en-US" altLang="en-US" b="1" dirty="0"/>
          </a:p>
          <a:p>
            <a:pPr>
              <a:spcBef>
                <a:spcPct val="0"/>
              </a:spcBef>
              <a:buSzPts val="2200"/>
              <a:defRPr/>
            </a:pPr>
            <a:r>
              <a:rPr lang="en-US" altLang="en-US" b="1" dirty="0"/>
              <a:t>Chat (with a pause): </a:t>
            </a:r>
            <a:r>
              <a:rPr lang="en-US" altLang="en-US" dirty="0"/>
              <a:t>Share an Appreciation, Aha, Ask, or Apology based on the experiences from site-based observations.</a:t>
            </a:r>
          </a:p>
          <a:p>
            <a:pPr>
              <a:spcBef>
                <a:spcPct val="0"/>
              </a:spcBef>
              <a:buSzPts val="2200"/>
              <a:defRPr/>
            </a:pPr>
            <a:endParaRPr lang="en-US" altLang="en-US" dirty="0"/>
          </a:p>
          <a:p>
            <a:pPr>
              <a:spcBef>
                <a:spcPct val="0"/>
              </a:spcBef>
              <a:buSzPts val="2200"/>
              <a:defRPr/>
            </a:pPr>
            <a:endParaRPr lang="en-US" altLang="en-US" dirty="0"/>
          </a:p>
          <a:p>
            <a:pPr>
              <a:spcBef>
                <a:spcPct val="0"/>
              </a:spcBef>
              <a:buSzPts val="2200"/>
              <a:defRPr/>
            </a:pPr>
            <a:endParaRPr lang="en-US" altLang="en-US" dirty="0"/>
          </a:p>
          <a:p>
            <a:pPr marL="0" indent="0" algn="ctr">
              <a:spcBef>
                <a:spcPct val="0"/>
              </a:spcBef>
              <a:buSzPts val="2200"/>
              <a:buFont typeface="Wingdings" panose="05000000000000000000" pitchFamily="2" charset="2"/>
              <a:buNone/>
              <a:defRPr/>
            </a:pPr>
            <a:r>
              <a:rPr lang="en-US" i="1" dirty="0"/>
              <a:t>Any questions?</a:t>
            </a:r>
          </a:p>
          <a:p>
            <a:pPr marL="0" indent="0" algn="ctr">
              <a:spcBef>
                <a:spcPct val="0"/>
              </a:spcBef>
              <a:buSzPts val="2200"/>
              <a:buFont typeface="Wingdings" panose="05000000000000000000" pitchFamily="2" charset="2"/>
              <a:buNone/>
              <a:defRPr/>
            </a:pPr>
            <a:endParaRPr lang="en-US" altLang="en-US" dirty="0"/>
          </a:p>
        </p:txBody>
      </p:sp>
      <p:sp>
        <p:nvSpPr>
          <p:cNvPr id="7" name="Google Shape;225;p22" descr="10 minutes">
            <a:extLst>
              <a:ext uri="{FF2B5EF4-FFF2-40B4-BE49-F238E27FC236}">
                <a16:creationId xmlns:a16="http://schemas.microsoft.com/office/drawing/2014/main" id="{3ACFC32F-C9B5-CC44-BA10-107FA735CA93}"/>
              </a:ext>
            </a:extLst>
          </p:cNvPr>
          <p:cNvSpPr txBox="1"/>
          <p:nvPr/>
        </p:nvSpPr>
        <p:spPr>
          <a:xfrm>
            <a:off x="6096000" y="5780088"/>
            <a:ext cx="2590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lt1"/>
                </a:solidFill>
                <a:latin typeface="Arial"/>
                <a:ea typeface="Arial"/>
                <a:cs typeface="Arial"/>
                <a:sym typeface="Arial"/>
              </a:rPr>
              <a:t>20 minutes</a:t>
            </a:r>
            <a:endParaRPr dirty="0"/>
          </a:p>
        </p:txBody>
      </p:sp>
      <p:pic>
        <p:nvPicPr>
          <p:cNvPr id="142339" name="Google Shape;503;p59">
            <a:extLst>
              <a:ext uri="{FF2B5EF4-FFF2-40B4-BE49-F238E27FC236}">
                <a16:creationId xmlns:a16="http://schemas.microsoft.com/office/drawing/2014/main" id="{D8614A5A-22D0-4DD0-AF86-796EAD2E41AD}"/>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96875"/>
            <a:ext cx="1012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0" name="Picture 2" descr="Solid Black Megaphone Icon 4 (Graphic) by ahlangraphic · Creative Fabrica">
            <a:extLst>
              <a:ext uri="{FF2B5EF4-FFF2-40B4-BE49-F238E27FC236}">
                <a16:creationId xmlns:a16="http://schemas.microsoft.com/office/drawing/2014/main" id="{5A588464-2C18-4F26-B0A8-C50B336B1B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931" t="25130" r="26552" b="25130"/>
          <a:stretch>
            <a:fillRect/>
          </a:stretch>
        </p:blipFill>
        <p:spPr bwMode="auto">
          <a:xfrm>
            <a:off x="6726238" y="396875"/>
            <a:ext cx="873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ext Placeholder 2">
            <a:extLst>
              <a:ext uri="{FF2B5EF4-FFF2-40B4-BE49-F238E27FC236}">
                <a16:creationId xmlns:a16="http://schemas.microsoft.com/office/drawing/2014/main" id="{5F8892CE-2410-4C61-8F56-6FB75D31AE68}"/>
              </a:ext>
            </a:extLst>
          </p:cNvPr>
          <p:cNvSpPr>
            <a:spLocks noGrp="1" noChangeArrowheads="1"/>
          </p:cNvSpPr>
          <p:nvPr>
            <p:ph type="title" idx="4294967295"/>
          </p:nvPr>
        </p:nvSpPr>
        <p:spPr bwMode="auto">
          <a:xfrm>
            <a:off x="609600" y="2133600"/>
            <a:ext cx="8001000" cy="23114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22860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36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FINAL QUESTIONS &amp; COMMENTS</a:t>
            </a:r>
            <a:endParaRPr kumimoji="0" lang="en-US" altLang="en-US" sz="3600" b="1" i="1"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p:txBody>
      </p:sp>
    </p:spTree>
    <p:extLst>
      <p:ext uri="{BB962C8B-B14F-4D97-AF65-F5344CB8AC3E}">
        <p14:creationId xmlns:p14="http://schemas.microsoft.com/office/powerpoint/2010/main" val="2793313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3">
            <a:extLst>
              <a:ext uri="{FF2B5EF4-FFF2-40B4-BE49-F238E27FC236}">
                <a16:creationId xmlns:a16="http://schemas.microsoft.com/office/drawing/2014/main" id="{0FEBB4CE-B7D1-401E-B3F5-CE333856987E}"/>
              </a:ext>
            </a:extLst>
          </p:cNvPr>
          <p:cNvSpPr>
            <a:spLocks noGrp="1" noChangeArrowheads="1"/>
          </p:cNvSpPr>
          <p:nvPr>
            <p:ph type="title"/>
          </p:nvPr>
        </p:nvSpPr>
        <p:spPr>
          <a:xfrm>
            <a:off x="304800" y="3124200"/>
            <a:ext cx="8534400" cy="3505200"/>
          </a:xfrm>
        </p:spPr>
        <p:txBody>
          <a:bodyPr/>
          <a:lstStyle/>
          <a:p>
            <a:r>
              <a:rPr lang="en-US" altLang="en-US" sz="6000" dirty="0"/>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Google Shape;61;p2">
            <a:extLst>
              <a:ext uri="{FF2B5EF4-FFF2-40B4-BE49-F238E27FC236}">
                <a16:creationId xmlns:a16="http://schemas.microsoft.com/office/drawing/2014/main" id="{F623A8C2-E8A2-4689-8653-CD99F712C26E}"/>
              </a:ext>
            </a:extLst>
          </p:cNvPr>
          <p:cNvSpPr>
            <a:spLocks noGrp="1" noChangeArrowheads="1"/>
          </p:cNvSpPr>
          <p:nvPr>
            <p:ph type="title" idx="4294967295"/>
          </p:nvPr>
        </p:nvSpPr>
        <p:spPr bwMode="auto">
          <a:xfrm>
            <a:off x="609600" y="2628900"/>
            <a:ext cx="7924800" cy="1600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00" tIns="44500" rIns="90600" bIns="44500" numCol="1" spcCol="0" rtlCol="0" fromWordArt="0" anchor="t" anchorCtr="0" forceAA="0" compatLnSpc="1">
            <a:prstTxWarp prst="textNoShape">
              <a:avLst/>
            </a:prstTxWarp>
            <a:noAutofit/>
          </a:bodyPr>
          <a:lstStyle/>
          <a:p>
            <a:pPr marL="0" marR="0" lvl="0" indent="0" algn="ctr" defTabSz="915988" rtl="0" eaLnBrk="0" fontAlgn="base" latinLnBrk="0" hangingPunct="0">
              <a:lnSpc>
                <a:spcPct val="150000"/>
              </a:lnSpc>
              <a:spcBef>
                <a:spcPct val="0"/>
              </a:spcBef>
              <a:spcAft>
                <a:spcPct val="0"/>
              </a:spcAft>
              <a:buClr>
                <a:schemeClr val="tx2"/>
              </a:buClr>
              <a:buSzPts val="2800"/>
              <a:buFont typeface="Wingdings" panose="05000000000000000000" pitchFamily="2" charset="2"/>
              <a:buNone/>
              <a:tabLst/>
              <a:defRPr/>
            </a:pPr>
            <a:r>
              <a:rPr kumimoji="0" lang="en-US" altLang="en-US" sz="28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 to the Third Session of the Classroom Observation Training!</a:t>
            </a:r>
            <a:endParaRPr kumimoji="0" lang="en-US" alt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71E6B0-F47D-824B-A0A9-60BEE1C4A27F}"/>
              </a:ext>
            </a:extLst>
          </p:cNvPr>
          <p:cNvSpPr>
            <a:spLocks noGrp="1"/>
          </p:cNvSpPr>
          <p:nvPr>
            <p:ph idx="1"/>
          </p:nvPr>
        </p:nvSpPr>
        <p:spPr/>
        <p:txBody>
          <a:bodyPr/>
          <a:lstStyle/>
          <a:p>
            <a:pPr marL="0" indent="0" algn="ctr">
              <a:spcBef>
                <a:spcPts val="0"/>
              </a:spcBef>
              <a:spcAft>
                <a:spcPts val="0"/>
              </a:spcAft>
              <a:buNone/>
              <a:defRPr/>
            </a:pPr>
            <a:endParaRPr lang="en-US" b="1" dirty="0">
              <a:ea typeface="Calibri" panose="020F0502020204030204" pitchFamily="34" charset="0"/>
            </a:endParaRPr>
          </a:p>
          <a:p>
            <a:pPr marL="0" indent="0">
              <a:spcBef>
                <a:spcPts val="0"/>
              </a:spcBef>
              <a:spcAft>
                <a:spcPts val="0"/>
              </a:spcAft>
              <a:buNone/>
              <a:defRPr/>
            </a:pPr>
            <a:r>
              <a:rPr lang="en-US" dirty="0">
                <a:ea typeface="Calibri" panose="020F0502020204030204" pitchFamily="34" charset="0"/>
              </a:rPr>
              <a:t>This presentation was produced and funded in whole with Federal funds from the U.S. Department of Education under contract number ED-991990018C0040 with </a:t>
            </a:r>
            <a:r>
              <a:rPr lang="en-US" dirty="0" err="1">
                <a:ea typeface="Calibri" panose="020F0502020204030204" pitchFamily="34" charset="0"/>
              </a:rPr>
              <a:t>StandardsWork</a:t>
            </a:r>
            <a:r>
              <a:rPr lang="en-US" dirty="0">
                <a:ea typeface="Calibri" panose="020F0502020204030204" pitchFamily="34" charset="0"/>
              </a:rPr>
              <a:t>, Inc. Ronna </a:t>
            </a:r>
            <a:r>
              <a:rPr lang="en-US" dirty="0" err="1">
                <a:ea typeface="Calibri" panose="020F0502020204030204" pitchFamily="34" charset="0"/>
              </a:rPr>
              <a:t>Spacone</a:t>
            </a:r>
            <a:r>
              <a:rPr lang="en-US" dirty="0">
                <a:ea typeface="Calibri" panose="020F0502020204030204" pitchFamily="34" charset="0"/>
              </a:rPr>
              <a:t> serves as the Contracting Officer’s Representative. There is content on the slides </a:t>
            </a:r>
            <a:r>
              <a:rPr lang="en-US" dirty="0"/>
              <a:t>and additional content in the Slide Notes throughout the presentation. </a:t>
            </a:r>
            <a:r>
              <a:rPr lang="en-US" dirty="0">
                <a:ea typeface="Calibri" panose="020F0502020204030204" pitchFamily="34" charset="0"/>
              </a:rPr>
              <a:t>The content of this presentation does not necessarily reflect the views or policies of the U.S. Department of Education nor does the mention of trade names, commercial products, or organizations imply endorsement by the U.S. Government.</a:t>
            </a:r>
          </a:p>
        </p:txBody>
      </p:sp>
      <p:sp>
        <p:nvSpPr>
          <p:cNvPr id="4" name="Title 3">
            <a:extLst>
              <a:ext uri="{FF2B5EF4-FFF2-40B4-BE49-F238E27FC236}">
                <a16:creationId xmlns:a16="http://schemas.microsoft.com/office/drawing/2014/main" id="{5C2F7988-7245-9F39-6F42-56297429B075}"/>
              </a:ext>
            </a:extLst>
          </p:cNvPr>
          <p:cNvSpPr>
            <a:spLocks noGrp="1"/>
          </p:cNvSpPr>
          <p:nvPr>
            <p:ph type="title"/>
          </p:nvPr>
        </p:nvSpPr>
        <p:spPr/>
        <p:txBody>
          <a:bodyPr/>
          <a:lstStyle/>
          <a:p>
            <a:r>
              <a:rPr lang="en-US" dirty="0"/>
              <a:t>Disclaimer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Google Shape;419;gd7b2a538cb_0_35">
            <a:extLst>
              <a:ext uri="{FF2B5EF4-FFF2-40B4-BE49-F238E27FC236}">
                <a16:creationId xmlns:a16="http://schemas.microsoft.com/office/drawing/2014/main" id="{EDB30DD8-8A46-4993-BD98-B7490C220AE5}"/>
              </a:ext>
            </a:extLst>
          </p:cNvPr>
          <p:cNvSpPr>
            <a:spLocks noGrp="1" noChangeArrowheads="1"/>
          </p:cNvSpPr>
          <p:nvPr>
            <p:ph type="title"/>
          </p:nvPr>
        </p:nvSpPr>
        <p:spPr>
          <a:xfrm>
            <a:off x="1295400" y="304800"/>
            <a:ext cx="7086600" cy="773113"/>
          </a:xfrm>
        </p:spPr>
        <p:txBody>
          <a:bodyPr lIns="90600" tIns="44500" rIns="90600" bIns="44500"/>
          <a:lstStyle/>
          <a:p>
            <a:r>
              <a:rPr lang="en-US" altLang="en-US" dirty="0"/>
              <a:t>Session Three Overview</a:t>
            </a:r>
          </a:p>
        </p:txBody>
      </p:sp>
      <p:sp>
        <p:nvSpPr>
          <p:cNvPr id="119810" name="Google Shape;420;gd7b2a538cb_0_35">
            <a:extLst>
              <a:ext uri="{FF2B5EF4-FFF2-40B4-BE49-F238E27FC236}">
                <a16:creationId xmlns:a16="http://schemas.microsoft.com/office/drawing/2014/main" id="{83A5198F-D7D9-4E42-8E62-64B9A5D47937}"/>
              </a:ext>
            </a:extLst>
          </p:cNvPr>
          <p:cNvSpPr>
            <a:spLocks noGrp="1" noChangeArrowheads="1"/>
          </p:cNvSpPr>
          <p:nvPr>
            <p:ph type="body" idx="1"/>
          </p:nvPr>
        </p:nvSpPr>
        <p:spPr>
          <a:xfrm>
            <a:off x="609600" y="1828800"/>
            <a:ext cx="7772400" cy="3951288"/>
          </a:xfrm>
        </p:spPr>
        <p:txBody>
          <a:bodyPr lIns="90600" tIns="44500" rIns="90600" bIns="44500"/>
          <a:lstStyle/>
          <a:p>
            <a:pPr>
              <a:spcBef>
                <a:spcPts val="1350"/>
              </a:spcBef>
              <a:spcAft>
                <a:spcPts val="600"/>
              </a:spcAft>
              <a:defRPr/>
            </a:pPr>
            <a:r>
              <a:rPr lang="en-US" altLang="en-US" dirty="0"/>
              <a:t>Debrief Site-Based Classroom Observations</a:t>
            </a:r>
          </a:p>
          <a:p>
            <a:pPr>
              <a:spcBef>
                <a:spcPts val="1350"/>
              </a:spcBef>
              <a:spcAft>
                <a:spcPts val="600"/>
              </a:spcAft>
              <a:defRPr/>
            </a:pPr>
            <a:r>
              <a:rPr lang="en-US" altLang="en-US" dirty="0"/>
              <a:t>Plan for next steps for site-based implementation</a:t>
            </a:r>
          </a:p>
          <a:p>
            <a:pPr marL="0" indent="0">
              <a:spcBef>
                <a:spcPts val="1350"/>
              </a:spcBef>
              <a:buFont typeface="Wingdings" panose="05000000000000000000" pitchFamily="2" charset="2"/>
              <a:buNone/>
              <a:defRPr/>
            </a:pPr>
            <a:endParaRPr lang="en-US" altLang="en-US" dirty="0"/>
          </a:p>
          <a:p>
            <a:pPr marL="0" indent="0">
              <a:spcBef>
                <a:spcPts val="1350"/>
              </a:spcBef>
              <a:buFont typeface="Wingdings" panose="05000000000000000000" pitchFamily="2" charset="2"/>
              <a:buNone/>
              <a:defRPr/>
            </a:pP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Google Shape;66;p3">
            <a:extLst>
              <a:ext uri="{FF2B5EF4-FFF2-40B4-BE49-F238E27FC236}">
                <a16:creationId xmlns:a16="http://schemas.microsoft.com/office/drawing/2014/main" id="{2B089BA0-9BA0-46FB-B835-A43CD7DFDB9C}"/>
              </a:ext>
            </a:extLst>
          </p:cNvPr>
          <p:cNvSpPr txBox="1">
            <a:spLocks noChangeArrowheads="1"/>
          </p:cNvSpPr>
          <p:nvPr/>
        </p:nvSpPr>
        <p:spPr bwMode="auto">
          <a:xfrm>
            <a:off x="762000" y="1752600"/>
            <a:ext cx="8153400"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00" tIns="44500" rIns="90600" bIns="44500"/>
          <a:lstStyle>
            <a:lvl1pPr marL="457200" indent="-457200">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buClr>
                <a:srgbClr val="1F497D"/>
              </a:buClr>
              <a:buSzPts val="2200"/>
              <a:buFont typeface="Arial" panose="020B0604020202020204" pitchFamily="34" charset="0"/>
              <a:buAutoNum type="arabicPeriod"/>
            </a:pPr>
            <a:r>
              <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rPr>
              <a:t>Be present and engage fully in all activities.</a:t>
            </a:r>
            <a:endParaRPr lang="en-US" altLang="en-US" dirty="0"/>
          </a:p>
          <a:p>
            <a:pPr>
              <a:spcBef>
                <a:spcPts val="1600"/>
              </a:spcBef>
              <a:buClr>
                <a:srgbClr val="1F497D"/>
              </a:buClr>
              <a:buSzPts val="2200"/>
              <a:buFont typeface="Arial" panose="020B0604020202020204" pitchFamily="34" charset="0"/>
              <a:buAutoNum type="arabicPeriod"/>
            </a:pPr>
            <a:r>
              <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rPr>
              <a:t>Ask questions through the chat or by raising your hand.</a:t>
            </a:r>
            <a:endParaRPr lang="en-US" altLang="en-US" dirty="0"/>
          </a:p>
          <a:p>
            <a:pPr>
              <a:spcBef>
                <a:spcPts val="1600"/>
              </a:spcBef>
              <a:buClr>
                <a:srgbClr val="1F497D"/>
              </a:buClr>
              <a:buSzPts val="2200"/>
              <a:buFont typeface="Arial" panose="020B0604020202020204" pitchFamily="34" charset="0"/>
              <a:buAutoNum type="arabicPeriod"/>
            </a:pPr>
            <a:r>
              <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rPr>
              <a:t>Put cameras on whenever possible.</a:t>
            </a:r>
            <a:endParaRPr lang="en-US" altLang="en-US" dirty="0"/>
          </a:p>
          <a:p>
            <a:pPr>
              <a:spcBef>
                <a:spcPts val="1600"/>
              </a:spcBef>
              <a:buClr>
                <a:srgbClr val="1F497D"/>
              </a:buClr>
              <a:buSzPts val="2200"/>
              <a:buFont typeface="Arial" panose="020B0604020202020204" pitchFamily="34" charset="0"/>
              <a:buAutoNum type="arabicPeriod"/>
            </a:pPr>
            <a:r>
              <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rPr>
              <a:t>Prepare for productive struggle. </a:t>
            </a:r>
            <a:endParaRPr lang="en-US" altLang="en-US" dirty="0"/>
          </a:p>
          <a:p>
            <a:pPr>
              <a:spcBef>
                <a:spcPts val="1600"/>
              </a:spcBef>
              <a:buClr>
                <a:srgbClr val="1F497D"/>
              </a:buClr>
              <a:buSzPts val="2200"/>
              <a:buFont typeface="Arial" panose="020B0604020202020204" pitchFamily="34" charset="0"/>
              <a:buAutoNum type="arabicPeriod"/>
            </a:pPr>
            <a:r>
              <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rPr>
              <a:t>Respectfully challenge one another and withhold judgments for differing perspectives or learning styles.</a:t>
            </a:r>
            <a:endParaRPr lang="en-US" altLang="en-US" dirty="0"/>
          </a:p>
        </p:txBody>
      </p:sp>
      <p:sp>
        <p:nvSpPr>
          <p:cNvPr id="11266" name="Google Shape;67;p3">
            <a:extLst>
              <a:ext uri="{FF2B5EF4-FFF2-40B4-BE49-F238E27FC236}">
                <a16:creationId xmlns:a16="http://schemas.microsoft.com/office/drawing/2014/main" id="{3AA3E9A1-6849-4CDD-BD7B-E8E6CE5EA01C}"/>
              </a:ext>
            </a:extLst>
          </p:cNvPr>
          <p:cNvSpPr txBox="1">
            <a:spLocks noGrp="1" noChangeArrowheads="1"/>
          </p:cNvSpPr>
          <p:nvPr>
            <p:ph type="title" idx="4294967295"/>
          </p:nvPr>
        </p:nvSpPr>
        <p:spPr bwMode="auto">
          <a:xfrm>
            <a:off x="1371600" y="457200"/>
            <a:ext cx="7086600" cy="7207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0600" tIns="44500" rIns="90600" bIns="44500" numCol="1" spcCol="0" rtlCol="0" fromWordArt="0" anchor="b" anchorCtr="0" forceAA="0" compatLnSpc="1">
            <a:prstTxWarp prst="textNoShape">
              <a:avLst/>
            </a:prstTxWarp>
            <a:no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3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Meeting Norms and Expectations </a:t>
            </a:r>
            <a:endParaRPr kumimoji="0" lang="en-US" altLang="en-US" sz="2200" b="1"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 calcmode="lin" valueType="num">
                                      <p:cBhvr additive="base">
                                        <p:cTn id="7" dur="500"/>
                                        <p:tgtEl>
                                          <p:spTgt spid="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6">
                                            <p:txEl>
                                              <p:pRg st="1" end="1"/>
                                            </p:txEl>
                                          </p:spTgt>
                                        </p:tgtEl>
                                        <p:attrNameLst>
                                          <p:attrName>style.visibility</p:attrName>
                                        </p:attrNameLst>
                                      </p:cBhvr>
                                      <p:to>
                                        <p:strVal val="visible"/>
                                      </p:to>
                                    </p:set>
                                    <p:anim calcmode="lin" valueType="num">
                                      <p:cBhvr additive="base">
                                        <p:cTn id="12" dur="500"/>
                                        <p:tgtEl>
                                          <p:spTgt spid="6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6">
                                            <p:txEl>
                                              <p:pRg st="2" end="2"/>
                                            </p:txEl>
                                          </p:spTgt>
                                        </p:tgtEl>
                                        <p:attrNameLst>
                                          <p:attrName>style.visibility</p:attrName>
                                        </p:attrNameLst>
                                      </p:cBhvr>
                                      <p:to>
                                        <p:strVal val="visible"/>
                                      </p:to>
                                    </p:set>
                                    <p:anim calcmode="lin" valueType="num">
                                      <p:cBhvr additive="base">
                                        <p:cTn id="17" dur="500"/>
                                        <p:tgtEl>
                                          <p:spTgt spid="6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66">
                                            <p:txEl>
                                              <p:pRg st="3" end="3"/>
                                            </p:txEl>
                                          </p:spTgt>
                                        </p:tgtEl>
                                        <p:attrNameLst>
                                          <p:attrName>style.visibility</p:attrName>
                                        </p:attrNameLst>
                                      </p:cBhvr>
                                      <p:to>
                                        <p:strVal val="visible"/>
                                      </p:to>
                                    </p:set>
                                    <p:anim calcmode="lin" valueType="num">
                                      <p:cBhvr additive="base">
                                        <p:cTn id="22" dur="500"/>
                                        <p:tgtEl>
                                          <p:spTgt spid="6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6">
                                            <p:txEl>
                                              <p:pRg st="4" end="4"/>
                                            </p:txEl>
                                          </p:spTgt>
                                        </p:tgtEl>
                                        <p:attrNameLst>
                                          <p:attrName>style.visibility</p:attrName>
                                        </p:attrNameLst>
                                      </p:cBhvr>
                                      <p:to>
                                        <p:strVal val="visible"/>
                                      </p:to>
                                    </p:set>
                                    <p:anim calcmode="lin" valueType="num">
                                      <p:cBhvr additive="base">
                                        <p:cTn id="27" dur="500"/>
                                        <p:tgtEl>
                                          <p:spTgt spid="6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DF02E-DD14-4BE1-85A3-244BFCE225F6}"/>
              </a:ext>
            </a:extLst>
          </p:cNvPr>
          <p:cNvSpPr txBox="1">
            <a:spLocks noGrp="1" noChangeArrowheads="1"/>
          </p:cNvSpPr>
          <p:nvPr>
            <p:ph type="title" idx="4294967295"/>
          </p:nvPr>
        </p:nvSpPr>
        <p:spPr>
          <a:xfrm>
            <a:off x="456472" y="342234"/>
            <a:ext cx="8077927" cy="800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marL="0" marR="0" lvl="0" indent="0" algn="ctr" defTabSz="915988" rtl="0" eaLnBrk="0" fontAlgn="base" latinLnBrk="0" hangingPunct="0">
              <a:lnSpc>
                <a:spcPct val="90000"/>
              </a:lnSpc>
              <a:spcBef>
                <a:spcPct val="0"/>
              </a:spcBef>
              <a:spcAft>
                <a:spcPct val="0"/>
              </a:spcAft>
              <a:buClrTx/>
              <a:buSzTx/>
              <a:buFontTx/>
              <a:buNone/>
              <a:tabLst/>
              <a:defRPr/>
            </a:pPr>
            <a:r>
              <a:rPr kumimoji="0" lang="en-US" altLang="en-US" sz="3400" b="0" i="0" u="none" strike="noStrike" kern="1200" cap="none" spc="0" normalizeH="0" baseline="0" noProof="0" dirty="0">
                <a:ln>
                  <a:noFill/>
                </a:ln>
                <a:solidFill>
                  <a:schemeClr val="tx1"/>
                </a:solidFill>
                <a:effectLst/>
                <a:uLnTx/>
                <a:uFillTx/>
                <a:latin typeface="+mj-lt"/>
                <a:ea typeface="MS PGothic" panose="020B0600070205080204" pitchFamily="34" charset="-128"/>
                <a:cs typeface="MS PGothic" charset="0"/>
                <a:sym typeface="Helvetica" pitchFamily="2" charset="0"/>
              </a:rPr>
              <a:t>SIA 2.0 Observation: Five-Part System</a:t>
            </a:r>
          </a:p>
        </p:txBody>
      </p:sp>
      <p:pic>
        <p:nvPicPr>
          <p:cNvPr id="6" name="Picture 5" descr="1. Launch Pre-Observation Procedures&#10;2. Conduct Observations&#10;3. Launch Post-Observation Procedures&#10;4. Aggregate and Summarize Data&#10;5. Develop Program-Wide Professional Development">
            <a:extLst>
              <a:ext uri="{FF2B5EF4-FFF2-40B4-BE49-F238E27FC236}">
                <a16:creationId xmlns:a16="http://schemas.microsoft.com/office/drawing/2014/main" id="{31066DAA-71E8-5E4D-BFD3-54970D8FA4ED}"/>
              </a:ext>
            </a:extLst>
          </p:cNvPr>
          <p:cNvPicPr>
            <a:picLocks noChangeAspect="1"/>
          </p:cNvPicPr>
          <p:nvPr/>
        </p:nvPicPr>
        <p:blipFill rotWithShape="1">
          <a:blip r:embed="rId3"/>
          <a:srcRect l="644" r="828"/>
          <a:stretch/>
        </p:blipFill>
        <p:spPr>
          <a:xfrm>
            <a:off x="0" y="2330183"/>
            <a:ext cx="9067800" cy="2927617"/>
          </a:xfrm>
          <a:prstGeom prst="rect">
            <a:avLst/>
          </a:prstGeom>
        </p:spPr>
      </p:pic>
    </p:spTree>
    <p:extLst>
      <p:ext uri="{BB962C8B-B14F-4D97-AF65-F5344CB8AC3E}">
        <p14:creationId xmlns:p14="http://schemas.microsoft.com/office/powerpoint/2010/main" val="2167717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Google Shape;414;gd7b2a538cb_0_31">
            <a:extLst>
              <a:ext uri="{FF2B5EF4-FFF2-40B4-BE49-F238E27FC236}">
                <a16:creationId xmlns:a16="http://schemas.microsoft.com/office/drawing/2014/main" id="{7771F912-078A-4915-AF09-D367AC608B74}"/>
              </a:ext>
            </a:extLst>
          </p:cNvPr>
          <p:cNvSpPr txBox="1">
            <a:spLocks noGrp="1"/>
          </p:cNvSpPr>
          <p:nvPr>
            <p:ph type="title"/>
          </p:nvPr>
        </p:nvSpPr>
        <p:spPr/>
        <p:txBody>
          <a:bodyPr spcFirstLastPara="1" lIns="90600" tIns="44500" rIns="90600" bIns="44500">
            <a:noAutofit/>
          </a:bodyPr>
          <a:lstStyle/>
          <a:p>
            <a:pPr>
              <a:spcBef>
                <a:spcPts val="0"/>
              </a:spcBef>
              <a:spcAft>
                <a:spcPts val="0"/>
              </a:spcAft>
              <a:defRPr/>
            </a:pPr>
            <a:r>
              <a:rPr lang="en-US" sz="3600" dirty="0"/>
              <a:t>REFLECTIONS &amp; NEXT STEPS</a:t>
            </a:r>
            <a:br>
              <a:rPr lang="en-US" dirty="0"/>
            </a:b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D0F41-B365-4FBB-AECF-E09D32DF9C9C}"/>
              </a:ext>
            </a:extLst>
          </p:cNvPr>
          <p:cNvSpPr>
            <a:spLocks noGrp="1"/>
          </p:cNvSpPr>
          <p:nvPr>
            <p:ph type="title"/>
          </p:nvPr>
        </p:nvSpPr>
        <p:spPr/>
        <p:txBody>
          <a:bodyPr/>
          <a:lstStyle/>
          <a:p>
            <a:r>
              <a:rPr lang="en-US" dirty="0"/>
              <a:t>Let’s Hear From You!</a:t>
            </a:r>
          </a:p>
        </p:txBody>
      </p:sp>
      <p:sp>
        <p:nvSpPr>
          <p:cNvPr id="130050" name="Google Shape;440;p51">
            <a:extLst>
              <a:ext uri="{FF2B5EF4-FFF2-40B4-BE49-F238E27FC236}">
                <a16:creationId xmlns:a16="http://schemas.microsoft.com/office/drawing/2014/main" id="{212EA920-D0B8-48B8-B971-41FBB52DBC53}"/>
              </a:ext>
            </a:extLst>
          </p:cNvPr>
          <p:cNvSpPr txBox="1">
            <a:spLocks noChangeArrowheads="1"/>
          </p:cNvSpPr>
          <p:nvPr/>
        </p:nvSpPr>
        <p:spPr bwMode="auto">
          <a:xfrm>
            <a:off x="609600" y="1828800"/>
            <a:ext cx="7620000" cy="3951288"/>
          </a:xfrm>
          <a:prstGeom prst="rect">
            <a:avLst/>
          </a:prstGeom>
          <a:noFill/>
          <a:ln>
            <a:noFill/>
          </a:ln>
        </p:spPr>
        <p:txBody>
          <a:bodyPr lIns="91425" tIns="45700" rIns="91425" bIns="45700"/>
          <a:lstStyle>
            <a:lvl1pPr marL="342900" indent="-342900">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spcBef>
                <a:spcPts val="1200"/>
              </a:spcBef>
              <a:spcAft>
                <a:spcPts val="600"/>
              </a:spcAft>
              <a:buClr>
                <a:srgbClr val="1F497D"/>
              </a:buClr>
              <a:buSzPts val="2200"/>
              <a:buFont typeface="Wingdings" panose="05000000000000000000" pitchFamily="2" charset="2"/>
              <a:buChar char="§"/>
              <a:defRPr/>
            </a:pPr>
            <a:r>
              <a:rPr lang="en-US" altLang="en-US" dirty="0">
                <a:solidFill>
                  <a:srgbClr val="000000"/>
                </a:solidFill>
                <a:latin typeface="Arial" panose="020B0604020202020204" pitchFamily="34" charset="0"/>
                <a:cs typeface="Arial" panose="020B0604020202020204" pitchFamily="34" charset="0"/>
                <a:sym typeface="Arial" panose="020B0604020202020204" pitchFamily="34" charset="0"/>
              </a:rPr>
              <a:t>Chat (with a pause) #1:</a:t>
            </a:r>
            <a:r>
              <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rPr>
              <a:t>  Share one thing you learned from doing the site-based observations.</a:t>
            </a:r>
          </a:p>
          <a:p>
            <a:pPr marL="0" indent="0">
              <a:spcBef>
                <a:spcPts val="1200"/>
              </a:spcBef>
              <a:spcAft>
                <a:spcPts val="600"/>
              </a:spcAft>
              <a:buClr>
                <a:srgbClr val="1F497D"/>
              </a:buClr>
              <a:buSzPts val="2200"/>
              <a:defRPr/>
            </a:pPr>
            <a:endPar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1200"/>
              </a:spcBef>
              <a:spcAft>
                <a:spcPts val="600"/>
              </a:spcAft>
              <a:buClr>
                <a:srgbClr val="1F497D"/>
              </a:buClr>
              <a:buSzPts val="2200"/>
              <a:buFont typeface="Wingdings" panose="05000000000000000000" pitchFamily="2" charset="2"/>
              <a:buChar char="§"/>
              <a:defRPr/>
            </a:pPr>
            <a:r>
              <a:rPr lang="en-US" altLang="en-US" dirty="0">
                <a:solidFill>
                  <a:srgbClr val="000000"/>
                </a:solidFill>
                <a:latin typeface="Arial" panose="020B0604020202020204" pitchFamily="34" charset="0"/>
                <a:cs typeface="Arial" panose="020B0604020202020204" pitchFamily="34" charset="0"/>
                <a:sym typeface="Arial" panose="020B0604020202020204" pitchFamily="34" charset="0"/>
              </a:rPr>
              <a:t>Chat (with a pause) #2:</a:t>
            </a:r>
            <a:r>
              <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rPr>
              <a:t>  Share one thing you learned from hearing from another state team.</a:t>
            </a:r>
            <a:endParaRPr lang="en-US" altLang="en-US" dirty="0"/>
          </a:p>
        </p:txBody>
      </p:sp>
      <p:sp>
        <p:nvSpPr>
          <p:cNvPr id="6" name="Google Shape;225;p22" descr="10 minutes">
            <a:extLst>
              <a:ext uri="{FF2B5EF4-FFF2-40B4-BE49-F238E27FC236}">
                <a16:creationId xmlns:a16="http://schemas.microsoft.com/office/drawing/2014/main" id="{FB7A7149-997D-4525-B9D3-FDB46488569F}"/>
              </a:ext>
            </a:extLst>
          </p:cNvPr>
          <p:cNvSpPr txBox="1"/>
          <p:nvPr/>
        </p:nvSpPr>
        <p:spPr>
          <a:xfrm>
            <a:off x="6096000" y="5780088"/>
            <a:ext cx="2590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lt1"/>
                </a:solidFill>
                <a:latin typeface="+mj-lt"/>
              </a:rPr>
              <a:t>10</a:t>
            </a:r>
            <a:r>
              <a:rPr lang="en-US" sz="2000" b="0" dirty="0">
                <a:solidFill>
                  <a:schemeClr val="lt1"/>
                </a:solidFill>
                <a:latin typeface="+mj-lt"/>
                <a:ea typeface="Arial"/>
                <a:cs typeface="Arial"/>
                <a:sym typeface="Arial"/>
              </a:rPr>
              <a:t> minut</a:t>
            </a:r>
            <a:r>
              <a:rPr lang="en-US" sz="2000" b="0" dirty="0">
                <a:solidFill>
                  <a:schemeClr val="lt1"/>
                </a:solidFill>
                <a:latin typeface="Arial"/>
                <a:ea typeface="Arial"/>
                <a:cs typeface="Arial"/>
                <a:sym typeface="Arial"/>
              </a:rPr>
              <a:t>es</a:t>
            </a:r>
            <a:endParaRPr dirty="0"/>
          </a:p>
        </p:txBody>
      </p:sp>
      <p:pic>
        <p:nvPicPr>
          <p:cNvPr id="138243" name="Google Shape;441;p51">
            <a:extLst>
              <a:ext uri="{FF2B5EF4-FFF2-40B4-BE49-F238E27FC236}">
                <a16:creationId xmlns:a16="http://schemas.microsoft.com/office/drawing/2014/main" id="{1A6D4862-6E6F-4985-B6B1-0FEF1DF33C24}"/>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96875"/>
            <a:ext cx="1012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0050">
                                            <p:txEl>
                                              <p:pRg st="0" end="0"/>
                                            </p:txEl>
                                          </p:spTgt>
                                        </p:tgtEl>
                                        <p:attrNameLst>
                                          <p:attrName>style.visibility</p:attrName>
                                        </p:attrNameLst>
                                      </p:cBhvr>
                                      <p:to>
                                        <p:strVal val="visible"/>
                                      </p:to>
                                    </p:set>
                                    <p:anim calcmode="lin" valueType="num">
                                      <p:cBhvr additive="base">
                                        <p:cTn id="7" dur="500" fill="hold"/>
                                        <p:tgtEl>
                                          <p:spTgt spid="1300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0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0050">
                                            <p:txEl>
                                              <p:pRg st="2" end="2"/>
                                            </p:txEl>
                                          </p:spTgt>
                                        </p:tgtEl>
                                        <p:attrNameLst>
                                          <p:attrName>style.visibility</p:attrName>
                                        </p:attrNameLst>
                                      </p:cBhvr>
                                      <p:to>
                                        <p:strVal val="visible"/>
                                      </p:to>
                                    </p:set>
                                    <p:anim calcmode="lin" valueType="num">
                                      <p:cBhvr additive="base">
                                        <p:cTn id="13" dur="500" fill="hold"/>
                                        <p:tgtEl>
                                          <p:spTgt spid="13005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005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Google Shape;425;p50">
            <a:extLst>
              <a:ext uri="{FF2B5EF4-FFF2-40B4-BE49-F238E27FC236}">
                <a16:creationId xmlns:a16="http://schemas.microsoft.com/office/drawing/2014/main" id="{CB3D1716-86D3-4305-B2D0-667126C29012}"/>
              </a:ext>
            </a:extLst>
          </p:cNvPr>
          <p:cNvSpPr txBox="1">
            <a:spLocks noGrp="1"/>
          </p:cNvSpPr>
          <p:nvPr>
            <p:ph type="title"/>
          </p:nvPr>
        </p:nvSpPr>
        <p:spPr/>
        <p:txBody>
          <a:bodyPr spcFirstLastPara="1" lIns="90600" tIns="44500" rIns="90600" bIns="44500">
            <a:noAutofit/>
          </a:bodyPr>
          <a:lstStyle/>
          <a:p>
            <a:pPr>
              <a:spcBef>
                <a:spcPts val="0"/>
              </a:spcBef>
              <a:spcAft>
                <a:spcPts val="0"/>
              </a:spcAft>
              <a:defRPr/>
            </a:pPr>
            <a:r>
              <a:rPr lang="en-US" dirty="0"/>
              <a:t>Team Time in Paired Teams</a:t>
            </a:r>
            <a:endParaRPr strike="sngStrike" dirty="0"/>
          </a:p>
        </p:txBody>
      </p:sp>
      <p:sp>
        <p:nvSpPr>
          <p:cNvPr id="125954" name="Google Shape;426;p50">
            <a:extLst>
              <a:ext uri="{FF2B5EF4-FFF2-40B4-BE49-F238E27FC236}">
                <a16:creationId xmlns:a16="http://schemas.microsoft.com/office/drawing/2014/main" id="{5FB52E1C-2247-4AA0-952B-02482C919BA6}"/>
              </a:ext>
            </a:extLst>
          </p:cNvPr>
          <p:cNvSpPr>
            <a:spLocks noGrp="1" noChangeArrowheads="1"/>
          </p:cNvSpPr>
          <p:nvPr>
            <p:ph idx="1"/>
          </p:nvPr>
        </p:nvSpPr>
        <p:spPr/>
        <p:txBody>
          <a:bodyPr lIns="90600" tIns="44500" rIns="90600" bIns="44500"/>
          <a:lstStyle/>
          <a:p>
            <a:pPr marL="0" indent="0">
              <a:lnSpc>
                <a:spcPct val="120000"/>
              </a:lnSpc>
              <a:spcBef>
                <a:spcPct val="0"/>
              </a:spcBef>
              <a:buClr>
                <a:srgbClr val="004080"/>
              </a:buClr>
              <a:buSzPts val="2200"/>
              <a:buFont typeface="Wingdings" panose="05000000000000000000" pitchFamily="2" charset="2"/>
              <a:buNone/>
              <a:defRPr/>
            </a:pPr>
            <a:endParaRPr lang="en-US" altLang="en-US" dirty="0">
              <a:solidFill>
                <a:srgbClr val="000000"/>
              </a:solidFill>
            </a:endParaRPr>
          </a:p>
          <a:p>
            <a:pPr>
              <a:lnSpc>
                <a:spcPct val="120000"/>
              </a:lnSpc>
              <a:spcBef>
                <a:spcPct val="0"/>
              </a:spcBef>
              <a:buClr>
                <a:srgbClr val="004080"/>
              </a:buClr>
              <a:buSzPts val="2200"/>
              <a:defRPr/>
            </a:pPr>
            <a:r>
              <a:rPr lang="en-US" altLang="en-US" dirty="0">
                <a:solidFill>
                  <a:srgbClr val="000000"/>
                </a:solidFill>
                <a:cs typeface="Arial" panose="020B0604020202020204" pitchFamily="34" charset="0"/>
                <a:sym typeface="Arial" panose="020B0604020202020204" pitchFamily="34" charset="0"/>
              </a:rPr>
              <a:t>Discuss the following questions about your observations:</a:t>
            </a:r>
            <a:endParaRPr lang="en-US" altLang="en-US" dirty="0"/>
          </a:p>
          <a:p>
            <a:pPr marL="679450" lvl="1">
              <a:lnSpc>
                <a:spcPct val="120000"/>
              </a:lnSpc>
              <a:spcBef>
                <a:spcPts val="1800"/>
              </a:spcBef>
              <a:buClr>
                <a:srgbClr val="004080"/>
              </a:buClr>
              <a:buSzPts val="2000"/>
              <a:defRPr/>
            </a:pPr>
            <a:r>
              <a:rPr lang="en-US" altLang="en-US" sz="2200" dirty="0">
                <a:solidFill>
                  <a:srgbClr val="000000"/>
                </a:solidFill>
                <a:cs typeface="Arial" panose="020B0604020202020204" pitchFamily="34" charset="0"/>
                <a:sym typeface="Arial" panose="020B0604020202020204" pitchFamily="34" charset="0"/>
              </a:rPr>
              <a:t>What did you learn?</a:t>
            </a:r>
          </a:p>
          <a:p>
            <a:pPr marL="679450" lvl="1">
              <a:lnSpc>
                <a:spcPct val="120000"/>
              </a:lnSpc>
              <a:spcBef>
                <a:spcPts val="1800"/>
              </a:spcBef>
              <a:buClr>
                <a:srgbClr val="004080"/>
              </a:buClr>
              <a:buSzPts val="2000"/>
              <a:defRPr/>
            </a:pPr>
            <a:r>
              <a:rPr lang="en-US" altLang="en-US" sz="2200" dirty="0">
                <a:cs typeface="MS PGothic" panose="020B0600070205080204" pitchFamily="34" charset="-128"/>
              </a:rPr>
              <a:t>What did you</a:t>
            </a:r>
            <a:r>
              <a:rPr lang="en-US" altLang="en-US" sz="2200" dirty="0">
                <a:cs typeface="Arial" panose="020B0604020202020204" pitchFamily="34" charset="0"/>
                <a:sym typeface="Arial" panose="020B0604020202020204" pitchFamily="34" charset="0"/>
              </a:rPr>
              <a:t> notice?</a:t>
            </a:r>
            <a:endParaRPr lang="en-US" altLang="en-US" sz="2200" dirty="0">
              <a:cs typeface="MS PGothic" panose="020B0600070205080204" pitchFamily="34" charset="-128"/>
            </a:endParaRPr>
          </a:p>
          <a:p>
            <a:pPr marL="679450" lvl="1">
              <a:lnSpc>
                <a:spcPct val="120000"/>
              </a:lnSpc>
              <a:spcBef>
                <a:spcPts val="1800"/>
              </a:spcBef>
              <a:buClr>
                <a:srgbClr val="004080"/>
              </a:buClr>
              <a:buSzPts val="2000"/>
              <a:defRPr/>
            </a:pPr>
            <a:r>
              <a:rPr lang="en-US" altLang="en-US" sz="2200" dirty="0">
                <a:solidFill>
                  <a:srgbClr val="000000"/>
                </a:solidFill>
                <a:cs typeface="Arial" panose="020B0604020202020204" pitchFamily="34" charset="0"/>
                <a:sym typeface="Arial" panose="020B0604020202020204" pitchFamily="34" charset="0"/>
              </a:rPr>
              <a:t>What challenges did you encounter?</a:t>
            </a:r>
            <a:endParaRPr lang="en-US" altLang="en-US" sz="2200" dirty="0">
              <a:cs typeface="MS PGothic" panose="020B0600070205080204" pitchFamily="34" charset="-128"/>
            </a:endParaRPr>
          </a:p>
          <a:p>
            <a:pPr marL="0" indent="0">
              <a:lnSpc>
                <a:spcPct val="120000"/>
              </a:lnSpc>
              <a:spcBef>
                <a:spcPts val="1800"/>
              </a:spcBef>
              <a:buFont typeface="Wingdings" panose="05000000000000000000" pitchFamily="2" charset="2"/>
              <a:buNone/>
              <a:defRPr/>
            </a:pPr>
            <a:endParaRPr lang="en-US" altLang="en-US" dirty="0"/>
          </a:p>
        </p:txBody>
      </p:sp>
      <p:sp>
        <p:nvSpPr>
          <p:cNvPr id="5" name="Google Shape;225;p22" descr="10 minutes">
            <a:extLst>
              <a:ext uri="{FF2B5EF4-FFF2-40B4-BE49-F238E27FC236}">
                <a16:creationId xmlns:a16="http://schemas.microsoft.com/office/drawing/2014/main" id="{EC67BD97-CF2B-47E5-BC0A-4D60580354A0}"/>
              </a:ext>
            </a:extLst>
          </p:cNvPr>
          <p:cNvSpPr txBox="1"/>
          <p:nvPr/>
        </p:nvSpPr>
        <p:spPr>
          <a:xfrm>
            <a:off x="6096000" y="5780088"/>
            <a:ext cx="2590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lt1"/>
                </a:solidFill>
                <a:latin typeface="Arial"/>
                <a:ea typeface="Arial"/>
                <a:cs typeface="Arial"/>
                <a:sym typeface="Arial"/>
              </a:rPr>
              <a:t>20 minutes</a:t>
            </a:r>
            <a:endParaRPr dirty="0"/>
          </a:p>
        </p:txBody>
      </p:sp>
      <p:pic>
        <p:nvPicPr>
          <p:cNvPr id="136195" name="Google Shape;427;p50" descr="Customer review">
            <a:extLst>
              <a:ext uri="{FF2B5EF4-FFF2-40B4-BE49-F238E27FC236}">
                <a16:creationId xmlns:a16="http://schemas.microsoft.com/office/drawing/2014/main" id="{A8108043-AD7C-49F2-8601-4CF64244273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1950" y="304800"/>
            <a:ext cx="1009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30676</TotalTime>
  <Pages>39</Pages>
  <Words>1045</Words>
  <Application>Microsoft Macintosh PowerPoint</Application>
  <PresentationFormat>Overhead</PresentationFormat>
  <Paragraphs>127</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Times</vt:lpstr>
      <vt:lpstr>Times New Roman</vt:lpstr>
      <vt:lpstr>Trebuchet MS</vt:lpstr>
      <vt:lpstr>Wingdings</vt:lpstr>
      <vt:lpstr>SAMPLE</vt:lpstr>
      <vt:lpstr>Observations in  English Language Arts/Literacy  Classrooms</vt:lpstr>
      <vt:lpstr>Welcome Back to the Third Session of the Classroom Observation Training!</vt:lpstr>
      <vt:lpstr>Disclaimer</vt:lpstr>
      <vt:lpstr>Session Three Overview</vt:lpstr>
      <vt:lpstr>Meeting Norms and Expectations </vt:lpstr>
      <vt:lpstr>SIA 2.0 Observation: Five-Part System</vt:lpstr>
      <vt:lpstr>REFLECTIONS &amp; NEXT STEPS </vt:lpstr>
      <vt:lpstr>Let’s Hear From You!</vt:lpstr>
      <vt:lpstr>Team Time in Paired Teams</vt:lpstr>
      <vt:lpstr>Team Time</vt:lpstr>
      <vt:lpstr>Welcome Back!</vt:lpstr>
      <vt:lpstr>Next Steps &amp; Wrap-up</vt:lpstr>
      <vt:lpstr>FINAL QUESTIONS &amp; COMMENTS</vt:lpstr>
      <vt:lpstr>Thank you!</vt:lpstr>
    </vt:vector>
  </TitlesOfParts>
  <Manager/>
  <Company>Lilly,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Observations in   English Language Arts/Literacy Classrooms: Session 3</dc:title>
  <dc:subject/>
  <dc:creator>Susan Pimentel</dc:creator>
  <cp:keywords/>
  <dc:description/>
  <cp:lastModifiedBy>Nicole Bravo</cp:lastModifiedBy>
  <cp:revision>748</cp:revision>
  <cp:lastPrinted>2008-08-04T15:46:24Z</cp:lastPrinted>
  <dcterms:created xsi:type="dcterms:W3CDTF">2008-12-30T23:46:17Z</dcterms:created>
  <dcterms:modified xsi:type="dcterms:W3CDTF">2022-07-26T22:30:16Z</dcterms:modified>
  <cp:category/>
</cp:coreProperties>
</file>