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Lst>
  <p:notesMasterIdLst>
    <p:notesMasterId r:id="rId44"/>
  </p:notesMasterIdLst>
  <p:handoutMasterIdLst>
    <p:handoutMasterId r:id="rId45"/>
  </p:handoutMasterIdLst>
  <p:sldIdLst>
    <p:sldId id="333" r:id="rId2"/>
    <p:sldId id="257" r:id="rId3"/>
    <p:sldId id="882" r:id="rId4"/>
    <p:sldId id="261" r:id="rId5"/>
    <p:sldId id="262" r:id="rId6"/>
    <p:sldId id="494" r:id="rId7"/>
    <p:sldId id="266" r:id="rId8"/>
    <p:sldId id="833" r:id="rId9"/>
    <p:sldId id="860" r:id="rId10"/>
    <p:sldId id="258" r:id="rId11"/>
    <p:sldId id="259" r:id="rId12"/>
    <p:sldId id="801" r:id="rId13"/>
    <p:sldId id="896" r:id="rId14"/>
    <p:sldId id="264" r:id="rId15"/>
    <p:sldId id="877" r:id="rId16"/>
    <p:sldId id="267" r:id="rId17"/>
    <p:sldId id="871" r:id="rId18"/>
    <p:sldId id="268" r:id="rId19"/>
    <p:sldId id="269" r:id="rId20"/>
    <p:sldId id="856" r:id="rId21"/>
    <p:sldId id="855" r:id="rId22"/>
    <p:sldId id="816" r:id="rId23"/>
    <p:sldId id="868" r:id="rId24"/>
    <p:sldId id="857" r:id="rId25"/>
    <p:sldId id="272" r:id="rId26"/>
    <p:sldId id="273" r:id="rId27"/>
    <p:sldId id="858" r:id="rId28"/>
    <p:sldId id="591" r:id="rId29"/>
    <p:sldId id="859" r:id="rId30"/>
    <p:sldId id="276" r:id="rId31"/>
    <p:sldId id="277" r:id="rId32"/>
    <p:sldId id="278" r:id="rId33"/>
    <p:sldId id="867" r:id="rId34"/>
    <p:sldId id="279" r:id="rId35"/>
    <p:sldId id="836" r:id="rId36"/>
    <p:sldId id="837" r:id="rId37"/>
    <p:sldId id="603" r:id="rId38"/>
    <p:sldId id="838" r:id="rId39"/>
    <p:sldId id="834" r:id="rId40"/>
    <p:sldId id="846" r:id="rId41"/>
    <p:sldId id="840" r:id="rId42"/>
    <p:sldId id="570" r:id="rId43"/>
  </p:sldIdLst>
  <p:sldSz cx="9144000" cy="6858000" type="overhead"/>
  <p:notesSz cx="6997700" cy="9282113"/>
  <p:defaultTextStyle>
    <a:defPPr>
      <a:defRPr lang="en-US"/>
    </a:defPPr>
    <a:lvl1pPr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2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2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672">
          <p15:clr>
            <a:srgbClr val="A4A3A4"/>
          </p15:clr>
        </p15:guide>
        <p15:guide id="2" orient="horz" pos="1872">
          <p15:clr>
            <a:srgbClr val="A4A3A4"/>
          </p15:clr>
        </p15:guide>
        <p15:guide id="3" pos="624">
          <p15:clr>
            <a:srgbClr val="A4A3A4"/>
          </p15:clr>
        </p15:guide>
        <p15:guide id="4" pos="5568">
          <p15:clr>
            <a:srgbClr val="A4A3A4"/>
          </p15:clr>
        </p15:guide>
        <p15:guide id="5" pos="864">
          <p15:clr>
            <a:srgbClr val="A4A3A4"/>
          </p15:clr>
        </p15:guide>
      </p15:sldGuideLst>
    </p:ext>
    <p:ext uri="{2D200454-40CA-4A62-9FC3-DE9A4176ACB9}">
      <p15:notesGuideLst xmlns:p15="http://schemas.microsoft.com/office/powerpoint/2012/main">
        <p15:guide id="1" orient="horz" pos="2923">
          <p15:clr>
            <a:srgbClr val="A4A3A4"/>
          </p15:clr>
        </p15:guide>
        <p15:guide id="2" pos="2204">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7E5441-9832-C233-AF0C-5E9CB20A7833}" name="Sue Pimentel" initials="MOU" userId="Sue Pimentel" providerId="None"/>
  <p188:author id="{EBAE916C-3461-571D-028D-49A54500049B}" name="EMK" initials="E" userId="EMK" providerId="None"/>
  <p188:author id="{EC8AEC8E-716D-840B-8FE1-496A5BB3274B}" name="Nicole Bravo" initials="NB" userId="S::nicole.bravo@newventurefund.org::2f1cd653-a797-4885-8006-739dcf5b6e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honda long" initials="cl" lastIdx="9" clrIdx="2"/>
  <p:cmAuthor id="1" name="Rachel Etienne" initials="RE" lastIdx="18" clrIdx="3"/>
  <p:cmAuthor id="8" name="Nicole Bravo" initials="NB" lastIdx="3" clrIdx="7">
    <p:extLst>
      <p:ext uri="{19B8F6BF-5375-455C-9EA6-DF929625EA0E}">
        <p15:presenceInfo xmlns:p15="http://schemas.microsoft.com/office/powerpoint/2012/main" userId="S::nbravo@studentsachieve.net::b1bea685-5dc1-422c-b885-3190c62a958b" providerId="AD"/>
      </p:ext>
    </p:extLst>
  </p:cmAuthor>
  <p:cmAuthor id="2" name="Rachel Etienne" initials="" lastIdx="2" clrIdx="4"/>
  <p:cmAuthor id="9" name="Sue Pimentel" initials="MOU" lastIdx="8" clrIdx="8">
    <p:extLst>
      <p:ext uri="{19B8F6BF-5375-455C-9EA6-DF929625EA0E}">
        <p15:presenceInfo xmlns:p15="http://schemas.microsoft.com/office/powerpoint/2012/main" userId="Sue Pimentel" providerId="None"/>
      </p:ext>
    </p:extLst>
  </p:cmAuthor>
  <p:cmAuthor id="3" name="Kendall Long" initials="" lastIdx="8" clrIdx="5"/>
  <p:cmAuthor id="10" name="Nicole Bravo" initials="NB [2]" lastIdx="1" clrIdx="9">
    <p:extLst>
      <p:ext uri="{19B8F6BF-5375-455C-9EA6-DF929625EA0E}">
        <p15:presenceInfo xmlns:p15="http://schemas.microsoft.com/office/powerpoint/2012/main" userId="S::nicole.bravo@newventurefund.org::2f1cd653-a797-4885-8006-739dcf5b6e64" providerId="AD"/>
      </p:ext>
    </p:extLst>
  </p:cmAuthor>
  <p:cmAuthor id="4" name="Chonda Long" initials="CL" lastIdx="20" clrIdx="6"/>
  <p:cmAuthor id="5" name="Sue Pimentel" initials="SP" lastIdx="251" clrIdx="0"/>
  <p:cmAuthor id="6" name="Jane Roy"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530" autoAdjust="0"/>
    <p:restoredTop sz="51823" autoAdjust="0"/>
  </p:normalViewPr>
  <p:slideViewPr>
    <p:cSldViewPr>
      <p:cViewPr varScale="1">
        <p:scale>
          <a:sx n="34" d="100"/>
          <a:sy n="34" d="100"/>
        </p:scale>
        <p:origin x="1876" y="48"/>
      </p:cViewPr>
      <p:guideLst>
        <p:guide orient="horz" pos="672"/>
        <p:guide orient="horz" pos="1872"/>
        <p:guide pos="624"/>
        <p:guide pos="5568"/>
        <p:guide pos="864"/>
      </p:guideLst>
    </p:cSldViewPr>
  </p:slideViewPr>
  <p:outlineViewPr>
    <p:cViewPr>
      <p:scale>
        <a:sx n="33" d="100"/>
        <a:sy n="33" d="100"/>
      </p:scale>
      <p:origin x="0" y="-14904"/>
    </p:cViewPr>
  </p:outlineViewPr>
  <p:notesTextViewPr>
    <p:cViewPr>
      <p:scale>
        <a:sx n="90" d="100"/>
        <a:sy n="90" d="100"/>
      </p:scale>
      <p:origin x="0" y="0"/>
    </p:cViewPr>
  </p:notesTextViewPr>
  <p:sorterViewPr>
    <p:cViewPr varScale="1">
      <p:scale>
        <a:sx n="1" d="1"/>
        <a:sy n="1" d="1"/>
      </p:scale>
      <p:origin x="0" y="0"/>
    </p:cViewPr>
  </p:sorterViewPr>
  <p:notesViewPr>
    <p:cSldViewPr>
      <p:cViewPr>
        <p:scale>
          <a:sx n="88" d="100"/>
          <a:sy n="88" d="100"/>
        </p:scale>
        <p:origin x="2304" y="-256"/>
      </p:cViewPr>
      <p:guideLst>
        <p:guide orient="horz" pos="2923"/>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42633CF-C57E-45EB-9AB9-81E2317ADF8B}"/>
              </a:ext>
            </a:extLst>
          </p:cNvPr>
          <p:cNvSpPr>
            <a:spLocks noChangeArrowheads="1"/>
          </p:cNvSpPr>
          <p:nvPr/>
        </p:nvSpPr>
        <p:spPr bwMode="auto">
          <a:xfrm>
            <a:off x="3146425" y="8842375"/>
            <a:ext cx="703263" cy="257175"/>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0455FCB5-E996-433E-BC9A-4017424807AF}" type="slidenum">
              <a:rPr lang="en-US" altLang="en-US" sz="1200" b="0" smtClean="0"/>
              <a:pPr algn="ctr">
                <a:lnSpc>
                  <a:spcPct val="90000"/>
                </a:lnSpc>
                <a:defRPr/>
              </a:pPr>
              <a:t>‹#›</a:t>
            </a:fld>
            <a:endParaRPr lang="en-US" altLang="en-US" sz="1200" b="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675BA8-1A1F-4A1C-8DD2-E78AB6413587}"/>
              </a:ext>
            </a:extLst>
          </p:cNvPr>
          <p:cNvSpPr>
            <a:spLocks noGrp="1" noChangeArrowheads="1"/>
          </p:cNvSpPr>
          <p:nvPr>
            <p:ph type="body" sz="quarter" idx="3"/>
          </p:nvPr>
        </p:nvSpPr>
        <p:spPr bwMode="auto">
          <a:xfrm>
            <a:off x="933450" y="4408488"/>
            <a:ext cx="5130800" cy="4176712"/>
          </a:xfrm>
          <a:prstGeom prst="rect">
            <a:avLst/>
          </a:prstGeom>
          <a:noFill/>
          <a:ln w="12700">
            <a:noFill/>
            <a:miter lim="800000"/>
            <a:headEnd/>
            <a:tailEnd/>
          </a:ln>
          <a:effectLst/>
        </p:spPr>
        <p:txBody>
          <a:bodyPr vert="horz" wrap="square" lIns="95282" tIns="46833" rIns="95282" bIns="46833" numCol="1" anchor="t" anchorCtr="0" compatLnSpc="1">
            <a:prstTxWarp prst="textNoShape">
              <a:avLst/>
            </a:prstTxWarp>
          </a:bodyPr>
          <a:lstStyle/>
          <a:p>
            <a:pPr lvl="0"/>
            <a:r>
              <a:rPr lang="en-US" noProof="0" dirty="0"/>
              <a:t>Body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123" name="Rectangle 3">
            <a:extLst>
              <a:ext uri="{FF2B5EF4-FFF2-40B4-BE49-F238E27FC236}">
                <a16:creationId xmlns:a16="http://schemas.microsoft.com/office/drawing/2014/main" id="{7DD42FD7-939F-4CED-9519-509F23FEB629}"/>
              </a:ext>
            </a:extLst>
          </p:cNvPr>
          <p:cNvSpPr>
            <a:spLocks noChangeArrowheads="1"/>
          </p:cNvSpPr>
          <p:nvPr/>
        </p:nvSpPr>
        <p:spPr bwMode="auto">
          <a:xfrm>
            <a:off x="3151188" y="8842375"/>
            <a:ext cx="693737" cy="254000"/>
          </a:xfrm>
          <a:prstGeom prst="rect">
            <a:avLst/>
          </a:prstGeom>
          <a:noFill/>
          <a:ln>
            <a:noFill/>
          </a:ln>
        </p:spPr>
        <p:txBody>
          <a:bodyPr wrap="none" lIns="90438" tIns="45219" rIns="90438" bIns="45219">
            <a:spAutoFit/>
          </a:bodyPr>
          <a:lstStyle>
            <a:lvl1pPr defTabSz="892175">
              <a:defRPr sz="2200" b="1">
                <a:solidFill>
                  <a:schemeClr val="tx1"/>
                </a:solidFill>
                <a:latin typeface="Times New Roman" panose="02020603050405020304" pitchFamily="18" charset="0"/>
                <a:ea typeface="MS PGothic" panose="020B0600070205080204" pitchFamily="34" charset="-128"/>
              </a:defRPr>
            </a:lvl1pPr>
            <a:lvl2pPr marL="742950" indent="-285750" defTabSz="892175">
              <a:defRPr sz="2200" b="1">
                <a:solidFill>
                  <a:schemeClr val="tx1"/>
                </a:solidFill>
                <a:latin typeface="Times New Roman" panose="02020603050405020304" pitchFamily="18" charset="0"/>
                <a:ea typeface="MS PGothic" panose="020B0600070205080204" pitchFamily="34" charset="-128"/>
              </a:defRPr>
            </a:lvl2pPr>
            <a:lvl3pPr marL="1143000" indent="-228600" defTabSz="892175">
              <a:defRPr sz="2200" b="1">
                <a:solidFill>
                  <a:schemeClr val="tx1"/>
                </a:solidFill>
                <a:latin typeface="Times New Roman" panose="02020603050405020304" pitchFamily="18" charset="0"/>
                <a:ea typeface="MS PGothic" panose="020B0600070205080204" pitchFamily="34" charset="-128"/>
              </a:defRPr>
            </a:lvl3pPr>
            <a:lvl4pPr marL="1600200" indent="-228600" defTabSz="892175">
              <a:defRPr sz="2200" b="1">
                <a:solidFill>
                  <a:schemeClr val="tx1"/>
                </a:solidFill>
                <a:latin typeface="Times New Roman" panose="02020603050405020304" pitchFamily="18" charset="0"/>
                <a:ea typeface="MS PGothic" panose="020B0600070205080204" pitchFamily="34" charset="-128"/>
              </a:defRPr>
            </a:lvl4pPr>
            <a:lvl5pPr marL="2057400" indent="-228600" defTabSz="892175">
              <a:defRPr sz="2200" b="1">
                <a:solidFill>
                  <a:schemeClr val="tx1"/>
                </a:solidFill>
                <a:latin typeface="Times New Roman" panose="02020603050405020304" pitchFamily="18" charset="0"/>
                <a:ea typeface="MS PGothic" panose="020B0600070205080204" pitchFamily="34" charset="-128"/>
              </a:defRPr>
            </a:lvl5pPr>
            <a:lvl6pPr marL="25146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defTabSz="892175"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ctr">
              <a:lnSpc>
                <a:spcPct val="90000"/>
              </a:lnSpc>
              <a:defRPr/>
            </a:pPr>
            <a:r>
              <a:rPr lang="en-US" altLang="en-US" sz="1200" b="0" dirty="0"/>
              <a:t>Page </a:t>
            </a:r>
            <a:fld id="{16C9606D-949A-4F85-9A76-1D7A884206DC}" type="slidenum">
              <a:rPr lang="en-US" altLang="en-US" sz="1200" b="0" smtClean="0"/>
              <a:pPr algn="ctr">
                <a:lnSpc>
                  <a:spcPct val="90000"/>
                </a:lnSpc>
                <a:defRPr/>
              </a:pPr>
              <a:t>‹#›</a:t>
            </a:fld>
            <a:endParaRPr lang="en-US" altLang="en-US" sz="1200" b="0" dirty="0"/>
          </a:p>
        </p:txBody>
      </p:sp>
      <p:sp>
        <p:nvSpPr>
          <p:cNvPr id="5124" name="Rectangle 4">
            <a:extLst>
              <a:ext uri="{FF2B5EF4-FFF2-40B4-BE49-F238E27FC236}">
                <a16:creationId xmlns:a16="http://schemas.microsoft.com/office/drawing/2014/main" id="{EB0DAC23-6B99-4ADE-9191-581CEA1BFCCB}"/>
              </a:ext>
            </a:extLst>
          </p:cNvPr>
          <p:cNvSpPr>
            <a:spLocks noGrp="1" noRot="1" noChangeAspect="1" noChangeArrowheads="1" noTextEdit="1"/>
          </p:cNvSpPr>
          <p:nvPr>
            <p:ph type="sldImg" idx="2"/>
          </p:nvPr>
        </p:nvSpPr>
        <p:spPr bwMode="auto">
          <a:xfrm>
            <a:off x="1182688" y="700088"/>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1pPr>
    <a:lvl2pPr marL="461963"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2pPr>
    <a:lvl3pPr marL="923925"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3pPr>
    <a:lvl4pPr marL="1385888"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4pPr>
    <a:lvl5pPr marL="1847850" algn="l" defTabSz="923925" rtl="0" eaLnBrk="0" fontAlgn="base" hangingPunct="0">
      <a:lnSpc>
        <a:spcPct val="90000"/>
      </a:lnSpc>
      <a:spcBef>
        <a:spcPct val="40000"/>
      </a:spcBef>
      <a:spcAft>
        <a:spcPct val="0"/>
      </a:spcAft>
      <a:defRPr sz="1200" kern="1200">
        <a:solidFill>
          <a:schemeClr val="tx1"/>
        </a:solidFill>
        <a:latin typeface="Times New Roman" pitchFamily="-109" charset="0"/>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a:extLst>
              <a:ext uri="{FF2B5EF4-FFF2-40B4-BE49-F238E27FC236}">
                <a16:creationId xmlns:a16="http://schemas.microsoft.com/office/drawing/2014/main" id="{C01791DB-D691-4948-A5B5-B96566044273}"/>
              </a:ext>
            </a:extLst>
          </p:cNvPr>
          <p:cNvSpPr>
            <a:spLocks noGrp="1" noRot="1" noChangeAspect="1" noChangeArrowheads="1" noTextEdit="1"/>
          </p:cNvSpPr>
          <p:nvPr>
            <p:ph type="sldImg"/>
          </p:nvPr>
        </p:nvSpPr>
        <p:spPr>
          <a:ln/>
        </p:spPr>
      </p:sp>
      <p:sp>
        <p:nvSpPr>
          <p:cNvPr id="8194" name="Rectangle 3">
            <a:extLst>
              <a:ext uri="{FF2B5EF4-FFF2-40B4-BE49-F238E27FC236}">
                <a16:creationId xmlns:a16="http://schemas.microsoft.com/office/drawing/2014/main" id="{06C29B31-5E9C-46B6-9CFD-6E39EA67001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solidFill>
                <a:srgbClr val="0000FF"/>
              </a:solidFill>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9" name="Google Shape;63;p3:notes">
            <a:extLst>
              <a:ext uri="{FF2B5EF4-FFF2-40B4-BE49-F238E27FC236}">
                <a16:creationId xmlns:a16="http://schemas.microsoft.com/office/drawing/2014/main" id="{BF272FAB-D054-4B54-AB0F-A287AC3BE7A9}"/>
              </a:ext>
            </a:extLst>
          </p:cNvPr>
          <p:cNvSpPr>
            <a:spLocks noGrp="1" noRot="1" noChangeAspect="1" noTextEdit="1"/>
          </p:cNvSpPr>
          <p:nvPr>
            <p:ph type="sldImg" idx="2"/>
          </p:nvPr>
        </p:nvSpPr>
        <p:spPr>
          <a:xfrm>
            <a:off x="1136650" y="830263"/>
            <a:ext cx="4632325" cy="347345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64" name="Google Shape;64;p3:notes">
            <a:extLst>
              <a:ext uri="{FF2B5EF4-FFF2-40B4-BE49-F238E27FC236}">
                <a16:creationId xmlns:a16="http://schemas.microsoft.com/office/drawing/2014/main" id="{D7B50217-9457-4D51-ABA1-1C2A463A07BA}"/>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Revisit</a:t>
            </a:r>
            <a:r>
              <a:rPr lang="en-US" dirty="0"/>
              <a:t> with participants the norms to which we will adhere as we proceed through the trainings.</a:t>
            </a:r>
            <a:endParaRPr dirty="0">
              <a:latin typeface="Times New Roman"/>
              <a:ea typeface="Times New Roman"/>
              <a:cs typeface="Times New Roman"/>
              <a:sym typeface="Times New Roman"/>
            </a:endParaRPr>
          </a:p>
          <a:p>
            <a:pPr>
              <a:spcBef>
                <a:spcPts val="360"/>
              </a:spcBef>
              <a:spcAft>
                <a:spcPts val="0"/>
              </a:spcAft>
              <a:defRPr/>
            </a:pPr>
            <a:endParaRPr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Everyone will be expected to engage no matter your role.</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After reading through the norms, ask if there are any comments or questions.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Remind participants that they can do so through the chat or by raising their hand.</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Let participants know that they will be working in whole and small teams with assigned coaches. We’ll be using the workbook.</a:t>
            </a:r>
            <a:endParaRPr dirty="0"/>
          </a:p>
          <a:p>
            <a:pPr>
              <a:spcBef>
                <a:spcPts val="320"/>
              </a:spcBef>
              <a:spcAft>
                <a:spcPts val="0"/>
              </a:spcAft>
              <a:defRPr/>
            </a:pPr>
            <a:r>
              <a:rPr lang="en-US" sz="800" dirty="0">
                <a:latin typeface="Times New Roman"/>
                <a:ea typeface="Times New Roman"/>
                <a:cs typeface="Times New Roman"/>
                <a:sym typeface="Times New Roman"/>
              </a:rPr>
              <a:t> </a:t>
            </a:r>
            <a:endParaRPr dirty="0"/>
          </a:p>
          <a:p>
            <a:pPr>
              <a:spcBef>
                <a:spcPts val="480"/>
              </a:spcBef>
              <a:spcAft>
                <a:spcPts val="0"/>
              </a:spcAft>
              <a:defRPr/>
            </a:pPr>
            <a:r>
              <a:rPr lang="en-US" b="1" dirty="0">
                <a:latin typeface="Times New Roman"/>
                <a:ea typeface="Times New Roman"/>
                <a:cs typeface="Times New Roman"/>
                <a:sym typeface="Times New Roman"/>
              </a:rPr>
              <a:t>Facilitator notes:</a:t>
            </a:r>
            <a:endParaRPr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endParaRPr dirty="0">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Google Shape;69;gd7b2a538cb_0_12:notes">
            <a:extLst>
              <a:ext uri="{FF2B5EF4-FFF2-40B4-BE49-F238E27FC236}">
                <a16:creationId xmlns:a16="http://schemas.microsoft.com/office/drawing/2014/main" id="{96F3AAED-F985-4C6B-A632-CC5D2EC55C39}"/>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20482" name="Google Shape;70;gd7b2a538cb_0_12:notes">
            <a:extLst>
              <a:ext uri="{FF2B5EF4-FFF2-40B4-BE49-F238E27FC236}">
                <a16:creationId xmlns:a16="http://schemas.microsoft.com/office/drawing/2014/main" id="{8CF8DC9A-4B02-4F2F-913F-484C94A188EC}"/>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endParaRPr lang="en-US" altLang="en-US"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1" dirty="0">
                <a:latin typeface="Times New Roman" panose="02020603050405020304" pitchFamily="18" charset="0"/>
              </a:rPr>
              <a:t>Big idea</a:t>
            </a:r>
            <a:r>
              <a:rPr lang="en-US" altLang="en-US" dirty="0">
                <a:latin typeface="Times New Roman" panose="02020603050405020304" pitchFamily="18" charset="0"/>
              </a:rPr>
              <a:t>: Outline the five parts of the system. </a:t>
            </a:r>
            <a:endParaRPr lang="en-US" altLang="en-US" b="0" dirty="0">
              <a:latin typeface="Calibri" panose="020F0502020204030204" pitchFamily="34" charset="0"/>
            </a:endParaRPr>
          </a:p>
          <a:p>
            <a:endParaRPr lang="en-US" altLang="en-US" b="1" dirty="0">
              <a:latin typeface="Calibri" panose="020F0502020204030204" pitchFamily="34" charset="0"/>
            </a:endParaRPr>
          </a:p>
          <a:p>
            <a:r>
              <a:rPr lang="en-US" altLang="en-US" b="1" dirty="0">
                <a:latin typeface="Calibri" panose="020F0502020204030204" pitchFamily="34" charset="0"/>
              </a:rPr>
              <a:t>Facilitator talking points:</a:t>
            </a:r>
          </a:p>
          <a:p>
            <a:pPr marL="171450" indent="-171450">
              <a:buFont typeface="Arial" panose="020B0604020202020204" pitchFamily="34" charset="0"/>
              <a:buChar char="•"/>
            </a:pPr>
            <a:r>
              <a:rPr lang="en-US" altLang="en-US" b="0" dirty="0">
                <a:latin typeface="Calibri" panose="020F0502020204030204" pitchFamily="34" charset="0"/>
              </a:rPr>
              <a:t>As you can see, the SIA 2.0 Observation System has five parts. </a:t>
            </a:r>
          </a:p>
          <a:p>
            <a:pPr marL="171450" indent="-171450">
              <a:buFont typeface="Arial" panose="020B0604020202020204" pitchFamily="34" charset="0"/>
              <a:buChar char="•"/>
            </a:pPr>
            <a:r>
              <a:rPr lang="en-US" altLang="en-US" b="0" dirty="0">
                <a:latin typeface="Calibri" panose="020F0502020204030204" pitchFamily="34" charset="0"/>
              </a:rPr>
              <a:t>During this training, we will concentrate on the first three parts, with most of the focus going on conducting observations.</a:t>
            </a:r>
          </a:p>
          <a:p>
            <a:pPr marL="171450" indent="-171450">
              <a:buFont typeface="Arial" panose="020B0604020202020204" pitchFamily="34" charset="0"/>
              <a:buChar char="•"/>
            </a:pPr>
            <a:r>
              <a:rPr lang="en-US" altLang="en-US" b="0" dirty="0">
                <a:latin typeface="Calibri" panose="020F0502020204030204" pitchFamily="34" charset="0"/>
              </a:rPr>
              <a:t>If there is interest, we will hold a follow-up training on the last two parts to show how to aggregate data and develop program-wide PD.</a:t>
            </a:r>
          </a:p>
          <a:p>
            <a:pPr marL="171450" indent="-171450">
              <a:buFont typeface="Arial" panose="020B0604020202020204" pitchFamily="34" charset="0"/>
              <a:buChar char="•"/>
            </a:pPr>
            <a:endParaRPr lang="en-US" altLang="en-US" b="1" dirty="0">
              <a:latin typeface="Calibri" panose="020F0502020204030204" pitchFamily="34" charset="0"/>
            </a:endParaRPr>
          </a:p>
          <a:p>
            <a:r>
              <a:rPr lang="en-US" altLang="en-US" b="1" dirty="0">
                <a:latin typeface="Calibri" panose="020F0502020204030204" pitchFamily="34" charset="0"/>
              </a:rPr>
              <a:t>Facilitator notes:</a:t>
            </a:r>
          </a:p>
          <a:p>
            <a:endParaRPr lang="en-US" altLang="en-US" b="1" dirty="0">
              <a:latin typeface="Calibri" panose="020F0502020204030204" pitchFamily="34" charset="0"/>
            </a:endParaRPr>
          </a:p>
        </p:txBody>
      </p:sp>
    </p:spTree>
    <p:extLst>
      <p:ext uri="{BB962C8B-B14F-4D97-AF65-F5344CB8AC3E}">
        <p14:creationId xmlns:p14="http://schemas.microsoft.com/office/powerpoint/2010/main" val="95194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41890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Google Shape;98;p8:notes">
            <a:extLst>
              <a:ext uri="{FF2B5EF4-FFF2-40B4-BE49-F238E27FC236}">
                <a16:creationId xmlns:a16="http://schemas.microsoft.com/office/drawing/2014/main" id="{30988401-44D8-4895-8A80-211742F4DB3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99" name="Google Shape;99;p8:notes">
            <a:extLst>
              <a:ext uri="{FF2B5EF4-FFF2-40B4-BE49-F238E27FC236}">
                <a16:creationId xmlns:a16="http://schemas.microsoft.com/office/drawing/2014/main" id="{D9F96391-26BE-45CB-B460-917281C72FCC}"/>
              </a:ext>
            </a:extLst>
          </p:cNvPr>
          <p:cNvSpPr txBox="1">
            <a:spLocks noGrp="1"/>
          </p:cNvSpPr>
          <p:nvPr>
            <p:ph type="body" idx="1"/>
          </p:nvPr>
        </p:nvSpPr>
        <p:spPr>
          <a:solidFill>
            <a:srgbClr val="FFFFFF"/>
          </a:solidFill>
          <a:ln w="9525" cap="flat">
            <a:solidFill>
              <a:srgbClr val="000000"/>
            </a:solidFill>
            <a:round/>
            <a:headEnd type="none" w="sm" len="sm"/>
            <a:tailEnd type="none" w="sm" len="sm"/>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This process is based on five Core Actions to observe in the classroom presentation of a lesson. Here are three of them.</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Here you see the action statements that we will explore in this training.</a:t>
            </a:r>
            <a:endParaRPr dirty="0"/>
          </a:p>
          <a:p>
            <a:pPr marL="171450" indent="-95250">
              <a:spcBef>
                <a:spcPts val="480"/>
              </a:spcBef>
              <a:spcAft>
                <a:spcPts val="0"/>
              </a:spcAft>
              <a:buClr>
                <a:schemeClr val="dk1"/>
              </a:buClr>
              <a:buSzPts val="1200"/>
              <a:buFont typeface="Arial"/>
              <a:buNone/>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a:t>
            </a:r>
            <a:endParaRPr dirty="0">
              <a:latin typeface="Calibri"/>
              <a:ea typeface="Calibri"/>
              <a:cs typeface="Calibri"/>
              <a:sym typeface="Calibri"/>
            </a:endParaRPr>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Ask participants to follow along by reviewing their copies of the SIA 2.0 Classroom Observation Tool on page 1.</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Read the language of each Core Action. No discussion is necessary yet. </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Provide an overview of the Math Classroom Observations Resource.</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endParaRPr lang="en-US"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This resource contains the main resources you will use over the coming weeks.</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It contains:</a:t>
            </a:r>
          </a:p>
          <a:p>
            <a:pPr marL="633413" lvl="1" indent="-171450">
              <a:spcBef>
                <a:spcPts val="480"/>
              </a:spcBef>
              <a:spcAft>
                <a:spcPts val="0"/>
              </a:spcAft>
              <a:buClr>
                <a:schemeClr val="dk1"/>
              </a:buClr>
              <a:buSzPts val="1200"/>
              <a:buFont typeface="Arial"/>
              <a:buChar char="•"/>
              <a:defRPr/>
            </a:pPr>
            <a:r>
              <a:rPr lang="en-US" dirty="0">
                <a:latin typeface="Calibri"/>
                <a:cs typeface="Calibri"/>
                <a:sym typeface="Calibri"/>
              </a:rPr>
              <a:t>Blank Observation Tool</a:t>
            </a:r>
          </a:p>
          <a:p>
            <a:pPr marL="633413" lvl="1" indent="-171450">
              <a:spcBef>
                <a:spcPts val="480"/>
              </a:spcBef>
              <a:spcAft>
                <a:spcPts val="0"/>
              </a:spcAft>
              <a:buClr>
                <a:schemeClr val="dk1"/>
              </a:buClr>
              <a:buSzPts val="1200"/>
              <a:buFont typeface="Arial"/>
              <a:buChar char="•"/>
              <a:defRPr/>
            </a:pPr>
            <a:r>
              <a:rPr lang="en-US" dirty="0">
                <a:latin typeface="Calibri"/>
                <a:cs typeface="Calibri"/>
                <a:sym typeface="Calibri"/>
              </a:rPr>
              <a:t>Aggregation document and instructions—this will not be part of the training but will be a resource for implementing observations in your programs.</a:t>
            </a:r>
            <a:endParaRPr lang="en-US" dirty="0">
              <a:latin typeface="Calibri"/>
              <a:ea typeface="Calibri"/>
              <a:cs typeface="Calibri"/>
              <a:sym typeface="Calibri"/>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a:t>
            </a:r>
          </a:p>
          <a:p>
            <a:pPr marL="171450" indent="-171450">
              <a:spcBef>
                <a:spcPts val="480"/>
              </a:spcBef>
              <a:spcAft>
                <a:spcPts val="0"/>
              </a:spcAft>
              <a:buFont typeface="Arial" panose="020B0604020202020204" pitchFamily="34" charset="0"/>
              <a:buChar char="•"/>
              <a:defRPr/>
            </a:pPr>
            <a:r>
              <a:rPr lang="en-US" b="0" dirty="0">
                <a:latin typeface="Calibri"/>
                <a:ea typeface="Calibri"/>
                <a:cs typeface="Calibri"/>
                <a:sym typeface="Calibri"/>
              </a:rPr>
              <a:t>Provide participants with access to the resource.</a:t>
            </a:r>
            <a:endParaRPr lang="en-US" dirty="0">
              <a:latin typeface="Calibri"/>
              <a:ea typeface="Calibri"/>
              <a:cs typeface="Calibri"/>
              <a:sym typeface="Calibri"/>
            </a:endParaRPr>
          </a:p>
          <a:p>
            <a:endParaRPr lang="en-US" dirty="0"/>
          </a:p>
        </p:txBody>
      </p:sp>
    </p:spTree>
    <p:extLst>
      <p:ext uri="{BB962C8B-B14F-4D97-AF65-F5344CB8AC3E}">
        <p14:creationId xmlns:p14="http://schemas.microsoft.com/office/powerpoint/2010/main" val="2758980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Google Shape;116;p11:notes">
            <a:extLst>
              <a:ext uri="{FF2B5EF4-FFF2-40B4-BE49-F238E27FC236}">
                <a16:creationId xmlns:a16="http://schemas.microsoft.com/office/drawing/2014/main" id="{7AC309E4-523C-4486-9A4C-DE840D114C1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28674" name="Google Shape;117;p11:notes">
            <a:extLst>
              <a:ext uri="{FF2B5EF4-FFF2-40B4-BE49-F238E27FC236}">
                <a16:creationId xmlns:a16="http://schemas.microsoft.com/office/drawing/2014/main" id="{34634670-9503-44C5-929E-6C2B53D6B6B8}"/>
              </a:ext>
            </a:extLst>
          </p:cNvPr>
          <p:cNvSpPr>
            <a:spLocks noGrp="1"/>
          </p:cNvSpPr>
          <p:nvPr>
            <p:ph type="body" idx="1"/>
          </p:nvPr>
        </p:nvSpPr>
        <p:spPr>
          <a:solidFill>
            <a:srgbClr val="FFFFFF"/>
          </a:solidFill>
          <a:ln w="9525" cap="flat">
            <a:solidFill>
              <a:srgbClr val="000000"/>
            </a:solidFill>
            <a:round/>
            <a:headEnd type="none" w="sm" len="sm"/>
            <a:tailEnd type="none" w="sm" len="sm"/>
          </a:ln>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Review the indicators that make up Core Action 1.</a:t>
            </a:r>
            <a:endParaRPr lang="en-US" altLang="en-US" dirty="0">
              <a:latin typeface="Times New Roman" panose="02020603050405020304" pitchFamily="18" charset="0"/>
            </a:endParaRPr>
          </a:p>
          <a:p>
            <a:pPr>
              <a:lnSpc>
                <a:spcPct val="100000"/>
              </a:lnSpc>
              <a:spcBef>
                <a:spcPct val="0"/>
              </a:spcBef>
              <a:defRPr/>
            </a:pPr>
            <a:endParaRPr lang="en-US" altLang="en-US" b="1"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follow along in their workbooks.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should reference the CCR standards or think about their own standards. They should also reference the major work of the level in their packet.</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You can look at the questions that go along with every Core Action.</a:t>
            </a:r>
            <a:endParaRPr lang="en-US" altLang="en-US" dirty="0">
              <a:latin typeface="Times New Roman" panose="02020603050405020304" pitchFamily="18" charset="0"/>
            </a:endParaRPr>
          </a:p>
          <a:p>
            <a:pPr>
              <a:lnSpc>
                <a:spcPct val="100000"/>
              </a:lnSpc>
              <a:spcBef>
                <a:spcPts val="600"/>
              </a:spcBef>
              <a:defRPr/>
            </a:pPr>
            <a:endParaRPr lang="en-US" altLang="en-US" b="1"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lnSpc>
                <a:spcPct val="100000"/>
              </a:lnSpc>
              <a:spcBef>
                <a:spcPts val="600"/>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Click through and read the indicators for this Core Action. </a:t>
            </a:r>
          </a:p>
          <a:p>
            <a:pPr marL="171450" indent="-171450" eaLnBrk="1" hangingPunct="1">
              <a:lnSpc>
                <a:spcPct val="100000"/>
              </a:lnSpc>
              <a:spcBef>
                <a:spcPts val="600"/>
              </a:spcBef>
              <a:buClr>
                <a:srgbClr val="000000"/>
              </a:buClr>
              <a:buSzPts val="1200"/>
              <a:buFont typeface="Arial" panose="020B0604020202020204" pitchFamily="34" charset="0"/>
              <a:buChar char="•"/>
              <a:defRPr/>
            </a:pPr>
            <a:r>
              <a:rPr lang="en-US" altLang="en-US" dirty="0">
                <a:solidFill>
                  <a:srgbClr val="FF2968"/>
                </a:solidFill>
                <a:latin typeface="Calibri" panose="020F0502020204030204" pitchFamily="34" charset="0"/>
              </a:rPr>
              <a:t>Read each indicator aloud. This is meant to be supportive of those with varying learning styles. We don’t usually read all slides, but the indicators for each Core Action are worth saying aloud.</a:t>
            </a:r>
            <a:endParaRPr lang="en-US" altLang="en-US" dirty="0">
              <a:latin typeface="Calibri" panose="020F0502020204030204" pitchFamily="34" charset="0"/>
              <a:sym typeface="Calibri" panose="020F0502020204030204" pitchFamily="34" charset="0"/>
            </a:endParaRPr>
          </a:p>
          <a:p>
            <a:pPr marL="171450" indent="-171450">
              <a:lnSpc>
                <a:spcPct val="100000"/>
              </a:lnSpc>
              <a:spcBef>
                <a:spcPts val="600"/>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will have time to think through each one during their group time, so there is no need to linger on any one of them.</a:t>
            </a:r>
            <a:endParaRPr lang="en-US" altLang="en-US" dirty="0">
              <a:latin typeface="Times New Roman" panose="02020603050405020304" pitchFamily="18" charset="0"/>
            </a:endParaRPr>
          </a:p>
          <a:p>
            <a:pPr marL="171450" indent="-171450">
              <a:lnSpc>
                <a:spcPct val="100000"/>
              </a:lnSpc>
              <a:spcBef>
                <a:spcPts val="600"/>
              </a:spcBef>
              <a:buClr>
                <a:srgbClr val="000000"/>
              </a:buClr>
              <a:buSzPts val="1200"/>
              <a:buFont typeface="Arial" panose="020B0604020202020204" pitchFamily="34" charset="0"/>
              <a:buChar char="•"/>
              <a:defRPr/>
            </a:pPr>
            <a:r>
              <a:rPr lang="en-US" altLang="en-US" dirty="0">
                <a:latin typeface="Times New Roman" panose="02020603050405020304" pitchFamily="18" charset="0"/>
              </a:rPr>
              <a:t>The final click reminds them to always use evidence of what they observe in their observations.</a:t>
            </a:r>
          </a:p>
          <a:p>
            <a:pPr marL="171450" indent="-171450">
              <a:lnSpc>
                <a:spcPct val="100000"/>
              </a:lnSpc>
              <a:spcBef>
                <a:spcPts val="600"/>
              </a:spcBef>
              <a:buClr>
                <a:srgbClr val="000000"/>
              </a:buClr>
              <a:buSzPts val="1200"/>
              <a:buFont typeface="Arial" panose="020B0604020202020204" pitchFamily="34" charset="0"/>
              <a:buChar char="•"/>
              <a:defRPr/>
            </a:pPr>
            <a:endParaRPr lang="en-US" altLang="en-US" b="1" dirty="0">
              <a:latin typeface="Calibri" panose="020F0502020204030204" pitchFamily="34" charset="0"/>
              <a:sym typeface="Calibri" panose="020F0502020204030204" pitchFamily="34" charset="0"/>
            </a:endParaRPr>
          </a:p>
          <a:p>
            <a:pPr>
              <a:lnSpc>
                <a:spcPct val="100000"/>
              </a:lnSpc>
              <a:spcBef>
                <a:spcPts val="600"/>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Big idea: </a:t>
            </a:r>
            <a:r>
              <a:rPr lang="en-US" dirty="0"/>
              <a:t>Introduce the Major Work of the Level Document.</a:t>
            </a:r>
          </a:p>
          <a:p>
            <a:endParaRPr lang="en-US" dirty="0"/>
          </a:p>
          <a:p>
            <a:r>
              <a:rPr lang="en-US" b="1" dirty="0"/>
              <a:t>Facilitator talking points: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The major work of the level (MWOTL) identifies the most important mathematics in preparing adult learners for success in college, careers, and life. </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dirty="0"/>
              <a:t>You should learn to identify the topics that are—and are not—major topics for the various standards’ levels. Of course, you have a reference doc.</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dirty="0"/>
              <a:t>Students should spend their time on the three aspects of rigor. These are </a:t>
            </a:r>
            <a:r>
              <a:rPr lang="en-US" i="1" dirty="0"/>
              <a:t>conceptual understanding</a:t>
            </a:r>
            <a:r>
              <a:rPr lang="en-US" dirty="0"/>
              <a:t>, </a:t>
            </a:r>
            <a:r>
              <a:rPr lang="en-US" i="1" dirty="0"/>
              <a:t>procedural skill and fluency, </a:t>
            </a:r>
            <a:r>
              <a:rPr lang="en-US" i="0" dirty="0"/>
              <a:t>and</a:t>
            </a:r>
            <a:r>
              <a:rPr lang="en-US" i="1" dirty="0"/>
              <a:t> the ability to apply what they learn to solve math problems inside and outside the classroom</a:t>
            </a:r>
            <a:r>
              <a:rPr lang="en-US" dirty="0"/>
              <a:t>. </a:t>
            </a:r>
          </a:p>
          <a:p>
            <a:endParaRPr lang="en-US" dirty="0"/>
          </a:p>
          <a:p>
            <a:r>
              <a:rPr lang="en-US" b="1" dirty="0"/>
              <a:t>Facilitator notes: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sz="1800" dirty="0">
                <a:effectLst/>
                <a:latin typeface="Segoe UI" panose="020B0502040204020203" pitchFamily="34" charset="0"/>
              </a:rPr>
              <a:t>Provide folks with a link to the MWOTL doc: https://lincs.ed.gov/publications/pdf/ccr/Math_Unit_1_Materials/Math_1_part_mat.pdf </a:t>
            </a:r>
            <a:endParaRPr lang="en-US" sz="1800" dirty="0">
              <a:effectLst/>
              <a:latin typeface="Arial" panose="020B0604020202020204" pitchFamily="34" charset="0"/>
            </a:endParaRPr>
          </a:p>
          <a:p>
            <a:pPr marL="171450" indent="-171450">
              <a:buFont typeface="Arial" panose="020B0604020202020204" pitchFamily="34" charset="0"/>
              <a:buChar char="•"/>
            </a:pPr>
            <a:endParaRPr lang="en-US" b="1" dirty="0"/>
          </a:p>
        </p:txBody>
      </p:sp>
    </p:spTree>
    <p:extLst>
      <p:ext uri="{BB962C8B-B14F-4D97-AF65-F5344CB8AC3E}">
        <p14:creationId xmlns:p14="http://schemas.microsoft.com/office/powerpoint/2010/main" val="3257331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Google Shape;128;p12:notes">
            <a:extLst>
              <a:ext uri="{FF2B5EF4-FFF2-40B4-BE49-F238E27FC236}">
                <a16:creationId xmlns:a16="http://schemas.microsoft.com/office/drawing/2014/main" id="{F49042AF-86F4-44D6-B62D-3273E69B077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30722" name="Google Shape;129;p12:notes">
            <a:extLst>
              <a:ext uri="{FF2B5EF4-FFF2-40B4-BE49-F238E27FC236}">
                <a16:creationId xmlns:a16="http://schemas.microsoft.com/office/drawing/2014/main" id="{249C27F9-77C0-4350-BEA2-32DEE3EBD323}"/>
              </a:ext>
            </a:extLst>
          </p:cNvPr>
          <p:cNvSpPr>
            <a:spLocks noGrp="1"/>
          </p:cNvSpPr>
          <p:nvPr>
            <p:ph type="body" idx="1"/>
          </p:nvPr>
        </p:nvSpPr>
        <p:spPr>
          <a:solidFill>
            <a:srgbClr val="FFFFFF"/>
          </a:solidFill>
          <a:ln w="9525" cap="flat">
            <a:solidFill>
              <a:srgbClr val="000000"/>
            </a:solidFill>
            <a:round/>
            <a:headEnd type="none" w="sm" len="sm"/>
            <a:tailEnd type="none" w="sm" len="sm"/>
          </a:ln>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Review the indicators that make up Core Action 2.</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follow along in their workbooks.</a:t>
            </a:r>
            <a:endParaRPr lang="en-US" altLang="en-US" dirty="0">
              <a:latin typeface="Times New Roman" panose="02020603050405020304" pitchFamily="18" charset="0"/>
            </a:endParaRPr>
          </a:p>
          <a:p>
            <a:pPr>
              <a:lnSpc>
                <a:spcPct val="100000"/>
              </a:lnSpc>
              <a:spcBef>
                <a:spcPts val="600"/>
              </a:spcBef>
              <a:defRPr/>
            </a:pPr>
            <a:endParaRPr lang="en-US" altLang="en-US" b="1" dirty="0">
              <a:latin typeface="Calibri" panose="020F0502020204030204" pitchFamily="34" charset="0"/>
              <a:sym typeface="Calibri" panose="020F0502020204030204" pitchFamily="34" charset="0"/>
            </a:endParaRPr>
          </a:p>
          <a:p>
            <a:pPr>
              <a:lnSpc>
                <a:spcPct val="100000"/>
              </a:lnSpc>
              <a:spcBef>
                <a:spcPct val="0"/>
              </a:spcBef>
              <a:defRPr/>
            </a:pPr>
            <a:r>
              <a:rPr lang="en-US" altLang="en-US" b="1" dirty="0">
                <a:latin typeface="Calibri" panose="020F0502020204030204" pitchFamily="34" charset="0"/>
                <a:sym typeface="Calibri" panose="020F0502020204030204" pitchFamily="34" charset="0"/>
              </a:rPr>
              <a:t>Facilitator notes:</a:t>
            </a:r>
            <a:r>
              <a:rPr lang="en-US" altLang="en-US" dirty="0">
                <a:latin typeface="Calibri" panose="020F0502020204030204" pitchFamily="34" charset="0"/>
                <a:sym typeface="Calibri" panose="020F0502020204030204" pitchFamily="34" charset="0"/>
              </a:rPr>
              <a:t> </a:t>
            </a:r>
            <a:endParaRPr lang="en-US" altLang="en-US" dirty="0">
              <a:latin typeface="Times New Roman" panose="02020603050405020304" pitchFamily="18" charset="0"/>
            </a:endParaRPr>
          </a:p>
          <a:p>
            <a:pPr marL="171450" indent="-171450">
              <a:spcBef>
                <a:spcPts val="10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 you click through the indicators, read each one and move on.</a:t>
            </a:r>
            <a:endParaRPr lang="en-US" altLang="en-US" dirty="0">
              <a:latin typeface="Times New Roman" panose="02020603050405020304" pitchFamily="18" charset="0"/>
            </a:endParaRPr>
          </a:p>
          <a:p>
            <a:pPr marL="171450" indent="-171450">
              <a:spcBef>
                <a:spcPts val="4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will have time to think through each one during their breakout times.</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Google Shape;140;p13:notes">
            <a:extLst>
              <a:ext uri="{FF2B5EF4-FFF2-40B4-BE49-F238E27FC236}">
                <a16:creationId xmlns:a16="http://schemas.microsoft.com/office/drawing/2014/main" id="{5213D863-B6E2-41F3-B9BA-BEF5CBD9E3C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32770" name="Google Shape;141;p13:notes">
            <a:extLst>
              <a:ext uri="{FF2B5EF4-FFF2-40B4-BE49-F238E27FC236}">
                <a16:creationId xmlns:a16="http://schemas.microsoft.com/office/drawing/2014/main" id="{A2917350-16C7-48FE-B2B6-19F4648FC757}"/>
              </a:ext>
            </a:extLst>
          </p:cNvPr>
          <p:cNvSpPr>
            <a:spLocks noGrp="1"/>
          </p:cNvSpPr>
          <p:nvPr>
            <p:ph type="body" idx="1"/>
          </p:nvPr>
        </p:nvSpPr>
        <p:spPr>
          <a:solidFill>
            <a:srgbClr val="FFFFFF"/>
          </a:solidFill>
          <a:ln w="9525" cap="flat">
            <a:solidFill>
              <a:srgbClr val="000000"/>
            </a:solidFill>
            <a:round/>
            <a:headEnd type="none" w="sm" len="sm"/>
            <a:tailEnd type="none" w="sm" len="sm"/>
          </a:ln>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Review the indicators that make up Core Action 3.</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follow along in their workbooks.</a:t>
            </a:r>
            <a:endParaRPr lang="en-US" altLang="en-US" dirty="0">
              <a:latin typeface="Times New Roman" panose="02020603050405020304" pitchFamily="18" charset="0"/>
            </a:endParaRPr>
          </a:p>
          <a:p>
            <a:pPr>
              <a:lnSpc>
                <a:spcPct val="100000"/>
              </a:lnSpc>
              <a:spcBef>
                <a:spcPts val="600"/>
              </a:spcBef>
              <a:defRPr/>
            </a:pPr>
            <a:endParaRPr lang="en-US" altLang="en-US" b="1" dirty="0">
              <a:latin typeface="Calibri" panose="020F0502020204030204" pitchFamily="34" charset="0"/>
              <a:sym typeface="Calibri" panose="020F0502020204030204" pitchFamily="34" charset="0"/>
            </a:endParaRPr>
          </a:p>
          <a:p>
            <a:pPr>
              <a:lnSpc>
                <a:spcPct val="100000"/>
              </a:lnSpc>
              <a:spcBef>
                <a:spcPct val="0"/>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10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 you click through the indicators, read each one and move on.</a:t>
            </a:r>
            <a:endParaRPr lang="en-US" altLang="en-US" dirty="0">
              <a:latin typeface="Times New Roman" panose="02020603050405020304" pitchFamily="18" charset="0"/>
            </a:endParaRPr>
          </a:p>
          <a:p>
            <a:pPr marL="171450" indent="-171450">
              <a:spcBef>
                <a:spcPts val="4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will have time to think through each one during their breakout times.</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spcBef>
                <a:spcPts val="475"/>
              </a:spcBef>
              <a:defRPr/>
            </a:pPr>
            <a:endParaRPr lang="en-US" altLang="en-US" dirty="0">
              <a:latin typeface="Times New Roman" panose="02020603050405020304" pitchFamily="18" charset="0"/>
            </a:endParaRPr>
          </a:p>
          <a:p>
            <a:pPr>
              <a:spcBef>
                <a:spcPts val="475"/>
              </a:spcBef>
              <a:defRPr/>
            </a:pPr>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1" name="Google Shape;57;p2:notes">
            <a:extLst>
              <a:ext uri="{FF2B5EF4-FFF2-40B4-BE49-F238E27FC236}">
                <a16:creationId xmlns:a16="http://schemas.microsoft.com/office/drawing/2014/main" id="{197AF131-2584-4911-B069-6816FCE25C8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0242" name="Google Shape;58;p2:notes">
            <a:extLst>
              <a:ext uri="{FF2B5EF4-FFF2-40B4-BE49-F238E27FC236}">
                <a16:creationId xmlns:a16="http://schemas.microsoft.com/office/drawing/2014/main" id="{5DC118DB-A519-46D6-B2F3-585612EE3AAA}"/>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5275" tIns="46825" rIns="95275" bIns="46825"/>
          <a:lstStyle/>
          <a:p>
            <a:pPr>
              <a:spcBef>
                <a:spcPct val="0"/>
              </a:spcBef>
            </a:pPr>
            <a:r>
              <a:rPr lang="en-US" altLang="en-US" b="1" dirty="0">
                <a:latin typeface="Times New Roman" panose="02020603050405020304" pitchFamily="18" charset="0"/>
              </a:rPr>
              <a:t>Big idea: </a:t>
            </a:r>
            <a:r>
              <a:rPr lang="en-US" altLang="en-US" dirty="0">
                <a:latin typeface="Times New Roman" panose="02020603050405020304" pitchFamily="18" charset="0"/>
              </a:rPr>
              <a:t>Ronna Spacone kicks off the training!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A889F158-8CA8-4A9B-82C7-E2EFCFD8E06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9CBB109-0079-4127-A86B-41B295F58CA9}"/>
              </a:ext>
            </a:extLst>
          </p:cNvPr>
          <p:cNvSpPr>
            <a:spLocks noGrp="1"/>
          </p:cNvSpPr>
          <p:nvPr>
            <p:ph type="body" idx="1"/>
          </p:nvPr>
        </p:nvSpPr>
        <p:spPr/>
        <p:txBody>
          <a:bodyPr/>
          <a:lstStyle/>
          <a:p>
            <a:pPr>
              <a:spcBef>
                <a:spcPct val="0"/>
              </a:spcBef>
              <a:defRPr/>
            </a:pPr>
            <a:r>
              <a:rPr lang="en-US" altLang="en-US" b="1" dirty="0">
                <a:latin typeface="Calibri" panose="020F0502020204030204" pitchFamily="34" charset="0"/>
                <a:sym typeface="Calibri" panose="020F0502020204030204" pitchFamily="34" charset="0"/>
              </a:rPr>
              <a:t>Big idea</a:t>
            </a:r>
            <a:r>
              <a:rPr lang="en-US" altLang="en-US" b="0" dirty="0">
                <a:latin typeface="Calibri" panose="020F0502020204030204" pitchFamily="34" charset="0"/>
                <a:sym typeface="Calibri" panose="020F0502020204030204" pitchFamily="34" charset="0"/>
              </a:rPr>
              <a:t>: Introduce participants to the Mathematics Core Actions and Guiding Questions.</a:t>
            </a:r>
            <a:endParaRPr lang="en-US" altLang="en-US" b="0" dirty="0">
              <a:latin typeface="Times New Roman" panose="02020603050405020304" pitchFamily="18" charset="0"/>
            </a:endParaRPr>
          </a:p>
          <a:p>
            <a:pPr>
              <a:lnSpc>
                <a:spcPct val="100000"/>
              </a:lnSpc>
              <a:spcBef>
                <a:spcPct val="0"/>
              </a:spcBef>
              <a:defRPr/>
            </a:pPr>
            <a:endParaRPr lang="en-US" altLang="en-US" b="1"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a:lnSpc>
                <a:spcPct val="100000"/>
              </a:lnSpc>
              <a:spcBef>
                <a:spcPts val="600"/>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These are questions you should ask yourself when determining if the indicators for each Core Action are present.</a:t>
            </a:r>
          </a:p>
          <a:p>
            <a:pPr marL="171450" indent="-171450">
              <a:lnSpc>
                <a:spcPct val="100000"/>
              </a:lnSpc>
              <a:spcBef>
                <a:spcPts val="600"/>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We will be referencing this resource throughout. </a:t>
            </a:r>
          </a:p>
          <a:p>
            <a:pPr marL="171450" indent="-171450">
              <a:lnSpc>
                <a:spcPct val="100000"/>
              </a:lnSpc>
              <a:spcBef>
                <a:spcPts val="600"/>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In fact, it will be useful in the team breakout session coming right up as you think through examples and non-examples.</a:t>
            </a:r>
          </a:p>
          <a:p>
            <a:pPr>
              <a:defRPr/>
            </a:pPr>
            <a:endParaRPr lang="en-US" dirty="0"/>
          </a:p>
          <a:p>
            <a:pPr>
              <a:defRPr/>
            </a:pPr>
            <a:r>
              <a:rPr lang="en-US" b="1" dirty="0"/>
              <a:t>Facilitator notes:</a:t>
            </a:r>
          </a:p>
          <a:p>
            <a:pPr marL="171450" marR="0" lvl="0" indent="-171450" algn="l" defTabSz="923925" rtl="0" eaLnBrk="0" fontAlgn="base" latinLnBrk="0" hangingPunct="0">
              <a:lnSpc>
                <a:spcPct val="90000"/>
              </a:lnSpc>
              <a:spcBef>
                <a:spcPct val="40000"/>
              </a:spcBef>
              <a:spcAft>
                <a:spcPct val="0"/>
              </a:spcAft>
              <a:buClrTx/>
              <a:buSzTx/>
              <a:buFont typeface="Arial" panose="020B0604020202020204" pitchFamily="34" charset="0"/>
              <a:buChar char="•"/>
              <a:tabLst/>
              <a:defRPr/>
            </a:pPr>
            <a:r>
              <a:rPr lang="en-US" dirty="0">
                <a:latin typeface="Calibri"/>
                <a:ea typeface="Calibri"/>
                <a:cs typeface="Calibri"/>
                <a:sym typeface="Calibri"/>
              </a:rPr>
              <a:t>Make sure participants have a copy of the Guiding Questions to guide their reflections.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Google Shape;152;p14:notes">
            <a:extLst>
              <a:ext uri="{FF2B5EF4-FFF2-40B4-BE49-F238E27FC236}">
                <a16:creationId xmlns:a16="http://schemas.microsoft.com/office/drawing/2014/main" id="{C1CCAE94-492E-4721-A59D-4571AD9DC80D}"/>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153" name="Google Shape;153;p14:notes">
            <a:extLst>
              <a:ext uri="{FF2B5EF4-FFF2-40B4-BE49-F238E27FC236}">
                <a16:creationId xmlns:a16="http://schemas.microsoft.com/office/drawing/2014/main" id="{23E953A0-37E6-4C39-8366-BE376195BA45}"/>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Discuss Core Actions 1-3 in teams.</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The goal is for each team to decide on one example and non-example for each indicator.</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For example:</a:t>
            </a:r>
          </a:p>
          <a:p>
            <a:pPr marL="633413" marR="0" lvl="1" indent="-171450" algn="l" defTabSz="923925" rtl="0" eaLnBrk="0" fontAlgn="base" latinLnBrk="0" hangingPunct="0">
              <a:lnSpc>
                <a:spcPct val="90000"/>
              </a:lnSpc>
              <a:spcBef>
                <a:spcPts val="480"/>
              </a:spcBef>
              <a:spcAft>
                <a:spcPts val="0"/>
              </a:spcAft>
              <a:buClrTx/>
              <a:buSzTx/>
              <a:buFont typeface="Arial" panose="020B0604020202020204" pitchFamily="34" charset="0"/>
              <a:buChar char="•"/>
              <a:tabLst/>
              <a:defRPr/>
            </a:pPr>
            <a:r>
              <a:rPr lang="en-US" b="0" dirty="0">
                <a:latin typeface="Calibri"/>
                <a:cs typeface="Calibri"/>
                <a:sym typeface="Calibri"/>
              </a:rPr>
              <a:t>A non-example of Core Action 1A: The lesson has goals, but they are not part of the MWOTL.  </a:t>
            </a:r>
          </a:p>
          <a:p>
            <a:pPr marL="633413" lvl="1" indent="-171450">
              <a:spcBef>
                <a:spcPts val="480"/>
              </a:spcBef>
              <a:spcAft>
                <a:spcPts val="0"/>
              </a:spcAft>
              <a:buFont typeface="Arial" panose="020B0604020202020204" pitchFamily="34" charset="0"/>
              <a:buChar char="•"/>
              <a:defRPr/>
            </a:pPr>
            <a:r>
              <a:rPr lang="en-US" b="0" dirty="0">
                <a:latin typeface="Calibri"/>
                <a:cs typeface="Calibri"/>
                <a:sym typeface="Calibri"/>
              </a:rPr>
              <a:t>A non-example for Core Action 1B: You are observing the lesson and students are using a mathematical practice because they were told to or it was the practice of the week, but it doesn’t actually align with the standards they are learning.  </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You can reference the Guiding Questions doc when thinking about examples and non-examples.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This exercise is a precursor to observing and substantiating your findings with evidence.</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Please identify a “reporter” for your team who will share during the whole group debrief.</a:t>
            </a:r>
            <a:endParaRPr lang="en-US"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endParaRPr dirty="0"/>
          </a:p>
          <a:p>
            <a:pPr marL="171450" marR="0" lvl="0" indent="-171450" algn="l" defTabSz="923925" rtl="0" eaLnBrk="0" fontAlgn="base" latinLnBrk="0" hangingPunct="0">
              <a:lnSpc>
                <a:spcPct val="90000"/>
              </a:lnSpc>
              <a:spcBef>
                <a:spcPts val="480"/>
              </a:spcBef>
              <a:spcAft>
                <a:spcPts val="0"/>
              </a:spcAft>
              <a:buClrTx/>
              <a:buSzTx/>
              <a:buFont typeface="Arial" panose="020B0604020202020204" pitchFamily="34" charset="0"/>
              <a:buChar char="•"/>
              <a:tabLst/>
              <a:defRPr/>
            </a:pPr>
            <a:r>
              <a:rPr lang="en-US" dirty="0">
                <a:latin typeface="Calibri"/>
                <a:cs typeface="Calibri"/>
                <a:sym typeface="Calibri"/>
              </a:rPr>
              <a:t>Read instructions for the activity from the slide.</a:t>
            </a:r>
          </a:p>
          <a:p>
            <a:pPr marL="171450" indent="-171450">
              <a:spcBef>
                <a:spcPts val="480"/>
              </a:spcBef>
              <a:spcAft>
                <a:spcPts val="0"/>
              </a:spcAft>
              <a:buFont typeface="Arial" panose="020B0604020202020204" pitchFamily="34" charset="0"/>
              <a:buChar char="•"/>
              <a:defRPr/>
            </a:pPr>
            <a:r>
              <a:rPr lang="en-US" dirty="0"/>
              <a:t>Specific instruction for how to use the Padlet is on slide 22.</a:t>
            </a:r>
          </a:p>
          <a:p>
            <a:pPr>
              <a:spcBef>
                <a:spcPts val="480"/>
              </a:spcBef>
              <a:spcAft>
                <a:spcPts val="0"/>
              </a:spcAft>
              <a:buFont typeface="Arial" panose="020B0604020202020204" pitchFamily="34" charset="0"/>
              <a:buNone/>
              <a:defRPr/>
            </a:pP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497BD184-D9FD-4741-A63A-01119EF0A74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EDA95BB3-9FE6-4294-B8E9-9FB00722879C}"/>
              </a:ext>
            </a:extLst>
          </p:cNvPr>
          <p:cNvSpPr>
            <a:spLocks noGrp="1"/>
          </p:cNvSpPr>
          <p:nvPr>
            <p:ph type="body" idx="1"/>
          </p:nvPr>
        </p:nvSpPr>
        <p:spPr/>
        <p:txBody>
          <a:bodyPr/>
          <a:lstStyle/>
          <a:p>
            <a:pPr>
              <a:defRPr/>
            </a:pPr>
            <a:r>
              <a:rPr lang="en-US" b="1" dirty="0"/>
              <a:t>Big idea: </a:t>
            </a:r>
            <a:r>
              <a:rPr lang="en-US" dirty="0"/>
              <a:t>Show people how to use Padlets.</a:t>
            </a:r>
          </a:p>
          <a:p>
            <a:pPr>
              <a:defRPr/>
            </a:pPr>
            <a:endParaRPr lang="en-US" dirty="0"/>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Read instructions for how to use Padlet from the slide.</a:t>
            </a:r>
            <a:endParaRPr lang="en-US" b="1" dirty="0">
              <a:latin typeface="Calibri"/>
              <a:ea typeface="Calibri"/>
              <a:cs typeface="Calibri"/>
              <a:sym typeface="Calibri"/>
            </a:endParaRP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endParaRPr lang="en-US" dirty="0"/>
          </a:p>
          <a:p>
            <a:pPr marL="171450" indent="-171450">
              <a:spcBef>
                <a:spcPts val="480"/>
              </a:spcBef>
              <a:spcAft>
                <a:spcPts val="0"/>
              </a:spcAft>
              <a:buFont typeface="Arial" panose="020B0604020202020204" pitchFamily="34" charset="0"/>
              <a:buChar char="•"/>
              <a:defRPr/>
            </a:pPr>
            <a:r>
              <a:rPr lang="en-US" dirty="0"/>
              <a:t>Screen share as needed.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2253289-A06C-47BC-B499-818208AD5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541618AF-0056-449B-BC41-693E1E7F4F0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extLst>
      <p:ext uri="{BB962C8B-B14F-4D97-AF65-F5344CB8AC3E}">
        <p14:creationId xmlns:p14="http://schemas.microsoft.com/office/powerpoint/2010/main" val="35100226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Google Shape;160;p15:notes">
            <a:extLst>
              <a:ext uri="{FF2B5EF4-FFF2-40B4-BE49-F238E27FC236}">
                <a16:creationId xmlns:a16="http://schemas.microsoft.com/office/drawing/2014/main" id="{24B915BB-7D8C-47DA-8820-39E07C6D076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61" name="Google Shape;161;p15:notes">
            <a:extLst>
              <a:ext uri="{FF2B5EF4-FFF2-40B4-BE49-F238E27FC236}">
                <a16:creationId xmlns:a16="http://schemas.microsoft.com/office/drawing/2014/main" id="{15221F18-A79B-416F-A5D0-F62D671B3C6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a:t>
            </a:r>
            <a:r>
              <a:rPr lang="en-US" dirty="0">
                <a:latin typeface="Times New Roman"/>
                <a:ea typeface="Times New Roman"/>
                <a:cs typeface="Times New Roman"/>
                <a:sym typeface="Times New Roman"/>
              </a:rPr>
              <a:t>: </a:t>
            </a:r>
            <a:r>
              <a:rPr lang="en-US" dirty="0">
                <a:latin typeface="Calibri"/>
                <a:ea typeface="Calibri"/>
                <a:cs typeface="Calibri"/>
                <a:sym typeface="Calibri"/>
              </a:rPr>
              <a:t>Whole group debrief.</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Everyone is welcome to chat responses.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Remind teams that their “reporter” will share the team reflections.</a:t>
            </a:r>
            <a:endParaRPr dirty="0"/>
          </a:p>
          <a:p>
            <a:pPr>
              <a:spcBef>
                <a:spcPts val="480"/>
              </a:spcBef>
              <a:spcAft>
                <a:spcPts val="0"/>
              </a:spcAft>
              <a:buClr>
                <a:schemeClr val="dk1"/>
              </a:buClr>
              <a:buSzPts val="1200"/>
              <a:buFont typeface="Arial"/>
              <a:buNone/>
              <a:defRPr/>
            </a:pPr>
            <a:endParaRPr dirty="0">
              <a:latin typeface="Times New Roman"/>
              <a:ea typeface="Times New Roman"/>
              <a:cs typeface="Times New Roman"/>
              <a:sym typeface="Times New Roman"/>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We are introducing the chat (with a pause). Participants will be given 1 minute to type their responses in the chat box and will wait for the facilitator to select enter/send.</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 purpose of the chat (with a pause) is to allow everyone to express their thoughts.  Sometimes thinking stops if we think someone has already provided the “answer.”</a:t>
            </a:r>
          </a:p>
          <a:p>
            <a:pPr marL="171450" indent="-171450">
              <a:spcBef>
                <a:spcPts val="480"/>
              </a:spcBef>
              <a:spcAft>
                <a:spcPts val="0"/>
              </a:spcAft>
              <a:buFont typeface="Arial" panose="020B0604020202020204" pitchFamily="34" charset="0"/>
              <a:buChar char="•"/>
              <a:defRPr/>
            </a:pPr>
            <a:endParaRPr lang="en-US" b="1" dirty="0">
              <a:latin typeface="Calibri"/>
              <a:ea typeface="Calibri"/>
              <a:cs typeface="Calibri"/>
              <a:sym typeface="Calibri"/>
            </a:endParaRPr>
          </a:p>
          <a:p>
            <a:pPr>
              <a:spcBef>
                <a:spcPts val="480"/>
              </a:spcBef>
              <a:spcAft>
                <a:spcPts val="0"/>
              </a:spcAft>
              <a:defRPr/>
            </a:pP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Google Shape;167;p16:notes">
            <a:extLst>
              <a:ext uri="{FF2B5EF4-FFF2-40B4-BE49-F238E27FC236}">
                <a16:creationId xmlns:a16="http://schemas.microsoft.com/office/drawing/2014/main" id="{69C16521-EDAA-438F-836B-9CE7D7FB4704}"/>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40962" name="Google Shape;168;p16:notes">
            <a:extLst>
              <a:ext uri="{FF2B5EF4-FFF2-40B4-BE49-F238E27FC236}">
                <a16:creationId xmlns:a16="http://schemas.microsoft.com/office/drawing/2014/main" id="{791D1F02-DED2-42F5-9A2B-2483A44F3A68}"/>
              </a:ext>
            </a:extLst>
          </p:cNvPr>
          <p:cNvSpPr>
            <a:spLocks noGrp="1"/>
          </p:cNvSpPr>
          <p:nvPr>
            <p:ph type="body" idx="1"/>
          </p:nvPr>
        </p:nvSpPr>
        <p:spPr>
          <a:solidFill>
            <a:srgbClr val="FFFFFF"/>
          </a:solidFill>
          <a:ln w="9525" cap="flat">
            <a:solidFill>
              <a:srgbClr val="000000"/>
            </a:solidFill>
            <a:round/>
            <a:headEnd type="none" w="sm" len="sm"/>
            <a:tailEnd type="none" w="sm" len="sm"/>
          </a:ln>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Review the indicators that make up Core Action 4.</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follow along in their workbooks.</a:t>
            </a:r>
          </a:p>
          <a:p>
            <a:pPr>
              <a:lnSpc>
                <a:spcPct val="100000"/>
              </a:lnSpc>
              <a:spcBef>
                <a:spcPct val="0"/>
              </a:spcBef>
              <a:defRPr/>
            </a:pPr>
            <a:endParaRPr lang="en-US" altLang="en-US" b="1" dirty="0">
              <a:latin typeface="Calibri" panose="020F0502020204030204" pitchFamily="34" charset="0"/>
              <a:sym typeface="Calibri" panose="020F0502020204030204" pitchFamily="34" charset="0"/>
            </a:endParaRPr>
          </a:p>
          <a:p>
            <a:pPr>
              <a:lnSpc>
                <a:spcPct val="100000"/>
              </a:lnSpc>
              <a:spcBef>
                <a:spcPct val="0"/>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10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 you click through the indicators, read each one and move on.</a:t>
            </a:r>
            <a:endParaRPr lang="en-US" altLang="en-US" dirty="0">
              <a:latin typeface="Times New Roman" panose="02020603050405020304" pitchFamily="18" charset="0"/>
            </a:endParaRPr>
          </a:p>
          <a:p>
            <a:pPr marL="171450" indent="-171450">
              <a:spcBef>
                <a:spcPts val="4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will have time to think through each one during their breakout times.</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spcBef>
                <a:spcPts val="475"/>
              </a:spcBef>
              <a:defRPr/>
            </a:pPr>
            <a:endParaRPr lang="en-US" altLang="en-US" dirty="0">
              <a:latin typeface="Times New Roman" panose="02020603050405020304" pitchFamily="18" charset="0"/>
            </a:endParaRPr>
          </a:p>
          <a:p>
            <a:pPr>
              <a:spcBef>
                <a:spcPts val="475"/>
              </a:spcBef>
              <a:defRPr/>
            </a:pPr>
            <a:endParaRPr lang="en-US" altLang="en-US" dirty="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Google Shape;179;p17:notes">
            <a:extLst>
              <a:ext uri="{FF2B5EF4-FFF2-40B4-BE49-F238E27FC236}">
                <a16:creationId xmlns:a16="http://schemas.microsoft.com/office/drawing/2014/main" id="{BCE8C5E9-4A83-4F20-9068-41DE5DC3FC3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43010" name="Google Shape;180;p17:notes">
            <a:extLst>
              <a:ext uri="{FF2B5EF4-FFF2-40B4-BE49-F238E27FC236}">
                <a16:creationId xmlns:a16="http://schemas.microsoft.com/office/drawing/2014/main" id="{DA9729F7-A8D5-45CF-A7D0-54ACCED0BAC3}"/>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Calibri" panose="020F0502020204030204" pitchFamily="34" charset="0"/>
                <a:sym typeface="Calibri" panose="020F0502020204030204" pitchFamily="34" charset="0"/>
              </a:rPr>
              <a:t>Big idea: </a:t>
            </a:r>
            <a:r>
              <a:rPr lang="en-US" altLang="en-US" dirty="0">
                <a:latin typeface="Calibri" panose="020F0502020204030204" pitchFamily="34" charset="0"/>
                <a:sym typeface="Calibri" panose="020F0502020204030204" pitchFamily="34" charset="0"/>
              </a:rPr>
              <a:t>Review the indicators that make up Core Action 5.</a:t>
            </a:r>
            <a:endParaRPr lang="en-US" altLang="en-US" dirty="0">
              <a:latin typeface="Times New Roman" panose="02020603050405020304" pitchFamily="18" charset="0"/>
            </a:endParaRPr>
          </a:p>
          <a:p>
            <a:pPr>
              <a:spcBef>
                <a:spcPts val="475"/>
              </a:spcBef>
              <a:defRPr/>
            </a:pPr>
            <a:endParaRPr lang="en-US" altLang="en-US" dirty="0">
              <a:latin typeface="Calibri" panose="020F0502020204030204" pitchFamily="34" charset="0"/>
              <a:sym typeface="Calibri" panose="020F0502020204030204" pitchFamily="34" charset="0"/>
            </a:endParaRPr>
          </a:p>
          <a:p>
            <a:pPr>
              <a:lnSpc>
                <a:spcPct val="100000"/>
              </a:lnSpc>
              <a:spcBef>
                <a:spcPts val="600"/>
              </a:spcBef>
              <a:defRPr/>
            </a:pPr>
            <a:r>
              <a:rPr lang="en-US" altLang="en-US" b="1" dirty="0">
                <a:latin typeface="Calibri" panose="020F0502020204030204" pitchFamily="34" charset="0"/>
                <a:sym typeface="Calibri" panose="020F0502020204030204" pitchFamily="34" charset="0"/>
              </a:rPr>
              <a:t>Facilitator talking points:</a:t>
            </a:r>
          </a:p>
          <a:p>
            <a:pPr marL="171450" indent="-171450" eaLnBrk="1" hangingPunct="1">
              <a:lnSpc>
                <a:spcPct val="100000"/>
              </a:lnSpc>
              <a:spcBef>
                <a:spcPts val="600"/>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follow along in their workbooks.</a:t>
            </a:r>
            <a:endParaRPr lang="en-US" altLang="en-US" dirty="0">
              <a:latin typeface="Times New Roman" panose="02020603050405020304" pitchFamily="18" charset="0"/>
            </a:endParaRPr>
          </a:p>
          <a:p>
            <a:pPr>
              <a:lnSpc>
                <a:spcPct val="100000"/>
              </a:lnSpc>
              <a:spcBef>
                <a:spcPts val="600"/>
              </a:spcBef>
              <a:defRPr/>
            </a:pPr>
            <a:endParaRPr lang="en-US" altLang="en-US" b="1" dirty="0">
              <a:latin typeface="Calibri" panose="020F0502020204030204" pitchFamily="34" charset="0"/>
              <a:sym typeface="Calibri" panose="020F0502020204030204" pitchFamily="34" charset="0"/>
            </a:endParaRPr>
          </a:p>
          <a:p>
            <a:pPr>
              <a:lnSpc>
                <a:spcPct val="100000"/>
              </a:lnSpc>
              <a:spcBef>
                <a:spcPct val="0"/>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10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 you click through the indicators, read each one and move on.</a:t>
            </a:r>
            <a:endParaRPr lang="en-US" altLang="en-US" dirty="0">
              <a:latin typeface="Times New Roman" panose="02020603050405020304" pitchFamily="18" charset="0"/>
            </a:endParaRPr>
          </a:p>
          <a:p>
            <a:pPr marL="171450" indent="-171450">
              <a:spcBef>
                <a:spcPts val="475"/>
              </a:spcBef>
              <a:buClr>
                <a:srgbClr val="000000"/>
              </a:buClr>
              <a:buSzPts val="12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Participants will have time to think through each one during their breakout times.</a:t>
            </a: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Google Shape;152;p14:notes">
            <a:extLst>
              <a:ext uri="{FF2B5EF4-FFF2-40B4-BE49-F238E27FC236}">
                <a16:creationId xmlns:a16="http://schemas.microsoft.com/office/drawing/2014/main" id="{E0D006CA-F432-4AF2-9312-8CD523FC007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153" name="Google Shape;153;p14:notes">
            <a:extLst>
              <a:ext uri="{FF2B5EF4-FFF2-40B4-BE49-F238E27FC236}">
                <a16:creationId xmlns:a16="http://schemas.microsoft.com/office/drawing/2014/main" id="{1AC820FE-5EC3-40E1-92FB-445A07423CE9}"/>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Discuss Core Actions 4-5 in teams.</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Read instructions for the activity from the slide.</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The goal is for each team to decide on at least one example and non-example for each indicator.</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A non-example for Core Action 5A: The teacher just marks homework/assignments right or wrong and provides a grade with no feedback.  </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You can reference the Guiding Questions doc when thinking about examples and non-examples.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This exercise is a precursor to observing and substantiating your findings with evidence.</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Please identify a “reporter” for your team who will share during the whole group debrief.</a:t>
            </a:r>
            <a:endParaRPr lang="en-US"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endParaRPr dirty="0"/>
          </a:p>
          <a:p>
            <a:pPr>
              <a:spcBef>
                <a:spcPts val="480"/>
              </a:spcBef>
              <a:spcAft>
                <a:spcPts val="0"/>
              </a:spcAft>
              <a:buFont typeface="Arial" panose="020B0604020202020204" pitchFamily="34" charset="0"/>
              <a:buNone/>
              <a:defRPr/>
            </a:pP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2253289-A06C-47BC-B499-818208AD5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541618AF-0056-449B-BC41-693E1E7F4F0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Google Shape;160;p15:notes">
            <a:extLst>
              <a:ext uri="{FF2B5EF4-FFF2-40B4-BE49-F238E27FC236}">
                <a16:creationId xmlns:a16="http://schemas.microsoft.com/office/drawing/2014/main" id="{1651A599-FFBF-464B-8786-5D7944C0440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161" name="Google Shape;161;p15:notes">
            <a:extLst>
              <a:ext uri="{FF2B5EF4-FFF2-40B4-BE49-F238E27FC236}">
                <a16:creationId xmlns:a16="http://schemas.microsoft.com/office/drawing/2014/main" id="{FF03984A-ED73-4DCB-8DBC-7959338E833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a:t>
            </a:r>
            <a:r>
              <a:rPr lang="en-US" dirty="0">
                <a:latin typeface="Times New Roman"/>
                <a:ea typeface="Times New Roman"/>
                <a:cs typeface="Times New Roman"/>
                <a:sym typeface="Times New Roman"/>
              </a:rPr>
              <a:t>: </a:t>
            </a:r>
            <a:r>
              <a:rPr lang="en-US" dirty="0">
                <a:latin typeface="Calibri"/>
                <a:ea typeface="Calibri"/>
                <a:cs typeface="Calibri"/>
                <a:sym typeface="Calibri"/>
              </a:rPr>
              <a:t>Whole group debrief.</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Everyone is welcome to chat responses.</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Remind teams that their “reporter” will share the team reflections.</a:t>
            </a:r>
            <a:endParaRPr dirty="0"/>
          </a:p>
          <a:p>
            <a:pPr>
              <a:spcBef>
                <a:spcPts val="480"/>
              </a:spcBef>
              <a:spcAft>
                <a:spcPts val="0"/>
              </a:spcAft>
              <a:buClr>
                <a:schemeClr val="dk1"/>
              </a:buClr>
              <a:buSzPts val="1200"/>
              <a:buFont typeface="Arial"/>
              <a:buNone/>
              <a:defRPr/>
            </a:pPr>
            <a:endParaRPr dirty="0">
              <a:latin typeface="Times New Roman"/>
              <a:ea typeface="Times New Roman"/>
              <a:cs typeface="Times New Roman"/>
              <a:sym typeface="Times New Roman"/>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Participants will be given 1 minute to type their responses in the chat box and will wait for the facilitator to select enter/send.</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 purpose of the chat (with a pause) is to allow everyone to express their thoughts.  Sometimes thinking stops if we think someone has already provided the “answer.”</a:t>
            </a:r>
          </a:p>
          <a:p>
            <a:pPr marL="171450" indent="-171450">
              <a:spcBef>
                <a:spcPts val="480"/>
              </a:spcBef>
              <a:spcAft>
                <a:spcPts val="0"/>
              </a:spcAft>
              <a:buFont typeface="Arial" panose="020B0604020202020204" pitchFamily="34" charset="0"/>
              <a:buChar char="•"/>
              <a:defRPr/>
            </a:pPr>
            <a:endParaRPr lang="en-US" b="1" dirty="0">
              <a:latin typeface="Calibri"/>
              <a:ea typeface="Calibri"/>
              <a:cs typeface="Calibri"/>
              <a:sym typeface="Calibri"/>
            </a:endParaRPr>
          </a:p>
          <a:p>
            <a:pPr>
              <a:spcBef>
                <a:spcPts val="480"/>
              </a:spcBef>
              <a:spcAft>
                <a:spcPts val="0"/>
              </a:spcAft>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tLang="en-US" b="1" dirty="0"/>
              <a:t>Big idea</a:t>
            </a:r>
            <a:r>
              <a:rPr lang="en-US" altLang="en-US" dirty="0"/>
              <a:t>: Make audience aware of contract information.</a:t>
            </a:r>
          </a:p>
          <a:p>
            <a:pPr>
              <a:defRPr/>
            </a:pPr>
            <a:endParaRPr lang="en-US" altLang="en-US" b="1" dirty="0"/>
          </a:p>
          <a:p>
            <a:pPr>
              <a:defRPr/>
            </a:pPr>
            <a:r>
              <a:rPr lang="en-US" altLang="en-US" b="1" dirty="0"/>
              <a:t>Facilitator talking points:</a:t>
            </a:r>
          </a:p>
          <a:p>
            <a:pPr marL="171450" indent="-171450">
              <a:buFont typeface="Arial" panose="020B0604020202020204" pitchFamily="34" charset="0"/>
              <a:buChar char="•"/>
              <a:defRPr/>
            </a:pPr>
            <a:r>
              <a:rPr lang="en-US" altLang="en-US" b="0" dirty="0"/>
              <a:t>Please read through this slide for information about the contract.</a:t>
            </a:r>
          </a:p>
          <a:p>
            <a:pPr>
              <a:defRPr/>
            </a:pPr>
            <a:endParaRPr lang="en-US" altLang="en-US" b="1" dirty="0"/>
          </a:p>
          <a:p>
            <a:pPr>
              <a:defRPr/>
            </a:pPr>
            <a:r>
              <a:rPr lang="en-US" altLang="en-US" b="1" dirty="0"/>
              <a:t>Facilitator notes:</a:t>
            </a:r>
          </a:p>
        </p:txBody>
      </p:sp>
    </p:spTree>
    <p:extLst>
      <p:ext uri="{BB962C8B-B14F-4D97-AF65-F5344CB8AC3E}">
        <p14:creationId xmlns:p14="http://schemas.microsoft.com/office/powerpoint/2010/main" val="42714563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Google Shape;206;p20:notes">
            <a:extLst>
              <a:ext uri="{FF2B5EF4-FFF2-40B4-BE49-F238E27FC236}">
                <a16:creationId xmlns:a16="http://schemas.microsoft.com/office/drawing/2014/main" id="{F952001A-524A-4EDC-BB5F-8A8B6AB7BEC7}"/>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207" name="Google Shape;207;p20:notes">
            <a:extLst>
              <a:ext uri="{FF2B5EF4-FFF2-40B4-BE49-F238E27FC236}">
                <a16:creationId xmlns:a16="http://schemas.microsoft.com/office/drawing/2014/main" id="{C46E6EE9-D8ED-4F4B-9D79-28F02A303CA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Provide an opportunity for participants to apply what they’ve learned about Core Actions 1, 2, and 5 to a video lesson.</a:t>
            </a:r>
            <a:endParaRPr b="1" dirty="0">
              <a:latin typeface="Calibri"/>
              <a:ea typeface="Calibri"/>
              <a:cs typeface="Calibri"/>
              <a:sym typeface="Calibri"/>
            </a:endParaRPr>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You can put your observation training into action by watching a video and taking notes on the Core Actions (and indicators) you observe. </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Notice that we are only asking you to opine on Core Actions 1, 2, and 5. This is because this is a short lesson, and Core Actions 3 and 5 are not applicable.</a:t>
            </a:r>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Please remember that no lesson is perfect. </a:t>
            </a:r>
          </a:p>
          <a:p>
            <a:pPr marL="171450" indent="-171450">
              <a:spcBef>
                <a:spcPts val="480"/>
              </a:spcBef>
              <a:spcAft>
                <a:spcPts val="0"/>
              </a:spcAft>
              <a:buClr>
                <a:schemeClr val="dk1"/>
              </a:buClr>
              <a:buSzPts val="1200"/>
              <a:buFont typeface="Arial"/>
              <a:buChar char="•"/>
              <a:defRPr/>
            </a:pPr>
            <a:r>
              <a:rPr lang="en-US" dirty="0">
                <a:latin typeface="Calibri"/>
                <a:cs typeface="Calibri"/>
                <a:sym typeface="Calibri"/>
              </a:rPr>
              <a:t>Think about the Guiding Questions doc that was discussed and reviewed earlier.</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endParaRPr dirty="0"/>
          </a:p>
          <a:p>
            <a:pPr marL="171450" indent="-171450">
              <a:spcBef>
                <a:spcPts val="600"/>
              </a:spcBef>
              <a:spcAft>
                <a:spcPts val="0"/>
              </a:spcAft>
              <a:buClr>
                <a:schemeClr val="dk1"/>
              </a:buClr>
              <a:buSzPts val="1200"/>
              <a:buFont typeface="Arial"/>
              <a:buChar char="•"/>
              <a:defRPr/>
            </a:pPr>
            <a:r>
              <a:rPr lang="en-US" dirty="0">
                <a:latin typeface="Calibri"/>
                <a:ea typeface="Calibri"/>
                <a:cs typeface="Calibri"/>
                <a:sym typeface="Calibri"/>
              </a:rPr>
              <a:t>Make sure participants have a clean copy of the Observation Tool to take notes while watching the first video. </a:t>
            </a:r>
            <a:endParaRPr dirty="0"/>
          </a:p>
          <a:p>
            <a:pPr marL="171450" indent="-171450">
              <a:lnSpc>
                <a:spcPct val="100000"/>
              </a:lnSpc>
              <a:spcBef>
                <a:spcPts val="0"/>
              </a:spcBef>
              <a:spcAft>
                <a:spcPts val="0"/>
              </a:spcAft>
              <a:buClr>
                <a:schemeClr val="dk1"/>
              </a:buClr>
              <a:buSzPts val="1200"/>
              <a:buFont typeface="Arial"/>
              <a:buChar char="•"/>
              <a:defRPr/>
            </a:pPr>
            <a:endParaRPr dirty="0"/>
          </a:p>
          <a:p>
            <a:pPr>
              <a:spcBef>
                <a:spcPts val="1080"/>
              </a:spcBef>
              <a:spcAft>
                <a:spcPts val="0"/>
              </a:spcAft>
              <a:defRPr/>
            </a:pPr>
            <a:endParaRPr dirty="0">
              <a:latin typeface="Times New Roman"/>
              <a:ea typeface="Times New Roman"/>
              <a:cs typeface="Times New Roman"/>
              <a:sym typeface="Times New Roman"/>
            </a:endParaRPr>
          </a:p>
          <a:p>
            <a:pPr>
              <a:spcBef>
                <a:spcPts val="480"/>
              </a:spcBef>
              <a:spcAft>
                <a:spcPts val="0"/>
              </a:spcAft>
              <a:buClr>
                <a:schemeClr val="dk1"/>
              </a:buClr>
              <a:buSzPts val="1200"/>
              <a:buFont typeface="Times New Roman"/>
              <a:buNone/>
              <a:defRPr/>
            </a:pPr>
            <a:endParaRPr dirty="0">
              <a:latin typeface="Times New Roman"/>
              <a:ea typeface="Times New Roman"/>
              <a:cs typeface="Times New Roman"/>
              <a:sym typeface="Times New Roman"/>
            </a:endParaRPr>
          </a:p>
          <a:p>
            <a:pPr>
              <a:spcBef>
                <a:spcPts val="480"/>
              </a:spcBef>
              <a:spcAft>
                <a:spcPts val="0"/>
              </a:spcAft>
              <a:defRPr/>
            </a:pPr>
            <a:endParaRPr dirty="0">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Google Shape;213;p21:notes">
            <a:extLst>
              <a:ext uri="{FF2B5EF4-FFF2-40B4-BE49-F238E27FC236}">
                <a16:creationId xmlns:a16="http://schemas.microsoft.com/office/drawing/2014/main" id="{EACD9230-57C6-416A-83B6-687A955BF68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214" name="Google Shape;214;p21:notes">
            <a:extLst>
              <a:ext uri="{FF2B5EF4-FFF2-40B4-BE49-F238E27FC236}">
                <a16:creationId xmlns:a16="http://schemas.microsoft.com/office/drawing/2014/main" id="{EF2A6B0E-F65C-4E16-ACF4-EE7BBECCB883}"/>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a:t>
            </a:r>
            <a:r>
              <a:rPr lang="en-US" dirty="0">
                <a:latin typeface="Times New Roman"/>
                <a:ea typeface="Times New Roman"/>
                <a:cs typeface="Times New Roman"/>
                <a:sym typeface="Times New Roman"/>
              </a:rPr>
              <a:t>: Watch a short video.</a:t>
            </a:r>
            <a:endParaRPr dirty="0"/>
          </a:p>
          <a:p>
            <a:pPr>
              <a:spcBef>
                <a:spcPts val="480"/>
              </a:spcBef>
              <a:spcAft>
                <a:spcPts val="0"/>
              </a:spcAft>
              <a:defRPr/>
            </a:pPr>
            <a:endParaRPr b="1" dirty="0">
              <a:latin typeface="Times New Roman"/>
              <a:ea typeface="Times New Roman"/>
              <a:cs typeface="Times New Roman"/>
              <a:sym typeface="Times New Roman"/>
            </a:endParaRPr>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We’ll now take</a:t>
            </a:r>
            <a:r>
              <a:rPr lang="en-US" dirty="0">
                <a:highlight>
                  <a:srgbClr val="FFFF00"/>
                </a:highlight>
                <a:latin typeface="Calibri"/>
                <a:ea typeface="Calibri"/>
                <a:cs typeface="Calibri"/>
                <a:sym typeface="Calibri"/>
              </a:rPr>
              <a:t> 20 </a:t>
            </a:r>
            <a:r>
              <a:rPr lang="en-US" dirty="0">
                <a:latin typeface="Calibri"/>
                <a:ea typeface="Calibri"/>
                <a:cs typeface="Calibri"/>
                <a:sym typeface="Calibri"/>
              </a:rPr>
              <a:t>minutes to watch the math lesson.</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Have your Observation Tool out. Remember you can take notes on what you observe on a separate piece of paper if you prefer.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Watch for teacher moves and student responses.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You will have time after the video to decide whether you think certain indicators are present or not present.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You’ll be reflecting on Core Actions 1, 2, and 5 only as this is a short video. (Core Actions 3 and 4 are not applicable.)</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Participants will watch the video.  </a:t>
            </a:r>
          </a:p>
          <a:p>
            <a:pPr>
              <a:spcBef>
                <a:spcPts val="480"/>
              </a:spcBef>
              <a:spcAft>
                <a:spcPts val="0"/>
              </a:spcAft>
              <a:buClr>
                <a:schemeClr val="dk1"/>
              </a:buClr>
              <a:buSzPts val="1200"/>
              <a:buFont typeface="Arial"/>
              <a:buNone/>
              <a:defRPr/>
            </a:pPr>
            <a:endParaRPr dirty="0">
              <a:latin typeface="Times New Roman"/>
              <a:ea typeface="Times New Roman"/>
              <a:cs typeface="Times New Roman"/>
              <a:sym typeface="Times New Roman"/>
            </a:endParaRPr>
          </a:p>
          <a:p>
            <a:pPr marL="171450" indent="-95250">
              <a:spcBef>
                <a:spcPts val="480"/>
              </a:spcBef>
              <a:spcAft>
                <a:spcPts val="0"/>
              </a:spcAft>
              <a:buClr>
                <a:schemeClr val="dk1"/>
              </a:buClr>
              <a:buSzPts val="1200"/>
              <a:buFont typeface="Arial"/>
              <a:buNone/>
              <a:defRPr/>
            </a:pPr>
            <a:endParaRPr dirty="0">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Google Shape;220;p22:notes">
            <a:extLst>
              <a:ext uri="{FF2B5EF4-FFF2-40B4-BE49-F238E27FC236}">
                <a16:creationId xmlns:a16="http://schemas.microsoft.com/office/drawing/2014/main" id="{47E81804-0C82-4E51-ABFD-340EDA973843}"/>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221" name="Google Shape;221;p22:notes">
            <a:extLst>
              <a:ext uri="{FF2B5EF4-FFF2-40B4-BE49-F238E27FC236}">
                <a16:creationId xmlns:a16="http://schemas.microsoft.com/office/drawing/2014/main" id="{662FC15D-F47F-49D2-AC21-19F8836F06B4}"/>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a:t>
            </a:r>
            <a:r>
              <a:rPr lang="en-US" dirty="0">
                <a:latin typeface="Calibri"/>
                <a:ea typeface="Calibri"/>
                <a:cs typeface="Calibri"/>
                <a:sym typeface="Calibri"/>
              </a:rPr>
              <a:t> Discuss indicators in Core Actions 1, 2, and 5 seen in the video.</a:t>
            </a:r>
            <a:endParaRPr dirty="0">
              <a:latin typeface="Calibri"/>
              <a:ea typeface="Calibri"/>
              <a:cs typeface="Calibri"/>
              <a:sym typeface="Calibri"/>
            </a:endParaRPr>
          </a:p>
          <a:p>
            <a:pPr>
              <a:spcBef>
                <a:spcPts val="480"/>
              </a:spcBef>
              <a:spcAft>
                <a:spcPts val="0"/>
              </a:spcAft>
              <a:defRPr/>
            </a:pPr>
            <a:endParaRPr b="1" dirty="0"/>
          </a:p>
          <a:p>
            <a:pPr>
              <a:spcBef>
                <a:spcPts val="480"/>
              </a:spcBef>
              <a:spcAft>
                <a:spcPts val="0"/>
              </a:spcAft>
              <a:defRPr/>
            </a:pPr>
            <a:r>
              <a:rPr lang="en-US" b="1" dirty="0">
                <a:latin typeface="Calibri"/>
                <a:ea typeface="Calibri"/>
                <a:cs typeface="Calibri"/>
                <a:sym typeface="Calibri"/>
              </a:rPr>
              <a:t>Facilitator talking points:</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Individually you will watch the video, collect evidence, and rate. </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The links to the lesson and the guiding questions are in the chat.</a:t>
            </a:r>
          </a:p>
          <a:p>
            <a:pPr marL="171450" indent="-171450">
              <a:spcBef>
                <a:spcPts val="480"/>
              </a:spcBef>
              <a:spcAft>
                <a:spcPts val="0"/>
              </a:spcAft>
              <a:buFont typeface="Arial" panose="020B0604020202020204" pitchFamily="34" charset="0"/>
              <a:buChar char="•"/>
              <a:defRPr/>
            </a:pPr>
            <a:r>
              <a:rPr lang="en-US" dirty="0">
                <a:latin typeface="Calibri"/>
                <a:ea typeface="Calibri"/>
                <a:cs typeface="Calibri"/>
                <a:sym typeface="Calibri"/>
              </a:rPr>
              <a:t>After 15 minutes, you will go into team time to share your observations and evidence.</a:t>
            </a:r>
          </a:p>
          <a:p>
            <a:pPr>
              <a:spcBef>
                <a:spcPts val="480"/>
              </a:spcBef>
              <a:spcAft>
                <a:spcPts val="0"/>
              </a:spcAft>
              <a:defRPr/>
            </a:pPr>
            <a:endParaRPr lang="en-US"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 </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Give participants time to rate each indicator.  </a:t>
            </a:r>
          </a:p>
          <a:p>
            <a:pPr marL="171450" indent="-171450">
              <a:spcBef>
                <a:spcPts val="480"/>
              </a:spcBef>
              <a:spcAft>
                <a:spcPts val="0"/>
              </a:spcAft>
              <a:buFont typeface="Arial" panose="020B0604020202020204" pitchFamily="34" charset="0"/>
              <a:buChar char="•"/>
              <a:defRPr/>
            </a:pPr>
            <a:r>
              <a:rPr lang="en-US" dirty="0">
                <a:latin typeface="Calibri"/>
                <a:cs typeface="Calibri"/>
                <a:sym typeface="Calibri"/>
              </a:rPr>
              <a:t>They should do this on a blank Observation Tool.</a:t>
            </a:r>
            <a:endParaRPr dirty="0"/>
          </a:p>
          <a:p>
            <a:pPr>
              <a:spcBef>
                <a:spcPts val="480"/>
              </a:spcBef>
              <a:spcAft>
                <a:spcPts val="0"/>
              </a:spcAft>
              <a:defRPr/>
            </a:pPr>
            <a:endParaRPr dirty="0">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2253289-A06C-47BC-B499-818208AD5756}"/>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541618AF-0056-449B-BC41-693E1E7F4F09}"/>
              </a:ext>
            </a:extLst>
          </p:cNvPr>
          <p:cNvSpPr>
            <a:spLocks noGrp="1"/>
          </p:cNvSpPr>
          <p:nvPr>
            <p:ph type="body" idx="1"/>
          </p:nvPr>
        </p:nvSpPr>
        <p:spPr>
          <a:ln w="9525"/>
        </p:spPr>
        <p:txBody>
          <a:bodyPr/>
          <a:lstStyle/>
          <a:p>
            <a:pPr>
              <a:spcBef>
                <a:spcPts val="0"/>
              </a:spcBef>
              <a:defRPr/>
            </a:pPr>
            <a:r>
              <a:rPr lang="en-US" altLang="en-US" b="1" dirty="0">
                <a:latin typeface="Times New Roman" panose="02020603050405020304" pitchFamily="18" charset="0"/>
                <a:cs typeface="Times New Roman" panose="02020603050405020304" pitchFamily="18" charset="0"/>
              </a:rPr>
              <a:t>Big idea: </a:t>
            </a:r>
            <a:r>
              <a:rPr lang="en-US" altLang="en-US" dirty="0">
                <a:latin typeface="Times New Roman" panose="02020603050405020304" pitchFamily="18" charset="0"/>
                <a:cs typeface="Times New Roman" panose="02020603050405020304" pitchFamily="18" charset="0"/>
              </a:rPr>
              <a:t>Bring state teams back together and debrief the work session.</a:t>
            </a:r>
          </a:p>
          <a:p>
            <a:pPr>
              <a:spcBef>
                <a:spcPts val="0"/>
              </a:spcBef>
              <a:defRPr/>
            </a:pPr>
            <a:endParaRPr lang="en-US" altLang="en-US" b="1"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talking points:</a:t>
            </a:r>
          </a:p>
          <a:p>
            <a:pPr>
              <a:spcBef>
                <a:spcPts val="0"/>
              </a:spcBef>
              <a:defRPr/>
            </a:pPr>
            <a:endParaRPr lang="en-US" altLang="en-US" dirty="0">
              <a:latin typeface="Times New Roman" panose="02020603050405020304" pitchFamily="18" charset="0"/>
              <a:cs typeface="Times New Roman" panose="02020603050405020304" pitchFamily="18" charset="0"/>
            </a:endParaRPr>
          </a:p>
          <a:p>
            <a:pPr>
              <a:spcBef>
                <a:spcPts val="0"/>
              </a:spcBef>
              <a:defRPr/>
            </a:pPr>
            <a:r>
              <a:rPr lang="en-US" altLang="en-US" b="1" dirty="0">
                <a:latin typeface="Times New Roman" panose="02020603050405020304" pitchFamily="18" charset="0"/>
                <a:cs typeface="Times New Roman" panose="02020603050405020304" pitchFamily="18" charset="0"/>
              </a:rPr>
              <a:t>Facilitator notes:</a:t>
            </a:r>
          </a:p>
          <a:p>
            <a:pPr marL="171450" indent="-171450">
              <a:spcBef>
                <a:spcPts val="0"/>
              </a:spcBef>
              <a:buFont typeface="Arial" panose="020B0604020202020204" pitchFamily="34" charset="0"/>
              <a:buChar char="•"/>
              <a:defRPr/>
            </a:pPr>
            <a:r>
              <a:rPr lang="en-US" altLang="en-US" dirty="0"/>
              <a:t>Click on this slide before breakout groups return to the main room.</a:t>
            </a:r>
          </a:p>
        </p:txBody>
      </p:sp>
    </p:spTree>
    <p:extLst>
      <p:ext uri="{BB962C8B-B14F-4D97-AF65-F5344CB8AC3E}">
        <p14:creationId xmlns:p14="http://schemas.microsoft.com/office/powerpoint/2010/main" val="2632250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Google Shape;228;p23:notes">
            <a:extLst>
              <a:ext uri="{FF2B5EF4-FFF2-40B4-BE49-F238E27FC236}">
                <a16:creationId xmlns:a16="http://schemas.microsoft.com/office/drawing/2014/main" id="{74512832-0AD3-49E2-9D67-9BF196D47A15}"/>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58371" name="Google Shape;229;p23:notes">
            <a:extLst>
              <a:ext uri="{FF2B5EF4-FFF2-40B4-BE49-F238E27FC236}">
                <a16:creationId xmlns:a16="http://schemas.microsoft.com/office/drawing/2014/main" id="{780F41E3-64F1-4616-946E-2B9CD59FB8DC}"/>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1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228600" indent="-22860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ea typeface="Helvetica Neue" panose="02000503000000020004" pitchFamily="2" charset="0"/>
                <a:cs typeface="Times New Roman" panose="02020603050405020304" pitchFamily="18" charset="0"/>
                <a:sym typeface="Calibri" panose="020F0502020204030204" pitchFamily="34" charset="0"/>
              </a:rPr>
              <a:t>Ask participants to compare their ratings with the sample ratings using the chat (with a pause).</a:t>
            </a:r>
          </a:p>
          <a:p>
            <a:pPr marL="228600" indent="-22860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ea typeface="Helvetica Neue" panose="02000503000000020004" pitchFamily="2" charset="0"/>
                <a:cs typeface="Times New Roman" panose="02020603050405020304" pitchFamily="18" charset="0"/>
                <a:sym typeface="Calibri" panose="020F0502020204030204" pitchFamily="34" charset="0"/>
              </a:rPr>
              <a:t>You can follow along in the doc that shows the relevant portion of the Resource Package.</a:t>
            </a:r>
            <a:endParaRPr lang="en-US" altLang="en-US" dirty="0">
              <a:latin typeface="Times New Roman" panose="02020603050405020304" pitchFamily="18" charset="0"/>
              <a:cs typeface="Times New Roman" panose="02020603050405020304" pitchFamily="18" charset="0"/>
            </a:endParaRPr>
          </a:p>
          <a:p>
            <a:pPr>
              <a:spcBef>
                <a:spcPts val="475"/>
              </a:spcBef>
              <a:buFontTx/>
              <a:buChar char="•"/>
              <a:defRPr/>
            </a:pPr>
            <a:endParaRPr lang="en-US" altLang="en-US" dirty="0">
              <a:solidFill>
                <a:srgbClr val="000000"/>
              </a:solidFill>
              <a:latin typeface="Times New Roman" panose="02020603050405020304" pitchFamily="18" charset="0"/>
              <a:sym typeface="Times New Roman" panose="02020603050405020304" pitchFamily="18" charset="0"/>
            </a:endParaRPr>
          </a:p>
          <a:p>
            <a:pPr>
              <a:spcBef>
                <a:spcPts val="475"/>
              </a:spcBef>
              <a:defRPr/>
            </a:pPr>
            <a:r>
              <a:rPr lang="en-US" altLang="en-US" b="1" dirty="0">
                <a:latin typeface="Calibri" panose="020F0502020204030204" pitchFamily="34" charset="0"/>
                <a:ea typeface="Helvetica Neue" panose="02000503000000020004" pitchFamily="2" charset="0"/>
                <a:cs typeface="Helvetica Neue" panose="02000503000000020004" pitchFamily="2" charset="0"/>
                <a:sym typeface="Calibri" panose="020F0502020204030204" pitchFamily="34" charset="0"/>
              </a:rPr>
              <a:t>Facilitator notes: </a:t>
            </a:r>
            <a:endParaRPr lang="en-US" altLang="en-US" dirty="0">
              <a:latin typeface="Times New Roman" panose="02020603050405020304" pitchFamily="18" charset="0"/>
              <a:cs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Give participants a few minutes to review the sample ratings.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Facilitator should note how teams’ ratings compared to the ratings.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Go over the evidence and determine if differences in ratings are because of a difference in evidence.</a:t>
            </a:r>
            <a:endParaRPr lang="en-US" altLang="en-US" dirty="0">
              <a:latin typeface="Times New Roman" panose="02020603050405020304" pitchFamily="18" charset="0"/>
              <a:cs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Ask for clarifying questions. </a:t>
            </a:r>
            <a:endParaRPr lang="en-US" altLang="en-US" dirty="0">
              <a:latin typeface="Times New Roman" panose="02020603050405020304" pitchFamily="18" charset="0"/>
              <a:cs typeface="Times New Roman" panose="02020603050405020304" pitchFamily="18" charset="0"/>
            </a:endParaRPr>
          </a:p>
          <a:p>
            <a:pPr>
              <a:spcBef>
                <a:spcPts val="475"/>
              </a:spcBef>
              <a:defRPr/>
            </a:pPr>
            <a:endParaRPr lang="en-US" altLang="en-US"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endParaRPr>
          </a:p>
          <a:p>
            <a:pPr>
              <a:spcBef>
                <a:spcPts val="475"/>
              </a:spcBef>
              <a:defRPr/>
            </a:pPr>
            <a:r>
              <a:rPr lang="en-US" altLang="en-US"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rPr>
              <a:t>Share evidence observed by SIA 2.0 team:</a:t>
            </a:r>
            <a:endParaRPr lang="en-US" altLang="en-US"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475"/>
              </a:spcBef>
              <a:defRPr/>
            </a:pPr>
            <a:endParaRPr lang="en-US" altLang="en-US" dirty="0">
              <a:solidFill>
                <a:srgbClr val="000000"/>
              </a:solidFill>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475"/>
              </a:spcBef>
              <a:defRPr/>
            </a:pPr>
            <a:r>
              <a:rPr lang="en-US" altLang="en-US" b="1" dirty="0">
                <a:solidFill>
                  <a:srgbClr val="231F20"/>
                </a:solidFill>
                <a:latin typeface="Helvetica Neue" panose="02000503000000020004" pitchFamily="2" charset="0"/>
                <a:cs typeface="Times New Roman" panose="02020603050405020304" pitchFamily="18" charset="0"/>
                <a:sym typeface="Helvetica Neue" panose="02000503000000020004" pitchFamily="2" charset="0"/>
              </a:rPr>
              <a:t>Indicator A:</a:t>
            </a:r>
            <a:endParaRPr lang="en-US" altLang="en-US" b="1" dirty="0">
              <a:solidFill>
                <a:srgbClr val="000000"/>
              </a:solidFill>
              <a:latin typeface="Times New Roman" panose="02020603050405020304" pitchFamily="18" charset="0"/>
              <a:ea typeface="Helvetica Neue" panose="02000503000000020004" pitchFamily="2" charset="0"/>
              <a:cs typeface="Helvetica Neue" panose="02000503000000020004" pitchFamily="2" charset="0"/>
              <a:sym typeface="Times New Roman" panose="02020603050405020304" pitchFamily="18" charset="0"/>
            </a:endParaRPr>
          </a:p>
          <a:p>
            <a:pPr>
              <a:spcBef>
                <a:spcPts val="475"/>
              </a:spcBef>
              <a:defRPr/>
            </a:pPr>
            <a:r>
              <a:rPr lang="en-US" altLang="en-US" dirty="0">
                <a:solidFill>
                  <a:srgbClr val="231F20"/>
                </a:solidFill>
                <a:latin typeface="Helvetica Neue" panose="02000503000000020004" pitchFamily="2" charset="0"/>
                <a:sym typeface="Helvetica Neue" panose="02000503000000020004" pitchFamily="2" charset="0"/>
              </a:rPr>
              <a:t>All the CCR standards listed in William’s lesson plan are reflected, at least partially, in his lesson:</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marL="628650" lvl="1" indent="-171450">
              <a:spcBef>
                <a:spcPts val="13"/>
              </a:spcBef>
              <a:buClr>
                <a:srgbClr val="231F20"/>
              </a:buClr>
              <a:buSzPts val="1200"/>
              <a:buFontTx/>
              <a:buChar char="•"/>
              <a:defRPr/>
            </a:pPr>
            <a:r>
              <a:rPr lang="en-US" altLang="en-US" dirty="0">
                <a:solidFill>
                  <a:srgbClr val="231F20"/>
                </a:solidFill>
                <a:latin typeface="Helvetica Neue" panose="02000503000000020004" pitchFamily="2" charset="0"/>
                <a:sym typeface="Helvetica Neue" panose="02000503000000020004" pitchFamily="2" charset="0"/>
              </a:rPr>
              <a:t>Generate a number or shape pattern that follows a given rule. Identify apparent features of the pattern that were not explicit in the rule itself. (4.OA.5)</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marL="628650" lvl="1" indent="-171450">
              <a:spcBef>
                <a:spcPts val="13"/>
              </a:spcBef>
              <a:buClr>
                <a:srgbClr val="231F20"/>
              </a:buClr>
              <a:buSzPts val="1200"/>
              <a:buFontTx/>
              <a:buChar char="•"/>
              <a:defRPr/>
            </a:pPr>
            <a:r>
              <a:rPr lang="en-US" altLang="en-US" dirty="0">
                <a:solidFill>
                  <a:srgbClr val="231F20"/>
                </a:solidFill>
                <a:latin typeface="Helvetica Neue" panose="02000503000000020004" pitchFamily="2" charset="0"/>
                <a:sym typeface="Helvetica Neue" panose="02000503000000020004" pitchFamily="2" charset="0"/>
              </a:rPr>
              <a:t>Write simple expressions that record calculations with numbers and interpret numerical expressions without evaluating them. (5.OA.2)</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marL="628650" lvl="1" indent="-171450">
              <a:spcBef>
                <a:spcPts val="13"/>
              </a:spcBef>
              <a:buClr>
                <a:srgbClr val="231F20"/>
              </a:buClr>
              <a:buSzPts val="12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Understand that a function is a rule that assigns to each input exactly one output. The graph of a function is the set of ordered pairs consisting of an input and the corresponding output. (8.F.1)</a:t>
            </a:r>
            <a:r>
              <a:rPr lang="en-US" altLang="en-US" dirty="0">
                <a:solidFill>
                  <a:srgbClr val="000000"/>
                </a:solidFill>
                <a:latin typeface="Times New Roman" panose="02020603050405020304" pitchFamily="18" charset="0"/>
                <a:sym typeface="Times New Roman" panose="02020603050405020304" pitchFamily="18" charset="0"/>
              </a:rPr>
              <a:t> </a:t>
            </a:r>
          </a:p>
          <a:p>
            <a:pPr marL="628650" lvl="1" indent="-171450">
              <a:spcBef>
                <a:spcPts val="13"/>
              </a:spcBef>
              <a:buClr>
                <a:srgbClr val="231F20"/>
              </a:buClr>
              <a:buSzPts val="1200"/>
              <a:buFont typeface="Arial" panose="020B0604020202020204" pitchFamily="34" charset="0"/>
              <a:buChar char="•"/>
              <a:defRPr/>
            </a:pPr>
            <a:r>
              <a:rPr lang="en-US" altLang="en-US" dirty="0">
                <a:solidFill>
                  <a:srgbClr val="231F20"/>
                </a:solidFill>
                <a:latin typeface="Helvetica Neue" panose="02000503000000020004" pitchFamily="2" charset="0"/>
                <a:sym typeface="Helvetica Neue" panose="02000503000000020004" pitchFamily="2" charset="0"/>
              </a:rPr>
              <a:t>All three standards targeted in this lesson are central to students’ learning.</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463"/>
              </a:spcBef>
              <a:defRPr/>
            </a:pPr>
            <a:endParaRPr lang="en-US" altLang="en-US" dirty="0">
              <a:solidFill>
                <a:srgbClr val="231F20"/>
              </a:solidFill>
              <a:latin typeface="Helvetica Neue" panose="02000503000000020004" pitchFamily="2" charset="0"/>
              <a:sym typeface="Helvetica Neue" panose="02000503000000020004" pitchFamily="2" charset="0"/>
            </a:endParaRPr>
          </a:p>
          <a:p>
            <a:pPr>
              <a:spcBef>
                <a:spcPts val="463"/>
              </a:spcBef>
              <a:defRPr/>
            </a:pPr>
            <a:r>
              <a:rPr lang="en-US" altLang="en-US" dirty="0">
                <a:solidFill>
                  <a:srgbClr val="231F20"/>
                </a:solidFill>
                <a:latin typeface="Helvetica Neue" panose="02000503000000020004" pitchFamily="2" charset="0"/>
                <a:sym typeface="Helvetica Neue" panose="02000503000000020004" pitchFamily="2" charset="0"/>
              </a:rPr>
              <a:t>During the lesson, students engage in a variety of tasks and activities that reflect the standards. William addresses the concept of a function as a rule that assigns each input exactly one output during the lesson. He also encourages students to identify patterns they notice in the table. For example, during the first activity, students are given a rule (two operations) and must complete a table. The table has some inputs missing for corresponding outputs, and vice versa. Students report out their answers from their completed worksheet [at 00:11:39:00].</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463"/>
              </a:spcBef>
              <a:defRPr/>
            </a:pPr>
            <a:r>
              <a:rPr lang="en-US" altLang="en-US" dirty="0">
                <a:solidFill>
                  <a:srgbClr val="231F20"/>
                </a:solidFill>
                <a:latin typeface="Helvetica Neue" panose="02000503000000020004" pitchFamily="2" charset="0"/>
                <a:sym typeface="Helvetica Neue" panose="02000503000000020004" pitchFamily="2" charset="0"/>
              </a:rPr>
              <a:t>William presents the lesson goals to students at the beginning of the video segment. During this introduction, we also see interview footage of him explaining the lesson goals.</a:t>
            </a:r>
            <a:endParaRPr lang="en-US" altLang="en-US" dirty="0">
              <a:solidFill>
                <a:srgbClr val="000000"/>
              </a:solidFill>
              <a:latin typeface="Times New Roman" panose="02020603050405020304" pitchFamily="18" charset="0"/>
              <a:sym typeface="Times New Roman" panose="02020603050405020304" pitchFamily="18" charset="0"/>
            </a:endParaRPr>
          </a:p>
          <a:p>
            <a:pPr>
              <a:spcBef>
                <a:spcPts val="463"/>
              </a:spcBef>
              <a:defRPr/>
            </a:pPr>
            <a:endParaRPr lang="en-US" altLang="en-US" dirty="0">
              <a:solidFill>
                <a:srgbClr val="000000"/>
              </a:solidFill>
              <a:latin typeface="Times New Roman" panose="02020603050405020304" pitchFamily="18" charset="0"/>
              <a:sym typeface="Times New Roman" panose="02020603050405020304" pitchFamily="18" charset="0"/>
            </a:endParaRPr>
          </a:p>
          <a:p>
            <a:pPr>
              <a:spcBef>
                <a:spcPts val="463"/>
              </a:spcBef>
              <a:defRPr/>
            </a:pPr>
            <a:r>
              <a:rPr lang="en-US" altLang="en-US" b="1" dirty="0">
                <a:solidFill>
                  <a:srgbClr val="231F20"/>
                </a:solidFill>
                <a:latin typeface="Helvetica Neue" panose="02000503000000020004" pitchFamily="2" charset="0"/>
                <a:sym typeface="Helvetica Neue" panose="02000503000000020004" pitchFamily="2" charset="0"/>
              </a:rPr>
              <a:t>Indicator B:</a:t>
            </a:r>
            <a:endParaRPr lang="en-US" altLang="en-US" b="1" dirty="0">
              <a:solidFill>
                <a:srgbClr val="000000"/>
              </a:solidFill>
              <a:latin typeface="Times New Roman" panose="02020603050405020304" pitchFamily="18" charset="0"/>
              <a:sym typeface="Times New Roman" panose="02020603050405020304" pitchFamily="18" charset="0"/>
            </a:endParaRPr>
          </a:p>
          <a:p>
            <a:pPr>
              <a:spcBef>
                <a:spcPts val="463"/>
              </a:spcBef>
              <a:defRPr/>
            </a:pPr>
            <a:r>
              <a:rPr lang="en-US" altLang="en-US" dirty="0">
                <a:solidFill>
                  <a:srgbClr val="231F20"/>
                </a:solidFill>
                <a:latin typeface="Helvetica Neue" panose="02000503000000020004" pitchFamily="2" charset="0"/>
                <a:sym typeface="Helvetica Neue" panose="02000503000000020004" pitchFamily="2" charset="0"/>
              </a:rPr>
              <a:t>Standards for Mathematical Practice are identified in the lesson plan and reflected in the lesson. Specifically, MP.8: Look for and express regularity in repeated reasoning. To elicit these habits of mind,  students must complete a function table based on a two-operation rule during the first activity. They begin to learn how to find the output based on the given rule and use it to find the input based on a given output.</a:t>
            </a:r>
            <a:endParaRPr lang="en-US" altLang="en-US" dirty="0">
              <a:latin typeface="Calibri" panose="020F0502020204030204" pitchFamily="34" charset="0"/>
              <a:sym typeface="Calibri" panose="020F0502020204030204" pitchFamily="34" charset="0"/>
            </a:endParaRPr>
          </a:p>
          <a:p>
            <a:pPr>
              <a:spcBef>
                <a:spcPts val="1400"/>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1400"/>
              </a:spcBef>
              <a:defRPr/>
            </a:pPr>
            <a:r>
              <a:rPr lang="en-US" altLang="en-US" b="1" dirty="0">
                <a:solidFill>
                  <a:srgbClr val="231F20"/>
                </a:solidFill>
                <a:latin typeface="Helvetica Neue" panose="02000503000000020004" pitchFamily="2" charset="0"/>
                <a:sym typeface="Helvetica Neue" panose="02000503000000020004" pitchFamily="2" charset="0"/>
              </a:rPr>
              <a:t>Indicator C:</a:t>
            </a:r>
            <a:endParaRPr lang="en-US" altLang="en-US" dirty="0">
              <a:solidFill>
                <a:srgbClr val="231F20"/>
              </a:solidFill>
              <a:latin typeface="Helvetica Neue" panose="02000503000000020004" pitchFamily="2" charset="0"/>
              <a:sym typeface="Helvetica Neue" panose="02000503000000020004" pitchFamily="2" charset="0"/>
            </a:endParaRPr>
          </a:p>
          <a:p>
            <a:pPr>
              <a:spcBef>
                <a:spcPts val="725"/>
              </a:spcBef>
              <a:defRPr/>
            </a:pPr>
            <a:r>
              <a:rPr lang="en-US" altLang="en-US" dirty="0">
                <a:solidFill>
                  <a:srgbClr val="231F20"/>
                </a:solidFill>
                <a:latin typeface="Helvetica Neue" panose="02000503000000020004" pitchFamily="2" charset="0"/>
                <a:sym typeface="Helvetica Neue" panose="02000503000000020004" pitchFamily="2" charset="0"/>
              </a:rPr>
              <a:t>Since this lesson's focus is to introduce and explore two-operation rules for functions, conceptual understanding is the primary goal. This lesson expands on the previous lesson, where students identified an input or output based on a one-operation rule. William asks questions to check student understanding. He first works through a problem with the group and then has students complete the remaining problems with a partner. He then has students report out to make sure they understand.</a:t>
            </a:r>
            <a:endParaRPr lang="en-US" altLang="en-US" b="1" dirty="0">
              <a:latin typeface="Calibri" panose="020F0502020204030204" pitchFamily="34" charset="0"/>
              <a:sym typeface="Calibri" panose="020F0502020204030204" pitchFamily="34"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Google Shape;228;p23:notes">
            <a:extLst>
              <a:ext uri="{FF2B5EF4-FFF2-40B4-BE49-F238E27FC236}">
                <a16:creationId xmlns:a16="http://schemas.microsoft.com/office/drawing/2014/main" id="{9C382462-3303-43FA-882D-8EBE8FDE75EC}"/>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57346" name="Google Shape;229;p23:notes">
            <a:extLst>
              <a:ext uri="{FF2B5EF4-FFF2-40B4-BE49-F238E27FC236}">
                <a16:creationId xmlns:a16="http://schemas.microsoft.com/office/drawing/2014/main" id="{EB46CAC6-186B-462F-A65E-4AC94F98D755}"/>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2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compare their ratings with the sample ratings </a:t>
            </a:r>
            <a:r>
              <a:rPr lang="en-US" altLang="en-US" dirty="0">
                <a:latin typeface="Calibri" panose="020F0502020204030204" pitchFamily="34" charset="0"/>
                <a:ea typeface="Helvetica Neue" panose="02000503000000020004" pitchFamily="2" charset="0"/>
                <a:cs typeface="Helvetica Neue" panose="02000503000000020004" pitchFamily="2" charset="0"/>
                <a:sym typeface="Calibri" panose="020F0502020204030204" pitchFamily="34" charset="0"/>
              </a:rPr>
              <a:t>using the chat (with a pause).</a:t>
            </a:r>
            <a:endParaRPr lang="en-US" altLang="en-US" dirty="0">
              <a:latin typeface="Calibri" panose="020F0502020204030204" pitchFamily="34" charset="0"/>
              <a:sym typeface="Calibri" panose="020F0502020204030204" pitchFamily="34"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Encourage participants to follow along in the doc that shows the relevant portion of the Resource Package.</a:t>
            </a:r>
            <a:endParaRPr lang="en-US" altLang="en-US" dirty="0">
              <a:solidFill>
                <a:srgbClr val="000000"/>
              </a:solidFill>
              <a:latin typeface="Times New Roman" panose="02020603050405020304" pitchFamily="18" charset="0"/>
              <a:sym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Facilitator should note how teams’ ratings compared to the example ratings.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Go over the evidence in and determine if differences in ratings are because of a difference in evidence.</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75"/>
              </a:spcBef>
              <a:defRPr/>
            </a:pPr>
            <a:endParaRPr lang="en-US" altLang="en-US" dirty="0">
              <a:solidFill>
                <a:srgbClr val="231F20"/>
              </a:solidFill>
              <a:latin typeface="Helvetica Neue" panose="02000503000000020004" pitchFamily="2" charset="0"/>
              <a:sym typeface="Helvetica Neue" panose="02000503000000020004" pitchFamily="2" charset="0"/>
            </a:endParaRPr>
          </a:p>
          <a:p>
            <a:pPr>
              <a:spcBef>
                <a:spcPts val="850"/>
              </a:spcBef>
              <a:defRPr/>
            </a:pPr>
            <a:r>
              <a:rPr lang="en-US" altLang="en-US" b="1" dirty="0">
                <a:solidFill>
                  <a:srgbClr val="231F20"/>
                </a:solidFill>
                <a:latin typeface="Helvetica Neue" panose="02000503000000020004" pitchFamily="2" charset="0"/>
                <a:sym typeface="Helvetica Neue" panose="02000503000000020004" pitchFamily="2" charset="0"/>
              </a:rPr>
              <a:t>Indicator A:</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900"/>
              </a:spcBef>
              <a:defRPr/>
            </a:pPr>
            <a:r>
              <a:rPr lang="en-US" altLang="en-US" dirty="0">
                <a:solidFill>
                  <a:srgbClr val="231F20"/>
                </a:solidFill>
                <a:latin typeface="Helvetica Neue" panose="02000503000000020004" pitchFamily="2" charset="0"/>
                <a:sym typeface="Helvetica Neue" panose="02000503000000020004" pitchFamily="2" charset="0"/>
              </a:rPr>
              <a:t>William makes the initial activity challenging by asking students to find an input from its output; this activity requires students to work backward [at 00:02:36:00]. Moreover, some of the partner activities include decimals, which also can be challenging. </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900"/>
              </a:spcBef>
              <a:defRPr/>
            </a:pPr>
            <a:r>
              <a:rPr lang="en-US" altLang="en-US" dirty="0">
                <a:solidFill>
                  <a:srgbClr val="231F20"/>
                </a:solidFill>
                <a:latin typeface="Helvetica Neue" panose="02000503000000020004" pitchFamily="2" charset="0"/>
                <a:sym typeface="Helvetica Neue" panose="02000503000000020004" pitchFamily="2" charset="0"/>
              </a:rPr>
              <a:t>William shows students upfront how to find an output given the two-operation rule. Once many students demonstrate that they have a foundational understanding, the class plays a round of “the function game." This game asks students to identify another ordered pair for an unknown rule when given a single ordered pair [at 00:13:16:00]. Students call out their guesses until William writes several ordered pairs in the table on the board. Eventually, many students show they are able to find the pattern.</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938"/>
              </a:spcBef>
              <a:defRPr/>
            </a:pPr>
            <a:endParaRPr lang="en-US" altLang="en-US" dirty="0">
              <a:solidFill>
                <a:srgbClr val="231F20"/>
              </a:solidFill>
              <a:latin typeface="Helvetica Neue" panose="02000503000000020004" pitchFamily="2" charset="0"/>
              <a:sym typeface="Helvetica Neue" panose="02000503000000020004" pitchFamily="2" charset="0"/>
            </a:endParaRPr>
          </a:p>
          <a:p>
            <a:pPr>
              <a:spcBef>
                <a:spcPts val="938"/>
              </a:spcBef>
              <a:defRPr/>
            </a:pPr>
            <a:r>
              <a:rPr lang="en-US" altLang="en-US" dirty="0">
                <a:solidFill>
                  <a:srgbClr val="231F20"/>
                </a:solidFill>
                <a:latin typeface="Helvetica Neue" panose="02000503000000020004" pitchFamily="2" charset="0"/>
                <a:sym typeface="Helvetica Neue" panose="02000503000000020004" pitchFamily="2" charset="0"/>
              </a:rPr>
              <a:t>Students discuss the problems productively. William often asks probing questions to move students forward in their thinking. For example, when a student answers the question during the initial activity, William encourages him to elaborate on the answer [at 00:02:07:00].</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938"/>
              </a:spcBef>
              <a:defRPr/>
            </a:pPr>
            <a:r>
              <a:rPr lang="en-US" altLang="en-US" dirty="0">
                <a:solidFill>
                  <a:srgbClr val="231F20"/>
                </a:solidFill>
                <a:latin typeface="Helvetica Neue" panose="02000503000000020004" pitchFamily="2" charset="0"/>
                <a:sym typeface="Helvetica Neue" panose="02000503000000020004" pitchFamily="2" charset="0"/>
              </a:rPr>
              <a:t>William often encourages students to justify and elaborate on their responses. When students work in small and whole groups, William asks questions rather than just impart information. His questions require more than a “yes” or “no” answer from students; he does not simply give students answers. He leads them to the correct answers. He often tries to clarify students' understanding, asking them to explain how they got their answers. In his interview, William describes his intentionality to lead through questions [at 00:06:03:00].</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850"/>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850"/>
              </a:spcBef>
              <a:defRPr/>
            </a:pPr>
            <a:r>
              <a:rPr lang="en-US" altLang="en-US" b="1" dirty="0">
                <a:solidFill>
                  <a:srgbClr val="231F20"/>
                </a:solidFill>
                <a:latin typeface="Helvetica Neue" panose="02000503000000020004" pitchFamily="2" charset="0"/>
                <a:sym typeface="Helvetica Neue" panose="02000503000000020004" pitchFamily="2" charset="0"/>
              </a:rPr>
              <a:t>Indicator B:</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900"/>
              </a:spcBef>
              <a:defRPr/>
            </a:pPr>
            <a:r>
              <a:rPr lang="en-US" altLang="en-US" dirty="0">
                <a:solidFill>
                  <a:srgbClr val="231F20"/>
                </a:solidFill>
                <a:latin typeface="Helvetica Neue" panose="02000503000000020004" pitchFamily="2" charset="0"/>
                <a:sym typeface="Helvetica Neue" panose="02000503000000020004" pitchFamily="2" charset="0"/>
              </a:rPr>
              <a:t>During the whole-group discussions, William uses explanation, modeling, and examples. When he introduces the concept of finding the input/output based on a two-operation rule, William builds from previous knowledge of doing so with one operation. After showing an example, he has students work on tables with their partners. He also asks many questions throughout.</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900"/>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900"/>
              </a:spcBef>
              <a:defRPr/>
            </a:pPr>
            <a:r>
              <a:rPr lang="en-US" altLang="en-US" b="1" dirty="0">
                <a:solidFill>
                  <a:srgbClr val="231F20"/>
                </a:solidFill>
                <a:latin typeface="Helvetica Neue" panose="02000503000000020004" pitchFamily="2" charset="0"/>
                <a:sym typeface="Helvetica Neue" panose="02000503000000020004" pitchFamily="2" charset="0"/>
              </a:rPr>
              <a:t>Indicator C:</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725"/>
              </a:spcBef>
              <a:defRPr/>
            </a:pPr>
            <a:r>
              <a:rPr lang="en-US" altLang="en-US" dirty="0">
                <a:solidFill>
                  <a:srgbClr val="231F20"/>
                </a:solidFill>
                <a:latin typeface="Helvetica Neue" panose="02000503000000020004" pitchFamily="2" charset="0"/>
                <a:sym typeface="Helvetica Neue" panose="02000503000000020004" pitchFamily="2" charset="0"/>
              </a:rPr>
              <a:t>The problems and activities presented are appropriate for Low/Middle Intermediate-level students and match the standards at that level. William presents a variety of problems during the short segment. William works through an example of finding the input/output based on a two-operation rule with students. Then they complete a few problems on their own and report out. They also play “the function game” [at 00:13:16:00]. All students are participating and are engaged in each of these activities and in-class discussions. </a:t>
            </a:r>
            <a:r>
              <a:rPr lang="en-US" altLang="en-US" dirty="0">
                <a:latin typeface="Helvetica Neue" panose="02000503000000020004" pitchFamily="2" charset="0"/>
                <a:sym typeface="Helvetica Neue" panose="02000503000000020004" pitchFamily="2" charset="0"/>
              </a:rPr>
              <a:t>Students ask questions, discuss, and volunteer answers throughout the lesson.</a:t>
            </a:r>
            <a:endParaRPr lang="en-US" altLang="en-US" b="1" dirty="0">
              <a:latin typeface="Calibri" panose="020F0502020204030204" pitchFamily="34" charset="0"/>
              <a:sym typeface="Calibri" panose="020F0502020204030204" pitchFamily="34"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Google Shape;228;p23:notes">
            <a:extLst>
              <a:ext uri="{FF2B5EF4-FFF2-40B4-BE49-F238E27FC236}">
                <a16:creationId xmlns:a16="http://schemas.microsoft.com/office/drawing/2014/main" id="{2BAFCBB8-A087-48ED-A6B2-9AA90D873122}"/>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59394" name="Google Shape;229;p23:notes">
            <a:extLst>
              <a:ext uri="{FF2B5EF4-FFF2-40B4-BE49-F238E27FC236}">
                <a16:creationId xmlns:a16="http://schemas.microsoft.com/office/drawing/2014/main" id="{91DD7AB6-17D9-44E4-8265-9D624AB51DBF}"/>
              </a:ext>
            </a:extLst>
          </p:cNvPr>
          <p:cNvSpPr>
            <a:spLocks noGrp="1" noChangeArrowheads="1"/>
          </p:cNvSpPr>
          <p:nvPr>
            <p:ph type="body" idx="1"/>
          </p:nvPr>
        </p:nvSpPr>
        <p:spPr>
          <a:ln w="9525"/>
        </p:spPr>
        <p:txBody>
          <a:bodyPr lIns="95275" tIns="46825" rIns="95275" bIns="46825"/>
          <a:lstStyle/>
          <a:p>
            <a:pPr>
              <a:spcBef>
                <a:spcPct val="0"/>
              </a:spcBef>
              <a:defRPr/>
            </a:pPr>
            <a:r>
              <a:rPr lang="en-US" altLang="en-US" b="1" dirty="0">
                <a:latin typeface="Times New Roman" panose="02020603050405020304" pitchFamily="18" charset="0"/>
                <a:cs typeface="Times New Roman" panose="02020603050405020304" pitchFamily="18" charset="0"/>
                <a:sym typeface="Times New Roman" panose="02020603050405020304" pitchFamily="18" charset="0"/>
              </a:rPr>
              <a:t>Big idea</a:t>
            </a:r>
            <a:r>
              <a:rPr lang="en-US" altLang="en-US" dirty="0">
                <a:latin typeface="Times New Roman" panose="02020603050405020304" pitchFamily="18" charset="0"/>
                <a:cs typeface="Times New Roman" panose="02020603050405020304" pitchFamily="18" charset="0"/>
                <a:sym typeface="Times New Roman" panose="02020603050405020304" pitchFamily="18" charset="0"/>
              </a:rPr>
              <a:t>: </a:t>
            </a:r>
            <a:r>
              <a:rPr lang="en-US" altLang="en-US" dirty="0">
                <a:latin typeface="Calibri" panose="020F0502020204030204" pitchFamily="34" charset="0"/>
                <a:sym typeface="Calibri" panose="020F0502020204030204" pitchFamily="34" charset="0"/>
              </a:rPr>
              <a:t>Share ratings for Core Action 5 across teams.</a:t>
            </a:r>
            <a:endParaRPr lang="en-US" altLang="en-US" dirty="0">
              <a:latin typeface="Times New Roman" panose="02020603050405020304" pitchFamily="18"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475"/>
              </a:spcBef>
              <a:defRPr/>
            </a:pPr>
            <a:r>
              <a:rPr lang="en-US" altLang="en-US" b="1" dirty="0">
                <a:latin typeface="Calibri" panose="020F0502020204030204" pitchFamily="34" charset="0"/>
                <a:sym typeface="Calibri" panose="020F0502020204030204" pitchFamily="34" charset="0"/>
              </a:rPr>
              <a:t>Facilitator talking points:</a:t>
            </a:r>
            <a:endParaRPr lang="en-US" alt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Times New Roman" panose="02020603050405020304" pitchFamily="18" charset="0"/>
            </a:endParaRP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participants to compare their ratings with the sample ratings.</a:t>
            </a:r>
          </a:p>
          <a:p>
            <a:pPr marL="171450" indent="-171450" eaLnBrk="1" hangingPunct="1">
              <a:spcBef>
                <a:spcPts val="475"/>
              </a:spcBef>
              <a:buClr>
                <a:srgbClr val="000000"/>
              </a:buClr>
              <a:buSzPts val="1400"/>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You can follow along in the doc that shows the relevant portion of the Resource Package.</a:t>
            </a:r>
            <a:endParaRPr lang="en-US" altLang="en-US" dirty="0">
              <a:latin typeface="Times New Roman" panose="02020603050405020304" pitchFamily="18" charset="0"/>
            </a:endParaRPr>
          </a:p>
          <a:p>
            <a:pPr>
              <a:spcBef>
                <a:spcPts val="475"/>
              </a:spcBef>
              <a:buFontTx/>
              <a:buChar char="•"/>
              <a:defRPr/>
            </a:pPr>
            <a:endParaRPr lang="en-US" altLang="en-US" dirty="0">
              <a:solidFill>
                <a:srgbClr val="000000"/>
              </a:solidFill>
              <a:latin typeface="Times New Roman" panose="02020603050405020304" pitchFamily="18" charset="0"/>
              <a:sym typeface="Times New Roman" panose="02020603050405020304" pitchFamily="18" charset="0"/>
            </a:endParaRPr>
          </a:p>
          <a:p>
            <a:pPr>
              <a:spcBef>
                <a:spcPts val="475"/>
              </a:spcBef>
              <a:defRPr/>
            </a:pPr>
            <a:r>
              <a:rPr lang="en-US" altLang="en-US" b="1" dirty="0">
                <a:latin typeface="Calibri" panose="020F0502020204030204" pitchFamily="34" charset="0"/>
                <a:sym typeface="Calibri" panose="020F0502020204030204" pitchFamily="34" charset="0"/>
              </a:rPr>
              <a:t>Facilitator notes: </a:t>
            </a:r>
            <a:endParaRPr lang="en-US" altLang="en-US" dirty="0">
              <a:latin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Facilitator should note how teams’ ratings compared to the example ratings.</a:t>
            </a:r>
          </a:p>
          <a:p>
            <a:pPr marL="171450" indent="-171450">
              <a:spcBef>
                <a:spcPts val="475"/>
              </a:spcBef>
              <a:buFont typeface="Arial" panose="020B0604020202020204" pitchFamily="34" charset="0"/>
              <a:buChar char="•"/>
              <a:defRPr/>
            </a:pPr>
            <a:r>
              <a:rPr lang="en-US" altLang="en-US" dirty="0">
                <a:latin typeface="Calibri" panose="020F0502020204030204" pitchFamily="34" charset="0"/>
                <a:cs typeface="Times New Roman" panose="02020603050405020304" pitchFamily="18" charset="0"/>
                <a:sym typeface="Calibri" panose="020F0502020204030204" pitchFamily="34" charset="0"/>
              </a:rPr>
              <a:t>Go over the evidence and determine if differences in ratings are because of a difference in evidence.</a:t>
            </a:r>
            <a:endParaRPr lang="en-US" altLang="en-US" dirty="0">
              <a:latin typeface="Times New Roman" panose="02020603050405020304" pitchFamily="18" charset="0"/>
              <a:cs typeface="Times New Roman" panose="02020603050405020304" pitchFamily="18" charset="0"/>
            </a:endParaRPr>
          </a:p>
          <a:p>
            <a:pPr marL="171450" indent="-171450">
              <a:spcBef>
                <a:spcPts val="475"/>
              </a:spcBef>
              <a:buFont typeface="Arial" panose="020B0604020202020204" pitchFamily="34" charset="0"/>
              <a:buChar char="•"/>
              <a:defRPr/>
            </a:pPr>
            <a:r>
              <a:rPr lang="en-US" altLang="en-US" dirty="0">
                <a:latin typeface="Calibri" panose="020F0502020204030204" pitchFamily="34" charset="0"/>
                <a:sym typeface="Calibri" panose="020F0502020204030204" pitchFamily="34" charset="0"/>
              </a:rPr>
              <a:t>Ask for clarifying questions. </a:t>
            </a:r>
            <a:endParaRPr lang="en-US" altLang="en-US" dirty="0">
              <a:latin typeface="Times New Roman" panose="02020603050405020304" pitchFamily="18" charset="0"/>
            </a:endParaRPr>
          </a:p>
          <a:p>
            <a:pPr>
              <a:spcBef>
                <a:spcPts val="475"/>
              </a:spcBef>
              <a:defRPr/>
            </a:pPr>
            <a:endParaRPr lang="en-US" altLang="en-US" dirty="0">
              <a:solidFill>
                <a:srgbClr val="231F20"/>
              </a:solidFill>
              <a:latin typeface="Helvetica Neue" panose="02000503000000020004" pitchFamily="2" charset="0"/>
              <a:sym typeface="Helvetica Neue" panose="02000503000000020004" pitchFamily="2" charset="0"/>
            </a:endParaRPr>
          </a:p>
          <a:p>
            <a:pPr>
              <a:spcBef>
                <a:spcPts val="475"/>
              </a:spcBef>
              <a:defRPr/>
            </a:pPr>
            <a:endParaRPr lang="en-US" altLang="en-US" b="1" dirty="0">
              <a:latin typeface="Calibri" panose="020F0502020204030204" pitchFamily="34" charset="0"/>
              <a:sym typeface="Calibri" panose="020F0502020204030204" pitchFamily="34" charset="0"/>
            </a:endParaRPr>
          </a:p>
          <a:p>
            <a:pPr>
              <a:spcBef>
                <a:spcPts val="913"/>
              </a:spcBef>
              <a:defRPr/>
            </a:pPr>
            <a:r>
              <a:rPr lang="en-US" altLang="en-US" b="1" dirty="0">
                <a:solidFill>
                  <a:srgbClr val="231F20"/>
                </a:solidFill>
                <a:latin typeface="Helvetica Neue" panose="02000503000000020004" pitchFamily="2" charset="0"/>
                <a:sym typeface="Helvetica Neue" panose="02000503000000020004" pitchFamily="2" charset="0"/>
              </a:rPr>
              <a:t>Indicator A:</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875"/>
              </a:spcBef>
              <a:defRPr/>
            </a:pPr>
            <a:r>
              <a:rPr lang="en-US" altLang="en-US" dirty="0">
                <a:solidFill>
                  <a:srgbClr val="231F20"/>
                </a:solidFill>
                <a:latin typeface="Helvetica Neue" panose="02000503000000020004" pitchFamily="2" charset="0"/>
                <a:sym typeface="Helvetica Neue" panose="02000503000000020004" pitchFamily="2" charset="0"/>
              </a:rPr>
              <a:t>William checks for student understanding in numerous ways: any time students work with a partner, he circulates, checks their work, and asks questions. </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marL="0" marR="0" lvl="0" indent="0" algn="l" defTabSz="923925" rtl="0" eaLnBrk="0" fontAlgn="base" latinLnBrk="0" hangingPunct="0">
              <a:lnSpc>
                <a:spcPct val="90000"/>
              </a:lnSpc>
              <a:spcBef>
                <a:spcPts val="900"/>
              </a:spcBef>
              <a:spcAft>
                <a:spcPct val="0"/>
              </a:spcAft>
              <a:buClrTx/>
              <a:buSzTx/>
              <a:buFontTx/>
              <a:buNone/>
              <a:tabLst/>
              <a:defRPr/>
            </a:pPr>
            <a:r>
              <a:rPr lang="en-US" altLang="en-US" dirty="0">
                <a:solidFill>
                  <a:srgbClr val="231F20"/>
                </a:solidFill>
                <a:latin typeface="Helvetica Neue" panose="02000503000000020004" pitchFamily="2" charset="0"/>
                <a:sym typeface="Helvetica Neue" panose="02000503000000020004" pitchFamily="2" charset="0"/>
              </a:rPr>
              <a:t>As noted, William more often leads students to the correct answers through questioning than by providing them. </a:t>
            </a:r>
            <a:r>
              <a:rPr lang="en-US" sz="1200" kern="1200" dirty="0">
                <a:solidFill>
                  <a:schemeClr val="tx1"/>
                </a:solidFill>
                <a:effectLst/>
                <a:latin typeface="Times New Roman" pitchFamily="-109" charset="0"/>
                <a:ea typeface="MS PGothic" panose="020B0600070205080204" pitchFamily="34" charset="-128"/>
                <a:cs typeface="MS PGothic" charset="0"/>
              </a:rPr>
              <a:t>For example, when a student checks an answer using the opposite operation instead of applying the original operation, William asks questions to clarify the process.</a:t>
            </a:r>
            <a:r>
              <a:rPr lang="en-US" altLang="en-US" dirty="0">
                <a:solidFill>
                  <a:srgbClr val="231F20"/>
                </a:solidFill>
                <a:latin typeface="Helvetica Neue" panose="02000503000000020004" pitchFamily="2" charset="0"/>
                <a:sym typeface="Helvetica Neue" panose="02000503000000020004" pitchFamily="2" charset="0"/>
              </a:rPr>
              <a:t> He then leads the student toward correcting his answer [at 00:04:54:00]. During whole class discussions, William calls on several different students; students are comfortable volunteering.</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900"/>
              </a:spcBef>
              <a:defRPr/>
            </a:pPr>
            <a:endParaRPr lang="en-US" altLang="en-US" dirty="0">
              <a:solidFill>
                <a:srgbClr val="231F20"/>
              </a:solidFill>
              <a:latin typeface="Helvetica Neue" panose="02000503000000020004" pitchFamily="2" charset="0"/>
              <a:sym typeface="Helvetica Neue" panose="02000503000000020004" pitchFamily="2" charset="0"/>
            </a:endParaRPr>
          </a:p>
          <a:p>
            <a:pPr>
              <a:spcBef>
                <a:spcPts val="900"/>
              </a:spcBef>
              <a:defRPr/>
            </a:pPr>
            <a:r>
              <a:rPr lang="en-US" altLang="en-US" dirty="0">
                <a:solidFill>
                  <a:srgbClr val="231F20"/>
                </a:solidFill>
                <a:latin typeface="Helvetica Neue" panose="02000503000000020004" pitchFamily="2" charset="0"/>
                <a:sym typeface="Helvetica Neue" panose="02000503000000020004" pitchFamily="2" charset="0"/>
              </a:rPr>
              <a:t>William provides specific feedback to students throughout the lesson to correct misunderstandings. For example, when a student has trouble completing a whole-group example, he first walks her through that example. Then walks her through two additional examples using a series of questions [at 00:07:38:00].</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900"/>
              </a:spcBef>
              <a:defRPr/>
            </a:pPr>
            <a:r>
              <a:rPr lang="en-US" altLang="en-US" dirty="0">
                <a:solidFill>
                  <a:srgbClr val="231F20"/>
                </a:solidFill>
                <a:latin typeface="Helvetica Neue" panose="02000503000000020004" pitchFamily="2" charset="0"/>
                <a:sym typeface="Helvetica Neue" panose="02000503000000020004" pitchFamily="2" charset="0"/>
              </a:rPr>
              <a:t>Throughout the lesson, William allows students plenty of time to express their answers and ideas. For example, when a student starts down the wrong path, William gives him time to express his answer before going back and addressing the misconception [at 00:04:54:00].</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900"/>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spcBef>
                <a:spcPts val="900"/>
              </a:spcBef>
              <a:defRPr/>
            </a:pPr>
            <a:r>
              <a:rPr lang="en-US" altLang="en-US" b="1" dirty="0">
                <a:solidFill>
                  <a:srgbClr val="231F20"/>
                </a:solidFill>
                <a:latin typeface="Helvetica Neue" panose="02000503000000020004" pitchFamily="2" charset="0"/>
                <a:sym typeface="Helvetica Neue" panose="02000503000000020004" pitchFamily="2" charset="0"/>
              </a:rPr>
              <a:t>Indicator B:</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spcBef>
                <a:spcPts val="900"/>
              </a:spcBef>
              <a:defRPr/>
            </a:pPr>
            <a:r>
              <a:rPr lang="en-US" altLang="en-US" dirty="0">
                <a:solidFill>
                  <a:srgbClr val="231F20"/>
                </a:solidFill>
                <a:latin typeface="Helvetica Neue" panose="02000503000000020004" pitchFamily="2" charset="0"/>
                <a:sym typeface="Helvetica Neue" panose="02000503000000020004" pitchFamily="2" charset="0"/>
              </a:rPr>
              <a:t>During the whole-group discussion, William responds to a student who has a misunderstanding when "checking" his answer [at 00:04:54:00]. He also provides supplemental instruction to a student who has trouble working independently through the problems [at 00:07:38:00]. In both instances, he works with them until they understand the content.</a:t>
            </a:r>
            <a:endParaRPr lang="en-US" altLang="en-US" dirty="0">
              <a:latin typeface="Times New Roman" panose="02020603050405020304" pitchFamily="18" charset="0"/>
              <a:cs typeface="Times New Roman" panose="02020603050405020304" pitchFamily="18" charset="0"/>
              <a:sym typeface="Times New Roman" panose="02020603050405020304" pitchFamily="18" charset="0"/>
            </a:endParaRPr>
          </a:p>
          <a:p>
            <a:pPr>
              <a:lnSpc>
                <a:spcPct val="107000"/>
              </a:lnSpc>
              <a:spcBef>
                <a:spcPts val="850"/>
              </a:spcBef>
              <a:defRPr/>
            </a:pPr>
            <a:endParaRPr lang="en-US" altLang="en-US" b="1" dirty="0">
              <a:solidFill>
                <a:srgbClr val="231F20"/>
              </a:solidFill>
              <a:latin typeface="Helvetica Neue" panose="02000503000000020004" pitchFamily="2" charset="0"/>
              <a:sym typeface="Helvetica Neue" panose="02000503000000020004" pitchFamily="2" charset="0"/>
            </a:endParaRPr>
          </a:p>
          <a:p>
            <a:pPr>
              <a:lnSpc>
                <a:spcPct val="107000"/>
              </a:lnSpc>
              <a:spcBef>
                <a:spcPts val="850"/>
              </a:spcBef>
              <a:defRPr/>
            </a:pPr>
            <a:r>
              <a:rPr lang="en-US" altLang="en-US" b="1" dirty="0">
                <a:solidFill>
                  <a:srgbClr val="231F20"/>
                </a:solidFill>
                <a:latin typeface="Helvetica Neue" panose="02000503000000020004" pitchFamily="2" charset="0"/>
                <a:sym typeface="Helvetica Neue" panose="02000503000000020004" pitchFamily="2" charset="0"/>
              </a:rPr>
              <a:t>Indicator C:</a:t>
            </a:r>
            <a:endParaRPr lang="en-US" altLang="en-US" dirty="0">
              <a:latin typeface="Calibri" panose="020F0502020204030204" pitchFamily="34" charset="0"/>
              <a:sym typeface="Calibri" panose="020F0502020204030204" pitchFamily="34" charset="0"/>
            </a:endParaRPr>
          </a:p>
          <a:p>
            <a:pPr>
              <a:lnSpc>
                <a:spcPct val="107000"/>
              </a:lnSpc>
              <a:spcBef>
                <a:spcPts val="1700"/>
              </a:spcBef>
              <a:defRPr/>
            </a:pPr>
            <a:r>
              <a:rPr lang="en-US" altLang="en-US" dirty="0">
                <a:solidFill>
                  <a:srgbClr val="231F20"/>
                </a:solidFill>
                <a:latin typeface="Helvetica Neue" panose="02000503000000020004" pitchFamily="2" charset="0"/>
                <a:sym typeface="Helvetica Neue" panose="02000503000000020004" pitchFamily="2" charset="0"/>
              </a:rPr>
              <a:t>Although William does not explicitly ask students to reflect on their learning as a group, this video is only a segment and does not show the lesson's close.</a:t>
            </a:r>
            <a:endParaRPr lang="en-US" altLang="en-US" dirty="0">
              <a:latin typeface="Calibri" panose="020F0502020204030204" pitchFamily="34" charset="0"/>
              <a:sym typeface="Calibri" panose="020F0502020204030204" pitchFamily="34" charset="0"/>
            </a:endParaRPr>
          </a:p>
          <a:p>
            <a:pPr>
              <a:spcBef>
                <a:spcPts val="475"/>
              </a:spcBef>
              <a:defRPr/>
            </a:pPr>
            <a:endParaRPr lang="en-US" altLang="en-US" dirty="0">
              <a:latin typeface="Calibri" panose="020F0502020204030204" pitchFamily="34" charset="0"/>
              <a:sym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6E1116FD-43BE-4F2B-87DF-6B2293883B20}"/>
              </a:ext>
            </a:extLst>
          </p:cNvPr>
          <p:cNvSpPr>
            <a:spLocks noGrp="1" noRot="1" noChangeAspect="1" noChangeArrowheads="1" noTextEdit="1"/>
          </p:cNvSpPr>
          <p:nvPr>
            <p:ph type="sldImg"/>
          </p:nvPr>
        </p:nvSpPr>
        <p:spPr>
          <a:xfrm>
            <a:off x="622300" y="373063"/>
            <a:ext cx="4167188" cy="3124200"/>
          </a:xfrm>
          <a:ln/>
        </p:spPr>
      </p:sp>
      <p:sp>
        <p:nvSpPr>
          <p:cNvPr id="13314" name="Notes Placeholder 2">
            <a:extLst>
              <a:ext uri="{FF2B5EF4-FFF2-40B4-BE49-F238E27FC236}">
                <a16:creationId xmlns:a16="http://schemas.microsoft.com/office/drawing/2014/main" id="{54F2EC34-F3ED-45EF-8788-16E3AB2074D3}"/>
              </a:ext>
            </a:extLst>
          </p:cNvPr>
          <p:cNvSpPr>
            <a:spLocks noGrp="1"/>
          </p:cNvSpPr>
          <p:nvPr>
            <p:ph type="body" idx="1"/>
          </p:nvPr>
        </p:nvSpPr>
        <p:spPr>
          <a:xfrm>
            <a:off x="374650" y="3802063"/>
            <a:ext cx="5867400" cy="4573587"/>
          </a:xfrm>
          <a:ln w="9525"/>
        </p:spPr>
        <p:txBody>
          <a:bodyPr/>
          <a:lstStyle/>
          <a:p>
            <a:pPr>
              <a:lnSpc>
                <a:spcPct val="100000"/>
              </a:lnSpc>
              <a:spcBef>
                <a:spcPts val="0"/>
              </a:spcBef>
              <a:defRPr/>
            </a:pPr>
            <a:r>
              <a:rPr lang="en-US" altLang="en-US" sz="1100" b="1" dirty="0">
                <a:latin typeface="Times New Roman" panose="02020603050405020304" pitchFamily="18" charset="0"/>
                <a:cs typeface="Times New Roman" panose="02020603050405020304" pitchFamily="18" charset="0"/>
              </a:rPr>
              <a:t>Big idea: </a:t>
            </a:r>
            <a:r>
              <a:rPr lang="en-US" altLang="en-US" sz="1100" dirty="0">
                <a:latin typeface="Times New Roman" panose="02020603050405020304" pitchFamily="18" charset="0"/>
                <a:cs typeface="Times New Roman" panose="02020603050405020304" pitchFamily="18" charset="0"/>
              </a:rPr>
              <a:t>Share our evidence and ratings.</a:t>
            </a:r>
          </a:p>
          <a:p>
            <a:pPr marL="633413" lvl="1" indent="-171450">
              <a:lnSpc>
                <a:spcPct val="100000"/>
              </a:lnSpc>
              <a:spcBef>
                <a:spcPts val="0"/>
              </a:spcBef>
              <a:buFont typeface="Arial" panose="020B0604020202020204" pitchFamily="34" charset="0"/>
              <a:buChar char="•"/>
              <a:defRPr/>
            </a:pPr>
            <a:endParaRPr 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talking points:</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Now </a:t>
            </a:r>
            <a:r>
              <a:rPr lang="en-US" sz="1100" dirty="0">
                <a:latin typeface="Times New Roman" panose="02020603050405020304" pitchFamily="18" charset="0"/>
                <a:cs typeface="Times New Roman" panose="02020603050405020304" pitchFamily="18" charset="0"/>
              </a:rPr>
              <a:t>that we’ve compared the ratings for these Core Actions, we want to give you some individual work time. C</a:t>
            </a:r>
            <a:r>
              <a:rPr lang="en-US" altLang="en-US" sz="1100" dirty="0">
                <a:latin typeface="Times New Roman" panose="02020603050405020304" pitchFamily="18" charset="0"/>
                <a:cs typeface="Times New Roman" panose="02020603050405020304" pitchFamily="18" charset="0"/>
              </a:rPr>
              <a:t>ompare your evidence with the sample.</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Remember that there can be many “right” answers. But while the evidence may be different, there should be agreement on the general findings and ratings. </a:t>
            </a:r>
          </a:p>
          <a:p>
            <a:pPr marL="171450" indent="-171450">
              <a:spcBef>
                <a:spcPts val="0"/>
              </a:spcBef>
              <a:buFont typeface="Arial" panose="020B0604020202020204" pitchFamily="34" charset="0"/>
              <a:buChar char="•"/>
              <a:defRPr/>
            </a:pPr>
            <a:r>
              <a:rPr lang="en-US" altLang="en-US" sz="1100" dirty="0">
                <a:latin typeface="Times New Roman"/>
                <a:ea typeface="MS PGothic"/>
                <a:cs typeface="Times New Roman"/>
              </a:rPr>
              <a:t>We’re going to take 10 minutes for you to compare what you found with those of the example workbook.  </a:t>
            </a:r>
            <a:endParaRPr lang="en-US" altLang="en-US" sz="1100" dirty="0">
              <a:latin typeface="Times New Roman" panose="02020603050405020304" pitchFamily="18" charset="0"/>
              <a:cs typeface="Times New Roman" panose="02020603050405020304" pitchFamily="18" charset="0"/>
            </a:endParaRP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Take some notes about what you see as the same and different. Then we’ll ask you to share your findings when we come back together.</a:t>
            </a:r>
          </a:p>
          <a:p>
            <a:pPr marL="171450" indent="-171450">
              <a:spcBef>
                <a:spcPts val="0"/>
              </a:spcBef>
              <a:buFont typeface="Arial" panose="020B0604020202020204" pitchFamily="34" charset="0"/>
              <a:buChar char="•"/>
              <a:defRPr/>
            </a:pPr>
            <a:r>
              <a:rPr lang="en-US" altLang="en-US" sz="1100" dirty="0">
                <a:latin typeface="Times New Roman" panose="02020603050405020304" pitchFamily="18" charset="0"/>
                <a:cs typeface="Times New Roman" panose="02020603050405020304" pitchFamily="18" charset="0"/>
              </a:rPr>
              <a:t>[After work time] Now let’s hear from a couple of teams about their comparison… </a:t>
            </a:r>
          </a:p>
          <a:p>
            <a:pPr>
              <a:spcBef>
                <a:spcPts val="0"/>
              </a:spcBef>
              <a:defRPr/>
            </a:pPr>
            <a:endParaRPr lang="en-US" altLang="en-US" sz="1100" b="1" dirty="0">
              <a:latin typeface="Times New Roman" panose="02020603050405020304" pitchFamily="18" charset="0"/>
              <a:cs typeface="Times New Roman" panose="02020603050405020304" pitchFamily="18" charset="0"/>
            </a:endParaRPr>
          </a:p>
          <a:p>
            <a:pPr>
              <a:spcBef>
                <a:spcPts val="0"/>
              </a:spcBef>
              <a:defRPr/>
            </a:pPr>
            <a:r>
              <a:rPr lang="en-US" altLang="en-US" sz="1100" b="1" dirty="0">
                <a:latin typeface="Times New Roman" panose="02020603050405020304" pitchFamily="18" charset="0"/>
                <a:cs typeface="Times New Roman" panose="02020603050405020304" pitchFamily="18" charset="0"/>
              </a:rPr>
              <a:t>Facilitator notes: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8171721D-88D4-41ED-8C60-D4633D229435}"/>
              </a:ext>
            </a:extLst>
          </p:cNvPr>
          <p:cNvSpPr>
            <a:spLocks noGrp="1" noRot="1" noChangeAspect="1" noChangeArrowheads="1" noTextEdit="1"/>
          </p:cNvSpPr>
          <p:nvPr>
            <p:ph type="sldImg"/>
          </p:nvPr>
        </p:nvSpPr>
        <p:spPr>
          <a:ln/>
        </p:spPr>
      </p:sp>
      <p:sp>
        <p:nvSpPr>
          <p:cNvPr id="67586" name="Notes Placeholder 2">
            <a:extLst>
              <a:ext uri="{FF2B5EF4-FFF2-40B4-BE49-F238E27FC236}">
                <a16:creationId xmlns:a16="http://schemas.microsoft.com/office/drawing/2014/main" id="{D62B4B83-05F9-4944-9CBA-454D09884885}"/>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2B9BCE51-4501-4FB2-862D-DCC6C6F968F3}"/>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6411A5E5-5279-41DB-986C-91712B25AB10}"/>
              </a:ext>
            </a:extLst>
          </p:cNvPr>
          <p:cNvSpPr>
            <a:spLocks noGrp="1"/>
          </p:cNvSpPr>
          <p:nvPr>
            <p:ph type="body" idx="1"/>
          </p:nvPr>
        </p:nvSpPr>
        <p:spPr/>
        <p:txBody>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Prepare for team assignment to watch the video.</a:t>
            </a:r>
          </a:p>
          <a:p>
            <a:pPr>
              <a:spcBef>
                <a:spcPts val="480"/>
              </a:spcBef>
              <a:spcAft>
                <a:spcPts val="0"/>
              </a:spcAft>
              <a:defRPr/>
            </a:pPr>
            <a:endParaRPr lang="en-US"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Prepare participants for Week 2 work.</a:t>
            </a:r>
          </a:p>
          <a:p>
            <a:pPr>
              <a:spcBef>
                <a:spcPts val="0"/>
              </a:spcBef>
              <a:spcAft>
                <a:spcPts val="0"/>
              </a:spcAft>
              <a:defRPr/>
            </a:pPr>
            <a:endParaRPr lang="en-US"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t>Address any questions that come through the chat. </a:t>
            </a:r>
          </a:p>
          <a:p>
            <a:pPr marL="171450" indent="-171450">
              <a:spcBef>
                <a:spcPts val="480"/>
              </a:spcBef>
              <a:spcAft>
                <a:spcPts val="0"/>
              </a:spcAft>
              <a:buClr>
                <a:schemeClr val="dk1"/>
              </a:buClr>
              <a:buSzPts val="1200"/>
              <a:buFont typeface="Arial"/>
              <a:buChar char="•"/>
              <a:defRPr/>
            </a:pPr>
            <a:r>
              <a:rPr lang="en-US" dirty="0"/>
              <a:t>Make sure they don’t look at the </a:t>
            </a:r>
            <a:r>
              <a:rPr lang="en-US"/>
              <a:t>Resource Package </a:t>
            </a:r>
            <a:r>
              <a:rPr lang="en-US" dirty="0"/>
              <a:t>prior to their observations so they aren’t influenced by the sample answers provided there.</a:t>
            </a:r>
          </a:p>
          <a:p>
            <a:pPr marL="171450" indent="-171450">
              <a:spcBef>
                <a:spcPts val="480"/>
              </a:spcBef>
              <a:spcAft>
                <a:spcPts val="0"/>
              </a:spcAft>
              <a:buClr>
                <a:schemeClr val="dk1"/>
              </a:buClr>
              <a:buSzPts val="1200"/>
              <a:buFont typeface="Arial"/>
              <a:buChar char="•"/>
              <a:defRPr/>
            </a:pPr>
            <a:r>
              <a:rPr lang="en-US" dirty="0"/>
              <a:t>They could review the lesson plan to determine the goals of the lesson and the targeted standards.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Google Shape;80;p4:notes">
            <a:extLst>
              <a:ext uri="{FF2B5EF4-FFF2-40B4-BE49-F238E27FC236}">
                <a16:creationId xmlns:a16="http://schemas.microsoft.com/office/drawing/2014/main" id="{2A5F497F-3AD3-4B32-ADE9-2B724513FA50}"/>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cap="flat">
            <a:round/>
            <a:headEnd type="none" w="sm" len="sm"/>
            <a:tailEnd type="none" w="sm" len="sm"/>
          </a:ln>
        </p:spPr>
      </p:sp>
      <p:sp>
        <p:nvSpPr>
          <p:cNvPr id="81" name="Google Shape;81;p4:notes">
            <a:extLst>
              <a:ext uri="{FF2B5EF4-FFF2-40B4-BE49-F238E27FC236}">
                <a16:creationId xmlns:a16="http://schemas.microsoft.com/office/drawing/2014/main" id="{D1D9EF5E-00CD-448E-B9A3-DE4EB0F36690}"/>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t>Big idea: </a:t>
            </a:r>
            <a:r>
              <a:rPr lang="en-US" dirty="0"/>
              <a:t>To understand participants’ familiarity with observation tools or rubrics.</a:t>
            </a:r>
            <a:endParaRPr dirty="0"/>
          </a:p>
          <a:p>
            <a:pPr>
              <a:spcBef>
                <a:spcPts val="480"/>
              </a:spcBef>
              <a:spcAft>
                <a:spcPts val="0"/>
              </a:spcAft>
              <a:defRPr/>
            </a:pPr>
            <a:endParaRPr dirty="0"/>
          </a:p>
          <a:p>
            <a:pPr>
              <a:spcBef>
                <a:spcPts val="480"/>
              </a:spcBef>
              <a:spcAft>
                <a:spcPts val="0"/>
              </a:spcAft>
              <a:defRPr/>
            </a:pPr>
            <a:r>
              <a:rPr lang="en-US" b="1" dirty="0"/>
              <a:t>Facilitator talking points:</a:t>
            </a:r>
          </a:p>
          <a:p>
            <a:pPr marL="171450" indent="-171450">
              <a:spcBef>
                <a:spcPts val="480"/>
              </a:spcBef>
              <a:spcAft>
                <a:spcPts val="0"/>
              </a:spcAft>
              <a:buFont typeface="Arial" panose="020B0604020202020204" pitchFamily="34" charset="0"/>
              <a:buChar char="•"/>
              <a:defRPr/>
            </a:pPr>
            <a:r>
              <a:rPr lang="en-US" dirty="0"/>
              <a:t>The Poll will appear on the screen.</a:t>
            </a:r>
          </a:p>
          <a:p>
            <a:pPr marL="171450" indent="-171450">
              <a:spcBef>
                <a:spcPts val="480"/>
              </a:spcBef>
              <a:spcAft>
                <a:spcPts val="0"/>
              </a:spcAft>
              <a:buFont typeface="Arial" panose="020B0604020202020204" pitchFamily="34" charset="0"/>
              <a:buChar char="•"/>
              <a:defRPr/>
            </a:pPr>
            <a:r>
              <a:rPr lang="en-US" dirty="0"/>
              <a:t>Please take a moment to select the answer that best represents your experience with observation tools or rubrics.</a:t>
            </a:r>
            <a:endParaRPr dirty="0"/>
          </a:p>
          <a:p>
            <a:pPr>
              <a:spcBef>
                <a:spcPts val="480"/>
              </a:spcBef>
              <a:spcAft>
                <a:spcPts val="0"/>
              </a:spcAft>
              <a:defRPr/>
            </a:pPr>
            <a:endParaRPr dirty="0"/>
          </a:p>
          <a:p>
            <a:pPr>
              <a:spcBef>
                <a:spcPts val="480"/>
              </a:spcBef>
              <a:spcAft>
                <a:spcPts val="0"/>
              </a:spcAft>
              <a:defRPr/>
            </a:pPr>
            <a:r>
              <a:rPr lang="en-US" b="1" dirty="0"/>
              <a:t>Facilitator notes: </a:t>
            </a:r>
          </a:p>
          <a:p>
            <a:pPr marL="171450" indent="-171450">
              <a:spcBef>
                <a:spcPts val="480"/>
              </a:spcBef>
              <a:spcAft>
                <a:spcPts val="0"/>
              </a:spcAft>
              <a:buFont typeface="Arial" panose="020B0604020202020204" pitchFamily="34" charset="0"/>
              <a:buChar char="•"/>
              <a:defRPr/>
            </a:pPr>
            <a:r>
              <a:rPr lang="en-US" dirty="0"/>
              <a:t>After poll results are shared, note any trends based on participant responses.  For example, “I see that many of you have been observed but are new to observing lessons using a tool or rubric.”</a:t>
            </a:r>
            <a:endParaRPr dirty="0"/>
          </a:p>
          <a:p>
            <a:pPr>
              <a:spcBef>
                <a:spcPts val="480"/>
              </a:spcBef>
              <a:spcAft>
                <a:spcPts val="0"/>
              </a:spcAft>
              <a:defRPr/>
            </a:pPr>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0BB52180-C0B9-4924-B480-56CEA601DFB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9B84332-B664-45F7-B323-855DE033D9D3}"/>
              </a:ext>
            </a:extLst>
          </p:cNvPr>
          <p:cNvSpPr>
            <a:spLocks noGrp="1"/>
          </p:cNvSpPr>
          <p:nvPr>
            <p:ph type="body" idx="1"/>
          </p:nvPr>
        </p:nvSpPr>
        <p:spPr/>
        <p:txBody>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Prepare for team-based assignment.</a:t>
            </a:r>
          </a:p>
          <a:p>
            <a:pPr>
              <a:spcBef>
                <a:spcPts val="480"/>
              </a:spcBef>
              <a:spcAft>
                <a:spcPts val="0"/>
              </a:spcAft>
              <a:defRPr/>
            </a:pPr>
            <a:endParaRPr lang="en-US"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Prepare participants for Week 2 work.</a:t>
            </a:r>
            <a:endParaRPr lang="en-US" dirty="0"/>
          </a:p>
          <a:p>
            <a:pPr>
              <a:spcBef>
                <a:spcPts val="0"/>
              </a:spcBef>
              <a:spcAft>
                <a:spcPts val="0"/>
              </a:spcAft>
              <a:defRPr/>
            </a:pPr>
            <a:endParaRPr lang="en-US" dirty="0">
              <a:latin typeface="Times New Roman"/>
              <a:ea typeface="Times New Roman"/>
              <a:cs typeface="Times New Roman"/>
              <a:sym typeface="Times New Roman"/>
            </a:endParaRPr>
          </a:p>
          <a:p>
            <a:pPr>
              <a:spcBef>
                <a:spcPts val="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t>Address any questions that come through the chat.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7" name="Google Shape;374;p44:notes">
            <a:extLst>
              <a:ext uri="{FF2B5EF4-FFF2-40B4-BE49-F238E27FC236}">
                <a16:creationId xmlns:a16="http://schemas.microsoft.com/office/drawing/2014/main" id="{E72D4294-D08A-442D-85D8-B8F9D323CA5A}"/>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solidFill>
            <a:srgbClr val="FFFFFF"/>
          </a:solidFill>
          <a:ln>
            <a:noFill/>
          </a:ln>
          <a:extLst>
            <a:ext uri="{91240B29-F687-4F45-9708-019B960494DF}">
              <a14:hiddenLine xmlns:a14="http://schemas.microsoft.com/office/drawing/2010/main" w="12700">
                <a:solidFill>
                  <a:schemeClr val="tx1"/>
                </a:solidFill>
                <a:round/>
                <a:headEnd/>
                <a:tailEnd/>
              </a14:hiddenLine>
            </a:ext>
          </a:extLst>
        </p:spPr>
      </p:sp>
      <p:sp>
        <p:nvSpPr>
          <p:cNvPr id="375" name="Google Shape;375;p44:notes">
            <a:extLst>
              <a:ext uri="{FF2B5EF4-FFF2-40B4-BE49-F238E27FC236}">
                <a16:creationId xmlns:a16="http://schemas.microsoft.com/office/drawing/2014/main" id="{B012F1FF-4344-4BB8-B4B0-C6E67C282200}"/>
              </a:ext>
            </a:extLst>
          </p:cNvPr>
          <p:cNvSpPr txBox="1">
            <a:spLocks noGrp="1"/>
          </p:cNvSpPr>
          <p:nvPr>
            <p:ph type="body" idx="1"/>
          </p:nvPr>
        </p:nvSpPr>
        <p:spPr>
          <a:solidFill>
            <a:srgbClr val="FFFFFF"/>
          </a:solidFill>
          <a:ln w="9525" cap="flat">
            <a:solidFill>
              <a:srgbClr val="000000"/>
            </a:solidFill>
            <a:round/>
            <a:headEnd type="none" w="sm" len="sm"/>
            <a:tailEnd type="none" w="sm" len="sm"/>
          </a:ln>
        </p:spPr>
        <p:txBody>
          <a:bodyPr spcFirstLastPara="1" lIns="95275" tIns="46825" rIns="95275" bIns="46825">
            <a:noAutofit/>
          </a:bodyPr>
          <a:lstStyle/>
          <a:p>
            <a:pPr>
              <a:spcBef>
                <a:spcPts val="0"/>
              </a:spcBef>
              <a:spcAft>
                <a:spcPts val="0"/>
              </a:spcAft>
              <a:defRPr/>
            </a:pPr>
            <a:r>
              <a:rPr lang="en-US" b="1" dirty="0">
                <a:solidFill>
                  <a:srgbClr val="000000"/>
                </a:solidFill>
                <a:latin typeface="Calibri"/>
                <a:ea typeface="Calibri"/>
                <a:cs typeface="Calibri"/>
                <a:sym typeface="Calibri"/>
              </a:rPr>
              <a:t>Big idea: </a:t>
            </a:r>
            <a:r>
              <a:rPr lang="en-US" b="0" dirty="0">
                <a:solidFill>
                  <a:srgbClr val="000000"/>
                </a:solidFill>
                <a:latin typeface="Calibri"/>
                <a:ea typeface="Calibri"/>
                <a:cs typeface="Calibri"/>
                <a:sym typeface="Calibri"/>
              </a:rPr>
              <a:t>Select participants for observation.</a:t>
            </a:r>
          </a:p>
          <a:p>
            <a:pPr>
              <a:spcBef>
                <a:spcPts val="0"/>
              </a:spcBef>
              <a:spcAft>
                <a:spcPts val="0"/>
              </a:spcAft>
              <a:defRPr/>
            </a:pPr>
            <a:endParaRPr dirty="0">
              <a:solidFill>
                <a:srgbClr val="000000"/>
              </a:solidFill>
              <a:latin typeface="Calibri"/>
              <a:ea typeface="Calibri"/>
              <a:cs typeface="Calibri"/>
              <a:sym typeface="Calibri"/>
            </a:endParaRPr>
          </a:p>
          <a:p>
            <a:pPr>
              <a:spcBef>
                <a:spcPts val="480"/>
              </a:spcBef>
              <a:spcAft>
                <a:spcPts val="0"/>
              </a:spcAft>
              <a:defRPr/>
            </a:pPr>
            <a:r>
              <a:rPr lang="en-US" b="1" dirty="0">
                <a:solidFill>
                  <a:srgbClr val="000000"/>
                </a:solidFill>
                <a:latin typeface="Calibri"/>
                <a:ea typeface="Calibri"/>
                <a:cs typeface="Calibri"/>
                <a:sym typeface="Calibri"/>
              </a:rPr>
              <a:t>Facilitator talking points:</a:t>
            </a:r>
            <a:endParaRPr dirty="0"/>
          </a:p>
          <a:p>
            <a:pPr marL="171450" indent="-171450">
              <a:spcBef>
                <a:spcPts val="480"/>
              </a:spcBef>
              <a:spcAft>
                <a:spcPts val="0"/>
              </a:spcAft>
              <a:buClr>
                <a:srgbClr val="000000"/>
              </a:buClr>
              <a:buSzPts val="1200"/>
              <a:buFont typeface="Arial"/>
              <a:buChar char="•"/>
              <a:defRPr/>
            </a:pPr>
            <a:r>
              <a:rPr lang="en-US" dirty="0">
                <a:solidFill>
                  <a:srgbClr val="000000"/>
                </a:solidFill>
                <a:latin typeface="Calibri"/>
                <a:ea typeface="Calibri"/>
                <a:cs typeface="Calibri"/>
                <a:sym typeface="Calibri"/>
              </a:rPr>
              <a:t>Take time to gather volunteers to be observed.</a:t>
            </a:r>
          </a:p>
          <a:p>
            <a:pPr marL="171450" indent="-171450">
              <a:spcBef>
                <a:spcPts val="480"/>
              </a:spcBef>
              <a:spcAft>
                <a:spcPts val="0"/>
              </a:spcAft>
              <a:buClr>
                <a:srgbClr val="000000"/>
              </a:buClr>
              <a:buSzPts val="1200"/>
              <a:buFont typeface="Arial"/>
              <a:buChar char="•"/>
              <a:defRPr/>
            </a:pPr>
            <a:r>
              <a:rPr lang="en-US" dirty="0">
                <a:solidFill>
                  <a:srgbClr val="000000"/>
                </a:solidFill>
                <a:latin typeface="Calibri"/>
                <a:cs typeface="Calibri"/>
                <a:sym typeface="Calibri"/>
              </a:rPr>
              <a:t>Be sure to explain to them that you are part of a national training program.</a:t>
            </a:r>
          </a:p>
          <a:p>
            <a:pPr marL="171450" indent="-171450">
              <a:spcBef>
                <a:spcPts val="480"/>
              </a:spcBef>
              <a:spcAft>
                <a:spcPts val="0"/>
              </a:spcAft>
              <a:buClr>
                <a:srgbClr val="000000"/>
              </a:buClr>
              <a:buSzPts val="1200"/>
              <a:buFont typeface="Arial"/>
              <a:buChar char="•"/>
              <a:defRPr/>
            </a:pPr>
            <a:endParaRPr lang="en-US" dirty="0">
              <a:solidFill>
                <a:srgbClr val="000000"/>
              </a:solidFill>
              <a:latin typeface="Calibri"/>
              <a:cs typeface="Calibri"/>
              <a:sym typeface="Calibri"/>
            </a:endParaRPr>
          </a:p>
          <a:p>
            <a:pPr>
              <a:spcBef>
                <a:spcPts val="480"/>
              </a:spcBef>
              <a:spcAft>
                <a:spcPts val="0"/>
              </a:spcAft>
              <a:buClr>
                <a:srgbClr val="000000"/>
              </a:buClr>
              <a:buSzPts val="1200"/>
              <a:buFont typeface="Arial"/>
              <a:buNone/>
              <a:defRPr/>
            </a:pPr>
            <a:r>
              <a:rPr lang="en-US" b="1" dirty="0">
                <a:solidFill>
                  <a:srgbClr val="000000"/>
                </a:solidFill>
                <a:latin typeface="Calibri"/>
                <a:cs typeface="Calibri"/>
                <a:sym typeface="Calibri"/>
              </a:rPr>
              <a:t>Facilitator notes: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Slide Image Placeholder 1">
            <a:extLst>
              <a:ext uri="{FF2B5EF4-FFF2-40B4-BE49-F238E27FC236}">
                <a16:creationId xmlns:a16="http://schemas.microsoft.com/office/drawing/2014/main" id="{B7F51D10-7802-2B41-84B8-D7D45A72681B}"/>
              </a:ext>
            </a:extLst>
          </p:cNvPr>
          <p:cNvSpPr>
            <a:spLocks noGrp="1" noRot="1" noChangeAspect="1" noChangeArrowheads="1" noTextEdit="1"/>
          </p:cNvSpPr>
          <p:nvPr>
            <p:ph type="sldImg"/>
          </p:nvPr>
        </p:nvSpPr>
        <p:spPr>
          <a:ln/>
        </p:spPr>
      </p:sp>
      <p:sp>
        <p:nvSpPr>
          <p:cNvPr id="258051" name="Notes Placeholder 2">
            <a:extLst>
              <a:ext uri="{FF2B5EF4-FFF2-40B4-BE49-F238E27FC236}">
                <a16:creationId xmlns:a16="http://schemas.microsoft.com/office/drawing/2014/main" id="{923C85D8-1629-9B41-B627-1C3EED7C9F5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pPr>
              <a:spcBef>
                <a:spcPct val="0"/>
              </a:spcBef>
            </a:pPr>
            <a:endParaRPr lang="en-US" altLang="en-US" b="1" dirty="0">
              <a:latin typeface="Times New Roman" panose="02020603050405020304" pitchFamily="18" charset="0"/>
            </a:endParaRPr>
          </a:p>
        </p:txBody>
      </p:sp>
    </p:spTree>
    <p:extLst>
      <p:ext uri="{BB962C8B-B14F-4D97-AF65-F5344CB8AC3E}">
        <p14:creationId xmlns:p14="http://schemas.microsoft.com/office/powerpoint/2010/main" val="3702083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Google Shape;86;p5:notes">
            <a:extLst>
              <a:ext uri="{FF2B5EF4-FFF2-40B4-BE49-F238E27FC236}">
                <a16:creationId xmlns:a16="http://schemas.microsoft.com/office/drawing/2014/main" id="{3A990630-EDEF-4D64-9A34-9221A8430796}"/>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87" name="Google Shape;87;p5:notes">
            <a:extLst>
              <a:ext uri="{FF2B5EF4-FFF2-40B4-BE49-F238E27FC236}">
                <a16:creationId xmlns:a16="http://schemas.microsoft.com/office/drawing/2014/main" id="{4EB0BAA9-C1D3-488E-A403-FD1B539F5366}"/>
              </a:ext>
            </a:extLst>
          </p:cNvPr>
          <p:cNvSpPr txBox="1">
            <a:spLocks noGrp="1"/>
          </p:cNvSpPr>
          <p:nvPr>
            <p:ph type="body" idx="1"/>
          </p:nvPr>
        </p:nvSpPr>
        <p:spPr>
          <a:xfrm>
            <a:off x="984250" y="4259263"/>
            <a:ext cx="5130800" cy="4176712"/>
          </a:xfrm>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Explain the purposes and benefits of the observation system.</a:t>
            </a:r>
            <a:endParaRPr dirty="0"/>
          </a:p>
          <a:p>
            <a:pPr>
              <a:spcBef>
                <a:spcPts val="480"/>
              </a:spcBef>
              <a:spcAft>
                <a:spcPts val="0"/>
              </a:spcAft>
              <a:defRPr/>
            </a:pPr>
            <a:endParaRPr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This is a tool for professional growth and for making entire programs stronger by: </a:t>
            </a:r>
          </a:p>
          <a:p>
            <a:pPr marL="628650" lvl="1"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Highlighting what is strong about lesson content and instructional practices, and</a:t>
            </a:r>
          </a:p>
          <a:p>
            <a:pPr marL="628650" lvl="1"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Targeting the needs that the lesson gaps reveal.</a:t>
            </a:r>
            <a:endParaRPr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notes:</a:t>
            </a:r>
            <a:endParaRPr b="1" dirty="0">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Rot="1" noChangeAspect="1" noChangeArrowheads="1" noTextEdit="1"/>
          </p:cNvSpPr>
          <p:nvPr>
            <p:ph type="sldImg"/>
          </p:nvPr>
        </p:nvSpPr>
        <p:spPr>
          <a:solidFill>
            <a:srgbClr val="FFFFFF"/>
          </a:solidFill>
          <a:ln/>
        </p:spPr>
      </p:sp>
      <p:sp>
        <p:nvSpPr>
          <p:cNvPr id="11266" name="Rectangle 3"/>
          <p:cNvSpPr>
            <a:spLocks noGrp="1" noChangeArrowheads="1"/>
          </p:cNvSpPr>
          <p:nvPr>
            <p:ph type="body" idx="1"/>
          </p:nvPr>
        </p:nvSpPr>
        <p:spPr>
          <a:solidFill>
            <a:srgbClr val="FFFFFF"/>
          </a:solidFill>
          <a:ln>
            <a:solidFill>
              <a:srgbClr val="000000"/>
            </a:solidFill>
          </a:ln>
        </p:spPr>
        <p:txBody>
          <a:bodyPr/>
          <a:lstStyle/>
          <a:p>
            <a:pPr>
              <a:lnSpc>
                <a:spcPct val="100000"/>
              </a:lnSpc>
              <a:spcBef>
                <a:spcPct val="0"/>
              </a:spcBef>
              <a:spcAft>
                <a:spcPts val="600"/>
              </a:spcAft>
              <a:defRPr/>
            </a:pPr>
            <a:r>
              <a:rPr lang="en-US" altLang="en-US" b="1" dirty="0">
                <a:latin typeface="Calibri" charset="0"/>
                <a:ea typeface="MS PGothic" charset="-128"/>
              </a:rPr>
              <a:t>Big idea</a:t>
            </a:r>
            <a:r>
              <a:rPr lang="en-US" altLang="en-US" dirty="0">
                <a:latin typeface="Calibri" charset="0"/>
                <a:ea typeface="MS PGothic" charset="-128"/>
              </a:rPr>
              <a:t>: Review the principles—what the tool is for and what it is not for.</a:t>
            </a:r>
          </a:p>
          <a:p>
            <a:pPr>
              <a:defRPr/>
            </a:pPr>
            <a:endParaRPr lang="en-US" altLang="en-US" dirty="0">
              <a:latin typeface="Calibri" charset="0"/>
              <a:ea typeface="MS PGothic" charset="-128"/>
            </a:endParaRPr>
          </a:p>
          <a:p>
            <a:pPr>
              <a:defRPr/>
            </a:pPr>
            <a:r>
              <a:rPr lang="en-US" altLang="en-US" b="1" dirty="0">
                <a:latin typeface="Calibri" charset="0"/>
                <a:ea typeface="MS PGothic" charset="-128"/>
              </a:rPr>
              <a:t>Facilitator talking points:</a:t>
            </a:r>
          </a:p>
          <a:p>
            <a:pPr marL="171450" indent="-171450">
              <a:buFont typeface="Arial" charset="0"/>
              <a:buChar char="•"/>
              <a:defRPr/>
            </a:pPr>
            <a:r>
              <a:rPr lang="en-US" altLang="en-US" dirty="0">
                <a:latin typeface="Calibri" charset="0"/>
                <a:ea typeface="MS PGothic" charset="-128"/>
              </a:rPr>
              <a:t>This is an observation tool that reveals effective—and less effective—teaching practices. </a:t>
            </a:r>
          </a:p>
          <a:p>
            <a:pPr marL="171450" indent="-171450">
              <a:buFont typeface="Arial" charset="0"/>
              <a:buChar char="•"/>
              <a:defRPr/>
            </a:pPr>
            <a:r>
              <a:rPr lang="en-US" altLang="en-US" dirty="0">
                <a:latin typeface="Calibri" charset="0"/>
                <a:ea typeface="MS PGothic" charset="-128"/>
              </a:rPr>
              <a:t>It also can be used to understand the curriculum choices recurring across multiple classrooms within a program.</a:t>
            </a:r>
          </a:p>
          <a:p>
            <a:pPr marL="171450" indent="-171450">
              <a:buFont typeface="Arial" charset="0"/>
              <a:buChar char="•"/>
              <a:defRPr/>
            </a:pPr>
            <a:r>
              <a:rPr lang="en-US" altLang="en-US" dirty="0">
                <a:latin typeface="Calibri" charset="0"/>
                <a:ea typeface="MS PGothic" charset="-128"/>
              </a:rPr>
              <a:t>This is a different type of observation system than we are used to. It is not an evaluation and certainly not meant to judge the merit or performance of a specific instructor. It is a learning tool to make everyone stronger.</a:t>
            </a:r>
          </a:p>
          <a:p>
            <a:pPr marL="171450" indent="-171450">
              <a:buFont typeface="Arial" charset="0"/>
              <a:buChar char="•"/>
              <a:defRPr/>
            </a:pPr>
            <a:endParaRPr lang="en-US" altLang="en-US" dirty="0">
              <a:latin typeface="Calibri" charset="0"/>
              <a:ea typeface="MS PGothic" charset="-128"/>
            </a:endParaRPr>
          </a:p>
          <a:p>
            <a:pPr marL="0" marR="0" lvl="0" indent="0" algn="l" defTabSz="923925" rtl="0" eaLnBrk="0" fontAlgn="base" latinLnBrk="0" hangingPunct="0">
              <a:lnSpc>
                <a:spcPct val="90000"/>
              </a:lnSpc>
              <a:spcBef>
                <a:spcPct val="40000"/>
              </a:spcBef>
              <a:spcAft>
                <a:spcPct val="0"/>
              </a:spcAft>
              <a:buClrTx/>
              <a:buSzTx/>
              <a:buFont typeface="Arial" charset="0"/>
              <a:buNone/>
              <a:tabLst/>
              <a:defRPr/>
            </a:pPr>
            <a:r>
              <a:rPr lang="en-US" b="1" dirty="0">
                <a:latin typeface="Calibri"/>
                <a:ea typeface="Calibri"/>
                <a:cs typeface="Calibri"/>
                <a:sym typeface="Calibri"/>
              </a:rPr>
              <a:t>Facilitator notes:</a:t>
            </a:r>
          </a:p>
          <a:p>
            <a:pPr marL="0" indent="0">
              <a:buFont typeface="Arial" charset="0"/>
              <a:buNone/>
              <a:defRPr/>
            </a:pPr>
            <a:endParaRPr lang="en-US" altLang="en-US" dirty="0">
              <a:latin typeface="Calibri" charset="0"/>
              <a:ea typeface="MS PGothic"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Google Shape;110;p10:notes">
            <a:extLst>
              <a:ext uri="{FF2B5EF4-FFF2-40B4-BE49-F238E27FC236}">
                <a16:creationId xmlns:a16="http://schemas.microsoft.com/office/drawing/2014/main" id="{5B3CDBBB-85A8-420C-9866-880B8FB8B28F}"/>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noFill/>
          </a:ln>
          <a:extLst>
            <a:ext uri="{91240B29-F687-4F45-9708-019B960494DF}">
              <a14:hiddenLine xmlns:a14="http://schemas.microsoft.com/office/drawing/2010/main" w="12700">
                <a:solidFill>
                  <a:schemeClr val="tx1"/>
                </a:solidFill>
                <a:round/>
                <a:headEnd/>
                <a:tailEnd/>
              </a14:hiddenLine>
            </a:ext>
          </a:extLst>
        </p:spPr>
      </p:sp>
      <p:sp>
        <p:nvSpPr>
          <p:cNvPr id="111" name="Google Shape;111;p10:notes">
            <a:extLst>
              <a:ext uri="{FF2B5EF4-FFF2-40B4-BE49-F238E27FC236}">
                <a16:creationId xmlns:a16="http://schemas.microsoft.com/office/drawing/2014/main" id="{C1738F96-3A4A-4007-9964-CBB3BBFD604C}"/>
              </a:ext>
            </a:extLst>
          </p:cNvPr>
          <p:cNvSpPr txBox="1">
            <a:spLocks noGrp="1"/>
          </p:cNvSpPr>
          <p:nvPr>
            <p:ph type="body" idx="1"/>
          </p:nvPr>
        </p:nvSpPr>
        <p:spPr>
          <a:ln/>
        </p:spPr>
        <p:txBody>
          <a:bodyPr spcFirstLastPara="1" lIns="95275" tIns="46825" rIns="95275" bIns="46825">
            <a:noAutofit/>
          </a:bodyPr>
          <a:lstStyle/>
          <a:p>
            <a:pPr>
              <a:spcBef>
                <a:spcPts val="0"/>
              </a:spcBef>
              <a:spcAft>
                <a:spcPts val="0"/>
              </a:spcAft>
              <a:defRPr/>
            </a:pPr>
            <a:r>
              <a:rPr lang="en-US" b="1" dirty="0">
                <a:latin typeface="Calibri"/>
                <a:ea typeface="Calibri"/>
                <a:cs typeface="Calibri"/>
                <a:sym typeface="Calibri"/>
              </a:rPr>
              <a:t>Big idea: </a:t>
            </a:r>
            <a:r>
              <a:rPr lang="en-US" dirty="0">
                <a:latin typeface="Calibri"/>
                <a:ea typeface="Calibri"/>
                <a:cs typeface="Calibri"/>
                <a:sym typeface="Calibri"/>
              </a:rPr>
              <a:t>Review the goals of the observation system.</a:t>
            </a:r>
            <a:endParaRPr dirty="0"/>
          </a:p>
          <a:p>
            <a:pPr>
              <a:spcBef>
                <a:spcPts val="480"/>
              </a:spcBef>
              <a:spcAft>
                <a:spcPts val="0"/>
              </a:spcAft>
              <a:defRPr/>
            </a:pPr>
            <a:endParaRPr b="1" dirty="0">
              <a:latin typeface="Calibri"/>
              <a:ea typeface="Calibri"/>
              <a:cs typeface="Calibri"/>
              <a:sym typeface="Calibri"/>
            </a:endParaRPr>
          </a:p>
          <a:p>
            <a:pPr>
              <a:spcBef>
                <a:spcPts val="480"/>
              </a:spcBef>
              <a:spcAft>
                <a:spcPts val="0"/>
              </a:spcAft>
              <a:defRPr/>
            </a:pPr>
            <a:r>
              <a:rPr lang="en-US" b="1" dirty="0">
                <a:latin typeface="Calibri"/>
                <a:ea typeface="Calibri"/>
                <a:cs typeface="Calibri"/>
                <a:sym typeface="Calibri"/>
              </a:rPr>
              <a:t>Facilitator talking points:</a:t>
            </a:r>
            <a:endParaRPr dirty="0"/>
          </a:p>
          <a:p>
            <a:pPr marL="171450" marR="0" lvl="0" indent="-171450" algn="l" defTabSz="923925" rtl="0" eaLnBrk="0" fontAlgn="base" latinLnBrk="0" hangingPunct="0">
              <a:lnSpc>
                <a:spcPct val="90000"/>
              </a:lnSpc>
              <a:spcBef>
                <a:spcPts val="480"/>
              </a:spcBef>
              <a:spcAft>
                <a:spcPts val="0"/>
              </a:spcAft>
              <a:buClr>
                <a:schemeClr val="dk1"/>
              </a:buClr>
              <a:buSzPts val="1200"/>
              <a:buFont typeface="Arial"/>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You will explore, with observers you are training, the relationship between key instructional advances for mathematics and elements of the Classroom Observation Tool.</a:t>
            </a:r>
            <a:endParaRPr dirty="0"/>
          </a:p>
          <a:p>
            <a:pPr marL="171450" indent="-171450">
              <a:spcBef>
                <a:spcPts val="480"/>
              </a:spcBef>
              <a:spcAft>
                <a:spcPts val="0"/>
              </a:spcAft>
              <a:buClr>
                <a:schemeClr val="dk1"/>
              </a:buClr>
              <a:buSzPts val="1200"/>
              <a:buFont typeface="Arial"/>
              <a:buChar char="•"/>
              <a:defRPr/>
            </a:pPr>
            <a:r>
              <a:rPr lang="en-US" dirty="0">
                <a:latin typeface="Calibri"/>
                <a:ea typeface="Calibri"/>
                <a:cs typeface="Calibri"/>
                <a:sym typeface="Calibri"/>
              </a:rPr>
              <a:t>Goals of observations are to:</a:t>
            </a:r>
            <a:endParaRPr dirty="0"/>
          </a:p>
          <a:p>
            <a:pPr marL="465137" lvl="1" indent="-171450">
              <a:spcBef>
                <a:spcPts val="480"/>
              </a:spcBef>
              <a:spcAft>
                <a:spcPts val="0"/>
              </a:spcAft>
              <a:buClr>
                <a:schemeClr val="dk1"/>
              </a:buClr>
              <a:buSzPts val="1200"/>
              <a:buFont typeface="Arial" panose="020B0604020202020204" pitchFamily="34" charset="0"/>
              <a:buChar char="•"/>
              <a:defRPr/>
            </a:pPr>
            <a:r>
              <a:rPr lang="en-US" dirty="0">
                <a:latin typeface="Calibri"/>
                <a:ea typeface="Calibri"/>
                <a:cs typeface="Calibri"/>
                <a:sym typeface="Calibri"/>
              </a:rPr>
              <a:t>Strengthen lessons to align with the demands of state standards.</a:t>
            </a:r>
            <a:endParaRPr lang="en-US" dirty="0"/>
          </a:p>
          <a:p>
            <a:pPr marL="465137" lvl="1" indent="-171450">
              <a:spcBef>
                <a:spcPts val="480"/>
              </a:spcBef>
              <a:spcAft>
                <a:spcPts val="0"/>
              </a:spcAft>
              <a:buClr>
                <a:schemeClr val="dk1"/>
              </a:buClr>
              <a:buSzPts val="1200"/>
              <a:buFont typeface="Arial" panose="020B0604020202020204" pitchFamily="34" charset="0"/>
              <a:buChar char="•"/>
              <a:defRPr/>
            </a:pPr>
            <a:r>
              <a:rPr lang="en-US" dirty="0">
                <a:latin typeface="Calibri"/>
                <a:ea typeface="Calibri"/>
                <a:cs typeface="Calibri"/>
                <a:sym typeface="Calibri"/>
              </a:rPr>
              <a:t>Help teachers improve their practice. </a:t>
            </a:r>
            <a:endParaRPr dirty="0"/>
          </a:p>
          <a:p>
            <a:pPr marL="465137" lvl="1" indent="-171450">
              <a:spcBef>
                <a:spcPts val="480"/>
              </a:spcBef>
              <a:spcAft>
                <a:spcPts val="0"/>
              </a:spcAft>
              <a:buClr>
                <a:schemeClr val="dk1"/>
              </a:buClr>
              <a:buSzPts val="1200"/>
              <a:buFont typeface="Arial" panose="020B0604020202020204" pitchFamily="34" charset="0"/>
              <a:buChar char="•"/>
              <a:defRPr/>
            </a:pPr>
            <a:r>
              <a:rPr lang="en-US" dirty="0">
                <a:latin typeface="Calibri"/>
                <a:ea typeface="Calibri"/>
                <a:cs typeface="Calibri"/>
                <a:sym typeface="Calibri"/>
              </a:rPr>
              <a:t>Focus on instructional practices that will optimize student engagement that leads to high levels of student learning.</a:t>
            </a:r>
          </a:p>
          <a:p>
            <a:pPr marL="460375" lvl="1" indent="-166688">
              <a:spcBef>
                <a:spcPts val="480"/>
              </a:spcBef>
              <a:spcAft>
                <a:spcPts val="0"/>
              </a:spcAft>
              <a:buClr>
                <a:schemeClr val="dk1"/>
              </a:buClr>
              <a:buSzPts val="1200"/>
              <a:buFont typeface="Courier New"/>
              <a:buChar char="o"/>
              <a:defRPr/>
            </a:pPr>
            <a:endParaRPr lang="en-US" dirty="0">
              <a:latin typeface="Calibri"/>
              <a:cs typeface="Calibri"/>
              <a:sym typeface="Calibri"/>
            </a:endParaRPr>
          </a:p>
          <a:p>
            <a:pPr indent="-168276">
              <a:spcBef>
                <a:spcPts val="480"/>
              </a:spcBef>
              <a:spcAft>
                <a:spcPts val="0"/>
              </a:spcAft>
              <a:buClr>
                <a:schemeClr val="dk1"/>
              </a:buClr>
              <a:buSzPts val="1200"/>
              <a:buFont typeface="Courier New"/>
              <a:buNone/>
              <a:defRPr/>
            </a:pPr>
            <a:r>
              <a:rPr lang="en-US" b="1" dirty="0">
                <a:latin typeface="Calibri"/>
                <a:cs typeface="Calibri"/>
                <a:sym typeface="Calibri"/>
              </a:rPr>
              <a:t>Facilitator notes:</a:t>
            </a:r>
            <a:endParaRPr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 name="Google Shape;74;gd7b2a538cb_0_16:notes">
            <a:extLst>
              <a:ext uri="{FF2B5EF4-FFF2-40B4-BE49-F238E27FC236}">
                <a16:creationId xmlns:a16="http://schemas.microsoft.com/office/drawing/2014/main" id="{A00BD4AA-601F-4FCA-97C4-9AAC563D5301}"/>
              </a:ext>
            </a:extLst>
          </p:cNvPr>
          <p:cNvSpPr txBox="1">
            <a:spLocks noGrp="1"/>
          </p:cNvSpPr>
          <p:nvPr>
            <p:ph type="body" idx="1"/>
          </p:nvPr>
        </p:nvSpPr>
        <p:spPr/>
        <p:txBody>
          <a:bodyPr spcFirstLastPara="1" lIns="95275" tIns="46825" rIns="95275" bIns="46825">
            <a:noAutofit/>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Preview </a:t>
            </a:r>
            <a:r>
              <a:rPr lang="en-US" dirty="0"/>
              <a:t>the overview of the entire observation training.</a:t>
            </a:r>
          </a:p>
          <a:p>
            <a:pPr>
              <a:spcBef>
                <a:spcPts val="0"/>
              </a:spcBef>
              <a:spcAft>
                <a:spcPts val="0"/>
              </a:spcAft>
              <a:defRPr/>
            </a:pPr>
            <a:endParaRPr lang="en-US"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marR="0" lvl="0" indent="-171450" algn="l" defTabSz="923925" rtl="0" eaLnBrk="0" fontAlgn="base" latinLnBrk="0" hangingPunct="0">
              <a:lnSpc>
                <a:spcPct val="90000"/>
              </a:lnSpc>
              <a:spcBef>
                <a:spcPts val="480"/>
              </a:spcBef>
              <a:spcAft>
                <a:spcPts val="0"/>
              </a:spcAft>
              <a:buClr>
                <a:schemeClr val="dk1"/>
              </a:buClr>
              <a:buSzPts val="1200"/>
              <a:buFont typeface="Arial"/>
              <a:buChar char="•"/>
              <a:tabLst/>
              <a:defRPr/>
            </a:pPr>
            <a:r>
              <a:rPr lang="en-US" sz="1200" kern="1200" dirty="0">
                <a:solidFill>
                  <a:schemeClr val="tx1"/>
                </a:solidFill>
                <a:effectLst/>
                <a:latin typeface="Times New Roman" pitchFamily="-109" charset="0"/>
                <a:ea typeface="MS PGothic" panose="020B0600070205080204" pitchFamily="34" charset="-128"/>
                <a:cs typeface="MS PGothic" charset="0"/>
              </a:rPr>
              <a:t>The training will span 8 weeks. There will be a combination of virtual training sessions (like this one) and site- and team-based assignments that you will complete with your team.</a:t>
            </a:r>
            <a:endParaRPr lang="en-US" dirty="0"/>
          </a:p>
          <a:p>
            <a:pPr>
              <a:spcBef>
                <a:spcPts val="320"/>
              </a:spcBef>
              <a:spcAft>
                <a:spcPts val="0"/>
              </a:spcAft>
              <a:defRPr/>
            </a:pPr>
            <a:endParaRPr lang="en-US" dirty="0"/>
          </a:p>
          <a:p>
            <a:pPr>
              <a:spcBef>
                <a:spcPts val="48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lang="en-US" dirty="0"/>
          </a:p>
        </p:txBody>
      </p:sp>
      <p:sp>
        <p:nvSpPr>
          <p:cNvPr id="14338" name="Google Shape;75;gd7b2a538cb_0_16:notes">
            <a:extLst>
              <a:ext uri="{FF2B5EF4-FFF2-40B4-BE49-F238E27FC236}">
                <a16:creationId xmlns:a16="http://schemas.microsoft.com/office/drawing/2014/main" id="{27713E40-C34D-455C-B9B6-2833A2DB0641}"/>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defRPr/>
            </a:pPr>
            <a:r>
              <a:rPr lang="en-US" b="1" dirty="0">
                <a:latin typeface="Times New Roman"/>
                <a:ea typeface="Times New Roman"/>
                <a:cs typeface="Times New Roman"/>
                <a:sym typeface="Times New Roman"/>
              </a:rPr>
              <a:t>Big idea: </a:t>
            </a:r>
            <a:r>
              <a:rPr lang="en-US" dirty="0">
                <a:latin typeface="Times New Roman"/>
                <a:ea typeface="Times New Roman"/>
                <a:cs typeface="Times New Roman"/>
                <a:sym typeface="Times New Roman"/>
              </a:rPr>
              <a:t>Preview with </a:t>
            </a:r>
            <a:r>
              <a:rPr lang="en-US" dirty="0"/>
              <a:t>participants the overview of activities for the day.</a:t>
            </a:r>
          </a:p>
          <a:p>
            <a:pPr>
              <a:spcBef>
                <a:spcPts val="0"/>
              </a:spcBef>
              <a:spcAft>
                <a:spcPts val="0"/>
              </a:spcAft>
              <a:defRPr/>
            </a:pPr>
            <a:endParaRPr lang="en-US" sz="900" dirty="0">
              <a:latin typeface="Times New Roman"/>
              <a:ea typeface="Times New Roman"/>
              <a:cs typeface="Times New Roman"/>
              <a:sym typeface="Times New Roman"/>
            </a:endParaRPr>
          </a:p>
          <a:p>
            <a:pPr>
              <a:spcBef>
                <a:spcPts val="480"/>
              </a:spcBef>
              <a:spcAft>
                <a:spcPts val="0"/>
              </a:spcAft>
              <a:defRPr/>
            </a:pPr>
            <a:r>
              <a:rPr lang="en-US" b="1" dirty="0">
                <a:latin typeface="Times New Roman"/>
                <a:ea typeface="Times New Roman"/>
                <a:cs typeface="Times New Roman"/>
                <a:sym typeface="Times New Roman"/>
              </a:rPr>
              <a:t>Facilitator talking points: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There are three main segments for today’s training.</a:t>
            </a:r>
          </a:p>
          <a:p>
            <a:pPr marL="171450" indent="-171450">
              <a:spcBef>
                <a:spcPts val="480"/>
              </a:spcBef>
              <a:spcAft>
                <a:spcPts val="0"/>
              </a:spcAft>
              <a:buClr>
                <a:schemeClr val="dk1"/>
              </a:buClr>
              <a:buSzPts val="1200"/>
              <a:buFont typeface="Arial"/>
              <a:buChar char="•"/>
              <a:defRPr/>
            </a:pPr>
            <a:r>
              <a:rPr lang="en-US" dirty="0">
                <a:latin typeface="Times New Roman"/>
                <a:cs typeface="Times New Roman"/>
                <a:sym typeface="Times New Roman"/>
              </a:rPr>
              <a:t>You will learn about the features of the Observation Tool and then practice with the tool using a short video during today’s session.</a:t>
            </a:r>
          </a:p>
          <a:p>
            <a:pPr marL="171450" indent="-171450">
              <a:spcBef>
                <a:spcPts val="480"/>
              </a:spcBef>
              <a:spcAft>
                <a:spcPts val="0"/>
              </a:spcAft>
              <a:buClr>
                <a:schemeClr val="dk1"/>
              </a:buClr>
              <a:buSzPts val="1200"/>
              <a:buFont typeface="Arial"/>
              <a:buChar char="•"/>
              <a:defRPr/>
            </a:pPr>
            <a:r>
              <a:rPr lang="en-US" dirty="0">
                <a:latin typeface="Times New Roman"/>
                <a:cs typeface="Times New Roman"/>
                <a:sym typeface="Times New Roman"/>
              </a:rPr>
              <a:t>This will be followed by another opportunity to practice with a longer video next week with your state team.</a:t>
            </a:r>
            <a:endParaRPr lang="en-US" dirty="0"/>
          </a:p>
          <a:p>
            <a:pPr>
              <a:spcBef>
                <a:spcPts val="320"/>
              </a:spcBef>
              <a:spcAft>
                <a:spcPts val="0"/>
              </a:spcAft>
              <a:defRPr/>
            </a:pPr>
            <a:r>
              <a:rPr lang="en-US" sz="800" dirty="0">
                <a:latin typeface="Times New Roman"/>
                <a:ea typeface="Times New Roman"/>
                <a:cs typeface="Times New Roman"/>
                <a:sym typeface="Times New Roman"/>
              </a:rPr>
              <a:t> </a:t>
            </a:r>
            <a:endParaRPr lang="en-US" dirty="0"/>
          </a:p>
          <a:p>
            <a:pPr>
              <a:spcBef>
                <a:spcPts val="480"/>
              </a:spcBef>
              <a:spcAft>
                <a:spcPts val="0"/>
              </a:spcAft>
              <a:defRPr/>
            </a:pPr>
            <a:r>
              <a:rPr lang="en-US" b="1" dirty="0">
                <a:latin typeface="Times New Roman"/>
                <a:ea typeface="Times New Roman"/>
                <a:cs typeface="Times New Roman"/>
                <a:sym typeface="Times New Roman"/>
              </a:rPr>
              <a:t>Facilitator notes:</a:t>
            </a:r>
            <a:endParaRPr lang="en-US" dirty="0"/>
          </a:p>
          <a:p>
            <a:pPr marL="171450" indent="-171450">
              <a:spcBef>
                <a:spcPts val="480"/>
              </a:spcBef>
              <a:spcAft>
                <a:spcPts val="0"/>
              </a:spcAft>
              <a:buClr>
                <a:schemeClr val="dk1"/>
              </a:buClr>
              <a:buSzPts val="1200"/>
              <a:buFont typeface="Arial"/>
              <a:buChar char="•"/>
              <a:defRPr/>
            </a:pPr>
            <a:r>
              <a:rPr lang="en-US" dirty="0">
                <a:latin typeface="Times New Roman"/>
                <a:ea typeface="Times New Roman"/>
                <a:cs typeface="Times New Roman"/>
                <a:sym typeface="Times New Roman"/>
              </a:rPr>
              <a:t>Read through the slide.</a:t>
            </a:r>
            <a:endParaRPr lang="en-US" dirty="0"/>
          </a:p>
          <a:p>
            <a:pPr>
              <a:spcBef>
                <a:spcPts val="480"/>
              </a:spcBef>
              <a:spcAft>
                <a:spcPts val="0"/>
              </a:spcAft>
              <a:defRPr/>
            </a:pPr>
            <a:endParaRPr lang="en-US" dirty="0">
              <a:latin typeface="Calibri"/>
              <a:ea typeface="Calibri"/>
              <a:cs typeface="Calibri"/>
              <a:sym typeface="Calibri"/>
            </a:endParaRPr>
          </a:p>
          <a:p>
            <a:pPr>
              <a:spcBef>
                <a:spcPts val="480"/>
              </a:spcBef>
              <a:spcAft>
                <a:spcPts val="0"/>
              </a:spcAft>
              <a:defRPr/>
            </a:pPr>
            <a:endParaRPr lang="en-US" dirty="0"/>
          </a:p>
          <a:p>
            <a:endParaRPr lang="en-US" dirty="0"/>
          </a:p>
        </p:txBody>
      </p:sp>
    </p:spTree>
    <p:extLst>
      <p:ext uri="{BB962C8B-B14F-4D97-AF65-F5344CB8AC3E}">
        <p14:creationId xmlns:p14="http://schemas.microsoft.com/office/powerpoint/2010/main" val="4286686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0979"/>
          </a:schemeClr>
        </a:solidFill>
        <a:effectLst/>
      </p:bgPr>
    </p:bg>
    <p:spTree>
      <p:nvGrpSpPr>
        <p:cNvPr id="1" name=""/>
        <p:cNvGrpSpPr/>
        <p:nvPr/>
      </p:nvGrpSpPr>
      <p:grpSpPr>
        <a:xfrm>
          <a:off x="0" y="0"/>
          <a:ext cx="0" cy="0"/>
          <a:chOff x="0" y="0"/>
          <a:chExt cx="0" cy="0"/>
        </a:xfrm>
      </p:grpSpPr>
      <p:sp>
        <p:nvSpPr>
          <p:cNvPr id="3" name="Rectangle 10">
            <a:extLst>
              <a:ext uri="{FF2B5EF4-FFF2-40B4-BE49-F238E27FC236}">
                <a16:creationId xmlns:a16="http://schemas.microsoft.com/office/drawing/2014/main" id="{739054F6-0F66-425D-9E9A-97C40143E83A}"/>
              </a:ext>
            </a:extLst>
          </p:cNvPr>
          <p:cNvSpPr>
            <a:spLocks noChangeArrowheads="1"/>
          </p:cNvSpPr>
          <p:nvPr userDrawn="1"/>
        </p:nvSpPr>
        <p:spPr bwMode="white">
          <a:xfrm>
            <a:off x="-7938" y="0"/>
            <a:ext cx="9151938" cy="2743200"/>
          </a:xfrm>
          <a:prstGeom prst="rect">
            <a:avLst/>
          </a:prstGeom>
          <a:solidFill>
            <a:schemeClr val="bg1"/>
          </a:solidFill>
          <a:ln>
            <a:noFill/>
          </a:ln>
        </p:spPr>
        <p:txBody>
          <a:bodyPr wrap="none" anchor="ctr"/>
          <a:lstStyle>
            <a:lvl1pPr>
              <a:defRPr sz="2200" b="1">
                <a:solidFill>
                  <a:schemeClr val="tx1"/>
                </a:solidFill>
                <a:latin typeface="Times New Roman" charset="0"/>
                <a:ea typeface="MS PGothic" charset="-128"/>
              </a:defRPr>
            </a:lvl1pPr>
            <a:lvl2pPr marL="742950" indent="-285750">
              <a:defRPr sz="2200" b="1">
                <a:solidFill>
                  <a:schemeClr val="tx1"/>
                </a:solidFill>
                <a:latin typeface="Times New Roman" charset="0"/>
                <a:ea typeface="MS PGothic" charset="-128"/>
              </a:defRPr>
            </a:lvl2pPr>
            <a:lvl3pPr marL="1143000" indent="-228600">
              <a:defRPr sz="2200" b="1">
                <a:solidFill>
                  <a:schemeClr val="tx1"/>
                </a:solidFill>
                <a:latin typeface="Times New Roman" charset="0"/>
                <a:ea typeface="MS PGothic" charset="-128"/>
              </a:defRPr>
            </a:lvl3pPr>
            <a:lvl4pPr marL="1600200" indent="-228600">
              <a:defRPr sz="2200" b="1">
                <a:solidFill>
                  <a:schemeClr val="tx1"/>
                </a:solidFill>
                <a:latin typeface="Times New Roman" charset="0"/>
                <a:ea typeface="MS PGothic" charset="-128"/>
              </a:defRPr>
            </a:lvl4pPr>
            <a:lvl5pPr marL="2057400" indent="-228600">
              <a:defRPr sz="2200" b="1">
                <a:solidFill>
                  <a:schemeClr val="tx1"/>
                </a:solidFill>
                <a:latin typeface="Times New Roman" charset="0"/>
                <a:ea typeface="MS PGothic" charset="-128"/>
              </a:defRPr>
            </a:lvl5pPr>
            <a:lvl6pPr marL="2514600" indent="-228600" eaLnBrk="0" fontAlgn="base" hangingPunct="0">
              <a:spcBef>
                <a:spcPct val="0"/>
              </a:spcBef>
              <a:spcAft>
                <a:spcPct val="0"/>
              </a:spcAft>
              <a:defRPr sz="2200" b="1">
                <a:solidFill>
                  <a:schemeClr val="tx1"/>
                </a:solidFill>
                <a:latin typeface="Times New Roman" charset="0"/>
                <a:ea typeface="MS PGothic" charset="-128"/>
              </a:defRPr>
            </a:lvl6pPr>
            <a:lvl7pPr marL="2971800" indent="-228600" eaLnBrk="0" fontAlgn="base" hangingPunct="0">
              <a:spcBef>
                <a:spcPct val="0"/>
              </a:spcBef>
              <a:spcAft>
                <a:spcPct val="0"/>
              </a:spcAft>
              <a:defRPr sz="2200" b="1">
                <a:solidFill>
                  <a:schemeClr val="tx1"/>
                </a:solidFill>
                <a:latin typeface="Times New Roman" charset="0"/>
                <a:ea typeface="MS PGothic" charset="-128"/>
              </a:defRPr>
            </a:lvl7pPr>
            <a:lvl8pPr marL="3429000" indent="-228600" eaLnBrk="0" fontAlgn="base" hangingPunct="0">
              <a:spcBef>
                <a:spcPct val="0"/>
              </a:spcBef>
              <a:spcAft>
                <a:spcPct val="0"/>
              </a:spcAft>
              <a:defRPr sz="2200" b="1">
                <a:solidFill>
                  <a:schemeClr val="tx1"/>
                </a:solidFill>
                <a:latin typeface="Times New Roman" charset="0"/>
                <a:ea typeface="MS PGothic" charset="-128"/>
              </a:defRPr>
            </a:lvl8pPr>
            <a:lvl9pPr marL="3886200" indent="-228600" eaLnBrk="0" fontAlgn="base" hangingPunct="0">
              <a:spcBef>
                <a:spcPct val="0"/>
              </a:spcBef>
              <a:spcAft>
                <a:spcPct val="0"/>
              </a:spcAft>
              <a:defRPr sz="2200" b="1">
                <a:solidFill>
                  <a:schemeClr val="tx1"/>
                </a:solidFill>
                <a:latin typeface="Times New Roman" charset="0"/>
                <a:ea typeface="MS PGothic" charset="-128"/>
              </a:defRPr>
            </a:lvl9pPr>
          </a:lstStyle>
          <a:p>
            <a:pPr algn="r" eaLnBrk="1" hangingPunct="1">
              <a:defRPr/>
            </a:pPr>
            <a:endParaRPr lang="x-none" altLang="x-none"/>
          </a:p>
        </p:txBody>
      </p:sp>
      <p:cxnSp>
        <p:nvCxnSpPr>
          <p:cNvPr id="4" name="Straight Connector 6">
            <a:extLst>
              <a:ext uri="{FF2B5EF4-FFF2-40B4-BE49-F238E27FC236}">
                <a16:creationId xmlns:a16="http://schemas.microsoft.com/office/drawing/2014/main" id="{B6884544-D7E0-4770-969F-C552449E9650}"/>
              </a:ext>
            </a:extLst>
          </p:cNvPr>
          <p:cNvCxnSpPr>
            <a:cxnSpLocks noChangeShapeType="1"/>
          </p:cNvCxnSpPr>
          <p:nvPr userDrawn="1"/>
        </p:nvCxnSpPr>
        <p:spPr bwMode="auto">
          <a:xfrm>
            <a:off x="0" y="2743200"/>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87E6379C-2DD2-4378-9D48-B9DC4E3DA0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97100" y="742950"/>
            <a:ext cx="44624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304800" y="3124203"/>
            <a:ext cx="8534400" cy="3505192"/>
          </a:xfrm>
        </p:spPr>
        <p:txBody>
          <a:bodyPr anchor="t"/>
          <a:lstStyle>
            <a:lvl1pPr algn="ctr">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7435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68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4" name="Straight Connector 4">
            <a:extLst>
              <a:ext uri="{FF2B5EF4-FFF2-40B4-BE49-F238E27FC236}">
                <a16:creationId xmlns:a16="http://schemas.microsoft.com/office/drawing/2014/main" id="{0DDF8DC2-4668-4946-89AD-2959B88F20E5}"/>
              </a:ext>
            </a:extLst>
          </p:cNvPr>
          <p:cNvCxnSpPr>
            <a:cxnSpLocks noChangeShapeType="1"/>
          </p:cNvCxnSpPr>
          <p:nvPr userDrawn="1"/>
        </p:nvCxnSpPr>
        <p:spPr bwMode="auto">
          <a:xfrm>
            <a:off x="685800" y="3733800"/>
            <a:ext cx="78486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8735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0336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3886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078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40188"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81198"/>
            <a:ext cx="4040188" cy="42672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47800"/>
            <a:ext cx="4041775" cy="446087"/>
          </a:xfrm>
        </p:spPr>
        <p:txBody>
          <a:bodyPr anchor="b"/>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1981199"/>
            <a:ext cx="4041775" cy="42672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295400" y="304800"/>
            <a:ext cx="7086600" cy="914400"/>
          </a:xfrm>
        </p:spPr>
        <p:txBody>
          <a:bodyPr/>
          <a:lstStyle/>
          <a:p>
            <a:r>
              <a:rPr lang="en-US"/>
              <a:t>Click to edit Master title style</a:t>
            </a:r>
          </a:p>
        </p:txBody>
      </p:sp>
    </p:spTree>
    <p:extLst>
      <p:ext uri="{BB962C8B-B14F-4D97-AF65-F5344CB8AC3E}">
        <p14:creationId xmlns:p14="http://schemas.microsoft.com/office/powerpoint/2010/main" val="73235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61330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dpi="0" rotWithShape="0">
          <a:blip r:embed="rId2"/>
          <a:srcRect/>
          <a:stretch>
            <a:fillRect/>
          </a:stretch>
        </a:blipFill>
        <a:effectLst/>
      </p:bgPr>
    </p:bg>
    <p:spTree>
      <p:nvGrpSpPr>
        <p:cNvPr id="1" name="Shape 18"/>
        <p:cNvGrpSpPr/>
        <p:nvPr/>
      </p:nvGrpSpPr>
      <p:grpSpPr>
        <a:xfrm>
          <a:off x="0" y="0"/>
          <a:ext cx="0" cy="0"/>
          <a:chOff x="0" y="0"/>
          <a:chExt cx="0" cy="0"/>
        </a:xfrm>
      </p:grpSpPr>
      <p:cxnSp>
        <p:nvCxnSpPr>
          <p:cNvPr id="2" name="Google Shape;19;p63">
            <a:extLst>
              <a:ext uri="{FF2B5EF4-FFF2-40B4-BE49-F238E27FC236}">
                <a16:creationId xmlns:a16="http://schemas.microsoft.com/office/drawing/2014/main" id="{42CDBE44-E70E-4896-AF65-6A47CB764549}"/>
              </a:ext>
            </a:extLst>
          </p:cNvPr>
          <p:cNvCxnSpPr>
            <a:cxnSpLocks noChangeShapeType="1"/>
          </p:cNvCxnSpPr>
          <p:nvPr/>
        </p:nvCxnSpPr>
        <p:spPr bwMode="auto">
          <a:xfrm>
            <a:off x="0" y="1268413"/>
            <a:ext cx="9144000" cy="0"/>
          </a:xfrm>
          <a:prstGeom prst="straightConnector1">
            <a:avLst/>
          </a:prstGeom>
          <a:noFill/>
          <a:ln w="76200">
            <a:solidFill>
              <a:srgbClr val="C1272D"/>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6510379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cxnSp>
        <p:nvCxnSpPr>
          <p:cNvPr id="2" name="Straight Connector 4">
            <a:extLst>
              <a:ext uri="{FF2B5EF4-FFF2-40B4-BE49-F238E27FC236}">
                <a16:creationId xmlns:a16="http://schemas.microsoft.com/office/drawing/2014/main" id="{C6E78FFD-6BF8-4B0F-9023-EE33BFC221B2}"/>
              </a:ext>
            </a:extLst>
          </p:cNvPr>
          <p:cNvCxnSpPr>
            <a:cxnSpLocks noChangeShapeType="1"/>
          </p:cNvCxnSpPr>
          <p:nvPr userDrawn="1"/>
        </p:nvCxnSpPr>
        <p:spPr bwMode="auto">
          <a:xfrm>
            <a:off x="0" y="1268413"/>
            <a:ext cx="9144000" cy="0"/>
          </a:xfrm>
          <a:prstGeom prst="line">
            <a:avLst/>
          </a:prstGeom>
          <a:noFill/>
          <a:ln w="76200">
            <a:solidFill>
              <a:srgbClr val="C1272D"/>
            </a:solidFill>
            <a:round/>
            <a:headEnd/>
            <a:tailEnd/>
          </a:ln>
          <a:extLst>
            <a:ext uri="{909E8E84-426E-40DD-AFC4-6F175D3DCCD1}">
              <a14:hiddenFill xmlns:a14="http://schemas.microsoft.com/office/drawing/2010/main">
                <a:noFill/>
              </a14:hiddenFill>
            </a:ext>
          </a:extLst>
        </p:spPr>
      </p:cxnSp>
      <p:sp>
        <p:nvSpPr>
          <p:cNvPr id="3" name="Title 1">
            <a:extLst>
              <a:ext uri="{FF2B5EF4-FFF2-40B4-BE49-F238E27FC236}">
                <a16:creationId xmlns:a16="http://schemas.microsoft.com/office/drawing/2014/main" id="{E3622C6A-2E04-184F-90A8-5690F2088F43}"/>
              </a:ext>
            </a:extLst>
          </p:cNvPr>
          <p:cNvSpPr>
            <a:spLocks noGrp="1"/>
          </p:cNvSpPr>
          <p:nvPr>
            <p:ph type="title"/>
          </p:nvPr>
        </p:nvSpPr>
        <p:spPr>
          <a:xfrm>
            <a:off x="0" y="304800"/>
            <a:ext cx="9144000" cy="914400"/>
          </a:xfrm>
        </p:spPr>
        <p:txBody>
          <a:bodyPr/>
          <a:lstStyle>
            <a:lvl1pPr algn="ctr">
              <a:defRPr/>
            </a:lvl1pPr>
          </a:lstStyle>
          <a:p>
            <a:r>
              <a:rPr lang="en-US" dirty="0"/>
              <a:t>Click to edit Master title style</a:t>
            </a:r>
          </a:p>
        </p:txBody>
      </p:sp>
      <p:sp>
        <p:nvSpPr>
          <p:cNvPr id="4" name="Content Placeholder 2">
            <a:extLst>
              <a:ext uri="{FF2B5EF4-FFF2-40B4-BE49-F238E27FC236}">
                <a16:creationId xmlns:a16="http://schemas.microsoft.com/office/drawing/2014/main" id="{A756C83E-496A-C12F-01E6-3A220776BEB0}"/>
              </a:ext>
            </a:extLst>
          </p:cNvPr>
          <p:cNvSpPr>
            <a:spLocks noGrp="1"/>
          </p:cNvSpPr>
          <p:nvPr>
            <p:ph idx="1"/>
          </p:nvPr>
        </p:nvSpPr>
        <p:spPr>
          <a:xfrm>
            <a:off x="609600" y="1600200"/>
            <a:ext cx="792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460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1762D991-E6DD-4315-9A7B-09B3F5D6802F}"/>
              </a:ext>
            </a:extLst>
          </p:cNvPr>
          <p:cNvSpPr>
            <a:spLocks noGrp="1" noChangeArrowheads="1"/>
          </p:cNvSpPr>
          <p:nvPr>
            <p:ph type="title"/>
          </p:nvPr>
        </p:nvSpPr>
        <p:spPr bwMode="auto">
          <a:xfrm>
            <a:off x="1295400" y="304800"/>
            <a:ext cx="708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b" anchorCtr="0" compatLnSpc="1">
            <a:prstTxWarp prst="textNoShape">
              <a:avLst/>
            </a:prstTxWarp>
          </a:bodyPr>
          <a:lstStyle/>
          <a:p>
            <a:pPr lvl="0"/>
            <a:r>
              <a:rPr lang="en-US" altLang="en-US"/>
              <a:t>Click to edit Master title style</a:t>
            </a:r>
          </a:p>
        </p:txBody>
      </p:sp>
      <p:sp>
        <p:nvSpPr>
          <p:cNvPr id="1027" name="Rectangle 5">
            <a:extLst>
              <a:ext uri="{FF2B5EF4-FFF2-40B4-BE49-F238E27FC236}">
                <a16:creationId xmlns:a16="http://schemas.microsoft.com/office/drawing/2014/main" id="{324940A3-0818-40FD-880E-B6E72AC0113B}"/>
              </a:ext>
            </a:extLst>
          </p:cNvPr>
          <p:cNvSpPr>
            <a:spLocks noGrp="1" noChangeArrowheads="1"/>
          </p:cNvSpPr>
          <p:nvPr>
            <p:ph type="body" idx="1"/>
          </p:nvPr>
        </p:nvSpPr>
        <p:spPr bwMode="auto">
          <a:xfrm>
            <a:off x="609600" y="1600200"/>
            <a:ext cx="7924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614" tIns="44513" rIns="90614" bIns="4451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4831" name="Text Box 31">
            <a:extLst>
              <a:ext uri="{FF2B5EF4-FFF2-40B4-BE49-F238E27FC236}">
                <a16:creationId xmlns:a16="http://schemas.microsoft.com/office/drawing/2014/main" id="{5F0AC299-41DA-4F37-9F9A-2F568CD32986}"/>
              </a:ext>
            </a:extLst>
          </p:cNvPr>
          <p:cNvSpPr txBox="1">
            <a:spLocks noChangeArrowheads="1"/>
          </p:cNvSpPr>
          <p:nvPr/>
        </p:nvSpPr>
        <p:spPr bwMode="auto">
          <a:xfrm>
            <a:off x="8686800" y="6553200"/>
            <a:ext cx="338138" cy="230188"/>
          </a:xfrm>
          <a:prstGeom prst="rect">
            <a:avLst/>
          </a:prstGeom>
          <a:noFill/>
          <a:ln w="12700">
            <a:noFill/>
            <a:miter lim="800000"/>
            <a:headEnd/>
            <a:tailEnd/>
          </a:ln>
          <a:effectLst/>
        </p:spPr>
        <p:txBody>
          <a:bodyPr wrap="none" anchor="ct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defRPr/>
            </a:pPr>
            <a:fld id="{CC8DAE10-A35D-4DA0-A5A3-EC96CA362D65}" type="slidenum">
              <a:rPr lang="en-US" altLang="en-US" sz="900" smtClean="0">
                <a:solidFill>
                  <a:schemeClr val="bg1"/>
                </a:solidFill>
                <a:latin typeface="Trebuchet MS" panose="020B0703020202090204" pitchFamily="34" charset="0"/>
              </a:rPr>
              <a:pPr algn="r" eaLnBrk="1" hangingPunct="1">
                <a:defRPr/>
              </a:pPr>
              <a:t>‹#›</a:t>
            </a:fld>
            <a:endParaRPr lang="en-US" altLang="en-US" sz="900" dirty="0">
              <a:solidFill>
                <a:schemeClr val="bg1"/>
              </a:solidFill>
              <a:latin typeface="Trebuchet MS" panose="020B0703020202090204" pitchFamily="34" charset="0"/>
            </a:endParaRPr>
          </a:p>
        </p:txBody>
      </p:sp>
    </p:spTree>
  </p:cSld>
  <p:clrMap bg1="lt1" tx1="dk1" bg2="lt2" tx2="dk2" accent1="accent1" accent2="accent2" accent3="accent3" accent4="accent4" accent5="accent5" accent6="accent6" hlink="hlink" folHlink="folHlink"/>
  <p:sldLayoutIdLst>
    <p:sldLayoutId id="2147485818" r:id="rId1"/>
    <p:sldLayoutId id="2147485812" r:id="rId2"/>
    <p:sldLayoutId id="2147485819" r:id="rId3"/>
    <p:sldLayoutId id="2147485813" r:id="rId4"/>
    <p:sldLayoutId id="2147485814" r:id="rId5"/>
    <p:sldLayoutId id="2147485815" r:id="rId6"/>
    <p:sldLayoutId id="2147485823" r:id="rId7"/>
    <p:sldLayoutId id="2147485824" r:id="rId8"/>
  </p:sldLayoutIdLst>
  <p:txStyles>
    <p:title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p:titleStyle>
    <p:body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5">
            <a:extLst>
              <a:ext uri="{FF2B5EF4-FFF2-40B4-BE49-F238E27FC236}">
                <a16:creationId xmlns:a16="http://schemas.microsoft.com/office/drawing/2014/main" id="{E596F45D-DF8B-4364-8446-EA61DF1AF08F}"/>
              </a:ext>
            </a:extLst>
          </p:cNvPr>
          <p:cNvSpPr txBox="1">
            <a:spLocks noGrp="1" noChangeArrowheads="1"/>
          </p:cNvSpPr>
          <p:nvPr>
            <p:ph type="title" idx="4294967295"/>
          </p:nvPr>
        </p:nvSpPr>
        <p:spPr bwMode="auto">
          <a:xfrm>
            <a:off x="152400" y="3962400"/>
            <a:ext cx="8763000" cy="1302921"/>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100000"/>
              </a:lnSpc>
              <a:spcBef>
                <a:spcPts val="838"/>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Observations in </a:t>
            </a:r>
          </a:p>
          <a:p>
            <a:pPr marL="0" marR="0" lvl="0" indent="0" algn="ctr" defTabSz="914400" rtl="0" eaLnBrk="1" fontAlgn="base" latinLnBrk="0" hangingPunct="1">
              <a:lnSpc>
                <a:spcPct val="100000"/>
              </a:lnSpc>
              <a:spcBef>
                <a:spcPts val="838"/>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rPr>
              <a:t>Mathematics Classrooms</a:t>
            </a:r>
            <a:endParaRPr kumimoji="0" lang="en-US" altLang="en-US" sz="1200" b="0" i="0" u="none" strike="noStrike" kern="1200" cap="none" spc="0" normalizeH="0" baseline="0" noProof="0" dirty="0">
              <a:ln>
                <a:noFill/>
              </a:ln>
              <a:solidFill>
                <a:srgbClr val="FFFFFF"/>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Google Shape;66;p3">
            <a:extLst>
              <a:ext uri="{FF2B5EF4-FFF2-40B4-BE49-F238E27FC236}">
                <a16:creationId xmlns:a16="http://schemas.microsoft.com/office/drawing/2014/main" id="{2B089BA0-9BA0-46FB-B835-A43CD7DFDB9C}"/>
              </a:ext>
            </a:extLst>
          </p:cNvPr>
          <p:cNvSpPr txBox="1">
            <a:spLocks noChangeArrowheads="1"/>
          </p:cNvSpPr>
          <p:nvPr/>
        </p:nvSpPr>
        <p:spPr bwMode="auto">
          <a:xfrm>
            <a:off x="762000" y="1752600"/>
            <a:ext cx="8153400" cy="38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00" tIns="44500" rIns="90600" bIns="44500"/>
          <a:lstStyle>
            <a:lvl1pPr marL="457200" indent="-457200">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Be present and engage fully in all activities.</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Ask questions through the chat or by raising your hand.</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Put cameras on whenever possible.</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Prepare for productive struggle. </a:t>
            </a:r>
            <a:endParaRPr lang="en-US" altLang="en-US" dirty="0"/>
          </a:p>
          <a:p>
            <a:pPr>
              <a:spcBef>
                <a:spcPts val="1600"/>
              </a:spcBef>
              <a:buClr>
                <a:srgbClr val="1F497D"/>
              </a:buClr>
              <a:buSzPts val="2200"/>
              <a:buFont typeface="Arial" panose="020B0604020202020204" pitchFamily="34" charset="0"/>
              <a:buAutoNum type="arabicPeriod"/>
            </a:pPr>
            <a:r>
              <a:rPr lang="en-US" altLang="en-US" b="0" dirty="0">
                <a:solidFill>
                  <a:srgbClr val="000000"/>
                </a:solidFill>
                <a:latin typeface="Arial" panose="020B0604020202020204" pitchFamily="34" charset="0"/>
                <a:cs typeface="Arial" panose="020B0604020202020204" pitchFamily="34" charset="0"/>
                <a:sym typeface="Arial" panose="020B0604020202020204" pitchFamily="34" charset="0"/>
              </a:rPr>
              <a:t>Respectfully challenge one another and withhold judgments for differing perspectives or learning styles.</a:t>
            </a:r>
            <a:endParaRPr lang="en-US" altLang="en-US" dirty="0"/>
          </a:p>
        </p:txBody>
      </p:sp>
      <p:sp>
        <p:nvSpPr>
          <p:cNvPr id="11266" name="Google Shape;67;p3">
            <a:extLst>
              <a:ext uri="{FF2B5EF4-FFF2-40B4-BE49-F238E27FC236}">
                <a16:creationId xmlns:a16="http://schemas.microsoft.com/office/drawing/2014/main" id="{3AA3E9A1-6849-4CDD-BD7B-E8E6CE5EA01C}"/>
              </a:ext>
            </a:extLst>
          </p:cNvPr>
          <p:cNvSpPr txBox="1">
            <a:spLocks noGrp="1" noChangeArrowheads="1"/>
          </p:cNvSpPr>
          <p:nvPr>
            <p:ph type="title" idx="4294967295"/>
          </p:nvPr>
        </p:nvSpPr>
        <p:spPr bwMode="auto">
          <a:xfrm>
            <a:off x="1371600" y="457200"/>
            <a:ext cx="7086600" cy="72072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b" anchorCtr="0" forceAA="0" compatLnSpc="1">
            <a:prstTxWarp prst="textNoShape">
              <a:avLst/>
            </a:prstTxWarp>
            <a:no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Meeting Norms and Expectations </a:t>
            </a:r>
            <a:endParaRPr kumimoji="0" lang="en-US"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 calcmode="lin" valueType="num">
                                      <p:cBhvr additive="base">
                                        <p:cTn id="7" dur="500"/>
                                        <p:tgtEl>
                                          <p:spTgt spid="6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 calcmode="lin" valueType="num">
                                      <p:cBhvr additive="base">
                                        <p:cTn id="12" dur="500"/>
                                        <p:tgtEl>
                                          <p:spTgt spid="6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6">
                                            <p:txEl>
                                              <p:pRg st="2" end="2"/>
                                            </p:txEl>
                                          </p:spTgt>
                                        </p:tgtEl>
                                        <p:attrNameLst>
                                          <p:attrName>style.visibility</p:attrName>
                                        </p:attrNameLst>
                                      </p:cBhvr>
                                      <p:to>
                                        <p:strVal val="visible"/>
                                      </p:to>
                                    </p:set>
                                    <p:anim calcmode="lin" valueType="num">
                                      <p:cBhvr additive="base">
                                        <p:cTn id="17" dur="500"/>
                                        <p:tgtEl>
                                          <p:spTgt spid="6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6">
                                            <p:txEl>
                                              <p:pRg st="3" end="3"/>
                                            </p:txEl>
                                          </p:spTgt>
                                        </p:tgtEl>
                                        <p:attrNameLst>
                                          <p:attrName>style.visibility</p:attrName>
                                        </p:attrNameLst>
                                      </p:cBhvr>
                                      <p:to>
                                        <p:strVal val="visible"/>
                                      </p:to>
                                    </p:set>
                                    <p:anim calcmode="lin" valueType="num">
                                      <p:cBhvr additive="base">
                                        <p:cTn id="22" dur="500"/>
                                        <p:tgtEl>
                                          <p:spTgt spid="6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66">
                                            <p:txEl>
                                              <p:pRg st="4" end="4"/>
                                            </p:txEl>
                                          </p:spTgt>
                                        </p:tgtEl>
                                        <p:attrNameLst>
                                          <p:attrName>style.visibility</p:attrName>
                                        </p:attrNameLst>
                                      </p:cBhvr>
                                      <p:to>
                                        <p:strVal val="visible"/>
                                      </p:to>
                                    </p:set>
                                    <p:anim calcmode="lin" valueType="num">
                                      <p:cBhvr additive="base">
                                        <p:cTn id="27" dur="500"/>
                                        <p:tgtEl>
                                          <p:spTgt spid="6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Google Shape;72;gd7b2a538cb_0_12">
            <a:extLst>
              <a:ext uri="{FF2B5EF4-FFF2-40B4-BE49-F238E27FC236}">
                <a16:creationId xmlns:a16="http://schemas.microsoft.com/office/drawing/2014/main" id="{FE7120A7-00F2-49C5-BA75-44C16ACF3EA6}"/>
              </a:ext>
            </a:extLst>
          </p:cNvPr>
          <p:cNvSpPr txBox="1">
            <a:spLocks noGrp="1"/>
          </p:cNvSpPr>
          <p:nvPr>
            <p:ph type="title"/>
          </p:nvPr>
        </p:nvSpPr>
        <p:spPr>
          <a:xfrm>
            <a:off x="457200" y="3873500"/>
            <a:ext cx="8382000" cy="1362075"/>
          </a:xfrm>
        </p:spPr>
        <p:txBody>
          <a:bodyPr spcFirstLastPara="1" lIns="90600" tIns="44500" rIns="90600" bIns="44500">
            <a:noAutofit/>
          </a:bodyPr>
          <a:lstStyle/>
          <a:p>
            <a:pPr>
              <a:spcBef>
                <a:spcPts val="0"/>
              </a:spcBef>
              <a:spcAft>
                <a:spcPts val="0"/>
              </a:spcAft>
              <a:defRPr/>
            </a:pPr>
            <a:r>
              <a:rPr lang="en-US" sz="3600" dirty="0"/>
              <a:t>Introducing SIA 2.0 CLASSROOM OBSERVATION for mathematics</a:t>
            </a:r>
            <a:br>
              <a:rPr lang="en-US" sz="3600" dirty="0"/>
            </a:br>
            <a:endParaRPr dirty="0"/>
          </a:p>
        </p:txBody>
      </p:sp>
      <p:sp>
        <p:nvSpPr>
          <p:cNvPr id="2" name="Text Placeholder 1">
            <a:extLst>
              <a:ext uri="{FF2B5EF4-FFF2-40B4-BE49-F238E27FC236}">
                <a16:creationId xmlns:a16="http://schemas.microsoft.com/office/drawing/2014/main" id="{287C108E-8315-D996-CAAC-FF6A86867B48}"/>
              </a:ext>
            </a:extLst>
          </p:cNvPr>
          <p:cNvSpPr>
            <a:spLocks noGrp="1"/>
          </p:cNvSpPr>
          <p:nvPr>
            <p:ph type="body"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DF02E-DD14-4BE1-85A3-244BFCE225F6}"/>
              </a:ext>
            </a:extLst>
          </p:cNvPr>
          <p:cNvSpPr txBox="1">
            <a:spLocks noGrp="1" noChangeArrowheads="1"/>
          </p:cNvSpPr>
          <p:nvPr>
            <p:ph type="title" idx="4294967295"/>
          </p:nvPr>
        </p:nvSpPr>
        <p:spPr>
          <a:xfrm>
            <a:off x="456472" y="342234"/>
            <a:ext cx="8077927" cy="800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ctr"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S PGothic" charset="0"/>
                <a:sym typeface="Helvetica" pitchFamily="2" charset="0"/>
              </a:rPr>
              <a:t>SIA 2.0 Observation: Five-Part System</a:t>
            </a:r>
          </a:p>
        </p:txBody>
      </p:sp>
      <p:pic>
        <p:nvPicPr>
          <p:cNvPr id="8" name="Picture 7" descr="1. Launch Pre-Observation Procedures&#10;2. Conduct Observations&#10;3. Launch Post-Observation Procedures&#10;4. Aggregate and Summarize Data&#10;5. Develop Program-Wide Professional Development">
            <a:extLst>
              <a:ext uri="{FF2B5EF4-FFF2-40B4-BE49-F238E27FC236}">
                <a16:creationId xmlns:a16="http://schemas.microsoft.com/office/drawing/2014/main" id="{CD57DADC-4111-DC44-AF12-DE34568AB785}"/>
              </a:ext>
            </a:extLst>
          </p:cNvPr>
          <p:cNvPicPr>
            <a:picLocks noChangeAspect="1"/>
          </p:cNvPicPr>
          <p:nvPr/>
        </p:nvPicPr>
        <p:blipFill rotWithShape="1">
          <a:blip r:embed="rId3"/>
          <a:srcRect l="644" r="828"/>
          <a:stretch/>
        </p:blipFill>
        <p:spPr>
          <a:xfrm>
            <a:off x="0" y="2330183"/>
            <a:ext cx="9067800" cy="2927617"/>
          </a:xfrm>
          <a:prstGeom prst="rect">
            <a:avLst/>
          </a:prstGeom>
        </p:spPr>
      </p:pic>
    </p:spTree>
    <p:extLst>
      <p:ext uri="{BB962C8B-B14F-4D97-AF65-F5344CB8AC3E}">
        <p14:creationId xmlns:p14="http://schemas.microsoft.com/office/powerpoint/2010/main" val="27716615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194EB-28A4-8DFA-618A-BA2C4EE08C09}"/>
              </a:ext>
            </a:extLst>
          </p:cNvPr>
          <p:cNvSpPr>
            <a:spLocks noGrp="1"/>
          </p:cNvSpPr>
          <p:nvPr>
            <p:ph type="title"/>
          </p:nvPr>
        </p:nvSpPr>
        <p:spPr/>
        <p:txBody>
          <a:bodyPr/>
          <a:lstStyle/>
          <a:p>
            <a:r>
              <a:rPr lang="en-US" dirty="0"/>
              <a:t>Tools and Resources</a:t>
            </a:r>
          </a:p>
        </p:txBody>
      </p:sp>
      <p:sp>
        <p:nvSpPr>
          <p:cNvPr id="3" name="Content Placeholder 2">
            <a:extLst>
              <a:ext uri="{FF2B5EF4-FFF2-40B4-BE49-F238E27FC236}">
                <a16:creationId xmlns:a16="http://schemas.microsoft.com/office/drawing/2014/main" id="{CBD84701-0000-22E6-E425-9B7C1E484591}"/>
              </a:ext>
            </a:extLst>
          </p:cNvPr>
          <p:cNvSpPr>
            <a:spLocks noGrp="1"/>
          </p:cNvSpPr>
          <p:nvPr>
            <p:ph idx="1"/>
          </p:nvPr>
        </p:nvSpPr>
        <p:spPr/>
        <p:txBody>
          <a:bodyPr/>
          <a:lstStyle/>
          <a:p>
            <a:pPr>
              <a:buFont typeface="Wingdings" pitchFamily="2" charset="2"/>
              <a:buChar char="ü"/>
            </a:pPr>
            <a:r>
              <a:rPr lang="en-US" dirty="0"/>
              <a:t>Classroom Observation Tool for Mathematics</a:t>
            </a:r>
          </a:p>
          <a:p>
            <a:pPr>
              <a:buFont typeface="Wingdings" pitchFamily="2" charset="2"/>
              <a:buChar char="ü"/>
            </a:pPr>
            <a:r>
              <a:rPr lang="en-US" dirty="0"/>
              <a:t>Mathematics Classroom Observation Resource Package</a:t>
            </a:r>
          </a:p>
          <a:p>
            <a:pPr>
              <a:buFont typeface="Wingdings" pitchFamily="2" charset="2"/>
              <a:buChar char="ü"/>
            </a:pPr>
            <a:r>
              <a:rPr lang="en-US" dirty="0"/>
              <a:t>Observation Checklist</a:t>
            </a:r>
          </a:p>
          <a:p>
            <a:pPr>
              <a:buFont typeface="Wingdings" pitchFamily="2" charset="2"/>
              <a:buChar char="ü"/>
            </a:pPr>
            <a:r>
              <a:rPr lang="en-US" dirty="0"/>
              <a:t>Mathematics Core Actions and Guiding Questions</a:t>
            </a:r>
          </a:p>
          <a:p>
            <a:pPr>
              <a:buFont typeface="Wingdings" pitchFamily="2" charset="2"/>
              <a:buChar char="ü"/>
            </a:pPr>
            <a:r>
              <a:rPr lang="en-US" dirty="0"/>
              <a:t>Mathematics Core Actions and Matching Summaries</a:t>
            </a:r>
          </a:p>
          <a:p>
            <a:pPr>
              <a:buFont typeface="Wingdings" pitchFamily="2" charset="2"/>
              <a:buChar char="ü"/>
            </a:pPr>
            <a:endParaRPr lang="en-US" dirty="0"/>
          </a:p>
          <a:p>
            <a:pPr>
              <a:buFont typeface="Wingdings" pitchFamily="2" charset="2"/>
              <a:buChar char="ü"/>
            </a:pPr>
            <a:endParaRPr lang="en-US" dirty="0"/>
          </a:p>
        </p:txBody>
      </p:sp>
    </p:spTree>
    <p:extLst>
      <p:ext uri="{BB962C8B-B14F-4D97-AF65-F5344CB8AC3E}">
        <p14:creationId xmlns:p14="http://schemas.microsoft.com/office/powerpoint/2010/main" val="221669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Google Shape;101;p8">
            <a:extLst>
              <a:ext uri="{FF2B5EF4-FFF2-40B4-BE49-F238E27FC236}">
                <a16:creationId xmlns:a16="http://schemas.microsoft.com/office/drawing/2014/main" id="{EAD6A4A8-659A-4EFE-95C9-3E68748E5B0D}"/>
              </a:ext>
            </a:extLst>
          </p:cNvPr>
          <p:cNvSpPr>
            <a:spLocks noGrp="1" noChangeArrowheads="1"/>
          </p:cNvSpPr>
          <p:nvPr>
            <p:ph type="title" idx="4294967295"/>
          </p:nvPr>
        </p:nvSpPr>
        <p:spPr>
          <a:xfrm>
            <a:off x="647700" y="533400"/>
            <a:ext cx="7848600" cy="685800"/>
          </a:xfrm>
        </p:spPr>
        <p:txBody>
          <a:bodyPr lIns="90600" tIns="44500" rIns="90600" bIns="44500"/>
          <a:lstStyle/>
          <a:p>
            <a:r>
              <a:rPr lang="en-US" altLang="en-US" dirty="0"/>
              <a:t>SIA 2.0 Classroom Observation:</a:t>
            </a:r>
            <a:br>
              <a:rPr lang="en-US" altLang="en-US" dirty="0"/>
            </a:br>
            <a:r>
              <a:rPr lang="en-US" altLang="en-US" dirty="0"/>
              <a:t>Five Core Actions to Observe</a:t>
            </a:r>
          </a:p>
        </p:txBody>
      </p:sp>
      <p:sp>
        <p:nvSpPr>
          <p:cNvPr id="102" name="Google Shape;102;p8">
            <a:extLst>
              <a:ext uri="{FF2B5EF4-FFF2-40B4-BE49-F238E27FC236}">
                <a16:creationId xmlns:a16="http://schemas.microsoft.com/office/drawing/2014/main" id="{A5212F31-B215-4D99-AB37-991D44651813}"/>
              </a:ext>
            </a:extLst>
          </p:cNvPr>
          <p:cNvSpPr>
            <a:spLocks noGrp="1" noChangeArrowheads="1"/>
          </p:cNvSpPr>
          <p:nvPr>
            <p:ph type="body" idx="4294967295"/>
          </p:nvPr>
        </p:nvSpPr>
        <p:spPr>
          <a:xfrm>
            <a:off x="457200" y="1600200"/>
            <a:ext cx="8229600" cy="4259262"/>
          </a:xfrm>
        </p:spPr>
        <p:txBody>
          <a:bodyPr lIns="90600" tIns="44500" rIns="90600" bIns="44500"/>
          <a:lstStyle/>
          <a:p>
            <a:pPr marL="457200" indent="-457200">
              <a:lnSpc>
                <a:spcPct val="120000"/>
              </a:lnSpc>
              <a:spcBef>
                <a:spcPct val="0"/>
              </a:spcBef>
              <a:buClr>
                <a:srgbClr val="004080"/>
              </a:buClr>
              <a:buSzPts val="2200"/>
              <a:buFont typeface="Arial" panose="020B0604020202020204" pitchFamily="34" charset="0"/>
              <a:buAutoNum type="arabicPeriod"/>
            </a:pPr>
            <a:r>
              <a:rPr lang="en-US" altLang="en-US" dirty="0"/>
              <a:t>Lesson content is rigorous and relevant for the level defined by the state-adopted standards. </a:t>
            </a:r>
          </a:p>
          <a:p>
            <a:pPr marL="457200" indent="-457200">
              <a:lnSpc>
                <a:spcPct val="120000"/>
              </a:lnSpc>
              <a:spcBef>
                <a:spcPts val="1800"/>
              </a:spcBef>
              <a:buClr>
                <a:srgbClr val="004080"/>
              </a:buClr>
              <a:buSzPts val="2200"/>
              <a:buFont typeface="Arial" panose="020B0604020202020204" pitchFamily="34" charset="0"/>
              <a:buAutoNum type="arabicPeriod"/>
            </a:pPr>
            <a:r>
              <a:rPr lang="en-US" altLang="en-US" dirty="0"/>
              <a:t>Learning activities are cognitively demanding and maximize opportunities for students to master the lesson content.</a:t>
            </a:r>
          </a:p>
          <a:p>
            <a:pPr marL="457200" indent="-457200">
              <a:lnSpc>
                <a:spcPct val="120000"/>
              </a:lnSpc>
              <a:spcBef>
                <a:spcPts val="1800"/>
              </a:spcBef>
              <a:buClr>
                <a:srgbClr val="004080"/>
              </a:buClr>
              <a:buSzPts val="2200"/>
              <a:buFont typeface="Arial" panose="020B0604020202020204" pitchFamily="34" charset="0"/>
              <a:buAutoNum type="arabicPeriod"/>
            </a:pPr>
            <a:r>
              <a:rPr lang="en-US" altLang="en-US" dirty="0"/>
              <a:t>Lesson content productively engages students.</a:t>
            </a:r>
          </a:p>
          <a:p>
            <a:pPr marL="457200" indent="-457200">
              <a:lnSpc>
                <a:spcPct val="120000"/>
              </a:lnSpc>
              <a:spcBef>
                <a:spcPts val="1800"/>
              </a:spcBef>
              <a:buClr>
                <a:srgbClr val="004080"/>
              </a:buClr>
              <a:buSzPts val="2200"/>
              <a:buFont typeface="Arial" panose="020B0604020202020204" pitchFamily="34" charset="0"/>
              <a:buAutoNum type="arabicPeriod"/>
            </a:pPr>
            <a:r>
              <a:rPr lang="en-US" altLang="en-US" dirty="0"/>
              <a:t>Lesson content is intentionally sequenced to develop students’ skills and knowledge.</a:t>
            </a:r>
          </a:p>
          <a:p>
            <a:pPr marL="457200" indent="-457200">
              <a:lnSpc>
                <a:spcPct val="120000"/>
              </a:lnSpc>
              <a:spcBef>
                <a:spcPts val="1800"/>
              </a:spcBef>
              <a:buClr>
                <a:srgbClr val="004080"/>
              </a:buClr>
              <a:buSzPts val="2200"/>
              <a:buFont typeface="Arial" panose="020B0604020202020204" pitchFamily="34" charset="0"/>
              <a:buAutoNum type="arabicPeriod"/>
            </a:pPr>
            <a:r>
              <a:rPr lang="en-US" altLang="en-US" dirty="0"/>
              <a:t>Students’ levels of understanding are checked throughout the lesson, and instruction is adjusted accordingly.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5F0EC-CA11-F74F-A61E-41B8CDD82AF2}"/>
              </a:ext>
            </a:extLst>
          </p:cNvPr>
          <p:cNvSpPr>
            <a:spLocks noGrp="1"/>
          </p:cNvSpPr>
          <p:nvPr>
            <p:ph type="title" idx="4294967295"/>
          </p:nvPr>
        </p:nvSpPr>
        <p:spPr>
          <a:xfrm>
            <a:off x="762000" y="304800"/>
            <a:ext cx="7086600" cy="914400"/>
          </a:xfrm>
        </p:spPr>
        <p:txBody>
          <a:bodyPr/>
          <a:lstStyle/>
          <a:p>
            <a:r>
              <a:rPr lang="en-US" dirty="0"/>
              <a:t>Let’s Review the Math Classroom Observations Resource</a:t>
            </a:r>
          </a:p>
        </p:txBody>
      </p:sp>
      <p:pic>
        <p:nvPicPr>
          <p:cNvPr id="5" name="Picture 4" descr="Cover of &quot;Mathematics Classroom Observations&quot;">
            <a:extLst>
              <a:ext uri="{FF2B5EF4-FFF2-40B4-BE49-F238E27FC236}">
                <a16:creationId xmlns:a16="http://schemas.microsoft.com/office/drawing/2014/main" id="{13418539-8BAB-43E1-87AE-D9249C40F3A2}"/>
              </a:ext>
            </a:extLst>
          </p:cNvPr>
          <p:cNvPicPr>
            <a:picLocks noChangeAspect="1"/>
          </p:cNvPicPr>
          <p:nvPr/>
        </p:nvPicPr>
        <p:blipFill>
          <a:blip r:embed="rId3"/>
          <a:stretch>
            <a:fillRect/>
          </a:stretch>
        </p:blipFill>
        <p:spPr>
          <a:xfrm>
            <a:off x="2514600" y="1371600"/>
            <a:ext cx="3936124" cy="5073227"/>
          </a:xfrm>
          <a:prstGeom prst="rect">
            <a:avLst/>
          </a:prstGeom>
        </p:spPr>
      </p:pic>
    </p:spTree>
    <p:extLst>
      <p:ext uri="{BB962C8B-B14F-4D97-AF65-F5344CB8AC3E}">
        <p14:creationId xmlns:p14="http://schemas.microsoft.com/office/powerpoint/2010/main" val="3330221040"/>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Google Shape;119;p11">
            <a:extLst>
              <a:ext uri="{FF2B5EF4-FFF2-40B4-BE49-F238E27FC236}">
                <a16:creationId xmlns:a16="http://schemas.microsoft.com/office/drawing/2014/main" id="{7F6B1EE8-DF75-48B8-9637-4649C63D8E14}"/>
              </a:ext>
            </a:extLst>
          </p:cNvPr>
          <p:cNvSpPr>
            <a:spLocks noGrp="1" noChangeArrowheads="1"/>
          </p:cNvSpPr>
          <p:nvPr>
            <p:ph type="title"/>
          </p:nvPr>
        </p:nvSpPr>
        <p:spPr>
          <a:xfrm>
            <a:off x="1219200" y="304800"/>
            <a:ext cx="6553200" cy="914400"/>
          </a:xfrm>
        </p:spPr>
        <p:txBody>
          <a:bodyPr lIns="90600" tIns="44500" rIns="90600" bIns="44500"/>
          <a:lstStyle/>
          <a:p>
            <a:r>
              <a:rPr lang="en-US" altLang="en-US" sz="3200" dirty="0"/>
              <a:t>Core Action 1</a:t>
            </a:r>
            <a:endParaRPr lang="en-US" altLang="en-US" dirty="0"/>
          </a:p>
        </p:txBody>
      </p:sp>
      <p:sp>
        <p:nvSpPr>
          <p:cNvPr id="12" name="Google Shape;123;p11">
            <a:extLst>
              <a:ext uri="{FF2B5EF4-FFF2-40B4-BE49-F238E27FC236}">
                <a16:creationId xmlns:a16="http://schemas.microsoft.com/office/drawing/2014/main" id="{D136D096-4E92-4A9F-9765-1F1479DE9AE4}"/>
              </a:ext>
              <a:ext uri="{C183D7F6-B498-43B3-948B-1728B52AA6E4}">
                <adec:decorative xmlns:adec="http://schemas.microsoft.com/office/drawing/2017/decorative" val="1"/>
              </a:ext>
            </a:extLst>
          </p:cNvPr>
          <p:cNvSpPr>
            <a:spLocks noChangeArrowheads="1"/>
          </p:cNvSpPr>
          <p:nvPr/>
        </p:nvSpPr>
        <p:spPr bwMode="auto">
          <a:xfrm>
            <a:off x="533400" y="1752600"/>
            <a:ext cx="609600" cy="381000"/>
          </a:xfrm>
          <a:prstGeom prst="rightArrow">
            <a:avLst>
              <a:gd name="adj1" fmla="val 50000"/>
              <a:gd name="adj2" fmla="val 50000"/>
            </a:avLst>
          </a:prstGeom>
          <a:solidFill>
            <a:srgbClr val="800000"/>
          </a:solidFill>
          <a:ln w="12700">
            <a:solidFill>
              <a:srgbClr val="800000"/>
            </a:solidFill>
            <a:round/>
            <a:headEnd type="none" w="sm" len="sm"/>
            <a:tailEnd type="none" w="sm" len="sm"/>
          </a:ln>
        </p:spPr>
        <p:txBody>
          <a:bodyPr lIns="91425" tIns="45700" rIns="91425" bIns="45700"/>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dirty="0">
              <a:solidFill>
                <a:srgbClr val="000000"/>
              </a:solidFill>
              <a:cs typeface="Times New Roman" panose="02020603050405020304" pitchFamily="18" charset="0"/>
              <a:sym typeface="Times New Roman" panose="02020603050405020304" pitchFamily="18" charset="0"/>
            </a:endParaRPr>
          </a:p>
        </p:txBody>
      </p:sp>
      <p:cxnSp>
        <p:nvCxnSpPr>
          <p:cNvPr id="13" name="Google Shape;122;p11">
            <a:extLst>
              <a:ext uri="{FF2B5EF4-FFF2-40B4-BE49-F238E27FC236}">
                <a16:creationId xmlns:a16="http://schemas.microsoft.com/office/drawing/2014/main" id="{93933AA3-D469-4021-B148-09A140E01914}"/>
              </a:ext>
              <a:ext uri="{C183D7F6-B498-43B3-948B-1728B52AA6E4}">
                <adec:decorative xmlns:adec="http://schemas.microsoft.com/office/drawing/2017/decorative" val="1"/>
              </a:ext>
            </a:extLst>
          </p:cNvPr>
          <p:cNvCxnSpPr>
            <a:cxnSpLocks noChangeShapeType="1"/>
          </p:cNvCxnSpPr>
          <p:nvPr/>
        </p:nvCxnSpPr>
        <p:spPr bwMode="auto">
          <a:xfrm>
            <a:off x="381000" y="26670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4" name="Google Shape;122;p11">
            <a:extLst>
              <a:ext uri="{FF2B5EF4-FFF2-40B4-BE49-F238E27FC236}">
                <a16:creationId xmlns:a16="http://schemas.microsoft.com/office/drawing/2014/main" id="{08CCBFD4-99EB-4201-AAF7-BB216FE7933D}"/>
              </a:ext>
              <a:ext uri="{C183D7F6-B498-43B3-948B-1728B52AA6E4}">
                <adec:decorative xmlns:adec="http://schemas.microsoft.com/office/drawing/2017/decorative" val="1"/>
              </a:ext>
            </a:extLst>
          </p:cNvPr>
          <p:cNvCxnSpPr>
            <a:cxnSpLocks noChangeShapeType="1"/>
          </p:cNvCxnSpPr>
          <p:nvPr/>
        </p:nvCxnSpPr>
        <p:spPr bwMode="auto">
          <a:xfrm>
            <a:off x="381000" y="32004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5" name="Google Shape;122;p11">
            <a:extLst>
              <a:ext uri="{FF2B5EF4-FFF2-40B4-BE49-F238E27FC236}">
                <a16:creationId xmlns:a16="http://schemas.microsoft.com/office/drawing/2014/main" id="{325FEE2D-C2C1-489D-BF16-3D862A3556F6}"/>
              </a:ext>
              <a:ext uri="{C183D7F6-B498-43B3-948B-1728B52AA6E4}">
                <adec:decorative xmlns:adec="http://schemas.microsoft.com/office/drawing/2017/decorative" val="1"/>
              </a:ext>
            </a:extLst>
          </p:cNvPr>
          <p:cNvCxnSpPr>
            <a:cxnSpLocks noChangeShapeType="1"/>
          </p:cNvCxnSpPr>
          <p:nvPr/>
        </p:nvCxnSpPr>
        <p:spPr bwMode="auto">
          <a:xfrm>
            <a:off x="381000" y="40386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6" name="Google Shape;122;p11">
            <a:extLst>
              <a:ext uri="{FF2B5EF4-FFF2-40B4-BE49-F238E27FC236}">
                <a16:creationId xmlns:a16="http://schemas.microsoft.com/office/drawing/2014/main" id="{10D81012-0907-496A-97BA-4D6C671F82EE}"/>
              </a:ext>
              <a:ext uri="{C183D7F6-B498-43B3-948B-1728B52AA6E4}">
                <adec:decorative xmlns:adec="http://schemas.microsoft.com/office/drawing/2017/decorative" val="1"/>
              </a:ext>
            </a:extLst>
          </p:cNvPr>
          <p:cNvCxnSpPr>
            <a:cxnSpLocks noChangeShapeType="1"/>
          </p:cNvCxnSpPr>
          <p:nvPr/>
        </p:nvCxnSpPr>
        <p:spPr bwMode="auto">
          <a:xfrm>
            <a:off x="381000" y="58674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pic>
        <p:nvPicPr>
          <p:cNvPr id="2" name="Picture 1" descr="Core Action 1. Lesson content is rigorous and relevant for the level defined by the state-adopted standards.&#10;A. Instructor establishes well-defined standards-based lesson goals.&#10;B. Students are working with texts at or above the expected complexity for the level(s) as defined by the standards.&#10;C. Students spend most class time engaged with some combination of reading, writing, or speaking directly about knowledge-building text(s).&#10;Evidence observed:">
            <a:extLst>
              <a:ext uri="{FF2B5EF4-FFF2-40B4-BE49-F238E27FC236}">
                <a16:creationId xmlns:a16="http://schemas.microsoft.com/office/drawing/2014/main" id="{6C1C9415-A9FD-207C-790B-56C95738047B}"/>
              </a:ext>
            </a:extLst>
          </p:cNvPr>
          <p:cNvPicPr>
            <a:picLocks noChangeAspect="1"/>
          </p:cNvPicPr>
          <p:nvPr/>
        </p:nvPicPr>
        <p:blipFill>
          <a:blip r:embed="rId3"/>
          <a:stretch>
            <a:fillRect/>
          </a:stretch>
        </p:blipFill>
        <p:spPr>
          <a:xfrm>
            <a:off x="1219200" y="1568824"/>
            <a:ext cx="7620000" cy="4482353"/>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F7635-91D1-8E4F-BE0F-CDD156AB33A8}"/>
              </a:ext>
            </a:extLst>
          </p:cNvPr>
          <p:cNvSpPr>
            <a:spLocks noGrp="1"/>
          </p:cNvSpPr>
          <p:nvPr>
            <p:ph type="title" idx="4294967295"/>
          </p:nvPr>
        </p:nvSpPr>
        <p:spPr>
          <a:xfrm>
            <a:off x="613410" y="304800"/>
            <a:ext cx="7086600" cy="914400"/>
          </a:xfrm>
        </p:spPr>
        <p:txBody>
          <a:bodyPr/>
          <a:lstStyle/>
          <a:p>
            <a:r>
              <a:rPr lang="en-US" dirty="0"/>
              <a:t>Let’s Review the Major Work of the Level (MWOTL) Resource</a:t>
            </a:r>
          </a:p>
        </p:txBody>
      </p:sp>
      <p:sp>
        <p:nvSpPr>
          <p:cNvPr id="3" name="Content Placeholder 2">
            <a:extLst>
              <a:ext uri="{FF2B5EF4-FFF2-40B4-BE49-F238E27FC236}">
                <a16:creationId xmlns:a16="http://schemas.microsoft.com/office/drawing/2014/main" id="{4DEDB033-167A-6E45-A4C5-8E28458A80FD}"/>
              </a:ext>
            </a:extLst>
          </p:cNvPr>
          <p:cNvSpPr>
            <a:spLocks noGrp="1"/>
          </p:cNvSpPr>
          <p:nvPr>
            <p:ph idx="4294967295"/>
          </p:nvPr>
        </p:nvSpPr>
        <p:spPr>
          <a:xfrm>
            <a:off x="609600" y="1524000"/>
            <a:ext cx="7924800" cy="4648200"/>
          </a:xfrm>
        </p:spPr>
        <p:txBody>
          <a:bodyPr/>
          <a:lstStyle/>
          <a:p>
            <a:r>
              <a:rPr lang="en-US" dirty="0"/>
              <a:t>When planning instruction, instructors should focus deeply on the MWOTL, rather than racing to cover topics in a mile-wide, inch-deep curriculum. </a:t>
            </a:r>
            <a:r>
              <a:rPr lang="en-US" i="1" dirty="0"/>
              <a:t>(See link to doc in the chat.) </a:t>
            </a:r>
          </a:p>
          <a:p>
            <a:r>
              <a:rPr lang="en-US" dirty="0"/>
              <a:t>The standards recently adopted by states require educators to significantly narrow and deepen the way time and energy is spent in the math classroom. </a:t>
            </a:r>
          </a:p>
          <a:p>
            <a:r>
              <a:rPr lang="en-US" dirty="0"/>
              <a:t>When educators apply an MWOTL approach to teaching and learning, students gain strong foundations in critically important areas.</a:t>
            </a:r>
          </a:p>
        </p:txBody>
      </p:sp>
    </p:spTree>
    <p:extLst>
      <p:ext uri="{BB962C8B-B14F-4D97-AF65-F5344CB8AC3E}">
        <p14:creationId xmlns:p14="http://schemas.microsoft.com/office/powerpoint/2010/main" val="4028795101"/>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Google Shape;131;p12">
            <a:extLst>
              <a:ext uri="{FF2B5EF4-FFF2-40B4-BE49-F238E27FC236}">
                <a16:creationId xmlns:a16="http://schemas.microsoft.com/office/drawing/2014/main" id="{BF9656BA-4BAD-4DFE-9136-0DB95B586B4F}"/>
              </a:ext>
            </a:extLst>
          </p:cNvPr>
          <p:cNvSpPr>
            <a:spLocks noGrp="1" noChangeArrowheads="1"/>
          </p:cNvSpPr>
          <p:nvPr>
            <p:ph type="title"/>
          </p:nvPr>
        </p:nvSpPr>
        <p:spPr>
          <a:xfrm>
            <a:off x="1219200" y="228600"/>
            <a:ext cx="5562600" cy="1066800"/>
          </a:xfrm>
        </p:spPr>
        <p:txBody>
          <a:bodyPr lIns="90600" tIns="44500" rIns="90600" bIns="44500"/>
          <a:lstStyle/>
          <a:p>
            <a:r>
              <a:rPr lang="en-US" altLang="en-US" sz="3200" dirty="0"/>
              <a:t>Core Action 2</a:t>
            </a:r>
            <a:endParaRPr lang="en-US" altLang="en-US" dirty="0"/>
          </a:p>
        </p:txBody>
      </p:sp>
      <p:sp>
        <p:nvSpPr>
          <p:cNvPr id="12" name="Google Shape;123;p11">
            <a:extLst>
              <a:ext uri="{FF2B5EF4-FFF2-40B4-BE49-F238E27FC236}">
                <a16:creationId xmlns:a16="http://schemas.microsoft.com/office/drawing/2014/main" id="{CFC9AEA5-0A4F-44AD-8A7B-F34CA6EF8172}"/>
              </a:ext>
              <a:ext uri="{C183D7F6-B498-43B3-948B-1728B52AA6E4}">
                <adec:decorative xmlns:adec="http://schemas.microsoft.com/office/drawing/2017/decorative" val="1"/>
              </a:ext>
            </a:extLst>
          </p:cNvPr>
          <p:cNvSpPr>
            <a:spLocks noChangeArrowheads="1"/>
          </p:cNvSpPr>
          <p:nvPr/>
        </p:nvSpPr>
        <p:spPr bwMode="auto">
          <a:xfrm>
            <a:off x="457200" y="1837533"/>
            <a:ext cx="609600" cy="381000"/>
          </a:xfrm>
          <a:prstGeom prst="rightArrow">
            <a:avLst>
              <a:gd name="adj1" fmla="val 50000"/>
              <a:gd name="adj2" fmla="val 50000"/>
            </a:avLst>
          </a:prstGeom>
          <a:solidFill>
            <a:srgbClr val="800000"/>
          </a:solidFill>
          <a:ln w="12700">
            <a:solidFill>
              <a:srgbClr val="800000"/>
            </a:solidFill>
            <a:round/>
            <a:headEnd type="none" w="sm" len="sm"/>
            <a:tailEnd type="none" w="sm" len="sm"/>
          </a:ln>
        </p:spPr>
        <p:txBody>
          <a:bodyPr lIns="91425" tIns="45700" rIns="91425" bIns="45700"/>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dirty="0">
              <a:solidFill>
                <a:srgbClr val="000000"/>
              </a:solidFill>
              <a:cs typeface="Times New Roman" panose="02020603050405020304" pitchFamily="18" charset="0"/>
              <a:sym typeface="Times New Roman" panose="02020603050405020304" pitchFamily="18" charset="0"/>
            </a:endParaRPr>
          </a:p>
        </p:txBody>
      </p:sp>
      <p:cxnSp>
        <p:nvCxnSpPr>
          <p:cNvPr id="13" name="Google Shape;122;p11">
            <a:extLst>
              <a:ext uri="{FF2B5EF4-FFF2-40B4-BE49-F238E27FC236}">
                <a16:creationId xmlns:a16="http://schemas.microsoft.com/office/drawing/2014/main" id="{EB5402A9-CFBD-414E-8902-EE0B0C6AF51E}"/>
              </a:ext>
              <a:ext uri="{C183D7F6-B498-43B3-948B-1728B52AA6E4}">
                <adec:decorative xmlns:adec="http://schemas.microsoft.com/office/drawing/2017/decorative" val="1"/>
              </a:ext>
            </a:extLst>
          </p:cNvPr>
          <p:cNvCxnSpPr>
            <a:cxnSpLocks noChangeShapeType="1"/>
          </p:cNvCxnSpPr>
          <p:nvPr/>
        </p:nvCxnSpPr>
        <p:spPr bwMode="auto">
          <a:xfrm>
            <a:off x="304800" y="27519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4" name="Google Shape;122;p11">
            <a:extLst>
              <a:ext uri="{FF2B5EF4-FFF2-40B4-BE49-F238E27FC236}">
                <a16:creationId xmlns:a16="http://schemas.microsoft.com/office/drawing/2014/main" id="{7B270C57-691A-45A7-A565-9B48FFF9EE6E}"/>
              </a:ext>
              <a:ext uri="{C183D7F6-B498-43B3-948B-1728B52AA6E4}">
                <adec:decorative xmlns:adec="http://schemas.microsoft.com/office/drawing/2017/decorative" val="1"/>
              </a:ext>
            </a:extLst>
          </p:cNvPr>
          <p:cNvCxnSpPr>
            <a:cxnSpLocks noChangeShapeType="1"/>
          </p:cNvCxnSpPr>
          <p:nvPr/>
        </p:nvCxnSpPr>
        <p:spPr bwMode="auto">
          <a:xfrm>
            <a:off x="304800" y="33615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5" name="Google Shape;122;p11">
            <a:extLst>
              <a:ext uri="{FF2B5EF4-FFF2-40B4-BE49-F238E27FC236}">
                <a16:creationId xmlns:a16="http://schemas.microsoft.com/office/drawing/2014/main" id="{5CD4394D-8762-4A1B-AD00-42F3757186C2}"/>
              </a:ext>
              <a:ext uri="{C183D7F6-B498-43B3-948B-1728B52AA6E4}">
                <adec:decorative xmlns:adec="http://schemas.microsoft.com/office/drawing/2017/decorative" val="1"/>
              </a:ext>
            </a:extLst>
          </p:cNvPr>
          <p:cNvCxnSpPr>
            <a:cxnSpLocks noChangeShapeType="1"/>
          </p:cNvCxnSpPr>
          <p:nvPr/>
        </p:nvCxnSpPr>
        <p:spPr bwMode="auto">
          <a:xfrm>
            <a:off x="304800" y="38949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6" name="Google Shape;122;p11">
            <a:extLst>
              <a:ext uri="{FF2B5EF4-FFF2-40B4-BE49-F238E27FC236}">
                <a16:creationId xmlns:a16="http://schemas.microsoft.com/office/drawing/2014/main" id="{9FBF6E52-626E-4FD6-B44A-B872079E8415}"/>
              </a:ext>
              <a:ext uri="{C183D7F6-B498-43B3-948B-1728B52AA6E4}">
                <adec:decorative xmlns:adec="http://schemas.microsoft.com/office/drawing/2017/decorative" val="1"/>
              </a:ext>
            </a:extLst>
          </p:cNvPr>
          <p:cNvCxnSpPr>
            <a:cxnSpLocks noChangeShapeType="1"/>
          </p:cNvCxnSpPr>
          <p:nvPr/>
        </p:nvCxnSpPr>
        <p:spPr bwMode="auto">
          <a:xfrm>
            <a:off x="304800" y="46569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pic>
        <p:nvPicPr>
          <p:cNvPr id="2" name="Picture 1" descr="Core Action 2. Lesson activities prepare students to access the content of the lesson.&#10;A. Instructor explicitly links lesson content to previous lessons or students’ prior knowledge.B. Instructor offers a range of brief and engaging auxiliary resources to build students’ knowledge and vocabulary about lesson content. This includes suchresources as visual images, videos, and supplementary texts.C. Instructor draws on students’ funds of knowledge about the topic and content of the lesson and provides opportunities for peer-sharing.Evidence observed:">
            <a:extLst>
              <a:ext uri="{FF2B5EF4-FFF2-40B4-BE49-F238E27FC236}">
                <a16:creationId xmlns:a16="http://schemas.microsoft.com/office/drawing/2014/main" id="{6B958B2D-118F-03E4-7880-06A48D5F7CB7}"/>
              </a:ext>
            </a:extLst>
          </p:cNvPr>
          <p:cNvPicPr>
            <a:picLocks noChangeAspect="1"/>
          </p:cNvPicPr>
          <p:nvPr/>
        </p:nvPicPr>
        <p:blipFill>
          <a:blip r:embed="rId3"/>
          <a:stretch>
            <a:fillRect/>
          </a:stretch>
        </p:blipFill>
        <p:spPr>
          <a:xfrm>
            <a:off x="1143000" y="1685133"/>
            <a:ext cx="7772400" cy="3191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Google Shape;143;p13">
            <a:extLst>
              <a:ext uri="{FF2B5EF4-FFF2-40B4-BE49-F238E27FC236}">
                <a16:creationId xmlns:a16="http://schemas.microsoft.com/office/drawing/2014/main" id="{BA03588A-C51D-4E2B-9F43-8A0EC22005F9}"/>
              </a:ext>
            </a:extLst>
          </p:cNvPr>
          <p:cNvSpPr>
            <a:spLocks noGrp="1" noChangeArrowheads="1"/>
          </p:cNvSpPr>
          <p:nvPr>
            <p:ph type="title"/>
          </p:nvPr>
        </p:nvSpPr>
        <p:spPr>
          <a:xfrm>
            <a:off x="1295400" y="304800"/>
            <a:ext cx="7696200" cy="914400"/>
          </a:xfrm>
        </p:spPr>
        <p:txBody>
          <a:bodyPr lIns="90600" tIns="44500" rIns="90600" bIns="44500"/>
          <a:lstStyle/>
          <a:p>
            <a:r>
              <a:rPr lang="en-US" altLang="en-US" sz="3200" dirty="0"/>
              <a:t>Core Action 3</a:t>
            </a:r>
            <a:endParaRPr lang="en-US" altLang="en-US" sz="3200" b="1" i="1"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2" name="Google Shape;123;p11">
            <a:extLst>
              <a:ext uri="{FF2B5EF4-FFF2-40B4-BE49-F238E27FC236}">
                <a16:creationId xmlns:a16="http://schemas.microsoft.com/office/drawing/2014/main" id="{8D841BC6-159C-4C46-B561-25EB4A27CD0A}"/>
              </a:ext>
              <a:ext uri="{C183D7F6-B498-43B3-948B-1728B52AA6E4}">
                <adec:decorative xmlns:adec="http://schemas.microsoft.com/office/drawing/2017/decorative" val="1"/>
              </a:ext>
            </a:extLst>
          </p:cNvPr>
          <p:cNvSpPr>
            <a:spLocks noChangeArrowheads="1"/>
          </p:cNvSpPr>
          <p:nvPr/>
        </p:nvSpPr>
        <p:spPr bwMode="auto">
          <a:xfrm>
            <a:off x="402265" y="2078714"/>
            <a:ext cx="609600" cy="381000"/>
          </a:xfrm>
          <a:prstGeom prst="rightArrow">
            <a:avLst>
              <a:gd name="adj1" fmla="val 50000"/>
              <a:gd name="adj2" fmla="val 50000"/>
            </a:avLst>
          </a:prstGeom>
          <a:solidFill>
            <a:srgbClr val="800000"/>
          </a:solidFill>
          <a:ln w="12700">
            <a:solidFill>
              <a:srgbClr val="800000"/>
            </a:solidFill>
            <a:round/>
            <a:headEnd type="none" w="sm" len="sm"/>
            <a:tailEnd type="none" w="sm" len="sm"/>
          </a:ln>
        </p:spPr>
        <p:txBody>
          <a:bodyPr lIns="91425" tIns="45700" rIns="91425" bIns="45700"/>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dirty="0">
              <a:solidFill>
                <a:srgbClr val="000000"/>
              </a:solidFill>
              <a:cs typeface="Times New Roman" panose="02020603050405020304" pitchFamily="18" charset="0"/>
              <a:sym typeface="Times New Roman" panose="02020603050405020304" pitchFamily="18" charset="0"/>
            </a:endParaRPr>
          </a:p>
        </p:txBody>
      </p:sp>
      <p:cxnSp>
        <p:nvCxnSpPr>
          <p:cNvPr id="13" name="Google Shape;122;p11">
            <a:extLst>
              <a:ext uri="{FF2B5EF4-FFF2-40B4-BE49-F238E27FC236}">
                <a16:creationId xmlns:a16="http://schemas.microsoft.com/office/drawing/2014/main" id="{B65DECE7-BA48-40B1-87DB-E346E1796362}"/>
              </a:ext>
              <a:ext uri="{C183D7F6-B498-43B3-948B-1728B52AA6E4}">
                <adec:decorative xmlns:adec="http://schemas.microsoft.com/office/drawing/2017/decorative" val="1"/>
              </a:ext>
            </a:extLst>
          </p:cNvPr>
          <p:cNvCxnSpPr>
            <a:cxnSpLocks noChangeShapeType="1"/>
          </p:cNvCxnSpPr>
          <p:nvPr/>
        </p:nvCxnSpPr>
        <p:spPr bwMode="auto">
          <a:xfrm>
            <a:off x="249865" y="2840714"/>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4" name="Google Shape;122;p11">
            <a:extLst>
              <a:ext uri="{FF2B5EF4-FFF2-40B4-BE49-F238E27FC236}">
                <a16:creationId xmlns:a16="http://schemas.microsoft.com/office/drawing/2014/main" id="{C4EDF49F-DEC0-4098-A002-9C5BB2D032FD}"/>
              </a:ext>
              <a:ext uri="{C183D7F6-B498-43B3-948B-1728B52AA6E4}">
                <adec:decorative xmlns:adec="http://schemas.microsoft.com/office/drawing/2017/decorative" val="1"/>
              </a:ext>
            </a:extLst>
          </p:cNvPr>
          <p:cNvCxnSpPr>
            <a:cxnSpLocks noChangeShapeType="1"/>
          </p:cNvCxnSpPr>
          <p:nvPr/>
        </p:nvCxnSpPr>
        <p:spPr bwMode="auto">
          <a:xfrm>
            <a:off x="249865" y="3450314"/>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5" name="Google Shape;122;p11">
            <a:extLst>
              <a:ext uri="{FF2B5EF4-FFF2-40B4-BE49-F238E27FC236}">
                <a16:creationId xmlns:a16="http://schemas.microsoft.com/office/drawing/2014/main" id="{81F0C389-CDF4-493A-A001-091B443708F5}"/>
              </a:ext>
              <a:ext uri="{C183D7F6-B498-43B3-948B-1728B52AA6E4}">
                <adec:decorative xmlns:adec="http://schemas.microsoft.com/office/drawing/2017/decorative" val="1"/>
              </a:ext>
            </a:extLst>
          </p:cNvPr>
          <p:cNvCxnSpPr>
            <a:cxnSpLocks noChangeShapeType="1"/>
          </p:cNvCxnSpPr>
          <p:nvPr/>
        </p:nvCxnSpPr>
        <p:spPr bwMode="auto">
          <a:xfrm>
            <a:off x="249865" y="4136114"/>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6" name="Google Shape;122;p11">
            <a:extLst>
              <a:ext uri="{FF2B5EF4-FFF2-40B4-BE49-F238E27FC236}">
                <a16:creationId xmlns:a16="http://schemas.microsoft.com/office/drawing/2014/main" id="{270A3145-58F3-4D64-9B8E-D2598DA63660}"/>
              </a:ext>
              <a:ext uri="{C183D7F6-B498-43B3-948B-1728B52AA6E4}">
                <adec:decorative xmlns:adec="http://schemas.microsoft.com/office/drawing/2017/decorative" val="1"/>
              </a:ext>
            </a:extLst>
          </p:cNvPr>
          <p:cNvCxnSpPr>
            <a:cxnSpLocks noChangeShapeType="1"/>
          </p:cNvCxnSpPr>
          <p:nvPr/>
        </p:nvCxnSpPr>
        <p:spPr bwMode="auto">
          <a:xfrm>
            <a:off x="228600" y="4821914"/>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pic>
        <p:nvPicPr>
          <p:cNvPr id="2" name="Picture 1" descr="Core Action 3. Lesson activities productively engage students in understanding the content.A. Instructor sequences activities to support students delving deeper into content to build their understanding of key information.B. Students participate actively in collaborative learning activities where they build on each other’s insights and develop their language skills.C. Students display persistence with tasks about demanding content.Evidence observed:">
            <a:extLst>
              <a:ext uri="{FF2B5EF4-FFF2-40B4-BE49-F238E27FC236}">
                <a16:creationId xmlns:a16="http://schemas.microsoft.com/office/drawing/2014/main" id="{83522B9D-4464-E75D-B3CE-3ED1E53B8B0D}"/>
              </a:ext>
            </a:extLst>
          </p:cNvPr>
          <p:cNvPicPr>
            <a:picLocks noChangeAspect="1"/>
          </p:cNvPicPr>
          <p:nvPr/>
        </p:nvPicPr>
        <p:blipFill rotWithShape="1">
          <a:blip r:embed="rId3"/>
          <a:srcRect l="833"/>
          <a:stretch/>
        </p:blipFill>
        <p:spPr>
          <a:xfrm>
            <a:off x="1044580" y="1809218"/>
            <a:ext cx="7739685" cy="3219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Google Shape;61;p2">
            <a:extLst>
              <a:ext uri="{FF2B5EF4-FFF2-40B4-BE49-F238E27FC236}">
                <a16:creationId xmlns:a16="http://schemas.microsoft.com/office/drawing/2014/main" id="{F623A8C2-E8A2-4689-8653-CD99F712C26E}"/>
              </a:ext>
            </a:extLst>
          </p:cNvPr>
          <p:cNvSpPr>
            <a:spLocks noGrp="1" noChangeArrowheads="1"/>
          </p:cNvSpPr>
          <p:nvPr>
            <p:ph type="title" idx="4294967295"/>
          </p:nvPr>
        </p:nvSpPr>
        <p:spPr bwMode="auto">
          <a:xfrm>
            <a:off x="609600" y="2628900"/>
            <a:ext cx="7924800" cy="16002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t" anchorCtr="0" forceAA="0" compatLnSpc="1">
            <a:prstTxWarp prst="textNoShape">
              <a:avLst/>
            </a:prstTxWarp>
            <a:noAutofit/>
          </a:bodyPr>
          <a:lstStyle/>
          <a:p>
            <a:pPr marL="0" marR="0" lvl="0" indent="0" algn="ctr" defTabSz="915988" rtl="0" eaLnBrk="0" fontAlgn="base" latinLnBrk="0" hangingPunct="0">
              <a:lnSpc>
                <a:spcPct val="150000"/>
              </a:lnSpc>
              <a:spcBef>
                <a:spcPct val="0"/>
              </a:spcBef>
              <a:spcAft>
                <a:spcPct val="0"/>
              </a:spcAft>
              <a:buClr>
                <a:schemeClr val="tx2"/>
              </a:buClr>
              <a:buSzPts val="2800"/>
              <a:buFont typeface="Wingdings" panose="05000000000000000000" pitchFamily="2" charset="2"/>
              <a:buNone/>
              <a:tabLst/>
              <a:defRPr/>
            </a:pPr>
            <a:r>
              <a:rPr kumimoji="0" lang="en-US" altLang="en-US" sz="28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to the </a:t>
            </a: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a:p>
            <a:pPr marL="0" marR="0" lvl="0" indent="0" algn="ctr" defTabSz="915988" rtl="0" eaLnBrk="0" fontAlgn="base" latinLnBrk="0" hangingPunct="0">
              <a:lnSpc>
                <a:spcPct val="150000"/>
              </a:lnSpc>
              <a:spcBef>
                <a:spcPct val="0"/>
              </a:spcBef>
              <a:spcAft>
                <a:spcPct val="0"/>
              </a:spcAft>
              <a:buClr>
                <a:schemeClr val="tx2"/>
              </a:buClr>
              <a:buSzPts val="2800"/>
              <a:buFont typeface="Wingdings" panose="05000000000000000000" pitchFamily="2" charset="2"/>
              <a:buNone/>
              <a:tabLst/>
              <a:defRPr/>
            </a:pPr>
            <a:r>
              <a:rPr kumimoji="0" lang="en-US" altLang="en-US" sz="28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Classroom Observation Training!</a:t>
            </a:r>
            <a:endParaRPr kumimoji="0" lang="en-US" altLang="en-US" sz="2200" b="0"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0EE9D005-8C27-4E3E-A1FB-2E210C5ED1A9}"/>
              </a:ext>
            </a:extLst>
          </p:cNvPr>
          <p:cNvSpPr>
            <a:spLocks noGrp="1" noChangeArrowheads="1"/>
          </p:cNvSpPr>
          <p:nvPr>
            <p:ph type="title"/>
          </p:nvPr>
        </p:nvSpPr>
        <p:spPr/>
        <p:txBody>
          <a:bodyPr/>
          <a:lstStyle/>
          <a:p>
            <a:r>
              <a:rPr lang="en-US" altLang="en-US" dirty="0"/>
              <a:t>Guiding Questions</a:t>
            </a:r>
          </a:p>
        </p:txBody>
      </p:sp>
      <p:pic>
        <p:nvPicPr>
          <p:cNvPr id="2" name="Picture 1" descr="&quot;Mathematics Core Actions and Guiding Questions&quot; example">
            <a:extLst>
              <a:ext uri="{FF2B5EF4-FFF2-40B4-BE49-F238E27FC236}">
                <a16:creationId xmlns:a16="http://schemas.microsoft.com/office/drawing/2014/main" id="{3139B23D-F0C9-234E-BF7C-8CADF9C3F8DE}"/>
              </a:ext>
            </a:extLst>
          </p:cNvPr>
          <p:cNvPicPr>
            <a:picLocks noChangeAspect="1"/>
          </p:cNvPicPr>
          <p:nvPr/>
        </p:nvPicPr>
        <p:blipFill>
          <a:blip r:embed="rId3"/>
          <a:stretch>
            <a:fillRect/>
          </a:stretch>
        </p:blipFill>
        <p:spPr>
          <a:xfrm>
            <a:off x="403225" y="1447800"/>
            <a:ext cx="8337550" cy="496138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ogle Shape;155;p14">
            <a:extLst>
              <a:ext uri="{FF2B5EF4-FFF2-40B4-BE49-F238E27FC236}">
                <a16:creationId xmlns:a16="http://schemas.microsoft.com/office/drawing/2014/main" id="{2A9BA03D-5292-4CAC-9E5C-C027D925CEA6}"/>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dirty="0"/>
              <a:t>Team Time</a:t>
            </a:r>
            <a:endParaRPr strike="sngStrike" dirty="0"/>
          </a:p>
        </p:txBody>
      </p:sp>
      <p:sp>
        <p:nvSpPr>
          <p:cNvPr id="37892" name="Content Placeholder 1">
            <a:extLst>
              <a:ext uri="{FF2B5EF4-FFF2-40B4-BE49-F238E27FC236}">
                <a16:creationId xmlns:a16="http://schemas.microsoft.com/office/drawing/2014/main" id="{56ECCA4C-03F1-4D35-AA60-D5B617910F6B}"/>
              </a:ext>
            </a:extLst>
          </p:cNvPr>
          <p:cNvSpPr>
            <a:spLocks noGrp="1" noChangeArrowheads="1"/>
          </p:cNvSpPr>
          <p:nvPr>
            <p:ph idx="1"/>
          </p:nvPr>
        </p:nvSpPr>
        <p:spPr/>
        <p:txBody>
          <a:bodyPr/>
          <a:lstStyle/>
          <a:p>
            <a:pPr marL="457200" indent="-457200">
              <a:buFont typeface="Arial" panose="020B0604020202020204" pitchFamily="34" charset="0"/>
              <a:buAutoNum type="arabicPeriod"/>
            </a:pPr>
            <a:r>
              <a:rPr lang="en-US" altLang="en-US" dirty="0"/>
              <a:t>Discuss Core Actions 1, 2, and 3.</a:t>
            </a:r>
          </a:p>
          <a:p>
            <a:pPr marL="457200" indent="-457200">
              <a:buFont typeface="Arial" panose="020B0604020202020204" pitchFamily="34" charset="0"/>
              <a:buAutoNum type="arabicPeriod"/>
            </a:pPr>
            <a:r>
              <a:rPr lang="en-US" altLang="en-US" dirty="0"/>
              <a:t>Think about your instruction or instruction you’ve observed in your program.  For each Core Action:</a:t>
            </a:r>
          </a:p>
          <a:p>
            <a:pPr marL="793750" lvl="1" indent="-457200"/>
            <a:r>
              <a:rPr lang="en-US" altLang="en-US" sz="2100" dirty="0">
                <a:cs typeface="MS PGothic" panose="020B0600070205080204" pitchFamily="34" charset="-128"/>
              </a:rPr>
              <a:t>Decide as a team on one example that would make you think each indicator was evident.</a:t>
            </a:r>
          </a:p>
          <a:p>
            <a:pPr marL="793750" lvl="1" indent="-457200"/>
            <a:r>
              <a:rPr lang="en-US" altLang="en-US" sz="2100" dirty="0">
                <a:cs typeface="MS PGothic" panose="020B0600070205080204" pitchFamily="34" charset="-128"/>
              </a:rPr>
              <a:t>Decide as a team on one example that would make you think each indicator was not evident (i.e., a non-example).</a:t>
            </a:r>
          </a:p>
          <a:p>
            <a:pPr marL="457200" indent="-457200">
              <a:buFont typeface="Arial" panose="020B0604020202020204" pitchFamily="34" charset="0"/>
              <a:buAutoNum type="arabicPeriod"/>
            </a:pPr>
            <a:r>
              <a:rPr lang="en-US" altLang="en-US" dirty="0"/>
              <a:t>Share your team’s example and non-example on the Padlets.</a:t>
            </a:r>
          </a:p>
          <a:p>
            <a:pPr marL="457200" indent="-457200">
              <a:buFont typeface="Arial" panose="020B0604020202020204" pitchFamily="34" charset="0"/>
              <a:buAutoNum type="arabicPeriod"/>
            </a:pPr>
            <a:r>
              <a:rPr lang="en-US" altLang="en-US" dirty="0"/>
              <a:t>Choose a reporter to share your team’s reflections for the whole group debrief.</a:t>
            </a:r>
          </a:p>
        </p:txBody>
      </p:sp>
      <p:sp>
        <p:nvSpPr>
          <p:cNvPr id="157" name="Google Shape;157;p14" descr="10 minutes">
            <a:extLst>
              <a:ext uri="{FF2B5EF4-FFF2-40B4-BE49-F238E27FC236}">
                <a16:creationId xmlns:a16="http://schemas.microsoft.com/office/drawing/2014/main" id="{567FEC28-B440-4C54-A5F8-DAEEE7E00994}"/>
              </a:ext>
            </a:extLst>
          </p:cNvPr>
          <p:cNvSpPr txBox="1"/>
          <p:nvPr/>
        </p:nvSpPr>
        <p:spPr>
          <a:xfrm>
            <a:off x="6934200" y="5989638"/>
            <a:ext cx="1828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25 minutes</a:t>
            </a:r>
            <a:endParaRPr dirty="0"/>
          </a:p>
        </p:txBody>
      </p:sp>
      <p:pic>
        <p:nvPicPr>
          <p:cNvPr id="37891" name="Google Shape;158;p14" descr="Customer review">
            <a:extLst>
              <a:ext uri="{FF2B5EF4-FFF2-40B4-BE49-F238E27FC236}">
                <a16:creationId xmlns:a16="http://schemas.microsoft.com/office/drawing/2014/main" id="{D1A914AC-1DC8-4F1E-89BA-2A04104BB074}"/>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7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4396FE-C02D-48BD-9661-8692DB2B23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4166" b="5833"/>
          <a:stretch>
            <a:fillRect/>
          </a:stretch>
        </p:blipFill>
        <p:spPr bwMode="auto">
          <a:xfrm>
            <a:off x="5883275" y="1641475"/>
            <a:ext cx="225107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a:extLst>
              <a:ext uri="{FF2B5EF4-FFF2-40B4-BE49-F238E27FC236}">
                <a16:creationId xmlns:a16="http://schemas.microsoft.com/office/drawing/2014/main" id="{E05731B9-5836-448E-87CE-2104FA287EB1}"/>
              </a:ext>
            </a:extLst>
          </p:cNvPr>
          <p:cNvSpPr txBox="1">
            <a:spLocks noGrp="1" noChangeArrowheads="1"/>
          </p:cNvSpPr>
          <p:nvPr>
            <p:ph type="title" idx="4294967295"/>
          </p:nvPr>
        </p:nvSpPr>
        <p:spPr>
          <a:xfrm>
            <a:off x="457200" y="342900"/>
            <a:ext cx="8077200" cy="6508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ctr" defTabSz="915988" rtl="0" eaLnBrk="0" fontAlgn="base" latinLnBrk="0" hangingPunct="0">
              <a:lnSpc>
                <a:spcPct val="90000"/>
              </a:lnSpc>
              <a:spcBef>
                <a:spcPct val="0"/>
              </a:spcBef>
              <a:spcAft>
                <a:spcPct val="0"/>
              </a:spcAft>
              <a:buClrTx/>
              <a:buSzTx/>
              <a:buFontTx/>
              <a:buNone/>
              <a:tabLst/>
              <a:defRPr/>
            </a:pPr>
            <a:r>
              <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Using </a:t>
            </a:r>
            <a:r>
              <a:rPr kumimoji="0" lang="en-US" altLang="en-US" sz="3400" b="0" i="0" u="none" strike="noStrike" kern="0" cap="none" spc="0" normalizeH="0" baseline="0" noProof="0" dirty="0" err="1">
                <a:ln>
                  <a:noFill/>
                </a:ln>
                <a:solidFill>
                  <a:schemeClr val="tx1"/>
                </a:solidFill>
                <a:effectLst/>
                <a:uLnTx/>
                <a:uFillTx/>
                <a:latin typeface="+mj-lt"/>
                <a:ea typeface="MS PGothic" panose="020B0600070205080204" pitchFamily="34" charset="-128"/>
                <a:cs typeface="MS PGothic" charset="0"/>
              </a:rPr>
              <a:t>Padlets</a:t>
            </a:r>
            <a:endPar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endParaRPr>
          </a:p>
        </p:txBody>
      </p:sp>
      <p:sp>
        <p:nvSpPr>
          <p:cNvPr id="6" name="Oval 5">
            <a:extLst>
              <a:ext uri="{FF2B5EF4-FFF2-40B4-BE49-F238E27FC236}">
                <a16:creationId xmlns:a16="http://schemas.microsoft.com/office/drawing/2014/main" id="{5FF3F301-BB77-499D-BBA4-4DBD5E717EC3}"/>
              </a:ext>
              <a:ext uri="{C183D7F6-B498-43B3-948B-1728B52AA6E4}">
                <adec:decorative xmlns:adec="http://schemas.microsoft.com/office/drawing/2017/decorative" val="1"/>
              </a:ext>
            </a:extLst>
          </p:cNvPr>
          <p:cNvSpPr>
            <a:spLocks noChangeArrowheads="1"/>
          </p:cNvSpPr>
          <p:nvPr/>
        </p:nvSpPr>
        <p:spPr bwMode="auto">
          <a:xfrm>
            <a:off x="7721600" y="2254250"/>
            <a:ext cx="719138" cy="639763"/>
          </a:xfrm>
          <a:prstGeom prst="ellipse">
            <a:avLst/>
          </a:prstGeom>
          <a:noFill/>
          <a:ln w="57150" algn="ctr">
            <a:solidFill>
              <a:srgbClr val="C2262C"/>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
        <p:nvSpPr>
          <p:cNvPr id="7" name="Content Placeholder 3">
            <a:extLst>
              <a:ext uri="{FF2B5EF4-FFF2-40B4-BE49-F238E27FC236}">
                <a16:creationId xmlns:a16="http://schemas.microsoft.com/office/drawing/2014/main" id="{5C68F6DF-D836-40B3-B26B-EF8150D836E4}"/>
              </a:ext>
            </a:extLst>
          </p:cNvPr>
          <p:cNvSpPr txBox="1">
            <a:spLocks noChangeArrowheads="1"/>
          </p:cNvSpPr>
          <p:nvPr/>
        </p:nvSpPr>
        <p:spPr bwMode="auto">
          <a:xfrm>
            <a:off x="331788" y="1719263"/>
            <a:ext cx="5243512" cy="1450975"/>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spcBef>
                <a:spcPts val="1000"/>
              </a:spcBef>
              <a:spcAft>
                <a:spcPts val="600"/>
              </a:spcAft>
              <a:buClr>
                <a:schemeClr val="tx2"/>
              </a:buClr>
              <a:buSzPct val="100000"/>
              <a:defRPr/>
            </a:pPr>
            <a:r>
              <a:rPr lang="en-US" b="0" dirty="0">
                <a:solidFill>
                  <a:srgbClr val="000000"/>
                </a:solidFill>
                <a:latin typeface="+mn-lt"/>
              </a:rPr>
              <a:t>At the bottom right-hand corner of your screen, click on the plus sign. This will allow you to post something. </a:t>
            </a:r>
          </a:p>
        </p:txBody>
      </p:sp>
      <p:pic>
        <p:nvPicPr>
          <p:cNvPr id="9" name="Picture 8">
            <a:extLst>
              <a:ext uri="{FF2B5EF4-FFF2-40B4-BE49-F238E27FC236}">
                <a16:creationId xmlns:a16="http://schemas.microsoft.com/office/drawing/2014/main" id="{0F6632BB-EFC1-4E6C-9560-A0850E27154C}"/>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963988"/>
            <a:ext cx="25908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3">
            <a:extLst>
              <a:ext uri="{FF2B5EF4-FFF2-40B4-BE49-F238E27FC236}">
                <a16:creationId xmlns:a16="http://schemas.microsoft.com/office/drawing/2014/main" id="{B1794148-B177-4541-A401-6F56C52B234A}"/>
              </a:ext>
            </a:extLst>
          </p:cNvPr>
          <p:cNvSpPr txBox="1">
            <a:spLocks noChangeArrowheads="1"/>
          </p:cNvSpPr>
          <p:nvPr/>
        </p:nvSpPr>
        <p:spPr bwMode="auto">
          <a:xfrm>
            <a:off x="382588" y="3190875"/>
            <a:ext cx="5408612" cy="1450975"/>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spcBef>
                <a:spcPts val="1000"/>
              </a:spcBef>
              <a:spcAft>
                <a:spcPts val="600"/>
              </a:spcAft>
              <a:buClr>
                <a:schemeClr val="tx2"/>
              </a:buClr>
              <a:buSzPct val="100000"/>
              <a:defRPr/>
            </a:pPr>
            <a:r>
              <a:rPr lang="en-US" b="0" dirty="0">
                <a:solidFill>
                  <a:srgbClr val="000000"/>
                </a:solidFill>
                <a:latin typeface="+mn-lt"/>
              </a:rPr>
              <a:t>A post will come up where you can type your thoughts. The other icons give you the following options: upload, link, search, and snap.</a:t>
            </a:r>
          </a:p>
        </p:txBody>
      </p:sp>
      <p:sp>
        <p:nvSpPr>
          <p:cNvPr id="13" name="Content Placeholder 3">
            <a:extLst>
              <a:ext uri="{FF2B5EF4-FFF2-40B4-BE49-F238E27FC236}">
                <a16:creationId xmlns:a16="http://schemas.microsoft.com/office/drawing/2014/main" id="{CDBFEE35-D053-4DC2-A970-68CA7FA201B4}"/>
              </a:ext>
            </a:extLst>
          </p:cNvPr>
          <p:cNvSpPr txBox="1">
            <a:spLocks noChangeArrowheads="1"/>
          </p:cNvSpPr>
          <p:nvPr/>
        </p:nvSpPr>
        <p:spPr bwMode="auto">
          <a:xfrm>
            <a:off x="331788" y="4832350"/>
            <a:ext cx="5408612" cy="1376363"/>
          </a:xfrm>
          <a:prstGeom prst="rect">
            <a:avLst/>
          </a:prstGeom>
          <a:noFill/>
          <a:ln>
            <a:noFill/>
          </a:ln>
        </p:spPr>
        <p:txBody>
          <a:bodyPr lIns="90614" tIns="44513" rIns="90614" bIns="44513"/>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spcBef>
                <a:spcPts val="1000"/>
              </a:spcBef>
              <a:spcAft>
                <a:spcPts val="600"/>
              </a:spcAft>
              <a:buClr>
                <a:schemeClr val="tx2"/>
              </a:buClr>
              <a:buSzPct val="100000"/>
              <a:defRPr/>
            </a:pPr>
            <a:r>
              <a:rPr lang="en-US" b="0" dirty="0">
                <a:solidFill>
                  <a:srgbClr val="000000"/>
                </a:solidFill>
                <a:latin typeface="+mn-lt"/>
              </a:rPr>
              <a:t>Clicking on the three dots to the right will give you the options above along with others.</a:t>
            </a:r>
          </a:p>
        </p:txBody>
      </p:sp>
      <p:sp>
        <p:nvSpPr>
          <p:cNvPr id="14" name="Oval 13">
            <a:extLst>
              <a:ext uri="{FF2B5EF4-FFF2-40B4-BE49-F238E27FC236}">
                <a16:creationId xmlns:a16="http://schemas.microsoft.com/office/drawing/2014/main" id="{7184D3BB-E075-4883-B9CE-5EE7B7E8CB69}"/>
              </a:ext>
              <a:ext uri="{C183D7F6-B498-43B3-948B-1728B52AA6E4}">
                <adec:decorative xmlns:adec="http://schemas.microsoft.com/office/drawing/2017/decorative" val="1"/>
              </a:ext>
            </a:extLst>
          </p:cNvPr>
          <p:cNvSpPr>
            <a:spLocks noChangeArrowheads="1"/>
          </p:cNvSpPr>
          <p:nvPr/>
        </p:nvSpPr>
        <p:spPr bwMode="auto">
          <a:xfrm>
            <a:off x="7797800" y="5094288"/>
            <a:ext cx="566738" cy="531812"/>
          </a:xfrm>
          <a:prstGeom prst="ellipse">
            <a:avLst/>
          </a:prstGeom>
          <a:noFill/>
          <a:ln w="57150" algn="ctr">
            <a:solidFill>
              <a:srgbClr val="C2262C"/>
            </a:solidFill>
            <a:round/>
            <a:headEnd/>
            <a:tailEnd/>
          </a:ln>
          <a:extLst>
            <a:ext uri="{909E8E84-426E-40DD-AFC4-6F175D3DCCD1}">
              <a14:hiddenFill xmlns:a14="http://schemas.microsoft.com/office/drawing/2010/main">
                <a:solidFill>
                  <a:srgbClr val="FFFFFF"/>
                </a:solidFill>
              </a14:hiddenFill>
            </a:ext>
          </a:extLst>
        </p:spPr>
        <p:txBody>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lgn="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3" grpId="0"/>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4">
            <a:extLst>
              <a:ext uri="{FF2B5EF4-FFF2-40B4-BE49-F238E27FC236}">
                <a16:creationId xmlns:a16="http://schemas.microsoft.com/office/drawing/2014/main" id="{5E66117E-D273-4252-9FA7-8E5BE09117C7}"/>
              </a:ext>
            </a:extLst>
          </p:cNvPr>
          <p:cNvSpPr>
            <a:spLocks noGrp="1" noChangeArrowheads="1"/>
          </p:cNvSpPr>
          <p:nvPr>
            <p:ph type="title" idx="4294967295"/>
          </p:nvPr>
        </p:nvSpPr>
        <p:spPr bwMode="auto">
          <a:xfrm>
            <a:off x="722313" y="2133600"/>
            <a:ext cx="81168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extLst>
      <p:ext uri="{BB962C8B-B14F-4D97-AF65-F5344CB8AC3E}">
        <p14:creationId xmlns:p14="http://schemas.microsoft.com/office/powerpoint/2010/main" val="137692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63;p15">
            <a:extLst>
              <a:ext uri="{FF2B5EF4-FFF2-40B4-BE49-F238E27FC236}">
                <a16:creationId xmlns:a16="http://schemas.microsoft.com/office/drawing/2014/main" id="{0298F3DA-06C5-47DC-A38B-556D32B2C17F}"/>
              </a:ext>
            </a:extLst>
          </p:cNvPr>
          <p:cNvSpPr txBox="1">
            <a:spLocks noGrp="1"/>
          </p:cNvSpPr>
          <p:nvPr>
            <p:ph type="title" idx="4294967295"/>
          </p:nvPr>
        </p:nvSpPr>
        <p:spPr>
          <a:xfrm>
            <a:off x="609600" y="311679"/>
            <a:ext cx="7086600" cy="91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0" fontAlgn="base" latinLnBrk="0" hangingPunct="0">
              <a:lnSpc>
                <a:spcPct val="9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dk1"/>
                </a:solidFill>
                <a:effectLst/>
                <a:uLnTx/>
                <a:uFillTx/>
                <a:latin typeface="Arial"/>
                <a:ea typeface="Arial"/>
                <a:cs typeface="Arial"/>
                <a:sym typeface="Arial"/>
              </a:rPr>
              <a:t>Whole Group Debrief</a:t>
            </a:r>
            <a:endParaRPr kumimoji="0" lang="en-US" sz="2200" b="1" i="0" u="none" strike="sng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9" name="Content Placeholder 1">
            <a:extLst>
              <a:ext uri="{FF2B5EF4-FFF2-40B4-BE49-F238E27FC236}">
                <a16:creationId xmlns:a16="http://schemas.microsoft.com/office/drawing/2014/main" id="{BF064D3D-06A0-44E7-A7EE-39A22BB32023}"/>
              </a:ext>
            </a:extLst>
          </p:cNvPr>
          <p:cNvSpPr txBox="1">
            <a:spLocks noChangeArrowheads="1"/>
          </p:cNvSpPr>
          <p:nvPr/>
        </p:nvSpPr>
        <p:spPr>
          <a:xfrm>
            <a:off x="609600" y="1600200"/>
            <a:ext cx="7924800"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457200" indent="-457200">
              <a:buFont typeface="Arial" panose="020B0604020202020204" pitchFamily="34" charset="0"/>
              <a:buAutoNum type="arabicPeriod"/>
              <a:defRPr/>
            </a:pPr>
            <a:r>
              <a:rPr lang="en-US" altLang="en-US" kern="0" dirty="0"/>
              <a:t>Review: </a:t>
            </a:r>
            <a:r>
              <a:rPr lang="en-US" altLang="en-US" b="0" kern="0" dirty="0"/>
              <a:t>Look across the examples and non-examples from the other teams. (7 minutes)</a:t>
            </a:r>
          </a:p>
          <a:p>
            <a:pPr marL="457200" indent="-457200">
              <a:buFont typeface="Arial" panose="020B0604020202020204" pitchFamily="34" charset="0"/>
              <a:buAutoNum type="arabicPeriod"/>
              <a:defRPr/>
            </a:pPr>
            <a:r>
              <a:rPr lang="en-US" altLang="en-US" kern="0" dirty="0"/>
              <a:t>Chat (with a pause): </a:t>
            </a:r>
            <a:r>
              <a:rPr lang="en-US" altLang="en-US" b="0" kern="0" dirty="0"/>
              <a:t>What did you notice? What did you wonder? (2 minutes)</a:t>
            </a:r>
          </a:p>
          <a:p>
            <a:pPr marL="457200" indent="-457200">
              <a:buFont typeface="Arial" panose="020B0604020202020204" pitchFamily="34" charset="0"/>
              <a:buAutoNum type="arabicPeriod"/>
              <a:defRPr/>
            </a:pPr>
            <a:r>
              <a:rPr lang="en-US" altLang="en-US" kern="0" dirty="0"/>
              <a:t>Reflection: </a:t>
            </a:r>
            <a:r>
              <a:rPr lang="en-US" altLang="en-US" b="0" kern="0" dirty="0"/>
              <a:t>Let’s have a couple of team reporters share what their teams noticed and wondered about Core Actions 1, 2, and 3. (6 minutes)</a:t>
            </a:r>
          </a:p>
        </p:txBody>
      </p:sp>
      <p:sp>
        <p:nvSpPr>
          <p:cNvPr id="6" name="Google Shape;157;p14" descr="10 minutes">
            <a:extLst>
              <a:ext uri="{FF2B5EF4-FFF2-40B4-BE49-F238E27FC236}">
                <a16:creationId xmlns:a16="http://schemas.microsoft.com/office/drawing/2014/main" id="{DE001527-9439-4853-957C-AAC172728CEE}"/>
              </a:ext>
            </a:extLst>
          </p:cNvPr>
          <p:cNvSpPr txBox="1"/>
          <p:nvPr/>
        </p:nvSpPr>
        <p:spPr>
          <a:xfrm>
            <a:off x="6934200" y="5989638"/>
            <a:ext cx="1828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bg1"/>
                </a:solidFill>
              </a:rPr>
              <a:t>15</a:t>
            </a:r>
            <a:r>
              <a:rPr lang="en-US" sz="2000" b="0" dirty="0">
                <a:solidFill>
                  <a:schemeClr val="bg1"/>
                </a:solidFill>
                <a:latin typeface="Arial"/>
                <a:ea typeface="Arial"/>
                <a:cs typeface="Arial"/>
                <a:sym typeface="Arial"/>
              </a:rPr>
              <a:t> </a:t>
            </a:r>
            <a:r>
              <a:rPr lang="en-US" sz="2000" b="0" dirty="0">
                <a:solidFill>
                  <a:schemeClr val="lt1"/>
                </a:solidFill>
                <a:latin typeface="Arial"/>
                <a:ea typeface="Arial"/>
                <a:cs typeface="Arial"/>
                <a:sym typeface="Arial"/>
              </a:rPr>
              <a:t>minutes</a:t>
            </a:r>
            <a:endParaRPr dirty="0"/>
          </a:p>
        </p:txBody>
      </p:sp>
      <p:pic>
        <p:nvPicPr>
          <p:cNvPr id="44034" name="Google Shape;165;p15">
            <a:extLst>
              <a:ext uri="{FF2B5EF4-FFF2-40B4-BE49-F238E27FC236}">
                <a16:creationId xmlns:a16="http://schemas.microsoft.com/office/drawing/2014/main" id="{C5D8A392-8FBC-4A40-AC5E-7BCEC1F0DDB5}"/>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875"/>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Solid Black Megaphone Icon 4 (Graphic) by ahlangraphic · Creative Fabrica">
            <a:extLst>
              <a:ext uri="{FF2B5EF4-FFF2-40B4-BE49-F238E27FC236}">
                <a16:creationId xmlns:a16="http://schemas.microsoft.com/office/drawing/2014/main" id="{DF3DDD6C-7EAB-4454-81AD-C09ED81A45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931" t="25130" r="26552" b="25130"/>
          <a:stretch>
            <a:fillRect/>
          </a:stretch>
        </p:blipFill>
        <p:spPr bwMode="auto">
          <a:xfrm>
            <a:off x="6497638" y="311150"/>
            <a:ext cx="8731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Google Shape;170;p16">
            <a:extLst>
              <a:ext uri="{FF2B5EF4-FFF2-40B4-BE49-F238E27FC236}">
                <a16:creationId xmlns:a16="http://schemas.microsoft.com/office/drawing/2014/main" id="{DADD444D-AD55-404E-BAB4-B55AB2C02EE1}"/>
              </a:ext>
            </a:extLst>
          </p:cNvPr>
          <p:cNvSpPr>
            <a:spLocks noGrp="1" noChangeArrowheads="1"/>
          </p:cNvSpPr>
          <p:nvPr>
            <p:ph type="title"/>
          </p:nvPr>
        </p:nvSpPr>
        <p:spPr>
          <a:xfrm>
            <a:off x="1295400" y="304800"/>
            <a:ext cx="7620000" cy="914400"/>
          </a:xfrm>
        </p:spPr>
        <p:txBody>
          <a:bodyPr lIns="90600" tIns="44500" rIns="90600" bIns="44500"/>
          <a:lstStyle/>
          <a:p>
            <a:r>
              <a:rPr lang="en-US" altLang="en-US" dirty="0"/>
              <a:t>Core Action 4</a:t>
            </a:r>
            <a:endParaRPr lang="en-US" altLang="en-US" i="1" dirty="0"/>
          </a:p>
        </p:txBody>
      </p:sp>
      <p:sp>
        <p:nvSpPr>
          <p:cNvPr id="17" name="Google Shape;123;p11">
            <a:extLst>
              <a:ext uri="{FF2B5EF4-FFF2-40B4-BE49-F238E27FC236}">
                <a16:creationId xmlns:a16="http://schemas.microsoft.com/office/drawing/2014/main" id="{19B27BF0-9136-40E1-AE6F-827E2DB5AF9D}"/>
              </a:ext>
              <a:ext uri="{C183D7F6-B498-43B3-948B-1728B52AA6E4}">
                <adec:decorative xmlns:adec="http://schemas.microsoft.com/office/drawing/2017/decorative" val="1"/>
              </a:ext>
            </a:extLst>
          </p:cNvPr>
          <p:cNvSpPr>
            <a:spLocks noChangeArrowheads="1"/>
          </p:cNvSpPr>
          <p:nvPr/>
        </p:nvSpPr>
        <p:spPr bwMode="auto">
          <a:xfrm>
            <a:off x="457200" y="1905000"/>
            <a:ext cx="609600" cy="381000"/>
          </a:xfrm>
          <a:prstGeom prst="rightArrow">
            <a:avLst>
              <a:gd name="adj1" fmla="val 50000"/>
              <a:gd name="adj2" fmla="val 50000"/>
            </a:avLst>
          </a:prstGeom>
          <a:solidFill>
            <a:srgbClr val="800000"/>
          </a:solidFill>
          <a:ln w="12700">
            <a:solidFill>
              <a:srgbClr val="800000"/>
            </a:solidFill>
            <a:round/>
            <a:headEnd type="none" w="sm" len="sm"/>
            <a:tailEnd type="none" w="sm" len="sm"/>
          </a:ln>
        </p:spPr>
        <p:txBody>
          <a:bodyPr lIns="91425" tIns="45700" rIns="91425" bIns="45700"/>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dirty="0">
              <a:solidFill>
                <a:srgbClr val="000000"/>
              </a:solidFill>
              <a:cs typeface="Times New Roman" panose="02020603050405020304" pitchFamily="18" charset="0"/>
              <a:sym typeface="Times New Roman" panose="02020603050405020304" pitchFamily="18" charset="0"/>
            </a:endParaRPr>
          </a:p>
        </p:txBody>
      </p:sp>
      <p:cxnSp>
        <p:nvCxnSpPr>
          <p:cNvPr id="18" name="Google Shape;122;p11">
            <a:extLst>
              <a:ext uri="{FF2B5EF4-FFF2-40B4-BE49-F238E27FC236}">
                <a16:creationId xmlns:a16="http://schemas.microsoft.com/office/drawing/2014/main" id="{6F1CE349-C2E5-4C5B-9EB2-91C6B3E5533A}"/>
              </a:ext>
              <a:ext uri="{C183D7F6-B498-43B3-948B-1728B52AA6E4}">
                <adec:decorative xmlns:adec="http://schemas.microsoft.com/office/drawing/2017/decorative" val="1"/>
              </a:ext>
            </a:extLst>
          </p:cNvPr>
          <p:cNvCxnSpPr>
            <a:cxnSpLocks noChangeShapeType="1"/>
          </p:cNvCxnSpPr>
          <p:nvPr/>
        </p:nvCxnSpPr>
        <p:spPr bwMode="auto">
          <a:xfrm>
            <a:off x="304800" y="28194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9" name="Google Shape;122;p11">
            <a:extLst>
              <a:ext uri="{FF2B5EF4-FFF2-40B4-BE49-F238E27FC236}">
                <a16:creationId xmlns:a16="http://schemas.microsoft.com/office/drawing/2014/main" id="{ED389DA1-16C8-4451-8E10-77FD51A696B9}"/>
              </a:ext>
              <a:ext uri="{C183D7F6-B498-43B3-948B-1728B52AA6E4}">
                <adec:decorative xmlns:adec="http://schemas.microsoft.com/office/drawing/2017/decorative" val="1"/>
              </a:ext>
            </a:extLst>
          </p:cNvPr>
          <p:cNvCxnSpPr>
            <a:cxnSpLocks noChangeShapeType="1"/>
          </p:cNvCxnSpPr>
          <p:nvPr/>
        </p:nvCxnSpPr>
        <p:spPr bwMode="auto">
          <a:xfrm>
            <a:off x="304800" y="33528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20" name="Google Shape;122;p11">
            <a:extLst>
              <a:ext uri="{FF2B5EF4-FFF2-40B4-BE49-F238E27FC236}">
                <a16:creationId xmlns:a16="http://schemas.microsoft.com/office/drawing/2014/main" id="{96F1DB69-748A-4341-9DCA-BF1A0436AC32}"/>
              </a:ext>
              <a:ext uri="{C183D7F6-B498-43B3-948B-1728B52AA6E4}">
                <adec:decorative xmlns:adec="http://schemas.microsoft.com/office/drawing/2017/decorative" val="1"/>
              </a:ext>
            </a:extLst>
          </p:cNvPr>
          <p:cNvCxnSpPr>
            <a:cxnSpLocks noChangeShapeType="1"/>
          </p:cNvCxnSpPr>
          <p:nvPr/>
        </p:nvCxnSpPr>
        <p:spPr bwMode="auto">
          <a:xfrm>
            <a:off x="304800" y="39624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21" name="Google Shape;122;p11">
            <a:extLst>
              <a:ext uri="{FF2B5EF4-FFF2-40B4-BE49-F238E27FC236}">
                <a16:creationId xmlns:a16="http://schemas.microsoft.com/office/drawing/2014/main" id="{0A70E139-8E03-4F73-A1A6-56288F73D51B}"/>
              </a:ext>
              <a:ext uri="{C183D7F6-B498-43B3-948B-1728B52AA6E4}">
                <adec:decorative xmlns:adec="http://schemas.microsoft.com/office/drawing/2017/decorative" val="1"/>
              </a:ext>
            </a:extLst>
          </p:cNvPr>
          <p:cNvCxnSpPr>
            <a:cxnSpLocks noChangeShapeType="1"/>
          </p:cNvCxnSpPr>
          <p:nvPr/>
        </p:nvCxnSpPr>
        <p:spPr bwMode="auto">
          <a:xfrm>
            <a:off x="304800" y="5638800"/>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pic>
        <p:nvPicPr>
          <p:cNvPr id="2" name="Picture 1" descr="Core Action 4. Lesson activities solidify or extend students’ understanding of what they are reading, writing, and learning.A. Students have varied opportunities to demonstrate their understanding of the lesson’s core content and its vocabulary through research, writing, or presentations.B. Students have varied opportunities to apply what they are learning in authentic adult-oriented contexts.C. Instructor ends the class by:• Reviewing lesson objectives;• Providing students with opportunities to reflect on their learning; and• Previewing the next class session and explaining how it will build upon today’s activities.Evidence observed:">
            <a:extLst>
              <a:ext uri="{FF2B5EF4-FFF2-40B4-BE49-F238E27FC236}">
                <a16:creationId xmlns:a16="http://schemas.microsoft.com/office/drawing/2014/main" id="{8C3336E0-B031-0248-0F0A-D32AE04A330D}"/>
              </a:ext>
            </a:extLst>
          </p:cNvPr>
          <p:cNvPicPr>
            <a:picLocks noChangeAspect="1"/>
          </p:cNvPicPr>
          <p:nvPr/>
        </p:nvPicPr>
        <p:blipFill>
          <a:blip r:embed="rId3"/>
          <a:stretch>
            <a:fillRect/>
          </a:stretch>
        </p:blipFill>
        <p:spPr>
          <a:xfrm>
            <a:off x="1171000" y="1715557"/>
            <a:ext cx="7668200" cy="415184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Google Shape;182;p17">
            <a:extLst>
              <a:ext uri="{FF2B5EF4-FFF2-40B4-BE49-F238E27FC236}">
                <a16:creationId xmlns:a16="http://schemas.microsoft.com/office/drawing/2014/main" id="{4BA9720D-8B78-443D-97A9-D21836E61F1C}"/>
              </a:ext>
            </a:extLst>
          </p:cNvPr>
          <p:cNvSpPr>
            <a:spLocks noGrp="1" noChangeArrowheads="1"/>
          </p:cNvSpPr>
          <p:nvPr>
            <p:ph type="title"/>
          </p:nvPr>
        </p:nvSpPr>
        <p:spPr>
          <a:xfrm>
            <a:off x="1219200" y="0"/>
            <a:ext cx="7848600" cy="1219200"/>
          </a:xfrm>
        </p:spPr>
        <p:txBody>
          <a:bodyPr lIns="90600" tIns="44500" rIns="90600" bIns="44500"/>
          <a:lstStyle/>
          <a:p>
            <a:r>
              <a:rPr lang="en-US" altLang="en-US" sz="3200" dirty="0"/>
              <a:t>Core Action 5</a:t>
            </a:r>
            <a:endParaRPr lang="en-US" altLang="en-US" sz="3200" i="1" dirty="0">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2" name="Google Shape;123;p11">
            <a:extLst>
              <a:ext uri="{FF2B5EF4-FFF2-40B4-BE49-F238E27FC236}">
                <a16:creationId xmlns:a16="http://schemas.microsoft.com/office/drawing/2014/main" id="{47C1F2EA-0FC8-488C-9124-26264693EFCD}"/>
              </a:ext>
              <a:ext uri="{C183D7F6-B498-43B3-948B-1728B52AA6E4}">
                <adec:decorative xmlns:adec="http://schemas.microsoft.com/office/drawing/2017/decorative" val="1"/>
              </a:ext>
            </a:extLst>
          </p:cNvPr>
          <p:cNvSpPr>
            <a:spLocks noChangeArrowheads="1"/>
          </p:cNvSpPr>
          <p:nvPr/>
        </p:nvSpPr>
        <p:spPr bwMode="auto">
          <a:xfrm>
            <a:off x="304800" y="1820433"/>
            <a:ext cx="609600" cy="381000"/>
          </a:xfrm>
          <a:prstGeom prst="rightArrow">
            <a:avLst>
              <a:gd name="adj1" fmla="val 50000"/>
              <a:gd name="adj2" fmla="val 50000"/>
            </a:avLst>
          </a:prstGeom>
          <a:solidFill>
            <a:srgbClr val="800000"/>
          </a:solidFill>
          <a:ln w="12700">
            <a:solidFill>
              <a:srgbClr val="800000"/>
            </a:solidFill>
            <a:round/>
            <a:headEnd type="none" w="sm" len="sm"/>
            <a:tailEnd type="none" w="sm" len="sm"/>
          </a:ln>
        </p:spPr>
        <p:txBody>
          <a:bodyPr lIns="91425" tIns="45700" rIns="91425" bIns="45700"/>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endParaRPr lang="en-US" altLang="en-US" dirty="0">
              <a:solidFill>
                <a:srgbClr val="000000"/>
              </a:solidFill>
              <a:cs typeface="Times New Roman" panose="02020603050405020304" pitchFamily="18" charset="0"/>
              <a:sym typeface="Times New Roman" panose="02020603050405020304" pitchFamily="18" charset="0"/>
            </a:endParaRPr>
          </a:p>
        </p:txBody>
      </p:sp>
      <p:cxnSp>
        <p:nvCxnSpPr>
          <p:cNvPr id="13" name="Google Shape;122;p11">
            <a:extLst>
              <a:ext uri="{FF2B5EF4-FFF2-40B4-BE49-F238E27FC236}">
                <a16:creationId xmlns:a16="http://schemas.microsoft.com/office/drawing/2014/main" id="{06A002A7-E740-4612-9523-06B34FEE0C83}"/>
              </a:ext>
              <a:ext uri="{C183D7F6-B498-43B3-948B-1728B52AA6E4}">
                <adec:decorative xmlns:adec="http://schemas.microsoft.com/office/drawing/2017/decorative" val="1"/>
              </a:ext>
            </a:extLst>
          </p:cNvPr>
          <p:cNvCxnSpPr>
            <a:cxnSpLocks noChangeShapeType="1"/>
          </p:cNvCxnSpPr>
          <p:nvPr/>
        </p:nvCxnSpPr>
        <p:spPr bwMode="auto">
          <a:xfrm>
            <a:off x="152400" y="27729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4" name="Google Shape;122;p11">
            <a:extLst>
              <a:ext uri="{FF2B5EF4-FFF2-40B4-BE49-F238E27FC236}">
                <a16:creationId xmlns:a16="http://schemas.microsoft.com/office/drawing/2014/main" id="{485317C4-9B5B-418D-8CE3-E0EA8130572D}"/>
              </a:ext>
              <a:ext uri="{C183D7F6-B498-43B3-948B-1728B52AA6E4}">
                <adec:decorative xmlns:adec="http://schemas.microsoft.com/office/drawing/2017/decorative" val="1"/>
              </a:ext>
            </a:extLst>
          </p:cNvPr>
          <p:cNvCxnSpPr>
            <a:cxnSpLocks noChangeShapeType="1"/>
          </p:cNvCxnSpPr>
          <p:nvPr/>
        </p:nvCxnSpPr>
        <p:spPr bwMode="auto">
          <a:xfrm>
            <a:off x="152400" y="36873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5" name="Google Shape;122;p11">
            <a:extLst>
              <a:ext uri="{FF2B5EF4-FFF2-40B4-BE49-F238E27FC236}">
                <a16:creationId xmlns:a16="http://schemas.microsoft.com/office/drawing/2014/main" id="{0BCE0D67-FADE-4292-A2A3-A8F84A3DBC38}"/>
              </a:ext>
              <a:ext uri="{C183D7F6-B498-43B3-948B-1728B52AA6E4}">
                <adec:decorative xmlns:adec="http://schemas.microsoft.com/office/drawing/2017/decorative" val="1"/>
              </a:ext>
            </a:extLst>
          </p:cNvPr>
          <p:cNvCxnSpPr>
            <a:cxnSpLocks noChangeShapeType="1"/>
          </p:cNvCxnSpPr>
          <p:nvPr/>
        </p:nvCxnSpPr>
        <p:spPr bwMode="auto">
          <a:xfrm>
            <a:off x="152400" y="42969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cxnSp>
        <p:nvCxnSpPr>
          <p:cNvPr id="16" name="Google Shape;122;p11">
            <a:extLst>
              <a:ext uri="{FF2B5EF4-FFF2-40B4-BE49-F238E27FC236}">
                <a16:creationId xmlns:a16="http://schemas.microsoft.com/office/drawing/2014/main" id="{789A5D04-E0D5-4DC0-B368-E1A7B03D3288}"/>
              </a:ext>
              <a:ext uri="{C183D7F6-B498-43B3-948B-1728B52AA6E4}">
                <adec:decorative xmlns:adec="http://schemas.microsoft.com/office/drawing/2017/decorative" val="1"/>
              </a:ext>
            </a:extLst>
          </p:cNvPr>
          <p:cNvCxnSpPr>
            <a:cxnSpLocks noChangeShapeType="1"/>
          </p:cNvCxnSpPr>
          <p:nvPr/>
        </p:nvCxnSpPr>
        <p:spPr bwMode="auto">
          <a:xfrm>
            <a:off x="152400" y="5058933"/>
            <a:ext cx="762000" cy="0"/>
          </a:xfrm>
          <a:prstGeom prst="straightConnector1">
            <a:avLst/>
          </a:prstGeom>
          <a:noFill/>
          <a:ln w="12700">
            <a:solidFill>
              <a:srgbClr val="B0242B"/>
            </a:solidFill>
            <a:round/>
            <a:headEnd/>
            <a:tailEnd type="stealth" w="med" len="med"/>
          </a:ln>
          <a:extLst>
            <a:ext uri="{909E8E84-426E-40DD-AFC4-6F175D3DCCD1}">
              <a14:hiddenFill xmlns:a14="http://schemas.microsoft.com/office/drawing/2010/main">
                <a:noFill/>
              </a14:hiddenFill>
            </a:ext>
          </a:extLst>
        </p:spPr>
      </p:cxnSp>
      <p:pic>
        <p:nvPicPr>
          <p:cNvPr id="2" name="Picture 1" descr="Core Action 5. Lesson activities build and expand students’ academic vocabulary and syntax.A. Instructor provides systematic work with academic and domain-specific words and phrases specific to the content of the lesson.B. Instructor highlights syntactically complex sentences from the lesson content for special examination and discussion.C. Instructor provides students with opportunities to use newly learned words and phrases in their writing and discussions.Evidence observed:">
            <a:extLst>
              <a:ext uri="{FF2B5EF4-FFF2-40B4-BE49-F238E27FC236}">
                <a16:creationId xmlns:a16="http://schemas.microsoft.com/office/drawing/2014/main" id="{B9595600-4A2A-5487-79A4-01365E798643}"/>
              </a:ext>
            </a:extLst>
          </p:cNvPr>
          <p:cNvPicPr>
            <a:picLocks noChangeAspect="1"/>
          </p:cNvPicPr>
          <p:nvPr/>
        </p:nvPicPr>
        <p:blipFill>
          <a:blip r:embed="rId3"/>
          <a:stretch>
            <a:fillRect/>
          </a:stretch>
        </p:blipFill>
        <p:spPr>
          <a:xfrm>
            <a:off x="930965" y="1629933"/>
            <a:ext cx="8049436" cy="37040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Google Shape;155;p14">
            <a:extLst>
              <a:ext uri="{FF2B5EF4-FFF2-40B4-BE49-F238E27FC236}">
                <a16:creationId xmlns:a16="http://schemas.microsoft.com/office/drawing/2014/main" id="{07163832-454D-480B-A877-B28152EFE4E9}"/>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dirty="0"/>
              <a:t>Team Time</a:t>
            </a:r>
            <a:endParaRPr strike="sngStrike" dirty="0"/>
          </a:p>
        </p:txBody>
      </p:sp>
      <p:sp>
        <p:nvSpPr>
          <p:cNvPr id="50180" name="Content Placeholder 1">
            <a:extLst>
              <a:ext uri="{FF2B5EF4-FFF2-40B4-BE49-F238E27FC236}">
                <a16:creationId xmlns:a16="http://schemas.microsoft.com/office/drawing/2014/main" id="{C5989751-3546-4947-BA83-BD5AC4462E38}"/>
              </a:ext>
            </a:extLst>
          </p:cNvPr>
          <p:cNvSpPr>
            <a:spLocks noGrp="1" noChangeArrowheads="1"/>
          </p:cNvSpPr>
          <p:nvPr>
            <p:ph idx="1"/>
          </p:nvPr>
        </p:nvSpPr>
        <p:spPr/>
        <p:txBody>
          <a:bodyPr/>
          <a:lstStyle/>
          <a:p>
            <a:pPr marL="457200" indent="-457200">
              <a:buFont typeface="Arial" panose="020B0604020202020204" pitchFamily="34" charset="0"/>
              <a:buAutoNum type="arabicPeriod"/>
            </a:pPr>
            <a:r>
              <a:rPr lang="en-US" altLang="en-US" dirty="0"/>
              <a:t>Discuss Core Actions 4 and 5</a:t>
            </a:r>
          </a:p>
          <a:p>
            <a:pPr marL="457200" indent="-457200">
              <a:buFont typeface="Arial" panose="020B0604020202020204" pitchFamily="34" charset="0"/>
              <a:buAutoNum type="arabicPeriod"/>
            </a:pPr>
            <a:r>
              <a:rPr lang="en-US" altLang="en-US" dirty="0"/>
              <a:t>Think about your instruction or instruction you’ve observed in your program. For each Core Action:</a:t>
            </a:r>
          </a:p>
          <a:p>
            <a:pPr marL="793750" lvl="1" indent="-457200"/>
            <a:r>
              <a:rPr lang="en-US" altLang="en-US" sz="2100" dirty="0">
                <a:cs typeface="MS PGothic" panose="020B0600070205080204" pitchFamily="34" charset="-128"/>
              </a:rPr>
              <a:t>Decide as a team on one example that would make you think each indicator was evident.</a:t>
            </a:r>
          </a:p>
          <a:p>
            <a:pPr marL="793750" lvl="1" indent="-457200"/>
            <a:r>
              <a:rPr lang="en-US" altLang="en-US" sz="2100" dirty="0">
                <a:cs typeface="MS PGothic" panose="020B0600070205080204" pitchFamily="34" charset="-128"/>
              </a:rPr>
              <a:t>Decide as a team on one example that would make you think each indicator was not evident.</a:t>
            </a:r>
          </a:p>
          <a:p>
            <a:pPr marL="457200" indent="-457200">
              <a:buFont typeface="Arial" panose="020B0604020202020204" pitchFamily="34" charset="0"/>
              <a:buAutoNum type="arabicPeriod"/>
            </a:pPr>
            <a:r>
              <a:rPr lang="en-US" altLang="en-US" dirty="0"/>
              <a:t>Share your team’s examples and non-examples in the Padlets.</a:t>
            </a:r>
          </a:p>
          <a:p>
            <a:pPr marL="457200" indent="-457200">
              <a:buFont typeface="Arial" panose="020B0604020202020204" pitchFamily="34" charset="0"/>
              <a:buAutoNum type="arabicPeriod"/>
            </a:pPr>
            <a:r>
              <a:rPr lang="en-US" altLang="en-US" dirty="0"/>
              <a:t>Choose a reporter for the whole group debrief.</a:t>
            </a:r>
          </a:p>
        </p:txBody>
      </p:sp>
      <p:sp>
        <p:nvSpPr>
          <p:cNvPr id="157" name="Google Shape;157;p14" descr="10 minutes">
            <a:extLst>
              <a:ext uri="{FF2B5EF4-FFF2-40B4-BE49-F238E27FC236}">
                <a16:creationId xmlns:a16="http://schemas.microsoft.com/office/drawing/2014/main" id="{B551F5FC-228F-4FA9-A5B3-5679FB1D40FC}"/>
              </a:ext>
            </a:extLst>
          </p:cNvPr>
          <p:cNvSpPr txBox="1"/>
          <p:nvPr/>
        </p:nvSpPr>
        <p:spPr>
          <a:xfrm>
            <a:off x="6934200" y="5989638"/>
            <a:ext cx="1828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25 minutes</a:t>
            </a:r>
            <a:endParaRPr dirty="0"/>
          </a:p>
        </p:txBody>
      </p:sp>
      <p:pic>
        <p:nvPicPr>
          <p:cNvPr id="50179" name="Google Shape;158;p14" descr="Customer review">
            <a:extLst>
              <a:ext uri="{FF2B5EF4-FFF2-40B4-BE49-F238E27FC236}">
                <a16:creationId xmlns:a16="http://schemas.microsoft.com/office/drawing/2014/main" id="{838724E9-C5A0-49C2-B9A2-9284C7BB495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700" y="3048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4">
            <a:extLst>
              <a:ext uri="{FF2B5EF4-FFF2-40B4-BE49-F238E27FC236}">
                <a16:creationId xmlns:a16="http://schemas.microsoft.com/office/drawing/2014/main" id="{5E66117E-D273-4252-9FA7-8E5BE09117C7}"/>
              </a:ext>
            </a:extLst>
          </p:cNvPr>
          <p:cNvSpPr>
            <a:spLocks noGrp="1" noChangeArrowheads="1"/>
          </p:cNvSpPr>
          <p:nvPr>
            <p:ph type="title" idx="4294967295"/>
          </p:nvPr>
        </p:nvSpPr>
        <p:spPr bwMode="auto">
          <a:xfrm>
            <a:off x="722313" y="2133600"/>
            <a:ext cx="81168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163;p15">
            <a:extLst>
              <a:ext uri="{FF2B5EF4-FFF2-40B4-BE49-F238E27FC236}">
                <a16:creationId xmlns:a16="http://schemas.microsoft.com/office/drawing/2014/main" id="{82AD8E00-DF45-4435-B44E-9996877AFEEA}"/>
              </a:ext>
            </a:extLst>
          </p:cNvPr>
          <p:cNvSpPr txBox="1">
            <a:spLocks noGrp="1"/>
          </p:cNvSpPr>
          <p:nvPr>
            <p:ph type="title" idx="4294967295"/>
          </p:nvPr>
        </p:nvSpPr>
        <p:spPr>
          <a:xfrm>
            <a:off x="609600" y="311679"/>
            <a:ext cx="7086600" cy="9144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p>
            <a:pPr marL="0" marR="0" lvl="0" indent="0" algn="l" defTabSz="914400" rtl="0" eaLnBrk="0" fontAlgn="base" latinLnBrk="0" hangingPunct="0">
              <a:lnSpc>
                <a:spcPct val="90000"/>
              </a:lnSpc>
              <a:spcBef>
                <a:spcPts val="0"/>
              </a:spcBef>
              <a:spcAft>
                <a:spcPts val="0"/>
              </a:spcAft>
              <a:buClrTx/>
              <a:buSzTx/>
              <a:buFontTx/>
              <a:buNone/>
              <a:tabLst/>
              <a:defRPr/>
            </a:pPr>
            <a:r>
              <a:rPr kumimoji="0" lang="en-US" sz="3400" b="0" i="0" u="none" strike="noStrike" kern="1200" cap="none" spc="0" normalizeH="0" baseline="0" noProof="0" dirty="0">
                <a:ln>
                  <a:noFill/>
                </a:ln>
                <a:solidFill>
                  <a:schemeClr val="dk1"/>
                </a:solidFill>
                <a:effectLst/>
                <a:uLnTx/>
                <a:uFillTx/>
                <a:latin typeface="Arial"/>
                <a:ea typeface="Arial"/>
                <a:cs typeface="Arial"/>
                <a:sym typeface="Arial"/>
              </a:rPr>
              <a:t>Whole Group Debrief</a:t>
            </a:r>
            <a:endParaRPr kumimoji="0" lang="en-US" sz="2200" b="1" i="0" u="none" strike="sng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sp>
        <p:nvSpPr>
          <p:cNvPr id="9" name="Content Placeholder 1">
            <a:extLst>
              <a:ext uri="{FF2B5EF4-FFF2-40B4-BE49-F238E27FC236}">
                <a16:creationId xmlns:a16="http://schemas.microsoft.com/office/drawing/2014/main" id="{6218200A-5BE9-4267-8E45-CF1AE68EFC9C}"/>
              </a:ext>
            </a:extLst>
          </p:cNvPr>
          <p:cNvSpPr txBox="1">
            <a:spLocks noChangeArrowheads="1"/>
          </p:cNvSpPr>
          <p:nvPr/>
        </p:nvSpPr>
        <p:spPr>
          <a:xfrm>
            <a:off x="609600" y="1600200"/>
            <a:ext cx="7924800" cy="4648200"/>
          </a:xfrm>
          <a:prstGeom prst="rect">
            <a:avLst/>
          </a:prstGeom>
        </p:spPr>
        <p:txBody>
          <a:bodyPr/>
          <a:lstStyle>
            <a:lvl1pPr marL="231775" indent="-231775" algn="l" defTabSz="915988" rtl="0" eaLnBrk="0" fontAlgn="base" hangingPunct="0">
              <a:spcBef>
                <a:spcPct val="75000"/>
              </a:spcBef>
              <a:spcAft>
                <a:spcPct val="0"/>
              </a:spcAft>
              <a:buClr>
                <a:schemeClr val="tx2"/>
              </a:buClr>
              <a:buFont typeface="Wingdings" panose="05000000000000000000" pitchFamily="2" charset="2"/>
              <a:buChar char="§"/>
              <a:defRPr sz="2200">
                <a:solidFill>
                  <a:schemeClr val="tx1"/>
                </a:solidFill>
                <a:latin typeface="+mn-lt"/>
                <a:ea typeface="MS PGothic" panose="020B0600070205080204" pitchFamily="34" charset="-128"/>
                <a:cs typeface="MS PGothic" panose="020B0600070205080204" pitchFamily="34" charset="-128"/>
              </a:defRPr>
            </a:lvl1pPr>
            <a:lvl2pPr marL="568325" indent="-222250" algn="l" defTabSz="915988" rtl="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mn-lt"/>
                <a:ea typeface="MS PGothic" panose="020B0600070205080204" pitchFamily="34" charset="-128"/>
                <a:cs typeface="MS PGothic" charset="-128"/>
              </a:defRPr>
            </a:lvl2pPr>
            <a:lvl3pPr marL="854075" indent="-171450" algn="l" defTabSz="915988"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charset="-128"/>
              </a:defRPr>
            </a:lvl3pPr>
            <a:lvl4pPr marL="1719263" indent="-174625" algn="l" defTabSz="915988" rtl="0" eaLnBrk="0" fontAlgn="base" hangingPunct="0">
              <a:spcBef>
                <a:spcPct val="20000"/>
              </a:spcBef>
              <a:spcAft>
                <a:spcPct val="0"/>
              </a:spcAft>
              <a:buChar char="–"/>
              <a:defRPr sz="2000">
                <a:solidFill>
                  <a:schemeClr val="tx1"/>
                </a:solidFill>
                <a:latin typeface="Arial"/>
                <a:ea typeface="Geneva" charset="0"/>
                <a:cs typeface="Arial"/>
              </a:defRPr>
            </a:lvl4pPr>
            <a:lvl5pPr marL="2005013" indent="-171450" algn="l" defTabSz="915988" rtl="0" eaLnBrk="0" fontAlgn="base" hangingPunct="0">
              <a:spcBef>
                <a:spcPct val="20000"/>
              </a:spcBef>
              <a:spcAft>
                <a:spcPct val="0"/>
              </a:spcAft>
              <a:buChar char="»"/>
              <a:defRPr sz="2000">
                <a:solidFill>
                  <a:schemeClr val="tx1"/>
                </a:solidFill>
                <a:latin typeface="Arial"/>
                <a:ea typeface="Arial" charset="0"/>
                <a:cs typeface="Arial"/>
              </a:defRPr>
            </a:lvl5pPr>
            <a:lvl6pPr marL="24622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6pPr>
            <a:lvl7pPr marL="29194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7pPr>
            <a:lvl8pPr marL="33766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8pPr>
            <a:lvl9pPr marL="3833813" indent="-171450" algn="l" defTabSz="915988" rtl="0" eaLnBrk="0" fontAlgn="base" hangingPunct="0">
              <a:spcBef>
                <a:spcPct val="20000"/>
              </a:spcBef>
              <a:spcAft>
                <a:spcPct val="0"/>
              </a:spcAft>
              <a:buChar char="»"/>
              <a:defRPr sz="2000">
                <a:solidFill>
                  <a:schemeClr val="tx1"/>
                </a:solidFill>
                <a:latin typeface="Times" pitchFamily="-109" charset="0"/>
                <a:ea typeface="ＭＳ Ｐゴシック" pitchFamily="-109" charset="-128"/>
              </a:defRPr>
            </a:lvl9pPr>
          </a:lstStyle>
          <a:p>
            <a:pPr marL="457200" indent="-457200">
              <a:buFont typeface="Arial" panose="020B0604020202020204" pitchFamily="34" charset="0"/>
              <a:buAutoNum type="arabicPeriod"/>
              <a:defRPr/>
            </a:pPr>
            <a:r>
              <a:rPr lang="en-US" altLang="en-US" kern="0" dirty="0"/>
              <a:t>Review: </a:t>
            </a:r>
            <a:r>
              <a:rPr lang="en-US" altLang="en-US" b="0" kern="0" dirty="0"/>
              <a:t>Look across the examples and non-examples from the other teams. (7 minutes)</a:t>
            </a:r>
          </a:p>
          <a:p>
            <a:pPr marL="457200" indent="-457200">
              <a:buFont typeface="Arial" panose="020B0604020202020204" pitchFamily="34" charset="0"/>
              <a:buAutoNum type="arabicPeriod"/>
              <a:defRPr/>
            </a:pPr>
            <a:r>
              <a:rPr lang="en-US" altLang="en-US" kern="0" dirty="0"/>
              <a:t>Chat (with a pause): </a:t>
            </a:r>
            <a:r>
              <a:rPr lang="en-US" altLang="en-US" b="0" kern="0" dirty="0"/>
              <a:t>What did you notice? What did you wonder? (2 minutes)</a:t>
            </a:r>
          </a:p>
          <a:p>
            <a:pPr marL="457200" indent="-457200">
              <a:buFont typeface="Arial" panose="020B0604020202020204" pitchFamily="34" charset="0"/>
              <a:buAutoNum type="arabicPeriod"/>
              <a:defRPr/>
            </a:pPr>
            <a:r>
              <a:rPr lang="en-US" altLang="en-US" kern="0" dirty="0"/>
              <a:t>Reflection: </a:t>
            </a:r>
            <a:r>
              <a:rPr lang="en-US" altLang="en-US" b="0" kern="0" dirty="0"/>
              <a:t>Let’s have a couple of team reporters share what their teams noticed and wondered about Core Actions 4 and 5. (6 minutes)</a:t>
            </a:r>
          </a:p>
        </p:txBody>
      </p:sp>
      <p:sp>
        <p:nvSpPr>
          <p:cNvPr id="6" name="Google Shape;157;p14" descr="10 minutes">
            <a:extLst>
              <a:ext uri="{FF2B5EF4-FFF2-40B4-BE49-F238E27FC236}">
                <a16:creationId xmlns:a16="http://schemas.microsoft.com/office/drawing/2014/main" id="{C42D6512-830A-48C8-997E-33566859EF67}"/>
              </a:ext>
            </a:extLst>
          </p:cNvPr>
          <p:cNvSpPr txBox="1"/>
          <p:nvPr/>
        </p:nvSpPr>
        <p:spPr>
          <a:xfrm>
            <a:off x="6934200" y="5989638"/>
            <a:ext cx="1828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bg1"/>
                </a:solidFill>
                <a:latin typeface="+mj-lt"/>
              </a:rPr>
              <a:t>15</a:t>
            </a:r>
            <a:r>
              <a:rPr lang="en-US" sz="2000" b="0" dirty="0">
                <a:solidFill>
                  <a:schemeClr val="bg1"/>
                </a:solidFill>
                <a:latin typeface="+mj-lt"/>
                <a:ea typeface="Arial"/>
                <a:cs typeface="Arial"/>
                <a:sym typeface="Arial"/>
              </a:rPr>
              <a:t> </a:t>
            </a:r>
            <a:r>
              <a:rPr lang="en-US" sz="2000" b="0" dirty="0">
                <a:solidFill>
                  <a:schemeClr val="lt1"/>
                </a:solidFill>
                <a:latin typeface="+mj-lt"/>
                <a:ea typeface="Arial"/>
                <a:cs typeface="Arial"/>
                <a:sym typeface="Arial"/>
              </a:rPr>
              <a:t>minutes</a:t>
            </a:r>
            <a:endParaRPr dirty="0">
              <a:latin typeface="+mj-lt"/>
            </a:endParaRPr>
          </a:p>
        </p:txBody>
      </p:sp>
      <p:pic>
        <p:nvPicPr>
          <p:cNvPr id="52226" name="Google Shape;165;p15">
            <a:extLst>
              <a:ext uri="{FF2B5EF4-FFF2-40B4-BE49-F238E27FC236}">
                <a16:creationId xmlns:a16="http://schemas.microsoft.com/office/drawing/2014/main" id="{07B256CE-3E83-4EBE-B79B-386381396127}"/>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396875"/>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Solid Black Megaphone Icon 4 (Graphic) by ahlangraphic · Creative Fabrica">
            <a:extLst>
              <a:ext uri="{FF2B5EF4-FFF2-40B4-BE49-F238E27FC236}">
                <a16:creationId xmlns:a16="http://schemas.microsoft.com/office/drawing/2014/main" id="{12BBD787-B77A-4AFE-8098-18703931A8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931" t="25130" r="26552" b="25130"/>
          <a:stretch>
            <a:fillRect/>
          </a:stretch>
        </p:blipFill>
        <p:spPr bwMode="auto">
          <a:xfrm>
            <a:off x="6497638" y="311150"/>
            <a:ext cx="8731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1E6B0-F47D-824B-A0A9-60BEE1C4A27F}"/>
              </a:ext>
            </a:extLst>
          </p:cNvPr>
          <p:cNvSpPr>
            <a:spLocks noGrp="1"/>
          </p:cNvSpPr>
          <p:nvPr>
            <p:ph idx="1"/>
          </p:nvPr>
        </p:nvSpPr>
        <p:spPr>
          <a:xfrm>
            <a:off x="685800" y="1676400"/>
            <a:ext cx="7924800" cy="3962400"/>
          </a:xfrm>
        </p:spPr>
        <p:txBody>
          <a:bodyPr/>
          <a:lstStyle/>
          <a:p>
            <a:pPr marL="0" indent="0" algn="ctr">
              <a:spcBef>
                <a:spcPts val="0"/>
              </a:spcBef>
              <a:spcAft>
                <a:spcPts val="0"/>
              </a:spcAft>
              <a:buNone/>
              <a:defRPr/>
            </a:pPr>
            <a:endParaRPr lang="en-US" b="1" dirty="0">
              <a:ea typeface="Calibri" panose="020F0502020204030204" pitchFamily="34" charset="0"/>
            </a:endParaRPr>
          </a:p>
          <a:p>
            <a:pPr marL="0" indent="0">
              <a:spcBef>
                <a:spcPts val="0"/>
              </a:spcBef>
              <a:spcAft>
                <a:spcPts val="0"/>
              </a:spcAft>
              <a:buNone/>
              <a:defRPr/>
            </a:pPr>
            <a:r>
              <a:rPr lang="en-US" dirty="0">
                <a:ea typeface="Calibri" panose="020F0502020204030204" pitchFamily="34" charset="0"/>
              </a:rPr>
              <a:t>This presentation was produced and funded in whole with Federal funds from the U.S. Department of Education under contract number ED-991990018C0040 with </a:t>
            </a:r>
            <a:r>
              <a:rPr lang="en-US" dirty="0" err="1">
                <a:ea typeface="Calibri" panose="020F0502020204030204" pitchFamily="34" charset="0"/>
              </a:rPr>
              <a:t>StandardsWork</a:t>
            </a:r>
            <a:r>
              <a:rPr lang="en-US" dirty="0">
                <a:ea typeface="Calibri" panose="020F0502020204030204" pitchFamily="34" charset="0"/>
              </a:rPr>
              <a:t>, Inc. Ronna </a:t>
            </a:r>
            <a:r>
              <a:rPr lang="en-US" dirty="0" err="1">
                <a:ea typeface="Calibri" panose="020F0502020204030204" pitchFamily="34" charset="0"/>
              </a:rPr>
              <a:t>Spacone</a:t>
            </a:r>
            <a:r>
              <a:rPr lang="en-US" dirty="0">
                <a:ea typeface="Calibri" panose="020F0502020204030204" pitchFamily="34" charset="0"/>
              </a:rPr>
              <a:t> serves as the Contracting Officer’s Representative. There is content on the slides </a:t>
            </a:r>
            <a:r>
              <a:rPr lang="en-US" dirty="0"/>
              <a:t>and additional content in the Slide Notes throughout the presentation. </a:t>
            </a:r>
            <a:r>
              <a:rPr lang="en-US" dirty="0">
                <a:ea typeface="Calibri" panose="020F0502020204030204" pitchFamily="34" charset="0"/>
              </a:rPr>
              <a:t>The content of this presentation does not necessarily reflect the views or policies of the U.S. Department of Education nor does the mention of trade names, commercial products, or organizations imply endorsement by the U.S. Government.</a:t>
            </a:r>
          </a:p>
        </p:txBody>
      </p:sp>
      <p:sp>
        <p:nvSpPr>
          <p:cNvPr id="4" name="Google Shape;83;p4">
            <a:extLst>
              <a:ext uri="{FF2B5EF4-FFF2-40B4-BE49-F238E27FC236}">
                <a16:creationId xmlns:a16="http://schemas.microsoft.com/office/drawing/2014/main" id="{C6BAC04C-9065-91E5-1E5E-5894CEEE698C}"/>
              </a:ext>
            </a:extLst>
          </p:cNvPr>
          <p:cNvSpPr>
            <a:spLocks noGrp="1" noChangeArrowheads="1"/>
          </p:cNvSpPr>
          <p:nvPr>
            <p:ph type="title"/>
          </p:nvPr>
        </p:nvSpPr>
        <p:spPr>
          <a:xfrm>
            <a:off x="1295400" y="282575"/>
            <a:ext cx="7315200" cy="914400"/>
          </a:xfrm>
        </p:spPr>
        <p:txBody>
          <a:bodyPr lIns="90600" tIns="44500" rIns="90600" bIns="44500"/>
          <a:lstStyle/>
          <a:p>
            <a:r>
              <a:rPr lang="en-US" altLang="en-US" dirty="0"/>
              <a:t>Disclaimer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Google Shape;209;p20">
            <a:extLst>
              <a:ext uri="{FF2B5EF4-FFF2-40B4-BE49-F238E27FC236}">
                <a16:creationId xmlns:a16="http://schemas.microsoft.com/office/drawing/2014/main" id="{87F2ED8D-98C1-4B59-8F60-5113B467BE2B}"/>
              </a:ext>
            </a:extLst>
          </p:cNvPr>
          <p:cNvSpPr>
            <a:spLocks noGrp="1" noChangeArrowheads="1"/>
          </p:cNvSpPr>
          <p:nvPr>
            <p:ph type="title"/>
          </p:nvPr>
        </p:nvSpPr>
        <p:spPr>
          <a:xfrm>
            <a:off x="1295400" y="304800"/>
            <a:ext cx="7467600" cy="914400"/>
          </a:xfrm>
        </p:spPr>
        <p:txBody>
          <a:bodyPr lIns="90600" tIns="44500" rIns="90600" bIns="44500"/>
          <a:lstStyle/>
          <a:p>
            <a:r>
              <a:rPr lang="en-US" altLang="en-US" sz="3200" dirty="0"/>
              <a:t>Let’s Use the SIA 2.0 Observation Tool With Video Lesson 1</a:t>
            </a:r>
            <a:endParaRPr lang="en-US" altLang="en-US" dirty="0"/>
          </a:p>
        </p:txBody>
      </p:sp>
      <p:sp>
        <p:nvSpPr>
          <p:cNvPr id="54274" name="Google Shape;210;p20">
            <a:extLst>
              <a:ext uri="{FF2B5EF4-FFF2-40B4-BE49-F238E27FC236}">
                <a16:creationId xmlns:a16="http://schemas.microsoft.com/office/drawing/2014/main" id="{F285873A-A9C5-4EB0-89DF-7B443B660DE6}"/>
              </a:ext>
            </a:extLst>
          </p:cNvPr>
          <p:cNvSpPr>
            <a:spLocks noGrp="1" noChangeArrowheads="1"/>
          </p:cNvSpPr>
          <p:nvPr>
            <p:ph type="body" idx="1"/>
          </p:nvPr>
        </p:nvSpPr>
        <p:spPr>
          <a:xfrm>
            <a:off x="609600" y="1828800"/>
            <a:ext cx="7924800" cy="3951288"/>
          </a:xfrm>
        </p:spPr>
        <p:txBody>
          <a:bodyPr lIns="90600" tIns="44500" rIns="90600" bIns="44500"/>
          <a:lstStyle/>
          <a:p>
            <a:pPr marL="342900">
              <a:lnSpc>
                <a:spcPct val="120000"/>
              </a:lnSpc>
              <a:spcBef>
                <a:spcPts val="1800"/>
              </a:spcBef>
              <a:buClr>
                <a:srgbClr val="004080"/>
              </a:buClr>
              <a:buSzPts val="2200"/>
            </a:pPr>
            <a:r>
              <a:rPr lang="en-US" altLang="en-US" dirty="0">
                <a:solidFill>
                  <a:srgbClr val="000000"/>
                </a:solidFill>
                <a:cs typeface="Arial" panose="020B0604020202020204" pitchFamily="34" charset="0"/>
                <a:sym typeface="Arial" panose="020B0604020202020204" pitchFamily="34" charset="0"/>
              </a:rPr>
              <a:t>Watch the lesson video.  </a:t>
            </a:r>
            <a:endParaRPr lang="en-US" altLang="en-US" dirty="0"/>
          </a:p>
          <a:p>
            <a:pPr marL="342900">
              <a:lnSpc>
                <a:spcPct val="120000"/>
              </a:lnSpc>
              <a:spcBef>
                <a:spcPts val="1800"/>
              </a:spcBef>
              <a:buClr>
                <a:srgbClr val="004080"/>
              </a:buClr>
              <a:buSzPts val="2200"/>
            </a:pPr>
            <a:r>
              <a:rPr lang="en-US" altLang="en-US" dirty="0">
                <a:solidFill>
                  <a:srgbClr val="000000"/>
                </a:solidFill>
                <a:cs typeface="Arial" panose="020B0604020202020204" pitchFamily="34" charset="0"/>
                <a:sym typeface="Arial" panose="020B0604020202020204" pitchFamily="34" charset="0"/>
              </a:rPr>
              <a:t>As you observe the lesson, individually make notes for Core Actions 1, 2, and 5. </a:t>
            </a:r>
          </a:p>
          <a:p>
            <a:pPr marL="342900">
              <a:lnSpc>
                <a:spcPct val="120000"/>
              </a:lnSpc>
              <a:spcBef>
                <a:spcPts val="1800"/>
              </a:spcBef>
              <a:buClr>
                <a:srgbClr val="004080"/>
              </a:buClr>
              <a:buSzPts val="2200"/>
            </a:pPr>
            <a:r>
              <a:rPr lang="en-US" altLang="en-US" dirty="0">
                <a:solidFill>
                  <a:srgbClr val="000000"/>
                </a:solidFill>
                <a:cs typeface="Arial" panose="020B0604020202020204" pitchFamily="34" charset="0"/>
                <a:sym typeface="Arial" panose="020B0604020202020204" pitchFamily="34" charset="0"/>
              </a:rPr>
              <a:t>Fill out an Observation Tool, using the Mathematics Core Actions and Guiding Questions as a guide.</a:t>
            </a:r>
            <a:endParaRPr lang="en-US" altLang="en-US" dirty="0"/>
          </a:p>
        </p:txBody>
      </p:sp>
      <p:sp>
        <p:nvSpPr>
          <p:cNvPr id="211" name="Google Shape;211;p20" descr="40 minutes">
            <a:extLst>
              <a:ext uri="{FF2B5EF4-FFF2-40B4-BE49-F238E27FC236}">
                <a16:creationId xmlns:a16="http://schemas.microsoft.com/office/drawing/2014/main" id="{3029D173-B05A-4E8B-BDAA-04EB1F77BA6F}"/>
              </a:ext>
            </a:extLst>
          </p:cNvPr>
          <p:cNvSpPr txBox="1"/>
          <p:nvPr/>
        </p:nvSpPr>
        <p:spPr>
          <a:xfrm>
            <a:off x="6096000" y="5989638"/>
            <a:ext cx="26670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25 minutes</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Google Shape;216;p21">
            <a:extLst>
              <a:ext uri="{FF2B5EF4-FFF2-40B4-BE49-F238E27FC236}">
                <a16:creationId xmlns:a16="http://schemas.microsoft.com/office/drawing/2014/main" id="{8D092926-C10E-4BCF-81EB-65F83D1CCBEA}"/>
              </a:ext>
            </a:extLst>
          </p:cNvPr>
          <p:cNvSpPr txBox="1">
            <a:spLocks noGrp="1" noChangeArrowheads="1"/>
          </p:cNvSpPr>
          <p:nvPr>
            <p:ph type="title" idx="4294967295"/>
          </p:nvPr>
        </p:nvSpPr>
        <p:spPr bwMode="auto">
          <a:xfrm>
            <a:off x="457200" y="342900"/>
            <a:ext cx="8077200" cy="8001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25" tIns="45700" rIns="91425" bIns="45700" numCol="1" spcCol="0" rtlCol="0" fromWordArt="0" anchor="b" anchorCtr="0" forceAA="0" compatLnSpc="1">
            <a:prstTxWarp prst="textNoShape">
              <a:avLst/>
            </a:prstTxWarp>
            <a:no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Video #1 Math Lesson: </a:t>
            </a:r>
            <a:r>
              <a:rPr kumimoji="0" lang="en-US" altLang="en-US" sz="3400" b="0" i="0" u="none" strike="noStrike" kern="120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20 Minutes</a:t>
            </a:r>
            <a:endParaRPr kumimoji="0" lang="en-US" altLang="en-US" sz="2200" b="1" i="0" u="none" strike="noStrike" kern="1200" cap="none" spc="0" normalizeH="0" baseline="0" noProof="0" dirty="0">
              <a:ln>
                <a:noFill/>
              </a:ln>
              <a:solidFill>
                <a:schemeClr val="tx1"/>
              </a:solidFill>
              <a:effectLst/>
              <a:uLnTx/>
              <a:uFillTx/>
              <a:latin typeface="Times New Roman" panose="02020603050405020304" pitchFamily="18" charset="0"/>
              <a:ea typeface="MS PGothic" panose="020B0600070205080204" pitchFamily="34" charset="-128"/>
              <a:cs typeface="+mn-cs"/>
            </a:endParaRPr>
          </a:p>
        </p:txBody>
      </p:sp>
      <p:pic>
        <p:nvPicPr>
          <p:cNvPr id="56323" name="Google Shape;218;p21" descr="Video screenshot">
            <a:extLst>
              <a:ext uri="{FF2B5EF4-FFF2-40B4-BE49-F238E27FC236}">
                <a16:creationId xmlns:a16="http://schemas.microsoft.com/office/drawing/2014/main" id="{C40D0941-763E-414A-A12C-3CDE4A2AFA9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01763"/>
            <a:ext cx="8534400" cy="483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Google Shape;223;p22">
            <a:extLst>
              <a:ext uri="{FF2B5EF4-FFF2-40B4-BE49-F238E27FC236}">
                <a16:creationId xmlns:a16="http://schemas.microsoft.com/office/drawing/2014/main" id="{4680EF0E-0189-4F8E-B8BE-F2A49E2D9DFE}"/>
              </a:ext>
            </a:extLst>
          </p:cNvPr>
          <p:cNvSpPr txBox="1">
            <a:spLocks noGrp="1"/>
          </p:cNvSpPr>
          <p:nvPr>
            <p:ph type="title"/>
          </p:nvPr>
        </p:nvSpPr>
        <p:spPr/>
        <p:txBody>
          <a:bodyPr spcFirstLastPara="1" lIns="90600" tIns="44500" rIns="90600" bIns="44500">
            <a:noAutofit/>
          </a:bodyPr>
          <a:lstStyle/>
          <a:p>
            <a:pPr>
              <a:spcBef>
                <a:spcPts val="0"/>
              </a:spcBef>
              <a:spcAft>
                <a:spcPts val="0"/>
              </a:spcAft>
              <a:defRPr/>
            </a:pPr>
            <a:r>
              <a:rPr lang="en-US" dirty="0"/>
              <a:t>Team Time</a:t>
            </a:r>
            <a:endParaRPr strike="sngStrike" dirty="0"/>
          </a:p>
        </p:txBody>
      </p:sp>
      <p:sp>
        <p:nvSpPr>
          <p:cNvPr id="58370" name="Google Shape;224;p22">
            <a:extLst>
              <a:ext uri="{FF2B5EF4-FFF2-40B4-BE49-F238E27FC236}">
                <a16:creationId xmlns:a16="http://schemas.microsoft.com/office/drawing/2014/main" id="{B5919840-F2F1-4E57-9E6F-2F48138CA2F2}"/>
              </a:ext>
            </a:extLst>
          </p:cNvPr>
          <p:cNvSpPr>
            <a:spLocks noGrp="1" noChangeArrowheads="1"/>
          </p:cNvSpPr>
          <p:nvPr>
            <p:ph idx="1"/>
          </p:nvPr>
        </p:nvSpPr>
        <p:spPr/>
        <p:txBody>
          <a:bodyPr lIns="90600" tIns="44500" rIns="90600" bIns="44500"/>
          <a:lstStyle/>
          <a:p>
            <a:pPr marL="342900">
              <a:lnSpc>
                <a:spcPct val="120000"/>
              </a:lnSpc>
              <a:spcBef>
                <a:spcPts val="1200"/>
              </a:spcBef>
              <a:buClr>
                <a:srgbClr val="004080"/>
              </a:buClr>
              <a:buSzPts val="2200"/>
            </a:pPr>
            <a:r>
              <a:rPr lang="en-US" altLang="en-US" dirty="0">
                <a:solidFill>
                  <a:srgbClr val="000000"/>
                </a:solidFill>
                <a:cs typeface="Arial" panose="020B0604020202020204" pitchFamily="34" charset="0"/>
                <a:sym typeface="Arial" panose="020B0604020202020204" pitchFamily="34" charset="0"/>
              </a:rPr>
              <a:t>After watching the lesson video, individually review your notes and rate each indicator in Core Actions 1, 2, and 5. In addition, for Core Action 1, review the lesson. (15 minutes)</a:t>
            </a:r>
          </a:p>
          <a:p>
            <a:pPr marL="342900">
              <a:lnSpc>
                <a:spcPct val="120000"/>
              </a:lnSpc>
              <a:spcBef>
                <a:spcPts val="1200"/>
              </a:spcBef>
              <a:buClr>
                <a:srgbClr val="004080"/>
              </a:buClr>
              <a:buSzPts val="2200"/>
            </a:pPr>
            <a:r>
              <a:rPr lang="en-US" altLang="en-US" dirty="0">
                <a:solidFill>
                  <a:srgbClr val="000000"/>
                </a:solidFill>
                <a:cs typeface="Arial" panose="020B0604020202020204" pitchFamily="34" charset="0"/>
                <a:sym typeface="Arial" panose="020B0604020202020204" pitchFamily="34" charset="0"/>
              </a:rPr>
              <a:t>In your group, be prepared to share the ratings and evidence for </a:t>
            </a:r>
            <a:r>
              <a:rPr lang="en-US" altLang="en-US" dirty="0"/>
              <a:t>indicators you thought were particularly evident. (Use the Mathematics Core Actions and Guiding Questions to direct your discussions.) (30 minutes)</a:t>
            </a:r>
            <a:endParaRPr lang="en-US" altLang="en-US" dirty="0">
              <a:solidFill>
                <a:srgbClr val="000000"/>
              </a:solidFill>
              <a:cs typeface="Arial" panose="020B0604020202020204" pitchFamily="34" charset="0"/>
              <a:sym typeface="Arial" panose="020B0604020202020204" pitchFamily="34" charset="0"/>
            </a:endParaRPr>
          </a:p>
        </p:txBody>
      </p:sp>
      <p:sp>
        <p:nvSpPr>
          <p:cNvPr id="225" name="Google Shape;225;p22" descr="10 minutes">
            <a:extLst>
              <a:ext uri="{FF2B5EF4-FFF2-40B4-BE49-F238E27FC236}">
                <a16:creationId xmlns:a16="http://schemas.microsoft.com/office/drawing/2014/main" id="{C8C32008-857A-406A-A7E3-A923027467F1}"/>
              </a:ext>
            </a:extLst>
          </p:cNvPr>
          <p:cNvSpPr txBox="1"/>
          <p:nvPr/>
        </p:nvSpPr>
        <p:spPr>
          <a:xfrm>
            <a:off x="6096000" y="5969760"/>
            <a:ext cx="2590800" cy="400050"/>
          </a:xfrm>
          <a:prstGeom prst="rect">
            <a:avLst/>
          </a:prstGeom>
          <a:solidFill>
            <a:schemeClr val="accent2"/>
          </a:solidFill>
          <a:ln w="25400" cap="flat" cmpd="sng">
            <a:solidFill>
              <a:srgbClr val="8C3836"/>
            </a:solidFill>
            <a:prstDash val="solid"/>
            <a:miter lim="800000"/>
            <a:headEnd type="none" w="sm" len="sm"/>
            <a:tailEnd type="none" w="sm" len="sm"/>
          </a:ln>
          <a:effectLst>
            <a:outerShdw blurRad="50800" dist="38100" algn="l" rotWithShape="0">
              <a:srgbClr val="000000">
                <a:alpha val="39607"/>
              </a:srgbClr>
            </a:outerShdw>
          </a:effectLst>
        </p:spPr>
        <p:txBody>
          <a:bodyPr spcFirstLastPara="1" lIns="91425" tIns="45700" rIns="91425" bIns="45700">
            <a:spAutoFit/>
          </a:bodyPr>
          <a:lstStyle/>
          <a:p>
            <a:pPr algn="ctr">
              <a:spcBef>
                <a:spcPts val="0"/>
              </a:spcBef>
              <a:spcAft>
                <a:spcPts val="0"/>
              </a:spcAft>
              <a:defRPr/>
            </a:pPr>
            <a:r>
              <a:rPr lang="en-US" sz="2000" b="0" dirty="0">
                <a:solidFill>
                  <a:schemeClr val="lt1"/>
                </a:solidFill>
                <a:latin typeface="Arial"/>
                <a:ea typeface="Arial"/>
                <a:cs typeface="Arial"/>
                <a:sym typeface="Arial"/>
              </a:rPr>
              <a:t>45 minutes</a:t>
            </a:r>
            <a:endParaRPr dirty="0"/>
          </a:p>
        </p:txBody>
      </p:sp>
      <p:pic>
        <p:nvPicPr>
          <p:cNvPr id="58372" name="Google Shape;226;p22" descr="Customer review">
            <a:extLst>
              <a:ext uri="{FF2B5EF4-FFF2-40B4-BE49-F238E27FC236}">
                <a16:creationId xmlns:a16="http://schemas.microsoft.com/office/drawing/2014/main" id="{EE759EFF-93AC-4421-9C6E-C738554029AE}"/>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2286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4">
            <a:extLst>
              <a:ext uri="{FF2B5EF4-FFF2-40B4-BE49-F238E27FC236}">
                <a16:creationId xmlns:a16="http://schemas.microsoft.com/office/drawing/2014/main" id="{5E66117E-D273-4252-9FA7-8E5BE09117C7}"/>
              </a:ext>
            </a:extLst>
          </p:cNvPr>
          <p:cNvSpPr>
            <a:spLocks noGrp="1" noChangeArrowheads="1"/>
          </p:cNvSpPr>
          <p:nvPr>
            <p:ph type="title" idx="4294967295"/>
          </p:nvPr>
        </p:nvSpPr>
        <p:spPr bwMode="auto">
          <a:xfrm>
            <a:off x="722313" y="2133600"/>
            <a:ext cx="8116887" cy="15001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40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Welcome Back!</a:t>
            </a:r>
          </a:p>
        </p:txBody>
      </p:sp>
    </p:spTree>
    <p:extLst>
      <p:ext uri="{BB962C8B-B14F-4D97-AF65-F5344CB8AC3E}">
        <p14:creationId xmlns:p14="http://schemas.microsoft.com/office/powerpoint/2010/main" val="3903292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Google Shape;231;p23">
            <a:extLst>
              <a:ext uri="{FF2B5EF4-FFF2-40B4-BE49-F238E27FC236}">
                <a16:creationId xmlns:a16="http://schemas.microsoft.com/office/drawing/2014/main" id="{749FB9BE-7FD0-468D-B34B-02581AFBA5BD}"/>
              </a:ext>
            </a:extLst>
          </p:cNvPr>
          <p:cNvSpPr txBox="1">
            <a:spLocks noGrp="1" noChangeArrowheads="1"/>
          </p:cNvSpPr>
          <p:nvPr>
            <p:ph type="title" idx="4294967295"/>
          </p:nvPr>
        </p:nvSpPr>
        <p:spPr bwMode="auto">
          <a:xfrm>
            <a:off x="288925" y="379413"/>
            <a:ext cx="7510463" cy="725487"/>
          </a:xfrm>
          <a:prstGeom prst="rect">
            <a:avLst/>
          </a:prstGeom>
          <a:noFill/>
          <a:ln>
            <a:noFill/>
            <a:prstDash/>
          </a:ln>
          <a:effectLst/>
        </p:spPr>
        <p:txBody>
          <a:bodyPr rot="0" spcFirstLastPara="0" vertOverflow="overflow" horzOverflow="overflow" vert="horz" wrap="square" lIns="91425" tIns="45700" rIns="91425" bIns="45700" numCol="1" spcCol="0" rtlCol="0" fromWordArt="0" anchor="b" anchorCtr="0" forceAA="0" compatLnSpc="1">
            <a:prstTxWarp prst="textNoShape">
              <a:avLst/>
            </a:prstTxWarp>
            <a:no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Sample Answers for Core Action 1</a:t>
            </a:r>
            <a:endPar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Arial" panose="020B0604020202020204" pitchFamily="34" charset="0"/>
              <a:sym typeface="Arial" panose="020B0604020202020204" pitchFamily="34" charset="0"/>
            </a:endParaRPr>
          </a:p>
        </p:txBody>
      </p:sp>
      <p:pic>
        <p:nvPicPr>
          <p:cNvPr id="60418" name="Google Shape;233;p23">
            <a:extLst>
              <a:ext uri="{FF2B5EF4-FFF2-40B4-BE49-F238E27FC236}">
                <a16:creationId xmlns:a16="http://schemas.microsoft.com/office/drawing/2014/main" id="{A7FFE019-4926-412E-9481-9180D1EE4D11}"/>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19100"/>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Box 1">
            <a:extLst>
              <a:ext uri="{FF2B5EF4-FFF2-40B4-BE49-F238E27FC236}">
                <a16:creationId xmlns:a16="http://schemas.microsoft.com/office/drawing/2014/main" id="{0B2794CC-F78E-4FC5-8E4C-9DE114AA9F7F}"/>
              </a:ext>
            </a:extLst>
          </p:cNvPr>
          <p:cNvSpPr txBox="1">
            <a:spLocks noChangeArrowheads="1"/>
          </p:cNvSpPr>
          <p:nvPr/>
        </p:nvSpPr>
        <p:spPr bwMode="auto">
          <a:xfrm>
            <a:off x="549275" y="1665288"/>
            <a:ext cx="8312150" cy="769937"/>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defRPr/>
            </a:pPr>
            <a:r>
              <a:rPr lang="en-US" altLang="en-US" b="0" dirty="0">
                <a:solidFill>
                  <a:srgbClr val="000000"/>
                </a:solidFill>
                <a:latin typeface="+mj-lt"/>
                <a:cs typeface="Times New Roman" panose="02020603050405020304" pitchFamily="18" charset="0"/>
                <a:sym typeface="Times New Roman" panose="02020603050405020304" pitchFamily="18" charset="0"/>
              </a:rPr>
              <a:t>Chat (with a pause): How </a:t>
            </a:r>
            <a:r>
              <a:rPr lang="en-US" altLang="en-US" b="0" dirty="0">
                <a:latin typeface="+mj-lt"/>
                <a:cs typeface="Times New Roman" panose="02020603050405020304" pitchFamily="18" charset="0"/>
                <a:sym typeface="Times New Roman" panose="02020603050405020304" pitchFamily="18" charset="0"/>
              </a:rPr>
              <a:t>do</a:t>
            </a:r>
            <a:r>
              <a:rPr lang="en-US" altLang="en-US" b="0" dirty="0">
                <a:solidFill>
                  <a:srgbClr val="FF0000"/>
                </a:solidFill>
                <a:latin typeface="+mj-lt"/>
                <a:cs typeface="Times New Roman" panose="02020603050405020304" pitchFamily="18" charset="0"/>
                <a:sym typeface="Times New Roman" panose="02020603050405020304" pitchFamily="18" charset="0"/>
              </a:rPr>
              <a:t> </a:t>
            </a:r>
            <a:r>
              <a:rPr lang="en-US" altLang="en-US" b="0" dirty="0">
                <a:solidFill>
                  <a:srgbClr val="000000"/>
                </a:solidFill>
                <a:latin typeface="+mj-lt"/>
                <a:cs typeface="Times New Roman" panose="02020603050405020304" pitchFamily="18" charset="0"/>
                <a:sym typeface="Times New Roman" panose="02020603050405020304" pitchFamily="18" charset="0"/>
              </a:rPr>
              <a:t>these ratings compare to yours? </a:t>
            </a:r>
            <a:endParaRPr lang="en-US" altLang="en-US" b="0" dirty="0">
              <a:latin typeface="+mj-lt"/>
            </a:endParaRPr>
          </a:p>
          <a:p>
            <a:pPr>
              <a:defRPr/>
            </a:pPr>
            <a:endParaRPr lang="en-US" altLang="en-US" dirty="0"/>
          </a:p>
        </p:txBody>
      </p:sp>
      <p:pic>
        <p:nvPicPr>
          <p:cNvPr id="2" name="Picture 1" descr="Core Action 1. Lesson content is rigorous and relevant for the level defined by the state-adopted standards.&#10;A. Instructor establishes well-defined standards-based lesson goals.&#10;B. Students are working with texts at or above the expected complexity for the level(s) as defined by the standards.&#10;C. Students spend most class time engaged with some combination of reading, writing, or speaking directly about knowledge-building text(s).&#10;Evidence observed:">
            <a:extLst>
              <a:ext uri="{FF2B5EF4-FFF2-40B4-BE49-F238E27FC236}">
                <a16:creationId xmlns:a16="http://schemas.microsoft.com/office/drawing/2014/main" id="{8FF2F577-0DFD-2963-D62B-181ECF44AA4E}"/>
              </a:ext>
            </a:extLst>
          </p:cNvPr>
          <p:cNvPicPr>
            <a:picLocks noChangeAspect="1"/>
          </p:cNvPicPr>
          <p:nvPr/>
        </p:nvPicPr>
        <p:blipFill>
          <a:blip r:embed="rId4"/>
          <a:stretch>
            <a:fillRect/>
          </a:stretch>
        </p:blipFill>
        <p:spPr>
          <a:xfrm>
            <a:off x="603664" y="2153720"/>
            <a:ext cx="8001000" cy="42851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Google Shape;231;p23">
            <a:extLst>
              <a:ext uri="{FF2B5EF4-FFF2-40B4-BE49-F238E27FC236}">
                <a16:creationId xmlns:a16="http://schemas.microsoft.com/office/drawing/2014/main" id="{15C61A9C-E81B-48B6-B6E1-F020F427B30A}"/>
              </a:ext>
            </a:extLst>
          </p:cNvPr>
          <p:cNvSpPr txBox="1">
            <a:spLocks noGrp="1" noChangeArrowheads="1"/>
          </p:cNvSpPr>
          <p:nvPr>
            <p:ph type="title" idx="4294967295"/>
          </p:nvPr>
        </p:nvSpPr>
        <p:spPr bwMode="auto">
          <a:xfrm>
            <a:off x="288925" y="379413"/>
            <a:ext cx="7510463" cy="725487"/>
          </a:xfrm>
          <a:prstGeom prst="rect">
            <a:avLst/>
          </a:prstGeom>
          <a:noFill/>
          <a:ln>
            <a:noFill/>
            <a:prstDash/>
          </a:ln>
          <a:effectLst/>
        </p:spPr>
        <p:txBody>
          <a:bodyPr rot="0" spcFirstLastPara="0" vertOverflow="overflow" horzOverflow="overflow" vert="horz" wrap="square" lIns="91425" tIns="45700" rIns="91425" bIns="45700" numCol="1" spcCol="0" rtlCol="0" fromWordArt="0" anchor="b" anchorCtr="0" forceAA="0" compatLnSpc="1">
            <a:prstTxWarp prst="textNoShape">
              <a:avLst/>
            </a:prstTxWarp>
            <a:no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Sample Answers for Core Action 2</a:t>
            </a:r>
            <a:endPar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Arial" panose="020B0604020202020204" pitchFamily="34" charset="0"/>
              <a:sym typeface="Arial" panose="020B0604020202020204" pitchFamily="34" charset="0"/>
            </a:endParaRPr>
          </a:p>
        </p:txBody>
      </p:sp>
      <p:pic>
        <p:nvPicPr>
          <p:cNvPr id="62466" name="Google Shape;233;p23">
            <a:extLst>
              <a:ext uri="{FF2B5EF4-FFF2-40B4-BE49-F238E27FC236}">
                <a16:creationId xmlns:a16="http://schemas.microsoft.com/office/drawing/2014/main" id="{9440C9BA-7FB7-467A-BB7D-AE246FEA6FF6}"/>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19100"/>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Box 1">
            <a:extLst>
              <a:ext uri="{FF2B5EF4-FFF2-40B4-BE49-F238E27FC236}">
                <a16:creationId xmlns:a16="http://schemas.microsoft.com/office/drawing/2014/main" id="{A700CE94-F396-4B47-85FA-E5DB5DD7341B}"/>
              </a:ext>
            </a:extLst>
          </p:cNvPr>
          <p:cNvSpPr txBox="1">
            <a:spLocks noChangeArrowheads="1"/>
          </p:cNvSpPr>
          <p:nvPr/>
        </p:nvSpPr>
        <p:spPr bwMode="auto">
          <a:xfrm>
            <a:off x="549275" y="1665288"/>
            <a:ext cx="8312150" cy="769937"/>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defRPr/>
            </a:pPr>
            <a:r>
              <a:rPr lang="en-US" altLang="en-US" b="0" dirty="0">
                <a:solidFill>
                  <a:srgbClr val="000000"/>
                </a:solidFill>
                <a:latin typeface="+mj-lt"/>
                <a:cs typeface="Times New Roman" panose="02020603050405020304" pitchFamily="18" charset="0"/>
                <a:sym typeface="Times New Roman" panose="02020603050405020304" pitchFamily="18" charset="0"/>
              </a:rPr>
              <a:t>Chat (with a pause): How </a:t>
            </a:r>
            <a:r>
              <a:rPr lang="en-US" altLang="en-US" b="0" dirty="0">
                <a:latin typeface="+mj-lt"/>
                <a:cs typeface="Times New Roman" panose="02020603050405020304" pitchFamily="18" charset="0"/>
                <a:sym typeface="Times New Roman" panose="02020603050405020304" pitchFamily="18" charset="0"/>
              </a:rPr>
              <a:t>do</a:t>
            </a:r>
            <a:r>
              <a:rPr lang="en-US" altLang="en-US" b="0" dirty="0">
                <a:solidFill>
                  <a:srgbClr val="FF0000"/>
                </a:solidFill>
                <a:latin typeface="+mj-lt"/>
                <a:cs typeface="Times New Roman" panose="02020603050405020304" pitchFamily="18" charset="0"/>
                <a:sym typeface="Times New Roman" panose="02020603050405020304" pitchFamily="18" charset="0"/>
              </a:rPr>
              <a:t> </a:t>
            </a:r>
            <a:r>
              <a:rPr lang="en-US" altLang="en-US" b="0" dirty="0">
                <a:solidFill>
                  <a:srgbClr val="000000"/>
                </a:solidFill>
                <a:latin typeface="+mj-lt"/>
                <a:cs typeface="Times New Roman" panose="02020603050405020304" pitchFamily="18" charset="0"/>
                <a:sym typeface="Times New Roman" panose="02020603050405020304" pitchFamily="18" charset="0"/>
              </a:rPr>
              <a:t>these ratings compare to yours? </a:t>
            </a:r>
            <a:endParaRPr lang="en-US" altLang="en-US" b="0" dirty="0">
              <a:latin typeface="+mj-lt"/>
            </a:endParaRPr>
          </a:p>
          <a:p>
            <a:pPr>
              <a:defRPr/>
            </a:pPr>
            <a:endParaRPr lang="en-US" altLang="en-US" dirty="0"/>
          </a:p>
        </p:txBody>
      </p:sp>
      <p:pic>
        <p:nvPicPr>
          <p:cNvPr id="2" name="Picture 1" descr="Core Action 2. Lesson activities prepare students to access the content of the lesson.&#10;A. Instructor explicitly links lesson content to previous lessons or students’ prior knowledge.B. Instructor offers a range of brief and engaging auxiliary resources to build students’ knowledge and vocabulary about lesson content. This includes suchresources as visual images, videos, and supplementary texts.C. Instructor draws on students’ funds of knowledge about the topic and content of the lesson and provides opportunities for peer-sharing.Evidence observed:">
            <a:extLst>
              <a:ext uri="{FF2B5EF4-FFF2-40B4-BE49-F238E27FC236}">
                <a16:creationId xmlns:a16="http://schemas.microsoft.com/office/drawing/2014/main" id="{7FE0DDE1-60FB-8CE4-823E-8BAE80510A08}"/>
              </a:ext>
            </a:extLst>
          </p:cNvPr>
          <p:cNvPicPr>
            <a:picLocks noChangeAspect="1"/>
          </p:cNvPicPr>
          <p:nvPr/>
        </p:nvPicPr>
        <p:blipFill>
          <a:blip r:embed="rId4"/>
          <a:stretch>
            <a:fillRect/>
          </a:stretch>
        </p:blipFill>
        <p:spPr>
          <a:xfrm>
            <a:off x="152400" y="2286000"/>
            <a:ext cx="8855075" cy="312467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Google Shape;231;p23">
            <a:extLst>
              <a:ext uri="{FF2B5EF4-FFF2-40B4-BE49-F238E27FC236}">
                <a16:creationId xmlns:a16="http://schemas.microsoft.com/office/drawing/2014/main" id="{56ADE48F-578D-4354-AD05-6A7BE9B98C0A}"/>
              </a:ext>
            </a:extLst>
          </p:cNvPr>
          <p:cNvSpPr txBox="1">
            <a:spLocks noGrp="1" noChangeArrowheads="1"/>
          </p:cNvSpPr>
          <p:nvPr>
            <p:ph type="title" idx="4294967295"/>
          </p:nvPr>
        </p:nvSpPr>
        <p:spPr bwMode="auto">
          <a:xfrm>
            <a:off x="288925" y="379413"/>
            <a:ext cx="7510463" cy="725487"/>
          </a:xfrm>
          <a:prstGeom prst="rect">
            <a:avLst/>
          </a:prstGeom>
          <a:noFill/>
          <a:ln>
            <a:noFill/>
            <a:prstDash/>
          </a:ln>
          <a:effectLst/>
        </p:spPr>
        <p:txBody>
          <a:bodyPr rot="0" spcFirstLastPara="0" vertOverflow="overflow" horzOverflow="overflow" vert="horz" wrap="square" lIns="91425" tIns="45700" rIns="91425" bIns="45700" numCol="1" spcCol="0" rtlCol="0" fromWordArt="0" anchor="b" anchorCtr="0" forceAA="0" compatLnSpc="1">
            <a:prstTxWarp prst="textNoShape">
              <a:avLst/>
            </a:prstTxWarp>
            <a:no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mn-cs"/>
              </a:rPr>
              <a:t>Sample Answers for Core Action 5</a:t>
            </a:r>
            <a:endParaRPr kumimoji="0" lang="en-US" altLang="en-US" sz="3400" b="0" i="0" u="none" strike="noStrike" kern="1200" cap="none" spc="0" normalizeH="0" baseline="0" noProof="0" dirty="0">
              <a:ln>
                <a:noFill/>
              </a:ln>
              <a:solidFill>
                <a:schemeClr val="tx1"/>
              </a:solidFill>
              <a:effectLst/>
              <a:uLnTx/>
              <a:uFillTx/>
              <a:latin typeface="+mj-lt"/>
              <a:ea typeface="MS PGothic" panose="020B0600070205080204" pitchFamily="34" charset="-128"/>
              <a:cs typeface="Arial" panose="020B0604020202020204" pitchFamily="34" charset="0"/>
              <a:sym typeface="Arial" panose="020B0604020202020204" pitchFamily="34" charset="0"/>
            </a:endParaRPr>
          </a:p>
        </p:txBody>
      </p:sp>
      <p:pic>
        <p:nvPicPr>
          <p:cNvPr id="64514" name="Google Shape;233;p23">
            <a:extLst>
              <a:ext uri="{FF2B5EF4-FFF2-40B4-BE49-F238E27FC236}">
                <a16:creationId xmlns:a16="http://schemas.microsoft.com/office/drawing/2014/main" id="{34AC1264-4A83-4949-81BC-A12E3F454252}"/>
              </a:ext>
              <a:ext uri="{C183D7F6-B498-43B3-948B-1728B52AA6E4}">
                <adec:decorative xmlns:adec="http://schemas.microsoft.com/office/drawing/2017/decorative" val="1"/>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7988" y="419100"/>
            <a:ext cx="10128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Box 1">
            <a:extLst>
              <a:ext uri="{FF2B5EF4-FFF2-40B4-BE49-F238E27FC236}">
                <a16:creationId xmlns:a16="http://schemas.microsoft.com/office/drawing/2014/main" id="{0754F205-895A-4A5E-9D9D-B26802C653D7}"/>
              </a:ext>
            </a:extLst>
          </p:cNvPr>
          <p:cNvSpPr txBox="1">
            <a:spLocks noChangeArrowheads="1"/>
          </p:cNvSpPr>
          <p:nvPr/>
        </p:nvSpPr>
        <p:spPr bwMode="auto">
          <a:xfrm>
            <a:off x="549275" y="1665288"/>
            <a:ext cx="8312150" cy="769937"/>
          </a:xfrm>
          <a:prstGeom prst="rect">
            <a:avLst/>
          </a:prstGeom>
          <a:noFill/>
          <a:ln>
            <a:noFill/>
          </a:ln>
        </p:spPr>
        <p:txBody>
          <a:bodyPr>
            <a:spAutoFit/>
          </a:bodyPr>
          <a:lstStyle>
            <a:lvl1pPr>
              <a:defRPr sz="2200" b="1">
                <a:solidFill>
                  <a:schemeClr val="tx1"/>
                </a:solidFill>
                <a:latin typeface="Times New Roman" panose="02020603050405020304" pitchFamily="18" charset="0"/>
                <a:ea typeface="MS PGothic" panose="020B0600070205080204" pitchFamily="34" charset="-128"/>
              </a:defRPr>
            </a:lvl1pPr>
            <a:lvl2pPr marL="742950" indent="-285750">
              <a:defRPr sz="2200" b="1">
                <a:solidFill>
                  <a:schemeClr val="tx1"/>
                </a:solidFill>
                <a:latin typeface="Times New Roman" panose="02020603050405020304" pitchFamily="18" charset="0"/>
                <a:ea typeface="MS PGothic" panose="020B0600070205080204" pitchFamily="34" charset="-128"/>
              </a:defRPr>
            </a:lvl2pPr>
            <a:lvl3pPr marL="1143000" indent="-228600">
              <a:defRPr sz="2200" b="1">
                <a:solidFill>
                  <a:schemeClr val="tx1"/>
                </a:solidFill>
                <a:latin typeface="Times New Roman" panose="02020603050405020304" pitchFamily="18" charset="0"/>
                <a:ea typeface="MS PGothic" panose="020B0600070205080204" pitchFamily="34" charset="-128"/>
              </a:defRPr>
            </a:lvl3pPr>
            <a:lvl4pPr marL="1600200" indent="-228600">
              <a:defRPr sz="2200" b="1">
                <a:solidFill>
                  <a:schemeClr val="tx1"/>
                </a:solidFill>
                <a:latin typeface="Times New Roman" panose="02020603050405020304" pitchFamily="18" charset="0"/>
                <a:ea typeface="MS PGothic" panose="020B0600070205080204" pitchFamily="34" charset="-128"/>
              </a:defRPr>
            </a:lvl4pPr>
            <a:lvl5pPr marL="2057400" indent="-228600">
              <a:defRPr sz="22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200" b="1">
                <a:solidFill>
                  <a:schemeClr val="tx1"/>
                </a:solidFill>
                <a:latin typeface="Times New Roman" panose="02020603050405020304" pitchFamily="18" charset="0"/>
                <a:ea typeface="MS PGothic" panose="020B0600070205080204" pitchFamily="34" charset="-128"/>
              </a:defRPr>
            </a:lvl9pPr>
          </a:lstStyle>
          <a:p>
            <a:pPr>
              <a:defRPr/>
            </a:pPr>
            <a:r>
              <a:rPr lang="en-US" altLang="en-US" b="0" dirty="0">
                <a:solidFill>
                  <a:srgbClr val="000000"/>
                </a:solidFill>
                <a:latin typeface="+mj-lt"/>
                <a:cs typeface="Times New Roman" panose="02020603050405020304" pitchFamily="18" charset="0"/>
                <a:sym typeface="Times New Roman" panose="02020603050405020304" pitchFamily="18" charset="0"/>
              </a:rPr>
              <a:t>Chat (with a pause): How </a:t>
            </a:r>
            <a:r>
              <a:rPr lang="en-US" altLang="en-US" b="0" dirty="0">
                <a:latin typeface="+mj-lt"/>
                <a:cs typeface="Times New Roman" panose="02020603050405020304" pitchFamily="18" charset="0"/>
                <a:sym typeface="Times New Roman" panose="02020603050405020304" pitchFamily="18" charset="0"/>
              </a:rPr>
              <a:t>do</a:t>
            </a:r>
            <a:r>
              <a:rPr lang="en-US" altLang="en-US" b="0" dirty="0">
                <a:solidFill>
                  <a:srgbClr val="FF0000"/>
                </a:solidFill>
                <a:latin typeface="+mj-lt"/>
                <a:cs typeface="Times New Roman" panose="02020603050405020304" pitchFamily="18" charset="0"/>
                <a:sym typeface="Times New Roman" panose="02020603050405020304" pitchFamily="18" charset="0"/>
              </a:rPr>
              <a:t> </a:t>
            </a:r>
            <a:r>
              <a:rPr lang="en-US" altLang="en-US" b="0" dirty="0">
                <a:solidFill>
                  <a:srgbClr val="000000"/>
                </a:solidFill>
                <a:latin typeface="+mj-lt"/>
                <a:cs typeface="Times New Roman" panose="02020603050405020304" pitchFamily="18" charset="0"/>
                <a:sym typeface="Times New Roman" panose="02020603050405020304" pitchFamily="18" charset="0"/>
              </a:rPr>
              <a:t>these ratings compare to yours? </a:t>
            </a:r>
            <a:endParaRPr lang="en-US" altLang="en-US" b="0" dirty="0">
              <a:latin typeface="+mj-lt"/>
            </a:endParaRPr>
          </a:p>
          <a:p>
            <a:pPr>
              <a:defRPr/>
            </a:pPr>
            <a:endParaRPr lang="en-US" altLang="en-US" dirty="0"/>
          </a:p>
        </p:txBody>
      </p:sp>
      <p:pic>
        <p:nvPicPr>
          <p:cNvPr id="2" name="Picture 1" descr="Core Action 5. Lesson activities build and expand students’ academic vocabulary and syntax.A. Instructor provides systematic work with academic and domain-specific words and phrases specific to the content of the lesson.B. Instructor highlights syntactically complex sentences from the lesson content for special examination and discussion.C. Instructor provides students with opportunities to use newly learned words and phrases in their writing and discussions.Evidence observed:">
            <a:extLst>
              <a:ext uri="{FF2B5EF4-FFF2-40B4-BE49-F238E27FC236}">
                <a16:creationId xmlns:a16="http://schemas.microsoft.com/office/drawing/2014/main" id="{8A78D566-EF1C-7BFD-6FB2-73A4420998E9}"/>
              </a:ext>
            </a:extLst>
          </p:cNvPr>
          <p:cNvPicPr>
            <a:picLocks noChangeAspect="1"/>
          </p:cNvPicPr>
          <p:nvPr/>
        </p:nvPicPr>
        <p:blipFill>
          <a:blip r:embed="rId4"/>
          <a:stretch>
            <a:fillRect/>
          </a:stretch>
        </p:blipFill>
        <p:spPr>
          <a:xfrm>
            <a:off x="179388" y="2286000"/>
            <a:ext cx="8861425" cy="347332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9">
            <a:extLst>
              <a:ext uri="{FF2B5EF4-FFF2-40B4-BE49-F238E27FC236}">
                <a16:creationId xmlns:a16="http://schemas.microsoft.com/office/drawing/2014/main" id="{E3F09D4D-2355-4002-9E16-2F66038BE132}"/>
              </a:ext>
            </a:extLst>
          </p:cNvPr>
          <p:cNvSpPr>
            <a:spLocks noGrp="1" noChangeArrowheads="1"/>
          </p:cNvSpPr>
          <p:nvPr>
            <p:ph type="title"/>
          </p:nvPr>
        </p:nvSpPr>
        <p:spPr>
          <a:xfrm>
            <a:off x="1295400" y="304800"/>
            <a:ext cx="6324600" cy="914400"/>
          </a:xfrm>
        </p:spPr>
        <p:txBody>
          <a:bodyPr/>
          <a:lstStyle/>
          <a:p>
            <a:r>
              <a:rPr lang="en-US" altLang="en-US" dirty="0"/>
              <a:t>Let’s Discuss!</a:t>
            </a:r>
          </a:p>
        </p:txBody>
      </p:sp>
      <p:sp>
        <p:nvSpPr>
          <p:cNvPr id="11" name="Content Placeholder 10">
            <a:extLst>
              <a:ext uri="{FF2B5EF4-FFF2-40B4-BE49-F238E27FC236}">
                <a16:creationId xmlns:a16="http://schemas.microsoft.com/office/drawing/2014/main" id="{EDD4E147-0849-4AEC-9591-86BD391AF461}"/>
              </a:ext>
            </a:extLst>
          </p:cNvPr>
          <p:cNvSpPr>
            <a:spLocks noGrp="1"/>
          </p:cNvSpPr>
          <p:nvPr>
            <p:ph idx="1"/>
          </p:nvPr>
        </p:nvSpPr>
        <p:spPr>
          <a:xfrm>
            <a:off x="647700" y="1905000"/>
            <a:ext cx="7848600" cy="4648200"/>
          </a:xfrm>
        </p:spPr>
        <p:txBody>
          <a:bodyPr/>
          <a:lstStyle/>
          <a:p>
            <a:pPr marL="0" indent="0">
              <a:spcBef>
                <a:spcPts val="1200"/>
              </a:spcBef>
              <a:spcAft>
                <a:spcPts val="600"/>
              </a:spcAft>
              <a:buNone/>
              <a:defRPr/>
            </a:pPr>
            <a:r>
              <a:rPr lang="en-US" altLang="en-US" dirty="0">
                <a:ea typeface="MS PGothic"/>
              </a:rPr>
              <a:t>Let’s take 10 minutes to review the sample evidence for Core Actions 1, 2, and 5</a:t>
            </a:r>
            <a:r>
              <a:rPr lang="en-US" altLang="en-US" i="1" dirty="0">
                <a:ea typeface="MS PGothic"/>
              </a:rPr>
              <a:t>.</a:t>
            </a:r>
            <a:endParaRPr lang="en-US" dirty="0"/>
          </a:p>
          <a:p>
            <a:pPr marL="9525" indent="0">
              <a:spcBef>
                <a:spcPts val="1200"/>
              </a:spcBef>
              <a:spcAft>
                <a:spcPts val="600"/>
              </a:spcAft>
              <a:buFont typeface="Wingdings" panose="05000000000000000000" pitchFamily="2" charset="2"/>
              <a:buNone/>
              <a:defRPr/>
            </a:pPr>
            <a:r>
              <a:rPr lang="en-US" dirty="0"/>
              <a:t>Now let’s hear from a couple of teams about the evidence you found and noted to support your ratings: </a:t>
            </a:r>
          </a:p>
          <a:p>
            <a:pPr marL="688975" lvl="1" indent="-342900">
              <a:spcBef>
                <a:spcPts val="1200"/>
              </a:spcBef>
              <a:spcAft>
                <a:spcPts val="600"/>
              </a:spcAft>
              <a:buClr>
                <a:srgbClr val="C00000"/>
              </a:buClr>
              <a:buFont typeface="Wingdings" pitchFamily="2" charset="2"/>
              <a:buChar char="Ø"/>
              <a:defRPr/>
            </a:pPr>
            <a:r>
              <a:rPr lang="en-US" sz="2200" i="1" dirty="0"/>
              <a:t>How is your evidence different from or similar to the sample evidence?</a:t>
            </a:r>
          </a:p>
          <a:p>
            <a:pPr marL="0" indent="0">
              <a:buNone/>
              <a:defRPr/>
            </a:pPr>
            <a:endParaRPr lang="en-US" dirty="0"/>
          </a:p>
        </p:txBody>
      </p:sp>
      <p:pic>
        <p:nvPicPr>
          <p:cNvPr id="45059" name="Picture 2" descr="Solid Black Megaphone Icon 4 (Graphic) by ahlangraphic · Creative Fabrica">
            <a:extLst>
              <a:ext uri="{FF2B5EF4-FFF2-40B4-BE49-F238E27FC236}">
                <a16:creationId xmlns:a16="http://schemas.microsoft.com/office/drawing/2014/main" id="{0C6D61DB-84D9-45D4-BADB-B9CC3C2EB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31" t="25130" r="26552" b="25130"/>
          <a:stretch>
            <a:fillRect/>
          </a:stretch>
        </p:blipFill>
        <p:spPr bwMode="auto">
          <a:xfrm>
            <a:off x="7848600" y="304800"/>
            <a:ext cx="871538"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2">
            <a:extLst>
              <a:ext uri="{FF2B5EF4-FFF2-40B4-BE49-F238E27FC236}">
                <a16:creationId xmlns:a16="http://schemas.microsoft.com/office/drawing/2014/main" id="{FDA00B7B-FFB0-4934-9528-296CFCECA0F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419100"/>
            <a:ext cx="7810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dissolv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dissolve">
                                      <p:cBhvr>
                                        <p:cTn id="1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Placeholder 2">
            <a:extLst>
              <a:ext uri="{FF2B5EF4-FFF2-40B4-BE49-F238E27FC236}">
                <a16:creationId xmlns:a16="http://schemas.microsoft.com/office/drawing/2014/main" id="{06F929DC-92D7-4EF3-B2F7-E5F7F37EDE21}"/>
              </a:ext>
            </a:extLst>
          </p:cNvPr>
          <p:cNvSpPr>
            <a:spLocks noGrp="1" noChangeArrowheads="1"/>
          </p:cNvSpPr>
          <p:nvPr>
            <p:ph type="title" idx="4294967295"/>
          </p:nvPr>
        </p:nvSpPr>
        <p:spPr bwMode="auto">
          <a:xfrm>
            <a:off x="722313" y="2133600"/>
            <a:ext cx="7772400" cy="23320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14" tIns="44513" rIns="90614" bIns="44513" numCol="1" spcCol="0" rtlCol="0" fromWordArt="0" anchor="b" anchorCtr="0" forceAA="0" compatLnSpc="1">
            <a:prstTxWarp prst="textNoShape">
              <a:avLst/>
            </a:prstTxWarp>
            <a:noAutofit/>
          </a:bodyPr>
          <a:lstStyle/>
          <a:p>
            <a:pPr marL="228600" marR="0" lvl="0" indent="0" algn="l" defTabSz="915988" rtl="0" eaLnBrk="0" fontAlgn="base" latinLnBrk="0" hangingPunct="0">
              <a:lnSpc>
                <a:spcPct val="100000"/>
              </a:lnSpc>
              <a:spcBef>
                <a:spcPct val="75000"/>
              </a:spcBef>
              <a:spcAft>
                <a:spcPct val="0"/>
              </a:spcAft>
              <a:buClr>
                <a:schemeClr val="tx2"/>
              </a:buClr>
              <a:buSzTx/>
              <a:buFont typeface="Wingdings" panose="05000000000000000000" pitchFamily="2" charset="2"/>
              <a:buNone/>
              <a:tabLst/>
              <a:defRPr/>
            </a:pPr>
            <a:r>
              <a:rPr kumimoji="0" lang="en-US" altLang="en-US" sz="3600" b="1" i="0"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rPr>
              <a:t>QUESTIONS &amp; CLARIFICATIONS</a:t>
            </a:r>
            <a:endParaRPr kumimoji="0" lang="en-US" altLang="en-US" sz="3600" b="1" i="1" u="none" strike="noStrike" kern="0" cap="none" spc="0" normalizeH="0" baseline="0" noProof="0" dirty="0">
              <a:ln>
                <a:noFill/>
              </a:ln>
              <a:solidFill>
                <a:schemeClr val="tx1"/>
              </a:solidFill>
              <a:effectLst/>
              <a:uLnTx/>
              <a:uFillTx/>
              <a:latin typeface="+mn-lt"/>
              <a:ea typeface="MS PGothic" panose="020B0600070205080204" pitchFamily="34" charset="-128"/>
              <a:cs typeface="MS PGothic"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a:extLst>
              <a:ext uri="{FF2B5EF4-FFF2-40B4-BE49-F238E27FC236}">
                <a16:creationId xmlns:a16="http://schemas.microsoft.com/office/drawing/2014/main" id="{63D70891-5BA8-4E7D-9AF7-5AE9BEA0434E}"/>
              </a:ext>
            </a:extLst>
          </p:cNvPr>
          <p:cNvSpPr>
            <a:spLocks noGrp="1" noChangeArrowheads="1"/>
          </p:cNvSpPr>
          <p:nvPr>
            <p:ph type="title"/>
          </p:nvPr>
        </p:nvSpPr>
        <p:spPr>
          <a:xfrm>
            <a:off x="1219200" y="304800"/>
            <a:ext cx="7772400" cy="914400"/>
          </a:xfrm>
        </p:spPr>
        <p:txBody>
          <a:bodyPr/>
          <a:lstStyle/>
          <a:p>
            <a:r>
              <a:rPr lang="en-US" altLang="en-US" dirty="0"/>
              <a:t>Preview of the Week 2 Assignments</a:t>
            </a:r>
          </a:p>
        </p:txBody>
      </p:sp>
      <p:sp>
        <p:nvSpPr>
          <p:cNvPr id="3" name="Text Placeholder 2">
            <a:extLst>
              <a:ext uri="{FF2B5EF4-FFF2-40B4-BE49-F238E27FC236}">
                <a16:creationId xmlns:a16="http://schemas.microsoft.com/office/drawing/2014/main" id="{FB500516-38AE-489F-9DC0-A225F86061CE}"/>
              </a:ext>
            </a:extLst>
          </p:cNvPr>
          <p:cNvSpPr>
            <a:spLocks noGrp="1"/>
          </p:cNvSpPr>
          <p:nvPr>
            <p:ph type="body" idx="1"/>
          </p:nvPr>
        </p:nvSpPr>
        <p:spPr>
          <a:xfrm>
            <a:off x="609600" y="1752600"/>
            <a:ext cx="7924800" cy="4027488"/>
          </a:xfrm>
        </p:spPr>
        <p:txBody>
          <a:bodyPr/>
          <a:lstStyle/>
          <a:p>
            <a:pPr marL="0" indent="0">
              <a:spcBef>
                <a:spcPts val="1200"/>
              </a:spcBef>
              <a:spcAft>
                <a:spcPts val="600"/>
              </a:spcAft>
              <a:buSzPct val="100000"/>
              <a:buFont typeface="Wingdings" panose="05000000000000000000" pitchFamily="2" charset="2"/>
              <a:buNone/>
              <a:defRPr/>
            </a:pPr>
            <a:r>
              <a:rPr lang="en-US" dirty="0"/>
              <a:t>Individually:</a:t>
            </a:r>
          </a:p>
          <a:p>
            <a:pPr marL="342900">
              <a:spcBef>
                <a:spcPts val="1200"/>
              </a:spcBef>
              <a:spcAft>
                <a:spcPts val="600"/>
              </a:spcAft>
              <a:buSzPct val="100000"/>
              <a:defRPr/>
            </a:pPr>
            <a:r>
              <a:rPr lang="en-US" dirty="0"/>
              <a:t>Over the next week, watch the full SIA video without looking at the completed observation in the Resource Package.  </a:t>
            </a:r>
          </a:p>
          <a:p>
            <a:pPr marL="342900">
              <a:spcBef>
                <a:spcPts val="1200"/>
              </a:spcBef>
              <a:spcAft>
                <a:spcPts val="600"/>
              </a:spcAft>
              <a:buSzPct val="100000"/>
              <a:defRPr/>
            </a:pPr>
            <a:r>
              <a:rPr lang="en-US" dirty="0"/>
              <a:t>The link to the lesson is in the chat.</a:t>
            </a:r>
          </a:p>
          <a:p>
            <a:pPr marL="342900">
              <a:spcBef>
                <a:spcPts val="1200"/>
              </a:spcBef>
              <a:spcAft>
                <a:spcPts val="600"/>
              </a:spcAft>
              <a:buSzPct val="100000"/>
              <a:defRPr/>
            </a:pPr>
            <a:r>
              <a:rPr lang="en-US" dirty="0"/>
              <a:t>Collect evidence, make notes, and assign ratings for all five Core Actions using the observation tool.  </a:t>
            </a:r>
          </a:p>
          <a:p>
            <a:pPr marL="342900">
              <a:spcBef>
                <a:spcPts val="1200"/>
              </a:spcBef>
              <a:spcAft>
                <a:spcPts val="600"/>
              </a:spcAft>
              <a:buSzPct val="100000"/>
              <a:defRPr/>
            </a:pPr>
            <a:r>
              <a:rPr lang="en-US" dirty="0"/>
              <a:t>Prepare to meet and share your observations with your state team and coach.</a:t>
            </a:r>
          </a:p>
          <a:p>
            <a:pPr marL="114300" indent="0">
              <a:buFont typeface="Wingdings" panose="05000000000000000000" pitchFamily="2" charset="2"/>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Google Shape;83;p4">
            <a:extLst>
              <a:ext uri="{FF2B5EF4-FFF2-40B4-BE49-F238E27FC236}">
                <a16:creationId xmlns:a16="http://schemas.microsoft.com/office/drawing/2014/main" id="{94928FDD-20CC-439C-9239-CC0570BBB198}"/>
              </a:ext>
            </a:extLst>
          </p:cNvPr>
          <p:cNvSpPr>
            <a:spLocks noGrp="1" noChangeArrowheads="1"/>
          </p:cNvSpPr>
          <p:nvPr>
            <p:ph type="title"/>
          </p:nvPr>
        </p:nvSpPr>
        <p:spPr>
          <a:xfrm>
            <a:off x="1295400" y="282575"/>
            <a:ext cx="7315200" cy="914400"/>
          </a:xfrm>
        </p:spPr>
        <p:txBody>
          <a:bodyPr lIns="90600" tIns="44500" rIns="90600" bIns="44500"/>
          <a:lstStyle/>
          <a:p>
            <a:r>
              <a:rPr lang="en-US" altLang="en-US" dirty="0"/>
              <a:t>A Little Bit About You – Poll</a:t>
            </a:r>
          </a:p>
        </p:txBody>
      </p:sp>
      <p:sp>
        <p:nvSpPr>
          <p:cNvPr id="84" name="Google Shape;84;p4">
            <a:extLst>
              <a:ext uri="{FF2B5EF4-FFF2-40B4-BE49-F238E27FC236}">
                <a16:creationId xmlns:a16="http://schemas.microsoft.com/office/drawing/2014/main" id="{891F0A60-6D2B-4990-9A78-6E92481AB171}"/>
              </a:ext>
            </a:extLst>
          </p:cNvPr>
          <p:cNvSpPr txBox="1">
            <a:spLocks noGrp="1"/>
          </p:cNvSpPr>
          <p:nvPr>
            <p:ph type="body" idx="1"/>
          </p:nvPr>
        </p:nvSpPr>
        <p:spPr>
          <a:xfrm>
            <a:off x="685800" y="1852613"/>
            <a:ext cx="7924800" cy="3951287"/>
          </a:xfrm>
        </p:spPr>
        <p:txBody>
          <a:bodyPr spcFirstLastPara="1" lIns="90600" tIns="44500" rIns="90600" bIns="44500">
            <a:noAutofit/>
          </a:bodyPr>
          <a:lstStyle/>
          <a:p>
            <a:pPr marL="0" indent="0">
              <a:spcBef>
                <a:spcPts val="0"/>
              </a:spcBef>
              <a:spcAft>
                <a:spcPts val="0"/>
              </a:spcAft>
              <a:buSzPts val="2200"/>
              <a:buFont typeface="Wingdings" panose="05000000000000000000" pitchFamily="2" charset="2"/>
              <a:buNone/>
              <a:defRPr/>
            </a:pPr>
            <a:r>
              <a:rPr lang="en-US" dirty="0"/>
              <a:t>What is your experience with classroom observation systems? </a:t>
            </a:r>
            <a:r>
              <a:rPr lang="en-US" i="1" dirty="0"/>
              <a:t>(Mark all that apply.)</a:t>
            </a:r>
            <a:endParaRPr i="1" dirty="0"/>
          </a:p>
          <a:p>
            <a:pPr marL="457200" indent="-457200">
              <a:spcBef>
                <a:spcPts val="1650"/>
              </a:spcBef>
              <a:spcAft>
                <a:spcPts val="0"/>
              </a:spcAft>
              <a:buSzPts val="2200"/>
              <a:buFont typeface="Arial"/>
              <a:buAutoNum type="arabicPeriod"/>
              <a:defRPr/>
            </a:pPr>
            <a:r>
              <a:rPr lang="en-US" dirty="0"/>
              <a:t>I have observed classrooms using a standardized tool.</a:t>
            </a:r>
            <a:endParaRPr dirty="0"/>
          </a:p>
          <a:p>
            <a:pPr marL="457200" indent="-457200">
              <a:spcBef>
                <a:spcPts val="1650"/>
              </a:spcBef>
              <a:spcAft>
                <a:spcPts val="0"/>
              </a:spcAft>
              <a:buSzPts val="2200"/>
              <a:buFont typeface="Arial"/>
              <a:buAutoNum type="arabicPeriod"/>
              <a:defRPr/>
            </a:pPr>
            <a:r>
              <a:rPr lang="en-US" dirty="0"/>
              <a:t>I have been observed teaching using a standardized tool.</a:t>
            </a:r>
            <a:endParaRPr dirty="0"/>
          </a:p>
          <a:p>
            <a:pPr marL="457200" indent="-457200">
              <a:spcBef>
                <a:spcPts val="1650"/>
              </a:spcBef>
              <a:spcAft>
                <a:spcPts val="0"/>
              </a:spcAft>
              <a:buSzPts val="2200"/>
              <a:buFont typeface="Arial"/>
              <a:buAutoNum type="arabicPeriod"/>
              <a:defRPr/>
            </a:pPr>
            <a:r>
              <a:rPr lang="en-US" dirty="0"/>
              <a:t>I have not been involved in either.</a:t>
            </a:r>
            <a:endParaRPr dirty="0"/>
          </a:p>
          <a:p>
            <a:pPr marL="457200" indent="-317500">
              <a:spcBef>
                <a:spcPts val="1650"/>
              </a:spcBef>
              <a:spcAft>
                <a:spcPts val="0"/>
              </a:spcAft>
              <a:buSzPts val="2200"/>
              <a:buFont typeface="Arial"/>
              <a:buNone/>
              <a:defRPr/>
            </a:pPr>
            <a:endParaRPr dirty="0">
              <a:solidFill>
                <a:srgbClr val="FF0000"/>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73CBF04E-3ADE-4F44-B2D7-2B85CFED0788}"/>
              </a:ext>
            </a:extLst>
          </p:cNvPr>
          <p:cNvSpPr>
            <a:spLocks noGrp="1" noChangeArrowheads="1"/>
          </p:cNvSpPr>
          <p:nvPr>
            <p:ph type="title"/>
          </p:nvPr>
        </p:nvSpPr>
        <p:spPr/>
        <p:txBody>
          <a:bodyPr/>
          <a:lstStyle/>
          <a:p>
            <a:r>
              <a:rPr lang="en-US" altLang="en-US" dirty="0"/>
              <a:t>Preview of Week 2, cont’d.</a:t>
            </a:r>
          </a:p>
        </p:txBody>
      </p:sp>
      <p:sp>
        <p:nvSpPr>
          <p:cNvPr id="3" name="Text Placeholder 2">
            <a:extLst>
              <a:ext uri="{FF2B5EF4-FFF2-40B4-BE49-F238E27FC236}">
                <a16:creationId xmlns:a16="http://schemas.microsoft.com/office/drawing/2014/main" id="{596C711A-B9A2-47B3-A7BA-3FD4796CA5D2}"/>
              </a:ext>
            </a:extLst>
          </p:cNvPr>
          <p:cNvSpPr>
            <a:spLocks noGrp="1"/>
          </p:cNvSpPr>
          <p:nvPr>
            <p:ph type="body" idx="1"/>
          </p:nvPr>
        </p:nvSpPr>
        <p:spPr>
          <a:xfrm>
            <a:off x="609600" y="1905000"/>
            <a:ext cx="7924800" cy="3875088"/>
          </a:xfrm>
        </p:spPr>
        <p:txBody>
          <a:bodyPr/>
          <a:lstStyle/>
          <a:p>
            <a:pPr marL="0" indent="0">
              <a:spcBef>
                <a:spcPts val="1200"/>
              </a:spcBef>
              <a:spcAft>
                <a:spcPts val="600"/>
              </a:spcAft>
              <a:buSzPct val="100000"/>
              <a:buFont typeface="Wingdings" panose="05000000000000000000" pitchFamily="2" charset="2"/>
              <a:buNone/>
              <a:defRPr/>
            </a:pPr>
            <a:r>
              <a:rPr lang="en-US" dirty="0"/>
              <a:t>Then meet as a state team with your coach to:</a:t>
            </a:r>
          </a:p>
          <a:p>
            <a:pPr marL="342900">
              <a:spcBef>
                <a:spcPts val="1200"/>
              </a:spcBef>
              <a:spcAft>
                <a:spcPts val="600"/>
              </a:spcAft>
              <a:buSzPct val="100000"/>
              <a:defRPr/>
            </a:pPr>
            <a:r>
              <a:rPr lang="en-US" dirty="0"/>
              <a:t>Discuss your ratings and notes with each other using the </a:t>
            </a:r>
            <a:r>
              <a:rPr lang="en-US" altLang="en-US" dirty="0"/>
              <a:t>Mathematics Core Actions and Guiding Questions </a:t>
            </a:r>
            <a:r>
              <a:rPr lang="en-US" dirty="0"/>
              <a:t>resource. </a:t>
            </a:r>
          </a:p>
          <a:p>
            <a:pPr marL="342900">
              <a:spcBef>
                <a:spcPts val="1200"/>
              </a:spcBef>
              <a:spcAft>
                <a:spcPts val="600"/>
              </a:spcAft>
              <a:buSzPct val="100000"/>
              <a:defRPr/>
            </a:pPr>
            <a:r>
              <a:rPr lang="en-US" dirty="0"/>
              <a:t>Notice points of agreement and reach a consensus about points of disagreement.</a:t>
            </a:r>
          </a:p>
          <a:p>
            <a:pPr marL="342900">
              <a:spcBef>
                <a:spcPts val="1200"/>
              </a:spcBef>
              <a:spcAft>
                <a:spcPts val="600"/>
              </a:spcAft>
              <a:buSzPct val="100000"/>
              <a:defRPr/>
            </a:pPr>
            <a:r>
              <a:rPr lang="en-US" dirty="0"/>
              <a:t>Be prepared to share your findings during the next training session. Select someone who will share on behalf of the team.</a:t>
            </a:r>
            <a:endParaRPr lang="en-US" sz="800" dirty="0"/>
          </a:p>
          <a:p>
            <a:pPr marL="0" indent="0" algn="ctr">
              <a:spcBef>
                <a:spcPts val="1200"/>
              </a:spcBef>
              <a:spcAft>
                <a:spcPts val="600"/>
              </a:spcAft>
              <a:buSzPct val="100000"/>
              <a:buFont typeface="Wingdings" panose="05000000000000000000" pitchFamily="2" charset="2"/>
              <a:buNone/>
              <a:defRPr/>
            </a:pPr>
            <a:r>
              <a:rPr lang="en-US" i="1" dirty="0"/>
              <a:t>Any questions?</a:t>
            </a:r>
          </a:p>
          <a:p>
            <a:pPr>
              <a:defRPr/>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Google Shape;377;p44">
            <a:extLst>
              <a:ext uri="{FF2B5EF4-FFF2-40B4-BE49-F238E27FC236}">
                <a16:creationId xmlns:a16="http://schemas.microsoft.com/office/drawing/2014/main" id="{0B53CB4F-E292-4DDE-90C1-FC3AB386EF31}"/>
              </a:ext>
            </a:extLst>
          </p:cNvPr>
          <p:cNvSpPr>
            <a:spLocks noGrp="1" noChangeArrowheads="1"/>
          </p:cNvSpPr>
          <p:nvPr>
            <p:ph type="title" idx="4294967295"/>
          </p:nvPr>
        </p:nvSpPr>
        <p:spPr>
          <a:xfrm>
            <a:off x="685800" y="76200"/>
            <a:ext cx="8229600" cy="1143000"/>
          </a:xfrm>
        </p:spPr>
        <p:txBody>
          <a:bodyPr lIns="90600" tIns="44500" rIns="90600" bIns="44500"/>
          <a:lstStyle/>
          <a:p>
            <a:r>
              <a:rPr lang="en-US" altLang="en-US" dirty="0"/>
              <a:t>An Additional Week 2 Assignment: </a:t>
            </a:r>
            <a:br>
              <a:rPr lang="en-US" altLang="en-US" dirty="0"/>
            </a:br>
            <a:r>
              <a:rPr lang="en-US" altLang="en-US" dirty="0"/>
              <a:t>Select Instructors to Observe</a:t>
            </a:r>
          </a:p>
        </p:txBody>
      </p:sp>
      <p:sp>
        <p:nvSpPr>
          <p:cNvPr id="378" name="Google Shape;378;p44">
            <a:extLst>
              <a:ext uri="{FF2B5EF4-FFF2-40B4-BE49-F238E27FC236}">
                <a16:creationId xmlns:a16="http://schemas.microsoft.com/office/drawing/2014/main" id="{AA7B163E-510F-4D70-8F98-46224DD92595}"/>
              </a:ext>
            </a:extLst>
          </p:cNvPr>
          <p:cNvSpPr>
            <a:spLocks noGrp="1" noChangeArrowheads="1"/>
          </p:cNvSpPr>
          <p:nvPr>
            <p:ph type="body" idx="4294967295"/>
          </p:nvPr>
        </p:nvSpPr>
        <p:spPr>
          <a:xfrm>
            <a:off x="533400" y="1524000"/>
            <a:ext cx="8382000" cy="4953000"/>
          </a:xfrm>
        </p:spPr>
        <p:txBody>
          <a:bodyPr lIns="90600" tIns="44500" rIns="90600" bIns="44500"/>
          <a:lstStyle/>
          <a:p>
            <a:pPr marL="225425" lvl="1" indent="0">
              <a:lnSpc>
                <a:spcPct val="120000"/>
              </a:lnSpc>
              <a:spcBef>
                <a:spcPts val="600"/>
              </a:spcBef>
              <a:spcAft>
                <a:spcPts val="600"/>
              </a:spcAft>
              <a:buSzPts val="2200"/>
              <a:buNone/>
            </a:pPr>
            <a:r>
              <a:rPr lang="en-US" altLang="en-US" sz="2200" dirty="0">
                <a:cs typeface="MS PGothic" panose="020B0600070205080204" pitchFamily="34" charset="-128"/>
              </a:rPr>
              <a:t>To prepare for the site-based observations you will conduct in a couple of weeks:</a:t>
            </a:r>
          </a:p>
          <a:p>
            <a:pPr lvl="1" indent="-342900">
              <a:lnSpc>
                <a:spcPct val="120000"/>
              </a:lnSpc>
              <a:spcBef>
                <a:spcPts val="600"/>
              </a:spcBef>
              <a:spcAft>
                <a:spcPts val="600"/>
              </a:spcAft>
              <a:buSzPts val="2200"/>
            </a:pPr>
            <a:r>
              <a:rPr lang="en-US" altLang="en-US" sz="2200" dirty="0">
                <a:cs typeface="MS PGothic" panose="020B0600070205080204" pitchFamily="34" charset="-128"/>
              </a:rPr>
              <a:t>Select at least two participants you will want to observe.</a:t>
            </a:r>
          </a:p>
          <a:p>
            <a:pPr lvl="1" indent="-342900">
              <a:lnSpc>
                <a:spcPct val="120000"/>
              </a:lnSpc>
              <a:spcBef>
                <a:spcPts val="600"/>
              </a:spcBef>
              <a:spcAft>
                <a:spcPts val="600"/>
              </a:spcAft>
              <a:buSzPts val="2200"/>
            </a:pPr>
            <a:r>
              <a:rPr lang="en-US" altLang="en-US" sz="2200" dirty="0">
                <a:cs typeface="MS PGothic" panose="020B0600070205080204" pitchFamily="34" charset="-128"/>
              </a:rPr>
              <a:t>Make initial overtures in person or via email to prospective </a:t>
            </a:r>
            <a:r>
              <a:rPr lang="en-US" altLang="en-US" sz="2200" dirty="0" err="1">
                <a:cs typeface="MS PGothic" panose="020B0600070205080204" pitchFamily="34" charset="-128"/>
              </a:rPr>
              <a:t>observees</a:t>
            </a:r>
            <a:r>
              <a:rPr lang="en-US" altLang="en-US" sz="2200" dirty="0">
                <a:cs typeface="MS PGothic" panose="020B0600070205080204" pitchFamily="34" charset="-128"/>
              </a:rPr>
              <a:t>.</a:t>
            </a:r>
          </a:p>
          <a:p>
            <a:pPr lvl="1" indent="-342900">
              <a:lnSpc>
                <a:spcPct val="120000"/>
              </a:lnSpc>
              <a:spcBef>
                <a:spcPts val="600"/>
              </a:spcBef>
              <a:spcAft>
                <a:spcPts val="600"/>
              </a:spcAft>
              <a:buSzPts val="2200"/>
            </a:pPr>
            <a:r>
              <a:rPr lang="en-US" altLang="en-US" sz="2100" dirty="0">
                <a:cs typeface="MS PGothic" panose="020B0600070205080204" pitchFamily="34" charset="-128"/>
              </a:rPr>
              <a:t>Let them know you are participating in a national training to gain experience on using a standardized observation tool.</a:t>
            </a:r>
          </a:p>
          <a:p>
            <a:pPr lvl="1" indent="-342900">
              <a:lnSpc>
                <a:spcPct val="120000"/>
              </a:lnSpc>
              <a:spcBef>
                <a:spcPts val="600"/>
              </a:spcBef>
              <a:spcAft>
                <a:spcPts val="600"/>
              </a:spcAft>
              <a:buSzPts val="2200"/>
            </a:pPr>
            <a:r>
              <a:rPr lang="en-US" altLang="en-US" sz="2100" dirty="0">
                <a:cs typeface="MS PGothic" panose="020B0600070205080204" pitchFamily="34" charset="-128"/>
              </a:rPr>
              <a:t>Include the goals of the observation system.</a:t>
            </a:r>
          </a:p>
          <a:p>
            <a:pPr lvl="1" indent="-342900">
              <a:lnSpc>
                <a:spcPct val="120000"/>
              </a:lnSpc>
              <a:spcBef>
                <a:spcPts val="600"/>
              </a:spcBef>
              <a:spcAft>
                <a:spcPts val="600"/>
              </a:spcAft>
              <a:buSzPts val="2200"/>
            </a:pPr>
            <a:r>
              <a:rPr lang="en-US" altLang="en-US" sz="2100" dirty="0">
                <a:cs typeface="MS PGothic" panose="020B0600070205080204" pitchFamily="34" charset="-128"/>
              </a:rPr>
              <a:t>If they agree to being observed, let them know you will be in to observe them in about four weeks.</a:t>
            </a:r>
            <a:endParaRPr lang="en-US" altLang="en-US" sz="2200" dirty="0">
              <a:cs typeface="MS PGothic" panose="020B0600070205080204" pitchFamily="34" charset="-128"/>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Title 3">
            <a:extLst>
              <a:ext uri="{FF2B5EF4-FFF2-40B4-BE49-F238E27FC236}">
                <a16:creationId xmlns:a16="http://schemas.microsoft.com/office/drawing/2014/main" id="{CD134A72-37AB-AE49-9254-CE53952F23B4}"/>
              </a:ext>
            </a:extLst>
          </p:cNvPr>
          <p:cNvSpPr>
            <a:spLocks noGrp="1" noChangeArrowheads="1"/>
          </p:cNvSpPr>
          <p:nvPr>
            <p:ph type="title"/>
          </p:nvPr>
        </p:nvSpPr>
        <p:spPr>
          <a:xfrm>
            <a:off x="304800" y="3124200"/>
            <a:ext cx="8534400" cy="3505200"/>
          </a:xfrm>
        </p:spPr>
        <p:txBody>
          <a:bodyPr/>
          <a:lstStyle/>
          <a:p>
            <a:r>
              <a:rPr lang="en-US" altLang="en-US" sz="6000" dirty="0"/>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Google Shape;89;p5">
            <a:extLst>
              <a:ext uri="{FF2B5EF4-FFF2-40B4-BE49-F238E27FC236}">
                <a16:creationId xmlns:a16="http://schemas.microsoft.com/office/drawing/2014/main" id="{387964B5-F2DF-47C5-882C-02973BD72656}"/>
              </a:ext>
            </a:extLst>
          </p:cNvPr>
          <p:cNvSpPr>
            <a:spLocks noGrp="1" noChangeArrowheads="1"/>
          </p:cNvSpPr>
          <p:nvPr>
            <p:ph type="title" idx="4294967295"/>
          </p:nvPr>
        </p:nvSpPr>
        <p:spPr>
          <a:xfrm>
            <a:off x="762000" y="304800"/>
            <a:ext cx="7086600" cy="914400"/>
          </a:xfrm>
        </p:spPr>
        <p:txBody>
          <a:bodyPr lIns="90600" tIns="44500" rIns="90600" bIns="44500"/>
          <a:lstStyle/>
          <a:p>
            <a:r>
              <a:rPr lang="en-US" altLang="en-US" sz="3200" dirty="0"/>
              <a:t>Purpose of the SIA 2.0 Classroom Observation System</a:t>
            </a:r>
            <a:endParaRPr lang="en-US" altLang="en-US" dirty="0"/>
          </a:p>
        </p:txBody>
      </p:sp>
      <p:sp>
        <p:nvSpPr>
          <p:cNvPr id="90" name="Google Shape;90;p5">
            <a:extLst>
              <a:ext uri="{FF2B5EF4-FFF2-40B4-BE49-F238E27FC236}">
                <a16:creationId xmlns:a16="http://schemas.microsoft.com/office/drawing/2014/main" id="{F47FA55B-A95D-4201-8B0C-7205FE6180A2}"/>
              </a:ext>
            </a:extLst>
          </p:cNvPr>
          <p:cNvSpPr txBox="1">
            <a:spLocks noGrp="1"/>
          </p:cNvSpPr>
          <p:nvPr>
            <p:ph type="body" idx="4294967295"/>
          </p:nvPr>
        </p:nvSpPr>
        <p:spPr>
          <a:xfrm>
            <a:off x="685800" y="1447800"/>
            <a:ext cx="7924800" cy="4560888"/>
          </a:xfrm>
        </p:spPr>
        <p:txBody>
          <a:bodyPr spcFirstLastPara="1" lIns="90600" tIns="44500" rIns="90600" bIns="44500">
            <a:noAutofit/>
          </a:bodyPr>
          <a:lstStyle/>
          <a:p>
            <a:pPr marL="342900">
              <a:lnSpc>
                <a:spcPct val="120000"/>
              </a:lnSpc>
              <a:spcBef>
                <a:spcPts val="1200"/>
              </a:spcBef>
              <a:spcAft>
                <a:spcPts val="600"/>
              </a:spcAft>
              <a:buSzPct val="102000"/>
              <a:defRPr/>
            </a:pPr>
            <a:r>
              <a:rPr lang="en-US" dirty="0">
                <a:ea typeface="Arial"/>
                <a:cs typeface="Arial"/>
                <a:sym typeface="Arial"/>
              </a:rPr>
              <a:t>Monitor how well lesson content and instructional practices are aligned with the demands of </a:t>
            </a:r>
            <a:r>
              <a:rPr lang="en-US" dirty="0"/>
              <a:t>state-adopted </a:t>
            </a:r>
            <a:r>
              <a:rPr lang="en-US" dirty="0">
                <a:ea typeface="Arial"/>
                <a:cs typeface="Arial"/>
                <a:sym typeface="Arial"/>
              </a:rPr>
              <a:t>standards.</a:t>
            </a:r>
            <a:endParaRPr dirty="0"/>
          </a:p>
          <a:p>
            <a:pPr marL="342900">
              <a:lnSpc>
                <a:spcPct val="120000"/>
              </a:lnSpc>
              <a:spcBef>
                <a:spcPts val="1200"/>
              </a:spcBef>
              <a:spcAft>
                <a:spcPts val="600"/>
              </a:spcAft>
              <a:buSzPct val="102000"/>
              <a:defRPr/>
            </a:pPr>
            <a:r>
              <a:rPr lang="en-US" dirty="0">
                <a:ea typeface="Arial"/>
                <a:cs typeface="Arial"/>
                <a:sym typeface="Arial"/>
              </a:rPr>
              <a:t>Determine how lessons can be improved to promote higher and deeper levels of student learning.</a:t>
            </a:r>
          </a:p>
          <a:p>
            <a:pPr marL="342900">
              <a:lnSpc>
                <a:spcPct val="120000"/>
              </a:lnSpc>
              <a:spcBef>
                <a:spcPts val="1200"/>
              </a:spcBef>
              <a:spcAft>
                <a:spcPts val="600"/>
              </a:spcAft>
              <a:buSzPct val="102000"/>
              <a:defRPr/>
            </a:pPr>
            <a:r>
              <a:rPr lang="en-US" dirty="0"/>
              <a:t>Determine how lessons can </a:t>
            </a:r>
            <a:r>
              <a:rPr lang="en-US" dirty="0">
                <a:ea typeface="Arial"/>
                <a:cs typeface="Arial"/>
                <a:sym typeface="Arial"/>
              </a:rPr>
              <a:t>be more relevant to adult learners.</a:t>
            </a:r>
            <a:endParaRPr dirty="0"/>
          </a:p>
          <a:p>
            <a:pPr marL="342900">
              <a:lnSpc>
                <a:spcPct val="120000"/>
              </a:lnSpc>
              <a:spcBef>
                <a:spcPts val="1200"/>
              </a:spcBef>
              <a:spcAft>
                <a:spcPts val="600"/>
              </a:spcAft>
              <a:buSzPct val="102000"/>
              <a:defRPr/>
            </a:pPr>
            <a:r>
              <a:rPr lang="en-US" dirty="0">
                <a:ea typeface="Arial"/>
                <a:cs typeface="Arial"/>
                <a:sym typeface="Arial"/>
              </a:rPr>
              <a:t>Identify priorities for professional development to strengthen standards-based instruction.</a:t>
            </a:r>
            <a:endParaRPr dirty="0">
              <a:ea typeface="Arial"/>
              <a:cs typeface="Arial"/>
              <a:sym typeface="Arial"/>
            </a:endParaRPr>
          </a:p>
          <a:p>
            <a:pPr marL="53975" indent="0">
              <a:lnSpc>
                <a:spcPct val="120000"/>
              </a:lnSpc>
              <a:spcBef>
                <a:spcPts val="2400"/>
              </a:spcBef>
              <a:spcAft>
                <a:spcPts val="0"/>
              </a:spcAft>
              <a:buSzPct val="102000"/>
              <a:buFont typeface="Wingdings" panose="05000000000000000000" pitchFamily="2" charset="2"/>
              <a:buNone/>
              <a:defRPr/>
            </a:pPr>
            <a:r>
              <a:rPr lang="en-US" sz="2400" i="1" dirty="0"/>
              <a:t>	</a:t>
            </a:r>
            <a:endParaRPr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Grp="1" noChangeArrowheads="1"/>
          </p:cNvSpPr>
          <p:nvPr>
            <p:ph type="body" idx="4294967295"/>
          </p:nvPr>
        </p:nvSpPr>
        <p:spPr>
          <a:xfrm>
            <a:off x="762000" y="1447800"/>
            <a:ext cx="8077200" cy="4800600"/>
          </a:xfrm>
        </p:spPr>
        <p:txBody>
          <a:bodyPr/>
          <a:lstStyle/>
          <a:p>
            <a:pPr>
              <a:lnSpc>
                <a:spcPct val="120000"/>
              </a:lnSpc>
              <a:spcBef>
                <a:spcPts val="1200"/>
              </a:spcBef>
              <a:spcAft>
                <a:spcPts val="600"/>
              </a:spcAft>
              <a:defRPr/>
            </a:pPr>
            <a:r>
              <a:rPr lang="en-US" dirty="0">
                <a:ea typeface="MS PGothic" charset="0"/>
                <a:cs typeface="MS PGothic" charset="0"/>
              </a:rPr>
              <a:t>The Observation System is designed to:</a:t>
            </a:r>
          </a:p>
          <a:p>
            <a:pPr marL="714375" lvl="1" indent="-306388">
              <a:lnSpc>
                <a:spcPct val="120000"/>
              </a:lnSpc>
              <a:spcBef>
                <a:spcPts val="1200"/>
              </a:spcBef>
              <a:spcAft>
                <a:spcPts val="600"/>
              </a:spcAft>
              <a:buSzPct val="100000"/>
              <a:defRPr/>
            </a:pPr>
            <a:r>
              <a:rPr lang="en-US" sz="2200" dirty="0">
                <a:ea typeface="MS PGothic" charset="0"/>
                <a:cs typeface="MS PGothic" charset="0"/>
              </a:rPr>
              <a:t>Review alignment of teaching practices against the demands of state academic standards.</a:t>
            </a:r>
          </a:p>
          <a:p>
            <a:pPr marL="714375" lvl="1" indent="-306388">
              <a:lnSpc>
                <a:spcPct val="120000"/>
              </a:lnSpc>
              <a:spcBef>
                <a:spcPts val="1200"/>
              </a:spcBef>
              <a:spcAft>
                <a:spcPts val="600"/>
              </a:spcAft>
              <a:buSzPct val="100000"/>
              <a:defRPr/>
            </a:pPr>
            <a:r>
              <a:rPr lang="en-US" sz="2200" dirty="0">
                <a:ea typeface="MS PGothic" charset="0"/>
                <a:cs typeface="MS PGothic" charset="0"/>
              </a:rPr>
              <a:t>Identify needed improvements and best practices to share with instructors.</a:t>
            </a:r>
          </a:p>
          <a:p>
            <a:pPr marL="714375" lvl="1" indent="-306388">
              <a:lnSpc>
                <a:spcPct val="120000"/>
              </a:lnSpc>
              <a:spcBef>
                <a:spcPts val="1200"/>
              </a:spcBef>
              <a:spcAft>
                <a:spcPts val="600"/>
              </a:spcAft>
              <a:buSzPct val="100000"/>
              <a:defRPr/>
            </a:pPr>
            <a:r>
              <a:rPr lang="en-US" sz="2200" dirty="0">
                <a:ea typeface="MS PGothic" charset="0"/>
                <a:cs typeface="MS PGothic" charset="0"/>
              </a:rPr>
              <a:t>Develop an accurate portrait of instructional practices in a discipline for an entire program.</a:t>
            </a:r>
          </a:p>
          <a:p>
            <a:pPr>
              <a:lnSpc>
                <a:spcPct val="120000"/>
              </a:lnSpc>
              <a:spcBef>
                <a:spcPts val="1200"/>
              </a:spcBef>
              <a:spcAft>
                <a:spcPts val="600"/>
              </a:spcAft>
              <a:defRPr/>
            </a:pPr>
            <a:r>
              <a:rPr lang="en-US" dirty="0">
                <a:solidFill>
                  <a:srgbClr val="000000"/>
                </a:solidFill>
                <a:ea typeface="MS PGothic" charset="0"/>
                <a:cs typeface="MS PGothic" charset="0"/>
              </a:rPr>
              <a:t>It is distinct from formal, summative teacher performance evaluations! (It does </a:t>
            </a:r>
            <a:r>
              <a:rPr lang="en-US" i="1" dirty="0">
                <a:solidFill>
                  <a:srgbClr val="000000"/>
                </a:solidFill>
                <a:ea typeface="MS PGothic" charset="0"/>
                <a:cs typeface="MS PGothic" charset="0"/>
              </a:rPr>
              <a:t>not</a:t>
            </a:r>
            <a:r>
              <a:rPr lang="en-US" dirty="0">
                <a:solidFill>
                  <a:srgbClr val="000000"/>
                </a:solidFill>
                <a:ea typeface="MS PGothic" charset="0"/>
                <a:cs typeface="MS PGothic" charset="0"/>
              </a:rPr>
              <a:t> judge individual instructors.)</a:t>
            </a:r>
          </a:p>
        </p:txBody>
      </p:sp>
      <p:sp>
        <p:nvSpPr>
          <p:cNvPr id="4" name="Google Shape;89;p5">
            <a:extLst>
              <a:ext uri="{FF2B5EF4-FFF2-40B4-BE49-F238E27FC236}">
                <a16:creationId xmlns:a16="http://schemas.microsoft.com/office/drawing/2014/main" id="{023F6501-3A79-4DD2-9607-B2A1022DEE4D}"/>
              </a:ext>
            </a:extLst>
          </p:cNvPr>
          <p:cNvSpPr txBox="1">
            <a:spLocks noGrp="1" noChangeArrowheads="1"/>
          </p:cNvSpPr>
          <p:nvPr>
            <p:ph type="title" idx="4294967295"/>
          </p:nvPr>
        </p:nvSpPr>
        <p:spPr bwMode="auto">
          <a:xfrm>
            <a:off x="762000" y="304800"/>
            <a:ext cx="7086600" cy="9144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rot="0" spcFirstLastPara="0" vertOverflow="overflow" horzOverflow="overflow" vert="horz" wrap="square" lIns="90600" tIns="44500" rIns="90600" bIns="44500" numCol="1" spcCol="0" rtlCol="0" fromWordArt="0" anchor="b" anchorCtr="0" forceAA="0" compatLnSpc="1">
            <a:prstTxWarp prst="textNoShape">
              <a:avLst/>
            </a:prstTxWarp>
            <a:noAutofit/>
          </a:bodyPr>
          <a:lstStyle>
            <a:lvl1pPr algn="l" defTabSz="915988" rtl="0" eaLnBrk="0" fontAlgn="base" hangingPunct="0">
              <a:lnSpc>
                <a:spcPct val="90000"/>
              </a:lnSpc>
              <a:spcBef>
                <a:spcPct val="0"/>
              </a:spcBef>
              <a:spcAft>
                <a:spcPct val="0"/>
              </a:spcAft>
              <a:defRPr sz="3400">
                <a:solidFill>
                  <a:schemeClr val="tx1"/>
                </a:solidFill>
                <a:latin typeface="+mj-lt"/>
                <a:ea typeface="MS PGothic" panose="020B0600070205080204" pitchFamily="34" charset="-128"/>
                <a:cs typeface="MS PGothic" charset="0"/>
              </a:defRPr>
            </a:lvl1pPr>
            <a:lvl2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2pPr>
            <a:lvl3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3pPr>
            <a:lvl4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4pPr>
            <a:lvl5pPr algn="l" defTabSz="915988" rtl="0" eaLnBrk="0" fontAlgn="base" hangingPunct="0">
              <a:lnSpc>
                <a:spcPct val="90000"/>
              </a:lnSpc>
              <a:spcBef>
                <a:spcPct val="0"/>
              </a:spcBef>
              <a:spcAft>
                <a:spcPct val="0"/>
              </a:spcAft>
              <a:defRPr sz="3400">
                <a:solidFill>
                  <a:schemeClr val="tx1"/>
                </a:solidFill>
                <a:latin typeface="Arial" pitchFamily="-109" charset="0"/>
                <a:ea typeface="MS PGothic" panose="020B0600070205080204" pitchFamily="34" charset="-128"/>
                <a:cs typeface="MS PGothic" charset="0"/>
              </a:defRPr>
            </a:lvl5pPr>
            <a:lvl6pPr marL="457200" algn="l" defTabSz="915988" rtl="0" eaLnBrk="0" fontAlgn="base" hangingPunct="0">
              <a:lnSpc>
                <a:spcPct val="90000"/>
              </a:lnSpc>
              <a:spcBef>
                <a:spcPct val="0"/>
              </a:spcBef>
              <a:spcAft>
                <a:spcPct val="0"/>
              </a:spcAft>
              <a:defRPr sz="3400">
                <a:solidFill>
                  <a:schemeClr val="tx1"/>
                </a:solidFill>
                <a:latin typeface="Arial" pitchFamily="-109" charset="0"/>
              </a:defRPr>
            </a:lvl6pPr>
            <a:lvl7pPr marL="914400" algn="l" defTabSz="915988" rtl="0" eaLnBrk="0" fontAlgn="base" hangingPunct="0">
              <a:lnSpc>
                <a:spcPct val="90000"/>
              </a:lnSpc>
              <a:spcBef>
                <a:spcPct val="0"/>
              </a:spcBef>
              <a:spcAft>
                <a:spcPct val="0"/>
              </a:spcAft>
              <a:defRPr sz="3400">
                <a:solidFill>
                  <a:schemeClr val="tx1"/>
                </a:solidFill>
                <a:latin typeface="Arial" pitchFamily="-109" charset="0"/>
              </a:defRPr>
            </a:lvl7pPr>
            <a:lvl8pPr marL="1371600" algn="l" defTabSz="915988" rtl="0" eaLnBrk="0" fontAlgn="base" hangingPunct="0">
              <a:lnSpc>
                <a:spcPct val="90000"/>
              </a:lnSpc>
              <a:spcBef>
                <a:spcPct val="0"/>
              </a:spcBef>
              <a:spcAft>
                <a:spcPct val="0"/>
              </a:spcAft>
              <a:defRPr sz="3400">
                <a:solidFill>
                  <a:schemeClr val="tx1"/>
                </a:solidFill>
                <a:latin typeface="Arial" pitchFamily="-109" charset="0"/>
              </a:defRPr>
            </a:lvl8pPr>
            <a:lvl9pPr marL="1828800" algn="l" defTabSz="915988" rtl="0" eaLnBrk="0" fontAlgn="base" hangingPunct="0">
              <a:lnSpc>
                <a:spcPct val="90000"/>
              </a:lnSpc>
              <a:spcBef>
                <a:spcPct val="0"/>
              </a:spcBef>
              <a:spcAft>
                <a:spcPct val="0"/>
              </a:spcAft>
              <a:defRPr sz="3400">
                <a:solidFill>
                  <a:schemeClr val="tx1"/>
                </a:solidFill>
                <a:latin typeface="Arial" pitchFamily="-109" charset="0"/>
              </a:defRPr>
            </a:lvl9pPr>
          </a:lstStyle>
          <a:p>
            <a:pPr marL="0" marR="0" lvl="0" indent="0" algn="l" defTabSz="915988" rtl="0" eaLnBrk="0" fontAlgn="base" latinLnBrk="0" hangingPunct="0">
              <a:lnSpc>
                <a:spcPct val="9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rPr>
              <a:t>Principles of the SIA 2.0 Classroom Observation System</a:t>
            </a:r>
            <a:endParaRPr kumimoji="0" lang="en-US" altLang="en-US" sz="3400" b="0" i="0" u="none" strike="noStrike" kern="0" cap="none" spc="0" normalizeH="0" baseline="0" noProof="0" dirty="0">
              <a:ln>
                <a:noFill/>
              </a:ln>
              <a:solidFill>
                <a:schemeClr val="tx1"/>
              </a:solidFill>
              <a:effectLst/>
              <a:uLnTx/>
              <a:uFillTx/>
              <a:latin typeface="+mj-lt"/>
              <a:ea typeface="MS PGothic" panose="020B0600070205080204" pitchFamily="34" charset="-128"/>
              <a:cs typeface="MS PGothic"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Google Shape;113;p10">
            <a:extLst>
              <a:ext uri="{FF2B5EF4-FFF2-40B4-BE49-F238E27FC236}">
                <a16:creationId xmlns:a16="http://schemas.microsoft.com/office/drawing/2014/main" id="{15321B4A-8DD5-47C0-ACB5-FDC0108ECE64}"/>
              </a:ext>
            </a:extLst>
          </p:cNvPr>
          <p:cNvSpPr>
            <a:spLocks noGrp="1" noChangeArrowheads="1"/>
          </p:cNvSpPr>
          <p:nvPr>
            <p:ph type="title"/>
          </p:nvPr>
        </p:nvSpPr>
        <p:spPr>
          <a:xfrm>
            <a:off x="1295400" y="304800"/>
            <a:ext cx="7620000" cy="914400"/>
          </a:xfrm>
        </p:spPr>
        <p:txBody>
          <a:bodyPr lIns="90600" tIns="44500" rIns="90600" bIns="44500"/>
          <a:lstStyle/>
          <a:p>
            <a:r>
              <a:rPr lang="en-US" altLang="en-US" dirty="0"/>
              <a:t>Three Basic Questions to Answer</a:t>
            </a:r>
          </a:p>
        </p:txBody>
      </p:sp>
      <p:sp>
        <p:nvSpPr>
          <p:cNvPr id="114" name="Google Shape;114;p10">
            <a:extLst>
              <a:ext uri="{FF2B5EF4-FFF2-40B4-BE49-F238E27FC236}">
                <a16:creationId xmlns:a16="http://schemas.microsoft.com/office/drawing/2014/main" id="{30018D04-B584-42A1-8046-8DEFC75D873E}"/>
              </a:ext>
            </a:extLst>
          </p:cNvPr>
          <p:cNvSpPr>
            <a:spLocks noGrp="1" noChangeArrowheads="1"/>
          </p:cNvSpPr>
          <p:nvPr>
            <p:ph type="body" idx="1"/>
          </p:nvPr>
        </p:nvSpPr>
        <p:spPr>
          <a:xfrm>
            <a:off x="609600" y="1752600"/>
            <a:ext cx="7924800" cy="4103688"/>
          </a:xfrm>
        </p:spPr>
        <p:txBody>
          <a:bodyPr lIns="90600" tIns="44500" rIns="90600" bIns="44500"/>
          <a:lstStyle/>
          <a:p>
            <a:pPr marL="457200" indent="-457200">
              <a:lnSpc>
                <a:spcPct val="120000"/>
              </a:lnSpc>
              <a:spcBef>
                <a:spcPct val="0"/>
              </a:spcBef>
              <a:buSzPts val="2200"/>
              <a:buFont typeface="Noto Sans Symbols"/>
              <a:buAutoNum type="arabicPeriod"/>
            </a:pPr>
            <a:r>
              <a:rPr lang="en-US" altLang="en-US" dirty="0"/>
              <a:t>How well aligned are lessons to the demands of state-adopted standards?</a:t>
            </a:r>
          </a:p>
          <a:p>
            <a:pPr marL="457200" indent="-457200">
              <a:lnSpc>
                <a:spcPct val="120000"/>
              </a:lnSpc>
              <a:spcBef>
                <a:spcPts val="1800"/>
              </a:spcBef>
              <a:buSzPts val="2200"/>
              <a:buFont typeface="Noto Sans Symbols"/>
              <a:buAutoNum type="arabicPeriod"/>
            </a:pPr>
            <a:r>
              <a:rPr lang="en-US" altLang="en-US" dirty="0"/>
              <a:t>How can instructional practices be improved to promote higher and deeper levels of student learning?</a:t>
            </a:r>
          </a:p>
          <a:p>
            <a:pPr marL="457200" indent="-457200">
              <a:lnSpc>
                <a:spcPct val="120000"/>
              </a:lnSpc>
              <a:spcBef>
                <a:spcPts val="1800"/>
              </a:spcBef>
              <a:buSzPts val="2200"/>
              <a:buFont typeface="Noto Sans Symbols"/>
              <a:buAutoNum type="arabicPeriod"/>
            </a:pPr>
            <a:r>
              <a:rPr lang="en-US" altLang="en-US" dirty="0"/>
              <a:t>Based on data from observations, what are some PD priorities to strengthen standards-based instruction?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Google Shape;77;gd7b2a538cb_0_16">
            <a:extLst>
              <a:ext uri="{FF2B5EF4-FFF2-40B4-BE49-F238E27FC236}">
                <a16:creationId xmlns:a16="http://schemas.microsoft.com/office/drawing/2014/main" id="{24BDA762-31E3-471C-8280-9D2B25977E86}"/>
              </a:ext>
            </a:extLst>
          </p:cNvPr>
          <p:cNvSpPr>
            <a:spLocks noGrp="1" noChangeArrowheads="1"/>
          </p:cNvSpPr>
          <p:nvPr>
            <p:ph type="title" idx="4294967295"/>
          </p:nvPr>
        </p:nvSpPr>
        <p:spPr>
          <a:xfrm>
            <a:off x="685800" y="76200"/>
            <a:ext cx="7553325" cy="1147762"/>
          </a:xfrm>
        </p:spPr>
        <p:txBody>
          <a:bodyPr lIns="67950" tIns="33375" rIns="67950" bIns="33375"/>
          <a:lstStyle/>
          <a:p>
            <a:r>
              <a:rPr lang="en-US" altLang="en-US" dirty="0"/>
              <a:t>Overview of SIA 2.0 Classroom Observation Training</a:t>
            </a:r>
          </a:p>
        </p:txBody>
      </p:sp>
      <p:sp>
        <p:nvSpPr>
          <p:cNvPr id="78" name="Google Shape;78;gd7b2a538cb_0_16">
            <a:extLst>
              <a:ext uri="{FF2B5EF4-FFF2-40B4-BE49-F238E27FC236}">
                <a16:creationId xmlns:a16="http://schemas.microsoft.com/office/drawing/2014/main" id="{2A387EAB-4C84-4D19-9C5C-175CB3154E36}"/>
              </a:ext>
            </a:extLst>
          </p:cNvPr>
          <p:cNvSpPr>
            <a:spLocks noGrp="1" noChangeArrowheads="1"/>
          </p:cNvSpPr>
          <p:nvPr>
            <p:ph type="body" idx="4294967295"/>
          </p:nvPr>
        </p:nvSpPr>
        <p:spPr>
          <a:xfrm>
            <a:off x="685800" y="1447800"/>
            <a:ext cx="7772400" cy="4810125"/>
          </a:xfrm>
        </p:spPr>
        <p:txBody>
          <a:bodyPr lIns="67950" tIns="33375" rIns="67950" bIns="33375"/>
          <a:lstStyle/>
          <a:p>
            <a:pPr marL="0" indent="0">
              <a:spcBef>
                <a:spcPts val="1200"/>
              </a:spcBef>
              <a:spcAft>
                <a:spcPts val="1200"/>
              </a:spcAft>
              <a:buFont typeface="Wingdings" panose="05000000000000000000" pitchFamily="2" charset="2"/>
              <a:buNone/>
            </a:pPr>
            <a:r>
              <a:rPr lang="en-US" altLang="en-US" b="1" dirty="0"/>
              <a:t>Week 1</a:t>
            </a:r>
            <a:r>
              <a:rPr lang="en-US" altLang="en-US" dirty="0"/>
              <a:t>: Introduce the SIA 2.0 Classroom Observation Tool and what constitutes good evidence (virtual training session)</a:t>
            </a:r>
          </a:p>
          <a:p>
            <a:pPr marL="0" indent="0">
              <a:spcBef>
                <a:spcPts val="1200"/>
              </a:spcBef>
              <a:spcAft>
                <a:spcPts val="1200"/>
              </a:spcAft>
              <a:buFont typeface="Wingdings" panose="05000000000000000000" pitchFamily="2" charset="2"/>
              <a:buNone/>
            </a:pPr>
            <a:r>
              <a:rPr lang="en-US" altLang="en-US" b="1" dirty="0"/>
              <a:t>Week 2</a:t>
            </a:r>
            <a:r>
              <a:rPr lang="en-US" altLang="en-US" dirty="0"/>
              <a:t>: Practice observation with full-length lesson video (team-based assignment)</a:t>
            </a:r>
          </a:p>
          <a:p>
            <a:pPr marL="0" indent="0">
              <a:spcBef>
                <a:spcPts val="1200"/>
              </a:spcBef>
              <a:spcAft>
                <a:spcPts val="1200"/>
              </a:spcAft>
              <a:buFont typeface="Wingdings" panose="05000000000000000000" pitchFamily="2" charset="2"/>
              <a:buNone/>
            </a:pPr>
            <a:r>
              <a:rPr lang="en-US" altLang="en-US" b="1" dirty="0"/>
              <a:t>Week 3</a:t>
            </a:r>
            <a:r>
              <a:rPr lang="en-US" altLang="en-US" dirty="0"/>
              <a:t>: Prepare for live classroom observations (virtual training session)</a:t>
            </a:r>
          </a:p>
          <a:p>
            <a:pPr marL="0" indent="0">
              <a:spcBef>
                <a:spcPts val="1200"/>
              </a:spcBef>
              <a:spcAft>
                <a:spcPts val="1200"/>
              </a:spcAft>
              <a:buNone/>
            </a:pPr>
            <a:r>
              <a:rPr lang="en-US" altLang="en-US" b="1" dirty="0"/>
              <a:t>Weeks 4–7</a:t>
            </a:r>
            <a:r>
              <a:rPr lang="en-US" altLang="en-US" dirty="0"/>
              <a:t>: Conduct live classroom observations (site-based assignment)</a:t>
            </a:r>
          </a:p>
          <a:p>
            <a:pPr marL="0" indent="0">
              <a:spcBef>
                <a:spcPts val="1200"/>
              </a:spcBef>
              <a:spcAft>
                <a:spcPts val="1200"/>
              </a:spcAft>
              <a:buNone/>
            </a:pPr>
            <a:r>
              <a:rPr lang="en-US" altLang="en-US" b="1" dirty="0"/>
              <a:t>Week 8</a:t>
            </a:r>
            <a:r>
              <a:rPr lang="en-US" altLang="en-US" dirty="0"/>
              <a:t>: Debrief live classroom observations and plan for next steps for site-based implementation (virtual training session)</a:t>
            </a:r>
          </a:p>
          <a:p>
            <a:pPr marL="0" indent="0">
              <a:spcBef>
                <a:spcPts val="1200"/>
              </a:spcBef>
              <a:spcAft>
                <a:spcPts val="1200"/>
              </a:spcAft>
              <a:buNone/>
            </a:pPr>
            <a:endParaRPr lang="en-US" altLang="en-US" dirty="0"/>
          </a:p>
          <a:p>
            <a:pPr marL="0" indent="0">
              <a:spcBef>
                <a:spcPts val="1200"/>
              </a:spcBef>
              <a:spcAft>
                <a:spcPts val="1200"/>
              </a:spcAft>
              <a:buFont typeface="Wingdings" panose="05000000000000000000" pitchFamily="2" charset="2"/>
              <a:buNone/>
            </a:pPr>
            <a:endParaRPr lang="en-US" altLang="en-US" dirty="0"/>
          </a:p>
          <a:p>
            <a:pPr marL="0" indent="0">
              <a:buFont typeface="Wingdings" panose="05000000000000000000" pitchFamily="2" charset="2"/>
              <a:buNone/>
            </a:pPr>
            <a:endParaRPr lang="en-US" alt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 calcmode="lin" valueType="num">
                                      <p:cBhvr additive="base">
                                        <p:cTn id="7" dur="500" fill="hold"/>
                                        <p:tgtEl>
                                          <p:spTgt spid="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
                                            <p:txEl>
                                              <p:pRg st="1" end="1"/>
                                            </p:txEl>
                                          </p:spTgt>
                                        </p:tgtEl>
                                        <p:attrNameLst>
                                          <p:attrName>style.visibility</p:attrName>
                                        </p:attrNameLst>
                                      </p:cBhvr>
                                      <p:to>
                                        <p:strVal val="visible"/>
                                      </p:to>
                                    </p:set>
                                    <p:anim calcmode="lin" valueType="num">
                                      <p:cBhvr additive="base">
                                        <p:cTn id="13" dur="500" fill="hold"/>
                                        <p:tgtEl>
                                          <p:spTgt spid="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
                                            <p:txEl>
                                              <p:pRg st="2" end="2"/>
                                            </p:txEl>
                                          </p:spTgt>
                                        </p:tgtEl>
                                        <p:attrNameLst>
                                          <p:attrName>style.visibility</p:attrName>
                                        </p:attrNameLst>
                                      </p:cBhvr>
                                      <p:to>
                                        <p:strVal val="visible"/>
                                      </p:to>
                                    </p:set>
                                    <p:anim calcmode="lin" valueType="num">
                                      <p:cBhvr additive="base">
                                        <p:cTn id="19" dur="500" fill="hold"/>
                                        <p:tgtEl>
                                          <p:spTgt spid="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8">
                                            <p:txEl>
                                              <p:pRg st="3" end="3"/>
                                            </p:txEl>
                                          </p:spTgt>
                                        </p:tgtEl>
                                        <p:attrNameLst>
                                          <p:attrName>style.visibility</p:attrName>
                                        </p:attrNameLst>
                                      </p:cBhvr>
                                      <p:to>
                                        <p:strVal val="visible"/>
                                      </p:to>
                                    </p:set>
                                    <p:anim calcmode="lin" valueType="num">
                                      <p:cBhvr additive="base">
                                        <p:cTn id="25" dur="500" fill="hold"/>
                                        <p:tgtEl>
                                          <p:spTgt spid="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8">
                                            <p:txEl>
                                              <p:pRg st="4" end="4"/>
                                            </p:txEl>
                                          </p:spTgt>
                                        </p:tgtEl>
                                        <p:attrNameLst>
                                          <p:attrName>style.visibility</p:attrName>
                                        </p:attrNameLst>
                                      </p:cBhvr>
                                      <p:to>
                                        <p:strVal val="visible"/>
                                      </p:to>
                                    </p:set>
                                    <p:anim calcmode="lin" valueType="num">
                                      <p:cBhvr additive="base">
                                        <p:cTn id="31" dur="500" fill="hold"/>
                                        <p:tgtEl>
                                          <p:spTgt spid="7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254EF-AEEE-4391-A4E2-0C0E235643B8}"/>
              </a:ext>
            </a:extLst>
          </p:cNvPr>
          <p:cNvSpPr>
            <a:spLocks noGrp="1"/>
          </p:cNvSpPr>
          <p:nvPr>
            <p:ph type="title"/>
          </p:nvPr>
        </p:nvSpPr>
        <p:spPr/>
        <p:txBody>
          <a:bodyPr/>
          <a:lstStyle/>
          <a:p>
            <a:r>
              <a:rPr lang="en-US" altLang="en-US" dirty="0"/>
              <a:t>Session Overview</a:t>
            </a:r>
            <a:endParaRPr lang="en-US" dirty="0"/>
          </a:p>
        </p:txBody>
      </p:sp>
      <p:sp>
        <p:nvSpPr>
          <p:cNvPr id="3" name="Content Placeholder 2">
            <a:extLst>
              <a:ext uri="{FF2B5EF4-FFF2-40B4-BE49-F238E27FC236}">
                <a16:creationId xmlns:a16="http://schemas.microsoft.com/office/drawing/2014/main" id="{3F1245A5-CF0B-4519-8A59-A9DCCB8675B6}"/>
              </a:ext>
            </a:extLst>
          </p:cNvPr>
          <p:cNvSpPr>
            <a:spLocks noGrp="1"/>
          </p:cNvSpPr>
          <p:nvPr>
            <p:ph idx="1"/>
          </p:nvPr>
        </p:nvSpPr>
        <p:spPr/>
        <p:txBody>
          <a:bodyPr/>
          <a:lstStyle/>
          <a:p>
            <a:pPr marL="0" indent="0">
              <a:buNone/>
            </a:pPr>
            <a:r>
              <a:rPr lang="en-US" dirty="0"/>
              <a:t>Introduction to the SIA 2.0 Observation Tool:</a:t>
            </a:r>
          </a:p>
          <a:p>
            <a:r>
              <a:rPr lang="en-US" dirty="0"/>
              <a:t>Review Core Actions 1–5 of the SIA 2.0 Observation Tool</a:t>
            </a:r>
          </a:p>
          <a:p>
            <a:r>
              <a:rPr lang="en-US" dirty="0"/>
              <a:t>Apply the Observation Tool to the SIA 2.0 Short Math Video</a:t>
            </a:r>
          </a:p>
          <a:p>
            <a:r>
              <a:rPr lang="en-US" dirty="0"/>
              <a:t>Preview Week 2 Team-based Assignment</a:t>
            </a:r>
          </a:p>
        </p:txBody>
      </p:sp>
    </p:spTree>
    <p:extLst>
      <p:ext uri="{BB962C8B-B14F-4D97-AF65-F5344CB8AC3E}">
        <p14:creationId xmlns:p14="http://schemas.microsoft.com/office/powerpoint/2010/main" val="2341532183"/>
      </p:ext>
    </p:extLst>
  </p:cSld>
  <p:clrMapOvr>
    <a:masterClrMapping/>
  </p:clrMapOvr>
</p:sld>
</file>

<file path=ppt/theme/theme1.xml><?xml version="1.0" encoding="utf-8"?>
<a:theme xmlns:a="http://schemas.openxmlformats.org/drawingml/2006/main" name="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200" b="1" i="0" u="none" strike="noStrike" cap="none" normalizeH="0" baseline="0">
            <a:ln>
              <a:noFill/>
            </a:ln>
            <a:solidFill>
              <a:schemeClr val="tx1"/>
            </a:solidFill>
            <a:effectLst/>
            <a:latin typeface="Times New Roman" pitchFamily="-109" charset="0"/>
          </a:defRPr>
        </a:defPPr>
      </a:lstStyle>
    </a:lnDef>
  </a:objectDefaults>
  <a:extraClrSchemeLst>
    <a:extraClrScheme>
      <a:clrScheme name="SAMPL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AMPL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AMPL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AMP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AMP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AMP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AMPLE 8">
        <a:dk1>
          <a:srgbClr val="000000"/>
        </a:dk1>
        <a:lt1>
          <a:srgbClr val="FFFFFF"/>
        </a:lt1>
        <a:dk2>
          <a:srgbClr val="000000"/>
        </a:dk2>
        <a:lt2>
          <a:srgbClr val="000092"/>
        </a:lt2>
        <a:accent1>
          <a:srgbClr val="800000"/>
        </a:accent1>
        <a:accent2>
          <a:srgbClr val="CC0000"/>
        </a:accent2>
        <a:accent3>
          <a:srgbClr val="FFFFFF"/>
        </a:accent3>
        <a:accent4>
          <a:srgbClr val="000000"/>
        </a:accent4>
        <a:accent5>
          <a:srgbClr val="C0AAAA"/>
        </a:accent5>
        <a:accent6>
          <a:srgbClr val="B90000"/>
        </a:accent6>
        <a:hlink>
          <a:srgbClr val="5943C7"/>
        </a:hlink>
        <a:folHlink>
          <a:srgbClr val="0000D4"/>
        </a:folHlink>
      </a:clrScheme>
      <a:clrMap bg1="lt1" tx1="dk1" bg2="lt2" tx2="dk2" accent1="accent1" accent2="accent2" accent3="accent3" accent4="accent4" accent5="accent5" accent6="accent6" hlink="hlink" folHlink="folHlink"/>
    </a:extraClrScheme>
    <a:extraClrScheme>
      <a:clrScheme name="SAMPLE 9">
        <a:dk1>
          <a:srgbClr val="000000"/>
        </a:dk1>
        <a:lt1>
          <a:srgbClr val="FFFFFF"/>
        </a:lt1>
        <a:dk2>
          <a:srgbClr val="FFFFFF"/>
        </a:dk2>
        <a:lt2>
          <a:srgbClr val="000000"/>
        </a:lt2>
        <a:accent1>
          <a:srgbClr val="CC3300"/>
        </a:accent1>
        <a:accent2>
          <a:srgbClr val="C89668"/>
        </a:accent2>
        <a:accent3>
          <a:srgbClr val="FFFFFF"/>
        </a:accent3>
        <a:accent4>
          <a:srgbClr val="000000"/>
        </a:accent4>
        <a:accent5>
          <a:srgbClr val="E2ADAA"/>
        </a:accent5>
        <a:accent6>
          <a:srgbClr val="B5875E"/>
        </a:accent6>
        <a:hlink>
          <a:srgbClr val="336699"/>
        </a:hlink>
        <a:folHlink>
          <a:srgbClr val="A46444"/>
        </a:folHlink>
      </a:clrScheme>
      <a:clrMap bg1="lt1" tx1="dk1" bg2="lt2" tx2="dk2" accent1="accent1" accent2="accent2" accent3="accent3" accent4="accent4" accent5="accent5" accent6="accent6" hlink="hlink" folHlink="folHlink"/>
    </a:extraClrScheme>
    <a:extraClrScheme>
      <a:clrScheme name="SAMPLE 10">
        <a:dk1>
          <a:srgbClr val="000000"/>
        </a:dk1>
        <a:lt1>
          <a:srgbClr val="FFFFFF"/>
        </a:lt1>
        <a:dk2>
          <a:srgbClr val="FFFFFF"/>
        </a:dk2>
        <a:lt2>
          <a:srgbClr val="000000"/>
        </a:lt2>
        <a:accent1>
          <a:srgbClr val="7DAAA9"/>
        </a:accent1>
        <a:accent2>
          <a:srgbClr val="CC3300"/>
        </a:accent2>
        <a:accent3>
          <a:srgbClr val="FFFFFF"/>
        </a:accent3>
        <a:accent4>
          <a:srgbClr val="000000"/>
        </a:accent4>
        <a:accent5>
          <a:srgbClr val="BFD2D1"/>
        </a:accent5>
        <a:accent6>
          <a:srgbClr val="B92D00"/>
        </a:accent6>
        <a:hlink>
          <a:srgbClr val="336699"/>
        </a:hlink>
        <a:folHlink>
          <a:srgbClr val="C896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34728</TotalTime>
  <Pages>39</Pages>
  <Words>5866</Words>
  <Application>Microsoft Office PowerPoint</Application>
  <PresentationFormat>Overhead</PresentationFormat>
  <Paragraphs>514</Paragraphs>
  <Slides>42</Slides>
  <Notes>42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Arial</vt:lpstr>
      <vt:lpstr>Calibri</vt:lpstr>
      <vt:lpstr>Courier New</vt:lpstr>
      <vt:lpstr>Helvetica Neue</vt:lpstr>
      <vt:lpstr>Noto Sans Symbols</vt:lpstr>
      <vt:lpstr>Segoe UI</vt:lpstr>
      <vt:lpstr>Times</vt:lpstr>
      <vt:lpstr>Times New Roman</vt:lpstr>
      <vt:lpstr>Trebuchet MS</vt:lpstr>
      <vt:lpstr>Wingdings</vt:lpstr>
      <vt:lpstr>SAMPLE</vt:lpstr>
      <vt:lpstr>Observations in  Mathematics Classrooms</vt:lpstr>
      <vt:lpstr>Welcome to the  Classroom Observation Training!</vt:lpstr>
      <vt:lpstr>Disclaimer</vt:lpstr>
      <vt:lpstr>A Little Bit About You – Poll</vt:lpstr>
      <vt:lpstr>Purpose of the SIA 2.0 Classroom Observation System</vt:lpstr>
      <vt:lpstr>Principles of the SIA 2.0 Classroom Observation System</vt:lpstr>
      <vt:lpstr>Three Basic Questions to Answer</vt:lpstr>
      <vt:lpstr>Overview of SIA 2.0 Classroom Observation Training</vt:lpstr>
      <vt:lpstr>Session Overview</vt:lpstr>
      <vt:lpstr>Meeting Norms and Expectations </vt:lpstr>
      <vt:lpstr>Introducing SIA 2.0 CLASSROOM OBSERVATION for mathematics </vt:lpstr>
      <vt:lpstr>SIA 2.0 Observation: Five-Part System</vt:lpstr>
      <vt:lpstr>Tools and Resources</vt:lpstr>
      <vt:lpstr>SIA 2.0 Classroom Observation: Five Core Actions to Observe</vt:lpstr>
      <vt:lpstr>Let’s Review the Math Classroom Observations Resource</vt:lpstr>
      <vt:lpstr>Core Action 1</vt:lpstr>
      <vt:lpstr>Let’s Review the Major Work of the Level (MWOTL) Resource</vt:lpstr>
      <vt:lpstr>Core Action 2</vt:lpstr>
      <vt:lpstr>Core Action 3</vt:lpstr>
      <vt:lpstr>Guiding Questions</vt:lpstr>
      <vt:lpstr>Team Time</vt:lpstr>
      <vt:lpstr>Using Padlets</vt:lpstr>
      <vt:lpstr>Welcome Back!</vt:lpstr>
      <vt:lpstr>Whole Group Debrief</vt:lpstr>
      <vt:lpstr>Core Action 4</vt:lpstr>
      <vt:lpstr>Core Action 5</vt:lpstr>
      <vt:lpstr>Team Time</vt:lpstr>
      <vt:lpstr>Welcome Back!</vt:lpstr>
      <vt:lpstr>Whole Group Debrief</vt:lpstr>
      <vt:lpstr>Let’s Use the SIA 2.0 Observation Tool With Video Lesson 1</vt:lpstr>
      <vt:lpstr>Video #1 Math Lesson: 20 Minutes</vt:lpstr>
      <vt:lpstr>Team Time</vt:lpstr>
      <vt:lpstr>Welcome Back!</vt:lpstr>
      <vt:lpstr>Sample Answers for Core Action 1</vt:lpstr>
      <vt:lpstr>Sample Answers for Core Action 2</vt:lpstr>
      <vt:lpstr>Sample Answers for Core Action 5</vt:lpstr>
      <vt:lpstr>Let’s Discuss!</vt:lpstr>
      <vt:lpstr>QUESTIONS &amp; CLARIFICATIONS</vt:lpstr>
      <vt:lpstr>Preview of the Week 2 Assignments</vt:lpstr>
      <vt:lpstr>Preview of Week 2, cont’d.</vt:lpstr>
      <vt:lpstr>An Additional Week 2 Assignment:  Select Instructors to Observe</vt:lpstr>
      <vt:lpstr>Thank you!</vt:lpstr>
    </vt:vector>
  </TitlesOfParts>
  <Manager/>
  <Company>Lilly,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Observations in  Mathematics Classrooms: Session 1</dc:title>
  <dc:subject/>
  <dc:creator>Susan Pimentel</dc:creator>
  <cp:keywords/>
  <dc:description/>
  <cp:lastModifiedBy>Lampila, Carolyn</cp:lastModifiedBy>
  <cp:revision>761</cp:revision>
  <cp:lastPrinted>2008-08-04T15:46:24Z</cp:lastPrinted>
  <dcterms:created xsi:type="dcterms:W3CDTF">2008-12-30T23:46:17Z</dcterms:created>
  <dcterms:modified xsi:type="dcterms:W3CDTF">2023-08-10T13:00:36Z</dcterms:modified>
  <cp:category/>
</cp:coreProperties>
</file>