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0" r:id="rId1"/>
  </p:sldMasterIdLst>
  <p:notesMasterIdLst>
    <p:notesMasterId r:id="rId42"/>
  </p:notesMasterIdLst>
  <p:handoutMasterIdLst>
    <p:handoutMasterId r:id="rId43"/>
  </p:handoutMasterIdLst>
  <p:sldIdLst>
    <p:sldId id="333" r:id="rId2"/>
    <p:sldId id="878" r:id="rId3"/>
    <p:sldId id="891" r:id="rId4"/>
    <p:sldId id="285" r:id="rId5"/>
    <p:sldId id="258" r:id="rId6"/>
    <p:sldId id="879" r:id="rId7"/>
    <p:sldId id="896" r:id="rId8"/>
    <p:sldId id="889" r:id="rId9"/>
    <p:sldId id="886" r:id="rId10"/>
    <p:sldId id="284" r:id="rId11"/>
    <p:sldId id="286" r:id="rId12"/>
    <p:sldId id="288" r:id="rId13"/>
    <p:sldId id="287" r:id="rId14"/>
    <p:sldId id="289" r:id="rId15"/>
    <p:sldId id="291" r:id="rId16"/>
    <p:sldId id="290" r:id="rId17"/>
    <p:sldId id="292" r:id="rId18"/>
    <p:sldId id="294" r:id="rId19"/>
    <p:sldId id="293" r:id="rId20"/>
    <p:sldId id="295" r:id="rId21"/>
    <p:sldId id="297" r:id="rId22"/>
    <p:sldId id="296" r:id="rId23"/>
    <p:sldId id="298" r:id="rId24"/>
    <p:sldId id="300" r:id="rId25"/>
    <p:sldId id="299" r:id="rId26"/>
    <p:sldId id="880" r:id="rId27"/>
    <p:sldId id="890" r:id="rId28"/>
    <p:sldId id="875" r:id="rId29"/>
    <p:sldId id="832" r:id="rId30"/>
    <p:sldId id="850" r:id="rId31"/>
    <p:sldId id="263" r:id="rId32"/>
    <p:sldId id="303" r:id="rId33"/>
    <p:sldId id="884" r:id="rId34"/>
    <p:sldId id="882" r:id="rId35"/>
    <p:sldId id="885" r:id="rId36"/>
    <p:sldId id="529" r:id="rId37"/>
    <p:sldId id="304" r:id="rId38"/>
    <p:sldId id="852" r:id="rId39"/>
    <p:sldId id="825" r:id="rId40"/>
    <p:sldId id="570" r:id="rId41"/>
  </p:sldIdLst>
  <p:sldSz cx="9144000" cy="6858000" type="overhead"/>
  <p:notesSz cx="6997700" cy="9282113"/>
  <p:defaultTextStyle>
    <a:defPPr>
      <a:defRPr lang="en-US"/>
    </a:defPPr>
    <a:lvl1pPr algn="l" rtl="0" eaLnBrk="0" fontAlgn="base" hangingPunct="0">
      <a:spcBef>
        <a:spcPct val="0"/>
      </a:spcBef>
      <a:spcAft>
        <a:spcPct val="0"/>
      </a:spcAft>
      <a:defRPr sz="2200" b="1"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200" b="1"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200" b="1"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200" b="1"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200" b="1"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200" b="1"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200" b="1"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200" b="1"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200" b="1"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672">
          <p15:clr>
            <a:srgbClr val="A4A3A4"/>
          </p15:clr>
        </p15:guide>
        <p15:guide id="2" orient="horz" pos="1872">
          <p15:clr>
            <a:srgbClr val="A4A3A4"/>
          </p15:clr>
        </p15:guide>
        <p15:guide id="3" pos="624">
          <p15:clr>
            <a:srgbClr val="A4A3A4"/>
          </p15:clr>
        </p15:guide>
        <p15:guide id="4" pos="5568">
          <p15:clr>
            <a:srgbClr val="A4A3A4"/>
          </p15:clr>
        </p15:guide>
        <p15:guide id="5" pos="864">
          <p15:clr>
            <a:srgbClr val="A4A3A4"/>
          </p15:clr>
        </p15:guide>
      </p15:sldGuideLst>
    </p:ext>
    <p:ext uri="{2D200454-40CA-4A62-9FC3-DE9A4176ACB9}">
      <p15:notesGuideLst xmlns:p15="http://schemas.microsoft.com/office/powerpoint/2012/main">
        <p15:guide id="1" orient="horz" pos="2923">
          <p15:clr>
            <a:srgbClr val="A4A3A4"/>
          </p15:clr>
        </p15:guide>
        <p15:guide id="2" pos="2204">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37E5441-9832-C233-AF0C-5E9CB20A7833}" name="Sue Pimentel" initials="MOU" userId="Sue Pimentel" providerId="None"/>
  <p188:author id="{EBAE916C-3461-571D-028D-49A54500049B}" name="EMK" initials="E" userId="EMK" providerId="None"/>
  <p188:author id="{EC8AEC8E-716D-840B-8FE1-496A5BB3274B}" name="Nicole Bravo" initials="NB" userId="S::nicole.bravo@newventurefund.org::2f1cd653-a797-4885-8006-739dcf5b6e6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chonda long" initials="cl" lastIdx="9" clrIdx="2"/>
  <p:cmAuthor id="1" name="Rachel Etienne" initials="RE" lastIdx="18" clrIdx="3"/>
  <p:cmAuthor id="8" name="Nicole Bravo" initials="NB" lastIdx="3" clrIdx="7">
    <p:extLst>
      <p:ext uri="{19B8F6BF-5375-455C-9EA6-DF929625EA0E}">
        <p15:presenceInfo xmlns:p15="http://schemas.microsoft.com/office/powerpoint/2012/main" userId="S::nbravo@studentsachieve.net::b1bea685-5dc1-422c-b885-3190c62a958b" providerId="AD"/>
      </p:ext>
    </p:extLst>
  </p:cmAuthor>
  <p:cmAuthor id="2" name="Rachel Etienne" initials="" lastIdx="2" clrIdx="4"/>
  <p:cmAuthor id="9" name="Sue Pimentel" initials="MOU" lastIdx="8" clrIdx="8">
    <p:extLst>
      <p:ext uri="{19B8F6BF-5375-455C-9EA6-DF929625EA0E}">
        <p15:presenceInfo xmlns:p15="http://schemas.microsoft.com/office/powerpoint/2012/main" userId="Sue Pimentel" providerId="None"/>
      </p:ext>
    </p:extLst>
  </p:cmAuthor>
  <p:cmAuthor id="3" name="Kendall Long" initials="" lastIdx="8" clrIdx="5"/>
  <p:cmAuthor id="10" name="Nicole Bravo" initials="NB [2]" lastIdx="1" clrIdx="9">
    <p:extLst>
      <p:ext uri="{19B8F6BF-5375-455C-9EA6-DF929625EA0E}">
        <p15:presenceInfo xmlns:p15="http://schemas.microsoft.com/office/powerpoint/2012/main" userId="S::nicole.bravo@newventurefund.org::2f1cd653-a797-4885-8006-739dcf5b6e64" providerId="AD"/>
      </p:ext>
    </p:extLst>
  </p:cmAuthor>
  <p:cmAuthor id="4" name="Chonda Long" initials="CL" lastIdx="20" clrIdx="6"/>
  <p:cmAuthor id="5" name="Sue Pimentel" initials="SP" lastIdx="251" clrIdx="0"/>
  <p:cmAuthor id="6" name="Jane Roy" initials=""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429" autoAdjust="0"/>
    <p:restoredTop sz="64501" autoAdjust="0"/>
  </p:normalViewPr>
  <p:slideViewPr>
    <p:cSldViewPr>
      <p:cViewPr varScale="1">
        <p:scale>
          <a:sx n="43" d="100"/>
          <a:sy n="43" d="100"/>
        </p:scale>
        <p:origin x="1736" y="40"/>
      </p:cViewPr>
      <p:guideLst>
        <p:guide orient="horz" pos="672"/>
        <p:guide orient="horz" pos="1872"/>
        <p:guide pos="624"/>
        <p:guide pos="5568"/>
        <p:guide pos="864"/>
      </p:guideLst>
    </p:cSldViewPr>
  </p:slideViewPr>
  <p:outlineViewPr>
    <p:cViewPr>
      <p:scale>
        <a:sx n="33" d="100"/>
        <a:sy n="33" d="100"/>
      </p:scale>
      <p:origin x="0" y="-20960"/>
    </p:cViewPr>
  </p:outlineViewPr>
  <p:notesTextViewPr>
    <p:cViewPr>
      <p:scale>
        <a:sx n="90" d="100"/>
        <a:sy n="90" d="100"/>
      </p:scale>
      <p:origin x="0" y="0"/>
    </p:cViewPr>
  </p:notesTextViewPr>
  <p:sorterViewPr>
    <p:cViewPr varScale="1">
      <p:scale>
        <a:sx n="1" d="1"/>
        <a:sy n="1" d="1"/>
      </p:scale>
      <p:origin x="0" y="0"/>
    </p:cViewPr>
  </p:sorterViewPr>
  <p:notesViewPr>
    <p:cSldViewPr>
      <p:cViewPr>
        <p:scale>
          <a:sx n="88" d="100"/>
          <a:sy n="88" d="100"/>
        </p:scale>
        <p:origin x="2304" y="-256"/>
      </p:cViewPr>
      <p:guideLst>
        <p:guide orient="horz" pos="2923"/>
        <p:guide pos="22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42633CF-C57E-45EB-9AB9-81E2317ADF8B}"/>
              </a:ext>
            </a:extLst>
          </p:cNvPr>
          <p:cNvSpPr>
            <a:spLocks noChangeArrowheads="1"/>
          </p:cNvSpPr>
          <p:nvPr/>
        </p:nvSpPr>
        <p:spPr bwMode="auto">
          <a:xfrm>
            <a:off x="3146425" y="8842375"/>
            <a:ext cx="703263" cy="257175"/>
          </a:xfrm>
          <a:prstGeom prst="rect">
            <a:avLst/>
          </a:prstGeom>
          <a:noFill/>
          <a:ln>
            <a:noFill/>
          </a:ln>
        </p:spPr>
        <p:txBody>
          <a:bodyPr wrap="none" lIns="90438" tIns="45219" rIns="90438" bIns="45219">
            <a:spAutoFit/>
          </a:bodyPr>
          <a:lstStyle>
            <a:lvl1pPr defTabSz="892175">
              <a:defRPr sz="2200" b="1">
                <a:solidFill>
                  <a:schemeClr val="tx1"/>
                </a:solidFill>
                <a:latin typeface="Times New Roman" panose="02020603050405020304" pitchFamily="18" charset="0"/>
                <a:ea typeface="MS PGothic" panose="020B0600070205080204" pitchFamily="34" charset="-128"/>
              </a:defRPr>
            </a:lvl1pPr>
            <a:lvl2pPr marL="742950" indent="-285750" defTabSz="892175">
              <a:defRPr sz="2200" b="1">
                <a:solidFill>
                  <a:schemeClr val="tx1"/>
                </a:solidFill>
                <a:latin typeface="Times New Roman" panose="02020603050405020304" pitchFamily="18" charset="0"/>
                <a:ea typeface="MS PGothic" panose="020B0600070205080204" pitchFamily="34" charset="-128"/>
              </a:defRPr>
            </a:lvl2pPr>
            <a:lvl3pPr marL="1143000" indent="-228600" defTabSz="892175">
              <a:defRPr sz="2200" b="1">
                <a:solidFill>
                  <a:schemeClr val="tx1"/>
                </a:solidFill>
                <a:latin typeface="Times New Roman" panose="02020603050405020304" pitchFamily="18" charset="0"/>
                <a:ea typeface="MS PGothic" panose="020B0600070205080204" pitchFamily="34" charset="-128"/>
              </a:defRPr>
            </a:lvl3pPr>
            <a:lvl4pPr marL="1600200" indent="-228600" defTabSz="892175">
              <a:defRPr sz="2200" b="1">
                <a:solidFill>
                  <a:schemeClr val="tx1"/>
                </a:solidFill>
                <a:latin typeface="Times New Roman" panose="02020603050405020304" pitchFamily="18" charset="0"/>
                <a:ea typeface="MS PGothic" panose="020B0600070205080204" pitchFamily="34" charset="-128"/>
              </a:defRPr>
            </a:lvl4pPr>
            <a:lvl5pPr marL="2057400" indent="-228600" defTabSz="892175">
              <a:defRPr sz="2200" b="1">
                <a:solidFill>
                  <a:schemeClr val="tx1"/>
                </a:solidFill>
                <a:latin typeface="Times New Roman" panose="02020603050405020304" pitchFamily="18" charset="0"/>
                <a:ea typeface="MS PGothic" panose="020B0600070205080204" pitchFamily="34" charset="-128"/>
              </a:defRPr>
            </a:lvl5pPr>
            <a:lvl6pPr marL="25146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algn="ctr">
              <a:lnSpc>
                <a:spcPct val="90000"/>
              </a:lnSpc>
              <a:defRPr/>
            </a:pPr>
            <a:r>
              <a:rPr lang="en-US" altLang="en-US" sz="1200" b="0" dirty="0"/>
              <a:t>Page </a:t>
            </a:r>
            <a:fld id="{0455FCB5-E996-433E-BC9A-4017424807AF}" type="slidenum">
              <a:rPr lang="en-US" altLang="en-US" sz="1200" b="0" smtClean="0"/>
              <a:pPr algn="ctr">
                <a:lnSpc>
                  <a:spcPct val="90000"/>
                </a:lnSpc>
                <a:defRPr/>
              </a:pPr>
              <a:t>‹#›</a:t>
            </a:fld>
            <a:endParaRPr lang="en-US" altLang="en-US" sz="1200" b="0"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F7675BA8-1A1F-4A1C-8DD2-E78AB6413587}"/>
              </a:ext>
            </a:extLst>
          </p:cNvPr>
          <p:cNvSpPr>
            <a:spLocks noGrp="1" noChangeArrowheads="1"/>
          </p:cNvSpPr>
          <p:nvPr>
            <p:ph type="body" sz="quarter" idx="3"/>
          </p:nvPr>
        </p:nvSpPr>
        <p:spPr bwMode="auto">
          <a:xfrm>
            <a:off x="933450" y="4408488"/>
            <a:ext cx="5130800" cy="4176712"/>
          </a:xfrm>
          <a:prstGeom prst="rect">
            <a:avLst/>
          </a:prstGeom>
          <a:noFill/>
          <a:ln w="12700">
            <a:noFill/>
            <a:miter lim="800000"/>
            <a:headEnd/>
            <a:tailEnd/>
          </a:ln>
          <a:effectLst/>
        </p:spPr>
        <p:txBody>
          <a:bodyPr vert="horz" wrap="square" lIns="95282" tIns="46833" rIns="95282" bIns="46833" numCol="1" anchor="t" anchorCtr="0" compatLnSpc="1">
            <a:prstTxWarp prst="textNoShape">
              <a:avLst/>
            </a:prstTxWarp>
          </a:bodyPr>
          <a:lstStyle/>
          <a:p>
            <a:pPr lvl="0"/>
            <a:r>
              <a:rPr lang="en-US" noProof="0" dirty="0"/>
              <a:t>Body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123" name="Rectangle 3">
            <a:extLst>
              <a:ext uri="{FF2B5EF4-FFF2-40B4-BE49-F238E27FC236}">
                <a16:creationId xmlns:a16="http://schemas.microsoft.com/office/drawing/2014/main" id="{7DD42FD7-939F-4CED-9519-509F23FEB629}"/>
              </a:ext>
            </a:extLst>
          </p:cNvPr>
          <p:cNvSpPr>
            <a:spLocks noChangeArrowheads="1"/>
          </p:cNvSpPr>
          <p:nvPr/>
        </p:nvSpPr>
        <p:spPr bwMode="auto">
          <a:xfrm>
            <a:off x="3151188" y="8842375"/>
            <a:ext cx="693737" cy="254000"/>
          </a:xfrm>
          <a:prstGeom prst="rect">
            <a:avLst/>
          </a:prstGeom>
          <a:noFill/>
          <a:ln>
            <a:noFill/>
          </a:ln>
        </p:spPr>
        <p:txBody>
          <a:bodyPr wrap="none" lIns="90438" tIns="45219" rIns="90438" bIns="45219">
            <a:spAutoFit/>
          </a:bodyPr>
          <a:lstStyle>
            <a:lvl1pPr defTabSz="892175">
              <a:defRPr sz="2200" b="1">
                <a:solidFill>
                  <a:schemeClr val="tx1"/>
                </a:solidFill>
                <a:latin typeface="Times New Roman" panose="02020603050405020304" pitchFamily="18" charset="0"/>
                <a:ea typeface="MS PGothic" panose="020B0600070205080204" pitchFamily="34" charset="-128"/>
              </a:defRPr>
            </a:lvl1pPr>
            <a:lvl2pPr marL="742950" indent="-285750" defTabSz="892175">
              <a:defRPr sz="2200" b="1">
                <a:solidFill>
                  <a:schemeClr val="tx1"/>
                </a:solidFill>
                <a:latin typeface="Times New Roman" panose="02020603050405020304" pitchFamily="18" charset="0"/>
                <a:ea typeface="MS PGothic" panose="020B0600070205080204" pitchFamily="34" charset="-128"/>
              </a:defRPr>
            </a:lvl2pPr>
            <a:lvl3pPr marL="1143000" indent="-228600" defTabSz="892175">
              <a:defRPr sz="2200" b="1">
                <a:solidFill>
                  <a:schemeClr val="tx1"/>
                </a:solidFill>
                <a:latin typeface="Times New Roman" panose="02020603050405020304" pitchFamily="18" charset="0"/>
                <a:ea typeface="MS PGothic" panose="020B0600070205080204" pitchFamily="34" charset="-128"/>
              </a:defRPr>
            </a:lvl3pPr>
            <a:lvl4pPr marL="1600200" indent="-228600" defTabSz="892175">
              <a:defRPr sz="2200" b="1">
                <a:solidFill>
                  <a:schemeClr val="tx1"/>
                </a:solidFill>
                <a:latin typeface="Times New Roman" panose="02020603050405020304" pitchFamily="18" charset="0"/>
                <a:ea typeface="MS PGothic" panose="020B0600070205080204" pitchFamily="34" charset="-128"/>
              </a:defRPr>
            </a:lvl4pPr>
            <a:lvl5pPr marL="2057400" indent="-228600" defTabSz="892175">
              <a:defRPr sz="2200" b="1">
                <a:solidFill>
                  <a:schemeClr val="tx1"/>
                </a:solidFill>
                <a:latin typeface="Times New Roman" panose="02020603050405020304" pitchFamily="18" charset="0"/>
                <a:ea typeface="MS PGothic" panose="020B0600070205080204" pitchFamily="34" charset="-128"/>
              </a:defRPr>
            </a:lvl5pPr>
            <a:lvl6pPr marL="25146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algn="ctr">
              <a:lnSpc>
                <a:spcPct val="90000"/>
              </a:lnSpc>
              <a:defRPr/>
            </a:pPr>
            <a:r>
              <a:rPr lang="en-US" altLang="en-US" sz="1200" b="0" dirty="0"/>
              <a:t>Page </a:t>
            </a:r>
            <a:fld id="{16C9606D-949A-4F85-9A76-1D7A884206DC}" type="slidenum">
              <a:rPr lang="en-US" altLang="en-US" sz="1200" b="0" smtClean="0"/>
              <a:pPr algn="ctr">
                <a:lnSpc>
                  <a:spcPct val="90000"/>
                </a:lnSpc>
                <a:defRPr/>
              </a:pPr>
              <a:t>‹#›</a:t>
            </a:fld>
            <a:endParaRPr lang="en-US" altLang="en-US" sz="1200" b="0" dirty="0"/>
          </a:p>
        </p:txBody>
      </p:sp>
      <p:sp>
        <p:nvSpPr>
          <p:cNvPr id="5124" name="Rectangle 4">
            <a:extLst>
              <a:ext uri="{FF2B5EF4-FFF2-40B4-BE49-F238E27FC236}">
                <a16:creationId xmlns:a16="http://schemas.microsoft.com/office/drawing/2014/main" id="{EB0DAC23-6B99-4ADE-9191-581CEA1BFCCB}"/>
              </a:ext>
            </a:extLst>
          </p:cNvPr>
          <p:cNvSpPr>
            <a:spLocks noGrp="1" noRot="1" noChangeAspect="1" noChangeArrowheads="1" noTextEdit="1"/>
          </p:cNvSpPr>
          <p:nvPr>
            <p:ph type="sldImg" idx="2"/>
          </p:nvPr>
        </p:nvSpPr>
        <p:spPr bwMode="auto">
          <a:xfrm>
            <a:off x="1182688" y="700088"/>
            <a:ext cx="4632325" cy="34734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cSld>
  <p:clrMap bg1="lt1" tx1="dk1" bg2="lt2" tx2="dk2" accent1="accent1" accent2="accent2" accent3="accent3" accent4="accent4" accent5="accent5" accent6="accent6" hlink="hlink" folHlink="folHlink"/>
  <p:notesStyle>
    <a:lvl1pPr algn="l" defTabSz="923925" rtl="0" eaLnBrk="0" fontAlgn="base" hangingPunct="0">
      <a:lnSpc>
        <a:spcPct val="90000"/>
      </a:lnSpc>
      <a:spcBef>
        <a:spcPct val="40000"/>
      </a:spcBef>
      <a:spcAft>
        <a:spcPct val="0"/>
      </a:spcAft>
      <a:defRPr sz="1200" kern="1200">
        <a:solidFill>
          <a:schemeClr val="tx1"/>
        </a:solidFill>
        <a:latin typeface="Times New Roman" pitchFamily="-109" charset="0"/>
        <a:ea typeface="MS PGothic" panose="020B0600070205080204" pitchFamily="34" charset="-128"/>
        <a:cs typeface="MS PGothic" charset="0"/>
      </a:defRPr>
    </a:lvl1pPr>
    <a:lvl2pPr marL="461963" algn="l" defTabSz="923925" rtl="0" eaLnBrk="0" fontAlgn="base" hangingPunct="0">
      <a:lnSpc>
        <a:spcPct val="90000"/>
      </a:lnSpc>
      <a:spcBef>
        <a:spcPct val="40000"/>
      </a:spcBef>
      <a:spcAft>
        <a:spcPct val="0"/>
      </a:spcAft>
      <a:defRPr sz="1200" kern="1200">
        <a:solidFill>
          <a:schemeClr val="tx1"/>
        </a:solidFill>
        <a:latin typeface="Times New Roman" pitchFamily="-109" charset="0"/>
        <a:ea typeface="MS PGothic" panose="020B0600070205080204" pitchFamily="34" charset="-128"/>
        <a:cs typeface="MS PGothic" charset="0"/>
      </a:defRPr>
    </a:lvl2pPr>
    <a:lvl3pPr marL="923925" algn="l" defTabSz="923925" rtl="0" eaLnBrk="0" fontAlgn="base" hangingPunct="0">
      <a:lnSpc>
        <a:spcPct val="90000"/>
      </a:lnSpc>
      <a:spcBef>
        <a:spcPct val="40000"/>
      </a:spcBef>
      <a:spcAft>
        <a:spcPct val="0"/>
      </a:spcAft>
      <a:defRPr sz="1200" kern="1200">
        <a:solidFill>
          <a:schemeClr val="tx1"/>
        </a:solidFill>
        <a:latin typeface="Times New Roman" pitchFamily="-109" charset="0"/>
        <a:ea typeface="MS PGothic" panose="020B0600070205080204" pitchFamily="34" charset="-128"/>
        <a:cs typeface="MS PGothic" charset="0"/>
      </a:defRPr>
    </a:lvl3pPr>
    <a:lvl4pPr marL="1385888" algn="l" defTabSz="923925" rtl="0" eaLnBrk="0" fontAlgn="base" hangingPunct="0">
      <a:lnSpc>
        <a:spcPct val="90000"/>
      </a:lnSpc>
      <a:spcBef>
        <a:spcPct val="40000"/>
      </a:spcBef>
      <a:spcAft>
        <a:spcPct val="0"/>
      </a:spcAft>
      <a:defRPr sz="1200" kern="1200">
        <a:solidFill>
          <a:schemeClr val="tx1"/>
        </a:solidFill>
        <a:latin typeface="Times New Roman" pitchFamily="-109" charset="0"/>
        <a:ea typeface="MS PGothic" panose="020B0600070205080204" pitchFamily="34" charset="-128"/>
        <a:cs typeface="MS PGothic" charset="0"/>
      </a:defRPr>
    </a:lvl4pPr>
    <a:lvl5pPr marL="1847850" algn="l" defTabSz="923925" rtl="0" eaLnBrk="0" fontAlgn="base" hangingPunct="0">
      <a:lnSpc>
        <a:spcPct val="90000"/>
      </a:lnSpc>
      <a:spcBef>
        <a:spcPct val="40000"/>
      </a:spcBef>
      <a:spcAft>
        <a:spcPct val="0"/>
      </a:spcAft>
      <a:defRPr sz="1200" kern="1200">
        <a:solidFill>
          <a:schemeClr val="tx1"/>
        </a:solidFill>
        <a:latin typeface="Times New Roman" pitchFamily="-109" charset="0"/>
        <a:ea typeface="MS PGothic" panose="020B0600070205080204"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a:extLst>
              <a:ext uri="{FF2B5EF4-FFF2-40B4-BE49-F238E27FC236}">
                <a16:creationId xmlns:a16="http://schemas.microsoft.com/office/drawing/2014/main" id="{C01791DB-D691-4948-A5B5-B96566044273}"/>
              </a:ext>
            </a:extLst>
          </p:cNvPr>
          <p:cNvSpPr>
            <a:spLocks noGrp="1" noRot="1" noChangeAspect="1" noChangeArrowheads="1" noTextEdit="1"/>
          </p:cNvSpPr>
          <p:nvPr>
            <p:ph type="sldImg"/>
          </p:nvPr>
        </p:nvSpPr>
        <p:spPr>
          <a:ln/>
        </p:spPr>
      </p:sp>
      <p:sp>
        <p:nvSpPr>
          <p:cNvPr id="8194" name="Rectangle 3">
            <a:extLst>
              <a:ext uri="{FF2B5EF4-FFF2-40B4-BE49-F238E27FC236}">
                <a16:creationId xmlns:a16="http://schemas.microsoft.com/office/drawing/2014/main" id="{06C29B31-5E9C-46B6-9CFD-6E39EA67001A}"/>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solidFill>
                <a:srgbClr val="0000FF"/>
              </a:solidFill>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7825" name="Google Shape;267;gd7b2a538cb_0_22:notes">
            <a:extLst>
              <a:ext uri="{FF2B5EF4-FFF2-40B4-BE49-F238E27FC236}">
                <a16:creationId xmlns:a16="http://schemas.microsoft.com/office/drawing/2014/main" id="{F97F30B6-C506-42C0-956F-F34D44C0D96B}"/>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cap="flat">
            <a:round/>
            <a:headEnd type="none" w="sm" len="sm"/>
            <a:tailEnd type="none" w="sm" len="sm"/>
          </a:ln>
        </p:spPr>
      </p:sp>
      <p:sp>
        <p:nvSpPr>
          <p:cNvPr id="77826" name="Google Shape;268;gd7b2a538cb_0_22:notes">
            <a:extLst>
              <a:ext uri="{FF2B5EF4-FFF2-40B4-BE49-F238E27FC236}">
                <a16:creationId xmlns:a16="http://schemas.microsoft.com/office/drawing/2014/main" id="{4641D57C-E2A3-4DA2-A3F1-DE22C0AD9936}"/>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5275" tIns="46825" rIns="95275" bIns="46825"/>
          <a:lstStyle/>
          <a:p>
            <a:pPr>
              <a:spcBef>
                <a:spcPct val="0"/>
              </a:spcBef>
            </a:pPr>
            <a:endParaRPr lang="en-US" altLang="en-US" dirty="0">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9873" name="Google Shape;278;p28:notes">
            <a:extLst>
              <a:ext uri="{FF2B5EF4-FFF2-40B4-BE49-F238E27FC236}">
                <a16:creationId xmlns:a16="http://schemas.microsoft.com/office/drawing/2014/main" id="{60C9B5AF-93BA-4304-8755-90A8D2CBDBA5}"/>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noFill/>
          </a:ln>
          <a:extLst>
            <a:ext uri="{91240B29-F687-4F45-9708-019B960494DF}">
              <a14:hiddenLine xmlns:a14="http://schemas.microsoft.com/office/drawing/2010/main" w="12700">
                <a:solidFill>
                  <a:schemeClr val="tx1"/>
                </a:solidFill>
                <a:round/>
                <a:headEnd/>
                <a:tailEnd/>
              </a14:hiddenLine>
            </a:ext>
          </a:extLst>
        </p:spPr>
      </p:sp>
      <p:sp>
        <p:nvSpPr>
          <p:cNvPr id="279" name="Google Shape;279;p28:notes">
            <a:extLst>
              <a:ext uri="{FF2B5EF4-FFF2-40B4-BE49-F238E27FC236}">
                <a16:creationId xmlns:a16="http://schemas.microsoft.com/office/drawing/2014/main" id="{F84BD7D2-7F0C-42CC-8238-7530DC72945C}"/>
              </a:ext>
            </a:extLst>
          </p:cNvPr>
          <p:cNvSpPr txBox="1">
            <a:spLocks noGrp="1"/>
          </p:cNvSpPr>
          <p:nvPr>
            <p:ph type="body" idx="1"/>
          </p:nvPr>
        </p:nvSpPr>
        <p:spPr>
          <a:ln/>
        </p:spPr>
        <p:txBody>
          <a:bodyPr spcFirstLastPara="1" lIns="95275" tIns="46825" rIns="95275" bIns="46825">
            <a:noAutofit/>
          </a:bodyPr>
          <a:lstStyle/>
          <a:p>
            <a:pPr>
              <a:spcBef>
                <a:spcPts val="0"/>
              </a:spcBef>
              <a:spcAft>
                <a:spcPts val="0"/>
              </a:spcAft>
              <a:defRPr/>
            </a:pPr>
            <a:r>
              <a:rPr lang="en-US" b="1" dirty="0">
                <a:latin typeface="Calibri"/>
                <a:ea typeface="Calibri"/>
                <a:cs typeface="Calibri"/>
                <a:sym typeface="Calibri"/>
              </a:rPr>
              <a:t>Big idea: </a:t>
            </a:r>
            <a:r>
              <a:rPr lang="en-US" dirty="0">
                <a:latin typeface="Calibri"/>
                <a:ea typeface="Calibri"/>
                <a:cs typeface="Calibri"/>
                <a:sym typeface="Calibri"/>
              </a:rPr>
              <a:t>Participants share the indicators they thought were evident in watching the video.</a:t>
            </a:r>
            <a:endParaRPr dirty="0"/>
          </a:p>
          <a:p>
            <a:pPr>
              <a:spcBef>
                <a:spcPts val="480"/>
              </a:spcBef>
              <a:spcAft>
                <a:spcPts val="0"/>
              </a:spcAft>
              <a:defRPr/>
            </a:pPr>
            <a:endParaRPr dirty="0">
              <a:latin typeface="Calibri"/>
              <a:ea typeface="Calibri"/>
              <a:cs typeface="Calibri"/>
              <a:sym typeface="Calibri"/>
            </a:endParaRPr>
          </a:p>
          <a:p>
            <a:pPr>
              <a:spcBef>
                <a:spcPts val="480"/>
              </a:spcBef>
              <a:spcAft>
                <a:spcPts val="0"/>
              </a:spcAft>
              <a:defRPr/>
            </a:pPr>
            <a:r>
              <a:rPr lang="en-US" b="1" dirty="0">
                <a:latin typeface="Calibri"/>
                <a:ea typeface="Calibri"/>
                <a:cs typeface="Calibri"/>
                <a:sym typeface="Calibri"/>
              </a:rPr>
              <a:t>Facilitator talking points:</a:t>
            </a:r>
          </a:p>
          <a:p>
            <a:pPr marL="171450" indent="-171450">
              <a:spcBef>
                <a:spcPts val="480"/>
              </a:spcBef>
              <a:spcAft>
                <a:spcPts val="0"/>
              </a:spcAft>
              <a:buFont typeface="Arial" panose="020B0604020202020204" pitchFamily="34" charset="0"/>
              <a:buChar char="•"/>
              <a:defRPr/>
            </a:pPr>
            <a:r>
              <a:rPr lang="en-US" dirty="0">
                <a:latin typeface="Calibri"/>
                <a:ea typeface="Calibri"/>
                <a:cs typeface="Calibri"/>
                <a:sym typeface="Calibri"/>
              </a:rPr>
              <a:t>Chat the indicators you thought were evident.</a:t>
            </a:r>
          </a:p>
          <a:p>
            <a:pPr marL="171450" indent="-171450">
              <a:spcBef>
                <a:spcPts val="480"/>
              </a:spcBef>
              <a:spcAft>
                <a:spcPts val="0"/>
              </a:spcAft>
              <a:buFont typeface="Arial" panose="020B0604020202020204" pitchFamily="34" charset="0"/>
              <a:buChar char="•"/>
              <a:defRPr/>
            </a:pPr>
            <a:r>
              <a:rPr lang="en-US" dirty="0">
                <a:latin typeface="Calibri"/>
                <a:ea typeface="Calibri"/>
                <a:cs typeface="Calibri"/>
                <a:sym typeface="Calibri"/>
              </a:rPr>
              <a:t>Then we’ll hear from a couple of teams for additional detail.</a:t>
            </a:r>
          </a:p>
          <a:p>
            <a:pPr>
              <a:spcBef>
                <a:spcPts val="480"/>
              </a:spcBef>
              <a:spcAft>
                <a:spcPts val="0"/>
              </a:spcAft>
              <a:defRPr/>
            </a:pPr>
            <a:endParaRPr lang="en-US" b="1" dirty="0">
              <a:latin typeface="Calibri"/>
              <a:ea typeface="Calibri"/>
              <a:cs typeface="Calibri"/>
              <a:sym typeface="Calibri"/>
            </a:endParaRPr>
          </a:p>
          <a:p>
            <a:pPr>
              <a:spcBef>
                <a:spcPts val="480"/>
              </a:spcBef>
              <a:spcAft>
                <a:spcPts val="0"/>
              </a:spcAft>
              <a:defRPr/>
            </a:pPr>
            <a:r>
              <a:rPr lang="en-US" b="1" dirty="0">
                <a:latin typeface="Calibri"/>
                <a:ea typeface="Calibri"/>
                <a:cs typeface="Calibri"/>
                <a:sym typeface="Calibri"/>
              </a:rPr>
              <a:t>Facilitator notes: </a:t>
            </a:r>
            <a:r>
              <a:rPr lang="en-US" dirty="0">
                <a:latin typeface="Calibri"/>
                <a:ea typeface="Calibri"/>
                <a:cs typeface="Calibri"/>
                <a:sym typeface="Calibri"/>
              </a:rPr>
              <a:t> </a:t>
            </a:r>
            <a:endParaRPr dirty="0"/>
          </a:p>
          <a:p>
            <a:pPr marL="171450" indent="-171450">
              <a:spcBef>
                <a:spcPts val="480"/>
              </a:spcBef>
              <a:spcAft>
                <a:spcPts val="0"/>
              </a:spcAft>
              <a:buClr>
                <a:schemeClr val="dk1"/>
              </a:buClr>
              <a:buSzPts val="1200"/>
              <a:buFont typeface="Arial"/>
              <a:buChar char="•"/>
              <a:defRPr/>
            </a:pPr>
            <a:r>
              <a:rPr lang="en-US" dirty="0">
                <a:latin typeface="Calibri"/>
                <a:ea typeface="Calibri"/>
                <a:cs typeface="Calibri"/>
                <a:sym typeface="Calibri"/>
              </a:rPr>
              <a:t>This is a poll where participants can select more than one answer.</a:t>
            </a:r>
          </a:p>
          <a:p>
            <a:pPr marL="171450" indent="-171450">
              <a:spcBef>
                <a:spcPts val="480"/>
              </a:spcBef>
              <a:spcAft>
                <a:spcPts val="0"/>
              </a:spcAft>
              <a:buClr>
                <a:schemeClr val="dk1"/>
              </a:buClr>
              <a:buSzPts val="1200"/>
              <a:buFont typeface="Arial"/>
              <a:buChar char="•"/>
              <a:defRPr/>
            </a:pPr>
            <a:r>
              <a:rPr lang="en-US" dirty="0">
                <a:latin typeface="Calibri"/>
                <a:cs typeface="Calibri"/>
                <a:sym typeface="Calibri"/>
              </a:rPr>
              <a:t>Each individual can participate in the poll.</a:t>
            </a:r>
            <a:endParaRPr dirty="0"/>
          </a:p>
          <a:p>
            <a:pPr>
              <a:spcBef>
                <a:spcPts val="480"/>
              </a:spcBef>
              <a:spcAft>
                <a:spcPts val="0"/>
              </a:spcAft>
              <a:buClr>
                <a:schemeClr val="dk1"/>
              </a:buClr>
              <a:buSzPts val="1200"/>
              <a:buFont typeface="Arial"/>
              <a:buNone/>
              <a:defRPr/>
            </a:pPr>
            <a:endParaRPr b="1" dirty="0">
              <a:latin typeface="Calibri"/>
              <a:ea typeface="Calibri"/>
              <a:cs typeface="Calibri"/>
              <a:sym typeface="Calibri"/>
            </a:endParaRPr>
          </a:p>
          <a:p>
            <a:pPr>
              <a:spcBef>
                <a:spcPts val="480"/>
              </a:spcBef>
              <a:spcAft>
                <a:spcPts val="0"/>
              </a:spcAft>
              <a:defRPr/>
            </a:pPr>
            <a:endParaRPr dirty="0">
              <a:latin typeface="Times New Roman"/>
              <a:ea typeface="Times New Roman"/>
              <a:cs typeface="Times New Roman"/>
              <a:sym typeface="Times New Roman"/>
            </a:endParaRPr>
          </a:p>
          <a:p>
            <a:pPr>
              <a:spcBef>
                <a:spcPts val="480"/>
              </a:spcBef>
              <a:spcAft>
                <a:spcPts val="0"/>
              </a:spcAft>
              <a:defRPr/>
            </a:pPr>
            <a:endParaRPr dirty="0">
              <a:latin typeface="Times New Roman"/>
              <a:ea typeface="Times New Roman"/>
              <a:cs typeface="Times New Roman"/>
              <a:sym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3969" name="Google Shape;290;p30:notes">
            <a:extLst>
              <a:ext uri="{FF2B5EF4-FFF2-40B4-BE49-F238E27FC236}">
                <a16:creationId xmlns:a16="http://schemas.microsoft.com/office/drawing/2014/main" id="{27A2433B-9342-4163-951A-BE7E5756C441}"/>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cap="flat">
            <a:round/>
            <a:headEnd type="none" w="sm" len="sm"/>
            <a:tailEnd type="none" w="sm" len="sm"/>
          </a:ln>
        </p:spPr>
      </p:sp>
      <p:sp>
        <p:nvSpPr>
          <p:cNvPr id="80899" name="Google Shape;291;p30:notes">
            <a:extLst>
              <a:ext uri="{FF2B5EF4-FFF2-40B4-BE49-F238E27FC236}">
                <a16:creationId xmlns:a16="http://schemas.microsoft.com/office/drawing/2014/main" id="{DE99BBAC-11C7-4433-BC25-2FDA73BE38E9}"/>
              </a:ext>
            </a:extLst>
          </p:cNvPr>
          <p:cNvSpPr>
            <a:spLocks noGrp="1" noChangeArrowheads="1"/>
          </p:cNvSpPr>
          <p:nvPr>
            <p:ph type="body" idx="1"/>
          </p:nvPr>
        </p:nvSpPr>
        <p:spPr>
          <a:ln w="9525"/>
        </p:spPr>
        <p:txBody>
          <a:bodyPr lIns="95275" tIns="46825" rIns="95275" bIns="46825"/>
          <a:lstStyle/>
          <a:p>
            <a:pPr>
              <a:spcBef>
                <a:spcPct val="0"/>
              </a:spcBef>
              <a:defRPr/>
            </a:pPr>
            <a:r>
              <a:rPr lang="en-US" altLang="en-US" b="1" dirty="0">
                <a:latin typeface="Times New Roman" panose="02020603050405020304" pitchFamily="18" charset="0"/>
                <a:cs typeface="Times New Roman" panose="02020603050405020304" pitchFamily="18" charset="0"/>
                <a:sym typeface="Times New Roman" panose="02020603050405020304" pitchFamily="18" charset="0"/>
              </a:rPr>
              <a:t>Big idea</a:t>
            </a:r>
            <a:r>
              <a:rPr lang="en-US" altLang="en-US" dirty="0">
                <a:latin typeface="Times New Roman" panose="02020603050405020304" pitchFamily="18" charset="0"/>
                <a:cs typeface="Times New Roman" panose="02020603050405020304" pitchFamily="18" charset="0"/>
                <a:sym typeface="Times New Roman" panose="02020603050405020304" pitchFamily="18" charset="0"/>
              </a:rPr>
              <a:t>: </a:t>
            </a:r>
            <a:r>
              <a:rPr lang="en-US" altLang="en-US" dirty="0">
                <a:latin typeface="Calibri" panose="020F0502020204030204" pitchFamily="34" charset="0"/>
                <a:sym typeface="Calibri" panose="020F0502020204030204" pitchFamily="34" charset="0"/>
              </a:rPr>
              <a:t>Share ratings for Core Action 1 across teams.</a:t>
            </a:r>
            <a:endParaRPr lang="en-US" altLang="en-US" dirty="0">
              <a:latin typeface="Times New Roman" panose="02020603050405020304" pitchFamily="18" charset="0"/>
            </a:endParaRPr>
          </a:p>
          <a:p>
            <a:pPr>
              <a:spcBef>
                <a:spcPts val="475"/>
              </a:spcBef>
              <a:defRPr/>
            </a:pPr>
            <a:endParaRPr lang="en-US" altLang="en-US" b="1" dirty="0">
              <a:latin typeface="Calibri" panose="020F0502020204030204" pitchFamily="34" charset="0"/>
              <a:sym typeface="Calibri" panose="020F0502020204030204" pitchFamily="34" charset="0"/>
            </a:endParaRPr>
          </a:p>
          <a:p>
            <a:pPr>
              <a:spcBef>
                <a:spcPts val="475"/>
              </a:spcBef>
              <a:defRPr/>
            </a:pPr>
            <a:r>
              <a:rPr lang="en-US" altLang="en-US" b="1" dirty="0">
                <a:latin typeface="Calibri" panose="020F0502020204030204" pitchFamily="34" charset="0"/>
                <a:sym typeface="Calibri" panose="020F0502020204030204" pitchFamily="34" charset="0"/>
              </a:rPr>
              <a:t>Facilitator talking points:</a:t>
            </a:r>
            <a:endParaRPr lang="en-US" alt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Times New Roman" panose="02020603050405020304" pitchFamily="18" charset="0"/>
            </a:endParaRPr>
          </a:p>
          <a:p>
            <a:pPr marL="171450" indent="-171450" eaLnBrk="1" hangingPunct="1">
              <a:spcBef>
                <a:spcPts val="475"/>
              </a:spcBef>
              <a:buClr>
                <a:srgbClr val="000000"/>
              </a:buClr>
              <a:buSzPts val="1400"/>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Ask participants to take 5 minutes to compare their ratings with the sample ratings.</a:t>
            </a:r>
          </a:p>
          <a:p>
            <a:pPr>
              <a:spcBef>
                <a:spcPts val="475"/>
              </a:spcBef>
              <a:defRPr/>
            </a:pPr>
            <a:endParaRPr lang="en-US" altLang="en-US" b="1" dirty="0">
              <a:latin typeface="Calibri" panose="020F0502020204030204" pitchFamily="34" charset="0"/>
              <a:sym typeface="Calibri" panose="020F0502020204030204" pitchFamily="34" charset="0"/>
            </a:endParaRPr>
          </a:p>
          <a:p>
            <a:pPr>
              <a:spcBef>
                <a:spcPts val="475"/>
              </a:spcBef>
              <a:defRPr/>
            </a:pPr>
            <a:r>
              <a:rPr lang="en-US" altLang="en-US" b="1" dirty="0">
                <a:latin typeface="Calibri" panose="020F0502020204030204" pitchFamily="34" charset="0"/>
                <a:sym typeface="Calibri" panose="020F0502020204030204" pitchFamily="34" charset="0"/>
              </a:rPr>
              <a:t>Facilitator notes: </a:t>
            </a:r>
            <a:endParaRPr lang="en-US" altLang="en-US" dirty="0">
              <a:latin typeface="Times New Roman" panose="02020603050405020304" pitchFamily="18" charset="0"/>
            </a:endParaRPr>
          </a:p>
          <a:p>
            <a:pPr marL="171450" indent="-171450">
              <a:spcBef>
                <a:spcPts val="475"/>
              </a:spcBef>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Give participants a few minutes to review the evidence.</a:t>
            </a:r>
          </a:p>
          <a:p>
            <a:pPr marL="171450" marR="0" lvl="0" indent="-171450" algn="l" defTabSz="923925" rtl="0" eaLnBrk="0" fontAlgn="base" latinLnBrk="0" hangingPunct="0">
              <a:lnSpc>
                <a:spcPct val="90000"/>
              </a:lnSpc>
              <a:spcBef>
                <a:spcPts val="475"/>
              </a:spcBef>
              <a:spcAft>
                <a:spcPct val="0"/>
              </a:spcAft>
              <a:buClrTx/>
              <a:buSzTx/>
              <a:buFont typeface="Arial" panose="020B0604020202020204" pitchFamily="34" charset="0"/>
              <a:buChar char="•"/>
              <a:tabLst/>
              <a:defRPr/>
            </a:pPr>
            <a:r>
              <a:rPr lang="en-US" altLang="en-US" dirty="0">
                <a:latin typeface="Calibri" panose="020F0502020204030204" pitchFamily="34" charset="0"/>
                <a:sym typeface="Calibri" panose="020F0502020204030204" pitchFamily="34" charset="0"/>
              </a:rPr>
              <a:t>Go over the evidence in the </a:t>
            </a:r>
            <a:r>
              <a:rPr lang="en-US" altLang="en-US">
                <a:latin typeface="Calibri" panose="020F0502020204030204" pitchFamily="34" charset="0"/>
                <a:sym typeface="Calibri" panose="020F0502020204030204" pitchFamily="34" charset="0"/>
              </a:rPr>
              <a:t>Resource Package. </a:t>
            </a:r>
            <a:r>
              <a:rPr lang="en-US" altLang="en-US" dirty="0">
                <a:latin typeface="Calibri" panose="020F0502020204030204" pitchFamily="34" charset="0"/>
                <a:sym typeface="Calibri" panose="020F0502020204030204" pitchFamily="34" charset="0"/>
              </a:rPr>
              <a:t>Determine if differences in ratings are because of a difference in evidence.</a:t>
            </a:r>
          </a:p>
          <a:p>
            <a:pPr marL="171450" indent="-171450">
              <a:spcBef>
                <a:spcPts val="475"/>
              </a:spcBef>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Facilitator should note how teams’ ratings compared to what they got.</a:t>
            </a:r>
          </a:p>
          <a:p>
            <a:pPr>
              <a:lnSpc>
                <a:spcPct val="107000"/>
              </a:lnSpc>
              <a:spcBef>
                <a:spcPct val="0"/>
              </a:spcBef>
              <a:defRPr/>
            </a:pPr>
            <a:endParaRPr lang="en-US" altLang="en-US" sz="1000" b="1" dirty="0">
              <a:latin typeface="Helvetica Neue" panose="02000503000000020004" pitchFamily="2" charset="0"/>
              <a:sym typeface="Helvetica Neue" panose="02000503000000020004" pitchFamily="2" charset="0"/>
            </a:endParaRPr>
          </a:p>
          <a:p>
            <a:pPr>
              <a:lnSpc>
                <a:spcPct val="107000"/>
              </a:lnSpc>
              <a:spcBef>
                <a:spcPct val="0"/>
              </a:spcBef>
              <a:defRPr/>
            </a:pPr>
            <a:endParaRPr lang="en-US" altLang="en-US" sz="1000" b="1" dirty="0">
              <a:latin typeface="Helvetica Neue" panose="02000503000000020004" pitchFamily="2" charset="0"/>
              <a:sym typeface="Helvetica Neue" panose="02000503000000020004" pitchFamily="2" charset="0"/>
            </a:endParaRPr>
          </a:p>
          <a:p>
            <a:pPr>
              <a:lnSpc>
                <a:spcPct val="107000"/>
              </a:lnSpc>
              <a:spcBef>
                <a:spcPct val="0"/>
              </a:spcBef>
              <a:defRPr/>
            </a:pPr>
            <a:r>
              <a:rPr lang="en-US" altLang="en-US" sz="1000" b="1" dirty="0">
                <a:latin typeface="Helvetica Neue" panose="02000503000000020004" pitchFamily="2" charset="0"/>
                <a:sym typeface="Helvetica Neue" panose="02000503000000020004" pitchFamily="2" charset="0"/>
              </a:rPr>
              <a:t>Evidence observed:</a:t>
            </a:r>
            <a:endParaRPr lang="en-US" altLang="en-US" sz="1100" dirty="0">
              <a:latin typeface="Calibri" panose="020F0502020204030204" pitchFamily="34" charset="0"/>
              <a:sym typeface="Calibri" panose="020F0502020204030204" pitchFamily="34" charset="0"/>
            </a:endParaRPr>
          </a:p>
          <a:p>
            <a:pPr>
              <a:spcBef>
                <a:spcPts val="1650"/>
              </a:spcBef>
              <a:defRPr/>
            </a:pPr>
            <a:r>
              <a:rPr lang="en-US" altLang="en-US" sz="900" b="1" dirty="0">
                <a:solidFill>
                  <a:srgbClr val="231F20"/>
                </a:solidFill>
                <a:latin typeface="Helvetica Neue" panose="02000503000000020004" pitchFamily="2" charset="0"/>
                <a:sym typeface="Helvetica Neue" panose="02000503000000020004" pitchFamily="2" charset="0"/>
              </a:rPr>
              <a:t>Indicator A:</a:t>
            </a:r>
            <a:endParaRPr lang="en-US" altLang="en-US" sz="1100" dirty="0">
              <a:latin typeface="Helvetica Neue" panose="02000503000000020004" pitchFamily="2" charset="0"/>
              <a:sym typeface="Helvetica Neue" panose="02000503000000020004" pitchFamily="2" charset="0"/>
            </a:endParaRPr>
          </a:p>
          <a:p>
            <a:pPr>
              <a:spcBef>
                <a:spcPts val="900"/>
              </a:spcBef>
              <a:defRPr/>
            </a:pPr>
            <a:r>
              <a:rPr lang="en-US" altLang="en-US" sz="900" dirty="0">
                <a:solidFill>
                  <a:srgbClr val="231F20"/>
                </a:solidFill>
                <a:latin typeface="Helvetica Neue" panose="02000503000000020004" pitchFamily="2" charset="0"/>
                <a:sym typeface="Helvetica Neue" panose="02000503000000020004" pitchFamily="2" charset="0"/>
              </a:rPr>
              <a:t>Two CCR standards are listed in the lesson plan and reflected in the lesson:</a:t>
            </a:r>
            <a:endParaRPr lang="en-US" altLang="en-US" sz="1100" dirty="0">
              <a:latin typeface="Helvetica Neue" panose="02000503000000020004" pitchFamily="2" charset="0"/>
              <a:sym typeface="Helvetica Neue" panose="02000503000000020004" pitchFamily="2" charset="0"/>
            </a:endParaRPr>
          </a:p>
          <a:p>
            <a:pPr marL="171450" indent="-171450">
              <a:spcBef>
                <a:spcPts val="900"/>
              </a:spcBef>
              <a:buClr>
                <a:srgbClr val="231F20"/>
              </a:buClr>
              <a:buSzPts val="1000"/>
              <a:buFont typeface="Arial" panose="020B0604020202020204" pitchFamily="34" charset="0"/>
              <a:buChar char="•"/>
              <a:defRPr/>
            </a:pPr>
            <a:r>
              <a:rPr lang="en-US" altLang="en-US" sz="900" dirty="0">
                <a:solidFill>
                  <a:srgbClr val="231F20"/>
                </a:solidFill>
                <a:latin typeface="Helvetica Neue" panose="02000503000000020004" pitchFamily="2" charset="0"/>
                <a:sym typeface="Helvetica Neue" panose="02000503000000020004" pitchFamily="2" charset="0"/>
              </a:rPr>
              <a:t>A central standard is 8.F.1: Understand that a function is a rule that assigns to each input exactly one output. The graph of a function is the set of ordered pairs consisting of an input and the corresponding output. </a:t>
            </a:r>
            <a:endParaRPr lang="en-US" altLang="en-US" sz="1100" dirty="0">
              <a:latin typeface="Helvetica Neue" panose="02000503000000020004" pitchFamily="2" charset="0"/>
              <a:sym typeface="Helvetica Neue" panose="02000503000000020004" pitchFamily="2" charset="0"/>
            </a:endParaRPr>
          </a:p>
          <a:p>
            <a:pPr marL="171450" indent="-171450">
              <a:spcBef>
                <a:spcPts val="900"/>
              </a:spcBef>
              <a:buClr>
                <a:srgbClr val="231F20"/>
              </a:buClr>
              <a:buSzPts val="1000"/>
              <a:buFont typeface="Arial" panose="020B0604020202020204" pitchFamily="34" charset="0"/>
              <a:buChar char="•"/>
              <a:defRPr/>
            </a:pPr>
            <a:r>
              <a:rPr lang="en-US" altLang="en-US" sz="900" dirty="0">
                <a:solidFill>
                  <a:srgbClr val="231F20"/>
                </a:solidFill>
                <a:latin typeface="Helvetica Neue" panose="02000503000000020004" pitchFamily="2" charset="0"/>
                <a:sym typeface="Helvetica Neue" panose="02000503000000020004" pitchFamily="2" charset="0"/>
              </a:rPr>
              <a:t>Another is 5.G.1: Use a pair of perpendicular number lines, called axes, to define a coordinate system, with the intersection of the lines (the origin) arranged to coincide with the 0 on each line and a given point in the plane located by using an ordered pair of numbers, called its coordinates. Understand that the first number indicates how far to travel from the origin in the direction of one axis. The second number indicates how far to travel in the direction of the second axis, with the convention that the names of the two axes and the coordinates correspond (e.g., x-axis and x-coordinate, y-axis and y-coordinate).</a:t>
            </a:r>
            <a:endParaRPr lang="en-US" altLang="en-US" sz="1100" dirty="0">
              <a:latin typeface="Helvetica Neue" panose="02000503000000020004" pitchFamily="2" charset="0"/>
              <a:sym typeface="Helvetica Neue" panose="02000503000000020004" pitchFamily="2" charset="0"/>
            </a:endParaRPr>
          </a:p>
          <a:p>
            <a:pPr>
              <a:spcBef>
                <a:spcPts val="50"/>
              </a:spcBef>
              <a:buFont typeface="Arial" panose="020B0604020202020204" pitchFamily="34" charset="0"/>
              <a:buNone/>
              <a:defRPr/>
            </a:pPr>
            <a:r>
              <a:rPr lang="en-US" altLang="en-US" sz="900" dirty="0">
                <a:solidFill>
                  <a:srgbClr val="231F20"/>
                </a:solidFill>
                <a:latin typeface="Helvetica Neue" panose="02000503000000020004" pitchFamily="2" charset="0"/>
                <a:sym typeface="Helvetica Neue" panose="02000503000000020004" pitchFamily="2" charset="0"/>
              </a:rPr>
              <a:t> </a:t>
            </a:r>
            <a:endParaRPr lang="en-US" altLang="en-US" sz="1100" dirty="0">
              <a:latin typeface="Helvetica Neue" panose="02000503000000020004" pitchFamily="2" charset="0"/>
              <a:sym typeface="Helvetica Neue" panose="02000503000000020004" pitchFamily="2" charset="0"/>
            </a:endParaRPr>
          </a:p>
          <a:p>
            <a:pPr>
              <a:spcBef>
                <a:spcPts val="50"/>
              </a:spcBef>
              <a:defRPr/>
            </a:pPr>
            <a:r>
              <a:rPr lang="en-US" altLang="en-US" sz="900" dirty="0">
                <a:solidFill>
                  <a:srgbClr val="231F20"/>
                </a:solidFill>
                <a:latin typeface="Helvetica Neue" panose="02000503000000020004" pitchFamily="2" charset="0"/>
                <a:sym typeface="Helvetica Neue" panose="02000503000000020004" pitchFamily="2" charset="0"/>
              </a:rPr>
              <a:t>Both standards identified in this lesson are central to students’ learning.</a:t>
            </a:r>
            <a:endParaRPr lang="en-US" altLang="en-US" sz="1100" dirty="0">
              <a:latin typeface="Helvetica Neue" panose="02000503000000020004" pitchFamily="2" charset="0"/>
              <a:sym typeface="Helvetica Neue" panose="02000503000000020004" pitchFamily="2" charset="0"/>
            </a:endParaRPr>
          </a:p>
          <a:p>
            <a:pPr marL="0" marR="0" lvl="0" indent="0" algn="just" defTabSz="923925" rtl="0" eaLnBrk="0" fontAlgn="base" latinLnBrk="0" hangingPunct="0">
              <a:lnSpc>
                <a:spcPct val="90000"/>
              </a:lnSpc>
              <a:spcBef>
                <a:spcPts val="913"/>
              </a:spcBef>
              <a:spcAft>
                <a:spcPct val="0"/>
              </a:spcAft>
              <a:buClrTx/>
              <a:buSzTx/>
              <a:buFontTx/>
              <a:buNone/>
              <a:tabLst/>
              <a:defRPr/>
            </a:pPr>
            <a:r>
              <a:rPr lang="en-US" sz="1200" kern="1200" dirty="0">
                <a:solidFill>
                  <a:schemeClr val="tx1"/>
                </a:solidFill>
                <a:effectLst/>
                <a:latin typeface="Times New Roman" pitchFamily="-109" charset="0"/>
                <a:ea typeface="MS PGothic" panose="020B0600070205080204" pitchFamily="34" charset="-128"/>
                <a:cs typeface="MS PGothic" charset="0"/>
              </a:rPr>
              <a:t>Just as the standards require, Richmond addresses the concept of a function as a rule assigning each input to exactly one output numerous times. This leads to evidence of student understanding. </a:t>
            </a:r>
            <a:r>
              <a:rPr lang="en-US" altLang="en-US" sz="900" dirty="0">
                <a:solidFill>
                  <a:srgbClr val="231F20"/>
                </a:solidFill>
                <a:latin typeface="Helvetica Neue" panose="02000503000000020004" pitchFamily="2" charset="0"/>
                <a:sym typeface="Helvetica Neue" panose="02000503000000020004" pitchFamily="2" charset="0"/>
              </a:rPr>
              <a:t>He encourages them to understand and use the coordinate plane for plotting ordered pairs.</a:t>
            </a:r>
            <a:endParaRPr lang="en-US" altLang="en-US" sz="1100" dirty="0">
              <a:latin typeface="Helvetica Neue" panose="02000503000000020004" pitchFamily="2" charset="0"/>
              <a:sym typeface="Helvetica Neue" panose="02000503000000020004" pitchFamily="2" charset="0"/>
            </a:endParaRPr>
          </a:p>
          <a:p>
            <a:pPr marL="171450" indent="-171450">
              <a:spcBef>
                <a:spcPts val="963"/>
              </a:spcBef>
              <a:buClr>
                <a:srgbClr val="231F20"/>
              </a:buClr>
              <a:buSzPts val="1000"/>
              <a:buFont typeface="Arial" panose="020B0604020202020204" pitchFamily="34" charset="0"/>
              <a:buChar char="•"/>
              <a:defRPr/>
            </a:pPr>
            <a:r>
              <a:rPr lang="en-US" altLang="en-US" sz="900" dirty="0">
                <a:solidFill>
                  <a:srgbClr val="231F20"/>
                </a:solidFill>
                <a:latin typeface="Helvetica Neue" panose="02000503000000020004" pitchFamily="2" charset="0"/>
                <a:sym typeface="Helvetica Neue" panose="02000503000000020004" pitchFamily="2" charset="0"/>
              </a:rPr>
              <a:t>During the warm-up, Richmond asks students to identify a rule and complete a table with missing inputs for corresponding outputs and vice versa.</a:t>
            </a:r>
            <a:endParaRPr lang="en-US" altLang="en-US" sz="1100" dirty="0">
              <a:latin typeface="Helvetica Neue" panose="02000503000000020004" pitchFamily="2" charset="0"/>
              <a:sym typeface="Helvetica Neue" panose="02000503000000020004" pitchFamily="2" charset="0"/>
            </a:endParaRPr>
          </a:p>
          <a:p>
            <a:pPr marL="171450" indent="-171450">
              <a:spcBef>
                <a:spcPts val="963"/>
              </a:spcBef>
              <a:buClr>
                <a:srgbClr val="231F20"/>
              </a:buClr>
              <a:buSzPts val="1000"/>
              <a:buFont typeface="Arial" panose="020B0604020202020204" pitchFamily="34" charset="0"/>
              <a:buChar char="•"/>
              <a:defRPr/>
            </a:pPr>
            <a:r>
              <a:rPr lang="en-US" altLang="en-US" sz="900" dirty="0">
                <a:solidFill>
                  <a:srgbClr val="231F20"/>
                </a:solidFill>
                <a:latin typeface="Helvetica Neue" panose="02000503000000020004" pitchFamily="2" charset="0"/>
                <a:sym typeface="Helvetica Neue" panose="02000503000000020004" pitchFamily="2" charset="0"/>
              </a:rPr>
              <a:t>Richmond shows students that a function graph is a set of ordered pairs consisting of an input and corresponding output. Richmond doesn’t always use the language from the standard. His focus is on students grasping the concepts before introducing new vocabulary terms or definitions.</a:t>
            </a:r>
            <a:endParaRPr lang="en-US" altLang="en-US" sz="1100" dirty="0">
              <a:latin typeface="Helvetica Neue" panose="02000503000000020004" pitchFamily="2" charset="0"/>
              <a:sym typeface="Helvetica Neue" panose="02000503000000020004" pitchFamily="2" charset="0"/>
            </a:endParaRPr>
          </a:p>
          <a:p>
            <a:pPr marL="171450" indent="-171450">
              <a:spcBef>
                <a:spcPts val="963"/>
              </a:spcBef>
              <a:buClr>
                <a:srgbClr val="231F20"/>
              </a:buClr>
              <a:buSzPts val="1000"/>
              <a:buFont typeface="Arial" panose="020B0604020202020204" pitchFamily="34" charset="0"/>
              <a:buChar char="•"/>
              <a:defRPr/>
            </a:pPr>
            <a:r>
              <a:rPr lang="en-US" altLang="en-US" sz="900" dirty="0">
                <a:solidFill>
                  <a:srgbClr val="231F20"/>
                </a:solidFill>
                <a:latin typeface="Helvetica Neue" panose="02000503000000020004" pitchFamily="2" charset="0"/>
                <a:sym typeface="Helvetica Neue" panose="02000503000000020004" pitchFamily="2" charset="0"/>
              </a:rPr>
              <a:t>Richmond introduces students to the concept of graphing functions [at 00:22:53:00]. He communicates how to plot points and briefly introduces the terms “x-axis,” “y-axis,” and “coordinates,” yet steers students away from using them. His strategy encourages students to use the “input” and “output” language rather than fall back on the often-misunderstood x and y terminology. </a:t>
            </a:r>
            <a:endParaRPr lang="en-US" altLang="en-US" sz="1100" dirty="0">
              <a:latin typeface="Helvetica Neue" panose="02000503000000020004" pitchFamily="2" charset="0"/>
              <a:sym typeface="Helvetica Neue" panose="02000503000000020004" pitchFamily="2" charset="0"/>
            </a:endParaRPr>
          </a:p>
          <a:p>
            <a:pPr marL="171450" indent="-171450" algn="just">
              <a:spcBef>
                <a:spcPts val="900"/>
              </a:spcBef>
              <a:buFont typeface="Arial" panose="020B0604020202020204" pitchFamily="34" charset="0"/>
              <a:buChar char="•"/>
              <a:defRPr/>
            </a:pPr>
            <a:r>
              <a:rPr lang="en-US" altLang="en-US" sz="900" dirty="0">
                <a:solidFill>
                  <a:srgbClr val="231F20"/>
                </a:solidFill>
                <a:latin typeface="Helvetica Neue" panose="02000503000000020004" pitchFamily="2" charset="0"/>
                <a:sym typeface="Helvetica Neue" panose="02000503000000020004" pitchFamily="2" charset="0"/>
              </a:rPr>
              <a:t>Richmond underscores the goals listed in his lesson plan throughout the class session. For example, he reviews how they have represented a function so far (using a rule or a table) and says they will look at a third way [at 00:19:44:00]. When showing a graph later, he reinforces these three ways to show a function, i.e., with</a:t>
            </a:r>
            <a:r>
              <a:rPr lang="en-US" altLang="en-US" sz="900" dirty="0">
                <a:latin typeface="Helvetica Neue" panose="02000503000000020004" pitchFamily="2" charset="0"/>
                <a:sym typeface="Helvetica Neue" panose="02000503000000020004" pitchFamily="2" charset="0"/>
              </a:rPr>
              <a:t> </a:t>
            </a:r>
            <a:r>
              <a:rPr lang="en-US" altLang="en-US" sz="900" dirty="0">
                <a:solidFill>
                  <a:srgbClr val="231F20"/>
                </a:solidFill>
                <a:latin typeface="Helvetica Neue" panose="02000503000000020004" pitchFamily="2" charset="0"/>
                <a:sym typeface="Helvetica Neue" panose="02000503000000020004" pitchFamily="2" charset="0"/>
              </a:rPr>
              <a:t>a table, a rule, and a graph [at 00:28:24:00]. He also clarifies the connection between the inputs and outputs (the ordered pairs) and the graph [at 00:26:00:00]. He points out the importance of the position of the origin of the graph [at 00:45:33:00].</a:t>
            </a:r>
            <a:endParaRPr lang="en-US" altLang="en-US" sz="1100" dirty="0">
              <a:latin typeface="Helvetica Neue" panose="02000503000000020004" pitchFamily="2" charset="0"/>
              <a:sym typeface="Helvetica Neue" panose="02000503000000020004" pitchFamily="2" charset="0"/>
            </a:endParaRPr>
          </a:p>
          <a:p>
            <a:pPr>
              <a:lnSpc>
                <a:spcPct val="107000"/>
              </a:lnSpc>
              <a:spcBef>
                <a:spcPct val="0"/>
              </a:spcBef>
              <a:defRPr/>
            </a:pPr>
            <a:r>
              <a:rPr lang="en-US" altLang="en-US" sz="1100" dirty="0">
                <a:latin typeface="Times New Roman" panose="02020603050405020304" pitchFamily="18" charset="0"/>
                <a:cs typeface="Times New Roman" panose="02020603050405020304" pitchFamily="18" charset="0"/>
                <a:sym typeface="Times New Roman" panose="02020603050405020304" pitchFamily="18" charset="0"/>
              </a:rPr>
              <a:t> </a:t>
            </a:r>
            <a:endParaRPr lang="en-US" altLang="en-US" sz="1100" dirty="0">
              <a:latin typeface="Calibri" panose="020F0502020204030204" pitchFamily="34" charset="0"/>
              <a:sym typeface="Calibri" panose="020F0502020204030204" pitchFamily="34" charset="0"/>
            </a:endParaRPr>
          </a:p>
          <a:p>
            <a:pPr>
              <a:lnSpc>
                <a:spcPct val="107000"/>
              </a:lnSpc>
              <a:spcBef>
                <a:spcPts val="800"/>
              </a:spcBef>
              <a:defRPr/>
            </a:pPr>
            <a:r>
              <a:rPr lang="en-US" altLang="en-US" sz="900" b="1" dirty="0">
                <a:latin typeface="Helvetica Neue" panose="02000503000000020004" pitchFamily="2" charset="0"/>
                <a:sym typeface="Helvetica Neue" panose="02000503000000020004" pitchFamily="2" charset="0"/>
              </a:rPr>
              <a:t>Indicator B:</a:t>
            </a:r>
            <a:endParaRPr lang="en-US" altLang="en-US" sz="1100" dirty="0">
              <a:latin typeface="Calibri" panose="020F0502020204030204" pitchFamily="34" charset="0"/>
              <a:sym typeface="Calibri" panose="020F0502020204030204" pitchFamily="34" charset="0"/>
            </a:endParaRPr>
          </a:p>
          <a:p>
            <a:pPr>
              <a:spcBef>
                <a:spcPts val="900"/>
              </a:spcBef>
              <a:defRPr/>
            </a:pPr>
            <a:r>
              <a:rPr lang="en-US" altLang="en-US" sz="900" dirty="0">
                <a:solidFill>
                  <a:srgbClr val="231F20"/>
                </a:solidFill>
                <a:latin typeface="Helvetica Neue" panose="02000503000000020004" pitchFamily="2" charset="0"/>
                <a:sym typeface="Helvetica Neue" panose="02000503000000020004" pitchFamily="2" charset="0"/>
              </a:rPr>
              <a:t>Named and reflected in the lesson are: MP.8 (Look for and express regularity in repeated reasoning) and MP.3 (Construct viable arguments and critique others' reasoning) are named and reflected in the lesson. Here are two examples of Richmond eliciting these habits of mind in students:</a:t>
            </a:r>
            <a:endParaRPr lang="en-US" altLang="en-US" sz="1100" dirty="0">
              <a:latin typeface="Helvetica Neue" panose="02000503000000020004" pitchFamily="2" charset="0"/>
              <a:sym typeface="Helvetica Neue" panose="02000503000000020004" pitchFamily="2" charset="0"/>
            </a:endParaRPr>
          </a:p>
          <a:p>
            <a:pPr marL="171450" indent="-171450">
              <a:spcBef>
                <a:spcPts val="963"/>
              </a:spcBef>
              <a:buClr>
                <a:srgbClr val="231F20"/>
              </a:buClr>
              <a:buSzPts val="1000"/>
              <a:buFont typeface="Arial" panose="020B0604020202020204" pitchFamily="34" charset="0"/>
              <a:buChar char="•"/>
              <a:defRPr/>
            </a:pPr>
            <a:r>
              <a:rPr lang="en-US" altLang="en-US" sz="900" dirty="0">
                <a:solidFill>
                  <a:srgbClr val="231F20"/>
                </a:solidFill>
                <a:latin typeface="Helvetica Neue" panose="02000503000000020004" pitchFamily="2" charset="0"/>
                <a:sym typeface="Helvetica Neue" panose="02000503000000020004" pitchFamily="2" charset="0"/>
              </a:rPr>
              <a:t>MP.8—During the warm-up, students are asked to complete several function tables. He helps them learn how to recognize the rule for a function based on the pattern observed in the inputs and outputs [at 00:00:25:00].</a:t>
            </a:r>
            <a:endParaRPr lang="en-US" altLang="en-US" sz="1100" dirty="0">
              <a:latin typeface="Helvetica Neue" panose="02000503000000020004" pitchFamily="2" charset="0"/>
              <a:sym typeface="Helvetica Neue" panose="02000503000000020004" pitchFamily="2" charset="0"/>
            </a:endParaRPr>
          </a:p>
          <a:p>
            <a:pPr marL="171450" indent="-171450">
              <a:spcBef>
                <a:spcPts val="963"/>
              </a:spcBef>
              <a:buClr>
                <a:srgbClr val="231F20"/>
              </a:buClr>
              <a:buSzPts val="1000"/>
              <a:buFont typeface="Arial" panose="020B0604020202020204" pitchFamily="34" charset="0"/>
              <a:buChar char="•"/>
              <a:defRPr/>
            </a:pPr>
            <a:r>
              <a:rPr lang="en-US" altLang="en-US" sz="900" dirty="0">
                <a:solidFill>
                  <a:srgbClr val="231F20"/>
                </a:solidFill>
                <a:latin typeface="Helvetica Neue" panose="02000503000000020004" pitchFamily="2" charset="0"/>
                <a:sym typeface="Helvetica Neue" panose="02000503000000020004" pitchFamily="2" charset="0"/>
              </a:rPr>
              <a:t>MP.3—</a:t>
            </a:r>
            <a:endParaRPr lang="en-US" altLang="en-US" sz="1100" dirty="0">
              <a:latin typeface="Helvetica Neue" panose="02000503000000020004" pitchFamily="2" charset="0"/>
              <a:sym typeface="Helvetica Neue" panose="02000503000000020004" pitchFamily="2" charset="0"/>
            </a:endParaRPr>
          </a:p>
          <a:p>
            <a:pPr marL="742950" lvl="1" indent="-285750">
              <a:spcBef>
                <a:spcPts val="963"/>
              </a:spcBef>
              <a:buClr>
                <a:srgbClr val="231F20"/>
              </a:buClr>
              <a:buSzPts val="1000"/>
              <a:buFont typeface="Noto Sans Symbols"/>
              <a:buChar char="▪"/>
              <a:defRPr/>
            </a:pPr>
            <a:r>
              <a:rPr lang="en-US" altLang="en-US" sz="900" dirty="0">
                <a:solidFill>
                  <a:srgbClr val="231F20"/>
                </a:solidFill>
                <a:latin typeface="Helvetica Neue" panose="02000503000000020004" pitchFamily="2" charset="0"/>
                <a:sym typeface="Helvetica Neue" panose="02000503000000020004" pitchFamily="2" charset="0"/>
              </a:rPr>
              <a:t>In small- and large-group discussions during and after the warm-up and in the graphing activity, students are asked to present and support their findings. They are also asked to recognize errors, and discuss others' reasoning [at 00:05:34:00 and 00:37:49:00].</a:t>
            </a:r>
            <a:endParaRPr lang="en-US" altLang="en-US" sz="1100" dirty="0">
              <a:latin typeface="Helvetica Neue" panose="02000503000000020004" pitchFamily="2" charset="0"/>
              <a:sym typeface="Helvetica Neue" panose="02000503000000020004" pitchFamily="2" charset="0"/>
            </a:endParaRPr>
          </a:p>
          <a:p>
            <a:pPr marL="742950" lvl="1" indent="-285750">
              <a:spcBef>
                <a:spcPts val="963"/>
              </a:spcBef>
              <a:buClr>
                <a:srgbClr val="231F20"/>
              </a:buClr>
              <a:buSzPts val="1000"/>
              <a:buFont typeface="Noto Sans Symbols"/>
              <a:buChar char="▪"/>
              <a:defRPr/>
            </a:pPr>
            <a:r>
              <a:rPr lang="en-US" altLang="en-US" sz="900" dirty="0">
                <a:solidFill>
                  <a:srgbClr val="231F20"/>
                </a:solidFill>
                <a:latin typeface="Helvetica Neue" panose="02000503000000020004" pitchFamily="2" charset="0"/>
                <a:sym typeface="Helvetica Neue" panose="02000503000000020004" pitchFamily="2" charset="0"/>
              </a:rPr>
              <a:t>Richmond specifically asks students whether an answer is correct and to justify their responses [at 00:11:17:00].</a:t>
            </a:r>
            <a:endParaRPr lang="en-US" altLang="en-US" sz="1100" dirty="0">
              <a:latin typeface="Helvetica Neue" panose="02000503000000020004" pitchFamily="2" charset="0"/>
              <a:sym typeface="Helvetica Neue" panose="02000503000000020004" pitchFamily="2" charset="0"/>
            </a:endParaRPr>
          </a:p>
          <a:p>
            <a:pPr marL="742950" lvl="1" indent="-285750">
              <a:spcBef>
                <a:spcPts val="963"/>
              </a:spcBef>
              <a:buClr>
                <a:srgbClr val="231F20"/>
              </a:buClr>
              <a:buSzPts val="1000"/>
              <a:buFont typeface="Noto Sans Symbols"/>
              <a:buChar char="▪"/>
              <a:defRPr/>
            </a:pPr>
            <a:r>
              <a:rPr lang="en-US" altLang="en-US" sz="900" dirty="0">
                <a:solidFill>
                  <a:srgbClr val="231F20"/>
                </a:solidFill>
                <a:latin typeface="Helvetica Neue" panose="02000503000000020004" pitchFamily="2" charset="0"/>
                <a:sym typeface="Helvetica Neue" panose="02000503000000020004" pitchFamily="2" charset="0"/>
              </a:rPr>
              <a:t>He also asks them to critique and discuss each small group’s graph [at 00:39:00:00].</a:t>
            </a:r>
            <a:endParaRPr lang="en-US" altLang="en-US" sz="1100" dirty="0">
              <a:latin typeface="Helvetica Neue" panose="02000503000000020004" pitchFamily="2" charset="0"/>
              <a:sym typeface="Helvetica Neue" panose="02000503000000020004" pitchFamily="2" charset="0"/>
            </a:endParaRPr>
          </a:p>
          <a:p>
            <a:pPr>
              <a:lnSpc>
                <a:spcPct val="107000"/>
              </a:lnSpc>
              <a:spcBef>
                <a:spcPct val="0"/>
              </a:spcBef>
              <a:defRPr/>
            </a:pPr>
            <a:r>
              <a:rPr lang="en-US" altLang="en-US" sz="1100" b="1" dirty="0">
                <a:latin typeface="Times New Roman" panose="02020603050405020304" pitchFamily="18" charset="0"/>
                <a:cs typeface="Times New Roman" panose="02020603050405020304" pitchFamily="18" charset="0"/>
                <a:sym typeface="Times New Roman" panose="02020603050405020304" pitchFamily="18" charset="0"/>
              </a:rPr>
              <a:t> </a:t>
            </a:r>
            <a:endParaRPr lang="en-US" altLang="en-US" sz="1100" dirty="0">
              <a:latin typeface="Calibri" panose="020F0502020204030204" pitchFamily="34" charset="0"/>
              <a:sym typeface="Calibri" panose="020F0502020204030204" pitchFamily="34" charset="0"/>
            </a:endParaRPr>
          </a:p>
          <a:p>
            <a:pPr>
              <a:lnSpc>
                <a:spcPct val="107000"/>
              </a:lnSpc>
              <a:spcBef>
                <a:spcPts val="800"/>
              </a:spcBef>
              <a:defRPr/>
            </a:pPr>
            <a:r>
              <a:rPr lang="en-US" altLang="en-US" sz="900" b="1" dirty="0">
                <a:latin typeface="Helvetica Neue" panose="02000503000000020004" pitchFamily="2" charset="0"/>
                <a:sym typeface="Helvetica Neue" panose="02000503000000020004" pitchFamily="2" charset="0"/>
              </a:rPr>
              <a:t>Indicator C:</a:t>
            </a:r>
            <a:endParaRPr lang="en-US" altLang="en-US" sz="1100" dirty="0">
              <a:latin typeface="Calibri" panose="020F0502020204030204" pitchFamily="34" charset="0"/>
              <a:sym typeface="Calibri" panose="020F0502020204030204" pitchFamily="34" charset="0"/>
            </a:endParaRPr>
          </a:p>
          <a:p>
            <a:pPr>
              <a:spcBef>
                <a:spcPts val="900"/>
              </a:spcBef>
              <a:defRPr/>
            </a:pPr>
            <a:r>
              <a:rPr lang="en-US" altLang="en-US" sz="900" dirty="0">
                <a:solidFill>
                  <a:srgbClr val="231F20"/>
                </a:solidFill>
                <a:latin typeface="Helvetica Neue" panose="02000503000000020004" pitchFamily="2" charset="0"/>
                <a:sym typeface="Helvetica Neue" panose="02000503000000020004" pitchFamily="2" charset="0"/>
              </a:rPr>
              <a:t>Two aspects of rigor are targeted in the lesson: conceptual understanding and procedural skill and fluency.</a:t>
            </a:r>
            <a:endParaRPr lang="en-US" altLang="en-US" sz="1100" dirty="0">
              <a:latin typeface="Helvetica Neue" panose="02000503000000020004" pitchFamily="2" charset="0"/>
              <a:sym typeface="Helvetica Neue" panose="02000503000000020004" pitchFamily="2" charset="0"/>
            </a:endParaRPr>
          </a:p>
          <a:p>
            <a:pPr>
              <a:spcBef>
                <a:spcPts val="913"/>
              </a:spcBef>
              <a:defRPr/>
            </a:pPr>
            <a:r>
              <a:rPr lang="en-US" altLang="en-US" sz="900" dirty="0">
                <a:solidFill>
                  <a:srgbClr val="231F20"/>
                </a:solidFill>
                <a:latin typeface="Helvetica Neue" panose="02000503000000020004" pitchFamily="2" charset="0"/>
                <a:sym typeface="Helvetica Neue" panose="02000503000000020004" pitchFamily="2" charset="0"/>
              </a:rPr>
              <a:t>Richmond asks questions throughout the lesson to check student conceptual understanding. Here are some examples:</a:t>
            </a:r>
            <a:endParaRPr lang="en-US" altLang="en-US" sz="1100" dirty="0">
              <a:latin typeface="Helvetica Neue" panose="02000503000000020004" pitchFamily="2" charset="0"/>
              <a:sym typeface="Helvetica Neue" panose="02000503000000020004" pitchFamily="2" charset="0"/>
            </a:endParaRPr>
          </a:p>
          <a:p>
            <a:pPr marL="171450" indent="-171450">
              <a:spcBef>
                <a:spcPts val="400"/>
              </a:spcBef>
              <a:buClr>
                <a:srgbClr val="231F20"/>
              </a:buClr>
              <a:buSzPts val="1000"/>
              <a:buFont typeface="Arial" panose="020B0604020202020204" pitchFamily="34" charset="0"/>
              <a:buChar char="•"/>
              <a:defRPr/>
            </a:pPr>
            <a:r>
              <a:rPr lang="en-US" altLang="en-US" sz="900" dirty="0">
                <a:solidFill>
                  <a:srgbClr val="231F20"/>
                </a:solidFill>
                <a:latin typeface="Helvetica Neue" panose="02000503000000020004" pitchFamily="2" charset="0"/>
                <a:sym typeface="Helvetica Neue" panose="02000503000000020004" pitchFamily="2" charset="0"/>
              </a:rPr>
              <a:t>After the warm-up, when students report out, Richmond checks students’ understanding [at 00:05:34:00].</a:t>
            </a:r>
            <a:endParaRPr lang="en-US" altLang="en-US" sz="1100" dirty="0">
              <a:latin typeface="Helvetica Neue" panose="02000503000000020004" pitchFamily="2" charset="0"/>
              <a:sym typeface="Helvetica Neue" panose="02000503000000020004" pitchFamily="2" charset="0"/>
            </a:endParaRPr>
          </a:p>
          <a:p>
            <a:pPr marL="171450" indent="-171450">
              <a:spcBef>
                <a:spcPts val="400"/>
              </a:spcBef>
              <a:buClr>
                <a:srgbClr val="231F20"/>
              </a:buClr>
              <a:buSzPts val="1000"/>
              <a:buFont typeface="Arial" panose="020B0604020202020204" pitchFamily="34" charset="0"/>
              <a:buChar char="•"/>
              <a:defRPr/>
            </a:pPr>
            <a:r>
              <a:rPr lang="en-US" altLang="en-US" sz="900" dirty="0">
                <a:solidFill>
                  <a:srgbClr val="231F20"/>
                </a:solidFill>
                <a:latin typeface="Helvetica Neue" panose="02000503000000020004" pitchFamily="2" charset="0"/>
                <a:sym typeface="Helvetica Neue" panose="02000503000000020004" pitchFamily="2" charset="0"/>
              </a:rPr>
              <a:t>When introducing graphs of functions, Richmond first demonstrates with an example in front of the class. Then he has students apply the concepts to another example in small groups to become more secure and gain conceptual understanding [at 00:22:40:00 and 00:31:34:00].</a:t>
            </a:r>
            <a:endParaRPr lang="en-US" altLang="en-US" sz="1100" dirty="0">
              <a:latin typeface="Helvetica Neue" panose="02000503000000020004" pitchFamily="2" charset="0"/>
              <a:sym typeface="Helvetica Neue" panose="02000503000000020004" pitchFamily="2" charset="0"/>
            </a:endParaRPr>
          </a:p>
          <a:p>
            <a:pPr marL="171450" indent="-171450">
              <a:spcBef>
                <a:spcPts val="400"/>
              </a:spcBef>
              <a:buClr>
                <a:srgbClr val="231F20"/>
              </a:buClr>
              <a:buSzPts val="1000"/>
              <a:buFont typeface="Arial" panose="020B0604020202020204" pitchFamily="34" charset="0"/>
              <a:buChar char="•"/>
              <a:defRPr/>
            </a:pPr>
            <a:r>
              <a:rPr lang="en-US" altLang="en-US" sz="900" dirty="0">
                <a:solidFill>
                  <a:srgbClr val="231F20"/>
                </a:solidFill>
                <a:latin typeface="Helvetica Neue" panose="02000503000000020004" pitchFamily="2" charset="0"/>
                <a:sym typeface="Helvetica Neue" panose="02000503000000020004" pitchFamily="2" charset="0"/>
              </a:rPr>
              <a:t>During the graphing activity where students are working in small groups, Richmond checks on students’ understanding [at 0032:49:00 and 00:34:33:00].</a:t>
            </a:r>
            <a:endParaRPr lang="en-US" altLang="en-US" sz="1100" dirty="0">
              <a:latin typeface="Helvetica Neue" panose="02000503000000020004" pitchFamily="2" charset="0"/>
              <a:sym typeface="Helvetica Neue" panose="02000503000000020004" pitchFamily="2" charset="0"/>
            </a:endParaRPr>
          </a:p>
          <a:p>
            <a:pPr marL="171450" indent="-171450">
              <a:spcBef>
                <a:spcPts val="400"/>
              </a:spcBef>
              <a:buClr>
                <a:srgbClr val="231F20"/>
              </a:buClr>
              <a:buSzPts val="1000"/>
              <a:buFont typeface="Arial" panose="020B0604020202020204" pitchFamily="34" charset="0"/>
              <a:buChar char="•"/>
              <a:defRPr/>
            </a:pPr>
            <a:r>
              <a:rPr lang="en-US" altLang="en-US" sz="900" dirty="0">
                <a:solidFill>
                  <a:srgbClr val="231F20"/>
                </a:solidFill>
                <a:latin typeface="Helvetica Neue" panose="02000503000000020004" pitchFamily="2" charset="0"/>
                <a:sym typeface="Helvetica Neue" panose="02000503000000020004" pitchFamily="2" charset="0"/>
              </a:rPr>
              <a:t>When each group posts its graph at the front of the room, the class analyzes and discusses the graphs with Richmond’s guidance [at 00:37:49:00].</a:t>
            </a:r>
            <a:endParaRPr lang="en-US" altLang="en-US" sz="1100" dirty="0">
              <a:latin typeface="Helvetica Neue" panose="02000503000000020004" pitchFamily="2" charset="0"/>
              <a:sym typeface="Helvetica Neue" panose="02000503000000020004" pitchFamily="2" charset="0"/>
            </a:endParaRPr>
          </a:p>
          <a:p>
            <a:pPr>
              <a:lnSpc>
                <a:spcPct val="107000"/>
              </a:lnSpc>
              <a:spcBef>
                <a:spcPct val="0"/>
              </a:spcBef>
              <a:defRPr/>
            </a:pPr>
            <a:r>
              <a:rPr lang="en-US" altLang="en-US" sz="900" dirty="0">
                <a:solidFill>
                  <a:srgbClr val="231F20"/>
                </a:solidFill>
                <a:latin typeface="Calibri" panose="020F0502020204030204" pitchFamily="34" charset="0"/>
                <a:sym typeface="Calibri" panose="020F0502020204030204" pitchFamily="34" charset="0"/>
              </a:rPr>
              <a:t> </a:t>
            </a:r>
            <a:endParaRPr lang="en-US" altLang="en-US" sz="1100" dirty="0">
              <a:latin typeface="Calibri" panose="020F0502020204030204" pitchFamily="34" charset="0"/>
              <a:sym typeface="Calibri" panose="020F0502020204030204" pitchFamily="34" charset="0"/>
            </a:endParaRPr>
          </a:p>
          <a:p>
            <a:pPr>
              <a:spcBef>
                <a:spcPts val="1175"/>
              </a:spcBef>
              <a:defRPr/>
            </a:pPr>
            <a:r>
              <a:rPr lang="en-US" altLang="en-US" sz="900" dirty="0">
                <a:solidFill>
                  <a:srgbClr val="231F20"/>
                </a:solidFill>
                <a:latin typeface="Helvetica Neue" panose="02000503000000020004" pitchFamily="2" charset="0"/>
                <a:sym typeface="Helvetica Neue" panose="02000503000000020004" pitchFamily="2" charset="0"/>
              </a:rPr>
              <a:t>The small-group work also provides students with opportunities to build their procedural skill and fluency in creating graphs from a rule or table.</a:t>
            </a:r>
            <a:endParaRPr lang="en-US" altLang="en-US" dirty="0">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1921" name="Google Shape;284;p29:notes">
            <a:extLst>
              <a:ext uri="{FF2B5EF4-FFF2-40B4-BE49-F238E27FC236}">
                <a16:creationId xmlns:a16="http://schemas.microsoft.com/office/drawing/2014/main" id="{F756A52F-A4BD-4076-9F7C-E0BDEB1AC03E}"/>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noFill/>
          </a:ln>
          <a:extLst>
            <a:ext uri="{91240B29-F687-4F45-9708-019B960494DF}">
              <a14:hiddenLine xmlns:a14="http://schemas.microsoft.com/office/drawing/2010/main" w="12700">
                <a:solidFill>
                  <a:schemeClr val="tx1"/>
                </a:solidFill>
                <a:round/>
                <a:headEnd/>
                <a:tailEnd/>
              </a14:hiddenLine>
            </a:ext>
          </a:extLst>
        </p:spPr>
      </p:sp>
      <p:sp>
        <p:nvSpPr>
          <p:cNvPr id="285" name="Google Shape;285;p29:notes">
            <a:extLst>
              <a:ext uri="{FF2B5EF4-FFF2-40B4-BE49-F238E27FC236}">
                <a16:creationId xmlns:a16="http://schemas.microsoft.com/office/drawing/2014/main" id="{CA12B091-0807-45D4-9691-D9EF5CF389B4}"/>
              </a:ext>
            </a:extLst>
          </p:cNvPr>
          <p:cNvSpPr txBox="1">
            <a:spLocks noGrp="1"/>
          </p:cNvSpPr>
          <p:nvPr>
            <p:ph type="body" idx="1"/>
          </p:nvPr>
        </p:nvSpPr>
        <p:spPr>
          <a:ln/>
        </p:spPr>
        <p:txBody>
          <a:bodyPr spcFirstLastPara="1" lIns="95275" tIns="46825" rIns="95275" bIns="46825">
            <a:noAutofit/>
          </a:bodyPr>
          <a:lstStyle/>
          <a:p>
            <a:pPr>
              <a:spcBef>
                <a:spcPts val="0"/>
              </a:spcBef>
              <a:spcAft>
                <a:spcPts val="0"/>
              </a:spcAft>
              <a:defRPr/>
            </a:pPr>
            <a:r>
              <a:rPr lang="en-US" b="1" dirty="0">
                <a:latin typeface="Calibri"/>
                <a:ea typeface="Calibri"/>
                <a:cs typeface="Calibri"/>
                <a:sym typeface="Calibri"/>
              </a:rPr>
              <a:t>Big idea: </a:t>
            </a:r>
            <a:r>
              <a:rPr lang="en-US" dirty="0">
                <a:latin typeface="Calibri"/>
                <a:ea typeface="Calibri"/>
                <a:cs typeface="Calibri"/>
                <a:sym typeface="Calibri"/>
              </a:rPr>
              <a:t> Discuss the findings for Core Action 1.</a:t>
            </a:r>
            <a:endParaRPr dirty="0"/>
          </a:p>
          <a:p>
            <a:pPr>
              <a:spcBef>
                <a:spcPts val="480"/>
              </a:spcBef>
              <a:spcAft>
                <a:spcPts val="0"/>
              </a:spcAft>
              <a:defRPr/>
            </a:pPr>
            <a:endParaRPr dirty="0">
              <a:latin typeface="Calibri"/>
              <a:ea typeface="Calibri"/>
              <a:cs typeface="Calibri"/>
              <a:sym typeface="Calibri"/>
            </a:endParaRPr>
          </a:p>
          <a:p>
            <a:pPr>
              <a:spcBef>
                <a:spcPts val="480"/>
              </a:spcBef>
              <a:spcAft>
                <a:spcPts val="0"/>
              </a:spcAft>
              <a:defRPr/>
            </a:pPr>
            <a:r>
              <a:rPr lang="en-US" b="1" dirty="0">
                <a:latin typeface="Calibri"/>
                <a:ea typeface="Calibri"/>
                <a:cs typeface="Calibri"/>
                <a:sym typeface="Calibri"/>
              </a:rPr>
              <a:t>Facilitator talking points:</a:t>
            </a:r>
          </a:p>
          <a:p>
            <a:pPr marL="171450" indent="-171450">
              <a:spcBef>
                <a:spcPts val="480"/>
              </a:spcBef>
              <a:spcAft>
                <a:spcPts val="0"/>
              </a:spcAft>
              <a:buFont typeface="Arial" panose="020B0604020202020204" pitchFamily="34" charset="0"/>
              <a:buChar char="•"/>
              <a:defRPr/>
            </a:pPr>
            <a:r>
              <a:rPr lang="en-US" dirty="0">
                <a:latin typeface="Calibri"/>
                <a:ea typeface="Calibri"/>
                <a:cs typeface="Calibri"/>
                <a:sym typeface="Calibri"/>
              </a:rPr>
              <a:t>Let’s have a couple of teams share their ratings and evidence. Ask for selected team reporters to share.</a:t>
            </a:r>
          </a:p>
          <a:p>
            <a:pPr marL="171450" indent="-171450">
              <a:spcBef>
                <a:spcPts val="480"/>
              </a:spcBef>
              <a:spcAft>
                <a:spcPts val="0"/>
              </a:spcAft>
              <a:buFont typeface="Arial" panose="020B0604020202020204" pitchFamily="34" charset="0"/>
              <a:buChar char="•"/>
              <a:defRPr/>
            </a:pPr>
            <a:r>
              <a:rPr lang="en-US" dirty="0">
                <a:latin typeface="Calibri"/>
                <a:ea typeface="Calibri"/>
                <a:cs typeface="Calibri"/>
                <a:sym typeface="Calibri"/>
              </a:rPr>
              <a:t>Did anyone have different ratings or evidence that they would like to share?</a:t>
            </a:r>
          </a:p>
          <a:p>
            <a:pPr marL="171450" indent="-171450">
              <a:spcBef>
                <a:spcPts val="475"/>
              </a:spcBef>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Let’s talk through what differences there are in the ratings and if they are because of a difference in evidence.</a:t>
            </a:r>
            <a:endParaRPr lang="en-US" altLang="en-US" dirty="0">
              <a:latin typeface="Times New Roman" panose="02020603050405020304" pitchFamily="18" charset="0"/>
            </a:endParaRPr>
          </a:p>
          <a:p>
            <a:pPr marL="171450" indent="-171450">
              <a:spcBef>
                <a:spcPts val="475"/>
              </a:spcBef>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Ask for clarifying questions. </a:t>
            </a:r>
            <a:endParaRPr lang="en-US" altLang="en-US" dirty="0">
              <a:latin typeface="Times New Roman" panose="02020603050405020304" pitchFamily="18" charset="0"/>
            </a:endParaRPr>
          </a:p>
          <a:p>
            <a:pPr marL="171450" indent="-171450">
              <a:spcBef>
                <a:spcPts val="480"/>
              </a:spcBef>
              <a:spcAft>
                <a:spcPts val="0"/>
              </a:spcAft>
              <a:buFont typeface="Arial" panose="020B0604020202020204" pitchFamily="34" charset="0"/>
              <a:buChar char="•"/>
              <a:defRPr/>
            </a:pPr>
            <a:endParaRPr lang="en-US" dirty="0">
              <a:latin typeface="Calibri"/>
              <a:ea typeface="Calibri"/>
              <a:cs typeface="Calibri"/>
              <a:sym typeface="Calibri"/>
            </a:endParaRPr>
          </a:p>
          <a:p>
            <a:pPr>
              <a:spcBef>
                <a:spcPts val="480"/>
              </a:spcBef>
              <a:spcAft>
                <a:spcPts val="0"/>
              </a:spcAft>
              <a:defRPr/>
            </a:pPr>
            <a:r>
              <a:rPr lang="en-US" b="1" dirty="0">
                <a:latin typeface="Calibri"/>
                <a:ea typeface="Calibri"/>
                <a:cs typeface="Calibri"/>
                <a:sym typeface="Calibri"/>
              </a:rPr>
              <a:t>Facilitator notes:  </a:t>
            </a:r>
          </a:p>
          <a:p>
            <a:pPr marL="171450" indent="-171450">
              <a:spcBef>
                <a:spcPts val="480"/>
              </a:spcBef>
              <a:spcAft>
                <a:spcPts val="0"/>
              </a:spcAft>
              <a:buFont typeface="Arial" panose="020B0604020202020204" pitchFamily="34" charset="0"/>
              <a:buChar char="•"/>
              <a:defRPr/>
            </a:pPr>
            <a:r>
              <a:rPr lang="en-US" dirty="0">
                <a:latin typeface="Times New Roman"/>
                <a:ea typeface="Times New Roman"/>
                <a:cs typeface="Times New Roman"/>
                <a:sym typeface="Times New Roman"/>
              </a:rPr>
              <a:t>Based on the poll results, we will know if there are differences in the ratings.  </a:t>
            </a:r>
          </a:p>
          <a:p>
            <a:pPr marL="171450" indent="-171450">
              <a:spcBef>
                <a:spcPts val="480"/>
              </a:spcBef>
              <a:spcAft>
                <a:spcPts val="0"/>
              </a:spcAft>
              <a:buFont typeface="Arial" panose="020B0604020202020204" pitchFamily="34" charset="0"/>
              <a:buChar char="•"/>
              <a:defRPr/>
            </a:pPr>
            <a:r>
              <a:rPr lang="en-US" dirty="0">
                <a:latin typeface="Times New Roman"/>
                <a:ea typeface="Times New Roman"/>
                <a:cs typeface="Times New Roman"/>
                <a:sym typeface="Times New Roman"/>
              </a:rPr>
              <a:t>The facilitator can call on people who had different answers.</a:t>
            </a:r>
          </a:p>
          <a:p>
            <a:pPr marL="171450" indent="-171450">
              <a:spcBef>
                <a:spcPts val="480"/>
              </a:spcBef>
              <a:spcAft>
                <a:spcPts val="0"/>
              </a:spcAft>
              <a:buFont typeface="Arial" panose="020B0604020202020204" pitchFamily="34" charset="0"/>
              <a:buChar char="•"/>
              <a:defRPr/>
            </a:pPr>
            <a:r>
              <a:rPr lang="en-US" dirty="0">
                <a:latin typeface="Times New Roman"/>
                <a:ea typeface="Times New Roman"/>
                <a:cs typeface="Times New Roman"/>
                <a:sym typeface="Times New Roman"/>
              </a:rPr>
              <a:t>Remind participants that they were asked to select someone who will report out on their behalf.</a:t>
            </a:r>
          </a:p>
          <a:p>
            <a:pPr>
              <a:spcBef>
                <a:spcPts val="480"/>
              </a:spcBef>
              <a:spcAft>
                <a:spcPts val="0"/>
              </a:spcAft>
              <a:defRPr/>
            </a:pPr>
            <a:r>
              <a:rPr lang="en-US" dirty="0">
                <a:latin typeface="Calibri"/>
                <a:ea typeface="Calibri"/>
                <a:cs typeface="Calibri"/>
                <a:sym typeface="Calibri"/>
              </a:rPr>
              <a:t> </a:t>
            </a:r>
            <a:endParaRPr dirty="0"/>
          </a:p>
          <a:p>
            <a:pPr marL="171450" indent="-171450">
              <a:spcBef>
                <a:spcPts val="480"/>
              </a:spcBef>
              <a:spcAft>
                <a:spcPts val="0"/>
              </a:spcAft>
              <a:buClr>
                <a:schemeClr val="dk1"/>
              </a:buClr>
              <a:buSzPts val="1200"/>
              <a:buFont typeface="Arial"/>
              <a:buChar char="•"/>
              <a:defRPr/>
            </a:pPr>
            <a:endParaRPr dirty="0"/>
          </a:p>
          <a:p>
            <a:pPr>
              <a:spcBef>
                <a:spcPts val="480"/>
              </a:spcBef>
              <a:spcAft>
                <a:spcPts val="0"/>
              </a:spcAft>
              <a:buClr>
                <a:schemeClr val="dk1"/>
              </a:buClr>
              <a:buSzPts val="1200"/>
              <a:buFont typeface="Arial"/>
              <a:buNone/>
              <a:defRPr/>
            </a:pPr>
            <a:endParaRPr b="1" dirty="0">
              <a:latin typeface="Calibri"/>
              <a:ea typeface="Calibri"/>
              <a:cs typeface="Calibri"/>
              <a:sym typeface="Calibri"/>
            </a:endParaRPr>
          </a:p>
          <a:p>
            <a:pPr>
              <a:spcBef>
                <a:spcPts val="480"/>
              </a:spcBef>
              <a:spcAft>
                <a:spcPts val="0"/>
              </a:spcAft>
              <a:defRPr/>
            </a:pPr>
            <a:endParaRPr dirty="0">
              <a:latin typeface="Times New Roman"/>
              <a:ea typeface="Times New Roman"/>
              <a:cs typeface="Times New Roman"/>
              <a:sym typeface="Times New Roman"/>
            </a:endParaRPr>
          </a:p>
          <a:p>
            <a:pPr>
              <a:spcBef>
                <a:spcPts val="480"/>
              </a:spcBef>
              <a:spcAft>
                <a:spcPts val="0"/>
              </a:spcAft>
              <a:defRPr/>
            </a:pPr>
            <a:endParaRPr dirty="0">
              <a:latin typeface="Times New Roman"/>
              <a:ea typeface="Times New Roman"/>
              <a:cs typeface="Times New Roman"/>
              <a:sym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6017" name="Google Shape;296;p31:notes">
            <a:extLst>
              <a:ext uri="{FF2B5EF4-FFF2-40B4-BE49-F238E27FC236}">
                <a16:creationId xmlns:a16="http://schemas.microsoft.com/office/drawing/2014/main" id="{EE59B864-35F5-4C39-B0FD-371694BCAA07}"/>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noFill/>
          </a:ln>
          <a:extLst>
            <a:ext uri="{91240B29-F687-4F45-9708-019B960494DF}">
              <a14:hiddenLine xmlns:a14="http://schemas.microsoft.com/office/drawing/2010/main" w="12700">
                <a:solidFill>
                  <a:schemeClr val="tx1"/>
                </a:solidFill>
                <a:round/>
                <a:headEnd/>
                <a:tailEnd/>
              </a14:hiddenLine>
            </a:ext>
          </a:extLst>
        </p:spPr>
      </p:sp>
      <p:sp>
        <p:nvSpPr>
          <p:cNvPr id="297" name="Google Shape;297;p31:notes">
            <a:extLst>
              <a:ext uri="{FF2B5EF4-FFF2-40B4-BE49-F238E27FC236}">
                <a16:creationId xmlns:a16="http://schemas.microsoft.com/office/drawing/2014/main" id="{F01BA374-7461-4A04-BF1C-FC66D3160E05}"/>
              </a:ext>
            </a:extLst>
          </p:cNvPr>
          <p:cNvSpPr txBox="1">
            <a:spLocks noGrp="1"/>
          </p:cNvSpPr>
          <p:nvPr>
            <p:ph type="body" idx="1"/>
          </p:nvPr>
        </p:nvSpPr>
        <p:spPr>
          <a:ln/>
        </p:spPr>
        <p:txBody>
          <a:bodyPr spcFirstLastPara="1" lIns="95275" tIns="46825" rIns="95275" bIns="46825">
            <a:noAutofit/>
          </a:bodyPr>
          <a:lstStyle/>
          <a:p>
            <a:pPr>
              <a:spcBef>
                <a:spcPts val="0"/>
              </a:spcBef>
              <a:spcAft>
                <a:spcPts val="0"/>
              </a:spcAft>
              <a:buClr>
                <a:schemeClr val="dk1"/>
              </a:buClr>
              <a:buFont typeface="Arial"/>
              <a:buNone/>
              <a:defRPr/>
            </a:pPr>
            <a:r>
              <a:rPr lang="en-US" b="1" dirty="0">
                <a:latin typeface="Calibri"/>
                <a:ea typeface="Calibri"/>
                <a:cs typeface="Calibri"/>
                <a:sym typeface="Calibri"/>
              </a:rPr>
              <a:t>Big idea: </a:t>
            </a:r>
            <a:r>
              <a:rPr lang="en-US" dirty="0">
                <a:latin typeface="Calibri"/>
                <a:ea typeface="Calibri"/>
                <a:cs typeface="Calibri"/>
                <a:sym typeface="Calibri"/>
              </a:rPr>
              <a:t> Participants share the indicators they thought were evident in watching the video.</a:t>
            </a:r>
            <a:endParaRPr dirty="0"/>
          </a:p>
          <a:p>
            <a:pPr>
              <a:spcBef>
                <a:spcPts val="480"/>
              </a:spcBef>
              <a:spcAft>
                <a:spcPts val="0"/>
              </a:spcAft>
              <a:defRPr/>
            </a:pPr>
            <a:endParaRPr dirty="0">
              <a:latin typeface="Calibri"/>
              <a:ea typeface="Calibri"/>
              <a:cs typeface="Calibri"/>
              <a:sym typeface="Calibri"/>
            </a:endParaRPr>
          </a:p>
          <a:p>
            <a:pPr>
              <a:spcBef>
                <a:spcPts val="480"/>
              </a:spcBef>
              <a:spcAft>
                <a:spcPts val="0"/>
              </a:spcAft>
              <a:defRPr/>
            </a:pPr>
            <a:r>
              <a:rPr lang="en-US" b="1" dirty="0">
                <a:latin typeface="Calibri"/>
                <a:ea typeface="Calibri"/>
                <a:cs typeface="Calibri"/>
                <a:sym typeface="Calibri"/>
              </a:rPr>
              <a:t>Facilitator talking points:</a:t>
            </a:r>
          </a:p>
          <a:p>
            <a:pPr marL="171450" indent="-171450">
              <a:spcBef>
                <a:spcPts val="480"/>
              </a:spcBef>
              <a:spcAft>
                <a:spcPts val="0"/>
              </a:spcAft>
              <a:buFont typeface="Arial" panose="020B0604020202020204" pitchFamily="34" charset="0"/>
              <a:buChar char="•"/>
              <a:defRPr/>
            </a:pPr>
            <a:r>
              <a:rPr lang="en-US" dirty="0">
                <a:latin typeface="Calibri"/>
                <a:ea typeface="Calibri"/>
                <a:cs typeface="Calibri"/>
                <a:sym typeface="Calibri"/>
              </a:rPr>
              <a:t>Chat the indicators you thought were evident.</a:t>
            </a:r>
          </a:p>
          <a:p>
            <a:pPr marL="171450" indent="-171450">
              <a:spcBef>
                <a:spcPts val="480"/>
              </a:spcBef>
              <a:spcAft>
                <a:spcPts val="0"/>
              </a:spcAft>
              <a:buFont typeface="Arial" panose="020B0604020202020204" pitchFamily="34" charset="0"/>
              <a:buChar char="•"/>
              <a:defRPr/>
            </a:pPr>
            <a:r>
              <a:rPr lang="en-US" dirty="0">
                <a:latin typeface="Calibri"/>
                <a:ea typeface="Calibri"/>
                <a:cs typeface="Calibri"/>
                <a:sym typeface="Calibri"/>
              </a:rPr>
              <a:t>Then we’ll hear from a couple of teams for some additional detail.</a:t>
            </a:r>
          </a:p>
          <a:p>
            <a:pPr>
              <a:spcBef>
                <a:spcPts val="480"/>
              </a:spcBef>
              <a:spcAft>
                <a:spcPts val="0"/>
              </a:spcAft>
              <a:defRPr/>
            </a:pPr>
            <a:endParaRPr lang="en-US" b="1" dirty="0">
              <a:latin typeface="Calibri"/>
              <a:ea typeface="Calibri"/>
              <a:cs typeface="Calibri"/>
              <a:sym typeface="Calibri"/>
            </a:endParaRPr>
          </a:p>
          <a:p>
            <a:pPr>
              <a:spcBef>
                <a:spcPts val="480"/>
              </a:spcBef>
              <a:spcAft>
                <a:spcPts val="0"/>
              </a:spcAft>
              <a:defRPr/>
            </a:pPr>
            <a:r>
              <a:rPr lang="en-US" b="1" dirty="0">
                <a:latin typeface="Calibri"/>
                <a:ea typeface="Calibri"/>
                <a:cs typeface="Calibri"/>
                <a:sym typeface="Calibri"/>
              </a:rPr>
              <a:t>Facilitator notes: </a:t>
            </a:r>
            <a:r>
              <a:rPr lang="en-US" dirty="0">
                <a:latin typeface="Calibri"/>
                <a:ea typeface="Calibri"/>
                <a:cs typeface="Calibri"/>
                <a:sym typeface="Calibri"/>
              </a:rPr>
              <a:t> </a:t>
            </a:r>
            <a:endParaRPr dirty="0"/>
          </a:p>
          <a:p>
            <a:pPr marL="171450" indent="-171450">
              <a:spcBef>
                <a:spcPts val="480"/>
              </a:spcBef>
              <a:spcAft>
                <a:spcPts val="0"/>
              </a:spcAft>
              <a:buClr>
                <a:schemeClr val="dk1"/>
              </a:buClr>
              <a:buSzPts val="1200"/>
              <a:buFont typeface="Arial"/>
              <a:buChar char="•"/>
              <a:defRPr/>
            </a:pPr>
            <a:r>
              <a:rPr lang="en-US" dirty="0">
                <a:latin typeface="Calibri"/>
                <a:ea typeface="Calibri"/>
                <a:cs typeface="Calibri"/>
                <a:sym typeface="Calibri"/>
              </a:rPr>
              <a:t>This is a poll where participants can select more than one answer.</a:t>
            </a:r>
          </a:p>
          <a:p>
            <a:pPr marL="171450" indent="-171450">
              <a:spcBef>
                <a:spcPts val="480"/>
              </a:spcBef>
              <a:spcAft>
                <a:spcPts val="0"/>
              </a:spcAft>
              <a:buClr>
                <a:schemeClr val="dk1"/>
              </a:buClr>
              <a:buSzPts val="1200"/>
              <a:buFont typeface="Arial"/>
              <a:buChar char="•"/>
              <a:defRPr/>
            </a:pPr>
            <a:r>
              <a:rPr lang="en-US" dirty="0">
                <a:latin typeface="Calibri"/>
                <a:cs typeface="Calibri"/>
                <a:sym typeface="Calibri"/>
              </a:rPr>
              <a:t>Each participant can participate in the poll.</a:t>
            </a:r>
            <a:endParaRPr lang="en-US" dirty="0"/>
          </a:p>
          <a:p>
            <a:pPr marL="171450" indent="-171450">
              <a:spcBef>
                <a:spcPts val="480"/>
              </a:spcBef>
              <a:spcAft>
                <a:spcPts val="0"/>
              </a:spcAft>
              <a:buClr>
                <a:schemeClr val="dk1"/>
              </a:buClr>
              <a:buSzPts val="1200"/>
              <a:buFont typeface="Arial"/>
              <a:buChar char="•"/>
              <a:defRPr/>
            </a:pPr>
            <a:endParaRPr dirty="0"/>
          </a:p>
          <a:p>
            <a:pPr>
              <a:spcBef>
                <a:spcPts val="480"/>
              </a:spcBef>
              <a:spcAft>
                <a:spcPts val="0"/>
              </a:spcAft>
              <a:buClr>
                <a:schemeClr val="dk1"/>
              </a:buClr>
              <a:buSzPts val="1200"/>
              <a:buFont typeface="Arial"/>
              <a:buNone/>
              <a:defRPr/>
            </a:pPr>
            <a:endParaRPr b="1" dirty="0">
              <a:latin typeface="Calibri"/>
              <a:ea typeface="Calibri"/>
              <a:cs typeface="Calibri"/>
              <a:sym typeface="Calibri"/>
            </a:endParaRPr>
          </a:p>
          <a:p>
            <a:pPr>
              <a:spcBef>
                <a:spcPts val="480"/>
              </a:spcBef>
              <a:spcAft>
                <a:spcPts val="0"/>
              </a:spcAft>
              <a:defRPr/>
            </a:pPr>
            <a:endParaRPr dirty="0">
              <a:latin typeface="Times New Roman"/>
              <a:ea typeface="Times New Roman"/>
              <a:cs typeface="Times New Roman"/>
              <a:sym typeface="Times New Roman"/>
            </a:endParaRPr>
          </a:p>
          <a:p>
            <a:pPr>
              <a:spcBef>
                <a:spcPts val="480"/>
              </a:spcBef>
              <a:spcAft>
                <a:spcPts val="0"/>
              </a:spcAft>
              <a:defRPr/>
            </a:pPr>
            <a:endParaRPr dirty="0">
              <a:latin typeface="Times New Roman"/>
              <a:ea typeface="Times New Roman"/>
              <a:cs typeface="Times New Roman"/>
              <a:sym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0113" name="Google Shape;308;p33:notes">
            <a:extLst>
              <a:ext uri="{FF2B5EF4-FFF2-40B4-BE49-F238E27FC236}">
                <a16:creationId xmlns:a16="http://schemas.microsoft.com/office/drawing/2014/main" id="{56D1E318-90D2-494E-AB26-2B350E3EE7F1}"/>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cap="flat">
            <a:round/>
            <a:headEnd type="none" w="sm" len="sm"/>
            <a:tailEnd type="none" w="sm" len="sm"/>
          </a:ln>
        </p:spPr>
      </p:sp>
      <p:sp>
        <p:nvSpPr>
          <p:cNvPr id="79874" name="Google Shape;309;p33:notes">
            <a:extLst>
              <a:ext uri="{FF2B5EF4-FFF2-40B4-BE49-F238E27FC236}">
                <a16:creationId xmlns:a16="http://schemas.microsoft.com/office/drawing/2014/main" id="{B5E452D0-EE6C-4446-9F37-A499CA2E6558}"/>
              </a:ext>
            </a:extLst>
          </p:cNvPr>
          <p:cNvSpPr>
            <a:spLocks noGrp="1" noChangeArrowheads="1"/>
          </p:cNvSpPr>
          <p:nvPr>
            <p:ph type="body" idx="1"/>
          </p:nvPr>
        </p:nvSpPr>
        <p:spPr>
          <a:ln w="9525"/>
        </p:spPr>
        <p:txBody>
          <a:bodyPr lIns="95275" tIns="46825" rIns="95275" bIns="46825"/>
          <a:lstStyle/>
          <a:p>
            <a:pPr>
              <a:spcBef>
                <a:spcPct val="0"/>
              </a:spcBef>
              <a:defRPr/>
            </a:pPr>
            <a:r>
              <a:rPr lang="en-US" altLang="en-US" b="1" dirty="0">
                <a:latin typeface="Times New Roman" panose="02020603050405020304" pitchFamily="18" charset="0"/>
                <a:cs typeface="Times New Roman" panose="02020603050405020304" pitchFamily="18" charset="0"/>
                <a:sym typeface="Times New Roman" panose="02020603050405020304" pitchFamily="18" charset="0"/>
              </a:rPr>
              <a:t>Big idea</a:t>
            </a:r>
            <a:r>
              <a:rPr lang="en-US" altLang="en-US" dirty="0">
                <a:latin typeface="Times New Roman" panose="02020603050405020304" pitchFamily="18" charset="0"/>
                <a:cs typeface="Times New Roman" panose="02020603050405020304" pitchFamily="18" charset="0"/>
                <a:sym typeface="Times New Roman" panose="02020603050405020304" pitchFamily="18" charset="0"/>
              </a:rPr>
              <a:t>: </a:t>
            </a:r>
            <a:r>
              <a:rPr lang="en-US" altLang="en-US" dirty="0">
                <a:latin typeface="Calibri" panose="020F0502020204030204" pitchFamily="34" charset="0"/>
                <a:sym typeface="Calibri" panose="020F0502020204030204" pitchFamily="34" charset="0"/>
              </a:rPr>
              <a:t>Share ratings for Core Action 2 across teams.</a:t>
            </a:r>
            <a:endParaRPr lang="en-US" altLang="en-US" dirty="0">
              <a:latin typeface="Times New Roman" panose="02020603050405020304" pitchFamily="18" charset="0"/>
            </a:endParaRPr>
          </a:p>
          <a:p>
            <a:pPr>
              <a:spcBef>
                <a:spcPts val="475"/>
              </a:spcBef>
              <a:defRPr/>
            </a:pPr>
            <a:endParaRPr lang="en-US" altLang="en-US" b="1" dirty="0">
              <a:latin typeface="Calibri" panose="020F0502020204030204" pitchFamily="34" charset="0"/>
              <a:sym typeface="Calibri" panose="020F0502020204030204" pitchFamily="34" charset="0"/>
            </a:endParaRPr>
          </a:p>
          <a:p>
            <a:pPr>
              <a:spcBef>
                <a:spcPts val="475"/>
              </a:spcBef>
              <a:defRPr/>
            </a:pPr>
            <a:r>
              <a:rPr lang="en-US" altLang="en-US" b="1" dirty="0">
                <a:latin typeface="Calibri" panose="020F0502020204030204" pitchFamily="34" charset="0"/>
                <a:sym typeface="Calibri" panose="020F0502020204030204" pitchFamily="34" charset="0"/>
              </a:rPr>
              <a:t>Facilitator talking points:</a:t>
            </a:r>
            <a:endParaRPr lang="en-US" alt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Times New Roman" panose="02020603050405020304" pitchFamily="18" charset="0"/>
            </a:endParaRPr>
          </a:p>
          <a:p>
            <a:pPr marL="171450" indent="-171450" eaLnBrk="1" hangingPunct="1">
              <a:spcBef>
                <a:spcPts val="475"/>
              </a:spcBef>
              <a:buClr>
                <a:srgbClr val="000000"/>
              </a:buClr>
              <a:buSzPts val="1400"/>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Ask participants to take 5 minutes to compare their ratings with the sample ratings.</a:t>
            </a:r>
          </a:p>
          <a:p>
            <a:pPr>
              <a:spcBef>
                <a:spcPts val="475"/>
              </a:spcBef>
              <a:defRPr/>
            </a:pPr>
            <a:endParaRPr lang="en-US" altLang="en-US" b="1" dirty="0">
              <a:latin typeface="Calibri" panose="020F0502020204030204" pitchFamily="34" charset="0"/>
              <a:sym typeface="Calibri" panose="020F0502020204030204" pitchFamily="34" charset="0"/>
            </a:endParaRPr>
          </a:p>
          <a:p>
            <a:pPr>
              <a:spcBef>
                <a:spcPts val="475"/>
              </a:spcBef>
              <a:defRPr/>
            </a:pPr>
            <a:r>
              <a:rPr lang="en-US" altLang="en-US" b="1" dirty="0">
                <a:latin typeface="Calibri" panose="020F0502020204030204" pitchFamily="34" charset="0"/>
                <a:sym typeface="Calibri" panose="020F0502020204030204" pitchFamily="34" charset="0"/>
              </a:rPr>
              <a:t>Facilitator notes: </a:t>
            </a:r>
            <a:endParaRPr lang="en-US" altLang="en-US" dirty="0">
              <a:latin typeface="Times New Roman" panose="02020603050405020304" pitchFamily="18" charset="0"/>
            </a:endParaRPr>
          </a:p>
          <a:p>
            <a:pPr marL="171450" indent="-171450">
              <a:spcBef>
                <a:spcPts val="475"/>
              </a:spcBef>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Facilitator should note how teams’ ratings compared to what they got.</a:t>
            </a:r>
          </a:p>
          <a:p>
            <a:pPr marL="171450" indent="-171450">
              <a:spcBef>
                <a:spcPts val="475"/>
              </a:spcBef>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Go over the evidence in the Resource Package. Determine if differences in ratings are because of a difference in evidence.</a:t>
            </a:r>
            <a:endParaRPr lang="en-US" altLang="en-US" dirty="0">
              <a:latin typeface="Times New Roman" panose="02020603050405020304" pitchFamily="18" charset="0"/>
            </a:endParaRPr>
          </a:p>
          <a:p>
            <a:pPr marL="171450" indent="-171450">
              <a:spcBef>
                <a:spcPts val="475"/>
              </a:spcBef>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Ask for clarifying questions. </a:t>
            </a:r>
            <a:endParaRPr lang="en-US" altLang="en-US" dirty="0">
              <a:latin typeface="Times New Roman" panose="02020603050405020304" pitchFamily="18" charset="0"/>
            </a:endParaRPr>
          </a:p>
          <a:p>
            <a:pPr>
              <a:lnSpc>
                <a:spcPct val="107000"/>
              </a:lnSpc>
              <a:spcBef>
                <a:spcPct val="0"/>
              </a:spcBef>
              <a:defRPr/>
            </a:pPr>
            <a:endParaRPr lang="en-US" altLang="en-US" b="1" dirty="0">
              <a:latin typeface="Helvetica Neue" panose="02000503000000020004" pitchFamily="2" charset="0"/>
              <a:sym typeface="Helvetica Neue" panose="02000503000000020004" pitchFamily="2" charset="0"/>
            </a:endParaRPr>
          </a:p>
          <a:p>
            <a:pPr>
              <a:lnSpc>
                <a:spcPct val="107000"/>
              </a:lnSpc>
              <a:spcBef>
                <a:spcPct val="0"/>
              </a:spcBef>
              <a:defRPr/>
            </a:pPr>
            <a:endParaRPr lang="en-US" altLang="en-US" b="1" dirty="0">
              <a:latin typeface="Helvetica Neue" panose="02000503000000020004" pitchFamily="2" charset="0"/>
              <a:sym typeface="Helvetica Neue" panose="02000503000000020004" pitchFamily="2" charset="0"/>
            </a:endParaRPr>
          </a:p>
          <a:p>
            <a:pPr>
              <a:lnSpc>
                <a:spcPct val="107000"/>
              </a:lnSpc>
              <a:spcBef>
                <a:spcPct val="0"/>
              </a:spcBef>
              <a:defRPr/>
            </a:pPr>
            <a:r>
              <a:rPr lang="en-US" altLang="en-US" b="1" dirty="0">
                <a:latin typeface="Helvetica Neue" panose="02000503000000020004" pitchFamily="2" charset="0"/>
                <a:sym typeface="Helvetica Neue" panose="02000503000000020004" pitchFamily="2" charset="0"/>
              </a:rPr>
              <a:t>Evidence observed:</a:t>
            </a:r>
            <a:endParaRPr lang="en-US" altLang="en-US" dirty="0">
              <a:latin typeface="Calibri" panose="020F0502020204030204" pitchFamily="34" charset="0"/>
              <a:sym typeface="Calibri" panose="020F0502020204030204" pitchFamily="34" charset="0"/>
            </a:endParaRPr>
          </a:p>
          <a:p>
            <a:pPr>
              <a:spcBef>
                <a:spcPts val="600"/>
              </a:spcBef>
              <a:defRPr/>
            </a:pPr>
            <a:r>
              <a:rPr lang="en-US" altLang="en-US" b="1" dirty="0">
                <a:solidFill>
                  <a:srgbClr val="231F20"/>
                </a:solidFill>
                <a:latin typeface="Helvetica Neue" panose="02000503000000020004" pitchFamily="2" charset="0"/>
                <a:sym typeface="Helvetica Neue" panose="02000503000000020004" pitchFamily="2" charset="0"/>
              </a:rPr>
              <a:t>Indicator A:</a:t>
            </a:r>
            <a:endParaRPr lang="en-US" altLang="en-US" dirty="0">
              <a:latin typeface="Helvetica Neue" panose="02000503000000020004" pitchFamily="2" charset="0"/>
              <a:sym typeface="Helvetica Neue" panose="02000503000000020004" pitchFamily="2" charset="0"/>
            </a:endParaRPr>
          </a:p>
          <a:p>
            <a:pPr>
              <a:spcBef>
                <a:spcPts val="600"/>
              </a:spcBef>
              <a:defRPr/>
            </a:pPr>
            <a:r>
              <a:rPr lang="en-US" altLang="en-US" dirty="0">
                <a:solidFill>
                  <a:srgbClr val="231F20"/>
                </a:solidFill>
                <a:latin typeface="Helvetica Neue" panose="02000503000000020004" pitchFamily="2" charset="0"/>
                <a:sym typeface="Helvetica Neue" panose="02000503000000020004" pitchFamily="2" charset="0"/>
              </a:rPr>
              <a:t>The questions and problems presented by Richmond are high quality and challenging. Rarely could students answer questions posed with just a “yes” or “no.” Richmond frequently encourages students to elaborate on and justify their responses. Richmond often asks probing questions to help move along students’ thinking throughout the class period. Here are just a few examples:</a:t>
            </a:r>
            <a:endParaRPr lang="en-US" altLang="en-US" dirty="0">
              <a:latin typeface="Helvetica Neue" panose="02000503000000020004" pitchFamily="2" charset="0"/>
              <a:sym typeface="Helvetica Neue" panose="02000503000000020004" pitchFamily="2" charset="0"/>
            </a:endParaRPr>
          </a:p>
          <a:p>
            <a:pPr marL="171450" indent="-171450">
              <a:spcBef>
                <a:spcPts val="963"/>
              </a:spcBef>
              <a:buClr>
                <a:srgbClr val="231F20"/>
              </a:buClr>
              <a:buSzPts val="400"/>
              <a:buFont typeface="Arial" panose="020B0604020202020204" pitchFamily="34" charset="0"/>
              <a:buChar char="•"/>
              <a:defRPr/>
            </a:pPr>
            <a:r>
              <a:rPr lang="en-US" altLang="en-US" dirty="0">
                <a:solidFill>
                  <a:srgbClr val="231F20"/>
                </a:solidFill>
                <a:latin typeface="Helvetica Neue" panose="02000503000000020004" pitchFamily="2" charset="0"/>
                <a:sym typeface="Helvetica Neue" panose="02000503000000020004" pitchFamily="2" charset="0"/>
              </a:rPr>
              <a:t>During the warm-up, when a group of students is stuck on a problem, Richmond asks questions that move them forward in their thinking. He then lets them complete the task [at 00:04:15:00].</a:t>
            </a:r>
            <a:endParaRPr lang="en-US" altLang="en-US" dirty="0">
              <a:latin typeface="Helvetica Neue" panose="02000503000000020004" pitchFamily="2" charset="0"/>
              <a:sym typeface="Helvetica Neue" panose="02000503000000020004" pitchFamily="2" charset="0"/>
            </a:endParaRPr>
          </a:p>
          <a:p>
            <a:pPr marL="171450" indent="-171450">
              <a:spcBef>
                <a:spcPts val="963"/>
              </a:spcBef>
              <a:buClr>
                <a:srgbClr val="231F20"/>
              </a:buClr>
              <a:buSzPts val="400"/>
              <a:buFont typeface="Arial" panose="020B0604020202020204" pitchFamily="34" charset="0"/>
              <a:buChar char="•"/>
              <a:defRPr/>
            </a:pPr>
            <a:r>
              <a:rPr lang="en-US" altLang="en-US" dirty="0">
                <a:solidFill>
                  <a:srgbClr val="231F20"/>
                </a:solidFill>
                <a:latin typeface="Helvetica Neue" panose="02000503000000020004" pitchFamily="2" charset="0"/>
                <a:sym typeface="Helvetica Neue" panose="02000503000000020004" pitchFamily="2" charset="0"/>
              </a:rPr>
              <a:t>Richmond asks the group to explain how they got from the input to the output, and someone says “multiplying.” Even though this answer isn’t correct, he asks students to justify the answer rather than just correct it. Eventually, they come up with the correct answer [at 00:06:12:00].</a:t>
            </a:r>
            <a:endParaRPr lang="en-US" altLang="en-US" dirty="0">
              <a:latin typeface="Helvetica Neue" panose="02000503000000020004" pitchFamily="2" charset="0"/>
              <a:sym typeface="Helvetica Neue" panose="02000503000000020004" pitchFamily="2" charset="0"/>
            </a:endParaRPr>
          </a:p>
          <a:p>
            <a:pPr marL="171450" indent="-171450">
              <a:spcBef>
                <a:spcPts val="963"/>
              </a:spcBef>
              <a:buClr>
                <a:srgbClr val="231F20"/>
              </a:buClr>
              <a:buSzPts val="400"/>
              <a:buFont typeface="Arial" panose="020B0604020202020204" pitchFamily="34" charset="0"/>
              <a:buChar char="•"/>
              <a:defRPr/>
            </a:pPr>
            <a:r>
              <a:rPr lang="en-US" altLang="en-US" dirty="0">
                <a:solidFill>
                  <a:srgbClr val="231F20"/>
                </a:solidFill>
                <a:latin typeface="Helvetica Neue" panose="02000503000000020004" pitchFamily="2" charset="0"/>
                <a:sym typeface="Helvetica Neue" panose="02000503000000020004" pitchFamily="2" charset="0"/>
              </a:rPr>
              <a:t>One student states that the answer is decreasing and gives an amount by which it is decreasing. Someone else at another table has a different answer. Richmond writes both answers on the board, and the class talks through which one is correct [at 00:08:08:00].</a:t>
            </a:r>
            <a:endParaRPr lang="en-US" altLang="en-US" dirty="0">
              <a:latin typeface="Helvetica Neue" panose="02000503000000020004" pitchFamily="2" charset="0"/>
              <a:sym typeface="Helvetica Neue" panose="02000503000000020004" pitchFamily="2" charset="0"/>
            </a:endParaRPr>
          </a:p>
          <a:p>
            <a:pPr marL="171450" indent="-171450">
              <a:spcBef>
                <a:spcPts val="963"/>
              </a:spcBef>
              <a:buClr>
                <a:srgbClr val="231F20"/>
              </a:buClr>
              <a:buSzPts val="400"/>
              <a:buFont typeface="Arial" panose="020B0604020202020204" pitchFamily="34" charset="0"/>
              <a:buChar char="•"/>
              <a:defRPr/>
            </a:pPr>
            <a:r>
              <a:rPr lang="en-US" altLang="en-US" dirty="0">
                <a:solidFill>
                  <a:srgbClr val="231F20"/>
                </a:solidFill>
                <a:latin typeface="Helvetica Neue" panose="02000503000000020004" pitchFamily="2" charset="0"/>
                <a:sym typeface="Helvetica Neue" panose="02000503000000020004" pitchFamily="2" charset="0"/>
              </a:rPr>
              <a:t>During each group’s presentation of its graphs, for example, he gives other students the opportunity—and encourages them—to ask probing questions. This requires groups to explain and justify their graphs [at 00:37:52:00 and 00:39:19:00]. He doesn't immediately say whether the graph is right or wrong. Richmond asks several questions to pinpoint possible issues with the graphs, and he invites students to follow up on one another's comments.</a:t>
            </a:r>
            <a:endParaRPr lang="en-US" altLang="en-US" dirty="0">
              <a:latin typeface="Helvetica Neue" panose="02000503000000020004" pitchFamily="2" charset="0"/>
              <a:sym typeface="Helvetica Neue" panose="02000503000000020004" pitchFamily="2" charset="0"/>
            </a:endParaRPr>
          </a:p>
          <a:p>
            <a:pPr>
              <a:spcBef>
                <a:spcPts val="600"/>
              </a:spcBef>
              <a:defRPr/>
            </a:pPr>
            <a:endParaRPr lang="en-US" altLang="en-US" b="1" dirty="0">
              <a:solidFill>
                <a:srgbClr val="231F20"/>
              </a:solidFill>
              <a:latin typeface="Helvetica Neue" panose="02000503000000020004" pitchFamily="2" charset="0"/>
              <a:sym typeface="Helvetica Neue" panose="02000503000000020004" pitchFamily="2" charset="0"/>
            </a:endParaRPr>
          </a:p>
          <a:p>
            <a:pPr>
              <a:spcBef>
                <a:spcPts val="600"/>
              </a:spcBef>
              <a:defRPr/>
            </a:pPr>
            <a:r>
              <a:rPr lang="en-US" altLang="en-US" b="1" dirty="0">
                <a:solidFill>
                  <a:srgbClr val="231F20"/>
                </a:solidFill>
                <a:latin typeface="Helvetica Neue" panose="02000503000000020004" pitchFamily="2" charset="0"/>
                <a:sym typeface="Helvetica Neue" panose="02000503000000020004" pitchFamily="2" charset="0"/>
              </a:rPr>
              <a:t>Indicator B:</a:t>
            </a:r>
            <a:endParaRPr lang="en-US" altLang="en-US" dirty="0">
              <a:latin typeface="Helvetica Neue" panose="02000503000000020004" pitchFamily="2" charset="0"/>
              <a:sym typeface="Helvetica Neue" panose="02000503000000020004" pitchFamily="2" charset="0"/>
            </a:endParaRPr>
          </a:p>
          <a:p>
            <a:pPr>
              <a:lnSpc>
                <a:spcPct val="107000"/>
              </a:lnSpc>
              <a:spcBef>
                <a:spcPts val="600"/>
              </a:spcBef>
              <a:defRPr/>
            </a:pPr>
            <a:r>
              <a:rPr lang="en-US" altLang="en-US" dirty="0">
                <a:solidFill>
                  <a:srgbClr val="231F20"/>
                </a:solidFill>
                <a:latin typeface="Helvetica Neue" panose="02000503000000020004" pitchFamily="2" charset="0"/>
                <a:sym typeface="Helvetica Neue" panose="02000503000000020004" pitchFamily="2" charset="0"/>
              </a:rPr>
              <a:t>When Richmond introduces the concept of representing functions as equations, he first uses language that students are familiar with: input, output, and rule [at 00:11:55:00]. Then, he introduces using variables instead of these terms to start to form equations. After a few examples, he has students create examples. He also asks many questions throughout. Moreover, when students work in small groups or as a class, Richmond often asks questions rather than just delivering information. He often says, "I'm not telling you what I believe." Also, each time he asks the class to comment on a graph, he says, “I haven’t said whether this is correct or wrong.”</a:t>
            </a:r>
            <a:endParaRPr lang="en-US" altLang="en-US" dirty="0">
              <a:latin typeface="Calibri" panose="020F0502020204030204" pitchFamily="34" charset="0"/>
              <a:sym typeface="Calibri" panose="020F0502020204030204" pitchFamily="34" charset="0"/>
            </a:endParaRPr>
          </a:p>
          <a:p>
            <a:pPr>
              <a:lnSpc>
                <a:spcPct val="107000"/>
              </a:lnSpc>
              <a:spcBef>
                <a:spcPts val="600"/>
              </a:spcBef>
              <a:defRPr/>
            </a:pPr>
            <a:endParaRPr lang="en-US" altLang="en-US" b="1" dirty="0">
              <a:latin typeface="Helvetica Neue" panose="02000503000000020004" pitchFamily="2" charset="0"/>
              <a:sym typeface="Helvetica Neue" panose="02000503000000020004" pitchFamily="2" charset="0"/>
            </a:endParaRPr>
          </a:p>
          <a:p>
            <a:pPr>
              <a:lnSpc>
                <a:spcPct val="107000"/>
              </a:lnSpc>
              <a:spcBef>
                <a:spcPts val="600"/>
              </a:spcBef>
              <a:defRPr/>
            </a:pPr>
            <a:r>
              <a:rPr lang="en-US" altLang="en-US" b="1" dirty="0">
                <a:latin typeface="Helvetica Neue" panose="02000503000000020004" pitchFamily="2" charset="0"/>
                <a:sym typeface="Helvetica Neue" panose="02000503000000020004" pitchFamily="2" charset="0"/>
              </a:rPr>
              <a:t>Indicator C:</a:t>
            </a:r>
            <a:endParaRPr lang="en-US" altLang="en-US" dirty="0">
              <a:latin typeface="Calibri" panose="020F0502020204030204" pitchFamily="34" charset="0"/>
              <a:sym typeface="Calibri" panose="020F0502020204030204" pitchFamily="34" charset="0"/>
            </a:endParaRPr>
          </a:p>
          <a:p>
            <a:pPr marL="0" marR="0" lvl="0" indent="0" algn="l" defTabSz="923925" rtl="0" eaLnBrk="0" fontAlgn="base" latinLnBrk="0" hangingPunct="0">
              <a:lnSpc>
                <a:spcPct val="107000"/>
              </a:lnSpc>
              <a:spcBef>
                <a:spcPts val="600"/>
              </a:spcBef>
              <a:spcAft>
                <a:spcPct val="0"/>
              </a:spcAft>
              <a:buClrTx/>
              <a:buSzTx/>
              <a:buFontTx/>
              <a:buNone/>
              <a:tabLst/>
              <a:defRPr/>
            </a:pPr>
            <a:r>
              <a:rPr lang="en-US" altLang="en-US" dirty="0">
                <a:solidFill>
                  <a:srgbClr val="231F20"/>
                </a:solidFill>
                <a:latin typeface="Helvetica Neue" panose="02000503000000020004" pitchFamily="2" charset="0"/>
                <a:sym typeface="Helvetica Neue" panose="02000503000000020004" pitchFamily="2" charset="0"/>
              </a:rPr>
              <a:t>The problems and activities presented are appropriate for low/middle intermediate-level students. They match the standards at that level. Moreover, a variety of problems are offered. </a:t>
            </a:r>
            <a:r>
              <a:rPr lang="en-US" sz="1200" kern="1200" dirty="0">
                <a:solidFill>
                  <a:schemeClr val="tx1"/>
                </a:solidFill>
                <a:effectLst/>
                <a:latin typeface="Times New Roman" pitchFamily="-109" charset="0"/>
                <a:ea typeface="MS PGothic" panose="020B0600070205080204" pitchFamily="34" charset="-128"/>
                <a:cs typeface="MS PGothic" charset="0"/>
              </a:rPr>
              <a:t>Included is a warm-up activity where students use a rule to complete a table. Also included is an activity where students graph a function and another where students create a rule and a function table based on a graph. </a:t>
            </a:r>
            <a:r>
              <a:rPr lang="en-US" altLang="en-US" dirty="0">
                <a:solidFill>
                  <a:srgbClr val="231F20"/>
                </a:solidFill>
                <a:latin typeface="Helvetica Neue" panose="02000503000000020004" pitchFamily="2" charset="0"/>
                <a:sym typeface="Helvetica Neue" panose="02000503000000020004" pitchFamily="2" charset="0"/>
              </a:rPr>
              <a:t>All students appear to be engaged in each activity. They discuss and ask questions throughout the lesson that is evidence that the problems and tasks are at the appropriate level.</a:t>
            </a:r>
            <a:endParaRPr lang="en-US" altLang="en-US" dirty="0">
              <a:latin typeface="Calibri" panose="020F0502020204030204" pitchFamily="34" charset="0"/>
              <a:sym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8065" name="Google Shape;302;p32:notes">
            <a:extLst>
              <a:ext uri="{FF2B5EF4-FFF2-40B4-BE49-F238E27FC236}">
                <a16:creationId xmlns:a16="http://schemas.microsoft.com/office/drawing/2014/main" id="{55524177-6145-4A59-B83B-B311EF455B21}"/>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noFill/>
          </a:ln>
          <a:extLst>
            <a:ext uri="{91240B29-F687-4F45-9708-019B960494DF}">
              <a14:hiddenLine xmlns:a14="http://schemas.microsoft.com/office/drawing/2010/main" w="12700">
                <a:solidFill>
                  <a:schemeClr val="tx1"/>
                </a:solidFill>
                <a:round/>
                <a:headEnd/>
                <a:tailEnd/>
              </a14:hiddenLine>
            </a:ext>
          </a:extLst>
        </p:spPr>
      </p:sp>
      <p:sp>
        <p:nvSpPr>
          <p:cNvPr id="303" name="Google Shape;303;p32:notes">
            <a:extLst>
              <a:ext uri="{FF2B5EF4-FFF2-40B4-BE49-F238E27FC236}">
                <a16:creationId xmlns:a16="http://schemas.microsoft.com/office/drawing/2014/main" id="{CC81B72C-6370-4770-81FC-DEF8C7EF3081}"/>
              </a:ext>
            </a:extLst>
          </p:cNvPr>
          <p:cNvSpPr txBox="1">
            <a:spLocks noGrp="1"/>
          </p:cNvSpPr>
          <p:nvPr>
            <p:ph type="body" idx="1"/>
          </p:nvPr>
        </p:nvSpPr>
        <p:spPr>
          <a:ln/>
        </p:spPr>
        <p:txBody>
          <a:bodyPr spcFirstLastPara="1" lIns="95275" tIns="46825" rIns="95275" bIns="46825">
            <a:noAutofit/>
          </a:bodyPr>
          <a:lstStyle/>
          <a:p>
            <a:pPr>
              <a:spcBef>
                <a:spcPts val="0"/>
              </a:spcBef>
              <a:spcAft>
                <a:spcPts val="0"/>
              </a:spcAft>
              <a:defRPr/>
            </a:pPr>
            <a:r>
              <a:rPr lang="en-US" b="1" dirty="0">
                <a:latin typeface="Calibri"/>
                <a:ea typeface="Calibri"/>
                <a:cs typeface="Calibri"/>
                <a:sym typeface="Calibri"/>
              </a:rPr>
              <a:t>Big idea: </a:t>
            </a:r>
            <a:r>
              <a:rPr lang="en-US" dirty="0">
                <a:latin typeface="Calibri"/>
                <a:ea typeface="Calibri"/>
                <a:cs typeface="Calibri"/>
                <a:sym typeface="Calibri"/>
              </a:rPr>
              <a:t> Discuss the findings for Core Action 2.</a:t>
            </a:r>
            <a:endParaRPr lang="en-US" dirty="0"/>
          </a:p>
          <a:p>
            <a:pPr>
              <a:spcBef>
                <a:spcPts val="480"/>
              </a:spcBef>
              <a:spcAft>
                <a:spcPts val="0"/>
              </a:spcAft>
              <a:defRPr/>
            </a:pPr>
            <a:endParaRPr lang="en-US" dirty="0">
              <a:latin typeface="Calibri"/>
              <a:ea typeface="Calibri"/>
              <a:cs typeface="Calibri"/>
              <a:sym typeface="Calibri"/>
            </a:endParaRPr>
          </a:p>
          <a:p>
            <a:pPr>
              <a:spcBef>
                <a:spcPts val="480"/>
              </a:spcBef>
              <a:spcAft>
                <a:spcPts val="0"/>
              </a:spcAft>
              <a:defRPr/>
            </a:pPr>
            <a:r>
              <a:rPr lang="en-US" b="1" dirty="0">
                <a:latin typeface="Calibri"/>
                <a:ea typeface="Calibri"/>
                <a:cs typeface="Calibri"/>
                <a:sym typeface="Calibri"/>
              </a:rPr>
              <a:t>Facilitator talking points:</a:t>
            </a:r>
          </a:p>
          <a:p>
            <a:pPr marL="171450" indent="-171450">
              <a:spcBef>
                <a:spcPts val="480"/>
              </a:spcBef>
              <a:spcAft>
                <a:spcPts val="0"/>
              </a:spcAft>
              <a:buFont typeface="Arial" panose="020B0604020202020204" pitchFamily="34" charset="0"/>
              <a:buChar char="•"/>
              <a:defRPr/>
            </a:pPr>
            <a:r>
              <a:rPr lang="en-US" dirty="0">
                <a:latin typeface="Calibri"/>
                <a:ea typeface="Calibri"/>
                <a:cs typeface="Calibri"/>
                <a:sym typeface="Calibri"/>
              </a:rPr>
              <a:t>Let’s have a couple of teams share their ratings and evidence. Ask for selected team reporters to share.</a:t>
            </a:r>
          </a:p>
          <a:p>
            <a:pPr marL="171450" indent="-171450">
              <a:spcBef>
                <a:spcPts val="480"/>
              </a:spcBef>
              <a:spcAft>
                <a:spcPts val="0"/>
              </a:spcAft>
              <a:buFont typeface="Arial" panose="020B0604020202020204" pitchFamily="34" charset="0"/>
              <a:buChar char="•"/>
              <a:defRPr/>
            </a:pPr>
            <a:r>
              <a:rPr lang="en-US" dirty="0">
                <a:latin typeface="Calibri"/>
                <a:ea typeface="Calibri"/>
                <a:cs typeface="Calibri"/>
                <a:sym typeface="Calibri"/>
              </a:rPr>
              <a:t>Did anyone have different ratings or evidence that they would like to share?</a:t>
            </a:r>
          </a:p>
          <a:p>
            <a:pPr marL="171450" indent="-171450">
              <a:spcBef>
                <a:spcPts val="475"/>
              </a:spcBef>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Let’s talk through what differences there are in the ratings and if they are because of a difference in evidence.</a:t>
            </a:r>
            <a:endParaRPr lang="en-US" altLang="en-US" dirty="0">
              <a:latin typeface="Times New Roman" panose="02020603050405020304" pitchFamily="18" charset="0"/>
            </a:endParaRPr>
          </a:p>
          <a:p>
            <a:pPr marL="171450" indent="-171450">
              <a:spcBef>
                <a:spcPts val="475"/>
              </a:spcBef>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Ask for clarifying questions. </a:t>
            </a:r>
            <a:endParaRPr lang="en-US" altLang="en-US" dirty="0">
              <a:latin typeface="Times New Roman" panose="02020603050405020304" pitchFamily="18" charset="0"/>
            </a:endParaRPr>
          </a:p>
          <a:p>
            <a:pPr>
              <a:spcBef>
                <a:spcPts val="480"/>
              </a:spcBef>
              <a:spcAft>
                <a:spcPts val="0"/>
              </a:spcAft>
              <a:defRPr/>
            </a:pPr>
            <a:endParaRPr lang="en-US" b="1" dirty="0">
              <a:latin typeface="Calibri"/>
              <a:ea typeface="Calibri"/>
              <a:cs typeface="Calibri"/>
              <a:sym typeface="Calibri"/>
            </a:endParaRPr>
          </a:p>
          <a:p>
            <a:pPr>
              <a:spcBef>
                <a:spcPts val="480"/>
              </a:spcBef>
              <a:spcAft>
                <a:spcPts val="0"/>
              </a:spcAft>
              <a:defRPr/>
            </a:pPr>
            <a:r>
              <a:rPr lang="en-US" b="1" dirty="0">
                <a:latin typeface="Calibri"/>
                <a:ea typeface="Calibri"/>
                <a:cs typeface="Calibri"/>
                <a:sym typeface="Calibri"/>
              </a:rPr>
              <a:t>Facilitator notes:  </a:t>
            </a:r>
          </a:p>
          <a:p>
            <a:pPr marL="171450" indent="-171450">
              <a:spcBef>
                <a:spcPts val="480"/>
              </a:spcBef>
              <a:spcAft>
                <a:spcPts val="0"/>
              </a:spcAft>
              <a:buFont typeface="Arial" panose="020B0604020202020204" pitchFamily="34" charset="0"/>
              <a:buChar char="•"/>
              <a:defRPr/>
            </a:pPr>
            <a:r>
              <a:rPr lang="en-US" dirty="0">
                <a:latin typeface="Times New Roman"/>
                <a:ea typeface="Times New Roman"/>
                <a:cs typeface="Times New Roman"/>
                <a:sym typeface="Times New Roman"/>
              </a:rPr>
              <a:t>Based on the poll results, we will know if there are differences in the ratings. </a:t>
            </a:r>
          </a:p>
          <a:p>
            <a:pPr marL="171450" indent="-171450">
              <a:spcBef>
                <a:spcPts val="480"/>
              </a:spcBef>
              <a:spcAft>
                <a:spcPts val="0"/>
              </a:spcAft>
              <a:buFont typeface="Arial" panose="020B0604020202020204" pitchFamily="34" charset="0"/>
              <a:buChar char="•"/>
              <a:defRPr/>
            </a:pPr>
            <a:r>
              <a:rPr lang="en-US" dirty="0">
                <a:latin typeface="Times New Roman"/>
                <a:ea typeface="Times New Roman"/>
                <a:cs typeface="Times New Roman"/>
                <a:sym typeface="Times New Roman"/>
              </a:rPr>
              <a:t>Call on people who had different answers.</a:t>
            </a:r>
          </a:p>
          <a:p>
            <a:pPr marL="171450" indent="-171450">
              <a:spcBef>
                <a:spcPts val="480"/>
              </a:spcBef>
              <a:spcAft>
                <a:spcPts val="0"/>
              </a:spcAft>
              <a:buFont typeface="Arial" panose="020B0604020202020204" pitchFamily="34" charset="0"/>
              <a:buChar char="•"/>
              <a:defRPr/>
            </a:pPr>
            <a:r>
              <a:rPr lang="en-US" dirty="0">
                <a:latin typeface="Times New Roman"/>
                <a:ea typeface="Times New Roman"/>
                <a:cs typeface="Times New Roman"/>
                <a:sym typeface="Times New Roman"/>
              </a:rPr>
              <a:t>Remind participants that they were asked to select someone who will report out on behalf of the team.</a:t>
            </a:r>
          </a:p>
          <a:p>
            <a:pPr marL="171450" indent="-171450">
              <a:spcBef>
                <a:spcPts val="480"/>
              </a:spcBef>
              <a:spcAft>
                <a:spcPts val="0"/>
              </a:spcAft>
              <a:buClr>
                <a:schemeClr val="dk1"/>
              </a:buClr>
              <a:buSzPts val="1200"/>
              <a:buFont typeface="Arial"/>
              <a:buChar char="•"/>
              <a:defRPr/>
            </a:pPr>
            <a:endParaRPr dirty="0"/>
          </a:p>
          <a:p>
            <a:pPr>
              <a:spcBef>
                <a:spcPts val="480"/>
              </a:spcBef>
              <a:spcAft>
                <a:spcPts val="0"/>
              </a:spcAft>
              <a:buClr>
                <a:schemeClr val="dk1"/>
              </a:buClr>
              <a:buSzPts val="1200"/>
              <a:buFont typeface="Arial"/>
              <a:buNone/>
              <a:defRPr/>
            </a:pPr>
            <a:endParaRPr b="1" dirty="0">
              <a:latin typeface="Calibri"/>
              <a:ea typeface="Calibri"/>
              <a:cs typeface="Calibri"/>
              <a:sym typeface="Calibri"/>
            </a:endParaRPr>
          </a:p>
          <a:p>
            <a:pPr>
              <a:spcBef>
                <a:spcPts val="480"/>
              </a:spcBef>
              <a:spcAft>
                <a:spcPts val="0"/>
              </a:spcAft>
              <a:defRPr/>
            </a:pPr>
            <a:endParaRPr dirty="0">
              <a:latin typeface="Times New Roman"/>
              <a:ea typeface="Times New Roman"/>
              <a:cs typeface="Times New Roman"/>
              <a:sym typeface="Times New Roman"/>
            </a:endParaRPr>
          </a:p>
          <a:p>
            <a:pPr>
              <a:spcBef>
                <a:spcPts val="480"/>
              </a:spcBef>
              <a:spcAft>
                <a:spcPts val="0"/>
              </a:spcAft>
              <a:defRPr/>
            </a:pPr>
            <a:endParaRPr dirty="0">
              <a:latin typeface="Times New Roman"/>
              <a:ea typeface="Times New Roman"/>
              <a:cs typeface="Times New Roman"/>
              <a:sym typeface="Times New Roman"/>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2161" name="Google Shape;314;p34:notes">
            <a:extLst>
              <a:ext uri="{FF2B5EF4-FFF2-40B4-BE49-F238E27FC236}">
                <a16:creationId xmlns:a16="http://schemas.microsoft.com/office/drawing/2014/main" id="{FF56C856-89CA-40A1-91DD-C6453FA338D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noFill/>
          </a:ln>
          <a:extLst>
            <a:ext uri="{91240B29-F687-4F45-9708-019B960494DF}">
              <a14:hiddenLine xmlns:a14="http://schemas.microsoft.com/office/drawing/2010/main" w="12700">
                <a:solidFill>
                  <a:schemeClr val="tx1"/>
                </a:solidFill>
                <a:round/>
                <a:headEnd/>
                <a:tailEnd/>
              </a14:hiddenLine>
            </a:ext>
          </a:extLst>
        </p:spPr>
      </p:sp>
      <p:sp>
        <p:nvSpPr>
          <p:cNvPr id="315" name="Google Shape;315;p34:notes">
            <a:extLst>
              <a:ext uri="{FF2B5EF4-FFF2-40B4-BE49-F238E27FC236}">
                <a16:creationId xmlns:a16="http://schemas.microsoft.com/office/drawing/2014/main" id="{A315AF4D-484E-4F50-84DD-C13DE1D9A558}"/>
              </a:ext>
            </a:extLst>
          </p:cNvPr>
          <p:cNvSpPr txBox="1">
            <a:spLocks noGrp="1"/>
          </p:cNvSpPr>
          <p:nvPr>
            <p:ph type="body" idx="1"/>
          </p:nvPr>
        </p:nvSpPr>
        <p:spPr>
          <a:ln/>
        </p:spPr>
        <p:txBody>
          <a:bodyPr spcFirstLastPara="1" lIns="95275" tIns="46825" rIns="95275" bIns="46825">
            <a:noAutofit/>
          </a:bodyPr>
          <a:lstStyle/>
          <a:p>
            <a:pPr>
              <a:spcBef>
                <a:spcPts val="0"/>
              </a:spcBef>
              <a:spcAft>
                <a:spcPts val="0"/>
              </a:spcAft>
              <a:buClr>
                <a:schemeClr val="dk1"/>
              </a:buClr>
              <a:buFont typeface="Arial"/>
              <a:buNone/>
              <a:defRPr/>
            </a:pPr>
            <a:r>
              <a:rPr lang="en-US" b="1" dirty="0">
                <a:latin typeface="Calibri"/>
                <a:ea typeface="Calibri"/>
                <a:cs typeface="Calibri"/>
                <a:sym typeface="Calibri"/>
              </a:rPr>
              <a:t>Big idea: </a:t>
            </a:r>
            <a:r>
              <a:rPr lang="en-US" dirty="0">
                <a:latin typeface="Calibri"/>
                <a:ea typeface="Calibri"/>
                <a:cs typeface="Calibri"/>
                <a:sym typeface="Calibri"/>
              </a:rPr>
              <a:t>Participants are sharing the indicators they thought were evident in watching the video.</a:t>
            </a:r>
            <a:endParaRPr dirty="0"/>
          </a:p>
          <a:p>
            <a:pPr>
              <a:spcBef>
                <a:spcPts val="480"/>
              </a:spcBef>
              <a:spcAft>
                <a:spcPts val="0"/>
              </a:spcAft>
              <a:defRPr/>
            </a:pPr>
            <a:endParaRPr dirty="0">
              <a:latin typeface="Calibri"/>
              <a:ea typeface="Calibri"/>
              <a:cs typeface="Calibri"/>
              <a:sym typeface="Calibri"/>
            </a:endParaRPr>
          </a:p>
          <a:p>
            <a:pPr>
              <a:spcBef>
                <a:spcPts val="480"/>
              </a:spcBef>
              <a:spcAft>
                <a:spcPts val="0"/>
              </a:spcAft>
              <a:defRPr/>
            </a:pPr>
            <a:r>
              <a:rPr lang="en-US" b="1" dirty="0">
                <a:latin typeface="Calibri"/>
                <a:ea typeface="Calibri"/>
                <a:cs typeface="Calibri"/>
                <a:sym typeface="Calibri"/>
              </a:rPr>
              <a:t>Facilitator talking points:</a:t>
            </a:r>
          </a:p>
          <a:p>
            <a:pPr marL="171450" indent="-171450">
              <a:spcBef>
                <a:spcPts val="480"/>
              </a:spcBef>
              <a:spcAft>
                <a:spcPts val="0"/>
              </a:spcAft>
              <a:buFont typeface="Arial" panose="020B0604020202020204" pitchFamily="34" charset="0"/>
              <a:buChar char="•"/>
              <a:defRPr/>
            </a:pPr>
            <a:r>
              <a:rPr lang="en-US" dirty="0">
                <a:latin typeface="Calibri"/>
                <a:ea typeface="Calibri"/>
                <a:cs typeface="Calibri"/>
                <a:sym typeface="Calibri"/>
              </a:rPr>
              <a:t>Chat the indicators you thought were evident.</a:t>
            </a:r>
          </a:p>
          <a:p>
            <a:pPr marL="171450" indent="-171450">
              <a:spcBef>
                <a:spcPts val="480"/>
              </a:spcBef>
              <a:spcAft>
                <a:spcPts val="0"/>
              </a:spcAft>
              <a:buFont typeface="Arial" panose="020B0604020202020204" pitchFamily="34" charset="0"/>
              <a:buChar char="•"/>
              <a:defRPr/>
            </a:pPr>
            <a:r>
              <a:rPr lang="en-US" dirty="0">
                <a:latin typeface="Calibri"/>
                <a:ea typeface="Calibri"/>
                <a:cs typeface="Calibri"/>
                <a:sym typeface="Calibri"/>
              </a:rPr>
              <a:t>Then we’ll hear from a couple of teams for some additional detail.</a:t>
            </a:r>
          </a:p>
          <a:p>
            <a:pPr>
              <a:spcBef>
                <a:spcPts val="480"/>
              </a:spcBef>
              <a:spcAft>
                <a:spcPts val="0"/>
              </a:spcAft>
              <a:defRPr/>
            </a:pPr>
            <a:endParaRPr lang="en-US" b="1" dirty="0">
              <a:latin typeface="Calibri"/>
              <a:ea typeface="Calibri"/>
              <a:cs typeface="Calibri"/>
              <a:sym typeface="Calibri"/>
            </a:endParaRPr>
          </a:p>
          <a:p>
            <a:pPr>
              <a:spcBef>
                <a:spcPts val="480"/>
              </a:spcBef>
              <a:spcAft>
                <a:spcPts val="0"/>
              </a:spcAft>
              <a:defRPr/>
            </a:pPr>
            <a:r>
              <a:rPr lang="en-US" b="1" dirty="0">
                <a:latin typeface="Calibri"/>
                <a:ea typeface="Calibri"/>
                <a:cs typeface="Calibri"/>
                <a:sym typeface="Calibri"/>
              </a:rPr>
              <a:t>Facilitator notes: </a:t>
            </a:r>
            <a:r>
              <a:rPr lang="en-US" dirty="0">
                <a:latin typeface="Calibri"/>
                <a:ea typeface="Calibri"/>
                <a:cs typeface="Calibri"/>
                <a:sym typeface="Calibri"/>
              </a:rPr>
              <a:t> </a:t>
            </a:r>
            <a:endParaRPr dirty="0"/>
          </a:p>
          <a:p>
            <a:pPr marL="171450" indent="-171450">
              <a:spcBef>
                <a:spcPts val="480"/>
              </a:spcBef>
              <a:spcAft>
                <a:spcPts val="0"/>
              </a:spcAft>
              <a:buClr>
                <a:schemeClr val="dk1"/>
              </a:buClr>
              <a:buSzPts val="1200"/>
              <a:buFont typeface="Arial"/>
              <a:buChar char="•"/>
              <a:defRPr/>
            </a:pPr>
            <a:r>
              <a:rPr lang="en-US" dirty="0">
                <a:latin typeface="Calibri"/>
                <a:ea typeface="Calibri"/>
                <a:cs typeface="Calibri"/>
                <a:sym typeface="Calibri"/>
              </a:rPr>
              <a:t>This is a poll where participants can select more than one answer.</a:t>
            </a:r>
          </a:p>
          <a:p>
            <a:pPr marL="171450" indent="-171450">
              <a:spcBef>
                <a:spcPts val="480"/>
              </a:spcBef>
              <a:spcAft>
                <a:spcPts val="0"/>
              </a:spcAft>
              <a:buClr>
                <a:schemeClr val="dk1"/>
              </a:buClr>
              <a:buSzPts val="1200"/>
              <a:buFont typeface="Arial"/>
              <a:buChar char="•"/>
              <a:defRPr/>
            </a:pPr>
            <a:r>
              <a:rPr lang="en-US" dirty="0">
                <a:latin typeface="Calibri"/>
                <a:cs typeface="Calibri"/>
                <a:sym typeface="Calibri"/>
              </a:rPr>
              <a:t>Each participant can participate in the poll.</a:t>
            </a:r>
            <a:endParaRPr lang="en-US" dirty="0"/>
          </a:p>
          <a:p>
            <a:pPr marL="171450" indent="-171450">
              <a:spcBef>
                <a:spcPts val="480"/>
              </a:spcBef>
              <a:spcAft>
                <a:spcPts val="0"/>
              </a:spcAft>
              <a:buClr>
                <a:schemeClr val="dk1"/>
              </a:buClr>
              <a:buSzPts val="1200"/>
              <a:buFont typeface="Arial"/>
              <a:buChar char="•"/>
              <a:defRPr/>
            </a:pPr>
            <a:endParaRPr dirty="0"/>
          </a:p>
          <a:p>
            <a:pPr>
              <a:spcBef>
                <a:spcPts val="480"/>
              </a:spcBef>
              <a:spcAft>
                <a:spcPts val="0"/>
              </a:spcAft>
              <a:buClr>
                <a:schemeClr val="dk1"/>
              </a:buClr>
              <a:buSzPts val="1200"/>
              <a:buFont typeface="Arial"/>
              <a:buNone/>
              <a:defRPr/>
            </a:pPr>
            <a:endParaRPr b="1" dirty="0">
              <a:latin typeface="Calibri"/>
              <a:ea typeface="Calibri"/>
              <a:cs typeface="Calibri"/>
              <a:sym typeface="Calibri"/>
            </a:endParaRPr>
          </a:p>
          <a:p>
            <a:pPr>
              <a:spcBef>
                <a:spcPts val="480"/>
              </a:spcBef>
              <a:spcAft>
                <a:spcPts val="0"/>
              </a:spcAft>
              <a:defRPr/>
            </a:pPr>
            <a:endParaRPr dirty="0">
              <a:latin typeface="Times New Roman"/>
              <a:ea typeface="Times New Roman"/>
              <a:cs typeface="Times New Roman"/>
              <a:sym typeface="Times New Roman"/>
            </a:endParaRPr>
          </a:p>
          <a:p>
            <a:pPr>
              <a:spcBef>
                <a:spcPts val="480"/>
              </a:spcBef>
              <a:spcAft>
                <a:spcPts val="0"/>
              </a:spcAft>
              <a:defRPr/>
            </a:pPr>
            <a:endParaRPr dirty="0">
              <a:latin typeface="Times New Roman"/>
              <a:ea typeface="Times New Roman"/>
              <a:cs typeface="Times New Roman"/>
              <a:sym typeface="Times New Roman"/>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6257" name="Google Shape;326;p36:notes">
            <a:extLst>
              <a:ext uri="{FF2B5EF4-FFF2-40B4-BE49-F238E27FC236}">
                <a16:creationId xmlns:a16="http://schemas.microsoft.com/office/drawing/2014/main" id="{529D7F41-C181-496B-92ED-E1805E64408E}"/>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cap="flat">
            <a:round/>
            <a:headEnd type="none" w="sm" len="sm"/>
            <a:tailEnd type="none" w="sm" len="sm"/>
          </a:ln>
        </p:spPr>
      </p:sp>
      <p:sp>
        <p:nvSpPr>
          <p:cNvPr id="86018" name="Google Shape;327;p36:notes">
            <a:extLst>
              <a:ext uri="{FF2B5EF4-FFF2-40B4-BE49-F238E27FC236}">
                <a16:creationId xmlns:a16="http://schemas.microsoft.com/office/drawing/2014/main" id="{5D4FA2FE-F48A-4C30-96BE-6CA1262D7782}"/>
              </a:ext>
            </a:extLst>
          </p:cNvPr>
          <p:cNvSpPr>
            <a:spLocks noGrp="1" noChangeArrowheads="1"/>
          </p:cNvSpPr>
          <p:nvPr>
            <p:ph type="body" idx="1"/>
          </p:nvPr>
        </p:nvSpPr>
        <p:spPr>
          <a:ln w="9525"/>
        </p:spPr>
        <p:txBody>
          <a:bodyPr lIns="95275" tIns="46825" rIns="95275" bIns="46825"/>
          <a:lstStyle/>
          <a:p>
            <a:pPr>
              <a:spcBef>
                <a:spcPct val="0"/>
              </a:spcBef>
              <a:defRPr/>
            </a:pPr>
            <a:r>
              <a:rPr lang="en-US" altLang="en-US" b="1" dirty="0">
                <a:latin typeface="Times New Roman" panose="02020603050405020304" pitchFamily="18" charset="0"/>
                <a:cs typeface="Times New Roman" panose="02020603050405020304" pitchFamily="18" charset="0"/>
                <a:sym typeface="Times New Roman" panose="02020603050405020304" pitchFamily="18" charset="0"/>
              </a:rPr>
              <a:t>Big idea</a:t>
            </a:r>
            <a:r>
              <a:rPr lang="en-US" altLang="en-US" dirty="0">
                <a:latin typeface="Times New Roman" panose="02020603050405020304" pitchFamily="18" charset="0"/>
                <a:cs typeface="Times New Roman" panose="02020603050405020304" pitchFamily="18" charset="0"/>
                <a:sym typeface="Times New Roman" panose="02020603050405020304" pitchFamily="18" charset="0"/>
              </a:rPr>
              <a:t>: </a:t>
            </a:r>
            <a:r>
              <a:rPr lang="en-US" altLang="en-US" dirty="0">
                <a:latin typeface="Calibri" panose="020F0502020204030204" pitchFamily="34" charset="0"/>
                <a:sym typeface="Calibri" panose="020F0502020204030204" pitchFamily="34" charset="0"/>
              </a:rPr>
              <a:t>Share ratings for Core Action 3 across teams.</a:t>
            </a:r>
            <a:endParaRPr lang="en-US" altLang="en-US" dirty="0">
              <a:latin typeface="Times New Roman" panose="02020603050405020304" pitchFamily="18" charset="0"/>
            </a:endParaRPr>
          </a:p>
          <a:p>
            <a:pPr>
              <a:spcBef>
                <a:spcPts val="475"/>
              </a:spcBef>
              <a:defRPr/>
            </a:pPr>
            <a:endParaRPr lang="en-US" altLang="en-US" b="1" dirty="0">
              <a:latin typeface="Calibri" panose="020F0502020204030204" pitchFamily="34" charset="0"/>
              <a:sym typeface="Calibri" panose="020F0502020204030204" pitchFamily="34" charset="0"/>
            </a:endParaRPr>
          </a:p>
          <a:p>
            <a:pPr>
              <a:spcBef>
                <a:spcPts val="475"/>
              </a:spcBef>
              <a:defRPr/>
            </a:pPr>
            <a:r>
              <a:rPr lang="en-US" altLang="en-US" b="1" dirty="0">
                <a:latin typeface="Calibri" panose="020F0502020204030204" pitchFamily="34" charset="0"/>
                <a:sym typeface="Calibri" panose="020F0502020204030204" pitchFamily="34" charset="0"/>
              </a:rPr>
              <a:t>Facilitator talking points:</a:t>
            </a:r>
            <a:endParaRPr lang="en-US" alt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Times New Roman" panose="02020603050405020304" pitchFamily="18" charset="0"/>
            </a:endParaRPr>
          </a:p>
          <a:p>
            <a:pPr marL="171450" indent="-171450" eaLnBrk="1" hangingPunct="1">
              <a:spcBef>
                <a:spcPts val="475"/>
              </a:spcBef>
              <a:buClr>
                <a:srgbClr val="000000"/>
              </a:buClr>
              <a:buSzPts val="1400"/>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Ask participants to take 5 minutes to compare their ratings with the sample ratings.</a:t>
            </a:r>
          </a:p>
          <a:p>
            <a:pPr>
              <a:spcBef>
                <a:spcPts val="475"/>
              </a:spcBef>
              <a:defRPr/>
            </a:pPr>
            <a:endParaRPr lang="en-US" altLang="en-US" b="1" dirty="0">
              <a:latin typeface="Calibri" panose="020F0502020204030204" pitchFamily="34" charset="0"/>
              <a:sym typeface="Calibri" panose="020F0502020204030204" pitchFamily="34" charset="0"/>
            </a:endParaRPr>
          </a:p>
          <a:p>
            <a:pPr>
              <a:spcBef>
                <a:spcPts val="475"/>
              </a:spcBef>
              <a:defRPr/>
            </a:pPr>
            <a:r>
              <a:rPr lang="en-US" altLang="en-US" b="1" dirty="0">
                <a:latin typeface="Calibri" panose="020F0502020204030204" pitchFamily="34" charset="0"/>
                <a:sym typeface="Calibri" panose="020F0502020204030204" pitchFamily="34" charset="0"/>
              </a:rPr>
              <a:t>Facilitator notes: </a:t>
            </a:r>
            <a:endParaRPr lang="en-US" altLang="en-US" dirty="0">
              <a:latin typeface="Times New Roman" panose="02020603050405020304" pitchFamily="18" charset="0"/>
            </a:endParaRPr>
          </a:p>
          <a:p>
            <a:pPr marL="171450" indent="-171450">
              <a:spcBef>
                <a:spcPts val="475"/>
              </a:spcBef>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Facilitator should note how teams’ ratings compared to what they got.</a:t>
            </a:r>
          </a:p>
          <a:p>
            <a:pPr marL="171450" indent="-171450">
              <a:spcBef>
                <a:spcPts val="475"/>
              </a:spcBef>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Go over the evidence in the Resource Package. Determine if differences in ratings are because of a difference in evidence.</a:t>
            </a:r>
            <a:endParaRPr lang="en-US" altLang="en-US" dirty="0">
              <a:latin typeface="Times New Roman" panose="02020603050405020304" pitchFamily="18" charset="0"/>
            </a:endParaRPr>
          </a:p>
          <a:p>
            <a:pPr marL="171450" indent="-171450">
              <a:spcBef>
                <a:spcPts val="475"/>
              </a:spcBef>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Ask for clarifying questions. </a:t>
            </a:r>
            <a:endParaRPr lang="en-US" altLang="en-US" dirty="0">
              <a:latin typeface="Times New Roman" panose="02020603050405020304" pitchFamily="18" charset="0"/>
            </a:endParaRPr>
          </a:p>
          <a:p>
            <a:pPr>
              <a:spcBef>
                <a:spcPts val="663"/>
              </a:spcBef>
              <a:defRPr/>
            </a:pPr>
            <a:endParaRPr lang="en-US" altLang="en-US" b="1" dirty="0">
              <a:solidFill>
                <a:srgbClr val="231F20"/>
              </a:solidFill>
              <a:latin typeface="Helvetica Neue" panose="02000503000000020004" pitchFamily="2" charset="0"/>
              <a:sym typeface="Helvetica Neue" panose="02000503000000020004" pitchFamily="2" charset="0"/>
            </a:endParaRPr>
          </a:p>
          <a:p>
            <a:pPr>
              <a:spcBef>
                <a:spcPts val="663"/>
              </a:spcBef>
              <a:defRPr/>
            </a:pPr>
            <a:endParaRPr lang="en-US" altLang="en-US" b="1" dirty="0">
              <a:solidFill>
                <a:srgbClr val="231F20"/>
              </a:solidFill>
              <a:latin typeface="Helvetica Neue" panose="02000503000000020004" pitchFamily="2" charset="0"/>
              <a:sym typeface="Helvetica Neue" panose="02000503000000020004" pitchFamily="2" charset="0"/>
            </a:endParaRPr>
          </a:p>
          <a:p>
            <a:pPr>
              <a:spcBef>
                <a:spcPts val="663"/>
              </a:spcBef>
              <a:defRPr/>
            </a:pPr>
            <a:r>
              <a:rPr lang="en-US" altLang="en-US" b="1" dirty="0">
                <a:solidFill>
                  <a:srgbClr val="231F20"/>
                </a:solidFill>
                <a:latin typeface="Helvetica Neue" panose="02000503000000020004" pitchFamily="2" charset="0"/>
                <a:sym typeface="Helvetica Neue" panose="02000503000000020004" pitchFamily="2" charset="0"/>
              </a:rPr>
              <a:t>Evidence observed:</a:t>
            </a:r>
            <a:endParaRPr lang="en-US" altLang="en-US" dirty="0">
              <a:latin typeface="Helvetica Neue" panose="02000503000000020004" pitchFamily="2" charset="0"/>
              <a:sym typeface="Helvetica Neue" panose="02000503000000020004" pitchFamily="2" charset="0"/>
            </a:endParaRPr>
          </a:p>
          <a:p>
            <a:pPr>
              <a:spcBef>
                <a:spcPts val="600"/>
              </a:spcBef>
              <a:defRPr/>
            </a:pPr>
            <a:r>
              <a:rPr lang="en-US" altLang="en-US" b="1" dirty="0">
                <a:solidFill>
                  <a:srgbClr val="231F20"/>
                </a:solidFill>
                <a:latin typeface="Helvetica Neue" panose="02000503000000020004" pitchFamily="2" charset="0"/>
                <a:sym typeface="Helvetica Neue" panose="02000503000000020004" pitchFamily="2" charset="0"/>
              </a:rPr>
              <a:t>Indicator A:</a:t>
            </a:r>
            <a:endParaRPr lang="en-US" altLang="en-US" dirty="0">
              <a:latin typeface="Helvetica Neue" panose="02000503000000020004" pitchFamily="2" charset="0"/>
              <a:sym typeface="Helvetica Neue" panose="02000503000000020004" pitchFamily="2" charset="0"/>
            </a:endParaRPr>
          </a:p>
          <a:p>
            <a:pPr>
              <a:spcBef>
                <a:spcPts val="600"/>
              </a:spcBef>
              <a:defRPr/>
            </a:pPr>
            <a:r>
              <a:rPr lang="en-US" altLang="en-US" dirty="0">
                <a:solidFill>
                  <a:srgbClr val="231F20"/>
                </a:solidFill>
                <a:latin typeface="Helvetica Neue" panose="02000503000000020004" pitchFamily="2" charset="0"/>
                <a:sym typeface="Helvetica Neue" panose="02000503000000020004" pitchFamily="2" charset="0"/>
              </a:rPr>
              <a:t>The class consists overwhelmingly of class discussions and group work. Even when Richmond presents new content, he makes sure students are actively involved. For example, when introducing the concept of creating a statement/equation based on a function rule and table, he consistently asks questions and engages all students [at 00:11:50:00]. This is also true when students are reviewing the problems and activities. Each group has the opportunity to present its work creating a graph. Richmond talks for roughly one-third of the class time, while students talk for the other two-thirds.</a:t>
            </a:r>
            <a:endParaRPr lang="en-US" altLang="en-US" dirty="0">
              <a:latin typeface="Helvetica Neue" panose="02000503000000020004" pitchFamily="2" charset="0"/>
              <a:sym typeface="Helvetica Neue" panose="02000503000000020004" pitchFamily="2" charset="0"/>
            </a:endParaRPr>
          </a:p>
          <a:p>
            <a:pPr>
              <a:spcBef>
                <a:spcPts val="938"/>
              </a:spcBef>
              <a:defRPr/>
            </a:pPr>
            <a:endParaRPr lang="en-US" altLang="en-US" dirty="0">
              <a:solidFill>
                <a:srgbClr val="231F20"/>
              </a:solidFill>
              <a:latin typeface="Helvetica Neue" panose="02000503000000020004" pitchFamily="2" charset="0"/>
              <a:sym typeface="Helvetica Neue" panose="02000503000000020004" pitchFamily="2" charset="0"/>
            </a:endParaRPr>
          </a:p>
          <a:p>
            <a:pPr>
              <a:spcBef>
                <a:spcPts val="938"/>
              </a:spcBef>
              <a:defRPr/>
            </a:pPr>
            <a:r>
              <a:rPr lang="en-US" altLang="en-US" dirty="0">
                <a:solidFill>
                  <a:srgbClr val="231F20"/>
                </a:solidFill>
                <a:latin typeface="Helvetica Neue" panose="02000503000000020004" pitchFamily="2" charset="0"/>
                <a:sym typeface="Helvetica Neue" panose="02000503000000020004" pitchFamily="2" charset="0"/>
              </a:rPr>
              <a:t>All students participated in the activities throughout the lesson. Several students ask questions, and almost all students share their work and answers. Richmond calls on the quieter students at different times to bring more of them into the discussion. The combination of whole-class, small-group, and independent or partner work ensures that all students actively participate.</a:t>
            </a:r>
            <a:endParaRPr lang="en-US" altLang="en-US" dirty="0">
              <a:latin typeface="Helvetica Neue" panose="02000503000000020004" pitchFamily="2" charset="0"/>
              <a:sym typeface="Helvetica Neue" panose="02000503000000020004" pitchFamily="2" charset="0"/>
            </a:endParaRPr>
          </a:p>
          <a:p>
            <a:pPr>
              <a:spcBef>
                <a:spcPts val="938"/>
              </a:spcBef>
              <a:defRPr/>
            </a:pPr>
            <a:endParaRPr lang="en-US" altLang="en-US" dirty="0">
              <a:solidFill>
                <a:srgbClr val="231F20"/>
              </a:solidFill>
              <a:latin typeface="Helvetica Neue" panose="02000503000000020004" pitchFamily="2" charset="0"/>
              <a:sym typeface="Helvetica Neue" panose="02000503000000020004" pitchFamily="2" charset="0"/>
            </a:endParaRPr>
          </a:p>
          <a:p>
            <a:pPr>
              <a:spcBef>
                <a:spcPts val="938"/>
              </a:spcBef>
              <a:defRPr/>
            </a:pPr>
            <a:r>
              <a:rPr lang="en-US" altLang="en-US" dirty="0">
                <a:solidFill>
                  <a:srgbClr val="231F20"/>
                </a:solidFill>
                <a:latin typeface="Helvetica Neue" panose="02000503000000020004" pitchFamily="2" charset="0"/>
                <a:sym typeface="Helvetica Neue" panose="02000503000000020004" pitchFamily="2" charset="0"/>
              </a:rPr>
              <a:t>Richmond does well in facilitating the discussion so that students build on each other’s observations and insights. During the discussion on graphs, Richmond has each group present its graph and then encourages other students to ask questions [at 00:37:52:00]. Richmond has created an atmosphere of safety and trust in the classroom. Students freely share their thinking and are respected by both Richmond and their classmates, even when they make a mistake. Throughout the lesson, discussions are open and collaborative.</a:t>
            </a:r>
            <a:endParaRPr lang="en-US" altLang="en-US" dirty="0">
              <a:latin typeface="Helvetica Neue" panose="02000503000000020004" pitchFamily="2" charset="0"/>
              <a:sym typeface="Helvetica Neue" panose="02000503000000020004" pitchFamily="2" charset="0"/>
            </a:endParaRPr>
          </a:p>
          <a:p>
            <a:pPr>
              <a:spcBef>
                <a:spcPts val="600"/>
              </a:spcBef>
              <a:defRPr/>
            </a:pPr>
            <a:endParaRPr lang="en-US" altLang="en-US" b="1" dirty="0">
              <a:solidFill>
                <a:srgbClr val="231F20"/>
              </a:solidFill>
              <a:latin typeface="Helvetica Neue" panose="02000503000000020004" pitchFamily="2" charset="0"/>
              <a:sym typeface="Helvetica Neue" panose="02000503000000020004" pitchFamily="2" charset="0"/>
            </a:endParaRPr>
          </a:p>
          <a:p>
            <a:pPr>
              <a:spcBef>
                <a:spcPts val="600"/>
              </a:spcBef>
              <a:defRPr/>
            </a:pPr>
            <a:r>
              <a:rPr lang="en-US" altLang="en-US" b="1" dirty="0">
                <a:solidFill>
                  <a:srgbClr val="231F20"/>
                </a:solidFill>
                <a:latin typeface="Helvetica Neue" panose="02000503000000020004" pitchFamily="2" charset="0"/>
                <a:sym typeface="Helvetica Neue" panose="02000503000000020004" pitchFamily="2" charset="0"/>
              </a:rPr>
              <a:t>Indicator B:</a:t>
            </a:r>
            <a:endParaRPr lang="en-US" altLang="en-US" dirty="0">
              <a:latin typeface="Helvetica Neue" panose="02000503000000020004" pitchFamily="2" charset="0"/>
              <a:sym typeface="Helvetica Neue" panose="02000503000000020004" pitchFamily="2" charset="0"/>
            </a:endParaRPr>
          </a:p>
          <a:p>
            <a:pPr>
              <a:spcBef>
                <a:spcPts val="600"/>
              </a:spcBef>
              <a:defRPr/>
            </a:pPr>
            <a:r>
              <a:rPr lang="en-US" altLang="en-US" dirty="0">
                <a:solidFill>
                  <a:srgbClr val="231F20"/>
                </a:solidFill>
                <a:latin typeface="Helvetica Neue" panose="02000503000000020004" pitchFamily="2" charset="0"/>
                <a:sym typeface="Helvetica Neue" panose="02000503000000020004" pitchFamily="2" charset="0"/>
              </a:rPr>
              <a:t>While the class session is filled with activities (not just worksheets), no data set or function rule is presented in a real-world context. Only when a student mentions seeing a similar graph on the GED test does Richmond connect the concept to a practical experience [at 00:30:55:00].</a:t>
            </a:r>
            <a:endParaRPr lang="en-US" altLang="en-US" dirty="0">
              <a:latin typeface="Helvetica Neue" panose="02000503000000020004" pitchFamily="2" charset="0"/>
              <a:sym typeface="Helvetica Neue" panose="02000503000000020004" pitchFamily="2" charset="0"/>
            </a:endParaRPr>
          </a:p>
          <a:p>
            <a:pPr>
              <a:spcBef>
                <a:spcPts val="925"/>
              </a:spcBef>
              <a:defRPr/>
            </a:pPr>
            <a:r>
              <a:rPr lang="en-US" altLang="en-US" dirty="0">
                <a:solidFill>
                  <a:srgbClr val="231F20"/>
                </a:solidFill>
                <a:latin typeface="Helvetica Neue" panose="02000503000000020004" pitchFamily="2" charset="0"/>
                <a:sym typeface="Helvetica Neue" panose="02000503000000020004" pitchFamily="2" charset="0"/>
              </a:rPr>
              <a:t>Students are learning the basics of graphing, it's reasonable to wait until future lessons to ask them to apply their knowledge to a real-world problem. The lesson plan mentions that such a problem will be covered in the next lesson, but Richmond does not say so explicitly during his lesson preview.</a:t>
            </a:r>
            <a:endParaRPr lang="en-US" altLang="en-US" dirty="0">
              <a:latin typeface="Helvetica Neue" panose="02000503000000020004" pitchFamily="2" charset="0"/>
              <a:sym typeface="Helvetica Neue" panose="02000503000000020004" pitchFamily="2" charset="0"/>
            </a:endParaRPr>
          </a:p>
          <a:p>
            <a:pPr>
              <a:lnSpc>
                <a:spcPct val="107000"/>
              </a:lnSpc>
              <a:spcBef>
                <a:spcPts val="600"/>
              </a:spcBef>
              <a:defRPr/>
            </a:pPr>
            <a:endParaRPr lang="en-US" altLang="en-US" b="1" dirty="0">
              <a:solidFill>
                <a:srgbClr val="231F20"/>
              </a:solidFill>
              <a:latin typeface="Helvetica Neue" panose="02000503000000020004" pitchFamily="2" charset="0"/>
              <a:sym typeface="Helvetica Neue" panose="02000503000000020004" pitchFamily="2" charset="0"/>
            </a:endParaRPr>
          </a:p>
          <a:p>
            <a:pPr>
              <a:lnSpc>
                <a:spcPct val="107000"/>
              </a:lnSpc>
              <a:spcBef>
                <a:spcPts val="600"/>
              </a:spcBef>
              <a:defRPr/>
            </a:pPr>
            <a:r>
              <a:rPr lang="en-US" altLang="en-US" b="1" dirty="0">
                <a:solidFill>
                  <a:srgbClr val="231F20"/>
                </a:solidFill>
                <a:latin typeface="Helvetica Neue" panose="02000503000000020004" pitchFamily="2" charset="0"/>
                <a:sym typeface="Helvetica Neue" panose="02000503000000020004" pitchFamily="2" charset="0"/>
              </a:rPr>
              <a:t>Indicator C:</a:t>
            </a:r>
            <a:endParaRPr lang="en-US" altLang="en-US" dirty="0">
              <a:latin typeface="Calibri" panose="020F0502020204030204" pitchFamily="34" charset="0"/>
              <a:sym typeface="Calibri" panose="020F0502020204030204" pitchFamily="34" charset="0"/>
            </a:endParaRPr>
          </a:p>
          <a:p>
            <a:pPr>
              <a:lnSpc>
                <a:spcPct val="107000"/>
              </a:lnSpc>
              <a:spcBef>
                <a:spcPts val="600"/>
              </a:spcBef>
              <a:defRPr/>
            </a:pPr>
            <a:r>
              <a:rPr lang="en-US" altLang="en-US" dirty="0">
                <a:solidFill>
                  <a:srgbClr val="231F20"/>
                </a:solidFill>
                <a:latin typeface="Helvetica Neue" panose="02000503000000020004" pitchFamily="2" charset="0"/>
                <a:sym typeface="Helvetica Neue" panose="02000503000000020004" pitchFamily="2" charset="0"/>
              </a:rPr>
              <a:t>When students work with the activities and problems, they are engaged, persistent, and supportive of each other’s learning. Richmond also circulates [at 00:02:22:00] and asks questions to help move students’ thinking along so they don't get stuck on one concept or idea. During class</a:t>
            </a:r>
            <a:r>
              <a:rPr lang="en-US" altLang="en-US" dirty="0">
                <a:latin typeface="Helvetica Neue" panose="02000503000000020004" pitchFamily="2" charset="0"/>
                <a:sym typeface="Helvetica Neue" panose="02000503000000020004" pitchFamily="2" charset="0"/>
              </a:rPr>
              <a:t> </a:t>
            </a:r>
            <a:r>
              <a:rPr lang="en-US" altLang="en-US" dirty="0">
                <a:solidFill>
                  <a:srgbClr val="231F20"/>
                </a:solidFill>
                <a:latin typeface="Helvetica Neue" panose="02000503000000020004" pitchFamily="2" charset="0"/>
                <a:sym typeface="Helvetica Neue" panose="02000503000000020004" pitchFamily="2" charset="0"/>
              </a:rPr>
              <a:t>discussions, students often ask thoughtful questions that show their engagement [at 00:08:52:00], and the small-group presentations of graphs ensure full student participation [at 00:37:42:00].</a:t>
            </a:r>
            <a:endParaRPr lang="en-US" altLang="en-US" dirty="0">
              <a:latin typeface="Calibri" panose="020F0502020204030204" pitchFamily="34" charset="0"/>
              <a:sym typeface="Calibri" panose="020F0502020204030204" pitchFamily="34" charset="0"/>
            </a:endParaRPr>
          </a:p>
          <a:p>
            <a:pPr>
              <a:lnSpc>
                <a:spcPct val="107000"/>
              </a:lnSpc>
              <a:spcBef>
                <a:spcPct val="0"/>
              </a:spcBef>
              <a:defRPr/>
            </a:pPr>
            <a:r>
              <a:rPr lang="en-US" altLang="en-US" sz="1800" dirty="0">
                <a:latin typeface="Times New Roman" panose="02020603050405020304" pitchFamily="18" charset="0"/>
                <a:cs typeface="Times New Roman" panose="02020603050405020304" pitchFamily="18" charset="0"/>
                <a:sym typeface="Times New Roman" panose="02020603050405020304" pitchFamily="18" charset="0"/>
              </a:rPr>
              <a:t> </a:t>
            </a:r>
            <a:endParaRPr lang="en-US" altLang="en-US" sz="1800" dirty="0">
              <a:latin typeface="Calibri" panose="020F0502020204030204" pitchFamily="34" charset="0"/>
              <a:sym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4209" name="Google Shape;320;p35:notes">
            <a:extLst>
              <a:ext uri="{FF2B5EF4-FFF2-40B4-BE49-F238E27FC236}">
                <a16:creationId xmlns:a16="http://schemas.microsoft.com/office/drawing/2014/main" id="{862AACDF-F9F9-4B0C-85F9-8750444F3AC2}"/>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noFill/>
          </a:ln>
          <a:extLst>
            <a:ext uri="{91240B29-F687-4F45-9708-019B960494DF}">
              <a14:hiddenLine xmlns:a14="http://schemas.microsoft.com/office/drawing/2010/main" w="12700">
                <a:solidFill>
                  <a:schemeClr val="tx1"/>
                </a:solidFill>
                <a:round/>
                <a:headEnd/>
                <a:tailEnd/>
              </a14:hiddenLine>
            </a:ext>
          </a:extLst>
        </p:spPr>
      </p:sp>
      <p:sp>
        <p:nvSpPr>
          <p:cNvPr id="321" name="Google Shape;321;p35:notes">
            <a:extLst>
              <a:ext uri="{FF2B5EF4-FFF2-40B4-BE49-F238E27FC236}">
                <a16:creationId xmlns:a16="http://schemas.microsoft.com/office/drawing/2014/main" id="{BC309F58-1E78-47ED-AADA-DBB2FFEE537C}"/>
              </a:ext>
            </a:extLst>
          </p:cNvPr>
          <p:cNvSpPr txBox="1">
            <a:spLocks noGrp="1"/>
          </p:cNvSpPr>
          <p:nvPr>
            <p:ph type="body" idx="1"/>
          </p:nvPr>
        </p:nvSpPr>
        <p:spPr>
          <a:ln/>
        </p:spPr>
        <p:txBody>
          <a:bodyPr spcFirstLastPara="1" lIns="95275" tIns="46825" rIns="95275" bIns="46825">
            <a:noAutofit/>
          </a:bodyPr>
          <a:lstStyle/>
          <a:p>
            <a:pPr>
              <a:spcBef>
                <a:spcPts val="0"/>
              </a:spcBef>
              <a:spcAft>
                <a:spcPts val="0"/>
              </a:spcAft>
              <a:defRPr/>
            </a:pPr>
            <a:r>
              <a:rPr lang="en-US" b="1" dirty="0">
                <a:latin typeface="Calibri"/>
                <a:ea typeface="Calibri"/>
                <a:cs typeface="Calibri"/>
                <a:sym typeface="Calibri"/>
              </a:rPr>
              <a:t>Big idea: </a:t>
            </a:r>
            <a:r>
              <a:rPr lang="en-US" dirty="0">
                <a:latin typeface="Calibri"/>
                <a:ea typeface="Calibri"/>
                <a:cs typeface="Calibri"/>
                <a:sym typeface="Calibri"/>
              </a:rPr>
              <a:t> Discuss the findings for Core Action 3.</a:t>
            </a:r>
            <a:endParaRPr lang="en-US" dirty="0"/>
          </a:p>
          <a:p>
            <a:pPr>
              <a:spcBef>
                <a:spcPts val="480"/>
              </a:spcBef>
              <a:spcAft>
                <a:spcPts val="0"/>
              </a:spcAft>
              <a:defRPr/>
            </a:pPr>
            <a:endParaRPr lang="en-US" dirty="0">
              <a:latin typeface="Calibri"/>
              <a:ea typeface="Calibri"/>
              <a:cs typeface="Calibri"/>
              <a:sym typeface="Calibri"/>
            </a:endParaRPr>
          </a:p>
          <a:p>
            <a:pPr>
              <a:spcBef>
                <a:spcPts val="480"/>
              </a:spcBef>
              <a:spcAft>
                <a:spcPts val="0"/>
              </a:spcAft>
              <a:defRPr/>
            </a:pPr>
            <a:r>
              <a:rPr lang="en-US" b="1" dirty="0">
                <a:latin typeface="Calibri"/>
                <a:ea typeface="Calibri"/>
                <a:cs typeface="Calibri"/>
                <a:sym typeface="Calibri"/>
              </a:rPr>
              <a:t>Facilitator talking points:</a:t>
            </a:r>
          </a:p>
          <a:p>
            <a:pPr marL="171450" indent="-171450">
              <a:spcBef>
                <a:spcPts val="480"/>
              </a:spcBef>
              <a:spcAft>
                <a:spcPts val="0"/>
              </a:spcAft>
              <a:buFont typeface="Arial" panose="020B0604020202020204" pitchFamily="34" charset="0"/>
              <a:buChar char="•"/>
              <a:defRPr/>
            </a:pPr>
            <a:r>
              <a:rPr lang="en-US" dirty="0">
                <a:latin typeface="Calibri"/>
                <a:ea typeface="Calibri"/>
                <a:cs typeface="Calibri"/>
                <a:sym typeface="Calibri"/>
              </a:rPr>
              <a:t>Let’s have a couple of teams share their ratings and evidence. Ask for selected team reporters to share.</a:t>
            </a:r>
          </a:p>
          <a:p>
            <a:pPr marL="171450" indent="-171450">
              <a:spcBef>
                <a:spcPts val="480"/>
              </a:spcBef>
              <a:spcAft>
                <a:spcPts val="0"/>
              </a:spcAft>
              <a:buFont typeface="Arial" panose="020B0604020202020204" pitchFamily="34" charset="0"/>
              <a:buChar char="•"/>
              <a:defRPr/>
            </a:pPr>
            <a:r>
              <a:rPr lang="en-US" dirty="0">
                <a:latin typeface="Calibri"/>
                <a:ea typeface="Calibri"/>
                <a:cs typeface="Calibri"/>
                <a:sym typeface="Calibri"/>
              </a:rPr>
              <a:t>Did anyone have different ratings or evidence that they would like to share?</a:t>
            </a:r>
          </a:p>
          <a:p>
            <a:pPr marL="171450" indent="-171450">
              <a:spcBef>
                <a:spcPts val="475"/>
              </a:spcBef>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Let’s talk through what differences there are in the ratings and if they are because of a difference in evidence.</a:t>
            </a:r>
            <a:endParaRPr lang="en-US" altLang="en-US" dirty="0">
              <a:latin typeface="Times New Roman" panose="02020603050405020304" pitchFamily="18" charset="0"/>
            </a:endParaRPr>
          </a:p>
          <a:p>
            <a:pPr marL="171450" indent="-171450">
              <a:spcBef>
                <a:spcPts val="475"/>
              </a:spcBef>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Ask for clarifying questions. </a:t>
            </a:r>
            <a:endParaRPr lang="en-US" altLang="en-US" dirty="0">
              <a:latin typeface="Times New Roman" panose="02020603050405020304" pitchFamily="18" charset="0"/>
            </a:endParaRPr>
          </a:p>
          <a:p>
            <a:pPr>
              <a:spcBef>
                <a:spcPts val="480"/>
              </a:spcBef>
              <a:spcAft>
                <a:spcPts val="0"/>
              </a:spcAft>
              <a:defRPr/>
            </a:pPr>
            <a:endParaRPr lang="en-US" b="1" dirty="0">
              <a:latin typeface="Calibri"/>
              <a:ea typeface="Calibri"/>
              <a:cs typeface="Calibri"/>
              <a:sym typeface="Calibri"/>
            </a:endParaRPr>
          </a:p>
          <a:p>
            <a:pPr>
              <a:spcBef>
                <a:spcPts val="480"/>
              </a:spcBef>
              <a:spcAft>
                <a:spcPts val="0"/>
              </a:spcAft>
              <a:defRPr/>
            </a:pPr>
            <a:r>
              <a:rPr lang="en-US" b="1" dirty="0">
                <a:latin typeface="Calibri"/>
                <a:ea typeface="Calibri"/>
                <a:cs typeface="Calibri"/>
                <a:sym typeface="Calibri"/>
              </a:rPr>
              <a:t>Facilitator notes:  </a:t>
            </a:r>
          </a:p>
          <a:p>
            <a:pPr marL="171450" indent="-171450">
              <a:spcBef>
                <a:spcPts val="480"/>
              </a:spcBef>
              <a:spcAft>
                <a:spcPts val="0"/>
              </a:spcAft>
              <a:buFont typeface="Arial" panose="020B0604020202020204" pitchFamily="34" charset="0"/>
              <a:buChar char="•"/>
              <a:defRPr/>
            </a:pPr>
            <a:r>
              <a:rPr lang="en-US" dirty="0">
                <a:latin typeface="Times New Roman"/>
                <a:ea typeface="Times New Roman"/>
                <a:cs typeface="Times New Roman"/>
                <a:sym typeface="Times New Roman"/>
              </a:rPr>
              <a:t>Based on the poll results, we will know if there are differences in the ratings.  </a:t>
            </a:r>
          </a:p>
          <a:p>
            <a:pPr marL="171450" indent="-171450">
              <a:spcBef>
                <a:spcPts val="480"/>
              </a:spcBef>
              <a:spcAft>
                <a:spcPts val="0"/>
              </a:spcAft>
              <a:buFont typeface="Arial" panose="020B0604020202020204" pitchFamily="34" charset="0"/>
              <a:buChar char="•"/>
              <a:defRPr/>
            </a:pPr>
            <a:r>
              <a:rPr lang="en-US" dirty="0">
                <a:latin typeface="Times New Roman"/>
                <a:ea typeface="Times New Roman"/>
                <a:cs typeface="Times New Roman"/>
                <a:sym typeface="Times New Roman"/>
              </a:rPr>
              <a:t>Call on people who had different answers.</a:t>
            </a:r>
          </a:p>
          <a:p>
            <a:pPr marL="171450" indent="-171450">
              <a:spcBef>
                <a:spcPts val="480"/>
              </a:spcBef>
              <a:spcAft>
                <a:spcPts val="0"/>
              </a:spcAft>
              <a:buFont typeface="Arial" panose="020B0604020202020204" pitchFamily="34" charset="0"/>
              <a:buChar char="•"/>
              <a:defRPr/>
            </a:pPr>
            <a:r>
              <a:rPr lang="en-US" dirty="0">
                <a:latin typeface="Times New Roman"/>
                <a:ea typeface="Times New Roman"/>
                <a:cs typeface="Times New Roman"/>
                <a:sym typeface="Times New Roman"/>
              </a:rPr>
              <a:t>Remind participants that they were asked to select someone who will report out on behalf of the team.</a:t>
            </a:r>
          </a:p>
          <a:p>
            <a:pPr marL="171450" indent="-171450">
              <a:spcBef>
                <a:spcPts val="480"/>
              </a:spcBef>
              <a:spcAft>
                <a:spcPts val="0"/>
              </a:spcAft>
              <a:buClr>
                <a:schemeClr val="dk1"/>
              </a:buClr>
              <a:buSzPts val="1200"/>
              <a:buFont typeface="Arial"/>
              <a:buChar char="•"/>
              <a:defRPr/>
            </a:pPr>
            <a:endParaRPr dirty="0"/>
          </a:p>
          <a:p>
            <a:pPr>
              <a:spcBef>
                <a:spcPts val="480"/>
              </a:spcBef>
              <a:spcAft>
                <a:spcPts val="0"/>
              </a:spcAft>
              <a:buClr>
                <a:schemeClr val="dk1"/>
              </a:buClr>
              <a:buSzPts val="1200"/>
              <a:buFont typeface="Arial"/>
              <a:buNone/>
              <a:defRPr/>
            </a:pPr>
            <a:endParaRPr b="1" dirty="0">
              <a:latin typeface="Calibri"/>
              <a:ea typeface="Calibri"/>
              <a:cs typeface="Calibri"/>
              <a:sym typeface="Calibri"/>
            </a:endParaRPr>
          </a:p>
          <a:p>
            <a:pPr>
              <a:spcBef>
                <a:spcPts val="480"/>
              </a:spcBef>
              <a:spcAft>
                <a:spcPts val="0"/>
              </a:spcAft>
              <a:defRPr/>
            </a:pPr>
            <a:endParaRPr dirty="0">
              <a:latin typeface="Times New Roman"/>
              <a:ea typeface="Times New Roman"/>
              <a:cs typeface="Times New Roman"/>
              <a:sym typeface="Times New Roman"/>
            </a:endParaRPr>
          </a:p>
          <a:p>
            <a:pPr>
              <a:spcBef>
                <a:spcPts val="480"/>
              </a:spcBef>
              <a:spcAft>
                <a:spcPts val="0"/>
              </a:spcAft>
              <a:defRPr/>
            </a:pPr>
            <a:endParaRPr dirty="0">
              <a:latin typeface="Times New Roman"/>
              <a:ea typeface="Times New Roman"/>
              <a:cs typeface="Times New Roman"/>
              <a:sym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241" name="Google Shape;57;p2:notes">
            <a:extLst>
              <a:ext uri="{FF2B5EF4-FFF2-40B4-BE49-F238E27FC236}">
                <a16:creationId xmlns:a16="http://schemas.microsoft.com/office/drawing/2014/main" id="{197AF131-2584-4911-B069-6816FCE25C87}"/>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cap="flat">
            <a:round/>
            <a:headEnd type="none" w="sm" len="sm"/>
            <a:tailEnd type="none" w="sm" len="sm"/>
          </a:ln>
        </p:spPr>
      </p:sp>
      <p:sp>
        <p:nvSpPr>
          <p:cNvPr id="10242" name="Google Shape;58;p2:notes">
            <a:extLst>
              <a:ext uri="{FF2B5EF4-FFF2-40B4-BE49-F238E27FC236}">
                <a16:creationId xmlns:a16="http://schemas.microsoft.com/office/drawing/2014/main" id="{5DC118DB-A519-46D6-B2F3-585612EE3AAA}"/>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5275" tIns="46825" rIns="95275" bIns="46825"/>
          <a:lstStyle/>
          <a:p>
            <a:pPr>
              <a:spcBef>
                <a:spcPct val="0"/>
              </a:spcBef>
            </a:pPr>
            <a:r>
              <a:rPr lang="en-US" altLang="en-US" b="1" dirty="0">
                <a:latin typeface="Times New Roman" panose="02020603050405020304" pitchFamily="18" charset="0"/>
              </a:rPr>
              <a:t>Big idea: </a:t>
            </a:r>
            <a:r>
              <a:rPr lang="en-US" altLang="en-US" b="0" dirty="0">
                <a:latin typeface="Times New Roman" panose="02020603050405020304" pitchFamily="18" charset="0"/>
              </a:rPr>
              <a:t>Ki</a:t>
            </a:r>
            <a:r>
              <a:rPr lang="en-US" altLang="en-US" dirty="0">
                <a:latin typeface="Times New Roman" panose="02020603050405020304" pitchFamily="18" charset="0"/>
              </a:rPr>
              <a:t>ck off the training!</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8305" name="Google Shape;332;p37:notes">
            <a:extLst>
              <a:ext uri="{FF2B5EF4-FFF2-40B4-BE49-F238E27FC236}">
                <a16:creationId xmlns:a16="http://schemas.microsoft.com/office/drawing/2014/main" id="{511BCA0D-3FA5-4811-AAC9-C3F799A935B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noFill/>
          </a:ln>
          <a:extLst>
            <a:ext uri="{91240B29-F687-4F45-9708-019B960494DF}">
              <a14:hiddenLine xmlns:a14="http://schemas.microsoft.com/office/drawing/2010/main" w="12700">
                <a:solidFill>
                  <a:schemeClr val="tx1"/>
                </a:solidFill>
                <a:round/>
                <a:headEnd/>
                <a:tailEnd/>
              </a14:hiddenLine>
            </a:ext>
          </a:extLst>
        </p:spPr>
      </p:sp>
      <p:sp>
        <p:nvSpPr>
          <p:cNvPr id="333" name="Google Shape;333;p37:notes">
            <a:extLst>
              <a:ext uri="{FF2B5EF4-FFF2-40B4-BE49-F238E27FC236}">
                <a16:creationId xmlns:a16="http://schemas.microsoft.com/office/drawing/2014/main" id="{D1430F5D-82E1-4C51-9C96-2E94557AA778}"/>
              </a:ext>
            </a:extLst>
          </p:cNvPr>
          <p:cNvSpPr txBox="1">
            <a:spLocks noGrp="1"/>
          </p:cNvSpPr>
          <p:nvPr>
            <p:ph type="body" idx="1"/>
          </p:nvPr>
        </p:nvSpPr>
        <p:spPr>
          <a:ln/>
        </p:spPr>
        <p:txBody>
          <a:bodyPr spcFirstLastPara="1" lIns="95275" tIns="46825" rIns="95275" bIns="46825">
            <a:noAutofit/>
          </a:bodyPr>
          <a:lstStyle/>
          <a:p>
            <a:pPr>
              <a:spcBef>
                <a:spcPts val="0"/>
              </a:spcBef>
              <a:spcAft>
                <a:spcPts val="0"/>
              </a:spcAft>
              <a:buClr>
                <a:schemeClr val="dk1"/>
              </a:buClr>
              <a:buFont typeface="Arial"/>
              <a:buNone/>
              <a:defRPr/>
            </a:pPr>
            <a:r>
              <a:rPr lang="en-US" b="1" dirty="0">
                <a:latin typeface="Calibri"/>
                <a:ea typeface="Calibri"/>
                <a:cs typeface="Calibri"/>
                <a:sym typeface="Calibri"/>
              </a:rPr>
              <a:t>Big idea: </a:t>
            </a:r>
            <a:r>
              <a:rPr lang="en-US" dirty="0">
                <a:latin typeface="Calibri"/>
                <a:ea typeface="Calibri"/>
                <a:cs typeface="Calibri"/>
                <a:sym typeface="Calibri"/>
              </a:rPr>
              <a:t>Participants share the indicators they thought were evident in watching the video.</a:t>
            </a:r>
            <a:endParaRPr lang="en-US" dirty="0"/>
          </a:p>
          <a:p>
            <a:pPr>
              <a:spcBef>
                <a:spcPts val="480"/>
              </a:spcBef>
              <a:spcAft>
                <a:spcPts val="0"/>
              </a:spcAft>
              <a:defRPr/>
            </a:pPr>
            <a:endParaRPr lang="en-US" dirty="0">
              <a:latin typeface="Calibri"/>
              <a:ea typeface="Calibri"/>
              <a:cs typeface="Calibri"/>
              <a:sym typeface="Calibri"/>
            </a:endParaRPr>
          </a:p>
          <a:p>
            <a:pPr>
              <a:spcBef>
                <a:spcPts val="480"/>
              </a:spcBef>
              <a:spcAft>
                <a:spcPts val="0"/>
              </a:spcAft>
              <a:defRPr/>
            </a:pPr>
            <a:r>
              <a:rPr lang="en-US" b="1" dirty="0">
                <a:latin typeface="Calibri"/>
                <a:ea typeface="Calibri"/>
                <a:cs typeface="Calibri"/>
                <a:sym typeface="Calibri"/>
              </a:rPr>
              <a:t>Facilitator talking points:</a:t>
            </a:r>
          </a:p>
          <a:p>
            <a:pPr marL="171450" indent="-171450">
              <a:spcBef>
                <a:spcPts val="480"/>
              </a:spcBef>
              <a:spcAft>
                <a:spcPts val="0"/>
              </a:spcAft>
              <a:buFont typeface="Arial" panose="020B0604020202020204" pitchFamily="34" charset="0"/>
              <a:buChar char="•"/>
              <a:defRPr/>
            </a:pPr>
            <a:r>
              <a:rPr lang="en-US" dirty="0">
                <a:latin typeface="Calibri"/>
                <a:ea typeface="Calibri"/>
                <a:cs typeface="Calibri"/>
                <a:sym typeface="Calibri"/>
              </a:rPr>
              <a:t>Chat the indicators you thought were evident.</a:t>
            </a:r>
          </a:p>
          <a:p>
            <a:pPr marL="171450" indent="-171450">
              <a:spcBef>
                <a:spcPts val="480"/>
              </a:spcBef>
              <a:spcAft>
                <a:spcPts val="0"/>
              </a:spcAft>
              <a:buFont typeface="Arial" panose="020B0604020202020204" pitchFamily="34" charset="0"/>
              <a:buChar char="•"/>
              <a:defRPr/>
            </a:pPr>
            <a:r>
              <a:rPr lang="en-US" dirty="0">
                <a:latin typeface="Calibri"/>
                <a:ea typeface="Calibri"/>
                <a:cs typeface="Calibri"/>
                <a:sym typeface="Calibri"/>
              </a:rPr>
              <a:t>Then we’ll hear from a couple of teams for some additional detail.</a:t>
            </a:r>
          </a:p>
          <a:p>
            <a:pPr>
              <a:spcBef>
                <a:spcPts val="480"/>
              </a:spcBef>
              <a:spcAft>
                <a:spcPts val="0"/>
              </a:spcAft>
              <a:defRPr/>
            </a:pPr>
            <a:endParaRPr lang="en-US" b="1" dirty="0">
              <a:latin typeface="Calibri"/>
              <a:ea typeface="Calibri"/>
              <a:cs typeface="Calibri"/>
              <a:sym typeface="Calibri"/>
            </a:endParaRPr>
          </a:p>
          <a:p>
            <a:pPr>
              <a:spcBef>
                <a:spcPts val="480"/>
              </a:spcBef>
              <a:spcAft>
                <a:spcPts val="0"/>
              </a:spcAft>
              <a:defRPr/>
            </a:pPr>
            <a:r>
              <a:rPr lang="en-US" b="1" dirty="0">
                <a:latin typeface="Calibri"/>
                <a:ea typeface="Calibri"/>
                <a:cs typeface="Calibri"/>
                <a:sym typeface="Calibri"/>
              </a:rPr>
              <a:t>Facilitator notes: </a:t>
            </a:r>
            <a:r>
              <a:rPr lang="en-US" dirty="0">
                <a:latin typeface="Calibri"/>
                <a:ea typeface="Calibri"/>
                <a:cs typeface="Calibri"/>
                <a:sym typeface="Calibri"/>
              </a:rPr>
              <a:t> </a:t>
            </a:r>
            <a:endParaRPr lang="en-US" dirty="0"/>
          </a:p>
          <a:p>
            <a:pPr marL="171450" indent="-171450">
              <a:spcBef>
                <a:spcPts val="480"/>
              </a:spcBef>
              <a:spcAft>
                <a:spcPts val="0"/>
              </a:spcAft>
              <a:buClr>
                <a:schemeClr val="dk1"/>
              </a:buClr>
              <a:buSzPts val="1200"/>
              <a:buFont typeface="Arial"/>
              <a:buChar char="•"/>
              <a:defRPr/>
            </a:pPr>
            <a:r>
              <a:rPr lang="en-US" dirty="0">
                <a:latin typeface="Calibri"/>
                <a:ea typeface="Calibri"/>
                <a:cs typeface="Calibri"/>
                <a:sym typeface="Calibri"/>
              </a:rPr>
              <a:t>This is a poll where participants can select more than one answer</a:t>
            </a:r>
          </a:p>
          <a:p>
            <a:pPr marL="171450" indent="-171450">
              <a:spcBef>
                <a:spcPts val="480"/>
              </a:spcBef>
              <a:spcAft>
                <a:spcPts val="0"/>
              </a:spcAft>
              <a:buClr>
                <a:schemeClr val="dk1"/>
              </a:buClr>
              <a:buSzPts val="1200"/>
              <a:buFont typeface="Arial"/>
              <a:buChar char="•"/>
              <a:defRPr/>
            </a:pPr>
            <a:r>
              <a:rPr lang="en-US" dirty="0">
                <a:latin typeface="Calibri"/>
                <a:cs typeface="Calibri"/>
                <a:sym typeface="Calibri"/>
              </a:rPr>
              <a:t>Each participant can participate in the poll.</a:t>
            </a:r>
            <a:endParaRPr lang="en-US" dirty="0"/>
          </a:p>
          <a:p>
            <a:pPr marL="171450" indent="-171450">
              <a:spcBef>
                <a:spcPts val="480"/>
              </a:spcBef>
              <a:spcAft>
                <a:spcPts val="0"/>
              </a:spcAft>
              <a:buClr>
                <a:schemeClr val="dk1"/>
              </a:buClr>
              <a:buSzPts val="1200"/>
              <a:buFont typeface="Arial"/>
              <a:buChar char="•"/>
              <a:defRPr/>
            </a:pPr>
            <a:endParaRPr lang="en-US" dirty="0"/>
          </a:p>
          <a:p>
            <a:pPr>
              <a:spcBef>
                <a:spcPts val="480"/>
              </a:spcBef>
              <a:spcAft>
                <a:spcPts val="0"/>
              </a:spcAft>
              <a:buClr>
                <a:schemeClr val="dk1"/>
              </a:buClr>
              <a:buSzPts val="1200"/>
              <a:buFont typeface="Arial"/>
              <a:buNone/>
              <a:defRPr/>
            </a:pPr>
            <a:endParaRPr b="1" dirty="0">
              <a:latin typeface="Calibri"/>
              <a:ea typeface="Calibri"/>
              <a:cs typeface="Calibri"/>
              <a:sym typeface="Calibri"/>
            </a:endParaRPr>
          </a:p>
          <a:p>
            <a:pPr>
              <a:spcBef>
                <a:spcPts val="480"/>
              </a:spcBef>
              <a:spcAft>
                <a:spcPts val="0"/>
              </a:spcAft>
              <a:defRPr/>
            </a:pPr>
            <a:endParaRPr dirty="0">
              <a:latin typeface="Times New Roman"/>
              <a:ea typeface="Times New Roman"/>
              <a:cs typeface="Times New Roman"/>
              <a:sym typeface="Times New Roman"/>
            </a:endParaRPr>
          </a:p>
          <a:p>
            <a:pPr>
              <a:spcBef>
                <a:spcPts val="480"/>
              </a:spcBef>
              <a:spcAft>
                <a:spcPts val="0"/>
              </a:spcAft>
              <a:defRPr/>
            </a:pPr>
            <a:endParaRPr dirty="0">
              <a:latin typeface="Times New Roman"/>
              <a:ea typeface="Times New Roman"/>
              <a:cs typeface="Times New Roman"/>
              <a:sym typeface="Times New Roman"/>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2401" name="Google Shape;344;p39:notes">
            <a:extLst>
              <a:ext uri="{FF2B5EF4-FFF2-40B4-BE49-F238E27FC236}">
                <a16:creationId xmlns:a16="http://schemas.microsoft.com/office/drawing/2014/main" id="{56649333-E369-4EAC-A3ED-B513B63A931A}"/>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cap="flat">
            <a:round/>
            <a:headEnd type="none" w="sm" len="sm"/>
            <a:tailEnd type="none" w="sm" len="sm"/>
          </a:ln>
        </p:spPr>
      </p:sp>
      <p:sp>
        <p:nvSpPr>
          <p:cNvPr id="92162" name="Google Shape;345;p39:notes">
            <a:extLst>
              <a:ext uri="{FF2B5EF4-FFF2-40B4-BE49-F238E27FC236}">
                <a16:creationId xmlns:a16="http://schemas.microsoft.com/office/drawing/2014/main" id="{3C661BB2-48DF-47A5-8D16-2AC664992B18}"/>
              </a:ext>
            </a:extLst>
          </p:cNvPr>
          <p:cNvSpPr>
            <a:spLocks noGrp="1" noChangeArrowheads="1"/>
          </p:cNvSpPr>
          <p:nvPr>
            <p:ph type="body" idx="1"/>
          </p:nvPr>
        </p:nvSpPr>
        <p:spPr>
          <a:ln w="9525"/>
        </p:spPr>
        <p:txBody>
          <a:bodyPr lIns="95275" tIns="46825" rIns="95275" bIns="46825"/>
          <a:lstStyle/>
          <a:p>
            <a:pPr>
              <a:spcBef>
                <a:spcPct val="0"/>
              </a:spcBef>
              <a:defRPr/>
            </a:pPr>
            <a:r>
              <a:rPr lang="en-US" altLang="en-US" b="1" dirty="0">
                <a:latin typeface="Times New Roman" panose="02020603050405020304" pitchFamily="18" charset="0"/>
                <a:cs typeface="Times New Roman" panose="02020603050405020304" pitchFamily="18" charset="0"/>
                <a:sym typeface="Times New Roman" panose="02020603050405020304" pitchFamily="18" charset="0"/>
              </a:rPr>
              <a:t>Big idea</a:t>
            </a:r>
            <a:r>
              <a:rPr lang="en-US" altLang="en-US" dirty="0">
                <a:latin typeface="Times New Roman" panose="02020603050405020304" pitchFamily="18" charset="0"/>
                <a:cs typeface="Times New Roman" panose="02020603050405020304" pitchFamily="18" charset="0"/>
                <a:sym typeface="Times New Roman" panose="02020603050405020304" pitchFamily="18" charset="0"/>
              </a:rPr>
              <a:t>: </a:t>
            </a:r>
            <a:r>
              <a:rPr lang="en-US" altLang="en-US" dirty="0">
                <a:latin typeface="Calibri" panose="020F0502020204030204" pitchFamily="34" charset="0"/>
                <a:sym typeface="Calibri" panose="020F0502020204030204" pitchFamily="34" charset="0"/>
              </a:rPr>
              <a:t>Share ratings for Core Action 4 across teams.</a:t>
            </a:r>
            <a:endParaRPr lang="en-US" altLang="en-US" dirty="0">
              <a:latin typeface="Times New Roman" panose="02020603050405020304" pitchFamily="18" charset="0"/>
            </a:endParaRPr>
          </a:p>
          <a:p>
            <a:pPr>
              <a:spcBef>
                <a:spcPts val="475"/>
              </a:spcBef>
              <a:defRPr/>
            </a:pPr>
            <a:endParaRPr lang="en-US" altLang="en-US" b="1" dirty="0">
              <a:latin typeface="Calibri" panose="020F0502020204030204" pitchFamily="34" charset="0"/>
              <a:sym typeface="Calibri" panose="020F0502020204030204" pitchFamily="34" charset="0"/>
            </a:endParaRPr>
          </a:p>
          <a:p>
            <a:pPr>
              <a:spcBef>
                <a:spcPts val="475"/>
              </a:spcBef>
              <a:defRPr/>
            </a:pPr>
            <a:r>
              <a:rPr lang="en-US" altLang="en-US" b="1" dirty="0">
                <a:latin typeface="Calibri" panose="020F0502020204030204" pitchFamily="34" charset="0"/>
                <a:sym typeface="Calibri" panose="020F0502020204030204" pitchFamily="34" charset="0"/>
              </a:rPr>
              <a:t>Facilitator talking points:</a:t>
            </a:r>
            <a:endParaRPr lang="en-US" alt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Times New Roman" panose="02020603050405020304" pitchFamily="18" charset="0"/>
            </a:endParaRPr>
          </a:p>
          <a:p>
            <a:pPr marL="171450" indent="-171450" eaLnBrk="1" hangingPunct="1">
              <a:spcBef>
                <a:spcPts val="475"/>
              </a:spcBef>
              <a:buClr>
                <a:srgbClr val="000000"/>
              </a:buClr>
              <a:buSzPts val="1400"/>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Ask participants to take 5 minutes to compare their ratings with the sample ratings.</a:t>
            </a:r>
          </a:p>
          <a:p>
            <a:pPr>
              <a:spcBef>
                <a:spcPts val="475"/>
              </a:spcBef>
              <a:defRPr/>
            </a:pPr>
            <a:endParaRPr lang="en-US" altLang="en-US" b="1" dirty="0">
              <a:latin typeface="Calibri" panose="020F0502020204030204" pitchFamily="34" charset="0"/>
              <a:sym typeface="Calibri" panose="020F0502020204030204" pitchFamily="34" charset="0"/>
            </a:endParaRPr>
          </a:p>
          <a:p>
            <a:pPr>
              <a:spcBef>
                <a:spcPts val="475"/>
              </a:spcBef>
              <a:defRPr/>
            </a:pPr>
            <a:r>
              <a:rPr lang="en-US" altLang="en-US" b="1" dirty="0">
                <a:latin typeface="Calibri" panose="020F0502020204030204" pitchFamily="34" charset="0"/>
                <a:sym typeface="Calibri" panose="020F0502020204030204" pitchFamily="34" charset="0"/>
              </a:rPr>
              <a:t>Facilitator notes: </a:t>
            </a:r>
            <a:endParaRPr lang="en-US" altLang="en-US" dirty="0">
              <a:latin typeface="Times New Roman" panose="02020603050405020304" pitchFamily="18" charset="0"/>
            </a:endParaRPr>
          </a:p>
          <a:p>
            <a:pPr marL="171450" indent="-171450">
              <a:spcBef>
                <a:spcPts val="475"/>
              </a:spcBef>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Facilitator should note how teams’ ratings compared to what they got.</a:t>
            </a:r>
          </a:p>
          <a:p>
            <a:pPr marL="171450" indent="-171450">
              <a:spcBef>
                <a:spcPts val="475"/>
              </a:spcBef>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Go over the evidence in the Resource Package. Determine if differences in ratings are because of a difference in evidence.</a:t>
            </a:r>
            <a:endParaRPr lang="en-US" altLang="en-US" dirty="0">
              <a:latin typeface="Times New Roman" panose="02020603050405020304" pitchFamily="18" charset="0"/>
            </a:endParaRPr>
          </a:p>
          <a:p>
            <a:pPr marL="171450" indent="-171450">
              <a:spcBef>
                <a:spcPts val="475"/>
              </a:spcBef>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Ask for clarifying questions. </a:t>
            </a:r>
            <a:endParaRPr lang="en-US" altLang="en-US" dirty="0">
              <a:latin typeface="Times New Roman" panose="02020603050405020304" pitchFamily="18" charset="0"/>
            </a:endParaRPr>
          </a:p>
          <a:p>
            <a:pPr>
              <a:spcBef>
                <a:spcPts val="663"/>
              </a:spcBef>
              <a:defRPr/>
            </a:pPr>
            <a:endParaRPr lang="en-US" altLang="en-US" b="1" dirty="0">
              <a:solidFill>
                <a:srgbClr val="231F20"/>
              </a:solidFill>
              <a:latin typeface="Helvetica Neue" panose="02000503000000020004" pitchFamily="2" charset="0"/>
              <a:sym typeface="Helvetica Neue" panose="02000503000000020004" pitchFamily="2" charset="0"/>
            </a:endParaRPr>
          </a:p>
          <a:p>
            <a:pPr>
              <a:lnSpc>
                <a:spcPct val="107000"/>
              </a:lnSpc>
              <a:spcBef>
                <a:spcPct val="0"/>
              </a:spcBef>
              <a:defRPr/>
            </a:pPr>
            <a:r>
              <a:rPr lang="en-US" altLang="en-US" b="1" dirty="0">
                <a:latin typeface="Helvetica Neue" panose="02000503000000020004" pitchFamily="2" charset="0"/>
                <a:sym typeface="Helvetica Neue" panose="02000503000000020004" pitchFamily="2" charset="0"/>
              </a:rPr>
              <a:t>Evidence observed:</a:t>
            </a:r>
            <a:endParaRPr lang="en-US" altLang="en-US" dirty="0">
              <a:latin typeface="Calibri" panose="020F0502020204030204" pitchFamily="34" charset="0"/>
              <a:sym typeface="Calibri" panose="020F0502020204030204" pitchFamily="34" charset="0"/>
            </a:endParaRPr>
          </a:p>
          <a:p>
            <a:pPr>
              <a:spcBef>
                <a:spcPts val="1400"/>
              </a:spcBef>
              <a:defRPr/>
            </a:pPr>
            <a:r>
              <a:rPr lang="en-US" altLang="en-US" b="1" dirty="0">
                <a:solidFill>
                  <a:srgbClr val="231F20"/>
                </a:solidFill>
                <a:latin typeface="Helvetica Neue" panose="02000503000000020004" pitchFamily="2" charset="0"/>
                <a:sym typeface="Helvetica Neue" panose="02000503000000020004" pitchFamily="2" charset="0"/>
              </a:rPr>
              <a:t>Indicator A:</a:t>
            </a:r>
            <a:endParaRPr lang="en-US" altLang="en-US" dirty="0">
              <a:latin typeface="Helvetica Neue" panose="02000503000000020004" pitchFamily="2" charset="0"/>
              <a:sym typeface="Helvetica Neue" panose="02000503000000020004" pitchFamily="2" charset="0"/>
            </a:endParaRPr>
          </a:p>
          <a:p>
            <a:pPr>
              <a:spcBef>
                <a:spcPts val="600"/>
              </a:spcBef>
              <a:defRPr/>
            </a:pPr>
            <a:r>
              <a:rPr lang="en-US" altLang="en-US" dirty="0">
                <a:solidFill>
                  <a:srgbClr val="231F20"/>
                </a:solidFill>
                <a:latin typeface="Helvetica Neue" panose="02000503000000020004" pitchFamily="2" charset="0"/>
                <a:sym typeface="Helvetica Neue" panose="02000503000000020004" pitchFamily="2" charset="0"/>
              </a:rPr>
              <a:t>Richmond begins with a warm-up to clarify students’ understanding of functions [at 00:00:25:00]. He reviews a function's definition by having students identify a rule based on the first few entries</a:t>
            </a:r>
            <a:endParaRPr lang="en-US" altLang="en-US" dirty="0">
              <a:latin typeface="Helvetica Neue" panose="02000503000000020004" pitchFamily="2" charset="0"/>
              <a:sym typeface="Helvetica Neue" panose="02000503000000020004" pitchFamily="2" charset="0"/>
            </a:endParaRPr>
          </a:p>
          <a:p>
            <a:pPr>
              <a:spcBef>
                <a:spcPts val="13"/>
              </a:spcBef>
              <a:defRPr/>
            </a:pPr>
            <a:r>
              <a:rPr lang="en-US" altLang="en-US" dirty="0">
                <a:solidFill>
                  <a:srgbClr val="231F20"/>
                </a:solidFill>
                <a:latin typeface="Helvetica Neue" panose="02000503000000020004" pitchFamily="2" charset="0"/>
                <a:sym typeface="Helvetica Neue" panose="02000503000000020004" pitchFamily="2" charset="0"/>
              </a:rPr>
              <a:t>of a table and then has them complete the table. He also reiterates the meaning of terms like “rule,” “input,” and “output,” which are key terms to writing statements or equations to represent functions [at 00:05:32:00].</a:t>
            </a:r>
            <a:endParaRPr lang="en-US" altLang="en-US" dirty="0">
              <a:latin typeface="Helvetica Neue" panose="02000503000000020004" pitchFamily="2" charset="0"/>
              <a:sym typeface="Helvetica Neue" panose="02000503000000020004" pitchFamily="2" charset="0"/>
            </a:endParaRPr>
          </a:p>
          <a:p>
            <a:pPr>
              <a:spcBef>
                <a:spcPts val="600"/>
              </a:spcBef>
              <a:defRPr/>
            </a:pPr>
            <a:endParaRPr lang="en-US" altLang="en-US" b="1" dirty="0">
              <a:solidFill>
                <a:srgbClr val="231F20"/>
              </a:solidFill>
              <a:latin typeface="Helvetica Neue" panose="02000503000000020004" pitchFamily="2" charset="0"/>
              <a:sym typeface="Helvetica Neue" panose="02000503000000020004" pitchFamily="2" charset="0"/>
            </a:endParaRPr>
          </a:p>
          <a:p>
            <a:pPr>
              <a:spcBef>
                <a:spcPts val="600"/>
              </a:spcBef>
              <a:defRPr/>
            </a:pPr>
            <a:r>
              <a:rPr lang="en-US" altLang="en-US" b="1" dirty="0">
                <a:solidFill>
                  <a:srgbClr val="231F20"/>
                </a:solidFill>
                <a:latin typeface="Helvetica Neue" panose="02000503000000020004" pitchFamily="2" charset="0"/>
                <a:sym typeface="Helvetica Neue" panose="02000503000000020004" pitchFamily="2" charset="0"/>
              </a:rPr>
              <a:t>Indicator B:</a:t>
            </a:r>
            <a:endParaRPr lang="en-US" altLang="en-US" dirty="0">
              <a:latin typeface="Helvetica Neue" panose="02000503000000020004" pitchFamily="2" charset="0"/>
              <a:sym typeface="Helvetica Neue" panose="02000503000000020004" pitchFamily="2" charset="0"/>
            </a:endParaRPr>
          </a:p>
          <a:p>
            <a:pPr>
              <a:spcBef>
                <a:spcPts val="600"/>
              </a:spcBef>
              <a:defRPr/>
            </a:pPr>
            <a:r>
              <a:rPr lang="en-US" altLang="en-US" dirty="0">
                <a:solidFill>
                  <a:srgbClr val="231F20"/>
                </a:solidFill>
                <a:latin typeface="Helvetica Neue" panose="02000503000000020004" pitchFamily="2" charset="0"/>
                <a:sym typeface="Helvetica Neue" panose="02000503000000020004" pitchFamily="2" charset="0"/>
              </a:rPr>
              <a:t>The lesson focuses on the three views of a function: a rule, table, and graph. The concepts build and flow smoothly. Richmond first reviews student understanding of finding a table of solutions based on the rule [at 00:00:25:00]. He moves on to creating a graph [at 00:22:41:00]. He then gives students a graph and asks them to create a rule and a table [at 01:01:46:00]. By the end, when he gives students a rule, table, or graph, most of them can create the other two views of that function. He also uses the input and output calculations to incorporate a conversation on decimals and fractions [at 00:07:32:00].</a:t>
            </a:r>
            <a:endParaRPr lang="en-US" altLang="en-US" dirty="0">
              <a:latin typeface="Helvetica Neue" panose="02000503000000020004" pitchFamily="2" charset="0"/>
              <a:sym typeface="Helvetica Neue" panose="02000503000000020004" pitchFamily="2" charset="0"/>
            </a:endParaRPr>
          </a:p>
          <a:p>
            <a:pPr>
              <a:spcBef>
                <a:spcPts val="600"/>
              </a:spcBef>
              <a:defRPr/>
            </a:pPr>
            <a:endParaRPr lang="en-US" altLang="en-US" b="1" dirty="0">
              <a:solidFill>
                <a:srgbClr val="231F20"/>
              </a:solidFill>
              <a:latin typeface="Helvetica Neue" panose="02000503000000020004" pitchFamily="2" charset="0"/>
              <a:sym typeface="Helvetica Neue" panose="02000503000000020004" pitchFamily="2" charset="0"/>
            </a:endParaRPr>
          </a:p>
          <a:p>
            <a:pPr>
              <a:spcBef>
                <a:spcPts val="600"/>
              </a:spcBef>
              <a:defRPr/>
            </a:pPr>
            <a:r>
              <a:rPr lang="en-US" altLang="en-US" b="1" dirty="0">
                <a:solidFill>
                  <a:srgbClr val="231F20"/>
                </a:solidFill>
                <a:latin typeface="Helvetica Neue" panose="02000503000000020004" pitchFamily="2" charset="0"/>
                <a:sym typeface="Helvetica Neue" panose="02000503000000020004" pitchFamily="2" charset="0"/>
              </a:rPr>
              <a:t>Indicator C:</a:t>
            </a:r>
            <a:endParaRPr lang="en-US" altLang="en-US" dirty="0">
              <a:latin typeface="Helvetica Neue" panose="02000503000000020004" pitchFamily="2" charset="0"/>
              <a:sym typeface="Helvetica Neue" panose="02000503000000020004" pitchFamily="2" charset="0"/>
            </a:endParaRPr>
          </a:p>
          <a:p>
            <a:pPr>
              <a:lnSpc>
                <a:spcPct val="107000"/>
              </a:lnSpc>
              <a:spcBef>
                <a:spcPts val="600"/>
              </a:spcBef>
              <a:defRPr/>
            </a:pPr>
            <a:r>
              <a:rPr lang="en-US" altLang="en-US" dirty="0">
                <a:solidFill>
                  <a:srgbClr val="231F20"/>
                </a:solidFill>
                <a:latin typeface="Helvetica Neue" panose="02000503000000020004" pitchFamily="2" charset="0"/>
                <a:sym typeface="Helvetica Neue" panose="02000503000000020004" pitchFamily="2" charset="0"/>
              </a:rPr>
              <a:t>At the end of the lesson, Richmond previews the following class [at 1:10:31:00]. Earlier on, he also reviews student learning about the three views of functions: an input/output table, rule, and graph [at 00:28:21:00]. While he doesn’t summarize student learning at the end of the lesson, he does so at different points throughout, such as on graphing functions [at 00:59:41:00].</a:t>
            </a:r>
            <a:endParaRPr lang="en-US" altLang="en-US" dirty="0">
              <a:latin typeface="Calibri" panose="020F0502020204030204" pitchFamily="34" charset="0"/>
              <a:sym typeface="Calibri" panose="020F0502020204030204" pitchFamily="34" charset="0"/>
            </a:endParaRPr>
          </a:p>
          <a:p>
            <a:pPr>
              <a:spcBef>
                <a:spcPts val="1700"/>
              </a:spcBef>
              <a:defRPr/>
            </a:pPr>
            <a:endParaRPr lang="en-US" altLang="en-US" dirty="0">
              <a:solidFill>
                <a:srgbClr val="231F20"/>
              </a:solidFill>
              <a:latin typeface="Helvetica Neue" panose="02000503000000020004" pitchFamily="2" charset="0"/>
              <a:sym typeface="Helvetica Neue" panose="02000503000000020004" pitchFamily="2" charset="0"/>
            </a:endParaRPr>
          </a:p>
          <a:p>
            <a:pPr>
              <a:spcBef>
                <a:spcPts val="1700"/>
              </a:spcBef>
              <a:defRPr/>
            </a:pPr>
            <a:r>
              <a:rPr lang="en-US" altLang="en-US" dirty="0">
                <a:solidFill>
                  <a:srgbClr val="231F20"/>
                </a:solidFill>
                <a:latin typeface="Helvetica Neue" panose="02000503000000020004" pitchFamily="2" charset="0"/>
                <a:sym typeface="Helvetica Neue" panose="02000503000000020004" pitchFamily="2" charset="0"/>
              </a:rPr>
              <a:t>Periodically, Richmond makes connections to upcoming lessons. He talks about looking at different types of equations (nonlinear) in upcoming lessons [at 00:18:10:00]. He also explains that they will be looking at different types of graphs in the coming weeks [at 00:30:31:00].</a:t>
            </a:r>
            <a:endParaRPr lang="en-US" altLang="en-US" dirty="0">
              <a:latin typeface="Helvetica Neue" panose="02000503000000020004" pitchFamily="2" charset="0"/>
              <a:sym typeface="Helvetica Neue" panose="02000503000000020004" pitchFamily="2"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0353" name="Google Shape;338;p38:notes">
            <a:extLst>
              <a:ext uri="{FF2B5EF4-FFF2-40B4-BE49-F238E27FC236}">
                <a16:creationId xmlns:a16="http://schemas.microsoft.com/office/drawing/2014/main" id="{897DA20D-5042-4C85-BF4C-AE919ECA042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noFill/>
          </a:ln>
          <a:extLst>
            <a:ext uri="{91240B29-F687-4F45-9708-019B960494DF}">
              <a14:hiddenLine xmlns:a14="http://schemas.microsoft.com/office/drawing/2010/main" w="12700">
                <a:solidFill>
                  <a:schemeClr val="tx1"/>
                </a:solidFill>
                <a:round/>
                <a:headEnd/>
                <a:tailEnd/>
              </a14:hiddenLine>
            </a:ext>
          </a:extLst>
        </p:spPr>
      </p:sp>
      <p:sp>
        <p:nvSpPr>
          <p:cNvPr id="339" name="Google Shape;339;p38:notes">
            <a:extLst>
              <a:ext uri="{FF2B5EF4-FFF2-40B4-BE49-F238E27FC236}">
                <a16:creationId xmlns:a16="http://schemas.microsoft.com/office/drawing/2014/main" id="{2B73726D-1B64-4211-A42C-68888F72D25E}"/>
              </a:ext>
            </a:extLst>
          </p:cNvPr>
          <p:cNvSpPr txBox="1">
            <a:spLocks noGrp="1"/>
          </p:cNvSpPr>
          <p:nvPr>
            <p:ph type="body" idx="1"/>
          </p:nvPr>
        </p:nvSpPr>
        <p:spPr>
          <a:ln/>
        </p:spPr>
        <p:txBody>
          <a:bodyPr spcFirstLastPara="1" lIns="95275" tIns="46825" rIns="95275" bIns="46825">
            <a:noAutofit/>
          </a:bodyPr>
          <a:lstStyle/>
          <a:p>
            <a:pPr>
              <a:spcBef>
                <a:spcPts val="0"/>
              </a:spcBef>
              <a:spcAft>
                <a:spcPts val="0"/>
              </a:spcAft>
              <a:defRPr/>
            </a:pPr>
            <a:r>
              <a:rPr lang="en-US" b="1" dirty="0">
                <a:latin typeface="Calibri"/>
                <a:ea typeface="Calibri"/>
                <a:cs typeface="Calibri"/>
                <a:sym typeface="Calibri"/>
              </a:rPr>
              <a:t>Big idea: </a:t>
            </a:r>
            <a:r>
              <a:rPr lang="en-US" dirty="0">
                <a:latin typeface="Calibri"/>
                <a:ea typeface="Calibri"/>
                <a:cs typeface="Calibri"/>
                <a:sym typeface="Calibri"/>
              </a:rPr>
              <a:t>Discuss the findings for Core Action 4.</a:t>
            </a:r>
            <a:endParaRPr lang="en-US" dirty="0"/>
          </a:p>
          <a:p>
            <a:pPr>
              <a:spcBef>
                <a:spcPts val="480"/>
              </a:spcBef>
              <a:spcAft>
                <a:spcPts val="0"/>
              </a:spcAft>
              <a:defRPr/>
            </a:pPr>
            <a:endParaRPr lang="en-US" dirty="0">
              <a:latin typeface="Calibri"/>
              <a:ea typeface="Calibri"/>
              <a:cs typeface="Calibri"/>
              <a:sym typeface="Calibri"/>
            </a:endParaRPr>
          </a:p>
          <a:p>
            <a:pPr>
              <a:spcBef>
                <a:spcPts val="480"/>
              </a:spcBef>
              <a:spcAft>
                <a:spcPts val="0"/>
              </a:spcAft>
              <a:defRPr/>
            </a:pPr>
            <a:r>
              <a:rPr lang="en-US" b="1" dirty="0">
                <a:latin typeface="Calibri"/>
                <a:ea typeface="Calibri"/>
                <a:cs typeface="Calibri"/>
                <a:sym typeface="Calibri"/>
              </a:rPr>
              <a:t>Facilitator talking points:</a:t>
            </a:r>
          </a:p>
          <a:p>
            <a:pPr marL="171450" indent="-171450">
              <a:spcBef>
                <a:spcPts val="480"/>
              </a:spcBef>
              <a:spcAft>
                <a:spcPts val="0"/>
              </a:spcAft>
              <a:buFont typeface="Arial" panose="020B0604020202020204" pitchFamily="34" charset="0"/>
              <a:buChar char="•"/>
              <a:defRPr/>
            </a:pPr>
            <a:r>
              <a:rPr lang="en-US" dirty="0">
                <a:latin typeface="Calibri"/>
                <a:ea typeface="Calibri"/>
                <a:cs typeface="Calibri"/>
                <a:sym typeface="Calibri"/>
              </a:rPr>
              <a:t>Let’s have a couple of teams share their ratings and evidence. Ask for selected team reporters to share.</a:t>
            </a:r>
          </a:p>
          <a:p>
            <a:pPr marL="171450" indent="-171450">
              <a:spcBef>
                <a:spcPts val="480"/>
              </a:spcBef>
              <a:spcAft>
                <a:spcPts val="0"/>
              </a:spcAft>
              <a:buFont typeface="Arial" panose="020B0604020202020204" pitchFamily="34" charset="0"/>
              <a:buChar char="•"/>
              <a:defRPr/>
            </a:pPr>
            <a:r>
              <a:rPr lang="en-US" dirty="0">
                <a:latin typeface="Calibri"/>
                <a:ea typeface="Calibri"/>
                <a:cs typeface="Calibri"/>
                <a:sym typeface="Calibri"/>
              </a:rPr>
              <a:t>Did anyone have different ratings or evidence that they would like to share?</a:t>
            </a:r>
          </a:p>
          <a:p>
            <a:pPr marL="171450" indent="-171450">
              <a:spcBef>
                <a:spcPts val="475"/>
              </a:spcBef>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Let’s talk through what differences there are in the ratings and if they are because of a difference in evidence.</a:t>
            </a:r>
            <a:endParaRPr lang="en-US" altLang="en-US" dirty="0">
              <a:latin typeface="Times New Roman" panose="02020603050405020304" pitchFamily="18" charset="0"/>
            </a:endParaRPr>
          </a:p>
          <a:p>
            <a:pPr marL="171450" indent="-171450">
              <a:spcBef>
                <a:spcPts val="475"/>
              </a:spcBef>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Ask for clarifying questions. </a:t>
            </a:r>
            <a:endParaRPr lang="en-US" altLang="en-US" dirty="0">
              <a:latin typeface="Times New Roman" panose="02020603050405020304" pitchFamily="18" charset="0"/>
            </a:endParaRPr>
          </a:p>
          <a:p>
            <a:pPr>
              <a:spcBef>
                <a:spcPts val="480"/>
              </a:spcBef>
              <a:spcAft>
                <a:spcPts val="0"/>
              </a:spcAft>
              <a:defRPr/>
            </a:pPr>
            <a:endParaRPr lang="en-US" b="1" dirty="0">
              <a:latin typeface="Calibri"/>
              <a:ea typeface="Calibri"/>
              <a:cs typeface="Calibri"/>
              <a:sym typeface="Calibri"/>
            </a:endParaRPr>
          </a:p>
          <a:p>
            <a:pPr>
              <a:spcBef>
                <a:spcPts val="480"/>
              </a:spcBef>
              <a:spcAft>
                <a:spcPts val="0"/>
              </a:spcAft>
              <a:defRPr/>
            </a:pPr>
            <a:r>
              <a:rPr lang="en-US" b="1" dirty="0">
                <a:latin typeface="Calibri"/>
                <a:ea typeface="Calibri"/>
                <a:cs typeface="Calibri"/>
                <a:sym typeface="Calibri"/>
              </a:rPr>
              <a:t>Facilitator notes:  </a:t>
            </a:r>
          </a:p>
          <a:p>
            <a:pPr marL="171450" indent="-171450">
              <a:spcBef>
                <a:spcPts val="480"/>
              </a:spcBef>
              <a:spcAft>
                <a:spcPts val="0"/>
              </a:spcAft>
              <a:buFont typeface="Arial" panose="020B0604020202020204" pitchFamily="34" charset="0"/>
              <a:buChar char="•"/>
              <a:defRPr/>
            </a:pPr>
            <a:r>
              <a:rPr lang="en-US" dirty="0">
                <a:latin typeface="Times New Roman"/>
                <a:ea typeface="Times New Roman"/>
                <a:cs typeface="Times New Roman"/>
                <a:sym typeface="Times New Roman"/>
              </a:rPr>
              <a:t>Based on the poll results, we will know if there are differences in the ratings.  </a:t>
            </a:r>
          </a:p>
          <a:p>
            <a:pPr marL="171450" indent="-171450">
              <a:spcBef>
                <a:spcPts val="480"/>
              </a:spcBef>
              <a:spcAft>
                <a:spcPts val="0"/>
              </a:spcAft>
              <a:buFont typeface="Arial" panose="020B0604020202020204" pitchFamily="34" charset="0"/>
              <a:buChar char="•"/>
              <a:defRPr/>
            </a:pPr>
            <a:r>
              <a:rPr lang="en-US" dirty="0">
                <a:latin typeface="Times New Roman"/>
                <a:ea typeface="Times New Roman"/>
                <a:cs typeface="Times New Roman"/>
                <a:sym typeface="Times New Roman"/>
              </a:rPr>
              <a:t>Call on people who had different answers.</a:t>
            </a:r>
          </a:p>
          <a:p>
            <a:pPr marL="171450" indent="-171450">
              <a:spcBef>
                <a:spcPts val="480"/>
              </a:spcBef>
              <a:spcAft>
                <a:spcPts val="0"/>
              </a:spcAft>
              <a:buFont typeface="Arial" panose="020B0604020202020204" pitchFamily="34" charset="0"/>
              <a:buChar char="•"/>
              <a:defRPr/>
            </a:pPr>
            <a:r>
              <a:rPr lang="en-US" dirty="0">
                <a:latin typeface="Times New Roman"/>
                <a:ea typeface="Times New Roman"/>
                <a:cs typeface="Times New Roman"/>
                <a:sym typeface="Times New Roman"/>
              </a:rPr>
              <a:t>Remind participants that they were asked to select someone who will report out on behalf of the team.</a:t>
            </a:r>
          </a:p>
          <a:p>
            <a:pPr>
              <a:spcBef>
                <a:spcPts val="480"/>
              </a:spcBef>
              <a:spcAft>
                <a:spcPts val="0"/>
              </a:spcAft>
              <a:buClr>
                <a:schemeClr val="dk1"/>
              </a:buClr>
              <a:buSzPts val="1200"/>
              <a:buFont typeface="Arial"/>
              <a:buNone/>
              <a:defRPr/>
            </a:pPr>
            <a:endParaRPr b="1" dirty="0">
              <a:latin typeface="Calibri"/>
              <a:ea typeface="Calibri"/>
              <a:cs typeface="Calibri"/>
              <a:sym typeface="Calibri"/>
            </a:endParaRPr>
          </a:p>
          <a:p>
            <a:pPr>
              <a:spcBef>
                <a:spcPts val="480"/>
              </a:spcBef>
              <a:spcAft>
                <a:spcPts val="0"/>
              </a:spcAft>
              <a:defRPr/>
            </a:pPr>
            <a:endParaRPr dirty="0">
              <a:latin typeface="Times New Roman"/>
              <a:ea typeface="Times New Roman"/>
              <a:cs typeface="Times New Roman"/>
              <a:sym typeface="Times New Roman"/>
            </a:endParaRPr>
          </a:p>
          <a:p>
            <a:pPr>
              <a:spcBef>
                <a:spcPts val="480"/>
              </a:spcBef>
              <a:spcAft>
                <a:spcPts val="0"/>
              </a:spcAft>
              <a:defRPr/>
            </a:pPr>
            <a:endParaRPr dirty="0">
              <a:latin typeface="Times New Roman"/>
              <a:ea typeface="Times New Roman"/>
              <a:cs typeface="Times New Roman"/>
              <a:sym typeface="Times New Roman"/>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4449" name="Google Shape;350;p40:notes">
            <a:extLst>
              <a:ext uri="{FF2B5EF4-FFF2-40B4-BE49-F238E27FC236}">
                <a16:creationId xmlns:a16="http://schemas.microsoft.com/office/drawing/2014/main" id="{7B4300AE-4000-4DF2-AE05-A7713CE77CF7}"/>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noFill/>
          </a:ln>
          <a:extLst>
            <a:ext uri="{91240B29-F687-4F45-9708-019B960494DF}">
              <a14:hiddenLine xmlns:a14="http://schemas.microsoft.com/office/drawing/2010/main" w="12700">
                <a:solidFill>
                  <a:schemeClr val="tx1"/>
                </a:solidFill>
                <a:round/>
                <a:headEnd/>
                <a:tailEnd/>
              </a14:hiddenLine>
            </a:ext>
          </a:extLst>
        </p:spPr>
      </p:sp>
      <p:sp>
        <p:nvSpPr>
          <p:cNvPr id="351" name="Google Shape;351;p40:notes">
            <a:extLst>
              <a:ext uri="{FF2B5EF4-FFF2-40B4-BE49-F238E27FC236}">
                <a16:creationId xmlns:a16="http://schemas.microsoft.com/office/drawing/2014/main" id="{2F999533-2894-4B8B-99C2-944F2E8852F3}"/>
              </a:ext>
            </a:extLst>
          </p:cNvPr>
          <p:cNvSpPr txBox="1">
            <a:spLocks noGrp="1"/>
          </p:cNvSpPr>
          <p:nvPr>
            <p:ph type="body" idx="1"/>
          </p:nvPr>
        </p:nvSpPr>
        <p:spPr>
          <a:ln/>
        </p:spPr>
        <p:txBody>
          <a:bodyPr spcFirstLastPara="1" lIns="95275" tIns="46825" rIns="95275" bIns="46825">
            <a:noAutofit/>
          </a:bodyPr>
          <a:lstStyle/>
          <a:p>
            <a:pPr>
              <a:spcBef>
                <a:spcPts val="0"/>
              </a:spcBef>
              <a:spcAft>
                <a:spcPts val="0"/>
              </a:spcAft>
              <a:buClr>
                <a:schemeClr val="dk1"/>
              </a:buClr>
              <a:buFont typeface="Arial"/>
              <a:buNone/>
              <a:defRPr/>
            </a:pPr>
            <a:r>
              <a:rPr lang="en-US" b="1" dirty="0">
                <a:latin typeface="Calibri"/>
                <a:ea typeface="Calibri"/>
                <a:cs typeface="Calibri"/>
                <a:sym typeface="Calibri"/>
              </a:rPr>
              <a:t>Big idea: </a:t>
            </a:r>
            <a:r>
              <a:rPr lang="en-US" dirty="0">
                <a:latin typeface="Calibri"/>
                <a:ea typeface="Calibri"/>
                <a:cs typeface="Calibri"/>
                <a:sym typeface="Calibri"/>
              </a:rPr>
              <a:t>Participants share the indicators they thought were evident in watching the video.</a:t>
            </a:r>
            <a:endParaRPr dirty="0"/>
          </a:p>
          <a:p>
            <a:pPr>
              <a:spcBef>
                <a:spcPts val="480"/>
              </a:spcBef>
              <a:spcAft>
                <a:spcPts val="0"/>
              </a:spcAft>
              <a:defRPr/>
            </a:pPr>
            <a:endParaRPr dirty="0">
              <a:latin typeface="Calibri"/>
              <a:ea typeface="Calibri"/>
              <a:cs typeface="Calibri"/>
              <a:sym typeface="Calibri"/>
            </a:endParaRPr>
          </a:p>
          <a:p>
            <a:pPr>
              <a:spcBef>
                <a:spcPts val="480"/>
              </a:spcBef>
              <a:spcAft>
                <a:spcPts val="0"/>
              </a:spcAft>
              <a:defRPr/>
            </a:pPr>
            <a:r>
              <a:rPr lang="en-US" b="1" dirty="0">
                <a:latin typeface="Calibri"/>
                <a:ea typeface="Calibri"/>
                <a:cs typeface="Calibri"/>
                <a:sym typeface="Calibri"/>
              </a:rPr>
              <a:t>Facilitator talking points:</a:t>
            </a:r>
          </a:p>
          <a:p>
            <a:pPr marL="171450" indent="-171450">
              <a:spcBef>
                <a:spcPts val="480"/>
              </a:spcBef>
              <a:spcAft>
                <a:spcPts val="0"/>
              </a:spcAft>
              <a:buFont typeface="Arial" panose="020B0604020202020204" pitchFamily="34" charset="0"/>
              <a:buChar char="•"/>
              <a:defRPr/>
            </a:pPr>
            <a:r>
              <a:rPr lang="en-US" dirty="0">
                <a:latin typeface="Calibri"/>
                <a:ea typeface="Calibri"/>
                <a:cs typeface="Calibri"/>
                <a:sym typeface="Calibri"/>
              </a:rPr>
              <a:t>Chat the indicators you thought were evident.</a:t>
            </a:r>
          </a:p>
          <a:p>
            <a:pPr marL="171450" indent="-171450">
              <a:spcBef>
                <a:spcPts val="480"/>
              </a:spcBef>
              <a:spcAft>
                <a:spcPts val="0"/>
              </a:spcAft>
              <a:buFont typeface="Arial" panose="020B0604020202020204" pitchFamily="34" charset="0"/>
              <a:buChar char="•"/>
              <a:defRPr/>
            </a:pPr>
            <a:r>
              <a:rPr lang="en-US" dirty="0">
                <a:latin typeface="Calibri"/>
                <a:ea typeface="Calibri"/>
                <a:cs typeface="Calibri"/>
                <a:sym typeface="Calibri"/>
              </a:rPr>
              <a:t>Then we’ll hear from a couple of teams for some additional detail.</a:t>
            </a:r>
          </a:p>
          <a:p>
            <a:pPr>
              <a:spcBef>
                <a:spcPts val="480"/>
              </a:spcBef>
              <a:spcAft>
                <a:spcPts val="0"/>
              </a:spcAft>
              <a:defRPr/>
            </a:pPr>
            <a:endParaRPr lang="en-US" b="1" dirty="0">
              <a:latin typeface="Calibri"/>
              <a:ea typeface="Calibri"/>
              <a:cs typeface="Calibri"/>
              <a:sym typeface="Calibri"/>
            </a:endParaRPr>
          </a:p>
          <a:p>
            <a:pPr>
              <a:spcBef>
                <a:spcPts val="480"/>
              </a:spcBef>
              <a:spcAft>
                <a:spcPts val="0"/>
              </a:spcAft>
              <a:defRPr/>
            </a:pPr>
            <a:r>
              <a:rPr lang="en-US" b="1" dirty="0">
                <a:latin typeface="Calibri"/>
                <a:ea typeface="Calibri"/>
                <a:cs typeface="Calibri"/>
                <a:sym typeface="Calibri"/>
              </a:rPr>
              <a:t>Facilitator notes: </a:t>
            </a:r>
            <a:r>
              <a:rPr lang="en-US" dirty="0">
                <a:latin typeface="Calibri"/>
                <a:ea typeface="Calibri"/>
                <a:cs typeface="Calibri"/>
                <a:sym typeface="Calibri"/>
              </a:rPr>
              <a:t> </a:t>
            </a:r>
            <a:endParaRPr dirty="0"/>
          </a:p>
          <a:p>
            <a:pPr marL="171450" indent="-171450">
              <a:spcBef>
                <a:spcPts val="480"/>
              </a:spcBef>
              <a:spcAft>
                <a:spcPts val="0"/>
              </a:spcAft>
              <a:buClr>
                <a:schemeClr val="dk1"/>
              </a:buClr>
              <a:buSzPts val="1200"/>
              <a:buFont typeface="Arial"/>
              <a:buChar char="•"/>
              <a:defRPr/>
            </a:pPr>
            <a:r>
              <a:rPr lang="en-US" dirty="0">
                <a:latin typeface="Calibri"/>
                <a:ea typeface="Calibri"/>
                <a:cs typeface="Calibri"/>
                <a:sym typeface="Calibri"/>
              </a:rPr>
              <a:t>This is a poll where participants can select more than one answer.</a:t>
            </a:r>
          </a:p>
          <a:p>
            <a:pPr marL="171450" indent="-171450">
              <a:spcBef>
                <a:spcPts val="480"/>
              </a:spcBef>
              <a:spcAft>
                <a:spcPts val="0"/>
              </a:spcAft>
              <a:buClr>
                <a:schemeClr val="dk1"/>
              </a:buClr>
              <a:buSzPts val="1200"/>
              <a:buFont typeface="Arial"/>
              <a:buChar char="•"/>
              <a:defRPr/>
            </a:pPr>
            <a:r>
              <a:rPr lang="en-US" dirty="0">
                <a:latin typeface="Calibri"/>
                <a:cs typeface="Calibri"/>
                <a:sym typeface="Calibri"/>
              </a:rPr>
              <a:t>Each participant can participate in the poll.</a:t>
            </a:r>
            <a:endParaRPr lang="en-US" dirty="0"/>
          </a:p>
          <a:p>
            <a:pPr marL="171450" indent="-171450">
              <a:spcBef>
                <a:spcPts val="480"/>
              </a:spcBef>
              <a:spcAft>
                <a:spcPts val="0"/>
              </a:spcAft>
              <a:buClr>
                <a:schemeClr val="dk1"/>
              </a:buClr>
              <a:buSzPts val="1200"/>
              <a:buFont typeface="Arial"/>
              <a:buChar char="•"/>
              <a:defRPr/>
            </a:pPr>
            <a:endParaRPr dirty="0"/>
          </a:p>
          <a:p>
            <a:pPr>
              <a:spcBef>
                <a:spcPts val="480"/>
              </a:spcBef>
              <a:spcAft>
                <a:spcPts val="0"/>
              </a:spcAft>
              <a:buClr>
                <a:schemeClr val="dk1"/>
              </a:buClr>
              <a:buSzPts val="1200"/>
              <a:buFont typeface="Arial"/>
              <a:buNone/>
              <a:defRPr/>
            </a:pPr>
            <a:endParaRPr b="1" dirty="0">
              <a:latin typeface="Calibri"/>
              <a:ea typeface="Calibri"/>
              <a:cs typeface="Calibri"/>
              <a:sym typeface="Calibri"/>
            </a:endParaRPr>
          </a:p>
          <a:p>
            <a:pPr>
              <a:spcBef>
                <a:spcPts val="480"/>
              </a:spcBef>
              <a:spcAft>
                <a:spcPts val="0"/>
              </a:spcAft>
              <a:defRPr/>
            </a:pPr>
            <a:endParaRPr dirty="0">
              <a:latin typeface="Times New Roman"/>
              <a:ea typeface="Times New Roman"/>
              <a:cs typeface="Times New Roman"/>
              <a:sym typeface="Times New Roman"/>
            </a:endParaRPr>
          </a:p>
          <a:p>
            <a:pPr>
              <a:spcBef>
                <a:spcPts val="480"/>
              </a:spcBef>
              <a:spcAft>
                <a:spcPts val="0"/>
              </a:spcAft>
              <a:defRPr/>
            </a:pPr>
            <a:endParaRPr dirty="0">
              <a:latin typeface="Times New Roman"/>
              <a:ea typeface="Times New Roman"/>
              <a:cs typeface="Times New Roman"/>
              <a:sym typeface="Times New Roman"/>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8545" name="Google Shape;362;p42:notes">
            <a:extLst>
              <a:ext uri="{FF2B5EF4-FFF2-40B4-BE49-F238E27FC236}">
                <a16:creationId xmlns:a16="http://schemas.microsoft.com/office/drawing/2014/main" id="{E0F8A14B-E747-4BED-B0E4-7C9FDFDD551A}"/>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cap="flat">
            <a:round/>
            <a:headEnd type="none" w="sm" len="sm"/>
            <a:tailEnd type="none" w="sm" len="sm"/>
          </a:ln>
        </p:spPr>
      </p:sp>
      <p:sp>
        <p:nvSpPr>
          <p:cNvPr id="96258" name="Google Shape;363;p42:notes">
            <a:extLst>
              <a:ext uri="{FF2B5EF4-FFF2-40B4-BE49-F238E27FC236}">
                <a16:creationId xmlns:a16="http://schemas.microsoft.com/office/drawing/2014/main" id="{BD5B6E0B-1714-41F2-85E8-0983D9FC3FA0}"/>
              </a:ext>
            </a:extLst>
          </p:cNvPr>
          <p:cNvSpPr>
            <a:spLocks noGrp="1" noChangeArrowheads="1"/>
          </p:cNvSpPr>
          <p:nvPr>
            <p:ph type="body" idx="1"/>
          </p:nvPr>
        </p:nvSpPr>
        <p:spPr>
          <a:ln w="9525"/>
        </p:spPr>
        <p:txBody>
          <a:bodyPr lIns="95275" tIns="46825" rIns="95275" bIns="46825"/>
          <a:lstStyle/>
          <a:p>
            <a:pPr>
              <a:spcBef>
                <a:spcPct val="0"/>
              </a:spcBef>
              <a:defRPr/>
            </a:pPr>
            <a:r>
              <a:rPr lang="en-US" altLang="en-US" b="1" dirty="0">
                <a:latin typeface="Times New Roman" panose="02020603050405020304" pitchFamily="18" charset="0"/>
                <a:cs typeface="Times New Roman" panose="02020603050405020304" pitchFamily="18" charset="0"/>
                <a:sym typeface="Times New Roman" panose="02020603050405020304" pitchFamily="18" charset="0"/>
              </a:rPr>
              <a:t>Big idea</a:t>
            </a:r>
            <a:r>
              <a:rPr lang="en-US" altLang="en-US" dirty="0">
                <a:latin typeface="Times New Roman" panose="02020603050405020304" pitchFamily="18" charset="0"/>
                <a:cs typeface="Times New Roman" panose="02020603050405020304" pitchFamily="18" charset="0"/>
                <a:sym typeface="Times New Roman" panose="02020603050405020304" pitchFamily="18" charset="0"/>
              </a:rPr>
              <a:t>: </a:t>
            </a:r>
            <a:r>
              <a:rPr lang="en-US" altLang="en-US" dirty="0">
                <a:latin typeface="Calibri" panose="020F0502020204030204" pitchFamily="34" charset="0"/>
                <a:sym typeface="Calibri" panose="020F0502020204030204" pitchFamily="34" charset="0"/>
              </a:rPr>
              <a:t>Share ratings for Core Action 5 across teams.</a:t>
            </a:r>
            <a:endParaRPr lang="en-US" altLang="en-US" dirty="0">
              <a:latin typeface="Times New Roman" panose="02020603050405020304" pitchFamily="18" charset="0"/>
            </a:endParaRPr>
          </a:p>
          <a:p>
            <a:pPr>
              <a:spcBef>
                <a:spcPts val="475"/>
              </a:spcBef>
              <a:defRPr/>
            </a:pPr>
            <a:endParaRPr lang="en-US" altLang="en-US" b="1" dirty="0">
              <a:latin typeface="Calibri" panose="020F0502020204030204" pitchFamily="34" charset="0"/>
              <a:sym typeface="Calibri" panose="020F0502020204030204" pitchFamily="34" charset="0"/>
            </a:endParaRPr>
          </a:p>
          <a:p>
            <a:pPr>
              <a:spcBef>
                <a:spcPts val="475"/>
              </a:spcBef>
              <a:defRPr/>
            </a:pPr>
            <a:r>
              <a:rPr lang="en-US" altLang="en-US" b="1" dirty="0">
                <a:latin typeface="Calibri" panose="020F0502020204030204" pitchFamily="34" charset="0"/>
                <a:sym typeface="Calibri" panose="020F0502020204030204" pitchFamily="34" charset="0"/>
              </a:rPr>
              <a:t>Facilitator talking points:</a:t>
            </a:r>
            <a:endParaRPr lang="en-US" alt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Times New Roman" panose="02020603050405020304" pitchFamily="18" charset="0"/>
            </a:endParaRPr>
          </a:p>
          <a:p>
            <a:pPr marL="171450" indent="-171450" eaLnBrk="1" hangingPunct="1">
              <a:spcBef>
                <a:spcPts val="475"/>
              </a:spcBef>
              <a:buClr>
                <a:srgbClr val="000000"/>
              </a:buClr>
              <a:buSzPts val="1400"/>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Ask participants to take 5 minutes to compare their ratings with the sample ratings.</a:t>
            </a:r>
          </a:p>
          <a:p>
            <a:pPr>
              <a:spcBef>
                <a:spcPts val="475"/>
              </a:spcBef>
              <a:defRPr/>
            </a:pPr>
            <a:endParaRPr lang="en-US" altLang="en-US" b="1" dirty="0">
              <a:latin typeface="Calibri" panose="020F0502020204030204" pitchFamily="34" charset="0"/>
              <a:sym typeface="Calibri" panose="020F0502020204030204" pitchFamily="34" charset="0"/>
            </a:endParaRPr>
          </a:p>
          <a:p>
            <a:pPr>
              <a:spcBef>
                <a:spcPts val="475"/>
              </a:spcBef>
              <a:defRPr/>
            </a:pPr>
            <a:r>
              <a:rPr lang="en-US" altLang="en-US" b="1" dirty="0">
                <a:latin typeface="Calibri" panose="020F0502020204030204" pitchFamily="34" charset="0"/>
                <a:sym typeface="Calibri" panose="020F0502020204030204" pitchFamily="34" charset="0"/>
              </a:rPr>
              <a:t>Facilitator notes: </a:t>
            </a:r>
            <a:endParaRPr lang="en-US" altLang="en-US" dirty="0">
              <a:latin typeface="Times New Roman" panose="02020603050405020304" pitchFamily="18" charset="0"/>
            </a:endParaRPr>
          </a:p>
          <a:p>
            <a:pPr marL="171450" indent="-171450">
              <a:spcBef>
                <a:spcPts val="475"/>
              </a:spcBef>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Facilitator should note how teams’ ratings compared to what they got.</a:t>
            </a:r>
          </a:p>
          <a:p>
            <a:pPr marL="171450" indent="-171450">
              <a:spcBef>
                <a:spcPts val="475"/>
              </a:spcBef>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Go over the evidence in the Resource Package. Determine if differences in ratings are because of a difference in evidence.</a:t>
            </a:r>
            <a:endParaRPr lang="en-US" altLang="en-US" dirty="0">
              <a:latin typeface="Times New Roman" panose="02020603050405020304" pitchFamily="18" charset="0"/>
            </a:endParaRPr>
          </a:p>
          <a:p>
            <a:pPr marL="171450" indent="-171450">
              <a:spcBef>
                <a:spcPts val="475"/>
              </a:spcBef>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Ask for clarifying questions. </a:t>
            </a:r>
            <a:endParaRPr lang="en-US" altLang="en-US" dirty="0">
              <a:latin typeface="Times New Roman" panose="02020603050405020304" pitchFamily="18" charset="0"/>
            </a:endParaRPr>
          </a:p>
          <a:p>
            <a:pPr>
              <a:spcBef>
                <a:spcPts val="663"/>
              </a:spcBef>
              <a:defRPr/>
            </a:pPr>
            <a:endParaRPr lang="en-US" altLang="en-US" b="1" dirty="0">
              <a:solidFill>
                <a:srgbClr val="231F20"/>
              </a:solidFill>
              <a:latin typeface="Helvetica Neue" panose="02000503000000020004" pitchFamily="2" charset="0"/>
              <a:sym typeface="Helvetica Neue" panose="02000503000000020004" pitchFamily="2" charset="0"/>
            </a:endParaRPr>
          </a:p>
          <a:p>
            <a:pPr>
              <a:spcBef>
                <a:spcPts val="663"/>
              </a:spcBef>
              <a:defRPr/>
            </a:pPr>
            <a:endParaRPr lang="en-US" altLang="en-US" b="1" dirty="0">
              <a:solidFill>
                <a:srgbClr val="231F20"/>
              </a:solidFill>
              <a:latin typeface="Helvetica Neue" panose="02000503000000020004" pitchFamily="2" charset="0"/>
              <a:sym typeface="Helvetica Neue" panose="02000503000000020004" pitchFamily="2" charset="0"/>
            </a:endParaRPr>
          </a:p>
          <a:p>
            <a:pPr>
              <a:lnSpc>
                <a:spcPct val="107000"/>
              </a:lnSpc>
              <a:spcBef>
                <a:spcPct val="0"/>
              </a:spcBef>
              <a:defRPr/>
            </a:pPr>
            <a:r>
              <a:rPr lang="en-US" altLang="en-US" b="1" dirty="0">
                <a:latin typeface="Helvetica Neue" panose="02000503000000020004" pitchFamily="2" charset="0"/>
                <a:sym typeface="Helvetica Neue" panose="02000503000000020004" pitchFamily="2" charset="0"/>
              </a:rPr>
              <a:t>Evidence observed:</a:t>
            </a:r>
            <a:endParaRPr lang="en-US" altLang="en-US" dirty="0">
              <a:latin typeface="Calibri" panose="020F0502020204030204" pitchFamily="34" charset="0"/>
              <a:sym typeface="Calibri" panose="020F0502020204030204" pitchFamily="34" charset="0"/>
            </a:endParaRPr>
          </a:p>
          <a:p>
            <a:pPr>
              <a:spcBef>
                <a:spcPts val="1738"/>
              </a:spcBef>
              <a:defRPr/>
            </a:pPr>
            <a:r>
              <a:rPr lang="en-US" altLang="en-US" b="1" dirty="0">
                <a:solidFill>
                  <a:srgbClr val="231F20"/>
                </a:solidFill>
                <a:latin typeface="Helvetica Neue" panose="02000503000000020004" pitchFamily="2" charset="0"/>
                <a:sym typeface="Helvetica Neue" panose="02000503000000020004" pitchFamily="2" charset="0"/>
              </a:rPr>
              <a:t>Indicator A:</a:t>
            </a:r>
            <a:endParaRPr lang="en-US" altLang="en-US" dirty="0">
              <a:latin typeface="Helvetica Neue" panose="02000503000000020004" pitchFamily="2" charset="0"/>
              <a:sym typeface="Helvetica Neue" panose="02000503000000020004" pitchFamily="2" charset="0"/>
            </a:endParaRPr>
          </a:p>
          <a:p>
            <a:pPr>
              <a:spcBef>
                <a:spcPts val="400"/>
              </a:spcBef>
              <a:defRPr/>
            </a:pPr>
            <a:r>
              <a:rPr lang="en-US" altLang="en-US" dirty="0">
                <a:solidFill>
                  <a:srgbClr val="231F20"/>
                </a:solidFill>
                <a:latin typeface="Helvetica Neue" panose="02000503000000020004" pitchFamily="2" charset="0"/>
                <a:sym typeface="Helvetica Neue" panose="02000503000000020004" pitchFamily="2" charset="0"/>
              </a:rPr>
              <a:t>Richmond checks for student understanding in numerous ways: </a:t>
            </a:r>
            <a:endParaRPr lang="en-US" altLang="en-US" dirty="0">
              <a:latin typeface="Helvetica Neue" panose="02000503000000020004" pitchFamily="2" charset="0"/>
              <a:sym typeface="Helvetica Neue" panose="02000503000000020004" pitchFamily="2" charset="0"/>
            </a:endParaRPr>
          </a:p>
          <a:p>
            <a:pPr marL="171450" indent="-171450">
              <a:spcBef>
                <a:spcPts val="400"/>
              </a:spcBef>
              <a:buClr>
                <a:srgbClr val="231F20"/>
              </a:buClr>
              <a:buSzPts val="1200"/>
              <a:buFont typeface="Arial" panose="020B0604020202020204" pitchFamily="34" charset="0"/>
              <a:buChar char="•"/>
              <a:defRPr/>
            </a:pPr>
            <a:r>
              <a:rPr lang="en-US" altLang="en-US" dirty="0">
                <a:solidFill>
                  <a:srgbClr val="231F20"/>
                </a:solidFill>
                <a:latin typeface="Helvetica Neue" panose="02000503000000020004" pitchFamily="2" charset="0"/>
                <a:sym typeface="Helvetica Neue" panose="02000503000000020004" pitchFamily="2" charset="0"/>
              </a:rPr>
              <a:t>Any time students work in groups, Richmond circulates, checks their work, and asks questions to confirm their understanding. </a:t>
            </a:r>
            <a:endParaRPr lang="en-US" altLang="en-US" dirty="0">
              <a:latin typeface="Helvetica Neue" panose="02000503000000020004" pitchFamily="2" charset="0"/>
              <a:sym typeface="Helvetica Neue" panose="02000503000000020004" pitchFamily="2" charset="0"/>
            </a:endParaRPr>
          </a:p>
          <a:p>
            <a:pPr marL="171450" indent="-171450">
              <a:spcBef>
                <a:spcPts val="400"/>
              </a:spcBef>
              <a:buClr>
                <a:srgbClr val="231F20"/>
              </a:buClr>
              <a:buSzPts val="1200"/>
              <a:buFont typeface="Arial" panose="020B0604020202020204" pitchFamily="34" charset="0"/>
              <a:buChar char="•"/>
              <a:defRPr/>
            </a:pPr>
            <a:r>
              <a:rPr lang="en-US" altLang="en-US" dirty="0">
                <a:solidFill>
                  <a:srgbClr val="231F20"/>
                </a:solidFill>
                <a:latin typeface="Helvetica Neue" panose="02000503000000020004" pitchFamily="2" charset="0"/>
                <a:sym typeface="Helvetica Neue" panose="02000503000000020004" pitchFamily="2" charset="0"/>
              </a:rPr>
              <a:t>After students complete the graphing activity, each group presents its work, allowing Richmond to gauge everyone’s understanding of the content. Richmond stands back and looks, then asks, "How did we get different graphs?” [at 00:38:07:00]. Students then offer theories.  Richmond continues to ask questions until the class realizes that different scales change the look but not the substance of a graph. </a:t>
            </a:r>
            <a:endParaRPr lang="en-US" altLang="en-US" dirty="0">
              <a:latin typeface="Helvetica Neue" panose="02000503000000020004" pitchFamily="2" charset="0"/>
              <a:sym typeface="Helvetica Neue" panose="02000503000000020004" pitchFamily="2" charset="0"/>
            </a:endParaRPr>
          </a:p>
          <a:p>
            <a:pPr marL="171450" indent="-171450">
              <a:spcBef>
                <a:spcPts val="400"/>
              </a:spcBef>
              <a:buClr>
                <a:srgbClr val="231F20"/>
              </a:buClr>
              <a:buSzPts val="1200"/>
              <a:buFont typeface="Arial" panose="020B0604020202020204" pitchFamily="34" charset="0"/>
              <a:buChar char="•"/>
              <a:defRPr/>
            </a:pPr>
            <a:r>
              <a:rPr lang="en-US" altLang="en-US" dirty="0">
                <a:solidFill>
                  <a:srgbClr val="231F20"/>
                </a:solidFill>
                <a:latin typeface="Helvetica Neue" panose="02000503000000020004" pitchFamily="2" charset="0"/>
                <a:sym typeface="Helvetica Neue" panose="02000503000000020004" pitchFamily="2" charset="0"/>
              </a:rPr>
              <a:t>He also calls on different students during whole-class discussions. </a:t>
            </a:r>
            <a:endParaRPr lang="en-US" altLang="en-US" dirty="0">
              <a:latin typeface="Helvetica Neue" panose="02000503000000020004" pitchFamily="2" charset="0"/>
              <a:sym typeface="Helvetica Neue" panose="02000503000000020004" pitchFamily="2" charset="0"/>
            </a:endParaRPr>
          </a:p>
          <a:p>
            <a:pPr marL="171450" indent="-171450">
              <a:spcBef>
                <a:spcPts val="400"/>
              </a:spcBef>
              <a:buClr>
                <a:srgbClr val="231F20"/>
              </a:buClr>
              <a:buSzPts val="1200"/>
              <a:buFont typeface="Arial" panose="020B0604020202020204" pitchFamily="34" charset="0"/>
              <a:buChar char="•"/>
              <a:defRPr/>
            </a:pPr>
            <a:r>
              <a:rPr lang="en-US" altLang="en-US" dirty="0">
                <a:solidFill>
                  <a:srgbClr val="231F20"/>
                </a:solidFill>
                <a:latin typeface="Helvetica Neue" panose="02000503000000020004" pitchFamily="2" charset="0"/>
                <a:sym typeface="Helvetica Neue" panose="02000503000000020004" pitchFamily="2" charset="0"/>
              </a:rPr>
              <a:t>When students are confused about determining an output from a table, Richmond repeats the question rather than simply correcting the wrong answer. He also waits for students to respond or ask questions themselves [at 00:25:47:00].</a:t>
            </a:r>
            <a:endParaRPr lang="en-US" altLang="en-US" dirty="0">
              <a:latin typeface="Helvetica Neue" panose="02000503000000020004" pitchFamily="2" charset="0"/>
              <a:sym typeface="Helvetica Neue" panose="02000503000000020004" pitchFamily="2" charset="0"/>
            </a:endParaRPr>
          </a:p>
          <a:p>
            <a:pPr marL="171450" indent="-171450">
              <a:spcBef>
                <a:spcPts val="900"/>
              </a:spcBef>
              <a:buFont typeface="Arial" panose="020B0604020202020204" pitchFamily="34" charset="0"/>
              <a:buChar char="•"/>
              <a:defRPr/>
            </a:pPr>
            <a:r>
              <a:rPr lang="en-US" altLang="en-US" dirty="0">
                <a:solidFill>
                  <a:srgbClr val="231F20"/>
                </a:solidFill>
                <a:latin typeface="Helvetica Neue" panose="02000503000000020004" pitchFamily="2" charset="0"/>
                <a:sym typeface="Helvetica Neue" panose="02000503000000020004" pitchFamily="2" charset="0"/>
              </a:rPr>
              <a:t>Richmond provides specific feedback to students throughout the lesson to correct misunderstandings:</a:t>
            </a:r>
            <a:endParaRPr lang="en-US" altLang="en-US" dirty="0">
              <a:latin typeface="Helvetica Neue" panose="02000503000000020004" pitchFamily="2" charset="0"/>
              <a:sym typeface="Helvetica Neue" panose="02000503000000020004" pitchFamily="2" charset="0"/>
            </a:endParaRPr>
          </a:p>
          <a:p>
            <a:pPr marL="171450" indent="-171450">
              <a:spcBef>
                <a:spcPts val="400"/>
              </a:spcBef>
              <a:buClr>
                <a:srgbClr val="231F20"/>
              </a:buClr>
              <a:buSzPts val="1200"/>
              <a:buFont typeface="Arial" panose="020B0604020202020204" pitchFamily="34" charset="0"/>
              <a:buChar char="•"/>
              <a:defRPr/>
            </a:pPr>
            <a:r>
              <a:rPr lang="en-US" altLang="en-US" dirty="0">
                <a:solidFill>
                  <a:srgbClr val="231F20"/>
                </a:solidFill>
                <a:latin typeface="Helvetica Neue" panose="02000503000000020004" pitchFamily="2" charset="0"/>
                <a:sym typeface="Helvetica Neue" panose="02000503000000020004" pitchFamily="2" charset="0"/>
              </a:rPr>
              <a:t>For example, when a group misunderstands the origin on a graph—zero on both the x- and y-axis—Richmond says doing so is mathematically incorrect [at 00:52:04:00]. </a:t>
            </a:r>
            <a:endParaRPr lang="en-US" altLang="en-US" dirty="0">
              <a:latin typeface="Helvetica Neue" panose="02000503000000020004" pitchFamily="2" charset="0"/>
              <a:sym typeface="Helvetica Neue" panose="02000503000000020004" pitchFamily="2" charset="0"/>
            </a:endParaRPr>
          </a:p>
          <a:p>
            <a:pPr marL="171450" indent="-171450">
              <a:spcBef>
                <a:spcPts val="400"/>
              </a:spcBef>
              <a:buClr>
                <a:srgbClr val="231F20"/>
              </a:buClr>
              <a:buSzPts val="1200"/>
              <a:buFont typeface="Arial" panose="020B0604020202020204" pitchFamily="34" charset="0"/>
              <a:buChar char="•"/>
              <a:defRPr/>
            </a:pPr>
            <a:r>
              <a:rPr lang="en-US" altLang="en-US" dirty="0">
                <a:solidFill>
                  <a:srgbClr val="231F20"/>
                </a:solidFill>
                <a:latin typeface="Helvetica Neue" panose="02000503000000020004" pitchFamily="2" charset="0"/>
                <a:sym typeface="Helvetica Neue" panose="02000503000000020004" pitchFamily="2" charset="0"/>
              </a:rPr>
              <a:t>He gives a practical example to help students understand its location at (0, 0)—although he never uses the word “origin.” </a:t>
            </a:r>
            <a:endParaRPr lang="en-US" altLang="en-US" dirty="0">
              <a:latin typeface="Helvetica Neue" panose="02000503000000020004" pitchFamily="2" charset="0"/>
              <a:sym typeface="Helvetica Neue" panose="02000503000000020004" pitchFamily="2" charset="0"/>
            </a:endParaRPr>
          </a:p>
          <a:p>
            <a:pPr marL="171450" indent="-171450">
              <a:spcBef>
                <a:spcPts val="400"/>
              </a:spcBef>
              <a:buClr>
                <a:srgbClr val="231F20"/>
              </a:buClr>
              <a:buSzPts val="1200"/>
              <a:buFont typeface="Arial" panose="020B0604020202020204" pitchFamily="34" charset="0"/>
              <a:buChar char="•"/>
              <a:defRPr/>
            </a:pPr>
            <a:r>
              <a:rPr lang="en-US" altLang="en-US" dirty="0">
                <a:solidFill>
                  <a:srgbClr val="231F20"/>
                </a:solidFill>
                <a:latin typeface="Helvetica Neue" panose="02000503000000020004" pitchFamily="2" charset="0"/>
                <a:sym typeface="Helvetica Neue" panose="02000503000000020004" pitchFamily="2" charset="0"/>
              </a:rPr>
              <a:t>He also asks one group to save its incorrect graph, mistakes and all, to provide a “teachable moment” for all students about common misconceptions [at 00:47:07:00].</a:t>
            </a:r>
            <a:endParaRPr lang="en-US" altLang="en-US" dirty="0">
              <a:latin typeface="Helvetica Neue" panose="02000503000000020004" pitchFamily="2" charset="0"/>
              <a:sym typeface="Helvetica Neue" panose="02000503000000020004" pitchFamily="2" charset="0"/>
            </a:endParaRPr>
          </a:p>
          <a:p>
            <a:pPr>
              <a:spcBef>
                <a:spcPts val="13"/>
              </a:spcBef>
              <a:defRPr/>
            </a:pPr>
            <a:r>
              <a:rPr lang="en-US" altLang="en-US" dirty="0">
                <a:latin typeface="Helvetica Neue" panose="02000503000000020004" pitchFamily="2" charset="0"/>
                <a:sym typeface="Helvetica Neue" panose="02000503000000020004" pitchFamily="2" charset="0"/>
              </a:rPr>
              <a:t> </a:t>
            </a:r>
          </a:p>
          <a:p>
            <a:pPr>
              <a:spcBef>
                <a:spcPts val="600"/>
              </a:spcBef>
              <a:defRPr/>
            </a:pPr>
            <a:r>
              <a:rPr lang="en-US" altLang="en-US" b="1" dirty="0">
                <a:solidFill>
                  <a:srgbClr val="231F20"/>
                </a:solidFill>
                <a:latin typeface="Helvetica Neue" panose="02000503000000020004" pitchFamily="2" charset="0"/>
                <a:sym typeface="Helvetica Neue" panose="02000503000000020004" pitchFamily="2" charset="0"/>
              </a:rPr>
              <a:t>Indicator B:</a:t>
            </a:r>
            <a:endParaRPr lang="en-US" altLang="en-US" dirty="0">
              <a:latin typeface="Helvetica Neue" panose="02000503000000020004" pitchFamily="2" charset="0"/>
              <a:sym typeface="Helvetica Neue" panose="02000503000000020004" pitchFamily="2" charset="0"/>
            </a:endParaRPr>
          </a:p>
          <a:p>
            <a:pPr>
              <a:lnSpc>
                <a:spcPct val="107000"/>
              </a:lnSpc>
              <a:spcBef>
                <a:spcPct val="0"/>
              </a:spcBef>
              <a:defRPr/>
            </a:pPr>
            <a:r>
              <a:rPr lang="en-US" altLang="en-US" dirty="0">
                <a:solidFill>
                  <a:srgbClr val="231F20"/>
                </a:solidFill>
                <a:latin typeface="Helvetica Neue" panose="02000503000000020004" pitchFamily="2" charset="0"/>
                <a:sym typeface="Helvetica Neue" panose="02000503000000020004" pitchFamily="2" charset="0"/>
              </a:rPr>
              <a:t>Richmond responds to a student's confusion during a class discussion by taking time to review the concepts until she understands [at 00:55:23:00]. Then, while the class is working, he works one-on-one with another student at the board on a graphing question [at 01:07:40:00]. He also tells two students he “is not done with them yet” as he closes out the lesson [at 01:38:00:00].</a:t>
            </a:r>
            <a:endParaRPr lang="en-US" altLang="en-US" dirty="0">
              <a:latin typeface="Calibri" panose="020F0502020204030204" pitchFamily="34" charset="0"/>
              <a:sym typeface="Calibri" panose="020F0502020204030204" pitchFamily="34" charset="0"/>
            </a:endParaRPr>
          </a:p>
          <a:p>
            <a:pPr>
              <a:lnSpc>
                <a:spcPct val="107000"/>
              </a:lnSpc>
              <a:spcBef>
                <a:spcPts val="1675"/>
              </a:spcBef>
              <a:defRPr/>
            </a:pPr>
            <a:endParaRPr lang="en-US" altLang="en-US" b="1" dirty="0">
              <a:solidFill>
                <a:srgbClr val="231F20"/>
              </a:solidFill>
              <a:latin typeface="Helvetica Neue" panose="02000503000000020004" pitchFamily="2" charset="0"/>
              <a:sym typeface="Helvetica Neue" panose="02000503000000020004" pitchFamily="2" charset="0"/>
            </a:endParaRPr>
          </a:p>
          <a:p>
            <a:pPr>
              <a:lnSpc>
                <a:spcPct val="107000"/>
              </a:lnSpc>
              <a:spcBef>
                <a:spcPts val="1675"/>
              </a:spcBef>
              <a:defRPr/>
            </a:pPr>
            <a:r>
              <a:rPr lang="en-US" altLang="en-US" b="1" dirty="0">
                <a:solidFill>
                  <a:srgbClr val="231F20"/>
                </a:solidFill>
                <a:latin typeface="Helvetica Neue" panose="02000503000000020004" pitchFamily="2" charset="0"/>
                <a:sym typeface="Helvetica Neue" panose="02000503000000020004" pitchFamily="2" charset="0"/>
              </a:rPr>
              <a:t>Indicator C:</a:t>
            </a:r>
            <a:endParaRPr lang="en-US" altLang="en-US" dirty="0">
              <a:latin typeface="Calibri" panose="020F0502020204030204" pitchFamily="34" charset="0"/>
              <a:sym typeface="Calibri" panose="020F0502020204030204" pitchFamily="34" charset="0"/>
            </a:endParaRPr>
          </a:p>
          <a:p>
            <a:pPr>
              <a:lnSpc>
                <a:spcPct val="107000"/>
              </a:lnSpc>
              <a:spcBef>
                <a:spcPts val="1700"/>
              </a:spcBef>
              <a:defRPr/>
            </a:pPr>
            <a:r>
              <a:rPr lang="en-US" altLang="en-US" dirty="0">
                <a:solidFill>
                  <a:srgbClr val="231F20"/>
                </a:solidFill>
                <a:latin typeface="Helvetica Neue" panose="02000503000000020004" pitchFamily="2" charset="0"/>
                <a:sym typeface="Helvetica Neue" panose="02000503000000020004" pitchFamily="2" charset="0"/>
              </a:rPr>
              <a:t>Richmond does not explicitly ask students to reflect on their learning. Several students carefully take notes throughout the lesson, but it is not clear whether they are reflecting on their learning or just taking contemporaneous notes [at 00:00:25:38].</a:t>
            </a:r>
            <a:endParaRPr lang="en-US" altLang="en-US" dirty="0">
              <a:latin typeface="Calibri" panose="020F0502020204030204" pitchFamily="34" charset="0"/>
              <a:sym typeface="Calibri" panose="020F0502020204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6497" name="Google Shape;356;p41:notes">
            <a:extLst>
              <a:ext uri="{FF2B5EF4-FFF2-40B4-BE49-F238E27FC236}">
                <a16:creationId xmlns:a16="http://schemas.microsoft.com/office/drawing/2014/main" id="{B11B83F5-3C9A-4A1F-A6DC-62722F3C8CB1}"/>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noFill/>
          </a:ln>
          <a:extLst>
            <a:ext uri="{91240B29-F687-4F45-9708-019B960494DF}">
              <a14:hiddenLine xmlns:a14="http://schemas.microsoft.com/office/drawing/2010/main" w="12700">
                <a:solidFill>
                  <a:schemeClr val="tx1"/>
                </a:solidFill>
                <a:round/>
                <a:headEnd/>
                <a:tailEnd/>
              </a14:hiddenLine>
            </a:ext>
          </a:extLst>
        </p:spPr>
      </p:sp>
      <p:sp>
        <p:nvSpPr>
          <p:cNvPr id="357" name="Google Shape;357;p41:notes">
            <a:extLst>
              <a:ext uri="{FF2B5EF4-FFF2-40B4-BE49-F238E27FC236}">
                <a16:creationId xmlns:a16="http://schemas.microsoft.com/office/drawing/2014/main" id="{FA3C27D1-ADCD-4EA7-89A3-03946F5D331E}"/>
              </a:ext>
            </a:extLst>
          </p:cNvPr>
          <p:cNvSpPr txBox="1">
            <a:spLocks noGrp="1"/>
          </p:cNvSpPr>
          <p:nvPr>
            <p:ph type="body" idx="1"/>
          </p:nvPr>
        </p:nvSpPr>
        <p:spPr>
          <a:ln/>
        </p:spPr>
        <p:txBody>
          <a:bodyPr spcFirstLastPara="1" lIns="95275" tIns="46825" rIns="95275" bIns="46825">
            <a:noAutofit/>
          </a:bodyPr>
          <a:lstStyle/>
          <a:p>
            <a:pPr>
              <a:spcBef>
                <a:spcPts val="0"/>
              </a:spcBef>
              <a:spcAft>
                <a:spcPts val="0"/>
              </a:spcAft>
              <a:defRPr/>
            </a:pPr>
            <a:r>
              <a:rPr lang="en-US" b="1" dirty="0">
                <a:latin typeface="Calibri"/>
                <a:ea typeface="Calibri"/>
                <a:cs typeface="Calibri"/>
                <a:sym typeface="Calibri"/>
              </a:rPr>
              <a:t>Big idea: </a:t>
            </a:r>
            <a:r>
              <a:rPr lang="en-US" dirty="0">
                <a:latin typeface="Calibri"/>
                <a:ea typeface="Calibri"/>
                <a:cs typeface="Calibri"/>
                <a:sym typeface="Calibri"/>
              </a:rPr>
              <a:t>Discuss the findings for Core Action 5.</a:t>
            </a:r>
            <a:endParaRPr lang="en-US" dirty="0"/>
          </a:p>
          <a:p>
            <a:pPr>
              <a:spcBef>
                <a:spcPts val="480"/>
              </a:spcBef>
              <a:spcAft>
                <a:spcPts val="0"/>
              </a:spcAft>
              <a:defRPr/>
            </a:pPr>
            <a:endParaRPr lang="en-US" dirty="0">
              <a:latin typeface="Calibri"/>
              <a:ea typeface="Calibri"/>
              <a:cs typeface="Calibri"/>
              <a:sym typeface="Calibri"/>
            </a:endParaRPr>
          </a:p>
          <a:p>
            <a:pPr>
              <a:spcBef>
                <a:spcPts val="480"/>
              </a:spcBef>
              <a:spcAft>
                <a:spcPts val="0"/>
              </a:spcAft>
              <a:defRPr/>
            </a:pPr>
            <a:r>
              <a:rPr lang="en-US" b="1" dirty="0">
                <a:latin typeface="Calibri"/>
                <a:ea typeface="Calibri"/>
                <a:cs typeface="Calibri"/>
                <a:sym typeface="Calibri"/>
              </a:rPr>
              <a:t>Facilitator talking points:</a:t>
            </a:r>
          </a:p>
          <a:p>
            <a:pPr marL="171450" indent="-171450">
              <a:spcBef>
                <a:spcPts val="480"/>
              </a:spcBef>
              <a:spcAft>
                <a:spcPts val="0"/>
              </a:spcAft>
              <a:buFont typeface="Arial" panose="020B0604020202020204" pitchFamily="34" charset="0"/>
              <a:buChar char="•"/>
              <a:defRPr/>
            </a:pPr>
            <a:r>
              <a:rPr lang="en-US" dirty="0">
                <a:latin typeface="Calibri"/>
                <a:ea typeface="Calibri"/>
                <a:cs typeface="Calibri"/>
                <a:sym typeface="Calibri"/>
              </a:rPr>
              <a:t>Let’s have a couple of teams share their ratings and evidence. Ask for selected team reporters to share.</a:t>
            </a:r>
          </a:p>
          <a:p>
            <a:pPr marL="171450" indent="-171450">
              <a:spcBef>
                <a:spcPts val="480"/>
              </a:spcBef>
              <a:spcAft>
                <a:spcPts val="0"/>
              </a:spcAft>
              <a:buFont typeface="Arial" panose="020B0604020202020204" pitchFamily="34" charset="0"/>
              <a:buChar char="•"/>
              <a:defRPr/>
            </a:pPr>
            <a:r>
              <a:rPr lang="en-US" dirty="0">
                <a:latin typeface="Calibri"/>
                <a:ea typeface="Calibri"/>
                <a:cs typeface="Calibri"/>
                <a:sym typeface="Calibri"/>
              </a:rPr>
              <a:t>Did anyone have different ratings or evidence that they would like to share?</a:t>
            </a:r>
          </a:p>
          <a:p>
            <a:pPr marL="171450" indent="-171450">
              <a:spcBef>
                <a:spcPts val="475"/>
              </a:spcBef>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Let’s talk through what differences there are in the ratings and if they are because of a difference in evidence.</a:t>
            </a:r>
            <a:endParaRPr lang="en-US" altLang="en-US" dirty="0">
              <a:latin typeface="Times New Roman" panose="02020603050405020304" pitchFamily="18" charset="0"/>
            </a:endParaRPr>
          </a:p>
          <a:p>
            <a:pPr marL="171450" indent="-171450">
              <a:spcBef>
                <a:spcPts val="475"/>
              </a:spcBef>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Ask for clarifying questions. </a:t>
            </a:r>
            <a:endParaRPr lang="en-US" altLang="en-US" dirty="0">
              <a:latin typeface="Times New Roman" panose="02020603050405020304" pitchFamily="18" charset="0"/>
            </a:endParaRPr>
          </a:p>
          <a:p>
            <a:pPr>
              <a:spcBef>
                <a:spcPts val="480"/>
              </a:spcBef>
              <a:spcAft>
                <a:spcPts val="0"/>
              </a:spcAft>
              <a:defRPr/>
            </a:pPr>
            <a:endParaRPr lang="en-US" b="1" dirty="0">
              <a:latin typeface="Calibri"/>
              <a:ea typeface="Calibri"/>
              <a:cs typeface="Calibri"/>
              <a:sym typeface="Calibri"/>
            </a:endParaRPr>
          </a:p>
          <a:p>
            <a:pPr>
              <a:spcBef>
                <a:spcPts val="480"/>
              </a:spcBef>
              <a:spcAft>
                <a:spcPts val="0"/>
              </a:spcAft>
              <a:defRPr/>
            </a:pPr>
            <a:r>
              <a:rPr lang="en-US" b="1" dirty="0">
                <a:latin typeface="Calibri"/>
                <a:ea typeface="Calibri"/>
                <a:cs typeface="Calibri"/>
                <a:sym typeface="Calibri"/>
              </a:rPr>
              <a:t>Facilitator notes:  </a:t>
            </a:r>
          </a:p>
          <a:p>
            <a:pPr marL="171450" indent="-171450">
              <a:spcBef>
                <a:spcPts val="480"/>
              </a:spcBef>
              <a:spcAft>
                <a:spcPts val="0"/>
              </a:spcAft>
              <a:buFont typeface="Arial" panose="020B0604020202020204" pitchFamily="34" charset="0"/>
              <a:buChar char="•"/>
              <a:defRPr/>
            </a:pPr>
            <a:r>
              <a:rPr lang="en-US" dirty="0">
                <a:latin typeface="Times New Roman"/>
                <a:ea typeface="Times New Roman"/>
                <a:cs typeface="Times New Roman"/>
                <a:sym typeface="Times New Roman"/>
              </a:rPr>
              <a:t>Based on the poll results, we will know if there are differences in the ratings.  </a:t>
            </a:r>
          </a:p>
          <a:p>
            <a:pPr marL="171450" indent="-171450">
              <a:spcBef>
                <a:spcPts val="480"/>
              </a:spcBef>
              <a:spcAft>
                <a:spcPts val="0"/>
              </a:spcAft>
              <a:buFont typeface="Arial" panose="020B0604020202020204" pitchFamily="34" charset="0"/>
              <a:buChar char="•"/>
              <a:defRPr/>
            </a:pPr>
            <a:r>
              <a:rPr lang="en-US" dirty="0">
                <a:latin typeface="Times New Roman"/>
                <a:ea typeface="Times New Roman"/>
                <a:cs typeface="Times New Roman"/>
                <a:sym typeface="Times New Roman"/>
              </a:rPr>
              <a:t>Call on people who had different answers.</a:t>
            </a:r>
          </a:p>
          <a:p>
            <a:pPr marL="171450" indent="-171450">
              <a:spcBef>
                <a:spcPts val="480"/>
              </a:spcBef>
              <a:spcAft>
                <a:spcPts val="0"/>
              </a:spcAft>
              <a:buFont typeface="Arial" panose="020B0604020202020204" pitchFamily="34" charset="0"/>
              <a:buChar char="•"/>
              <a:defRPr/>
            </a:pPr>
            <a:r>
              <a:rPr lang="en-US" dirty="0">
                <a:latin typeface="Times New Roman"/>
                <a:ea typeface="Times New Roman"/>
                <a:cs typeface="Times New Roman"/>
                <a:sym typeface="Times New Roman"/>
              </a:rPr>
              <a:t>Remind participants that they were asked to select someone who will report out on behalf of the team.</a:t>
            </a:r>
          </a:p>
          <a:p>
            <a:pPr marL="171450" indent="-171450">
              <a:spcBef>
                <a:spcPts val="480"/>
              </a:spcBef>
              <a:spcAft>
                <a:spcPts val="0"/>
              </a:spcAft>
              <a:buClr>
                <a:schemeClr val="dk1"/>
              </a:buClr>
              <a:buSzPts val="1200"/>
              <a:buFont typeface="Arial"/>
              <a:buChar char="•"/>
              <a:defRPr/>
            </a:pPr>
            <a:endParaRPr dirty="0"/>
          </a:p>
          <a:p>
            <a:pPr>
              <a:spcBef>
                <a:spcPts val="480"/>
              </a:spcBef>
              <a:spcAft>
                <a:spcPts val="0"/>
              </a:spcAft>
              <a:buClr>
                <a:schemeClr val="dk1"/>
              </a:buClr>
              <a:buSzPts val="1200"/>
              <a:buFont typeface="Arial"/>
              <a:buNone/>
              <a:defRPr/>
            </a:pPr>
            <a:endParaRPr b="1" dirty="0">
              <a:latin typeface="Calibri"/>
              <a:ea typeface="Calibri"/>
              <a:cs typeface="Calibri"/>
              <a:sym typeface="Calibri"/>
            </a:endParaRPr>
          </a:p>
          <a:p>
            <a:pPr>
              <a:spcBef>
                <a:spcPts val="480"/>
              </a:spcBef>
              <a:spcAft>
                <a:spcPts val="0"/>
              </a:spcAft>
              <a:defRPr/>
            </a:pPr>
            <a:endParaRPr dirty="0">
              <a:latin typeface="Times New Roman"/>
              <a:ea typeface="Times New Roman"/>
              <a:cs typeface="Times New Roman"/>
              <a:sym typeface="Times New Roman"/>
            </a:endParaRPr>
          </a:p>
          <a:p>
            <a:pPr>
              <a:spcBef>
                <a:spcPts val="480"/>
              </a:spcBef>
              <a:spcAft>
                <a:spcPts val="0"/>
              </a:spcAft>
              <a:defRPr/>
            </a:pPr>
            <a:endParaRPr dirty="0">
              <a:latin typeface="Times New Roman"/>
              <a:ea typeface="Times New Roman"/>
              <a:cs typeface="Times New Roman"/>
              <a:sym typeface="Times New Roman"/>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Times New Roman" panose="02020603050405020304" pitchFamily="18" charset="0"/>
              </a:rPr>
              <a:t>Big idea</a:t>
            </a:r>
            <a:r>
              <a:rPr lang="en-US" altLang="en-US" dirty="0">
                <a:latin typeface="Times New Roman" panose="02020603050405020304" pitchFamily="18" charset="0"/>
              </a:rPr>
              <a:t>: Show the graphic as a reminder.</a:t>
            </a:r>
            <a:endParaRPr lang="en-US" altLang="en-US" b="0" dirty="0">
              <a:latin typeface="Calibri" panose="020F0502020204030204" pitchFamily="34" charset="0"/>
            </a:endParaRPr>
          </a:p>
          <a:p>
            <a:endParaRPr lang="en-US" altLang="en-US" b="1" dirty="0">
              <a:latin typeface="Calibri" panose="020F0502020204030204" pitchFamily="34" charset="0"/>
            </a:endParaRPr>
          </a:p>
          <a:p>
            <a:r>
              <a:rPr lang="en-US" altLang="en-US" b="1" dirty="0">
                <a:latin typeface="Calibri" panose="020F0502020204030204" pitchFamily="34" charset="0"/>
              </a:rPr>
              <a:t>Facilitator talking points: </a:t>
            </a:r>
          </a:p>
          <a:p>
            <a:pPr marL="171450" indent="-171450">
              <a:buFont typeface="Arial" panose="020B0604020202020204" pitchFamily="34" charset="0"/>
              <a:buChar char="•"/>
            </a:pPr>
            <a:r>
              <a:rPr lang="en-US" altLang="en-US" b="0" dirty="0">
                <a:latin typeface="Calibri" panose="020F0502020204030204" pitchFamily="34" charset="0"/>
              </a:rPr>
              <a:t>Now that you are going to conduct classroom observations yourself, we are going to review the pre-observation preparations and post-observation coaching. </a:t>
            </a:r>
          </a:p>
          <a:p>
            <a:endParaRPr lang="en-US" altLang="en-US" b="1" dirty="0">
              <a:latin typeface="Calibri" panose="020F0502020204030204" pitchFamily="34" charset="0"/>
            </a:endParaRPr>
          </a:p>
          <a:p>
            <a:r>
              <a:rPr lang="en-US" altLang="en-US" b="1" dirty="0">
                <a:latin typeface="Calibri" panose="020F0502020204030204" pitchFamily="34" charset="0"/>
              </a:rPr>
              <a:t>Facilitator notes:</a:t>
            </a:r>
          </a:p>
          <a:p>
            <a:endParaRPr lang="en-US" altLang="en-US" b="1" dirty="0">
              <a:latin typeface="Calibri" panose="020F0502020204030204" pitchFamily="34" charset="0"/>
            </a:endParaRPr>
          </a:p>
        </p:txBody>
      </p:sp>
    </p:spTree>
    <p:extLst>
      <p:ext uri="{BB962C8B-B14F-4D97-AF65-F5344CB8AC3E}">
        <p14:creationId xmlns:p14="http://schemas.microsoft.com/office/powerpoint/2010/main" val="11184028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641" name="Google Shape;393;p47:notes">
            <a:extLst>
              <a:ext uri="{FF2B5EF4-FFF2-40B4-BE49-F238E27FC236}">
                <a16:creationId xmlns:a16="http://schemas.microsoft.com/office/drawing/2014/main" id="{1FDA3370-5229-430F-8C86-54BAEEBD2CAA}"/>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cap="flat">
            <a:round/>
            <a:headEnd type="none" w="sm" len="sm"/>
            <a:tailEnd type="none" w="sm" len="sm"/>
          </a:ln>
        </p:spPr>
      </p:sp>
      <p:sp>
        <p:nvSpPr>
          <p:cNvPr id="394" name="Google Shape;394;p47:notes">
            <a:extLst>
              <a:ext uri="{FF2B5EF4-FFF2-40B4-BE49-F238E27FC236}">
                <a16:creationId xmlns:a16="http://schemas.microsoft.com/office/drawing/2014/main" id="{EEAF0FED-2002-42E0-A4EF-8F55A73C7FE6}"/>
              </a:ext>
            </a:extLst>
          </p:cNvPr>
          <p:cNvSpPr txBox="1">
            <a:spLocks noGrp="1"/>
          </p:cNvSpPr>
          <p:nvPr>
            <p:ph type="body" idx="1"/>
          </p:nvPr>
        </p:nvSpPr>
        <p:spPr>
          <a:ln/>
        </p:spPr>
        <p:txBody>
          <a:bodyPr spcFirstLastPara="1" lIns="95275" tIns="46825" rIns="95275" bIns="46825">
            <a:noAutofit/>
          </a:bodyPr>
          <a:lstStyle/>
          <a:p>
            <a:pPr>
              <a:spcBef>
                <a:spcPts val="0"/>
              </a:spcBef>
              <a:spcAft>
                <a:spcPts val="0"/>
              </a:spcAft>
              <a:defRPr/>
            </a:pPr>
            <a:r>
              <a:rPr lang="en-US" b="1" dirty="0">
                <a:latin typeface="Times New Roman"/>
                <a:ea typeface="Times New Roman"/>
                <a:cs typeface="Times New Roman"/>
                <a:sym typeface="Times New Roman"/>
              </a:rPr>
              <a:t>Big idea: </a:t>
            </a:r>
            <a:r>
              <a:rPr lang="en-US" dirty="0">
                <a:latin typeface="Times New Roman"/>
                <a:ea typeface="Times New Roman"/>
                <a:cs typeface="Times New Roman"/>
                <a:sym typeface="Times New Roman"/>
              </a:rPr>
              <a:t>Address any remaining questions and prepare participants for the next session.</a:t>
            </a:r>
            <a:endParaRPr dirty="0">
              <a:latin typeface="Times New Roman"/>
              <a:ea typeface="Times New Roman"/>
              <a:cs typeface="Times New Roman"/>
              <a:sym typeface="Times New Roman"/>
            </a:endParaRPr>
          </a:p>
          <a:p>
            <a:pPr>
              <a:spcBef>
                <a:spcPts val="480"/>
              </a:spcBef>
              <a:spcAft>
                <a:spcPts val="0"/>
              </a:spcAft>
              <a:defRPr/>
            </a:pPr>
            <a:endParaRPr dirty="0">
              <a:latin typeface="Times New Roman"/>
              <a:ea typeface="Times New Roman"/>
              <a:cs typeface="Times New Roman"/>
              <a:sym typeface="Times New Roman"/>
            </a:endParaRPr>
          </a:p>
          <a:p>
            <a:pPr>
              <a:spcBef>
                <a:spcPts val="0"/>
              </a:spcBef>
              <a:spcAft>
                <a:spcPts val="0"/>
              </a:spcAft>
              <a:defRPr/>
            </a:pPr>
            <a:r>
              <a:rPr lang="en-US" b="1" dirty="0">
                <a:latin typeface="Times New Roman"/>
                <a:ea typeface="Times New Roman"/>
                <a:cs typeface="Times New Roman"/>
                <a:sym typeface="Times New Roman"/>
              </a:rPr>
              <a:t>Facilitator talking points:</a:t>
            </a:r>
            <a:endParaRPr dirty="0"/>
          </a:p>
          <a:p>
            <a:pPr marL="171450" indent="-171450">
              <a:spcBef>
                <a:spcPts val="0"/>
              </a:spcBef>
              <a:spcAft>
                <a:spcPts val="0"/>
              </a:spcAft>
              <a:buClr>
                <a:schemeClr val="dk1"/>
              </a:buClr>
              <a:buSzPts val="1200"/>
              <a:buFont typeface="Arial"/>
              <a:buChar char="•"/>
              <a:defRPr/>
            </a:pPr>
            <a:r>
              <a:rPr lang="en-US" dirty="0">
                <a:latin typeface="Times New Roman"/>
                <a:ea typeface="Times New Roman"/>
                <a:cs typeface="Times New Roman"/>
                <a:sym typeface="Times New Roman"/>
              </a:rPr>
              <a:t>Ask for remaining questions.</a:t>
            </a:r>
            <a:endParaRPr dirty="0"/>
          </a:p>
          <a:p>
            <a:pPr marL="171450" indent="-171450">
              <a:spcBef>
                <a:spcPts val="0"/>
              </a:spcBef>
              <a:spcAft>
                <a:spcPts val="0"/>
              </a:spcAft>
              <a:buClr>
                <a:schemeClr val="dk1"/>
              </a:buClr>
              <a:buSzPts val="1200"/>
              <a:buFont typeface="Arial"/>
              <a:buChar char="•"/>
              <a:defRPr/>
            </a:pPr>
            <a:r>
              <a:rPr lang="en-US" dirty="0">
                <a:latin typeface="Times New Roman"/>
                <a:ea typeface="Times New Roman"/>
                <a:cs typeface="Times New Roman"/>
                <a:sym typeface="Times New Roman"/>
              </a:rPr>
              <a:t>Review expectations for W</a:t>
            </a:r>
            <a:r>
              <a:rPr lang="en-US" dirty="0"/>
              <a:t>eeks 4 through 7.</a:t>
            </a:r>
          </a:p>
          <a:p>
            <a:pPr marL="171450" indent="-171450">
              <a:spcBef>
                <a:spcPts val="0"/>
              </a:spcBef>
              <a:spcAft>
                <a:spcPts val="0"/>
              </a:spcAft>
              <a:buFont typeface="Arial" panose="020B0604020202020204" pitchFamily="34" charset="0"/>
              <a:buChar char="•"/>
              <a:defRPr/>
            </a:pPr>
            <a:r>
              <a:rPr lang="en-US" dirty="0">
                <a:latin typeface="Times New Roman"/>
                <a:cs typeface="Times New Roman"/>
                <a:sym typeface="Times New Roman"/>
              </a:rPr>
              <a:t>Team members who are close geography-wise or from the same program, may be able to observe the same teacher(s). That way you can compare one another’s observations.</a:t>
            </a:r>
          </a:p>
          <a:p>
            <a:pPr marL="171450" indent="-171450">
              <a:spcBef>
                <a:spcPts val="0"/>
              </a:spcBef>
              <a:spcAft>
                <a:spcPts val="0"/>
              </a:spcAft>
              <a:buFont typeface="Arial" panose="020B0604020202020204" pitchFamily="34" charset="0"/>
              <a:buChar char="•"/>
              <a:defRPr/>
            </a:pPr>
            <a:r>
              <a:rPr lang="en-US" dirty="0">
                <a:latin typeface="Times New Roman"/>
                <a:cs typeface="Times New Roman"/>
                <a:sym typeface="Times New Roman"/>
              </a:rPr>
              <a:t>Team members who are not close geography-wise will likely choose to observe different teachers. There, the focus will be on what the observation data tells them about how to support teachers.</a:t>
            </a:r>
            <a:endParaRPr lang="en-US" dirty="0"/>
          </a:p>
          <a:p>
            <a:pPr>
              <a:spcBef>
                <a:spcPts val="0"/>
              </a:spcBef>
              <a:spcAft>
                <a:spcPts val="0"/>
              </a:spcAft>
              <a:defRPr/>
            </a:pPr>
            <a:endParaRPr dirty="0">
              <a:latin typeface="Times New Roman"/>
              <a:ea typeface="Times New Roman"/>
              <a:cs typeface="Times New Roman"/>
              <a:sym typeface="Times New Roman"/>
            </a:endParaRPr>
          </a:p>
          <a:p>
            <a:pPr>
              <a:spcBef>
                <a:spcPts val="0"/>
              </a:spcBef>
              <a:spcAft>
                <a:spcPts val="0"/>
              </a:spcAft>
              <a:defRPr/>
            </a:pPr>
            <a:r>
              <a:rPr lang="en-US" b="1" dirty="0">
                <a:latin typeface="Times New Roman"/>
                <a:ea typeface="Times New Roman"/>
                <a:cs typeface="Times New Roman"/>
                <a:sym typeface="Times New Roman"/>
              </a:rPr>
              <a:t>Facilitator notes:</a:t>
            </a:r>
          </a:p>
          <a:p>
            <a:pPr>
              <a:spcBef>
                <a:spcPts val="0"/>
              </a:spcBef>
              <a:spcAft>
                <a:spcPts val="0"/>
              </a:spcAft>
              <a:defRPr/>
            </a:pPr>
            <a:endParaRPr lang="en-US" b="1" dirty="0">
              <a:latin typeface="Times New Roman"/>
              <a:ea typeface="Times New Roman"/>
              <a:cs typeface="Times New Roman"/>
              <a:sym typeface="Times New Roman"/>
            </a:endParaRPr>
          </a:p>
          <a:p>
            <a:pPr>
              <a:spcBef>
                <a:spcPts val="0"/>
              </a:spcBef>
              <a:spcAft>
                <a:spcPts val="0"/>
              </a:spcAft>
              <a:defRPr/>
            </a:pPr>
            <a:endParaRPr lang="en-US" b="1" dirty="0">
              <a:latin typeface="Times New Roman"/>
              <a:ea typeface="Times New Roman"/>
              <a:cs typeface="Times New Roman"/>
              <a:sym typeface="Times New Roman"/>
            </a:endParaRPr>
          </a:p>
          <a:p>
            <a:pPr>
              <a:spcBef>
                <a:spcPts val="0"/>
              </a:spcBef>
              <a:spcAft>
                <a:spcPts val="0"/>
              </a:spcAft>
              <a:defRPr/>
            </a:pPr>
            <a:endParaRPr lang="en-US" b="1" dirty="0">
              <a:latin typeface="Times New Roman"/>
              <a:ea typeface="Times New Roman"/>
              <a:cs typeface="Times New Roman"/>
              <a:sym typeface="Times New Roman"/>
            </a:endParaRPr>
          </a:p>
          <a:p>
            <a:pPr>
              <a:spcBef>
                <a:spcPts val="0"/>
              </a:spcBef>
              <a:spcAft>
                <a:spcPts val="0"/>
              </a:spcAft>
              <a:defRPr/>
            </a:pPr>
            <a:endParaRPr lang="en-US" b="1" dirty="0">
              <a:latin typeface="Times New Roman"/>
              <a:ea typeface="Times New Roman"/>
              <a:cs typeface="Times New Roman"/>
              <a:sym typeface="Times New Roman"/>
            </a:endParaRPr>
          </a:p>
        </p:txBody>
      </p:sp>
    </p:spTree>
    <p:extLst>
      <p:ext uri="{BB962C8B-B14F-4D97-AF65-F5344CB8AC3E}">
        <p14:creationId xmlns:p14="http://schemas.microsoft.com/office/powerpoint/2010/main" val="16509294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641" name="Google Shape;393;p47:notes">
            <a:extLst>
              <a:ext uri="{FF2B5EF4-FFF2-40B4-BE49-F238E27FC236}">
                <a16:creationId xmlns:a16="http://schemas.microsoft.com/office/drawing/2014/main" id="{1FDA3370-5229-430F-8C86-54BAEEBD2CAA}"/>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cap="flat">
            <a:round/>
            <a:headEnd type="none" w="sm" len="sm"/>
            <a:tailEnd type="none" w="sm" len="sm"/>
          </a:ln>
        </p:spPr>
      </p:sp>
      <p:sp>
        <p:nvSpPr>
          <p:cNvPr id="394" name="Google Shape;394;p47:notes">
            <a:extLst>
              <a:ext uri="{FF2B5EF4-FFF2-40B4-BE49-F238E27FC236}">
                <a16:creationId xmlns:a16="http://schemas.microsoft.com/office/drawing/2014/main" id="{EEAF0FED-2002-42E0-A4EF-8F55A73C7FE6}"/>
              </a:ext>
            </a:extLst>
          </p:cNvPr>
          <p:cNvSpPr txBox="1">
            <a:spLocks noGrp="1"/>
          </p:cNvSpPr>
          <p:nvPr>
            <p:ph type="body" idx="1"/>
          </p:nvPr>
        </p:nvSpPr>
        <p:spPr>
          <a:ln/>
        </p:spPr>
        <p:txBody>
          <a:bodyPr spcFirstLastPara="1" lIns="95275" tIns="46825" rIns="95275" bIns="46825">
            <a:noAutofit/>
          </a:bodyPr>
          <a:lstStyle/>
          <a:p>
            <a:pPr>
              <a:spcBef>
                <a:spcPts val="0"/>
              </a:spcBef>
              <a:spcAft>
                <a:spcPts val="0"/>
              </a:spcAft>
              <a:defRPr/>
            </a:pPr>
            <a:r>
              <a:rPr lang="en-US" b="1" dirty="0">
                <a:latin typeface="Times New Roman"/>
                <a:ea typeface="Times New Roman"/>
                <a:cs typeface="Times New Roman"/>
                <a:sym typeface="Times New Roman"/>
              </a:rPr>
              <a:t>Big idea: </a:t>
            </a:r>
            <a:r>
              <a:rPr lang="en-US" dirty="0">
                <a:latin typeface="Times New Roman"/>
                <a:ea typeface="Times New Roman"/>
                <a:cs typeface="Times New Roman"/>
                <a:sym typeface="Times New Roman"/>
              </a:rPr>
              <a:t>Address any remaining questions and prepare participants for the next session.</a:t>
            </a:r>
            <a:endParaRPr dirty="0">
              <a:latin typeface="Times New Roman"/>
              <a:ea typeface="Times New Roman"/>
              <a:cs typeface="Times New Roman"/>
              <a:sym typeface="Times New Roman"/>
            </a:endParaRPr>
          </a:p>
          <a:p>
            <a:pPr>
              <a:spcBef>
                <a:spcPts val="480"/>
              </a:spcBef>
              <a:spcAft>
                <a:spcPts val="0"/>
              </a:spcAft>
              <a:defRPr/>
            </a:pPr>
            <a:endParaRPr dirty="0">
              <a:latin typeface="Times New Roman"/>
              <a:ea typeface="Times New Roman"/>
              <a:cs typeface="Times New Roman"/>
              <a:sym typeface="Times New Roman"/>
            </a:endParaRPr>
          </a:p>
          <a:p>
            <a:pPr>
              <a:spcBef>
                <a:spcPts val="0"/>
              </a:spcBef>
              <a:spcAft>
                <a:spcPts val="0"/>
              </a:spcAft>
              <a:defRPr/>
            </a:pPr>
            <a:r>
              <a:rPr lang="en-US" b="1" dirty="0">
                <a:latin typeface="Times New Roman"/>
                <a:ea typeface="Times New Roman"/>
                <a:cs typeface="Times New Roman"/>
                <a:sym typeface="Times New Roman"/>
              </a:rPr>
              <a:t>Facilitator talking points:</a:t>
            </a:r>
            <a:endParaRPr dirty="0"/>
          </a:p>
          <a:p>
            <a:pPr marL="171450" indent="-171450">
              <a:spcBef>
                <a:spcPts val="0"/>
              </a:spcBef>
              <a:spcAft>
                <a:spcPts val="0"/>
              </a:spcAft>
              <a:buClr>
                <a:schemeClr val="dk1"/>
              </a:buClr>
              <a:buSzPts val="1200"/>
              <a:buFont typeface="Arial"/>
              <a:buChar char="•"/>
              <a:defRPr/>
            </a:pPr>
            <a:r>
              <a:rPr lang="en-US" dirty="0">
                <a:latin typeface="Times New Roman"/>
                <a:ea typeface="Times New Roman"/>
                <a:cs typeface="Times New Roman"/>
                <a:sym typeface="Times New Roman"/>
              </a:rPr>
              <a:t>Ask for remaining questions.</a:t>
            </a:r>
            <a:endParaRPr dirty="0"/>
          </a:p>
          <a:p>
            <a:pPr marL="171450" indent="-171450">
              <a:spcBef>
                <a:spcPts val="0"/>
              </a:spcBef>
              <a:spcAft>
                <a:spcPts val="0"/>
              </a:spcAft>
              <a:buClr>
                <a:schemeClr val="dk1"/>
              </a:buClr>
              <a:buSzPts val="1200"/>
              <a:buFont typeface="Arial"/>
              <a:buChar char="•"/>
              <a:defRPr/>
            </a:pPr>
            <a:r>
              <a:rPr lang="en-US" dirty="0">
                <a:latin typeface="Times New Roman"/>
                <a:ea typeface="Times New Roman"/>
                <a:cs typeface="Times New Roman"/>
                <a:sym typeface="Times New Roman"/>
              </a:rPr>
              <a:t>Review expectations for W</a:t>
            </a:r>
            <a:r>
              <a:rPr lang="en-US" dirty="0"/>
              <a:t>eeks 4 through 7.</a:t>
            </a:r>
          </a:p>
          <a:p>
            <a:pPr marL="171450" indent="-171450">
              <a:spcBef>
                <a:spcPts val="0"/>
              </a:spcBef>
              <a:spcAft>
                <a:spcPts val="0"/>
              </a:spcAft>
              <a:buFont typeface="Arial" panose="020B0604020202020204" pitchFamily="34" charset="0"/>
              <a:buChar char="•"/>
              <a:defRPr/>
            </a:pPr>
            <a:r>
              <a:rPr lang="en-US" dirty="0">
                <a:latin typeface="Times New Roman"/>
                <a:cs typeface="Times New Roman"/>
                <a:sym typeface="Times New Roman"/>
              </a:rPr>
              <a:t>Team members who are close geography-wise or from the same program, may be able to observe the same teacher(s). That way you can compare one another’s observations.</a:t>
            </a:r>
          </a:p>
          <a:p>
            <a:pPr marL="171450" indent="-171450">
              <a:spcBef>
                <a:spcPts val="0"/>
              </a:spcBef>
              <a:spcAft>
                <a:spcPts val="0"/>
              </a:spcAft>
              <a:buFont typeface="Arial" panose="020B0604020202020204" pitchFamily="34" charset="0"/>
              <a:buChar char="•"/>
              <a:defRPr/>
            </a:pPr>
            <a:r>
              <a:rPr lang="en-US" dirty="0">
                <a:latin typeface="Times New Roman"/>
                <a:cs typeface="Times New Roman"/>
                <a:sym typeface="Times New Roman"/>
              </a:rPr>
              <a:t>Team members who are not close geography-wise will likely choose to observe different teachers. There, the focus will be on what the observation data tells them about how to support teachers.</a:t>
            </a:r>
            <a:endParaRPr lang="en-US" dirty="0"/>
          </a:p>
          <a:p>
            <a:pPr>
              <a:spcBef>
                <a:spcPts val="0"/>
              </a:spcBef>
              <a:spcAft>
                <a:spcPts val="0"/>
              </a:spcAft>
              <a:defRPr/>
            </a:pPr>
            <a:endParaRPr dirty="0">
              <a:latin typeface="Times New Roman"/>
              <a:ea typeface="Times New Roman"/>
              <a:cs typeface="Times New Roman"/>
              <a:sym typeface="Times New Roman"/>
            </a:endParaRPr>
          </a:p>
          <a:p>
            <a:pPr>
              <a:spcBef>
                <a:spcPts val="0"/>
              </a:spcBef>
              <a:spcAft>
                <a:spcPts val="0"/>
              </a:spcAft>
              <a:defRPr/>
            </a:pPr>
            <a:r>
              <a:rPr lang="en-US" b="1" dirty="0">
                <a:latin typeface="Times New Roman"/>
                <a:ea typeface="Times New Roman"/>
                <a:cs typeface="Times New Roman"/>
                <a:sym typeface="Times New Roman"/>
              </a:rPr>
              <a:t>Facilitator notes:</a:t>
            </a:r>
          </a:p>
          <a:p>
            <a:pPr>
              <a:spcBef>
                <a:spcPts val="0"/>
              </a:spcBef>
              <a:spcAft>
                <a:spcPts val="0"/>
              </a:spcAft>
              <a:defRPr/>
            </a:pPr>
            <a:endParaRPr lang="en-US" b="1" dirty="0">
              <a:latin typeface="Times New Roman"/>
              <a:ea typeface="Times New Roman"/>
              <a:cs typeface="Times New Roman"/>
              <a:sym typeface="Times New Roman"/>
            </a:endParaRPr>
          </a:p>
          <a:p>
            <a:pPr>
              <a:spcBef>
                <a:spcPts val="0"/>
              </a:spcBef>
              <a:spcAft>
                <a:spcPts val="0"/>
              </a:spcAft>
              <a:defRPr/>
            </a:pPr>
            <a:endParaRPr lang="en-US" b="1" dirty="0">
              <a:latin typeface="Times New Roman"/>
              <a:ea typeface="Times New Roman"/>
              <a:cs typeface="Times New Roman"/>
              <a:sym typeface="Times New Roman"/>
            </a:endParaRPr>
          </a:p>
          <a:p>
            <a:pPr>
              <a:spcBef>
                <a:spcPts val="0"/>
              </a:spcBef>
              <a:spcAft>
                <a:spcPts val="0"/>
              </a:spcAft>
              <a:defRPr/>
            </a:pPr>
            <a:endParaRPr lang="en-US" b="1" dirty="0">
              <a:latin typeface="Times New Roman"/>
              <a:ea typeface="Times New Roman"/>
              <a:cs typeface="Times New Roman"/>
              <a:sym typeface="Times New Roman"/>
            </a:endParaRPr>
          </a:p>
          <a:p>
            <a:pPr>
              <a:spcBef>
                <a:spcPts val="0"/>
              </a:spcBef>
              <a:spcAft>
                <a:spcPts val="0"/>
              </a:spcAft>
              <a:defRPr/>
            </a:pPr>
            <a:endParaRPr lang="en-US" b="1" dirty="0">
              <a:latin typeface="Times New Roman"/>
              <a:ea typeface="Times New Roman"/>
              <a:cs typeface="Times New Roman"/>
              <a:sym typeface="Times New Roman"/>
            </a:endParaRPr>
          </a:p>
        </p:txBody>
      </p:sp>
    </p:spTree>
    <p:extLst>
      <p:ext uri="{BB962C8B-B14F-4D97-AF65-F5344CB8AC3E}">
        <p14:creationId xmlns:p14="http://schemas.microsoft.com/office/powerpoint/2010/main" val="5343682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0593" name="Google Shape;267;gd7b2a538cb_0_22:notes">
            <a:extLst>
              <a:ext uri="{FF2B5EF4-FFF2-40B4-BE49-F238E27FC236}">
                <a16:creationId xmlns:a16="http://schemas.microsoft.com/office/drawing/2014/main" id="{D6F6E7F5-3A04-4B23-805C-F40D0FE2E6D0}"/>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cap="flat">
            <a:round/>
            <a:headEnd type="none" w="sm" len="sm"/>
            <a:tailEnd type="none" w="sm" len="sm"/>
          </a:ln>
        </p:spPr>
      </p:sp>
      <p:sp>
        <p:nvSpPr>
          <p:cNvPr id="110594" name="Google Shape;268;gd7b2a538cb_0_22:notes">
            <a:extLst>
              <a:ext uri="{FF2B5EF4-FFF2-40B4-BE49-F238E27FC236}">
                <a16:creationId xmlns:a16="http://schemas.microsoft.com/office/drawing/2014/main" id="{9D732731-D4A4-40C9-91CA-479D599C5902}"/>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5275" tIns="46825" rIns="95275" bIns="46825"/>
          <a:lstStyle/>
          <a:p>
            <a:pPr>
              <a:spcBef>
                <a:spcPct val="0"/>
              </a:spcBef>
            </a:pPr>
            <a:endParaRPr lang="en-US" altLang="en-US" dirty="0">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b="1" dirty="0"/>
              <a:t>Big idea</a:t>
            </a:r>
            <a:r>
              <a:rPr lang="en-US" altLang="en-US" dirty="0"/>
              <a:t>: Make audience aware of contract information.</a:t>
            </a:r>
          </a:p>
          <a:p>
            <a:pPr>
              <a:defRPr/>
            </a:pPr>
            <a:endParaRPr lang="en-US" altLang="en-US" b="1" dirty="0"/>
          </a:p>
          <a:p>
            <a:pPr>
              <a:defRPr/>
            </a:pPr>
            <a:r>
              <a:rPr lang="en-US" altLang="en-US" b="1" dirty="0"/>
              <a:t>Facilitator talking points:</a:t>
            </a:r>
          </a:p>
          <a:p>
            <a:pPr marL="171450" indent="-171450">
              <a:buFont typeface="Arial" panose="020B0604020202020204" pitchFamily="34" charset="0"/>
              <a:buChar char="•"/>
              <a:defRPr/>
            </a:pPr>
            <a:r>
              <a:rPr lang="en-US" altLang="en-US" b="0" dirty="0"/>
              <a:t>Please read through this slide for information about the contract.</a:t>
            </a:r>
          </a:p>
          <a:p>
            <a:pPr>
              <a:defRPr/>
            </a:pPr>
            <a:endParaRPr lang="en-US" altLang="en-US" b="1" dirty="0"/>
          </a:p>
          <a:p>
            <a:pPr>
              <a:defRPr/>
            </a:pPr>
            <a:r>
              <a:rPr lang="en-US" altLang="en-US" b="1" dirty="0"/>
              <a:t>Facilitator notes:</a:t>
            </a:r>
          </a:p>
        </p:txBody>
      </p:sp>
    </p:spTree>
    <p:extLst>
      <p:ext uri="{BB962C8B-B14F-4D97-AF65-F5344CB8AC3E}">
        <p14:creationId xmlns:p14="http://schemas.microsoft.com/office/powerpoint/2010/main" val="42714563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Image Placeholder 1">
            <a:extLst>
              <a:ext uri="{FF2B5EF4-FFF2-40B4-BE49-F238E27FC236}">
                <a16:creationId xmlns:a16="http://schemas.microsoft.com/office/drawing/2014/main" id="{4BB73FF9-C607-46D6-B288-BB733BF4E71F}"/>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629CE2A8-3DC7-4A00-93FF-7E52565851A2}"/>
              </a:ext>
            </a:extLst>
          </p:cNvPr>
          <p:cNvSpPr>
            <a:spLocks noGrp="1"/>
          </p:cNvSpPr>
          <p:nvPr>
            <p:ph type="body" idx="1"/>
          </p:nvPr>
        </p:nvSpPr>
        <p:spPr/>
        <p:txBody>
          <a:bodyPr/>
          <a:lstStyle/>
          <a:p>
            <a:pPr>
              <a:spcBef>
                <a:spcPts val="0"/>
              </a:spcBef>
              <a:spcAft>
                <a:spcPts val="0"/>
              </a:spcAft>
              <a:defRPr/>
            </a:pPr>
            <a:r>
              <a:rPr lang="en-US" b="1" dirty="0">
                <a:solidFill>
                  <a:srgbClr val="000000"/>
                </a:solidFill>
                <a:latin typeface="Calibri"/>
                <a:ea typeface="Calibri"/>
                <a:cs typeface="Calibri"/>
                <a:sym typeface="Calibri"/>
              </a:rPr>
              <a:t>Big idea: </a:t>
            </a:r>
            <a:r>
              <a:rPr lang="en-US" dirty="0">
                <a:solidFill>
                  <a:srgbClr val="000000"/>
                </a:solidFill>
                <a:latin typeface="Calibri"/>
                <a:ea typeface="Calibri"/>
                <a:cs typeface="Calibri"/>
                <a:sym typeface="Calibri"/>
              </a:rPr>
              <a:t>Explain the importance of holding a pre-observation meeting with staff.</a:t>
            </a:r>
            <a:endParaRPr lang="en-US" dirty="0"/>
          </a:p>
          <a:p>
            <a:pPr>
              <a:spcBef>
                <a:spcPts val="480"/>
              </a:spcBef>
              <a:spcAft>
                <a:spcPts val="0"/>
              </a:spcAft>
              <a:defRPr/>
            </a:pPr>
            <a:endParaRPr lang="en-US" dirty="0">
              <a:solidFill>
                <a:srgbClr val="000000"/>
              </a:solidFill>
              <a:latin typeface="Calibri"/>
              <a:ea typeface="Calibri"/>
              <a:cs typeface="Calibri"/>
              <a:sym typeface="Calibri"/>
            </a:endParaRPr>
          </a:p>
          <a:p>
            <a:pPr>
              <a:spcBef>
                <a:spcPts val="480"/>
              </a:spcBef>
              <a:spcAft>
                <a:spcPts val="0"/>
              </a:spcAft>
              <a:defRPr/>
            </a:pPr>
            <a:r>
              <a:rPr lang="en-US" b="1" dirty="0">
                <a:solidFill>
                  <a:srgbClr val="000000"/>
                </a:solidFill>
                <a:latin typeface="Calibri"/>
                <a:ea typeface="Calibri"/>
                <a:cs typeface="Calibri"/>
                <a:sym typeface="Calibri"/>
              </a:rPr>
              <a:t>Facilitator talking points: </a:t>
            </a:r>
            <a:endParaRPr lang="en-US" dirty="0"/>
          </a:p>
          <a:p>
            <a:pPr marL="171450" indent="-171450">
              <a:spcBef>
                <a:spcPts val="480"/>
              </a:spcBef>
              <a:spcAft>
                <a:spcPts val="0"/>
              </a:spcAft>
              <a:buClr>
                <a:srgbClr val="000000"/>
              </a:buClr>
              <a:buSzPts val="1200"/>
              <a:buFont typeface="Arial"/>
              <a:buChar char="•"/>
              <a:defRPr/>
            </a:pPr>
            <a:r>
              <a:rPr lang="en-US" dirty="0">
                <a:solidFill>
                  <a:srgbClr val="000000"/>
                </a:solidFill>
                <a:latin typeface="Calibri"/>
                <a:ea typeface="Calibri"/>
                <a:cs typeface="Calibri"/>
                <a:sym typeface="Calibri"/>
              </a:rPr>
              <a:t>The observation system works best when it is well understood by both observers and those being observed.</a:t>
            </a:r>
          </a:p>
          <a:p>
            <a:pPr marL="171450" indent="-171450">
              <a:spcBef>
                <a:spcPts val="480"/>
              </a:spcBef>
              <a:spcAft>
                <a:spcPts val="0"/>
              </a:spcAft>
              <a:buClr>
                <a:srgbClr val="000000"/>
              </a:buClr>
              <a:buSzPts val="1200"/>
              <a:buFont typeface="Arial"/>
              <a:buChar char="•"/>
              <a:defRPr/>
            </a:pPr>
            <a:r>
              <a:rPr lang="en-US" dirty="0">
                <a:solidFill>
                  <a:srgbClr val="000000"/>
                </a:solidFill>
                <a:latin typeface="Calibri"/>
                <a:cs typeface="Calibri"/>
                <a:sym typeface="Calibri"/>
              </a:rPr>
              <a:t>Let those who you are observing know what the purpose and principles are and are not.</a:t>
            </a:r>
          </a:p>
          <a:p>
            <a:pPr marL="171450" indent="-171450">
              <a:spcBef>
                <a:spcPts val="480"/>
              </a:spcBef>
              <a:spcAft>
                <a:spcPts val="0"/>
              </a:spcAft>
              <a:buClr>
                <a:srgbClr val="000000"/>
              </a:buClr>
              <a:buSzPts val="1200"/>
              <a:buFont typeface="Arial"/>
              <a:buChar char="•"/>
              <a:defRPr/>
            </a:pPr>
            <a:r>
              <a:rPr lang="en-US" dirty="0"/>
              <a:t>If helpful, share the videos from the training with instructors you plan to observe to help make the Core Actions and indicators come to life. Instructors also are likely to get ideas from watching another instructor in action. Just experiencing this process will prompt them to reflect on their own practice and to consider—and perhaps sharpen—elements of their lesson delivery. </a:t>
            </a:r>
          </a:p>
          <a:p>
            <a:pPr marL="171450" indent="-171450">
              <a:spcBef>
                <a:spcPts val="480"/>
              </a:spcBef>
              <a:spcAft>
                <a:spcPts val="0"/>
              </a:spcAft>
              <a:buClr>
                <a:srgbClr val="000000"/>
              </a:buClr>
              <a:buSzPts val="1200"/>
              <a:buFont typeface="Arial"/>
              <a:buChar char="•"/>
              <a:defRPr/>
            </a:pPr>
            <a:r>
              <a:rPr lang="en-US" dirty="0">
                <a:solidFill>
                  <a:srgbClr val="000000"/>
                </a:solidFill>
                <a:latin typeface="Calibri"/>
                <a:cs typeface="Calibri"/>
                <a:sym typeface="Calibri"/>
              </a:rPr>
              <a:t>If the teacher you are observing wants to see your ratings and write-ups after the observation, be prepared to share them.</a:t>
            </a:r>
          </a:p>
          <a:p>
            <a:pPr marL="171450" indent="-171450">
              <a:spcBef>
                <a:spcPts val="480"/>
              </a:spcBef>
              <a:spcAft>
                <a:spcPts val="0"/>
              </a:spcAft>
              <a:buClr>
                <a:srgbClr val="000000"/>
              </a:buClr>
              <a:buSzPts val="1200"/>
              <a:buFont typeface="Arial"/>
              <a:buChar char="•"/>
              <a:defRPr/>
            </a:pPr>
            <a:endParaRPr lang="en-US" dirty="0">
              <a:solidFill>
                <a:srgbClr val="000000"/>
              </a:solidFill>
              <a:latin typeface="Calibri"/>
              <a:cs typeface="Calibri"/>
              <a:sym typeface="Calibri"/>
            </a:endParaRPr>
          </a:p>
          <a:p>
            <a:pPr>
              <a:spcBef>
                <a:spcPts val="480"/>
              </a:spcBef>
              <a:spcAft>
                <a:spcPts val="0"/>
              </a:spcAft>
              <a:buClr>
                <a:srgbClr val="000000"/>
              </a:buClr>
              <a:buSzPts val="1200"/>
              <a:buFont typeface="Arial"/>
              <a:buNone/>
              <a:defRPr/>
            </a:pPr>
            <a:r>
              <a:rPr lang="en-US" b="1" dirty="0">
                <a:solidFill>
                  <a:srgbClr val="000000"/>
                </a:solidFill>
                <a:latin typeface="Calibri"/>
                <a:cs typeface="Calibri"/>
                <a:sym typeface="Calibri"/>
              </a:rPr>
              <a:t>Facilitator notes:</a:t>
            </a:r>
          </a:p>
          <a:p>
            <a:pPr marL="171450" indent="-171450">
              <a:spcBef>
                <a:spcPts val="480"/>
              </a:spcBef>
              <a:spcAft>
                <a:spcPts val="0"/>
              </a:spcAft>
              <a:buClr>
                <a:srgbClr val="000000"/>
              </a:buClr>
              <a:buSzPts val="1200"/>
              <a:buFont typeface="Arial" panose="020B0604020202020204" pitchFamily="34" charset="0"/>
              <a:buChar char="•"/>
              <a:defRPr/>
            </a:pPr>
            <a:r>
              <a:rPr lang="en-US" b="0" dirty="0">
                <a:solidFill>
                  <a:srgbClr val="000000"/>
                </a:solidFill>
                <a:latin typeface="Calibri"/>
                <a:cs typeface="Calibri"/>
                <a:sym typeface="Calibri"/>
              </a:rPr>
              <a:t>Direct participants to the Observation Checklist that is discussed in the next several slides.</a:t>
            </a:r>
          </a:p>
          <a:p>
            <a:pPr>
              <a:defRPr/>
            </a:pPr>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4689" name="Google Shape;92;p7:notes">
            <a:extLst>
              <a:ext uri="{FF2B5EF4-FFF2-40B4-BE49-F238E27FC236}">
                <a16:creationId xmlns:a16="http://schemas.microsoft.com/office/drawing/2014/main" id="{CBB70A03-886A-4BA6-A512-4931F10839B9}"/>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noFill/>
          </a:ln>
          <a:extLst>
            <a:ext uri="{91240B29-F687-4F45-9708-019B960494DF}">
              <a14:hiddenLine xmlns:a14="http://schemas.microsoft.com/office/drawing/2010/main" w="12700">
                <a:solidFill>
                  <a:schemeClr val="tx1"/>
                </a:solidFill>
                <a:round/>
                <a:headEnd/>
                <a:tailEnd/>
              </a14:hiddenLine>
            </a:ext>
          </a:extLst>
        </p:spPr>
      </p:sp>
      <p:sp>
        <p:nvSpPr>
          <p:cNvPr id="93" name="Google Shape;93;p7:notes">
            <a:extLst>
              <a:ext uri="{FF2B5EF4-FFF2-40B4-BE49-F238E27FC236}">
                <a16:creationId xmlns:a16="http://schemas.microsoft.com/office/drawing/2014/main" id="{82595279-E454-410E-A2F3-75E64B14FFE9}"/>
              </a:ext>
            </a:extLst>
          </p:cNvPr>
          <p:cNvSpPr txBox="1">
            <a:spLocks noGrp="1"/>
          </p:cNvSpPr>
          <p:nvPr>
            <p:ph type="body" idx="1"/>
          </p:nvPr>
        </p:nvSpPr>
        <p:spPr>
          <a:ln/>
        </p:spPr>
        <p:txBody>
          <a:bodyPr spcFirstLastPara="1" lIns="95275" tIns="46825" rIns="95275" bIns="46825">
            <a:noAutofit/>
          </a:bodyPr>
          <a:lstStyle/>
          <a:p>
            <a:pPr>
              <a:spcBef>
                <a:spcPts val="0"/>
              </a:spcBef>
              <a:spcAft>
                <a:spcPts val="0"/>
              </a:spcAft>
              <a:defRPr/>
            </a:pPr>
            <a:r>
              <a:rPr lang="en-US" b="1" dirty="0">
                <a:latin typeface="Calibri"/>
                <a:ea typeface="Calibri"/>
                <a:cs typeface="Calibri"/>
                <a:sym typeface="Calibri"/>
              </a:rPr>
              <a:t>Big idea: </a:t>
            </a:r>
            <a:r>
              <a:rPr lang="en-US" dirty="0">
                <a:latin typeface="Calibri"/>
                <a:ea typeface="Calibri"/>
                <a:cs typeface="Calibri"/>
                <a:sym typeface="Calibri"/>
              </a:rPr>
              <a:t>Review observation procedures that will help to ensure positive and effective observation experiences.</a:t>
            </a:r>
          </a:p>
          <a:p>
            <a:pPr>
              <a:spcBef>
                <a:spcPts val="0"/>
              </a:spcBef>
              <a:spcAft>
                <a:spcPts val="0"/>
              </a:spcAft>
              <a:defRPr/>
            </a:pPr>
            <a:endParaRPr lang="en-US" dirty="0">
              <a:latin typeface="Calibri"/>
              <a:cs typeface="Calibri"/>
              <a:sym typeface="Calibri"/>
            </a:endParaRPr>
          </a:p>
          <a:p>
            <a:pPr>
              <a:spcBef>
                <a:spcPts val="0"/>
              </a:spcBef>
              <a:spcAft>
                <a:spcPts val="0"/>
              </a:spcAft>
              <a:defRPr/>
            </a:pPr>
            <a:r>
              <a:rPr lang="en-US" b="1" dirty="0">
                <a:latin typeface="Calibri"/>
                <a:cs typeface="Calibri"/>
                <a:sym typeface="Calibri"/>
              </a:rPr>
              <a:t>Facilitator talking points:</a:t>
            </a:r>
          </a:p>
          <a:p>
            <a:pPr marL="171450" indent="-171450">
              <a:spcBef>
                <a:spcPts val="0"/>
              </a:spcBef>
              <a:spcAft>
                <a:spcPts val="0"/>
              </a:spcAft>
              <a:buFont typeface="Arial" panose="020B0604020202020204" pitchFamily="34" charset="0"/>
              <a:buChar char="•"/>
              <a:defRPr/>
            </a:pPr>
            <a:r>
              <a:rPr lang="en-US" dirty="0"/>
              <a:t>Remind participants of the goal of observations. </a:t>
            </a:r>
          </a:p>
          <a:p>
            <a:pPr marL="171450" indent="-171450">
              <a:spcBef>
                <a:spcPts val="0"/>
              </a:spcBef>
              <a:spcAft>
                <a:spcPts val="0"/>
              </a:spcAft>
              <a:buFont typeface="Arial" panose="020B0604020202020204" pitchFamily="34" charset="0"/>
              <a:buChar char="•"/>
              <a:defRPr/>
            </a:pPr>
            <a:r>
              <a:rPr lang="en-US" dirty="0"/>
              <a:t>The Classroom Observation System does not judge the merit of instructors. </a:t>
            </a:r>
          </a:p>
          <a:p>
            <a:pPr marL="171450" marR="0" lvl="0" indent="-171450" algn="l" defTabSz="923925" rtl="0" eaLnBrk="0" fontAlgn="base" latinLnBrk="0" hangingPunct="0">
              <a:lnSpc>
                <a:spcPct val="90000"/>
              </a:lnSpc>
              <a:spcBef>
                <a:spcPts val="0"/>
              </a:spcBef>
              <a:spcAft>
                <a:spcPts val="0"/>
              </a:spcAft>
              <a:buClrTx/>
              <a:buSzTx/>
              <a:buFont typeface="Arial" panose="020B0604020202020204" pitchFamily="34" charset="0"/>
              <a:buChar char="•"/>
              <a:tabLst/>
              <a:defRPr/>
            </a:pPr>
            <a:r>
              <a:rPr lang="en-US" dirty="0"/>
              <a:t>The procedures on this slide and following slides </a:t>
            </a:r>
            <a:r>
              <a:rPr lang="en-US" sz="1200" kern="1200" dirty="0">
                <a:solidFill>
                  <a:schemeClr val="tx1"/>
                </a:solidFill>
                <a:effectLst/>
                <a:latin typeface="Times New Roman" pitchFamily="-109" charset="0"/>
                <a:ea typeface="MS PGothic" panose="020B0600070205080204" pitchFamily="34" charset="-128"/>
                <a:cs typeface="MS PGothic" charset="0"/>
              </a:rPr>
              <a:t>are designed to help you prepare for classroom observations and the meetings with teachers that will follow. They include a series of before-, during-, and post-observation reminders. Importantly, they are intended to ensure that you and the teachers you are observing have a positive and collaborative learning experience. </a:t>
            </a:r>
          </a:p>
          <a:p>
            <a:pPr marL="171450" indent="-171450">
              <a:spcBef>
                <a:spcPts val="0"/>
              </a:spcBef>
              <a:spcAft>
                <a:spcPts val="0"/>
              </a:spcAft>
              <a:buFont typeface="Arial" panose="020B0604020202020204" pitchFamily="34" charset="0"/>
              <a:buChar char="•"/>
              <a:defRPr/>
            </a:pPr>
            <a:endParaRPr lang="en-US" dirty="0"/>
          </a:p>
          <a:p>
            <a:pPr>
              <a:spcBef>
                <a:spcPts val="0"/>
              </a:spcBef>
              <a:spcAft>
                <a:spcPts val="0"/>
              </a:spcAft>
              <a:defRPr/>
            </a:pPr>
            <a:endParaRPr lang="en-US" b="1" dirty="0">
              <a:latin typeface="Calibri"/>
              <a:cs typeface="Calibri"/>
              <a:sym typeface="Calibri"/>
            </a:endParaRPr>
          </a:p>
          <a:p>
            <a:pPr>
              <a:spcBef>
                <a:spcPts val="0"/>
              </a:spcBef>
              <a:spcAft>
                <a:spcPts val="0"/>
              </a:spcAft>
              <a:defRPr/>
            </a:pPr>
            <a:r>
              <a:rPr lang="en-US" b="1" dirty="0">
                <a:latin typeface="Calibri"/>
                <a:cs typeface="Calibri"/>
                <a:sym typeface="Calibri"/>
              </a:rPr>
              <a:t>Facilitator notes:</a:t>
            </a:r>
          </a:p>
          <a:p>
            <a:pPr marL="171450" indent="-171450">
              <a:spcBef>
                <a:spcPts val="0"/>
              </a:spcBef>
              <a:spcAft>
                <a:spcPts val="0"/>
              </a:spcAft>
              <a:buFont typeface="Arial" panose="020B0604020202020204" pitchFamily="34" charset="0"/>
              <a:buChar char="•"/>
              <a:defRPr/>
            </a:pPr>
            <a:r>
              <a:rPr lang="en-US" dirty="0">
                <a:latin typeface="Calibri"/>
                <a:cs typeface="Calibri"/>
                <a:sym typeface="Calibri"/>
              </a:rPr>
              <a:t>Review the procedures.</a:t>
            </a:r>
          </a:p>
          <a:p>
            <a:pPr marL="171450" indent="-171450">
              <a:spcBef>
                <a:spcPts val="0"/>
              </a:spcBef>
              <a:spcAft>
                <a:spcPts val="0"/>
              </a:spcAft>
              <a:buFont typeface="Arial" panose="020B0604020202020204" pitchFamily="34" charset="0"/>
              <a:buChar char="•"/>
              <a:defRPr/>
            </a:pPr>
            <a:r>
              <a:rPr lang="en-US" dirty="0">
                <a:latin typeface="Calibri"/>
                <a:cs typeface="Calibri"/>
                <a:sym typeface="Calibri"/>
              </a:rPr>
              <a:t>The procedures are meant to create conditions for respectful non-judgmental data collection.</a:t>
            </a:r>
          </a:p>
          <a:p>
            <a:pPr marL="171450" indent="-171450">
              <a:spcBef>
                <a:spcPts val="0"/>
              </a:spcBef>
              <a:spcAft>
                <a:spcPts val="0"/>
              </a:spcAft>
              <a:buFont typeface="Arial" panose="020B0604020202020204" pitchFamily="34" charset="0"/>
              <a:buChar char="•"/>
              <a:defRPr/>
            </a:pPr>
            <a:r>
              <a:rPr lang="en-US" dirty="0">
                <a:latin typeface="Calibri"/>
                <a:cs typeface="Calibri"/>
                <a:sym typeface="Calibri"/>
              </a:rPr>
              <a:t>Ask if anyone has questions about the procedures.</a:t>
            </a:r>
          </a:p>
          <a:p>
            <a:pPr>
              <a:spcBef>
                <a:spcPts val="0"/>
              </a:spcBef>
              <a:spcAft>
                <a:spcPts val="0"/>
              </a:spcAft>
              <a:defRPr/>
            </a:pPr>
            <a:endParaRPr b="1"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0833" name="Google Shape;380;p45:notes">
            <a:extLst>
              <a:ext uri="{FF2B5EF4-FFF2-40B4-BE49-F238E27FC236}">
                <a16:creationId xmlns:a16="http://schemas.microsoft.com/office/drawing/2014/main" id="{60B04DE0-42A0-4136-9249-D5B3657A211D}"/>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noFill/>
          </a:ln>
          <a:extLst>
            <a:ext uri="{91240B29-F687-4F45-9708-019B960494DF}">
              <a14:hiddenLine xmlns:a14="http://schemas.microsoft.com/office/drawing/2010/main" w="12700">
                <a:solidFill>
                  <a:schemeClr val="tx1"/>
                </a:solidFill>
                <a:round/>
                <a:headEnd/>
                <a:tailEnd/>
              </a14:hiddenLine>
            </a:ext>
          </a:extLst>
        </p:spPr>
      </p:sp>
      <p:sp>
        <p:nvSpPr>
          <p:cNvPr id="381" name="Google Shape;381;p45:notes">
            <a:extLst>
              <a:ext uri="{FF2B5EF4-FFF2-40B4-BE49-F238E27FC236}">
                <a16:creationId xmlns:a16="http://schemas.microsoft.com/office/drawing/2014/main" id="{F3D900AF-B72B-4715-BC93-161F24D8E42B}"/>
              </a:ext>
            </a:extLst>
          </p:cNvPr>
          <p:cNvSpPr txBox="1">
            <a:spLocks noGrp="1"/>
          </p:cNvSpPr>
          <p:nvPr>
            <p:ph type="body" idx="1"/>
          </p:nvPr>
        </p:nvSpPr>
        <p:spPr>
          <a:xfrm>
            <a:off x="984250" y="4487863"/>
            <a:ext cx="5130800" cy="4176712"/>
          </a:xfrm>
          <a:ln/>
        </p:spPr>
        <p:txBody>
          <a:bodyPr spcFirstLastPara="1" lIns="95275" tIns="46825" rIns="95275" bIns="46825">
            <a:noAutofit/>
          </a:bodyPr>
          <a:lstStyle/>
          <a:p>
            <a:pPr>
              <a:spcBef>
                <a:spcPts val="0"/>
              </a:spcBef>
              <a:spcAft>
                <a:spcPts val="0"/>
              </a:spcAft>
              <a:defRPr/>
            </a:pPr>
            <a:r>
              <a:rPr lang="en-US" b="1" dirty="0">
                <a:solidFill>
                  <a:srgbClr val="000000"/>
                </a:solidFill>
                <a:latin typeface="Calibri"/>
                <a:ea typeface="Calibri"/>
                <a:cs typeface="Calibri"/>
                <a:sym typeface="Calibri"/>
              </a:rPr>
              <a:t>Big idea: </a:t>
            </a:r>
            <a:r>
              <a:rPr lang="en-US" dirty="0">
                <a:solidFill>
                  <a:srgbClr val="000000"/>
                </a:solidFill>
                <a:latin typeface="Calibri"/>
                <a:ea typeface="Calibri"/>
                <a:cs typeface="Calibri"/>
                <a:sym typeface="Calibri"/>
              </a:rPr>
              <a:t>Describe important considerations when conducting observations of staff.</a:t>
            </a:r>
            <a:endParaRPr dirty="0"/>
          </a:p>
          <a:p>
            <a:pPr>
              <a:spcBef>
                <a:spcPts val="480"/>
              </a:spcBef>
              <a:spcAft>
                <a:spcPts val="0"/>
              </a:spcAft>
              <a:defRPr/>
            </a:pPr>
            <a:endParaRPr dirty="0">
              <a:solidFill>
                <a:srgbClr val="000000"/>
              </a:solidFill>
              <a:latin typeface="Calibri"/>
              <a:ea typeface="Calibri"/>
              <a:cs typeface="Calibri"/>
              <a:sym typeface="Calibri"/>
            </a:endParaRPr>
          </a:p>
          <a:p>
            <a:pPr>
              <a:spcBef>
                <a:spcPts val="0"/>
              </a:spcBef>
              <a:spcAft>
                <a:spcPts val="0"/>
              </a:spcAft>
              <a:defRPr/>
            </a:pPr>
            <a:r>
              <a:rPr lang="en-US" b="1" dirty="0">
                <a:latin typeface="Calibri"/>
                <a:cs typeface="Calibri"/>
                <a:sym typeface="Calibri"/>
              </a:rPr>
              <a:t>Facilitator talking points:</a:t>
            </a:r>
          </a:p>
          <a:p>
            <a:pPr marL="171450" indent="-171450">
              <a:spcBef>
                <a:spcPts val="0"/>
              </a:spcBef>
              <a:spcAft>
                <a:spcPts val="0"/>
              </a:spcAft>
              <a:buFont typeface="Arial" panose="020B0604020202020204" pitchFamily="34" charset="0"/>
              <a:buChar char="•"/>
              <a:defRPr/>
            </a:pPr>
            <a:r>
              <a:rPr lang="en-US" dirty="0"/>
              <a:t>If observations are a new practice, despite efforts to allay fears, instructors still may have concerns that could affect teaching and learning during the observation. This is normal. </a:t>
            </a:r>
          </a:p>
          <a:p>
            <a:pPr marL="171450" indent="-171450">
              <a:spcBef>
                <a:spcPts val="0"/>
              </a:spcBef>
              <a:spcAft>
                <a:spcPts val="0"/>
              </a:spcAft>
              <a:buFont typeface="Arial" panose="020B0604020202020204" pitchFamily="34" charset="0"/>
              <a:buChar char="•"/>
              <a:defRPr/>
            </a:pPr>
            <a:r>
              <a:rPr lang="en-US" dirty="0"/>
              <a:t>Over time, as observations become a welcome and usual practice, anxieties about them should subside.</a:t>
            </a:r>
          </a:p>
          <a:p>
            <a:pPr marL="171450" marR="0" lvl="0" indent="-171450" algn="l" defTabSz="923925" rtl="0" eaLnBrk="0" fontAlgn="base" latinLnBrk="0" hangingPunct="0">
              <a:lnSpc>
                <a:spcPct val="90000"/>
              </a:lnSpc>
              <a:spcBef>
                <a:spcPts val="0"/>
              </a:spcBef>
              <a:spcAft>
                <a:spcPts val="0"/>
              </a:spcAft>
              <a:buClrTx/>
              <a:buSzTx/>
              <a:buFont typeface="Arial" panose="020B0604020202020204" pitchFamily="34" charset="0"/>
              <a:buChar char="•"/>
              <a:tabLst/>
              <a:defRPr/>
            </a:pPr>
            <a:r>
              <a:rPr lang="en-US" altLang="en-US" dirty="0">
                <a:highlight>
                  <a:srgbClr val="FFFF00"/>
                </a:highlight>
              </a:rPr>
              <a:t>Conduct a second observation to get reliable data if the lesson seemed atypical.</a:t>
            </a:r>
          </a:p>
          <a:p>
            <a:pPr marL="171450" indent="-171450">
              <a:spcBef>
                <a:spcPts val="0"/>
              </a:spcBef>
              <a:spcAft>
                <a:spcPts val="0"/>
              </a:spcAft>
              <a:buFont typeface="Arial" panose="020B0604020202020204" pitchFamily="34" charset="0"/>
              <a:buChar char="•"/>
              <a:defRPr/>
            </a:pPr>
            <a:endParaRPr lang="en-US" b="1" dirty="0">
              <a:latin typeface="Calibri"/>
              <a:cs typeface="Calibri"/>
              <a:sym typeface="Calibri"/>
            </a:endParaRPr>
          </a:p>
          <a:p>
            <a:pPr>
              <a:spcBef>
                <a:spcPts val="0"/>
              </a:spcBef>
              <a:spcAft>
                <a:spcPts val="0"/>
              </a:spcAft>
              <a:defRPr/>
            </a:pPr>
            <a:r>
              <a:rPr lang="en-US" b="1" dirty="0">
                <a:latin typeface="Calibri"/>
                <a:cs typeface="Calibri"/>
                <a:sym typeface="Calibri"/>
              </a:rPr>
              <a:t>Facilitator notes:</a:t>
            </a:r>
          </a:p>
          <a:p>
            <a:pPr marL="171450" indent="-171450">
              <a:spcBef>
                <a:spcPts val="0"/>
              </a:spcBef>
              <a:spcAft>
                <a:spcPts val="0"/>
              </a:spcAft>
              <a:buFont typeface="Arial" panose="020B0604020202020204" pitchFamily="34" charset="0"/>
              <a:buChar char="•"/>
              <a:defRPr/>
            </a:pPr>
            <a:r>
              <a:rPr lang="en-US" dirty="0">
                <a:latin typeface="Calibri"/>
                <a:cs typeface="Calibri"/>
                <a:sym typeface="Calibri"/>
              </a:rPr>
              <a:t>Review the procedures.</a:t>
            </a:r>
          </a:p>
          <a:p>
            <a:pPr marL="171450" indent="-171450">
              <a:spcBef>
                <a:spcPts val="0"/>
              </a:spcBef>
              <a:spcAft>
                <a:spcPts val="0"/>
              </a:spcAft>
              <a:buFont typeface="Arial" panose="020B0604020202020204" pitchFamily="34" charset="0"/>
              <a:buChar char="•"/>
              <a:defRPr/>
            </a:pPr>
            <a:r>
              <a:rPr lang="en-US" dirty="0">
                <a:latin typeface="Calibri"/>
                <a:cs typeface="Calibri"/>
                <a:sym typeface="Calibri"/>
              </a:rPr>
              <a:t>Ask if anyone has questions about them.</a:t>
            </a:r>
          </a:p>
          <a:p>
            <a:pPr>
              <a:spcBef>
                <a:spcPts val="480"/>
              </a:spcBef>
              <a:spcAft>
                <a:spcPts val="0"/>
              </a:spcAft>
              <a:defRPr/>
            </a:pPr>
            <a:endParaRPr lang="en-US" dirty="0">
              <a:latin typeface="Calibri"/>
              <a:ea typeface="Calibri"/>
              <a:cs typeface="Calibri"/>
              <a:sym typeface="Calibri"/>
            </a:endParaRPr>
          </a:p>
          <a:p>
            <a:pPr>
              <a:spcBef>
                <a:spcPts val="480"/>
              </a:spcBef>
              <a:spcAft>
                <a:spcPts val="0"/>
              </a:spcAft>
              <a:defRPr/>
            </a:pPr>
            <a:endParaRPr lang="en-US" dirty="0">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0833" name="Google Shape;380;p45:notes">
            <a:extLst>
              <a:ext uri="{FF2B5EF4-FFF2-40B4-BE49-F238E27FC236}">
                <a16:creationId xmlns:a16="http://schemas.microsoft.com/office/drawing/2014/main" id="{60B04DE0-42A0-4136-9249-D5B3657A211D}"/>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noFill/>
          </a:ln>
          <a:extLst>
            <a:ext uri="{91240B29-F687-4F45-9708-019B960494DF}">
              <a14:hiddenLine xmlns:a14="http://schemas.microsoft.com/office/drawing/2010/main" w="12700">
                <a:solidFill>
                  <a:schemeClr val="tx1"/>
                </a:solidFill>
                <a:round/>
                <a:headEnd/>
                <a:tailEnd/>
              </a14:hiddenLine>
            </a:ext>
          </a:extLst>
        </p:spPr>
      </p:sp>
      <p:sp>
        <p:nvSpPr>
          <p:cNvPr id="381" name="Google Shape;381;p45:notes">
            <a:extLst>
              <a:ext uri="{FF2B5EF4-FFF2-40B4-BE49-F238E27FC236}">
                <a16:creationId xmlns:a16="http://schemas.microsoft.com/office/drawing/2014/main" id="{F3D900AF-B72B-4715-BC93-161F24D8E42B}"/>
              </a:ext>
            </a:extLst>
          </p:cNvPr>
          <p:cNvSpPr txBox="1">
            <a:spLocks noGrp="1"/>
          </p:cNvSpPr>
          <p:nvPr>
            <p:ph type="body" idx="1"/>
          </p:nvPr>
        </p:nvSpPr>
        <p:spPr>
          <a:xfrm>
            <a:off x="984250" y="4487863"/>
            <a:ext cx="5130800" cy="4176712"/>
          </a:xfrm>
          <a:ln/>
        </p:spPr>
        <p:txBody>
          <a:bodyPr spcFirstLastPara="1" lIns="95275" tIns="46825" rIns="95275" bIns="46825">
            <a:noAutofit/>
          </a:bodyPr>
          <a:lstStyle/>
          <a:p>
            <a:pPr>
              <a:spcBef>
                <a:spcPts val="0"/>
              </a:spcBef>
              <a:spcAft>
                <a:spcPts val="0"/>
              </a:spcAft>
              <a:defRPr/>
            </a:pPr>
            <a:r>
              <a:rPr lang="en-US" b="1" dirty="0">
                <a:solidFill>
                  <a:srgbClr val="000000"/>
                </a:solidFill>
                <a:latin typeface="Calibri"/>
                <a:ea typeface="Calibri"/>
                <a:cs typeface="Calibri"/>
                <a:sym typeface="Calibri"/>
              </a:rPr>
              <a:t>Big idea: </a:t>
            </a:r>
            <a:r>
              <a:rPr lang="en-US" dirty="0">
                <a:solidFill>
                  <a:srgbClr val="000000"/>
                </a:solidFill>
                <a:latin typeface="Calibri"/>
                <a:ea typeface="Calibri"/>
                <a:cs typeface="Calibri"/>
                <a:sym typeface="Calibri"/>
              </a:rPr>
              <a:t>Describe important considerations when conducting observations of staff.</a:t>
            </a:r>
            <a:endParaRPr dirty="0"/>
          </a:p>
          <a:p>
            <a:pPr>
              <a:spcBef>
                <a:spcPts val="480"/>
              </a:spcBef>
              <a:spcAft>
                <a:spcPts val="0"/>
              </a:spcAft>
              <a:defRPr/>
            </a:pPr>
            <a:endParaRPr dirty="0">
              <a:solidFill>
                <a:srgbClr val="000000"/>
              </a:solidFill>
              <a:latin typeface="Calibri"/>
              <a:ea typeface="Calibri"/>
              <a:cs typeface="Calibri"/>
              <a:sym typeface="Calibri"/>
            </a:endParaRPr>
          </a:p>
          <a:p>
            <a:pPr>
              <a:spcBef>
                <a:spcPts val="0"/>
              </a:spcBef>
              <a:spcAft>
                <a:spcPts val="0"/>
              </a:spcAft>
              <a:defRPr/>
            </a:pPr>
            <a:r>
              <a:rPr lang="en-US" b="1" dirty="0">
                <a:latin typeface="Calibri"/>
                <a:cs typeface="Calibri"/>
                <a:sym typeface="Calibri"/>
              </a:rPr>
              <a:t>Facilitator talking points:</a:t>
            </a:r>
          </a:p>
          <a:p>
            <a:pPr marL="171450" indent="-171450">
              <a:spcBef>
                <a:spcPts val="0"/>
              </a:spcBef>
              <a:spcAft>
                <a:spcPts val="0"/>
              </a:spcAft>
              <a:buFont typeface="Arial" panose="020B0604020202020204" pitchFamily="34" charset="0"/>
              <a:buChar char="•"/>
              <a:defRPr/>
            </a:pPr>
            <a:r>
              <a:rPr lang="en-US" dirty="0"/>
              <a:t>It’s important to capture your thoughts and evidence soon after your observation.</a:t>
            </a:r>
          </a:p>
          <a:p>
            <a:pPr marL="171450" indent="-171450">
              <a:spcBef>
                <a:spcPts val="0"/>
              </a:spcBef>
              <a:spcAft>
                <a:spcPts val="0"/>
              </a:spcAft>
              <a:buFont typeface="Arial" panose="020B0604020202020204" pitchFamily="34" charset="0"/>
              <a:buChar char="•"/>
              <a:defRPr/>
            </a:pPr>
            <a:r>
              <a:rPr lang="en-US" altLang="en-US" dirty="0">
                <a:highlight>
                  <a:srgbClr val="FFFF00"/>
                </a:highlight>
              </a:rPr>
              <a:t>Doing so also allows you to check in with the teacher you observed, if necessary.</a:t>
            </a:r>
          </a:p>
          <a:p>
            <a:pPr marL="171450" indent="-171450">
              <a:spcBef>
                <a:spcPts val="0"/>
              </a:spcBef>
              <a:spcAft>
                <a:spcPts val="0"/>
              </a:spcAft>
              <a:buFont typeface="Arial" panose="020B0604020202020204" pitchFamily="34" charset="0"/>
              <a:buChar char="•"/>
              <a:defRPr/>
            </a:pPr>
            <a:endParaRPr lang="en-US" b="1" dirty="0">
              <a:latin typeface="Calibri"/>
              <a:cs typeface="Calibri"/>
              <a:sym typeface="Calibri"/>
            </a:endParaRPr>
          </a:p>
          <a:p>
            <a:pPr>
              <a:spcBef>
                <a:spcPts val="0"/>
              </a:spcBef>
              <a:spcAft>
                <a:spcPts val="0"/>
              </a:spcAft>
              <a:defRPr/>
            </a:pPr>
            <a:r>
              <a:rPr lang="en-US" b="1" dirty="0">
                <a:latin typeface="Calibri"/>
                <a:cs typeface="Calibri"/>
                <a:sym typeface="Calibri"/>
              </a:rPr>
              <a:t>Facilitator notes:</a:t>
            </a:r>
          </a:p>
          <a:p>
            <a:pPr marL="171450" indent="-171450">
              <a:spcBef>
                <a:spcPts val="0"/>
              </a:spcBef>
              <a:spcAft>
                <a:spcPts val="0"/>
              </a:spcAft>
              <a:buFont typeface="Arial" panose="020B0604020202020204" pitchFamily="34" charset="0"/>
              <a:buChar char="•"/>
              <a:defRPr/>
            </a:pPr>
            <a:r>
              <a:rPr lang="en-US" dirty="0">
                <a:latin typeface="Calibri"/>
                <a:cs typeface="Calibri"/>
                <a:sym typeface="Calibri"/>
              </a:rPr>
              <a:t>Review the procedures.</a:t>
            </a:r>
          </a:p>
          <a:p>
            <a:pPr marL="171450" indent="-171450">
              <a:spcBef>
                <a:spcPts val="0"/>
              </a:spcBef>
              <a:spcAft>
                <a:spcPts val="0"/>
              </a:spcAft>
              <a:buFont typeface="Arial" panose="020B0604020202020204" pitchFamily="34" charset="0"/>
              <a:buChar char="•"/>
              <a:defRPr/>
            </a:pPr>
            <a:r>
              <a:rPr lang="en-US" dirty="0">
                <a:latin typeface="Calibri"/>
                <a:cs typeface="Calibri"/>
                <a:sym typeface="Calibri"/>
              </a:rPr>
              <a:t>Ask if anyone has questions about them.</a:t>
            </a:r>
          </a:p>
          <a:p>
            <a:pPr>
              <a:spcBef>
                <a:spcPts val="480"/>
              </a:spcBef>
              <a:spcAft>
                <a:spcPts val="0"/>
              </a:spcAft>
              <a:defRPr/>
            </a:pPr>
            <a:endParaRPr lang="en-US" dirty="0">
              <a:latin typeface="Calibri"/>
              <a:ea typeface="Calibri"/>
              <a:cs typeface="Calibri"/>
              <a:sym typeface="Calibri"/>
            </a:endParaRPr>
          </a:p>
          <a:p>
            <a:pPr>
              <a:spcBef>
                <a:spcPts val="480"/>
              </a:spcBef>
              <a:spcAft>
                <a:spcPts val="0"/>
              </a:spcAft>
              <a:defRPr/>
            </a:pPr>
            <a:endParaRPr lang="en-US" dirty="0">
              <a:latin typeface="Calibri"/>
              <a:ea typeface="Calibri"/>
              <a:cs typeface="Calibri"/>
              <a:sym typeface="Calibri"/>
            </a:endParaRPr>
          </a:p>
        </p:txBody>
      </p:sp>
    </p:spTree>
    <p:extLst>
      <p:ext uri="{BB962C8B-B14F-4D97-AF65-F5344CB8AC3E}">
        <p14:creationId xmlns:p14="http://schemas.microsoft.com/office/powerpoint/2010/main" val="8726958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b="1" dirty="0">
                <a:solidFill>
                  <a:srgbClr val="000000"/>
                </a:solidFill>
                <a:latin typeface="Calibri" charset="0"/>
                <a:ea typeface="MS PGothic" charset="-128"/>
              </a:rPr>
              <a:t>Big idea:  </a:t>
            </a:r>
            <a:r>
              <a:rPr lang="en-US" altLang="en-US" dirty="0">
                <a:solidFill>
                  <a:srgbClr val="000000"/>
                </a:solidFill>
                <a:latin typeface="Calibri" charset="0"/>
                <a:ea typeface="MS PGothic" charset="-128"/>
              </a:rPr>
              <a:t>Hold a post-observation meeting with staff you observed.</a:t>
            </a:r>
          </a:p>
          <a:p>
            <a:pPr>
              <a:defRPr/>
            </a:pPr>
            <a:endParaRPr lang="en-US" altLang="en-US" dirty="0">
              <a:solidFill>
                <a:srgbClr val="000000"/>
              </a:solidFill>
              <a:latin typeface="Calibri" charset="0"/>
              <a:ea typeface="MS PGothic" charset="-128"/>
            </a:endParaRPr>
          </a:p>
          <a:p>
            <a:pPr>
              <a:defRPr/>
            </a:pPr>
            <a:r>
              <a:rPr lang="en-US" altLang="en-US" b="1" dirty="0">
                <a:solidFill>
                  <a:srgbClr val="000000"/>
                </a:solidFill>
                <a:latin typeface="Calibri" charset="0"/>
                <a:ea typeface="MS PGothic" charset="-128"/>
              </a:rPr>
              <a:t>Facilitator talking points:</a:t>
            </a:r>
          </a:p>
          <a:p>
            <a:pPr marL="171450" indent="-171450">
              <a:buFont typeface="Arial" panose="020B0604020202020204" pitchFamily="34" charset="0"/>
              <a:buChar char="•"/>
              <a:defRPr/>
            </a:pPr>
            <a:r>
              <a:rPr lang="en-US" altLang="en-US" b="0" dirty="0">
                <a:solidFill>
                  <a:srgbClr val="000000"/>
                </a:solidFill>
                <a:latin typeface="Calibri" charset="0"/>
                <a:ea typeface="MS PGothic" charset="-128"/>
              </a:rPr>
              <a:t>Out of courtesy, ask the instructors who you observed if they would like you to share your observations and reflections with them.</a:t>
            </a:r>
          </a:p>
          <a:p>
            <a:pPr marL="171450" indent="-171450">
              <a:buFont typeface="Arial" panose="020B0604020202020204" pitchFamily="34" charset="0"/>
              <a:buChar char="•"/>
              <a:defRPr/>
            </a:pPr>
            <a:r>
              <a:rPr lang="en-US" altLang="en-US" b="0" dirty="0">
                <a:solidFill>
                  <a:srgbClr val="000000"/>
                </a:solidFill>
                <a:latin typeface="Calibri" charset="0"/>
                <a:ea typeface="MS PGothic" charset="-128"/>
              </a:rPr>
              <a:t>If they say “yes,” follow the recommendations in the Observation Checklist.</a:t>
            </a:r>
          </a:p>
          <a:p>
            <a:pPr>
              <a:defRPr/>
            </a:pPr>
            <a:endParaRPr lang="en-US" altLang="en-US" b="1" dirty="0">
              <a:solidFill>
                <a:srgbClr val="000000"/>
              </a:solidFill>
              <a:latin typeface="Calibri" charset="0"/>
              <a:ea typeface="MS PGothic" charset="-128"/>
            </a:endParaRPr>
          </a:p>
          <a:p>
            <a:pPr>
              <a:defRPr/>
            </a:pPr>
            <a:r>
              <a:rPr lang="en-US" altLang="en-US" b="1" dirty="0">
                <a:solidFill>
                  <a:srgbClr val="000000"/>
                </a:solidFill>
                <a:latin typeface="Calibri" charset="0"/>
                <a:ea typeface="MS PGothic" charset="-128"/>
              </a:rPr>
              <a:t>Facilitator notes:</a:t>
            </a:r>
          </a:p>
          <a:p>
            <a:pPr marL="171450" indent="-171450">
              <a:spcBef>
                <a:spcPts val="0"/>
              </a:spcBef>
              <a:spcAft>
                <a:spcPts val="0"/>
              </a:spcAft>
              <a:buFont typeface="Arial" panose="020B0604020202020204" pitchFamily="34" charset="0"/>
              <a:buChar char="•"/>
              <a:defRPr/>
            </a:pPr>
            <a:r>
              <a:rPr lang="en-US" dirty="0">
                <a:latin typeface="Calibri"/>
                <a:cs typeface="Calibri"/>
                <a:sym typeface="Calibri"/>
              </a:rPr>
              <a:t>Review the procedures.</a:t>
            </a:r>
          </a:p>
          <a:p>
            <a:pPr marL="171450" indent="-171450">
              <a:spcBef>
                <a:spcPts val="0"/>
              </a:spcBef>
              <a:spcAft>
                <a:spcPts val="0"/>
              </a:spcAft>
              <a:buFont typeface="Arial" panose="020B0604020202020204" pitchFamily="34" charset="0"/>
              <a:buChar char="•"/>
              <a:defRPr/>
            </a:pPr>
            <a:r>
              <a:rPr lang="en-US" dirty="0">
                <a:latin typeface="Calibri"/>
                <a:cs typeface="Calibri"/>
                <a:sym typeface="Calibri"/>
              </a:rPr>
              <a:t>Ask if anyone has questions about them.</a:t>
            </a:r>
          </a:p>
          <a:p>
            <a:endParaRPr lang="en-US" dirty="0"/>
          </a:p>
        </p:txBody>
      </p:sp>
    </p:spTree>
    <p:extLst>
      <p:ext uri="{BB962C8B-B14F-4D97-AF65-F5344CB8AC3E}">
        <p14:creationId xmlns:p14="http://schemas.microsoft.com/office/powerpoint/2010/main" val="41481188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b="1" dirty="0">
                <a:solidFill>
                  <a:srgbClr val="000000"/>
                </a:solidFill>
                <a:latin typeface="Calibri" charset="0"/>
                <a:ea typeface="MS PGothic" charset="-128"/>
              </a:rPr>
              <a:t>Big idea:  </a:t>
            </a:r>
            <a:r>
              <a:rPr lang="en-US" altLang="en-US" dirty="0">
                <a:solidFill>
                  <a:srgbClr val="000000"/>
                </a:solidFill>
                <a:latin typeface="Calibri" charset="0"/>
                <a:ea typeface="MS PGothic" charset="-128"/>
              </a:rPr>
              <a:t>Hold a post-observation meeting with staff you observed.</a:t>
            </a:r>
          </a:p>
          <a:p>
            <a:pPr>
              <a:defRPr/>
            </a:pPr>
            <a:endParaRPr lang="en-US" altLang="en-US" dirty="0">
              <a:solidFill>
                <a:srgbClr val="000000"/>
              </a:solidFill>
              <a:latin typeface="Calibri" charset="0"/>
              <a:ea typeface="MS PGothic" charset="-128"/>
            </a:endParaRPr>
          </a:p>
          <a:p>
            <a:pPr>
              <a:defRPr/>
            </a:pPr>
            <a:r>
              <a:rPr lang="en-US" altLang="en-US" b="1" dirty="0">
                <a:solidFill>
                  <a:srgbClr val="000000"/>
                </a:solidFill>
                <a:latin typeface="Calibri" charset="0"/>
                <a:ea typeface="MS PGothic" charset="-128"/>
              </a:rPr>
              <a:t>Facilitator talking points:</a:t>
            </a:r>
          </a:p>
          <a:p>
            <a:pPr marL="171450" indent="-171450">
              <a:buFont typeface="Arial" panose="020B0604020202020204" pitchFamily="34" charset="0"/>
              <a:buChar char="•"/>
              <a:defRPr/>
            </a:pPr>
            <a:r>
              <a:rPr lang="en-US" altLang="en-US" b="0" dirty="0">
                <a:solidFill>
                  <a:srgbClr val="000000"/>
                </a:solidFill>
                <a:latin typeface="Calibri" charset="0"/>
                <a:ea typeface="MS PGothic" charset="-128"/>
              </a:rPr>
              <a:t>Since this is just a practice run, there is no need to coach further or think through what additional PD could strengthen the instructor’s practice.</a:t>
            </a:r>
          </a:p>
          <a:p>
            <a:pPr marL="171450" indent="-171450">
              <a:buFont typeface="Arial" charset="0"/>
              <a:buChar char="•"/>
              <a:defRPr/>
            </a:pPr>
            <a:r>
              <a:rPr lang="en-US" altLang="en-US" dirty="0">
                <a:solidFill>
                  <a:srgbClr val="000000"/>
                </a:solidFill>
                <a:latin typeface="Calibri" charset="0"/>
                <a:ea typeface="MS PGothic" charset="-128"/>
              </a:rPr>
              <a:t>Remember, a central purpose of presenting major findings is to celebrate instructors’ strengths. It also increases their awareness of standards-based teaching, identifies learning areas that need improvement, and elicits ways to address those weaknesses.</a:t>
            </a:r>
          </a:p>
          <a:p>
            <a:pPr marL="171450" indent="-171450">
              <a:buFont typeface="Arial" panose="020B0604020202020204" pitchFamily="34" charset="0"/>
              <a:buChar char="•"/>
              <a:defRPr/>
            </a:pPr>
            <a:endParaRPr lang="en-US" altLang="en-US" b="0" dirty="0">
              <a:solidFill>
                <a:srgbClr val="000000"/>
              </a:solidFill>
              <a:latin typeface="Calibri" charset="0"/>
              <a:ea typeface="MS PGothic" charset="-128"/>
            </a:endParaRPr>
          </a:p>
          <a:p>
            <a:pPr>
              <a:defRPr/>
            </a:pPr>
            <a:r>
              <a:rPr lang="en-US" altLang="en-US" b="1" dirty="0">
                <a:solidFill>
                  <a:srgbClr val="000000"/>
                </a:solidFill>
                <a:latin typeface="Calibri" charset="0"/>
                <a:ea typeface="MS PGothic" charset="-128"/>
              </a:rPr>
              <a:t>Facilitator notes:</a:t>
            </a:r>
          </a:p>
          <a:p>
            <a:pPr marL="171450" indent="-171450">
              <a:buFont typeface="Arial" panose="020B0604020202020204" pitchFamily="34" charset="0"/>
              <a:buChar char="•"/>
              <a:defRPr/>
            </a:pPr>
            <a:r>
              <a:rPr lang="en-US" altLang="en-US" b="0" dirty="0">
                <a:solidFill>
                  <a:srgbClr val="000000"/>
                </a:solidFill>
                <a:latin typeface="Calibri" charset="0"/>
                <a:ea typeface="MS PGothic" charset="-128"/>
              </a:rPr>
              <a:t>Direct participants again to a copy of the Observation Checklist here.</a:t>
            </a:r>
          </a:p>
          <a:p>
            <a:pPr marL="171450" indent="-171450">
              <a:spcBef>
                <a:spcPts val="0"/>
              </a:spcBef>
              <a:spcAft>
                <a:spcPts val="0"/>
              </a:spcAft>
              <a:buFont typeface="Arial" panose="020B0604020202020204" pitchFamily="34" charset="0"/>
              <a:buChar char="•"/>
              <a:defRPr/>
            </a:pPr>
            <a:r>
              <a:rPr lang="en-US" dirty="0">
                <a:latin typeface="Calibri"/>
                <a:cs typeface="Calibri"/>
                <a:sym typeface="Calibri"/>
              </a:rPr>
              <a:t>Review the procedures.</a:t>
            </a:r>
          </a:p>
          <a:p>
            <a:pPr marL="171450" indent="-171450">
              <a:spcBef>
                <a:spcPts val="0"/>
              </a:spcBef>
              <a:spcAft>
                <a:spcPts val="0"/>
              </a:spcAft>
              <a:buFont typeface="Arial" panose="020B0604020202020204" pitchFamily="34" charset="0"/>
              <a:buChar char="•"/>
              <a:defRPr/>
            </a:pPr>
            <a:r>
              <a:rPr lang="en-US" dirty="0">
                <a:latin typeface="Calibri"/>
                <a:cs typeface="Calibri"/>
                <a:sym typeface="Calibri"/>
              </a:rPr>
              <a:t>Ask if anyone has questions about them.</a:t>
            </a:r>
            <a:endParaRPr lang="en-US" altLang="en-US" b="0" dirty="0">
              <a:solidFill>
                <a:srgbClr val="000000"/>
              </a:solidFill>
              <a:latin typeface="Calibri" charset="0"/>
              <a:ea typeface="MS PGothic" charset="-128"/>
            </a:endParaRPr>
          </a:p>
          <a:p>
            <a:endParaRPr lang="en-US" dirty="0"/>
          </a:p>
        </p:txBody>
      </p:sp>
    </p:spTree>
    <p:extLst>
      <p:ext uri="{BB962C8B-B14F-4D97-AF65-F5344CB8AC3E}">
        <p14:creationId xmlns:p14="http://schemas.microsoft.com/office/powerpoint/2010/main" val="80801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a:ln/>
        </p:spPr>
      </p:sp>
      <p:sp>
        <p:nvSpPr>
          <p:cNvPr id="96258" name="Notes Placeholder 2"/>
          <p:cNvSpPr>
            <a:spLocks noGrp="1"/>
          </p:cNvSpPr>
          <p:nvPr>
            <p:ph type="body" idx="1"/>
          </p:nvPr>
        </p:nvSpPr>
        <p:spPr>
          <a:ln w="9525"/>
          <a:extLst>
            <a:ext uri="{FAA26D3D-D897-4be2-8F04-BA451C77F1D7}">
              <ma14:placeholderFlag xmlns="" xmlns:ma14="http://schemas.microsoft.com/office/mac/drawingml/2011/main" val="1"/>
            </a:ext>
            <a:ext uri="{909E8E84-426E-40dd-AFC4-6F175D3DCCD1}"/>
            <a:ext uri="{91240B29-F687-4f45-9708-019B960494DF}"/>
          </a:extLst>
        </p:spPr>
        <p:txBody>
          <a:bodyPr/>
          <a:lstStyle/>
          <a:p>
            <a:pPr>
              <a:defRPr/>
            </a:pPr>
            <a:r>
              <a:rPr lang="en-US" b="1" dirty="0">
                <a:solidFill>
                  <a:srgbClr val="000000"/>
                </a:solidFill>
                <a:latin typeface="+mj-lt"/>
                <a:ea typeface="MS PGothic" charset="0"/>
              </a:rPr>
              <a:t>Big idea:  </a:t>
            </a:r>
            <a:r>
              <a:rPr lang="en-US" dirty="0">
                <a:solidFill>
                  <a:srgbClr val="000000"/>
                </a:solidFill>
                <a:latin typeface="+mj-lt"/>
                <a:ea typeface="MS PGothic" charset="0"/>
              </a:rPr>
              <a:t>Give participating staff an opportunity to reflect on your observations.</a:t>
            </a:r>
          </a:p>
          <a:p>
            <a:pPr>
              <a:defRPr/>
            </a:pPr>
            <a:endParaRPr lang="en-US" dirty="0">
              <a:solidFill>
                <a:srgbClr val="000000"/>
              </a:solidFill>
              <a:latin typeface="+mj-lt"/>
              <a:ea typeface="MS PGothic" charset="0"/>
            </a:endParaRPr>
          </a:p>
          <a:p>
            <a:pPr>
              <a:defRPr/>
            </a:pPr>
            <a:r>
              <a:rPr lang="en-US" b="1" dirty="0">
                <a:solidFill>
                  <a:srgbClr val="000000"/>
                </a:solidFill>
                <a:latin typeface="+mj-lt"/>
                <a:ea typeface="MS PGothic" charset="0"/>
              </a:rPr>
              <a:t>Facilitator talking points;</a:t>
            </a:r>
          </a:p>
          <a:p>
            <a:pPr marL="171450" indent="-171450">
              <a:buFont typeface="Arial" panose="020B0604020202020204" pitchFamily="34" charset="0"/>
              <a:buChar char="•"/>
              <a:defRPr/>
            </a:pPr>
            <a:r>
              <a:rPr lang="en-US" dirty="0">
                <a:solidFill>
                  <a:srgbClr val="000000"/>
                </a:solidFill>
                <a:latin typeface="+mj-lt"/>
                <a:ea typeface="MS PGothic" charset="0"/>
              </a:rPr>
              <a:t>It’s important to create a give and take about your observations.</a:t>
            </a:r>
          </a:p>
          <a:p>
            <a:pPr marL="171450" indent="-171450">
              <a:buFont typeface="Arial" panose="020B0604020202020204" pitchFamily="34" charset="0"/>
              <a:buChar char="•"/>
              <a:defRPr/>
            </a:pPr>
            <a:r>
              <a:rPr lang="en-US" dirty="0">
                <a:solidFill>
                  <a:srgbClr val="000000"/>
                </a:solidFill>
                <a:latin typeface="+mj-lt"/>
                <a:ea typeface="MS PGothic" charset="0"/>
              </a:rPr>
              <a:t>Again, you’re only practicing here, so make this discussion low-key.</a:t>
            </a:r>
          </a:p>
          <a:p>
            <a:pPr marL="171450" indent="-171450">
              <a:buFont typeface="Arial" panose="020B0604020202020204" pitchFamily="34" charset="0"/>
              <a:buChar char="•"/>
              <a:defRPr/>
            </a:pPr>
            <a:r>
              <a:rPr lang="en-US" dirty="0">
                <a:solidFill>
                  <a:srgbClr val="000000"/>
                </a:solidFill>
                <a:latin typeface="+mj-lt"/>
                <a:ea typeface="MS PGothic" charset="0"/>
              </a:rPr>
              <a:t>When you incorporate observations into your programs, you will want to offer some coaching, provide staff with targeted PD opportunities and conduct follow-up observations.</a:t>
            </a:r>
          </a:p>
          <a:p>
            <a:pPr marL="171450" indent="-171450">
              <a:buFont typeface="Arial" panose="020B0604020202020204" pitchFamily="34" charset="0"/>
              <a:buChar char="•"/>
              <a:defRPr/>
            </a:pPr>
            <a:endParaRPr lang="en-US" dirty="0">
              <a:solidFill>
                <a:srgbClr val="000000"/>
              </a:solidFill>
              <a:latin typeface="+mj-lt"/>
              <a:ea typeface="MS PGothic" charset="0"/>
            </a:endParaRPr>
          </a:p>
          <a:p>
            <a:pPr marL="0" indent="0">
              <a:buFont typeface="Arial" panose="020B0604020202020204" pitchFamily="34" charset="0"/>
              <a:buNone/>
              <a:defRPr/>
            </a:pPr>
            <a:r>
              <a:rPr lang="en-US" b="1" dirty="0">
                <a:solidFill>
                  <a:srgbClr val="000000"/>
                </a:solidFill>
                <a:latin typeface="+mj-lt"/>
                <a:ea typeface="MS PGothic" charset="0"/>
              </a:rPr>
              <a:t>Facilitator notes:</a:t>
            </a:r>
          </a:p>
          <a:p>
            <a:pPr marL="171450" indent="-171450">
              <a:buFont typeface="Arial" panose="020B0604020202020204" pitchFamily="34" charset="0"/>
              <a:buChar char="•"/>
              <a:defRPr/>
            </a:pPr>
            <a:r>
              <a:rPr lang="en-US" b="0" dirty="0">
                <a:solidFill>
                  <a:srgbClr val="000000"/>
                </a:solidFill>
                <a:latin typeface="+mj-lt"/>
                <a:ea typeface="MS PGothic" charset="0"/>
              </a:rPr>
              <a:t>Read through the slide.</a:t>
            </a:r>
          </a:p>
          <a:p>
            <a:pPr marL="171450" indent="-171450">
              <a:buFont typeface="Arial" panose="020B0604020202020204" pitchFamily="34" charset="0"/>
              <a:buChar char="•"/>
              <a:defRPr/>
            </a:pPr>
            <a:r>
              <a:rPr lang="en-US" b="0" dirty="0">
                <a:solidFill>
                  <a:srgbClr val="000000"/>
                </a:solidFill>
                <a:latin typeface="+mj-lt"/>
                <a:ea typeface="MS PGothic" charset="0"/>
              </a:rPr>
              <a:t>Ask if there are any questions.</a:t>
            </a:r>
            <a:endParaRPr lang="en-US" b="0" dirty="0">
              <a:solidFill>
                <a:srgbClr val="000000"/>
              </a:solidFill>
              <a:latin typeface="Times New Roman" charset="0"/>
              <a:ea typeface="MS PGothic" charset="0"/>
            </a:endParaRPr>
          </a:p>
          <a:p>
            <a:pPr>
              <a:defRPr/>
            </a:pPr>
            <a:endParaRPr lang="en-US" dirty="0">
              <a:solidFill>
                <a:srgbClr val="000000"/>
              </a:solidFill>
              <a:latin typeface="Times New Roman" charset="0"/>
              <a:ea typeface="MS PGothic" charset="0"/>
            </a:endParaRPr>
          </a:p>
          <a:p>
            <a:pPr>
              <a:defRPr/>
            </a:pPr>
            <a:endParaRPr lang="en-US" dirty="0">
              <a:latin typeface="Times New Roman" charset="0"/>
              <a:ea typeface="MS PGothic"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4929" name="Google Shape;386;p46:notes">
            <a:extLst>
              <a:ext uri="{FF2B5EF4-FFF2-40B4-BE49-F238E27FC236}">
                <a16:creationId xmlns:a16="http://schemas.microsoft.com/office/drawing/2014/main" id="{971249BE-1093-4474-8A37-3E8C010BAB40}"/>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noFill/>
          </a:ln>
          <a:extLst>
            <a:ext uri="{91240B29-F687-4F45-9708-019B960494DF}">
              <a14:hiddenLine xmlns:a14="http://schemas.microsoft.com/office/drawing/2010/main" w="12700">
                <a:solidFill>
                  <a:schemeClr val="tx1"/>
                </a:solidFill>
                <a:round/>
                <a:headEnd/>
                <a:tailEnd/>
              </a14:hiddenLine>
            </a:ext>
          </a:extLst>
        </p:spPr>
      </p:sp>
      <p:sp>
        <p:nvSpPr>
          <p:cNvPr id="387" name="Google Shape;387;p46:notes">
            <a:extLst>
              <a:ext uri="{FF2B5EF4-FFF2-40B4-BE49-F238E27FC236}">
                <a16:creationId xmlns:a16="http://schemas.microsoft.com/office/drawing/2014/main" id="{85766DB0-7A97-4333-8480-B389B392F160}"/>
              </a:ext>
            </a:extLst>
          </p:cNvPr>
          <p:cNvSpPr txBox="1">
            <a:spLocks noGrp="1"/>
          </p:cNvSpPr>
          <p:nvPr>
            <p:ph type="body" idx="1"/>
          </p:nvPr>
        </p:nvSpPr>
        <p:spPr>
          <a:ln/>
        </p:spPr>
        <p:txBody>
          <a:bodyPr spcFirstLastPara="1" lIns="95275" tIns="46825" rIns="95275" bIns="46825">
            <a:noAutofit/>
          </a:bodyPr>
          <a:lstStyle/>
          <a:p>
            <a:pPr>
              <a:spcBef>
                <a:spcPts val="0"/>
              </a:spcBef>
              <a:spcAft>
                <a:spcPts val="0"/>
              </a:spcAft>
              <a:defRPr/>
            </a:pPr>
            <a:r>
              <a:rPr lang="en-US" b="1" dirty="0">
                <a:latin typeface="Calibri"/>
                <a:ea typeface="Calibri"/>
                <a:cs typeface="Calibri"/>
                <a:sym typeface="Calibri"/>
              </a:rPr>
              <a:t>Big idea: </a:t>
            </a:r>
            <a:r>
              <a:rPr lang="en-US" dirty="0">
                <a:latin typeface="Calibri"/>
                <a:ea typeface="Calibri"/>
                <a:cs typeface="Calibri"/>
                <a:sym typeface="Calibri"/>
              </a:rPr>
              <a:t>Prep for Weeks 4, 5, 6, and 7.</a:t>
            </a:r>
            <a:endParaRPr dirty="0">
              <a:latin typeface="Calibri"/>
              <a:ea typeface="Calibri"/>
              <a:cs typeface="Calibri"/>
              <a:sym typeface="Calibri"/>
            </a:endParaRPr>
          </a:p>
          <a:p>
            <a:pPr>
              <a:spcBef>
                <a:spcPts val="480"/>
              </a:spcBef>
              <a:spcAft>
                <a:spcPts val="0"/>
              </a:spcAft>
              <a:defRPr/>
            </a:pPr>
            <a:endParaRPr b="1" dirty="0">
              <a:latin typeface="Calibri"/>
              <a:ea typeface="Calibri"/>
              <a:cs typeface="Calibri"/>
              <a:sym typeface="Calibri"/>
            </a:endParaRPr>
          </a:p>
          <a:p>
            <a:pPr>
              <a:spcBef>
                <a:spcPts val="480"/>
              </a:spcBef>
              <a:spcAft>
                <a:spcPts val="0"/>
              </a:spcAft>
              <a:defRPr/>
            </a:pPr>
            <a:r>
              <a:rPr lang="en-US" b="1" dirty="0">
                <a:latin typeface="Calibri"/>
                <a:ea typeface="Calibri"/>
                <a:cs typeface="Calibri"/>
                <a:sym typeface="Calibri"/>
              </a:rPr>
              <a:t>Facilitator talking points:</a:t>
            </a:r>
          </a:p>
          <a:p>
            <a:pPr marL="171450" indent="-171450">
              <a:spcBef>
                <a:spcPts val="480"/>
              </a:spcBef>
              <a:spcAft>
                <a:spcPts val="0"/>
              </a:spcAft>
              <a:buFont typeface="Arial" panose="020B0604020202020204" pitchFamily="34" charset="0"/>
              <a:buChar char="•"/>
              <a:defRPr/>
            </a:pPr>
            <a:r>
              <a:rPr lang="en-US" dirty="0">
                <a:latin typeface="Calibri"/>
                <a:cs typeface="Calibri"/>
                <a:sym typeface="Calibri"/>
              </a:rPr>
              <a:t>You will need to decide in your teams how many observations you want and will be able to complete, either as a group or individually. </a:t>
            </a:r>
          </a:p>
          <a:p>
            <a:pPr marL="171450" indent="-171450">
              <a:spcBef>
                <a:spcPts val="480"/>
              </a:spcBef>
              <a:spcAft>
                <a:spcPts val="0"/>
              </a:spcAft>
              <a:buFont typeface="Arial" panose="020B0604020202020204" pitchFamily="34" charset="0"/>
              <a:buChar char="•"/>
              <a:defRPr/>
            </a:pPr>
            <a:r>
              <a:rPr lang="en-US" dirty="0">
                <a:latin typeface="Calibri"/>
                <a:cs typeface="Calibri"/>
                <a:sym typeface="Calibri"/>
              </a:rPr>
              <a:t>Discuss these questions and put a </a:t>
            </a:r>
            <a:r>
              <a:rPr lang="en-US" dirty="0">
                <a:solidFill>
                  <a:srgbClr val="FF0000"/>
                </a:solidFill>
                <a:highlight>
                  <a:srgbClr val="FFFF00"/>
                </a:highlight>
                <a:latin typeface="Calibri"/>
                <a:cs typeface="Calibri"/>
                <a:sym typeface="Calibri"/>
              </a:rPr>
              <a:t>plan together</a:t>
            </a:r>
            <a:r>
              <a:rPr lang="en-US" dirty="0">
                <a:latin typeface="Calibri"/>
                <a:cs typeface="Calibri"/>
                <a:sym typeface="Calibri"/>
              </a:rPr>
              <a:t>.</a:t>
            </a:r>
            <a:endParaRPr dirty="0"/>
          </a:p>
          <a:p>
            <a:pPr>
              <a:spcBef>
                <a:spcPts val="480"/>
              </a:spcBef>
              <a:spcAft>
                <a:spcPts val="0"/>
              </a:spcAft>
              <a:defRPr/>
            </a:pPr>
            <a:endParaRPr b="1" dirty="0"/>
          </a:p>
          <a:p>
            <a:pPr>
              <a:spcBef>
                <a:spcPts val="480"/>
              </a:spcBef>
              <a:spcAft>
                <a:spcPts val="0"/>
              </a:spcAft>
              <a:defRPr/>
            </a:pPr>
            <a:r>
              <a:rPr lang="en-US" b="1" dirty="0">
                <a:latin typeface="Calibri"/>
                <a:ea typeface="Calibri"/>
                <a:cs typeface="Calibri"/>
                <a:sym typeface="Calibri"/>
              </a:rPr>
              <a:t>Facilitator notes: </a:t>
            </a:r>
            <a:endParaRPr dirty="0"/>
          </a:p>
          <a:p>
            <a:pPr marL="171450" indent="-171450">
              <a:spcBef>
                <a:spcPts val="480"/>
              </a:spcBef>
              <a:spcAft>
                <a:spcPts val="0"/>
              </a:spcAft>
              <a:buFont typeface="Arial" panose="020B0604020202020204" pitchFamily="34" charset="0"/>
              <a:buChar char="•"/>
              <a:defRPr/>
            </a:pPr>
            <a:r>
              <a:rPr lang="en-US" dirty="0">
                <a:latin typeface="Calibri"/>
                <a:ea typeface="Calibri"/>
                <a:cs typeface="Calibri"/>
                <a:sym typeface="Calibri"/>
              </a:rPr>
              <a:t>Break into teams.</a:t>
            </a:r>
          </a:p>
          <a:p>
            <a:pPr>
              <a:spcBef>
                <a:spcPts val="480"/>
              </a:spcBef>
              <a:spcAft>
                <a:spcPts val="0"/>
              </a:spcAft>
              <a:defRPr/>
            </a:pPr>
            <a:endParaRPr lang="en-US" dirty="0">
              <a:latin typeface="Calibri"/>
              <a:ea typeface="Calibri"/>
              <a:cs typeface="Calibri"/>
              <a:sym typeface="Calibri"/>
            </a:endParaRPr>
          </a:p>
          <a:p>
            <a:pPr>
              <a:spcBef>
                <a:spcPts val="480"/>
              </a:spcBef>
              <a:spcAft>
                <a:spcPts val="0"/>
              </a:spcAft>
              <a:defRPr/>
            </a:pPr>
            <a:endParaRPr lang="en-US" dirty="0">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6977" name="Google Shape;429;gd7b2a538cb_0_5:notes">
            <a:extLst>
              <a:ext uri="{FF2B5EF4-FFF2-40B4-BE49-F238E27FC236}">
                <a16:creationId xmlns:a16="http://schemas.microsoft.com/office/drawing/2014/main" id="{0E445AC1-005E-49E9-95F4-AA08E77A4BE6}"/>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noFill/>
          </a:ln>
          <a:extLst>
            <a:ext uri="{91240B29-F687-4F45-9708-019B960494DF}">
              <a14:hiddenLine xmlns:a14="http://schemas.microsoft.com/office/drawing/2010/main" w="12700">
                <a:solidFill>
                  <a:schemeClr val="tx1"/>
                </a:solidFill>
                <a:round/>
                <a:headEnd/>
                <a:tailEnd/>
              </a14:hiddenLine>
            </a:ext>
          </a:extLst>
        </p:spPr>
      </p:sp>
      <p:sp>
        <p:nvSpPr>
          <p:cNvPr id="430" name="Google Shape;430;gd7b2a538cb_0_5:notes">
            <a:extLst>
              <a:ext uri="{FF2B5EF4-FFF2-40B4-BE49-F238E27FC236}">
                <a16:creationId xmlns:a16="http://schemas.microsoft.com/office/drawing/2014/main" id="{138B0F63-46A6-4A1F-88CB-20E118553D1A}"/>
              </a:ext>
            </a:extLst>
          </p:cNvPr>
          <p:cNvSpPr txBox="1">
            <a:spLocks noGrp="1"/>
          </p:cNvSpPr>
          <p:nvPr>
            <p:ph type="body" idx="1"/>
          </p:nvPr>
        </p:nvSpPr>
        <p:spPr>
          <a:ln/>
        </p:spPr>
        <p:txBody>
          <a:bodyPr spcFirstLastPara="1" lIns="95275" tIns="46825" rIns="95275" bIns="46825">
            <a:noAutofit/>
          </a:bodyPr>
          <a:lstStyle/>
          <a:p>
            <a:pPr>
              <a:spcBef>
                <a:spcPts val="0"/>
              </a:spcBef>
              <a:spcAft>
                <a:spcPts val="0"/>
              </a:spcAft>
              <a:defRPr/>
            </a:pPr>
            <a:r>
              <a:rPr lang="en-US" b="1" dirty="0">
                <a:latin typeface="Calibri"/>
                <a:ea typeface="Calibri"/>
                <a:cs typeface="Calibri"/>
                <a:sym typeface="Calibri"/>
              </a:rPr>
              <a:t>Big idea: </a:t>
            </a:r>
            <a:r>
              <a:rPr lang="en-US" dirty="0">
                <a:latin typeface="Calibri"/>
                <a:ea typeface="Calibri"/>
                <a:cs typeface="Calibri"/>
                <a:sym typeface="Calibri"/>
              </a:rPr>
              <a:t>Review key findings from site-based observations &amp; prepare to share with other state teams.</a:t>
            </a:r>
            <a:endParaRPr strike="sngStrike" dirty="0">
              <a:latin typeface="Calibri"/>
              <a:ea typeface="Calibri"/>
              <a:cs typeface="Calibri"/>
              <a:sym typeface="Calibri"/>
            </a:endParaRPr>
          </a:p>
          <a:p>
            <a:pPr>
              <a:spcBef>
                <a:spcPts val="480"/>
              </a:spcBef>
              <a:spcAft>
                <a:spcPts val="0"/>
              </a:spcAft>
              <a:defRPr/>
            </a:pPr>
            <a:endParaRPr b="1" dirty="0">
              <a:latin typeface="Calibri"/>
              <a:ea typeface="Calibri"/>
              <a:cs typeface="Calibri"/>
              <a:sym typeface="Calibri"/>
            </a:endParaRPr>
          </a:p>
          <a:p>
            <a:pPr>
              <a:spcBef>
                <a:spcPts val="480"/>
              </a:spcBef>
              <a:spcAft>
                <a:spcPts val="0"/>
              </a:spcAft>
              <a:defRPr/>
            </a:pPr>
            <a:r>
              <a:rPr lang="en-US" b="1" dirty="0">
                <a:latin typeface="Calibri"/>
                <a:ea typeface="Calibri"/>
                <a:cs typeface="Calibri"/>
                <a:sym typeface="Calibri"/>
              </a:rPr>
              <a:t>Facilitator talking points:</a:t>
            </a:r>
          </a:p>
          <a:p>
            <a:pPr marL="171450" indent="-171450">
              <a:spcBef>
                <a:spcPts val="480"/>
              </a:spcBef>
              <a:spcAft>
                <a:spcPts val="0"/>
              </a:spcAft>
              <a:buFont typeface="Arial" panose="020B0604020202020204" pitchFamily="34" charset="0"/>
              <a:buChar char="•"/>
              <a:defRPr/>
            </a:pPr>
            <a:r>
              <a:rPr lang="en-US" dirty="0">
                <a:latin typeface="Calibri"/>
                <a:cs typeface="Calibri"/>
                <a:sym typeface="Calibri"/>
              </a:rPr>
              <a:t>This is an opportunity to reflect on what was learned during the site-based observation process.</a:t>
            </a:r>
            <a:endParaRPr b="1" dirty="0"/>
          </a:p>
          <a:p>
            <a:pPr marL="171450" indent="-171450">
              <a:spcBef>
                <a:spcPts val="480"/>
              </a:spcBef>
              <a:spcAft>
                <a:spcPts val="0"/>
              </a:spcAft>
              <a:buFont typeface="Arial" panose="020B0604020202020204" pitchFamily="34" charset="0"/>
              <a:buChar char="•"/>
              <a:defRPr/>
            </a:pPr>
            <a:r>
              <a:rPr lang="en-US" dirty="0">
                <a:latin typeface="Calibri"/>
                <a:ea typeface="Calibri"/>
                <a:cs typeface="Calibri"/>
                <a:sym typeface="Calibri"/>
              </a:rPr>
              <a:t>Remind participants to feel prepared to share their responses to the prompts. They should also be prepared to ask questions of other state teams when they return to the next virtual session.</a:t>
            </a:r>
          </a:p>
          <a:p>
            <a:pPr marL="171450" indent="-171450">
              <a:spcBef>
                <a:spcPts val="480"/>
              </a:spcBef>
              <a:spcAft>
                <a:spcPts val="0"/>
              </a:spcAft>
              <a:buFont typeface="Arial" panose="020B0604020202020204" pitchFamily="34" charset="0"/>
              <a:buChar char="•"/>
              <a:defRPr/>
            </a:pPr>
            <a:endParaRPr lang="en-US" dirty="0">
              <a:latin typeface="Calibri"/>
              <a:ea typeface="Calibri"/>
              <a:cs typeface="Calibri"/>
              <a:sym typeface="Calibri"/>
            </a:endParaRPr>
          </a:p>
          <a:p>
            <a:pPr>
              <a:spcBef>
                <a:spcPts val="480"/>
              </a:spcBef>
              <a:spcAft>
                <a:spcPts val="0"/>
              </a:spcAft>
              <a:defRPr/>
            </a:pPr>
            <a:r>
              <a:rPr lang="en-US" b="1" dirty="0">
                <a:latin typeface="Calibri"/>
                <a:ea typeface="Calibri"/>
                <a:cs typeface="Calibri"/>
                <a:sym typeface="Calibri"/>
              </a:rPr>
              <a:t>Facilitator notes: </a:t>
            </a:r>
          </a:p>
          <a:p>
            <a:pPr>
              <a:spcBef>
                <a:spcPts val="480"/>
              </a:spcBef>
              <a:spcAft>
                <a:spcPts val="0"/>
              </a:spcAft>
              <a:defRPr/>
            </a:pPr>
            <a:endParaRPr dirty="0"/>
          </a:p>
          <a:p>
            <a:pPr>
              <a:spcBef>
                <a:spcPts val="480"/>
              </a:spcBef>
              <a:spcAft>
                <a:spcPts val="0"/>
              </a:spcAft>
              <a:defRPr/>
            </a:pPr>
            <a:endParaRPr dirty="0">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Slide Image Placeholder 1">
            <a:extLst>
              <a:ext uri="{FF2B5EF4-FFF2-40B4-BE49-F238E27FC236}">
                <a16:creationId xmlns:a16="http://schemas.microsoft.com/office/drawing/2014/main" id="{973FF6FB-553F-4607-A3C8-6762C900BB5A}"/>
              </a:ext>
            </a:extLst>
          </p:cNvPr>
          <p:cNvSpPr>
            <a:spLocks noGrp="1" noRot="1" noChangeAspect="1" noChangeArrowheads="1" noTextEdit="1"/>
          </p:cNvSpPr>
          <p:nvPr>
            <p:ph type="sldImg"/>
          </p:nvPr>
        </p:nvSpPr>
        <p:spPr>
          <a:ln/>
        </p:spPr>
      </p:sp>
      <p:sp>
        <p:nvSpPr>
          <p:cNvPr id="129026" name="Notes Placeholder 2">
            <a:extLst>
              <a:ext uri="{FF2B5EF4-FFF2-40B4-BE49-F238E27FC236}">
                <a16:creationId xmlns:a16="http://schemas.microsoft.com/office/drawing/2014/main" id="{5850340A-4457-45B1-9CDB-AD0B275804D9}"/>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2" name="Google Shape;272;gd7b2a538cb_0_26:notes">
            <a:extLst>
              <a:ext uri="{FF2B5EF4-FFF2-40B4-BE49-F238E27FC236}">
                <a16:creationId xmlns:a16="http://schemas.microsoft.com/office/drawing/2014/main" id="{DA3403BA-3155-46AF-AFA9-77E0B873786F}"/>
              </a:ext>
            </a:extLst>
          </p:cNvPr>
          <p:cNvSpPr txBox="1">
            <a:spLocks noGrp="1"/>
          </p:cNvSpPr>
          <p:nvPr>
            <p:ph type="body" idx="1"/>
          </p:nvPr>
        </p:nvSpPr>
        <p:spPr/>
        <p:txBody>
          <a:bodyPr spcFirstLastPara="1" lIns="95275" tIns="46825" rIns="95275" bIns="46825">
            <a:noAutofit/>
          </a:bodyPr>
          <a:lstStyle/>
          <a:p>
            <a:pPr>
              <a:spcBef>
                <a:spcPts val="0"/>
              </a:spcBef>
              <a:spcAft>
                <a:spcPts val="0"/>
              </a:spcAft>
              <a:defRPr/>
            </a:pPr>
            <a:r>
              <a:rPr lang="en-US" b="1" dirty="0">
                <a:latin typeface="Times New Roman"/>
                <a:ea typeface="Times New Roman"/>
                <a:cs typeface="Times New Roman"/>
                <a:sym typeface="Times New Roman"/>
              </a:rPr>
              <a:t>Big idea: </a:t>
            </a:r>
            <a:r>
              <a:rPr lang="en-US" dirty="0">
                <a:latin typeface="Times New Roman"/>
                <a:ea typeface="Times New Roman"/>
                <a:cs typeface="Times New Roman"/>
                <a:sym typeface="Times New Roman"/>
              </a:rPr>
              <a:t>Preview with </a:t>
            </a:r>
            <a:r>
              <a:rPr lang="en-US" dirty="0"/>
              <a:t>participants the overview of activities for the day.</a:t>
            </a:r>
          </a:p>
          <a:p>
            <a:pPr>
              <a:spcBef>
                <a:spcPts val="0"/>
              </a:spcBef>
              <a:spcAft>
                <a:spcPts val="0"/>
              </a:spcAft>
              <a:defRPr/>
            </a:pPr>
            <a:endParaRPr lang="en-US" sz="900" dirty="0">
              <a:latin typeface="Times New Roman"/>
              <a:ea typeface="Times New Roman"/>
              <a:cs typeface="Times New Roman"/>
              <a:sym typeface="Times New Roman"/>
            </a:endParaRPr>
          </a:p>
          <a:p>
            <a:pPr>
              <a:spcBef>
                <a:spcPts val="480"/>
              </a:spcBef>
              <a:spcAft>
                <a:spcPts val="0"/>
              </a:spcAft>
              <a:defRPr/>
            </a:pPr>
            <a:r>
              <a:rPr lang="en-US" b="1" dirty="0">
                <a:latin typeface="Times New Roman"/>
                <a:ea typeface="Times New Roman"/>
                <a:cs typeface="Times New Roman"/>
                <a:sym typeface="Times New Roman"/>
              </a:rPr>
              <a:t>Facilitator talking points:</a:t>
            </a:r>
            <a:endParaRPr lang="en-US" dirty="0"/>
          </a:p>
          <a:p>
            <a:pPr marL="171450" indent="-171450">
              <a:spcBef>
                <a:spcPts val="480"/>
              </a:spcBef>
              <a:spcAft>
                <a:spcPts val="0"/>
              </a:spcAft>
              <a:buClr>
                <a:schemeClr val="dk1"/>
              </a:buClr>
              <a:buSzPts val="1200"/>
              <a:buFont typeface="Arial"/>
              <a:buChar char="•"/>
              <a:defRPr/>
            </a:pPr>
            <a:r>
              <a:rPr lang="en-US" dirty="0">
                <a:latin typeface="Times New Roman"/>
                <a:ea typeface="Times New Roman"/>
                <a:cs typeface="Times New Roman"/>
                <a:sym typeface="Times New Roman"/>
              </a:rPr>
              <a:t>There are two main segments for today’s training.</a:t>
            </a:r>
          </a:p>
          <a:p>
            <a:pPr marL="171450" indent="-171450">
              <a:spcBef>
                <a:spcPts val="480"/>
              </a:spcBef>
              <a:spcAft>
                <a:spcPts val="0"/>
              </a:spcAft>
              <a:buClr>
                <a:schemeClr val="dk1"/>
              </a:buClr>
              <a:buSzPts val="1200"/>
              <a:buFont typeface="Arial"/>
              <a:buChar char="•"/>
              <a:defRPr/>
            </a:pPr>
            <a:r>
              <a:rPr lang="en-US" dirty="0">
                <a:latin typeface="Times New Roman"/>
                <a:cs typeface="Times New Roman"/>
                <a:sym typeface="Times New Roman"/>
              </a:rPr>
              <a:t>You will share findings from last week’s team-based assignment and prepare for the site-based live classroom observations over the next couple of weeks.</a:t>
            </a:r>
            <a:endParaRPr lang="en-US" dirty="0"/>
          </a:p>
          <a:p>
            <a:pPr>
              <a:spcBef>
                <a:spcPts val="320"/>
              </a:spcBef>
              <a:spcAft>
                <a:spcPts val="0"/>
              </a:spcAft>
              <a:defRPr/>
            </a:pPr>
            <a:r>
              <a:rPr lang="en-US" sz="800" dirty="0">
                <a:latin typeface="Times New Roman"/>
                <a:ea typeface="Times New Roman"/>
                <a:cs typeface="Times New Roman"/>
                <a:sym typeface="Times New Roman"/>
              </a:rPr>
              <a:t> </a:t>
            </a:r>
            <a:endParaRPr lang="en-US" dirty="0"/>
          </a:p>
          <a:p>
            <a:pPr>
              <a:spcBef>
                <a:spcPts val="480"/>
              </a:spcBef>
              <a:spcAft>
                <a:spcPts val="0"/>
              </a:spcAft>
              <a:defRPr/>
            </a:pPr>
            <a:r>
              <a:rPr lang="en-US" b="1" dirty="0">
                <a:latin typeface="Times New Roman"/>
                <a:ea typeface="Times New Roman"/>
                <a:cs typeface="Times New Roman"/>
                <a:sym typeface="Times New Roman"/>
              </a:rPr>
              <a:t>Facilitator notes:</a:t>
            </a:r>
            <a:endParaRPr lang="en-US" dirty="0"/>
          </a:p>
          <a:p>
            <a:pPr marL="171450" indent="-171450">
              <a:spcBef>
                <a:spcPts val="480"/>
              </a:spcBef>
              <a:spcAft>
                <a:spcPts val="0"/>
              </a:spcAft>
              <a:buClr>
                <a:schemeClr val="dk1"/>
              </a:buClr>
              <a:buSzPts val="1200"/>
              <a:buFont typeface="Arial"/>
              <a:buChar char="•"/>
              <a:defRPr/>
            </a:pPr>
            <a:r>
              <a:rPr lang="en-US" dirty="0">
                <a:latin typeface="Times New Roman"/>
                <a:ea typeface="Times New Roman"/>
                <a:cs typeface="Times New Roman"/>
                <a:sym typeface="Times New Roman"/>
              </a:rPr>
              <a:t>Read through the slide.</a:t>
            </a:r>
            <a:endParaRPr lang="en-US" dirty="0"/>
          </a:p>
          <a:p>
            <a:pPr>
              <a:spcBef>
                <a:spcPts val="480"/>
              </a:spcBef>
              <a:spcAft>
                <a:spcPts val="0"/>
              </a:spcAft>
              <a:defRPr/>
            </a:pPr>
            <a:endParaRPr lang="en-US" dirty="0">
              <a:latin typeface="Calibri"/>
              <a:ea typeface="Calibri"/>
              <a:cs typeface="Calibri"/>
              <a:sym typeface="Calibri"/>
            </a:endParaRPr>
          </a:p>
          <a:p>
            <a:pPr>
              <a:spcBef>
                <a:spcPts val="480"/>
              </a:spcBef>
              <a:spcAft>
                <a:spcPts val="0"/>
              </a:spcAft>
              <a:defRPr/>
            </a:pPr>
            <a:endParaRPr dirty="0"/>
          </a:p>
        </p:txBody>
      </p:sp>
      <p:sp>
        <p:nvSpPr>
          <p:cNvPr id="75778" name="Google Shape;273;gd7b2a538cb_0_26:notes">
            <a:extLst>
              <a:ext uri="{FF2B5EF4-FFF2-40B4-BE49-F238E27FC236}">
                <a16:creationId xmlns:a16="http://schemas.microsoft.com/office/drawing/2014/main" id="{3D16569C-DD86-4903-BFB6-0D9E9C2CBC03}"/>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Slide Image Placeholder 1">
            <a:extLst>
              <a:ext uri="{FF2B5EF4-FFF2-40B4-BE49-F238E27FC236}">
                <a16:creationId xmlns:a16="http://schemas.microsoft.com/office/drawing/2014/main" id="{B7F51D10-7802-2B41-84B8-D7D45A72681B}"/>
              </a:ext>
            </a:extLst>
          </p:cNvPr>
          <p:cNvSpPr>
            <a:spLocks noGrp="1" noRot="1" noChangeAspect="1" noChangeArrowheads="1" noTextEdit="1"/>
          </p:cNvSpPr>
          <p:nvPr>
            <p:ph type="sldImg"/>
          </p:nvPr>
        </p:nvSpPr>
        <p:spPr>
          <a:ln/>
        </p:spPr>
      </p:sp>
      <p:sp>
        <p:nvSpPr>
          <p:cNvPr id="258051" name="Notes Placeholder 2">
            <a:extLst>
              <a:ext uri="{FF2B5EF4-FFF2-40B4-BE49-F238E27FC236}">
                <a16:creationId xmlns:a16="http://schemas.microsoft.com/office/drawing/2014/main" id="{923C85D8-1629-9B41-B627-1C3EED7C9F55}"/>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spcBef>
                <a:spcPct val="0"/>
              </a:spcBef>
            </a:pPr>
            <a:endParaRPr lang="en-US" altLang="en-US" b="1" dirty="0">
              <a:latin typeface="Times New Roman" panose="02020603050405020304" pitchFamily="18" charset="0"/>
            </a:endParaRPr>
          </a:p>
        </p:txBody>
      </p:sp>
    </p:spTree>
    <p:extLst>
      <p:ext uri="{BB962C8B-B14F-4D97-AF65-F5344CB8AC3E}">
        <p14:creationId xmlns:p14="http://schemas.microsoft.com/office/powerpoint/2010/main" val="3702083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289" name="Google Shape;63;p3:notes">
            <a:extLst>
              <a:ext uri="{FF2B5EF4-FFF2-40B4-BE49-F238E27FC236}">
                <a16:creationId xmlns:a16="http://schemas.microsoft.com/office/drawing/2014/main" id="{BF272FAB-D054-4B54-AB0F-A287AC3BE7A9}"/>
              </a:ext>
            </a:extLst>
          </p:cNvPr>
          <p:cNvSpPr>
            <a:spLocks noGrp="1" noRot="1" noChangeAspect="1" noTextEdit="1"/>
          </p:cNvSpPr>
          <p:nvPr>
            <p:ph type="sldImg" idx="2"/>
          </p:nvPr>
        </p:nvSpPr>
        <p:spPr>
          <a:xfrm>
            <a:off x="1136650" y="830263"/>
            <a:ext cx="4632325" cy="347345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noFill/>
          </a:ln>
          <a:extLst>
            <a:ext uri="{91240B29-F687-4F45-9708-019B960494DF}">
              <a14:hiddenLine xmlns:a14="http://schemas.microsoft.com/office/drawing/2010/main" w="12700">
                <a:solidFill>
                  <a:schemeClr val="tx1"/>
                </a:solidFill>
                <a:round/>
                <a:headEnd/>
                <a:tailEnd/>
              </a14:hiddenLine>
            </a:ext>
          </a:extLst>
        </p:spPr>
      </p:sp>
      <p:sp>
        <p:nvSpPr>
          <p:cNvPr id="64" name="Google Shape;64;p3:notes">
            <a:extLst>
              <a:ext uri="{FF2B5EF4-FFF2-40B4-BE49-F238E27FC236}">
                <a16:creationId xmlns:a16="http://schemas.microsoft.com/office/drawing/2014/main" id="{D7B50217-9457-4D51-ABA1-1C2A463A07BA}"/>
              </a:ext>
            </a:extLst>
          </p:cNvPr>
          <p:cNvSpPr txBox="1">
            <a:spLocks noGrp="1"/>
          </p:cNvSpPr>
          <p:nvPr>
            <p:ph type="body" idx="1"/>
          </p:nvPr>
        </p:nvSpPr>
        <p:spPr>
          <a:ln/>
        </p:spPr>
        <p:txBody>
          <a:bodyPr spcFirstLastPara="1" lIns="95275" tIns="46825" rIns="95275" bIns="46825">
            <a:noAutofit/>
          </a:bodyPr>
          <a:lstStyle/>
          <a:p>
            <a:pPr>
              <a:spcBef>
                <a:spcPts val="0"/>
              </a:spcBef>
              <a:spcAft>
                <a:spcPts val="0"/>
              </a:spcAft>
              <a:defRPr/>
            </a:pPr>
            <a:r>
              <a:rPr lang="en-US" b="1" dirty="0">
                <a:latin typeface="Times New Roman"/>
                <a:ea typeface="Times New Roman"/>
                <a:cs typeface="Times New Roman"/>
                <a:sym typeface="Times New Roman"/>
              </a:rPr>
              <a:t>Big idea: </a:t>
            </a:r>
            <a:r>
              <a:rPr lang="en-US" dirty="0">
                <a:latin typeface="Times New Roman"/>
                <a:ea typeface="Times New Roman"/>
                <a:cs typeface="Times New Roman"/>
                <a:sym typeface="Times New Roman"/>
              </a:rPr>
              <a:t>Revisit</a:t>
            </a:r>
            <a:r>
              <a:rPr lang="en-US" dirty="0"/>
              <a:t> with participants the norms to which we will adhere as we proceed through the trainings.</a:t>
            </a:r>
            <a:endParaRPr dirty="0">
              <a:latin typeface="Times New Roman"/>
              <a:ea typeface="Times New Roman"/>
              <a:cs typeface="Times New Roman"/>
              <a:sym typeface="Times New Roman"/>
            </a:endParaRPr>
          </a:p>
          <a:p>
            <a:pPr>
              <a:spcBef>
                <a:spcPts val="360"/>
              </a:spcBef>
              <a:spcAft>
                <a:spcPts val="0"/>
              </a:spcAft>
              <a:defRPr/>
            </a:pPr>
            <a:endParaRPr sz="900" dirty="0">
              <a:latin typeface="Times New Roman"/>
              <a:ea typeface="Times New Roman"/>
              <a:cs typeface="Times New Roman"/>
              <a:sym typeface="Times New Roman"/>
            </a:endParaRPr>
          </a:p>
          <a:p>
            <a:pPr>
              <a:spcBef>
                <a:spcPts val="480"/>
              </a:spcBef>
              <a:spcAft>
                <a:spcPts val="0"/>
              </a:spcAft>
              <a:defRPr/>
            </a:pPr>
            <a:r>
              <a:rPr lang="en-US" b="1" dirty="0">
                <a:latin typeface="Times New Roman"/>
                <a:ea typeface="Times New Roman"/>
                <a:cs typeface="Times New Roman"/>
                <a:sym typeface="Times New Roman"/>
              </a:rPr>
              <a:t>Facilitator talking points:</a:t>
            </a:r>
            <a:endParaRPr dirty="0"/>
          </a:p>
          <a:p>
            <a:pPr marL="171450" indent="-171450">
              <a:spcBef>
                <a:spcPts val="480"/>
              </a:spcBef>
              <a:spcAft>
                <a:spcPts val="0"/>
              </a:spcAft>
              <a:buClr>
                <a:schemeClr val="dk1"/>
              </a:buClr>
              <a:buSzPts val="1200"/>
              <a:buFont typeface="Arial"/>
              <a:buChar char="•"/>
              <a:defRPr/>
            </a:pPr>
            <a:r>
              <a:rPr lang="en-US" dirty="0">
                <a:latin typeface="Times New Roman"/>
                <a:ea typeface="Times New Roman"/>
                <a:cs typeface="Times New Roman"/>
                <a:sym typeface="Times New Roman"/>
              </a:rPr>
              <a:t>Everyone will be expected to engage no matter your role.</a:t>
            </a:r>
            <a:endParaRPr dirty="0"/>
          </a:p>
          <a:p>
            <a:pPr marL="171450" indent="-171450">
              <a:spcBef>
                <a:spcPts val="480"/>
              </a:spcBef>
              <a:spcAft>
                <a:spcPts val="0"/>
              </a:spcAft>
              <a:buClr>
                <a:schemeClr val="dk1"/>
              </a:buClr>
              <a:buSzPts val="1200"/>
              <a:buFont typeface="Arial"/>
              <a:buChar char="•"/>
              <a:defRPr/>
            </a:pPr>
            <a:r>
              <a:rPr lang="en-US" dirty="0">
                <a:latin typeface="Times New Roman"/>
                <a:ea typeface="Times New Roman"/>
                <a:cs typeface="Times New Roman"/>
                <a:sym typeface="Times New Roman"/>
              </a:rPr>
              <a:t>After reading through the norms, ask if there are any comments or questions.</a:t>
            </a:r>
            <a:endParaRPr dirty="0"/>
          </a:p>
          <a:p>
            <a:pPr marL="171450" indent="-171450">
              <a:spcBef>
                <a:spcPts val="480"/>
              </a:spcBef>
              <a:spcAft>
                <a:spcPts val="0"/>
              </a:spcAft>
              <a:buClr>
                <a:schemeClr val="dk1"/>
              </a:buClr>
              <a:buSzPts val="1200"/>
              <a:buFont typeface="Arial"/>
              <a:buChar char="•"/>
              <a:defRPr/>
            </a:pPr>
            <a:r>
              <a:rPr lang="en-US" dirty="0">
                <a:latin typeface="Times New Roman"/>
                <a:ea typeface="Times New Roman"/>
                <a:cs typeface="Times New Roman"/>
                <a:sym typeface="Times New Roman"/>
              </a:rPr>
              <a:t>Remind participants that they can do so through the chat or by raising their hand.</a:t>
            </a:r>
            <a:endParaRPr dirty="0"/>
          </a:p>
          <a:p>
            <a:pPr marL="171450" indent="-171450">
              <a:spcBef>
                <a:spcPts val="480"/>
              </a:spcBef>
              <a:spcAft>
                <a:spcPts val="0"/>
              </a:spcAft>
              <a:buClr>
                <a:schemeClr val="dk1"/>
              </a:buClr>
              <a:buSzPts val="1200"/>
              <a:buFont typeface="Arial"/>
              <a:buChar char="•"/>
              <a:defRPr/>
            </a:pPr>
            <a:r>
              <a:rPr lang="en-US" dirty="0">
                <a:latin typeface="Times New Roman"/>
                <a:ea typeface="Times New Roman"/>
                <a:cs typeface="Times New Roman"/>
                <a:sym typeface="Times New Roman"/>
              </a:rPr>
              <a:t>Let participants know that they will be working in whole and small teams with assigned coaches. We’ll be using the workbook.</a:t>
            </a:r>
            <a:endParaRPr dirty="0"/>
          </a:p>
          <a:p>
            <a:pPr>
              <a:spcBef>
                <a:spcPts val="320"/>
              </a:spcBef>
              <a:spcAft>
                <a:spcPts val="0"/>
              </a:spcAft>
              <a:defRPr/>
            </a:pPr>
            <a:r>
              <a:rPr lang="en-US" sz="800" dirty="0">
                <a:latin typeface="Times New Roman"/>
                <a:ea typeface="Times New Roman"/>
                <a:cs typeface="Times New Roman"/>
                <a:sym typeface="Times New Roman"/>
              </a:rPr>
              <a:t> </a:t>
            </a:r>
            <a:endParaRPr dirty="0"/>
          </a:p>
          <a:p>
            <a:pPr>
              <a:spcBef>
                <a:spcPts val="480"/>
              </a:spcBef>
              <a:spcAft>
                <a:spcPts val="0"/>
              </a:spcAft>
              <a:defRPr/>
            </a:pPr>
            <a:r>
              <a:rPr lang="en-US" b="1" dirty="0">
                <a:latin typeface="Times New Roman"/>
                <a:ea typeface="Times New Roman"/>
                <a:cs typeface="Times New Roman"/>
                <a:sym typeface="Times New Roman"/>
              </a:rPr>
              <a:t>Facilitator notes:</a:t>
            </a:r>
            <a:endParaRPr dirty="0"/>
          </a:p>
          <a:p>
            <a:pPr marL="171450" indent="-171450">
              <a:spcBef>
                <a:spcPts val="480"/>
              </a:spcBef>
              <a:spcAft>
                <a:spcPts val="0"/>
              </a:spcAft>
              <a:buClr>
                <a:schemeClr val="dk1"/>
              </a:buClr>
              <a:buSzPts val="1200"/>
              <a:buFont typeface="Arial"/>
              <a:buChar char="•"/>
              <a:defRPr/>
            </a:pPr>
            <a:r>
              <a:rPr lang="en-US" dirty="0">
                <a:latin typeface="Times New Roman"/>
                <a:ea typeface="Times New Roman"/>
                <a:cs typeface="Times New Roman"/>
                <a:sym typeface="Times New Roman"/>
              </a:rPr>
              <a:t>Read through the slide.</a:t>
            </a:r>
            <a:endParaRPr dirty="0"/>
          </a:p>
          <a:p>
            <a:pPr>
              <a:spcBef>
                <a:spcPts val="480"/>
              </a:spcBef>
              <a:spcAft>
                <a:spcPts val="0"/>
              </a:spcAft>
              <a:defRPr/>
            </a:pPr>
            <a:endParaRPr dirty="0">
              <a:latin typeface="Calibri"/>
              <a:ea typeface="Calibri"/>
              <a:cs typeface="Calibri"/>
              <a:sym typeface="Calibri"/>
            </a:endParaRPr>
          </a:p>
          <a:p>
            <a:pPr>
              <a:spcBef>
                <a:spcPts val="480"/>
              </a:spcBef>
              <a:spcAft>
                <a:spcPts val="0"/>
              </a:spcAft>
              <a:defRPr/>
            </a:pPr>
            <a:endParaRPr dirty="0">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Times New Roman" panose="02020603050405020304" pitchFamily="18" charset="0"/>
              </a:rPr>
              <a:t>Big idea</a:t>
            </a:r>
            <a:r>
              <a:rPr lang="en-US" altLang="en-US" dirty="0">
                <a:latin typeface="Times New Roman" panose="02020603050405020304" pitchFamily="18" charset="0"/>
              </a:rPr>
              <a:t>: Show the five-part system again.</a:t>
            </a:r>
            <a:endParaRPr lang="en-US" altLang="en-US" b="0" dirty="0">
              <a:latin typeface="Calibri" panose="020F0502020204030204" pitchFamily="34" charset="0"/>
            </a:endParaRPr>
          </a:p>
          <a:p>
            <a:endParaRPr lang="en-US" altLang="en-US" b="1" dirty="0">
              <a:latin typeface="Calibri" panose="020F0502020204030204" pitchFamily="34" charset="0"/>
            </a:endParaRPr>
          </a:p>
          <a:p>
            <a:r>
              <a:rPr lang="en-US" altLang="en-US" b="1" dirty="0">
                <a:latin typeface="Calibri" panose="020F0502020204030204" pitchFamily="34" charset="0"/>
              </a:rPr>
              <a:t>Facilitator talking points:</a:t>
            </a:r>
          </a:p>
          <a:p>
            <a:pPr marL="171450" indent="-171450">
              <a:buFont typeface="Arial" panose="020B0604020202020204" pitchFamily="34" charset="0"/>
              <a:buChar char="•"/>
            </a:pPr>
            <a:r>
              <a:rPr lang="en-US" altLang="en-US" b="0" dirty="0">
                <a:latin typeface="Calibri" panose="020F0502020204030204" pitchFamily="34" charset="0"/>
              </a:rPr>
              <a:t>As a reminder, the SIA 2.0 Observation System has five parts. </a:t>
            </a:r>
          </a:p>
          <a:p>
            <a:pPr marL="171450" indent="-171450">
              <a:buFont typeface="Arial" panose="020B0604020202020204" pitchFamily="34" charset="0"/>
              <a:buChar char="•"/>
            </a:pPr>
            <a:r>
              <a:rPr lang="en-US" altLang="en-US" b="0" dirty="0">
                <a:latin typeface="Calibri" panose="020F0502020204030204" pitchFamily="34" charset="0"/>
              </a:rPr>
              <a:t>We are concentrating on the first three parts in this training, with most of the focus going to conducting observations.</a:t>
            </a:r>
          </a:p>
          <a:p>
            <a:pPr marL="171450" indent="-171450">
              <a:buFont typeface="Arial" panose="020B0604020202020204" pitchFamily="34" charset="0"/>
              <a:buChar char="•"/>
            </a:pPr>
            <a:r>
              <a:rPr lang="en-US" altLang="en-US" b="0" dirty="0">
                <a:latin typeface="Calibri" panose="020F0502020204030204" pitchFamily="34" charset="0"/>
              </a:rPr>
              <a:t>If there is interest, we will hold a follow-up training on the last two parts to show how to aggregate data and develop program-wide PD.</a:t>
            </a:r>
          </a:p>
          <a:p>
            <a:endParaRPr lang="en-US" altLang="en-US" b="1" dirty="0">
              <a:latin typeface="Calibri" panose="020F0502020204030204" pitchFamily="34" charset="0"/>
            </a:endParaRPr>
          </a:p>
          <a:p>
            <a:r>
              <a:rPr lang="en-US" altLang="en-US" b="1" dirty="0">
                <a:latin typeface="Calibri" panose="020F0502020204030204" pitchFamily="34" charset="0"/>
              </a:rPr>
              <a:t>Facilitator notes:</a:t>
            </a:r>
          </a:p>
          <a:p>
            <a:endParaRPr lang="en-US" altLang="en-US" b="1" dirty="0">
              <a:latin typeface="Calibri" panose="020F0502020204030204" pitchFamily="34" charset="0"/>
            </a:endParaRPr>
          </a:p>
        </p:txBody>
      </p:sp>
    </p:spTree>
    <p:extLst>
      <p:ext uri="{BB962C8B-B14F-4D97-AF65-F5344CB8AC3E}">
        <p14:creationId xmlns:p14="http://schemas.microsoft.com/office/powerpoint/2010/main" val="1373527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41890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Times New Roman" pitchFamily="-109" charset="0"/>
                <a:ea typeface="MS PGothic" panose="020B0600070205080204" pitchFamily="34" charset="-128"/>
                <a:cs typeface="MS PGothic" charset="0"/>
              </a:rPr>
              <a:t>Big idea: </a:t>
            </a:r>
            <a:r>
              <a:rPr lang="en-US" sz="1200" kern="1200" dirty="0">
                <a:solidFill>
                  <a:schemeClr val="tx1"/>
                </a:solidFill>
                <a:effectLst/>
                <a:latin typeface="Times New Roman" pitchFamily="-109" charset="0"/>
                <a:ea typeface="MS PGothic" panose="020B0600070205080204" pitchFamily="34" charset="-128"/>
                <a:cs typeface="MS PGothic" charset="0"/>
              </a:rPr>
              <a:t>Teams will work to match each core action to its summary.</a:t>
            </a:r>
          </a:p>
          <a:p>
            <a:r>
              <a:rPr lang="en-US" sz="1200" kern="1200" dirty="0">
                <a:solidFill>
                  <a:schemeClr val="tx1"/>
                </a:solidFill>
                <a:effectLst/>
                <a:latin typeface="Times New Roman" pitchFamily="-109" charset="0"/>
                <a:ea typeface="MS PGothic" panose="020B0600070205080204" pitchFamily="34" charset="-128"/>
                <a:cs typeface="MS PGothic" charset="0"/>
              </a:rPr>
              <a:t> </a:t>
            </a:r>
          </a:p>
          <a:p>
            <a:r>
              <a:rPr lang="en-US" sz="1200" b="1" kern="1200" dirty="0">
                <a:solidFill>
                  <a:schemeClr val="tx1"/>
                </a:solidFill>
                <a:effectLst/>
                <a:latin typeface="Times New Roman" pitchFamily="-109" charset="0"/>
                <a:ea typeface="MS PGothic" panose="020B0600070205080204" pitchFamily="34" charset="-128"/>
                <a:cs typeface="MS PGothic" charset="0"/>
              </a:rPr>
              <a:t>Facilitator talking points:</a:t>
            </a:r>
          </a:p>
          <a:p>
            <a:pPr marL="171450" lvl="0" indent="-171450">
              <a:buFont typeface="Arial" panose="020B0604020202020204" pitchFamily="34" charset="0"/>
              <a:buChar char="•"/>
            </a:pPr>
            <a:r>
              <a:rPr lang="en-US" sz="1200" kern="1200" dirty="0">
                <a:solidFill>
                  <a:schemeClr val="tx1"/>
                </a:solidFill>
                <a:effectLst/>
                <a:latin typeface="Times New Roman" pitchFamily="-109" charset="0"/>
                <a:ea typeface="MS PGothic" panose="020B0600070205080204" pitchFamily="34" charset="-128"/>
                <a:cs typeface="MS PGothic" charset="0"/>
              </a:rPr>
              <a:t>We’re going to send you into teams to review your understanding of each core action. </a:t>
            </a:r>
          </a:p>
          <a:p>
            <a:pPr marL="171450" lvl="0" indent="-171450">
              <a:buFont typeface="Arial" panose="020B0604020202020204" pitchFamily="34" charset="0"/>
              <a:buChar char="•"/>
            </a:pPr>
            <a:r>
              <a:rPr lang="en-US" sz="1200" kern="1200" dirty="0">
                <a:solidFill>
                  <a:schemeClr val="tx1"/>
                </a:solidFill>
                <a:effectLst/>
                <a:latin typeface="Times New Roman" pitchFamily="-109" charset="0"/>
                <a:ea typeface="MS PGothic" panose="020B0600070205080204" pitchFamily="34" charset="-128"/>
                <a:cs typeface="MS PGothic" charset="0"/>
              </a:rPr>
              <a:t>This will help to make sure you understand the essence of what you will be observing in classrooms.</a:t>
            </a:r>
          </a:p>
        </p:txBody>
      </p:sp>
    </p:spTree>
    <p:extLst>
      <p:ext uri="{BB962C8B-B14F-4D97-AF65-F5344CB8AC3E}">
        <p14:creationId xmlns:p14="http://schemas.microsoft.com/office/powerpoint/2010/main" val="982894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Times New Roman" panose="02020603050405020304" pitchFamily="18" charset="0"/>
              </a:rPr>
              <a:t>Big idea</a:t>
            </a:r>
            <a:r>
              <a:rPr lang="en-US" altLang="en-US" dirty="0">
                <a:latin typeface="Times New Roman" panose="02020603050405020304" pitchFamily="18" charset="0"/>
              </a:rPr>
              <a:t>: Provide an activity for team members to secure their understanding of the meaning of each Core Action.</a:t>
            </a:r>
            <a:endParaRPr lang="en-US" altLang="en-US" b="0" dirty="0">
              <a:latin typeface="Calibri" panose="020F0502020204030204" pitchFamily="34" charset="0"/>
            </a:endParaRPr>
          </a:p>
          <a:p>
            <a:endParaRPr lang="en-US" altLang="en-US" b="1" dirty="0">
              <a:latin typeface="Calibri" panose="020F0502020204030204" pitchFamily="34" charset="0"/>
            </a:endParaRPr>
          </a:p>
          <a:p>
            <a:r>
              <a:rPr lang="en-US" altLang="en-US" b="1" dirty="0">
                <a:latin typeface="Calibri" panose="020F0502020204030204" pitchFamily="34" charset="0"/>
              </a:rPr>
              <a:t>Facilitator talking points:</a:t>
            </a:r>
          </a:p>
          <a:p>
            <a:pPr marL="171450" indent="-171450">
              <a:buFont typeface="Arial" panose="020B0604020202020204" pitchFamily="34" charset="0"/>
              <a:buChar char="•"/>
            </a:pPr>
            <a:r>
              <a:rPr lang="en-US" altLang="en-US" b="0" dirty="0">
                <a:latin typeface="Calibri" panose="020F0502020204030204" pitchFamily="34" charset="0"/>
              </a:rPr>
              <a:t>Introduce the matching activity to the teams.</a:t>
            </a:r>
          </a:p>
          <a:p>
            <a:pPr marL="171450" indent="-171450">
              <a:buFont typeface="Arial" panose="020B0604020202020204" pitchFamily="34" charset="0"/>
              <a:buChar char="•"/>
            </a:pPr>
            <a:r>
              <a:rPr lang="en-US" altLang="en-US" b="0" dirty="0">
                <a:latin typeface="Calibri" panose="020F0502020204030204" pitchFamily="34" charset="0"/>
              </a:rPr>
              <a:t>Tell them to use the arrows to match Core Action with each summary.</a:t>
            </a:r>
          </a:p>
          <a:p>
            <a:pPr marL="0" indent="0">
              <a:buFont typeface="Arial" panose="020B0604020202020204" pitchFamily="34" charset="0"/>
              <a:buNone/>
            </a:pPr>
            <a:endParaRPr lang="en-US" altLang="en-US" b="1" dirty="0">
              <a:latin typeface="Calibri" panose="020F0502020204030204" pitchFamily="34" charset="0"/>
            </a:endParaRPr>
          </a:p>
          <a:p>
            <a:r>
              <a:rPr lang="en-US" altLang="en-US" b="1" dirty="0">
                <a:latin typeface="Calibri" panose="020F0502020204030204" pitchFamily="34" charset="0"/>
              </a:rPr>
              <a:t>Facilitator notes:</a:t>
            </a:r>
          </a:p>
          <a:p>
            <a:pPr marL="171450" indent="-171450">
              <a:buFont typeface="Arial" panose="020B0604020202020204" pitchFamily="34" charset="0"/>
              <a:buChar char="•"/>
            </a:pPr>
            <a:r>
              <a:rPr lang="en-US" altLang="en-US" b="0" dirty="0">
                <a:latin typeface="Calibri" panose="020F0502020204030204" pitchFamily="34" charset="0"/>
              </a:rPr>
              <a:t>Direct participants to the activity, Math Core Actions and Guiding Questions doc.</a:t>
            </a:r>
          </a:p>
          <a:p>
            <a:endParaRPr lang="en-US" dirty="0"/>
          </a:p>
        </p:txBody>
      </p:sp>
    </p:spTree>
    <p:extLst>
      <p:ext uri="{BB962C8B-B14F-4D97-AF65-F5344CB8AC3E}">
        <p14:creationId xmlns:p14="http://schemas.microsoft.com/office/powerpoint/2010/main" val="14176095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alpha val="90979"/>
          </a:schemeClr>
        </a:solidFill>
        <a:effectLst/>
      </p:bgPr>
    </p:bg>
    <p:spTree>
      <p:nvGrpSpPr>
        <p:cNvPr id="1" name=""/>
        <p:cNvGrpSpPr/>
        <p:nvPr/>
      </p:nvGrpSpPr>
      <p:grpSpPr>
        <a:xfrm>
          <a:off x="0" y="0"/>
          <a:ext cx="0" cy="0"/>
          <a:chOff x="0" y="0"/>
          <a:chExt cx="0" cy="0"/>
        </a:xfrm>
      </p:grpSpPr>
      <p:sp>
        <p:nvSpPr>
          <p:cNvPr id="3" name="Rectangle 10">
            <a:extLst>
              <a:ext uri="{FF2B5EF4-FFF2-40B4-BE49-F238E27FC236}">
                <a16:creationId xmlns:a16="http://schemas.microsoft.com/office/drawing/2014/main" id="{739054F6-0F66-425D-9E9A-97C40143E83A}"/>
              </a:ext>
            </a:extLst>
          </p:cNvPr>
          <p:cNvSpPr>
            <a:spLocks noChangeArrowheads="1"/>
          </p:cNvSpPr>
          <p:nvPr userDrawn="1"/>
        </p:nvSpPr>
        <p:spPr bwMode="white">
          <a:xfrm>
            <a:off x="-7938" y="0"/>
            <a:ext cx="9151938" cy="2743200"/>
          </a:xfrm>
          <a:prstGeom prst="rect">
            <a:avLst/>
          </a:prstGeom>
          <a:solidFill>
            <a:schemeClr val="bg1"/>
          </a:solidFill>
          <a:ln>
            <a:noFill/>
          </a:ln>
        </p:spPr>
        <p:txBody>
          <a:bodyPr wrap="none" anchor="ctr"/>
          <a:lstStyle>
            <a:lvl1pPr>
              <a:defRPr sz="2200" b="1">
                <a:solidFill>
                  <a:schemeClr val="tx1"/>
                </a:solidFill>
                <a:latin typeface="Times New Roman" charset="0"/>
                <a:ea typeface="MS PGothic" charset="-128"/>
              </a:defRPr>
            </a:lvl1pPr>
            <a:lvl2pPr marL="742950" indent="-285750">
              <a:defRPr sz="2200" b="1">
                <a:solidFill>
                  <a:schemeClr val="tx1"/>
                </a:solidFill>
                <a:latin typeface="Times New Roman" charset="0"/>
                <a:ea typeface="MS PGothic" charset="-128"/>
              </a:defRPr>
            </a:lvl2pPr>
            <a:lvl3pPr marL="1143000" indent="-228600">
              <a:defRPr sz="2200" b="1">
                <a:solidFill>
                  <a:schemeClr val="tx1"/>
                </a:solidFill>
                <a:latin typeface="Times New Roman" charset="0"/>
                <a:ea typeface="MS PGothic" charset="-128"/>
              </a:defRPr>
            </a:lvl3pPr>
            <a:lvl4pPr marL="1600200" indent="-228600">
              <a:defRPr sz="2200" b="1">
                <a:solidFill>
                  <a:schemeClr val="tx1"/>
                </a:solidFill>
                <a:latin typeface="Times New Roman" charset="0"/>
                <a:ea typeface="MS PGothic" charset="-128"/>
              </a:defRPr>
            </a:lvl4pPr>
            <a:lvl5pPr marL="2057400" indent="-228600">
              <a:defRPr sz="2200" b="1">
                <a:solidFill>
                  <a:schemeClr val="tx1"/>
                </a:solidFill>
                <a:latin typeface="Times New Roman" charset="0"/>
                <a:ea typeface="MS PGothic" charset="-128"/>
              </a:defRPr>
            </a:lvl5pPr>
            <a:lvl6pPr marL="2514600" indent="-228600" eaLnBrk="0" fontAlgn="base" hangingPunct="0">
              <a:spcBef>
                <a:spcPct val="0"/>
              </a:spcBef>
              <a:spcAft>
                <a:spcPct val="0"/>
              </a:spcAft>
              <a:defRPr sz="2200" b="1">
                <a:solidFill>
                  <a:schemeClr val="tx1"/>
                </a:solidFill>
                <a:latin typeface="Times New Roman" charset="0"/>
                <a:ea typeface="MS PGothic" charset="-128"/>
              </a:defRPr>
            </a:lvl6pPr>
            <a:lvl7pPr marL="2971800" indent="-228600" eaLnBrk="0" fontAlgn="base" hangingPunct="0">
              <a:spcBef>
                <a:spcPct val="0"/>
              </a:spcBef>
              <a:spcAft>
                <a:spcPct val="0"/>
              </a:spcAft>
              <a:defRPr sz="2200" b="1">
                <a:solidFill>
                  <a:schemeClr val="tx1"/>
                </a:solidFill>
                <a:latin typeface="Times New Roman" charset="0"/>
                <a:ea typeface="MS PGothic" charset="-128"/>
              </a:defRPr>
            </a:lvl7pPr>
            <a:lvl8pPr marL="3429000" indent="-228600" eaLnBrk="0" fontAlgn="base" hangingPunct="0">
              <a:spcBef>
                <a:spcPct val="0"/>
              </a:spcBef>
              <a:spcAft>
                <a:spcPct val="0"/>
              </a:spcAft>
              <a:defRPr sz="2200" b="1">
                <a:solidFill>
                  <a:schemeClr val="tx1"/>
                </a:solidFill>
                <a:latin typeface="Times New Roman" charset="0"/>
                <a:ea typeface="MS PGothic" charset="-128"/>
              </a:defRPr>
            </a:lvl8pPr>
            <a:lvl9pPr marL="3886200" indent="-228600" eaLnBrk="0" fontAlgn="base" hangingPunct="0">
              <a:spcBef>
                <a:spcPct val="0"/>
              </a:spcBef>
              <a:spcAft>
                <a:spcPct val="0"/>
              </a:spcAft>
              <a:defRPr sz="2200" b="1">
                <a:solidFill>
                  <a:schemeClr val="tx1"/>
                </a:solidFill>
                <a:latin typeface="Times New Roman" charset="0"/>
                <a:ea typeface="MS PGothic" charset="-128"/>
              </a:defRPr>
            </a:lvl9pPr>
          </a:lstStyle>
          <a:p>
            <a:pPr algn="r" eaLnBrk="1" hangingPunct="1">
              <a:defRPr/>
            </a:pPr>
            <a:endParaRPr lang="x-none" altLang="x-none"/>
          </a:p>
        </p:txBody>
      </p:sp>
      <p:cxnSp>
        <p:nvCxnSpPr>
          <p:cNvPr id="4" name="Straight Connector 6">
            <a:extLst>
              <a:ext uri="{FF2B5EF4-FFF2-40B4-BE49-F238E27FC236}">
                <a16:creationId xmlns:a16="http://schemas.microsoft.com/office/drawing/2014/main" id="{B6884544-D7E0-4770-969F-C552449E9650}"/>
              </a:ext>
            </a:extLst>
          </p:cNvPr>
          <p:cNvCxnSpPr>
            <a:cxnSpLocks noChangeShapeType="1"/>
          </p:cNvCxnSpPr>
          <p:nvPr userDrawn="1"/>
        </p:nvCxnSpPr>
        <p:spPr bwMode="auto">
          <a:xfrm>
            <a:off x="0" y="2743200"/>
            <a:ext cx="9144000" cy="0"/>
          </a:xfrm>
          <a:prstGeom prst="line">
            <a:avLst/>
          </a:prstGeom>
          <a:noFill/>
          <a:ln w="76200">
            <a:solidFill>
              <a:srgbClr val="C1272D"/>
            </a:solidFill>
            <a:round/>
            <a:headEnd/>
            <a:tailEnd/>
          </a:ln>
          <a:extLst>
            <a:ext uri="{909E8E84-426E-40DD-AFC4-6F175D3DCCD1}">
              <a14:hiddenFill xmlns:a14="http://schemas.microsoft.com/office/drawing/2010/main">
                <a:noFill/>
              </a14:hiddenFill>
            </a:ext>
          </a:extLst>
        </p:spPr>
      </p:cxnSp>
      <p:pic>
        <p:nvPicPr>
          <p:cNvPr id="5" name="Picture 6">
            <a:extLst>
              <a:ext uri="{FF2B5EF4-FFF2-40B4-BE49-F238E27FC236}">
                <a16:creationId xmlns:a16="http://schemas.microsoft.com/office/drawing/2014/main" id="{87E6379C-2DD2-4378-9D48-B9DC4E3DA04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97100" y="742950"/>
            <a:ext cx="4462463"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title"/>
          </p:nvPr>
        </p:nvSpPr>
        <p:spPr>
          <a:xfrm>
            <a:off x="304800" y="3124203"/>
            <a:ext cx="8534400" cy="3505192"/>
          </a:xfrm>
        </p:spPr>
        <p:txBody>
          <a:bodyPr anchor="t"/>
          <a:lstStyle>
            <a:lvl1pPr algn="ctr">
              <a:defRPr sz="2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274358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73808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1600200"/>
            <a:ext cx="1828800" cy="4572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600200"/>
            <a:ext cx="5791200" cy="45720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77098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Section Header">
  <p:cSld name="1_Section Header">
    <p:bg>
      <p:bgPr>
        <a:blipFill dpi="0" rotWithShape="0">
          <a:blip r:embed="rId2"/>
          <a:srcRect/>
          <a:stretch>
            <a:fillRect/>
          </a:stretch>
        </a:blipFill>
        <a:effectLst/>
      </p:bgPr>
    </p:bg>
    <p:spTree>
      <p:nvGrpSpPr>
        <p:cNvPr id="1" name="Shape 18"/>
        <p:cNvGrpSpPr/>
        <p:nvPr/>
      </p:nvGrpSpPr>
      <p:grpSpPr>
        <a:xfrm>
          <a:off x="0" y="0"/>
          <a:ext cx="0" cy="0"/>
          <a:chOff x="0" y="0"/>
          <a:chExt cx="0" cy="0"/>
        </a:xfrm>
      </p:grpSpPr>
      <p:cxnSp>
        <p:nvCxnSpPr>
          <p:cNvPr id="2" name="Google Shape;19;p63">
            <a:extLst>
              <a:ext uri="{FF2B5EF4-FFF2-40B4-BE49-F238E27FC236}">
                <a16:creationId xmlns:a16="http://schemas.microsoft.com/office/drawing/2014/main" id="{42CDBE44-E70E-4896-AF65-6A47CB764549}"/>
              </a:ext>
            </a:extLst>
          </p:cNvPr>
          <p:cNvCxnSpPr>
            <a:cxnSpLocks noChangeShapeType="1"/>
          </p:cNvCxnSpPr>
          <p:nvPr/>
        </p:nvCxnSpPr>
        <p:spPr bwMode="auto">
          <a:xfrm>
            <a:off x="0" y="1268413"/>
            <a:ext cx="9144000" cy="0"/>
          </a:xfrm>
          <a:prstGeom prst="straightConnector1">
            <a:avLst/>
          </a:prstGeom>
          <a:noFill/>
          <a:ln w="76200">
            <a:solidFill>
              <a:srgbClr val="C1272D"/>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165103795"/>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3684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4" name="Straight Connector 4">
            <a:extLst>
              <a:ext uri="{FF2B5EF4-FFF2-40B4-BE49-F238E27FC236}">
                <a16:creationId xmlns:a16="http://schemas.microsoft.com/office/drawing/2014/main" id="{0DDF8DC2-4668-4946-89AD-2959B88F20E5}"/>
              </a:ext>
            </a:extLst>
          </p:cNvPr>
          <p:cNvCxnSpPr>
            <a:cxnSpLocks noChangeShapeType="1"/>
          </p:cNvCxnSpPr>
          <p:nvPr userDrawn="1"/>
        </p:nvCxnSpPr>
        <p:spPr bwMode="auto">
          <a:xfrm>
            <a:off x="685800" y="3733800"/>
            <a:ext cx="7848600" cy="0"/>
          </a:xfrm>
          <a:prstGeom prst="line">
            <a:avLst/>
          </a:prstGeom>
          <a:noFill/>
          <a:ln w="76200">
            <a:solidFill>
              <a:srgbClr val="C1272D"/>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722313" y="38735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3303362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6002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30780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46087"/>
          </a:xfrm>
        </p:spPr>
        <p:txBody>
          <a:bodyPr anchor="b"/>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981198"/>
            <a:ext cx="4040188" cy="42672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447800"/>
            <a:ext cx="4041775" cy="446087"/>
          </a:xfrm>
        </p:spPr>
        <p:txBody>
          <a:bodyPr anchor="b"/>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1981199"/>
            <a:ext cx="4041775" cy="42672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a:xfrm>
            <a:off x="1295400" y="304800"/>
            <a:ext cx="7086600" cy="914400"/>
          </a:xfrm>
        </p:spPr>
        <p:txBody>
          <a:bodyPr/>
          <a:lstStyle/>
          <a:p>
            <a:r>
              <a:rPr lang="en-US"/>
              <a:t>Click to edit Master title style</a:t>
            </a:r>
          </a:p>
        </p:txBody>
      </p:sp>
    </p:spTree>
    <p:extLst>
      <p:ext uri="{BB962C8B-B14F-4D97-AF65-F5344CB8AC3E}">
        <p14:creationId xmlns:p14="http://schemas.microsoft.com/office/powerpoint/2010/main" val="732350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61330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4659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01288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31420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1762D991-E6DD-4315-9A7B-09B3F5D6802F}"/>
              </a:ext>
            </a:extLst>
          </p:cNvPr>
          <p:cNvSpPr>
            <a:spLocks noGrp="1" noChangeArrowheads="1"/>
          </p:cNvSpPr>
          <p:nvPr>
            <p:ph type="title"/>
          </p:nvPr>
        </p:nvSpPr>
        <p:spPr bwMode="auto">
          <a:xfrm>
            <a:off x="1295400" y="304800"/>
            <a:ext cx="7086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614" tIns="44513" rIns="90614" bIns="44513" numCol="1" anchor="b" anchorCtr="0" compatLnSpc="1">
            <a:prstTxWarp prst="textNoShape">
              <a:avLst/>
            </a:prstTxWarp>
          </a:bodyPr>
          <a:lstStyle/>
          <a:p>
            <a:pPr lvl="0"/>
            <a:r>
              <a:rPr lang="en-US" altLang="en-US"/>
              <a:t>Click to edit Master title style</a:t>
            </a:r>
          </a:p>
        </p:txBody>
      </p:sp>
      <p:sp>
        <p:nvSpPr>
          <p:cNvPr id="1027" name="Rectangle 5">
            <a:extLst>
              <a:ext uri="{FF2B5EF4-FFF2-40B4-BE49-F238E27FC236}">
                <a16:creationId xmlns:a16="http://schemas.microsoft.com/office/drawing/2014/main" id="{324940A3-0818-40FD-880E-B6E72AC0113B}"/>
              </a:ext>
            </a:extLst>
          </p:cNvPr>
          <p:cNvSpPr>
            <a:spLocks noGrp="1" noChangeArrowheads="1"/>
          </p:cNvSpPr>
          <p:nvPr>
            <p:ph type="body" idx="1"/>
          </p:nvPr>
        </p:nvSpPr>
        <p:spPr bwMode="auto">
          <a:xfrm>
            <a:off x="609600" y="1600200"/>
            <a:ext cx="7924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614" tIns="44513" rIns="90614" bIns="4451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4831" name="Text Box 31">
            <a:extLst>
              <a:ext uri="{FF2B5EF4-FFF2-40B4-BE49-F238E27FC236}">
                <a16:creationId xmlns:a16="http://schemas.microsoft.com/office/drawing/2014/main" id="{5F0AC299-41DA-4F37-9F9A-2F568CD32986}"/>
              </a:ext>
            </a:extLst>
          </p:cNvPr>
          <p:cNvSpPr txBox="1">
            <a:spLocks noChangeArrowheads="1"/>
          </p:cNvSpPr>
          <p:nvPr/>
        </p:nvSpPr>
        <p:spPr bwMode="auto">
          <a:xfrm>
            <a:off x="8686800" y="6553200"/>
            <a:ext cx="338138" cy="230188"/>
          </a:xfrm>
          <a:prstGeom prst="rect">
            <a:avLst/>
          </a:prstGeom>
          <a:noFill/>
          <a:ln w="12700">
            <a:noFill/>
            <a:miter lim="800000"/>
            <a:headEnd/>
            <a:tailEnd/>
          </a:ln>
          <a:effectLst/>
        </p:spPr>
        <p:txBody>
          <a:bodyPr wrap="none" anchor="ctr">
            <a:spAutoFit/>
          </a:bodyPr>
          <a:lstStyle>
            <a:lvl1pPr>
              <a:defRPr sz="2200" b="1">
                <a:solidFill>
                  <a:schemeClr val="tx1"/>
                </a:solidFill>
                <a:latin typeface="Times New Roman" panose="02020603050405020304" pitchFamily="18" charset="0"/>
                <a:ea typeface="MS PGothic" panose="020B0600070205080204" pitchFamily="34" charset="-128"/>
              </a:defRPr>
            </a:lvl1pPr>
            <a:lvl2pPr marL="742950" indent="-285750">
              <a:defRPr sz="2200" b="1">
                <a:solidFill>
                  <a:schemeClr val="tx1"/>
                </a:solidFill>
                <a:latin typeface="Times New Roman" panose="02020603050405020304" pitchFamily="18" charset="0"/>
                <a:ea typeface="MS PGothic" panose="020B0600070205080204" pitchFamily="34" charset="-128"/>
              </a:defRPr>
            </a:lvl2pPr>
            <a:lvl3pPr marL="1143000" indent="-228600">
              <a:defRPr sz="2200" b="1">
                <a:solidFill>
                  <a:schemeClr val="tx1"/>
                </a:solidFill>
                <a:latin typeface="Times New Roman" panose="02020603050405020304" pitchFamily="18" charset="0"/>
                <a:ea typeface="MS PGothic" panose="020B0600070205080204" pitchFamily="34" charset="-128"/>
              </a:defRPr>
            </a:lvl3pPr>
            <a:lvl4pPr marL="1600200" indent="-228600">
              <a:defRPr sz="2200" b="1">
                <a:solidFill>
                  <a:schemeClr val="tx1"/>
                </a:solidFill>
                <a:latin typeface="Times New Roman" panose="02020603050405020304" pitchFamily="18" charset="0"/>
                <a:ea typeface="MS PGothic" panose="020B0600070205080204" pitchFamily="34" charset="-128"/>
              </a:defRPr>
            </a:lvl4pPr>
            <a:lvl5pPr marL="2057400" indent="-228600">
              <a:defRPr sz="22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algn="r" eaLnBrk="1" hangingPunct="1">
              <a:defRPr/>
            </a:pPr>
            <a:fld id="{CC8DAE10-A35D-4DA0-A5A3-EC96CA362D65}" type="slidenum">
              <a:rPr lang="en-US" altLang="en-US" sz="900" smtClean="0">
                <a:solidFill>
                  <a:schemeClr val="bg1"/>
                </a:solidFill>
                <a:latin typeface="Trebuchet MS" panose="020B0703020202090204" pitchFamily="34" charset="0"/>
              </a:rPr>
              <a:pPr algn="r" eaLnBrk="1" hangingPunct="1">
                <a:defRPr/>
              </a:pPr>
              <a:t>‹#›</a:t>
            </a:fld>
            <a:endParaRPr lang="en-US" altLang="en-US" sz="900" dirty="0">
              <a:solidFill>
                <a:schemeClr val="bg1"/>
              </a:solidFill>
              <a:latin typeface="Trebuchet MS" panose="020B0703020202090204" pitchFamily="34" charset="0"/>
            </a:endParaRPr>
          </a:p>
        </p:txBody>
      </p:sp>
    </p:spTree>
  </p:cSld>
  <p:clrMap bg1="lt1" tx1="dk1" bg2="lt2" tx2="dk2" accent1="accent1" accent2="accent2" accent3="accent3" accent4="accent4" accent5="accent5" accent6="accent6" hlink="hlink" folHlink="folHlink"/>
  <p:sldLayoutIdLst>
    <p:sldLayoutId id="2147485818" r:id="rId1"/>
    <p:sldLayoutId id="2147485812" r:id="rId2"/>
    <p:sldLayoutId id="2147485819" r:id="rId3"/>
    <p:sldLayoutId id="2147485813" r:id="rId4"/>
    <p:sldLayoutId id="2147485814" r:id="rId5"/>
    <p:sldLayoutId id="2147485815" r:id="rId6"/>
    <p:sldLayoutId id="2147485820" r:id="rId7"/>
    <p:sldLayoutId id="2147485821" r:id="rId8"/>
    <p:sldLayoutId id="2147485822" r:id="rId9"/>
    <p:sldLayoutId id="2147485816" r:id="rId10"/>
    <p:sldLayoutId id="2147485817" r:id="rId11"/>
    <p:sldLayoutId id="2147485823" r:id="rId12"/>
  </p:sldLayoutIdLst>
  <p:txStyles>
    <p:titleStyle>
      <a:lvl1pPr algn="l" defTabSz="915988" rtl="0" eaLnBrk="0" fontAlgn="base" hangingPunct="0">
        <a:lnSpc>
          <a:spcPct val="90000"/>
        </a:lnSpc>
        <a:spcBef>
          <a:spcPct val="0"/>
        </a:spcBef>
        <a:spcAft>
          <a:spcPct val="0"/>
        </a:spcAft>
        <a:defRPr sz="3400">
          <a:solidFill>
            <a:schemeClr val="tx1"/>
          </a:solidFill>
          <a:latin typeface="+mj-lt"/>
          <a:ea typeface="MS PGothic" panose="020B0600070205080204" pitchFamily="34" charset="-128"/>
          <a:cs typeface="MS PGothic" charset="0"/>
        </a:defRPr>
      </a:lvl1pPr>
      <a:lvl2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2pPr>
      <a:lvl3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3pPr>
      <a:lvl4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4pPr>
      <a:lvl5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5pPr>
      <a:lvl6pPr marL="457200" algn="l" defTabSz="915988" rtl="0" eaLnBrk="0" fontAlgn="base" hangingPunct="0">
        <a:lnSpc>
          <a:spcPct val="90000"/>
        </a:lnSpc>
        <a:spcBef>
          <a:spcPct val="0"/>
        </a:spcBef>
        <a:spcAft>
          <a:spcPct val="0"/>
        </a:spcAft>
        <a:defRPr sz="3400">
          <a:solidFill>
            <a:schemeClr val="tx1"/>
          </a:solidFill>
          <a:latin typeface="Arial" pitchFamily="-109" charset="0"/>
        </a:defRPr>
      </a:lvl6pPr>
      <a:lvl7pPr marL="914400" algn="l" defTabSz="915988" rtl="0" eaLnBrk="0" fontAlgn="base" hangingPunct="0">
        <a:lnSpc>
          <a:spcPct val="90000"/>
        </a:lnSpc>
        <a:spcBef>
          <a:spcPct val="0"/>
        </a:spcBef>
        <a:spcAft>
          <a:spcPct val="0"/>
        </a:spcAft>
        <a:defRPr sz="3400">
          <a:solidFill>
            <a:schemeClr val="tx1"/>
          </a:solidFill>
          <a:latin typeface="Arial" pitchFamily="-109" charset="0"/>
        </a:defRPr>
      </a:lvl7pPr>
      <a:lvl8pPr marL="1371600" algn="l" defTabSz="915988" rtl="0" eaLnBrk="0" fontAlgn="base" hangingPunct="0">
        <a:lnSpc>
          <a:spcPct val="90000"/>
        </a:lnSpc>
        <a:spcBef>
          <a:spcPct val="0"/>
        </a:spcBef>
        <a:spcAft>
          <a:spcPct val="0"/>
        </a:spcAft>
        <a:defRPr sz="3400">
          <a:solidFill>
            <a:schemeClr val="tx1"/>
          </a:solidFill>
          <a:latin typeface="Arial" pitchFamily="-109" charset="0"/>
        </a:defRPr>
      </a:lvl8pPr>
      <a:lvl9pPr marL="1828800" algn="l" defTabSz="915988" rtl="0" eaLnBrk="0" fontAlgn="base" hangingPunct="0">
        <a:lnSpc>
          <a:spcPct val="90000"/>
        </a:lnSpc>
        <a:spcBef>
          <a:spcPct val="0"/>
        </a:spcBef>
        <a:spcAft>
          <a:spcPct val="0"/>
        </a:spcAft>
        <a:defRPr sz="3400">
          <a:solidFill>
            <a:schemeClr val="tx1"/>
          </a:solidFill>
          <a:latin typeface="Arial" pitchFamily="-109" charset="0"/>
        </a:defRPr>
      </a:lvl9pPr>
    </p:titleStyle>
    <p:bodyStyle>
      <a:lvl1pPr marL="231775" indent="-231775" algn="l" defTabSz="915988" rtl="0" eaLnBrk="0" fontAlgn="base" hangingPunct="0">
        <a:spcBef>
          <a:spcPct val="75000"/>
        </a:spcBef>
        <a:spcAft>
          <a:spcPct val="0"/>
        </a:spcAft>
        <a:buClr>
          <a:schemeClr val="tx2"/>
        </a:buClr>
        <a:buFont typeface="Wingdings" panose="05000000000000000000" pitchFamily="2" charset="2"/>
        <a:buChar char="§"/>
        <a:defRPr sz="2200">
          <a:solidFill>
            <a:schemeClr val="tx1"/>
          </a:solidFill>
          <a:latin typeface="+mn-lt"/>
          <a:ea typeface="MS PGothic" panose="020B0600070205080204" pitchFamily="34" charset="-128"/>
          <a:cs typeface="MS PGothic" panose="020B0600070205080204" pitchFamily="34" charset="-128"/>
        </a:defRPr>
      </a:lvl1pPr>
      <a:lvl2pPr marL="568325" indent="-222250" algn="l" defTabSz="915988" rtl="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mn-lt"/>
          <a:ea typeface="MS PGothic" panose="020B0600070205080204" pitchFamily="34" charset="-128"/>
          <a:cs typeface="MS PGothic" charset="-128"/>
        </a:defRPr>
      </a:lvl2pPr>
      <a:lvl3pPr marL="854075" indent="-171450" algn="l" defTabSz="915988"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128"/>
        </a:defRPr>
      </a:lvl3pPr>
      <a:lvl4pPr marL="1719263" indent="-174625" algn="l" defTabSz="915988" rtl="0" eaLnBrk="0" fontAlgn="base" hangingPunct="0">
        <a:spcBef>
          <a:spcPct val="20000"/>
        </a:spcBef>
        <a:spcAft>
          <a:spcPct val="0"/>
        </a:spcAft>
        <a:buChar char="–"/>
        <a:defRPr sz="2000">
          <a:solidFill>
            <a:schemeClr val="tx1"/>
          </a:solidFill>
          <a:latin typeface="Arial"/>
          <a:ea typeface="Geneva" charset="0"/>
          <a:cs typeface="Arial"/>
        </a:defRPr>
      </a:lvl4pPr>
      <a:lvl5pPr marL="2005013" indent="-171450" algn="l" defTabSz="915988" rtl="0" eaLnBrk="0" fontAlgn="base" hangingPunct="0">
        <a:spcBef>
          <a:spcPct val="20000"/>
        </a:spcBef>
        <a:spcAft>
          <a:spcPct val="0"/>
        </a:spcAft>
        <a:buChar char="»"/>
        <a:defRPr sz="2000">
          <a:solidFill>
            <a:schemeClr val="tx1"/>
          </a:solidFill>
          <a:latin typeface="Arial"/>
          <a:ea typeface="Arial" charset="0"/>
          <a:cs typeface="Arial"/>
        </a:defRPr>
      </a:lvl5pPr>
      <a:lvl6pPr marL="24622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6pPr>
      <a:lvl7pPr marL="29194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7pPr>
      <a:lvl8pPr marL="33766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8pPr>
      <a:lvl9pPr marL="38338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 Box 15">
            <a:extLst>
              <a:ext uri="{FF2B5EF4-FFF2-40B4-BE49-F238E27FC236}">
                <a16:creationId xmlns:a16="http://schemas.microsoft.com/office/drawing/2014/main" id="{E596F45D-DF8B-4364-8446-EA61DF1AF08F}"/>
              </a:ext>
            </a:extLst>
          </p:cNvPr>
          <p:cNvSpPr txBox="1">
            <a:spLocks noGrp="1" noChangeArrowheads="1"/>
          </p:cNvSpPr>
          <p:nvPr>
            <p:ph type="title" idx="4294967295"/>
          </p:nvPr>
        </p:nvSpPr>
        <p:spPr bwMode="auto">
          <a:xfrm>
            <a:off x="152400" y="3733800"/>
            <a:ext cx="8763000" cy="1200329"/>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defRPr sz="2200" b="1">
                <a:solidFill>
                  <a:schemeClr val="tx1"/>
                </a:solidFill>
                <a:latin typeface="Times New Roman" panose="02020603050405020304" pitchFamily="18" charset="0"/>
                <a:ea typeface="MS PGothic" panose="020B0600070205080204" pitchFamily="34" charset="-128"/>
              </a:defRPr>
            </a:lvl1pPr>
            <a:lvl2pPr marL="742950" indent="-285750">
              <a:defRPr sz="2200" b="1">
                <a:solidFill>
                  <a:schemeClr val="tx1"/>
                </a:solidFill>
                <a:latin typeface="Times New Roman" panose="02020603050405020304" pitchFamily="18" charset="0"/>
                <a:ea typeface="MS PGothic" panose="020B0600070205080204" pitchFamily="34" charset="-128"/>
              </a:defRPr>
            </a:lvl2pPr>
            <a:lvl3pPr marL="1143000" indent="-228600">
              <a:defRPr sz="2200" b="1">
                <a:solidFill>
                  <a:schemeClr val="tx1"/>
                </a:solidFill>
                <a:latin typeface="Times New Roman" panose="02020603050405020304" pitchFamily="18" charset="0"/>
                <a:ea typeface="MS PGothic" panose="020B0600070205080204" pitchFamily="34" charset="-128"/>
              </a:defRPr>
            </a:lvl3pPr>
            <a:lvl4pPr marL="1600200" indent="-228600">
              <a:defRPr sz="2200" b="1">
                <a:solidFill>
                  <a:schemeClr val="tx1"/>
                </a:solidFill>
                <a:latin typeface="Times New Roman" panose="02020603050405020304" pitchFamily="18" charset="0"/>
                <a:ea typeface="MS PGothic" panose="020B0600070205080204" pitchFamily="34" charset="-128"/>
              </a:defRPr>
            </a:lvl4pPr>
            <a:lvl5pPr marL="2057400" indent="-228600">
              <a:defRPr sz="22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ts val="838"/>
              </a:spcBef>
              <a:spcAft>
                <a:spcPct val="0"/>
              </a:spcAft>
              <a:buClrTx/>
              <a:buSzTx/>
              <a:buFontTx/>
              <a:buNone/>
              <a:tabLst/>
              <a:defRPr/>
            </a:pPr>
            <a:r>
              <a:rPr kumimoji="0" lang="en-US" altLang="en-US" sz="36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Observations </a:t>
            </a:r>
            <a:r>
              <a:rPr kumimoji="0" lang="en-US" altLang="en-US" sz="36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in </a:t>
            </a:r>
            <a:br>
              <a:rPr kumimoji="0" lang="en-US" altLang="en-US" sz="36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br>
            <a:r>
              <a:rPr kumimoji="0" lang="en-US" altLang="en-US" sz="36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Mathematics </a:t>
            </a:r>
            <a:r>
              <a:rPr kumimoji="0" lang="en-US" altLang="en-US" sz="36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Classrooms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Google Shape;270;gd7b2a538cb_0_22">
            <a:extLst>
              <a:ext uri="{FF2B5EF4-FFF2-40B4-BE49-F238E27FC236}">
                <a16:creationId xmlns:a16="http://schemas.microsoft.com/office/drawing/2014/main" id="{0EB89131-F71F-4169-80A1-EA4C3F930857}"/>
              </a:ext>
            </a:extLst>
          </p:cNvPr>
          <p:cNvSpPr txBox="1">
            <a:spLocks noGrp="1"/>
          </p:cNvSpPr>
          <p:nvPr>
            <p:ph type="title"/>
          </p:nvPr>
        </p:nvSpPr>
        <p:spPr>
          <a:xfrm>
            <a:off x="554038" y="3873500"/>
            <a:ext cx="8132762" cy="1362075"/>
          </a:xfrm>
        </p:spPr>
        <p:txBody>
          <a:bodyPr spcFirstLastPara="1" lIns="90600" tIns="44500" rIns="90600" bIns="44500">
            <a:noAutofit/>
          </a:bodyPr>
          <a:lstStyle/>
          <a:p>
            <a:pPr>
              <a:defRPr/>
            </a:pPr>
            <a:r>
              <a:rPr lang="en-US" sz="3600" dirty="0"/>
              <a:t>CORE ACTIONs 1–5 FINDINGS FOR THE </a:t>
            </a:r>
            <a:r>
              <a:rPr lang="en-US" sz="3600" dirty="0">
                <a:ea typeface="Times New Roman"/>
                <a:cs typeface="Times New Roman"/>
                <a:sym typeface="Times New Roman"/>
              </a:rPr>
              <a:t>FULL LESSON VIDEO</a:t>
            </a:r>
            <a:endParaRPr lang="en-US" sz="3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Google Shape;281;p28">
            <a:extLst>
              <a:ext uri="{FF2B5EF4-FFF2-40B4-BE49-F238E27FC236}">
                <a16:creationId xmlns:a16="http://schemas.microsoft.com/office/drawing/2014/main" id="{BBF3AB18-462C-4E5C-B7DB-B1B695D70214}"/>
              </a:ext>
            </a:extLst>
          </p:cNvPr>
          <p:cNvSpPr>
            <a:spLocks noGrp="1" noChangeArrowheads="1"/>
          </p:cNvSpPr>
          <p:nvPr>
            <p:ph type="title"/>
          </p:nvPr>
        </p:nvSpPr>
        <p:spPr/>
        <p:txBody>
          <a:bodyPr lIns="90600" tIns="44500" rIns="90600" bIns="44500"/>
          <a:lstStyle/>
          <a:p>
            <a:r>
              <a:rPr lang="en-US" altLang="en-US" dirty="0"/>
              <a:t>Core Action 1 – Poll</a:t>
            </a:r>
          </a:p>
        </p:txBody>
      </p:sp>
      <p:sp>
        <p:nvSpPr>
          <p:cNvPr id="282" name="Google Shape;282;p28">
            <a:extLst>
              <a:ext uri="{FF2B5EF4-FFF2-40B4-BE49-F238E27FC236}">
                <a16:creationId xmlns:a16="http://schemas.microsoft.com/office/drawing/2014/main" id="{84C2BFB0-37BA-4652-90ED-91F499CDC4AF}"/>
              </a:ext>
            </a:extLst>
          </p:cNvPr>
          <p:cNvSpPr txBox="1">
            <a:spLocks noGrp="1"/>
          </p:cNvSpPr>
          <p:nvPr>
            <p:ph type="body" idx="1"/>
          </p:nvPr>
        </p:nvSpPr>
        <p:spPr>
          <a:xfrm>
            <a:off x="609600" y="1828800"/>
            <a:ext cx="7924800" cy="3951288"/>
          </a:xfrm>
        </p:spPr>
        <p:txBody>
          <a:bodyPr spcFirstLastPara="1" lIns="90600" tIns="44500" rIns="90600" bIns="44500">
            <a:noAutofit/>
          </a:bodyPr>
          <a:lstStyle/>
          <a:p>
            <a:pPr marL="0" indent="0">
              <a:lnSpc>
                <a:spcPct val="120000"/>
              </a:lnSpc>
              <a:spcBef>
                <a:spcPts val="0"/>
              </a:spcBef>
              <a:spcAft>
                <a:spcPts val="0"/>
              </a:spcAft>
              <a:buClr>
                <a:srgbClr val="004080"/>
              </a:buClr>
              <a:buSzPts val="2200"/>
              <a:buFont typeface="Wingdings" panose="05000000000000000000" pitchFamily="2" charset="2"/>
              <a:buNone/>
              <a:defRPr/>
            </a:pPr>
            <a:r>
              <a:rPr lang="en-US" dirty="0">
                <a:ea typeface="Arial"/>
                <a:cs typeface="Arial"/>
                <a:sym typeface="Arial"/>
              </a:rPr>
              <a:t>Select the indicators that you thought were evident in the lesson:</a:t>
            </a:r>
            <a:endParaRPr dirty="0"/>
          </a:p>
          <a:p>
            <a:pPr marL="457200" indent="-457200">
              <a:lnSpc>
                <a:spcPct val="120000"/>
              </a:lnSpc>
              <a:spcBef>
                <a:spcPts val="1200"/>
              </a:spcBef>
              <a:spcAft>
                <a:spcPts val="0"/>
              </a:spcAft>
              <a:buClr>
                <a:srgbClr val="004080"/>
              </a:buClr>
              <a:buSzPts val="2200"/>
              <a:buFont typeface="Arial"/>
              <a:buAutoNum type="arabicPeriod"/>
              <a:defRPr/>
            </a:pPr>
            <a:r>
              <a:rPr lang="en-US" dirty="0">
                <a:ea typeface="Arial"/>
                <a:cs typeface="Arial"/>
                <a:sym typeface="Arial"/>
              </a:rPr>
              <a:t>Indicator A</a:t>
            </a:r>
            <a:endParaRPr dirty="0"/>
          </a:p>
          <a:p>
            <a:pPr marL="457200" indent="-457200">
              <a:lnSpc>
                <a:spcPct val="120000"/>
              </a:lnSpc>
              <a:spcBef>
                <a:spcPts val="1200"/>
              </a:spcBef>
              <a:spcAft>
                <a:spcPts val="0"/>
              </a:spcAft>
              <a:buClr>
                <a:srgbClr val="004080"/>
              </a:buClr>
              <a:buSzPts val="2200"/>
              <a:buFont typeface="Arial"/>
              <a:buAutoNum type="arabicPeriod"/>
              <a:defRPr/>
            </a:pPr>
            <a:r>
              <a:rPr lang="en-US" dirty="0">
                <a:ea typeface="Arial"/>
                <a:cs typeface="Arial"/>
                <a:sym typeface="Arial"/>
              </a:rPr>
              <a:t>Indicator B</a:t>
            </a:r>
            <a:endParaRPr dirty="0"/>
          </a:p>
          <a:p>
            <a:pPr marL="457200" indent="-457200">
              <a:lnSpc>
                <a:spcPct val="120000"/>
              </a:lnSpc>
              <a:spcBef>
                <a:spcPts val="1200"/>
              </a:spcBef>
              <a:spcAft>
                <a:spcPts val="0"/>
              </a:spcAft>
              <a:buClr>
                <a:srgbClr val="004080"/>
              </a:buClr>
              <a:buSzPts val="2200"/>
              <a:buFont typeface="Arial"/>
              <a:buAutoNum type="arabicPeriod"/>
              <a:defRPr/>
            </a:pPr>
            <a:r>
              <a:rPr lang="en-US" dirty="0">
                <a:ea typeface="Arial"/>
                <a:cs typeface="Arial"/>
                <a:sym typeface="Arial"/>
              </a:rPr>
              <a:t>Indicator C</a:t>
            </a:r>
          </a:p>
          <a:p>
            <a:pPr marL="457200" indent="-457200">
              <a:lnSpc>
                <a:spcPct val="120000"/>
              </a:lnSpc>
              <a:spcBef>
                <a:spcPts val="1200"/>
              </a:spcBef>
              <a:spcAft>
                <a:spcPts val="0"/>
              </a:spcAft>
              <a:buClr>
                <a:srgbClr val="004080"/>
              </a:buClr>
              <a:buSzPts val="2200"/>
              <a:buFont typeface="Arial"/>
              <a:buAutoNum type="arabicPeriod"/>
              <a:defRPr/>
            </a:pPr>
            <a:endParaRPr lang="en-US" dirty="0">
              <a:cs typeface="Arial"/>
              <a:sym typeface="Arial"/>
            </a:endParaRPr>
          </a:p>
        </p:txBody>
      </p:sp>
      <p:pic>
        <p:nvPicPr>
          <p:cNvPr id="78851" name="Picture 4">
            <a:extLst>
              <a:ext uri="{FF2B5EF4-FFF2-40B4-BE49-F238E27FC236}">
                <a16:creationId xmlns:a16="http://schemas.microsoft.com/office/drawing/2014/main" id="{86FB2228-9B53-4338-B071-FB848F4804E6}"/>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9675" y="166688"/>
            <a:ext cx="1247775"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Google Shape;293;p30">
            <a:extLst>
              <a:ext uri="{FF2B5EF4-FFF2-40B4-BE49-F238E27FC236}">
                <a16:creationId xmlns:a16="http://schemas.microsoft.com/office/drawing/2014/main" id="{4BAC9EA7-8D49-445A-A8F0-CBB5927FFBA8}"/>
              </a:ext>
            </a:extLst>
          </p:cNvPr>
          <p:cNvSpPr>
            <a:spLocks noGrp="1" noChangeArrowheads="1"/>
          </p:cNvSpPr>
          <p:nvPr>
            <p:ph type="title" idx="4294967295"/>
          </p:nvPr>
        </p:nvSpPr>
        <p:spPr>
          <a:xfrm>
            <a:off x="609600" y="138035"/>
            <a:ext cx="7658100" cy="1116012"/>
          </a:xfrm>
        </p:spPr>
        <p:txBody>
          <a:bodyPr lIns="90600" tIns="44500" rIns="90600" bIns="44500"/>
          <a:lstStyle/>
          <a:p>
            <a:r>
              <a:rPr lang="en-US" altLang="en-US" dirty="0"/>
              <a:t>Compare Your Ratings &amp; Evidence to the Sample Ratings for Core Action 1</a:t>
            </a:r>
          </a:p>
        </p:txBody>
      </p:sp>
      <p:sp>
        <p:nvSpPr>
          <p:cNvPr id="5" name="Google Shape;225;p22" descr="10 minutes">
            <a:extLst>
              <a:ext uri="{FF2B5EF4-FFF2-40B4-BE49-F238E27FC236}">
                <a16:creationId xmlns:a16="http://schemas.microsoft.com/office/drawing/2014/main" id="{335ADB28-FD07-A249-A01E-1DC56C056966}"/>
              </a:ext>
            </a:extLst>
          </p:cNvPr>
          <p:cNvSpPr txBox="1"/>
          <p:nvPr/>
        </p:nvSpPr>
        <p:spPr>
          <a:xfrm>
            <a:off x="6096000" y="5969760"/>
            <a:ext cx="2590800" cy="400050"/>
          </a:xfrm>
          <a:prstGeom prst="rect">
            <a:avLst/>
          </a:prstGeom>
          <a:solidFill>
            <a:schemeClr val="accent2"/>
          </a:solidFill>
          <a:ln w="25400" cap="flat" cmpd="sng">
            <a:solidFill>
              <a:srgbClr val="8C3836"/>
            </a:solidFill>
            <a:prstDash val="solid"/>
            <a:miter lim="800000"/>
            <a:headEnd type="none" w="sm" len="sm"/>
            <a:tailEnd type="none" w="sm" len="sm"/>
          </a:ln>
          <a:effectLst>
            <a:outerShdw blurRad="50800" dist="38100" algn="l" rotWithShape="0">
              <a:srgbClr val="000000">
                <a:alpha val="39607"/>
              </a:srgbClr>
            </a:outerShdw>
          </a:effectLst>
        </p:spPr>
        <p:txBody>
          <a:bodyPr spcFirstLastPara="1" lIns="91425" tIns="45700" rIns="91425" bIns="45700">
            <a:spAutoFit/>
          </a:bodyPr>
          <a:lstStyle/>
          <a:p>
            <a:pPr algn="ctr">
              <a:spcBef>
                <a:spcPts val="0"/>
              </a:spcBef>
              <a:spcAft>
                <a:spcPts val="0"/>
              </a:spcAft>
              <a:defRPr/>
            </a:pPr>
            <a:r>
              <a:rPr lang="en-US" sz="2000" b="0" dirty="0">
                <a:solidFill>
                  <a:schemeClr val="lt1"/>
                </a:solidFill>
                <a:latin typeface="Arial"/>
                <a:ea typeface="Arial"/>
                <a:cs typeface="Arial"/>
                <a:sym typeface="Arial"/>
              </a:rPr>
              <a:t>5 minutes</a:t>
            </a:r>
            <a:endParaRPr dirty="0"/>
          </a:p>
        </p:txBody>
      </p:sp>
      <p:pic>
        <p:nvPicPr>
          <p:cNvPr id="6" name="Picture 5" descr="Core Action 1. Lesson content is rigorous and relevant for the level defined by the state-adopted standards.&#10;A. Instructor establishes well-defined standards-based lesson goals.&#10;B. Students are working with texts at or above the expected complexity for the level(s) as defined by the standards.&#10;C. Students spend most class time engaged with some combination of reading, writing, or speaking directly about knowledge-building text(s).&#10;Evidence observed:">
            <a:extLst>
              <a:ext uri="{FF2B5EF4-FFF2-40B4-BE49-F238E27FC236}">
                <a16:creationId xmlns:a16="http://schemas.microsoft.com/office/drawing/2014/main" id="{0EE15EC0-69FD-D88C-ED7F-B082F3C1A918}"/>
              </a:ext>
            </a:extLst>
          </p:cNvPr>
          <p:cNvPicPr>
            <a:picLocks noChangeAspect="1"/>
          </p:cNvPicPr>
          <p:nvPr/>
        </p:nvPicPr>
        <p:blipFill>
          <a:blip r:embed="rId3"/>
          <a:stretch>
            <a:fillRect/>
          </a:stretch>
        </p:blipFill>
        <p:spPr>
          <a:xfrm>
            <a:off x="571500" y="1449435"/>
            <a:ext cx="8001000" cy="4285180"/>
          </a:xfrm>
          <a:prstGeom prst="rect">
            <a:avLst/>
          </a:prstGeom>
        </p:spPr>
      </p:pic>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Google Shape;287;p29">
            <a:extLst>
              <a:ext uri="{FF2B5EF4-FFF2-40B4-BE49-F238E27FC236}">
                <a16:creationId xmlns:a16="http://schemas.microsoft.com/office/drawing/2014/main" id="{B202FFD5-2476-4618-B935-3EB092F3F4D8}"/>
              </a:ext>
            </a:extLst>
          </p:cNvPr>
          <p:cNvSpPr>
            <a:spLocks noGrp="1" noChangeArrowheads="1"/>
          </p:cNvSpPr>
          <p:nvPr>
            <p:ph type="title"/>
          </p:nvPr>
        </p:nvSpPr>
        <p:spPr>
          <a:xfrm>
            <a:off x="1295400" y="304800"/>
            <a:ext cx="7086600" cy="758825"/>
          </a:xfrm>
        </p:spPr>
        <p:txBody>
          <a:bodyPr lIns="90600" tIns="44500" rIns="90600" bIns="44500"/>
          <a:lstStyle/>
          <a:p>
            <a:r>
              <a:rPr lang="en-US" altLang="en-US" dirty="0"/>
              <a:t>Share Findings for Core Action 1</a:t>
            </a:r>
          </a:p>
        </p:txBody>
      </p:sp>
      <p:sp>
        <p:nvSpPr>
          <p:cNvPr id="80898" name="Google Shape;288;p29">
            <a:extLst>
              <a:ext uri="{FF2B5EF4-FFF2-40B4-BE49-F238E27FC236}">
                <a16:creationId xmlns:a16="http://schemas.microsoft.com/office/drawing/2014/main" id="{0C44D048-B0DD-4F27-90AE-59241B0630F0}"/>
              </a:ext>
            </a:extLst>
          </p:cNvPr>
          <p:cNvSpPr>
            <a:spLocks noGrp="1" noChangeArrowheads="1"/>
          </p:cNvSpPr>
          <p:nvPr>
            <p:ph type="body" idx="1"/>
          </p:nvPr>
        </p:nvSpPr>
        <p:spPr>
          <a:xfrm>
            <a:off x="609600" y="1731963"/>
            <a:ext cx="7924800" cy="3001962"/>
          </a:xfrm>
        </p:spPr>
        <p:txBody>
          <a:bodyPr lIns="90600" tIns="44500" rIns="90600" bIns="44500"/>
          <a:lstStyle/>
          <a:p>
            <a:pPr>
              <a:lnSpc>
                <a:spcPct val="120000"/>
              </a:lnSpc>
              <a:spcBef>
                <a:spcPct val="0"/>
              </a:spcBef>
              <a:buClr>
                <a:srgbClr val="004080"/>
              </a:buClr>
              <a:buSzPts val="2200"/>
            </a:pPr>
            <a:r>
              <a:rPr lang="en-US" altLang="en-US" dirty="0">
                <a:cs typeface="Arial" panose="020B0604020202020204" pitchFamily="34" charset="0"/>
                <a:sym typeface="Arial" panose="020B0604020202020204" pitchFamily="34" charset="0"/>
              </a:rPr>
              <a:t>Let’s have a couple of teams share their ratings and the evidence that supports those ratings.</a:t>
            </a:r>
          </a:p>
          <a:p>
            <a:pPr>
              <a:lnSpc>
                <a:spcPct val="120000"/>
              </a:lnSpc>
              <a:spcBef>
                <a:spcPct val="0"/>
              </a:spcBef>
              <a:buClr>
                <a:srgbClr val="004080"/>
              </a:buClr>
              <a:buSzPts val="2200"/>
            </a:pPr>
            <a:endParaRPr lang="en-US" altLang="en-US" dirty="0">
              <a:cs typeface="Arial" panose="020B0604020202020204" pitchFamily="34" charset="0"/>
              <a:sym typeface="Arial" panose="020B0604020202020204" pitchFamily="34" charset="0"/>
            </a:endParaRPr>
          </a:p>
          <a:p>
            <a:pPr>
              <a:lnSpc>
                <a:spcPct val="120000"/>
              </a:lnSpc>
              <a:spcBef>
                <a:spcPct val="0"/>
              </a:spcBef>
              <a:buClr>
                <a:srgbClr val="004080"/>
              </a:buClr>
              <a:buSzPts val="2200"/>
            </a:pPr>
            <a:r>
              <a:rPr lang="en-US" altLang="en-US" dirty="0">
                <a:cs typeface="Arial" panose="020B0604020202020204" pitchFamily="34" charset="0"/>
                <a:sym typeface="Arial" panose="020B0604020202020204" pitchFamily="34" charset="0"/>
              </a:rPr>
              <a:t>Did anyone have different ratings or evidence that they would like to share?</a:t>
            </a:r>
          </a:p>
          <a:p>
            <a:pPr marL="0" indent="0">
              <a:lnSpc>
                <a:spcPct val="120000"/>
              </a:lnSpc>
              <a:spcBef>
                <a:spcPct val="0"/>
              </a:spcBef>
              <a:buClr>
                <a:srgbClr val="004080"/>
              </a:buClr>
              <a:buSzPts val="2200"/>
              <a:buFont typeface="Wingdings" panose="05000000000000000000" pitchFamily="2" charset="2"/>
              <a:buNone/>
            </a:pPr>
            <a:endParaRPr lang="en-US" altLang="en-US" dirty="0">
              <a:cs typeface="Arial" panose="020B0604020202020204" pitchFamily="34" charset="0"/>
              <a:sym typeface="Arial" panose="020B0604020202020204" pitchFamily="34" charset="0"/>
            </a:endParaRPr>
          </a:p>
          <a:p>
            <a:pPr marL="0" indent="0">
              <a:lnSpc>
                <a:spcPct val="120000"/>
              </a:lnSpc>
              <a:spcBef>
                <a:spcPct val="0"/>
              </a:spcBef>
              <a:buClr>
                <a:srgbClr val="004080"/>
              </a:buClr>
              <a:buSzPts val="2200"/>
              <a:buFont typeface="Wingdings" panose="05000000000000000000" pitchFamily="2" charset="2"/>
              <a:buNone/>
            </a:pPr>
            <a:endParaRPr lang="en-US" altLang="en-US" dirty="0"/>
          </a:p>
        </p:txBody>
      </p:sp>
      <p:pic>
        <p:nvPicPr>
          <p:cNvPr id="80899" name="Picture 2" descr="Solid Black Megaphone Icon 4 (Graphic) by ahlangraphic · Creative Fabrica">
            <a:extLst>
              <a:ext uri="{FF2B5EF4-FFF2-40B4-BE49-F238E27FC236}">
                <a16:creationId xmlns:a16="http://schemas.microsoft.com/office/drawing/2014/main" id="{F99A87E5-D5B1-4301-916A-25D8746342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7931" t="25130" r="26552" b="25130"/>
          <a:stretch>
            <a:fillRect/>
          </a:stretch>
        </p:blipFill>
        <p:spPr bwMode="auto">
          <a:xfrm>
            <a:off x="8097838" y="330200"/>
            <a:ext cx="8731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Google Shape;299;p31">
            <a:extLst>
              <a:ext uri="{FF2B5EF4-FFF2-40B4-BE49-F238E27FC236}">
                <a16:creationId xmlns:a16="http://schemas.microsoft.com/office/drawing/2014/main" id="{912204D1-902E-4DAA-A52F-3EB80A506CBD}"/>
              </a:ext>
            </a:extLst>
          </p:cNvPr>
          <p:cNvSpPr>
            <a:spLocks noGrp="1" noChangeArrowheads="1"/>
          </p:cNvSpPr>
          <p:nvPr>
            <p:ph type="title"/>
          </p:nvPr>
        </p:nvSpPr>
        <p:spPr>
          <a:xfrm>
            <a:off x="1295400" y="304800"/>
            <a:ext cx="7086600" cy="773113"/>
          </a:xfrm>
        </p:spPr>
        <p:txBody>
          <a:bodyPr lIns="90600" tIns="44500" rIns="90600" bIns="44500"/>
          <a:lstStyle/>
          <a:p>
            <a:r>
              <a:rPr lang="en-US" altLang="en-US" dirty="0"/>
              <a:t>Core Action 2 – Poll</a:t>
            </a:r>
          </a:p>
        </p:txBody>
      </p:sp>
      <p:sp>
        <p:nvSpPr>
          <p:cNvPr id="300" name="Google Shape;300;p31">
            <a:extLst>
              <a:ext uri="{FF2B5EF4-FFF2-40B4-BE49-F238E27FC236}">
                <a16:creationId xmlns:a16="http://schemas.microsoft.com/office/drawing/2014/main" id="{B75FCD5A-28D7-4E01-AD5C-90EF2F73029A}"/>
              </a:ext>
            </a:extLst>
          </p:cNvPr>
          <p:cNvSpPr txBox="1">
            <a:spLocks noGrp="1"/>
          </p:cNvSpPr>
          <p:nvPr>
            <p:ph type="body" idx="1"/>
          </p:nvPr>
        </p:nvSpPr>
        <p:spPr>
          <a:xfrm>
            <a:off x="609600" y="1828800"/>
            <a:ext cx="7924800" cy="3951288"/>
          </a:xfrm>
        </p:spPr>
        <p:txBody>
          <a:bodyPr spcFirstLastPara="1" lIns="90600" tIns="44500" rIns="90600" bIns="44500">
            <a:noAutofit/>
          </a:bodyPr>
          <a:lstStyle/>
          <a:p>
            <a:pPr marL="0" indent="0">
              <a:lnSpc>
                <a:spcPct val="120000"/>
              </a:lnSpc>
              <a:spcBef>
                <a:spcPts val="0"/>
              </a:spcBef>
              <a:spcAft>
                <a:spcPts val="0"/>
              </a:spcAft>
              <a:buClr>
                <a:srgbClr val="004080"/>
              </a:buClr>
              <a:buSzPts val="2200"/>
              <a:buFont typeface="Wingdings" panose="05000000000000000000" pitchFamily="2" charset="2"/>
              <a:buNone/>
              <a:defRPr/>
            </a:pPr>
            <a:r>
              <a:rPr lang="en-US" dirty="0">
                <a:ea typeface="Arial"/>
                <a:cs typeface="Arial"/>
                <a:sym typeface="Arial"/>
              </a:rPr>
              <a:t>Select the indicators that you thought were evident in the lesson:</a:t>
            </a:r>
            <a:endParaRPr dirty="0"/>
          </a:p>
          <a:p>
            <a:pPr marL="457200" indent="-457200">
              <a:lnSpc>
                <a:spcPct val="120000"/>
              </a:lnSpc>
              <a:spcBef>
                <a:spcPts val="1200"/>
              </a:spcBef>
              <a:spcAft>
                <a:spcPts val="0"/>
              </a:spcAft>
              <a:buClr>
                <a:srgbClr val="004080"/>
              </a:buClr>
              <a:buSzPts val="2200"/>
              <a:buFont typeface="Arial"/>
              <a:buAutoNum type="arabicPeriod"/>
              <a:defRPr/>
            </a:pPr>
            <a:r>
              <a:rPr lang="en-US" dirty="0">
                <a:ea typeface="Arial"/>
                <a:cs typeface="Arial"/>
                <a:sym typeface="Arial"/>
              </a:rPr>
              <a:t>Indicator A</a:t>
            </a:r>
            <a:endParaRPr dirty="0"/>
          </a:p>
          <a:p>
            <a:pPr marL="457200" indent="-457200">
              <a:lnSpc>
                <a:spcPct val="120000"/>
              </a:lnSpc>
              <a:spcBef>
                <a:spcPts val="1200"/>
              </a:spcBef>
              <a:spcAft>
                <a:spcPts val="0"/>
              </a:spcAft>
              <a:buClr>
                <a:srgbClr val="004080"/>
              </a:buClr>
              <a:buSzPts val="2200"/>
              <a:buFont typeface="Arial"/>
              <a:buAutoNum type="arabicPeriod"/>
              <a:defRPr/>
            </a:pPr>
            <a:r>
              <a:rPr lang="en-US" dirty="0">
                <a:ea typeface="Arial"/>
                <a:cs typeface="Arial"/>
                <a:sym typeface="Arial"/>
              </a:rPr>
              <a:t>Indicator B</a:t>
            </a:r>
            <a:endParaRPr dirty="0"/>
          </a:p>
          <a:p>
            <a:pPr marL="457200" indent="-457200">
              <a:lnSpc>
                <a:spcPct val="120000"/>
              </a:lnSpc>
              <a:spcBef>
                <a:spcPts val="1200"/>
              </a:spcBef>
              <a:spcAft>
                <a:spcPts val="0"/>
              </a:spcAft>
              <a:buClr>
                <a:srgbClr val="004080"/>
              </a:buClr>
              <a:buSzPts val="2200"/>
              <a:buFont typeface="Arial"/>
              <a:buAutoNum type="arabicPeriod"/>
              <a:defRPr/>
            </a:pPr>
            <a:r>
              <a:rPr lang="en-US" dirty="0">
                <a:ea typeface="Arial"/>
                <a:cs typeface="Arial"/>
                <a:sym typeface="Arial"/>
              </a:rPr>
              <a:t>Indicator C</a:t>
            </a:r>
          </a:p>
          <a:p>
            <a:pPr marL="0" indent="0">
              <a:lnSpc>
                <a:spcPct val="120000"/>
              </a:lnSpc>
              <a:spcBef>
                <a:spcPts val="1200"/>
              </a:spcBef>
              <a:spcAft>
                <a:spcPts val="0"/>
              </a:spcAft>
              <a:buClr>
                <a:srgbClr val="004080"/>
              </a:buClr>
              <a:buSzPts val="2200"/>
              <a:buNone/>
              <a:defRPr/>
            </a:pPr>
            <a:endParaRPr dirty="0"/>
          </a:p>
        </p:txBody>
      </p:sp>
      <p:pic>
        <p:nvPicPr>
          <p:cNvPr id="84995" name="Picture 4">
            <a:extLst>
              <a:ext uri="{FF2B5EF4-FFF2-40B4-BE49-F238E27FC236}">
                <a16:creationId xmlns:a16="http://schemas.microsoft.com/office/drawing/2014/main" id="{DFE2D62A-0067-476C-88DE-BEB6B1DBEAF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6025" y="69850"/>
            <a:ext cx="124777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Google Shape;311;p33">
            <a:extLst>
              <a:ext uri="{FF2B5EF4-FFF2-40B4-BE49-F238E27FC236}">
                <a16:creationId xmlns:a16="http://schemas.microsoft.com/office/drawing/2014/main" id="{24A5ACF4-03FF-4A29-AC76-3CB0752DF450}"/>
              </a:ext>
            </a:extLst>
          </p:cNvPr>
          <p:cNvSpPr>
            <a:spLocks noGrp="1" noChangeArrowheads="1"/>
          </p:cNvSpPr>
          <p:nvPr>
            <p:ph type="title" idx="4294967295"/>
          </p:nvPr>
        </p:nvSpPr>
        <p:spPr>
          <a:xfrm>
            <a:off x="609282" y="105608"/>
            <a:ext cx="7940675" cy="1185863"/>
          </a:xfrm>
        </p:spPr>
        <p:txBody>
          <a:bodyPr lIns="90600" tIns="44500" rIns="90600" bIns="44500"/>
          <a:lstStyle/>
          <a:p>
            <a:r>
              <a:rPr lang="en-US" altLang="en-US" dirty="0"/>
              <a:t>Compare Your Ratings &amp; Evidence to the Sample Ratings for Core Action 2</a:t>
            </a:r>
          </a:p>
        </p:txBody>
      </p:sp>
      <p:sp>
        <p:nvSpPr>
          <p:cNvPr id="5" name="Google Shape;225;p22" descr="10 minutes">
            <a:extLst>
              <a:ext uri="{FF2B5EF4-FFF2-40B4-BE49-F238E27FC236}">
                <a16:creationId xmlns:a16="http://schemas.microsoft.com/office/drawing/2014/main" id="{C3790028-1B57-744A-ACCC-A985F38354A7}"/>
              </a:ext>
            </a:extLst>
          </p:cNvPr>
          <p:cNvSpPr txBox="1"/>
          <p:nvPr/>
        </p:nvSpPr>
        <p:spPr>
          <a:xfrm>
            <a:off x="6096000" y="5969760"/>
            <a:ext cx="2590800" cy="400050"/>
          </a:xfrm>
          <a:prstGeom prst="rect">
            <a:avLst/>
          </a:prstGeom>
          <a:solidFill>
            <a:schemeClr val="accent2"/>
          </a:solidFill>
          <a:ln w="25400" cap="flat" cmpd="sng">
            <a:solidFill>
              <a:srgbClr val="8C3836"/>
            </a:solidFill>
            <a:prstDash val="solid"/>
            <a:miter lim="800000"/>
            <a:headEnd type="none" w="sm" len="sm"/>
            <a:tailEnd type="none" w="sm" len="sm"/>
          </a:ln>
          <a:effectLst>
            <a:outerShdw blurRad="50800" dist="38100" algn="l" rotWithShape="0">
              <a:srgbClr val="000000">
                <a:alpha val="39607"/>
              </a:srgbClr>
            </a:outerShdw>
          </a:effectLst>
        </p:spPr>
        <p:txBody>
          <a:bodyPr spcFirstLastPara="1" lIns="91425" tIns="45700" rIns="91425" bIns="45700">
            <a:spAutoFit/>
          </a:bodyPr>
          <a:lstStyle/>
          <a:p>
            <a:pPr algn="ctr">
              <a:spcBef>
                <a:spcPts val="0"/>
              </a:spcBef>
              <a:spcAft>
                <a:spcPts val="0"/>
              </a:spcAft>
              <a:defRPr/>
            </a:pPr>
            <a:r>
              <a:rPr lang="en-US" sz="2000" b="0" dirty="0">
                <a:solidFill>
                  <a:schemeClr val="lt1"/>
                </a:solidFill>
                <a:latin typeface="Arial"/>
                <a:ea typeface="Arial"/>
                <a:cs typeface="Arial"/>
                <a:sym typeface="Arial"/>
              </a:rPr>
              <a:t>5 minutes</a:t>
            </a:r>
            <a:endParaRPr dirty="0"/>
          </a:p>
        </p:txBody>
      </p:sp>
      <p:pic>
        <p:nvPicPr>
          <p:cNvPr id="6" name="Picture 5" descr="Core Action 2. Lesson activities prepare students to access the content of the lesson.&#10;A. Instructor explicitly links lesson content to previous lessons or students’ prior knowledge.B. Instructor offers a range of brief and engaging auxiliary resources to build students’ knowledge and vocabulary about lesson content. This includes suchresources as visual images, videos, and supplementary texts.C. Instructor draws on students’ funds of knowledge about the topic and content of the lesson and provides opportunities for peer-sharing.Evidence observed:">
            <a:extLst>
              <a:ext uri="{FF2B5EF4-FFF2-40B4-BE49-F238E27FC236}">
                <a16:creationId xmlns:a16="http://schemas.microsoft.com/office/drawing/2014/main" id="{4609633D-6017-17DC-D714-E8FD673E3867}"/>
              </a:ext>
            </a:extLst>
          </p:cNvPr>
          <p:cNvPicPr>
            <a:picLocks noChangeAspect="1"/>
          </p:cNvPicPr>
          <p:nvPr/>
        </p:nvPicPr>
        <p:blipFill>
          <a:blip r:embed="rId3"/>
          <a:stretch>
            <a:fillRect/>
          </a:stretch>
        </p:blipFill>
        <p:spPr>
          <a:xfrm>
            <a:off x="152081" y="1866664"/>
            <a:ext cx="8855075" cy="3124671"/>
          </a:xfrm>
          <a:prstGeom prst="rect">
            <a:avLst/>
          </a:prstGeom>
        </p:spPr>
      </p:pic>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Google Shape;305;p32">
            <a:extLst>
              <a:ext uri="{FF2B5EF4-FFF2-40B4-BE49-F238E27FC236}">
                <a16:creationId xmlns:a16="http://schemas.microsoft.com/office/drawing/2014/main" id="{7A9C1CEB-E895-4E80-BE17-BAB24E774019}"/>
              </a:ext>
            </a:extLst>
          </p:cNvPr>
          <p:cNvSpPr>
            <a:spLocks noGrp="1" noChangeArrowheads="1"/>
          </p:cNvSpPr>
          <p:nvPr>
            <p:ph type="title"/>
          </p:nvPr>
        </p:nvSpPr>
        <p:spPr>
          <a:xfrm>
            <a:off x="1190625" y="304800"/>
            <a:ext cx="7191375" cy="842963"/>
          </a:xfrm>
        </p:spPr>
        <p:txBody>
          <a:bodyPr lIns="90600" tIns="44500" rIns="90600" bIns="44500"/>
          <a:lstStyle/>
          <a:p>
            <a:r>
              <a:rPr lang="en-US" altLang="en-US" dirty="0"/>
              <a:t>Share Findings for</a:t>
            </a:r>
            <a:r>
              <a:rPr lang="en-US" altLang="en-US" dirty="0">
                <a:solidFill>
                  <a:srgbClr val="FF0000"/>
                </a:solidFill>
              </a:rPr>
              <a:t> </a:t>
            </a:r>
            <a:r>
              <a:rPr lang="en-US" altLang="en-US" dirty="0"/>
              <a:t>Core Action 2</a:t>
            </a:r>
          </a:p>
        </p:txBody>
      </p:sp>
      <p:sp>
        <p:nvSpPr>
          <p:cNvPr id="87042" name="Google Shape;306;p32">
            <a:extLst>
              <a:ext uri="{FF2B5EF4-FFF2-40B4-BE49-F238E27FC236}">
                <a16:creationId xmlns:a16="http://schemas.microsoft.com/office/drawing/2014/main" id="{7213D775-5701-4E83-95BD-A125AB3B3618}"/>
              </a:ext>
            </a:extLst>
          </p:cNvPr>
          <p:cNvSpPr>
            <a:spLocks noGrp="1" noChangeArrowheads="1"/>
          </p:cNvSpPr>
          <p:nvPr>
            <p:ph type="body" idx="1"/>
          </p:nvPr>
        </p:nvSpPr>
        <p:spPr>
          <a:xfrm>
            <a:off x="722313" y="1684338"/>
            <a:ext cx="7812087" cy="3514725"/>
          </a:xfrm>
        </p:spPr>
        <p:txBody>
          <a:bodyPr lIns="90600" tIns="44500" rIns="90600" bIns="44500"/>
          <a:lstStyle/>
          <a:p>
            <a:pPr>
              <a:lnSpc>
                <a:spcPct val="120000"/>
              </a:lnSpc>
              <a:spcBef>
                <a:spcPct val="0"/>
              </a:spcBef>
              <a:buClr>
                <a:srgbClr val="004080"/>
              </a:buClr>
              <a:buSzPts val="2200"/>
            </a:pPr>
            <a:r>
              <a:rPr lang="en-US" altLang="en-US" dirty="0">
                <a:cs typeface="Arial" panose="020B0604020202020204" pitchFamily="34" charset="0"/>
                <a:sym typeface="Arial" panose="020B0604020202020204" pitchFamily="34" charset="0"/>
              </a:rPr>
              <a:t>Let’s have a couple of teams share their ratings and the evidence that supports those ratings.</a:t>
            </a:r>
          </a:p>
          <a:p>
            <a:pPr>
              <a:lnSpc>
                <a:spcPct val="120000"/>
              </a:lnSpc>
              <a:spcBef>
                <a:spcPct val="0"/>
              </a:spcBef>
              <a:buClr>
                <a:srgbClr val="004080"/>
              </a:buClr>
              <a:buSzPts val="2200"/>
            </a:pPr>
            <a:endParaRPr lang="en-US" altLang="en-US" dirty="0">
              <a:cs typeface="Arial" panose="020B0604020202020204" pitchFamily="34" charset="0"/>
              <a:sym typeface="Arial" panose="020B0604020202020204" pitchFamily="34" charset="0"/>
            </a:endParaRPr>
          </a:p>
          <a:p>
            <a:pPr>
              <a:lnSpc>
                <a:spcPct val="120000"/>
              </a:lnSpc>
              <a:spcBef>
                <a:spcPct val="0"/>
              </a:spcBef>
              <a:buClr>
                <a:srgbClr val="004080"/>
              </a:buClr>
              <a:buSzPts val="2200"/>
            </a:pPr>
            <a:r>
              <a:rPr lang="en-US" altLang="en-US" dirty="0">
                <a:cs typeface="Arial" panose="020B0604020202020204" pitchFamily="34" charset="0"/>
                <a:sym typeface="Arial" panose="020B0604020202020204" pitchFamily="34" charset="0"/>
              </a:rPr>
              <a:t>Did anyone have different ratings or evidence they would like to share?</a:t>
            </a:r>
          </a:p>
          <a:p>
            <a:pPr marL="0" indent="0">
              <a:lnSpc>
                <a:spcPct val="120000"/>
              </a:lnSpc>
              <a:spcBef>
                <a:spcPct val="0"/>
              </a:spcBef>
              <a:buClr>
                <a:srgbClr val="004080"/>
              </a:buClr>
              <a:buSzPts val="2200"/>
              <a:buFont typeface="Wingdings" panose="05000000000000000000" pitchFamily="2" charset="2"/>
              <a:buNone/>
            </a:pPr>
            <a:endParaRPr lang="en-US" altLang="en-US" dirty="0"/>
          </a:p>
        </p:txBody>
      </p:sp>
      <p:pic>
        <p:nvPicPr>
          <p:cNvPr id="87043" name="Picture 2" descr="Solid Black Megaphone Icon 4 (Graphic) by ahlangraphic · Creative Fabrica">
            <a:extLst>
              <a:ext uri="{FF2B5EF4-FFF2-40B4-BE49-F238E27FC236}">
                <a16:creationId xmlns:a16="http://schemas.microsoft.com/office/drawing/2014/main" id="{F3A2C430-8EF7-4E92-AF60-8D0DE03FED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7931" t="25130" r="26552" b="25130"/>
          <a:stretch>
            <a:fillRect/>
          </a:stretch>
        </p:blipFill>
        <p:spPr bwMode="auto">
          <a:xfrm>
            <a:off x="7980363" y="304800"/>
            <a:ext cx="871537"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Google Shape;317;p34">
            <a:extLst>
              <a:ext uri="{FF2B5EF4-FFF2-40B4-BE49-F238E27FC236}">
                <a16:creationId xmlns:a16="http://schemas.microsoft.com/office/drawing/2014/main" id="{D0E1A3B5-7E02-4801-82AE-C53351604780}"/>
              </a:ext>
            </a:extLst>
          </p:cNvPr>
          <p:cNvSpPr>
            <a:spLocks noGrp="1" noChangeArrowheads="1"/>
          </p:cNvSpPr>
          <p:nvPr>
            <p:ph type="title"/>
          </p:nvPr>
        </p:nvSpPr>
        <p:spPr>
          <a:xfrm>
            <a:off x="1295400" y="304800"/>
            <a:ext cx="7086600" cy="773113"/>
          </a:xfrm>
        </p:spPr>
        <p:txBody>
          <a:bodyPr lIns="90600" tIns="44500" rIns="90600" bIns="44500"/>
          <a:lstStyle/>
          <a:p>
            <a:br>
              <a:rPr lang="en-US" altLang="en-US" sz="3200" dirty="0">
                <a:solidFill>
                  <a:srgbClr val="FF0000"/>
                </a:solidFill>
              </a:rPr>
            </a:br>
            <a:r>
              <a:rPr lang="en-US" altLang="en-US" dirty="0"/>
              <a:t>Core Action 3 – Poll</a:t>
            </a:r>
          </a:p>
        </p:txBody>
      </p:sp>
      <p:sp>
        <p:nvSpPr>
          <p:cNvPr id="318" name="Google Shape;318;p34">
            <a:extLst>
              <a:ext uri="{FF2B5EF4-FFF2-40B4-BE49-F238E27FC236}">
                <a16:creationId xmlns:a16="http://schemas.microsoft.com/office/drawing/2014/main" id="{4157D3F5-CFEA-463B-A33A-BB0514EC2329}"/>
              </a:ext>
            </a:extLst>
          </p:cNvPr>
          <p:cNvSpPr txBox="1">
            <a:spLocks noGrp="1"/>
          </p:cNvSpPr>
          <p:nvPr>
            <p:ph type="body" idx="1"/>
          </p:nvPr>
        </p:nvSpPr>
        <p:spPr>
          <a:xfrm>
            <a:off x="609600" y="1828800"/>
            <a:ext cx="7924800" cy="3951288"/>
          </a:xfrm>
        </p:spPr>
        <p:txBody>
          <a:bodyPr spcFirstLastPara="1" lIns="90600" tIns="44500" rIns="90600" bIns="44500">
            <a:noAutofit/>
          </a:bodyPr>
          <a:lstStyle/>
          <a:p>
            <a:pPr marL="0" indent="0">
              <a:lnSpc>
                <a:spcPct val="120000"/>
              </a:lnSpc>
              <a:spcBef>
                <a:spcPts val="0"/>
              </a:spcBef>
              <a:spcAft>
                <a:spcPts val="0"/>
              </a:spcAft>
              <a:buClr>
                <a:srgbClr val="004080"/>
              </a:buClr>
              <a:buSzPts val="2200"/>
              <a:buFont typeface="Wingdings" panose="05000000000000000000" pitchFamily="2" charset="2"/>
              <a:buNone/>
              <a:defRPr/>
            </a:pPr>
            <a:r>
              <a:rPr lang="en-US" dirty="0">
                <a:ea typeface="Arial"/>
                <a:cs typeface="Arial"/>
                <a:sym typeface="Arial"/>
              </a:rPr>
              <a:t>Select the indicators that you thought were evident in the lesson:</a:t>
            </a:r>
            <a:endParaRPr dirty="0"/>
          </a:p>
          <a:p>
            <a:pPr marL="457200" indent="-457200">
              <a:lnSpc>
                <a:spcPct val="120000"/>
              </a:lnSpc>
              <a:spcBef>
                <a:spcPts val="1200"/>
              </a:spcBef>
              <a:spcAft>
                <a:spcPts val="0"/>
              </a:spcAft>
              <a:buClr>
                <a:srgbClr val="004080"/>
              </a:buClr>
              <a:buSzPts val="2200"/>
              <a:buFont typeface="Arial"/>
              <a:buAutoNum type="arabicPeriod"/>
              <a:defRPr/>
            </a:pPr>
            <a:r>
              <a:rPr lang="en-US" dirty="0">
                <a:ea typeface="Arial"/>
                <a:cs typeface="Arial"/>
                <a:sym typeface="Arial"/>
              </a:rPr>
              <a:t>Indicator A</a:t>
            </a:r>
            <a:endParaRPr dirty="0"/>
          </a:p>
          <a:p>
            <a:pPr marL="457200" indent="-457200">
              <a:lnSpc>
                <a:spcPct val="120000"/>
              </a:lnSpc>
              <a:spcBef>
                <a:spcPts val="1200"/>
              </a:spcBef>
              <a:spcAft>
                <a:spcPts val="0"/>
              </a:spcAft>
              <a:buClr>
                <a:srgbClr val="004080"/>
              </a:buClr>
              <a:buSzPts val="2200"/>
              <a:buFont typeface="Arial"/>
              <a:buAutoNum type="arabicPeriod"/>
              <a:defRPr/>
            </a:pPr>
            <a:r>
              <a:rPr lang="en-US" dirty="0">
                <a:ea typeface="Arial"/>
                <a:cs typeface="Arial"/>
                <a:sym typeface="Arial"/>
              </a:rPr>
              <a:t>Indicator B</a:t>
            </a:r>
            <a:endParaRPr dirty="0"/>
          </a:p>
          <a:p>
            <a:pPr marL="457200" indent="-457200">
              <a:lnSpc>
                <a:spcPct val="120000"/>
              </a:lnSpc>
              <a:spcBef>
                <a:spcPts val="1200"/>
              </a:spcBef>
              <a:spcAft>
                <a:spcPts val="0"/>
              </a:spcAft>
              <a:buClr>
                <a:srgbClr val="004080"/>
              </a:buClr>
              <a:buSzPts val="2200"/>
              <a:buFont typeface="Arial"/>
              <a:buAutoNum type="arabicPeriod"/>
              <a:defRPr/>
            </a:pPr>
            <a:r>
              <a:rPr lang="en-US" dirty="0">
                <a:ea typeface="Arial"/>
                <a:cs typeface="Arial"/>
                <a:sym typeface="Arial"/>
              </a:rPr>
              <a:t>Indicator C</a:t>
            </a:r>
          </a:p>
          <a:p>
            <a:pPr marL="0" indent="0">
              <a:lnSpc>
                <a:spcPct val="120000"/>
              </a:lnSpc>
              <a:spcBef>
                <a:spcPts val="1200"/>
              </a:spcBef>
              <a:spcAft>
                <a:spcPts val="0"/>
              </a:spcAft>
              <a:buClr>
                <a:srgbClr val="004080"/>
              </a:buClr>
              <a:buSzPts val="2200"/>
              <a:buNone/>
              <a:defRPr/>
            </a:pPr>
            <a:endParaRPr dirty="0"/>
          </a:p>
        </p:txBody>
      </p:sp>
      <p:pic>
        <p:nvPicPr>
          <p:cNvPr id="91139" name="Picture 4">
            <a:extLst>
              <a:ext uri="{FF2B5EF4-FFF2-40B4-BE49-F238E27FC236}">
                <a16:creationId xmlns:a16="http://schemas.microsoft.com/office/drawing/2014/main" id="{C6282919-FE0E-4B8C-BA5D-4C21E153FFB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6650" y="152400"/>
            <a:ext cx="124777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Google Shape;329;p36">
            <a:extLst>
              <a:ext uri="{FF2B5EF4-FFF2-40B4-BE49-F238E27FC236}">
                <a16:creationId xmlns:a16="http://schemas.microsoft.com/office/drawing/2014/main" id="{DFDA00F7-4200-4B00-9CA3-CF5E1F2E61F6}"/>
              </a:ext>
            </a:extLst>
          </p:cNvPr>
          <p:cNvSpPr>
            <a:spLocks noGrp="1" noChangeArrowheads="1"/>
          </p:cNvSpPr>
          <p:nvPr>
            <p:ph type="title" idx="4294967295"/>
          </p:nvPr>
        </p:nvSpPr>
        <p:spPr>
          <a:xfrm>
            <a:off x="647700" y="11430"/>
            <a:ext cx="7848600" cy="1223962"/>
          </a:xfrm>
        </p:spPr>
        <p:txBody>
          <a:bodyPr lIns="90600" tIns="44500" rIns="90600" bIns="44500"/>
          <a:lstStyle/>
          <a:p>
            <a:r>
              <a:rPr lang="en-US" altLang="en-US" dirty="0"/>
              <a:t>Compare Your Ratings &amp; Evidence to the Sample Ratings for Core Action 3</a:t>
            </a:r>
          </a:p>
        </p:txBody>
      </p:sp>
      <p:sp>
        <p:nvSpPr>
          <p:cNvPr id="5" name="Google Shape;225;p22" descr="10 minutes">
            <a:extLst>
              <a:ext uri="{FF2B5EF4-FFF2-40B4-BE49-F238E27FC236}">
                <a16:creationId xmlns:a16="http://schemas.microsoft.com/office/drawing/2014/main" id="{995C4D8E-294B-A547-8B92-0612594D8885}"/>
              </a:ext>
            </a:extLst>
          </p:cNvPr>
          <p:cNvSpPr txBox="1"/>
          <p:nvPr/>
        </p:nvSpPr>
        <p:spPr>
          <a:xfrm>
            <a:off x="6096000" y="5969760"/>
            <a:ext cx="2590800" cy="400050"/>
          </a:xfrm>
          <a:prstGeom prst="rect">
            <a:avLst/>
          </a:prstGeom>
          <a:solidFill>
            <a:schemeClr val="accent2"/>
          </a:solidFill>
          <a:ln w="25400" cap="flat" cmpd="sng">
            <a:solidFill>
              <a:srgbClr val="8C3836"/>
            </a:solidFill>
            <a:prstDash val="solid"/>
            <a:miter lim="800000"/>
            <a:headEnd type="none" w="sm" len="sm"/>
            <a:tailEnd type="none" w="sm" len="sm"/>
          </a:ln>
          <a:effectLst>
            <a:outerShdw blurRad="50800" dist="38100" algn="l" rotWithShape="0">
              <a:srgbClr val="000000">
                <a:alpha val="39607"/>
              </a:srgbClr>
            </a:outerShdw>
          </a:effectLst>
        </p:spPr>
        <p:txBody>
          <a:bodyPr spcFirstLastPara="1" lIns="91425" tIns="45700" rIns="91425" bIns="45700">
            <a:spAutoFit/>
          </a:bodyPr>
          <a:lstStyle/>
          <a:p>
            <a:pPr algn="ctr">
              <a:spcBef>
                <a:spcPts val="0"/>
              </a:spcBef>
              <a:spcAft>
                <a:spcPts val="0"/>
              </a:spcAft>
              <a:defRPr/>
            </a:pPr>
            <a:r>
              <a:rPr lang="en-US" sz="2000" b="0" dirty="0">
                <a:solidFill>
                  <a:schemeClr val="lt1"/>
                </a:solidFill>
                <a:latin typeface="Arial"/>
                <a:ea typeface="Arial"/>
                <a:cs typeface="Arial"/>
                <a:sym typeface="Arial"/>
              </a:rPr>
              <a:t>5 minutes</a:t>
            </a:r>
            <a:endParaRPr dirty="0"/>
          </a:p>
        </p:txBody>
      </p:sp>
      <p:pic>
        <p:nvPicPr>
          <p:cNvPr id="2" name="Picture 1" descr="Core Action 3. Lesson activities productively engage students in understanding the content.A. Instructor sequences activities to support students delving deeper into content to build their understanding of key information.B. Students participate actively in collaborative learning activities where they build on each other’s insights and develop their language skills.C. Students display persistence with tasks about demanding content.Evidence observed:">
            <a:extLst>
              <a:ext uri="{FF2B5EF4-FFF2-40B4-BE49-F238E27FC236}">
                <a16:creationId xmlns:a16="http://schemas.microsoft.com/office/drawing/2014/main" id="{067605DC-ABBC-E282-5CC6-F612AAE12AF2}"/>
              </a:ext>
            </a:extLst>
          </p:cNvPr>
          <p:cNvPicPr>
            <a:picLocks noChangeAspect="1"/>
          </p:cNvPicPr>
          <p:nvPr/>
        </p:nvPicPr>
        <p:blipFill>
          <a:blip r:embed="rId3"/>
          <a:stretch>
            <a:fillRect/>
          </a:stretch>
        </p:blipFill>
        <p:spPr>
          <a:xfrm>
            <a:off x="228600" y="1897951"/>
            <a:ext cx="8686800" cy="3062097"/>
          </a:xfrm>
          <a:prstGeom prst="rect">
            <a:avLst/>
          </a:prstGeom>
        </p:spPr>
      </p:pic>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Google Shape;323;p35">
            <a:extLst>
              <a:ext uri="{FF2B5EF4-FFF2-40B4-BE49-F238E27FC236}">
                <a16:creationId xmlns:a16="http://schemas.microsoft.com/office/drawing/2014/main" id="{36FD8A1F-2C41-4EF5-A834-90BE536F0C6E}"/>
              </a:ext>
            </a:extLst>
          </p:cNvPr>
          <p:cNvSpPr>
            <a:spLocks noGrp="1" noChangeArrowheads="1"/>
          </p:cNvSpPr>
          <p:nvPr>
            <p:ph type="title"/>
          </p:nvPr>
        </p:nvSpPr>
        <p:spPr>
          <a:xfrm>
            <a:off x="1295400" y="304800"/>
            <a:ext cx="7086600" cy="779463"/>
          </a:xfrm>
        </p:spPr>
        <p:txBody>
          <a:bodyPr lIns="90600" tIns="44500" rIns="90600" bIns="44500"/>
          <a:lstStyle/>
          <a:p>
            <a:r>
              <a:rPr lang="en-US" altLang="en-US" dirty="0"/>
              <a:t>Share Findings for</a:t>
            </a:r>
            <a:r>
              <a:rPr lang="en-US" altLang="en-US" dirty="0">
                <a:solidFill>
                  <a:srgbClr val="FF0000"/>
                </a:solidFill>
              </a:rPr>
              <a:t> </a:t>
            </a:r>
            <a:r>
              <a:rPr lang="en-US" altLang="en-US" dirty="0"/>
              <a:t>Core Action 3</a:t>
            </a:r>
          </a:p>
        </p:txBody>
      </p:sp>
      <p:sp>
        <p:nvSpPr>
          <p:cNvPr id="93186" name="Google Shape;324;p35">
            <a:extLst>
              <a:ext uri="{FF2B5EF4-FFF2-40B4-BE49-F238E27FC236}">
                <a16:creationId xmlns:a16="http://schemas.microsoft.com/office/drawing/2014/main" id="{72D982C1-D670-4065-8727-485ED8E6467F}"/>
              </a:ext>
            </a:extLst>
          </p:cNvPr>
          <p:cNvSpPr>
            <a:spLocks noGrp="1" noChangeArrowheads="1"/>
          </p:cNvSpPr>
          <p:nvPr>
            <p:ph type="body" idx="1"/>
          </p:nvPr>
        </p:nvSpPr>
        <p:spPr>
          <a:xfrm>
            <a:off x="609600" y="1925638"/>
            <a:ext cx="7924800" cy="3148012"/>
          </a:xfrm>
        </p:spPr>
        <p:txBody>
          <a:bodyPr lIns="90600" tIns="44500" rIns="90600" bIns="44500"/>
          <a:lstStyle/>
          <a:p>
            <a:pPr>
              <a:lnSpc>
                <a:spcPct val="120000"/>
              </a:lnSpc>
              <a:spcBef>
                <a:spcPct val="0"/>
              </a:spcBef>
              <a:buClr>
                <a:srgbClr val="004080"/>
              </a:buClr>
              <a:buSzPts val="2200"/>
            </a:pPr>
            <a:r>
              <a:rPr lang="en-US" altLang="en-US" dirty="0">
                <a:cs typeface="Arial" panose="020B0604020202020204" pitchFamily="34" charset="0"/>
                <a:sym typeface="Arial" panose="020B0604020202020204" pitchFamily="34" charset="0"/>
              </a:rPr>
              <a:t>Let’s have a couple of teams share their ratings and the evidence that supports those ratings.</a:t>
            </a:r>
          </a:p>
          <a:p>
            <a:pPr>
              <a:lnSpc>
                <a:spcPct val="120000"/>
              </a:lnSpc>
              <a:spcBef>
                <a:spcPct val="0"/>
              </a:spcBef>
              <a:buClr>
                <a:srgbClr val="004080"/>
              </a:buClr>
              <a:buSzPts val="2200"/>
            </a:pPr>
            <a:endParaRPr lang="en-US" altLang="en-US" dirty="0">
              <a:cs typeface="Arial" panose="020B0604020202020204" pitchFamily="34" charset="0"/>
              <a:sym typeface="Arial" panose="020B0604020202020204" pitchFamily="34" charset="0"/>
            </a:endParaRPr>
          </a:p>
          <a:p>
            <a:pPr>
              <a:lnSpc>
                <a:spcPct val="120000"/>
              </a:lnSpc>
              <a:spcBef>
                <a:spcPct val="0"/>
              </a:spcBef>
              <a:buClr>
                <a:srgbClr val="004080"/>
              </a:buClr>
              <a:buSzPts val="2200"/>
            </a:pPr>
            <a:r>
              <a:rPr lang="en-US" altLang="en-US" dirty="0">
                <a:cs typeface="Arial" panose="020B0604020202020204" pitchFamily="34" charset="0"/>
                <a:sym typeface="Arial" panose="020B0604020202020204" pitchFamily="34" charset="0"/>
              </a:rPr>
              <a:t>Did anyone have different ratings or evidence they would like to share?</a:t>
            </a:r>
          </a:p>
          <a:p>
            <a:pPr marL="0" indent="0">
              <a:lnSpc>
                <a:spcPct val="120000"/>
              </a:lnSpc>
              <a:spcBef>
                <a:spcPct val="0"/>
              </a:spcBef>
              <a:buClr>
                <a:srgbClr val="004080"/>
              </a:buClr>
              <a:buSzPts val="2200"/>
              <a:buFont typeface="Wingdings" panose="05000000000000000000" pitchFamily="2" charset="2"/>
              <a:buNone/>
            </a:pPr>
            <a:endParaRPr lang="en-US" altLang="en-US" dirty="0"/>
          </a:p>
        </p:txBody>
      </p:sp>
      <p:pic>
        <p:nvPicPr>
          <p:cNvPr id="93187" name="Picture 2" descr="Solid Black Megaphone Icon 4 (Graphic) by ahlangraphic · Creative Fabrica">
            <a:extLst>
              <a:ext uri="{FF2B5EF4-FFF2-40B4-BE49-F238E27FC236}">
                <a16:creationId xmlns:a16="http://schemas.microsoft.com/office/drawing/2014/main" id="{263C4CD7-92ED-4C33-87E2-C4DC74A25E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7931" t="25130" r="26552" b="25130"/>
          <a:stretch>
            <a:fillRect/>
          </a:stretch>
        </p:blipFill>
        <p:spPr bwMode="auto">
          <a:xfrm>
            <a:off x="7945438" y="339725"/>
            <a:ext cx="8731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Google Shape;61;p2">
            <a:extLst>
              <a:ext uri="{FF2B5EF4-FFF2-40B4-BE49-F238E27FC236}">
                <a16:creationId xmlns:a16="http://schemas.microsoft.com/office/drawing/2014/main" id="{F623A8C2-E8A2-4689-8653-CD99F712C26E}"/>
              </a:ext>
            </a:extLst>
          </p:cNvPr>
          <p:cNvSpPr>
            <a:spLocks noGrp="1" noChangeArrowheads="1"/>
          </p:cNvSpPr>
          <p:nvPr>
            <p:ph type="title" idx="4294967295"/>
          </p:nvPr>
        </p:nvSpPr>
        <p:spPr bwMode="auto">
          <a:xfrm>
            <a:off x="609600" y="2628900"/>
            <a:ext cx="7924800" cy="16002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rot="0" spcFirstLastPara="0" vertOverflow="overflow" horzOverflow="overflow" vert="horz" wrap="square" lIns="90600" tIns="44500" rIns="90600" bIns="44500" numCol="1" spcCol="0" rtlCol="0" fromWordArt="0" anchor="t" anchorCtr="0" forceAA="0" compatLnSpc="1">
            <a:prstTxWarp prst="textNoShape">
              <a:avLst/>
            </a:prstTxWarp>
            <a:noAutofit/>
          </a:bodyPr>
          <a:lstStyle/>
          <a:p>
            <a:pPr marL="0" marR="0" lvl="0" indent="0" algn="ctr" defTabSz="915988" rtl="0" eaLnBrk="0" fontAlgn="base" latinLnBrk="0" hangingPunct="0">
              <a:lnSpc>
                <a:spcPct val="150000"/>
              </a:lnSpc>
              <a:spcBef>
                <a:spcPct val="0"/>
              </a:spcBef>
              <a:spcAft>
                <a:spcPct val="0"/>
              </a:spcAft>
              <a:buClr>
                <a:schemeClr val="tx2"/>
              </a:buClr>
              <a:buSzPts val="2800"/>
              <a:buFont typeface="Wingdings" panose="05000000000000000000" pitchFamily="2" charset="2"/>
              <a:buNone/>
              <a:tabLst/>
              <a:defRPr/>
            </a:pPr>
            <a:r>
              <a:rPr kumimoji="0" lang="en-US" altLang="en-US" sz="2800" b="0" i="0" u="none" strike="noStrike" kern="0" cap="none" spc="0" normalizeH="0" baseline="0" noProof="0" dirty="0">
                <a:ln>
                  <a:noFill/>
                </a:ln>
                <a:solidFill>
                  <a:schemeClr val="tx1"/>
                </a:solidFill>
                <a:effectLst/>
                <a:uLnTx/>
                <a:uFillTx/>
                <a:latin typeface="+mn-lt"/>
                <a:ea typeface="MS PGothic" panose="020B0600070205080204" pitchFamily="34" charset="-128"/>
                <a:cs typeface="MS PGothic" panose="020B0600070205080204" pitchFamily="34" charset="-128"/>
              </a:rPr>
              <a:t>Welcome to the Second Session of the Classroom Observation Training!</a:t>
            </a:r>
            <a:endParaRPr kumimoji="0" lang="en-US" altLang="en-US" sz="2200" b="0" i="0" u="none" strike="noStrike" kern="0" cap="none" spc="0" normalizeH="0" baseline="0" noProof="0" dirty="0">
              <a:ln>
                <a:noFill/>
              </a:ln>
              <a:solidFill>
                <a:schemeClr val="tx1"/>
              </a:solidFill>
              <a:effectLst/>
              <a:uLnTx/>
              <a:uFillTx/>
              <a:latin typeface="+mn-lt"/>
              <a:ea typeface="MS PGothic" panose="020B0600070205080204" pitchFamily="34" charset="-128"/>
              <a:cs typeface="MS PGothic" panose="020B0600070205080204" pitchFamily="34" charset="-12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Google Shape;335;p37">
            <a:extLst>
              <a:ext uri="{FF2B5EF4-FFF2-40B4-BE49-F238E27FC236}">
                <a16:creationId xmlns:a16="http://schemas.microsoft.com/office/drawing/2014/main" id="{3B3C2DF9-5E22-400C-9545-47801E12669D}"/>
              </a:ext>
            </a:extLst>
          </p:cNvPr>
          <p:cNvSpPr>
            <a:spLocks noGrp="1" noChangeArrowheads="1"/>
          </p:cNvSpPr>
          <p:nvPr>
            <p:ph type="title"/>
          </p:nvPr>
        </p:nvSpPr>
        <p:spPr>
          <a:xfrm>
            <a:off x="1295400" y="304800"/>
            <a:ext cx="7086600" cy="773113"/>
          </a:xfrm>
        </p:spPr>
        <p:txBody>
          <a:bodyPr lIns="90600" tIns="44500" rIns="90600" bIns="44500"/>
          <a:lstStyle/>
          <a:p>
            <a:br>
              <a:rPr lang="en-US" altLang="en-US" sz="3200" dirty="0">
                <a:solidFill>
                  <a:srgbClr val="FF0000"/>
                </a:solidFill>
              </a:rPr>
            </a:br>
            <a:r>
              <a:rPr lang="en-US" altLang="en-US" sz="3200" dirty="0"/>
              <a:t>Core Action 4 – Poll</a:t>
            </a:r>
            <a:endParaRPr lang="en-US" altLang="en-US" dirty="0"/>
          </a:p>
        </p:txBody>
      </p:sp>
      <p:sp>
        <p:nvSpPr>
          <p:cNvPr id="336" name="Google Shape;336;p37">
            <a:extLst>
              <a:ext uri="{FF2B5EF4-FFF2-40B4-BE49-F238E27FC236}">
                <a16:creationId xmlns:a16="http://schemas.microsoft.com/office/drawing/2014/main" id="{EC36E533-BE52-46FE-947C-0DB416D0EC20}"/>
              </a:ext>
            </a:extLst>
          </p:cNvPr>
          <p:cNvSpPr txBox="1">
            <a:spLocks noGrp="1"/>
          </p:cNvSpPr>
          <p:nvPr>
            <p:ph type="body" idx="1"/>
          </p:nvPr>
        </p:nvSpPr>
        <p:spPr>
          <a:xfrm>
            <a:off x="609600" y="1828800"/>
            <a:ext cx="7924800" cy="3951288"/>
          </a:xfrm>
        </p:spPr>
        <p:txBody>
          <a:bodyPr spcFirstLastPara="1" lIns="90600" tIns="44500" rIns="90600" bIns="44500">
            <a:noAutofit/>
          </a:bodyPr>
          <a:lstStyle/>
          <a:p>
            <a:pPr marL="0" indent="0">
              <a:lnSpc>
                <a:spcPct val="120000"/>
              </a:lnSpc>
              <a:spcBef>
                <a:spcPts val="0"/>
              </a:spcBef>
              <a:spcAft>
                <a:spcPts val="0"/>
              </a:spcAft>
              <a:buClr>
                <a:srgbClr val="004080"/>
              </a:buClr>
              <a:buSzPts val="2200"/>
              <a:buFont typeface="Wingdings" panose="05000000000000000000" pitchFamily="2" charset="2"/>
              <a:buNone/>
              <a:defRPr/>
            </a:pPr>
            <a:r>
              <a:rPr lang="en-US" dirty="0">
                <a:ea typeface="Arial"/>
                <a:cs typeface="Arial"/>
                <a:sym typeface="Arial"/>
              </a:rPr>
              <a:t>Select the indicators that you thought were evident in the lesson:</a:t>
            </a:r>
            <a:endParaRPr dirty="0"/>
          </a:p>
          <a:p>
            <a:pPr marL="457200" indent="-457200">
              <a:lnSpc>
                <a:spcPct val="120000"/>
              </a:lnSpc>
              <a:spcBef>
                <a:spcPts val="1200"/>
              </a:spcBef>
              <a:spcAft>
                <a:spcPts val="0"/>
              </a:spcAft>
              <a:buClr>
                <a:srgbClr val="004080"/>
              </a:buClr>
              <a:buSzPts val="2200"/>
              <a:buFont typeface="Arial"/>
              <a:buAutoNum type="arabicPeriod"/>
              <a:defRPr/>
            </a:pPr>
            <a:r>
              <a:rPr lang="en-US" dirty="0">
                <a:ea typeface="Arial"/>
                <a:cs typeface="Arial"/>
                <a:sym typeface="Arial"/>
              </a:rPr>
              <a:t>Indicator A</a:t>
            </a:r>
            <a:endParaRPr dirty="0"/>
          </a:p>
          <a:p>
            <a:pPr marL="457200" indent="-457200">
              <a:lnSpc>
                <a:spcPct val="120000"/>
              </a:lnSpc>
              <a:spcBef>
                <a:spcPts val="1200"/>
              </a:spcBef>
              <a:spcAft>
                <a:spcPts val="0"/>
              </a:spcAft>
              <a:buClr>
                <a:srgbClr val="004080"/>
              </a:buClr>
              <a:buSzPts val="2200"/>
              <a:buFont typeface="Arial"/>
              <a:buAutoNum type="arabicPeriod"/>
              <a:defRPr/>
            </a:pPr>
            <a:r>
              <a:rPr lang="en-US" dirty="0">
                <a:ea typeface="Arial"/>
                <a:cs typeface="Arial"/>
                <a:sym typeface="Arial"/>
              </a:rPr>
              <a:t>Indicator B</a:t>
            </a:r>
            <a:endParaRPr dirty="0"/>
          </a:p>
          <a:p>
            <a:pPr marL="457200" indent="-457200">
              <a:lnSpc>
                <a:spcPct val="120000"/>
              </a:lnSpc>
              <a:spcBef>
                <a:spcPts val="1200"/>
              </a:spcBef>
              <a:spcAft>
                <a:spcPts val="0"/>
              </a:spcAft>
              <a:buClr>
                <a:srgbClr val="004080"/>
              </a:buClr>
              <a:buSzPts val="2200"/>
              <a:buFont typeface="Arial"/>
              <a:buAutoNum type="arabicPeriod"/>
              <a:defRPr/>
            </a:pPr>
            <a:r>
              <a:rPr lang="en-US" dirty="0">
                <a:ea typeface="Arial"/>
                <a:cs typeface="Arial"/>
                <a:sym typeface="Arial"/>
              </a:rPr>
              <a:t>Indicator C</a:t>
            </a:r>
          </a:p>
          <a:p>
            <a:pPr marL="457200" indent="-457200">
              <a:lnSpc>
                <a:spcPct val="120000"/>
              </a:lnSpc>
              <a:spcBef>
                <a:spcPts val="1200"/>
              </a:spcBef>
              <a:spcAft>
                <a:spcPts val="0"/>
              </a:spcAft>
              <a:buClr>
                <a:srgbClr val="004080"/>
              </a:buClr>
              <a:buSzPts val="2200"/>
              <a:buFont typeface="Arial"/>
              <a:buAutoNum type="arabicPeriod"/>
              <a:defRPr/>
            </a:pPr>
            <a:endParaRPr lang="en-US" dirty="0">
              <a:cs typeface="Arial"/>
              <a:sym typeface="Arial"/>
            </a:endParaRPr>
          </a:p>
          <a:p>
            <a:pPr marL="0" indent="0">
              <a:lnSpc>
                <a:spcPct val="120000"/>
              </a:lnSpc>
              <a:spcBef>
                <a:spcPts val="1200"/>
              </a:spcBef>
              <a:spcAft>
                <a:spcPts val="0"/>
              </a:spcAft>
              <a:buClr>
                <a:srgbClr val="004080"/>
              </a:buClr>
              <a:buSzPts val="2200"/>
              <a:buNone/>
              <a:defRPr/>
            </a:pPr>
            <a:endParaRPr dirty="0"/>
          </a:p>
        </p:txBody>
      </p:sp>
      <p:pic>
        <p:nvPicPr>
          <p:cNvPr id="97283" name="Picture 4">
            <a:extLst>
              <a:ext uri="{FF2B5EF4-FFF2-40B4-BE49-F238E27FC236}">
                <a16:creationId xmlns:a16="http://schemas.microsoft.com/office/drawing/2014/main" id="{8DFF5073-420F-4262-B3B3-2D6C97248279}"/>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6650" y="152400"/>
            <a:ext cx="124777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Google Shape;347;p39">
            <a:extLst>
              <a:ext uri="{FF2B5EF4-FFF2-40B4-BE49-F238E27FC236}">
                <a16:creationId xmlns:a16="http://schemas.microsoft.com/office/drawing/2014/main" id="{B32CA006-BE74-4BB6-8B80-BA55961D5C4B}"/>
              </a:ext>
            </a:extLst>
          </p:cNvPr>
          <p:cNvSpPr>
            <a:spLocks noGrp="1" noChangeArrowheads="1"/>
          </p:cNvSpPr>
          <p:nvPr>
            <p:ph type="title" idx="4294967295"/>
          </p:nvPr>
        </p:nvSpPr>
        <p:spPr>
          <a:xfrm>
            <a:off x="753268" y="139065"/>
            <a:ext cx="7637462" cy="1133475"/>
          </a:xfrm>
        </p:spPr>
        <p:txBody>
          <a:bodyPr lIns="90600" tIns="44500" rIns="90600" bIns="44500"/>
          <a:lstStyle/>
          <a:p>
            <a:r>
              <a:rPr lang="en-US" altLang="en-US" dirty="0"/>
              <a:t>Compare Your Ratings &amp; Evidence to the Sample Ratings for Core Action 4</a:t>
            </a:r>
          </a:p>
        </p:txBody>
      </p:sp>
      <p:sp>
        <p:nvSpPr>
          <p:cNvPr id="5" name="Google Shape;225;p22" descr="10 minutes">
            <a:extLst>
              <a:ext uri="{FF2B5EF4-FFF2-40B4-BE49-F238E27FC236}">
                <a16:creationId xmlns:a16="http://schemas.microsoft.com/office/drawing/2014/main" id="{DFCC1618-FAA6-9D4D-97D3-A583D26DA7AB}"/>
              </a:ext>
            </a:extLst>
          </p:cNvPr>
          <p:cNvSpPr txBox="1"/>
          <p:nvPr/>
        </p:nvSpPr>
        <p:spPr>
          <a:xfrm>
            <a:off x="6096000" y="5969760"/>
            <a:ext cx="2590800" cy="400050"/>
          </a:xfrm>
          <a:prstGeom prst="rect">
            <a:avLst/>
          </a:prstGeom>
          <a:solidFill>
            <a:schemeClr val="accent2"/>
          </a:solidFill>
          <a:ln w="25400" cap="flat" cmpd="sng">
            <a:solidFill>
              <a:srgbClr val="8C3836"/>
            </a:solidFill>
            <a:prstDash val="solid"/>
            <a:miter lim="800000"/>
            <a:headEnd type="none" w="sm" len="sm"/>
            <a:tailEnd type="none" w="sm" len="sm"/>
          </a:ln>
          <a:effectLst>
            <a:outerShdw blurRad="50800" dist="38100" algn="l" rotWithShape="0">
              <a:srgbClr val="000000">
                <a:alpha val="39607"/>
              </a:srgbClr>
            </a:outerShdw>
          </a:effectLst>
        </p:spPr>
        <p:txBody>
          <a:bodyPr spcFirstLastPara="1" lIns="91425" tIns="45700" rIns="91425" bIns="45700">
            <a:spAutoFit/>
          </a:bodyPr>
          <a:lstStyle/>
          <a:p>
            <a:pPr algn="ctr">
              <a:spcBef>
                <a:spcPts val="0"/>
              </a:spcBef>
              <a:spcAft>
                <a:spcPts val="0"/>
              </a:spcAft>
              <a:defRPr/>
            </a:pPr>
            <a:r>
              <a:rPr lang="en-US" sz="2000" b="0" dirty="0">
                <a:solidFill>
                  <a:schemeClr val="lt1"/>
                </a:solidFill>
                <a:latin typeface="Arial"/>
                <a:ea typeface="Arial"/>
                <a:cs typeface="Arial"/>
                <a:sym typeface="Arial"/>
              </a:rPr>
              <a:t>5 minutes</a:t>
            </a:r>
            <a:endParaRPr dirty="0"/>
          </a:p>
        </p:txBody>
      </p:sp>
      <p:pic>
        <p:nvPicPr>
          <p:cNvPr id="2" name="Picture 1" descr="Core Action 4. Lesson activities solidify or extend students’ understanding of what they are reading, writing, and learning.A. Students have varied opportunities to demonstrate their understanding of the lesson’s core content and its vocabulary through research, writing, or presentations.B. Students have varied opportunities to apply what they are learning in authentic adult-oriented contexts.C. Instructor ends the class by:• Reviewing lesson objectives;• Providing students with opportunities to reflect on their learning; and• Previewing the next class session and explaining how it will build upon today’s activities.Evidence observed:">
            <a:extLst>
              <a:ext uri="{FF2B5EF4-FFF2-40B4-BE49-F238E27FC236}">
                <a16:creationId xmlns:a16="http://schemas.microsoft.com/office/drawing/2014/main" id="{9E1D0C00-A0BD-E8D4-85F7-58C10B5C5E24}"/>
              </a:ext>
            </a:extLst>
          </p:cNvPr>
          <p:cNvPicPr>
            <a:picLocks noChangeAspect="1"/>
          </p:cNvPicPr>
          <p:nvPr/>
        </p:nvPicPr>
        <p:blipFill>
          <a:blip r:embed="rId3"/>
          <a:stretch>
            <a:fillRect/>
          </a:stretch>
        </p:blipFill>
        <p:spPr>
          <a:xfrm>
            <a:off x="228600" y="1447800"/>
            <a:ext cx="8686800" cy="4174035"/>
          </a:xfrm>
          <a:prstGeom prst="rect">
            <a:avLst/>
          </a:prstGeom>
        </p:spPr>
      </p:pic>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Google Shape;341;p38">
            <a:extLst>
              <a:ext uri="{FF2B5EF4-FFF2-40B4-BE49-F238E27FC236}">
                <a16:creationId xmlns:a16="http://schemas.microsoft.com/office/drawing/2014/main" id="{E978F8A9-61C9-4E26-A701-20C5F6152801}"/>
              </a:ext>
            </a:extLst>
          </p:cNvPr>
          <p:cNvSpPr>
            <a:spLocks noGrp="1" noChangeArrowheads="1"/>
          </p:cNvSpPr>
          <p:nvPr>
            <p:ph type="title"/>
          </p:nvPr>
        </p:nvSpPr>
        <p:spPr>
          <a:xfrm>
            <a:off x="1295400" y="304800"/>
            <a:ext cx="7086600" cy="779463"/>
          </a:xfrm>
        </p:spPr>
        <p:txBody>
          <a:bodyPr lIns="90600" tIns="44500" rIns="90600" bIns="44500"/>
          <a:lstStyle/>
          <a:p>
            <a:r>
              <a:rPr lang="en-US" altLang="en-US" dirty="0"/>
              <a:t>Share Findings for</a:t>
            </a:r>
            <a:r>
              <a:rPr lang="en-US" altLang="en-US" dirty="0">
                <a:solidFill>
                  <a:srgbClr val="FF0000"/>
                </a:solidFill>
              </a:rPr>
              <a:t> </a:t>
            </a:r>
            <a:r>
              <a:rPr lang="en-US" altLang="en-US" dirty="0"/>
              <a:t>Core Action 4</a:t>
            </a:r>
          </a:p>
        </p:txBody>
      </p:sp>
      <p:sp>
        <p:nvSpPr>
          <p:cNvPr id="99330" name="Google Shape;342;p38">
            <a:extLst>
              <a:ext uri="{FF2B5EF4-FFF2-40B4-BE49-F238E27FC236}">
                <a16:creationId xmlns:a16="http://schemas.microsoft.com/office/drawing/2014/main" id="{373B771B-3756-49F4-90E5-2ED4A39BD1D5}"/>
              </a:ext>
            </a:extLst>
          </p:cNvPr>
          <p:cNvSpPr>
            <a:spLocks noGrp="1" noChangeArrowheads="1"/>
          </p:cNvSpPr>
          <p:nvPr>
            <p:ph type="body" idx="1"/>
          </p:nvPr>
        </p:nvSpPr>
        <p:spPr>
          <a:xfrm>
            <a:off x="609600" y="1731963"/>
            <a:ext cx="7924800" cy="3144837"/>
          </a:xfrm>
        </p:spPr>
        <p:txBody>
          <a:bodyPr lIns="90600" tIns="44500" rIns="90600" bIns="44500"/>
          <a:lstStyle/>
          <a:p>
            <a:pPr>
              <a:lnSpc>
                <a:spcPct val="120000"/>
              </a:lnSpc>
              <a:spcBef>
                <a:spcPct val="0"/>
              </a:spcBef>
              <a:buClr>
                <a:srgbClr val="004080"/>
              </a:buClr>
              <a:buSzPts val="2200"/>
            </a:pPr>
            <a:r>
              <a:rPr lang="en-US" altLang="en-US" dirty="0">
                <a:cs typeface="Arial" panose="020B0604020202020204" pitchFamily="34" charset="0"/>
                <a:sym typeface="Arial" panose="020B0604020202020204" pitchFamily="34" charset="0"/>
              </a:rPr>
              <a:t>Let’s have a couple of teams share their ratings and the evidence that supports those ratings.</a:t>
            </a:r>
          </a:p>
          <a:p>
            <a:pPr>
              <a:lnSpc>
                <a:spcPct val="120000"/>
              </a:lnSpc>
              <a:spcBef>
                <a:spcPct val="0"/>
              </a:spcBef>
              <a:buClr>
                <a:srgbClr val="004080"/>
              </a:buClr>
              <a:buSzPts val="2200"/>
            </a:pPr>
            <a:endParaRPr lang="en-US" altLang="en-US" dirty="0">
              <a:cs typeface="Arial" panose="020B0604020202020204" pitchFamily="34" charset="0"/>
              <a:sym typeface="Arial" panose="020B0604020202020204" pitchFamily="34" charset="0"/>
            </a:endParaRPr>
          </a:p>
          <a:p>
            <a:pPr>
              <a:lnSpc>
                <a:spcPct val="120000"/>
              </a:lnSpc>
              <a:spcBef>
                <a:spcPct val="0"/>
              </a:spcBef>
              <a:buClr>
                <a:srgbClr val="004080"/>
              </a:buClr>
              <a:buSzPts val="2200"/>
            </a:pPr>
            <a:r>
              <a:rPr lang="en-US" altLang="en-US" dirty="0">
                <a:cs typeface="Arial" panose="020B0604020202020204" pitchFamily="34" charset="0"/>
                <a:sym typeface="Arial" panose="020B0604020202020204" pitchFamily="34" charset="0"/>
              </a:rPr>
              <a:t>Did anyone have different ratings or they would like to share?</a:t>
            </a:r>
          </a:p>
          <a:p>
            <a:pPr marL="0" indent="0">
              <a:lnSpc>
                <a:spcPct val="120000"/>
              </a:lnSpc>
              <a:spcBef>
                <a:spcPct val="0"/>
              </a:spcBef>
              <a:buClr>
                <a:srgbClr val="004080"/>
              </a:buClr>
              <a:buSzPts val="2200"/>
              <a:buFont typeface="Wingdings" panose="05000000000000000000" pitchFamily="2" charset="2"/>
              <a:buNone/>
            </a:pPr>
            <a:endParaRPr lang="en-US" altLang="en-US" dirty="0"/>
          </a:p>
        </p:txBody>
      </p:sp>
      <p:pic>
        <p:nvPicPr>
          <p:cNvPr id="99331" name="Picture 2" descr="Solid Black Megaphone Icon 4 (Graphic) by ahlangraphic · Creative Fabrica">
            <a:extLst>
              <a:ext uri="{FF2B5EF4-FFF2-40B4-BE49-F238E27FC236}">
                <a16:creationId xmlns:a16="http://schemas.microsoft.com/office/drawing/2014/main" id="{C0A05D38-B3CA-4215-9456-D0BC0A5B2D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7931" t="25130" r="26552" b="25130"/>
          <a:stretch>
            <a:fillRect/>
          </a:stretch>
        </p:blipFill>
        <p:spPr bwMode="auto">
          <a:xfrm>
            <a:off x="7945438" y="304800"/>
            <a:ext cx="8731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Google Shape;353;p40">
            <a:extLst>
              <a:ext uri="{FF2B5EF4-FFF2-40B4-BE49-F238E27FC236}">
                <a16:creationId xmlns:a16="http://schemas.microsoft.com/office/drawing/2014/main" id="{2A823822-A5FE-4D3C-A368-4D60938BA3F2}"/>
              </a:ext>
            </a:extLst>
          </p:cNvPr>
          <p:cNvSpPr>
            <a:spLocks noGrp="1" noChangeArrowheads="1"/>
          </p:cNvSpPr>
          <p:nvPr>
            <p:ph type="title"/>
          </p:nvPr>
        </p:nvSpPr>
        <p:spPr>
          <a:xfrm>
            <a:off x="1295400" y="304800"/>
            <a:ext cx="6453188" cy="773113"/>
          </a:xfrm>
        </p:spPr>
        <p:txBody>
          <a:bodyPr lIns="90600" tIns="44500" rIns="90600" bIns="44500"/>
          <a:lstStyle/>
          <a:p>
            <a:r>
              <a:rPr lang="en-US" altLang="en-US" dirty="0"/>
              <a:t>Core Action 5 – Poll</a:t>
            </a:r>
          </a:p>
        </p:txBody>
      </p:sp>
      <p:sp>
        <p:nvSpPr>
          <p:cNvPr id="354" name="Google Shape;354;p40">
            <a:extLst>
              <a:ext uri="{FF2B5EF4-FFF2-40B4-BE49-F238E27FC236}">
                <a16:creationId xmlns:a16="http://schemas.microsoft.com/office/drawing/2014/main" id="{49F4CEC1-45CC-4786-AFBA-4F5D9C931B18}"/>
              </a:ext>
            </a:extLst>
          </p:cNvPr>
          <p:cNvSpPr txBox="1">
            <a:spLocks noGrp="1"/>
          </p:cNvSpPr>
          <p:nvPr>
            <p:ph type="body" idx="1"/>
          </p:nvPr>
        </p:nvSpPr>
        <p:spPr>
          <a:xfrm>
            <a:off x="609600" y="1828800"/>
            <a:ext cx="7924800" cy="3951288"/>
          </a:xfrm>
        </p:spPr>
        <p:txBody>
          <a:bodyPr spcFirstLastPara="1" lIns="90600" tIns="44500" rIns="90600" bIns="44500">
            <a:noAutofit/>
          </a:bodyPr>
          <a:lstStyle/>
          <a:p>
            <a:pPr marL="0" indent="0">
              <a:lnSpc>
                <a:spcPct val="120000"/>
              </a:lnSpc>
              <a:spcBef>
                <a:spcPts val="0"/>
              </a:spcBef>
              <a:spcAft>
                <a:spcPts val="0"/>
              </a:spcAft>
              <a:buClr>
                <a:srgbClr val="004080"/>
              </a:buClr>
              <a:buSzPts val="2200"/>
              <a:buFont typeface="Wingdings" panose="05000000000000000000" pitchFamily="2" charset="2"/>
              <a:buNone/>
              <a:defRPr/>
            </a:pPr>
            <a:r>
              <a:rPr lang="en-US" dirty="0">
                <a:ea typeface="Arial"/>
                <a:cs typeface="Arial"/>
                <a:sym typeface="Arial"/>
              </a:rPr>
              <a:t>Select the indicators that you thought were evident in the lesson:</a:t>
            </a:r>
            <a:endParaRPr dirty="0"/>
          </a:p>
          <a:p>
            <a:pPr marL="457200" indent="-457200">
              <a:lnSpc>
                <a:spcPct val="120000"/>
              </a:lnSpc>
              <a:spcBef>
                <a:spcPts val="1200"/>
              </a:spcBef>
              <a:spcAft>
                <a:spcPts val="0"/>
              </a:spcAft>
              <a:buClr>
                <a:srgbClr val="004080"/>
              </a:buClr>
              <a:buSzPts val="2200"/>
              <a:buFont typeface="Arial"/>
              <a:buAutoNum type="arabicPeriod"/>
              <a:defRPr/>
            </a:pPr>
            <a:r>
              <a:rPr lang="en-US" dirty="0">
                <a:ea typeface="Arial"/>
                <a:cs typeface="Arial"/>
                <a:sym typeface="Arial"/>
              </a:rPr>
              <a:t>Indicator A</a:t>
            </a:r>
            <a:endParaRPr dirty="0"/>
          </a:p>
          <a:p>
            <a:pPr marL="457200" indent="-457200">
              <a:lnSpc>
                <a:spcPct val="120000"/>
              </a:lnSpc>
              <a:spcBef>
                <a:spcPts val="1200"/>
              </a:spcBef>
              <a:spcAft>
                <a:spcPts val="0"/>
              </a:spcAft>
              <a:buClr>
                <a:srgbClr val="004080"/>
              </a:buClr>
              <a:buSzPts val="2200"/>
              <a:buFont typeface="Arial"/>
              <a:buAutoNum type="arabicPeriod"/>
              <a:defRPr/>
            </a:pPr>
            <a:r>
              <a:rPr lang="en-US" dirty="0">
                <a:ea typeface="Arial"/>
                <a:cs typeface="Arial"/>
                <a:sym typeface="Arial"/>
              </a:rPr>
              <a:t>Indicator B</a:t>
            </a:r>
            <a:endParaRPr dirty="0"/>
          </a:p>
          <a:p>
            <a:pPr marL="457200" indent="-457200">
              <a:lnSpc>
                <a:spcPct val="120000"/>
              </a:lnSpc>
              <a:spcBef>
                <a:spcPts val="1200"/>
              </a:spcBef>
              <a:spcAft>
                <a:spcPts val="0"/>
              </a:spcAft>
              <a:buClr>
                <a:srgbClr val="004080"/>
              </a:buClr>
              <a:buSzPts val="2200"/>
              <a:buFont typeface="Arial"/>
              <a:buAutoNum type="arabicPeriod"/>
              <a:defRPr/>
            </a:pPr>
            <a:r>
              <a:rPr lang="en-US" dirty="0">
                <a:ea typeface="Arial"/>
                <a:cs typeface="Arial"/>
                <a:sym typeface="Arial"/>
              </a:rPr>
              <a:t>Indicator C</a:t>
            </a:r>
          </a:p>
          <a:p>
            <a:pPr marL="457200" indent="-457200">
              <a:lnSpc>
                <a:spcPct val="120000"/>
              </a:lnSpc>
              <a:spcBef>
                <a:spcPts val="1200"/>
              </a:spcBef>
              <a:spcAft>
                <a:spcPts val="0"/>
              </a:spcAft>
              <a:buClr>
                <a:srgbClr val="004080"/>
              </a:buClr>
              <a:buSzPts val="2200"/>
              <a:buFont typeface="Arial"/>
              <a:buAutoNum type="arabicPeriod"/>
              <a:defRPr/>
            </a:pPr>
            <a:endParaRPr lang="en-US" dirty="0">
              <a:cs typeface="Arial"/>
              <a:sym typeface="Arial"/>
            </a:endParaRPr>
          </a:p>
          <a:p>
            <a:pPr marL="0" indent="0">
              <a:lnSpc>
                <a:spcPct val="120000"/>
              </a:lnSpc>
              <a:spcBef>
                <a:spcPts val="1200"/>
              </a:spcBef>
              <a:spcAft>
                <a:spcPts val="0"/>
              </a:spcAft>
              <a:buClr>
                <a:srgbClr val="004080"/>
              </a:buClr>
              <a:buSzPts val="2200"/>
              <a:buNone/>
              <a:defRPr/>
            </a:pPr>
            <a:endParaRPr dirty="0"/>
          </a:p>
        </p:txBody>
      </p:sp>
      <p:pic>
        <p:nvPicPr>
          <p:cNvPr id="103427" name="Picture 4">
            <a:extLst>
              <a:ext uri="{FF2B5EF4-FFF2-40B4-BE49-F238E27FC236}">
                <a16:creationId xmlns:a16="http://schemas.microsoft.com/office/drawing/2014/main" id="{55A920D7-3781-4520-9DAF-A1C89483127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6650" y="152400"/>
            <a:ext cx="124777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Google Shape;365;p42">
            <a:extLst>
              <a:ext uri="{FF2B5EF4-FFF2-40B4-BE49-F238E27FC236}">
                <a16:creationId xmlns:a16="http://schemas.microsoft.com/office/drawing/2014/main" id="{F00D784B-0507-430B-B08C-5575E0F2D50E}"/>
              </a:ext>
            </a:extLst>
          </p:cNvPr>
          <p:cNvSpPr>
            <a:spLocks noGrp="1" noChangeArrowheads="1"/>
          </p:cNvSpPr>
          <p:nvPr>
            <p:ph type="title" idx="4294967295"/>
          </p:nvPr>
        </p:nvSpPr>
        <p:spPr>
          <a:xfrm>
            <a:off x="609600" y="152400"/>
            <a:ext cx="7519987" cy="1039812"/>
          </a:xfrm>
        </p:spPr>
        <p:txBody>
          <a:bodyPr lIns="90600" tIns="44500" rIns="90600" bIns="44500"/>
          <a:lstStyle/>
          <a:p>
            <a:r>
              <a:rPr lang="en-US" altLang="en-US" dirty="0"/>
              <a:t>Compare Your Ratings &amp; Evidence to the Sample Ratings for Core Action 5</a:t>
            </a:r>
          </a:p>
        </p:txBody>
      </p:sp>
      <p:sp>
        <p:nvSpPr>
          <p:cNvPr id="5" name="Google Shape;225;p22" descr="10 minutes">
            <a:extLst>
              <a:ext uri="{FF2B5EF4-FFF2-40B4-BE49-F238E27FC236}">
                <a16:creationId xmlns:a16="http://schemas.microsoft.com/office/drawing/2014/main" id="{2637B08E-8A4C-D14D-B9C4-506CA2B207EB}"/>
              </a:ext>
            </a:extLst>
          </p:cNvPr>
          <p:cNvSpPr txBox="1"/>
          <p:nvPr/>
        </p:nvSpPr>
        <p:spPr>
          <a:xfrm>
            <a:off x="6096000" y="5969760"/>
            <a:ext cx="2590800" cy="400050"/>
          </a:xfrm>
          <a:prstGeom prst="rect">
            <a:avLst/>
          </a:prstGeom>
          <a:solidFill>
            <a:schemeClr val="accent2"/>
          </a:solidFill>
          <a:ln w="25400" cap="flat" cmpd="sng">
            <a:solidFill>
              <a:srgbClr val="8C3836"/>
            </a:solidFill>
            <a:prstDash val="solid"/>
            <a:miter lim="800000"/>
            <a:headEnd type="none" w="sm" len="sm"/>
            <a:tailEnd type="none" w="sm" len="sm"/>
          </a:ln>
          <a:effectLst>
            <a:outerShdw blurRad="50800" dist="38100" algn="l" rotWithShape="0">
              <a:srgbClr val="000000">
                <a:alpha val="39607"/>
              </a:srgbClr>
            </a:outerShdw>
          </a:effectLst>
        </p:spPr>
        <p:txBody>
          <a:bodyPr spcFirstLastPara="1" lIns="91425" tIns="45700" rIns="91425" bIns="45700">
            <a:spAutoFit/>
          </a:bodyPr>
          <a:lstStyle/>
          <a:p>
            <a:pPr algn="ctr">
              <a:spcBef>
                <a:spcPts val="0"/>
              </a:spcBef>
              <a:spcAft>
                <a:spcPts val="0"/>
              </a:spcAft>
              <a:defRPr/>
            </a:pPr>
            <a:r>
              <a:rPr lang="en-US" sz="2000" b="0" dirty="0">
                <a:solidFill>
                  <a:schemeClr val="lt1"/>
                </a:solidFill>
                <a:latin typeface="Arial"/>
                <a:ea typeface="Arial"/>
                <a:cs typeface="Arial"/>
                <a:sym typeface="Arial"/>
              </a:rPr>
              <a:t>5 minutes</a:t>
            </a:r>
            <a:endParaRPr dirty="0"/>
          </a:p>
        </p:txBody>
      </p:sp>
      <p:pic>
        <p:nvPicPr>
          <p:cNvPr id="6" name="Picture 5" descr="Core Action 5. Lesson activities build and expand students’ academic vocabulary and syntax.A. Instructor provides systematic work with academic and domain-specific words and phrases specific to the content of the lesson.B. Instructor highlights syntactically complex sentences from the lesson content for special examination and discussion.C. Instructor provides students with opportunities to use newly learned words and phrases in their writing and discussions.Evidence observed:">
            <a:extLst>
              <a:ext uri="{FF2B5EF4-FFF2-40B4-BE49-F238E27FC236}">
                <a16:creationId xmlns:a16="http://schemas.microsoft.com/office/drawing/2014/main" id="{DFB0CCDF-A136-B1F8-7421-4B59483D5CCD}"/>
              </a:ext>
            </a:extLst>
          </p:cNvPr>
          <p:cNvPicPr>
            <a:picLocks noChangeAspect="1"/>
          </p:cNvPicPr>
          <p:nvPr/>
        </p:nvPicPr>
        <p:blipFill>
          <a:blip r:embed="rId3"/>
          <a:stretch>
            <a:fillRect/>
          </a:stretch>
        </p:blipFill>
        <p:spPr>
          <a:xfrm>
            <a:off x="141287" y="1692339"/>
            <a:ext cx="8861425" cy="3473322"/>
          </a:xfrm>
          <a:prstGeom prst="rect">
            <a:avLst/>
          </a:prstGeom>
        </p:spPr>
      </p:pic>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Google Shape;359;p41">
            <a:extLst>
              <a:ext uri="{FF2B5EF4-FFF2-40B4-BE49-F238E27FC236}">
                <a16:creationId xmlns:a16="http://schemas.microsoft.com/office/drawing/2014/main" id="{7BD1E227-F88D-4C10-9B86-77C3B8C062E2}"/>
              </a:ext>
            </a:extLst>
          </p:cNvPr>
          <p:cNvSpPr>
            <a:spLocks noGrp="1" noChangeArrowheads="1"/>
          </p:cNvSpPr>
          <p:nvPr>
            <p:ph type="title"/>
          </p:nvPr>
        </p:nvSpPr>
        <p:spPr>
          <a:xfrm>
            <a:off x="1295400" y="304800"/>
            <a:ext cx="7086600" cy="758825"/>
          </a:xfrm>
        </p:spPr>
        <p:txBody>
          <a:bodyPr lIns="90600" tIns="44500" rIns="90600" bIns="44500"/>
          <a:lstStyle/>
          <a:p>
            <a:r>
              <a:rPr lang="en-US" altLang="en-US" dirty="0"/>
              <a:t>Share Findings for Core Action 5</a:t>
            </a:r>
          </a:p>
        </p:txBody>
      </p:sp>
      <p:sp>
        <p:nvSpPr>
          <p:cNvPr id="105474" name="Google Shape;360;p41">
            <a:extLst>
              <a:ext uri="{FF2B5EF4-FFF2-40B4-BE49-F238E27FC236}">
                <a16:creationId xmlns:a16="http://schemas.microsoft.com/office/drawing/2014/main" id="{B207F68B-27C6-4C75-AE79-AC874EA7BB90}"/>
              </a:ext>
            </a:extLst>
          </p:cNvPr>
          <p:cNvSpPr>
            <a:spLocks noGrp="1" noChangeArrowheads="1"/>
          </p:cNvSpPr>
          <p:nvPr>
            <p:ph type="body" idx="1"/>
          </p:nvPr>
        </p:nvSpPr>
        <p:spPr>
          <a:xfrm>
            <a:off x="609600" y="1757363"/>
            <a:ext cx="7924800" cy="3227387"/>
          </a:xfrm>
        </p:spPr>
        <p:txBody>
          <a:bodyPr lIns="90600" tIns="44500" rIns="90600" bIns="44500"/>
          <a:lstStyle/>
          <a:p>
            <a:pPr>
              <a:lnSpc>
                <a:spcPct val="120000"/>
              </a:lnSpc>
              <a:spcBef>
                <a:spcPct val="0"/>
              </a:spcBef>
              <a:buClr>
                <a:srgbClr val="004080"/>
              </a:buClr>
              <a:buSzPts val="2200"/>
            </a:pPr>
            <a:r>
              <a:rPr lang="en-US" altLang="en-US" dirty="0">
                <a:cs typeface="Arial" panose="020B0604020202020204" pitchFamily="34" charset="0"/>
                <a:sym typeface="Arial" panose="020B0604020202020204" pitchFamily="34" charset="0"/>
              </a:rPr>
              <a:t>Let’s have a couple of teams share their ratings and the evidence that supports those ratings.</a:t>
            </a:r>
          </a:p>
          <a:p>
            <a:pPr>
              <a:lnSpc>
                <a:spcPct val="120000"/>
              </a:lnSpc>
              <a:spcBef>
                <a:spcPct val="0"/>
              </a:spcBef>
              <a:buClr>
                <a:srgbClr val="004080"/>
              </a:buClr>
              <a:buSzPts val="2200"/>
            </a:pPr>
            <a:endParaRPr lang="en-US" altLang="en-US" dirty="0">
              <a:cs typeface="Arial" panose="020B0604020202020204" pitchFamily="34" charset="0"/>
              <a:sym typeface="Arial" panose="020B0604020202020204" pitchFamily="34" charset="0"/>
            </a:endParaRPr>
          </a:p>
          <a:p>
            <a:pPr>
              <a:lnSpc>
                <a:spcPct val="120000"/>
              </a:lnSpc>
              <a:spcBef>
                <a:spcPct val="0"/>
              </a:spcBef>
              <a:buClr>
                <a:srgbClr val="004080"/>
              </a:buClr>
              <a:buSzPts val="2200"/>
            </a:pPr>
            <a:r>
              <a:rPr lang="en-US" altLang="en-US" dirty="0">
                <a:cs typeface="Arial" panose="020B0604020202020204" pitchFamily="34" charset="0"/>
                <a:sym typeface="Arial" panose="020B0604020202020204" pitchFamily="34" charset="0"/>
              </a:rPr>
              <a:t>Did anyone have different ratings or evidence they would like to share?</a:t>
            </a:r>
          </a:p>
          <a:p>
            <a:pPr marL="0" indent="0">
              <a:lnSpc>
                <a:spcPct val="120000"/>
              </a:lnSpc>
              <a:spcBef>
                <a:spcPct val="0"/>
              </a:spcBef>
              <a:buClr>
                <a:srgbClr val="004080"/>
              </a:buClr>
              <a:buSzPts val="2200"/>
              <a:buFont typeface="Wingdings" panose="05000000000000000000" pitchFamily="2" charset="2"/>
              <a:buNone/>
            </a:pPr>
            <a:endParaRPr lang="en-US" altLang="en-US" dirty="0"/>
          </a:p>
        </p:txBody>
      </p:sp>
      <p:pic>
        <p:nvPicPr>
          <p:cNvPr id="105475" name="Picture 2" descr="Solid Black Megaphone Icon 4 (Graphic) by ahlangraphic · Creative Fabrica">
            <a:extLst>
              <a:ext uri="{FF2B5EF4-FFF2-40B4-BE49-F238E27FC236}">
                <a16:creationId xmlns:a16="http://schemas.microsoft.com/office/drawing/2014/main" id="{FEBDDED1-6AAA-49F1-9B01-F8E2A6BBE5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7931" t="25130" r="26552" b="25130"/>
          <a:stretch>
            <a:fillRect/>
          </a:stretch>
        </p:blipFill>
        <p:spPr bwMode="auto">
          <a:xfrm>
            <a:off x="7848600" y="304800"/>
            <a:ext cx="871538"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DF02E-DD14-4BE1-85A3-244BFCE225F6}"/>
              </a:ext>
            </a:extLst>
          </p:cNvPr>
          <p:cNvSpPr txBox="1">
            <a:spLocks noGrp="1" noChangeArrowheads="1"/>
          </p:cNvSpPr>
          <p:nvPr>
            <p:ph type="title" idx="4294967295"/>
          </p:nvPr>
        </p:nvSpPr>
        <p:spPr>
          <a:xfrm>
            <a:off x="456472" y="342234"/>
            <a:ext cx="8077927" cy="800766"/>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5988" rtl="0" eaLnBrk="0" fontAlgn="base" hangingPunct="0">
              <a:lnSpc>
                <a:spcPct val="90000"/>
              </a:lnSpc>
              <a:spcBef>
                <a:spcPct val="0"/>
              </a:spcBef>
              <a:spcAft>
                <a:spcPct val="0"/>
              </a:spcAft>
              <a:defRPr sz="3400">
                <a:solidFill>
                  <a:schemeClr val="tx1"/>
                </a:solidFill>
                <a:latin typeface="+mj-lt"/>
                <a:ea typeface="MS PGothic" panose="020B0600070205080204" pitchFamily="34" charset="-128"/>
                <a:cs typeface="MS PGothic" charset="0"/>
              </a:defRPr>
            </a:lvl1pPr>
            <a:lvl2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2pPr>
            <a:lvl3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3pPr>
            <a:lvl4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4pPr>
            <a:lvl5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5pPr>
            <a:lvl6pPr marL="457200" algn="l" defTabSz="915988" rtl="0" eaLnBrk="0" fontAlgn="base" hangingPunct="0">
              <a:lnSpc>
                <a:spcPct val="90000"/>
              </a:lnSpc>
              <a:spcBef>
                <a:spcPct val="0"/>
              </a:spcBef>
              <a:spcAft>
                <a:spcPct val="0"/>
              </a:spcAft>
              <a:defRPr sz="3400">
                <a:solidFill>
                  <a:schemeClr val="tx1"/>
                </a:solidFill>
                <a:latin typeface="Arial" pitchFamily="-109" charset="0"/>
              </a:defRPr>
            </a:lvl6pPr>
            <a:lvl7pPr marL="914400" algn="l" defTabSz="915988" rtl="0" eaLnBrk="0" fontAlgn="base" hangingPunct="0">
              <a:lnSpc>
                <a:spcPct val="90000"/>
              </a:lnSpc>
              <a:spcBef>
                <a:spcPct val="0"/>
              </a:spcBef>
              <a:spcAft>
                <a:spcPct val="0"/>
              </a:spcAft>
              <a:defRPr sz="3400">
                <a:solidFill>
                  <a:schemeClr val="tx1"/>
                </a:solidFill>
                <a:latin typeface="Arial" pitchFamily="-109" charset="0"/>
              </a:defRPr>
            </a:lvl7pPr>
            <a:lvl8pPr marL="1371600" algn="l" defTabSz="915988" rtl="0" eaLnBrk="0" fontAlgn="base" hangingPunct="0">
              <a:lnSpc>
                <a:spcPct val="90000"/>
              </a:lnSpc>
              <a:spcBef>
                <a:spcPct val="0"/>
              </a:spcBef>
              <a:spcAft>
                <a:spcPct val="0"/>
              </a:spcAft>
              <a:defRPr sz="3400">
                <a:solidFill>
                  <a:schemeClr val="tx1"/>
                </a:solidFill>
                <a:latin typeface="Arial" pitchFamily="-109" charset="0"/>
              </a:defRPr>
            </a:lvl8pPr>
            <a:lvl9pPr marL="1828800" algn="l" defTabSz="915988" rtl="0" eaLnBrk="0" fontAlgn="base" hangingPunct="0">
              <a:lnSpc>
                <a:spcPct val="90000"/>
              </a:lnSpc>
              <a:spcBef>
                <a:spcPct val="0"/>
              </a:spcBef>
              <a:spcAft>
                <a:spcPct val="0"/>
              </a:spcAft>
              <a:defRPr sz="3400">
                <a:solidFill>
                  <a:schemeClr val="tx1"/>
                </a:solidFill>
                <a:latin typeface="Arial" pitchFamily="-109" charset="0"/>
              </a:defRPr>
            </a:lvl9pPr>
          </a:lstStyle>
          <a:p>
            <a:pPr marL="0" marR="0" lvl="0" indent="0" algn="ctr" defTabSz="915988" rtl="0" eaLnBrk="0" fontAlgn="base" latinLnBrk="0" hangingPunct="0">
              <a:lnSpc>
                <a:spcPct val="90000"/>
              </a:lnSpc>
              <a:spcBef>
                <a:spcPct val="0"/>
              </a:spcBef>
              <a:spcAft>
                <a:spcPct val="0"/>
              </a:spcAft>
              <a:buClrTx/>
              <a:buSzTx/>
              <a:buFontTx/>
              <a:buNone/>
              <a:tabLst/>
              <a:defRPr/>
            </a:pPr>
            <a:r>
              <a:rPr kumimoji="0" lang="en-US" altLang="en-US" sz="3400" b="0" i="0" u="none" strike="noStrike" kern="1200" cap="none" spc="0" normalizeH="0" baseline="0" noProof="0" dirty="0">
                <a:ln>
                  <a:noFill/>
                </a:ln>
                <a:solidFill>
                  <a:schemeClr val="tx1"/>
                </a:solidFill>
                <a:effectLst/>
                <a:uLnTx/>
                <a:uFillTx/>
                <a:latin typeface="+mj-lt"/>
                <a:ea typeface="MS PGothic" panose="020B0600070205080204" pitchFamily="34" charset="-128"/>
                <a:cs typeface="MS PGothic" charset="0"/>
                <a:sym typeface="Helvetica" pitchFamily="2" charset="0"/>
              </a:rPr>
              <a:t>SIA 2.0 Observation: Five-Part System</a:t>
            </a:r>
          </a:p>
        </p:txBody>
      </p:sp>
      <p:pic>
        <p:nvPicPr>
          <p:cNvPr id="11" name="Picture 10" descr="1. Launch Pre-Observation Procedures&#10;2. Conduct Observations&#10;3. Launch Post-Observation Procedures&#10;4. Aggregate and Summarize Data&#10;5. Develop Program-Wide Professional Development">
            <a:extLst>
              <a:ext uri="{FF2B5EF4-FFF2-40B4-BE49-F238E27FC236}">
                <a16:creationId xmlns:a16="http://schemas.microsoft.com/office/drawing/2014/main" id="{965ACEEE-E394-3049-885A-CE30EE93662C}"/>
              </a:ext>
            </a:extLst>
          </p:cNvPr>
          <p:cNvPicPr>
            <a:picLocks noChangeAspect="1"/>
          </p:cNvPicPr>
          <p:nvPr/>
        </p:nvPicPr>
        <p:blipFill rotWithShape="1">
          <a:blip r:embed="rId3"/>
          <a:srcRect l="644" r="828"/>
          <a:stretch/>
        </p:blipFill>
        <p:spPr>
          <a:xfrm>
            <a:off x="0" y="2330183"/>
            <a:ext cx="9067800" cy="2927617"/>
          </a:xfrm>
          <a:prstGeom prst="rect">
            <a:avLst/>
          </a:prstGeom>
        </p:spPr>
      </p:pic>
      <p:sp>
        <p:nvSpPr>
          <p:cNvPr id="7" name="Oval 6">
            <a:extLst>
              <a:ext uri="{FF2B5EF4-FFF2-40B4-BE49-F238E27FC236}">
                <a16:creationId xmlns:a16="http://schemas.microsoft.com/office/drawing/2014/main" id="{E2F70ABC-9CCC-4A0E-851D-A1E8880A45BD}"/>
              </a:ext>
              <a:ext uri="{C183D7F6-B498-43B3-948B-1728B52AA6E4}">
                <adec:decorative xmlns:adec="http://schemas.microsoft.com/office/drawing/2017/decorative" val="1"/>
              </a:ext>
            </a:extLst>
          </p:cNvPr>
          <p:cNvSpPr/>
          <p:nvPr/>
        </p:nvSpPr>
        <p:spPr bwMode="auto">
          <a:xfrm>
            <a:off x="10887" y="1676400"/>
            <a:ext cx="5323113" cy="4343400"/>
          </a:xfrm>
          <a:prstGeom prst="ellipse">
            <a:avLst/>
          </a:prstGeom>
          <a:noFill/>
          <a:ln w="19050" cap="flat" cmpd="sng" algn="ctr">
            <a:solidFill>
              <a:srgbClr val="C0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200" b="1" i="0" u="none" strike="noStrike" cap="none" normalizeH="0" baseline="0">
              <a:ln>
                <a:noFill/>
              </a:ln>
              <a:solidFill>
                <a:schemeClr val="tx1"/>
              </a:solidFill>
              <a:effectLst/>
              <a:latin typeface="Times New Roman" pitchFamily="-109" charset="0"/>
            </a:endParaRPr>
          </a:p>
        </p:txBody>
      </p:sp>
      <p:cxnSp>
        <p:nvCxnSpPr>
          <p:cNvPr id="8" name="Straight Arrow Connector 7">
            <a:extLst>
              <a:ext uri="{FF2B5EF4-FFF2-40B4-BE49-F238E27FC236}">
                <a16:creationId xmlns:a16="http://schemas.microsoft.com/office/drawing/2014/main" id="{7531AD39-A8A0-4F68-9B6A-742765E77149}"/>
              </a:ext>
              <a:ext uri="{C183D7F6-B498-43B3-948B-1728B52AA6E4}">
                <adec:decorative xmlns:adec="http://schemas.microsoft.com/office/drawing/2017/decorative" val="1"/>
              </a:ext>
            </a:extLst>
          </p:cNvPr>
          <p:cNvCxnSpPr>
            <a:cxnSpLocks/>
            <a:stCxn id="7" idx="4"/>
          </p:cNvCxnSpPr>
          <p:nvPr/>
        </p:nvCxnSpPr>
        <p:spPr bwMode="auto">
          <a:xfrm flipH="1" flipV="1">
            <a:off x="1447802" y="5048622"/>
            <a:ext cx="1224642" cy="971178"/>
          </a:xfrm>
          <a:prstGeom prst="straightConnector1">
            <a:avLst/>
          </a:prstGeom>
          <a:noFill/>
          <a:ln w="28575" cap="flat" cmpd="sng" algn="ctr">
            <a:solidFill>
              <a:srgbClr val="C00000"/>
            </a:solidFill>
            <a:prstDash val="solid"/>
            <a:round/>
            <a:headEnd type="none" w="med" len="med"/>
            <a:tailEnd type="triangle"/>
          </a:ln>
          <a:effectLst/>
        </p:spPr>
      </p:cxnSp>
      <p:cxnSp>
        <p:nvCxnSpPr>
          <p:cNvPr id="9" name="Straight Arrow Connector 8">
            <a:extLst>
              <a:ext uri="{FF2B5EF4-FFF2-40B4-BE49-F238E27FC236}">
                <a16:creationId xmlns:a16="http://schemas.microsoft.com/office/drawing/2014/main" id="{8D8BD3C6-9D31-4EFA-B35E-7E488ECDB60F}"/>
              </a:ext>
              <a:ext uri="{C183D7F6-B498-43B3-948B-1728B52AA6E4}">
                <adec:decorative xmlns:adec="http://schemas.microsoft.com/office/drawing/2017/decorative" val="1"/>
              </a:ext>
            </a:extLst>
          </p:cNvPr>
          <p:cNvCxnSpPr>
            <a:cxnSpLocks/>
          </p:cNvCxnSpPr>
          <p:nvPr/>
        </p:nvCxnSpPr>
        <p:spPr bwMode="auto">
          <a:xfrm flipV="1">
            <a:off x="2672443" y="4724400"/>
            <a:ext cx="0" cy="1295400"/>
          </a:xfrm>
          <a:prstGeom prst="straightConnector1">
            <a:avLst/>
          </a:prstGeom>
          <a:noFill/>
          <a:ln w="28575" cap="flat" cmpd="sng" algn="ctr">
            <a:solidFill>
              <a:srgbClr val="C00000"/>
            </a:solidFill>
            <a:prstDash val="solid"/>
            <a:round/>
            <a:headEnd type="none" w="med" len="med"/>
            <a:tailEnd type="triangle"/>
          </a:ln>
          <a:effectLst/>
        </p:spPr>
      </p:cxnSp>
      <p:cxnSp>
        <p:nvCxnSpPr>
          <p:cNvPr id="10" name="Straight Arrow Connector 9">
            <a:extLst>
              <a:ext uri="{FF2B5EF4-FFF2-40B4-BE49-F238E27FC236}">
                <a16:creationId xmlns:a16="http://schemas.microsoft.com/office/drawing/2014/main" id="{1E338F71-787C-4946-BF08-1120FBCFE9EC}"/>
              </a:ext>
              <a:ext uri="{C183D7F6-B498-43B3-948B-1728B52AA6E4}">
                <adec:decorative xmlns:adec="http://schemas.microsoft.com/office/drawing/2017/decorative" val="1"/>
              </a:ext>
            </a:extLst>
          </p:cNvPr>
          <p:cNvCxnSpPr>
            <a:cxnSpLocks/>
          </p:cNvCxnSpPr>
          <p:nvPr/>
        </p:nvCxnSpPr>
        <p:spPr bwMode="auto">
          <a:xfrm flipV="1">
            <a:off x="2672443" y="5048622"/>
            <a:ext cx="1224642" cy="971178"/>
          </a:xfrm>
          <a:prstGeom prst="straightConnector1">
            <a:avLst/>
          </a:prstGeom>
          <a:noFill/>
          <a:ln w="28575" cap="flat" cmpd="sng" algn="ctr">
            <a:solidFill>
              <a:srgbClr val="C00000"/>
            </a:solidFill>
            <a:prstDash val="solid"/>
            <a:round/>
            <a:headEnd type="none" w="med" len="med"/>
            <a:tailEnd type="triangle"/>
          </a:ln>
          <a:effectLst/>
        </p:spPr>
      </p:cxnSp>
    </p:spTree>
    <p:extLst>
      <p:ext uri="{BB962C8B-B14F-4D97-AF65-F5344CB8AC3E}">
        <p14:creationId xmlns:p14="http://schemas.microsoft.com/office/powerpoint/2010/main" val="4510782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Google Shape;396;p47">
            <a:extLst>
              <a:ext uri="{FF2B5EF4-FFF2-40B4-BE49-F238E27FC236}">
                <a16:creationId xmlns:a16="http://schemas.microsoft.com/office/drawing/2014/main" id="{7CF2281F-4284-4FE1-9067-E8429E0CD516}"/>
              </a:ext>
            </a:extLst>
          </p:cNvPr>
          <p:cNvSpPr>
            <a:spLocks noGrp="1" noChangeArrowheads="1"/>
          </p:cNvSpPr>
          <p:nvPr>
            <p:ph type="title"/>
          </p:nvPr>
        </p:nvSpPr>
        <p:spPr/>
        <p:txBody>
          <a:bodyPr lIns="90600" tIns="44500" rIns="90600" bIns="44500"/>
          <a:lstStyle/>
          <a:p>
            <a:pPr algn="ctr"/>
            <a:r>
              <a:rPr lang="en-US" altLang="en-US" dirty="0"/>
              <a:t>Conduct Site-Based Observations</a:t>
            </a:r>
          </a:p>
        </p:txBody>
      </p:sp>
      <p:sp>
        <p:nvSpPr>
          <p:cNvPr id="4" name="Content Placeholder 2">
            <a:extLst>
              <a:ext uri="{FF2B5EF4-FFF2-40B4-BE49-F238E27FC236}">
                <a16:creationId xmlns:a16="http://schemas.microsoft.com/office/drawing/2014/main" id="{FA7DF2D1-30AE-45EF-B761-DA54D96A1181}"/>
              </a:ext>
            </a:extLst>
          </p:cNvPr>
          <p:cNvSpPr txBox="1">
            <a:spLocks/>
          </p:cNvSpPr>
          <p:nvPr/>
        </p:nvSpPr>
        <p:spPr bwMode="auto">
          <a:xfrm>
            <a:off x="609600" y="1828800"/>
            <a:ext cx="8077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614" tIns="44513" rIns="90614" bIns="44513" numCol="1" anchor="t" anchorCtr="0" compatLnSpc="1">
            <a:prstTxWarp prst="textNoShape">
              <a:avLst/>
            </a:prstTxWarp>
          </a:bodyPr>
          <a:lstStyle>
            <a:lvl1pPr marL="231775" indent="-231775" algn="l" defTabSz="915988" rtl="0" eaLnBrk="0" fontAlgn="base" hangingPunct="0">
              <a:spcBef>
                <a:spcPct val="75000"/>
              </a:spcBef>
              <a:spcAft>
                <a:spcPct val="0"/>
              </a:spcAft>
              <a:buClr>
                <a:schemeClr val="tx2"/>
              </a:buClr>
              <a:buFont typeface="Wingdings" panose="05000000000000000000" pitchFamily="2" charset="2"/>
              <a:buChar char="§"/>
              <a:defRPr sz="2200">
                <a:solidFill>
                  <a:schemeClr val="tx1"/>
                </a:solidFill>
                <a:latin typeface="+mn-lt"/>
                <a:ea typeface="MS PGothic" panose="020B0600070205080204" pitchFamily="34" charset="-128"/>
                <a:cs typeface="MS PGothic" panose="020B0600070205080204" pitchFamily="34" charset="-128"/>
              </a:defRPr>
            </a:lvl1pPr>
            <a:lvl2pPr marL="568325" indent="-222250" algn="l" defTabSz="915988" rtl="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mn-lt"/>
                <a:ea typeface="MS PGothic" panose="020B0600070205080204" pitchFamily="34" charset="-128"/>
                <a:cs typeface="MS PGothic" charset="-128"/>
              </a:defRPr>
            </a:lvl2pPr>
            <a:lvl3pPr marL="854075" indent="-171450" algn="l" defTabSz="915988"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128"/>
              </a:defRPr>
            </a:lvl3pPr>
            <a:lvl4pPr marL="1719263" indent="-174625" algn="l" defTabSz="915988" rtl="0" eaLnBrk="0" fontAlgn="base" hangingPunct="0">
              <a:spcBef>
                <a:spcPct val="20000"/>
              </a:spcBef>
              <a:spcAft>
                <a:spcPct val="0"/>
              </a:spcAft>
              <a:buChar char="–"/>
              <a:defRPr sz="2000">
                <a:solidFill>
                  <a:schemeClr val="tx1"/>
                </a:solidFill>
                <a:latin typeface="Arial"/>
                <a:ea typeface="Geneva" charset="0"/>
                <a:cs typeface="Arial"/>
              </a:defRPr>
            </a:lvl4pPr>
            <a:lvl5pPr marL="2005013" indent="-171450" algn="l" defTabSz="915988" rtl="0" eaLnBrk="0" fontAlgn="base" hangingPunct="0">
              <a:spcBef>
                <a:spcPct val="20000"/>
              </a:spcBef>
              <a:spcAft>
                <a:spcPct val="0"/>
              </a:spcAft>
              <a:buChar char="»"/>
              <a:defRPr sz="2000">
                <a:solidFill>
                  <a:schemeClr val="tx1"/>
                </a:solidFill>
                <a:latin typeface="Arial"/>
                <a:ea typeface="Arial" charset="0"/>
                <a:cs typeface="Arial"/>
              </a:defRPr>
            </a:lvl5pPr>
            <a:lvl6pPr marL="24622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6pPr>
            <a:lvl7pPr marL="29194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7pPr>
            <a:lvl8pPr marL="33766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8pPr>
            <a:lvl9pPr marL="38338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9pPr>
          </a:lstStyle>
          <a:p>
            <a:r>
              <a:rPr lang="en-US" b="0" kern="0" dirty="0"/>
              <a:t>Over the next </a:t>
            </a:r>
            <a:r>
              <a:rPr lang="en-US" b="0" i="1" kern="0" dirty="0"/>
              <a:t>four weeks</a:t>
            </a:r>
            <a:r>
              <a:rPr lang="en-US" b="0" kern="0" dirty="0"/>
              <a:t>, conduct </a:t>
            </a:r>
            <a:r>
              <a:rPr lang="en-US" kern="0" dirty="0"/>
              <a:t>two </a:t>
            </a:r>
            <a:r>
              <a:rPr lang="en-US" b="0" kern="0" dirty="0"/>
              <a:t>(and preferably more) observations at your site(s).</a:t>
            </a:r>
          </a:p>
          <a:p>
            <a:r>
              <a:rPr lang="en-US" b="0" kern="0" dirty="0"/>
              <a:t>Hold pre-observation sessions with the instructors who have agreed to be observed.</a:t>
            </a:r>
          </a:p>
          <a:p>
            <a:r>
              <a:rPr lang="en-US" b="0" kern="0" dirty="0"/>
              <a:t>Individually, collect evidence, make notes, and assign ratings for all five Core Actions on the Observation Tool.</a:t>
            </a:r>
          </a:p>
          <a:p>
            <a:r>
              <a:rPr lang="en-US" b="0" kern="0" dirty="0"/>
              <a:t>Hold individual post-observation coaching with participating staff (who are interested) to share your reflections.  </a:t>
            </a:r>
          </a:p>
        </p:txBody>
      </p:sp>
    </p:spTree>
    <p:extLst>
      <p:ext uri="{BB962C8B-B14F-4D97-AF65-F5344CB8AC3E}">
        <p14:creationId xmlns:p14="http://schemas.microsoft.com/office/powerpoint/2010/main" val="18046336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Google Shape;396;p47">
            <a:extLst>
              <a:ext uri="{FF2B5EF4-FFF2-40B4-BE49-F238E27FC236}">
                <a16:creationId xmlns:a16="http://schemas.microsoft.com/office/drawing/2014/main" id="{7CF2281F-4284-4FE1-9067-E8429E0CD516}"/>
              </a:ext>
            </a:extLst>
          </p:cNvPr>
          <p:cNvSpPr>
            <a:spLocks noGrp="1" noChangeArrowheads="1"/>
          </p:cNvSpPr>
          <p:nvPr>
            <p:ph type="title"/>
          </p:nvPr>
        </p:nvSpPr>
        <p:spPr/>
        <p:txBody>
          <a:bodyPr lIns="90600" tIns="44500" rIns="90600" bIns="44500"/>
          <a:lstStyle/>
          <a:p>
            <a:r>
              <a:rPr lang="en-US" altLang="en-US" dirty="0"/>
              <a:t>Conduct Site-Based Observations, cont’d.</a:t>
            </a:r>
          </a:p>
        </p:txBody>
      </p:sp>
      <p:sp>
        <p:nvSpPr>
          <p:cNvPr id="4" name="Content Placeholder 2">
            <a:extLst>
              <a:ext uri="{FF2B5EF4-FFF2-40B4-BE49-F238E27FC236}">
                <a16:creationId xmlns:a16="http://schemas.microsoft.com/office/drawing/2014/main" id="{FA7DF2D1-30AE-45EF-B761-DA54D96A1181}"/>
              </a:ext>
            </a:extLst>
          </p:cNvPr>
          <p:cNvSpPr txBox="1">
            <a:spLocks/>
          </p:cNvSpPr>
          <p:nvPr/>
        </p:nvSpPr>
        <p:spPr bwMode="auto">
          <a:xfrm>
            <a:off x="609600" y="1828800"/>
            <a:ext cx="8077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614" tIns="44513" rIns="90614" bIns="44513" numCol="1" anchor="t" anchorCtr="0" compatLnSpc="1">
            <a:prstTxWarp prst="textNoShape">
              <a:avLst/>
            </a:prstTxWarp>
          </a:bodyPr>
          <a:lstStyle>
            <a:lvl1pPr marL="231775" indent="-231775" algn="l" defTabSz="915988" rtl="0" eaLnBrk="0" fontAlgn="base" hangingPunct="0">
              <a:spcBef>
                <a:spcPct val="75000"/>
              </a:spcBef>
              <a:spcAft>
                <a:spcPct val="0"/>
              </a:spcAft>
              <a:buClr>
                <a:schemeClr val="tx2"/>
              </a:buClr>
              <a:buFont typeface="Wingdings" panose="05000000000000000000" pitchFamily="2" charset="2"/>
              <a:buChar char="§"/>
              <a:defRPr sz="2200">
                <a:solidFill>
                  <a:schemeClr val="tx1"/>
                </a:solidFill>
                <a:latin typeface="+mn-lt"/>
                <a:ea typeface="MS PGothic" panose="020B0600070205080204" pitchFamily="34" charset="-128"/>
                <a:cs typeface="MS PGothic" panose="020B0600070205080204" pitchFamily="34" charset="-128"/>
              </a:defRPr>
            </a:lvl1pPr>
            <a:lvl2pPr marL="568325" indent="-222250" algn="l" defTabSz="915988" rtl="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mn-lt"/>
                <a:ea typeface="MS PGothic" panose="020B0600070205080204" pitchFamily="34" charset="-128"/>
                <a:cs typeface="MS PGothic" charset="-128"/>
              </a:defRPr>
            </a:lvl2pPr>
            <a:lvl3pPr marL="854075" indent="-171450" algn="l" defTabSz="915988"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128"/>
              </a:defRPr>
            </a:lvl3pPr>
            <a:lvl4pPr marL="1719263" indent="-174625" algn="l" defTabSz="915988" rtl="0" eaLnBrk="0" fontAlgn="base" hangingPunct="0">
              <a:spcBef>
                <a:spcPct val="20000"/>
              </a:spcBef>
              <a:spcAft>
                <a:spcPct val="0"/>
              </a:spcAft>
              <a:buChar char="–"/>
              <a:defRPr sz="2000">
                <a:solidFill>
                  <a:schemeClr val="tx1"/>
                </a:solidFill>
                <a:latin typeface="Arial"/>
                <a:ea typeface="Geneva" charset="0"/>
                <a:cs typeface="Arial"/>
              </a:defRPr>
            </a:lvl4pPr>
            <a:lvl5pPr marL="2005013" indent="-171450" algn="l" defTabSz="915988" rtl="0" eaLnBrk="0" fontAlgn="base" hangingPunct="0">
              <a:spcBef>
                <a:spcPct val="20000"/>
              </a:spcBef>
              <a:spcAft>
                <a:spcPct val="0"/>
              </a:spcAft>
              <a:buChar char="»"/>
              <a:defRPr sz="2000">
                <a:solidFill>
                  <a:schemeClr val="tx1"/>
                </a:solidFill>
                <a:latin typeface="Arial"/>
                <a:ea typeface="Arial" charset="0"/>
                <a:cs typeface="Arial"/>
              </a:defRPr>
            </a:lvl5pPr>
            <a:lvl6pPr marL="24622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6pPr>
            <a:lvl7pPr marL="29194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7pPr>
            <a:lvl8pPr marL="33766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8pPr>
            <a:lvl9pPr marL="38338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9pPr>
          </a:lstStyle>
          <a:p>
            <a:pPr>
              <a:spcBef>
                <a:spcPts val="1200"/>
              </a:spcBef>
              <a:spcAft>
                <a:spcPts val="600"/>
              </a:spcAft>
            </a:pPr>
            <a:r>
              <a:rPr lang="en-US" b="0" kern="0" dirty="0"/>
              <a:t>Regroup as a state team with your coach to answer two questions about every observation you conduct:</a:t>
            </a:r>
          </a:p>
          <a:p>
            <a:pPr lvl="1">
              <a:spcBef>
                <a:spcPts val="1200"/>
              </a:spcBef>
              <a:spcAft>
                <a:spcPts val="600"/>
              </a:spcAft>
            </a:pPr>
            <a:r>
              <a:rPr lang="en-US" sz="2200" b="0" kern="0" dirty="0"/>
              <a:t>What positive feedback would you provide to the instructor?</a:t>
            </a:r>
          </a:p>
          <a:p>
            <a:pPr lvl="1">
              <a:spcBef>
                <a:spcPts val="1200"/>
              </a:spcBef>
              <a:spcAft>
                <a:spcPts val="600"/>
              </a:spcAft>
            </a:pPr>
            <a:r>
              <a:rPr lang="en-US" sz="2200" b="0" kern="0" dirty="0"/>
              <a:t>What support would you provide to the instructor?</a:t>
            </a:r>
          </a:p>
          <a:p>
            <a:pPr>
              <a:spcBef>
                <a:spcPts val="1200"/>
              </a:spcBef>
              <a:spcAft>
                <a:spcPts val="600"/>
              </a:spcAft>
            </a:pPr>
            <a:r>
              <a:rPr lang="en-US" b="0" kern="0" dirty="0"/>
              <a:t>Be prepared to discuss your experiences observing at the next virtual training sessions. What worked well? What were your challenges? What did you learn? </a:t>
            </a:r>
          </a:p>
        </p:txBody>
      </p:sp>
    </p:spTree>
    <p:extLst>
      <p:ext uri="{BB962C8B-B14F-4D97-AF65-F5344CB8AC3E}">
        <p14:creationId xmlns:p14="http://schemas.microsoft.com/office/powerpoint/2010/main" val="17460453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Google Shape;270;gd7b2a538cb_0_22">
            <a:extLst>
              <a:ext uri="{FF2B5EF4-FFF2-40B4-BE49-F238E27FC236}">
                <a16:creationId xmlns:a16="http://schemas.microsoft.com/office/drawing/2014/main" id="{421F192E-8EA3-48C6-9B5F-3CFE9CDEEB20}"/>
              </a:ext>
            </a:extLst>
          </p:cNvPr>
          <p:cNvSpPr txBox="1">
            <a:spLocks noGrp="1"/>
          </p:cNvSpPr>
          <p:nvPr>
            <p:ph type="title"/>
          </p:nvPr>
        </p:nvSpPr>
        <p:spPr/>
        <p:txBody>
          <a:bodyPr spcFirstLastPara="1" lIns="90600" tIns="44500" rIns="90600" bIns="44500">
            <a:noAutofit/>
          </a:bodyPr>
          <a:lstStyle/>
          <a:p>
            <a:pPr>
              <a:spcBef>
                <a:spcPts val="0"/>
              </a:spcBef>
              <a:spcAft>
                <a:spcPts val="0"/>
              </a:spcAft>
              <a:defRPr/>
            </a:pPr>
            <a:r>
              <a:rPr lang="en-US" sz="3600" dirty="0"/>
              <a:t>PREPARE FOR SITE-BASED OBSERVATIONS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71E6B0-F47D-824B-A0A9-60BEE1C4A27F}"/>
              </a:ext>
            </a:extLst>
          </p:cNvPr>
          <p:cNvSpPr>
            <a:spLocks noGrp="1"/>
          </p:cNvSpPr>
          <p:nvPr>
            <p:ph idx="1"/>
          </p:nvPr>
        </p:nvSpPr>
        <p:spPr>
          <a:xfrm>
            <a:off x="685800" y="1676400"/>
            <a:ext cx="7924800" cy="3886200"/>
          </a:xfrm>
        </p:spPr>
        <p:txBody>
          <a:bodyPr/>
          <a:lstStyle/>
          <a:p>
            <a:pPr marL="0" indent="0" algn="ctr">
              <a:spcBef>
                <a:spcPts val="0"/>
              </a:spcBef>
              <a:spcAft>
                <a:spcPts val="0"/>
              </a:spcAft>
              <a:buNone/>
              <a:defRPr/>
            </a:pPr>
            <a:endParaRPr lang="en-US" b="1" dirty="0">
              <a:ea typeface="Calibri" panose="020F0502020204030204" pitchFamily="34" charset="0"/>
            </a:endParaRPr>
          </a:p>
          <a:p>
            <a:pPr marL="0" indent="0">
              <a:spcBef>
                <a:spcPts val="0"/>
              </a:spcBef>
              <a:spcAft>
                <a:spcPts val="0"/>
              </a:spcAft>
              <a:buNone/>
              <a:defRPr/>
            </a:pPr>
            <a:r>
              <a:rPr lang="en-US" dirty="0">
                <a:ea typeface="Calibri" panose="020F0502020204030204" pitchFamily="34" charset="0"/>
              </a:rPr>
              <a:t>This presentation was produced and funded in whole with Federal funds from the U.S. Department of Education under contract number ED-991990018C0040 with </a:t>
            </a:r>
            <a:r>
              <a:rPr lang="en-US" dirty="0" err="1">
                <a:ea typeface="Calibri" panose="020F0502020204030204" pitchFamily="34" charset="0"/>
              </a:rPr>
              <a:t>StandardsWork</a:t>
            </a:r>
            <a:r>
              <a:rPr lang="en-US" dirty="0">
                <a:ea typeface="Calibri" panose="020F0502020204030204" pitchFamily="34" charset="0"/>
              </a:rPr>
              <a:t>, Inc. Ronna </a:t>
            </a:r>
            <a:r>
              <a:rPr lang="en-US" dirty="0" err="1">
                <a:ea typeface="Calibri" panose="020F0502020204030204" pitchFamily="34" charset="0"/>
              </a:rPr>
              <a:t>Spacone</a:t>
            </a:r>
            <a:r>
              <a:rPr lang="en-US" dirty="0">
                <a:ea typeface="Calibri" panose="020F0502020204030204" pitchFamily="34" charset="0"/>
              </a:rPr>
              <a:t> serves as the Contracting Officer’s Representative. There is content on the slides </a:t>
            </a:r>
            <a:r>
              <a:rPr lang="en-US" dirty="0"/>
              <a:t>and additional content in the Slide Notes throughout the presentation. </a:t>
            </a:r>
            <a:r>
              <a:rPr lang="en-US" dirty="0">
                <a:ea typeface="Calibri" panose="020F0502020204030204" pitchFamily="34" charset="0"/>
              </a:rPr>
              <a:t>The content of this presentation does not necessarily reflect the views or policies of the U.S. Department of Education nor does the mention of trade names, commercial products, or organizations imply endorsement by the U.S. Government.</a:t>
            </a:r>
          </a:p>
        </p:txBody>
      </p:sp>
      <p:sp>
        <p:nvSpPr>
          <p:cNvPr id="4" name="Google Shape;275;gd7b2a538cb_0_26">
            <a:extLst>
              <a:ext uri="{FF2B5EF4-FFF2-40B4-BE49-F238E27FC236}">
                <a16:creationId xmlns:a16="http://schemas.microsoft.com/office/drawing/2014/main" id="{72E11FDB-FA37-2035-D310-6A6528C8FD39}"/>
              </a:ext>
            </a:extLst>
          </p:cNvPr>
          <p:cNvSpPr>
            <a:spLocks noGrp="1" noChangeArrowheads="1"/>
          </p:cNvSpPr>
          <p:nvPr>
            <p:ph type="title"/>
          </p:nvPr>
        </p:nvSpPr>
        <p:spPr>
          <a:xfrm>
            <a:off x="1295400" y="304800"/>
            <a:ext cx="7086600" cy="914400"/>
          </a:xfrm>
        </p:spPr>
        <p:txBody>
          <a:bodyPr lIns="90600" tIns="44500" rIns="90600" bIns="44500"/>
          <a:lstStyle/>
          <a:p>
            <a:r>
              <a:rPr lang="en-US" altLang="en-US" dirty="0"/>
              <a:t>Disclaimer</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itle 1">
            <a:extLst>
              <a:ext uri="{FF2B5EF4-FFF2-40B4-BE49-F238E27FC236}">
                <a16:creationId xmlns:a16="http://schemas.microsoft.com/office/drawing/2014/main" id="{E2538E37-340F-4AE2-9C8C-AD96FE4BD2C1}"/>
              </a:ext>
            </a:extLst>
          </p:cNvPr>
          <p:cNvSpPr>
            <a:spLocks noGrp="1" noChangeArrowheads="1"/>
          </p:cNvSpPr>
          <p:nvPr>
            <p:ph type="title"/>
          </p:nvPr>
        </p:nvSpPr>
        <p:spPr>
          <a:xfrm>
            <a:off x="1295400" y="304800"/>
            <a:ext cx="7620000" cy="914400"/>
          </a:xfrm>
        </p:spPr>
        <p:txBody>
          <a:bodyPr/>
          <a:lstStyle/>
          <a:p>
            <a:r>
              <a:rPr lang="en-US" altLang="en-US" dirty="0"/>
              <a:t>Launch Pre-Observation Procedures</a:t>
            </a:r>
          </a:p>
        </p:txBody>
      </p:sp>
      <p:sp>
        <p:nvSpPr>
          <p:cNvPr id="3" name="Content Placeholder 2">
            <a:extLst>
              <a:ext uri="{FF2B5EF4-FFF2-40B4-BE49-F238E27FC236}">
                <a16:creationId xmlns:a16="http://schemas.microsoft.com/office/drawing/2014/main" id="{CE6EDC61-22A2-4349-AC8F-9D387E8954DE}"/>
              </a:ext>
            </a:extLst>
          </p:cNvPr>
          <p:cNvSpPr>
            <a:spLocks noGrp="1"/>
          </p:cNvSpPr>
          <p:nvPr>
            <p:ph idx="1"/>
          </p:nvPr>
        </p:nvSpPr>
        <p:spPr>
          <a:xfrm>
            <a:off x="609600" y="1524000"/>
            <a:ext cx="7924800" cy="4724400"/>
          </a:xfrm>
        </p:spPr>
        <p:txBody>
          <a:bodyPr/>
          <a:lstStyle/>
          <a:p>
            <a:pPr marL="225425" lvl="1" indent="0">
              <a:lnSpc>
                <a:spcPct val="120000"/>
              </a:lnSpc>
              <a:spcBef>
                <a:spcPts val="1200"/>
              </a:spcBef>
              <a:spcAft>
                <a:spcPts val="600"/>
              </a:spcAft>
              <a:buSzPts val="2200"/>
              <a:buFont typeface="Wingdings" panose="05000000000000000000" pitchFamily="2" charset="2"/>
              <a:buNone/>
              <a:defRPr/>
            </a:pPr>
            <a:r>
              <a:rPr lang="en-US" altLang="en-US" sz="2200" dirty="0">
                <a:cs typeface="MS PGothic" panose="020B0600070205080204" pitchFamily="34" charset="-128"/>
              </a:rPr>
              <a:t>Hold pre-observation meeting(s) with teachers to:</a:t>
            </a:r>
          </a:p>
          <a:p>
            <a:pPr lvl="1" indent="-342900">
              <a:lnSpc>
                <a:spcPct val="120000"/>
              </a:lnSpc>
              <a:spcBef>
                <a:spcPts val="1200"/>
              </a:spcBef>
              <a:spcAft>
                <a:spcPts val="600"/>
              </a:spcAft>
              <a:buSzPts val="2200"/>
              <a:defRPr/>
            </a:pPr>
            <a:r>
              <a:rPr lang="en-US" altLang="en-US" sz="2100" dirty="0">
                <a:cs typeface="MS PGothic" panose="020B0600070205080204" pitchFamily="34" charset="-128"/>
              </a:rPr>
              <a:t>Explain the purpose and principles of the SIA 2.0 Classroom Observation System.</a:t>
            </a:r>
          </a:p>
          <a:p>
            <a:pPr lvl="1" indent="-342900">
              <a:lnSpc>
                <a:spcPct val="120000"/>
              </a:lnSpc>
              <a:spcBef>
                <a:spcPts val="1200"/>
              </a:spcBef>
              <a:spcAft>
                <a:spcPts val="600"/>
              </a:spcAft>
              <a:buSzPts val="2200"/>
              <a:defRPr/>
            </a:pPr>
            <a:r>
              <a:rPr lang="en-US" altLang="en-US" sz="2100" dirty="0">
                <a:cs typeface="MS PGothic" panose="020B0600070205080204" pitchFamily="34" charset="-128"/>
              </a:rPr>
              <a:t>Discuss the specific classes and levels that will be observed. </a:t>
            </a:r>
          </a:p>
          <a:p>
            <a:pPr lvl="1" indent="-342900">
              <a:lnSpc>
                <a:spcPct val="120000"/>
              </a:lnSpc>
              <a:spcBef>
                <a:spcPts val="1200"/>
              </a:spcBef>
              <a:spcAft>
                <a:spcPts val="600"/>
              </a:spcAft>
              <a:buSzPts val="2200"/>
              <a:defRPr/>
            </a:pPr>
            <a:r>
              <a:rPr lang="en-US" altLang="en-US" sz="2100" dirty="0">
                <a:cs typeface="MS PGothic" panose="020B0600070205080204" pitchFamily="34" charset="-128"/>
              </a:rPr>
              <a:t>Review the SIA 2.0 Observation Tool and answer any questions.</a:t>
            </a:r>
          </a:p>
          <a:p>
            <a:pPr lvl="1" indent="-342900">
              <a:lnSpc>
                <a:spcPct val="120000"/>
              </a:lnSpc>
              <a:spcBef>
                <a:spcPts val="1200"/>
              </a:spcBef>
              <a:spcAft>
                <a:spcPts val="600"/>
              </a:spcAft>
              <a:buSzPts val="2200"/>
              <a:defRPr/>
            </a:pPr>
            <a:r>
              <a:rPr lang="en-US" dirty="0"/>
              <a:t>Reassure staff that observations will be used to support teachers’ growth and will </a:t>
            </a:r>
            <a:r>
              <a:rPr lang="en-US" i="1" dirty="0"/>
              <a:t>not</a:t>
            </a:r>
            <a:r>
              <a:rPr lang="en-US" dirty="0"/>
              <a:t> result in individual personnel evaluations.</a:t>
            </a:r>
            <a:r>
              <a:rPr lang="en-US" sz="2400" dirty="0"/>
              <a:t> </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Google Shape;95;p7">
            <a:extLst>
              <a:ext uri="{FF2B5EF4-FFF2-40B4-BE49-F238E27FC236}">
                <a16:creationId xmlns:a16="http://schemas.microsoft.com/office/drawing/2014/main" id="{048B28A0-D105-4D67-8F5F-7D1AFA18AF6B}"/>
              </a:ext>
            </a:extLst>
          </p:cNvPr>
          <p:cNvSpPr>
            <a:spLocks noGrp="1" noChangeArrowheads="1"/>
          </p:cNvSpPr>
          <p:nvPr>
            <p:ph type="title"/>
          </p:nvPr>
        </p:nvSpPr>
        <p:spPr>
          <a:xfrm>
            <a:off x="1219200" y="228600"/>
            <a:ext cx="7696200" cy="1905000"/>
          </a:xfrm>
        </p:spPr>
        <p:txBody>
          <a:bodyPr lIns="90600" tIns="44500" rIns="90600" bIns="44500"/>
          <a:lstStyle/>
          <a:p>
            <a:br>
              <a:rPr lang="en-US" altLang="en-US" dirty="0"/>
            </a:br>
            <a:br>
              <a:rPr lang="en-US" altLang="en-US" dirty="0"/>
            </a:br>
            <a:r>
              <a:rPr lang="en-US" altLang="en-US" dirty="0"/>
              <a:t>Launch Pre-Observation Procedures, cont’d.</a:t>
            </a:r>
            <a:br>
              <a:rPr lang="en-US" altLang="en-US" dirty="0"/>
            </a:br>
            <a:br>
              <a:rPr lang="en-US" altLang="en-US" dirty="0"/>
            </a:br>
            <a:endParaRPr lang="en-US" altLang="en-US" dirty="0"/>
          </a:p>
        </p:txBody>
      </p:sp>
      <p:sp>
        <p:nvSpPr>
          <p:cNvPr id="96" name="Google Shape;96;p7">
            <a:extLst>
              <a:ext uri="{FF2B5EF4-FFF2-40B4-BE49-F238E27FC236}">
                <a16:creationId xmlns:a16="http://schemas.microsoft.com/office/drawing/2014/main" id="{B5D23CB7-BD51-41D0-906F-06A1EB32EA81}"/>
              </a:ext>
            </a:extLst>
          </p:cNvPr>
          <p:cNvSpPr txBox="1">
            <a:spLocks noGrp="1"/>
          </p:cNvSpPr>
          <p:nvPr>
            <p:ph type="body" idx="1"/>
          </p:nvPr>
        </p:nvSpPr>
        <p:spPr>
          <a:xfrm>
            <a:off x="609600" y="1371600"/>
            <a:ext cx="7924800" cy="5029200"/>
          </a:xfrm>
        </p:spPr>
        <p:txBody>
          <a:bodyPr spcFirstLastPara="1" lIns="90600" tIns="44500" rIns="90600" bIns="44500">
            <a:noAutofit/>
          </a:bodyPr>
          <a:lstStyle/>
          <a:p>
            <a:pPr marL="111125" indent="0">
              <a:spcBef>
                <a:spcPts val="1200"/>
              </a:spcBef>
              <a:spcAft>
                <a:spcPts val="600"/>
              </a:spcAft>
              <a:buSzPts val="2200"/>
              <a:buNone/>
              <a:defRPr/>
            </a:pPr>
            <a:r>
              <a:rPr lang="en-US" altLang="en-US" dirty="0"/>
              <a:t>Prepare to:</a:t>
            </a:r>
            <a:endParaRPr lang="en-US" dirty="0"/>
          </a:p>
          <a:p>
            <a:pPr marL="342900">
              <a:spcBef>
                <a:spcPts val="1200"/>
              </a:spcBef>
              <a:spcAft>
                <a:spcPts val="600"/>
              </a:spcAft>
              <a:buSzPts val="2200"/>
              <a:defRPr/>
            </a:pPr>
            <a:r>
              <a:rPr lang="en-US" dirty="0"/>
              <a:t>Arrive early and stay in the classroom for the entire lesson to observe the arc of the lesson, including its setup, flow, and conclusion.</a:t>
            </a:r>
            <a:endParaRPr dirty="0"/>
          </a:p>
          <a:p>
            <a:pPr marL="342900">
              <a:spcBef>
                <a:spcPts val="1200"/>
              </a:spcBef>
              <a:spcAft>
                <a:spcPts val="600"/>
              </a:spcAft>
              <a:buSzPts val="2200"/>
              <a:defRPr/>
            </a:pPr>
            <a:r>
              <a:rPr lang="en-US" dirty="0"/>
              <a:t>Assume the role of researcher, collecting observational data on teaching practices, not evaluating teacher performance.</a:t>
            </a:r>
          </a:p>
          <a:p>
            <a:pPr marL="342900">
              <a:spcBef>
                <a:spcPts val="1200"/>
              </a:spcBef>
              <a:spcAft>
                <a:spcPts val="600"/>
              </a:spcAft>
              <a:buSzPts val="2200"/>
              <a:defRPr/>
            </a:pPr>
            <a:r>
              <a:rPr lang="en-US" altLang="en-US" dirty="0"/>
              <a:t>Bring a copy of the standards for the level and content area. Also, bring a copy of the SIA 2.0 Classroom Observation Tool and additional resources you may want for notetaking.</a:t>
            </a:r>
            <a:endParaRPr dirty="0"/>
          </a:p>
          <a:p>
            <a:pPr indent="-92075">
              <a:spcBef>
                <a:spcPts val="2250"/>
              </a:spcBef>
              <a:spcAft>
                <a:spcPts val="0"/>
              </a:spcAft>
              <a:buSzPts val="2200"/>
              <a:buFont typeface="Wingdings" panose="05000000000000000000" pitchFamily="2" charset="2"/>
              <a:buNone/>
              <a:defRPr/>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Google Shape;383;p45">
            <a:extLst>
              <a:ext uri="{FF2B5EF4-FFF2-40B4-BE49-F238E27FC236}">
                <a16:creationId xmlns:a16="http://schemas.microsoft.com/office/drawing/2014/main" id="{AA00038D-DDC7-4AEB-AC85-326A1DD2523A}"/>
              </a:ext>
            </a:extLst>
          </p:cNvPr>
          <p:cNvSpPr>
            <a:spLocks noGrp="1" noChangeArrowheads="1"/>
          </p:cNvSpPr>
          <p:nvPr>
            <p:ph type="title"/>
          </p:nvPr>
        </p:nvSpPr>
        <p:spPr>
          <a:xfrm>
            <a:off x="1143000" y="304800"/>
            <a:ext cx="7984435" cy="914400"/>
          </a:xfrm>
        </p:spPr>
        <p:txBody>
          <a:bodyPr lIns="90600" tIns="44500" rIns="90600" bIns="44500"/>
          <a:lstStyle/>
          <a:p>
            <a:br>
              <a:rPr lang="en-US" altLang="en-US" dirty="0"/>
            </a:br>
            <a:r>
              <a:rPr lang="en-US" altLang="en-US" dirty="0"/>
              <a:t>Conduct Observations</a:t>
            </a:r>
          </a:p>
        </p:txBody>
      </p:sp>
      <p:sp>
        <p:nvSpPr>
          <p:cNvPr id="384" name="Google Shape;384;p45">
            <a:extLst>
              <a:ext uri="{FF2B5EF4-FFF2-40B4-BE49-F238E27FC236}">
                <a16:creationId xmlns:a16="http://schemas.microsoft.com/office/drawing/2014/main" id="{8F0398A3-7380-4F24-B700-6EB562155FAC}"/>
              </a:ext>
            </a:extLst>
          </p:cNvPr>
          <p:cNvSpPr>
            <a:spLocks noGrp="1" noChangeArrowheads="1"/>
          </p:cNvSpPr>
          <p:nvPr>
            <p:ph type="body" idx="1"/>
          </p:nvPr>
        </p:nvSpPr>
        <p:spPr>
          <a:xfrm>
            <a:off x="533400" y="1447800"/>
            <a:ext cx="7984434" cy="4876800"/>
          </a:xfrm>
        </p:spPr>
        <p:txBody>
          <a:bodyPr lIns="90600" tIns="44500" rIns="90600" bIns="44500"/>
          <a:lstStyle/>
          <a:p>
            <a:pPr marL="111125" indent="0">
              <a:spcBef>
                <a:spcPts val="1200"/>
              </a:spcBef>
              <a:spcAft>
                <a:spcPts val="600"/>
              </a:spcAft>
              <a:buSzPts val="2200"/>
              <a:buNone/>
              <a:defRPr/>
            </a:pPr>
            <a:r>
              <a:rPr lang="en-US" dirty="0"/>
              <a:t>During the observation:</a:t>
            </a:r>
          </a:p>
          <a:p>
            <a:pPr marL="342900">
              <a:spcBef>
                <a:spcPts val="1200"/>
              </a:spcBef>
              <a:spcAft>
                <a:spcPts val="600"/>
              </a:spcAft>
              <a:buSzPts val="2200"/>
              <a:defRPr/>
            </a:pPr>
            <a:r>
              <a:rPr lang="en-US" dirty="0"/>
              <a:t>Support the natural atmosphere of the classroom, taking your cues from the teacher. That includes, for example, minimizing your interaction with students unless the teacher invites you to do otherwise.</a:t>
            </a:r>
          </a:p>
          <a:p>
            <a:pPr marL="342900">
              <a:spcBef>
                <a:spcPts val="1200"/>
              </a:spcBef>
              <a:spcAft>
                <a:spcPts val="600"/>
              </a:spcAft>
              <a:buSzPts val="2200"/>
              <a:defRPr/>
            </a:pPr>
            <a:r>
              <a:rPr lang="en-US" dirty="0"/>
              <a:t>Pay attention to students’ verbal and nonverbal responses. Including how they are constructing their understanding, their strategies for solving problems, and any patterns of student error. </a:t>
            </a:r>
          </a:p>
          <a:p>
            <a:pPr marL="342900">
              <a:spcBef>
                <a:spcPts val="1200"/>
              </a:spcBef>
              <a:spcAft>
                <a:spcPts val="600"/>
              </a:spcAft>
              <a:buSzPts val="2200"/>
              <a:defRPr/>
            </a:pPr>
            <a:r>
              <a:rPr lang="en-US" dirty="0"/>
              <a:t>Focus on teacher-student interactions, including types of student engagement and how the teacher encourages engagement.</a:t>
            </a:r>
            <a:endParaRPr lang="en-US" altLang="en-US" dirty="0"/>
          </a:p>
          <a:p>
            <a:pPr marL="111125" indent="0">
              <a:spcBef>
                <a:spcPts val="1800"/>
              </a:spcBef>
              <a:buSzPts val="2200"/>
              <a:buNone/>
            </a:pP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Google Shape;383;p45">
            <a:extLst>
              <a:ext uri="{FF2B5EF4-FFF2-40B4-BE49-F238E27FC236}">
                <a16:creationId xmlns:a16="http://schemas.microsoft.com/office/drawing/2014/main" id="{AA00038D-DDC7-4AEB-AC85-326A1DD2523A}"/>
              </a:ext>
            </a:extLst>
          </p:cNvPr>
          <p:cNvSpPr>
            <a:spLocks noGrp="1" noChangeArrowheads="1"/>
          </p:cNvSpPr>
          <p:nvPr>
            <p:ph type="title"/>
          </p:nvPr>
        </p:nvSpPr>
        <p:spPr>
          <a:xfrm>
            <a:off x="1143000" y="304800"/>
            <a:ext cx="7984435" cy="914400"/>
          </a:xfrm>
        </p:spPr>
        <p:txBody>
          <a:bodyPr lIns="90600" tIns="44500" rIns="90600" bIns="44500"/>
          <a:lstStyle/>
          <a:p>
            <a:br>
              <a:rPr lang="en-US" altLang="en-US" dirty="0"/>
            </a:br>
            <a:r>
              <a:rPr lang="en-US" altLang="en-US" dirty="0"/>
              <a:t>Conduct Observations, cont’d</a:t>
            </a:r>
          </a:p>
        </p:txBody>
      </p:sp>
      <p:sp>
        <p:nvSpPr>
          <p:cNvPr id="384" name="Google Shape;384;p45">
            <a:extLst>
              <a:ext uri="{FF2B5EF4-FFF2-40B4-BE49-F238E27FC236}">
                <a16:creationId xmlns:a16="http://schemas.microsoft.com/office/drawing/2014/main" id="{8F0398A3-7380-4F24-B700-6EB562155FAC}"/>
              </a:ext>
            </a:extLst>
          </p:cNvPr>
          <p:cNvSpPr>
            <a:spLocks noGrp="1" noChangeArrowheads="1"/>
          </p:cNvSpPr>
          <p:nvPr>
            <p:ph type="body" idx="1"/>
          </p:nvPr>
        </p:nvSpPr>
        <p:spPr>
          <a:xfrm>
            <a:off x="533400" y="1524000"/>
            <a:ext cx="7984434" cy="5164138"/>
          </a:xfrm>
        </p:spPr>
        <p:txBody>
          <a:bodyPr lIns="90600" tIns="44500" rIns="90600" bIns="44500"/>
          <a:lstStyle/>
          <a:p>
            <a:pPr marL="111125" indent="0">
              <a:spcBef>
                <a:spcPts val="1800"/>
              </a:spcBef>
              <a:spcAft>
                <a:spcPts val="600"/>
              </a:spcAft>
              <a:buSzPts val="2200"/>
              <a:buNone/>
            </a:pPr>
            <a:r>
              <a:rPr lang="en-US" altLang="en-US" dirty="0"/>
              <a:t>Immediately following the observation:</a:t>
            </a:r>
          </a:p>
          <a:p>
            <a:pPr marL="679450" lvl="1">
              <a:spcBef>
                <a:spcPts val="1800"/>
              </a:spcBef>
              <a:spcAft>
                <a:spcPts val="600"/>
              </a:spcAft>
              <a:buSzPts val="2200"/>
            </a:pPr>
            <a:r>
              <a:rPr lang="en-US" altLang="en-US" sz="2200" dirty="0"/>
              <a:t>Review notes and record your evidence and final thoughts on a clean Observation Tool while observations are fresh in your mind.</a:t>
            </a:r>
          </a:p>
          <a:p>
            <a:pPr marL="679450" lvl="1">
              <a:spcBef>
                <a:spcPts val="1800"/>
              </a:spcBef>
              <a:spcAft>
                <a:spcPts val="600"/>
              </a:spcAft>
              <a:buSzPts val="2200"/>
            </a:pPr>
            <a:r>
              <a:rPr lang="en-US" sz="2200" dirty="0"/>
              <a:t>If you find you need additional information to check your observations or to better interpret them, ask the teacher for clarification. </a:t>
            </a:r>
            <a:endParaRPr lang="en-US" altLang="en-US" sz="2200" dirty="0"/>
          </a:p>
        </p:txBody>
      </p:sp>
    </p:spTree>
    <p:extLst>
      <p:ext uri="{BB962C8B-B14F-4D97-AF65-F5344CB8AC3E}">
        <p14:creationId xmlns:p14="http://schemas.microsoft.com/office/powerpoint/2010/main" val="2801283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64CA4-58BE-3C4F-B77E-0E924721038C}"/>
              </a:ext>
            </a:extLst>
          </p:cNvPr>
          <p:cNvSpPr>
            <a:spLocks noGrp="1"/>
          </p:cNvSpPr>
          <p:nvPr>
            <p:ph type="title"/>
          </p:nvPr>
        </p:nvSpPr>
        <p:spPr>
          <a:xfrm>
            <a:off x="1295400" y="304800"/>
            <a:ext cx="7467600" cy="914400"/>
          </a:xfrm>
        </p:spPr>
        <p:txBody>
          <a:bodyPr/>
          <a:lstStyle/>
          <a:p>
            <a:r>
              <a:rPr lang="en-US" dirty="0"/>
              <a:t>Launch Post-Observation Procedures</a:t>
            </a:r>
          </a:p>
        </p:txBody>
      </p:sp>
      <p:sp>
        <p:nvSpPr>
          <p:cNvPr id="3" name="Content Placeholder 2">
            <a:extLst>
              <a:ext uri="{FF2B5EF4-FFF2-40B4-BE49-F238E27FC236}">
                <a16:creationId xmlns:a16="http://schemas.microsoft.com/office/drawing/2014/main" id="{6DEBAC6D-F5A8-3E44-93B4-74C517DFEE42}"/>
              </a:ext>
            </a:extLst>
          </p:cNvPr>
          <p:cNvSpPr>
            <a:spLocks noGrp="1"/>
          </p:cNvSpPr>
          <p:nvPr>
            <p:ph idx="1"/>
          </p:nvPr>
        </p:nvSpPr>
        <p:spPr>
          <a:xfrm>
            <a:off x="609600" y="1752600"/>
            <a:ext cx="7924800" cy="4495800"/>
          </a:xfrm>
        </p:spPr>
        <p:txBody>
          <a:bodyPr/>
          <a:lstStyle/>
          <a:p>
            <a:pPr marL="450850" indent="-225425">
              <a:lnSpc>
                <a:spcPct val="120000"/>
              </a:lnSpc>
              <a:spcBef>
                <a:spcPts val="1380"/>
              </a:spcBef>
              <a:spcAft>
                <a:spcPts val="600"/>
              </a:spcAft>
              <a:buFont typeface="Wingdings" charset="0"/>
              <a:buChar char="§"/>
              <a:defRPr/>
            </a:pPr>
            <a:r>
              <a:rPr lang="en-US" altLang="en-US" dirty="0">
                <a:solidFill>
                  <a:srgbClr val="000000"/>
                </a:solidFill>
                <a:latin typeface="+mj-lt"/>
                <a:ea typeface="MS PGothic" charset="-128"/>
              </a:rPr>
              <a:t>Out of courtesy, ask the instructors you observed if they would like you to share your reflections with them.</a:t>
            </a:r>
          </a:p>
          <a:p>
            <a:pPr marL="225425" indent="0">
              <a:lnSpc>
                <a:spcPct val="120000"/>
              </a:lnSpc>
              <a:spcBef>
                <a:spcPts val="1380"/>
              </a:spcBef>
              <a:spcAft>
                <a:spcPts val="600"/>
              </a:spcAft>
              <a:buNone/>
              <a:defRPr/>
            </a:pPr>
            <a:r>
              <a:rPr lang="en-US" altLang="en-US" dirty="0">
                <a:solidFill>
                  <a:srgbClr val="000000"/>
                </a:solidFill>
                <a:latin typeface="+mj-lt"/>
                <a:ea typeface="MS PGothic" charset="-128"/>
              </a:rPr>
              <a:t>If so, conduct post-observation debriefings:</a:t>
            </a:r>
          </a:p>
          <a:p>
            <a:pPr marL="450850" indent="-225425">
              <a:lnSpc>
                <a:spcPct val="120000"/>
              </a:lnSpc>
              <a:spcBef>
                <a:spcPts val="1380"/>
              </a:spcBef>
              <a:spcAft>
                <a:spcPts val="600"/>
              </a:spcAft>
              <a:buFont typeface="Wingdings" charset="0"/>
              <a:buChar char="§"/>
              <a:defRPr/>
            </a:pPr>
            <a:r>
              <a:rPr lang="en-US" dirty="0"/>
              <a:t>Begin by stating the purpose and agenda for the discussion: to debrief the observation and promote an exchange of information. </a:t>
            </a:r>
          </a:p>
          <a:p>
            <a:pPr marL="0" indent="0">
              <a:buNone/>
            </a:pPr>
            <a:endParaRPr lang="en-US" dirty="0"/>
          </a:p>
        </p:txBody>
      </p:sp>
    </p:spTree>
    <p:extLst>
      <p:ext uri="{BB962C8B-B14F-4D97-AF65-F5344CB8AC3E}">
        <p14:creationId xmlns:p14="http://schemas.microsoft.com/office/powerpoint/2010/main" val="18093564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64CA4-58BE-3C4F-B77E-0E924721038C}"/>
              </a:ext>
            </a:extLst>
          </p:cNvPr>
          <p:cNvSpPr>
            <a:spLocks noGrp="1"/>
          </p:cNvSpPr>
          <p:nvPr>
            <p:ph type="title"/>
          </p:nvPr>
        </p:nvSpPr>
        <p:spPr>
          <a:xfrm>
            <a:off x="1295400" y="304800"/>
            <a:ext cx="7848600" cy="914400"/>
          </a:xfrm>
        </p:spPr>
        <p:txBody>
          <a:bodyPr/>
          <a:lstStyle/>
          <a:p>
            <a:r>
              <a:rPr lang="en-US" dirty="0"/>
              <a:t>Launch Post-Observation Procedures, cont’d.</a:t>
            </a:r>
          </a:p>
        </p:txBody>
      </p:sp>
      <p:sp>
        <p:nvSpPr>
          <p:cNvPr id="3" name="Content Placeholder 2">
            <a:extLst>
              <a:ext uri="{FF2B5EF4-FFF2-40B4-BE49-F238E27FC236}">
                <a16:creationId xmlns:a16="http://schemas.microsoft.com/office/drawing/2014/main" id="{6DEBAC6D-F5A8-3E44-93B4-74C517DFEE42}"/>
              </a:ext>
            </a:extLst>
          </p:cNvPr>
          <p:cNvSpPr>
            <a:spLocks noGrp="1"/>
          </p:cNvSpPr>
          <p:nvPr>
            <p:ph idx="1"/>
          </p:nvPr>
        </p:nvSpPr>
        <p:spPr/>
        <p:txBody>
          <a:bodyPr/>
          <a:lstStyle/>
          <a:p>
            <a:pPr marL="450850" indent="-225425">
              <a:lnSpc>
                <a:spcPct val="120000"/>
              </a:lnSpc>
              <a:spcBef>
                <a:spcPts val="1380"/>
              </a:spcBef>
              <a:spcAft>
                <a:spcPts val="600"/>
              </a:spcAft>
              <a:buFont typeface="Wingdings" charset="0"/>
              <a:buChar char="§"/>
              <a:defRPr/>
            </a:pPr>
            <a:r>
              <a:rPr lang="en-US" dirty="0">
                <a:ea typeface="MS PGothic" charset="0"/>
              </a:rPr>
              <a:t>Begin on a positive note by discussing the strengths observed and then move to areas of instruction that could be strengthened:</a:t>
            </a:r>
            <a:endParaRPr lang="en-US" dirty="0">
              <a:solidFill>
                <a:srgbClr val="FF6600"/>
              </a:solidFill>
              <a:ea typeface="MS PGothic" charset="0"/>
            </a:endParaRPr>
          </a:p>
          <a:p>
            <a:pPr marL="787400" lvl="1" indent="-225425">
              <a:lnSpc>
                <a:spcPct val="120000"/>
              </a:lnSpc>
              <a:spcBef>
                <a:spcPts val="1380"/>
              </a:spcBef>
              <a:spcAft>
                <a:spcPts val="600"/>
              </a:spcAft>
              <a:buFont typeface="Wingdings" charset="0"/>
              <a:buChar char="§"/>
              <a:defRPr/>
            </a:pPr>
            <a:r>
              <a:rPr lang="en-US" sz="2100" dirty="0">
                <a:ea typeface="MS PGothic" charset="0"/>
              </a:rPr>
              <a:t>Speak explicitly and concretely </a:t>
            </a:r>
            <a:r>
              <a:rPr lang="en-US" sz="2100" dirty="0">
                <a:solidFill>
                  <a:srgbClr val="000000"/>
                </a:solidFill>
                <a:ea typeface="MS PGothic" charset="0"/>
              </a:rPr>
              <a:t>about the Core Actions </a:t>
            </a:r>
            <a:r>
              <a:rPr lang="en-US" sz="2100" dirty="0">
                <a:ea typeface="MS PGothic" charset="0"/>
              </a:rPr>
              <a:t>and indicators observed.</a:t>
            </a:r>
          </a:p>
          <a:p>
            <a:pPr marL="787400" lvl="1" indent="-225425">
              <a:lnSpc>
                <a:spcPct val="120000"/>
              </a:lnSpc>
              <a:spcBef>
                <a:spcPts val="1380"/>
              </a:spcBef>
              <a:spcAft>
                <a:spcPts val="600"/>
              </a:spcAft>
              <a:buFont typeface="Wingdings" charset="0"/>
              <a:buChar char="§"/>
              <a:defRPr/>
            </a:pPr>
            <a:r>
              <a:rPr lang="en-US" sz="2100" dirty="0">
                <a:ea typeface="MS PGothic" charset="0"/>
              </a:rPr>
              <a:t>Inquire about those indicators not observed to determine the reasons why (e.g., perhaps some did not apply to the specific lesson observed).</a:t>
            </a:r>
          </a:p>
          <a:p>
            <a:pPr marL="787400" lvl="1" indent="-225425">
              <a:lnSpc>
                <a:spcPct val="120000"/>
              </a:lnSpc>
              <a:spcBef>
                <a:spcPts val="1380"/>
              </a:spcBef>
              <a:spcAft>
                <a:spcPts val="600"/>
              </a:spcAft>
              <a:buFont typeface="Wingdings" charset="0"/>
              <a:buChar char="§"/>
              <a:defRPr/>
            </a:pPr>
            <a:r>
              <a:rPr lang="en-US" sz="2100" dirty="0"/>
              <a:t>Provide an opportunity for the participating staff member to reflect on your observations and thoughts.</a:t>
            </a:r>
          </a:p>
          <a:p>
            <a:pPr marL="787400" lvl="1" indent="-225425">
              <a:lnSpc>
                <a:spcPct val="120000"/>
              </a:lnSpc>
              <a:spcBef>
                <a:spcPts val="1380"/>
              </a:spcBef>
              <a:spcAft>
                <a:spcPts val="600"/>
              </a:spcAft>
              <a:buFont typeface="Wingdings" charset="0"/>
              <a:buChar char="§"/>
              <a:defRPr/>
            </a:pPr>
            <a:endParaRPr lang="en-US" dirty="0">
              <a:ea typeface="MS PGothic" charset="0"/>
            </a:endParaRPr>
          </a:p>
          <a:p>
            <a:endParaRPr lang="en-US" dirty="0"/>
          </a:p>
        </p:txBody>
      </p:sp>
    </p:spTree>
    <p:extLst>
      <p:ext uri="{BB962C8B-B14F-4D97-AF65-F5344CB8AC3E}">
        <p14:creationId xmlns:p14="http://schemas.microsoft.com/office/powerpoint/2010/main" val="28530298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a:xfrm>
            <a:off x="1295400" y="304800"/>
            <a:ext cx="7848600" cy="1447800"/>
          </a:xfrm>
        </p:spPr>
        <p:txBody>
          <a:bodyPr/>
          <a:lstStyle/>
          <a:p>
            <a:r>
              <a:rPr lang="en-US" dirty="0"/>
              <a:t>Launch Post-Observation Procedures, cont’d.</a:t>
            </a:r>
            <a:br>
              <a:rPr lang="en-US" altLang="en-US" sz="3200" dirty="0">
                <a:ea typeface="MS PGothic" charset="-128"/>
              </a:rPr>
            </a:br>
            <a:endParaRPr lang="en-US" altLang="en-US" sz="3200" dirty="0">
              <a:ea typeface="MS PGothic" charset="-128"/>
            </a:endParaRPr>
          </a:p>
        </p:txBody>
      </p:sp>
      <p:sp>
        <p:nvSpPr>
          <p:cNvPr id="80898" name="Rectangle 3"/>
          <p:cNvSpPr>
            <a:spLocks noGrp="1" noChangeArrowheads="1"/>
          </p:cNvSpPr>
          <p:nvPr>
            <p:ph type="body" idx="1"/>
          </p:nvPr>
        </p:nvSpPr>
        <p:spPr>
          <a:xfrm>
            <a:off x="533400" y="1524000"/>
            <a:ext cx="8001000" cy="4876800"/>
          </a:xfrm>
        </p:spPr>
        <p:txBody>
          <a:bodyPr/>
          <a:lstStyle/>
          <a:p>
            <a:pPr marL="554037" lvl="1" indent="-342900">
              <a:lnSpc>
                <a:spcPct val="120000"/>
              </a:lnSpc>
              <a:spcBef>
                <a:spcPts val="1128"/>
              </a:spcBef>
              <a:spcAft>
                <a:spcPts val="600"/>
              </a:spcAft>
              <a:defRPr/>
            </a:pPr>
            <a:r>
              <a:rPr lang="en-US" sz="2200" dirty="0">
                <a:latin typeface="+mj-lt"/>
                <a:ea typeface="MS PGothic" charset="0"/>
              </a:rPr>
              <a:t>Agree on future learning:</a:t>
            </a:r>
          </a:p>
          <a:p>
            <a:pPr marL="839787" lvl="2" indent="-342900">
              <a:lnSpc>
                <a:spcPct val="120000"/>
              </a:lnSpc>
              <a:spcBef>
                <a:spcPts val="1128"/>
              </a:spcBef>
              <a:spcAft>
                <a:spcPts val="600"/>
              </a:spcAft>
              <a:buClr>
                <a:schemeClr val="tx2"/>
              </a:buClr>
              <a:buFont typeface="Wingdings" panose="05000000000000000000" pitchFamily="2" charset="2"/>
              <a:buChar char="§"/>
              <a:defRPr/>
            </a:pPr>
            <a:r>
              <a:rPr lang="en-US" sz="2200" dirty="0">
                <a:latin typeface="+mj-lt"/>
                <a:ea typeface="MS PGothic" charset="0"/>
              </a:rPr>
              <a:t>Ask which areas of the teaching and learning practices the teacher wants to know more about.</a:t>
            </a:r>
          </a:p>
          <a:p>
            <a:pPr marL="839787" lvl="2" indent="-342900">
              <a:lnSpc>
                <a:spcPct val="120000"/>
              </a:lnSpc>
              <a:spcBef>
                <a:spcPts val="1128"/>
              </a:spcBef>
              <a:spcAft>
                <a:spcPts val="600"/>
              </a:spcAft>
              <a:buClr>
                <a:schemeClr val="tx2"/>
              </a:buClr>
              <a:buFont typeface="Wingdings" panose="05000000000000000000" pitchFamily="2" charset="2"/>
              <a:buChar char="§"/>
              <a:defRPr/>
            </a:pPr>
            <a:r>
              <a:rPr lang="en-US" sz="2200" dirty="0">
                <a:latin typeface="+mj-lt"/>
                <a:ea typeface="MS PGothic" charset="0"/>
              </a:rPr>
              <a:t>Think through PD priorities for continuous improvement.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89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089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089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 name="Google Shape;389;p46">
            <a:extLst>
              <a:ext uri="{FF2B5EF4-FFF2-40B4-BE49-F238E27FC236}">
                <a16:creationId xmlns:a16="http://schemas.microsoft.com/office/drawing/2014/main" id="{8884C225-E0A0-4206-AE0E-4199F0E200BE}"/>
              </a:ext>
            </a:extLst>
          </p:cNvPr>
          <p:cNvSpPr txBox="1">
            <a:spLocks noGrp="1"/>
          </p:cNvSpPr>
          <p:nvPr>
            <p:ph type="title"/>
          </p:nvPr>
        </p:nvSpPr>
        <p:spPr/>
        <p:txBody>
          <a:bodyPr spcFirstLastPara="1" lIns="90600" tIns="44500" rIns="90600" bIns="44500">
            <a:noAutofit/>
          </a:bodyPr>
          <a:lstStyle/>
          <a:p>
            <a:pPr>
              <a:spcBef>
                <a:spcPts val="0"/>
              </a:spcBef>
              <a:spcAft>
                <a:spcPts val="0"/>
              </a:spcAft>
              <a:defRPr/>
            </a:pPr>
            <a:r>
              <a:rPr lang="en-US" dirty="0"/>
              <a:t>Team Time </a:t>
            </a:r>
            <a:endParaRPr strike="sngStrike" dirty="0"/>
          </a:p>
        </p:txBody>
      </p:sp>
      <p:sp>
        <p:nvSpPr>
          <p:cNvPr id="123906" name="Google Shape;390;p46">
            <a:extLst>
              <a:ext uri="{FF2B5EF4-FFF2-40B4-BE49-F238E27FC236}">
                <a16:creationId xmlns:a16="http://schemas.microsoft.com/office/drawing/2014/main" id="{370A437D-E5D9-48BA-8224-ED414FC3FA07}"/>
              </a:ext>
            </a:extLst>
          </p:cNvPr>
          <p:cNvSpPr>
            <a:spLocks noGrp="1" noChangeArrowheads="1"/>
          </p:cNvSpPr>
          <p:nvPr>
            <p:ph idx="1"/>
          </p:nvPr>
        </p:nvSpPr>
        <p:spPr/>
        <p:txBody>
          <a:bodyPr lIns="90600" tIns="44500" rIns="90600" bIns="44500"/>
          <a:lstStyle/>
          <a:p>
            <a:pPr marL="0" indent="0">
              <a:lnSpc>
                <a:spcPct val="120000"/>
              </a:lnSpc>
              <a:spcBef>
                <a:spcPct val="0"/>
              </a:spcBef>
              <a:buClr>
                <a:srgbClr val="004080"/>
              </a:buClr>
              <a:buSzPct val="101000"/>
              <a:buFont typeface="Wingdings" panose="05000000000000000000" pitchFamily="2" charset="2"/>
              <a:buNone/>
            </a:pPr>
            <a:r>
              <a:rPr lang="en-US" altLang="en-US" dirty="0">
                <a:solidFill>
                  <a:srgbClr val="000000"/>
                </a:solidFill>
                <a:cs typeface="Arial" panose="020B0604020202020204" pitchFamily="34" charset="0"/>
                <a:sym typeface="Arial" panose="020B0604020202020204" pitchFamily="34" charset="0"/>
              </a:rPr>
              <a:t>In your teams, discuss </a:t>
            </a:r>
            <a:r>
              <a:rPr lang="en-US" altLang="en-US" dirty="0">
                <a:cs typeface="Arial" panose="020B0604020202020204" pitchFamily="34" charset="0"/>
                <a:sym typeface="Arial" panose="020B0604020202020204" pitchFamily="34" charset="0"/>
              </a:rPr>
              <a:t>preparations</a:t>
            </a:r>
            <a:r>
              <a:rPr lang="en-US" altLang="en-US" dirty="0">
                <a:solidFill>
                  <a:srgbClr val="000000"/>
                </a:solidFill>
                <a:cs typeface="Arial" panose="020B0604020202020204" pitchFamily="34" charset="0"/>
                <a:sym typeface="Arial" panose="020B0604020202020204" pitchFamily="34" charset="0"/>
              </a:rPr>
              <a:t> to complete observations over the next four weeks:</a:t>
            </a:r>
            <a:endParaRPr lang="en-US" altLang="en-US" dirty="0"/>
          </a:p>
          <a:p>
            <a:pPr marL="465138" lvl="1" indent="-254000">
              <a:lnSpc>
                <a:spcPct val="120000"/>
              </a:lnSpc>
              <a:spcBef>
                <a:spcPts val="1800"/>
              </a:spcBef>
              <a:buClr>
                <a:srgbClr val="004080"/>
              </a:buClr>
              <a:buSzPct val="101000"/>
            </a:pPr>
            <a:r>
              <a:rPr lang="en-US" altLang="en-US" sz="2200" dirty="0">
                <a:cs typeface="MS PGothic" panose="020B0600070205080204" pitchFamily="34" charset="-128"/>
              </a:rPr>
              <a:t>Will you coordinate as a whole team or work individually? What makes the most sense?</a:t>
            </a:r>
          </a:p>
          <a:p>
            <a:pPr marL="465138" lvl="1" indent="-254000">
              <a:lnSpc>
                <a:spcPct val="120000"/>
              </a:lnSpc>
              <a:spcBef>
                <a:spcPts val="1800"/>
              </a:spcBef>
              <a:buClr>
                <a:srgbClr val="004080"/>
              </a:buClr>
              <a:buSzPct val="101000"/>
            </a:pPr>
            <a:r>
              <a:rPr lang="en-US" altLang="en-US" sz="2200" dirty="0">
                <a:solidFill>
                  <a:srgbClr val="000000"/>
                </a:solidFill>
                <a:cs typeface="Arial" panose="020B0604020202020204" pitchFamily="34" charset="0"/>
                <a:sym typeface="Arial" panose="020B0604020202020204" pitchFamily="34" charset="0"/>
              </a:rPr>
              <a:t>Look at your calendar. When could you schedule time in classrooms over the next few weeks?</a:t>
            </a:r>
          </a:p>
          <a:p>
            <a:pPr marL="465138" lvl="1" indent="-254000">
              <a:lnSpc>
                <a:spcPct val="120000"/>
              </a:lnSpc>
              <a:spcBef>
                <a:spcPts val="1800"/>
              </a:spcBef>
              <a:buClr>
                <a:srgbClr val="004080"/>
              </a:buClr>
              <a:buSzPct val="101000"/>
            </a:pPr>
            <a:r>
              <a:rPr lang="en-US" altLang="en-US" sz="2200" dirty="0">
                <a:solidFill>
                  <a:srgbClr val="000000"/>
                </a:solidFill>
                <a:cs typeface="Arial" panose="020B0604020202020204" pitchFamily="34" charset="0"/>
                <a:sym typeface="Arial" panose="020B0604020202020204" pitchFamily="34" charset="0"/>
              </a:rPr>
              <a:t>How and when are you going to review the data from observations together with your coach?</a:t>
            </a:r>
            <a:endParaRPr lang="en-US" altLang="en-US" sz="2200" dirty="0">
              <a:cs typeface="MS PGothic" panose="020B0600070205080204" pitchFamily="34" charset="-128"/>
            </a:endParaRPr>
          </a:p>
        </p:txBody>
      </p:sp>
      <p:sp>
        <p:nvSpPr>
          <p:cNvPr id="6" name="Google Shape;225;p22" descr="10 minutes">
            <a:extLst>
              <a:ext uri="{FF2B5EF4-FFF2-40B4-BE49-F238E27FC236}">
                <a16:creationId xmlns:a16="http://schemas.microsoft.com/office/drawing/2014/main" id="{37D15905-C053-4EBA-9B45-C6518C6AED0D}"/>
              </a:ext>
            </a:extLst>
          </p:cNvPr>
          <p:cNvSpPr txBox="1"/>
          <p:nvPr/>
        </p:nvSpPr>
        <p:spPr>
          <a:xfrm>
            <a:off x="6096000" y="5780088"/>
            <a:ext cx="2590800" cy="400050"/>
          </a:xfrm>
          <a:prstGeom prst="rect">
            <a:avLst/>
          </a:prstGeom>
          <a:solidFill>
            <a:schemeClr val="accent2"/>
          </a:solidFill>
          <a:ln w="25400" cap="flat" cmpd="sng">
            <a:solidFill>
              <a:srgbClr val="8C3836"/>
            </a:solidFill>
            <a:prstDash val="solid"/>
            <a:miter lim="800000"/>
            <a:headEnd type="none" w="sm" len="sm"/>
            <a:tailEnd type="none" w="sm" len="sm"/>
          </a:ln>
          <a:effectLst>
            <a:outerShdw blurRad="50800" dist="38100" algn="l" rotWithShape="0">
              <a:srgbClr val="000000">
                <a:alpha val="39607"/>
              </a:srgbClr>
            </a:outerShdw>
          </a:effectLst>
        </p:spPr>
        <p:txBody>
          <a:bodyPr spcFirstLastPara="1" lIns="91425" tIns="45700" rIns="91425" bIns="45700">
            <a:spAutoFit/>
          </a:bodyPr>
          <a:lstStyle/>
          <a:p>
            <a:pPr algn="ctr">
              <a:spcBef>
                <a:spcPts val="0"/>
              </a:spcBef>
              <a:spcAft>
                <a:spcPts val="0"/>
              </a:spcAft>
              <a:defRPr/>
            </a:pPr>
            <a:r>
              <a:rPr lang="en-US" sz="2000" b="0" dirty="0">
                <a:solidFill>
                  <a:schemeClr val="bg1"/>
                </a:solidFill>
                <a:latin typeface="+mj-lt"/>
                <a:ea typeface="Arial"/>
                <a:cs typeface="Arial"/>
                <a:sym typeface="Arial"/>
              </a:rPr>
              <a:t>20</a:t>
            </a:r>
            <a:r>
              <a:rPr lang="en-US" sz="2000" b="0" dirty="0">
                <a:solidFill>
                  <a:srgbClr val="FF0000"/>
                </a:solidFill>
                <a:latin typeface="+mj-lt"/>
                <a:ea typeface="Arial"/>
                <a:cs typeface="Arial"/>
                <a:sym typeface="Arial"/>
              </a:rPr>
              <a:t> </a:t>
            </a:r>
            <a:r>
              <a:rPr lang="en-US" sz="2000" b="0" dirty="0">
                <a:solidFill>
                  <a:schemeClr val="lt1"/>
                </a:solidFill>
                <a:latin typeface="+mj-lt"/>
                <a:ea typeface="Arial"/>
                <a:cs typeface="Arial"/>
                <a:sym typeface="Arial"/>
              </a:rPr>
              <a:t>minutes</a:t>
            </a:r>
            <a:endParaRPr dirty="0">
              <a:latin typeface="+mj-lt"/>
            </a:endParaRPr>
          </a:p>
        </p:txBody>
      </p:sp>
      <p:pic>
        <p:nvPicPr>
          <p:cNvPr id="123907" name="Google Shape;391;p46" descr="Customer review">
            <a:extLst>
              <a:ext uri="{FF2B5EF4-FFF2-40B4-BE49-F238E27FC236}">
                <a16:creationId xmlns:a16="http://schemas.microsoft.com/office/drawing/2014/main" id="{7A49F716-A0AD-46AF-A761-A2228EDC8670}"/>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3048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Google Shape;432;gd7b2a538cb_0_5">
            <a:extLst>
              <a:ext uri="{FF2B5EF4-FFF2-40B4-BE49-F238E27FC236}">
                <a16:creationId xmlns:a16="http://schemas.microsoft.com/office/drawing/2014/main" id="{E0B15523-D159-4B2F-B75C-BD3AC3CA7244}"/>
              </a:ext>
            </a:extLst>
          </p:cNvPr>
          <p:cNvSpPr>
            <a:spLocks noGrp="1" noChangeArrowheads="1"/>
          </p:cNvSpPr>
          <p:nvPr>
            <p:ph type="title"/>
          </p:nvPr>
        </p:nvSpPr>
        <p:spPr>
          <a:xfrm>
            <a:off x="1235075" y="542925"/>
            <a:ext cx="7451725" cy="676275"/>
          </a:xfrm>
        </p:spPr>
        <p:txBody>
          <a:bodyPr lIns="90600" tIns="44500" rIns="90600" bIns="44500"/>
          <a:lstStyle/>
          <a:p>
            <a:r>
              <a:rPr lang="en-US" altLang="en-US" dirty="0"/>
              <a:t>Preparing for Our Next Virtual Session</a:t>
            </a:r>
          </a:p>
        </p:txBody>
      </p:sp>
      <p:sp>
        <p:nvSpPr>
          <p:cNvPr id="125954" name="Google Shape;433;gd7b2a538cb_0_5">
            <a:extLst>
              <a:ext uri="{FF2B5EF4-FFF2-40B4-BE49-F238E27FC236}">
                <a16:creationId xmlns:a16="http://schemas.microsoft.com/office/drawing/2014/main" id="{B00904C7-8C99-4926-BD1C-1DF96F0BB785}"/>
              </a:ext>
            </a:extLst>
          </p:cNvPr>
          <p:cNvSpPr>
            <a:spLocks noGrp="1" noChangeArrowheads="1"/>
          </p:cNvSpPr>
          <p:nvPr>
            <p:ph type="body" idx="1"/>
          </p:nvPr>
        </p:nvSpPr>
        <p:spPr>
          <a:xfrm>
            <a:off x="685800" y="1535113"/>
            <a:ext cx="7662863" cy="4244975"/>
          </a:xfrm>
        </p:spPr>
        <p:txBody>
          <a:bodyPr lIns="90600" tIns="44500" rIns="90600" bIns="44500"/>
          <a:lstStyle/>
          <a:p>
            <a:pPr marL="0" indent="0">
              <a:lnSpc>
                <a:spcPct val="120000"/>
              </a:lnSpc>
              <a:spcBef>
                <a:spcPct val="0"/>
              </a:spcBef>
              <a:buClr>
                <a:srgbClr val="004080"/>
              </a:buClr>
              <a:buSzPts val="2200"/>
              <a:buFont typeface="Wingdings" panose="05000000000000000000" pitchFamily="2" charset="2"/>
              <a:buNone/>
            </a:pPr>
            <a:r>
              <a:rPr lang="en-US" altLang="en-US" dirty="0">
                <a:solidFill>
                  <a:srgbClr val="000000"/>
                </a:solidFill>
                <a:cs typeface="Arial" panose="020B0604020202020204" pitchFamily="34" charset="0"/>
                <a:sym typeface="Arial" panose="020B0604020202020204" pitchFamily="34" charset="0"/>
              </a:rPr>
              <a:t>Be prepared to discuss the following questions about your observations to share at our next virtual training session:</a:t>
            </a:r>
            <a:endParaRPr lang="en-US" altLang="en-US" dirty="0"/>
          </a:p>
          <a:p>
            <a:pPr marL="465138" lvl="1" indent="-254000">
              <a:lnSpc>
                <a:spcPct val="120000"/>
              </a:lnSpc>
              <a:spcBef>
                <a:spcPts val="1800"/>
              </a:spcBef>
              <a:buClr>
                <a:srgbClr val="004080"/>
              </a:buClr>
              <a:buSzPts val="2000"/>
            </a:pPr>
            <a:r>
              <a:rPr lang="en-US" altLang="en-US" sz="2200" dirty="0">
                <a:solidFill>
                  <a:srgbClr val="000000"/>
                </a:solidFill>
                <a:cs typeface="Arial" panose="020B0604020202020204" pitchFamily="34" charset="0"/>
                <a:sym typeface="Arial" panose="020B0604020202020204" pitchFamily="34" charset="0"/>
              </a:rPr>
              <a:t>What did you learn?</a:t>
            </a:r>
          </a:p>
          <a:p>
            <a:pPr marL="465138" lvl="1" indent="-254000">
              <a:lnSpc>
                <a:spcPct val="120000"/>
              </a:lnSpc>
              <a:spcBef>
                <a:spcPts val="1800"/>
              </a:spcBef>
              <a:buClr>
                <a:srgbClr val="004080"/>
              </a:buClr>
              <a:buSzPts val="2000"/>
            </a:pPr>
            <a:r>
              <a:rPr lang="en-US" altLang="en-US" sz="2200" dirty="0">
                <a:cs typeface="MS PGothic" panose="020B0600070205080204" pitchFamily="34" charset="-128"/>
              </a:rPr>
              <a:t>What did you</a:t>
            </a:r>
            <a:r>
              <a:rPr lang="en-US" altLang="en-US" sz="2200" dirty="0">
                <a:cs typeface="Arial" panose="020B0604020202020204" pitchFamily="34" charset="0"/>
                <a:sym typeface="Arial" panose="020B0604020202020204" pitchFamily="34" charset="0"/>
              </a:rPr>
              <a:t> notice?</a:t>
            </a:r>
            <a:endParaRPr lang="en-US" altLang="en-US" sz="2200" dirty="0">
              <a:cs typeface="MS PGothic" panose="020B0600070205080204" pitchFamily="34" charset="-128"/>
            </a:endParaRPr>
          </a:p>
          <a:p>
            <a:pPr marL="465138" lvl="1" indent="-254000">
              <a:lnSpc>
                <a:spcPct val="120000"/>
              </a:lnSpc>
              <a:spcBef>
                <a:spcPts val="1800"/>
              </a:spcBef>
              <a:buClr>
                <a:srgbClr val="004080"/>
              </a:buClr>
              <a:buSzPts val="2000"/>
            </a:pPr>
            <a:r>
              <a:rPr lang="en-US" altLang="en-US" sz="2200" dirty="0">
                <a:solidFill>
                  <a:srgbClr val="000000"/>
                </a:solidFill>
                <a:cs typeface="Arial" panose="020B0604020202020204" pitchFamily="34" charset="0"/>
                <a:sym typeface="Arial" panose="020B0604020202020204" pitchFamily="34" charset="0"/>
              </a:rPr>
              <a:t>What challenges did you encounter?</a:t>
            </a:r>
            <a:endParaRPr lang="en-US" altLang="en-US" sz="2200" dirty="0">
              <a:cs typeface="MS PGothic" panose="020B0600070205080204" pitchFamily="34" charset="-128"/>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ext Placeholder 2">
            <a:extLst>
              <a:ext uri="{FF2B5EF4-FFF2-40B4-BE49-F238E27FC236}">
                <a16:creationId xmlns:a16="http://schemas.microsoft.com/office/drawing/2014/main" id="{5F8892CE-2410-4C61-8F56-6FB75D31AE68}"/>
              </a:ext>
            </a:extLst>
          </p:cNvPr>
          <p:cNvSpPr>
            <a:spLocks noGrp="1" noChangeArrowheads="1"/>
          </p:cNvSpPr>
          <p:nvPr>
            <p:ph type="title" idx="4294967295"/>
          </p:nvPr>
        </p:nvSpPr>
        <p:spPr bwMode="auto">
          <a:xfrm>
            <a:off x="722313" y="2133600"/>
            <a:ext cx="7772400" cy="23114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rot="0" spcFirstLastPara="0" vertOverflow="overflow" horzOverflow="overflow" vert="horz" wrap="square" lIns="90614" tIns="44513" rIns="90614" bIns="44513" numCol="1" spcCol="0" rtlCol="0" fromWordArt="0" anchor="b" anchorCtr="0" forceAA="0" compatLnSpc="1">
            <a:prstTxWarp prst="textNoShape">
              <a:avLst/>
            </a:prstTxWarp>
            <a:noAutofit/>
          </a:bodyPr>
          <a:lstStyle/>
          <a:p>
            <a:pPr marL="228600" marR="0" lvl="0" indent="0" algn="l" defTabSz="915988" rtl="0" eaLnBrk="0" fontAlgn="base" latinLnBrk="0" hangingPunct="0">
              <a:lnSpc>
                <a:spcPct val="100000"/>
              </a:lnSpc>
              <a:spcBef>
                <a:spcPct val="75000"/>
              </a:spcBef>
              <a:spcAft>
                <a:spcPct val="0"/>
              </a:spcAft>
              <a:buClr>
                <a:schemeClr val="tx2"/>
              </a:buClr>
              <a:buSzTx/>
              <a:buFont typeface="Wingdings" panose="05000000000000000000" pitchFamily="2" charset="2"/>
              <a:buNone/>
              <a:tabLst/>
              <a:defRPr/>
            </a:pPr>
            <a:r>
              <a:rPr kumimoji="0" lang="en-US" altLang="en-US" sz="3600" b="1" i="0" u="none" strike="noStrike" kern="0" cap="none" spc="0" normalizeH="0" baseline="0" noProof="0" dirty="0">
                <a:ln>
                  <a:noFill/>
                </a:ln>
                <a:solidFill>
                  <a:schemeClr val="tx1"/>
                </a:solidFill>
                <a:effectLst/>
                <a:uLnTx/>
                <a:uFillTx/>
                <a:latin typeface="+mn-lt"/>
                <a:ea typeface="MS PGothic" panose="020B0600070205080204" pitchFamily="34" charset="-128"/>
                <a:cs typeface="MS PGothic" panose="020B0600070205080204" pitchFamily="34" charset="-128"/>
              </a:rPr>
              <a:t>QUESTIONS &amp; CLARIFICATIONS</a:t>
            </a:r>
            <a:endParaRPr kumimoji="0" lang="en-US" altLang="en-US" sz="3600" b="1" i="1" u="none" strike="noStrike" kern="0" cap="none" spc="0" normalizeH="0" baseline="0" noProof="0" dirty="0">
              <a:ln>
                <a:noFill/>
              </a:ln>
              <a:solidFill>
                <a:schemeClr val="tx1"/>
              </a:solidFill>
              <a:effectLst/>
              <a:uLnTx/>
              <a:uFillTx/>
              <a:latin typeface="+mn-lt"/>
              <a:ea typeface="MS PGothic" panose="020B0600070205080204" pitchFamily="34" charset="-128"/>
              <a:cs typeface="MS PGothic" panose="020B0600070205080204" pitchFamily="34"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Google Shape;275;gd7b2a538cb_0_26">
            <a:extLst>
              <a:ext uri="{FF2B5EF4-FFF2-40B4-BE49-F238E27FC236}">
                <a16:creationId xmlns:a16="http://schemas.microsoft.com/office/drawing/2014/main" id="{4B05393B-07F6-49D9-800D-05125DF7D215}"/>
              </a:ext>
            </a:extLst>
          </p:cNvPr>
          <p:cNvSpPr>
            <a:spLocks noGrp="1" noChangeArrowheads="1"/>
          </p:cNvSpPr>
          <p:nvPr>
            <p:ph type="title"/>
          </p:nvPr>
        </p:nvSpPr>
        <p:spPr/>
        <p:txBody>
          <a:bodyPr lIns="90600" tIns="44500" rIns="90600" bIns="44500"/>
          <a:lstStyle/>
          <a:p>
            <a:r>
              <a:rPr lang="en-US" altLang="en-US" dirty="0"/>
              <a:t>Session Two Overview</a:t>
            </a:r>
          </a:p>
        </p:txBody>
      </p:sp>
      <p:sp>
        <p:nvSpPr>
          <p:cNvPr id="276" name="Google Shape;276;gd7b2a538cb_0_26">
            <a:extLst>
              <a:ext uri="{FF2B5EF4-FFF2-40B4-BE49-F238E27FC236}">
                <a16:creationId xmlns:a16="http://schemas.microsoft.com/office/drawing/2014/main" id="{3C9A5831-3E8B-4FCB-A76B-D1B33BF0F0F1}"/>
              </a:ext>
            </a:extLst>
          </p:cNvPr>
          <p:cNvSpPr txBox="1">
            <a:spLocks noGrp="1"/>
          </p:cNvSpPr>
          <p:nvPr>
            <p:ph type="body" idx="1"/>
          </p:nvPr>
        </p:nvSpPr>
        <p:spPr>
          <a:xfrm>
            <a:off x="609600" y="1708150"/>
            <a:ext cx="7924800" cy="3706813"/>
          </a:xfrm>
        </p:spPr>
        <p:txBody>
          <a:bodyPr spcFirstLastPara="1" lIns="90600" tIns="44500" rIns="90600" bIns="44500">
            <a:noAutofit/>
          </a:bodyPr>
          <a:lstStyle/>
          <a:p>
            <a:pPr>
              <a:buSzPct val="101000"/>
              <a:defRPr/>
            </a:pPr>
            <a:r>
              <a:rPr lang="en-US" dirty="0"/>
              <a:t>Check our knowledge of the meaning of the five Core Actions</a:t>
            </a:r>
          </a:p>
          <a:p>
            <a:pPr>
              <a:buSzPct val="101000"/>
              <a:defRPr/>
            </a:pPr>
            <a:r>
              <a:rPr lang="en-US" dirty="0"/>
              <a:t>Share findings for Core Actions 1–5 for the full lesson video</a:t>
            </a:r>
            <a:endParaRPr dirty="0"/>
          </a:p>
          <a:p>
            <a:pPr>
              <a:buSzPct val="101000"/>
              <a:defRPr/>
            </a:pPr>
            <a:r>
              <a:rPr lang="en-US" dirty="0"/>
              <a:t>Prepare for site-based live classroom observations</a:t>
            </a:r>
            <a:endParaRPr dirty="0"/>
          </a:p>
          <a:p>
            <a:pPr marL="0" indent="0">
              <a:spcBef>
                <a:spcPts val="1350"/>
              </a:spcBef>
              <a:spcAft>
                <a:spcPts val="0"/>
              </a:spcAft>
              <a:buFont typeface="Wingdings" panose="05000000000000000000" pitchFamily="2" charset="2"/>
              <a:buNone/>
              <a:defRPr/>
            </a:pPr>
            <a:endParaRP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Title 3">
            <a:extLst>
              <a:ext uri="{FF2B5EF4-FFF2-40B4-BE49-F238E27FC236}">
                <a16:creationId xmlns:a16="http://schemas.microsoft.com/office/drawing/2014/main" id="{CD134A72-37AB-AE49-9254-CE53952F23B4}"/>
              </a:ext>
            </a:extLst>
          </p:cNvPr>
          <p:cNvSpPr>
            <a:spLocks noGrp="1" noChangeArrowheads="1"/>
          </p:cNvSpPr>
          <p:nvPr>
            <p:ph type="title"/>
          </p:nvPr>
        </p:nvSpPr>
        <p:spPr>
          <a:xfrm>
            <a:off x="304800" y="3124200"/>
            <a:ext cx="8534400" cy="3505200"/>
          </a:xfrm>
        </p:spPr>
        <p:txBody>
          <a:bodyPr/>
          <a:lstStyle/>
          <a:p>
            <a:r>
              <a:rPr lang="en-US" altLang="en-US" sz="6000" dirty="0"/>
              <a:t>Thank you!</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Google Shape;66;p3">
            <a:extLst>
              <a:ext uri="{FF2B5EF4-FFF2-40B4-BE49-F238E27FC236}">
                <a16:creationId xmlns:a16="http://schemas.microsoft.com/office/drawing/2014/main" id="{2B089BA0-9BA0-46FB-B835-A43CD7DFDB9C}"/>
              </a:ext>
            </a:extLst>
          </p:cNvPr>
          <p:cNvSpPr txBox="1">
            <a:spLocks noChangeArrowheads="1"/>
          </p:cNvSpPr>
          <p:nvPr/>
        </p:nvSpPr>
        <p:spPr bwMode="auto">
          <a:xfrm>
            <a:off x="762000" y="1752600"/>
            <a:ext cx="8153400" cy="387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00" tIns="44500" rIns="90600" bIns="44500"/>
          <a:lstStyle>
            <a:lvl1pPr marL="457200" indent="-457200">
              <a:defRPr sz="2200" b="1">
                <a:solidFill>
                  <a:schemeClr val="tx1"/>
                </a:solidFill>
                <a:latin typeface="Times New Roman" panose="02020603050405020304" pitchFamily="18" charset="0"/>
                <a:ea typeface="MS PGothic" panose="020B0600070205080204" pitchFamily="34" charset="-128"/>
              </a:defRPr>
            </a:lvl1pPr>
            <a:lvl2pPr marL="742950" indent="-285750">
              <a:defRPr sz="2200" b="1">
                <a:solidFill>
                  <a:schemeClr val="tx1"/>
                </a:solidFill>
                <a:latin typeface="Times New Roman" panose="02020603050405020304" pitchFamily="18" charset="0"/>
                <a:ea typeface="MS PGothic" panose="020B0600070205080204" pitchFamily="34" charset="-128"/>
              </a:defRPr>
            </a:lvl2pPr>
            <a:lvl3pPr marL="1143000" indent="-228600">
              <a:defRPr sz="2200" b="1">
                <a:solidFill>
                  <a:schemeClr val="tx1"/>
                </a:solidFill>
                <a:latin typeface="Times New Roman" panose="02020603050405020304" pitchFamily="18" charset="0"/>
                <a:ea typeface="MS PGothic" panose="020B0600070205080204" pitchFamily="34" charset="-128"/>
              </a:defRPr>
            </a:lvl3pPr>
            <a:lvl4pPr marL="1600200" indent="-228600">
              <a:defRPr sz="2200" b="1">
                <a:solidFill>
                  <a:schemeClr val="tx1"/>
                </a:solidFill>
                <a:latin typeface="Times New Roman" panose="02020603050405020304" pitchFamily="18" charset="0"/>
                <a:ea typeface="MS PGothic" panose="020B0600070205080204" pitchFamily="34" charset="-128"/>
              </a:defRPr>
            </a:lvl4pPr>
            <a:lvl5pPr marL="2057400" indent="-228600">
              <a:defRPr sz="22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a:buClr>
                <a:srgbClr val="1F497D"/>
              </a:buClr>
              <a:buSzPts val="2200"/>
              <a:buFont typeface="Arial" panose="020B0604020202020204" pitchFamily="34" charset="0"/>
              <a:buAutoNum type="arabicPeriod"/>
            </a:pPr>
            <a:r>
              <a:rPr lang="en-US" altLang="en-US" b="0" dirty="0">
                <a:solidFill>
                  <a:srgbClr val="000000"/>
                </a:solidFill>
                <a:latin typeface="Arial" panose="020B0604020202020204" pitchFamily="34" charset="0"/>
                <a:cs typeface="Arial" panose="020B0604020202020204" pitchFamily="34" charset="0"/>
                <a:sym typeface="Arial" panose="020B0604020202020204" pitchFamily="34" charset="0"/>
              </a:rPr>
              <a:t>Be present and engage fully in all activities.</a:t>
            </a:r>
            <a:endParaRPr lang="en-US" altLang="en-US" dirty="0"/>
          </a:p>
          <a:p>
            <a:pPr>
              <a:spcBef>
                <a:spcPts val="1600"/>
              </a:spcBef>
              <a:buClr>
                <a:srgbClr val="1F497D"/>
              </a:buClr>
              <a:buSzPts val="2200"/>
              <a:buFont typeface="Arial" panose="020B0604020202020204" pitchFamily="34" charset="0"/>
              <a:buAutoNum type="arabicPeriod"/>
            </a:pPr>
            <a:r>
              <a:rPr lang="en-US" altLang="en-US" b="0" dirty="0">
                <a:solidFill>
                  <a:srgbClr val="000000"/>
                </a:solidFill>
                <a:latin typeface="Arial" panose="020B0604020202020204" pitchFamily="34" charset="0"/>
                <a:cs typeface="Arial" panose="020B0604020202020204" pitchFamily="34" charset="0"/>
                <a:sym typeface="Arial" panose="020B0604020202020204" pitchFamily="34" charset="0"/>
              </a:rPr>
              <a:t>Ask questions through the chat or by raising your hand.</a:t>
            </a:r>
            <a:endParaRPr lang="en-US" altLang="en-US" dirty="0"/>
          </a:p>
          <a:p>
            <a:pPr>
              <a:spcBef>
                <a:spcPts val="1600"/>
              </a:spcBef>
              <a:buClr>
                <a:srgbClr val="1F497D"/>
              </a:buClr>
              <a:buSzPts val="2200"/>
              <a:buFont typeface="Arial" panose="020B0604020202020204" pitchFamily="34" charset="0"/>
              <a:buAutoNum type="arabicPeriod"/>
            </a:pPr>
            <a:r>
              <a:rPr lang="en-US" altLang="en-US" b="0" dirty="0">
                <a:solidFill>
                  <a:srgbClr val="000000"/>
                </a:solidFill>
                <a:latin typeface="Arial" panose="020B0604020202020204" pitchFamily="34" charset="0"/>
                <a:cs typeface="Arial" panose="020B0604020202020204" pitchFamily="34" charset="0"/>
                <a:sym typeface="Arial" panose="020B0604020202020204" pitchFamily="34" charset="0"/>
              </a:rPr>
              <a:t>Put cameras on whenever possible.</a:t>
            </a:r>
            <a:endParaRPr lang="en-US" altLang="en-US" dirty="0"/>
          </a:p>
          <a:p>
            <a:pPr>
              <a:spcBef>
                <a:spcPts val="1600"/>
              </a:spcBef>
              <a:buClr>
                <a:srgbClr val="1F497D"/>
              </a:buClr>
              <a:buSzPts val="2200"/>
              <a:buFont typeface="Arial" panose="020B0604020202020204" pitchFamily="34" charset="0"/>
              <a:buAutoNum type="arabicPeriod"/>
            </a:pPr>
            <a:r>
              <a:rPr lang="en-US" altLang="en-US" b="0" dirty="0">
                <a:solidFill>
                  <a:srgbClr val="000000"/>
                </a:solidFill>
                <a:latin typeface="Arial" panose="020B0604020202020204" pitchFamily="34" charset="0"/>
                <a:cs typeface="Arial" panose="020B0604020202020204" pitchFamily="34" charset="0"/>
                <a:sym typeface="Arial" panose="020B0604020202020204" pitchFamily="34" charset="0"/>
              </a:rPr>
              <a:t>Prepare for productive struggle. </a:t>
            </a:r>
            <a:endParaRPr lang="en-US" altLang="en-US" dirty="0"/>
          </a:p>
          <a:p>
            <a:pPr>
              <a:spcBef>
                <a:spcPts val="1600"/>
              </a:spcBef>
              <a:buClr>
                <a:srgbClr val="1F497D"/>
              </a:buClr>
              <a:buSzPts val="2200"/>
              <a:buFont typeface="Arial" panose="020B0604020202020204" pitchFamily="34" charset="0"/>
              <a:buAutoNum type="arabicPeriod"/>
            </a:pPr>
            <a:r>
              <a:rPr lang="en-US" altLang="en-US" b="0" dirty="0">
                <a:solidFill>
                  <a:srgbClr val="000000"/>
                </a:solidFill>
                <a:latin typeface="Arial" panose="020B0604020202020204" pitchFamily="34" charset="0"/>
                <a:cs typeface="Arial" panose="020B0604020202020204" pitchFamily="34" charset="0"/>
                <a:sym typeface="Arial" panose="020B0604020202020204" pitchFamily="34" charset="0"/>
              </a:rPr>
              <a:t>Respectfully challenge one another and withhold judgments for differing perspectives or learning styles.</a:t>
            </a:r>
            <a:endParaRPr lang="en-US" altLang="en-US" dirty="0"/>
          </a:p>
        </p:txBody>
      </p:sp>
      <p:sp>
        <p:nvSpPr>
          <p:cNvPr id="11266" name="Google Shape;67;p3">
            <a:extLst>
              <a:ext uri="{FF2B5EF4-FFF2-40B4-BE49-F238E27FC236}">
                <a16:creationId xmlns:a16="http://schemas.microsoft.com/office/drawing/2014/main" id="{3AA3E9A1-6849-4CDD-BD7B-E8E6CE5EA01C}"/>
              </a:ext>
            </a:extLst>
          </p:cNvPr>
          <p:cNvSpPr txBox="1">
            <a:spLocks noGrp="1" noChangeArrowheads="1"/>
          </p:cNvSpPr>
          <p:nvPr>
            <p:ph type="title" idx="4294967295"/>
          </p:nvPr>
        </p:nvSpPr>
        <p:spPr bwMode="auto">
          <a:xfrm>
            <a:off x="1371600" y="457200"/>
            <a:ext cx="7086600" cy="72072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0600" tIns="44500" rIns="90600" bIns="44500" numCol="1" spcCol="0" rtlCol="0" fromWordArt="0" anchor="b" anchorCtr="0" forceAA="0" compatLnSpc="1">
            <a:prstTxWarp prst="textNoShape">
              <a:avLst/>
            </a:prstTxWarp>
            <a:noAutofit/>
          </a:bodyPr>
          <a:lstStyle>
            <a:lvl1pPr>
              <a:defRPr sz="2200" b="1">
                <a:solidFill>
                  <a:schemeClr val="tx1"/>
                </a:solidFill>
                <a:latin typeface="Times New Roman" panose="02020603050405020304" pitchFamily="18" charset="0"/>
                <a:ea typeface="MS PGothic" panose="020B0600070205080204" pitchFamily="34" charset="-128"/>
              </a:defRPr>
            </a:lvl1pPr>
            <a:lvl2pPr marL="742950" indent="-285750">
              <a:defRPr sz="2200" b="1">
                <a:solidFill>
                  <a:schemeClr val="tx1"/>
                </a:solidFill>
                <a:latin typeface="Times New Roman" panose="02020603050405020304" pitchFamily="18" charset="0"/>
                <a:ea typeface="MS PGothic" panose="020B0600070205080204" pitchFamily="34" charset="-128"/>
              </a:defRPr>
            </a:lvl2pPr>
            <a:lvl3pPr marL="1143000" indent="-228600">
              <a:defRPr sz="2200" b="1">
                <a:solidFill>
                  <a:schemeClr val="tx1"/>
                </a:solidFill>
                <a:latin typeface="Times New Roman" panose="02020603050405020304" pitchFamily="18" charset="0"/>
                <a:ea typeface="MS PGothic" panose="020B0600070205080204" pitchFamily="34" charset="-128"/>
              </a:defRPr>
            </a:lvl3pPr>
            <a:lvl4pPr marL="1600200" indent="-228600">
              <a:defRPr sz="2200" b="1">
                <a:solidFill>
                  <a:schemeClr val="tx1"/>
                </a:solidFill>
                <a:latin typeface="Times New Roman" panose="02020603050405020304" pitchFamily="18" charset="0"/>
                <a:ea typeface="MS PGothic" panose="020B0600070205080204" pitchFamily="34" charset="-128"/>
              </a:defRPr>
            </a:lvl4pPr>
            <a:lvl5pPr marL="2057400" indent="-228600">
              <a:defRPr sz="22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altLang="en-US" sz="3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Meeting Norms and Expectations </a:t>
            </a:r>
            <a:endParaRPr kumimoji="0" lang="en-US" altLang="en-US" sz="2200" b="1" i="0" u="none" strike="noStrike" kern="1200" cap="none" spc="0" normalizeH="0" baseline="0" noProof="0" dirty="0">
              <a:ln>
                <a:noFill/>
              </a:ln>
              <a:solidFill>
                <a:schemeClr val="tx1"/>
              </a:solidFill>
              <a:effectLst/>
              <a:uLnTx/>
              <a:uFillTx/>
              <a:latin typeface="Times New Roman" panose="02020603050405020304" pitchFamily="18" charset="0"/>
              <a:ea typeface="MS PGothic" panose="020B0600070205080204" pitchFamily="34" charset="-128"/>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6">
                                            <p:txEl>
                                              <p:pRg st="0" end="0"/>
                                            </p:txEl>
                                          </p:spTgt>
                                        </p:tgtEl>
                                        <p:attrNameLst>
                                          <p:attrName>style.visibility</p:attrName>
                                        </p:attrNameLst>
                                      </p:cBhvr>
                                      <p:to>
                                        <p:strVal val="visible"/>
                                      </p:to>
                                    </p:set>
                                    <p:anim calcmode="lin" valueType="num">
                                      <p:cBhvr additive="base">
                                        <p:cTn id="7" dur="500"/>
                                        <p:tgtEl>
                                          <p:spTgt spid="6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66">
                                            <p:txEl>
                                              <p:pRg st="1" end="1"/>
                                            </p:txEl>
                                          </p:spTgt>
                                        </p:tgtEl>
                                        <p:attrNameLst>
                                          <p:attrName>style.visibility</p:attrName>
                                        </p:attrNameLst>
                                      </p:cBhvr>
                                      <p:to>
                                        <p:strVal val="visible"/>
                                      </p:to>
                                    </p:set>
                                    <p:anim calcmode="lin" valueType="num">
                                      <p:cBhvr additive="base">
                                        <p:cTn id="12" dur="500"/>
                                        <p:tgtEl>
                                          <p:spTgt spid="6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66">
                                            <p:txEl>
                                              <p:pRg st="2" end="2"/>
                                            </p:txEl>
                                          </p:spTgt>
                                        </p:tgtEl>
                                        <p:attrNameLst>
                                          <p:attrName>style.visibility</p:attrName>
                                        </p:attrNameLst>
                                      </p:cBhvr>
                                      <p:to>
                                        <p:strVal val="visible"/>
                                      </p:to>
                                    </p:set>
                                    <p:anim calcmode="lin" valueType="num">
                                      <p:cBhvr additive="base">
                                        <p:cTn id="17" dur="500"/>
                                        <p:tgtEl>
                                          <p:spTgt spid="6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66">
                                            <p:txEl>
                                              <p:pRg st="3" end="3"/>
                                            </p:txEl>
                                          </p:spTgt>
                                        </p:tgtEl>
                                        <p:attrNameLst>
                                          <p:attrName>style.visibility</p:attrName>
                                        </p:attrNameLst>
                                      </p:cBhvr>
                                      <p:to>
                                        <p:strVal val="visible"/>
                                      </p:to>
                                    </p:set>
                                    <p:anim calcmode="lin" valueType="num">
                                      <p:cBhvr additive="base">
                                        <p:cTn id="22" dur="500"/>
                                        <p:tgtEl>
                                          <p:spTgt spid="6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66">
                                            <p:txEl>
                                              <p:pRg st="4" end="4"/>
                                            </p:txEl>
                                          </p:spTgt>
                                        </p:tgtEl>
                                        <p:attrNameLst>
                                          <p:attrName>style.visibility</p:attrName>
                                        </p:attrNameLst>
                                      </p:cBhvr>
                                      <p:to>
                                        <p:strVal val="visible"/>
                                      </p:to>
                                    </p:set>
                                    <p:anim calcmode="lin" valueType="num">
                                      <p:cBhvr additive="base">
                                        <p:cTn id="27" dur="500"/>
                                        <p:tgtEl>
                                          <p:spTgt spid="6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DF02E-DD14-4BE1-85A3-244BFCE225F6}"/>
              </a:ext>
            </a:extLst>
          </p:cNvPr>
          <p:cNvSpPr txBox="1">
            <a:spLocks noGrp="1" noChangeArrowheads="1"/>
          </p:cNvSpPr>
          <p:nvPr>
            <p:ph type="title" idx="4294967295"/>
          </p:nvPr>
        </p:nvSpPr>
        <p:spPr>
          <a:xfrm>
            <a:off x="456472" y="342234"/>
            <a:ext cx="8077927" cy="800766"/>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5988" rtl="0" eaLnBrk="0" fontAlgn="base" hangingPunct="0">
              <a:lnSpc>
                <a:spcPct val="90000"/>
              </a:lnSpc>
              <a:spcBef>
                <a:spcPct val="0"/>
              </a:spcBef>
              <a:spcAft>
                <a:spcPct val="0"/>
              </a:spcAft>
              <a:defRPr sz="3400">
                <a:solidFill>
                  <a:schemeClr val="tx1"/>
                </a:solidFill>
                <a:latin typeface="+mj-lt"/>
                <a:ea typeface="MS PGothic" panose="020B0600070205080204" pitchFamily="34" charset="-128"/>
                <a:cs typeface="MS PGothic" charset="0"/>
              </a:defRPr>
            </a:lvl1pPr>
            <a:lvl2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2pPr>
            <a:lvl3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3pPr>
            <a:lvl4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4pPr>
            <a:lvl5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5pPr>
            <a:lvl6pPr marL="457200" algn="l" defTabSz="915988" rtl="0" eaLnBrk="0" fontAlgn="base" hangingPunct="0">
              <a:lnSpc>
                <a:spcPct val="90000"/>
              </a:lnSpc>
              <a:spcBef>
                <a:spcPct val="0"/>
              </a:spcBef>
              <a:spcAft>
                <a:spcPct val="0"/>
              </a:spcAft>
              <a:defRPr sz="3400">
                <a:solidFill>
                  <a:schemeClr val="tx1"/>
                </a:solidFill>
                <a:latin typeface="Arial" pitchFamily="-109" charset="0"/>
              </a:defRPr>
            </a:lvl6pPr>
            <a:lvl7pPr marL="914400" algn="l" defTabSz="915988" rtl="0" eaLnBrk="0" fontAlgn="base" hangingPunct="0">
              <a:lnSpc>
                <a:spcPct val="90000"/>
              </a:lnSpc>
              <a:spcBef>
                <a:spcPct val="0"/>
              </a:spcBef>
              <a:spcAft>
                <a:spcPct val="0"/>
              </a:spcAft>
              <a:defRPr sz="3400">
                <a:solidFill>
                  <a:schemeClr val="tx1"/>
                </a:solidFill>
                <a:latin typeface="Arial" pitchFamily="-109" charset="0"/>
              </a:defRPr>
            </a:lvl7pPr>
            <a:lvl8pPr marL="1371600" algn="l" defTabSz="915988" rtl="0" eaLnBrk="0" fontAlgn="base" hangingPunct="0">
              <a:lnSpc>
                <a:spcPct val="90000"/>
              </a:lnSpc>
              <a:spcBef>
                <a:spcPct val="0"/>
              </a:spcBef>
              <a:spcAft>
                <a:spcPct val="0"/>
              </a:spcAft>
              <a:defRPr sz="3400">
                <a:solidFill>
                  <a:schemeClr val="tx1"/>
                </a:solidFill>
                <a:latin typeface="Arial" pitchFamily="-109" charset="0"/>
              </a:defRPr>
            </a:lvl8pPr>
            <a:lvl9pPr marL="1828800" algn="l" defTabSz="915988" rtl="0" eaLnBrk="0" fontAlgn="base" hangingPunct="0">
              <a:lnSpc>
                <a:spcPct val="90000"/>
              </a:lnSpc>
              <a:spcBef>
                <a:spcPct val="0"/>
              </a:spcBef>
              <a:spcAft>
                <a:spcPct val="0"/>
              </a:spcAft>
              <a:defRPr sz="3400">
                <a:solidFill>
                  <a:schemeClr val="tx1"/>
                </a:solidFill>
                <a:latin typeface="Arial" pitchFamily="-109" charset="0"/>
              </a:defRPr>
            </a:lvl9pPr>
          </a:lstStyle>
          <a:p>
            <a:pPr marL="0" marR="0" lvl="0" indent="0" algn="ctr" defTabSz="915988" rtl="0" eaLnBrk="0" fontAlgn="base" latinLnBrk="0" hangingPunct="0">
              <a:lnSpc>
                <a:spcPct val="90000"/>
              </a:lnSpc>
              <a:spcBef>
                <a:spcPct val="0"/>
              </a:spcBef>
              <a:spcAft>
                <a:spcPct val="0"/>
              </a:spcAft>
              <a:buClrTx/>
              <a:buSzTx/>
              <a:buFontTx/>
              <a:buNone/>
              <a:tabLst/>
              <a:defRPr/>
            </a:pPr>
            <a:r>
              <a:rPr kumimoji="0" lang="en-US" altLang="en-US" sz="3400" b="0" i="0" u="none" strike="noStrike" kern="1200" cap="none" spc="0" normalizeH="0" baseline="0" noProof="0" dirty="0">
                <a:ln>
                  <a:noFill/>
                </a:ln>
                <a:solidFill>
                  <a:schemeClr val="tx1"/>
                </a:solidFill>
                <a:effectLst/>
                <a:uLnTx/>
                <a:uFillTx/>
                <a:latin typeface="+mj-lt"/>
                <a:ea typeface="MS PGothic" panose="020B0600070205080204" pitchFamily="34" charset="-128"/>
                <a:cs typeface="MS PGothic" charset="0"/>
                <a:sym typeface="Helvetica" pitchFamily="2" charset="0"/>
              </a:rPr>
              <a:t>SIA 2.0 Observation: Five-Part System</a:t>
            </a:r>
          </a:p>
        </p:txBody>
      </p:sp>
      <p:pic>
        <p:nvPicPr>
          <p:cNvPr id="6" name="Picture 5" descr="1. Launch Pre-Observation Procedures&#10;2. Conduct Observations&#10;3. Launch Post-Observation Procedures&#10;4. Aggregate and Summarize Data&#10;5. Develop Program-Wide Professional Development">
            <a:extLst>
              <a:ext uri="{FF2B5EF4-FFF2-40B4-BE49-F238E27FC236}">
                <a16:creationId xmlns:a16="http://schemas.microsoft.com/office/drawing/2014/main" id="{4D7E01DB-947D-4B47-A21B-8E4A408B2965}"/>
              </a:ext>
            </a:extLst>
          </p:cNvPr>
          <p:cNvPicPr>
            <a:picLocks noChangeAspect="1"/>
          </p:cNvPicPr>
          <p:nvPr/>
        </p:nvPicPr>
        <p:blipFill rotWithShape="1">
          <a:blip r:embed="rId3"/>
          <a:srcRect l="644" r="828"/>
          <a:stretch/>
        </p:blipFill>
        <p:spPr>
          <a:xfrm>
            <a:off x="0" y="2286000"/>
            <a:ext cx="9067800" cy="2927617"/>
          </a:xfrm>
          <a:prstGeom prst="rect">
            <a:avLst/>
          </a:prstGeom>
        </p:spPr>
      </p:pic>
      <p:sp>
        <p:nvSpPr>
          <p:cNvPr id="4" name="Oval 3">
            <a:extLst>
              <a:ext uri="{FF2B5EF4-FFF2-40B4-BE49-F238E27FC236}">
                <a16:creationId xmlns:a16="http://schemas.microsoft.com/office/drawing/2014/main" id="{DF69FBCC-0FE1-45DC-9F74-92B8B97F4A02}"/>
              </a:ext>
              <a:ext uri="{C183D7F6-B498-43B3-948B-1728B52AA6E4}">
                <adec:decorative xmlns:adec="http://schemas.microsoft.com/office/drawing/2017/decorative" val="1"/>
              </a:ext>
            </a:extLst>
          </p:cNvPr>
          <p:cNvSpPr/>
          <p:nvPr/>
        </p:nvSpPr>
        <p:spPr bwMode="auto">
          <a:xfrm>
            <a:off x="1600200" y="2126673"/>
            <a:ext cx="2133600" cy="2978727"/>
          </a:xfrm>
          <a:prstGeom prst="ellipse">
            <a:avLst/>
          </a:prstGeom>
          <a:noFill/>
          <a:ln w="19050" cap="flat" cmpd="sng" algn="ctr">
            <a:solidFill>
              <a:srgbClr val="C0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200" b="1" i="0" u="none" strike="noStrike" cap="none" normalizeH="0" baseline="0">
              <a:ln>
                <a:noFill/>
              </a:ln>
              <a:solidFill>
                <a:schemeClr val="tx1"/>
              </a:solidFill>
              <a:effectLst/>
              <a:latin typeface="Times New Roman" pitchFamily="-109" charset="0"/>
            </a:endParaRPr>
          </a:p>
        </p:txBody>
      </p:sp>
    </p:spTree>
    <p:extLst>
      <p:ext uri="{BB962C8B-B14F-4D97-AF65-F5344CB8AC3E}">
        <p14:creationId xmlns:p14="http://schemas.microsoft.com/office/powerpoint/2010/main" val="42312222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194EB-28A4-8DFA-618A-BA2C4EE08C09}"/>
              </a:ext>
            </a:extLst>
          </p:cNvPr>
          <p:cNvSpPr>
            <a:spLocks noGrp="1"/>
          </p:cNvSpPr>
          <p:nvPr>
            <p:ph type="title"/>
          </p:nvPr>
        </p:nvSpPr>
        <p:spPr/>
        <p:txBody>
          <a:bodyPr/>
          <a:lstStyle/>
          <a:p>
            <a:r>
              <a:rPr lang="en-US" dirty="0"/>
              <a:t>Tools and Resources</a:t>
            </a:r>
          </a:p>
        </p:txBody>
      </p:sp>
      <p:sp>
        <p:nvSpPr>
          <p:cNvPr id="3" name="Content Placeholder 2">
            <a:extLst>
              <a:ext uri="{FF2B5EF4-FFF2-40B4-BE49-F238E27FC236}">
                <a16:creationId xmlns:a16="http://schemas.microsoft.com/office/drawing/2014/main" id="{CBD84701-0000-22E6-E425-9B7C1E484591}"/>
              </a:ext>
            </a:extLst>
          </p:cNvPr>
          <p:cNvSpPr>
            <a:spLocks noGrp="1"/>
          </p:cNvSpPr>
          <p:nvPr>
            <p:ph idx="1"/>
          </p:nvPr>
        </p:nvSpPr>
        <p:spPr/>
        <p:txBody>
          <a:bodyPr/>
          <a:lstStyle/>
          <a:p>
            <a:pPr>
              <a:buFont typeface="Wingdings" pitchFamily="2" charset="2"/>
              <a:buChar char="ü"/>
            </a:pPr>
            <a:r>
              <a:rPr lang="en-US" dirty="0"/>
              <a:t>Classroom Observation Tool for Mathematics</a:t>
            </a:r>
          </a:p>
          <a:p>
            <a:pPr>
              <a:buFont typeface="Wingdings" pitchFamily="2" charset="2"/>
              <a:buChar char="ü"/>
            </a:pPr>
            <a:r>
              <a:rPr lang="en-US" dirty="0"/>
              <a:t>Mathematics Classroom Observation Resource Package</a:t>
            </a:r>
          </a:p>
          <a:p>
            <a:pPr>
              <a:buFont typeface="Wingdings" pitchFamily="2" charset="2"/>
              <a:buChar char="ü"/>
            </a:pPr>
            <a:r>
              <a:rPr lang="en-US" dirty="0"/>
              <a:t>Observation Checklist</a:t>
            </a:r>
          </a:p>
          <a:p>
            <a:pPr>
              <a:buFont typeface="Wingdings" pitchFamily="2" charset="2"/>
              <a:buChar char="ü"/>
            </a:pPr>
            <a:r>
              <a:rPr lang="en-US" dirty="0"/>
              <a:t>Mathematics Core Actions and Guiding Questions</a:t>
            </a:r>
          </a:p>
          <a:p>
            <a:pPr>
              <a:buFont typeface="Wingdings" pitchFamily="2" charset="2"/>
              <a:buChar char="ü"/>
            </a:pPr>
            <a:r>
              <a:rPr lang="en-US" dirty="0"/>
              <a:t>Mathematics Core Actions and Matching Summaries</a:t>
            </a:r>
          </a:p>
          <a:p>
            <a:pPr>
              <a:buFont typeface="Wingdings" pitchFamily="2" charset="2"/>
              <a:buChar char="ü"/>
            </a:pPr>
            <a:endParaRPr lang="en-US" dirty="0"/>
          </a:p>
          <a:p>
            <a:pPr>
              <a:buFont typeface="Wingdings" pitchFamily="2" charset="2"/>
              <a:buChar char="ü"/>
            </a:pPr>
            <a:endParaRPr lang="en-US" dirty="0"/>
          </a:p>
        </p:txBody>
      </p:sp>
    </p:spTree>
    <p:extLst>
      <p:ext uri="{BB962C8B-B14F-4D97-AF65-F5344CB8AC3E}">
        <p14:creationId xmlns:p14="http://schemas.microsoft.com/office/powerpoint/2010/main" val="221669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DF02E-DD14-4BE1-85A3-244BFCE225F6}"/>
              </a:ext>
            </a:extLst>
          </p:cNvPr>
          <p:cNvSpPr txBox="1">
            <a:spLocks noGrp="1" noChangeArrowheads="1"/>
          </p:cNvSpPr>
          <p:nvPr>
            <p:ph type="title" idx="4294967295"/>
          </p:nvPr>
        </p:nvSpPr>
        <p:spPr>
          <a:xfrm>
            <a:off x="456472" y="342234"/>
            <a:ext cx="8156004" cy="800766"/>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5988" rtl="0" eaLnBrk="0" fontAlgn="base" hangingPunct="0">
              <a:lnSpc>
                <a:spcPct val="90000"/>
              </a:lnSpc>
              <a:spcBef>
                <a:spcPct val="0"/>
              </a:spcBef>
              <a:spcAft>
                <a:spcPct val="0"/>
              </a:spcAft>
              <a:defRPr sz="3400">
                <a:solidFill>
                  <a:schemeClr val="tx1"/>
                </a:solidFill>
                <a:latin typeface="+mj-lt"/>
                <a:ea typeface="MS PGothic" panose="020B0600070205080204" pitchFamily="34" charset="-128"/>
                <a:cs typeface="MS PGothic" charset="0"/>
              </a:defRPr>
            </a:lvl1pPr>
            <a:lvl2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2pPr>
            <a:lvl3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3pPr>
            <a:lvl4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4pPr>
            <a:lvl5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5pPr>
            <a:lvl6pPr marL="457200" algn="l" defTabSz="915988" rtl="0" eaLnBrk="0" fontAlgn="base" hangingPunct="0">
              <a:lnSpc>
                <a:spcPct val="90000"/>
              </a:lnSpc>
              <a:spcBef>
                <a:spcPct val="0"/>
              </a:spcBef>
              <a:spcAft>
                <a:spcPct val="0"/>
              </a:spcAft>
              <a:defRPr sz="3400">
                <a:solidFill>
                  <a:schemeClr val="tx1"/>
                </a:solidFill>
                <a:latin typeface="Arial" pitchFamily="-109" charset="0"/>
              </a:defRPr>
            </a:lvl6pPr>
            <a:lvl7pPr marL="914400" algn="l" defTabSz="915988" rtl="0" eaLnBrk="0" fontAlgn="base" hangingPunct="0">
              <a:lnSpc>
                <a:spcPct val="90000"/>
              </a:lnSpc>
              <a:spcBef>
                <a:spcPct val="0"/>
              </a:spcBef>
              <a:spcAft>
                <a:spcPct val="0"/>
              </a:spcAft>
              <a:defRPr sz="3400">
                <a:solidFill>
                  <a:schemeClr val="tx1"/>
                </a:solidFill>
                <a:latin typeface="Arial" pitchFamily="-109" charset="0"/>
              </a:defRPr>
            </a:lvl7pPr>
            <a:lvl8pPr marL="1371600" algn="l" defTabSz="915988" rtl="0" eaLnBrk="0" fontAlgn="base" hangingPunct="0">
              <a:lnSpc>
                <a:spcPct val="90000"/>
              </a:lnSpc>
              <a:spcBef>
                <a:spcPct val="0"/>
              </a:spcBef>
              <a:spcAft>
                <a:spcPct val="0"/>
              </a:spcAft>
              <a:defRPr sz="3400">
                <a:solidFill>
                  <a:schemeClr val="tx1"/>
                </a:solidFill>
                <a:latin typeface="Arial" pitchFamily="-109" charset="0"/>
              </a:defRPr>
            </a:lvl8pPr>
            <a:lvl9pPr marL="1828800" algn="l" defTabSz="915988" rtl="0" eaLnBrk="0" fontAlgn="base" hangingPunct="0">
              <a:lnSpc>
                <a:spcPct val="90000"/>
              </a:lnSpc>
              <a:spcBef>
                <a:spcPct val="0"/>
              </a:spcBef>
              <a:spcAft>
                <a:spcPct val="0"/>
              </a:spcAft>
              <a:defRPr sz="3400">
                <a:solidFill>
                  <a:schemeClr val="tx1"/>
                </a:solidFill>
                <a:latin typeface="Arial" pitchFamily="-109" charset="0"/>
              </a:defRPr>
            </a:lvl9pPr>
          </a:lstStyle>
          <a:p>
            <a:pPr marL="0" marR="0" lvl="0" indent="0" algn="ctr" defTabSz="915988" rtl="0" eaLnBrk="0" fontAlgn="base" latinLnBrk="0" hangingPunct="0">
              <a:lnSpc>
                <a:spcPct val="90000"/>
              </a:lnSpc>
              <a:spcBef>
                <a:spcPct val="0"/>
              </a:spcBef>
              <a:spcAft>
                <a:spcPct val="0"/>
              </a:spcAft>
              <a:buClrTx/>
              <a:buSzTx/>
              <a:buFontTx/>
              <a:buNone/>
              <a:tabLst/>
              <a:defRPr/>
            </a:pPr>
            <a:r>
              <a:rPr kumimoji="0" lang="en-US" altLang="en-US" sz="3400" b="0" i="0" u="none" strike="noStrike" kern="1200" cap="none" spc="0" normalizeH="0" baseline="0" noProof="0" dirty="0">
                <a:ln>
                  <a:noFill/>
                </a:ln>
                <a:solidFill>
                  <a:schemeClr val="tx1"/>
                </a:solidFill>
                <a:effectLst/>
                <a:uLnTx/>
                <a:uFillTx/>
                <a:latin typeface="+mj-lt"/>
                <a:ea typeface="MS PGothic" panose="020B0600070205080204" pitchFamily="34" charset="-128"/>
                <a:cs typeface="MS PGothic" charset="0"/>
                <a:sym typeface="Helvetica" pitchFamily="2" charset="0"/>
              </a:rPr>
              <a:t>Team Exercise</a:t>
            </a:r>
          </a:p>
        </p:txBody>
      </p:sp>
      <p:pic>
        <p:nvPicPr>
          <p:cNvPr id="5" name="Picture 4" descr="Math Core Actions and Matching Summaries example">
            <a:extLst>
              <a:ext uri="{FF2B5EF4-FFF2-40B4-BE49-F238E27FC236}">
                <a16:creationId xmlns:a16="http://schemas.microsoft.com/office/drawing/2014/main" id="{4B9D5E28-EF85-9C51-F0F4-1B6DAB35B1CB}"/>
              </a:ext>
            </a:extLst>
          </p:cNvPr>
          <p:cNvPicPr>
            <a:picLocks noChangeAspect="1"/>
          </p:cNvPicPr>
          <p:nvPr/>
        </p:nvPicPr>
        <p:blipFill>
          <a:blip r:embed="rId3"/>
          <a:stretch>
            <a:fillRect/>
          </a:stretch>
        </p:blipFill>
        <p:spPr>
          <a:xfrm>
            <a:off x="304800" y="1447800"/>
            <a:ext cx="8382728" cy="4960463"/>
          </a:xfrm>
          <a:prstGeom prst="rect">
            <a:avLst/>
          </a:prstGeom>
        </p:spPr>
      </p:pic>
    </p:spTree>
    <p:extLst>
      <p:ext uri="{BB962C8B-B14F-4D97-AF65-F5344CB8AC3E}">
        <p14:creationId xmlns:p14="http://schemas.microsoft.com/office/powerpoint/2010/main" val="37692235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170B4-64A7-7843-A9D1-4F9D5B2ED6F3}"/>
              </a:ext>
            </a:extLst>
          </p:cNvPr>
          <p:cNvSpPr>
            <a:spLocks noGrp="1"/>
          </p:cNvSpPr>
          <p:nvPr>
            <p:ph type="title"/>
          </p:nvPr>
        </p:nvSpPr>
        <p:spPr/>
        <p:txBody>
          <a:bodyPr/>
          <a:lstStyle/>
          <a:p>
            <a:r>
              <a:rPr lang="en-US" dirty="0"/>
              <a:t>Team Time</a:t>
            </a:r>
          </a:p>
        </p:txBody>
      </p:sp>
      <p:sp>
        <p:nvSpPr>
          <p:cNvPr id="5" name="Google Shape;225;p22" descr="10 minutes">
            <a:extLst>
              <a:ext uri="{FF2B5EF4-FFF2-40B4-BE49-F238E27FC236}">
                <a16:creationId xmlns:a16="http://schemas.microsoft.com/office/drawing/2014/main" id="{6A677CBA-4CD2-5545-B41A-A946EC03A40D}"/>
              </a:ext>
            </a:extLst>
          </p:cNvPr>
          <p:cNvSpPr txBox="1">
            <a:spLocks noGrp="1"/>
          </p:cNvSpPr>
          <p:nvPr>
            <p:ph idx="1"/>
          </p:nvPr>
        </p:nvSpPr>
        <p:spPr>
          <a:xfrm>
            <a:off x="6172200" y="5715000"/>
            <a:ext cx="2362200" cy="400069"/>
          </a:xfrm>
          <a:prstGeom prst="rect">
            <a:avLst/>
          </a:prstGeom>
          <a:solidFill>
            <a:schemeClr val="accent2"/>
          </a:solidFill>
          <a:ln w="25400" cap="flat" cmpd="sng">
            <a:solidFill>
              <a:srgbClr val="8C3836"/>
            </a:solidFill>
            <a:prstDash val="solid"/>
            <a:miter lim="800000"/>
            <a:headEnd type="none" w="sm" len="sm"/>
            <a:tailEnd type="none" w="sm" len="sm"/>
          </a:ln>
          <a:effectLst>
            <a:outerShdw blurRad="50800" dist="38100" algn="l" rotWithShape="0">
              <a:srgbClr val="000000">
                <a:alpha val="39607"/>
              </a:srgbClr>
            </a:outerShdw>
          </a:effectLst>
        </p:spPr>
        <p:txBody>
          <a:bodyPr spcFirstLastPara="1" wrap="square" lIns="91425" tIns="45700" rIns="91425" bIns="45700">
            <a:spAutoFit/>
          </a:bodyPr>
          <a:lstStyle/>
          <a:p>
            <a:pPr marL="0" indent="0" algn="ctr">
              <a:spcBef>
                <a:spcPts val="0"/>
              </a:spcBef>
              <a:spcAft>
                <a:spcPts val="0"/>
              </a:spcAft>
              <a:buNone/>
              <a:defRPr/>
            </a:pPr>
            <a:r>
              <a:rPr lang="en-US" sz="2000" dirty="0">
                <a:solidFill>
                  <a:schemeClr val="bg1"/>
                </a:solidFill>
                <a:latin typeface="+mj-lt"/>
                <a:ea typeface="Arial"/>
                <a:cs typeface="Arial"/>
                <a:sym typeface="Arial"/>
              </a:rPr>
              <a:t>1</a:t>
            </a:r>
            <a:r>
              <a:rPr lang="en-US" sz="2000" b="0" dirty="0">
                <a:solidFill>
                  <a:schemeClr val="bg1"/>
                </a:solidFill>
                <a:latin typeface="+mj-lt"/>
                <a:ea typeface="Arial"/>
                <a:cs typeface="Arial"/>
                <a:sym typeface="Arial"/>
              </a:rPr>
              <a:t>0</a:t>
            </a:r>
            <a:r>
              <a:rPr lang="en-US" sz="2000" b="0" dirty="0">
                <a:solidFill>
                  <a:srgbClr val="FF0000"/>
                </a:solidFill>
                <a:latin typeface="+mj-lt"/>
                <a:ea typeface="Arial"/>
                <a:cs typeface="Arial"/>
                <a:sym typeface="Arial"/>
              </a:rPr>
              <a:t> </a:t>
            </a:r>
            <a:r>
              <a:rPr lang="en-US" sz="2000" b="0" dirty="0">
                <a:solidFill>
                  <a:schemeClr val="lt1"/>
                </a:solidFill>
                <a:latin typeface="+mj-lt"/>
                <a:ea typeface="Arial"/>
                <a:cs typeface="Arial"/>
                <a:sym typeface="Arial"/>
              </a:rPr>
              <a:t>minutes</a:t>
            </a:r>
            <a:endParaRPr dirty="0">
              <a:latin typeface="+mj-lt"/>
            </a:endParaRPr>
          </a:p>
        </p:txBody>
      </p:sp>
      <p:sp>
        <p:nvSpPr>
          <p:cNvPr id="6" name="TextBox 5">
            <a:extLst>
              <a:ext uri="{FF2B5EF4-FFF2-40B4-BE49-F238E27FC236}">
                <a16:creationId xmlns:a16="http://schemas.microsoft.com/office/drawing/2014/main" id="{2B7B033A-39ED-8B4C-A8C8-58EB6F929491}"/>
              </a:ext>
            </a:extLst>
          </p:cNvPr>
          <p:cNvSpPr txBox="1"/>
          <p:nvPr/>
        </p:nvSpPr>
        <p:spPr>
          <a:xfrm>
            <a:off x="914400" y="1762298"/>
            <a:ext cx="6781800" cy="1846659"/>
          </a:xfrm>
          <a:prstGeom prst="rect">
            <a:avLst/>
          </a:prstGeom>
          <a:noFill/>
        </p:spPr>
        <p:txBody>
          <a:bodyPr wrap="square" rtlCol="0">
            <a:spAutoFit/>
          </a:bodyPr>
          <a:lstStyle/>
          <a:p>
            <a:endParaRPr lang="en-US" b="0" dirty="0">
              <a:latin typeface="+mj-lt"/>
              <a:cs typeface="Calibri" panose="020F0502020204030204" pitchFamily="34" charset="0"/>
            </a:endParaRPr>
          </a:p>
          <a:p>
            <a:endParaRPr lang="en-US" b="0" dirty="0">
              <a:latin typeface="+mj-lt"/>
              <a:cs typeface="Calibri" panose="020F0502020204030204" pitchFamily="34" charset="0"/>
            </a:endParaRPr>
          </a:p>
          <a:p>
            <a:endParaRPr lang="en-US" b="0" dirty="0">
              <a:latin typeface="+mj-lt"/>
              <a:cs typeface="Calibri" panose="020F0502020204030204" pitchFamily="34" charset="0"/>
            </a:endParaRPr>
          </a:p>
          <a:p>
            <a:r>
              <a:rPr lang="en-US" sz="2400" b="0" dirty="0">
                <a:latin typeface="+mj-lt"/>
                <a:cs typeface="Calibri" panose="020F0502020204030204" pitchFamily="34" charset="0"/>
              </a:rPr>
              <a:t>In your teams, work together to match each Core Action to its summary.</a:t>
            </a:r>
          </a:p>
        </p:txBody>
      </p:sp>
      <p:pic>
        <p:nvPicPr>
          <p:cNvPr id="4" name="Google Shape;391;p46" descr="Customer review">
            <a:extLst>
              <a:ext uri="{FF2B5EF4-FFF2-40B4-BE49-F238E27FC236}">
                <a16:creationId xmlns:a16="http://schemas.microsoft.com/office/drawing/2014/main" id="{3E4C9D73-4702-6B42-A093-93C78E0076FE}"/>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3048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3731111"/>
      </p:ext>
    </p:extLst>
  </p:cSld>
  <p:clrMapOvr>
    <a:masterClrMapping/>
  </p:clrMapOvr>
</p:sld>
</file>

<file path=ppt/theme/theme1.xml><?xml version="1.0" encoding="utf-8"?>
<a:theme xmlns:a="http://schemas.openxmlformats.org/drawingml/2006/main" name="SAMP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M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200" b="1" i="0" u="none" strike="noStrike" cap="none" normalizeH="0" baseline="0">
            <a:ln>
              <a:noFill/>
            </a:ln>
            <a:solidFill>
              <a:schemeClr val="tx1"/>
            </a:solidFill>
            <a:effectLst/>
            <a:latin typeface="Times New Roman" pitchFamily="-109"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200" b="1" i="0" u="none" strike="noStrike" cap="none" normalizeH="0" baseline="0">
            <a:ln>
              <a:noFill/>
            </a:ln>
            <a:solidFill>
              <a:schemeClr val="tx1"/>
            </a:solidFill>
            <a:effectLst/>
            <a:latin typeface="Times New Roman" pitchFamily="-109" charset="0"/>
          </a:defRPr>
        </a:defPPr>
      </a:lstStyle>
    </a:lnDef>
  </a:objectDefaults>
  <a:extraClrSchemeLst>
    <a:extraClrScheme>
      <a:clrScheme name="SAMPL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AMPL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AMPL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AMPL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AMPL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AMPL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AMPL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AMPLE 8">
        <a:dk1>
          <a:srgbClr val="000000"/>
        </a:dk1>
        <a:lt1>
          <a:srgbClr val="FFFFFF"/>
        </a:lt1>
        <a:dk2>
          <a:srgbClr val="000000"/>
        </a:dk2>
        <a:lt2>
          <a:srgbClr val="000092"/>
        </a:lt2>
        <a:accent1>
          <a:srgbClr val="800000"/>
        </a:accent1>
        <a:accent2>
          <a:srgbClr val="CC0000"/>
        </a:accent2>
        <a:accent3>
          <a:srgbClr val="FFFFFF"/>
        </a:accent3>
        <a:accent4>
          <a:srgbClr val="000000"/>
        </a:accent4>
        <a:accent5>
          <a:srgbClr val="C0AAAA"/>
        </a:accent5>
        <a:accent6>
          <a:srgbClr val="B90000"/>
        </a:accent6>
        <a:hlink>
          <a:srgbClr val="5943C7"/>
        </a:hlink>
        <a:folHlink>
          <a:srgbClr val="0000D4"/>
        </a:folHlink>
      </a:clrScheme>
      <a:clrMap bg1="lt1" tx1="dk1" bg2="lt2" tx2="dk2" accent1="accent1" accent2="accent2" accent3="accent3" accent4="accent4" accent5="accent5" accent6="accent6" hlink="hlink" folHlink="folHlink"/>
    </a:extraClrScheme>
    <a:extraClrScheme>
      <a:clrScheme name="SAMPLE 9">
        <a:dk1>
          <a:srgbClr val="000000"/>
        </a:dk1>
        <a:lt1>
          <a:srgbClr val="FFFFFF"/>
        </a:lt1>
        <a:dk2>
          <a:srgbClr val="FFFFFF"/>
        </a:dk2>
        <a:lt2>
          <a:srgbClr val="000000"/>
        </a:lt2>
        <a:accent1>
          <a:srgbClr val="CC3300"/>
        </a:accent1>
        <a:accent2>
          <a:srgbClr val="C89668"/>
        </a:accent2>
        <a:accent3>
          <a:srgbClr val="FFFFFF"/>
        </a:accent3>
        <a:accent4>
          <a:srgbClr val="000000"/>
        </a:accent4>
        <a:accent5>
          <a:srgbClr val="E2ADAA"/>
        </a:accent5>
        <a:accent6>
          <a:srgbClr val="B5875E"/>
        </a:accent6>
        <a:hlink>
          <a:srgbClr val="336699"/>
        </a:hlink>
        <a:folHlink>
          <a:srgbClr val="A46444"/>
        </a:folHlink>
      </a:clrScheme>
      <a:clrMap bg1="lt1" tx1="dk1" bg2="lt2" tx2="dk2" accent1="accent1" accent2="accent2" accent3="accent3" accent4="accent4" accent5="accent5" accent6="accent6" hlink="hlink" folHlink="folHlink"/>
    </a:extraClrScheme>
    <a:extraClrScheme>
      <a:clrScheme name="SAMPLE 10">
        <a:dk1>
          <a:srgbClr val="000000"/>
        </a:dk1>
        <a:lt1>
          <a:srgbClr val="FFFFFF"/>
        </a:lt1>
        <a:dk2>
          <a:srgbClr val="FFFFFF"/>
        </a:dk2>
        <a:lt2>
          <a:srgbClr val="000000"/>
        </a:lt2>
        <a:accent1>
          <a:srgbClr val="7DAAA9"/>
        </a:accent1>
        <a:accent2>
          <a:srgbClr val="CC3300"/>
        </a:accent2>
        <a:accent3>
          <a:srgbClr val="FFFFFF"/>
        </a:accent3>
        <a:accent4>
          <a:srgbClr val="000000"/>
        </a:accent4>
        <a:accent5>
          <a:srgbClr val="BFD2D1"/>
        </a:accent5>
        <a:accent6>
          <a:srgbClr val="B92D00"/>
        </a:accent6>
        <a:hlink>
          <a:srgbClr val="336699"/>
        </a:hlink>
        <a:folHlink>
          <a:srgbClr val="C8966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34718</TotalTime>
  <Pages>39</Pages>
  <Words>6770</Words>
  <Application>Microsoft Office PowerPoint</Application>
  <PresentationFormat>Overhead</PresentationFormat>
  <Paragraphs>567</Paragraphs>
  <Slides>40</Slides>
  <Notes>40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Helvetica Neue</vt:lpstr>
      <vt:lpstr>Noto Sans Symbols</vt:lpstr>
      <vt:lpstr>Times</vt:lpstr>
      <vt:lpstr>Times New Roman</vt:lpstr>
      <vt:lpstr>Trebuchet MS</vt:lpstr>
      <vt:lpstr>Wingdings</vt:lpstr>
      <vt:lpstr>SAMPLE</vt:lpstr>
      <vt:lpstr>Observations in  Mathematics Classrooms</vt:lpstr>
      <vt:lpstr>Welcome to the Second Session of the Classroom Observation Training!</vt:lpstr>
      <vt:lpstr>Disclaimer</vt:lpstr>
      <vt:lpstr>Session Two Overview</vt:lpstr>
      <vt:lpstr>Meeting Norms and Expectations </vt:lpstr>
      <vt:lpstr>SIA 2.0 Observation: Five-Part System</vt:lpstr>
      <vt:lpstr>Tools and Resources</vt:lpstr>
      <vt:lpstr>Team Exercise</vt:lpstr>
      <vt:lpstr>Team Time</vt:lpstr>
      <vt:lpstr>CORE ACTIONs 1–5 FINDINGS FOR THE FULL LESSON VIDEO</vt:lpstr>
      <vt:lpstr>Core Action 1 – Poll</vt:lpstr>
      <vt:lpstr>Compare Your Ratings &amp; Evidence to the Sample Ratings for Core Action 1</vt:lpstr>
      <vt:lpstr>Share Findings for Core Action 1</vt:lpstr>
      <vt:lpstr>Core Action 2 – Poll</vt:lpstr>
      <vt:lpstr>Compare Your Ratings &amp; Evidence to the Sample Ratings for Core Action 2</vt:lpstr>
      <vt:lpstr>Share Findings for Core Action 2</vt:lpstr>
      <vt:lpstr> Core Action 3 – Poll</vt:lpstr>
      <vt:lpstr>Compare Your Ratings &amp; Evidence to the Sample Ratings for Core Action 3</vt:lpstr>
      <vt:lpstr>Share Findings for Core Action 3</vt:lpstr>
      <vt:lpstr> Core Action 4 – Poll</vt:lpstr>
      <vt:lpstr>Compare Your Ratings &amp; Evidence to the Sample Ratings for Core Action 4</vt:lpstr>
      <vt:lpstr>Share Findings for Core Action 4</vt:lpstr>
      <vt:lpstr>Core Action 5 – Poll</vt:lpstr>
      <vt:lpstr>Compare Your Ratings &amp; Evidence to the Sample Ratings for Core Action 5</vt:lpstr>
      <vt:lpstr>Share Findings for Core Action 5</vt:lpstr>
      <vt:lpstr>SIA 2.0 Observation: Five-Part System</vt:lpstr>
      <vt:lpstr>Conduct Site-Based Observations</vt:lpstr>
      <vt:lpstr>Conduct Site-Based Observations, cont’d.</vt:lpstr>
      <vt:lpstr>PREPARE FOR SITE-BASED OBSERVATIONS</vt:lpstr>
      <vt:lpstr>Launch Pre-Observation Procedures</vt:lpstr>
      <vt:lpstr>  Launch Pre-Observation Procedures, cont’d.  </vt:lpstr>
      <vt:lpstr> Conduct Observations</vt:lpstr>
      <vt:lpstr> Conduct Observations, cont’d</vt:lpstr>
      <vt:lpstr>Launch Post-Observation Procedures</vt:lpstr>
      <vt:lpstr>Launch Post-Observation Procedures, cont’d.</vt:lpstr>
      <vt:lpstr>Launch Post-Observation Procedures, cont’d. </vt:lpstr>
      <vt:lpstr>Team Time </vt:lpstr>
      <vt:lpstr>Preparing for Our Next Virtual Session</vt:lpstr>
      <vt:lpstr>QUESTIONS &amp; CLARIFICATIONS</vt:lpstr>
      <vt:lpstr>Thank you!</vt:lpstr>
    </vt:vector>
  </TitlesOfParts>
  <Manager/>
  <Company>Lilly, inc.</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Observations in  Mathematics Classrooms: Session 2</dc:title>
  <dc:subject/>
  <dc:creator>Susan Pimentel</dc:creator>
  <cp:keywords/>
  <dc:description/>
  <cp:lastModifiedBy>Lampila, Carolyn</cp:lastModifiedBy>
  <cp:revision>759</cp:revision>
  <cp:lastPrinted>2008-08-04T15:46:24Z</cp:lastPrinted>
  <dcterms:created xsi:type="dcterms:W3CDTF">2008-12-30T23:46:17Z</dcterms:created>
  <dcterms:modified xsi:type="dcterms:W3CDTF">2023-08-10T13:11:24Z</dcterms:modified>
  <cp:category/>
</cp:coreProperties>
</file>