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4"/>
  </p:notesMasterIdLst>
  <p:handoutMasterIdLst>
    <p:handoutMasterId r:id="rId25"/>
  </p:handoutMasterIdLst>
  <p:sldIdLst>
    <p:sldId id="770" r:id="rId2"/>
    <p:sldId id="668" r:id="rId3"/>
    <p:sldId id="807" r:id="rId4"/>
    <p:sldId id="829" r:id="rId5"/>
    <p:sldId id="820" r:id="rId6"/>
    <p:sldId id="826" r:id="rId7"/>
    <p:sldId id="811" r:id="rId8"/>
    <p:sldId id="825" r:id="rId9"/>
    <p:sldId id="814" r:id="rId10"/>
    <p:sldId id="815" r:id="rId11"/>
    <p:sldId id="821" r:id="rId12"/>
    <p:sldId id="784" r:id="rId13"/>
    <p:sldId id="824" r:id="rId14"/>
    <p:sldId id="781" r:id="rId15"/>
    <p:sldId id="823" r:id="rId16"/>
    <p:sldId id="822" r:id="rId17"/>
    <p:sldId id="810" r:id="rId18"/>
    <p:sldId id="819" r:id="rId19"/>
    <p:sldId id="830" r:id="rId20"/>
    <p:sldId id="783" r:id="rId21"/>
    <p:sldId id="806" r:id="rId22"/>
    <p:sldId id="570" r:id="rId23"/>
  </p:sldIdLst>
  <p:sldSz cx="9144000" cy="6858000" type="overhead"/>
  <p:notesSz cx="7102475" cy="9388475"/>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56">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ctivate_EMK" initials="A" lastIdx="1" clrIdx="6">
    <p:extLst>
      <p:ext uri="{19B8F6BF-5375-455C-9EA6-DF929625EA0E}">
        <p15:presenceInfo xmlns:p15="http://schemas.microsoft.com/office/powerpoint/2012/main" userId="Activate_EMK" providerId="None"/>
      </p:ext>
    </p:extLst>
  </p:cmAuthor>
  <p:cmAuthor id="1" name="Sue Pimentel" initials="SP" lastIdx="203" clrIdx="0"/>
  <p:cmAuthor id="2" name="Nicole Bravo" initials="NB" lastIdx="2" clrIdx="1">
    <p:extLst>
      <p:ext uri="{19B8F6BF-5375-455C-9EA6-DF929625EA0E}">
        <p15:presenceInfo xmlns:p15="http://schemas.microsoft.com/office/powerpoint/2012/main" userId="S::nbravo@standardswork.org::b12bd0f0-a70a-4e99-aab9-169971280aa0" providerId="AD"/>
      </p:ext>
    </p:extLst>
  </p:cmAuthor>
  <p:cmAuthor id="3" name="Roy, Jane" initials="RJ" lastIdx="24" clrIdx="2">
    <p:extLst>
      <p:ext uri="{19B8F6BF-5375-455C-9EA6-DF929625EA0E}">
        <p15:presenceInfo xmlns:p15="http://schemas.microsoft.com/office/powerpoint/2012/main" userId="S::jane.roy@sdstate.edu::689e3b44-f3c2-4e4f-b1c6-d0e95a0686ae" providerId="AD"/>
      </p:ext>
    </p:extLst>
  </p:cmAuthor>
  <p:cmAuthor id="4" name="Jane Roy" initials="JR" lastIdx="37" clrIdx="3">
    <p:extLst>
      <p:ext uri="{19B8F6BF-5375-455C-9EA6-DF929625EA0E}">
        <p15:presenceInfo xmlns:p15="http://schemas.microsoft.com/office/powerpoint/2012/main" userId="Jane Roy" providerId="None"/>
      </p:ext>
    </p:extLst>
  </p:cmAuthor>
  <p:cmAuthor id="5" name="Nicole Bravo" initials="NB [2]" lastIdx="7" clrIdx="4">
    <p:extLst>
      <p:ext uri="{19B8F6BF-5375-455C-9EA6-DF929625EA0E}">
        <p15:presenceInfo xmlns:p15="http://schemas.microsoft.com/office/powerpoint/2012/main" userId="Nicole Bravo" providerId="None"/>
      </p:ext>
    </p:extLst>
  </p:cmAuthor>
  <p:cmAuthor id="6" name="EMK" initials="E" lastIdx="50" clrIdx="5">
    <p:extLst>
      <p:ext uri="{19B8F6BF-5375-455C-9EA6-DF929625EA0E}">
        <p15:presenceInfo xmlns:p15="http://schemas.microsoft.com/office/powerpoint/2012/main" userId="EM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autoAdjust="0"/>
    <p:restoredTop sz="60935" autoAdjust="0"/>
  </p:normalViewPr>
  <p:slideViewPr>
    <p:cSldViewPr>
      <p:cViewPr varScale="1">
        <p:scale>
          <a:sx n="39" d="100"/>
          <a:sy n="39" d="100"/>
        </p:scale>
        <p:origin x="1354" y="38"/>
      </p:cViewPr>
      <p:guideLst>
        <p:guide orient="horz" pos="672"/>
        <p:guide orient="horz" pos="1872"/>
        <p:guide pos="624"/>
        <p:guide pos="5568"/>
        <p:guide pos="864"/>
      </p:guideLst>
    </p:cSldViewPr>
  </p:slideViewPr>
  <p:outlineViewPr>
    <p:cViewPr>
      <p:scale>
        <a:sx n="33" d="100"/>
        <a:sy n="33" d="100"/>
      </p:scale>
      <p:origin x="0" y="-8344"/>
    </p:cViewPr>
  </p:outlineViewPr>
  <p:notesTextViewPr>
    <p:cViewPr>
      <p:scale>
        <a:sx n="90" d="100"/>
        <a:sy n="90" d="100"/>
      </p:scale>
      <p:origin x="0" y="0"/>
    </p:cViewPr>
  </p:notesTextViewPr>
  <p:sorterViewPr>
    <p:cViewPr varScale="1">
      <p:scale>
        <a:sx n="1" d="1"/>
        <a:sy n="1" d="1"/>
      </p:scale>
      <p:origin x="0" y="-14952"/>
    </p:cViewPr>
  </p:sorterViewPr>
  <p:notesViewPr>
    <p:cSldViewPr>
      <p:cViewPr>
        <p:scale>
          <a:sx n="88" d="100"/>
          <a:sy n="88" d="100"/>
        </p:scale>
        <p:origin x="3808" y="72"/>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4B7A0D-B0E6-3C40-8006-2C381362D1D1}"/>
              </a:ext>
            </a:extLst>
          </p:cNvPr>
          <p:cNvSpPr>
            <a:spLocks noChangeArrowheads="1"/>
          </p:cNvSpPr>
          <p:nvPr/>
        </p:nvSpPr>
        <p:spPr bwMode="auto">
          <a:xfrm>
            <a:off x="3194050" y="8943975"/>
            <a:ext cx="712788" cy="260350"/>
          </a:xfrm>
          <a:prstGeom prst="rect">
            <a:avLst/>
          </a:prstGeom>
          <a:noFill/>
          <a:ln>
            <a:noFill/>
          </a:ln>
        </p:spPr>
        <p:txBody>
          <a:bodyPr wrap="none" lIns="91605" tIns="45802" rIns="91605" bIns="45802">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BC541CDC-C67A-8D40-A6E0-109DCD24311C}"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328941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7531DE-B074-FB4C-820C-787A20FAD724}"/>
              </a:ext>
            </a:extLst>
          </p:cNvPr>
          <p:cNvSpPr>
            <a:spLocks noGrp="1" noChangeArrowheads="1"/>
          </p:cNvSpPr>
          <p:nvPr>
            <p:ph type="body" sz="quarter" idx="3"/>
          </p:nvPr>
        </p:nvSpPr>
        <p:spPr bwMode="auto">
          <a:xfrm>
            <a:off x="947738" y="4459288"/>
            <a:ext cx="5207000" cy="4224337"/>
          </a:xfrm>
          <a:prstGeom prst="rect">
            <a:avLst/>
          </a:prstGeom>
          <a:noFill/>
          <a:ln w="12700">
            <a:noFill/>
            <a:miter lim="800000"/>
            <a:headEnd/>
            <a:tailEnd/>
          </a:ln>
          <a:effectLst/>
        </p:spPr>
        <p:txBody>
          <a:bodyPr vert="horz" wrap="square" lIns="96511" tIns="47437" rIns="96511" bIns="47437"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014F8297-5791-8F45-A3BA-4BF64A4F1182}"/>
              </a:ext>
            </a:extLst>
          </p:cNvPr>
          <p:cNvSpPr>
            <a:spLocks noChangeArrowheads="1"/>
          </p:cNvSpPr>
          <p:nvPr/>
        </p:nvSpPr>
        <p:spPr bwMode="auto">
          <a:xfrm>
            <a:off x="3198813" y="8943975"/>
            <a:ext cx="703262" cy="257175"/>
          </a:xfrm>
          <a:prstGeom prst="rect">
            <a:avLst/>
          </a:prstGeom>
          <a:noFill/>
          <a:ln>
            <a:noFill/>
          </a:ln>
        </p:spPr>
        <p:txBody>
          <a:bodyPr wrap="none" lIns="91605" tIns="45802" rIns="91605" bIns="45802">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F474B0D4-82F2-6445-BC76-66015B15FADE}" type="slidenum">
              <a:rPr lang="en-US" altLang="en-US" sz="1200" b="0" smtClean="0"/>
              <a:pPr algn="ctr">
                <a:lnSpc>
                  <a:spcPct val="90000"/>
                </a:lnSpc>
                <a:defRPr/>
              </a:pPr>
              <a:t>‹#›</a:t>
            </a:fld>
            <a:endParaRPr lang="en-US" altLang="en-US" sz="1200" b="0" dirty="0"/>
          </a:p>
        </p:txBody>
      </p:sp>
      <p:sp>
        <p:nvSpPr>
          <p:cNvPr id="7172" name="Rectangle 4">
            <a:extLst>
              <a:ext uri="{FF2B5EF4-FFF2-40B4-BE49-F238E27FC236}">
                <a16:creationId xmlns:a16="http://schemas.microsoft.com/office/drawing/2014/main" id="{BD206E72-F981-8B41-A88F-594517826275}"/>
              </a:ext>
            </a:extLst>
          </p:cNvPr>
          <p:cNvSpPr>
            <a:spLocks noGrp="1" noRot="1" noChangeAspect="1" noChangeArrowheads="1" noTextEdit="1"/>
          </p:cNvSpPr>
          <p:nvPr>
            <p:ph type="sldImg" idx="2"/>
          </p:nvPr>
        </p:nvSpPr>
        <p:spPr bwMode="auto">
          <a:xfrm>
            <a:off x="1209675" y="708025"/>
            <a:ext cx="4683125" cy="3513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42754229"/>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37155B73-53CC-224C-B9B4-26B48A6B57A6}"/>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F28D8C5E-DB79-5343-B9FB-677E8FF188C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47166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participants to the resources in the Participant Materials.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Ask participants to open the materials to the guiding questions.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Quickly review the guiding questions and the attendant possible supports.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Remind participants that the questions and ideas are not meant to serve as a checklist. They are resources they can use to check their work.</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dirty="0"/>
              <a:t>The sample lessons may help you as well. </a:t>
            </a:r>
            <a:endParaRPr lang="en-US" altLang="en-US" b="1"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116989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Remind participants of the process.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Groups will move to their break time from the small groups.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They will have an additional 30 minutes to work on their lessons when they return.</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2897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directions for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Talk through the directions</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for the small-group work.</a:t>
            </a:r>
          </a:p>
          <a:p>
            <a:pPr marL="171450" indent="-171450" rtl="0" eaLnBrk="0" fontAlgn="base" hangingPunct="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Note that </a:t>
            </a:r>
            <a:r>
              <a:rPr lang="en-US" sz="1200" kern="1200" dirty="0">
                <a:solidFill>
                  <a:schemeClr val="tx1"/>
                </a:solidFill>
                <a:effectLst/>
                <a:latin typeface="Times New Roman" pitchFamily="-109" charset="0"/>
                <a:ea typeface="MS PGothic" panose="020B0600070205080204" pitchFamily="34" charset="-128"/>
                <a:cs typeface="MS PGothic" charset="0"/>
              </a:rPr>
              <a:t>lessons may not explicitly call out each of the three parts of the lesson, or they may title them differently.</a:t>
            </a:r>
          </a:p>
          <a:p>
            <a:pPr marL="171450" indent="-17145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Let everyone know they will work for 2 hours and then take a break for 1 hour. They will then move back into small groups for 0.5 hours to complete their annotation/enhancement of the lesson.</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a copy of the lesson plan each group will be working on.</a:t>
            </a:r>
          </a:p>
          <a:p>
            <a:pPr marL="171450" indent="-171450">
              <a:buFont typeface="Arial" panose="020B0604020202020204" pitchFamily="34" charset="0"/>
              <a:buChar char="•"/>
            </a:pPr>
            <a:r>
              <a:rPr lang="en-US" dirty="0"/>
              <a:t>Make sure everyone has the Participant Materials handy.</a:t>
            </a:r>
          </a:p>
          <a:p>
            <a:pPr marL="171450" indent="-171450">
              <a:buFont typeface="Arial" panose="020B0604020202020204" pitchFamily="34" charset="0"/>
              <a:buChar char="•"/>
            </a:pPr>
            <a:r>
              <a:rPr lang="en-US" dirty="0"/>
              <a:t>If you have two state teams, organize the groups by state. If you have one state team, break the team into two groups.</a:t>
            </a:r>
          </a:p>
          <a:p>
            <a:pPr marL="171450" indent="-171450">
              <a:buFont typeface="Arial" panose="020B0604020202020204" pitchFamily="34" charset="0"/>
              <a:buChar char="•"/>
            </a:pPr>
            <a:r>
              <a:rPr lang="en-US" dirty="0"/>
              <a:t>Give</a:t>
            </a:r>
            <a:r>
              <a:rPr lang="en-US" baseline="0" dirty="0"/>
              <a:t> an opportunity for participants to ask any questions.</a:t>
            </a:r>
          </a:p>
          <a:p>
            <a:pPr marL="171450" indent="-171450">
              <a:buFont typeface="Arial" panose="020B0604020202020204" pitchFamily="34" charset="0"/>
              <a:buChar char="•"/>
            </a:pPr>
            <a:r>
              <a:rPr lang="en-US" baseline="0" dirty="0"/>
              <a:t>Let groups know that each will have a coach.</a:t>
            </a:r>
          </a:p>
          <a:p>
            <a:endParaRPr lang="en-US" dirty="0"/>
          </a:p>
        </p:txBody>
      </p:sp>
    </p:spTree>
    <p:extLst>
      <p:ext uri="{BB962C8B-B14F-4D97-AF65-F5344CB8AC3E}">
        <p14:creationId xmlns:p14="http://schemas.microsoft.com/office/powerpoint/2010/main" val="1972493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directions for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Make sure teams understand to first find the positive in the lesson they are reviewing.</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Remind participants that</a:t>
            </a:r>
            <a:r>
              <a:rPr lang="en-US" baseline="0" dirty="0"/>
              <a:t> t</a:t>
            </a:r>
            <a:r>
              <a:rPr lang="en-US" dirty="0"/>
              <a:t>he goal is not to rewrite the lesson. It is to practice</a:t>
            </a:r>
            <a:r>
              <a:rPr lang="en-US" baseline="0" dirty="0"/>
              <a:t> identifying existing supports for ELs and identifying gaps where additional supports could be built into the lesson. The outcome of the activity will be a “menu” of EL scaffolds and support options that enhance the existing lesson. </a:t>
            </a: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171450" indent="-171450" rtl="0" eaLnBrk="0" fontAlgn="base" hangingPunct="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Remind everyone know they will work for 2 hours and then take a break for 1 hour. They will then move back into small groups for .5 hours to complete their annotation/enhancement of the lesson.</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a copy of the lesson plan each group will be working on.</a:t>
            </a:r>
          </a:p>
          <a:p>
            <a:pPr marL="171450" indent="-171450">
              <a:buFont typeface="Arial" panose="020B0604020202020204" pitchFamily="34" charset="0"/>
              <a:buChar char="•"/>
            </a:pPr>
            <a:r>
              <a:rPr lang="en-US" dirty="0"/>
              <a:t>Make sure everyone has the Participant Materials handy.</a:t>
            </a:r>
          </a:p>
          <a:p>
            <a:pPr marL="171450" indent="-171450">
              <a:buFont typeface="Arial" panose="020B0604020202020204" pitchFamily="34" charset="0"/>
              <a:buChar char="•"/>
            </a:pPr>
            <a:r>
              <a:rPr lang="en-US" dirty="0"/>
              <a:t>If you have two state teams, organize the groups by state. If you have one state team, break the team into two groups.</a:t>
            </a:r>
          </a:p>
          <a:p>
            <a:pPr marL="171450" indent="-171450">
              <a:buFont typeface="Arial" panose="020B0604020202020204" pitchFamily="34" charset="0"/>
              <a:buChar char="•"/>
            </a:pPr>
            <a:r>
              <a:rPr lang="en-US" dirty="0"/>
              <a:t>Give</a:t>
            </a:r>
            <a:r>
              <a:rPr lang="en-US" baseline="0" dirty="0"/>
              <a:t> an opportunity for participants to ask any questions.</a:t>
            </a:r>
          </a:p>
          <a:p>
            <a:pPr marL="171450" indent="-171450">
              <a:buFont typeface="Arial" panose="020B0604020202020204" pitchFamily="34" charset="0"/>
              <a:buChar char="•"/>
            </a:pPr>
            <a:r>
              <a:rPr lang="en-US" baseline="0" dirty="0"/>
              <a:t>Let groups know that each will have a coach.</a:t>
            </a:r>
            <a:endParaRPr lang="en-US" dirty="0"/>
          </a:p>
          <a:p>
            <a:endParaRPr lang="en-US" dirty="0"/>
          </a:p>
        </p:txBody>
      </p:sp>
    </p:spTree>
    <p:extLst>
      <p:ext uri="{BB962C8B-B14F-4D97-AF65-F5344CB8AC3E}">
        <p14:creationId xmlns:p14="http://schemas.microsoft.com/office/powerpoint/2010/main" val="54225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7074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Participants will have 30 additional minutes to finish up their enhancement.</a:t>
            </a:r>
            <a:endParaRPr lang="en-US" sz="1200" b="0"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p>
          <a:p>
            <a:pPr marL="171450" indent="-171450" rtl="0" eaLnBrk="0" fontAlgn="base" hangingPunct="0">
              <a:buFont typeface="Arial" panose="020B0604020202020204" pitchFamily="34" charset="0"/>
              <a:buChar char="•"/>
            </a:pPr>
            <a:r>
              <a:rPr lang="en-US" dirty="0">
                <a:effectLst/>
              </a:rPr>
              <a:t>Let’s spend this time reviewing our work, making final changes, and adding a summary of our work.</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the Participant Materials handy.</a:t>
            </a:r>
          </a:p>
          <a:p>
            <a:pPr marL="171450" indent="-171450">
              <a:buFont typeface="Arial" panose="020B0604020202020204" pitchFamily="34" charset="0"/>
              <a:buChar char="•"/>
            </a:pPr>
            <a:r>
              <a:rPr lang="en-US" dirty="0"/>
              <a:t>Give</a:t>
            </a:r>
            <a:r>
              <a:rPr lang="en-US" baseline="0" dirty="0"/>
              <a:t> an opportunity for participants to ask any additional questions.</a:t>
            </a:r>
          </a:p>
          <a:p>
            <a:pPr marL="171450" indent="-171450">
              <a:buFont typeface="Arial" panose="020B0604020202020204" pitchFamily="34" charset="0"/>
              <a:buChar char="•"/>
            </a:pPr>
            <a:r>
              <a:rPr lang="en-US" dirty="0"/>
              <a:t>Once 30 minutes have elapsed, stay in your team to access the other team’s lesson.</a:t>
            </a:r>
            <a:endParaRPr lang="en-US" baseline="0" dirty="0"/>
          </a:p>
          <a:p>
            <a:endParaRPr lang="en-US" dirty="0"/>
          </a:p>
        </p:txBody>
      </p:sp>
    </p:spTree>
    <p:extLst>
      <p:ext uri="{BB962C8B-B14F-4D97-AF65-F5344CB8AC3E}">
        <p14:creationId xmlns:p14="http://schemas.microsoft.com/office/powerpoint/2010/main" val="51669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Groups share their lessons and review one another’s work.</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8096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Part 2 directions for additional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Talk through the directions</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for the small-group work.</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i="0" dirty="0"/>
              <a:t>Remind team members to be specific about their reflections—both what they notice and wonder about!</a:t>
            </a:r>
            <a:endParaRPr lang="en-US" sz="1200" b="0" i="0"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Stay in your original small groups.</a:t>
            </a:r>
          </a:p>
          <a:p>
            <a:pPr marL="171450" indent="-171450">
              <a:buFont typeface="Arial" panose="020B0604020202020204" pitchFamily="34" charset="0"/>
              <a:buChar char="•"/>
            </a:pPr>
            <a:r>
              <a:rPr lang="en-US" dirty="0"/>
              <a:t>Make sure everyone has access to the copy of the lesson plan the other group annotated.</a:t>
            </a:r>
          </a:p>
          <a:p>
            <a:pPr marL="171450" indent="-171450">
              <a:buFont typeface="Arial" panose="020B0604020202020204" pitchFamily="34" charset="0"/>
              <a:buChar char="•"/>
            </a:pPr>
            <a:r>
              <a:rPr lang="en-US" dirty="0"/>
              <a:t>Make sure everyone has the Participant Materials handy.</a:t>
            </a:r>
          </a:p>
          <a:p>
            <a:pPr marL="171450" indent="-171450">
              <a:buFont typeface="Arial" panose="020B0604020202020204" pitchFamily="34" charset="0"/>
              <a:buChar char="•"/>
            </a:pPr>
            <a:r>
              <a:rPr lang="en-US" dirty="0"/>
              <a:t>Provide an </a:t>
            </a:r>
            <a:r>
              <a:rPr lang="en-US" baseline="0" dirty="0"/>
              <a:t>opportunity for participants to ask any questions. </a:t>
            </a:r>
            <a:endParaRPr lang="en-US" dirty="0"/>
          </a:p>
        </p:txBody>
      </p:sp>
    </p:spTree>
    <p:extLst>
      <p:ext uri="{BB962C8B-B14F-4D97-AF65-F5344CB8AC3E}">
        <p14:creationId xmlns:p14="http://schemas.microsoft.com/office/powerpoint/2010/main" val="215862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on each group’s enhanced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One group will share its reflections on the other group’s lesson annotations.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Once the group shares, allow a discussion to ensue where the other group shares its thinking.</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Then, trade places and allow the other group to share its reflections on the first group’s lesson annotation.</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Again, lead a discussion on the reflections and questions.</a:t>
            </a:r>
          </a:p>
        </p:txBody>
      </p:sp>
    </p:spTree>
    <p:extLst>
      <p:ext uri="{BB962C8B-B14F-4D97-AF65-F5344CB8AC3E}">
        <p14:creationId xmlns:p14="http://schemas.microsoft.com/office/powerpoint/2010/main" val="78974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about</a:t>
            </a:r>
            <a:r>
              <a:rPr lang="en-US" altLang="en-US" baseline="0" dirty="0">
                <a:latin typeface="Times New Roman" panose="02020603050405020304" pitchFamily="18" charset="0"/>
              </a:rPr>
              <a:t> how participants can use this process with their own lessons. </a:t>
            </a:r>
            <a:endParaRPr lang="en-US" altLang="en-US" b="1"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Note that there is a mix of talent in the group with a range of roles. We have teachers, administrators, professional developers, resource personnel, and individuals with a range of expertise. Depending on your role and areas of expertise, some questions may be more pertinent than others. Depending on your role, your answers may also vary from the questions on the slide. </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Ask for participants to reflect on how they can use this process</a:t>
            </a:r>
            <a:r>
              <a:rPr lang="en-US" sz="1200" kern="1200" baseline="0" dirty="0">
                <a:solidFill>
                  <a:schemeClr val="tx1"/>
                </a:solidFill>
                <a:effectLst/>
                <a:latin typeface="Times New Roman" pitchFamily="-109" charset="0"/>
                <a:ea typeface="MS PGothic" panose="020B0600070205080204" pitchFamily="34" charset="-128"/>
                <a:cs typeface="MS PGothic" charset="0"/>
              </a:rPr>
              <a:t> and a</a:t>
            </a:r>
            <a:r>
              <a:rPr lang="en-US" sz="1200" kern="1200" dirty="0">
                <a:solidFill>
                  <a:schemeClr val="tx1"/>
                </a:solidFill>
                <a:effectLst/>
                <a:latin typeface="Times New Roman" pitchFamily="-109" charset="0"/>
                <a:ea typeface="MS PGothic" panose="020B0600070205080204" pitchFamily="34" charset="-128"/>
                <a:cs typeface="MS PGothic" charset="0"/>
              </a:rPr>
              <a:t>pply what they’ve learned to different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Provide some thinking time to participants (5 minutes), and then begin the discussion (15 minutes).</a:t>
            </a:r>
          </a:p>
          <a:p>
            <a:endParaRPr lang="en-US" dirty="0"/>
          </a:p>
        </p:txBody>
      </p:sp>
    </p:spTree>
    <p:extLst>
      <p:ext uri="{BB962C8B-B14F-4D97-AF65-F5344CB8AC3E}">
        <p14:creationId xmlns:p14="http://schemas.microsoft.com/office/powerpoint/2010/main" val="669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Participants reflect</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on what they’ve learned.</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Ask for reflections from each participant about how they might extend this work after the training.</a:t>
            </a:r>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sz="1200" b="0" kern="1200" dirty="0">
              <a:solidFill>
                <a:schemeClr val="tx1"/>
              </a:solidFill>
              <a:effectLst/>
              <a:latin typeface="Times New Roman" pitchFamily="-109" charset="0"/>
              <a:ea typeface="MS PGothic" panose="020B0600070205080204" pitchFamily="34" charset="-128"/>
              <a:cs typeface="MS PGothic" charset="0"/>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Highlight some of the reflections.</a:t>
            </a: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Take notes.</a:t>
            </a:r>
          </a:p>
          <a:p>
            <a:pPr marL="171450" indent="-171450" rtl="0" eaLnBrk="0" fontAlgn="base" hangingPunct="0">
              <a:buFont typeface="Arial" panose="020B0604020202020204" pitchFamily="34" charset="0"/>
              <a:buChar char="•"/>
            </a:pPr>
            <a:endParaRPr lang="en-US" dirty="0">
              <a:effectLst/>
            </a:endParaRPr>
          </a:p>
          <a:p>
            <a:endParaRPr lang="en-US" dirty="0"/>
          </a:p>
        </p:txBody>
      </p:sp>
    </p:spTree>
    <p:extLst>
      <p:ext uri="{BB962C8B-B14F-4D97-AF65-F5344CB8AC3E}">
        <p14:creationId xmlns:p14="http://schemas.microsoft.com/office/powerpoint/2010/main" val="53748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Provide</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the opportunity for any last questions and look forward </a:t>
            </a:r>
            <a:r>
              <a:rPr lang="en-US" sz="1200" b="0" kern="1200" baseline="0">
                <a:solidFill>
                  <a:schemeClr val="tx1"/>
                </a:solidFill>
                <a:effectLst/>
                <a:latin typeface="Times New Roman" pitchFamily="-109" charset="0"/>
                <a:ea typeface="MS PGothic" panose="020B0600070205080204" pitchFamily="34" charset="-128"/>
                <a:cs typeface="MS PGothic" charset="0"/>
              </a:rPr>
              <a:t>to the next </a:t>
            </a:r>
            <a:r>
              <a:rPr lang="en-US" sz="1200" b="0" kern="1200" baseline="0" dirty="0">
                <a:solidFill>
                  <a:schemeClr val="tx1"/>
                </a:solidFill>
                <a:effectLst/>
                <a:latin typeface="Times New Roman" pitchFamily="-109" charset="0"/>
                <a:ea typeface="MS PGothic" panose="020B0600070205080204" pitchFamily="34" charset="-128"/>
                <a:cs typeface="MS PGothic" charset="0"/>
              </a:rPr>
              <a:t>session.</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200" b="0" kern="1200" dirty="0">
                <a:solidFill>
                  <a:schemeClr val="tx1"/>
                </a:solidFill>
                <a:effectLst/>
                <a:latin typeface="Times New Roman" pitchFamily="-109" charset="0"/>
                <a:ea typeface="MS PGothic" panose="020B0600070205080204" pitchFamily="34" charset="-128"/>
                <a:cs typeface="MS PGothic" charset="0"/>
              </a:rPr>
              <a:t>Briefly review the upcoming activities. </a:t>
            </a:r>
            <a:r>
              <a:rPr lang="en-US" dirty="0"/>
              <a:t>During those sessions, you will focus on how to assist ELs to develop critical math content and language proficiency.</a:t>
            </a:r>
            <a:endParaRPr lang="en-US" sz="1200" b="0"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p:txBody>
      </p:sp>
    </p:spTree>
    <p:extLst>
      <p:ext uri="{BB962C8B-B14F-4D97-AF65-F5344CB8AC3E}">
        <p14:creationId xmlns:p14="http://schemas.microsoft.com/office/powerpoint/2010/main" val="3438482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1967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Share the day’s agenda.</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3662" indent="-173662">
              <a:spcBef>
                <a:spcPct val="0"/>
              </a:spcBef>
              <a:buFont typeface="Arial" panose="020B0604020202020204" pitchFamily="34" charset="0"/>
              <a:buChar char="•"/>
              <a:defRPr/>
            </a:pPr>
            <a:r>
              <a:rPr lang="en-US" altLang="en-US" dirty="0">
                <a:latin typeface="Times New Roman" panose="02020603050405020304" pitchFamily="18" charset="0"/>
              </a:rPr>
              <a:t>Review</a:t>
            </a:r>
            <a:r>
              <a:rPr lang="en-US" altLang="en-US" baseline="0" dirty="0">
                <a:latin typeface="Times New Roman" panose="02020603050405020304" pitchFamily="18" charset="0"/>
              </a:rPr>
              <a:t> the agenda.</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Ask for questions.</a:t>
            </a:r>
          </a:p>
          <a:p>
            <a:endParaRPr lang="en-US" dirty="0"/>
          </a:p>
        </p:txBody>
      </p:sp>
    </p:spTree>
    <p:extLst>
      <p:ext uri="{BB962C8B-B14F-4D97-AF65-F5344CB8AC3E}">
        <p14:creationId xmlns:p14="http://schemas.microsoft.com/office/powerpoint/2010/main" val="199550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D5F5A5FC-35B5-6045-BDD6-9B34CBBDF06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1799130F-CC75-7D40-8899-B514B06A5993}"/>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dirty="0"/>
              <a:t>Share with participants the norms to which we will adhere to as we proceed through the trainings.</a:t>
            </a:r>
            <a:endParaRPr lang="en-US" altLang="en-US" dirty="0">
              <a:latin typeface="Times New Roman" panose="02020603050405020304" pitchFamily="18" charset="0"/>
              <a:cs typeface="Times New Roman" panose="02020603050405020304" pitchFamily="18" charset="0"/>
            </a:endParaRPr>
          </a:p>
          <a:p>
            <a:pPr>
              <a:defRPr/>
            </a:pPr>
            <a:endParaRPr lang="en-US" altLang="en-US" sz="900"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a:defRPr/>
            </a:pPr>
            <a:r>
              <a:rPr lang="en-US" altLang="en-US" b="0" dirty="0">
                <a:latin typeface="Times New Roman" panose="02020603050405020304" pitchFamily="18" charset="0"/>
                <a:cs typeface="Times New Roman" panose="02020603050405020304" pitchFamily="18" charset="0"/>
              </a:rPr>
              <a:t>Remind participants of the shared norms: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Everyone will be expected to engage no matter your role.</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reading through the norms, ask if there are any comments or questions. You may want to adjust #2 given it will be a smaller group.</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Remind participants to</a:t>
            </a:r>
            <a:r>
              <a:rPr lang="en-US" altLang="en-US" baseline="0" dirty="0">
                <a:latin typeface="Times New Roman" panose="02020603050405020304" pitchFamily="18" charset="0"/>
                <a:cs typeface="Times New Roman" panose="02020603050405020304" pitchFamily="18" charset="0"/>
              </a:rPr>
              <a:t> be respectful of the lesson provider/writer.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 participants know we’ll be using the Participant Materials.</a:t>
            </a:r>
          </a:p>
          <a:p>
            <a:pPr>
              <a:defRPr/>
            </a:pPr>
            <a:r>
              <a:rPr lang="en-US" altLang="en-US" sz="800" dirty="0">
                <a:latin typeface="Times New Roman" panose="02020603050405020304" pitchFamily="18" charset="0"/>
                <a:cs typeface="Times New Roman" panose="02020603050405020304" pitchFamily="18" charset="0"/>
              </a:rPr>
              <a:t> </a:t>
            </a: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slide. </a:t>
            </a:r>
          </a:p>
          <a:p>
            <a:pPr>
              <a:defRPr/>
            </a:pPr>
            <a:endParaRPr lang="en-US" altLang="en-US" dirty="0">
              <a:latin typeface="Calibri" panose="020F0502020204030204" pitchFamily="34" charset="0"/>
            </a:endParaRPr>
          </a:p>
          <a:p>
            <a:pPr>
              <a:defRP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42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Remind participants of the process.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2021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Set the purpose of the session.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buFont typeface="Arial" panose="020B0604020202020204" pitchFamily="34" charset="0"/>
              <a:buChar char="•"/>
            </a:pPr>
            <a:r>
              <a:rPr lang="en-US" altLang="en-US" b="0" dirty="0">
                <a:latin typeface="Times New Roman" panose="02020603050405020304" pitchFamily="18" charset="0"/>
              </a:rPr>
              <a:t>Talk through the purpose of the activities. This is to provide participants with time to apply what they learned before. Also, they can think through how they might use this process of lesson adaptation to other lessons in use in their adult education programs.</a:t>
            </a:r>
            <a:r>
              <a:rPr lang="en-US" dirty="0"/>
              <a:t> </a:t>
            </a:r>
          </a:p>
          <a:p>
            <a:pPr marL="171450" indent="-171450">
              <a:buFont typeface="Arial" panose="020B0604020202020204" pitchFamily="34" charset="0"/>
              <a:buChar char="•"/>
            </a:pPr>
            <a:r>
              <a:rPr lang="en-US" dirty="0"/>
              <a:t>The goal is not to rewrite the lesson. Rather, it is to practice</a:t>
            </a:r>
            <a:r>
              <a:rPr lang="en-US" baseline="0" dirty="0"/>
              <a:t> identifying existing supports for ELs and identifying gaps where additional supports could be built into the lesson. </a:t>
            </a:r>
          </a:p>
          <a:p>
            <a:pPr marL="171450" indent="-171450">
              <a:buFont typeface="Arial" panose="020B0604020202020204" pitchFamily="34" charset="0"/>
              <a:buChar char="•"/>
            </a:pPr>
            <a:r>
              <a:rPr lang="en-US" baseline="0" dirty="0"/>
              <a:t>Rather than a lesson rewrite, the outcome of today’s activity will be a “menu” of EL scaffolds and support options that enhance the existing lesson. </a:t>
            </a:r>
          </a:p>
          <a:p>
            <a:pPr marL="171450" indent="-171450">
              <a:buFont typeface="Arial" panose="020B0604020202020204" pitchFamily="34" charset="0"/>
              <a:buChar char="•"/>
            </a:pPr>
            <a:r>
              <a:rPr lang="en-US" baseline="0" dirty="0"/>
              <a:t>Remind them that this exercise will assist instructors as they reflect on existing lessons and design new lessons focused on complex texts and tasks. </a:t>
            </a:r>
            <a:endParaRPr lang="en-US" b="0" baseline="0" dirty="0">
              <a:latin typeface="Times New Roman" pitchFamily="-109" charset="0"/>
            </a:endParaRPr>
          </a:p>
          <a:p>
            <a:pPr marL="171450" indent="-171450">
              <a:buFont typeface="Arial" panose="020B0604020202020204" pitchFamily="34" charset="0"/>
              <a:buChar char="•"/>
            </a:pPr>
            <a:endParaRPr lang="en-US" altLang="en-US" b="0"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p:txBody>
      </p:sp>
    </p:spTree>
    <p:extLst>
      <p:ext uri="{BB962C8B-B14F-4D97-AF65-F5344CB8AC3E}">
        <p14:creationId xmlns:p14="http://schemas.microsoft.com/office/powerpoint/2010/main" val="309569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Review the major strategies and supports contained within the model literacy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ts val="600"/>
              </a:spcBef>
              <a:spcAft>
                <a:spcPts val="600"/>
              </a:spcAft>
              <a:buClrTx/>
              <a:buSzTx/>
              <a:buFont typeface="Arial" panose="020B0604020202020204" pitchFamily="34" charset="0"/>
              <a:buChar char="•"/>
              <a:tabLst/>
              <a:defRPr/>
            </a:pPr>
            <a:r>
              <a:rPr lang="en-US" dirty="0"/>
              <a:t>The model lessons built knowledge through photographs, a video, and a collection of short readings.</a:t>
            </a:r>
          </a:p>
          <a:p>
            <a:pPr marL="171450" lvl="0" indent="-171450">
              <a:spcBef>
                <a:spcPts val="600"/>
              </a:spcBef>
              <a:spcAft>
                <a:spcPts val="600"/>
              </a:spcAft>
              <a:buFont typeface="Arial" panose="020B0604020202020204" pitchFamily="34" charset="0"/>
              <a:buChar char="•"/>
            </a:pPr>
            <a:r>
              <a:rPr lang="en-US" dirty="0"/>
              <a:t>The model lessons asked students to interact with the text through:</a:t>
            </a:r>
          </a:p>
          <a:p>
            <a:pPr marL="633413" lvl="1" indent="-171450">
              <a:spcBef>
                <a:spcPts val="600"/>
              </a:spcBef>
              <a:spcAft>
                <a:spcPts val="600"/>
              </a:spcAft>
              <a:buFont typeface="Arial" panose="020B0604020202020204" pitchFamily="34" charset="0"/>
              <a:buChar char="•"/>
            </a:pPr>
            <a:r>
              <a:rPr lang="en-US" dirty="0"/>
              <a:t>Defining vocabulary and language use;</a:t>
            </a:r>
          </a:p>
          <a:p>
            <a:pPr marL="633413" lvl="1" indent="-171450">
              <a:spcBef>
                <a:spcPts val="600"/>
              </a:spcBef>
              <a:spcAft>
                <a:spcPts val="600"/>
              </a:spcAft>
              <a:buFont typeface="Arial" panose="020B0604020202020204" pitchFamily="34" charset="0"/>
              <a:buChar char="•"/>
            </a:pPr>
            <a:r>
              <a:rPr lang="en-US" dirty="0"/>
              <a:t>Building their fluency;</a:t>
            </a:r>
          </a:p>
          <a:p>
            <a:pPr marL="633413" lvl="1" indent="-171450">
              <a:spcBef>
                <a:spcPts val="600"/>
              </a:spcBef>
              <a:spcAft>
                <a:spcPts val="600"/>
              </a:spcAft>
              <a:buFont typeface="Arial" panose="020B0604020202020204" pitchFamily="34" charset="0"/>
              <a:buChar char="•"/>
            </a:pPr>
            <a:r>
              <a:rPr lang="en-US" dirty="0"/>
              <a:t>Answering questions about the speech through a close read.</a:t>
            </a:r>
          </a:p>
          <a:p>
            <a:pPr marL="171450" lvl="0" indent="-171450">
              <a:spcBef>
                <a:spcPts val="600"/>
              </a:spcBef>
              <a:spcAft>
                <a:spcPts val="600"/>
              </a:spcAft>
              <a:buFont typeface="Arial" panose="020B0604020202020204" pitchFamily="34" charset="0"/>
              <a:buChar char="•"/>
            </a:pPr>
            <a:r>
              <a:rPr lang="en-US" dirty="0"/>
              <a:t>Students are asked to secure their knowledge and show their understanding.</a:t>
            </a:r>
            <a:endParaRPr lang="en-US" altLang="en-US" b="0" dirty="0">
              <a:latin typeface="Times New Roman" panose="02020603050405020304" pitchFamily="18" charset="0"/>
            </a:endParaRP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If you need a refresher, consult your Participant Materials from the previous sessions.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Read through the slide.</a:t>
            </a:r>
          </a:p>
          <a:p>
            <a:endParaRPr lang="en-US" dirty="0"/>
          </a:p>
        </p:txBody>
      </p:sp>
    </p:spTree>
    <p:extLst>
      <p:ext uri="{BB962C8B-B14F-4D97-AF65-F5344CB8AC3E}">
        <p14:creationId xmlns:p14="http://schemas.microsoft.com/office/powerpoint/2010/main" val="325143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the two resources they can use as they work on their selected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p:txBody>
      </p:sp>
    </p:spTree>
    <p:extLst>
      <p:ext uri="{BB962C8B-B14F-4D97-AF65-F5344CB8AC3E}">
        <p14:creationId xmlns:p14="http://schemas.microsoft.com/office/powerpoint/2010/main" val="47722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Show a sample of a model of what they will be producing.</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 you click through the slides, point out commendations and enhancements.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Let participants know where they can find links to the sample annotated lessons in the chat box: one for ABE and one for ESL.</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255967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BCF0F54A-B943-2C40-821B-FE6CAC870F98}"/>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DCA90C81-D36C-B14C-A24C-2868D3AAD0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862E2B9-2F3F-2E4E-B797-3B338DB76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87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279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107337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1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67ADAC5-9976-F94B-A1E2-5E77C2E9434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9358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8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954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5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73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63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4AA4E15-91D3-8E4A-9083-0920B2E6FA93}"/>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835C3ADF-1A79-994F-918D-E8467CEA00A8}"/>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CF5F1324-65A9-014B-AB88-4AD4AF0E1294}"/>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AACDDB63-BE7D-4F4E-BD74-D1F0E93BFF8C}"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6027" r:id="rId1"/>
    <p:sldLayoutId id="2147486021" r:id="rId2"/>
    <p:sldLayoutId id="2147486028" r:id="rId3"/>
    <p:sldLayoutId id="2147486022" r:id="rId4"/>
    <p:sldLayoutId id="2147486023" r:id="rId5"/>
    <p:sldLayoutId id="2147486024" r:id="rId6"/>
    <p:sldLayoutId id="2147486029" r:id="rId7"/>
    <p:sldLayoutId id="2147486030" r:id="rId8"/>
    <p:sldLayoutId id="2147486031" r:id="rId9"/>
    <p:sldLayoutId id="2147486025" r:id="rId10"/>
    <p:sldLayoutId id="2147486026" r:id="rId11"/>
    <p:sldLayoutId id="2147486032"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5">
            <a:extLst>
              <a:ext uri="{FF2B5EF4-FFF2-40B4-BE49-F238E27FC236}">
                <a16:creationId xmlns:a16="http://schemas.microsoft.com/office/drawing/2014/main" id="{F8FBCC8A-F98E-DF4B-98FC-06AF01009FA1}"/>
              </a:ext>
            </a:extLst>
          </p:cNvPr>
          <p:cNvSpPr txBox="1">
            <a:spLocks noGrp="1" noChangeArrowheads="1"/>
          </p:cNvSpPr>
          <p:nvPr>
            <p:ph type="title" idx="4294967295"/>
          </p:nvPr>
        </p:nvSpPr>
        <p:spPr bwMode="auto">
          <a:xfrm>
            <a:off x="152400" y="3200400"/>
            <a:ext cx="8839200"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rPr>
              <a:t>Cultivating a Language and Content Focus for English Learners:</a:t>
            </a:r>
            <a:br>
              <a:rPr kumimoji="0" lang="en-US" altLang="en-US" sz="3600" b="0"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rPr>
            </a:br>
            <a:br>
              <a:rPr kumimoji="0" lang="en-US" altLang="en-US" sz="36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36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rPr>
              <a:t>Enhancing </a:t>
            </a:r>
            <a:r>
              <a:rPr kumimoji="0" lang="en-US" altLang="en-US" sz="3600" b="0"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rPr>
              <a:t>Your Lessons</a:t>
            </a:r>
            <a:endParaRPr kumimoji="0" lang="en-US" altLang="en-US" sz="17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223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E2F6-ED99-FF4D-905F-CA983CCCE6AA}"/>
              </a:ext>
            </a:extLst>
          </p:cNvPr>
          <p:cNvSpPr>
            <a:spLocks noGrp="1"/>
          </p:cNvSpPr>
          <p:nvPr>
            <p:ph type="title"/>
          </p:nvPr>
        </p:nvSpPr>
        <p:spPr>
          <a:xfrm>
            <a:off x="1143000" y="304800"/>
            <a:ext cx="7620000" cy="914400"/>
          </a:xfrm>
        </p:spPr>
        <p:txBody>
          <a:bodyPr/>
          <a:lstStyle/>
          <a:p>
            <a:r>
              <a:rPr lang="en-US" dirty="0"/>
              <a:t>Participant Materials</a:t>
            </a:r>
          </a:p>
        </p:txBody>
      </p:sp>
      <p:sp>
        <p:nvSpPr>
          <p:cNvPr id="3" name="Content Placeholder 2">
            <a:extLst>
              <a:ext uri="{FF2B5EF4-FFF2-40B4-BE49-F238E27FC236}">
                <a16:creationId xmlns:a16="http://schemas.microsoft.com/office/drawing/2014/main" id="{D02A851B-C0BD-9A48-9F47-FFEE79D84A1D}"/>
              </a:ext>
            </a:extLst>
          </p:cNvPr>
          <p:cNvSpPr>
            <a:spLocks noGrp="1"/>
          </p:cNvSpPr>
          <p:nvPr>
            <p:ph idx="1"/>
          </p:nvPr>
        </p:nvSpPr>
        <p:spPr>
          <a:xfrm>
            <a:off x="609600" y="1676400"/>
            <a:ext cx="7924800" cy="4495800"/>
          </a:xfrm>
        </p:spPr>
        <p:txBody>
          <a:bodyPr/>
          <a:lstStyle/>
          <a:p>
            <a:pPr marL="0" indent="0">
              <a:spcBef>
                <a:spcPts val="1200"/>
              </a:spcBef>
              <a:spcAft>
                <a:spcPts val="600"/>
              </a:spcAft>
              <a:buNone/>
            </a:pPr>
            <a:r>
              <a:rPr lang="en-US" dirty="0"/>
              <a:t>Strategies in the Participant Materials include ideas about how your selected lesson can:</a:t>
            </a:r>
          </a:p>
          <a:p>
            <a:pPr marL="769938" indent="-457200">
              <a:spcBef>
                <a:spcPts val="1200"/>
              </a:spcBef>
              <a:spcAft>
                <a:spcPts val="600"/>
              </a:spcAft>
              <a:buFont typeface="+mj-lt"/>
              <a:buAutoNum type="arabicPeriod"/>
            </a:pPr>
            <a:r>
              <a:rPr lang="en-US" dirty="0"/>
              <a:t>Prepare ELs to read the text(s) and access the content of the lesson;</a:t>
            </a:r>
          </a:p>
          <a:p>
            <a:pPr marL="769938" indent="-457200">
              <a:spcBef>
                <a:spcPts val="1200"/>
              </a:spcBef>
              <a:spcAft>
                <a:spcPts val="600"/>
              </a:spcAft>
              <a:buFont typeface="+mj-lt"/>
              <a:buAutoNum type="arabicPeriod"/>
            </a:pPr>
            <a:r>
              <a:rPr lang="en-US" dirty="0"/>
              <a:t>Provide ample opportunities for ELs to develop, deepen, and refine their understanding of the text(s) and develop their language;</a:t>
            </a:r>
          </a:p>
          <a:p>
            <a:pPr marL="769938" indent="-457200">
              <a:spcBef>
                <a:spcPts val="1200"/>
              </a:spcBef>
              <a:spcAft>
                <a:spcPts val="600"/>
              </a:spcAft>
              <a:buFont typeface="+mj-lt"/>
              <a:buAutoNum type="arabicPeriod"/>
            </a:pPr>
            <a:r>
              <a:rPr lang="en-US" dirty="0"/>
              <a:t>Solidify or extend ELs’ understanding of what they are reading and learning.</a:t>
            </a:r>
          </a:p>
        </p:txBody>
      </p:sp>
    </p:spTree>
    <p:extLst>
      <p:ext uri="{BB962C8B-B14F-4D97-AF65-F5344CB8AC3E}">
        <p14:creationId xmlns:p14="http://schemas.microsoft.com/office/powerpoint/2010/main" val="19935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7B6F-1AB1-9342-8D67-038CE21E84CE}"/>
              </a:ext>
            </a:extLst>
          </p:cNvPr>
          <p:cNvSpPr txBox="1">
            <a:spLocks noGrp="1"/>
          </p:cNvSpPr>
          <p:nvPr>
            <p:ph type="title" idx="4294967295"/>
          </p:nvPr>
        </p:nvSpPr>
        <p:spPr>
          <a:xfrm>
            <a:off x="609600" y="3810000"/>
            <a:ext cx="80772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CRITIQUE AND STRENGTHEN SELECTED LESSON(S): 2.5 HOURS</a:t>
            </a:r>
            <a:endPar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4183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pPr algn="just"/>
            <a:r>
              <a:rPr lang="en-US" dirty="0"/>
              <a:t>Team Time: 120 minutes</a:t>
            </a:r>
          </a:p>
        </p:txBody>
      </p:sp>
      <p:sp>
        <p:nvSpPr>
          <p:cNvPr id="3" name="Content Placeholder 2"/>
          <p:cNvSpPr>
            <a:spLocks noGrp="1"/>
          </p:cNvSpPr>
          <p:nvPr>
            <p:ph idx="1"/>
          </p:nvPr>
        </p:nvSpPr>
        <p:spPr>
          <a:xfrm>
            <a:off x="609600" y="1322832"/>
            <a:ext cx="7924800" cy="5077968"/>
          </a:xfrm>
        </p:spPr>
        <p:txBody>
          <a:bodyPr/>
          <a:lstStyle/>
          <a:p>
            <a:pPr marL="473075" lvl="1" indent="-473075">
              <a:spcBef>
                <a:spcPts val="1200"/>
              </a:spcBef>
              <a:spcAft>
                <a:spcPts val="1200"/>
              </a:spcAft>
              <a:buFont typeface="+mj-lt"/>
              <a:buAutoNum type="arabicPeriod"/>
            </a:pPr>
            <a:r>
              <a:rPr lang="en-US" sz="2200" dirty="0"/>
              <a:t>We’ll break into two groups: Group 1 and Group 2. Each group will be supported by a coach. </a:t>
            </a:r>
          </a:p>
          <a:p>
            <a:pPr marL="473075" lvl="1" indent="-473075">
              <a:spcBef>
                <a:spcPts val="1200"/>
              </a:spcBef>
              <a:spcAft>
                <a:spcPts val="1200"/>
              </a:spcAft>
              <a:buFont typeface="+mj-lt"/>
              <a:buAutoNum type="arabicPeriod"/>
            </a:pPr>
            <a:r>
              <a:rPr lang="en-US" sz="2200" dirty="0"/>
              <a:t>As a group, review (for 10–15 minutes) the Participant Materials and the two sample annotated lessons (i.e., an ESL lesson and an ABE lesson).</a:t>
            </a:r>
            <a:endParaRPr lang="en-US" sz="1600" i="1" dirty="0"/>
          </a:p>
          <a:p>
            <a:pPr marL="473075" lvl="1" indent="-473075">
              <a:spcBef>
                <a:spcPts val="600"/>
              </a:spcBef>
              <a:spcAft>
                <a:spcPts val="600"/>
              </a:spcAft>
              <a:buFont typeface="+mj-lt"/>
              <a:buAutoNum type="arabicPeriod"/>
            </a:pPr>
            <a:r>
              <a:rPr lang="en-US" sz="2200" dirty="0"/>
              <a:t>Independently, read through your group’s lesson to determine its goals and key components:</a:t>
            </a:r>
          </a:p>
          <a:p>
            <a:pPr marL="1155700" lvl="2" indent="-342900">
              <a:spcBef>
                <a:spcPts val="600"/>
              </a:spcBef>
              <a:spcAft>
                <a:spcPts val="600"/>
              </a:spcAft>
              <a:buClr>
                <a:srgbClr val="1F497D"/>
              </a:buClr>
              <a:buFont typeface="Wingdings" pitchFamily="2" charset="2"/>
              <a:buChar char="§"/>
            </a:pPr>
            <a:r>
              <a:rPr lang="en-US" sz="2200" dirty="0"/>
              <a:t>Who was the lesson designed for?</a:t>
            </a:r>
          </a:p>
          <a:p>
            <a:pPr marL="1155700" lvl="2" indent="-342900">
              <a:spcBef>
                <a:spcPts val="600"/>
              </a:spcBef>
              <a:spcAft>
                <a:spcPts val="600"/>
              </a:spcAft>
              <a:buClr>
                <a:srgbClr val="1F497D"/>
              </a:buClr>
              <a:buFont typeface="Wingdings" pitchFamily="2" charset="2"/>
              <a:buChar char="§"/>
            </a:pPr>
            <a:r>
              <a:rPr lang="en-US" sz="2200" dirty="0"/>
              <a:t>Is this lesson part of a larger unit? If so, where does this lesson fit in the sequence of lessons?</a:t>
            </a:r>
          </a:p>
          <a:p>
            <a:pPr marL="1155700" lvl="2" indent="-342900">
              <a:spcBef>
                <a:spcPts val="600"/>
              </a:spcBef>
              <a:spcAft>
                <a:spcPts val="600"/>
              </a:spcAft>
              <a:buClr>
                <a:srgbClr val="1F497D"/>
              </a:buClr>
              <a:buFont typeface="Wingdings" pitchFamily="2" charset="2"/>
              <a:buChar char="§"/>
            </a:pPr>
            <a:r>
              <a:rPr lang="en-US" sz="2200" dirty="0"/>
              <a:t>Are all three parts of the lesson (beginning, middle, and end) evident?</a:t>
            </a:r>
          </a:p>
          <a:p>
            <a:pPr marL="0" lvl="1" indent="0">
              <a:spcBef>
                <a:spcPts val="1200"/>
              </a:spcBef>
              <a:spcAft>
                <a:spcPts val="1200"/>
              </a:spcAft>
              <a:buNone/>
            </a:pPr>
            <a:endParaRPr lang="en-US" sz="2200"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72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pPr algn="just"/>
            <a:r>
              <a:rPr lang="en-US" dirty="0"/>
              <a:t>Team Time, cont’d.</a:t>
            </a:r>
          </a:p>
        </p:txBody>
      </p:sp>
      <p:sp>
        <p:nvSpPr>
          <p:cNvPr id="3" name="Content Placeholder 2"/>
          <p:cNvSpPr>
            <a:spLocks noGrp="1"/>
          </p:cNvSpPr>
          <p:nvPr>
            <p:ph idx="1"/>
          </p:nvPr>
        </p:nvSpPr>
        <p:spPr>
          <a:xfrm>
            <a:off x="609600" y="1600200"/>
            <a:ext cx="7924800" cy="4953000"/>
          </a:xfrm>
        </p:spPr>
        <p:txBody>
          <a:bodyPr/>
          <a:lstStyle/>
          <a:p>
            <a:pPr marL="130175" lvl="1" indent="0">
              <a:spcBef>
                <a:spcPts val="1800"/>
              </a:spcBef>
              <a:spcAft>
                <a:spcPts val="600"/>
              </a:spcAft>
              <a:buNone/>
            </a:pPr>
            <a:r>
              <a:rPr lang="en-US" sz="2200" dirty="0">
                <a:latin typeface="+mj-lt"/>
              </a:rPr>
              <a:t>As a group: </a:t>
            </a:r>
          </a:p>
          <a:p>
            <a:pPr marL="644525" lvl="1" indent="-514350">
              <a:spcBef>
                <a:spcPts val="1800"/>
              </a:spcBef>
              <a:spcAft>
                <a:spcPts val="600"/>
              </a:spcAft>
              <a:buAutoNum type="arabicPeriod" startAt="4"/>
            </a:pPr>
            <a:r>
              <a:rPr lang="en-US" sz="2200" dirty="0">
                <a:latin typeface="+mj-lt"/>
              </a:rPr>
              <a:t>Discuss any questions that came up during the independent review. </a:t>
            </a:r>
          </a:p>
          <a:p>
            <a:pPr marL="644525" lvl="1" indent="-514350">
              <a:spcBef>
                <a:spcPts val="1800"/>
              </a:spcBef>
              <a:spcAft>
                <a:spcPts val="600"/>
              </a:spcAft>
              <a:buAutoNum type="arabicPeriod" startAt="4"/>
            </a:pPr>
            <a:r>
              <a:rPr lang="en-US" sz="2200" dirty="0">
                <a:latin typeface="+mj-lt"/>
              </a:rPr>
              <a:t>Highlight aspects of the lessons that do a </a:t>
            </a:r>
            <a:r>
              <a:rPr lang="en-US" sz="2200" i="1" dirty="0">
                <a:latin typeface="+mj-lt"/>
              </a:rPr>
              <a:t>good job </a:t>
            </a:r>
            <a:r>
              <a:rPr lang="en-US" sz="2200" dirty="0">
                <a:latin typeface="+mj-lt"/>
              </a:rPr>
              <a:t>providing ELs access to content and language development.</a:t>
            </a:r>
          </a:p>
          <a:p>
            <a:pPr marL="644525" lvl="1" indent="-514350">
              <a:spcBef>
                <a:spcPts val="1800"/>
              </a:spcBef>
              <a:spcAft>
                <a:spcPts val="600"/>
              </a:spcAft>
              <a:buNone/>
            </a:pPr>
            <a:r>
              <a:rPr lang="en-US" sz="2200" dirty="0">
                <a:solidFill>
                  <a:srgbClr val="1F497D"/>
                </a:solidFill>
                <a:latin typeface="+mj-lt"/>
              </a:rPr>
              <a:t>6.   </a:t>
            </a:r>
            <a:r>
              <a:rPr lang="en-US" sz="2200" dirty="0">
                <a:latin typeface="+mj-lt"/>
              </a:rPr>
              <a:t>Then, suggest enhancements or adaptations to fill gaps and better support ELs’ learning.</a:t>
            </a:r>
          </a:p>
          <a:p>
            <a:pPr marL="0" indent="0">
              <a:buNone/>
            </a:pPr>
            <a:endParaRPr lang="en-US" sz="1600" i="1"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7B6F-1AB1-9342-8D67-038CE21E84CE}"/>
              </a:ext>
            </a:extLst>
          </p:cNvPr>
          <p:cNvSpPr txBox="1">
            <a:spLocks noGrp="1"/>
          </p:cNvSpPr>
          <p:nvPr>
            <p:ph type="title" idx="4294967295"/>
          </p:nvPr>
        </p:nvSpPr>
        <p:spPr>
          <a:xfrm>
            <a:off x="838200" y="3962400"/>
            <a:ext cx="7656513"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BREAK TIME: 60 MINUTES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0261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86600" cy="914400"/>
          </a:xfrm>
        </p:spPr>
        <p:txBody>
          <a:bodyPr/>
          <a:lstStyle/>
          <a:p>
            <a:pPr algn="just"/>
            <a:r>
              <a:rPr lang="en-US" dirty="0"/>
              <a:t>Team Time, cont’d: 30 minutes</a:t>
            </a:r>
          </a:p>
        </p:txBody>
      </p:sp>
      <p:sp>
        <p:nvSpPr>
          <p:cNvPr id="3" name="Content Placeholder 2"/>
          <p:cNvSpPr>
            <a:spLocks noGrp="1"/>
          </p:cNvSpPr>
          <p:nvPr>
            <p:ph idx="1"/>
          </p:nvPr>
        </p:nvSpPr>
        <p:spPr>
          <a:xfrm>
            <a:off x="609600" y="1752600"/>
            <a:ext cx="7924800" cy="4800600"/>
          </a:xfrm>
        </p:spPr>
        <p:txBody>
          <a:bodyPr/>
          <a:lstStyle/>
          <a:p>
            <a:pPr marL="0" lvl="1" indent="0">
              <a:spcBef>
                <a:spcPts val="600"/>
              </a:spcBef>
              <a:spcAft>
                <a:spcPts val="600"/>
              </a:spcAft>
              <a:buNone/>
            </a:pPr>
            <a:r>
              <a:rPr lang="en-US" sz="2200" dirty="0"/>
              <a:t>To complete your review and annotation of the lesson:</a:t>
            </a:r>
          </a:p>
          <a:p>
            <a:pPr marL="471488" lvl="2" indent="-341313">
              <a:spcBef>
                <a:spcPts val="600"/>
              </a:spcBef>
              <a:spcAft>
                <a:spcPts val="600"/>
              </a:spcAft>
              <a:buClr>
                <a:srgbClr val="1F497D"/>
              </a:buClr>
              <a:buNone/>
            </a:pPr>
            <a:r>
              <a:rPr lang="en-US" sz="2200" dirty="0">
                <a:solidFill>
                  <a:srgbClr val="1F497D"/>
                </a:solidFill>
              </a:rPr>
              <a:t>7. </a:t>
            </a:r>
            <a:r>
              <a:rPr lang="en-US" sz="2200" dirty="0"/>
              <a:t>Conduct a final review:</a:t>
            </a:r>
          </a:p>
          <a:p>
            <a:pPr marL="928687" lvl="2" indent="-342900">
              <a:spcBef>
                <a:spcPts val="600"/>
              </a:spcBef>
              <a:spcAft>
                <a:spcPts val="600"/>
              </a:spcAft>
              <a:buClr>
                <a:srgbClr val="1F497D"/>
              </a:buClr>
              <a:buFont typeface="Wingdings" pitchFamily="2" charset="2"/>
              <a:buChar char="§"/>
            </a:pPr>
            <a:r>
              <a:rPr lang="en-US" sz="2200" dirty="0"/>
              <a:t>Check your work against the ideas in the Participant Materials and make any final recommendations.</a:t>
            </a:r>
          </a:p>
          <a:p>
            <a:pPr marL="928687" lvl="2" indent="-342900">
              <a:spcBef>
                <a:spcPts val="600"/>
              </a:spcBef>
              <a:spcAft>
                <a:spcPts val="600"/>
              </a:spcAft>
              <a:buClr>
                <a:srgbClr val="1F497D"/>
              </a:buClr>
              <a:buFont typeface="Wingdings" pitchFamily="2" charset="2"/>
              <a:buChar char="§"/>
            </a:pPr>
            <a:r>
              <a:rPr lang="en-US" sz="2200" dirty="0"/>
              <a:t>Highlight your top 2–3 enhancements for each part of the lesson.</a:t>
            </a:r>
          </a:p>
          <a:p>
            <a:pPr marL="928687" lvl="2" indent="-342900">
              <a:spcBef>
                <a:spcPts val="600"/>
              </a:spcBef>
              <a:spcAft>
                <a:spcPts val="600"/>
              </a:spcAft>
              <a:buClr>
                <a:srgbClr val="1F497D"/>
              </a:buClr>
              <a:buFont typeface="Wingdings" pitchFamily="2" charset="2"/>
              <a:buChar char="§"/>
            </a:pPr>
            <a:r>
              <a:rPr lang="en-US" sz="2200" dirty="0"/>
              <a:t>Add a summary that provides a synopsis of your proposed strengths and enhancements.</a:t>
            </a:r>
          </a:p>
          <a:p>
            <a:pPr marL="0" indent="0">
              <a:buNone/>
            </a:pPr>
            <a:endParaRPr lang="en-US" sz="1600" i="1"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6726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64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7B6F-1AB1-9342-8D67-038CE21E84CE}"/>
              </a:ext>
            </a:extLst>
          </p:cNvPr>
          <p:cNvSpPr txBox="1">
            <a:spLocks noGrp="1"/>
          </p:cNvSpPr>
          <p:nvPr>
            <p:ph type="title" idx="4294967295"/>
          </p:nvPr>
        </p:nvSpPr>
        <p:spPr>
          <a:xfrm>
            <a:off x="457200" y="3810000"/>
            <a:ext cx="8382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REVIEWING ONE ANOTHER’S ENHANCED LESSONS: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30 MINUTES</a:t>
            </a:r>
            <a:endPar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9870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Time: 30 minutes</a:t>
            </a:r>
          </a:p>
        </p:txBody>
      </p:sp>
      <p:sp>
        <p:nvSpPr>
          <p:cNvPr id="3" name="Content Placeholder 2"/>
          <p:cNvSpPr>
            <a:spLocks noGrp="1"/>
          </p:cNvSpPr>
          <p:nvPr>
            <p:ph idx="1"/>
          </p:nvPr>
        </p:nvSpPr>
        <p:spPr>
          <a:xfrm>
            <a:off x="691896" y="1600200"/>
            <a:ext cx="7848600" cy="4648200"/>
          </a:xfrm>
        </p:spPr>
        <p:txBody>
          <a:bodyPr/>
          <a:lstStyle/>
          <a:p>
            <a:pPr marL="476250" lvl="0" indent="-457200">
              <a:spcBef>
                <a:spcPts val="1200"/>
              </a:spcBef>
              <a:spcAft>
                <a:spcPts val="600"/>
              </a:spcAft>
              <a:buFont typeface="+mj-lt"/>
              <a:buAutoNum type="arabicPeriod"/>
            </a:pPr>
            <a:r>
              <a:rPr lang="en-US" dirty="0"/>
              <a:t>Review one another’s work for 30 minutes:</a:t>
            </a:r>
          </a:p>
          <a:p>
            <a:pPr marL="917575" indent="-449263">
              <a:spcBef>
                <a:spcPts val="1200"/>
              </a:spcBef>
              <a:spcAft>
                <a:spcPts val="600"/>
              </a:spcAft>
            </a:pPr>
            <a:r>
              <a:rPr lang="en-US" dirty="0"/>
              <a:t>How does it compare to the annotations and enhancements you made?</a:t>
            </a:r>
          </a:p>
          <a:p>
            <a:pPr marL="917575" indent="-449263">
              <a:spcBef>
                <a:spcPts val="1200"/>
              </a:spcBef>
              <a:spcAft>
                <a:spcPts val="600"/>
              </a:spcAft>
            </a:pPr>
            <a:r>
              <a:rPr lang="en-US" dirty="0"/>
              <a:t>What else did you notice and wonder about?</a:t>
            </a:r>
          </a:p>
          <a:p>
            <a:pPr marL="409575" indent="-390525">
              <a:spcBef>
                <a:spcPts val="1200"/>
              </a:spcBef>
              <a:spcAft>
                <a:spcPts val="600"/>
              </a:spcAft>
              <a:buNone/>
            </a:pPr>
            <a:r>
              <a:rPr lang="en-US" dirty="0">
                <a:solidFill>
                  <a:srgbClr val="1F497D"/>
                </a:solidFill>
              </a:rPr>
              <a:t>2. 	</a:t>
            </a:r>
            <a:r>
              <a:rPr lang="en-US" dirty="0"/>
              <a:t>Then you will come together to reflect on one another’s enhanced lessons. The discussion will be led by your coach(es).</a:t>
            </a: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28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9CD1-9A8C-364C-A6AB-8219FDEAF8E8}"/>
              </a:ext>
            </a:extLst>
          </p:cNvPr>
          <p:cNvSpPr>
            <a:spLocks noGrp="1"/>
          </p:cNvSpPr>
          <p:nvPr>
            <p:ph type="title"/>
          </p:nvPr>
        </p:nvSpPr>
        <p:spPr>
          <a:xfrm>
            <a:off x="1295400" y="304800"/>
            <a:ext cx="7391400" cy="1447800"/>
          </a:xfrm>
        </p:spPr>
        <p:txBody>
          <a:bodyPr/>
          <a:lstStyle/>
          <a:p>
            <a:r>
              <a:rPr lang="en-US" sz="3600" dirty="0"/>
              <a:t>Reflections on Each Other’s Lesson Enhancements</a:t>
            </a:r>
            <a:br>
              <a:rPr lang="en-US" sz="3600" dirty="0"/>
            </a:br>
            <a:endParaRPr lang="en-US" dirty="0"/>
          </a:p>
        </p:txBody>
      </p:sp>
      <p:sp>
        <p:nvSpPr>
          <p:cNvPr id="3" name="Content Placeholder 2">
            <a:extLst>
              <a:ext uri="{FF2B5EF4-FFF2-40B4-BE49-F238E27FC236}">
                <a16:creationId xmlns:a16="http://schemas.microsoft.com/office/drawing/2014/main" id="{85228EF0-D688-E849-ADBF-550DCAF59098}"/>
              </a:ext>
            </a:extLst>
          </p:cNvPr>
          <p:cNvSpPr>
            <a:spLocks noGrp="1"/>
          </p:cNvSpPr>
          <p:nvPr>
            <p:ph idx="1"/>
          </p:nvPr>
        </p:nvSpPr>
        <p:spPr>
          <a:xfrm>
            <a:off x="609600" y="1600200"/>
            <a:ext cx="8077200" cy="4648200"/>
          </a:xfrm>
        </p:spPr>
        <p:txBody>
          <a:bodyPr/>
          <a:lstStyle/>
          <a:p>
            <a:pPr>
              <a:spcBef>
                <a:spcPts val="600"/>
              </a:spcBef>
              <a:spcAft>
                <a:spcPts val="600"/>
              </a:spcAft>
              <a:defRPr/>
            </a:pPr>
            <a:r>
              <a:rPr lang="en-US" altLang="en-US" dirty="0"/>
              <a:t>For 15 minutes:</a:t>
            </a:r>
          </a:p>
          <a:p>
            <a:pPr lvl="1">
              <a:spcBef>
                <a:spcPts val="600"/>
              </a:spcBef>
              <a:spcAft>
                <a:spcPts val="600"/>
              </a:spcAft>
              <a:defRPr/>
            </a:pPr>
            <a:r>
              <a:rPr lang="en-US" altLang="en-US" sz="2200" dirty="0"/>
              <a:t>Group 1 will share its reflections and questions about Group 2’s sample lesson.  </a:t>
            </a:r>
          </a:p>
          <a:p>
            <a:pPr lvl="1">
              <a:spcBef>
                <a:spcPts val="600"/>
              </a:spcBef>
              <a:spcAft>
                <a:spcPts val="600"/>
              </a:spcAft>
              <a:defRPr/>
            </a:pPr>
            <a:r>
              <a:rPr lang="en-US" altLang="en-US" sz="2200" dirty="0"/>
              <a:t>Group 2 will respond and clarify its annotations. </a:t>
            </a:r>
          </a:p>
          <a:p>
            <a:pPr>
              <a:spcBef>
                <a:spcPts val="600"/>
              </a:spcBef>
              <a:spcAft>
                <a:spcPts val="600"/>
              </a:spcAft>
              <a:defRPr/>
            </a:pPr>
            <a:endParaRPr lang="en-US" altLang="en-US" dirty="0"/>
          </a:p>
          <a:p>
            <a:pPr>
              <a:spcBef>
                <a:spcPts val="600"/>
              </a:spcBef>
              <a:spcAft>
                <a:spcPts val="600"/>
              </a:spcAft>
              <a:defRPr/>
            </a:pPr>
            <a:r>
              <a:rPr lang="en-US" altLang="en-US" dirty="0"/>
              <a:t>For another 15 minutes, switch roles:</a:t>
            </a:r>
          </a:p>
          <a:p>
            <a:pPr lvl="1">
              <a:spcBef>
                <a:spcPts val="600"/>
              </a:spcBef>
              <a:spcAft>
                <a:spcPts val="600"/>
              </a:spcAft>
              <a:defRPr/>
            </a:pPr>
            <a:r>
              <a:rPr lang="en-US" altLang="en-US" sz="2200" dirty="0"/>
              <a:t>Now, Group 2 will share its reflections and questions on Group 1’s sample lesson.  </a:t>
            </a:r>
          </a:p>
          <a:p>
            <a:pPr lvl="1">
              <a:spcBef>
                <a:spcPts val="600"/>
              </a:spcBef>
              <a:spcAft>
                <a:spcPts val="600"/>
              </a:spcAft>
              <a:defRPr/>
            </a:pPr>
            <a:r>
              <a:rPr lang="en-US" altLang="en-US" sz="2200" dirty="0"/>
              <a:t>Group 1 will respond and clarify its annotations. </a:t>
            </a:r>
            <a:endParaRPr lang="en-US" sz="2200" dirty="0"/>
          </a:p>
          <a:p>
            <a:pPr marL="17463" indent="0">
              <a:spcBef>
                <a:spcPts val="1200"/>
              </a:spcBef>
              <a:spcAft>
                <a:spcPts val="600"/>
              </a:spcAft>
              <a:buNone/>
            </a:pPr>
            <a:endParaRPr lang="en-US" dirty="0"/>
          </a:p>
          <a:p>
            <a:pPr marL="17463" indent="0" algn="ctr">
              <a:spcBef>
                <a:spcPts val="1200"/>
              </a:spcBef>
              <a:spcAft>
                <a:spcPts val="600"/>
              </a:spcAft>
              <a:buNone/>
            </a:pPr>
            <a:endParaRPr lang="en-US" sz="3200" dirty="0"/>
          </a:p>
          <a:p>
            <a:pPr marL="17463" indent="0" algn="ctr">
              <a:spcBef>
                <a:spcPts val="1200"/>
              </a:spcBef>
              <a:spcAft>
                <a:spcPts val="600"/>
              </a:spcAft>
              <a:buNone/>
            </a:pPr>
            <a:endParaRPr lang="en-US" sz="3200" dirty="0"/>
          </a:p>
          <a:p>
            <a:pPr marL="17463" indent="0" algn="ctr">
              <a:spcBef>
                <a:spcPts val="1200"/>
              </a:spcBef>
              <a:spcAft>
                <a:spcPts val="600"/>
              </a:spcAft>
              <a:buNone/>
            </a:pPr>
            <a:endParaRPr lang="en-US" sz="3200" dirty="0"/>
          </a:p>
          <a:p>
            <a:pPr marL="17463" indent="0" algn="r">
              <a:spcBef>
                <a:spcPts val="1200"/>
              </a:spcBef>
              <a:spcAft>
                <a:spcPts val="600"/>
              </a:spcAft>
              <a:buNone/>
            </a:pPr>
            <a:r>
              <a:rPr lang="en-US" sz="1400" dirty="0"/>
              <a:t>30 minutes </a:t>
            </a:r>
          </a:p>
          <a:p>
            <a:pPr marL="17463" indent="0">
              <a:spcBef>
                <a:spcPts val="1200"/>
              </a:spcBef>
              <a:spcAft>
                <a:spcPts val="600"/>
              </a:spcAft>
              <a:buNone/>
            </a:pPr>
            <a:endParaRPr lang="en-US" sz="2200" dirty="0"/>
          </a:p>
        </p:txBody>
      </p:sp>
      <p:pic>
        <p:nvPicPr>
          <p:cNvPr id="4" name="Picture 2" descr="Solid Black Megaphone Icon 4 (Graphic) by ahlangraphic · Creative Fabrica">
            <a:extLst>
              <a:ext uri="{FF2B5EF4-FFF2-40B4-BE49-F238E27FC236}">
                <a16:creationId xmlns:a16="http://schemas.microsoft.com/office/drawing/2014/main" id="{454B7788-8357-8640-AEE1-796679701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0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9818-C64F-4BF2-8480-8A90817237A3}"/>
              </a:ext>
            </a:extLst>
          </p:cNvPr>
          <p:cNvSpPr txBox="1">
            <a:spLocks noGrp="1"/>
          </p:cNvSpPr>
          <p:nvPr>
            <p:ph type="title" idx="4294967295"/>
          </p:nvPr>
        </p:nvSpPr>
        <p:spPr>
          <a:xfrm>
            <a:off x="423442" y="609600"/>
            <a:ext cx="7196557"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How Can You Use This Training?</a:t>
            </a:r>
          </a:p>
        </p:txBody>
      </p:sp>
      <p:sp>
        <p:nvSpPr>
          <p:cNvPr id="3" name="Content Placeholder 2">
            <a:extLst>
              <a:ext uri="{FF2B5EF4-FFF2-40B4-BE49-F238E27FC236}">
                <a16:creationId xmlns:a16="http://schemas.microsoft.com/office/drawing/2014/main" id="{E203872B-4A9A-478A-BD5F-0263CCAE18AD}"/>
              </a:ext>
            </a:extLst>
          </p:cNvPr>
          <p:cNvSpPr txBox="1">
            <a:spLocks/>
          </p:cNvSpPr>
          <p:nvPr/>
        </p:nvSpPr>
        <p:spPr>
          <a:xfrm>
            <a:off x="609600" y="15240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a:spcBef>
                <a:spcPts val="1200"/>
              </a:spcBef>
              <a:spcAft>
                <a:spcPts val="600"/>
              </a:spcAft>
            </a:pPr>
            <a:r>
              <a:rPr lang="en-US" b="0" kern="0" dirty="0"/>
              <a:t>Individually, think about:</a:t>
            </a:r>
          </a:p>
          <a:p>
            <a:pPr marL="804863" lvl="1" indent="-342900" defTabSz="923925">
              <a:lnSpc>
                <a:spcPct val="90000"/>
              </a:lnSpc>
              <a:spcBef>
                <a:spcPts val="1200"/>
              </a:spcBef>
              <a:spcAft>
                <a:spcPts val="600"/>
              </a:spcAft>
              <a:defRPr/>
            </a:pPr>
            <a:r>
              <a:rPr lang="en-US" sz="2200" b="0" kern="1200" dirty="0">
                <a:cs typeface="MS PGothic" charset="0"/>
              </a:rPr>
              <a:t>How can you use this process to improve other lessons?</a:t>
            </a:r>
          </a:p>
          <a:p>
            <a:pPr marL="804863" lvl="1" indent="-342900" defTabSz="923925">
              <a:lnSpc>
                <a:spcPct val="90000"/>
              </a:lnSpc>
              <a:spcBef>
                <a:spcPts val="1200"/>
              </a:spcBef>
              <a:spcAft>
                <a:spcPts val="600"/>
              </a:spcAft>
              <a:defRPr/>
            </a:pPr>
            <a:r>
              <a:rPr lang="en-US" sz="2200" b="0" kern="1200" dirty="0"/>
              <a:t>Could you form work groups to review/improve lessons? </a:t>
            </a:r>
          </a:p>
          <a:p>
            <a:pPr marL="804863" lvl="1" indent="-342900" defTabSz="923925">
              <a:lnSpc>
                <a:spcPct val="90000"/>
              </a:lnSpc>
              <a:spcBef>
                <a:spcPts val="1200"/>
              </a:spcBef>
              <a:spcAft>
                <a:spcPts val="600"/>
              </a:spcAft>
              <a:defRPr/>
            </a:pPr>
            <a:r>
              <a:rPr lang="en-US" sz="2200" b="0" kern="1200" dirty="0"/>
              <a:t>How could the state best support these lesson-improvement efforts? </a:t>
            </a:r>
          </a:p>
          <a:p>
            <a:pPr marL="804863" lvl="1" indent="-342900" defTabSz="923925">
              <a:lnSpc>
                <a:spcPct val="90000"/>
              </a:lnSpc>
              <a:spcBef>
                <a:spcPts val="1200"/>
              </a:spcBef>
              <a:spcAft>
                <a:spcPts val="600"/>
              </a:spcAft>
              <a:defRPr/>
            </a:pPr>
            <a:r>
              <a:rPr lang="en-US" sz="2200" b="0" kern="1200" dirty="0"/>
              <a:t>Are there ways that this process could help bring ABE and ESL teachers together to better meet the needs of ELs? </a:t>
            </a:r>
            <a:endParaRPr lang="en-US" sz="2200" b="0" kern="0" dirty="0"/>
          </a:p>
          <a:p>
            <a:r>
              <a:rPr lang="en-US" b="0" kern="0" dirty="0"/>
              <a:t>Now, let’s talk through your reflections.</a:t>
            </a:r>
          </a:p>
        </p:txBody>
      </p:sp>
      <p:pic>
        <p:nvPicPr>
          <p:cNvPr id="4" name="Picture 2" descr="Solid Black Megaphone Icon 4 (Graphic) by ahlangraphic · Creative Fabrica">
            <a:extLst>
              <a:ext uri="{FF2B5EF4-FFF2-40B4-BE49-F238E27FC236}">
                <a16:creationId xmlns:a16="http://schemas.microsoft.com/office/drawing/2014/main" id="{D37181A1-47FA-488D-ACB3-9A2D35F0C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687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A478FD-9375-190A-A3E7-EC775C0B1B38}"/>
              </a:ext>
            </a:extLst>
          </p:cNvPr>
          <p:cNvSpPr>
            <a:spLocks noGrp="1"/>
          </p:cNvSpPr>
          <p:nvPr>
            <p:ph type="title"/>
          </p:nvPr>
        </p:nvSpPr>
        <p:spPr>
          <a:xfrm>
            <a:off x="1295400" y="304800"/>
            <a:ext cx="7086600" cy="914400"/>
          </a:xfrm>
        </p:spPr>
        <p:txBody>
          <a:bodyPr/>
          <a:lstStyle/>
          <a:p>
            <a:r>
              <a:rPr 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8862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Next Steps</a:t>
            </a:r>
          </a:p>
        </p:txBody>
      </p:sp>
      <p:sp>
        <p:nvSpPr>
          <p:cNvPr id="3" name="Content Placeholder 2"/>
          <p:cNvSpPr>
            <a:spLocks noGrp="1"/>
          </p:cNvSpPr>
          <p:nvPr>
            <p:ph idx="1"/>
          </p:nvPr>
        </p:nvSpPr>
        <p:spPr/>
        <p:txBody>
          <a:bodyPr/>
          <a:lstStyle/>
          <a:p>
            <a:pPr marL="127000" lvl="1" indent="0">
              <a:spcBef>
                <a:spcPts val="1080"/>
              </a:spcBef>
              <a:spcAft>
                <a:spcPts val="1400"/>
              </a:spcAft>
              <a:buNone/>
            </a:pPr>
            <a:r>
              <a:rPr lang="en-US" sz="2200" dirty="0"/>
              <a:t>In the chat box, share your thoughts:</a:t>
            </a:r>
          </a:p>
          <a:p>
            <a:pPr marL="584200" lvl="1" indent="-457200">
              <a:spcBef>
                <a:spcPts val="1080"/>
              </a:spcBef>
              <a:spcAft>
                <a:spcPts val="1400"/>
              </a:spcAft>
              <a:buClr>
                <a:srgbClr val="C00000"/>
              </a:buClr>
              <a:buFont typeface="Wingdings" pitchFamily="2" charset="2"/>
              <a:buChar char="Ø"/>
            </a:pPr>
            <a:r>
              <a:rPr lang="en-US" altLang="en-US" sz="2200" dirty="0"/>
              <a:t>What do you most want to see happen as a result of this training? </a:t>
            </a:r>
            <a:endParaRPr lang="en-US" dirty="0"/>
          </a:p>
        </p:txBody>
      </p:sp>
      <p:pic>
        <p:nvPicPr>
          <p:cNvPr id="4" name="Picture 2">
            <a:extLst>
              <a:ext uri="{FF2B5EF4-FFF2-40B4-BE49-F238E27FC236}">
                <a16:creationId xmlns:a16="http://schemas.microsoft.com/office/drawing/2014/main" id="{E4822623-261E-C144-9903-02E936C06F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9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p:txBody>
          <a:bodyPr/>
          <a:lstStyle/>
          <a:p>
            <a:r>
              <a:rPr lang="en-US"/>
              <a:t>We’ll </a:t>
            </a:r>
            <a:r>
              <a:rPr lang="en-US" dirty="0"/>
              <a:t>stay on Zoom in case there are any final questions or comments.</a:t>
            </a:r>
          </a:p>
        </p:txBody>
      </p:sp>
      <p:pic>
        <p:nvPicPr>
          <p:cNvPr id="4" name="Picture 2">
            <a:extLst>
              <a:ext uri="{FF2B5EF4-FFF2-40B4-BE49-F238E27FC236}">
                <a16:creationId xmlns:a16="http://schemas.microsoft.com/office/drawing/2014/main" id="{7BDA5C3F-1F2E-3344-988C-C24262E1862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91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45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extLst>
      <p:ext uri="{BB962C8B-B14F-4D97-AF65-F5344CB8AC3E}">
        <p14:creationId xmlns:p14="http://schemas.microsoft.com/office/powerpoint/2010/main" val="186227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0F9-8F44-C94B-BBAD-CA47099A59E0}"/>
              </a:ext>
            </a:extLst>
          </p:cNvPr>
          <p:cNvSpPr>
            <a:spLocks noGrp="1"/>
          </p:cNvSpPr>
          <p:nvPr>
            <p:ph type="title"/>
          </p:nvPr>
        </p:nvSpPr>
        <p:spPr/>
        <p:txBody>
          <a:bodyPr/>
          <a:lstStyle/>
          <a:p>
            <a:r>
              <a:rPr lang="en-US"/>
              <a:t>Session </a:t>
            </a:r>
            <a:r>
              <a:rPr lang="en-US" dirty="0"/>
              <a:t>Overview</a:t>
            </a:r>
          </a:p>
        </p:txBody>
      </p:sp>
      <p:sp>
        <p:nvSpPr>
          <p:cNvPr id="3" name="Content Placeholder 2">
            <a:extLst>
              <a:ext uri="{FF2B5EF4-FFF2-40B4-BE49-F238E27FC236}">
                <a16:creationId xmlns:a16="http://schemas.microsoft.com/office/drawing/2014/main" id="{C3B1B1D4-6BA1-EE42-86F6-3633F9AC313B}"/>
              </a:ext>
            </a:extLst>
          </p:cNvPr>
          <p:cNvSpPr>
            <a:spLocks noGrp="1"/>
          </p:cNvSpPr>
          <p:nvPr>
            <p:ph idx="1"/>
          </p:nvPr>
        </p:nvSpPr>
        <p:spPr>
          <a:xfrm>
            <a:off x="609600" y="1524000"/>
            <a:ext cx="8001000" cy="4724400"/>
          </a:xfrm>
        </p:spPr>
        <p:txBody>
          <a:bodyPr/>
          <a:lstStyle/>
          <a:p>
            <a:pPr>
              <a:spcBef>
                <a:spcPts val="1200"/>
              </a:spcBef>
              <a:spcAft>
                <a:spcPts val="600"/>
              </a:spcAft>
            </a:pPr>
            <a:r>
              <a:rPr lang="en-US" dirty="0"/>
              <a:t>Introduction to the activities: 20 minutes</a:t>
            </a:r>
          </a:p>
          <a:p>
            <a:pPr>
              <a:spcBef>
                <a:spcPts val="1200"/>
              </a:spcBef>
              <a:spcAft>
                <a:spcPts val="600"/>
              </a:spcAft>
            </a:pPr>
            <a:r>
              <a:rPr lang="en-US" dirty="0"/>
              <a:t>Small-group work to critique and strengthen selected lesson: 120 minutes</a:t>
            </a:r>
          </a:p>
          <a:p>
            <a:pPr lvl="1">
              <a:spcBef>
                <a:spcPts val="1200"/>
              </a:spcBef>
              <a:spcAft>
                <a:spcPts val="600"/>
              </a:spcAft>
            </a:pPr>
            <a:r>
              <a:rPr lang="en-US" sz="2200" dirty="0"/>
              <a:t>Break: 60 minutes</a:t>
            </a:r>
          </a:p>
          <a:p>
            <a:pPr>
              <a:spcBef>
                <a:spcPts val="1200"/>
              </a:spcBef>
              <a:spcAft>
                <a:spcPts val="600"/>
              </a:spcAft>
            </a:pPr>
            <a:r>
              <a:rPr lang="en-US" dirty="0"/>
              <a:t>Small-group work, continued: 30 minutes</a:t>
            </a:r>
          </a:p>
          <a:p>
            <a:pPr>
              <a:spcBef>
                <a:spcPts val="1200"/>
              </a:spcBef>
              <a:spcAft>
                <a:spcPts val="600"/>
              </a:spcAft>
            </a:pPr>
            <a:r>
              <a:rPr lang="en-US" dirty="0"/>
              <a:t>Review one another’s enhanced lessons: 30 minutes</a:t>
            </a:r>
          </a:p>
          <a:p>
            <a:pPr>
              <a:spcBef>
                <a:spcPts val="1200"/>
              </a:spcBef>
              <a:spcAft>
                <a:spcPts val="600"/>
              </a:spcAft>
            </a:pPr>
            <a:r>
              <a:rPr lang="en-US" dirty="0"/>
              <a:t>Share feedback and reflections: 30 minutes</a:t>
            </a:r>
          </a:p>
          <a:p>
            <a:pPr>
              <a:spcBef>
                <a:spcPts val="1200"/>
              </a:spcBef>
              <a:spcAft>
                <a:spcPts val="600"/>
              </a:spcAft>
            </a:pPr>
            <a:r>
              <a:rPr lang="en-US" dirty="0"/>
              <a:t>Next steps: 20 minutes</a:t>
            </a:r>
          </a:p>
          <a:p>
            <a:pPr>
              <a:spcBef>
                <a:spcPts val="1200"/>
              </a:spcBef>
              <a:spcAft>
                <a:spcPts val="600"/>
              </a:spcAft>
            </a:pPr>
            <a:r>
              <a:rPr lang="en-US" dirty="0"/>
              <a:t>Wrap-up: 20 minutes</a:t>
            </a:r>
          </a:p>
        </p:txBody>
      </p:sp>
    </p:spTree>
    <p:extLst>
      <p:ext uri="{BB962C8B-B14F-4D97-AF65-F5344CB8AC3E}">
        <p14:creationId xmlns:p14="http://schemas.microsoft.com/office/powerpoint/2010/main" val="145531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89551286-5050-F24A-A133-DA0BBE430432}"/>
              </a:ext>
            </a:extLst>
          </p:cNvPr>
          <p:cNvSpPr txBox="1">
            <a:spLocks noChangeArrowheads="1"/>
          </p:cNvSpPr>
          <p:nvPr/>
        </p:nvSpPr>
        <p:spPr bwMode="auto">
          <a:xfrm>
            <a:off x="762000" y="1752600"/>
            <a:ext cx="75438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Be present and engage fully in all activities.</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Ask questions through the chat box or by raising your hand.</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Put cameras on whenever possible.</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Prepare for productive struggle. </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Respectfully challenge one another and withhold judgments for differing perspectives </a:t>
            </a:r>
            <a:r>
              <a:rPr lang="en-US" b="0" dirty="0">
                <a:latin typeface="+mj-lt"/>
              </a:rPr>
              <a:t>or learning styles.</a:t>
            </a:r>
          </a:p>
        </p:txBody>
      </p:sp>
      <p:sp>
        <p:nvSpPr>
          <p:cNvPr id="7" name="Title 4">
            <a:extLst>
              <a:ext uri="{FF2B5EF4-FFF2-40B4-BE49-F238E27FC236}">
                <a16:creationId xmlns:a16="http://schemas.microsoft.com/office/drawing/2014/main" id="{231F12D7-C1B9-9241-A782-6D6E59848518}"/>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Shared Norms</a:t>
            </a:r>
          </a:p>
        </p:txBody>
      </p:sp>
    </p:spTree>
    <p:extLst>
      <p:ext uri="{BB962C8B-B14F-4D97-AF65-F5344CB8AC3E}">
        <p14:creationId xmlns:p14="http://schemas.microsoft.com/office/powerpoint/2010/main" val="194466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ssolv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ssolve">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ssolve">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ssolve">
                                      <p:cBhvr>
                                        <p:cTn id="27"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7B6F-1AB1-9342-8D67-038CE21E84CE}"/>
              </a:ext>
            </a:extLst>
          </p:cNvPr>
          <p:cNvSpPr txBox="1">
            <a:spLocks noGrp="1"/>
          </p:cNvSpPr>
          <p:nvPr>
            <p:ph type="title" idx="4294967295"/>
          </p:nvPr>
        </p:nvSpPr>
        <p:spPr>
          <a:xfrm>
            <a:off x="457200" y="3810000"/>
            <a:ext cx="83058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INTRODUCTION TO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DAY’S ACTIVITIES: 20 MINUTES</a:t>
            </a:r>
            <a:endPar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7164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7F60-8927-EB40-92C8-ED5EE07A5BB9}"/>
              </a:ext>
            </a:extLst>
          </p:cNvPr>
          <p:cNvSpPr>
            <a:spLocks noGrp="1"/>
          </p:cNvSpPr>
          <p:nvPr>
            <p:ph type="title"/>
          </p:nvPr>
        </p:nvSpPr>
        <p:spPr/>
        <p:txBody>
          <a:bodyPr/>
          <a:lstStyle/>
          <a:p>
            <a:r>
              <a:rPr lang="en-US" dirty="0"/>
              <a:t>Purpose of Activities</a:t>
            </a:r>
          </a:p>
        </p:txBody>
      </p:sp>
      <p:sp>
        <p:nvSpPr>
          <p:cNvPr id="3" name="Content Placeholder 2">
            <a:extLst>
              <a:ext uri="{FF2B5EF4-FFF2-40B4-BE49-F238E27FC236}">
                <a16:creationId xmlns:a16="http://schemas.microsoft.com/office/drawing/2014/main" id="{856E7B7D-733C-FF46-A30E-80D1EC42EE22}"/>
              </a:ext>
            </a:extLst>
          </p:cNvPr>
          <p:cNvSpPr>
            <a:spLocks noGrp="1"/>
          </p:cNvSpPr>
          <p:nvPr>
            <p:ph idx="1"/>
          </p:nvPr>
        </p:nvSpPr>
        <p:spPr/>
        <p:txBody>
          <a:bodyPr/>
          <a:lstStyle/>
          <a:p>
            <a:pPr>
              <a:spcBef>
                <a:spcPts val="1200"/>
              </a:spcBef>
              <a:spcAft>
                <a:spcPts val="600"/>
              </a:spcAft>
            </a:pPr>
            <a:r>
              <a:rPr lang="en-US" dirty="0"/>
              <a:t>To apply what you learned in the last couple of sessions by:</a:t>
            </a:r>
          </a:p>
          <a:p>
            <a:pPr lvl="1">
              <a:spcBef>
                <a:spcPts val="1200"/>
              </a:spcBef>
              <a:spcAft>
                <a:spcPts val="600"/>
              </a:spcAft>
            </a:pPr>
            <a:r>
              <a:rPr lang="en-US" sz="2200" dirty="0"/>
              <a:t>Reviewing and improving a classroom lesson of your choice. </a:t>
            </a:r>
          </a:p>
          <a:p>
            <a:pPr lvl="1">
              <a:spcBef>
                <a:spcPts val="1200"/>
              </a:spcBef>
              <a:spcAft>
                <a:spcPts val="600"/>
              </a:spcAft>
            </a:pPr>
            <a:r>
              <a:rPr lang="en-US" sz="2200" dirty="0"/>
              <a:t>Thinking through how you can enhance other ESL and/or ABE lessons when this training ends.</a:t>
            </a:r>
          </a:p>
          <a:p>
            <a:pPr marL="346075" lvl="1" indent="0">
              <a:spcBef>
                <a:spcPts val="1200"/>
              </a:spcBef>
              <a:spcAft>
                <a:spcPts val="600"/>
              </a:spcAft>
              <a:buNone/>
            </a:pPr>
            <a:endParaRPr lang="en-US" sz="2200" dirty="0"/>
          </a:p>
        </p:txBody>
      </p:sp>
    </p:spTree>
    <p:extLst>
      <p:ext uri="{BB962C8B-B14F-4D97-AF65-F5344CB8AC3E}">
        <p14:creationId xmlns:p14="http://schemas.microsoft.com/office/powerpoint/2010/main" val="34435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C731-2ACF-664B-88D4-EC388BA4F20B}"/>
              </a:ext>
            </a:extLst>
          </p:cNvPr>
          <p:cNvSpPr>
            <a:spLocks noGrp="1"/>
          </p:cNvSpPr>
          <p:nvPr>
            <p:ph type="title"/>
          </p:nvPr>
        </p:nvSpPr>
        <p:spPr>
          <a:xfrm>
            <a:off x="1295400" y="304800"/>
            <a:ext cx="7239000" cy="914400"/>
          </a:xfrm>
        </p:spPr>
        <p:txBody>
          <a:bodyPr/>
          <a:lstStyle/>
          <a:p>
            <a:r>
              <a:rPr lang="en-US" dirty="0"/>
              <a:t>Recap of Strategies From Previous Sessions</a:t>
            </a:r>
          </a:p>
        </p:txBody>
      </p:sp>
      <p:sp>
        <p:nvSpPr>
          <p:cNvPr id="3" name="Content Placeholder 2">
            <a:extLst>
              <a:ext uri="{FF2B5EF4-FFF2-40B4-BE49-F238E27FC236}">
                <a16:creationId xmlns:a16="http://schemas.microsoft.com/office/drawing/2014/main" id="{DE53479E-A07E-6846-8E35-FB16BA084AB4}"/>
              </a:ext>
            </a:extLst>
          </p:cNvPr>
          <p:cNvSpPr>
            <a:spLocks noGrp="1"/>
          </p:cNvSpPr>
          <p:nvPr>
            <p:ph idx="1"/>
          </p:nvPr>
        </p:nvSpPr>
        <p:spPr>
          <a:xfrm>
            <a:off x="609600" y="1676400"/>
            <a:ext cx="7924800" cy="4572000"/>
          </a:xfrm>
        </p:spPr>
        <p:txBody>
          <a:bodyPr/>
          <a:lstStyle/>
          <a:p>
            <a:pPr marL="0" indent="0">
              <a:spcBef>
                <a:spcPts val="1200"/>
              </a:spcBef>
              <a:spcAft>
                <a:spcPts val="600"/>
              </a:spcAft>
              <a:buNone/>
            </a:pPr>
            <a:r>
              <a:rPr lang="en-US" dirty="0"/>
              <a:t>The model literacy lessons:</a:t>
            </a:r>
          </a:p>
          <a:p>
            <a:pPr>
              <a:spcBef>
                <a:spcPts val="1200"/>
              </a:spcBef>
              <a:spcAft>
                <a:spcPts val="600"/>
              </a:spcAft>
            </a:pPr>
            <a:r>
              <a:rPr lang="en-US" dirty="0"/>
              <a:t>Prepared students to understand texts by building knowledge about the speech. </a:t>
            </a:r>
          </a:p>
          <a:p>
            <a:pPr>
              <a:spcBef>
                <a:spcPts val="1200"/>
              </a:spcBef>
              <a:spcAft>
                <a:spcPts val="600"/>
              </a:spcAft>
            </a:pPr>
            <a:r>
              <a:rPr lang="en-US" dirty="0"/>
              <a:t>Asked students to go deep and interact with the text in various ways.</a:t>
            </a:r>
          </a:p>
          <a:p>
            <a:pPr>
              <a:spcBef>
                <a:spcPts val="1200"/>
              </a:spcBef>
              <a:spcAft>
                <a:spcPts val="600"/>
              </a:spcAft>
            </a:pPr>
            <a:r>
              <a:rPr lang="en-US" dirty="0"/>
              <a:t>Invited students to secure their knowledge and show their understanding at the conclusion of the lesson.</a:t>
            </a:r>
          </a:p>
        </p:txBody>
      </p:sp>
    </p:spTree>
    <p:extLst>
      <p:ext uri="{BB962C8B-B14F-4D97-AF65-F5344CB8AC3E}">
        <p14:creationId xmlns:p14="http://schemas.microsoft.com/office/powerpoint/2010/main" val="96094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E897-5E46-5649-9365-6D87057BF183}"/>
              </a:ext>
            </a:extLst>
          </p:cNvPr>
          <p:cNvSpPr>
            <a:spLocks noGrp="1"/>
          </p:cNvSpPr>
          <p:nvPr>
            <p:ph type="title"/>
          </p:nvPr>
        </p:nvSpPr>
        <p:spPr/>
        <p:txBody>
          <a:bodyPr/>
          <a:lstStyle/>
          <a:p>
            <a:r>
              <a:rPr lang="en-US" dirty="0"/>
              <a:t>Two Resources</a:t>
            </a:r>
          </a:p>
        </p:txBody>
      </p:sp>
      <p:sp>
        <p:nvSpPr>
          <p:cNvPr id="3" name="Content Placeholder 2">
            <a:extLst>
              <a:ext uri="{FF2B5EF4-FFF2-40B4-BE49-F238E27FC236}">
                <a16:creationId xmlns:a16="http://schemas.microsoft.com/office/drawing/2014/main" id="{0E8F4317-9F3A-2447-93D8-20B18B3A572D}"/>
              </a:ext>
            </a:extLst>
          </p:cNvPr>
          <p:cNvSpPr>
            <a:spLocks noGrp="1"/>
          </p:cNvSpPr>
          <p:nvPr>
            <p:ph idx="1"/>
          </p:nvPr>
        </p:nvSpPr>
        <p:spPr/>
        <p:txBody>
          <a:bodyPr/>
          <a:lstStyle/>
          <a:p>
            <a:pPr marL="457200" indent="-457200">
              <a:spcAft>
                <a:spcPts val="600"/>
              </a:spcAft>
              <a:buFont typeface="+mj-lt"/>
              <a:buAutoNum type="arabicPeriod"/>
            </a:pPr>
            <a:r>
              <a:rPr lang="en-US" dirty="0"/>
              <a:t>Sample lessons have been “enhanced” through annotations to model the activity you will undertake with your selected lesson.</a:t>
            </a:r>
          </a:p>
          <a:p>
            <a:pPr marL="457200" indent="-457200">
              <a:spcAft>
                <a:spcPts val="600"/>
              </a:spcAft>
              <a:buFont typeface="+mj-lt"/>
              <a:buAutoNum type="arabicPeriod"/>
            </a:pPr>
            <a:r>
              <a:rPr lang="en-US" dirty="0"/>
              <a:t>Participant Materials offer you a set of possible instructional strategies you can add to your lesson(s) to better support ELs.</a:t>
            </a:r>
          </a:p>
          <a:p>
            <a:pPr marL="0" indent="0">
              <a:buNone/>
            </a:pPr>
            <a:endParaRPr lang="en-US" dirty="0"/>
          </a:p>
          <a:p>
            <a:pPr marL="0" indent="0">
              <a:buNone/>
            </a:pPr>
            <a:endParaRPr lang="en-US" dirty="0"/>
          </a:p>
          <a:p>
            <a:pPr marL="0" indent="0" algn="r">
              <a:buNone/>
            </a:pPr>
            <a:r>
              <a:rPr lang="en-US" dirty="0"/>
              <a:t>Let’s take a closer look at both resources. . .</a:t>
            </a:r>
          </a:p>
        </p:txBody>
      </p:sp>
    </p:spTree>
    <p:extLst>
      <p:ext uri="{BB962C8B-B14F-4D97-AF65-F5344CB8AC3E}">
        <p14:creationId xmlns:p14="http://schemas.microsoft.com/office/powerpoint/2010/main" val="295228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FCF6-1C6C-497F-90A1-4C5E65E0DB5A}"/>
              </a:ext>
            </a:extLst>
          </p:cNvPr>
          <p:cNvSpPr>
            <a:spLocks noGrp="1"/>
          </p:cNvSpPr>
          <p:nvPr>
            <p:ph type="title" idx="4294967295"/>
          </p:nvPr>
        </p:nvSpPr>
        <p:spPr>
          <a:xfrm>
            <a:off x="923329" y="211834"/>
            <a:ext cx="7467600" cy="914400"/>
          </a:xfrm>
        </p:spPr>
        <p:txBody>
          <a:bodyPr/>
          <a:lstStyle/>
          <a:p>
            <a:r>
              <a:rPr lang="en-US" dirty="0"/>
              <a:t>Sample Lessons With Enhancements</a:t>
            </a:r>
          </a:p>
        </p:txBody>
      </p:sp>
      <p:pic>
        <p:nvPicPr>
          <p:cNvPr id="5" name="Picture 4" descr="Sample lesson">
            <a:extLst>
              <a:ext uri="{FF2B5EF4-FFF2-40B4-BE49-F238E27FC236}">
                <a16:creationId xmlns:a16="http://schemas.microsoft.com/office/drawing/2014/main" id="{3E18744D-2DA4-4D37-94C5-5AB6F630224B}"/>
              </a:ext>
            </a:extLst>
          </p:cNvPr>
          <p:cNvPicPr>
            <a:picLocks noChangeAspect="1"/>
          </p:cNvPicPr>
          <p:nvPr/>
        </p:nvPicPr>
        <p:blipFill rotWithShape="1">
          <a:blip r:embed="rId3"/>
          <a:srcRect r="556"/>
          <a:stretch/>
        </p:blipFill>
        <p:spPr>
          <a:xfrm>
            <a:off x="76200" y="2133600"/>
            <a:ext cx="7196987" cy="4267200"/>
          </a:xfrm>
          <a:prstGeom prst="rect">
            <a:avLst/>
          </a:prstGeom>
        </p:spPr>
      </p:pic>
      <p:pic>
        <p:nvPicPr>
          <p:cNvPr id="7" name="Picture 6" descr="Lesson explanation">
            <a:extLst>
              <a:ext uri="{FF2B5EF4-FFF2-40B4-BE49-F238E27FC236}">
                <a16:creationId xmlns:a16="http://schemas.microsoft.com/office/drawing/2014/main" id="{B8A8E85B-00BA-4E85-A803-E02F17D2D0B1}"/>
              </a:ext>
            </a:extLst>
          </p:cNvPr>
          <p:cNvPicPr>
            <a:picLocks noChangeAspect="1"/>
          </p:cNvPicPr>
          <p:nvPr/>
        </p:nvPicPr>
        <p:blipFill>
          <a:blip r:embed="rId4"/>
          <a:stretch>
            <a:fillRect/>
          </a:stretch>
        </p:blipFill>
        <p:spPr>
          <a:xfrm>
            <a:off x="2590800" y="1478788"/>
            <a:ext cx="3978541" cy="548008"/>
          </a:xfrm>
          <a:prstGeom prst="rect">
            <a:avLst/>
          </a:prstGeom>
          <a:ln w="19050">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CF171C9-AFB0-49C3-B1FD-37636AD367F4}"/>
              </a:ext>
              <a:ext uri="{C183D7F6-B498-43B3-948B-1728B52AA6E4}">
                <adec:decorative xmlns:adec="http://schemas.microsoft.com/office/drawing/2017/decorative" val="1"/>
              </a:ext>
            </a:extLst>
          </p:cNvPr>
          <p:cNvSpPr/>
          <p:nvPr/>
        </p:nvSpPr>
        <p:spPr bwMode="auto">
          <a:xfrm>
            <a:off x="848436" y="2421407"/>
            <a:ext cx="751764" cy="245593"/>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9" name="Straight Arrow Connector 8">
            <a:extLst>
              <a:ext uri="{FF2B5EF4-FFF2-40B4-BE49-F238E27FC236}">
                <a16:creationId xmlns:a16="http://schemas.microsoft.com/office/drawing/2014/main" id="{7331D15A-10C3-4274-BC4A-0D74247D2008}"/>
              </a:ext>
              <a:ext uri="{C183D7F6-B498-43B3-948B-1728B52AA6E4}">
                <adec:decorative xmlns:adec="http://schemas.microsoft.com/office/drawing/2017/decorative" val="1"/>
              </a:ext>
            </a:extLst>
          </p:cNvPr>
          <p:cNvCxnSpPr>
            <a:cxnSpLocks/>
          </p:cNvCxnSpPr>
          <p:nvPr/>
        </p:nvCxnSpPr>
        <p:spPr bwMode="auto">
          <a:xfrm flipH="1">
            <a:off x="1526398" y="1788545"/>
            <a:ext cx="1064402" cy="647119"/>
          </a:xfrm>
          <a:prstGeom prst="straightConnector1">
            <a:avLst/>
          </a:prstGeom>
          <a:noFill/>
          <a:ln w="38100" cap="flat" cmpd="sng" algn="ctr">
            <a:solidFill>
              <a:srgbClr val="C2262C"/>
            </a:solidFill>
            <a:prstDash val="solid"/>
            <a:round/>
            <a:headEnd type="none" w="med" len="med"/>
            <a:tailEnd type="triangle"/>
          </a:ln>
          <a:effectLst/>
        </p:spPr>
      </p:cxnSp>
      <p:sp>
        <p:nvSpPr>
          <p:cNvPr id="13" name="Rectangle 12">
            <a:extLst>
              <a:ext uri="{FF2B5EF4-FFF2-40B4-BE49-F238E27FC236}">
                <a16:creationId xmlns:a16="http://schemas.microsoft.com/office/drawing/2014/main" id="{BB3D4A85-0F72-4D71-A43A-6BA989DB0A4E}"/>
              </a:ext>
              <a:ext uri="{C183D7F6-B498-43B3-948B-1728B52AA6E4}">
                <adec:decorative xmlns:adec="http://schemas.microsoft.com/office/drawing/2017/decorative" val="1"/>
              </a:ext>
            </a:extLst>
          </p:cNvPr>
          <p:cNvSpPr/>
          <p:nvPr/>
        </p:nvSpPr>
        <p:spPr bwMode="auto">
          <a:xfrm>
            <a:off x="811080" y="4148333"/>
            <a:ext cx="4942764" cy="548008"/>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14" name="Straight Arrow Connector 13">
            <a:extLst>
              <a:ext uri="{FF2B5EF4-FFF2-40B4-BE49-F238E27FC236}">
                <a16:creationId xmlns:a16="http://schemas.microsoft.com/office/drawing/2014/main" id="{D7949F67-CBD3-4750-BFB0-1F29D645B9DF}"/>
              </a:ext>
              <a:ext uri="{C183D7F6-B498-43B3-948B-1728B52AA6E4}">
                <adec:decorative xmlns:adec="http://schemas.microsoft.com/office/drawing/2017/decorative" val="1"/>
              </a:ext>
            </a:extLst>
          </p:cNvPr>
          <p:cNvCxnSpPr>
            <a:cxnSpLocks/>
          </p:cNvCxnSpPr>
          <p:nvPr/>
        </p:nvCxnSpPr>
        <p:spPr bwMode="auto">
          <a:xfrm flipH="1">
            <a:off x="3674694" y="3657600"/>
            <a:ext cx="889237" cy="490733"/>
          </a:xfrm>
          <a:prstGeom prst="straightConnector1">
            <a:avLst/>
          </a:prstGeom>
          <a:noFill/>
          <a:ln w="38100" cap="flat" cmpd="sng" algn="ctr">
            <a:solidFill>
              <a:srgbClr val="C2262C"/>
            </a:solidFill>
            <a:prstDash val="solid"/>
            <a:round/>
            <a:headEnd type="none" w="med" len="med"/>
            <a:tailEnd type="triangle"/>
          </a:ln>
          <a:effectLst/>
        </p:spPr>
      </p:cxnSp>
      <p:sp>
        <p:nvSpPr>
          <p:cNvPr id="21" name="Rectangle 20">
            <a:extLst>
              <a:ext uri="{FF2B5EF4-FFF2-40B4-BE49-F238E27FC236}">
                <a16:creationId xmlns:a16="http://schemas.microsoft.com/office/drawing/2014/main" id="{742D0286-B0F9-4EF5-8E34-64FBD9B5EA42}"/>
              </a:ext>
              <a:ext uri="{C183D7F6-B498-43B3-948B-1728B52AA6E4}">
                <adec:decorative xmlns:adec="http://schemas.microsoft.com/office/drawing/2017/decorative" val="1"/>
              </a:ext>
            </a:extLst>
          </p:cNvPr>
          <p:cNvSpPr/>
          <p:nvPr/>
        </p:nvSpPr>
        <p:spPr bwMode="auto">
          <a:xfrm>
            <a:off x="811080" y="5486400"/>
            <a:ext cx="4370520" cy="320040"/>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22" name="Straight Arrow Connector 21">
            <a:extLst>
              <a:ext uri="{FF2B5EF4-FFF2-40B4-BE49-F238E27FC236}">
                <a16:creationId xmlns:a16="http://schemas.microsoft.com/office/drawing/2014/main" id="{2FA64D45-6845-4921-9BB5-1559F4EAFFEA}"/>
              </a:ext>
              <a:ext uri="{C183D7F6-B498-43B3-948B-1728B52AA6E4}">
                <adec:decorative xmlns:adec="http://schemas.microsoft.com/office/drawing/2017/decorative" val="1"/>
              </a:ext>
            </a:extLst>
          </p:cNvPr>
          <p:cNvCxnSpPr>
            <a:cxnSpLocks/>
          </p:cNvCxnSpPr>
          <p:nvPr/>
        </p:nvCxnSpPr>
        <p:spPr bwMode="auto">
          <a:xfrm flipH="1">
            <a:off x="4406663" y="5022428"/>
            <a:ext cx="889237" cy="490733"/>
          </a:xfrm>
          <a:prstGeom prst="straightConnector1">
            <a:avLst/>
          </a:prstGeom>
          <a:noFill/>
          <a:ln w="38100" cap="flat" cmpd="sng" algn="ctr">
            <a:solidFill>
              <a:srgbClr val="C2262C"/>
            </a:solidFill>
            <a:prstDash val="solid"/>
            <a:round/>
            <a:headEnd type="none" w="med" len="med"/>
            <a:tailEnd type="triangle"/>
          </a:ln>
          <a:effectLst/>
        </p:spPr>
      </p:cxnSp>
      <p:pic>
        <p:nvPicPr>
          <p:cNvPr id="4" name="Picture 3" descr="Lesson explanation">
            <a:extLst>
              <a:ext uri="{FF2B5EF4-FFF2-40B4-BE49-F238E27FC236}">
                <a16:creationId xmlns:a16="http://schemas.microsoft.com/office/drawing/2014/main" id="{46EFCF81-47F6-47CE-8D31-75644E31D6E5}"/>
              </a:ext>
            </a:extLst>
          </p:cNvPr>
          <p:cNvPicPr>
            <a:picLocks noChangeAspect="1"/>
          </p:cNvPicPr>
          <p:nvPr/>
        </p:nvPicPr>
        <p:blipFill>
          <a:blip r:embed="rId5"/>
          <a:stretch>
            <a:fillRect/>
          </a:stretch>
        </p:blipFill>
        <p:spPr>
          <a:xfrm>
            <a:off x="4572000" y="2862067"/>
            <a:ext cx="3916734" cy="947933"/>
          </a:xfrm>
          <a:prstGeom prst="rect">
            <a:avLst/>
          </a:prstGeom>
          <a:ln w="19050">
            <a:solidFill>
              <a:schemeClr val="tx1"/>
            </a:solidFill>
          </a:ln>
          <a:effectLst>
            <a:outerShdw blurRad="50800" dist="38100" dir="2700000" algn="tl" rotWithShape="0">
              <a:prstClr val="black">
                <a:alpha val="40000"/>
              </a:prstClr>
            </a:outerShdw>
          </a:effectLst>
        </p:spPr>
      </p:pic>
      <p:pic>
        <p:nvPicPr>
          <p:cNvPr id="10" name="Picture 9" descr="Lesson explanation">
            <a:extLst>
              <a:ext uri="{FF2B5EF4-FFF2-40B4-BE49-F238E27FC236}">
                <a16:creationId xmlns:a16="http://schemas.microsoft.com/office/drawing/2014/main" id="{30C141A8-2494-4776-8AE9-DE07966EFAA1}"/>
              </a:ext>
            </a:extLst>
          </p:cNvPr>
          <p:cNvPicPr>
            <a:picLocks noChangeAspect="1"/>
          </p:cNvPicPr>
          <p:nvPr/>
        </p:nvPicPr>
        <p:blipFill>
          <a:blip r:embed="rId6"/>
          <a:stretch>
            <a:fillRect/>
          </a:stretch>
        </p:blipFill>
        <p:spPr>
          <a:xfrm>
            <a:off x="5295900" y="4062412"/>
            <a:ext cx="3771900" cy="2085975"/>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320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55245</TotalTime>
  <Pages>39</Pages>
  <Words>2485</Words>
  <Application>Microsoft Office PowerPoint</Application>
  <PresentationFormat>Overhead</PresentationFormat>
  <Paragraphs>257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PGothic</vt:lpstr>
      <vt:lpstr>Arial</vt:lpstr>
      <vt:lpstr>Calibri</vt:lpstr>
      <vt:lpstr>Times</vt:lpstr>
      <vt:lpstr>Times New Roman</vt:lpstr>
      <vt:lpstr>Trebuchet MS</vt:lpstr>
      <vt:lpstr>Wingdings</vt:lpstr>
      <vt:lpstr>SAMPLE</vt:lpstr>
      <vt:lpstr>Cultivating a Language and Content Focus for English Learners:  Enhancing Your Lessons</vt:lpstr>
      <vt:lpstr>Disclaimer</vt:lpstr>
      <vt:lpstr>Session Overview</vt:lpstr>
      <vt:lpstr>Shared Norms</vt:lpstr>
      <vt:lpstr>INTRODUCTION TO THE  DAY’S ACTIVITIES: 20 MINUTES</vt:lpstr>
      <vt:lpstr>Purpose of Activities</vt:lpstr>
      <vt:lpstr>Recap of Strategies From Previous Sessions</vt:lpstr>
      <vt:lpstr>Two Resources</vt:lpstr>
      <vt:lpstr>Sample Lessons With Enhancements</vt:lpstr>
      <vt:lpstr>Participant Materials</vt:lpstr>
      <vt:lpstr>CRITIQUE AND STRENGTHEN SELECTED LESSON(S): 2.5 HOURS</vt:lpstr>
      <vt:lpstr>Team Time: 120 minutes</vt:lpstr>
      <vt:lpstr>Team Time, cont’d.</vt:lpstr>
      <vt:lpstr>BREAK TIME: 60 MINUTES </vt:lpstr>
      <vt:lpstr>Team Time, cont’d: 30 minutes</vt:lpstr>
      <vt:lpstr>REVIEWING ONE ANOTHER’S ENHANCED LESSONS:  30 MINUTES</vt:lpstr>
      <vt:lpstr>Team Time: 30 minutes</vt:lpstr>
      <vt:lpstr>Reflections on Each Other’s Lesson Enhancements </vt:lpstr>
      <vt:lpstr>How Can You Use This Training?</vt:lpstr>
      <vt:lpstr>Your Next Steps</vt:lpstr>
      <vt:lpstr>Wrap-Up</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a Language and Content Focus for English Learners:  Enhance Your Lessons</dc:title>
  <dc:subject/>
  <dc:creator>Susan Pimentel</dc:creator>
  <cp:keywords/>
  <dc:description/>
  <cp:lastModifiedBy>Spacone, Ronna</cp:lastModifiedBy>
  <cp:revision>1590</cp:revision>
  <cp:lastPrinted>2019-10-24T15:07:09Z</cp:lastPrinted>
  <dcterms:created xsi:type="dcterms:W3CDTF">2008-12-30T23:46:17Z</dcterms:created>
  <dcterms:modified xsi:type="dcterms:W3CDTF">2025-04-11T21:08:13Z</dcterms:modified>
  <cp:category/>
</cp:coreProperties>
</file>