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0" r:id="rId1"/>
  </p:sldMasterIdLst>
  <p:notesMasterIdLst>
    <p:notesMasterId r:id="rId97"/>
  </p:notesMasterIdLst>
  <p:handoutMasterIdLst>
    <p:handoutMasterId r:id="rId98"/>
  </p:handoutMasterIdLst>
  <p:sldIdLst>
    <p:sldId id="849" r:id="rId2"/>
    <p:sldId id="776" r:id="rId3"/>
    <p:sldId id="668" r:id="rId4"/>
    <p:sldId id="820" r:id="rId5"/>
    <p:sldId id="819" r:id="rId6"/>
    <p:sldId id="529" r:id="rId7"/>
    <p:sldId id="787" r:id="rId8"/>
    <p:sldId id="772" r:id="rId9"/>
    <p:sldId id="830" r:id="rId10"/>
    <p:sldId id="784" r:id="rId11"/>
    <p:sldId id="333" r:id="rId12"/>
    <p:sldId id="788" r:id="rId13"/>
    <p:sldId id="775" r:id="rId14"/>
    <p:sldId id="495" r:id="rId15"/>
    <p:sldId id="502" r:id="rId16"/>
    <p:sldId id="654" r:id="rId17"/>
    <p:sldId id="846" r:id="rId18"/>
    <p:sldId id="848" r:id="rId19"/>
    <p:sldId id="789" r:id="rId20"/>
    <p:sldId id="643" r:id="rId21"/>
    <p:sldId id="790" r:id="rId22"/>
    <p:sldId id="515" r:id="rId23"/>
    <p:sldId id="514" r:id="rId24"/>
    <p:sldId id="516" r:id="rId25"/>
    <p:sldId id="644" r:id="rId26"/>
    <p:sldId id="791" r:id="rId27"/>
    <p:sldId id="742" r:id="rId28"/>
    <p:sldId id="808" r:id="rId29"/>
    <p:sldId id="810" r:id="rId30"/>
    <p:sldId id="809" r:id="rId31"/>
    <p:sldId id="811" r:id="rId32"/>
    <p:sldId id="521" r:id="rId33"/>
    <p:sldId id="837" r:id="rId34"/>
    <p:sldId id="645" r:id="rId35"/>
    <p:sldId id="792" r:id="rId36"/>
    <p:sldId id="758" r:id="rId37"/>
    <p:sldId id="527" r:id="rId38"/>
    <p:sldId id="822" r:id="rId39"/>
    <p:sldId id="832" r:id="rId40"/>
    <p:sldId id="781" r:id="rId41"/>
    <p:sldId id="826" r:id="rId42"/>
    <p:sldId id="794" r:id="rId43"/>
    <p:sldId id="647" r:id="rId44"/>
    <p:sldId id="795" r:id="rId45"/>
    <p:sldId id="759" r:id="rId46"/>
    <p:sldId id="539" r:id="rId47"/>
    <p:sldId id="531" r:id="rId48"/>
    <p:sldId id="646" r:id="rId49"/>
    <p:sldId id="798" r:id="rId50"/>
    <p:sldId id="763" r:id="rId51"/>
    <p:sldId id="540" r:id="rId52"/>
    <p:sldId id="761" r:id="rId53"/>
    <p:sldId id="745" r:id="rId54"/>
    <p:sldId id="757" r:id="rId55"/>
    <p:sldId id="777" r:id="rId56"/>
    <p:sldId id="778" r:id="rId57"/>
    <p:sldId id="779" r:id="rId58"/>
    <p:sldId id="649" r:id="rId59"/>
    <p:sldId id="799" r:id="rId60"/>
    <p:sldId id="672" r:id="rId61"/>
    <p:sldId id="823" r:id="rId62"/>
    <p:sldId id="542" r:id="rId63"/>
    <p:sldId id="648" r:id="rId64"/>
    <p:sldId id="786" r:id="rId65"/>
    <p:sldId id="796" r:id="rId66"/>
    <p:sldId id="535" r:id="rId67"/>
    <p:sldId id="797" r:id="rId68"/>
    <p:sldId id="760" r:id="rId69"/>
    <p:sldId id="836" r:id="rId70"/>
    <p:sldId id="555" r:id="rId71"/>
    <p:sldId id="838" r:id="rId72"/>
    <p:sldId id="650" r:id="rId73"/>
    <p:sldId id="785" r:id="rId74"/>
    <p:sldId id="800" r:id="rId75"/>
    <p:sldId id="801" r:id="rId76"/>
    <p:sldId id="802" r:id="rId77"/>
    <p:sldId id="764" r:id="rId78"/>
    <p:sldId id="752" r:id="rId79"/>
    <p:sldId id="552" r:id="rId80"/>
    <p:sldId id="829" r:id="rId81"/>
    <p:sldId id="839" r:id="rId82"/>
    <p:sldId id="805" r:id="rId83"/>
    <p:sldId id="766" r:id="rId84"/>
    <p:sldId id="651" r:id="rId85"/>
    <p:sldId id="806" r:id="rId86"/>
    <p:sldId id="828" r:id="rId87"/>
    <p:sldId id="594" r:id="rId88"/>
    <p:sldId id="652" r:id="rId89"/>
    <p:sldId id="807" r:id="rId90"/>
    <p:sldId id="768" r:id="rId91"/>
    <p:sldId id="595" r:id="rId92"/>
    <p:sldId id="827" r:id="rId93"/>
    <p:sldId id="762" r:id="rId94"/>
    <p:sldId id="825" r:id="rId95"/>
    <p:sldId id="570" r:id="rId96"/>
  </p:sldIdLst>
  <p:sldSz cx="9144000" cy="6858000" type="overhead"/>
  <p:notesSz cx="7102475" cy="9388475"/>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orient="horz" pos="1872">
          <p15:clr>
            <a:srgbClr val="A4A3A4"/>
          </p15:clr>
        </p15:guide>
        <p15:guide id="3" pos="624">
          <p15:clr>
            <a:srgbClr val="A4A3A4"/>
          </p15:clr>
        </p15:guide>
        <p15:guide id="4" pos="5568">
          <p15:clr>
            <a:srgbClr val="A4A3A4"/>
          </p15:clr>
        </p15:guide>
        <p15:guide id="5" pos="864">
          <p15:clr>
            <a:srgbClr val="A4A3A4"/>
          </p15:clr>
        </p15:guide>
      </p15:sldGuideLst>
    </p:ext>
    <p:ext uri="{2D200454-40CA-4A62-9FC3-DE9A4176ACB9}">
      <p15:notesGuideLst xmlns:p15="http://schemas.microsoft.com/office/powerpoint/2012/main">
        <p15:guide id="1" orient="horz" pos="2956">
          <p15:clr>
            <a:srgbClr val="A4A3A4"/>
          </p15:clr>
        </p15:guide>
        <p15:guide id="2" pos="2237">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7E5441-9832-C233-AF0C-5E9CB20A7833}" name="Sue Pimentel" initials="MOU" userId="Sue Pimentel" providerId="None"/>
  <p188:author id="{EBAE916C-3461-571D-028D-49A54500049B}" name="EMK" initials="E" userId="EMK" providerId="None"/>
  <p188:author id="{EC8AEC8E-716D-840B-8FE1-496A5BB3274B}" name="Nicole Bravo" initials="NB" userId="S::nicole.bravo@newventurefund.org::2f1cd653-a797-4885-8006-739dcf5b6e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MK" initials="E" lastIdx="142" clrIdx="6">
    <p:extLst>
      <p:ext uri="{19B8F6BF-5375-455C-9EA6-DF929625EA0E}">
        <p15:presenceInfo xmlns:p15="http://schemas.microsoft.com/office/powerpoint/2012/main" userId="EMK" providerId="None"/>
      </p:ext>
    </p:extLst>
  </p:cmAuthor>
  <p:cmAuthor id="1" name="Sue Pimentel" initials="SP" lastIdx="322" clrIdx="0"/>
  <p:cmAuthor id="8" name="Jane Roy" initials="JR [2]" lastIdx="31" clrIdx="7">
    <p:extLst>
      <p:ext uri="{19B8F6BF-5375-455C-9EA6-DF929625EA0E}">
        <p15:presenceInfo xmlns:p15="http://schemas.microsoft.com/office/powerpoint/2012/main" userId="297fef348074a69a" providerId="Windows Live"/>
      </p:ext>
    </p:extLst>
  </p:cmAuthor>
  <p:cmAuthor id="2" name="Nicole Bravo" initials="NB" lastIdx="2" clrIdx="1">
    <p:extLst>
      <p:ext uri="{19B8F6BF-5375-455C-9EA6-DF929625EA0E}">
        <p15:presenceInfo xmlns:p15="http://schemas.microsoft.com/office/powerpoint/2012/main" userId="S::nbravo@standardswork.org::b12bd0f0-a70a-4e99-aab9-169971280aa0" providerId="AD"/>
      </p:ext>
    </p:extLst>
  </p:cmAuthor>
  <p:cmAuthor id="9" name="Nicole Bravo" initials="NB [3]" lastIdx="5" clrIdx="8">
    <p:extLst>
      <p:ext uri="{19B8F6BF-5375-455C-9EA6-DF929625EA0E}">
        <p15:presenceInfo xmlns:p15="http://schemas.microsoft.com/office/powerpoint/2012/main" userId="S::nbravo@studentsachieve.net::b1bea685-5dc1-422c-b885-3190c62a958b" providerId="AD"/>
      </p:ext>
    </p:extLst>
  </p:cmAuthor>
  <p:cmAuthor id="3" name="Roy, Jane" initials="RJ" lastIdx="38" clrIdx="2">
    <p:extLst>
      <p:ext uri="{19B8F6BF-5375-455C-9EA6-DF929625EA0E}">
        <p15:presenceInfo xmlns:p15="http://schemas.microsoft.com/office/powerpoint/2012/main" userId="S::jane.roy@sdstate.edu::689e3b44-f3c2-4e4f-b1c6-d0e95a0686ae" providerId="AD"/>
      </p:ext>
    </p:extLst>
  </p:cmAuthor>
  <p:cmAuthor id="10" name="Susan Pimentel" initials="SP" lastIdx="1" clrIdx="9">
    <p:extLst>
      <p:ext uri="{19B8F6BF-5375-455C-9EA6-DF929625EA0E}">
        <p15:presenceInfo xmlns:p15="http://schemas.microsoft.com/office/powerpoint/2012/main" userId="S::spimentel@standardswork.org::3c120f26-7d56-47fa-9efc-2436a8ce20c2" providerId="AD"/>
      </p:ext>
    </p:extLst>
  </p:cmAuthor>
  <p:cmAuthor id="4" name="Jane Roy" initials="JR" lastIdx="109" clrIdx="3">
    <p:extLst>
      <p:ext uri="{19B8F6BF-5375-455C-9EA6-DF929625EA0E}">
        <p15:presenceInfo xmlns:p15="http://schemas.microsoft.com/office/powerpoint/2012/main" userId="Jane Roy" providerId="None"/>
      </p:ext>
    </p:extLst>
  </p:cmAuthor>
  <p:cmAuthor id="5" name="Nicole Bravo" initials="NB [2]" lastIdx="38" clrIdx="4">
    <p:extLst>
      <p:ext uri="{19B8F6BF-5375-455C-9EA6-DF929625EA0E}">
        <p15:presenceInfo xmlns:p15="http://schemas.microsoft.com/office/powerpoint/2012/main" userId="Nicole Bravo" providerId="None"/>
      </p:ext>
    </p:extLst>
  </p:cmAuthor>
  <p:cmAuthor id="6" name="Microsoft Office User" initials="MOU" lastIdx="13"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5D90"/>
    <a:srgbClr val="C12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33" autoAdjust="0"/>
    <p:restoredTop sz="69139" autoAdjust="0"/>
  </p:normalViewPr>
  <p:slideViewPr>
    <p:cSldViewPr>
      <p:cViewPr varScale="1">
        <p:scale>
          <a:sx n="45" d="100"/>
          <a:sy n="45" d="100"/>
        </p:scale>
        <p:origin x="1162" y="27"/>
      </p:cViewPr>
      <p:guideLst>
        <p:guide orient="horz" pos="672"/>
        <p:guide orient="horz" pos="1872"/>
        <p:guide pos="624"/>
        <p:guide pos="5568"/>
        <p:guide pos="864"/>
      </p:guideLst>
    </p:cSldViewPr>
  </p:slideViewPr>
  <p:outlineViewPr>
    <p:cViewPr>
      <p:scale>
        <a:sx n="33" d="100"/>
        <a:sy n="33" d="100"/>
      </p:scale>
      <p:origin x="0" y="-65256"/>
    </p:cViewPr>
  </p:outlineViewPr>
  <p:notesTextViewPr>
    <p:cViewPr>
      <p:scale>
        <a:sx n="105" d="100"/>
        <a:sy n="105" d="100"/>
      </p:scale>
      <p:origin x="0" y="0"/>
    </p:cViewPr>
  </p:notesTextViewPr>
  <p:sorterViewPr>
    <p:cViewPr varScale="1">
      <p:scale>
        <a:sx n="1" d="1"/>
        <a:sy n="1" d="1"/>
      </p:scale>
      <p:origin x="0" y="0"/>
    </p:cViewPr>
  </p:sorterViewPr>
  <p:notesViewPr>
    <p:cSldViewPr>
      <p:cViewPr>
        <p:scale>
          <a:sx n="88" d="100"/>
          <a:sy n="88" d="100"/>
        </p:scale>
        <p:origin x="3608" y="24"/>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84B7A0D-B0E6-3C40-8006-2C381362D1D1}"/>
              </a:ext>
            </a:extLst>
          </p:cNvPr>
          <p:cNvSpPr>
            <a:spLocks noChangeArrowheads="1"/>
          </p:cNvSpPr>
          <p:nvPr/>
        </p:nvSpPr>
        <p:spPr bwMode="auto">
          <a:xfrm>
            <a:off x="3194050" y="8943975"/>
            <a:ext cx="712788" cy="260350"/>
          </a:xfrm>
          <a:prstGeom prst="rect">
            <a:avLst/>
          </a:prstGeom>
          <a:noFill/>
          <a:ln>
            <a:noFill/>
          </a:ln>
        </p:spPr>
        <p:txBody>
          <a:bodyPr wrap="none" lIns="91605" tIns="45802" rIns="91605" bIns="45802">
            <a:spAutoFit/>
          </a:bodyPr>
          <a:lstStyle>
            <a:lvl1pPr defTabSz="892175">
              <a:defRPr sz="2200" b="1">
                <a:solidFill>
                  <a:schemeClr val="tx1"/>
                </a:solidFill>
                <a:latin typeface="Times New Roman" panose="02020603050405020304" pitchFamily="18" charset="0"/>
                <a:ea typeface="MS PGothic" panose="020B0600070205080204" pitchFamily="34" charset="-128"/>
              </a:defRPr>
            </a:lvl1pPr>
            <a:lvl2pPr marL="742950" indent="-285750" defTabSz="892175">
              <a:defRPr sz="2200" b="1">
                <a:solidFill>
                  <a:schemeClr val="tx1"/>
                </a:solidFill>
                <a:latin typeface="Times New Roman" panose="02020603050405020304" pitchFamily="18" charset="0"/>
                <a:ea typeface="MS PGothic" panose="020B0600070205080204" pitchFamily="34" charset="-128"/>
              </a:defRPr>
            </a:lvl2pPr>
            <a:lvl3pPr marL="1143000" indent="-228600" defTabSz="892175">
              <a:defRPr sz="2200" b="1">
                <a:solidFill>
                  <a:schemeClr val="tx1"/>
                </a:solidFill>
                <a:latin typeface="Times New Roman" panose="02020603050405020304" pitchFamily="18" charset="0"/>
                <a:ea typeface="MS PGothic" panose="020B0600070205080204" pitchFamily="34" charset="-128"/>
              </a:defRPr>
            </a:lvl3pPr>
            <a:lvl4pPr marL="1600200" indent="-228600" defTabSz="892175">
              <a:defRPr sz="2200" b="1">
                <a:solidFill>
                  <a:schemeClr val="tx1"/>
                </a:solidFill>
                <a:latin typeface="Times New Roman" panose="02020603050405020304" pitchFamily="18" charset="0"/>
                <a:ea typeface="MS PGothic" panose="020B0600070205080204" pitchFamily="34" charset="-128"/>
              </a:defRPr>
            </a:lvl4pPr>
            <a:lvl5pPr marL="2057400" indent="-228600" defTabSz="892175">
              <a:defRPr sz="2200" b="1">
                <a:solidFill>
                  <a:schemeClr val="tx1"/>
                </a:solidFill>
                <a:latin typeface="Times New Roman" panose="02020603050405020304" pitchFamily="18" charset="0"/>
                <a:ea typeface="MS PGothic" panose="020B0600070205080204" pitchFamily="34" charset="-128"/>
              </a:defRPr>
            </a:lvl5pPr>
            <a:lvl6pPr marL="25146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defRPr/>
            </a:pPr>
            <a:r>
              <a:rPr lang="en-US" altLang="en-US" sz="1200" b="0" dirty="0"/>
              <a:t>Page </a:t>
            </a:r>
            <a:fld id="{BC541CDC-C67A-8D40-A6E0-109DCD24311C}" type="slidenum">
              <a:rPr lang="en-US" altLang="en-US" sz="1200" b="0" smtClean="0"/>
              <a:pPr algn="ctr">
                <a:lnSpc>
                  <a:spcPct val="90000"/>
                </a:lnSpc>
                <a:defRPr/>
              </a:pPr>
              <a:t>‹#›</a:t>
            </a:fld>
            <a:endParaRPr lang="en-US" altLang="en-US" sz="1200" b="0" dirty="0"/>
          </a:p>
        </p:txBody>
      </p:sp>
    </p:spTree>
    <p:extLst>
      <p:ext uri="{BB962C8B-B14F-4D97-AF65-F5344CB8AC3E}">
        <p14:creationId xmlns:p14="http://schemas.microsoft.com/office/powerpoint/2010/main" val="328941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7531DE-B074-FB4C-820C-787A20FAD724}"/>
              </a:ext>
            </a:extLst>
          </p:cNvPr>
          <p:cNvSpPr>
            <a:spLocks noGrp="1" noChangeArrowheads="1"/>
          </p:cNvSpPr>
          <p:nvPr>
            <p:ph type="body" sz="quarter" idx="3"/>
          </p:nvPr>
        </p:nvSpPr>
        <p:spPr bwMode="auto">
          <a:xfrm>
            <a:off x="947738" y="4459288"/>
            <a:ext cx="5207000" cy="4224337"/>
          </a:xfrm>
          <a:prstGeom prst="rect">
            <a:avLst/>
          </a:prstGeom>
          <a:noFill/>
          <a:ln w="12700">
            <a:noFill/>
            <a:miter lim="800000"/>
            <a:headEnd/>
            <a:tailEnd/>
          </a:ln>
          <a:effectLst/>
        </p:spPr>
        <p:txBody>
          <a:bodyPr vert="horz" wrap="square" lIns="96511" tIns="47437" rIns="96511" bIns="47437" numCol="1" anchor="t" anchorCtr="0" compatLnSpc="1">
            <a:prstTxWarp prst="textNoShape">
              <a:avLst/>
            </a:prstTxWarp>
          </a:bodyPr>
          <a:lstStyle/>
          <a:p>
            <a:pPr lvl="0"/>
            <a:r>
              <a:rPr lang="en-US" noProof="0" dirty="0"/>
              <a:t>Body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3" name="Rectangle 3">
            <a:extLst>
              <a:ext uri="{FF2B5EF4-FFF2-40B4-BE49-F238E27FC236}">
                <a16:creationId xmlns:a16="http://schemas.microsoft.com/office/drawing/2014/main" id="{014F8297-5791-8F45-A3BA-4BF64A4F1182}"/>
              </a:ext>
            </a:extLst>
          </p:cNvPr>
          <p:cNvSpPr>
            <a:spLocks noChangeArrowheads="1"/>
          </p:cNvSpPr>
          <p:nvPr/>
        </p:nvSpPr>
        <p:spPr bwMode="auto">
          <a:xfrm>
            <a:off x="3198813" y="8943975"/>
            <a:ext cx="703262" cy="257175"/>
          </a:xfrm>
          <a:prstGeom prst="rect">
            <a:avLst/>
          </a:prstGeom>
          <a:noFill/>
          <a:ln>
            <a:noFill/>
          </a:ln>
        </p:spPr>
        <p:txBody>
          <a:bodyPr wrap="none" lIns="91605" tIns="45802" rIns="91605" bIns="45802">
            <a:spAutoFit/>
          </a:bodyPr>
          <a:lstStyle>
            <a:lvl1pPr defTabSz="892175">
              <a:defRPr sz="2200" b="1">
                <a:solidFill>
                  <a:schemeClr val="tx1"/>
                </a:solidFill>
                <a:latin typeface="Times New Roman" panose="02020603050405020304" pitchFamily="18" charset="0"/>
                <a:ea typeface="MS PGothic" panose="020B0600070205080204" pitchFamily="34" charset="-128"/>
              </a:defRPr>
            </a:lvl1pPr>
            <a:lvl2pPr marL="742950" indent="-285750" defTabSz="892175">
              <a:defRPr sz="2200" b="1">
                <a:solidFill>
                  <a:schemeClr val="tx1"/>
                </a:solidFill>
                <a:latin typeface="Times New Roman" panose="02020603050405020304" pitchFamily="18" charset="0"/>
                <a:ea typeface="MS PGothic" panose="020B0600070205080204" pitchFamily="34" charset="-128"/>
              </a:defRPr>
            </a:lvl2pPr>
            <a:lvl3pPr marL="1143000" indent="-228600" defTabSz="892175">
              <a:defRPr sz="2200" b="1">
                <a:solidFill>
                  <a:schemeClr val="tx1"/>
                </a:solidFill>
                <a:latin typeface="Times New Roman" panose="02020603050405020304" pitchFamily="18" charset="0"/>
                <a:ea typeface="MS PGothic" panose="020B0600070205080204" pitchFamily="34" charset="-128"/>
              </a:defRPr>
            </a:lvl3pPr>
            <a:lvl4pPr marL="1600200" indent="-228600" defTabSz="892175">
              <a:defRPr sz="2200" b="1">
                <a:solidFill>
                  <a:schemeClr val="tx1"/>
                </a:solidFill>
                <a:latin typeface="Times New Roman" panose="02020603050405020304" pitchFamily="18" charset="0"/>
                <a:ea typeface="MS PGothic" panose="020B0600070205080204" pitchFamily="34" charset="-128"/>
              </a:defRPr>
            </a:lvl4pPr>
            <a:lvl5pPr marL="2057400" indent="-228600" defTabSz="892175">
              <a:defRPr sz="2200" b="1">
                <a:solidFill>
                  <a:schemeClr val="tx1"/>
                </a:solidFill>
                <a:latin typeface="Times New Roman" panose="02020603050405020304" pitchFamily="18" charset="0"/>
                <a:ea typeface="MS PGothic" panose="020B0600070205080204" pitchFamily="34" charset="-128"/>
              </a:defRPr>
            </a:lvl5pPr>
            <a:lvl6pPr marL="25146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defRPr/>
            </a:pPr>
            <a:r>
              <a:rPr lang="en-US" altLang="en-US" sz="1200" b="0" dirty="0"/>
              <a:t>Page </a:t>
            </a:r>
            <a:fld id="{F474B0D4-82F2-6445-BC76-66015B15FADE}" type="slidenum">
              <a:rPr lang="en-US" altLang="en-US" sz="1200" b="0" smtClean="0"/>
              <a:pPr algn="ctr">
                <a:lnSpc>
                  <a:spcPct val="90000"/>
                </a:lnSpc>
                <a:defRPr/>
              </a:pPr>
              <a:t>‹#›</a:t>
            </a:fld>
            <a:endParaRPr lang="en-US" altLang="en-US" sz="1200" b="0" dirty="0"/>
          </a:p>
        </p:txBody>
      </p:sp>
      <p:sp>
        <p:nvSpPr>
          <p:cNvPr id="7172" name="Rectangle 4">
            <a:extLst>
              <a:ext uri="{FF2B5EF4-FFF2-40B4-BE49-F238E27FC236}">
                <a16:creationId xmlns:a16="http://schemas.microsoft.com/office/drawing/2014/main" id="{BD206E72-F981-8B41-A88F-594517826275}"/>
              </a:ext>
            </a:extLst>
          </p:cNvPr>
          <p:cNvSpPr>
            <a:spLocks noGrp="1" noRot="1" noChangeAspect="1" noChangeArrowheads="1" noTextEdit="1"/>
          </p:cNvSpPr>
          <p:nvPr>
            <p:ph type="sldImg" idx="2"/>
          </p:nvPr>
        </p:nvSpPr>
        <p:spPr bwMode="auto">
          <a:xfrm>
            <a:off x="1209675" y="708025"/>
            <a:ext cx="4683125" cy="3513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142754229"/>
      </p:ext>
    </p:extLst>
  </p:cSld>
  <p:clrMap bg1="lt1" tx1="dk1" bg2="lt2" tx2="dk2" accent1="accent1" accent2="accent2" accent3="accent3" accent4="accent4" accent5="accent5" accent6="accent6" hlink="hlink" folHlink="folHlink"/>
  <p:notesStyle>
    <a:lvl1pPr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1pPr>
    <a:lvl2pPr marL="461963"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2pPr>
    <a:lvl3pPr marL="923925"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3pPr>
    <a:lvl4pPr marL="1385888"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4pPr>
    <a:lvl5pPr marL="1847850"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tarheelreader.org/2016/12/01/the-civil-war-1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F1D64FB-BDE1-9342-8161-3D10208FE61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0AC7A736-D9D6-5044-83A4-9DB5ED258E9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05350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5F5A5FC-35B5-6045-BDD6-9B34CBBDF062}"/>
              </a:ext>
            </a:extLst>
          </p:cNvPr>
          <p:cNvSpPr>
            <a:spLocks noGrp="1" noRot="1" noChangeAspect="1" noChangeArrowheads="1" noTextEdit="1"/>
          </p:cNvSpPr>
          <p:nvPr>
            <p:ph type="sldImg"/>
          </p:nvPr>
        </p:nvSpPr>
        <p:spPr>
          <a:xfrm>
            <a:off x="1136650" y="830263"/>
            <a:ext cx="4632325" cy="3473450"/>
          </a:xfrm>
          <a:ln/>
        </p:spPr>
      </p:sp>
      <p:sp>
        <p:nvSpPr>
          <p:cNvPr id="16387" name="Notes Placeholder 2">
            <a:extLst>
              <a:ext uri="{FF2B5EF4-FFF2-40B4-BE49-F238E27FC236}">
                <a16:creationId xmlns:a16="http://schemas.microsoft.com/office/drawing/2014/main" id="{1799130F-CC75-7D40-8899-B514B06A5993}"/>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dirty="0"/>
              <a:t>Share with participants the norms to which we will adhere to as we proceed through the trainings.</a:t>
            </a:r>
            <a:endParaRPr lang="en-US" altLang="en-US" dirty="0">
              <a:latin typeface="Times New Roman" panose="02020603050405020304" pitchFamily="18" charset="0"/>
              <a:cs typeface="Times New Roman" panose="02020603050405020304" pitchFamily="18" charset="0"/>
            </a:endParaRPr>
          </a:p>
          <a:p>
            <a:pPr>
              <a:defRPr/>
            </a:pPr>
            <a:endParaRPr lang="en-US" altLang="en-US" sz="900"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Everyone will be expected to engage no matter your role.</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After reading through the norms, ask if there are any comments or questions.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 participants that they can do so through the chat box or by raising their hand.</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Let participants know that they will be </a:t>
            </a:r>
            <a:r>
              <a:rPr lang="en-US" sz="1800" dirty="0">
                <a:effectLst/>
                <a:latin typeface="Segoe UI" panose="020B0502040204020203" pitchFamily="34" charset="0"/>
              </a:rPr>
              <a:t>working as a large group and also in small groups with assigned coaches</a:t>
            </a:r>
            <a:r>
              <a:rPr lang="en-US" altLang="en-US" dirty="0">
                <a:latin typeface="Times New Roman" panose="02020603050405020304" pitchFamily="18" charset="0"/>
                <a:cs typeface="Times New Roman" panose="02020603050405020304" pitchFamily="18" charset="0"/>
              </a:rPr>
              <a:t>. We’ll be using the Participant Materials.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Reminder of our virtual logistics:</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We will be together in whole group part of the time and breakout groups the rest of the time. </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Please mute yourselves. Of course, if you have a question, raise your hand or put it in the chat box. </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Have your Participant Materials at the ready! You will need them as we work together.</a:t>
            </a:r>
            <a:endParaRPr lang="en-US" altLang="en-US" dirty="0">
              <a:latin typeface="Times New Roman" panose="02020603050405020304" pitchFamily="18" charset="0"/>
              <a:cs typeface="Times New Roman" panose="02020603050405020304" pitchFamily="18" charset="0"/>
            </a:endParaRPr>
          </a:p>
          <a:p>
            <a:pPr>
              <a:defRPr/>
            </a:pPr>
            <a:r>
              <a:rPr lang="en-US" altLang="en-US" sz="800" dirty="0">
                <a:latin typeface="Times New Roman" panose="02020603050405020304" pitchFamily="18" charset="0"/>
                <a:cs typeface="Times New Roman" panose="02020603050405020304" pitchFamily="18" charset="0"/>
              </a:rPr>
              <a:t> </a:t>
            </a:r>
          </a:p>
          <a:p>
            <a:pPr>
              <a:defRPr/>
            </a:pPr>
            <a:r>
              <a:rPr lang="en-US" altLang="en-US" b="1" dirty="0">
                <a:latin typeface="Times New Roman" panose="02020603050405020304" pitchFamily="18" charset="0"/>
                <a:cs typeface="Times New Roman" panose="02020603050405020304" pitchFamily="18" charset="0"/>
              </a:rPr>
              <a:t>Facilitator notes: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Read through the slide. </a:t>
            </a:r>
          </a:p>
          <a:p>
            <a:pPr>
              <a:defRPr/>
            </a:pPr>
            <a:endParaRPr lang="en-US" altLang="en-US" dirty="0">
              <a:latin typeface="Calibri" panose="020F0502020204030204" pitchFamily="34"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2304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F1D64FB-BDE1-9342-8161-3D10208FE61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0AC7A736-D9D6-5044-83A4-9DB5ED258E9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2361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Share the session’s agenda and what we want participants to learn.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3662" marR="0" lvl="0" indent="-173662"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solidFill>
                  <a:srgbClr val="FF0000"/>
                </a:solidFill>
                <a:latin typeface="Times New Roman" panose="02020603050405020304" pitchFamily="18" charset="0"/>
              </a:rPr>
              <a:t>You will be able to share research-based language strategies, explain specific teaching activities that scaffold content reading and outline discussion structures that improve speaking for ELs.</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Stress to participants that the focus of this session institute is language and literacy development. Also, that content is best learned through reading, writing, and discussion.</a:t>
            </a:r>
          </a:p>
          <a:p>
            <a:pPr marL="173662" marR="0" lvl="0" indent="-173662"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Reiterate</a:t>
            </a:r>
            <a:r>
              <a:rPr lang="en-US" altLang="en-US" baseline="0" dirty="0">
                <a:latin typeface="Times New Roman" panose="02020603050405020304" pitchFamily="18" charset="0"/>
                <a:cs typeface="Times New Roman" panose="02020603050405020304" pitchFamily="18" charset="0"/>
              </a:rPr>
              <a:t> that we are modeling</a:t>
            </a:r>
            <a:r>
              <a:rPr lang="en-US" altLang="en-US" dirty="0">
                <a:latin typeface="Times New Roman" panose="02020603050405020304" pitchFamily="18" charset="0"/>
                <a:cs typeface="Times New Roman" panose="02020603050405020304" pitchFamily="18" charset="0"/>
              </a:rPr>
              <a:t> a higher-level EL lesson using the </a:t>
            </a:r>
            <a:r>
              <a:rPr lang="en-US" altLang="en-US" i="1" dirty="0">
                <a:latin typeface="Times New Roman" panose="02020603050405020304" pitchFamily="18" charset="0"/>
                <a:cs typeface="Times New Roman" panose="02020603050405020304" pitchFamily="18" charset="0"/>
              </a:rPr>
              <a:t>Gettysburg Address. </a:t>
            </a:r>
            <a:r>
              <a:rPr lang="en-US" altLang="en-US" i="0" dirty="0">
                <a:latin typeface="Times New Roman" panose="02020603050405020304" pitchFamily="18" charset="0"/>
                <a:cs typeface="Times New Roman" panose="02020603050405020304" pitchFamily="18" charset="0"/>
              </a:rPr>
              <a:t>The reason being that we </a:t>
            </a:r>
            <a:r>
              <a:rPr lang="en-US" altLang="en-US" dirty="0">
                <a:latin typeface="Times New Roman" panose="02020603050405020304" pitchFamily="18" charset="0"/>
                <a:cs typeface="Times New Roman" panose="02020603050405020304" pitchFamily="18" charset="0"/>
              </a:rPr>
              <a:t>want participants to experience how much more they learn about the </a:t>
            </a:r>
            <a:r>
              <a:rPr lang="en-US" altLang="en-US" i="1" dirty="0">
                <a:latin typeface="Times New Roman" panose="02020603050405020304" pitchFamily="18" charset="0"/>
                <a:cs typeface="Times New Roman" panose="02020603050405020304" pitchFamily="18" charset="0"/>
              </a:rPr>
              <a:t>Gettysburg Address </a:t>
            </a:r>
            <a:r>
              <a:rPr lang="en-US" altLang="en-US" dirty="0">
                <a:latin typeface="Times New Roman" panose="02020603050405020304" pitchFamily="18" charset="0"/>
                <a:cs typeface="Times New Roman" panose="02020603050405020304" pitchFamily="18" charset="0"/>
              </a:rPr>
              <a:t>through these activities. </a:t>
            </a:r>
          </a:p>
          <a:p>
            <a:pPr marL="173662" indent="-173662">
              <a:spcBef>
                <a:spcPct val="0"/>
              </a:spcBef>
              <a:buFont typeface="Arial" panose="020B0604020202020204" pitchFamily="34" charset="0"/>
              <a:buChar char="•"/>
              <a:defRPr/>
            </a:pPr>
            <a:r>
              <a:rPr lang="en-US" altLang="en-US" dirty="0">
                <a:solidFill>
                  <a:srgbClr val="FF0000"/>
                </a:solidFill>
                <a:latin typeface="Times New Roman" panose="02020603050405020304" pitchFamily="18" charset="0"/>
              </a:rPr>
              <a:t>Although this lesson is aimed at high-intermediate ELs, many of these scaffolds and supports can make each activity accessible to lower language proficiency levels.</a:t>
            </a:r>
          </a:p>
          <a:p>
            <a:pPr marL="173662" indent="-173662">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95594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707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74F725D-5FFB-6042-A7ED-41831D8BC22C}"/>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A9CAF627-96D4-814C-93ED-CAFC4FB3FF4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Today’s model lesson is based on the speech by Abraham Lincoln, the </a:t>
            </a:r>
            <a:r>
              <a:rPr lang="en-US" altLang="en-US" i="1" dirty="0">
                <a:latin typeface="Times New Roman" panose="02020603050405020304" pitchFamily="18" charset="0"/>
              </a:rPr>
              <a:t>Gettysburg Address. </a:t>
            </a:r>
          </a:p>
          <a:p>
            <a:pPr>
              <a:spcBef>
                <a:spcPct val="0"/>
              </a:spcBef>
            </a:pPr>
            <a:endParaRPr lang="en-US" altLang="en-US" i="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a:spcBef>
                <a:spcPct val="0"/>
              </a:spcBef>
            </a:pPr>
            <a:endParaRPr lang="en-US" altLang="en-US" b="1" dirty="0">
              <a:latin typeface="Times New Roman" panose="02020603050405020304" pitchFamily="18" charset="0"/>
            </a:endParaRPr>
          </a:p>
          <a:p>
            <a:pPr>
              <a:spcBef>
                <a:spcPct val="0"/>
              </a:spcBef>
            </a:pPr>
            <a:r>
              <a:rPr lang="en-US" altLang="en-US" b="0" u="sng" dirty="0">
                <a:latin typeface="Times New Roman" panose="02020603050405020304" pitchFamily="18" charset="0"/>
              </a:rPr>
              <a:t>History of the </a:t>
            </a:r>
            <a:r>
              <a:rPr lang="en-US" altLang="en-US" b="0" i="1" u="sng" dirty="0">
                <a:latin typeface="Times New Roman" panose="02020603050405020304" pitchFamily="18" charset="0"/>
              </a:rPr>
              <a:t>Gettysburg Address </a:t>
            </a:r>
            <a:r>
              <a:rPr lang="en-US" altLang="en-US" b="0" u="sng" dirty="0">
                <a:latin typeface="Times New Roman" panose="02020603050405020304" pitchFamily="18" charset="0"/>
              </a:rPr>
              <a:t>Lesson</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lesson is based on a model lesson from the Understanding Language Project (Ell.stanford.edu). The</a:t>
            </a:r>
            <a:r>
              <a:rPr lang="en-US" altLang="en-US" i="1" dirty="0">
                <a:latin typeface="Times New Roman" panose="02020603050405020304" pitchFamily="18" charset="0"/>
              </a:rPr>
              <a:t> Gettysburg Address </a:t>
            </a:r>
            <a:r>
              <a:rPr lang="en-US" altLang="en-US" dirty="0">
                <a:latin typeface="Times New Roman" panose="02020603050405020304" pitchFamily="18" charset="0"/>
              </a:rPr>
              <a:t>is part of a Unit titled “</a:t>
            </a:r>
            <a:r>
              <a:rPr lang="en-US" altLang="ja-JP" b="0" dirty="0">
                <a:latin typeface="Times New Roman" panose="02020603050405020304" pitchFamily="18" charset="0"/>
              </a:rPr>
              <a:t>Persuasion Across Time and Space: Analyzing and Producing Persuasive Texts.</a:t>
            </a:r>
            <a:r>
              <a:rPr lang="en-US" altLang="en-US" b="0" dirty="0">
                <a:latin typeface="Times New Roman" panose="02020603050405020304" pitchFamily="18" charset="0"/>
              </a:rPr>
              <a:t>” </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This lesson has been delivered to students across the nation.  Changes and adjustments have been made based on field tests and teacher suggestions.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This lesson can be used in both ESL and ABE classrooms.</a:t>
            </a:r>
            <a:endParaRPr lang="en-US" altLang="en-US" b="1"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was chosen because it is historically important and brief enough to effectively scaffold for ELs.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This model lesson has proven helpful for teachers engaged in the development of classroom lessons/units guided by the new standards and effective instruction of ELs.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dirty="0">
                <a:latin typeface="Times New Roman" panose="02020603050405020304" pitchFamily="18" charset="0"/>
              </a:rPr>
              <a:t>Who is this lesson designed for?</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This lesson is designed for high-intermediate level ELs. It is at CCR standard level D. However, there are many activities that high beginners and advanced students can do if teachers scaffold for them differentially. </a:t>
            </a:r>
            <a:r>
              <a:rPr lang="en-US" altLang="en-US" dirty="0">
                <a:latin typeface="Times New Roman" panose="02020603050405020304" pitchFamily="18" charset="0"/>
              </a:rPr>
              <a:t>The unit was designed to exemplify how educators can help ELs address English Language Arts Standards and disciplinary literacy.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scaffolding gives ELs ways to read an extremely complex, accomplished, and sophisticated text.</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Students reading in a second language face additional challenges. They are called upon to process “intricate, complicated and, often, obscure linguistic and cultural features accurately while trying to comprehend content and while remaining distant from it in order to assess the content’s value and accuracy.” (Bunch, Kibler, &amp; Pimentel, 2012)</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To meet this challenge, second language readers draw on a variety of potential resources. These resources include knowledge of the (second) language, first language literacy skills, reading comprehension strategies, background knowledge related to the reading, and interest and motivation (Bunch, Kibler, &amp; Pimentel, 2012).</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is not an appropriate lesson for pre-literate non-English speakers. Those students need their own class with special materials. They will not be ready to understand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a:t>
            </a:r>
          </a:p>
        </p:txBody>
      </p:sp>
    </p:spTree>
    <p:extLst>
      <p:ext uri="{BB962C8B-B14F-4D97-AF65-F5344CB8AC3E}">
        <p14:creationId xmlns:p14="http://schemas.microsoft.com/office/powerpoint/2010/main" val="66515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4364AED-0EC0-5F4D-BD81-9BB5B9D29442}"/>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CE0FB8B0-EB51-154A-9A27-96DA8735592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There are five thematically and conceptually linked lessons in the Unit titled “</a:t>
            </a:r>
            <a:r>
              <a:rPr lang="en-US" altLang="en-US" i="0" dirty="0">
                <a:latin typeface="Times New Roman" panose="02020603050405020304" pitchFamily="18" charset="0"/>
              </a:rPr>
              <a:t>Persuasion Across Time and Space: Analyzing and Producing Persuasive Texts.”</a:t>
            </a:r>
            <a:r>
              <a:rPr lang="en-US" altLang="en-US" i="1" dirty="0">
                <a:latin typeface="Times New Roman" panose="02020603050405020304" pitchFamily="18" charset="0"/>
              </a:rPr>
              <a:t> </a:t>
            </a:r>
            <a:r>
              <a:rPr lang="en-US" altLang="en-US" dirty="0">
                <a:latin typeface="Times New Roman" panose="02020603050405020304" pitchFamily="18" charset="0"/>
              </a:rPr>
              <a:t>The idea is students will read multiple speeches that try to persuade the listener and then analyze what makes these speeches effective.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Lessons that are interconnected like these provide students with multiple opportunities to develop, test out, deepen, and refine their understanding of the speech genre. In all lessons, students work in groups speaking, listening, reading, and writing for different audiences and purposes, both collaboratively and independently.</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second lesson, the</a:t>
            </a:r>
            <a:r>
              <a:rPr lang="en-US" altLang="en-US" i="1" dirty="0">
                <a:latin typeface="Times New Roman" panose="02020603050405020304" pitchFamily="18" charset="0"/>
              </a:rPr>
              <a:t> Gettysburg Address</a:t>
            </a:r>
            <a:r>
              <a:rPr lang="en-US" altLang="en-US" dirty="0">
                <a:latin typeface="Times New Roman" panose="02020603050405020304" pitchFamily="18" charset="0"/>
              </a:rPr>
              <a:t>, offers students opportunities to engage in a range of activities. It includes scaffolded reading </a:t>
            </a:r>
            <a:r>
              <a:rPr lang="en-US" altLang="en-US" strike="noStrike" dirty="0">
                <a:latin typeface="Times New Roman" panose="02020603050405020304" pitchFamily="18" charset="0"/>
              </a:rPr>
              <a:t>activities and</a:t>
            </a:r>
            <a:r>
              <a:rPr lang="en-US" altLang="en-US" dirty="0">
                <a:latin typeface="Times New Roman" panose="02020603050405020304" pitchFamily="18" charset="0"/>
              </a:rPr>
              <a:t> a chance to rewrite the speech using contemporary English.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Each lesson includes experiences in which students have multiple levels of support designed to foster increasing levels of autonomy and independence over time.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a:spcBef>
                <a:spcPct val="0"/>
              </a:spcBef>
              <a:buFontTx/>
              <a:buChar char="•"/>
            </a:pPr>
            <a:endParaRPr lang="en-US" altLang="en-US" dirty="0">
              <a:latin typeface="Times New Roman" panose="02020603050405020304" pitchFamily="18" charset="0"/>
            </a:endParaRPr>
          </a:p>
          <a:p>
            <a:pPr>
              <a:buFontTx/>
              <a:buChar cha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74879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2A1E984-A877-CC4E-B961-B788655AE486}"/>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9036990E-808C-4748-9469-441D0AE97CB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Complex texts need to be read and reread multiple times by ELs to understand the text and language. Lessons need to allow students to interact with the text many times, not read it once and move on. </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Lesson activities are carefully sequenced within and across the three-part lesson architecture to develop ELs’ understanding and application of the literacies demanded by state academic standards.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There are three parts of a lesson: 1. Preparing the Learner, 2. Interacting With the Text, and 3. Extending the Understanding. There are three activities for student preparation, five activities to read and interact with the text, and two activities to show understanding of the text.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new standards </a:t>
            </a:r>
            <a:r>
              <a:rPr lang="en-US" altLang="en-US" b="1" dirty="0">
                <a:latin typeface="Times New Roman" panose="02020603050405020304" pitchFamily="18" charset="0"/>
              </a:rPr>
              <a:t>call for depth, not breadth. It is recommended to spend multiple days on this lesson to help students revisit and internalize concepts and language.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When bringing this lesson to students, teachers do not have to do all the activities if time is short. However, they should do at least two from each section. </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379108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Notice there are a range of levels included as many of the activities can be adjusted up or down in proficiency. Many also include a range of proficiencies.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Having said that, we’d place the lesson as designed for CCR, level D and ELP, level 4.</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is a combination of reading, writing, speaking and listening, and language standards throughout the lesson.</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too, that several standards are repeated throughout. One is engaging in collaborative conversations. Throughout the activities, students will be talking to and making meaning together.</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endParaRPr lang="en-US" dirty="0"/>
          </a:p>
        </p:txBody>
      </p:sp>
    </p:spTree>
    <p:extLst>
      <p:ext uri="{BB962C8B-B14F-4D97-AF65-F5344CB8AC3E}">
        <p14:creationId xmlns:p14="http://schemas.microsoft.com/office/powerpoint/2010/main" val="1940827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there are CCR and ELP targets in every activity, and they work together.</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is a combination of reading, writing, speaking and listening, and language standards.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endParaRPr lang="en-US" dirty="0"/>
          </a:p>
        </p:txBody>
      </p:sp>
    </p:spTree>
    <p:extLst>
      <p:ext uri="{BB962C8B-B14F-4D97-AF65-F5344CB8AC3E}">
        <p14:creationId xmlns:p14="http://schemas.microsoft.com/office/powerpoint/2010/main" val="1946568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Preparing the Learner to read is essential for all students. Teachers must prepare ELs because they are living in a new culture and may not have been exposed to common experiences or American history. (Echevarria, Vogt &amp; Short, 2014)</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a:spcBef>
                <a:spcPct val="0"/>
              </a:spcBef>
            </a:pPr>
            <a:endParaRPr lang="en-US" altLang="en-US" b="1" dirty="0">
              <a:latin typeface="Times New Roman" panose="02020603050405020304" pitchFamily="18" charset="0"/>
            </a:endParaRPr>
          </a:p>
          <a:p>
            <a:pPr>
              <a:spcBef>
                <a:spcPct val="0"/>
              </a:spcBef>
            </a:pPr>
            <a:r>
              <a:rPr lang="en-US" altLang="en-US" b="0" u="sng" dirty="0">
                <a:latin typeface="Times New Roman" panose="02020603050405020304" pitchFamily="18" charset="0"/>
              </a:rPr>
              <a:t>Building knowledge is key.</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Students need to connect current learning to past learning. It is in making those connections that students make sense of their new learning.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Many of the activities in the Preparing the Learner part of the lesson may be as important as the main reading. These activities strive to fill in gaps in the students’ learning and familiarize them with necessary information.</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Pictures and movies show students how people dressed, where they lived, and what was happening during different eras in history. Students need visuals to understand a different time and place.</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more students read, the more they expand their vocabulary. </a:t>
            </a:r>
          </a:p>
          <a:p>
            <a:pPr marL="0" indent="0">
              <a:spcBef>
                <a:spcPct val="0"/>
              </a:spcBef>
              <a:buFont typeface="Arial" panose="020B0604020202020204" pitchFamily="34" charset="0"/>
              <a:buNone/>
            </a:pPr>
            <a:endParaRPr lang="en-US" altLang="en-US"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Active learning makes a difference.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Research has shown that students better remember a topic if they read and discuss it, rather than listening to a lecture on the topic.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All these activities are done cooperatively in pairs or small groups. Research consistently shows that talking about what they learn or read helps students retain the information. (Zweirs, 2008)</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Because speeches are given for specific purposes and at specific times, readers must build relevant background knowledge when reading them out of context. All these activities help build that knowledge.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The lesson also allows students to apply what they understand about persuasion to Lincoln’s speech and consider his use of language and rhetorical devices. The movie </a:t>
            </a:r>
            <a:r>
              <a:rPr lang="en-US" altLang="en-US" i="1" dirty="0">
                <a:latin typeface="Times New Roman" panose="02020603050405020304" pitchFamily="18" charset="0"/>
              </a:rPr>
              <a:t>Lincoln </a:t>
            </a:r>
            <a:r>
              <a:rPr lang="en-US" altLang="en-US" dirty="0">
                <a:latin typeface="Times New Roman" panose="02020603050405020304" pitchFamily="18" charset="0"/>
              </a:rPr>
              <a:t>helps show this and is related to the larger Unit theme.</a:t>
            </a:r>
          </a:p>
          <a:p>
            <a:endParaRPr lang="en-US" dirty="0"/>
          </a:p>
        </p:txBody>
      </p:sp>
    </p:spTree>
    <p:extLst>
      <p:ext uri="{BB962C8B-B14F-4D97-AF65-F5344CB8AC3E}">
        <p14:creationId xmlns:p14="http://schemas.microsoft.com/office/powerpoint/2010/main" val="11392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K</a:t>
            </a:r>
            <a:r>
              <a:rPr lang="en-US" dirty="0"/>
              <a:t>ick off the training!</a:t>
            </a:r>
          </a:p>
        </p:txBody>
      </p:sp>
    </p:spTree>
    <p:extLst>
      <p:ext uri="{BB962C8B-B14F-4D97-AF65-F5344CB8AC3E}">
        <p14:creationId xmlns:p14="http://schemas.microsoft.com/office/powerpoint/2010/main" val="2621070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6934B2A-91CF-C64E-BCF5-CC84E4D72B69}"/>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3F78989-AE4F-0441-8DAA-EAD3576975A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101765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Purpose of the Processing Video activity. It’s one of three activities to prepare the learner.</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Teachers must first help students understand that this speech happened during the Civil War. It took place on a battlefield in the town of Gettysburg, PA on Nov. 19, 1863. Videos are invaluable for helping students understand when this took place and where. </a:t>
            </a:r>
          </a:p>
          <a:p>
            <a:pPr marL="171450" indent="-171450">
              <a:spcBef>
                <a:spcPct val="0"/>
              </a:spcBef>
              <a:buFont typeface="Arial" panose="020B0604020202020204" pitchFamily="34" charset="0"/>
              <a:buChar char="•"/>
            </a:pPr>
            <a:r>
              <a:rPr lang="en-US" altLang="en-US" sz="1200" dirty="0"/>
              <a:t>When multiple sensory channels are used, we understand more.</a:t>
            </a:r>
            <a:endParaRPr lang="en-US" altLang="en-US"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Thinking through the standards embodied in each activity helps focus attention on the language demands of the task. It also helps with how to differentiate and scaffold instruction accordingly.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CCR Reading Standard 7C: Interpret information presented visually, orally, or quantitatively (e.g., in charts, photos, graphs, diagrams, timelines, animations, or interactive elements on Web pages). Explain how the information contributes to an understanding of the text in which it appears. (RI.4.7)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ELP Standard 1:</a:t>
            </a:r>
            <a:r>
              <a:rPr lang="en-US" altLang="en-US" baseline="0" dirty="0">
                <a:latin typeface="Times New Roman" panose="02020603050405020304" pitchFamily="18" charset="0"/>
              </a:rPr>
              <a:t> An EL can construct meaning from oral presentations and literary and informational text through level-appropriate listening, reading, and viewing.  </a:t>
            </a:r>
            <a:endParaRPr lang="en-US" altLang="en-US"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442061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5854B8C-49AD-8640-8003-CE146350E11C}"/>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75479513-C23E-2E40-B33B-E818F1269CD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Directions for the Lincoln video activity.</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buFont typeface="Arial" panose="020B0604020202020204" pitchFamily="34" charset="0"/>
              <a:buChar char="•"/>
            </a:pPr>
            <a:r>
              <a:rPr lang="en-US" altLang="en-US" dirty="0">
                <a:latin typeface="Times New Roman" panose="02020603050405020304" pitchFamily="18" charset="0"/>
              </a:rPr>
              <a:t>Focus your attention on what to look for in the video. </a:t>
            </a:r>
          </a:p>
          <a:p>
            <a:pPr marL="171450" indent="-171450">
              <a:buFont typeface="Arial" panose="020B0604020202020204" pitchFamily="34" charset="0"/>
              <a:buChar char="•"/>
            </a:pPr>
            <a:r>
              <a:rPr lang="en-US" altLang="en-US" dirty="0">
                <a:latin typeface="Times New Roman" panose="02020603050405020304" pitchFamily="18" charset="0"/>
              </a:rPr>
              <a:t>Look for the answers to these questions as you watch the video. </a:t>
            </a:r>
            <a:endParaRPr lang="en-US" altLang="en-US" b="1" dirty="0">
              <a:latin typeface="Times New Roman" panose="02020603050405020304" pitchFamily="18" charset="0"/>
            </a:endParaRPr>
          </a:p>
          <a:p>
            <a:pPr>
              <a:buFontTx/>
              <a:buChar cha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Make</a:t>
            </a:r>
            <a:r>
              <a:rPr lang="en-US" altLang="en-US" baseline="0" dirty="0">
                <a:latin typeface="Times New Roman" panose="02020603050405020304" pitchFamily="18" charset="0"/>
              </a:rPr>
              <a:t> sure participants have found the questions in the Participant Materials because they will lose access to this screen when the video plays. </a:t>
            </a:r>
          </a:p>
          <a:p>
            <a:pPr marL="171450" indent="-171450">
              <a:buFont typeface="Arial" panose="020B0604020202020204" pitchFamily="34" charset="0"/>
              <a:buChar char="•"/>
            </a:pPr>
            <a:r>
              <a:rPr lang="en-US" altLang="en-US" baseline="0" dirty="0">
                <a:latin typeface="Times New Roman" panose="02020603050405020304" pitchFamily="18" charset="0"/>
              </a:rPr>
              <a:t>Give them </a:t>
            </a:r>
            <a:r>
              <a:rPr lang="en-US" altLang="en-US" b="1" baseline="0" dirty="0">
                <a:latin typeface="Times New Roman" panose="02020603050405020304" pitchFamily="18" charset="0"/>
              </a:rPr>
              <a:t>four minutes </a:t>
            </a:r>
            <a:r>
              <a:rPr lang="en-US" altLang="en-US" baseline="0" dirty="0">
                <a:latin typeface="Times New Roman" panose="02020603050405020304" pitchFamily="18" charset="0"/>
              </a:rPr>
              <a:t>to view the video.</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817593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E247732-9092-2147-B0AF-AB0A6993152C}"/>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045B7643-BA08-6D48-9041-CE4C9AEA227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This short clip from Steven Spielberg’s movie</a:t>
            </a:r>
            <a:r>
              <a:rPr lang="en-US" altLang="en-US" i="1" dirty="0">
                <a:latin typeface="Times New Roman" panose="02020603050405020304" pitchFamily="18" charset="0"/>
              </a:rPr>
              <a:t> Lincoln </a:t>
            </a:r>
            <a:r>
              <a:rPr lang="en-US" altLang="en-US" dirty="0">
                <a:latin typeface="Times New Roman" panose="02020603050405020304" pitchFamily="18" charset="0"/>
              </a:rPr>
              <a:t>visually shows Civil War soldiers talking with Abraham Lincoln. This is one way to introduce the speech to the students.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Before showing the clip from Steven Spielberg’s movie </a:t>
            </a:r>
            <a:r>
              <a:rPr lang="en-US" altLang="en-US" i="1" dirty="0">
                <a:latin typeface="Times New Roman" panose="02020603050405020304" pitchFamily="18" charset="0"/>
              </a:rPr>
              <a:t>Lincoln</a:t>
            </a:r>
            <a:r>
              <a:rPr lang="en-US" altLang="en-US" dirty="0">
                <a:latin typeface="Times New Roman" panose="02020603050405020304" pitchFamily="18" charset="0"/>
              </a:rPr>
              <a:t>, explain that this part of the movie takes place in a Union camp of soldiers. Soldiers are getting ready to fight another battle. Abraham Lincoln is visiting the camp, and some soldiers are talking with him. [This answers question 1.]</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Modern speeches by famous people usually come with a video or audio recording. It is very important to play these for students, so they hear the intonation and inflection in the speaker’s voice. Sounding like a native speaker requires knowing the correct inflections to use when speaking English.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Movies often come with subtitles. These should be shown, if available. They help students see, as well as hear, the words of the speech.</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Either show the video from the slide deck or ask participants to watch the clip once or twice using the bit.ly address.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Then ask for volunteers to answer the three questions:</a:t>
            </a:r>
          </a:p>
          <a:p>
            <a:pPr marL="703263" lvl="1" indent="-234950">
              <a:buFont typeface="Wingdings" charset="0"/>
              <a:buChar char="§"/>
              <a:defRPr/>
            </a:pPr>
            <a:r>
              <a:rPr lang="en-US" sz="1200" dirty="0"/>
              <a:t>Who is Abraham Lincoln talking to? </a:t>
            </a:r>
          </a:p>
          <a:p>
            <a:pPr marL="703263" lvl="1" indent="-234950">
              <a:buFont typeface="Wingdings" charset="0"/>
              <a:buChar char="§"/>
              <a:defRPr/>
            </a:pPr>
            <a:r>
              <a:rPr lang="en-US" sz="1200" dirty="0"/>
              <a:t>How do you know?</a:t>
            </a:r>
          </a:p>
          <a:p>
            <a:pPr marL="703263" lvl="1" indent="-234950">
              <a:buFont typeface="Wingdings" charset="0"/>
              <a:buChar char="§"/>
              <a:defRPr/>
            </a:pPr>
            <a:r>
              <a:rPr lang="en-US" sz="1200" dirty="0"/>
              <a:t>What are these men saying to Lincoln? </a:t>
            </a:r>
            <a:endParaRPr lang="en-US" altLang="en-US"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3296234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5CD9A6A-42D5-C140-976E-3823B9C42D27}"/>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37C2008A-6F95-C84A-B202-FB09AAE3975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this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a:spcBef>
                <a:spcPct val="0"/>
              </a:spcBef>
            </a:pPr>
            <a:endParaRPr lang="en-US" altLang="en-US" b="0" u="sng" dirty="0">
              <a:latin typeface="Times New Roman" panose="02020603050405020304" pitchFamily="18" charset="0"/>
            </a:endParaRPr>
          </a:p>
          <a:p>
            <a:pPr>
              <a:spcBef>
                <a:spcPct val="0"/>
              </a:spcBef>
            </a:pPr>
            <a:r>
              <a:rPr lang="en-US" altLang="en-US" b="0" u="sng" dirty="0">
                <a:latin typeface="Times New Roman" panose="02020603050405020304" pitchFamily="18" charset="0"/>
              </a:rPr>
              <a:t>Assisting ELs with access to the </a:t>
            </a:r>
            <a:r>
              <a:rPr lang="en-US" altLang="en-US" b="0" i="1" u="sng" dirty="0">
                <a:latin typeface="Times New Roman" panose="02020603050405020304" pitchFamily="18" charset="0"/>
              </a:rPr>
              <a:t>Gettysburg Address?</a:t>
            </a:r>
            <a:endParaRPr lang="en-US" altLang="en-US" b="0" u="sng"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b="0" u="none" dirty="0">
                <a:latin typeface="Times New Roman" panose="02020603050405020304" pitchFamily="18" charset="0"/>
              </a:rPr>
              <a:t>As</a:t>
            </a:r>
            <a:r>
              <a:rPr lang="en-US" altLang="en-US" b="0" u="none" baseline="0" dirty="0">
                <a:latin typeface="Times New Roman" panose="02020603050405020304" pitchFamily="18" charset="0"/>
              </a:rPr>
              <a:t> already discussed, the video helps students determine the context of the speech. It was not made in present day, but rather during the Civil War in 1863.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The lesson also allows students to apply what they understand about persuasion to Lincoln’s speech and consider his use of language and rhetorical devices. The movie</a:t>
            </a:r>
            <a:r>
              <a:rPr lang="en-US" altLang="en-US" sz="1200" i="1" kern="1200" dirty="0">
                <a:solidFill>
                  <a:schemeClr val="tx1"/>
                </a:solidFill>
                <a:latin typeface="Times New Roman" pitchFamily="-109" charset="0"/>
                <a:ea typeface="MS PGothic" panose="020B0600070205080204" pitchFamily="34" charset="-128"/>
                <a:cs typeface="MS PGothic" charset="0"/>
              </a:rPr>
              <a:t> Lincoln </a:t>
            </a:r>
            <a:r>
              <a:rPr lang="en-US" altLang="en-US" sz="1200" kern="1200" dirty="0">
                <a:solidFill>
                  <a:schemeClr val="tx1"/>
                </a:solidFill>
                <a:latin typeface="Times New Roman" pitchFamily="-109" charset="0"/>
                <a:ea typeface="MS PGothic" panose="020B0600070205080204" pitchFamily="34" charset="-128"/>
                <a:cs typeface="MS PGothic" charset="0"/>
              </a:rPr>
              <a:t>helps show this.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sz="1200" kern="1200" dirty="0">
                <a:solidFill>
                  <a:schemeClr val="tx1"/>
                </a:solidFill>
                <a:effectLst/>
                <a:latin typeface="Times New Roman" pitchFamily="-109" charset="0"/>
                <a:ea typeface="MS PGothic" panose="020B0600070205080204" pitchFamily="34" charset="-128"/>
                <a:cs typeface="MS PGothic" charset="0"/>
              </a:rPr>
              <a:t>Point out to students that these are the words in the </a:t>
            </a:r>
            <a:r>
              <a:rPr lang="en-US" sz="1200" i="1" kern="1200" dirty="0">
                <a:solidFill>
                  <a:schemeClr val="tx1"/>
                </a:solidFill>
                <a:effectLst/>
                <a:latin typeface="Times New Roman" pitchFamily="-109" charset="0"/>
                <a:ea typeface="MS PGothic" panose="020B0600070205080204" pitchFamily="34" charset="-128"/>
                <a:cs typeface="MS PGothic" charset="0"/>
              </a:rPr>
              <a:t>Gettysburg Address</a:t>
            </a:r>
            <a:r>
              <a:rPr lang="en-US" sz="1200" kern="1200" dirty="0">
                <a:solidFill>
                  <a:schemeClr val="tx1"/>
                </a:solidFill>
                <a:effectLst/>
                <a:latin typeface="Times New Roman" pitchFamily="-109" charset="0"/>
                <a:ea typeface="MS PGothic" panose="020B0600070205080204" pitchFamily="34" charset="-128"/>
                <a:cs typeface="MS PGothic" charset="0"/>
              </a:rPr>
              <a:t>, a speech they will read in this lesson. </a:t>
            </a:r>
            <a:endParaRPr lang="en-US" altLang="en-US" b="0" u="none" dirty="0">
              <a:latin typeface="Times New Roman" panose="02020603050405020304" pitchFamily="18" charset="0"/>
            </a:endParaRPr>
          </a:p>
          <a:p>
            <a:pPr marL="0" indent="0">
              <a:spcBef>
                <a:spcPct val="0"/>
              </a:spcBef>
              <a:buFont typeface="Arial" panose="020B0604020202020204" pitchFamily="34" charset="0"/>
              <a:buNone/>
            </a:pPr>
            <a:endParaRPr lang="en-US" altLang="en-US" i="1" dirty="0">
              <a:latin typeface="Times New Roman" panose="02020603050405020304" pitchFamily="18" charset="0"/>
            </a:endParaRPr>
          </a:p>
          <a:p>
            <a:pPr marL="0" indent="0">
              <a:spcBef>
                <a:spcPct val="0"/>
              </a:spcBef>
              <a:buFont typeface="Arial" panose="020B0604020202020204" pitchFamily="34" charset="0"/>
              <a:buNone/>
            </a:pPr>
            <a:r>
              <a:rPr lang="en-US" altLang="en-US" i="0" u="sng" dirty="0">
                <a:latin typeface="Times New Roman" panose="02020603050405020304" pitchFamily="18" charset="0"/>
              </a:rPr>
              <a:t>Listening</a:t>
            </a:r>
            <a:r>
              <a:rPr lang="en-US" altLang="en-US" i="0" u="sng" baseline="0" dirty="0">
                <a:latin typeface="Times New Roman" panose="02020603050405020304" pitchFamily="18" charset="0"/>
              </a:rPr>
              <a:t> opportunity?</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activity allows ELs to listen to the speech several times in order to begin to understand what is said.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ELs need more time to process information when someone is speaking.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In the video, there are numerous regional accents. </a:t>
            </a:r>
          </a:p>
          <a:p>
            <a:pPr marL="171450" indent="-171450">
              <a:spcBef>
                <a:spcPct val="0"/>
              </a:spcBef>
              <a:buFont typeface="Arial" panose="020B0604020202020204" pitchFamily="34" charset="0"/>
              <a:buChar char="•"/>
            </a:pPr>
            <a:endParaRPr lang="en-US" altLang="en-US" i="1" dirty="0">
              <a:latin typeface="Times New Roman" panose="02020603050405020304" pitchFamily="18" charset="0"/>
            </a:endParaRPr>
          </a:p>
          <a:p>
            <a:pPr marL="0" indent="0">
              <a:spcBef>
                <a:spcPct val="0"/>
              </a:spcBef>
              <a:buFont typeface="Arial" panose="020B0604020202020204" pitchFamily="34" charset="0"/>
              <a:buNone/>
            </a:pPr>
            <a:r>
              <a:rPr lang="en-US" altLang="en-US" i="0" u="sng" dirty="0">
                <a:latin typeface="Times New Roman" panose="02020603050405020304" pitchFamily="18" charset="0"/>
              </a:rPr>
              <a:t>Language</a:t>
            </a:r>
            <a:r>
              <a:rPr lang="en-US" altLang="en-US" i="0" u="sng" baseline="0" dirty="0">
                <a:latin typeface="Times New Roman" panose="02020603050405020304" pitchFamily="18" charset="0"/>
              </a:rPr>
              <a:t> skills?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i="0" baseline="0" dirty="0">
                <a:latin typeface="Times New Roman" panose="02020603050405020304" pitchFamily="18" charset="0"/>
              </a:rPr>
              <a:t>The language demands of the activity are primarily interpretive.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Students will need to listen to the speech many times to understand the new accents. Later they will read these very same words in the </a:t>
            </a:r>
            <a:r>
              <a:rPr lang="en-US" altLang="en-US" i="1" dirty="0">
                <a:latin typeface="Times New Roman" panose="02020603050405020304" pitchFamily="18" charset="0"/>
              </a:rPr>
              <a:t>Gettysburg Address. </a:t>
            </a:r>
          </a:p>
          <a:p>
            <a:pPr>
              <a:spcBef>
                <a:spcPct val="0"/>
              </a:spcBef>
            </a:pPr>
            <a:endParaRPr lang="en-US" altLang="en-US" b="1"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Tx/>
              <a:buNone/>
              <a:tabLst/>
              <a:defRPr/>
            </a:pPr>
            <a:r>
              <a:rPr lang="en-US" altLang="en-US" sz="1200" u="sng" dirty="0">
                <a:solidFill>
                  <a:schemeClr val="tx1"/>
                </a:solidFill>
                <a:latin typeface="Times New Roman" panose="02020603050405020304" pitchFamily="18" charset="0"/>
              </a:rPr>
              <a:t>When doing this activity in the classroom</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dirty="0">
                <a:solidFill>
                  <a:srgbClr val="FF0000"/>
                </a:solidFill>
                <a:latin typeface="Times New Roman" panose="02020603050405020304" pitchFamily="18" charset="0"/>
              </a:rPr>
              <a:t>Modern speeches by famous people usually come with a video or audio recording. It is very important to play these for students so that they hear the intonation and inflection in the speaker’s voice.</a:t>
            </a:r>
            <a:r>
              <a:rPr lang="en-US" altLang="en-US" sz="1200" u="none" baseline="0" dirty="0">
                <a:solidFill>
                  <a:srgbClr val="FF0000"/>
                </a:solidFill>
                <a:latin typeface="Times New Roman" panose="02020603050405020304" pitchFamily="18" charset="0"/>
              </a:rPr>
              <a:t> Sounding like a native speaker requires knowing the correct inflections to use when speaking English.</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dirty="0">
                <a:solidFill>
                  <a:srgbClr val="FF0000"/>
                </a:solidFill>
                <a:latin typeface="Times New Roman" panose="02020603050405020304" pitchFamily="18" charset="0"/>
              </a:rPr>
              <a:t>Movies often come with subtitles. These should be shown,</a:t>
            </a:r>
            <a:r>
              <a:rPr lang="en-US" altLang="en-US" sz="1200" u="none" baseline="0" dirty="0">
                <a:solidFill>
                  <a:srgbClr val="FF0000"/>
                </a:solidFill>
                <a:latin typeface="Times New Roman" panose="02020603050405020304" pitchFamily="18" charset="0"/>
              </a:rPr>
              <a:t> if available. They help students see as well as hear the words of the speech.</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baseline="0" dirty="0">
                <a:solidFill>
                  <a:srgbClr val="FF0000"/>
                </a:solidFill>
                <a:latin typeface="Times New Roman" panose="02020603050405020304" pitchFamily="18" charset="0"/>
              </a:rPr>
              <a:t>Show the video twice (or more, if time permits). Give a new purpose for viewing each time.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sz="1200" u="none" baseline="0" dirty="0">
              <a:solidFill>
                <a:srgbClr val="FF0000"/>
              </a:solidFill>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indent="-171450">
              <a:buFont typeface="Arial" panose="020B0604020202020204" pitchFamily="34" charset="0"/>
              <a:buChar char="•"/>
            </a:pPr>
            <a:r>
              <a:rPr lang="en-US" altLang="en-US" dirty="0"/>
              <a:t>The objective of this activity is to generate ideas. This can be done in any language, not just English. </a:t>
            </a:r>
          </a:p>
          <a:p>
            <a:pPr marL="171450" indent="-171450">
              <a:buFont typeface="Arial" panose="020B0604020202020204" pitchFamily="34" charset="0"/>
              <a:buChar char="•"/>
            </a:pPr>
            <a:r>
              <a:rPr lang="en-US" altLang="en-US" dirty="0"/>
              <a:t>Pair lower language proficiency ELs with peers who speak the same native language. One student in this group should be bilingual enough to report back in English. </a:t>
            </a:r>
          </a:p>
          <a:p>
            <a:pPr marL="171450" indent="-171450">
              <a:buFont typeface="Arial" panose="020B0604020202020204" pitchFamily="34" charset="0"/>
              <a:buChar char="•"/>
            </a:pPr>
            <a:r>
              <a:rPr lang="en-US" altLang="en-US" dirty="0"/>
              <a:t>Ask students to use their home languages (e.g., Spanish) to complete the task. </a:t>
            </a:r>
          </a:p>
          <a:p>
            <a:pPr marL="171450" indent="-171450">
              <a:buFont typeface="Arial" panose="020B0604020202020204" pitchFamily="34" charset="0"/>
              <a:buChar char="•"/>
            </a:pPr>
            <a:r>
              <a:rPr lang="en-US" altLang="en-US" dirty="0"/>
              <a:t>Ask students who are bilingual to share what the group talked about with the class.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Consider providing more time to answer questions. This activity allows them time to formulate answers before being asked to respond.</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Offer sentence starters if needed. </a:t>
            </a:r>
            <a:endParaRPr lang="en-US" altLang="en-US" sz="1200" u="none" dirty="0">
              <a:solidFill>
                <a:srgbClr val="FF0000"/>
              </a:solidFill>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is “chat with a pause” to give everyone the opportunity to think and respond without worrying about other participants’ responses. Give participants one minute to compose a short answer in the chat box. Ask them not to hit send until you say, “Send.” </a:t>
            </a:r>
            <a:r>
              <a:rPr lang="en-US" altLang="en-US" baseline="0" dirty="0">
                <a:latin typeface="Times New Roman" panose="02020603050405020304" pitchFamily="18" charset="0"/>
              </a:rPr>
              <a:t>Let them know short answers will do.</a:t>
            </a:r>
          </a:p>
          <a:p>
            <a:pPr marL="171450" indent="-171450">
              <a:spcBef>
                <a:spcPct val="0"/>
              </a:spcBef>
              <a:buFont typeface="Arial" panose="020B0604020202020204" pitchFamily="34" charset="0"/>
              <a:buChar char="•"/>
            </a:pPr>
            <a:r>
              <a:rPr lang="en-US" altLang="en-US" baseline="0" dirty="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baseline="0"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962664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C8291DE-6BB4-F441-945A-C91C79F2FC6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3CA56BA5-A54B-1A44-9808-64667CC093E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84801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Purpose of using visual images.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Photos will help students understand that this speech did not happen in present time. Photos or pictures are important because they help students visualize the time and place of the speech. In this case, students see what it was like during the Civil War (1860–1865).</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Review the CCR and ELP standards targeted in this activity.</a:t>
            </a:r>
          </a:p>
          <a:p>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3573125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Since this is your first time being together in your home groups, take some time to introduce yourselves to one another.</a:t>
            </a:r>
          </a:p>
          <a:p>
            <a:pPr marL="171450" indent="-171450">
              <a:buFont typeface="Arial" panose="020B0604020202020204" pitchFamily="34" charset="0"/>
              <a:buChar char="•"/>
            </a:pPr>
            <a:r>
              <a:rPr lang="en-US" b="0" dirty="0"/>
              <a:t>Show them where they can find the materials.</a:t>
            </a:r>
          </a:p>
          <a:p>
            <a:endParaRPr lang="en-US" dirty="0"/>
          </a:p>
          <a:p>
            <a:pPr marL="0" marR="0" lvl="0" indent="0" algn="l" defTabSz="923925" rtl="0" eaLnBrk="0" fontAlgn="base" latinLnBrk="0" hangingPunct="0">
              <a:lnSpc>
                <a:spcPct val="90000"/>
              </a:lnSpc>
              <a:spcBef>
                <a:spcPct val="40000"/>
              </a:spcBef>
              <a:spcAft>
                <a:spcPct val="0"/>
              </a:spcAft>
              <a:buClrTx/>
              <a:buSzTx/>
              <a:buFontTx/>
              <a:buNone/>
              <a:tabLst/>
              <a:defRPr/>
            </a:pPr>
            <a:r>
              <a:rPr lang="en-US" b="1" dirty="0"/>
              <a:t>Facilitator notes:</a:t>
            </a:r>
          </a:p>
          <a:p>
            <a:pPr marL="171450" indent="-171450">
              <a:buFont typeface="Arial" panose="020B0604020202020204" pitchFamily="34" charset="0"/>
              <a:buChar char="•"/>
            </a:pPr>
            <a:r>
              <a:rPr lang="en-US" b="0" dirty="0"/>
              <a:t>Participants will be divided into their home groups with two coaches. </a:t>
            </a:r>
          </a:p>
          <a:p>
            <a:pPr marL="171450" indent="-171450">
              <a:buFont typeface="Arial" panose="020B0604020202020204" pitchFamily="34" charset="0"/>
              <a:buChar char="•"/>
            </a:pPr>
            <a:r>
              <a:rPr lang="en-US" b="0" dirty="0"/>
              <a:t>Teams will be asked to answer a get-to-know-each-other “joining question” when they first get to their group.</a:t>
            </a:r>
          </a:p>
          <a:p>
            <a:pPr marL="171450" indent="-171450">
              <a:buFont typeface="Arial" panose="020B0604020202020204" pitchFamily="34" charset="0"/>
              <a:buChar char="•"/>
            </a:pPr>
            <a:r>
              <a:rPr lang="en-US" b="0" dirty="0"/>
              <a:t>Presenters should be available to</a:t>
            </a:r>
            <a:r>
              <a:rPr lang="en-US" b="0" baseline="0" dirty="0"/>
              <a:t> join breakout groups if questions arise. </a:t>
            </a:r>
            <a:endParaRPr lang="en-US" b="0" dirty="0"/>
          </a:p>
        </p:txBody>
      </p:sp>
    </p:spTree>
    <p:extLst>
      <p:ext uri="{BB962C8B-B14F-4D97-AF65-F5344CB8AC3E}">
        <p14:creationId xmlns:p14="http://schemas.microsoft.com/office/powerpoint/2010/main" val="2008652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tent in the background and the dress of the men with Lincoln all help set the time and place. This is long ago and not in a city.</a:t>
            </a:r>
            <a:endParaRPr lang="en-US" dirty="0"/>
          </a:p>
          <a:p>
            <a:pPr marL="0" indent="0">
              <a:buFont typeface="Arial" panose="020B0604020202020204" pitchFamily="34" charset="0"/>
              <a:buNone/>
            </a:pPr>
            <a:endParaRPr lang="en-US" dirty="0"/>
          </a:p>
          <a:p>
            <a:pPr marL="0" indent="0">
              <a:spcBef>
                <a:spcPct val="0"/>
              </a:spcBef>
              <a:buFont typeface="Arial" panose="020B0604020202020204" pitchFamily="34" charset="0"/>
              <a:buNone/>
            </a:pPr>
            <a:r>
              <a:rPr lang="en-US" b="1" dirty="0"/>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By using a variety of pictures of Abraham Lincoln, students will learn to visually identify him. They will also recognize him as a past president of the United States.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Try to find photos that expand student understanding about the events. For instance, a woman’s role in the Civil War and the realities of war with the dead bodies. (This picture is especially important since th</a:t>
            </a:r>
            <a:r>
              <a:rPr lang="en-US" altLang="en-US" i="1" dirty="0">
                <a:latin typeface="Times New Roman" panose="02020603050405020304" pitchFamily="18" charset="0"/>
              </a:rPr>
              <a:t>e Gettysburg Address</a:t>
            </a:r>
            <a:r>
              <a:rPr lang="en-US" altLang="en-US" dirty="0">
                <a:latin typeface="Times New Roman" panose="02020603050405020304" pitchFamily="18" charset="0"/>
              </a:rPr>
              <a:t> is about the dedication of a graveyard for the fallen soldiers.)</a:t>
            </a:r>
            <a:r>
              <a:rPr lang="en-US" altLang="en-US" b="1" dirty="0">
                <a:latin typeface="Times New Roman" panose="02020603050405020304" pitchFamily="18" charset="0"/>
              </a:rPr>
              <a:t> </a:t>
            </a:r>
          </a:p>
          <a:p>
            <a:pPr marL="0" indent="0">
              <a:buFont typeface="Arial" panose="020B0604020202020204" pitchFamily="34" charset="0"/>
              <a:buNone/>
            </a:pPr>
            <a:endParaRPr lang="en-US" b="1" dirty="0"/>
          </a:p>
          <a:p>
            <a:endParaRPr lang="en-US" dirty="0"/>
          </a:p>
        </p:txBody>
      </p:sp>
    </p:spTree>
    <p:extLst>
      <p:ext uri="{BB962C8B-B14F-4D97-AF65-F5344CB8AC3E}">
        <p14:creationId xmlns:p14="http://schemas.microsoft.com/office/powerpoint/2010/main" val="2911717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indent="-171450">
              <a:buFont typeface="Arial" panose="020B0604020202020204" pitchFamily="34" charset="0"/>
              <a:buChar char="•"/>
            </a:pPr>
            <a:r>
              <a:rPr lang="en-US" altLang="en-US" dirty="0">
                <a:latin typeface="Times New Roman" panose="02020603050405020304" pitchFamily="18" charset="0"/>
              </a:rPr>
              <a:t>The photo prompts a discussion of Black soldiers in the Civil War.</a:t>
            </a:r>
            <a:endParaRPr lang="en-US" dirty="0"/>
          </a:p>
          <a:p>
            <a:pPr marL="0" indent="0">
              <a:spcBef>
                <a:spcPct val="0"/>
              </a:spcBef>
              <a:buFont typeface="Arial" panose="020B0604020202020204" pitchFamily="34" charset="0"/>
              <a:buNone/>
            </a:pPr>
            <a:endParaRPr lang="en-US" b="1" dirty="0"/>
          </a:p>
          <a:p>
            <a:pPr marL="0" indent="0">
              <a:spcBef>
                <a:spcPct val="0"/>
              </a:spcBef>
              <a:buFont typeface="Arial" panose="020B0604020202020204" pitchFamily="34" charset="0"/>
              <a:buNone/>
            </a:pPr>
            <a:r>
              <a:rPr lang="en-US" b="1" dirty="0"/>
              <a:t>Facilitator notes:</a:t>
            </a:r>
          </a:p>
          <a:p>
            <a:endParaRPr lang="en-US" dirty="0"/>
          </a:p>
        </p:txBody>
      </p:sp>
    </p:spTree>
    <p:extLst>
      <p:ext uri="{BB962C8B-B14F-4D97-AF65-F5344CB8AC3E}">
        <p14:creationId xmlns:p14="http://schemas.microsoft.com/office/powerpoint/2010/main" val="199668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B9427B41-B220-4B60-8E00-4B8D3223557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74390BA-2B9E-41A3-BBEA-B537AF6E62BD}"/>
              </a:ext>
            </a:extLst>
          </p:cNvPr>
          <p:cNvSpPr>
            <a:spLocks noGrp="1"/>
          </p:cNvSpPr>
          <p:nvPr>
            <p:ph type="body" idx="1"/>
          </p:nvPr>
        </p:nvSpPr>
        <p:spPr/>
        <p:txBody>
          <a:bodyPr/>
          <a:lstStyle/>
          <a:p>
            <a:pPr>
              <a:defRPr/>
            </a:pPr>
            <a:r>
              <a:rPr lang="en-US" altLang="en-US" b="1" dirty="0"/>
              <a:t>Big idea</a:t>
            </a:r>
            <a:r>
              <a:rPr lang="en-US" altLang="en-US" dirty="0"/>
              <a:t>: Make audience aware of contract information.</a:t>
            </a:r>
          </a:p>
          <a:p>
            <a:pPr>
              <a:defRPr/>
            </a:pPr>
            <a:endParaRPr lang="en-US" altLang="en-US" b="1" dirty="0"/>
          </a:p>
          <a:p>
            <a:pPr>
              <a:defRPr/>
            </a:pPr>
            <a:r>
              <a:rPr lang="en-US" altLang="en-US" b="1" dirty="0"/>
              <a:t>Facilitator talking points:</a:t>
            </a:r>
          </a:p>
          <a:p>
            <a:pPr marL="171450" indent="-171450">
              <a:buFont typeface="Arial" panose="020B0604020202020204" pitchFamily="34" charset="0"/>
              <a:buChar char="•"/>
              <a:defRPr/>
            </a:pPr>
            <a:r>
              <a:rPr lang="en-US" altLang="en-US" dirty="0"/>
              <a:t>Ask participants to review this slide for information about the contract (no need to read through).</a:t>
            </a:r>
          </a:p>
          <a:p>
            <a:pPr>
              <a:defRPr/>
            </a:pPr>
            <a:endParaRPr lang="en-US" altLang="en-US" b="1" dirty="0"/>
          </a:p>
          <a:p>
            <a:pPr>
              <a:defRPr/>
            </a:pPr>
            <a:r>
              <a:rPr lang="en-US" altLang="en-US" b="1" dirty="0"/>
              <a:t>Facilitator notes:</a:t>
            </a:r>
          </a:p>
          <a:p>
            <a:pPr marL="171450" indent="-171450">
              <a:buFont typeface="Arial" panose="020B0604020202020204" pitchFamily="34" charset="0"/>
              <a:buChar char="•"/>
              <a:defRPr/>
            </a:pPr>
            <a:r>
              <a:rPr lang="en-US" altLang="en-US" dirty="0"/>
              <a:t>No clicks.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indent="-171450">
              <a:buFont typeface="Arial" panose="020B0604020202020204" pitchFamily="34" charset="0"/>
              <a:buChar char="•"/>
            </a:pPr>
            <a:r>
              <a:rPr lang="en-US" altLang="en-US" dirty="0">
                <a:latin typeface="Times New Roman" panose="02020603050405020304" pitchFamily="18" charset="0"/>
              </a:rPr>
              <a:t>The photo prompts a discussion of women’s roles in the Civil War</a:t>
            </a:r>
            <a:r>
              <a:rPr lang="en-US" sz="1200" dirty="0"/>
              <a:t>—</a:t>
            </a:r>
            <a:r>
              <a:rPr lang="en-US" altLang="en-US" dirty="0">
                <a:latin typeface="Times New Roman" panose="02020603050405020304" pitchFamily="18" charset="0"/>
              </a:rPr>
              <a:t>this included working as laundresses, cooking, and providing medical services.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notes:</a:t>
            </a:r>
          </a:p>
          <a:p>
            <a:pPr marL="0" indent="0">
              <a:buFont typeface="Arial" panose="020B0604020202020204" pitchFamily="34" charset="0"/>
              <a:buNone/>
            </a:pPr>
            <a:endParaRPr lang="en-US" b="1" dirty="0"/>
          </a:p>
          <a:p>
            <a:endParaRPr lang="en-US" dirty="0"/>
          </a:p>
        </p:txBody>
      </p:sp>
    </p:spTree>
    <p:extLst>
      <p:ext uri="{BB962C8B-B14F-4D97-AF65-F5344CB8AC3E}">
        <p14:creationId xmlns:p14="http://schemas.microsoft.com/office/powerpoint/2010/main" val="4075967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photo reveals the realities of war with the dead bodies. It is also significant as 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is about the dedication of a graveyard for the fallen soldiers.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notes:</a:t>
            </a:r>
          </a:p>
          <a:p>
            <a:endParaRPr lang="en-US" dirty="0"/>
          </a:p>
        </p:txBody>
      </p:sp>
    </p:spTree>
    <p:extLst>
      <p:ext uri="{BB962C8B-B14F-4D97-AF65-F5344CB8AC3E}">
        <p14:creationId xmlns:p14="http://schemas.microsoft.com/office/powerpoint/2010/main" val="584055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C473A08-7A4B-4D46-A177-5B3B0D5653DD}"/>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2A3D853A-C0AA-CB4F-AB6D-77CE8BAA013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altLang="en-US" sz="1200" b="1" dirty="0">
                <a:solidFill>
                  <a:schemeClr val="tx1"/>
                </a:solidFill>
                <a:latin typeface="Times New Roman" panose="02020603050405020304" pitchFamily="18" charset="0"/>
              </a:rPr>
              <a:t>Big idea</a:t>
            </a:r>
            <a:r>
              <a:rPr lang="en-US" altLang="en-US" sz="1200" dirty="0">
                <a:solidFill>
                  <a:schemeClr val="tx1"/>
                </a:solidFill>
                <a:latin typeface="Times New Roman" panose="02020603050405020304" pitchFamily="18" charset="0"/>
              </a:rPr>
              <a:t>: Debrief the benefits of this activity.</a:t>
            </a:r>
          </a:p>
          <a:p>
            <a:pPr>
              <a:spcBef>
                <a:spcPts val="0"/>
              </a:spcBef>
              <a:spcAft>
                <a:spcPts val="0"/>
              </a:spcAft>
            </a:pPr>
            <a:endParaRPr lang="en-US" altLang="en-US" sz="1200" b="1" dirty="0">
              <a:solidFill>
                <a:schemeClr val="tx1"/>
              </a:solidFill>
              <a:latin typeface="Times New Roman" panose="02020603050405020304" pitchFamily="18" charset="0"/>
            </a:endParaRPr>
          </a:p>
          <a:p>
            <a:pPr>
              <a:spcBef>
                <a:spcPts val="0"/>
              </a:spcBef>
              <a:spcAft>
                <a:spcPts val="0"/>
              </a:spcAft>
            </a:pPr>
            <a:r>
              <a:rPr lang="en-US" altLang="en-US" sz="1200" b="1" dirty="0">
                <a:solidFill>
                  <a:schemeClr val="tx1"/>
                </a:solidFill>
                <a:latin typeface="Times New Roman" panose="02020603050405020304" pitchFamily="18" charset="0"/>
              </a:rPr>
              <a:t>Facilitator talking points:</a:t>
            </a:r>
          </a:p>
          <a:p>
            <a:pPr marL="0" indent="0">
              <a:lnSpc>
                <a:spcPct val="100000"/>
              </a:lnSpc>
              <a:spcBef>
                <a:spcPts val="0"/>
              </a:spcBef>
              <a:spcAft>
                <a:spcPts val="0"/>
              </a:spcAft>
              <a:buFont typeface="Arial" panose="020B0604020202020204" pitchFamily="34" charset="0"/>
              <a:buNone/>
            </a:pPr>
            <a:endParaRPr lang="en-US" altLang="en-US" sz="1200" u="sng" dirty="0">
              <a:solidFill>
                <a:schemeClr val="tx1"/>
              </a:solidFill>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solidFill>
                  <a:schemeClr val="tx1"/>
                </a:solidFill>
                <a:latin typeface="Times New Roman" panose="02020603050405020304" pitchFamily="18" charset="0"/>
              </a:rPr>
              <a:t>Build</a:t>
            </a:r>
            <a:r>
              <a:rPr lang="en-US" altLang="en-US" sz="1200" u="sng" baseline="0" dirty="0">
                <a:solidFill>
                  <a:schemeClr val="tx1"/>
                </a:solidFill>
                <a:latin typeface="Times New Roman" panose="02020603050405020304" pitchFamily="18" charset="0"/>
              </a:rPr>
              <a:t> Knowledge?</a:t>
            </a:r>
            <a:endParaRPr lang="en-US" altLang="en-US" sz="1200" u="sng" dirty="0">
              <a:solidFill>
                <a:schemeClr val="tx1"/>
              </a:solidFill>
              <a:latin typeface="Times New Roman" panose="02020603050405020304" pitchFamily="18" charset="0"/>
            </a:endParaRP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Photos or pictures help students visualize the time and place of the speech. In this case, ELs can:</a:t>
            </a:r>
            <a:r>
              <a:rPr lang="en-US" altLang="en-US" sz="1200" kern="1200" baseline="0" dirty="0">
                <a:solidFill>
                  <a:schemeClr val="tx1"/>
                </a:solidFill>
                <a:latin typeface="Times New Roman" pitchFamily="-109" charset="0"/>
                <a:ea typeface="MS PGothic" panose="020B0600070205080204" pitchFamily="34" charset="-128"/>
                <a:cs typeface="Calibri" panose="020F0502020204030204" pitchFamily="34" charset="0"/>
              </a:rPr>
              <a:t> </a:t>
            </a:r>
          </a:p>
          <a:p>
            <a:pPr marL="633413" lvl="1"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See what it was like during the Civil War (1860–1865);</a:t>
            </a:r>
          </a:p>
          <a:p>
            <a:pPr marL="633413" lvl="1"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Visually identify Abraham Lincoln and recognize him as a past president of the United States; </a:t>
            </a:r>
          </a:p>
          <a:p>
            <a:pPr marL="633413" lvl="1"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See the tent in the background and the dress of the men with Lincoln. These help set the time and place (long ago and not in a city).</a:t>
            </a:r>
          </a:p>
          <a:p>
            <a:pPr marL="0" lvl="0" indent="0">
              <a:lnSpc>
                <a:spcPct val="100000"/>
              </a:lnSpc>
              <a:spcBef>
                <a:spcPts val="0"/>
              </a:spcBef>
              <a:spcAft>
                <a:spcPts val="0"/>
              </a:spcAft>
              <a:buFont typeface="Arial" panose="020B0604020202020204" pitchFamily="34" charset="0"/>
              <a:buNone/>
            </a:pPr>
            <a:endPar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endParaRPr>
          </a:p>
          <a:p>
            <a:pPr marL="0" lv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Calibri" panose="020F0502020204030204" pitchFamily="34" charset="0"/>
              </a:rPr>
              <a:t>Language Skills?</a:t>
            </a:r>
            <a:endPar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endParaRP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This activity allows ELs to write in a low-stakes conversational manner, responding to each other. Students learn when they see what others wrote.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This also helps ELs with phrasing, spelling, and word order. </a:t>
            </a:r>
            <a:endParaRPr lang="en-US" altLang="en-US" sz="1200" dirty="0">
              <a:solidFill>
                <a:schemeClr val="tx1"/>
              </a:solidFill>
              <a:latin typeface="Times New Roman" panose="02020603050405020304" pitchFamily="18" charset="0"/>
            </a:endParaRP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ELs need practice with colloquial, as well as academic, language. </a:t>
            </a: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The point of this activity is to discuss the pictures. Correct grammar and spelling are secondary. Writing before discussion allows students to think about what they will say and how they will say it.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Times New Roman" panose="02020603050405020304" pitchFamily="18" charset="0"/>
              </a:rPr>
              <a:t>If students are at a lower language proficiency level, they may be able to describe a few key details. At higher language proficiency levels, participants may be able to describe more detailed information and link ideas and themes across the four images.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altLang="en-US" sz="1200" dirty="0">
              <a:solidFill>
                <a:schemeClr val="tx1"/>
              </a:solidFill>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dirty="0">
                <a:solidFill>
                  <a:schemeClr val="tx1"/>
                </a:solidFill>
                <a:latin typeface="Times New Roman" panose="02020603050405020304" pitchFamily="18" charset="0"/>
              </a:rPr>
              <a:t>When doing this activity in the classroom</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Place all four photographs on a large poster paper as shown in the photograph (with pictures facing out).</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Break students into groups of four.</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itchFamily="-109" charset="0"/>
                <a:ea typeface="MS PGothic" panose="020B0600070205080204" pitchFamily="34" charset="-128"/>
                <a:cs typeface="MS PGothic" charset="0"/>
              </a:rPr>
              <a:t>Students write about the picture in front of them. Questions: “What do they see? Who is there? Who is not there? What else do they want to know?”</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Give students about two minutes to read what another person wrote and to respond. Long responses are not necessary.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Then, the poster paper is rotated, and a second student adds to the thoughts and contributes some more. This continues until all four students have commented on all four photographs.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After responding to all the pictures, students discuss them.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Times New Roman" panose="02020603050405020304" pitchFamily="18" charset="0"/>
              </a:rPr>
              <a:t>Try to find photos that expand student understanding about the text. For example, in this lesson the picture of the realities of war with the dead bodies is especially important since th</a:t>
            </a:r>
            <a:r>
              <a:rPr lang="en-US" altLang="en-US" sz="1200" i="1" dirty="0">
                <a:solidFill>
                  <a:schemeClr val="tx1"/>
                </a:solidFill>
                <a:latin typeface="Times New Roman" panose="02020603050405020304" pitchFamily="18" charset="0"/>
              </a:rPr>
              <a:t>e Gettysburg Address</a:t>
            </a:r>
            <a:r>
              <a:rPr lang="en-US" altLang="en-US" sz="1200" dirty="0">
                <a:solidFill>
                  <a:schemeClr val="tx1"/>
                </a:solidFill>
                <a:latin typeface="Times New Roman" panose="02020603050405020304" pitchFamily="18" charset="0"/>
              </a:rPr>
              <a:t> is about the dedication of a graveyard for the fallen soldiers.</a:t>
            </a:r>
            <a:endParaRPr lang="en-US" altLang="en-US" sz="1200" b="1" dirty="0">
              <a:solidFill>
                <a:schemeClr val="tx1"/>
              </a:solidFill>
              <a:latin typeface="Times New Roman" panose="02020603050405020304" pitchFamily="18" charset="0"/>
            </a:endParaRP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altLang="en-US" sz="1200" u="none" dirty="0">
              <a:solidFill>
                <a:schemeClr val="tx1"/>
              </a:solidFill>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indent="-171450">
              <a:buFont typeface="Arial" panose="020B0604020202020204" pitchFamily="34" charset="0"/>
              <a:buChar char="•"/>
            </a:pPr>
            <a:r>
              <a:rPr lang="en-US" altLang="en-US" sz="1200" dirty="0">
                <a:latin typeface="Times New Roman" panose="02020603050405020304" pitchFamily="18" charset="0"/>
              </a:rPr>
              <a:t>These ideas connect to adjustments in output (productive language). While the input (photos) and task remain the same, expectations for the language produced by students have changed. Also sentence starters are provided to support more extended writing from students.</a:t>
            </a:r>
          </a:p>
          <a:p>
            <a:pPr marL="171450" indent="-171450">
              <a:buFont typeface="Arial" panose="020B0604020202020204" pitchFamily="34" charset="0"/>
              <a:buChar char="•"/>
            </a:pPr>
            <a:r>
              <a:rPr lang="en-US" altLang="en-US" sz="1200" dirty="0"/>
              <a:t>Encourage lower language proficient ELs to write in English about the pictures in front of them. This might be one or two words (e.g., </a:t>
            </a:r>
            <a:r>
              <a:rPr lang="en-US" altLang="en-US" sz="1200" i="1" dirty="0"/>
              <a:t>man, tall hat, dead person</a:t>
            </a:r>
            <a:r>
              <a:rPr lang="en-US" altLang="en-US" sz="1200" dirty="0"/>
              <a:t>). </a:t>
            </a:r>
          </a:p>
          <a:p>
            <a:pPr marL="171450" indent="-171450">
              <a:buFont typeface="Arial" panose="020B0604020202020204" pitchFamily="34" charset="0"/>
              <a:buChar char="•"/>
            </a:pPr>
            <a:r>
              <a:rPr lang="en-US" altLang="en-US" sz="1200" dirty="0"/>
              <a:t>Ask ELs to write in their home language about the pictures. The idea is to gather information and impressions about the Civil War.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t>Provide and encourage ELs to use sentence starters so they can write complete sentences about the pictures. </a:t>
            </a:r>
            <a:r>
              <a:rPr lang="en-US" altLang="en-US" sz="1200" dirty="0">
                <a:latin typeface="Times New Roman" panose="02020603050405020304" pitchFamily="18" charset="0"/>
              </a:rPr>
              <a:t>Note: Not every student will need sentence starters. To differentiate, teachers can give a slip of paper with the sentence starters to students who ask for them. </a:t>
            </a:r>
            <a:endParaRPr lang="en-US" altLang="en-US" sz="1200" dirty="0"/>
          </a:p>
          <a:p>
            <a:pPr marL="633413" lvl="1" indent="-171450">
              <a:lnSpc>
                <a:spcPct val="90000"/>
              </a:lnSpc>
              <a:buFont typeface="Arial" panose="020B0604020202020204" pitchFamily="34" charset="0"/>
              <a:buChar char="•"/>
            </a:pPr>
            <a:r>
              <a:rPr lang="en-US" altLang="en-US" sz="1200" dirty="0"/>
              <a:t>Examples: In this picture…</a:t>
            </a:r>
            <a:endParaRPr lang="is-IS" altLang="en-US" sz="1200" dirty="0"/>
          </a:p>
          <a:p>
            <a:pPr lvl="2">
              <a:lnSpc>
                <a:spcPct val="90000"/>
              </a:lnSpc>
              <a:spcAft>
                <a:spcPts val="1200"/>
              </a:spcAft>
            </a:pPr>
            <a:r>
              <a:rPr lang="is-IS" altLang="en-US" sz="1200" dirty="0">
                <a:cs typeface="MS PGothic" panose="020B0600070205080204" pitchFamily="34" charset="-128"/>
              </a:rPr>
              <a:t> I see...</a:t>
            </a:r>
          </a:p>
          <a:p>
            <a:pPr lvl="2">
              <a:lnSpc>
                <a:spcPct val="90000"/>
              </a:lnSpc>
              <a:spcAft>
                <a:spcPts val="1200"/>
              </a:spcAft>
            </a:pPr>
            <a:r>
              <a:rPr lang="is-IS" altLang="en-US" sz="1200" dirty="0">
                <a:cs typeface="MS PGothic" panose="020B0600070205080204" pitchFamily="34" charset="-128"/>
              </a:rPr>
              <a:t> It reminds me of...</a:t>
            </a:r>
          </a:p>
          <a:p>
            <a:pPr lvl="2">
              <a:lnSpc>
                <a:spcPct val="90000"/>
              </a:lnSpc>
              <a:spcAft>
                <a:spcPts val="1200"/>
              </a:spcAft>
            </a:pPr>
            <a:r>
              <a:rPr lang="is-IS" altLang="en-US" sz="1200" dirty="0">
                <a:cs typeface="MS PGothic" panose="020B0600070205080204" pitchFamily="34" charset="-128"/>
              </a:rPr>
              <a:t> This picture is about...</a:t>
            </a:r>
          </a:p>
          <a:p>
            <a:pPr lvl="2">
              <a:lnSpc>
                <a:spcPct val="90000"/>
              </a:lnSpc>
              <a:spcAft>
                <a:spcPts val="1200"/>
              </a:spcAft>
            </a:pPr>
            <a:r>
              <a:rPr lang="is-IS" altLang="en-US" sz="1200" dirty="0">
                <a:cs typeface="MS PGothic" panose="020B0600070205080204" pitchFamily="34" charset="-128"/>
              </a:rPr>
              <a:t> Perhaps...</a:t>
            </a:r>
          </a:p>
          <a:p>
            <a:pPr lvl="2">
              <a:lnSpc>
                <a:spcPct val="90000"/>
              </a:lnSpc>
              <a:spcAft>
                <a:spcPts val="1200"/>
              </a:spcAft>
            </a:pPr>
            <a:r>
              <a:rPr lang="is-IS" altLang="en-US" sz="1200" dirty="0">
                <a:cs typeface="MS PGothic" panose="020B0600070205080204" pitchFamily="34" charset="-128"/>
              </a:rPr>
              <a:t> I’m not sure why...</a:t>
            </a:r>
            <a:endParaRPr lang="en-US" altLang="en-US" sz="1200" dirty="0">
              <a:cs typeface="MS PGothic" panose="020B0600070205080204" pitchFamily="34" charset="-128"/>
            </a:endParaRPr>
          </a:p>
          <a:p>
            <a:pPr marL="171450" indent="-171450">
              <a:buFont typeface="Arial" panose="020B0604020202020204" pitchFamily="34" charset="0"/>
              <a:buChar char="•"/>
            </a:pPr>
            <a:r>
              <a:rPr lang="en-US" altLang="en-US" sz="1200" dirty="0"/>
              <a:t>Discuss all pictures in English and home languages of ELs.</a:t>
            </a:r>
          </a:p>
          <a:p>
            <a:pPr marL="171450" indent="-171450">
              <a:spcBef>
                <a:spcPct val="0"/>
              </a:spcBef>
              <a:buFont typeface="Arial" panose="020B0604020202020204" pitchFamily="34" charset="0"/>
              <a:buChar char="•"/>
            </a:pPr>
            <a:r>
              <a:rPr lang="en-US" altLang="en-US" sz="1200" dirty="0">
                <a:latin typeface="Times New Roman" panose="02020603050405020304" pitchFamily="18" charset="0"/>
              </a:rPr>
              <a:t>In this activity, it is not important to have every word spelled correctly. Students can ask their partners what a word says if they can’t read a word or their partner’s handwriting. </a:t>
            </a: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none" dirty="0">
              <a:solidFill>
                <a:schemeClr val="tx1"/>
              </a:solidFill>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none" dirty="0">
              <a:solidFill>
                <a:schemeClr val="tx1"/>
              </a:solidFill>
              <a:latin typeface="Times New Roman" panose="02020603050405020304" pitchFamily="18" charset="0"/>
            </a:endParaRPr>
          </a:p>
          <a:p>
            <a:pPr>
              <a:lnSpc>
                <a:spcPct val="100000"/>
              </a:lnSpc>
              <a:spcBef>
                <a:spcPts val="0"/>
              </a:spcBef>
              <a:spcAft>
                <a:spcPts val="0"/>
              </a:spcAft>
            </a:pPr>
            <a:r>
              <a:rPr lang="en-US" altLang="en-US" sz="1200" b="1" dirty="0">
                <a:solidFill>
                  <a:schemeClr val="tx1"/>
                </a:solidFill>
                <a:latin typeface="Times New Roman" panose="02020603050405020304" pitchFamily="18" charset="0"/>
              </a:rPr>
              <a:t>Facilitator notes:</a:t>
            </a: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Call on a couple of teams to share their answer to this question verbally.</a:t>
            </a: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Review</a:t>
            </a:r>
            <a:r>
              <a:rPr lang="en-US" altLang="en-US" sz="1200" baseline="0" dirty="0">
                <a:solidFill>
                  <a:schemeClr val="tx1"/>
                </a:solidFill>
                <a:latin typeface="Times New Roman" panose="02020603050405020304" pitchFamily="18" charset="0"/>
              </a:rPr>
              <a:t> teams’ feedback on the question.</a:t>
            </a:r>
          </a:p>
          <a:p>
            <a:pPr marL="171450" indent="-171450">
              <a:lnSpc>
                <a:spcPct val="100000"/>
              </a:lnSpc>
              <a:spcBef>
                <a:spcPts val="0"/>
              </a:spcBef>
              <a:spcAft>
                <a:spcPts val="0"/>
              </a:spcAft>
              <a:buFont typeface="Arial" panose="020B0604020202020204" pitchFamily="34" charset="0"/>
              <a:buChar char="•"/>
            </a:pPr>
            <a:r>
              <a:rPr lang="en-US" altLang="en-US" sz="1200" baseline="0" dirty="0">
                <a:solidFill>
                  <a:schemeClr val="tx1"/>
                </a:solidFill>
                <a:latin typeface="Times New Roman" panose="02020603050405020304" pitchFamily="18" charset="0"/>
              </a:rPr>
              <a:t>Add any of the above information from the talking points that have not been covered by various teams’ responses.  </a:t>
            </a:r>
            <a:endParaRPr lang="en-US" altLang="en-US" sz="1200" dirty="0">
              <a:solidFill>
                <a:schemeClr val="tx1"/>
              </a:solidFill>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15549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871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60733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Purpose of the Jigsaw Reading Activity is to build knowledge.</a:t>
            </a:r>
          </a:p>
          <a:p>
            <a:r>
              <a:rPr lang="en-US" altLang="en-US" dirty="0">
                <a:latin typeface="Times New Roman" panose="02020603050405020304" pitchFamily="18" charset="0"/>
              </a:rPr>
              <a:t> </a:t>
            </a: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Learners become experts on one portion of a reading and share their expertise with others. Students build their schema about the time, place, and political context of Lincoln’s famous speech through the reading of informational texts. </a:t>
            </a:r>
          </a:p>
          <a:p>
            <a:pPr marL="171450" lvl="0" indent="-171450">
              <a:spcBef>
                <a:spcPts val="1200"/>
              </a:spcBef>
              <a:spcAft>
                <a:spcPts val="600"/>
              </a:spcAft>
              <a:buFont typeface="Arial" panose="020B0604020202020204" pitchFamily="34" charset="0"/>
              <a:buChar char="•"/>
            </a:pPr>
            <a:r>
              <a:rPr lang="en-US" altLang="en-US" dirty="0"/>
              <a:t>While everyone will read the original </a:t>
            </a:r>
            <a:r>
              <a:rPr lang="en-US" altLang="en-US" i="1" dirty="0"/>
              <a:t>Gettysburg Address</a:t>
            </a:r>
            <a:r>
              <a:rPr lang="en-US" altLang="en-US" dirty="0"/>
              <a:t>, the background selections can be at different reading and language proficiency levels for ELs.</a:t>
            </a:r>
            <a:endParaRPr lang="en-US" altLang="en-US"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is a way for students to study different texts without having to read every one. Learners are also able to read a portion of the large text and share and hear summaries from their peers.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Everyone shares responsibility for learning in a jigsaw reading. </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Review the standards targets. Note that there is a range of texts so that students at lower levels of language proficiency can participate.</a:t>
            </a:r>
          </a:p>
        </p:txBody>
      </p:sp>
    </p:spTree>
    <p:extLst>
      <p:ext uri="{BB962C8B-B14F-4D97-AF65-F5344CB8AC3E}">
        <p14:creationId xmlns:p14="http://schemas.microsoft.com/office/powerpoint/2010/main" val="2985571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a:buFont typeface="Arial" panose="020B0604020202020204" pitchFamily="34" charset="0"/>
              <a:buChar char="•"/>
            </a:pPr>
            <a:r>
              <a:rPr lang="en-US" b="0" dirty="0"/>
              <a:t>Participants will be divided into their home groups</a:t>
            </a:r>
            <a:r>
              <a:rPr lang="en-US" sz="1200" dirty="0"/>
              <a:t>—</a:t>
            </a:r>
            <a:r>
              <a:rPr lang="en-US" b="0" dirty="0"/>
              <a:t>each with two coaches. </a:t>
            </a:r>
          </a:p>
          <a:p>
            <a:pPr marL="171450" indent="-171450">
              <a:buFont typeface="Arial" panose="020B0604020202020204" pitchFamily="34" charset="0"/>
              <a:buChar char="•"/>
            </a:pPr>
            <a:r>
              <a:rPr lang="en-US" b="0" dirty="0"/>
              <a:t>Presenters should be available to</a:t>
            </a:r>
            <a:r>
              <a:rPr lang="en-US" b="0" baseline="0" dirty="0"/>
              <a:t> join breakout groups if questions arise. </a:t>
            </a:r>
            <a:endParaRPr lang="en-US" b="0" dirty="0"/>
          </a:p>
          <a:p>
            <a:pPr marL="171450" indent="-171450">
              <a:buFont typeface="Arial" panose="020B0604020202020204" pitchFamily="34" charset="0"/>
              <a:buChar char="•"/>
            </a:pPr>
            <a:r>
              <a:rPr lang="en-US" b="0" dirty="0"/>
              <a:t>Training</a:t>
            </a:r>
            <a:r>
              <a:rPr lang="en-US" b="0" baseline="0" dirty="0"/>
              <a:t> will reconvene into a whole group to debrief. </a:t>
            </a:r>
            <a:endParaRPr lang="en-US" b="0" dirty="0"/>
          </a:p>
        </p:txBody>
      </p:sp>
    </p:spTree>
    <p:extLst>
      <p:ext uri="{BB962C8B-B14F-4D97-AF65-F5344CB8AC3E}">
        <p14:creationId xmlns:p14="http://schemas.microsoft.com/office/powerpoint/2010/main" val="1147106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18CACA1-EB6E-A545-9831-7F7DA359B521}"/>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B1BEEA7A-D0E8-7C46-9461-0FA17FB4DFD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the activity.</a:t>
            </a:r>
          </a:p>
          <a:p>
            <a:pPr>
              <a:lnSpc>
                <a:spcPct val="100000"/>
              </a:lnSpc>
              <a:spcBef>
                <a:spcPts val="0"/>
              </a:spcBef>
              <a:spcAft>
                <a:spcPts val="0"/>
              </a:spcAft>
            </a:pPr>
            <a:endParaRPr lang="en-US" altLang="en-US" b="1" dirty="0">
              <a:latin typeface="Times New Roman" panose="02020603050405020304" pitchFamily="18" charset="0"/>
            </a:endParaRPr>
          </a:p>
          <a:p>
            <a:pPr>
              <a:lnSpc>
                <a:spcPct val="100000"/>
              </a:lnSpc>
              <a:spcBef>
                <a:spcPts val="0"/>
              </a:spcBef>
              <a:spcAft>
                <a:spcPts val="0"/>
              </a:spcAft>
            </a:pPr>
            <a:r>
              <a:rPr lang="en-US" altLang="en-US" b="1" dirty="0">
                <a:latin typeface="Times New Roman" panose="02020603050405020304" pitchFamily="18" charset="0"/>
              </a:rPr>
              <a:t>Facilitator talking points:</a:t>
            </a:r>
            <a:endParaRPr lang="en-US" altLang="en-US" u="sng" dirty="0"/>
          </a:p>
          <a:p>
            <a:pPr marL="0" indent="0">
              <a:lnSpc>
                <a:spcPct val="100000"/>
              </a:lnSpc>
              <a:spcBef>
                <a:spcPts val="0"/>
              </a:spcBef>
              <a:spcAft>
                <a:spcPts val="0"/>
              </a:spcAft>
              <a:buFont typeface="Arial" panose="020B0604020202020204" pitchFamily="34" charset="0"/>
              <a:buNone/>
            </a:pPr>
            <a:r>
              <a:rPr lang="en-US" altLang="en-US" u="sng" dirty="0"/>
              <a:t>Prepare students?</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This is a way for students to study different texts without having to read every one. Learners are also able to read a portion of the large text and share and hear summaries from their peers. Everyone shares responsibility for learning in a jigsaw reading. </a:t>
            </a:r>
          </a:p>
          <a:p>
            <a:pPr marL="171450" lvl="0" indent="-171450">
              <a:lnSpc>
                <a:spcPct val="100000"/>
              </a:lnSpc>
              <a:spcBef>
                <a:spcPts val="0"/>
              </a:spcBef>
              <a:spcAft>
                <a:spcPts val="0"/>
              </a:spcAft>
              <a:buFont typeface="Arial" panose="020B0604020202020204" pitchFamily="34" charset="0"/>
              <a:buChar char="•"/>
            </a:pPr>
            <a:r>
              <a:rPr lang="en-US" altLang="en-US" dirty="0"/>
              <a:t>This activity gives ELs the opportunity to work with others to build their schema about the time, place, and political context of the speech. Research consistently shows that talking about what they learn or read helps students retain the information. (Zweirs, 2008)</a:t>
            </a:r>
          </a:p>
          <a:p>
            <a:pPr marL="171450" lvl="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The idea behind the Graphic Organizer is to ensure that all students hear the same information. </a:t>
            </a:r>
          </a:p>
          <a:p>
            <a:pPr marL="171450" lvl="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Also, it helps students focus on the important points from the readings, not on the lesser details. </a:t>
            </a:r>
          </a:p>
          <a:p>
            <a:pPr marL="0" indent="0">
              <a:lnSpc>
                <a:spcPct val="100000"/>
              </a:lnSpc>
              <a:spcBef>
                <a:spcPts val="0"/>
              </a:spcBef>
              <a:spcAft>
                <a:spcPts val="0"/>
              </a:spcAft>
              <a:buFont typeface="Arial" panose="020B0604020202020204" pitchFamily="34" charset="0"/>
              <a:buNone/>
            </a:pPr>
            <a:endParaRPr lang="en-US" altLang="en-US" u="sng"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u="sng" dirty="0">
                <a:latin typeface="Times New Roman" panose="02020603050405020304" pitchFamily="18" charset="0"/>
              </a:rPr>
              <a:t>Language skills?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dirty="0">
                <a:latin typeface="Times New Roman" panose="02020603050405020304" pitchFamily="18" charset="0"/>
              </a:rPr>
              <a:t>The activity</a:t>
            </a:r>
            <a:r>
              <a:rPr lang="en-US" altLang="en-US" baseline="0" dirty="0">
                <a:latin typeface="Times New Roman" panose="02020603050405020304" pitchFamily="18" charset="0"/>
              </a:rPr>
              <a:t> focuses primarily on interpretive and interactive </a:t>
            </a:r>
            <a:r>
              <a:rPr lang="en-US" altLang="en-US" dirty="0">
                <a:latin typeface="Times New Roman" panose="02020603050405020304" pitchFamily="18" charset="0"/>
              </a:rPr>
              <a:t>language demands.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dirty="0">
                <a:latin typeface="Times New Roman" panose="02020603050405020304" pitchFamily="18" charset="0"/>
              </a:rPr>
              <a:t>The structure of the activity gives ELs the opportunity to work with others and share their understanding of the text before they share with others. They can ask questions of each other and seek clarification and word help. </a:t>
            </a:r>
          </a:p>
          <a:p>
            <a:pPr marL="171450" lvl="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The activity asks for interactive language</a:t>
            </a:r>
            <a:r>
              <a:rPr lang="en-US" altLang="en-US" baseline="0" dirty="0">
                <a:latin typeface="Times New Roman" panose="02020603050405020304" pitchFamily="18" charset="0"/>
              </a:rPr>
              <a:t> skills while working with others to build understanding. This includes expressing their own ideas, asking and answering questions, and adding and restating information.</a:t>
            </a:r>
          </a:p>
          <a:p>
            <a:pPr marL="171450" lvl="0" indent="-171450">
              <a:lnSpc>
                <a:spcPct val="100000"/>
              </a:lnSpc>
              <a:spcBef>
                <a:spcPts val="0"/>
              </a:spcBef>
              <a:spcAft>
                <a:spcPts val="0"/>
              </a:spcAft>
              <a:buFont typeface="Arial" panose="020B0604020202020204" pitchFamily="34" charset="0"/>
              <a:buChar char="•"/>
            </a:pPr>
            <a:endParaRPr lang="en-US" altLang="en-US" baseline="0" dirty="0">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dirty="0">
                <a:latin typeface="Times New Roman" panose="02020603050405020304" pitchFamily="18" charset="0"/>
              </a:rPr>
              <a:t>When doing this activity in the classroom</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Choose three texts at different reading levels.</a:t>
            </a:r>
            <a:r>
              <a:rPr lang="en-US" altLang="en-US" baseline="0" dirty="0">
                <a:latin typeface="Times New Roman" panose="02020603050405020304" pitchFamily="18" charset="0"/>
                <a:cs typeface="Times New Roman" panose="02020603050405020304" pitchFamily="18" charset="0"/>
              </a:rPr>
              <a:t> For example, high-beginning, intermediate, and advanced. </a:t>
            </a:r>
          </a:p>
          <a:p>
            <a:pPr marL="171450" indent="-171450">
              <a:lnSpc>
                <a:spcPct val="100000"/>
              </a:lnSpc>
              <a:spcBef>
                <a:spcPts val="0"/>
              </a:spcBef>
              <a:spcAft>
                <a:spcPts val="0"/>
              </a:spcAft>
              <a:buFont typeface="Arial" panose="020B0604020202020204" pitchFamily="34" charset="0"/>
              <a:buChar char="•"/>
            </a:pPr>
            <a:r>
              <a:rPr lang="en-US" altLang="en-US" baseline="0" dirty="0">
                <a:latin typeface="Times New Roman" panose="02020603050405020304" pitchFamily="18" charset="0"/>
                <a:cs typeface="Times New Roman" panose="02020603050405020304" pitchFamily="18" charset="0"/>
              </a:rPr>
              <a:t>Print each reading on a different colored paper. </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Place students in heterogeneous “home”</a:t>
            </a:r>
            <a:r>
              <a:rPr lang="en-US" altLang="en-US" baseline="0" dirty="0">
                <a:latin typeface="Times New Roman" panose="02020603050405020304" pitchFamily="18" charset="0"/>
                <a:cs typeface="Times New Roman" panose="02020603050405020304" pitchFamily="18" charset="0"/>
              </a:rPr>
              <a:t> teams </a:t>
            </a:r>
            <a:r>
              <a:rPr lang="en-US" altLang="en-US" dirty="0">
                <a:latin typeface="Times New Roman" panose="02020603050405020304" pitchFamily="18" charset="0"/>
                <a:cs typeface="Times New Roman" panose="02020603050405020304" pitchFamily="18" charset="0"/>
              </a:rPr>
              <a:t>of three: one high-beginning reader, one intermediate reader, and an advanced reader. Pass out the reading. Each member should have a reading printed on a different colored paper. In this activity:</a:t>
            </a:r>
          </a:p>
          <a:p>
            <a:pPr marL="633413" lvl="1" indent="-171450">
              <a:lnSpc>
                <a:spcPct val="100000"/>
              </a:lnSpc>
              <a:spcBef>
                <a:spcPts val="0"/>
              </a:spcBef>
              <a:spcAft>
                <a:spcPts val="0"/>
              </a:spcAft>
              <a:buFontTx/>
              <a:buChar char="•"/>
            </a:pPr>
            <a:r>
              <a:rPr lang="en-US" altLang="en-US" dirty="0">
                <a:latin typeface="Times New Roman" panose="02020603050405020304" pitchFamily="18" charset="0"/>
                <a:cs typeface="Times New Roman" panose="02020603050405020304" pitchFamily="18" charset="0"/>
              </a:rPr>
              <a:t>High-beginner readers read Civil War 1 (Tar Heel Reader).</a:t>
            </a:r>
          </a:p>
          <a:p>
            <a:pPr marL="633413" lvl="1" indent="-171450">
              <a:lnSpc>
                <a:spcPct val="100000"/>
              </a:lnSpc>
              <a:spcBef>
                <a:spcPts val="0"/>
              </a:spcBef>
              <a:spcAft>
                <a:spcPts val="0"/>
              </a:spcAft>
              <a:buFontTx/>
              <a:buChar char="•"/>
            </a:pPr>
            <a:r>
              <a:rPr lang="en-US" altLang="en-US" dirty="0">
                <a:latin typeface="Times New Roman" panose="02020603050405020304" pitchFamily="18" charset="0"/>
                <a:cs typeface="Times New Roman" panose="02020603050405020304" pitchFamily="18" charset="0"/>
              </a:rPr>
              <a:t>Intermediate readers read the</a:t>
            </a:r>
            <a:r>
              <a:rPr lang="en-US" altLang="en-US" baseline="0" dirty="0">
                <a:latin typeface="Times New Roman" panose="02020603050405020304" pitchFamily="18" charset="0"/>
                <a:cs typeface="Times New Roman" panose="02020603050405020304" pitchFamily="18" charset="0"/>
              </a:rPr>
              <a:t> Battle of Gettysburg.</a:t>
            </a:r>
            <a:endParaRPr lang="en-US" altLang="en-US" dirty="0">
              <a:latin typeface="Times New Roman" panose="02020603050405020304" pitchFamily="18" charset="0"/>
              <a:cs typeface="Times New Roman" panose="02020603050405020304" pitchFamily="18" charset="0"/>
            </a:endParaRPr>
          </a:p>
          <a:p>
            <a:pPr marL="633413" lvl="1" indent="-171450">
              <a:lnSpc>
                <a:spcPct val="100000"/>
              </a:lnSpc>
              <a:spcBef>
                <a:spcPts val="0"/>
              </a:spcBef>
              <a:spcAft>
                <a:spcPts val="0"/>
              </a:spcAft>
              <a:buFontTx/>
              <a:buChar char="•"/>
            </a:pPr>
            <a:r>
              <a:rPr lang="en-US" altLang="en-US" dirty="0">
                <a:latin typeface="Times New Roman" panose="02020603050405020304" pitchFamily="18" charset="0"/>
                <a:cs typeface="Times New Roman" panose="02020603050405020304" pitchFamily="18" charset="0"/>
              </a:rPr>
              <a:t>Advanced readers</a:t>
            </a:r>
            <a:r>
              <a:rPr lang="en-US" altLang="en-US" baseline="0"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read Civil War 2.</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Then</a:t>
            </a:r>
            <a:r>
              <a:rPr lang="en-US" altLang="en-US" baseline="0" dirty="0">
                <a:latin typeface="Times New Roman" panose="02020603050405020304" pitchFamily="18" charset="0"/>
                <a:cs typeface="Times New Roman" panose="02020603050405020304" pitchFamily="18" charset="0"/>
              </a:rPr>
              <a:t> h</a:t>
            </a:r>
            <a:r>
              <a:rPr lang="en-US" altLang="en-US" dirty="0">
                <a:latin typeface="Times New Roman" panose="02020603050405020304" pitchFamily="18" charset="0"/>
                <a:cs typeface="Times New Roman" panose="02020603050405020304" pitchFamily="18" charset="0"/>
              </a:rPr>
              <a:t>ave students form homogenous “expert” teams of students who were assigned the same reading. Pass out a Jigsaw Reading Graphic Organizer to each student. Have</a:t>
            </a:r>
            <a:r>
              <a:rPr lang="en-US" altLang="en-US" baseline="0" dirty="0">
                <a:latin typeface="Times New Roman" panose="02020603050405020304" pitchFamily="18" charset="0"/>
                <a:cs typeface="Times New Roman" panose="02020603050405020304" pitchFamily="18" charset="0"/>
              </a:rPr>
              <a:t> each "expert” team read their assigned text and discuss the answers to their section of the graphic organizer.</a:t>
            </a:r>
            <a:r>
              <a:rPr lang="en-US" altLang="en-US" dirty="0">
                <a:latin typeface="Times New Roman" panose="02020603050405020304" pitchFamily="18" charset="0"/>
                <a:cs typeface="Times New Roman" panose="02020603050405020304" pitchFamily="18" charset="0"/>
              </a:rPr>
              <a:t> </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After mastering the materials, students return as experts to their “home” team to teach that information to the other members of the home team. </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As members</a:t>
            </a:r>
            <a:r>
              <a:rPr lang="en-US" altLang="en-US" baseline="0" dirty="0">
                <a:latin typeface="Times New Roman" panose="02020603050405020304" pitchFamily="18" charset="0"/>
                <a:cs typeface="Times New Roman" panose="02020603050405020304" pitchFamily="18" charset="0"/>
              </a:rPr>
              <a:t> of </a:t>
            </a:r>
            <a:r>
              <a:rPr lang="en-US" altLang="en-US" dirty="0">
                <a:latin typeface="Times New Roman" panose="02020603050405020304" pitchFamily="18" charset="0"/>
                <a:cs typeface="Times New Roman" panose="02020603050405020304" pitchFamily="18" charset="0"/>
              </a:rPr>
              <a:t>the home team listen, all complete the missing</a:t>
            </a:r>
            <a:r>
              <a:rPr lang="en-US" altLang="en-US" baseline="0" dirty="0">
                <a:latin typeface="Times New Roman" panose="02020603050405020304" pitchFamily="18" charset="0"/>
                <a:cs typeface="Times New Roman" panose="02020603050405020304" pitchFamily="18" charset="0"/>
              </a:rPr>
              <a:t> information on their graphic organizers.</a:t>
            </a:r>
            <a:endParaRPr lang="en-US" altLang="en-US" dirty="0">
              <a:latin typeface="Times New Roman" panose="02020603050405020304" pitchFamily="18" charset="0"/>
              <a:cs typeface="Times New Roman" panose="02020603050405020304" pitchFamily="18" charset="0"/>
            </a:endParaRPr>
          </a:p>
          <a:p>
            <a:pPr marL="0" lvl="0" indent="0">
              <a:lnSpc>
                <a:spcPct val="100000"/>
              </a:lnSpc>
              <a:spcBef>
                <a:spcPts val="0"/>
              </a:spcBef>
              <a:spcAft>
                <a:spcPts val="0"/>
              </a:spcAft>
              <a:buFont typeface="Arial" panose="020B0604020202020204" pitchFamily="34" charset="0"/>
              <a:buNone/>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Ensure lower language proficient students are assigned the easier selection to read and make sure the</a:t>
            </a:r>
            <a:r>
              <a:rPr lang="en-US" altLang="en-US" dirty="0"/>
              <a:t> graphic organizer questions are aligned to the lower-level student. </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In this “expert reader group,” students should work through the selection with a teacher or more proficient peer leading the discussion. </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The primary home language can be used for discussion to aid in the interpretation of the texts. However, the information on the graphic organizer should be in English.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Expert groups provide the opportunity for lower levels to practice presenting the graphic organizer in English before they move to their expert groups.  Ask lower language proficient students to practice reading the points on the graphic organizer before going back to their “home group.” </a:t>
            </a:r>
            <a:endParaRPr lang="en-US" altLang="en-US" dirty="0">
              <a:latin typeface="Times New Roman" panose="02020603050405020304" pitchFamily="18" charset="0"/>
            </a:endParaRPr>
          </a:p>
          <a:p>
            <a:pPr>
              <a:lnSpc>
                <a:spcPct val="100000"/>
              </a:lnSpc>
              <a:spcBef>
                <a:spcPts val="0"/>
              </a:spcBef>
              <a:spcAft>
                <a:spcPts val="0"/>
              </a:spcAft>
            </a:pPr>
            <a:endParaRPr lang="en-US" altLang="en-US" b="1" dirty="0">
              <a:latin typeface="Times New Roman" panose="02020603050405020304" pitchFamily="18" charset="0"/>
            </a:endParaRPr>
          </a:p>
          <a:p>
            <a:pPr>
              <a:lnSpc>
                <a:spcPct val="100000"/>
              </a:lnSpc>
              <a:spcBef>
                <a:spcPts val="0"/>
              </a:spcBef>
              <a:spcAft>
                <a:spcPts val="0"/>
              </a:spcAft>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questions:</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half the groups to add their reflections on the first question to the chat box.</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the other half of the groups to add their reflections on the second question to the chat box.</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4473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Here is a brief list of the activities and purposes to prepare the learner.</a:t>
            </a:r>
          </a:p>
          <a:p>
            <a:pPr>
              <a:spcBef>
                <a:spcPct val="0"/>
              </a:spcBef>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Because speeches are given for specific purposes and at specific times, it is important that readers build relevant background knowledge.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All the above activities—visuals and readings—help build that knowledge. </a:t>
            </a:r>
          </a:p>
          <a:p>
            <a:pPr marL="0" marR="0" lvl="0" indent="0" algn="l" defTabSz="923925" rtl="0" eaLnBrk="0" fontAlgn="base" latinLnBrk="0" hangingPunct="0">
              <a:lnSpc>
                <a:spcPct val="90000"/>
              </a:lnSpc>
              <a:spcBef>
                <a:spcPct val="40000"/>
              </a:spcBef>
              <a:spcAft>
                <a:spcPct val="0"/>
              </a:spcAft>
              <a:buClrTx/>
              <a:buSzTx/>
              <a:buFont typeface="Arial" panose="020B0604020202020204" pitchFamily="34" charset="0"/>
              <a:buNone/>
              <a:tabLst/>
              <a:defRPr/>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endParaRPr lang="en-US" dirty="0"/>
          </a:p>
          <a:p>
            <a:endParaRPr lang="en-US" dirty="0"/>
          </a:p>
          <a:p>
            <a:endParaRPr lang="en-US" dirty="0"/>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sz="800" kern="1200" dirty="0">
              <a:solidFill>
                <a:schemeClr val="tx1"/>
              </a:solidFill>
              <a:latin typeface="Times New Roman" pitchFamily="-109" charset="0"/>
              <a:ea typeface="MS PGothic" panose="020B0600070205080204" pitchFamily="34" charset="-128"/>
              <a:cs typeface="MS PGothic" charset="0"/>
            </a:endParaRPr>
          </a:p>
          <a:p>
            <a:endParaRPr lang="en-US" dirty="0"/>
          </a:p>
        </p:txBody>
      </p:sp>
    </p:spTree>
    <p:extLst>
      <p:ext uri="{BB962C8B-B14F-4D97-AF65-F5344CB8AC3E}">
        <p14:creationId xmlns:p14="http://schemas.microsoft.com/office/powerpoint/2010/main" val="4192752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instructional strategies you have used to prepare the learner for the lesson.</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review responses and summarize as they come though.</a:t>
            </a:r>
            <a:endParaRPr lang="en-US" altLang="en-US" b="1" dirty="0">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118192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We need to focus on educating English learners to high levels.</a:t>
            </a:r>
          </a:p>
          <a:p>
            <a:endParaRPr lang="en-US" dirty="0"/>
          </a:p>
          <a:p>
            <a:r>
              <a:rPr lang="en-US" b="1" dirty="0"/>
              <a:t>Facilitator talking points:</a:t>
            </a:r>
          </a:p>
          <a:p>
            <a:pPr marL="171450" indent="-171450">
              <a:buFont typeface="Arial" panose="020B0604020202020204" pitchFamily="34" charset="0"/>
              <a:buChar char="•"/>
            </a:pPr>
            <a:r>
              <a:rPr lang="en-US" b="0" dirty="0"/>
              <a:t>Accentuate: Place more time and attention on educating English learners, not just on turning them into English speakers.</a:t>
            </a:r>
          </a:p>
          <a:p>
            <a:pPr marL="171450" indent="-171450">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Hold expectations high for English learners and provide support as needed.</a:t>
            </a:r>
            <a:r>
              <a:rPr lang="en-US" dirty="0">
                <a:effectLst/>
              </a:rPr>
              <a:t> </a:t>
            </a:r>
          </a:p>
          <a:p>
            <a:pPr marL="171450" indent="-171450">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Adopt asset-based thinking about learners—even those with early levels of proficiency with language.</a:t>
            </a:r>
            <a:r>
              <a:rPr lang="en-US" dirty="0">
                <a:effectLst/>
              </a:rPr>
              <a:t> </a:t>
            </a:r>
            <a:endParaRPr lang="en-US" b="0" dirty="0"/>
          </a:p>
          <a:p>
            <a:endParaRPr lang="en-US" b="1" dirty="0"/>
          </a:p>
          <a:p>
            <a:r>
              <a:rPr lang="en-US" b="1" dirty="0"/>
              <a:t>Facilitator notes:</a:t>
            </a:r>
          </a:p>
          <a:p>
            <a:pPr marL="171450" indent="-171450">
              <a:buFont typeface="Arial" panose="020B0604020202020204" pitchFamily="34" charset="0"/>
              <a:buChar char="•"/>
            </a:pPr>
            <a:r>
              <a:rPr lang="en-US" b="0" dirty="0"/>
              <a:t>Read Lily Wong Fillmore’s quote.</a:t>
            </a:r>
          </a:p>
        </p:txBody>
      </p:sp>
    </p:spTree>
    <p:extLst>
      <p:ext uri="{BB962C8B-B14F-4D97-AF65-F5344CB8AC3E}">
        <p14:creationId xmlns:p14="http://schemas.microsoft.com/office/powerpoint/2010/main" val="3339732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53037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830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In Part Two of the model lesson, students will read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multiple times.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Each time students read the speech,, they will have a new purpose. Each reading helps them understand more of the speech, the language Lincoln uses, and the ways Lincoln uses words to emphasize his ideas.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Each time students read a text, new information, and insights about how language works are revealed.</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 every student needs the same amount of scaffolding. Some students will need lots of support to understand 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while others will need less.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By using homogenous and heterogeneous small groups, teachers can better meet the needs of a diverse class.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It is not just the reading of the text but also the discussion of the text that allows ELs to understand their reading. They also learn how Lincoln’s words communicate his point to the audience. </a:t>
            </a:r>
          </a:p>
          <a:p>
            <a:pPr>
              <a:spcBef>
                <a:spcPct val="0"/>
              </a:spcBef>
            </a:pPr>
            <a:endParaRPr lang="en-US" altLang="en-US"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This part of the lesson provides students with multiple opportunities to develop, test out, deepen, and refine their understanding of the speech genre. </a:t>
            </a:r>
          </a:p>
          <a:p>
            <a:pPr marL="171450" indent="-171450">
              <a:buFont typeface="Arial" panose="020B0604020202020204" pitchFamily="34" charset="0"/>
              <a:buChar char="•"/>
            </a:pPr>
            <a:r>
              <a:rPr lang="en-US" altLang="en-US" dirty="0">
                <a:latin typeface="Times New Roman" panose="02020603050405020304" pitchFamily="18" charset="0"/>
              </a:rPr>
              <a:t>In all lessons, students work in groups speaking, listening, reading, and writing for different audiences and purposes, both collaboratively and independently. </a:t>
            </a:r>
          </a:p>
          <a:p>
            <a:pPr marL="171450" indent="-171450">
              <a:buFont typeface="Arial" panose="020B0604020202020204" pitchFamily="34" charset="0"/>
              <a:buChar char="•"/>
            </a:pPr>
            <a:r>
              <a:rPr lang="en-US" altLang="en-US" dirty="0">
                <a:latin typeface="Times New Roman" panose="02020603050405020304" pitchFamily="18" charset="0"/>
              </a:rPr>
              <a:t>Such an approach is based on the notion of scaffolding and reflects sociocultural learning theory. (Gibbons, 2009; Lantolf &amp; Thorne, 2006; Vygotsky, 1978,1986; Walqui &amp; van Lier, 2010)</a:t>
            </a:r>
          </a:p>
          <a:p>
            <a:pPr>
              <a:spcBef>
                <a:spcPct val="0"/>
              </a:spcBef>
              <a:buFontTx/>
              <a:buChar char="•"/>
            </a:pPr>
            <a:endParaRPr lang="en-US" altLang="en-US" dirty="0">
              <a:latin typeface="Times New Roman" panose="02020603050405020304" pitchFamily="18" charset="0"/>
            </a:endParaRPr>
          </a:p>
          <a:p>
            <a:pPr>
              <a:spcBef>
                <a:spcPct val="0"/>
              </a:spcBef>
              <a:buFontTx/>
              <a:buChar char="•"/>
            </a:pPr>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3499510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3150B703-E3CE-0E43-B84C-3D7B40292408}"/>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C182207E-047C-DB46-8FF9-8934D462D5F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62047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Share the purpose of using Word Clouds.</a:t>
            </a:r>
          </a:p>
          <a:p>
            <a:endParaRPr lang="en-US" dirty="0"/>
          </a:p>
          <a:p>
            <a:r>
              <a:rPr lang="en-US" b="1" dirty="0"/>
              <a:t>Facilitator talking points:</a:t>
            </a:r>
          </a:p>
          <a:p>
            <a:pPr marL="171450" indent="-171450">
              <a:buFont typeface="Arial" panose="020B0604020202020204" pitchFamily="34" charset="0"/>
              <a:buChar char="•"/>
            </a:pPr>
            <a:r>
              <a:rPr lang="en-US" dirty="0"/>
              <a:t>Word Clouds allow students to focus on the most prevalent words in a reading.</a:t>
            </a:r>
          </a:p>
          <a:p>
            <a:pPr marL="171450" indent="-171450">
              <a:buFont typeface="Arial" panose="020B0604020202020204" pitchFamily="34" charset="0"/>
              <a:buChar char="•"/>
            </a:pPr>
            <a:r>
              <a:rPr lang="en-US" dirty="0"/>
              <a:t>It can help them understand its meaning.</a:t>
            </a:r>
          </a:p>
          <a:p>
            <a:pPr marL="0" indent="0">
              <a:buFont typeface="Arial" panose="020B0604020202020204" pitchFamily="34" charset="0"/>
              <a:buNone/>
            </a:pPr>
            <a:endParaRPr lang="en-US" dirty="0"/>
          </a:p>
          <a:p>
            <a:r>
              <a:rPr lang="en-US" b="1" dirty="0"/>
              <a:t>Facilitator notes:</a:t>
            </a:r>
          </a:p>
          <a:p>
            <a:pPr marL="171450" indent="-171450">
              <a:buFont typeface="Arial" panose="020B0604020202020204" pitchFamily="34" charset="0"/>
              <a:buChar char="•"/>
            </a:pPr>
            <a:r>
              <a:rPr lang="en-US" b="0" dirty="0"/>
              <a:t>Review target standards. Note there is some range required here in language proficiency as there is also a range of words.</a:t>
            </a:r>
          </a:p>
          <a:p>
            <a:endParaRPr lang="en-US" dirty="0"/>
          </a:p>
        </p:txBody>
      </p:sp>
    </p:spTree>
    <p:extLst>
      <p:ext uri="{BB962C8B-B14F-4D97-AF65-F5344CB8AC3E}">
        <p14:creationId xmlns:p14="http://schemas.microsoft.com/office/powerpoint/2010/main" val="4019653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a:buFont typeface="Arial" panose="020B0604020202020204" pitchFamily="34" charset="0"/>
              <a:buChar char="•"/>
            </a:pPr>
            <a:r>
              <a:rPr lang="en-US" b="0" dirty="0"/>
              <a:t>Participants will be divided into their breakout groups with coaches.</a:t>
            </a:r>
          </a:p>
          <a:p>
            <a:pPr marL="171450" indent="-171450">
              <a:buFont typeface="Arial" panose="020B0604020202020204" pitchFamily="34" charset="0"/>
              <a:buChar char="•"/>
            </a:pPr>
            <a:r>
              <a:rPr lang="en-US" b="0" dirty="0"/>
              <a:t>Presenters</a:t>
            </a:r>
            <a:r>
              <a:rPr lang="en-US" b="0" baseline="0" dirty="0"/>
              <a:t> should be prepared to join breakout groups if questions arise. </a:t>
            </a:r>
            <a:endParaRPr lang="en-US" b="0" dirty="0"/>
          </a:p>
        </p:txBody>
      </p:sp>
    </p:spTree>
    <p:extLst>
      <p:ext uri="{BB962C8B-B14F-4D97-AF65-F5344CB8AC3E}">
        <p14:creationId xmlns:p14="http://schemas.microsoft.com/office/powerpoint/2010/main" val="1077352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9950FA4-18D8-DA4C-8C2E-4D54A40EC5C1}"/>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C8EA507E-B85C-664F-9632-17EB3452A87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sz="1200" b="1" dirty="0">
                <a:latin typeface="Times New Roman" panose="02020603050405020304" pitchFamily="18" charset="0"/>
              </a:rPr>
              <a:t>Big idea</a:t>
            </a:r>
            <a:r>
              <a:rPr lang="en-US" altLang="en-US" sz="1200" dirty="0">
                <a:latin typeface="Times New Roman" panose="02020603050405020304" pitchFamily="18" charset="0"/>
              </a:rPr>
              <a:t>: Debrief the benefits of this activity.</a:t>
            </a:r>
            <a:endParaRPr lang="en-US" altLang="en-US" sz="1200" b="1" dirty="0">
              <a:latin typeface="Times New Roman" panose="02020603050405020304" pitchFamily="18" charset="0"/>
            </a:endParaRP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talking points:</a:t>
            </a:r>
            <a:endParaRPr lang="en-US" altLang="en-US" sz="1200" b="0" u="sng" dirty="0">
              <a:latin typeface="Times New Roman" panose="02020603050405020304" pitchFamily="18" charset="0"/>
            </a:endParaRPr>
          </a:p>
          <a:p>
            <a:pPr>
              <a:lnSpc>
                <a:spcPct val="100000"/>
              </a:lnSpc>
              <a:spcBef>
                <a:spcPts val="0"/>
              </a:spcBef>
              <a:spcAft>
                <a:spcPts val="0"/>
              </a:spcAft>
            </a:pPr>
            <a:r>
              <a:rPr lang="en-US" altLang="en-US" sz="1200" b="0" u="sng" dirty="0">
                <a:latin typeface="Times New Roman" panose="02020603050405020304" pitchFamily="18" charset="0"/>
              </a:rPr>
              <a:t>What’s the benefit of asking students to choose words?</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highlights keywords from the speech. It also helps students consider what particular words mean to them and why they chose them. </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previews the speech for ELs in an interesting way. </a:t>
            </a:r>
          </a:p>
          <a:p>
            <a:pPr marL="171450" indent="-171450">
              <a:lnSpc>
                <a:spcPct val="100000"/>
              </a:lnSpc>
              <a:spcBef>
                <a:spcPts val="0"/>
              </a:spcBef>
              <a:spcAft>
                <a:spcPts val="0"/>
              </a:spcAft>
              <a:buFont typeface="Arial" panose="020B0604020202020204" pitchFamily="34" charset="0"/>
              <a:buChar char="•"/>
            </a:pPr>
            <a:r>
              <a:rPr lang="en-US" sz="1200" kern="1200" dirty="0">
                <a:solidFill>
                  <a:schemeClr val="tx1"/>
                </a:solidFill>
                <a:latin typeface="Times New Roman" pitchFamily="-109" charset="0"/>
                <a:ea typeface="MS PGothic" panose="020B0600070205080204" pitchFamily="34" charset="-128"/>
                <a:cs typeface="MS PGothic" charset="0"/>
              </a:rPr>
              <a:t>A teacher-led discussion on the biggest words helps students understand that the speech is about a nation dedicating land for dead soldiers.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cs typeface="MS PGothic" charset="0"/>
              </a:rPr>
              <a:t>Predicting what the speech is about gives students a reason for reading and engaging with the text.</a:t>
            </a:r>
            <a:r>
              <a:rPr lang="en-US" altLang="en-US" sz="1200" dirty="0">
                <a:latin typeface="Times New Roman" panose="02020603050405020304" pitchFamily="18" charset="0"/>
              </a:rPr>
              <a:t>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Students look for words they know and share with others what they think those words mean and why they chose them.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Students can revisit their</a:t>
            </a:r>
            <a:r>
              <a:rPr lang="en-US" altLang="en-US" sz="1200" baseline="0" dirty="0">
                <a:latin typeface="Times New Roman" panose="02020603050405020304" pitchFamily="18" charset="0"/>
              </a:rPr>
              <a:t> predictions</a:t>
            </a:r>
            <a:r>
              <a:rPr lang="en-US" altLang="en-US" sz="1200" dirty="0">
                <a:latin typeface="Times New Roman" panose="02020603050405020304" pitchFamily="18" charset="0"/>
              </a:rPr>
              <a:t> at the end of this part of the lesson to see if they were correct.</a:t>
            </a:r>
          </a:p>
          <a:p>
            <a:pPr marL="0" indent="0">
              <a:lnSpc>
                <a:spcPct val="100000"/>
              </a:lnSpc>
              <a:spcBef>
                <a:spcPts val="0"/>
              </a:spcBef>
              <a:spcAft>
                <a:spcPts val="0"/>
              </a:spcAft>
              <a:buFont typeface="Arial" panose="020B0604020202020204" pitchFamily="34" charset="0"/>
              <a:buNone/>
            </a:pPr>
            <a:endParaRPr lang="en-US" altLang="en-US" sz="1200" u="sng"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latin typeface="Times New Roman" panose="02020603050405020304" pitchFamily="18" charset="0"/>
              </a:rPr>
              <a:t>Language skills?</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ELs need more time to read text because often there are many unknown words. This activity allows them to work with others to read a text. They can ask questions and/or ask for clarification and word help.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Note how often Lincoln used “we,” “nation,” “Dedicated,” “People,” and “dead” in his speech. </a:t>
            </a:r>
          </a:p>
          <a:p>
            <a:pPr marL="0" indent="0">
              <a:lnSpc>
                <a:spcPct val="100000"/>
              </a:lnSpc>
              <a:spcBef>
                <a:spcPts val="0"/>
              </a:spcBef>
              <a:spcAft>
                <a:spcPts val="0"/>
              </a:spcAft>
              <a:buFont typeface="Arial" panose="020B0604020202020204" pitchFamily="34" charset="0"/>
              <a:buNone/>
            </a:pPr>
            <a:endParaRPr lang="en-US" altLang="en-US" sz="1200"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latin typeface="Times New Roman" panose="02020603050405020304" pitchFamily="18" charset="0"/>
              </a:rPr>
              <a:t>When doing this activity in the classroom</a:t>
            </a:r>
            <a:endParaRPr lang="en-US" altLang="en-US" sz="1200" dirty="0">
              <a:latin typeface="Times New Roman" panose="02020603050405020304" pitchFamily="18" charset="0"/>
            </a:endParaRPr>
          </a:p>
          <a:p>
            <a:pPr marL="179387" lvl="0" indent="-173038">
              <a:lnSpc>
                <a:spcPct val="100000"/>
              </a:lnSpc>
              <a:spcBef>
                <a:spcPts val="0"/>
              </a:spcBef>
              <a:spcAft>
                <a:spcPts val="0"/>
              </a:spcAft>
              <a:buFontTx/>
              <a:buChar char="•"/>
            </a:pPr>
            <a:r>
              <a:rPr lang="en-US" altLang="en-US" sz="1200" dirty="0">
                <a:latin typeface="Times New Roman" panose="02020603050405020304" pitchFamily="18" charset="0"/>
              </a:rPr>
              <a:t>Make a list of all the words students know. Students should copy these words into their notebooks so they can refer to them during the lesson.</a:t>
            </a:r>
          </a:p>
          <a:p>
            <a:pPr marL="179387" lvl="0" indent="-173038">
              <a:lnSpc>
                <a:spcPct val="100000"/>
              </a:lnSpc>
              <a:spcBef>
                <a:spcPts val="0"/>
              </a:spcBef>
              <a:spcAft>
                <a:spcPts val="0"/>
              </a:spcAft>
              <a:buFontTx/>
              <a:buChar char="•"/>
            </a:pPr>
            <a:r>
              <a:rPr lang="en-US" altLang="en-US" sz="1200" dirty="0">
                <a:latin typeface="Times New Roman" panose="02020603050405020304" pitchFamily="18" charset="0"/>
              </a:rPr>
              <a:t>Make a class chart of these predictions and save them until the end of this part of the lesson. Students can review their predictions once they have read the text a few times. </a:t>
            </a:r>
          </a:p>
          <a:p>
            <a:pPr marL="179387" lvl="0" indent="-173038">
              <a:lnSpc>
                <a:spcPct val="100000"/>
              </a:lnSpc>
              <a:spcBef>
                <a:spcPts val="0"/>
              </a:spcBef>
              <a:spcAft>
                <a:spcPts val="0"/>
              </a:spcAft>
              <a:buFontTx/>
              <a:buChar char="•"/>
            </a:pPr>
            <a:r>
              <a:rPr lang="en-US" altLang="en-US" sz="1200" dirty="0">
                <a:latin typeface="Times New Roman" panose="02020603050405020304" pitchFamily="18" charset="0"/>
              </a:rPr>
              <a:t>Ask students if they learned any new words from the Word Cloud activity. Ask how they learned the words (e.g., from their partner, looked them up, asked the teacher). Point out that these are all good word-learning strategies. </a:t>
            </a:r>
          </a:p>
          <a:p>
            <a:pPr marL="179387" lvl="0" indent="-173038">
              <a:lnSpc>
                <a:spcPct val="100000"/>
              </a:lnSpc>
              <a:spcBef>
                <a:spcPts val="0"/>
              </a:spcBef>
              <a:spcAft>
                <a:spcPts val="0"/>
              </a:spcAft>
              <a:buFontTx/>
              <a:buChar char="•"/>
            </a:pPr>
            <a:r>
              <a:rPr lang="en-US" sz="1200" kern="1200" dirty="0">
                <a:solidFill>
                  <a:schemeClr val="tx1"/>
                </a:solidFill>
                <a:effectLst/>
                <a:latin typeface="Times New Roman" panose="02020603050405020304" pitchFamily="18" charset="0"/>
                <a:ea typeface="MS PGothic" panose="020B0600070205080204" pitchFamily="34" charset="-128"/>
                <a:cs typeface="MS PGothic" charset="0"/>
              </a:rPr>
              <a:t>Explore different orientations of the words. Lower-level students may prefer horizontal word layout, but different configurations could also be interesting for lower literacy level students.</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a:lnSpc>
                <a:spcPct val="100000"/>
              </a:lnSpc>
              <a:spcBef>
                <a:spcPts val="0"/>
              </a:spcBef>
              <a:spcAft>
                <a:spcPts val="0"/>
              </a:spcAft>
            </a:pPr>
            <a:endParaRPr lang="en-US" altLang="en-US" sz="1200" b="1"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Because ELs choose words they know, all students can participate no matter their proficiency level.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Teachers can place lower language proficient students in primary language groups. Or they can provide pictures or sentence starters, such as “I choose </a:t>
            </a:r>
            <a:r>
              <a:rPr lang="mr-IN" altLang="en-US" dirty="0">
                <a:latin typeface="Times New Roman" panose="02020603050405020304" pitchFamily="18" charset="0"/>
              </a:rPr>
              <a:t>…</a:t>
            </a:r>
            <a:r>
              <a:rPr lang="en-US" altLang="en-US" dirty="0">
                <a:latin typeface="Times New Roman" panose="02020603050405020304" pitchFamily="18" charset="0"/>
              </a:rPr>
              <a:t>. I think It means.”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t>Lower language proficient students can participate in this activity since they choose their own words. </a:t>
            </a:r>
            <a:r>
              <a:rPr lang="en-US" altLang="en-US" dirty="0">
                <a:latin typeface="Times New Roman" panose="02020603050405020304" pitchFamily="18" charset="0"/>
              </a:rPr>
              <a:t>Beginners tend to choose common words and cognates, if there are any. Cognates are words that look like words in their language and that mean the same thing.</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t>They may struggle with the English explanation of why they chose the word. To </a:t>
            </a:r>
            <a:r>
              <a:rPr lang="en-US" altLang="en-US" dirty="0">
                <a:latin typeface="Times New Roman" panose="02020603050405020304" pitchFamily="18" charset="0"/>
              </a:rPr>
              <a:t>integrate beginning students into this discussion</a:t>
            </a:r>
            <a:r>
              <a:rPr lang="en-US" altLang="en-US" b="1" dirty="0">
                <a:latin typeface="Times New Roman" panose="02020603050405020304" pitchFamily="18" charset="0"/>
              </a:rPr>
              <a:t> </a:t>
            </a:r>
            <a:r>
              <a:rPr lang="en-US" altLang="en-US" dirty="0">
                <a:latin typeface="Times New Roman" panose="02020603050405020304" pitchFamily="18" charset="0"/>
              </a:rPr>
              <a:t>instructors can provide pictures or sentence starters, such as “I choose </a:t>
            </a:r>
            <a:r>
              <a:rPr lang="mr-IN" altLang="en-US" dirty="0">
                <a:latin typeface="Times New Roman" panose="02020603050405020304" pitchFamily="18" charset="0"/>
              </a:rPr>
              <a:t>…</a:t>
            </a:r>
            <a:r>
              <a:rPr lang="en-US" altLang="en-US" dirty="0">
                <a:latin typeface="Times New Roman" panose="02020603050405020304" pitchFamily="18" charset="0"/>
              </a:rPr>
              <a:t>. I think it means.” </a:t>
            </a:r>
            <a:endParaRPr lang="en-US" altLang="en-US" dirty="0"/>
          </a:p>
          <a:p>
            <a:pPr marL="171450" indent="-171450">
              <a:buFont typeface="Arial" panose="020B0604020202020204" pitchFamily="34" charset="0"/>
              <a:buChar char="•"/>
            </a:pPr>
            <a:r>
              <a:rPr lang="en-US" altLang="en-US" dirty="0"/>
              <a:t>Ask lower language proficient students to find cognates, (e.g., liberty </a:t>
            </a:r>
            <a:r>
              <a:rPr lang="mr-IN" altLang="en-US" dirty="0"/>
              <a:t>—</a:t>
            </a:r>
            <a:r>
              <a:rPr lang="en-US" altLang="en-US" dirty="0"/>
              <a:t> libertad). Then, practice pronouncing the English version of the word.</a:t>
            </a:r>
          </a:p>
          <a:p>
            <a:pPr marL="171450" indent="-171450">
              <a:buFont typeface="Arial" panose="020B0604020202020204" pitchFamily="34" charset="0"/>
              <a:buChar char="•"/>
            </a:pPr>
            <a:r>
              <a:rPr lang="en-US" altLang="en-US" dirty="0"/>
              <a:t>Lower language proficient students can select and copy five new words from the Word Cloud. They then learn the definitions and how to pronounce the words. </a:t>
            </a:r>
          </a:p>
          <a:p>
            <a:pPr marL="171450" indent="-171450">
              <a:buFont typeface="Arial" panose="020B0604020202020204" pitchFamily="34" charset="0"/>
              <a:buChar char="•"/>
            </a:pPr>
            <a:endParaRPr lang="en-US" altLang="en-US" dirty="0"/>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questions:</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half the groups to add their reflections on the first question to the chat box.</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the other half of the groups to add their reflections on the second question to the chat box.</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buFontTx/>
              <a:buChar char="•"/>
            </a:pPr>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63011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ABAE3AF-8C40-F948-8BEC-19B0D58F5968}"/>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7BD8F8B1-7897-E54A-9D41-5720FAE80B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This conversation is between a beginning-level student (S2) and a low intermediate-level student (S1).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Notice how students were able to complete the activity assigned by the teacher and communicate their ideas even in imperfect English. Also, notice how the student with the most English models the pronunciation of the word “liberty” for the lower language proficient student.</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Notice that the intermediate student (S1) is more fluent. He uses longer sentences, and he is trying to communicate complex ideas in English.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beginning student is comprehending the English of the intermediate student; however, his sentences are shorter and less complete.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What area should the teacher work on next to move these students’ language ahead?</a:t>
            </a:r>
          </a:p>
          <a:p>
            <a:pPr marL="171450" indent="-171450">
              <a:spcBef>
                <a:spcPct val="0"/>
              </a:spcBef>
              <a:buFont typeface="Arial" panose="020B0604020202020204" pitchFamily="34" charset="0"/>
              <a:buChar char="•"/>
            </a:pP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When doing this activity in class</a:t>
            </a:r>
            <a:endParaRPr lang="en-US" altLang="en-US" dirty="0">
              <a:latin typeface="Times New Roman" panose="02020603050405020304" pitchFamily="18" charset="0"/>
            </a:endParaRPr>
          </a:p>
          <a:p>
            <a:pPr marL="171450" lvl="0" indent="-171450">
              <a:spcBef>
                <a:spcPct val="0"/>
              </a:spcBef>
              <a:buFont typeface="Arial" panose="020B0604020202020204" pitchFamily="34" charset="0"/>
              <a:buChar char="•"/>
            </a:pPr>
            <a:r>
              <a:rPr lang="en-US" altLang="en-US" dirty="0">
                <a:latin typeface="Times New Roman" panose="02020603050405020304" pitchFamily="18" charset="0"/>
              </a:rPr>
              <a:t>Teachers should routinely collect samples of student talk and analyze it. </a:t>
            </a:r>
          </a:p>
          <a:p>
            <a:pPr marL="171450" lvl="0" indent="-171450">
              <a:spcBef>
                <a:spcPct val="0"/>
              </a:spcBef>
              <a:buFont typeface="Arial" panose="020B0604020202020204" pitchFamily="34" charset="0"/>
              <a:buChar char="•"/>
            </a:pPr>
            <a:r>
              <a:rPr lang="en-US" altLang="en-US" dirty="0">
                <a:latin typeface="Times New Roman" panose="02020603050405020304" pitchFamily="18" charset="0"/>
              </a:rPr>
              <a:t>Teachers should ask themselves: “What are students doing well? What might be taught next to further the students’ language development?” </a:t>
            </a:r>
          </a:p>
          <a:p>
            <a:pPr marL="171450" lvl="0" indent="-171450">
              <a:spcBef>
                <a:spcPct val="0"/>
              </a:spcBef>
              <a:buFont typeface="Arial" panose="020B0604020202020204" pitchFamily="34" charset="0"/>
              <a:buChar char="•"/>
            </a:pPr>
            <a:r>
              <a:rPr lang="en-US" altLang="en-US" dirty="0">
                <a:latin typeface="Times New Roman" panose="02020603050405020304" pitchFamily="18" charset="0"/>
              </a:rPr>
              <a:t>As long as there is consent, place an iPad, cell phone, or other recording device between students as they talk. Doing this captures short conversations that teachers can analyze later.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Facilitator calls on two coaches to read the student’s conversation aloud.</a:t>
            </a:r>
          </a:p>
          <a:p>
            <a:endParaRPr lang="en-US" altLang="en-US" dirty="0">
              <a:latin typeface="Times New Roman" panose="02020603050405020304" pitchFamily="18" charset="0"/>
            </a:endParaRPr>
          </a:p>
        </p:txBody>
      </p:sp>
      <p:sp>
        <p:nvSpPr>
          <p:cNvPr id="124932" name="Slide Number Placeholder 3">
            <a:extLst>
              <a:ext uri="{FF2B5EF4-FFF2-40B4-BE49-F238E27FC236}">
                <a16:creationId xmlns:a16="http://schemas.microsoft.com/office/drawing/2014/main" id="{BFCB5901-39C9-4847-A364-EFAECE089D76}"/>
              </a:ext>
            </a:extLst>
          </p:cNvPr>
          <p:cNvSpPr>
            <a:spLocks noGrp="1"/>
          </p:cNvSpPr>
          <p:nvPr>
            <p:ph type="sldNum" sz="quarter" idx="4294967295"/>
          </p:nvPr>
        </p:nvSpPr>
        <p:spPr bwMode="auto">
          <a:xfrm>
            <a:off x="4022725" y="8918575"/>
            <a:ext cx="3078163" cy="468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2" tIns="47111" rIns="94222" bIns="47111"/>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fld id="{60A3E0D8-F7A5-1C40-AEAE-3F7E236399D9}" type="slidenum">
              <a:rPr lang="en-US" altLang="en-US"/>
              <a:pPr/>
              <a:t>46</a:t>
            </a:fld>
            <a:endParaRPr lang="en-US" altLang="en-US" dirty="0"/>
          </a:p>
        </p:txBody>
      </p:sp>
    </p:spTree>
    <p:extLst>
      <p:ext uri="{BB962C8B-B14F-4D97-AF65-F5344CB8AC3E}">
        <p14:creationId xmlns:p14="http://schemas.microsoft.com/office/powerpoint/2010/main" val="675584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E1AA2C3-6E80-2C42-87F4-9652E2FEFE6A}"/>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FA2F91E0-6C44-2B46-A65B-F012D2EA13E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46661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This activity is used to assist students in their development of good reading habits. </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buFont typeface="Arial" panose="020B0604020202020204" pitchFamily="34" charset="0"/>
              <a:buChar char="•"/>
            </a:pPr>
            <a:r>
              <a:rPr lang="en-US" altLang="en-US" dirty="0">
                <a:latin typeface="Times New Roman" panose="02020603050405020304" pitchFamily="18" charset="0"/>
              </a:rPr>
              <a:t>Many students don’t understand that there are things they can do to understand what they are reading. </a:t>
            </a:r>
          </a:p>
          <a:p>
            <a:pPr marL="171450" indent="-171450">
              <a:buFont typeface="Arial" panose="020B0604020202020204" pitchFamily="34" charset="0"/>
              <a:buChar char="•"/>
            </a:pPr>
            <a:r>
              <a:rPr lang="en-US" altLang="en-US" dirty="0">
                <a:latin typeface="Times New Roman" panose="02020603050405020304" pitchFamily="18" charset="0"/>
              </a:rPr>
              <a:t>Students slow down their reading and consciously apply strategies to make sense of the text they are reading.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Ask for a volunteer to read aloud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p>
          <a:p>
            <a:pPr marL="171450" indent="-171450">
              <a:buFont typeface="Arial" panose="020B0604020202020204" pitchFamily="34" charset="0"/>
              <a:buChar char="•"/>
            </a:pPr>
            <a:r>
              <a:rPr lang="en-US" altLang="en-US" dirty="0">
                <a:latin typeface="Times New Roman" panose="02020603050405020304" pitchFamily="18" charset="0"/>
              </a:rPr>
              <a:t>Note the range of standards. There’s a focus on reading and collaborating.</a:t>
            </a:r>
          </a:p>
          <a:p>
            <a:pPr>
              <a:spcBef>
                <a:spcPct val="0"/>
              </a:spcBef>
              <a:buFontTx/>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7166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1" dirty="0">
                <a:latin typeface="Times New Roman" charset="0"/>
                <a:ea typeface="MS PGothic" charset="-128"/>
              </a:rPr>
              <a:t>Big idea: </a:t>
            </a:r>
            <a:r>
              <a:rPr lang="en-US" altLang="en-US" b="0" dirty="0">
                <a:latin typeface="Times New Roman" charset="0"/>
                <a:ea typeface="MS PGothic" charset="-128"/>
              </a:rPr>
              <a:t>New standards have led to new demands.</a:t>
            </a:r>
            <a:endParaRPr lang="en-US" altLang="en-US" b="1" dirty="0">
              <a:latin typeface="Times New Roman" charset="0"/>
              <a:ea typeface="MS PGothic" charset="-128"/>
            </a:endParaRPr>
          </a:p>
          <a:p>
            <a:endParaRPr lang="en-US" altLang="en-US" dirty="0">
              <a:latin typeface="Times New Roman" charset="0"/>
              <a:ea typeface="MS PGothic" charset="-128"/>
            </a:endParaRPr>
          </a:p>
          <a:p>
            <a:r>
              <a:rPr lang="en-US" altLang="en-US" b="1" dirty="0">
                <a:latin typeface="Times New Roman" charset="0"/>
                <a:ea typeface="MS PGothic" charset="-128"/>
              </a:rPr>
              <a:t>Facilitator talking points:</a:t>
            </a:r>
          </a:p>
          <a:p>
            <a:pPr marL="171450" indent="-171450">
              <a:buFont typeface="Arial" panose="020B0604020202020204" pitchFamily="34" charset="0"/>
              <a:buChar char="•"/>
            </a:pPr>
            <a:r>
              <a:rPr lang="en-US" altLang="en-US" dirty="0">
                <a:latin typeface="Times New Roman" charset="0"/>
                <a:ea typeface="MS PGothic" charset="-128"/>
              </a:rPr>
              <a:t>New standards mean new demands.</a:t>
            </a:r>
          </a:p>
          <a:p>
            <a:pPr marL="171450" indent="-171450">
              <a:buFont typeface="Arial" panose="020B0604020202020204" pitchFamily="34" charset="0"/>
              <a:buChar char="•"/>
            </a:pPr>
            <a:r>
              <a:rPr lang="en-US" altLang="en-US" dirty="0">
                <a:latin typeface="Times New Roman" charset="0"/>
                <a:ea typeface="MS PGothic" charset="-128"/>
              </a:rPr>
              <a:t>English learners deserve to be prepared for college and careers, in addition to learning English.</a:t>
            </a:r>
          </a:p>
          <a:p>
            <a:pPr marL="171450" indent="-171450">
              <a:buFont typeface="Arial" panose="020B0604020202020204" pitchFamily="34" charset="0"/>
              <a:buChar char="•"/>
            </a:pPr>
            <a:r>
              <a:rPr lang="en-US" altLang="en-US" dirty="0">
                <a:latin typeface="Times New Roman" charset="0"/>
                <a:ea typeface="MS PGothic" charset="-128"/>
              </a:rPr>
              <a:t>The standards don’t define the kind or level of supports that English learners need to participate in content area classes.</a:t>
            </a:r>
          </a:p>
          <a:p>
            <a:pPr marL="171450" indent="-171450">
              <a:buFont typeface="Arial" panose="020B0604020202020204" pitchFamily="34" charset="0"/>
              <a:buChar char="•"/>
            </a:pPr>
            <a:r>
              <a:rPr lang="en-US" altLang="en-US" dirty="0">
                <a:latin typeface="Times New Roman" charset="0"/>
                <a:ea typeface="MS PGothic" charset="-128"/>
              </a:rPr>
              <a:t>This represents a change from past years where life skills have been the focus.</a:t>
            </a:r>
          </a:p>
          <a:p>
            <a:endParaRPr lang="en-US" altLang="en-US" dirty="0">
              <a:latin typeface="Times New Roman" charset="0"/>
              <a:ea typeface="MS PGothic" charset="-128"/>
            </a:endParaRPr>
          </a:p>
          <a:p>
            <a:r>
              <a:rPr lang="en-US" altLang="en-US" b="1" dirty="0">
                <a:latin typeface="Times New Roman" charset="0"/>
                <a:ea typeface="MS PGothic" charset="-128"/>
              </a:rPr>
              <a:t>Facilitator notes: </a:t>
            </a:r>
          </a:p>
        </p:txBody>
      </p:sp>
    </p:spTree>
    <p:extLst>
      <p:ext uri="{BB962C8B-B14F-4D97-AF65-F5344CB8AC3E}">
        <p14:creationId xmlns:p14="http://schemas.microsoft.com/office/powerpoint/2010/main" val="960952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smaller breakout groups with the respective coaches. Original teams have been split into two to provide more time to do the activity.</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2116457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A63CE1C2-0ECB-864E-B096-94F145E704F5}"/>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DBF1A6B9-7B68-9042-B283-28085AE68ED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sz="1200" b="1" dirty="0">
                <a:latin typeface="Times New Roman" panose="02020603050405020304" pitchFamily="18" charset="0"/>
              </a:rPr>
              <a:t>Big idea</a:t>
            </a:r>
            <a:r>
              <a:rPr lang="en-US" altLang="en-US" sz="1200" dirty="0">
                <a:latin typeface="Times New Roman" panose="02020603050405020304" pitchFamily="18" charset="0"/>
              </a:rPr>
              <a:t>: Debrief the benefits of the activity.</a:t>
            </a: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talking points:</a:t>
            </a:r>
          </a:p>
          <a:p>
            <a:pPr marL="171450" indent="-171450">
              <a:lnSpc>
                <a:spcPct val="100000"/>
              </a:lnSpc>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Times New Roman" pitchFamily="-109" charset="0"/>
                <a:ea typeface="MS PGothic" panose="020B0600070205080204" pitchFamily="34" charset="-128"/>
                <a:cs typeface="MS PGothic" charset="0"/>
              </a:rPr>
              <a:t>Metacognition has been linked to improved learning outcomes. It makes sense that individuals who are strategic in their learning are more successful than those who do not reflect on the learning process. </a:t>
            </a:r>
            <a:endParaRPr lang="en-US" altLang="en-US" sz="1200" b="1" dirty="0">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kern="1200" dirty="0">
                <a:solidFill>
                  <a:schemeClr val="tx1"/>
                </a:solidFill>
                <a:latin typeface="Times New Roman" pitchFamily="-109" charset="0"/>
                <a:ea typeface="MS PGothic" panose="020B0600070205080204" pitchFamily="34" charset="-128"/>
                <a:cs typeface="MS PGothic" charset="0"/>
              </a:rPr>
              <a:t>Benefits?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Participating in this activity requires ELs to understand the core of the topic.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By using and practicing these metacognitive strategies with sentence starters, students become better readers over time.</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Practice with getting the gist helps students read texts beyond their comprehension level. </a:t>
            </a: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The collaborative nature of the activity means they are working together to question and build understanding.</a:t>
            </a: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One of the best ways to really learn something is to explain it in the most basic terms possible (i.e., through short sentences with no jargon).</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Having ELs consciously practice questioning their understanding of a challenging text will hopefully lead to them automatically incorporating these strategies in their independent reading. </a:t>
            </a:r>
          </a:p>
          <a:p>
            <a:pPr marL="171450" lvl="0" indent="-171450">
              <a:lnSpc>
                <a:spcPct val="100000"/>
              </a:lnSpc>
              <a:spcBef>
                <a:spcPts val="0"/>
              </a:spcBef>
              <a:spcAft>
                <a:spcPts val="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lvl="0" indent="0">
              <a:lnSpc>
                <a:spcPct val="100000"/>
              </a:lnSpc>
              <a:spcBef>
                <a:spcPts val="0"/>
              </a:spcBef>
              <a:spcAft>
                <a:spcPts val="0"/>
              </a:spcAft>
              <a:buFont typeface="Arial" panose="020B0604020202020204" pitchFamily="34" charset="0"/>
              <a:buNone/>
            </a:pPr>
            <a:r>
              <a:rPr lang="en-US" altLang="en-US" sz="1200" u="sng" kern="1200" baseline="0" dirty="0">
                <a:solidFill>
                  <a:schemeClr val="tx1"/>
                </a:solidFill>
                <a:latin typeface="Times New Roman" pitchFamily="-109" charset="0"/>
                <a:ea typeface="MS PGothic" panose="020B0600070205080204" pitchFamily="34" charset="-128"/>
                <a:cs typeface="MS PGothic" charset="0"/>
              </a:rPr>
              <a:t>Language skills?</a:t>
            </a: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requires members of a group to listen to and learn from peers without interruption. It allows them to:</a:t>
            </a:r>
          </a:p>
          <a:p>
            <a:pPr marL="679450" lvl="1" indent="-34290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Work with others to read a text; they can ask questions and/or ask for clarification and word help;</a:t>
            </a:r>
          </a:p>
          <a:p>
            <a:pPr marL="679450" lvl="1" indent="-34290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Use the language they have, to explain what they are reading; </a:t>
            </a:r>
          </a:p>
          <a:p>
            <a:pPr marL="679450" lvl="1" indent="-34290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Most important: learn how to incorporate the reading strategies into the ways they read difficult text. </a:t>
            </a:r>
          </a:p>
          <a:p>
            <a:pPr marL="171450" indent="-171450">
              <a:lnSpc>
                <a:spcPct val="100000"/>
              </a:lnSpc>
              <a:spcBef>
                <a:spcPts val="0"/>
              </a:spcBef>
              <a:spcAft>
                <a:spcPts val="0"/>
              </a:spcAft>
              <a:buFont typeface="Arial" panose="020B0604020202020204" pitchFamily="34" charset="0"/>
              <a:buChar char="•"/>
            </a:pPr>
            <a:endParaRPr lang="en-US" altLang="en-US" sz="1200"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latin typeface="Times New Roman" panose="02020603050405020304" pitchFamily="18" charset="0"/>
              </a:rPr>
              <a:t>When doing this activity in the classroom</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Choose a text that is a little challenging for students but is not totally beyond their reading level.</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It could be a text that builds background knowledge about the anchor text.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After students have practiced with one metacognitive strategy, more strategies can be gradually added.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Students like the variety, and they like to choose from the options.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Students should read only about four paragraphs at a time when using this activity. If the selection is too long, students will stop focusing on the metacognitive reading skills. </a:t>
            </a:r>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u="sng" dirty="0"/>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For classes of different proficiency levels, consider a lower text for lower language proficiency students. </a:t>
            </a:r>
          </a:p>
          <a:p>
            <a:pPr marL="171450" indent="-171450">
              <a:buFont typeface="Arial" panose="020B0604020202020204" pitchFamily="34" charset="0"/>
              <a:buChar char="•"/>
            </a:pPr>
            <a:r>
              <a:rPr lang="en-US" altLang="en-US" dirty="0"/>
              <a:t>For example, lower language proficient students can work with a teacher, peer, or volunteer and read “The Civil War” by meyerjbn. (</a:t>
            </a:r>
            <a:r>
              <a:rPr lang="en-US" altLang="en-US" dirty="0">
                <a:hlinkClick r:id="rId3"/>
              </a:rPr>
              <a:t>https://tarheelreader.org/2016/12/01/the-civil-war-10/</a:t>
            </a:r>
            <a:r>
              <a:rPr lang="en-US" altLang="en-US" dirty="0"/>
              <a:t>)</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Visuals could also be used with the texts. </a:t>
            </a:r>
            <a:endParaRPr lang="en-US" altLang="en-US" dirty="0"/>
          </a:p>
          <a:p>
            <a:pPr marL="171450" indent="-171450">
              <a:buFont typeface="Arial" panose="020B0604020202020204" pitchFamily="34" charset="0"/>
              <a:buChar char="•"/>
            </a:pPr>
            <a:r>
              <a:rPr lang="en-US" altLang="en-US" dirty="0">
                <a:latin typeface="Times New Roman" panose="02020603050405020304" pitchFamily="18" charset="0"/>
              </a:rPr>
              <a:t>An adaptation to the task in conjunction with the lower texts is to have students work with vocabulary and definitions. </a:t>
            </a:r>
          </a:p>
          <a:p>
            <a:pPr marL="171450" indent="-171450">
              <a:buFont typeface="Arial" panose="020B0604020202020204" pitchFamily="34" charset="0"/>
              <a:buChar char="•"/>
            </a:pPr>
            <a:r>
              <a:rPr lang="en-US" altLang="en-US" dirty="0"/>
              <a:t>Lower language proficient students also can make a vocabulary card set from the words from the text. They can practice reading and saying the words and their definitions to a partner.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Placing students in primary language groups and working directly with a teacher or higher proficiency student would also support lower-level students. </a:t>
            </a: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666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box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what you learned today about how to support ELs with challenging literacy lessons.</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cs typeface="Times New Roman" panose="02020603050405020304" pitchFamily="18" charset="0"/>
              </a:rPr>
              <a:t>Presenters:</a:t>
            </a:r>
            <a:r>
              <a:rPr lang="en-US" altLang="en-US" b="0" baseline="0" dirty="0">
                <a:latin typeface="Times New Roman" panose="02020603050405020304" pitchFamily="18" charset="0"/>
                <a:cs typeface="Times New Roman" panose="02020603050405020304" pitchFamily="18" charset="0"/>
              </a:rPr>
              <a:t> review responses and summarize as they come through.</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66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Address any</a:t>
            </a:r>
            <a:r>
              <a:rPr lang="en-US" altLang="en-US" b="0" baseline="0" dirty="0">
                <a:latin typeface="Times New Roman" panose="02020603050405020304" pitchFamily="18" charset="0"/>
                <a:cs typeface="Times New Roman" panose="02020603050405020304" pitchFamily="18" charset="0"/>
              </a:rPr>
              <a:t> remaining questions and prepare participants for the next session.</a:t>
            </a:r>
            <a:endParaRPr lang="en-US" altLang="en-US" b="0"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Ask for remaining questions.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Review</a:t>
            </a:r>
            <a:r>
              <a:rPr lang="en-US" altLang="en-US" baseline="0" dirty="0">
                <a:latin typeface="Times New Roman" panose="02020603050405020304" pitchFamily="18" charset="0"/>
                <a:cs typeface="Times New Roman" panose="02020603050405020304" pitchFamily="18" charset="0"/>
              </a:rPr>
              <a:t> next session day and time. </a:t>
            </a:r>
            <a:endParaRPr lang="en-US" altLang="en-US" dirty="0">
              <a:latin typeface="Times New Roman" panose="02020603050405020304" pitchFamily="18" charset="0"/>
              <a:cs typeface="Times New Roman" panose="02020603050405020304" pitchFamily="18" charset="0"/>
            </a:endParaRP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indent="-171450">
              <a:buFont typeface="Arial" panose="020B0604020202020204" pitchFamily="34" charset="0"/>
              <a:buChar char="•"/>
            </a:pPr>
            <a:r>
              <a:rPr lang="en-US" dirty="0"/>
              <a:t>Address any</a:t>
            </a:r>
            <a:r>
              <a:rPr lang="en-US" baseline="0" dirty="0"/>
              <a:t> questions that come through the chat box. </a:t>
            </a:r>
            <a:endParaRPr lang="en-US" dirty="0"/>
          </a:p>
        </p:txBody>
      </p:sp>
    </p:spTree>
    <p:extLst>
      <p:ext uri="{BB962C8B-B14F-4D97-AF65-F5344CB8AC3E}">
        <p14:creationId xmlns:p14="http://schemas.microsoft.com/office/powerpoint/2010/main" val="2699132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173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1A7976AD-6994-B447-84DF-7A0645DEE76E}"/>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C5C460ED-7FB1-E24F-9E1A-1BDDF50BE9C2}"/>
              </a:ext>
            </a:extLst>
          </p:cNvPr>
          <p:cNvSpPr>
            <a:spLocks noGrp="1" noChangeArrowheads="1"/>
          </p:cNvSpPr>
          <p:nvPr>
            <p:ph type="body" idx="1"/>
          </p:nvPr>
        </p:nvSpPr>
        <p:spPr>
          <a:ln w="9525"/>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Share today’s agenda and what we want participants to learn.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defRPr/>
            </a:pPr>
            <a:r>
              <a:rPr lang="en-US" altLang="en-US" dirty="0">
                <a:solidFill>
                  <a:srgbClr val="FF0000"/>
                </a:solidFill>
                <a:latin typeface="Times New Roman" panose="02020603050405020304" pitchFamily="18" charset="0"/>
              </a:rPr>
              <a:t>Participants</a:t>
            </a:r>
            <a:r>
              <a:rPr lang="en-US" altLang="en-US" baseline="0" dirty="0">
                <a:solidFill>
                  <a:srgbClr val="FF0000"/>
                </a:solidFill>
                <a:latin typeface="Times New Roman" panose="02020603050405020304" pitchFamily="18" charset="0"/>
              </a:rPr>
              <a:t> will continue with activities that interact with the </a:t>
            </a:r>
            <a:r>
              <a:rPr lang="en-US" altLang="en-US" i="1" baseline="0" dirty="0">
                <a:solidFill>
                  <a:srgbClr val="FF0000"/>
                </a:solidFill>
                <a:latin typeface="Times New Roman" panose="02020603050405020304" pitchFamily="18" charset="0"/>
              </a:rPr>
              <a:t>Gettysburg Address,</a:t>
            </a:r>
            <a:r>
              <a:rPr lang="en-US" altLang="en-US" i="0" baseline="0" dirty="0">
                <a:solidFill>
                  <a:srgbClr val="FF0000"/>
                </a:solidFill>
                <a:latin typeface="Times New Roman" panose="02020603050405020304" pitchFamily="18" charset="0"/>
              </a:rPr>
              <a:t> and then</a:t>
            </a:r>
            <a:r>
              <a:rPr lang="en-US" altLang="en-US" i="1" baseline="0" dirty="0">
                <a:solidFill>
                  <a:srgbClr val="FF0000"/>
                </a:solidFill>
                <a:latin typeface="Times New Roman" panose="02020603050405020304" pitchFamily="18" charset="0"/>
              </a:rPr>
              <a:t> </a:t>
            </a:r>
            <a:r>
              <a:rPr lang="en-US" altLang="en-US" baseline="0" dirty="0">
                <a:solidFill>
                  <a:srgbClr val="FF0000"/>
                </a:solidFill>
                <a:latin typeface="Times New Roman" panose="02020603050405020304" pitchFamily="18" charset="0"/>
              </a:rPr>
              <a:t>we’ll move to activities that extend understanding.</a:t>
            </a:r>
          </a:p>
          <a:p>
            <a:pPr marL="173662" indent="-173662">
              <a:spcBef>
                <a:spcPct val="0"/>
              </a:spcBef>
              <a:buFont typeface="Arial" panose="020B0604020202020204" pitchFamily="34" charset="0"/>
              <a:buChar char="•"/>
              <a:defRPr/>
            </a:pPr>
            <a:r>
              <a:rPr lang="en-US" altLang="en-US" baseline="0" dirty="0">
                <a:solidFill>
                  <a:srgbClr val="FF0000"/>
                </a:solidFill>
                <a:latin typeface="Times New Roman" panose="02020603050405020304" pitchFamily="18" charset="0"/>
              </a:rPr>
              <a:t>Participants will be working in their home groups again with the same trainers. </a:t>
            </a:r>
          </a:p>
          <a:p>
            <a:pPr marL="173662" indent="-173662">
              <a:spcBef>
                <a:spcPct val="0"/>
              </a:spcBef>
              <a:buFont typeface="Arial" panose="020B0604020202020204" pitchFamily="34" charset="0"/>
              <a:buChar char="•"/>
              <a:defRPr/>
            </a:pPr>
            <a:r>
              <a:rPr lang="en-US" altLang="en-US" dirty="0">
                <a:solidFill>
                  <a:srgbClr val="FF0000"/>
                </a:solidFill>
                <a:latin typeface="Times New Roman" panose="02020603050405020304" pitchFamily="18" charset="0"/>
              </a:rPr>
              <a:t>Remind participants that although this lesson is aimed at high-intermediate ELs, these scaffolds and supports can make each activity accessible to lower language proficiency levels.</a:t>
            </a: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buFont typeface="Arial" panose="020B0604020202020204" pitchFamily="34" charset="0"/>
              <a:buChar char="•"/>
              <a:defRPr/>
            </a:pPr>
            <a:r>
              <a:rPr lang="en-US" altLang="en-US" dirty="0">
                <a:latin typeface="Times New Roman" panose="02020603050405020304" pitchFamily="18" charset="0"/>
              </a:rPr>
              <a:t>Make</a:t>
            </a:r>
            <a:r>
              <a:rPr lang="en-US" altLang="en-US" baseline="0" dirty="0">
                <a:latin typeface="Times New Roman" panose="02020603050405020304" pitchFamily="18" charset="0"/>
              </a:rPr>
              <a:t> sure participants have the materials they need in hand. </a:t>
            </a:r>
          </a:p>
          <a:p>
            <a:pPr marL="171450" indent="-171450">
              <a:buFont typeface="Arial" panose="020B0604020202020204" pitchFamily="34" charset="0"/>
              <a:buChar char="•"/>
              <a:defRPr/>
            </a:pPr>
            <a:r>
              <a:rPr lang="en-US" altLang="en-US" baseline="0" dirty="0">
                <a:latin typeface="Times New Roman" panose="02020603050405020304" pitchFamily="18" charset="0"/>
              </a:rPr>
              <a:t>If needed, remind participants about logistics, (e.g., muting, questions, etc.).</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650686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Review</a:t>
            </a:r>
            <a:r>
              <a:rPr lang="en-US" altLang="en-US" baseline="0" dirty="0">
                <a:latin typeface="Times New Roman" panose="02020603050405020304" pitchFamily="18" charset="0"/>
              </a:rPr>
              <a:t> the activities from previous session.</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Briefly</a:t>
            </a:r>
            <a:r>
              <a:rPr lang="en-US" altLang="en-US" b="0" baseline="0" dirty="0">
                <a:latin typeface="Times New Roman" panose="02020603050405020304" pitchFamily="18" charset="0"/>
              </a:rPr>
              <a:t> review the activities from previous session.</a:t>
            </a:r>
          </a:p>
          <a:p>
            <a:pPr marL="171450" indent="-171450">
              <a:spcBef>
                <a:spcPct val="0"/>
              </a:spcBef>
              <a:buFont typeface="Arial" panose="020B0604020202020204" pitchFamily="34" charset="0"/>
              <a:buChar char="•"/>
            </a:pPr>
            <a:r>
              <a:rPr lang="en-US" altLang="en-US" b="0" baseline="0" dirty="0">
                <a:latin typeface="Times New Roman" panose="02020603050405020304" pitchFamily="18" charset="0"/>
              </a:rPr>
              <a:t>Remind participants we are continuing with the “interacting with the text” activities.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endParaRPr lang="en-US" dirty="0"/>
          </a:p>
        </p:txBody>
      </p:sp>
    </p:spTree>
    <p:extLst>
      <p:ext uri="{BB962C8B-B14F-4D97-AF65-F5344CB8AC3E}">
        <p14:creationId xmlns:p14="http://schemas.microsoft.com/office/powerpoint/2010/main" val="4160362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en-US" sz="1200" b="1" kern="1200" dirty="0">
                <a:solidFill>
                  <a:schemeClr val="tx1"/>
                </a:solidFill>
                <a:effectLst/>
                <a:latin typeface="Times New Roman" pitchFamily="-109" charset="0"/>
                <a:ea typeface="MS PGothic" panose="020B0600070205080204" pitchFamily="34" charset="-128"/>
                <a:cs typeface="MS PGothic" charset="0"/>
              </a:rPr>
              <a:t>Big idea: </a:t>
            </a:r>
            <a:r>
              <a:rPr lang="en-US" sz="1200" b="0" kern="1200" dirty="0">
                <a:solidFill>
                  <a:schemeClr val="tx1"/>
                </a:solidFill>
                <a:effectLst/>
                <a:latin typeface="Times New Roman" pitchFamily="-109" charset="0"/>
                <a:ea typeface="MS PGothic" panose="020B0600070205080204" pitchFamily="34" charset="-128"/>
                <a:cs typeface="MS PGothic" charset="0"/>
              </a:rPr>
              <a:t>Give participants an idea of the activities they’ll be doing</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in this session.</a:t>
            </a:r>
            <a:endParaRPr lang="en-US" sz="1200" b="0" kern="1200" dirty="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endParaRPr lang="en-US" sz="1200" b="1" kern="1200" dirty="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r>
              <a:rPr lang="en-US" sz="1200" b="1" kern="1200" dirty="0">
                <a:solidFill>
                  <a:schemeClr val="tx1"/>
                </a:solidFill>
                <a:effectLst/>
                <a:latin typeface="Times New Roman" pitchFamily="-109" charset="0"/>
                <a:ea typeface="MS PGothic" panose="020B0600070205080204" pitchFamily="34" charset="-128"/>
                <a:cs typeface="MS PGothic" charset="0"/>
              </a:rPr>
              <a:t>Facilitator talking points:</a:t>
            </a:r>
            <a:endParaRPr lang="en-US" dirty="0">
              <a:effectLst/>
            </a:endParaRP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Briefly talk through the activities that we’ll be doing today.</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In this part of the lesson, students develop and deepen their understanding of the purposes and structure of a speech. They also note rhetorical, literary, and lexical devices and techniques Lincoln uses to communicate his claims.</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These activities provide multiple pathways for differentiating instruction so that all students can achieve high levels of understanding.</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The language of the lesson is used in multiple ways so that students begin to internalize it and use it in other situations. </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With each rereading of the Gettysburg Address, students gain more insights and understanding of the speech. </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Since each rereading activity is different, our experience is that students do not mind the repetition. </a:t>
            </a:r>
          </a:p>
          <a:p>
            <a:pPr rtl="0" eaLnBrk="0" fontAlgn="base" hangingPunct="0"/>
            <a:endParaRPr lang="en-US" sz="1200" b="1" kern="1200" dirty="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r>
              <a:rPr lang="en-US" sz="1200" b="1" kern="1200" dirty="0">
                <a:solidFill>
                  <a:schemeClr val="tx1"/>
                </a:solidFill>
                <a:effectLst/>
                <a:latin typeface="Times New Roman" pitchFamily="-109" charset="0"/>
                <a:ea typeface="MS PGothic" panose="020B0600070205080204" pitchFamily="34" charset="-128"/>
                <a:cs typeface="MS PGothic" charset="0"/>
              </a:rPr>
              <a:t>Facilitator notes:</a:t>
            </a:r>
            <a:endParaRPr lang="en-US" dirty="0">
              <a:effectLst/>
            </a:endParaRPr>
          </a:p>
          <a:p>
            <a:endParaRPr lang="en-US" dirty="0"/>
          </a:p>
        </p:txBody>
      </p:sp>
    </p:spTree>
    <p:extLst>
      <p:ext uri="{BB962C8B-B14F-4D97-AF65-F5344CB8AC3E}">
        <p14:creationId xmlns:p14="http://schemas.microsoft.com/office/powerpoint/2010/main" val="845357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546E5550-71EA-A14E-A396-ABF55ED4ADD0}"/>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4D64F355-E931-7745-9B1A-88E98AB8451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73455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Reading in Four Voices allows ELs to read the text with others. This activity will help students with intonation, phrasing, and fluency when reading.</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Since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is a speech, it is meant to be read aloud so it can be heard by an audience.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Although there are no corresponding ELP Standards, the foundations of reading are a critical component of educating adults ELs. It is even more critical for those ELs who have lower-level literacy skills in their native language. </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800" b="0" kern="0" dirty="0">
                <a:solidFill>
                  <a:schemeClr val="tx1"/>
                </a:solidFill>
                <a:latin typeface="Times New Roman" pitchFamily="-109" charset="0"/>
                <a:ea typeface="MS PGothic" panose="020B0600070205080204" pitchFamily="34" charset="-128"/>
                <a:cs typeface="MS PGothic" charset="0"/>
              </a:rPr>
              <a:t>Relates to CCR Reading Standard: foundational skills 4 that requires students to read with sufficient fluency. There is no corresponding ELP standard.</a:t>
            </a:r>
          </a:p>
          <a:p>
            <a:pPr>
              <a:spcBef>
                <a:spcPct val="0"/>
              </a:spcBef>
              <a:defRPr/>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61701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Academic language is context-dependent and that means that content matters, in addition to language.</a:t>
            </a:r>
          </a:p>
          <a:p>
            <a:pPr>
              <a:defRPr/>
            </a:pPr>
            <a:endParaRPr lang="en-US" altLang="en-US"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altLang="en-US" dirty="0">
                <a:latin typeface="Times New Roman" charset="0"/>
                <a:ea typeface="MS PGothic" charset="-128"/>
              </a:rPr>
              <a:t>Standards assume </a:t>
            </a:r>
            <a:r>
              <a:rPr lang="en-US" altLang="en-US" b="1" dirty="0">
                <a:latin typeface="Times New Roman" charset="0"/>
                <a:ea typeface="MS PGothic" charset="-128"/>
              </a:rPr>
              <a:t>some level of English proficiency</a:t>
            </a:r>
            <a:r>
              <a:rPr lang="en-US" altLang="en-US" dirty="0">
                <a:latin typeface="Times New Roman" charset="0"/>
                <a:ea typeface="MS PGothic" charset="-128"/>
              </a:rPr>
              <a:t>, but not an expert level</a:t>
            </a:r>
            <a:r>
              <a:rPr lang="en-US" sz="1200" dirty="0"/>
              <a:t>—</a:t>
            </a:r>
            <a:r>
              <a:rPr lang="en-US" altLang="en-US" dirty="0">
                <a:latin typeface="Times New Roman" charset="0"/>
                <a:ea typeface="MS PGothic" charset="-128"/>
              </a:rPr>
              <a:t>just a modicum of proficiency.</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altLang="en-US" dirty="0">
                <a:ea typeface="MS PGothic" charset="-128"/>
                <a:cs typeface="MS PGothic" charset="-128"/>
              </a:rPr>
              <a:t>State standards do not say what to do about students at different levels of English proficiency--so what happens to them?</a:t>
            </a:r>
          </a:p>
          <a:p>
            <a:pPr marL="171450" indent="-171450">
              <a:spcBef>
                <a:spcPts val="600"/>
              </a:spcBef>
              <a:spcAft>
                <a:spcPts val="1200"/>
              </a:spcAft>
              <a:buFont typeface="Arial" panose="020B0604020202020204" pitchFamily="34" charset="0"/>
              <a:buChar char="•"/>
            </a:pPr>
            <a:r>
              <a:rPr lang="en-US" altLang="en-US" dirty="0">
                <a:ea typeface="MS PGothic" charset="-128"/>
                <a:cs typeface="MS PGothic" charset="-128"/>
              </a:rPr>
              <a:t>English learners (ELs) have different ethnicities, first languages, socioeconomics, prior schooling, and levels of English proficiency.</a:t>
            </a:r>
          </a:p>
          <a:p>
            <a:pPr marL="171450" indent="-171450">
              <a:spcBef>
                <a:spcPts val="600"/>
              </a:spcBef>
              <a:spcAft>
                <a:spcPts val="1200"/>
              </a:spcAft>
              <a:buFont typeface="Arial" panose="020B0604020202020204" pitchFamily="34" charset="0"/>
              <a:buChar char="•"/>
            </a:pPr>
            <a:r>
              <a:rPr lang="en-US" altLang="en-US" dirty="0">
                <a:ea typeface="MS PGothic" charset="-128"/>
                <a:cs typeface="MS PGothic" charset="-128"/>
              </a:rPr>
              <a:t>Educating ELs means diagnosing each student instructionally to decide at what level they are ready to study and the supports they need and deserve. </a:t>
            </a:r>
          </a:p>
          <a:p>
            <a:pPr marL="171450" indent="-171450">
              <a:spcBef>
                <a:spcPts val="600"/>
              </a:spcBef>
              <a:spcAft>
                <a:spcPts val="1200"/>
              </a:spcAft>
              <a:buFont typeface="Arial" panose="020B0604020202020204" pitchFamily="34" charset="0"/>
              <a:buChar char="•"/>
            </a:pPr>
            <a:r>
              <a:rPr lang="en-US" altLang="en-US" dirty="0">
                <a:ea typeface="MS PGothic" charset="-128"/>
                <a:cs typeface="MS PGothic" charset="-128"/>
              </a:rPr>
              <a:t>Educating ELs also means capitalizing on their </a:t>
            </a:r>
            <a:r>
              <a:rPr lang="en-US" altLang="ja-JP" dirty="0">
                <a:ea typeface="MS PGothic" charset="-128"/>
                <a:cs typeface="MS PGothic" charset="-128"/>
              </a:rPr>
              <a:t>enormous reservoir of </a:t>
            </a:r>
            <a:r>
              <a:rPr lang="en-US" altLang="ja-JP" i="1" dirty="0">
                <a:ea typeface="MS PGothic" charset="-128"/>
                <a:cs typeface="MS PGothic" charset="-128"/>
              </a:rPr>
              <a:t>talents </a:t>
            </a:r>
            <a:r>
              <a:rPr lang="en-US" altLang="ja-JP" dirty="0">
                <a:ea typeface="MS PGothic" charset="-128"/>
                <a:cs typeface="MS PGothic" charset="-128"/>
              </a:rPr>
              <a:t>that can boost their acquisition of language and literacy in a second language.</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sz="2200" dirty="0"/>
              <a:t>ELs deserve opportunities for classroom discourse and interaction that are well designed to enable ELs to develop communicative strengths in language arts.</a:t>
            </a:r>
            <a:endParaRPr lang="en-US" altLang="en-US" b="1" dirty="0">
              <a:latin typeface="Times New Roman" panose="02020603050405020304" pitchFamily="18" charset="0"/>
              <a:cs typeface="Times New Roman" panose="02020603050405020304" pitchFamily="18" charset="0"/>
            </a:endParaRPr>
          </a:p>
          <a:p>
            <a:pPr>
              <a:defRPr/>
            </a:pPr>
            <a:endParaRPr lang="en-US" altLang="en-US" b="1"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notes:</a:t>
            </a:r>
          </a:p>
          <a:p>
            <a:pPr>
              <a:defRPr/>
            </a:pPr>
            <a:endParaRPr lang="en-US" altLang="en-US" b="0" dirty="0">
              <a:latin typeface="Times New Roman" panose="02020603050405020304" pitchFamily="18" charset="0"/>
              <a:cs typeface="Times New Roman" panose="02020603050405020304" pitchFamily="18" charset="0"/>
            </a:endParaRPr>
          </a:p>
          <a:p>
            <a:pPr>
              <a:defRPr/>
            </a:pPr>
            <a:endParaRPr lang="en-US" alt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3455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9477DD5-2C94-214E-BEF0-14657203B0F7}"/>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40A12D70-C6DF-6648-A3B6-31FE526BD358}"/>
              </a:ext>
            </a:extLst>
          </p:cNvPr>
          <p:cNvSpPr>
            <a:spLocks noGrp="1" noChangeArrowheads="1"/>
          </p:cNvSpPr>
          <p:nvPr>
            <p:ph type="body" idx="1"/>
          </p:nvPr>
        </p:nvSpPr>
        <p:spPr>
          <a:ln w="9525"/>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This is the copy of 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marked up for the four voices activity. </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Make sure participants get to the right page of the Participant Materials.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Give them time to review the set-up.</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If there is time, do the read-aloud twice with two groups of volunteers.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031406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to review the directions in their small group.</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smaller (16) breakout groups. </a:t>
            </a:r>
            <a:endParaRPr lang="en-US" b="0" dirty="0"/>
          </a:p>
        </p:txBody>
      </p:sp>
    </p:spTree>
    <p:extLst>
      <p:ext uri="{BB962C8B-B14F-4D97-AF65-F5344CB8AC3E}">
        <p14:creationId xmlns:p14="http://schemas.microsoft.com/office/powerpoint/2010/main" val="24880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3F2E213B-8BA9-4645-B531-21B90C59DC46}"/>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63E540A0-B18F-7E46-B99D-761E3B005DB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benefit of the activity.</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Benefits?</a:t>
            </a:r>
          </a:p>
          <a:p>
            <a:pPr marL="171450" lvl="0" indent="-171450">
              <a:spcBef>
                <a:spcPts val="1200"/>
              </a:spcBef>
              <a:spcAft>
                <a:spcPts val="600"/>
              </a:spcAft>
              <a:buFont typeface="Arial" panose="020B0604020202020204" pitchFamily="34" charset="0"/>
              <a:buChar char="•"/>
              <a:defRPr/>
            </a:pPr>
            <a:r>
              <a:rPr lang="en-US" sz="1200" kern="1200" dirty="0">
                <a:solidFill>
                  <a:schemeClr val="tx1"/>
                </a:solidFill>
                <a:latin typeface="Times New Roman" pitchFamily="-109" charset="0"/>
                <a:ea typeface="Lucida Sans"/>
                <a:cs typeface="Lucida Sans"/>
                <a:sym typeface="Lucida Sans"/>
              </a:rPr>
              <a:t>Fifty percent of the variance in reading comprehension is accounted for by fluency measures.</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ea typeface="MS PGothic" panose="020B0600070205080204" pitchFamily="34" charset="-128"/>
                <a:cs typeface="MS PGothic" charset="0"/>
              </a:rPr>
              <a:t>ELs benefit from time to practice reading texts out loud since there are likely to be many unfamiliar words. </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allows ELs to work with others to read a text. They can ask for pronunciation help as they go along.</a:t>
            </a:r>
          </a:p>
          <a:p>
            <a:pPr marL="171450" lvl="0" indent="-171450">
              <a:spcBef>
                <a:spcPts val="1200"/>
              </a:spcBef>
              <a:spcAft>
                <a:spcPts val="600"/>
              </a:spcAft>
              <a:buFont typeface="Arial" panose="020B0604020202020204" pitchFamily="34" charset="0"/>
              <a:buChar char="•"/>
              <a:defRPr/>
            </a:pPr>
            <a:r>
              <a:rPr lang="en-US" sz="1200" kern="1200" dirty="0">
                <a:solidFill>
                  <a:schemeClr val="tx1"/>
                </a:solidFill>
                <a:latin typeface="Times New Roman" pitchFamily="-109" charset="0"/>
                <a:ea typeface="MS PGothic" panose="020B0600070205080204" pitchFamily="34" charset="-128"/>
                <a:cs typeface="Lucida Sans"/>
                <a:sym typeface="Lucida Sans"/>
              </a:rPr>
              <a:t>This practice can help ELs to t</a:t>
            </a:r>
            <a:r>
              <a:rPr lang="en-US" sz="1200" kern="1200" dirty="0">
                <a:solidFill>
                  <a:schemeClr val="tx1"/>
                </a:solidFill>
                <a:latin typeface="Times New Roman" pitchFamily="-109" charset="0"/>
                <a:ea typeface="Lucida Sans"/>
                <a:cs typeface="Lucida Sans"/>
                <a:sym typeface="Lucida Sans"/>
              </a:rPr>
              <a:t>ransfer words and phrases to other texts.</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sym typeface="Lucida Sans"/>
              </a:rPr>
              <a:t>Practice like this can turn students who are dysfluent into fluent readers.</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sym typeface="Lucida Sans"/>
              </a:rPr>
              <a:t>When students hear the speech read aloud in four voices, it deepens their understanding of the text.</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dirty="0">
                <a:latin typeface="Times New Roman" panose="02020603050405020304" pitchFamily="18" charset="0"/>
              </a:rPr>
              <a:t>Since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is a speech, it is meant to be read aloud so it can be heard by an audience. </a:t>
            </a:r>
          </a:p>
          <a:p>
            <a:pPr marL="0" indent="0">
              <a:spcBef>
                <a:spcPct val="0"/>
              </a:spcBef>
              <a:buFont typeface="Arial" panose="020B0604020202020204" pitchFamily="34" charset="0"/>
              <a:buNone/>
            </a:pP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Language skills?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Once students have learned to read their part of the speech, they can work on reading fluently with expression. They can practice which words to emphasize and how to pronounce difficult words.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Effective listening comprehension requires the use of strategies, such as focusing on relevant parts of a message, making predictions, and monitoring one’s own comprehension.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At the same time, speaking and listening in the classroom involve more than individuals acting alone.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Since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is a speech, it is meant to be read aloud so it can be heard by an audience.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Students use </a:t>
            </a:r>
            <a:r>
              <a:rPr lang="en-US" altLang="en-US" i="1" dirty="0">
                <a:latin typeface="Times New Roman" panose="02020603050405020304" pitchFamily="18" charset="0"/>
              </a:rPr>
              <a:t>interactional competence </a:t>
            </a:r>
            <a:r>
              <a:rPr lang="en-US" altLang="en-US" dirty="0">
                <a:latin typeface="Times New Roman" panose="02020603050405020304" pitchFamily="18" charset="0"/>
              </a:rPr>
              <a:t>to participate in the social context of the classroom. They negotiate, construct, and sometimes resist norms of interaction governing various typical classroom participation structures. (Bunch, Kibler &amp; Pimentel, 2012)</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dirty="0">
                <a:latin typeface="Times New Roman" panose="02020603050405020304" pitchFamily="18" charset="0"/>
              </a:rPr>
              <a:t>When doing this activity in the classroom</a:t>
            </a:r>
            <a:endParaRPr lang="en-US" altLang="en-US" dirty="0">
              <a:latin typeface="Times New Roman" panose="02020603050405020304" pitchFamily="18" charset="0"/>
            </a:endParaRPr>
          </a:p>
          <a:p>
            <a:pPr marL="171450" lvl="0" indent="-171450">
              <a:buFont typeface="Arial" panose="020B0604020202020204" pitchFamily="34" charset="0"/>
              <a:buChar char="•"/>
            </a:pPr>
            <a:r>
              <a:rPr lang="en-US" altLang="en-US" dirty="0">
                <a:latin typeface="Times New Roman" panose="02020603050405020304" pitchFamily="18" charset="0"/>
              </a:rPr>
              <a:t>Break students into groups of four. </a:t>
            </a:r>
            <a:r>
              <a:rPr lang="en-US" sz="1200" kern="1200" dirty="0">
                <a:solidFill>
                  <a:schemeClr val="tx1"/>
                </a:solidFill>
                <a:effectLst/>
                <a:latin typeface="Times New Roman" pitchFamily="-109" charset="0"/>
                <a:ea typeface="MS PGothic" panose="020B0600070205080204" pitchFamily="34" charset="-128"/>
                <a:cs typeface="MS PGothic" charset="0"/>
              </a:rPr>
              <a:t>Ask students to number off 1 to 4. Assign each person a different style of type from the</a:t>
            </a:r>
            <a:r>
              <a:rPr lang="en-US" sz="1200" i="1" kern="1200" dirty="0">
                <a:solidFill>
                  <a:schemeClr val="tx1"/>
                </a:solidFill>
                <a:effectLst/>
                <a:latin typeface="Times New Roman" pitchFamily="-109" charset="0"/>
                <a:ea typeface="MS PGothic" panose="020B0600070205080204" pitchFamily="34" charset="-128"/>
                <a:cs typeface="MS PGothic" charset="0"/>
              </a:rPr>
              <a:t> Gettysburg Address</a:t>
            </a:r>
            <a:r>
              <a:rPr lang="en-US" sz="1200" kern="1200" dirty="0">
                <a:solidFill>
                  <a:schemeClr val="tx1"/>
                </a:solidFill>
                <a:effectLst/>
                <a:latin typeface="Times New Roman" pitchFamily="-109" charset="0"/>
                <a:ea typeface="MS PGothic" panose="020B0600070205080204" pitchFamily="34" charset="-128"/>
                <a:cs typeface="MS PGothic" charset="0"/>
              </a:rPr>
              <a:t>:</a:t>
            </a:r>
          </a:p>
          <a:p>
            <a:pPr lvl="1"/>
            <a:r>
              <a:rPr lang="en-US" sz="1200" kern="1200" dirty="0">
                <a:solidFill>
                  <a:schemeClr val="tx1"/>
                </a:solidFill>
                <a:effectLst/>
                <a:latin typeface="Times New Roman" pitchFamily="-109" charset="0"/>
                <a:ea typeface="MS PGothic" panose="020B0600070205080204" pitchFamily="34" charset="-128"/>
                <a:cs typeface="MS PGothic" charset="0"/>
              </a:rPr>
              <a:t>#1’s - Plain Text</a:t>
            </a:r>
          </a:p>
          <a:p>
            <a:pPr lvl="1"/>
            <a:r>
              <a:rPr lang="en-US" sz="1200" u="sng" kern="1200" dirty="0">
                <a:solidFill>
                  <a:schemeClr val="tx1"/>
                </a:solidFill>
                <a:effectLst/>
                <a:latin typeface="Times New Roman" pitchFamily="-109" charset="0"/>
                <a:ea typeface="MS PGothic" panose="020B0600070205080204" pitchFamily="34" charset="-128"/>
                <a:cs typeface="MS PGothic" charset="0"/>
              </a:rPr>
              <a:t>#2’s</a:t>
            </a:r>
            <a:r>
              <a:rPr lang="en-US" sz="1200" u="none" kern="1200" dirty="0">
                <a:solidFill>
                  <a:schemeClr val="tx1"/>
                </a:solidFill>
                <a:effectLst/>
                <a:latin typeface="Times New Roman" pitchFamily="-109" charset="0"/>
                <a:ea typeface="MS PGothic" panose="020B0600070205080204" pitchFamily="34" charset="-128"/>
                <a:cs typeface="MS PGothic" charset="0"/>
              </a:rPr>
              <a:t> - </a:t>
            </a:r>
            <a:r>
              <a:rPr lang="en-US" sz="1200" u="sng" kern="1200" dirty="0">
                <a:solidFill>
                  <a:schemeClr val="tx1"/>
                </a:solidFill>
                <a:effectLst/>
                <a:latin typeface="Times New Roman" pitchFamily="-109" charset="0"/>
                <a:ea typeface="MS PGothic" panose="020B0600070205080204" pitchFamily="34" charset="-128"/>
                <a:cs typeface="MS PGothic" charset="0"/>
              </a:rPr>
              <a:t>Underlined text </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lvl="1"/>
            <a:r>
              <a:rPr lang="en-US" sz="1200" i="1" kern="1200" dirty="0">
                <a:solidFill>
                  <a:schemeClr val="tx1"/>
                </a:solidFill>
                <a:effectLst/>
                <a:latin typeface="Times New Roman" pitchFamily="-109" charset="0"/>
                <a:ea typeface="MS PGothic" panose="020B0600070205080204" pitchFamily="34" charset="-128"/>
                <a:cs typeface="MS PGothic" charset="0"/>
              </a:rPr>
              <a:t>#3’s - Italicized text</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lvl="1"/>
            <a:r>
              <a:rPr lang="en-US" sz="1200" b="1" kern="1200" dirty="0">
                <a:solidFill>
                  <a:schemeClr val="tx1"/>
                </a:solidFill>
                <a:effectLst/>
                <a:latin typeface="Times New Roman" pitchFamily="-109" charset="0"/>
                <a:ea typeface="MS PGothic" panose="020B0600070205080204" pitchFamily="34" charset="-128"/>
                <a:cs typeface="MS PGothic" charset="0"/>
              </a:rPr>
              <a:t>#4’s - Bold Text</a:t>
            </a:r>
            <a:endParaRPr lang="en-US" altLang="en-US"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Give them time to practice together to read it over several times.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Then allow each group to present to the rest of the class.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Finish with a choral read with the class.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When preparing a text, divide the text by natural pause points. Read the text aloud or have someone else read the text aloud and listen for the points where the reader naturally pauses.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A beginner EL can be paired with another student with more language proficiency for one of the parts. This way, that student has someone to help him or her pronounce words and comprehend what is read. </a:t>
            </a:r>
          </a:p>
          <a:p>
            <a:pPr marL="171450" indent="-171450">
              <a:buFont typeface="Arial" panose="020B0604020202020204" pitchFamily="34" charset="0"/>
              <a:buChar char="•"/>
            </a:pPr>
            <a:r>
              <a:rPr lang="en-US" altLang="en-US" dirty="0"/>
              <a:t>Lower language proficient students can be paired with a partner. When it is time to read, both read the sentence at the same time. </a:t>
            </a:r>
          </a:p>
          <a:p>
            <a:pPr marL="171450" indent="-171450">
              <a:buFont typeface="Arial" panose="020B0604020202020204" pitchFamily="34" charset="0"/>
              <a:buChar char="•"/>
            </a:pPr>
            <a:r>
              <a:rPr lang="en-US" altLang="en-US" dirty="0"/>
              <a:t>Students can practice their parts before reading with their group of four. </a:t>
            </a:r>
          </a:p>
          <a:p>
            <a:pPr marL="171450" indent="-171450">
              <a:buFont typeface="Arial" panose="020B0604020202020204" pitchFamily="34" charset="0"/>
              <a:buChar char="•"/>
            </a:pPr>
            <a:r>
              <a:rPr lang="en-US" altLang="en-US" dirty="0"/>
              <a:t>If lower language proficient students are uncomfortable participating, they can listen and follow along as more proficient readers do the activity.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Ask teams to share aloud.</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Facilitator will add reflections from above, depending on what is covered in the chat.</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36829192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B2CC8FA-9938-664D-812E-2A430FD5AAA4}"/>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CC7016AC-F1FB-6A47-AA37-6F7F3D8EA58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841066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511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 </a:t>
            </a:r>
            <a:r>
              <a:rPr lang="en-US" altLang="en-US" dirty="0">
                <a:latin typeface="Times New Roman" panose="02020603050405020304" pitchFamily="18" charset="0"/>
              </a:rPr>
              <a:t>Purpose of close reading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In a close reading, students read and reread the text. Teachers ask them questions, including text-dependent questions that require that they go back into the text and search for answers.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endParaRPr lang="en-US" altLang="en-US" b="1"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dirty="0">
                <a:highlight>
                  <a:srgbClr val="FFFF00"/>
                </a:highlight>
                <a:latin typeface="Times New Roman" panose="02020603050405020304" pitchFamily="18" charset="0"/>
              </a:rPr>
              <a:t>There are 10 sentences in the </a:t>
            </a:r>
            <a:r>
              <a:rPr lang="en-US" altLang="en-US" i="1" dirty="0">
                <a:highlight>
                  <a:srgbClr val="FFFF00"/>
                </a:highlight>
                <a:latin typeface="Times New Roman" panose="02020603050405020304" pitchFamily="18" charset="0"/>
              </a:rPr>
              <a:t>Gettysburg Address</a:t>
            </a:r>
            <a:r>
              <a:rPr lang="en-US" altLang="en-US" dirty="0">
                <a:highlight>
                  <a:srgbClr val="FFFF00"/>
                </a:highlight>
                <a:latin typeface="Times New Roman" panose="02020603050405020304" pitchFamily="18" charset="0"/>
              </a:rPr>
              <a:t>. Walking students through the speech in different ways helps students understand how the text is structured and how Lincoln uses words to make his points. Teachers can also clarify any unknown words.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Close reading ensures that students can glean specific and comprehensive understanding from even very difficult texts.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Different activities support close reading. We will explore guided questions and read and retell.</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Note the focus on constructing meaning and drawing inferences.</a:t>
            </a:r>
          </a:p>
          <a:p>
            <a:pPr marL="0" indent="0">
              <a:spcBef>
                <a:spcPct val="0"/>
              </a:spcBef>
              <a:buFont typeface="Arial" panose="020B0604020202020204" pitchFamily="34" charset="0"/>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0663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4621CF6-B1D8-EE4C-8CC3-E5D3DEDA7B63}"/>
              </a:ext>
            </a:extLst>
          </p:cNvPr>
          <p:cNvSpPr>
            <a:spLocks noGrp="1" noRot="1" noChangeAspect="1" noChangeArrowheads="1" noTextEdit="1"/>
          </p:cNvSpPr>
          <p:nvPr>
            <p:ph type="sldImg"/>
          </p:nvPr>
        </p:nvSpPr>
        <p:spPr>
          <a:ln/>
        </p:spPr>
      </p:sp>
      <p:sp>
        <p:nvSpPr>
          <p:cNvPr id="139267" name="Notes Placeholder 2">
            <a:extLst>
              <a:ext uri="{FF2B5EF4-FFF2-40B4-BE49-F238E27FC236}">
                <a16:creationId xmlns:a16="http://schemas.microsoft.com/office/drawing/2014/main" id="{D437BFC4-460D-9846-840F-64DEDF0FFAD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Whole group discussion to answer questions on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Direct</a:t>
            </a:r>
            <a:r>
              <a:rPr lang="en-US" altLang="en-US" b="0" baseline="0" dirty="0">
                <a:latin typeface="Times New Roman" panose="02020603050405020304" pitchFamily="18" charset="0"/>
              </a:rPr>
              <a:t> participants to </a:t>
            </a:r>
            <a:r>
              <a:rPr lang="en-US" altLang="en-US" b="0" baseline="0" dirty="0">
                <a:solidFill>
                  <a:srgbClr val="FF0000"/>
                </a:solidFill>
                <a:latin typeface="Times New Roman" panose="02020603050405020304" pitchFamily="18" charset="0"/>
              </a:rPr>
              <a:t>page 21 </a:t>
            </a:r>
            <a:r>
              <a:rPr lang="en-US" altLang="en-US" b="0" baseline="0" dirty="0">
                <a:latin typeface="Times New Roman" panose="02020603050405020304" pitchFamily="18" charset="0"/>
              </a:rPr>
              <a:t>of the participant materials for the speech. </a:t>
            </a:r>
          </a:p>
          <a:p>
            <a:pPr marL="0" marR="0" lvl="0" indent="0" algn="l" defTabSz="923925" rtl="0" eaLnBrk="0" fontAlgn="base" latinLnBrk="0" hangingPunct="0">
              <a:lnSpc>
                <a:spcPct val="90000"/>
              </a:lnSpc>
              <a:spcBef>
                <a:spcPct val="0"/>
              </a:spcBef>
              <a:spcAft>
                <a:spcPct val="0"/>
              </a:spcAft>
              <a:buClrTx/>
              <a:buSzTx/>
              <a:buFontTx/>
              <a:buNone/>
              <a:tabLst/>
              <a:defRPr/>
            </a:pPr>
            <a:endParaRPr lang="en-US" altLang="en-US" b="1" baseline="0"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Tx/>
              <a:buNone/>
              <a:tabLst/>
              <a:defRPr/>
            </a:pPr>
            <a:r>
              <a:rPr lang="en-US" altLang="en-US" b="0" u="sng" baseline="0" dirty="0">
                <a:latin typeface="Times New Roman" panose="02020603050405020304" pitchFamily="18" charset="0"/>
              </a:rPr>
              <a:t>Suggested Answers:</a:t>
            </a:r>
            <a:endParaRPr lang="en-US" altLang="en-US" b="0" u="sng"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1: </a:t>
            </a:r>
            <a:r>
              <a:rPr lang="en-US" altLang="en-US" b="0" dirty="0">
                <a:latin typeface="Times New Roman" panose="02020603050405020304" pitchFamily="18" charset="0"/>
              </a:rPr>
              <a:t>“Our fathers” are the founding fathers who were leaders of the independence movement and who played key roles in forging a new nation. They include George Washington, James Madison, and John Adams. A score is twenty years, so it’s 87 years.</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2</a:t>
            </a:r>
            <a:r>
              <a:rPr lang="en-US" altLang="en-US" b="0" dirty="0">
                <a:latin typeface="Times New Roman" panose="02020603050405020304" pitchFamily="18" charset="0"/>
              </a:rPr>
              <a:t>: The use of </a:t>
            </a:r>
            <a:r>
              <a:rPr lang="en-US" altLang="en-US" b="0" i="1" dirty="0">
                <a:latin typeface="Times New Roman" panose="02020603050405020304" pitchFamily="18" charset="0"/>
              </a:rPr>
              <a:t>so</a:t>
            </a:r>
            <a:r>
              <a:rPr lang="en-US" altLang="en-US" b="0" dirty="0">
                <a:latin typeface="Times New Roman" panose="02020603050405020304" pitchFamily="18" charset="0"/>
              </a:rPr>
              <a:t> in “so conceived and so dedicated” refers to what</a:t>
            </a:r>
            <a:r>
              <a:rPr lang="en-US" altLang="en-US" b="0" baseline="0" dirty="0">
                <a:latin typeface="Times New Roman" panose="02020603050405020304" pitchFamily="18" charset="0"/>
              </a:rPr>
              <a:t> has already been said in para. 1. There it said, “new nation, conceived in Liberty and dedicated to the </a:t>
            </a:r>
            <a:r>
              <a:rPr lang="en-US" sz="1200" kern="1200" dirty="0">
                <a:solidFill>
                  <a:schemeClr val="tx1"/>
                </a:solidFill>
                <a:effectLst/>
                <a:latin typeface="Times New Roman" pitchFamily="-109" charset="0"/>
                <a:ea typeface="MS PGothic" panose="020B0600070205080204" pitchFamily="34" charset="-128"/>
                <a:cs typeface="MS PGothic" charset="0"/>
              </a:rPr>
              <a:t>proposition that all men are created equal. “ </a:t>
            </a:r>
            <a:r>
              <a:rPr lang="en-US" sz="1200" i="1" kern="1200" dirty="0">
                <a:solidFill>
                  <a:schemeClr val="tx1"/>
                </a:solidFill>
                <a:effectLst/>
                <a:latin typeface="Times New Roman" pitchFamily="-109" charset="0"/>
                <a:ea typeface="MS PGothic" panose="020B0600070205080204" pitchFamily="34" charset="-128"/>
                <a:cs typeface="MS PGothic" charset="0"/>
              </a:rPr>
              <a:t>A nation conceived and dedicated in the same way</a:t>
            </a:r>
            <a:r>
              <a:rPr lang="en-US" sz="1200" kern="1200" dirty="0">
                <a:solidFill>
                  <a:schemeClr val="tx1"/>
                </a:solidFill>
                <a:effectLst/>
                <a:latin typeface="Times New Roman" pitchFamily="-109" charset="0"/>
                <a:ea typeface="MS PGothic" panose="020B0600070205080204" pitchFamily="34" charset="-128"/>
                <a:cs typeface="MS PGothic" charset="0"/>
              </a:rPr>
              <a:t> could be substituted for “</a:t>
            </a:r>
            <a:r>
              <a:rPr lang="en-US" altLang="en-US" b="0" dirty="0">
                <a:latin typeface="Times New Roman" panose="02020603050405020304" pitchFamily="18" charset="0"/>
              </a:rPr>
              <a:t>so conceived and so dedicated”</a:t>
            </a:r>
            <a:r>
              <a:rPr lang="en-US" sz="1200" kern="1200" dirty="0">
                <a:solidFill>
                  <a:schemeClr val="tx1"/>
                </a:solidFill>
                <a:effectLst/>
                <a:latin typeface="Times New Roman" pitchFamily="-109" charset="0"/>
                <a:ea typeface="MS PGothic" panose="020B0600070205080204" pitchFamily="34" charset="-128"/>
                <a:cs typeface="MS PGothic" charset="0"/>
              </a:rPr>
              <a:t> </a:t>
            </a:r>
            <a:r>
              <a:rPr lang="en-US" sz="1200" kern="1200" baseline="0" dirty="0">
                <a:solidFill>
                  <a:schemeClr val="tx1"/>
                </a:solidFill>
                <a:effectLst/>
                <a:latin typeface="Times New Roman" pitchFamily="-109" charset="0"/>
                <a:ea typeface="MS PGothic" panose="020B0600070205080204" pitchFamily="34" charset="-128"/>
                <a:cs typeface="MS PGothic" charset="0"/>
              </a:rPr>
              <a:t>to make the connection clearer. </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3: </a:t>
            </a:r>
            <a:r>
              <a:rPr lang="en-US" altLang="en-US" b="0" baseline="0" dirty="0">
                <a:latin typeface="Times New Roman" panose="02020603050405020304" pitchFamily="18" charset="0"/>
              </a:rPr>
              <a:t>The civil war was ongoing at that point as indicated by, “</a:t>
            </a:r>
            <a:r>
              <a:rPr lang="en-US" altLang="en-US" b="0" i="1" baseline="0" dirty="0">
                <a:latin typeface="Times New Roman" panose="02020603050405020304" pitchFamily="18" charset="0"/>
              </a:rPr>
              <a:t>we are engaged in a great civil war.</a:t>
            </a:r>
            <a:r>
              <a:rPr lang="en-US" altLang="en-US" b="0" baseline="0" dirty="0">
                <a:latin typeface="Times New Roman" panose="02020603050405020304" pitchFamily="18" charset="0"/>
              </a:rPr>
              <a:t>” </a:t>
            </a:r>
            <a:r>
              <a:rPr lang="en-US" altLang="en-US" b="0" dirty="0">
                <a:latin typeface="Times New Roman" panose="02020603050405020304" pitchFamily="18" charset="0"/>
              </a:rPr>
              <a:t>Therefore, the living had to finish what the dead soldiers started</a:t>
            </a:r>
            <a:r>
              <a:rPr lang="en-US" altLang="en-US" b="0" baseline="0" dirty="0">
                <a:latin typeface="Times New Roman" panose="02020603050405020304" pitchFamily="18" charset="0"/>
              </a:rPr>
              <a:t> in fighting. The fighting for the endurance of the new nation created by the founding fathers and described in paragraph one.</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3:</a:t>
            </a:r>
            <a:r>
              <a:rPr lang="en-US" altLang="en-US" b="0" dirty="0">
                <a:latin typeface="Times New Roman" panose="02020603050405020304" pitchFamily="18" charset="0"/>
              </a:rPr>
              <a:t> </a:t>
            </a:r>
            <a:r>
              <a:rPr lang="en-US" altLang="en-US" sz="1200" b="0" kern="1200" baseline="0" dirty="0">
                <a:solidFill>
                  <a:schemeClr val="tx1"/>
                </a:solidFill>
                <a:effectLst/>
                <a:latin typeface="Times New Roman" pitchFamily="-109" charset="0"/>
                <a:ea typeface="MS PGothic" panose="020B0600070205080204" pitchFamily="34" charset="-128"/>
              </a:rPr>
              <a:t> The last part of the final sentence: “</a:t>
            </a:r>
            <a:r>
              <a:rPr lang="en-US" sz="1200" kern="1200" dirty="0">
                <a:solidFill>
                  <a:schemeClr val="tx1"/>
                </a:solidFill>
                <a:effectLst/>
                <a:latin typeface="Times New Roman" pitchFamily="-109" charset="0"/>
                <a:ea typeface="MS PGothic" panose="020B0600070205080204" pitchFamily="34" charset="-128"/>
                <a:cs typeface="MS PGothic" charset="0"/>
              </a:rPr>
              <a:t>that this nation, under God, shall have a new birth of freedom — and that government of the people, by the people, for the people shall not perish from the earth.”</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Assign certain teams to answer certain questions.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Ask a coach to read aloud the </a:t>
            </a:r>
            <a:r>
              <a:rPr lang="en-US" altLang="en-US" b="0" i="1" dirty="0">
                <a:latin typeface="Times New Roman" panose="02020603050405020304" pitchFamily="18" charset="0"/>
              </a:rPr>
              <a:t>Gettysburg Address </a:t>
            </a:r>
            <a:r>
              <a:rPr lang="en-US" altLang="en-US" b="0" dirty="0">
                <a:latin typeface="Times New Roman" panose="02020603050405020304" pitchFamily="18" charset="0"/>
              </a:rPr>
              <a:t>on page 21.</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Give participants a few minutes to answer the questions and make sure they have found the directions and speech in the Participant Materials.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Then, go through the answers one by one using the </a:t>
            </a:r>
            <a:r>
              <a:rPr lang="en-US" altLang="en-US" dirty="0">
                <a:latin typeface="Times New Roman" panose="02020603050405020304" pitchFamily="18" charset="0"/>
              </a:rPr>
              <a:t>“chat with a pause” strategy. </a:t>
            </a:r>
            <a:endParaRPr lang="en-US" altLang="en-US" baseline="0"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baseline="0" dirty="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29536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 </a:t>
            </a:r>
            <a:r>
              <a:rPr lang="en-US" altLang="en-US" dirty="0">
                <a:latin typeface="Times New Roman" panose="02020603050405020304" pitchFamily="18" charset="0"/>
              </a:rPr>
              <a:t>Purpose of read and retell summarize in a close reading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buFont typeface="Arial" panose="020B0604020202020204" pitchFamily="34" charset="0"/>
              <a:buChar char="•"/>
              <a:defRPr/>
            </a:pPr>
            <a:r>
              <a:rPr lang="en-US" altLang="en-US" dirty="0"/>
              <a:t>CCR Reading Standard 2C: Determine the main idea of a text, and</a:t>
            </a:r>
            <a:r>
              <a:rPr lang="en-US" altLang="en-US" baseline="0" dirty="0"/>
              <a:t> explain how it is supported by key details; summarize the text. Note: there is a partial alignment as students are not being asked to explain how the main ideas are supported by key details. </a:t>
            </a:r>
          </a:p>
          <a:p>
            <a:pPr marL="171450" indent="-171450">
              <a:buFont typeface="Arial" panose="020B0604020202020204" pitchFamily="34" charset="0"/>
              <a:buChar char="•"/>
              <a:defRPr/>
            </a:pPr>
            <a:r>
              <a:rPr lang="en-US" altLang="en-US" dirty="0"/>
              <a:t>Corresponds to ELP Standard 1: An ELL can construct meaning from oral presentations and literary and informational text through level-appropriate listening, reading, and viewing.</a:t>
            </a:r>
          </a:p>
          <a:p>
            <a:pPr marL="171450" indent="-171450">
              <a:buFont typeface="Arial" panose="020B0604020202020204" pitchFamily="34" charset="0"/>
              <a:buChar char="•"/>
              <a:defRPr/>
            </a:pPr>
            <a:r>
              <a:rPr lang="en-US" altLang="en-US" dirty="0"/>
              <a:t>Corresponds to ELP Standard 9: Create clear and coherent level-appropriate speech and text. </a:t>
            </a:r>
          </a:p>
          <a:p>
            <a:pP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5705427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to review the directions.</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a:t>
            </a:r>
            <a:r>
              <a:rPr lang="en-US" sz="1200" b="1" kern="1200" dirty="0">
                <a:solidFill>
                  <a:schemeClr val="tx1"/>
                </a:solidFill>
                <a:effectLst/>
                <a:latin typeface="Times New Roman" pitchFamily="-109" charset="0"/>
                <a:ea typeface="MS PGothic" panose="020B0600070205080204" pitchFamily="34" charset="-128"/>
                <a:cs typeface="MS PGothic" charset="0"/>
              </a:rPr>
              <a:t>small </a:t>
            </a:r>
            <a:r>
              <a:rPr lang="en-US" sz="1200" b="0" kern="1200" dirty="0">
                <a:solidFill>
                  <a:schemeClr val="tx1"/>
                </a:solidFill>
                <a:effectLst/>
                <a:latin typeface="Times New Roman" pitchFamily="-109" charset="0"/>
                <a:ea typeface="MS PGothic" panose="020B0600070205080204" pitchFamily="34" charset="-128"/>
                <a:cs typeface="MS PGothic" charset="0"/>
              </a:rPr>
              <a:t>breakout groups of two or three people.</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This activity will be coachless, so participants can work without an audience of any kind.</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3419799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Review the directions.</a:t>
            </a:r>
          </a:p>
          <a:p>
            <a:endParaRPr lang="en-US" dirty="0"/>
          </a:p>
          <a:p>
            <a:r>
              <a:rPr lang="en-US" b="1" dirty="0"/>
              <a:t>Facilitator talking points:</a:t>
            </a:r>
          </a:p>
          <a:p>
            <a:pPr marL="171450" indent="-171450">
              <a:buFont typeface="Arial" panose="020B0604020202020204" pitchFamily="34" charset="0"/>
              <a:buChar char="•"/>
            </a:pPr>
            <a:r>
              <a:rPr lang="en-US" b="0" dirty="0"/>
              <a:t>Review the directions with participants before they go into their small groups.</a:t>
            </a:r>
          </a:p>
          <a:p>
            <a:pPr marL="171450" indent="-171450">
              <a:buFont typeface="Arial" panose="020B0604020202020204" pitchFamily="34" charset="0"/>
              <a:buChar char="•"/>
            </a:pPr>
            <a:r>
              <a:rPr lang="en-US" b="0" dirty="0"/>
              <a:t>Show them where they can find the materials.</a:t>
            </a:r>
          </a:p>
          <a:p>
            <a:pPr marL="171450" indent="-171450">
              <a:buFont typeface="Arial" panose="020B0604020202020204" pitchFamily="34" charset="0"/>
              <a:buChar char="•"/>
            </a:pPr>
            <a:r>
              <a:rPr lang="en-US" b="0" dirty="0"/>
              <a:t>Participants can retell in their own words and/or use the keywords and phrases. The keywords are an optional support for ELs as they retell the speech.</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Be sure to model the activity for participants before they move into their breakout groups.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This activity will be coach-less, so participants can work without an audience of any kind.</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dirty="0"/>
          </a:p>
        </p:txBody>
      </p:sp>
    </p:spTree>
    <p:extLst>
      <p:ext uri="{BB962C8B-B14F-4D97-AF65-F5344CB8AC3E}">
        <p14:creationId xmlns:p14="http://schemas.microsoft.com/office/powerpoint/2010/main" val="369236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First poll to provide an opportunity to hear from participants.</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Read the options aloud to participants.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Feedback may include all or some of the following points after participants have responded:</a:t>
            </a:r>
          </a:p>
          <a:p>
            <a:pPr marL="633413" lvl="1" indent="-171450">
              <a:buFont typeface="Arial" panose="020B0604020202020204" pitchFamily="34" charset="0"/>
              <a:buChar char="•"/>
              <a:defRPr/>
            </a:pPr>
            <a:r>
              <a:rPr lang="en-US" dirty="0"/>
              <a:t>ABE teachers can be challenged to view themselves as teachers of language—and teachers of content. They need to help ELs in their classrooms to understand and use language in ways that are valued in the content area. They need to develop new ways to support students in using emerging and developing language in the classroom to perform in the content area.</a:t>
            </a:r>
          </a:p>
          <a:p>
            <a:pPr marL="633413" lvl="1" indent="-171450">
              <a:buFont typeface="Arial" panose="020B0604020202020204" pitchFamily="34" charset="0"/>
              <a:buChar char="•"/>
              <a:defRPr/>
            </a:pPr>
            <a:r>
              <a:rPr lang="en-US" dirty="0"/>
              <a:t>English language acquisition teachers can be challenged to provide ELs, especially those new to the United States, with additional support. They must re-envision their roles and responsibilities from teaching the forms and functions of the English language in isolation from disciplinary practices. They should be preparing students for engagement in content and content-area classrooms.</a:t>
            </a:r>
          </a:p>
          <a:p>
            <a:pPr marL="633413" lvl="1" indent="-171450">
              <a:buFont typeface="Arial" panose="020B0604020202020204" pitchFamily="34" charset="0"/>
              <a:buChar char="•"/>
              <a:defRPr/>
            </a:pPr>
            <a:r>
              <a:rPr lang="en-US" dirty="0">
                <a:highlight>
                  <a:srgbClr val="FFFF00"/>
                </a:highlight>
              </a:rPr>
              <a:t>Instructional and program leaders can be challenged to provide supports that focus on how to connect content to language instruction. Another challenge is providing time and structures that support English-language and ABE and ASE teachers so they can coordinate and collaborate. </a:t>
            </a:r>
            <a:r>
              <a:rPr lang="en-US" dirty="0"/>
              <a:t>They can also be challenged to build coherence so that all components of EL instruction point in the same direction. </a:t>
            </a:r>
            <a:endParaRPr lang="en-US" altLang="en-US"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Read the questions and give them a couple of minutes or so to respond.</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For those who write “other,” ask them to chat their answers.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Teachers may have definite biases about how adults learn a second language. It is best to get those out so we can discuss them as we move along.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dirty="0"/>
              <a:t>See ELP PD Module 1 for more.</a:t>
            </a:r>
            <a:endParaRPr lang="en-US" altLang="en-US" dirty="0">
              <a:latin typeface="Times New Roman" panose="02020603050405020304" pitchFamily="18" charset="0"/>
            </a:endParaRPr>
          </a:p>
          <a:p>
            <a:pPr>
              <a:spcBef>
                <a:spcPct val="0"/>
              </a:spcBef>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7133448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F67C738D-FAE6-BB48-8B63-AC223AA0C00A}"/>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8FA71A93-B3F1-4640-820A-BAF5B17A829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the activities.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endParaRPr lang="en-US" altLang="en-US" u="sng"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dirty="0">
                <a:latin typeface="Times New Roman" panose="02020603050405020304" pitchFamily="18" charset="0"/>
              </a:rPr>
              <a:t>Benefits of text-specific</a:t>
            </a:r>
            <a:r>
              <a:rPr lang="en-US" altLang="en-US" u="sng" baseline="0" dirty="0">
                <a:latin typeface="Times New Roman" panose="02020603050405020304" pitchFamily="18" charset="0"/>
              </a:rPr>
              <a:t> questions?</a:t>
            </a:r>
            <a:endParaRPr lang="en-US" altLang="en-US" u="sng" dirty="0">
              <a:latin typeface="Times New Roman" panose="02020603050405020304" pitchFamily="18" charset="0"/>
            </a:endParaRP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dirty="0">
                <a:latin typeface="Times New Roman" panose="02020603050405020304" pitchFamily="18" charset="0"/>
              </a:rPr>
              <a:t>Students do not automatically reread. Thus, teachers need to create and use text-dependent questions that redirect students to the text to provide evidence and support for their answers. (Fisher, Frey, &amp; Lapp, 2012)</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Text-dependent questions require students to return to the text to support their answers. </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Rereading fosters deep thinking—the goal of text-dependent questions. </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While initial questions may focus on the literal level, subsequent questions require more advanced thinking. </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dirty="0">
                <a:latin typeface="Times New Roman" panose="02020603050405020304" pitchFamily="18" charset="0"/>
              </a:rPr>
              <a:t>Across readings, questions should progress through general understanding, key details, vocabulary/text structure, author’s purpose, and inferring and forming arguments. (Fisher &amp; Frey, 2012; Fisher, Frey, &amp; Lapp, 2012)</a:t>
            </a:r>
            <a:endParaRPr lang="en-US" altLang="en-US" b="1" dirty="0">
              <a:latin typeface="Times New Roman" panose="02020603050405020304" pitchFamily="18" charset="0"/>
            </a:endParaRPr>
          </a:p>
          <a:p>
            <a:pPr marL="633413" lvl="1" indent="-171450">
              <a:spcBef>
                <a:spcPts val="1200"/>
              </a:spcBef>
              <a:spcAft>
                <a:spcPts val="60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lvl="0" indent="0">
              <a:spcBef>
                <a:spcPts val="1200"/>
              </a:spcBef>
              <a:spcAft>
                <a:spcPts val="600"/>
              </a:spcAft>
              <a:buFont typeface="Arial" panose="020B0604020202020204" pitchFamily="34" charset="0"/>
              <a:buNone/>
            </a:pPr>
            <a:r>
              <a:rPr lang="en-US" altLang="en-US" sz="1200" u="sng" kern="1200" baseline="0" dirty="0">
                <a:solidFill>
                  <a:schemeClr val="tx1"/>
                </a:solidFill>
                <a:latin typeface="Times New Roman" pitchFamily="-109" charset="0"/>
                <a:ea typeface="MS PGothic" panose="020B0600070205080204" pitchFamily="34" charset="-128"/>
                <a:cs typeface="MS PGothic" charset="0"/>
              </a:rPr>
              <a:t>Why ask to read and retell?</a:t>
            </a: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Retelling requires students to activate their knowledge of how the text works and apply it. Key words help ELs who need the support remember the reading as they retell it. </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Retelling gives ELs practice with pronunciation and English collocations.</a:t>
            </a:r>
            <a:endParaRPr lang="en-US" altLang="en-US"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p>
          <a:p>
            <a:pPr marL="633413" marR="0" lvl="1"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Language skills?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Being able to read a word is not the same thing as being able to say a word. ELs need practice pronouncing English words, especially multisyllabic words. Model saying the keywords and ask students to also practice saying them. Then students can retell the reading using the keywords as support.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Pointing out English collocations is helpful to English development. A collocation is a sequence of words that occur together more often than would be expected.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There are many skills students practice when retelling and summarizing a speech. Some of these are paraphrasing, selecting what to say, organizing and summarizing information, and making inferences. </a:t>
            </a:r>
          </a:p>
          <a:p>
            <a:pPr marL="0" indent="0">
              <a:spcBef>
                <a:spcPct val="0"/>
              </a:spcBef>
              <a:buFont typeface="Arial" panose="020B0604020202020204" pitchFamily="34" charset="0"/>
              <a:buNone/>
            </a:pPr>
            <a:endParaRPr lang="en-US" altLang="en-US"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When doing this activity in the classroom</a:t>
            </a:r>
            <a:endParaRPr lang="en-US" altLang="en-US"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Prepare text-dependent questions in advance of the reading.</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For a read and retell, select a short text and read it aloud as participants follow along.</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Select the keywords from each paragraph of the text. Key words should be words that help the students retell what was read.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More advanced students can select their own keywords to retell text or retell without keywords.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After each paragraph of text has been retold, students can write a short summary of the text, stating the author’s purpose and main ideas.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indent="-171450">
              <a:buFont typeface="Arial" panose="020B0604020202020204" pitchFamily="34" charset="0"/>
              <a:buChar char="•"/>
            </a:pPr>
            <a:r>
              <a:rPr lang="en-US" altLang="en-US" dirty="0"/>
              <a:t>Lower language proficient students can complete the first three steps in the Read and Retell Activity. </a:t>
            </a:r>
          </a:p>
          <a:p>
            <a:pPr marL="171450" indent="-171450">
              <a:buFont typeface="Arial" panose="020B0604020202020204" pitchFamily="34" charset="0"/>
              <a:buChar char="•"/>
            </a:pPr>
            <a:r>
              <a:rPr lang="en-US" altLang="en-US" dirty="0"/>
              <a:t>They can listen to the paragraph being read, circle words the teacher says, and copy those words on their paper. </a:t>
            </a:r>
          </a:p>
          <a:p>
            <a:pPr marL="171450" indent="-171450">
              <a:buFont typeface="Arial" panose="020B0604020202020204" pitchFamily="34" charset="0"/>
              <a:buChar char="•"/>
            </a:pPr>
            <a:r>
              <a:rPr lang="en-US" altLang="en-US" dirty="0"/>
              <a:t>Instead of retelling the paragraph orally, students can check the meaning of some of the words they copied. Then they can use those words in sentences about the Civil War. </a:t>
            </a:r>
          </a:p>
          <a:p>
            <a:pPr marL="633413" lvl="1" indent="-171450">
              <a:buFont typeface="Arial" panose="020B0604020202020204" pitchFamily="34" charset="0"/>
              <a:buChar char="•"/>
            </a:pPr>
            <a:r>
              <a:rPr lang="en-US" altLang="en-US" dirty="0">
                <a:cs typeface="MS PGothic" panose="020B0600070205080204" pitchFamily="34" charset="-128"/>
              </a:rPr>
              <a:t>For example, “</a:t>
            </a:r>
            <a:r>
              <a:rPr lang="en-US" altLang="ja-JP" i="1" dirty="0">
                <a:cs typeface="MS PGothic" panose="020B0600070205080204" pitchFamily="34" charset="-128"/>
              </a:rPr>
              <a:t>Our fathers </a:t>
            </a:r>
            <a:r>
              <a:rPr lang="en-US" altLang="ja-JP" dirty="0">
                <a:cs typeface="MS PGothic" panose="020B0600070205080204" pitchFamily="34" charset="-128"/>
              </a:rPr>
              <a:t>means the men who wrote the US Constitution,</a:t>
            </a:r>
            <a:r>
              <a:rPr lang="en-US" altLang="en-US" dirty="0">
                <a:cs typeface="MS PGothic" panose="020B0600070205080204" pitchFamily="34" charset="-128"/>
              </a:rPr>
              <a:t>”</a:t>
            </a:r>
            <a:r>
              <a:rPr lang="en-US" altLang="ja-JP" dirty="0">
                <a:cs typeface="MS PGothic" panose="020B0600070205080204" pitchFamily="34" charset="-128"/>
              </a:rPr>
              <a:t> or </a:t>
            </a:r>
            <a:r>
              <a:rPr lang="en-US" altLang="en-US" dirty="0">
                <a:cs typeface="MS PGothic" panose="020B0600070205080204" pitchFamily="34" charset="-128"/>
              </a:rPr>
              <a:t>“</a:t>
            </a:r>
            <a:r>
              <a:rPr lang="en-US" altLang="ja-JP" dirty="0">
                <a:cs typeface="MS PGothic" panose="020B0600070205080204" pitchFamily="34" charset="-128"/>
              </a:rPr>
              <a:t>The </a:t>
            </a:r>
            <a:r>
              <a:rPr lang="en-US" altLang="ja-JP" i="1" dirty="0">
                <a:cs typeface="MS PGothic" panose="020B0600070205080204" pitchFamily="34" charset="-128"/>
              </a:rPr>
              <a:t>New Nation </a:t>
            </a:r>
            <a:r>
              <a:rPr lang="en-US" altLang="ja-JP" dirty="0">
                <a:cs typeface="MS PGothic" panose="020B0600070205080204" pitchFamily="34" charset="-128"/>
              </a:rPr>
              <a:t>is the United States of America</a:t>
            </a:r>
            <a:r>
              <a:rPr lang="en-US" altLang="ja-JP" i="1" dirty="0">
                <a:cs typeface="MS PGothic" panose="020B0600070205080204" pitchFamily="34" charset="-128"/>
              </a:rPr>
              <a:t>.”</a:t>
            </a:r>
            <a:endParaRPr lang="en-US" altLang="en-US" i="1" dirty="0">
              <a:cs typeface="MS PGothic" panose="020B0600070205080204" pitchFamily="34" charset="-128"/>
            </a:endParaRP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Provide beginning students with small index cards. Instruct beginners to copy one keyword on each card. On the back of the card, they can write the word in their own language.</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As they listen to a pair of students retell the paragraph, ask the beginners to place keywords on the table when they hear them said. They can then read aloud the words they heard and get help to define them.</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Beginners can be paired with another student who shares the same home language; they can retell their understanding of the paragraph in their native language.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Call on team representatives to share.</a:t>
            </a:r>
            <a:endParaRPr lang="en-US" altLang="en-US" sz="1200" baseline="0" dirty="0">
              <a:latin typeface="Times New Roman" panose="02020603050405020304" pitchFamily="18"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641382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95084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97ECF33A-DD2A-0B4D-AF99-EFD8B105DC37}"/>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211D743A-ECAF-4945-94A7-C1AF1A92152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7233824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2758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 </a:t>
            </a:r>
            <a:r>
              <a:rPr lang="en-US" altLang="en-US" dirty="0">
                <a:latin typeface="Times New Roman" panose="02020603050405020304" pitchFamily="18" charset="0"/>
              </a:rPr>
              <a:t>Purpose of the Literary Device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Lincoln utilizes poetic, or literary, devices in his speech. This is one of the reasons his speech is so memorable.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While students associate literary devices with fiction or poetry, in fact, literary devices are used across genres and are often an important element in speeches. Some examples of literary devices that students may be very familiar with are metaphors and similes. </a:t>
            </a:r>
          </a:p>
          <a:p>
            <a:pPr>
              <a:spcBef>
                <a:spcPct val="0"/>
              </a:spcBef>
              <a:buFontTx/>
              <a:buChar char="•"/>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The focus here is on nuances in word meanings and distinguishing shades of meaning among related words. Note this focus is supported by students communicating with one another.</a:t>
            </a:r>
          </a:p>
          <a:p>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36220906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altLang="en-US" b="1" dirty="0">
                <a:latin typeface="Times New Roman" panose="02020603050405020304" pitchFamily="18" charset="0"/>
              </a:rPr>
              <a:t>Big idea</a:t>
            </a:r>
            <a:r>
              <a:rPr lang="en-US" altLang="en-US" dirty="0">
                <a:latin typeface="Times New Roman" panose="02020603050405020304" pitchFamily="18" charset="0"/>
              </a:rPr>
              <a:t>: Explain the purpose of the “Dedicate” Matrix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Authors often define words as they use them in the text. </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CCR Language Standard 4C: Determine or clarify the meaning of unknown and multiple-meaning words and phrases, choosing flexibly from a</a:t>
            </a:r>
            <a:r>
              <a:rPr lang="en-US" altLang="en-US" baseline="0" dirty="0">
                <a:latin typeface="Times New Roman" panose="02020603050405020304" pitchFamily="18" charset="0"/>
              </a:rPr>
              <a:t> range</a:t>
            </a:r>
            <a:r>
              <a:rPr lang="en-US" altLang="en-US" dirty="0">
                <a:latin typeface="Times New Roman" panose="02020603050405020304" pitchFamily="18" charset="0"/>
              </a:rPr>
              <a:t> of strategies. Use context as a clue to the meaning of a word or phrase. (L.2.4) </a:t>
            </a:r>
          </a:p>
          <a:p>
            <a:pPr marL="171450" indent="-171450">
              <a:buFont typeface="Arial" panose="020B0604020202020204" pitchFamily="34" charset="0"/>
              <a:buChar char="•"/>
            </a:pPr>
            <a:r>
              <a:rPr lang="en-US" altLang="en-US" dirty="0">
                <a:latin typeface="Times New Roman" panose="02020603050405020304" pitchFamily="18" charset="0"/>
              </a:rPr>
              <a:t>Corresponds to ELP Standard 8: Determine the meaning of words and phrases in oral presentations and literary and informational text.</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8847946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This activity can help students develop and use grammatical structures and vocabulary.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Students need firm control over the conventions of English. However, they also must come to appreciate that language is at least as much a matter of craft as of rules.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In this activity, you will shade different forms of the same word in your Participant Materials (e.g., dead, died/dedicate, dedicated).</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Here the focus is on language development, and in doing so, developing an understanding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p>
        </p:txBody>
      </p:sp>
    </p:spTree>
    <p:extLst>
      <p:ext uri="{BB962C8B-B14F-4D97-AF65-F5344CB8AC3E}">
        <p14:creationId xmlns:p14="http://schemas.microsoft.com/office/powerpoint/2010/main" val="32814656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their breakout groups with coaches.</a:t>
            </a:r>
            <a:endParaRPr lang="en-US" sz="1200" dirty="0">
              <a:effectLst/>
            </a:endParaRP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6668745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25117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C4C539C5-F5A4-8C48-A957-F57F4ABD43BB}"/>
              </a:ext>
            </a:extLst>
          </p:cNvPr>
          <p:cNvSpPr>
            <a:spLocks noGrp="1" noRot="1" noChangeAspect="1" noChangeArrowheads="1" noTextEdit="1"/>
          </p:cNvSpPr>
          <p:nvPr>
            <p:ph type="sldImg"/>
          </p:nvPr>
        </p:nvSpPr>
        <p:spPr>
          <a:ln/>
        </p:spPr>
      </p:sp>
      <p:sp>
        <p:nvSpPr>
          <p:cNvPr id="178179" name="Notes Placeholder 2">
            <a:extLst>
              <a:ext uri="{FF2B5EF4-FFF2-40B4-BE49-F238E27FC236}">
                <a16:creationId xmlns:a16="http://schemas.microsoft.com/office/drawing/2014/main" id="{3C0133B0-AB70-1C47-9364-FB5B35C0A22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 </a:t>
            </a:r>
            <a:r>
              <a:rPr lang="en-US" altLang="en-US" dirty="0">
                <a:latin typeface="Times New Roman" panose="02020603050405020304" pitchFamily="18" charset="0"/>
              </a:rPr>
              <a:t>Debrief benefits of three activities.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sz="1200" u="sng" dirty="0">
              <a:latin typeface="Times New Roman" panose="02020603050405020304" pitchFamily="18" charset="0"/>
            </a:endParaRPr>
          </a:p>
          <a:p>
            <a:pPr marL="0" indent="0">
              <a:spcBef>
                <a:spcPct val="0"/>
              </a:spcBef>
              <a:buFont typeface="Arial" panose="020B0604020202020204" pitchFamily="34" charset="0"/>
              <a:buNone/>
            </a:pPr>
            <a:r>
              <a:rPr lang="en-US" altLang="en-US" sz="1200" u="sng" dirty="0">
                <a:latin typeface="Times New Roman" panose="02020603050405020304" pitchFamily="18" charset="0"/>
              </a:rPr>
              <a:t>Benefits?</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sz="1200" dirty="0"/>
              <a:t>These activities provide ELs with reasons to read text multiple times so they can discover hidden clues to unknown words. </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Helping ELs identify a literary device helps them see how language works. </a:t>
            </a:r>
            <a:endParaRPr lang="en-US" altLang="en-US" sz="1200" b="1" kern="1200" dirty="0">
              <a:solidFill>
                <a:schemeClr val="tx1"/>
              </a:solidFill>
              <a:latin typeface="Times New Roman" pitchFamily="-109" charset="0"/>
              <a:ea typeface="MS PGothic" panose="020B0600070205080204" pitchFamily="34" charset="-128"/>
              <a:cs typeface="MS PGothic" charset="0"/>
            </a:endParaRP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ELs learn that repetition is a common technique for orators to use:</a:t>
            </a:r>
          </a:p>
          <a:p>
            <a:pPr marL="508000" lvl="1"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It emphasizes ideas. That emphasis can make the tone more convincing, more emotional, or more dramatic. </a:t>
            </a:r>
          </a:p>
          <a:p>
            <a:pPr marL="508000" lvl="1"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It is a good way to help an audience remember lines from a story, movie, or speech.</a:t>
            </a:r>
            <a:endParaRPr lang="en-US" altLang="en-US" sz="1200" dirty="0"/>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Identifying repetition is a fairly easy task for ELs; however, learning how to use repetition in their writing will take time and practice.</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Advanced students can discover the three different meanings of the word dedicate by finding ways Lincoln uses the word. </a:t>
            </a:r>
          </a:p>
          <a:p>
            <a:pPr marL="171450" indent="-171450">
              <a:spcBef>
                <a:spcPct val="0"/>
              </a:spcBef>
              <a:buFont typeface="Arial" panose="020B0604020202020204" pitchFamily="34" charset="0"/>
              <a:buChar char="•"/>
            </a:pPr>
            <a:r>
              <a:rPr lang="en-US" altLang="en-US" sz="1200" b="0" u="none" dirty="0">
                <a:latin typeface="Times New Roman" panose="02020603050405020304" pitchFamily="18" charset="0"/>
              </a:rPr>
              <a:t>As these are collaborative activities, they carry interactive</a:t>
            </a:r>
            <a:r>
              <a:rPr lang="en-US" altLang="en-US" sz="1200" b="0" u="none" baseline="0" dirty="0">
                <a:latin typeface="Times New Roman" panose="02020603050405020304" pitchFamily="18" charset="0"/>
              </a:rPr>
              <a:t> language demands. </a:t>
            </a:r>
            <a:endParaRPr lang="en-US" altLang="en-US" sz="1200" b="0" u="none"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Teachers should focus on language as it relates to communicative and academic endeavors, rather than merely as the acquisition of “good” English. Teachers can help students understand written and oral conventions as resources for making meaning, learning, and communicating with multiple audiences for multiple purposes. (Bunch, Kibler &amp; Pimentel, 2012)</a:t>
            </a:r>
          </a:p>
          <a:p>
            <a:pPr>
              <a:spcBef>
                <a:spcPct val="0"/>
              </a:spcBef>
              <a:buFontTx/>
              <a:buNone/>
            </a:pPr>
            <a:endParaRPr lang="en-US" altLang="en-US" sz="1200" b="1" dirty="0">
              <a:latin typeface="Times New Roman" panose="02020603050405020304" pitchFamily="18" charset="0"/>
            </a:endParaRPr>
          </a:p>
          <a:p>
            <a:pPr>
              <a:spcBef>
                <a:spcPct val="0"/>
              </a:spcBef>
              <a:buFontTx/>
              <a:buNone/>
            </a:pPr>
            <a:r>
              <a:rPr lang="en-US" altLang="en-US" sz="1200" b="0" u="sng" dirty="0">
                <a:latin typeface="Times New Roman" panose="02020603050405020304" pitchFamily="18" charset="0"/>
              </a:rPr>
              <a:t>Word Cloud 2</a:t>
            </a:r>
            <a:r>
              <a:rPr lang="en-US" altLang="en-US" sz="1200" b="0" u="sng" baseline="30000" dirty="0">
                <a:latin typeface="Times New Roman" panose="02020603050405020304" pitchFamily="18" charset="0"/>
              </a:rPr>
              <a:t>nd</a:t>
            </a:r>
            <a:r>
              <a:rPr lang="en-US" altLang="en-US" sz="1200" b="0" u="sng" dirty="0">
                <a:latin typeface="Times New Roman" panose="02020603050405020304" pitchFamily="18" charset="0"/>
              </a:rPr>
              <a:t> time?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Sometimes ELs do not recognize different forms of a word. The Word Cloud activity asks them to identify keywords and the various ways the word is used in the speech.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rPr>
              <a:t>Note: Students can also go back to the predictions they made from the original Word Cloud and see if they were correct. </a:t>
            </a:r>
            <a:endParaRPr lang="en-US" altLang="en-US" sz="1200"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0"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sz="1200" b="0" u="sng" dirty="0">
                <a:latin typeface="Times New Roman" panose="02020603050405020304" pitchFamily="18" charset="0"/>
              </a:rPr>
              <a:t>When doing this activity in the classroom</a:t>
            </a:r>
            <a:endParaRPr lang="en-US" altLang="en-US" sz="1200" b="1"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0" dirty="0">
                <a:latin typeface="Times New Roman" panose="02020603050405020304" pitchFamily="18" charset="0"/>
              </a:rPr>
              <a:t>Teachers help construct sentences with each word (or find sentences in the text) and talk about why the sentences are different.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To use the Literary Devices Matrix, texts should have an abundance of a specific literary device (for example, alliteration, repetition, amplification, parallelism, etc.). A text with an abundance of examples allows students to find and discuss multiple examples.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1"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latin typeface="Times New Roman" panose="02020603050405020304" pitchFamily="18" charset="0"/>
                <a:cs typeface="Times New Roman" panose="02020603050405020304" pitchFamily="18" charset="0"/>
              </a:rPr>
              <a:t>Scaffolds for lower language proficient students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Collaborative group work will assist lower-level students. </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Even if they do not completely understand the vocabulary in context, they can usually find examples and explore meaning collaboratively.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Consider placing students in primary language groups.</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Lower language proficient students can follow along and look for repetition.</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Even if lower language proficient students do not know what all the words mean, they can usually find repeated words.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Once the repetitions have been identified, the group can work on understanding the meaning of each repetition and making those meanings clear to everyone.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If focusing on the use of specific words, an alternative is to give students the definitions. Then to ask them to find ways Lincoln uses the word in his speech.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Lower language proficient students can participate in this activity since they choose their own words. Students will usually pick a word they know and then look for another variation of that word (“died” </a:t>
            </a:r>
            <a:r>
              <a:rPr lang="mr-IN" altLang="en-US" dirty="0">
                <a:latin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“dead’ or “live” </a:t>
            </a:r>
            <a:r>
              <a:rPr lang="mr-IN" altLang="en-US" dirty="0">
                <a:latin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“lives”).</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Lower language proficient students can select and copy five new words from the word cloud. They then learn the definitions and how to pronounce these words.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The teacher can teach the new words “conceive” and “conceived.” They can point out to students that “conceive” is in the present tense and “conceived” is in the past tense.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They could practice picking other verbs from the word cloud and making versions of the word in the past tense.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1" dirty="0">
              <a:latin typeface="Times New Roman" panose="02020603050405020304" pitchFamily="18" charset="0"/>
            </a:endParaRPr>
          </a:p>
          <a:p>
            <a:pPr>
              <a:spcBef>
                <a:spcPct val="0"/>
              </a:spcBef>
            </a:pPr>
            <a:r>
              <a:rPr lang="en-US" altLang="en-US" sz="1200"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pPr>
              <a:spcBef>
                <a:spcPct val="0"/>
              </a:spcBef>
            </a:pPr>
            <a:endParaRPr lang="en-US" altLang="en-US" sz="1200" b="1" dirty="0">
              <a:latin typeface="Times New Roman" panose="02020603050405020304" pitchFamily="18" charset="0"/>
            </a:endParaRPr>
          </a:p>
        </p:txBody>
      </p:sp>
    </p:spTree>
    <p:extLst>
      <p:ext uri="{BB962C8B-B14F-4D97-AF65-F5344CB8AC3E}">
        <p14:creationId xmlns:p14="http://schemas.microsoft.com/office/powerpoint/2010/main" val="427692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0DF379D3-19A7-8346-B98E-13526AABDA2E}"/>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34995B3B-E3E1-4E41-B0DB-8D13C27A8EE9}"/>
              </a:ext>
            </a:extLst>
          </p:cNvPr>
          <p:cNvSpPr>
            <a:spLocks noGrp="1"/>
          </p:cNvSpPr>
          <p:nvPr>
            <p:ph type="body" idx="1"/>
          </p:nvPr>
        </p:nvSpPr>
        <p:spPr>
          <a:ln w="9525"/>
        </p:spPr>
        <p:txBody>
          <a:bodyPr/>
          <a:lstStyle/>
          <a:p>
            <a:pPr>
              <a:spcBef>
                <a:spcPct val="0"/>
              </a:spcBef>
              <a:defRPr/>
            </a:pPr>
            <a:r>
              <a:rPr lang="en-US" altLang="en-US" b="1" dirty="0">
                <a:latin typeface="Times New Roman" panose="02020603050405020304" pitchFamily="18" charset="0"/>
                <a:cs typeface="Times New Roman" panose="02020603050405020304" pitchFamily="18" charset="0"/>
              </a:rPr>
              <a:t>Big idea</a:t>
            </a:r>
            <a:r>
              <a:rPr lang="en-US" altLang="en-US" dirty="0">
                <a:latin typeface="Times New Roman" panose="02020603050405020304" pitchFamily="18" charset="0"/>
                <a:cs typeface="Times New Roman" panose="02020603050405020304" pitchFamily="18" charset="0"/>
              </a:rPr>
              <a:t>: Participants will be working on instructional materials from CCR levels C-D and focus on how to bring standards alive.</a:t>
            </a:r>
          </a:p>
          <a:p>
            <a:pPr>
              <a:spcBef>
                <a:spcPct val="0"/>
              </a:spcBef>
              <a:defRPr/>
            </a:pPr>
            <a:endParaRPr lang="en-US" altLang="en-US" b="1" dirty="0">
              <a:latin typeface="Times New Roman" panose="02020603050405020304" pitchFamily="18" charset="0"/>
              <a:cs typeface="Times New Roman" panose="02020603050405020304" pitchFamily="18" charset="0"/>
            </a:endParaRPr>
          </a:p>
          <a:p>
            <a:pPr>
              <a:spcBef>
                <a:spcPct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We know you are all familiar with what the change needs to be and why. So, during our institute, we will focus on </a:t>
            </a:r>
            <a:r>
              <a:rPr lang="en-US" altLang="en-US" dirty="0">
                <a:solidFill>
                  <a:srgbClr val="FF0000"/>
                </a:solidFill>
                <a:latin typeface="Times New Roman" panose="02020603050405020304" pitchFamily="18" charset="0"/>
                <a:cs typeface="Times New Roman" panose="02020603050405020304" pitchFamily="18" charset="0"/>
              </a:rPr>
              <a:t>instructional activities and</a:t>
            </a:r>
            <a:r>
              <a:rPr lang="en-US" altLang="en-US" dirty="0">
                <a:latin typeface="Times New Roman" panose="02020603050405020304" pitchFamily="18" charset="0"/>
                <a:cs typeface="Times New Roman" panose="02020603050405020304" pitchFamily="18" charset="0"/>
              </a:rPr>
              <a:t> scaffolds and supports that will bring standards-based instruction alive for ELs. </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During the next several sessions, we will focus on how to build a community of learners with lots of opportunities to process information. In doing so, we will build their language by:</a:t>
            </a:r>
          </a:p>
          <a:p>
            <a:pPr marL="633413" lvl="1" indent="-171450">
              <a:buFont typeface="Arial" panose="020B0604020202020204" pitchFamily="34" charset="0"/>
              <a:buChar char="•"/>
              <a:defRPr/>
            </a:pPr>
            <a:r>
              <a:rPr lang="en-US" altLang="en-US" dirty="0">
                <a:latin typeface="Calibri" panose="020F0502020204030204" pitchFamily="34" charset="0"/>
              </a:rPr>
              <a:t>Getting students talking to students with teacher supports.</a:t>
            </a:r>
          </a:p>
          <a:p>
            <a:pPr marL="633413" lvl="1" indent="-171450">
              <a:buFont typeface="Arial" panose="020B0604020202020204" pitchFamily="34" charset="0"/>
              <a:buChar char="•"/>
              <a:defRPr/>
            </a:pPr>
            <a:r>
              <a:rPr lang="en-US" altLang="en-US" dirty="0">
                <a:latin typeface="Calibri" panose="020F0502020204030204" pitchFamily="34" charset="0"/>
              </a:rPr>
              <a:t>Placing responsibility on learners to process and share with one another their reflections and findings.</a:t>
            </a:r>
          </a:p>
          <a:p>
            <a:pPr marL="633413" lvl="1" indent="-171450">
              <a:buFont typeface="Arial" panose="020B0604020202020204" pitchFamily="34" charset="0"/>
              <a:buChar char="•"/>
              <a:defRPr/>
            </a:pPr>
            <a:r>
              <a:rPr lang="en-US" altLang="en-US" dirty="0">
                <a:latin typeface="Calibri" panose="020F0502020204030204" pitchFamily="34" charset="0"/>
              </a:rPr>
              <a:t>Promoting students building their language through content.</a:t>
            </a:r>
            <a:endParaRPr lang="en-US" altLang="en-US" dirty="0">
              <a:latin typeface="Times New Roman" panose="02020603050405020304" pitchFamily="18" charset="0"/>
              <a:cs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sz="1800" dirty="0">
                <a:effectLst/>
                <a:latin typeface="Segoe UI" panose="020B0502040204020203" pitchFamily="34" charset="0"/>
              </a:rPr>
              <a:t>We will work with actual content lessons in literacy and math. This will give you experience with lessons that attend to both content and language development.</a:t>
            </a:r>
            <a:endParaRPr lang="en-US" altLang="en-US" dirty="0">
              <a:latin typeface="Times New Roman" panose="02020603050405020304" pitchFamily="18" charset="0"/>
              <a:cs typeface="Times New Roman" panose="02020603050405020304" pitchFamily="18" charset="0"/>
            </a:endParaRP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You will experience three lessons—two in literacy and one in mathematics—differently, but they have the same goal.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t>They all </a:t>
            </a:r>
            <a:r>
              <a:rPr lang="en-US" altLang="en-US" dirty="0"/>
              <a:t>create opportunities for ELs to participate actively in class through small-group discussions and other interactions.</a:t>
            </a:r>
            <a:endParaRPr lang="en-US" altLang="en-US" dirty="0">
              <a:latin typeface="Times New Roman" panose="02020603050405020304" pitchFamily="18" charset="0"/>
              <a:cs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We will integrate CCR and ELP standards into those lessons and add effective scaffolding so ELs have full access to the content.</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 will start </a:t>
            </a:r>
            <a:r>
              <a:rPr lang="en-US" altLang="en-US" b="1" dirty="0">
                <a:latin typeface="Times New Roman" panose="02020603050405020304" pitchFamily="18" charset="0"/>
                <a:cs typeface="Times New Roman" panose="02020603050405020304" pitchFamily="18" charset="0"/>
              </a:rPr>
              <a:t>with a higher-level EL lesson </a:t>
            </a:r>
            <a:r>
              <a:rPr lang="en-US" altLang="en-US" dirty="0">
                <a:latin typeface="Times New Roman" panose="02020603050405020304" pitchFamily="18" charset="0"/>
                <a:cs typeface="Times New Roman" panose="02020603050405020304" pitchFamily="18" charset="0"/>
              </a:rPr>
              <a:t>using the </a:t>
            </a:r>
            <a:r>
              <a:rPr lang="en-US" altLang="en-US" i="1" dirty="0">
                <a:latin typeface="Times New Roman" panose="02020603050405020304" pitchFamily="18" charset="0"/>
                <a:cs typeface="Times New Roman" panose="02020603050405020304" pitchFamily="18" charset="0"/>
              </a:rPr>
              <a:t>Gettysburg Address. </a:t>
            </a:r>
            <a:r>
              <a:rPr lang="en-US" altLang="en-US" i="0" dirty="0">
                <a:latin typeface="Times New Roman" panose="02020603050405020304" pitchFamily="18" charset="0"/>
                <a:cs typeface="Times New Roman" panose="02020603050405020304" pitchFamily="18" charset="0"/>
              </a:rPr>
              <a:t>W</a:t>
            </a:r>
            <a:r>
              <a:rPr lang="en-US" altLang="en-US" dirty="0">
                <a:latin typeface="Times New Roman" panose="02020603050405020304" pitchFamily="18" charset="0"/>
                <a:cs typeface="Times New Roman" panose="02020603050405020304" pitchFamily="18" charset="0"/>
              </a:rPr>
              <a:t>e want participants to experience how much more they learn about the </a:t>
            </a:r>
            <a:r>
              <a:rPr lang="en-US" altLang="en-US" i="1" dirty="0">
                <a:latin typeface="Times New Roman" panose="02020603050405020304" pitchFamily="18" charset="0"/>
                <a:cs typeface="Times New Roman" panose="02020603050405020304" pitchFamily="18" charset="0"/>
              </a:rPr>
              <a:t>Gettysburg Address </a:t>
            </a:r>
            <a:r>
              <a:rPr lang="en-US" altLang="en-US" dirty="0">
                <a:latin typeface="Times New Roman" panose="02020603050405020304" pitchFamily="18" charset="0"/>
                <a:cs typeface="Times New Roman" panose="02020603050405020304" pitchFamily="18" charset="0"/>
              </a:rPr>
              <a:t>through these activities. </a:t>
            </a:r>
            <a:r>
              <a:rPr lang="en-US" altLang="en-US" b="1" dirty="0">
                <a:latin typeface="Times New Roman" panose="02020603050405020304" pitchFamily="18" charset="0"/>
                <a:cs typeface="Times New Roman" panose="02020603050405020304" pitchFamily="18" charset="0"/>
              </a:rPr>
              <a:t>This is not an individual reading that a student does by him or herself.</a:t>
            </a:r>
            <a:endParaRPr lang="en-US" altLang="en-US" dirty="0">
              <a:latin typeface="Times New Roman" panose="02020603050405020304" pitchFamily="18" charset="0"/>
              <a:cs typeface="Times New Roman" panose="02020603050405020304" pitchFamily="18" charset="0"/>
            </a:endParaRP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The lesson activities in </a:t>
            </a:r>
            <a:r>
              <a:rPr lang="en-US" altLang="en-US" b="1" dirty="0">
                <a:latin typeface="Times New Roman" panose="02020603050405020304" pitchFamily="18" charset="0"/>
                <a:cs typeface="Times New Roman" panose="02020603050405020304" pitchFamily="18" charset="0"/>
              </a:rPr>
              <a:t>these instructional units are all adaptable to lower and higher-level ELs</a:t>
            </a:r>
            <a:r>
              <a:rPr lang="en-US" altLang="en-US" baseline="0" dirty="0">
                <a:latin typeface="Times New Roman" panose="02020603050405020304" pitchFamily="18" charset="0"/>
                <a:cs typeface="Times New Roman" panose="02020603050405020304" pitchFamily="18" charset="0"/>
              </a:rPr>
              <a:t>. The </a:t>
            </a:r>
            <a:r>
              <a:rPr lang="en-US" altLang="en-US" dirty="0">
                <a:latin typeface="Times New Roman" panose="02020603050405020304" pitchFamily="18" charset="0"/>
                <a:cs typeface="Times New Roman" panose="02020603050405020304" pitchFamily="18" charset="0"/>
              </a:rPr>
              <a:t>instructional activities are transferable to other lessons.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In fact, you will apply what you have learned to a low intermediate EL</a:t>
            </a:r>
            <a:r>
              <a:rPr lang="en-US" altLang="en-US" baseline="0"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literacy lesson and move on to an EL literacy lesson of your choosing.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b="1" dirty="0">
              <a:latin typeface="Times New Roman" panose="02020603050405020304" pitchFamily="18" charset="0"/>
              <a:cs typeface="Times New Roman" panose="02020603050405020304" pitchFamily="18" charset="0"/>
            </a:endParaRPr>
          </a:p>
          <a:p>
            <a:pPr>
              <a:spcBef>
                <a:spcPct val="0"/>
              </a:spcBef>
              <a:defRPr/>
            </a:pPr>
            <a:r>
              <a:rPr lang="en-US" altLang="en-US" b="1" dirty="0">
                <a:latin typeface="Times New Roman" panose="02020603050405020304" pitchFamily="18" charset="0"/>
                <a:cs typeface="Times New Roman" panose="02020603050405020304" pitchFamily="18" charset="0"/>
              </a:rPr>
              <a:t>Facilitator notes:</a:t>
            </a:r>
          </a:p>
          <a:p>
            <a:pPr>
              <a:spcBef>
                <a:spcPct val="0"/>
              </a:spcBef>
              <a:defRPr/>
            </a:pPr>
            <a:endParaRPr lang="en-US" altLang="en-US" b="1" dirty="0">
              <a:latin typeface="Times New Roman" panose="02020603050405020304" pitchFamily="18" charset="0"/>
              <a:cs typeface="Times New Roman" panose="02020603050405020304" pitchFamily="18" charset="0"/>
            </a:endParaRPr>
          </a:p>
          <a:p>
            <a:pPr>
              <a:spcBef>
                <a:spcPct val="0"/>
              </a:spcBef>
              <a:defRPr/>
            </a:pPr>
            <a:endParaRPr lang="en-US" altLang="en-US" b="1"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120869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With each rereading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students gain more insights and understanding of the speech. Since each rereading activity is different, students do not mind the repetition.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In this part of the lesson, students develop and deepen their understanding of the purposes and structure of a speech. They also note rhetorical, literary, and lexical devices and techniques Lincoln uses to communicate his claims.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These activities provide multiple pathways for differentiating instruction so that all students can achieve high levels of understanding.</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language of the lesson is used in multiple ways so that students begin to internalize it and use it in other situations.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Activities are carefully sequenced within and across the lesson to develop ELs’ understanding and application of the literacies described in the targeted CCR standards. </a:t>
            </a:r>
          </a:p>
          <a:p>
            <a:endParaRPr lang="en-US" dirty="0"/>
          </a:p>
          <a:p>
            <a:endParaRPr lang="en-US" dirty="0"/>
          </a:p>
          <a:p>
            <a:endParaRPr lang="en-US" dirty="0"/>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sz="800" kern="1200" dirty="0">
              <a:solidFill>
                <a:schemeClr val="tx1"/>
              </a:solidFill>
              <a:latin typeface="Times New Roman" pitchFamily="-109" charset="0"/>
              <a:ea typeface="MS PGothic" panose="020B0600070205080204" pitchFamily="34" charset="-128"/>
              <a:cs typeface="MS PGothic" charset="0"/>
            </a:endParaRPr>
          </a:p>
          <a:p>
            <a:endParaRPr lang="en-US" dirty="0"/>
          </a:p>
        </p:txBody>
      </p:sp>
    </p:spTree>
    <p:extLst>
      <p:ext uri="{BB962C8B-B14F-4D97-AF65-F5344CB8AC3E}">
        <p14:creationId xmlns:p14="http://schemas.microsoft.com/office/powerpoint/2010/main" val="16320431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instructional strategies you have used to help students interact closely with texts.</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review responses and summarize as they come through.</a:t>
            </a:r>
            <a:endParaRPr lang="en-US" altLang="en-US" b="1" dirty="0">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19109679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In Part 3 of the model lesson, students will be asked to apply what they have learned.</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By this point in the lesson, students will have a good understanding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In this part of the lesson, students will show their understanding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and their word knowledge. These activities encourage students to go further with that knowledge and apply what they have learned.</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Activities in this part of the lesson ask students to:</a:t>
            </a:r>
          </a:p>
          <a:p>
            <a:pPr marL="635625" lvl="1" indent="-173662">
              <a:spcBef>
                <a:spcPct val="0"/>
              </a:spcBef>
              <a:buFont typeface="Arial" panose="020B0604020202020204" pitchFamily="34" charset="0"/>
              <a:buChar char="•"/>
              <a:defRPr/>
            </a:pPr>
            <a:r>
              <a:rPr lang="en-US" altLang="en-US" dirty="0">
                <a:latin typeface="Times New Roman" panose="02020603050405020304" pitchFamily="18" charset="0"/>
              </a:rPr>
              <a:t>Define words they learned and to restate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in their own words. </a:t>
            </a:r>
          </a:p>
          <a:p>
            <a:pPr marL="635625" lvl="1" indent="-173662">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rPr>
              <a:t>Focus on explicit language and vocabulary-building practices. </a:t>
            </a:r>
          </a:p>
          <a:p>
            <a:pPr marL="173662" indent="-173662">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rPr>
              <a:t>Provide sentence starters and writing frames to students who need them, but only those who need them.</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These activities include small-group interaction and participation with roles for each student to ensure that all students have a voice.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When students have roles, no one student monopolizes the group work, which limits opportunities for everyone to participate.</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These activities require students to demonstrate their understanding of the core topic. They also use the language they learned in the lesson to explain the text.</a:t>
            </a:r>
          </a:p>
          <a:p>
            <a:pPr marL="0" indent="0">
              <a:spcBef>
                <a:spcPct val="0"/>
              </a:spcBef>
              <a:buFont typeface="Arial" panose="020B0604020202020204" pitchFamily="34" charset="0"/>
              <a:buNone/>
              <a:defRPr/>
            </a:pPr>
            <a:endParaRPr lang="en-US" altLang="en-US" dirty="0">
              <a:solidFill>
                <a:srgbClr val="000000"/>
              </a:solidFill>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407714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instructional strategies you have used to introduce and practice vocabulary.</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review responses and summarize as they come through.</a:t>
            </a:r>
            <a:endParaRPr lang="en-US" altLang="en-US" b="1" dirty="0">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21910540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7660336B-716B-434E-9027-905F931A9EA2}"/>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CB4C3066-7EE7-8745-9A07-CDB8406370F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234599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Purpose of Jigsaw Reading Activity to build knowledge.</a:t>
            </a:r>
          </a:p>
          <a:p>
            <a:r>
              <a:rPr lang="en-US" altLang="en-US" dirty="0">
                <a:latin typeface="Times New Roman" panose="02020603050405020304" pitchFamily="18" charset="0"/>
              </a:rPr>
              <a:t> </a:t>
            </a: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It is important to note that this activity is reviewing vocabulary, not teaching vocabulary. Students have already encountered the words in this activity many times through the close reading and other activities associated with “interacting with the text.”</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Collaboration is a key component of this activity. </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Here students are working to secure their knowledge of new vocabulary. They are working together using clues to determine the academic and domain-specific words they have learned in this lesson.</a:t>
            </a:r>
          </a:p>
        </p:txBody>
      </p:sp>
    </p:spTree>
    <p:extLst>
      <p:ext uri="{BB962C8B-B14F-4D97-AF65-F5344CB8AC3E}">
        <p14:creationId xmlns:p14="http://schemas.microsoft.com/office/powerpoint/2010/main" val="18121810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their breakout groups with coaches.</a:t>
            </a:r>
            <a:endParaRPr lang="en-US" sz="1200" dirty="0">
              <a:effectLst/>
            </a:endParaRP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2918977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861E2110-C424-4F48-BEC3-196E425036E3}"/>
              </a:ext>
            </a:extLst>
          </p:cNvPr>
          <p:cNvSpPr>
            <a:spLocks noGrp="1" noRot="1" noChangeAspect="1" noChangeArrowheads="1" noTextEdit="1"/>
          </p:cNvSpPr>
          <p:nvPr>
            <p:ph type="sldImg"/>
          </p:nvPr>
        </p:nvSpPr>
        <p:spPr>
          <a:ln/>
        </p:spPr>
      </p:sp>
      <p:sp>
        <p:nvSpPr>
          <p:cNvPr id="225283" name="Notes Placeholder 2">
            <a:extLst>
              <a:ext uri="{FF2B5EF4-FFF2-40B4-BE49-F238E27FC236}">
                <a16:creationId xmlns:a16="http://schemas.microsoft.com/office/drawing/2014/main" id="{A15689BA-CA77-9243-BEBC-FD38D0300E0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the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Benefits?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asks students to review the definitions of 10 words.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They are also asked to look at the number of syllables and beginning and ending letters. This teaches ELs to pay attention to the entire word, not just the beginning sound and syllables.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Our experience is that students tend to enjoy this activity!</a:t>
            </a:r>
          </a:p>
          <a:p>
            <a:pPr marL="0" lvl="0" indent="0">
              <a:spcBef>
                <a:spcPts val="1200"/>
              </a:spcBef>
              <a:spcAft>
                <a:spcPts val="600"/>
              </a:spcAft>
              <a:buFont typeface="Arial" panose="020B0604020202020204" pitchFamily="34" charset="0"/>
              <a:buNone/>
            </a:pP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0" lvl="0" indent="0">
              <a:spcBef>
                <a:spcPts val="1200"/>
              </a:spcBef>
              <a:spcAft>
                <a:spcPts val="60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MS PGothic" charset="0"/>
              </a:rPr>
              <a:t>Language skills?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Collaboration during this activity leads to interactive language production. </a:t>
            </a:r>
          </a:p>
          <a:p>
            <a:pPr>
              <a:spcBef>
                <a:spcPct val="0"/>
              </a:spcBef>
            </a:pPr>
            <a:endParaRPr lang="en-US" altLang="en-US" b="1" dirty="0">
              <a:latin typeface="Times New Roman" panose="02020603050405020304" pitchFamily="18" charset="0"/>
            </a:endParaRPr>
          </a:p>
          <a:p>
            <a:pPr>
              <a:spcBef>
                <a:spcPct val="0"/>
              </a:spcBef>
            </a:pPr>
            <a:r>
              <a:rPr lang="en-US" altLang="en-US" b="0" u="sng" dirty="0">
                <a:latin typeface="Times New Roman" panose="02020603050405020304" pitchFamily="18" charset="0"/>
              </a:rPr>
              <a:t>When doing this activity in the classroom</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Teachers can put students into groups to work on this exercise.</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Teachers can choose to allow students to look at the text as they do the activity or not. It is a more challenging activity if students do not look at the text as they complete the work.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Create definitions in student-friendly language and make sure the definition corresponds to the meaning used in the text. </a:t>
            </a:r>
          </a:p>
          <a:p>
            <a:pPr>
              <a:spcBef>
                <a:spcPct val="0"/>
              </a:spcBef>
            </a:pPr>
            <a:endParaRPr lang="en-US" altLang="en-US" b="1"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latin typeface="Times New Roman" panose="02020603050405020304" pitchFamily="18" charset="0"/>
                <a:cs typeface="Times New Roman" panose="02020603050405020304" pitchFamily="18" charset="0"/>
              </a:rPr>
              <a:t>Scaffolds for lower language proficient students</a:t>
            </a:r>
          </a:p>
          <a:p>
            <a:pPr marL="171450" indent="-171450">
              <a:buFont typeface="Arial" panose="020B0604020202020204" pitchFamily="34" charset="0"/>
              <a:buChar char="•"/>
            </a:pPr>
            <a:r>
              <a:rPr lang="en-US" altLang="en-US" dirty="0"/>
              <a:t>Lower language proficient students can participate in this activity since they are reading simple instructions about the words. </a:t>
            </a:r>
          </a:p>
          <a:p>
            <a:pPr marL="633413" lvl="1" indent="-171450">
              <a:buFont typeface="Arial" panose="020B0604020202020204" pitchFamily="34" charset="0"/>
              <a:buChar char="•"/>
            </a:pPr>
            <a:r>
              <a:rPr lang="en-US" altLang="en-US" dirty="0">
                <a:cs typeface="MS PGothic" panose="020B0600070205080204" pitchFamily="34" charset="-128"/>
              </a:rPr>
              <a:t>The word starts with the letter A.</a:t>
            </a:r>
          </a:p>
          <a:p>
            <a:pPr marL="633413" lvl="1" indent="-171450">
              <a:buFont typeface="Arial" panose="020B0604020202020204" pitchFamily="34" charset="0"/>
              <a:buChar char="•"/>
            </a:pPr>
            <a:r>
              <a:rPr lang="en-US" altLang="en-US" dirty="0">
                <a:cs typeface="MS PGothic" panose="020B0600070205080204" pitchFamily="34" charset="-128"/>
              </a:rPr>
              <a:t>It has four syllables (students may have to be shown how to make four lines for the four syllables).</a:t>
            </a:r>
          </a:p>
          <a:p>
            <a:pPr marL="633413" lvl="1" indent="-171450">
              <a:buFont typeface="Arial" panose="020B0604020202020204" pitchFamily="34" charset="0"/>
              <a:buChar char="•"/>
            </a:pPr>
            <a:r>
              <a:rPr lang="en-US" altLang="en-US" dirty="0">
                <a:cs typeface="MS PGothic" panose="020B0600070205080204" pitchFamily="34" charset="-128"/>
              </a:rPr>
              <a:t>The last letter in the word is e.</a:t>
            </a:r>
          </a:p>
          <a:p>
            <a:pPr marL="633413" lvl="1" indent="-171450">
              <a:buFont typeface="Arial" panose="020B0604020202020204" pitchFamily="34" charset="0"/>
              <a:buChar char="•"/>
            </a:pPr>
            <a:r>
              <a:rPr lang="en-US" altLang="en-US" dirty="0">
                <a:cs typeface="MS PGothic" panose="020B0600070205080204" pitchFamily="34" charset="-128"/>
              </a:rPr>
              <a:t>It means “to kill deliberately.”</a:t>
            </a:r>
          </a:p>
          <a:p>
            <a:pPr marL="171450" indent="-171450">
              <a:buFont typeface="Arial" panose="020B0604020202020204" pitchFamily="34" charset="0"/>
              <a:buChar char="•"/>
            </a:pPr>
            <a:r>
              <a:rPr lang="en-US" altLang="en-US" dirty="0"/>
              <a:t>If lower language proficient students have trouble, other students can usually help read the instructions for them.</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Teachers can allow lower-level students to look at the text as they do the activity. </a:t>
            </a:r>
          </a:p>
          <a:p>
            <a:pPr marL="0" marR="0" lvl="0" indent="0" algn="l" defTabSz="923925" rtl="0" eaLnBrk="0" fontAlgn="base" latinLnBrk="0" hangingPunct="0">
              <a:lnSpc>
                <a:spcPct val="90000"/>
              </a:lnSpc>
              <a:spcBef>
                <a:spcPct val="0"/>
              </a:spcBef>
              <a:spcAft>
                <a:spcPct val="0"/>
              </a:spcAft>
              <a:buClrTx/>
              <a:buSzTx/>
              <a:buFontTx/>
              <a:buNone/>
              <a:tabLst/>
              <a:defRPr/>
            </a:pPr>
            <a:endParaRPr lang="en-US" altLang="en-US" u="sng" dirty="0"/>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Call on a couple of teams to share their answers.</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6072731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1E4840B1-467C-0E40-9621-7DA74A8BB97D}"/>
              </a:ext>
            </a:extLst>
          </p:cNvPr>
          <p:cNvSpPr>
            <a:spLocks noGrp="1" noRot="1" noChangeAspect="1" noChangeArrowheads="1" noTextEdit="1"/>
          </p:cNvSpPr>
          <p:nvPr>
            <p:ph type="sldImg"/>
          </p:nvPr>
        </p:nvSpPr>
        <p:spPr>
          <a:ln/>
        </p:spPr>
      </p:sp>
      <p:sp>
        <p:nvSpPr>
          <p:cNvPr id="233475" name="Notes Placeholder 2">
            <a:extLst>
              <a:ext uri="{FF2B5EF4-FFF2-40B4-BE49-F238E27FC236}">
                <a16:creationId xmlns:a16="http://schemas.microsoft.com/office/drawing/2014/main" id="{C42F5AD3-F8C7-B743-B187-1D8784AE79C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46694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Purpose of the Writing “In Your Own Words” Activity.</a:t>
            </a:r>
          </a:p>
          <a:p>
            <a:pPr>
              <a:spcBef>
                <a:spcPct val="0"/>
              </a:spcBef>
            </a:pPr>
            <a:r>
              <a:rPr lang="en-US" altLang="en-US" dirty="0">
                <a:latin typeface="Times New Roman" panose="02020603050405020304" pitchFamily="18" charset="0"/>
              </a:rPr>
              <a:t> </a:t>
            </a:r>
          </a:p>
          <a:p>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purpose of this activity is to translate the text into everyday English.</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activity requires members of a group to listen to and learn from their peers.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Students must rely on their deep knowledge of not only the text itself, but also of the time and place of the famous speech. </a:t>
            </a:r>
          </a:p>
          <a:p>
            <a:r>
              <a:rPr lang="en-US" altLang="en-US" b="1" dirty="0">
                <a:latin typeface="Times New Roman" panose="02020603050405020304" pitchFamily="18" charset="0"/>
              </a:rPr>
              <a:t> </a:t>
            </a: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focus here is on adapting language from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which provides students to display their understanding of it. Working together, they settle on wording together.</a:t>
            </a:r>
          </a:p>
        </p:txBody>
      </p:sp>
    </p:spTree>
    <p:extLst>
      <p:ext uri="{BB962C8B-B14F-4D97-AF65-F5344CB8AC3E}">
        <p14:creationId xmlns:p14="http://schemas.microsoft.com/office/powerpoint/2010/main" val="76343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Big idea: </a:t>
            </a:r>
            <a:r>
              <a:rPr lang="en-US" dirty="0"/>
              <a:t>ELs need challenging activities that promote access to level-appropriate mathematics and language scaffolds for deeper learning. </a:t>
            </a:r>
            <a:endParaRPr lang="en-US" sz="1400" dirty="0"/>
          </a:p>
          <a:p>
            <a:pPr>
              <a:defRPr/>
            </a:pPr>
            <a:endParaRPr lang="en-US" b="1" dirty="0"/>
          </a:p>
          <a:p>
            <a:pPr>
              <a:defRPr/>
            </a:pPr>
            <a:r>
              <a:rPr lang="en-US" b="1" dirty="0"/>
              <a:t>Facilitator talking points:</a:t>
            </a:r>
          </a:p>
          <a:p>
            <a:pPr marL="171450" indent="-171450">
              <a:buFont typeface="Arial" panose="020B0604020202020204" pitchFamily="34" charset="0"/>
              <a:buChar char="•"/>
              <a:defRPr/>
            </a:pPr>
            <a:r>
              <a:rPr lang="en-US" altLang="en-US" dirty="0">
                <a:latin typeface="Calibri" panose="020F0502020204030204" pitchFamily="34" charset="0"/>
              </a:rPr>
              <a:t>Here are three important implications for teaching:</a:t>
            </a:r>
          </a:p>
          <a:p>
            <a:pPr marL="633413" lvl="1" indent="-171450">
              <a:buFont typeface="Arial" panose="020B0604020202020204" pitchFamily="34" charset="0"/>
              <a:buChar char="•"/>
              <a:defRPr/>
            </a:pPr>
            <a:r>
              <a:rPr lang="en-US" altLang="en-US" dirty="0">
                <a:latin typeface="Calibri" panose="020F0502020204030204" pitchFamily="34" charset="0"/>
              </a:rPr>
              <a:t>From teachers asking questions and students answering (as in a tennis match) to students talking to students with teacher supports.</a:t>
            </a:r>
          </a:p>
          <a:p>
            <a:pPr marL="633413" lvl="1" indent="-171450">
              <a:buFont typeface="Arial" panose="020B0604020202020204" pitchFamily="34" charset="0"/>
              <a:buChar char="•"/>
              <a:defRPr/>
            </a:pPr>
            <a:r>
              <a:rPr lang="en-US" altLang="en-US" dirty="0">
                <a:latin typeface="Calibri" panose="020F0502020204030204" pitchFamily="34" charset="0"/>
              </a:rPr>
              <a:t>From teachers interpreting everything for students to placing responsibility on learners to process and share with one another their reflections and findings.</a:t>
            </a:r>
          </a:p>
          <a:p>
            <a:pPr marL="633413" lvl="1" indent="-171450">
              <a:buFont typeface="Arial" panose="020B0604020202020204" pitchFamily="34" charset="0"/>
              <a:buChar char="•"/>
              <a:defRPr/>
            </a:pPr>
            <a:r>
              <a:rPr lang="en-US" altLang="en-US" dirty="0">
                <a:latin typeface="Calibri" panose="020F0502020204030204" pitchFamily="34" charset="0"/>
              </a:rPr>
              <a:t>From teachers developing the format and structures of the English language to promoting the simultaneous building and production of language with content.</a:t>
            </a:r>
          </a:p>
          <a:p>
            <a:pPr marL="171450" indent="-171450">
              <a:buFont typeface="Arial" panose="020B0604020202020204" pitchFamily="34" charset="0"/>
              <a:buChar char="•"/>
              <a:defRPr/>
            </a:pPr>
            <a:r>
              <a:rPr lang="en-US" altLang="en-US" dirty="0">
                <a:latin typeface="Calibri" panose="020F0502020204030204" pitchFamily="34" charset="0"/>
              </a:rPr>
              <a:t>In order to realize these shifts, we need lesson designs that support learning promoted by these shifts. </a:t>
            </a:r>
          </a:p>
          <a:p>
            <a:pPr marL="171450" indent="-171450">
              <a:buFont typeface="Arial" panose="020B0604020202020204" pitchFamily="34" charset="0"/>
              <a:buChar char="•"/>
              <a:defRPr/>
            </a:pPr>
            <a:r>
              <a:rPr lang="en-US" dirty="0"/>
              <a:t>ELs need academic language development and academic content. </a:t>
            </a:r>
          </a:p>
          <a:p>
            <a:pPr marL="171450" indent="-171450">
              <a:buFont typeface="Arial" panose="020B0604020202020204" pitchFamily="34" charset="0"/>
              <a:buChar char="•"/>
              <a:defRPr/>
            </a:pPr>
            <a:r>
              <a:rPr lang="en-US" sz="1400" dirty="0"/>
              <a:t>ELs—and all students—need interactive, active classrooms.</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a:t>
            </a:r>
          </a:p>
        </p:txBody>
      </p:sp>
    </p:spTree>
    <p:extLst>
      <p:ext uri="{BB962C8B-B14F-4D97-AF65-F5344CB8AC3E}">
        <p14:creationId xmlns:p14="http://schemas.microsoft.com/office/powerpoint/2010/main" val="30165019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We are back to eight original teams.</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a:buFont typeface="Arial" panose="020B0604020202020204" pitchFamily="34" charset="0"/>
              <a:buChar char="•"/>
            </a:pPr>
            <a:r>
              <a:rPr lang="en-US" b="0" dirty="0"/>
              <a:t>Each group will translate their sentences. This will allow the presenters to read the speech from beginning to end during the debrief.</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pPr marL="171450"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27282206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43F53EF4-D5EF-0149-9CD0-CCFDF97E8277}"/>
              </a:ext>
            </a:extLst>
          </p:cNvPr>
          <p:cNvSpPr>
            <a:spLocks noGrp="1" noRot="1" noChangeAspect="1" noChangeArrowheads="1" noTextEdit="1"/>
          </p:cNvSpPr>
          <p:nvPr>
            <p:ph type="sldImg"/>
          </p:nvPr>
        </p:nvSpPr>
        <p:spPr>
          <a:ln/>
        </p:spPr>
      </p:sp>
      <p:sp>
        <p:nvSpPr>
          <p:cNvPr id="241667" name="Notes Placeholder 2">
            <a:extLst>
              <a:ext uri="{FF2B5EF4-FFF2-40B4-BE49-F238E27FC236}">
                <a16:creationId xmlns:a16="http://schemas.microsoft.com/office/drawing/2014/main" id="{326A5E3E-A07B-F348-BCCB-5B76EB891F6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100000"/>
              </a:lnSpc>
              <a:spcBef>
                <a:spcPts val="0"/>
              </a:spcBef>
              <a:spcAft>
                <a:spcPts val="0"/>
              </a:spcAft>
            </a:pPr>
            <a:r>
              <a:rPr lang="en-US" altLang="en-US" sz="1200" b="1" dirty="0">
                <a:latin typeface="Times New Roman" panose="02020603050405020304" pitchFamily="18" charset="0"/>
              </a:rPr>
              <a:t>Big idea</a:t>
            </a:r>
            <a:r>
              <a:rPr lang="en-US" altLang="en-US" sz="1200" dirty="0">
                <a:latin typeface="Times New Roman" panose="02020603050405020304" pitchFamily="18" charset="0"/>
              </a:rPr>
              <a:t>: Debrief benefits of the activity.</a:t>
            </a:r>
          </a:p>
          <a:p>
            <a:pPr>
              <a:lnSpc>
                <a:spcPct val="100000"/>
              </a:lnSpc>
              <a:spcBef>
                <a:spcPts val="0"/>
              </a:spcBef>
              <a:spcAft>
                <a:spcPts val="0"/>
              </a:spcAft>
            </a:pPr>
            <a:endParaRPr lang="en-US" altLang="en-US" sz="1200"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talking points:</a:t>
            </a:r>
          </a:p>
          <a:p>
            <a:pPr>
              <a:lnSpc>
                <a:spcPct val="100000"/>
              </a:lnSpc>
              <a:spcBef>
                <a:spcPts val="0"/>
              </a:spcBef>
              <a:spcAft>
                <a:spcPts val="0"/>
              </a:spcAft>
            </a:pPr>
            <a:endParaRPr lang="en-US" altLang="en-US" sz="1200" b="1"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Calibri" panose="020F0502020204030204" pitchFamily="34" charset="0"/>
              </a:rPr>
              <a:t>Benefits?</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One of the best ways to really learn something is to explain it in the most basic terms possible: short sentences with no jargon. </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The activity focuses on adapting language appropriate to the audience (every day) and provides students with practice creating clear and coherent writing. </a:t>
            </a:r>
          </a:p>
          <a:p>
            <a:pPr marL="171450" indent="-171450">
              <a:lnSpc>
                <a:spcPct val="100000"/>
              </a:lnSpc>
              <a:spcBef>
                <a:spcPts val="0"/>
              </a:spcBef>
              <a:spcAft>
                <a:spcPts val="0"/>
              </a:spcAft>
              <a:buFont typeface="Arial" panose="020B0604020202020204" pitchFamily="34" charset="0"/>
              <a:buChar char="•"/>
            </a:pPr>
            <a:r>
              <a:rPr lang="en-US" altLang="en-US" sz="1200" dirty="0"/>
              <a:t>It also serves as an effective formative assessment activity to get a sense of the students’ understanding of the </a:t>
            </a:r>
            <a:r>
              <a:rPr lang="en-US" altLang="en-US" sz="1200" i="1" dirty="0"/>
              <a:t>Gettysburg Address</a:t>
            </a:r>
            <a:r>
              <a:rPr lang="en-US" altLang="en-US" sz="1200" dirty="0"/>
              <a:t>. </a:t>
            </a:r>
          </a:p>
          <a:p>
            <a:pPr marL="171450" indent="-171450">
              <a:lnSpc>
                <a:spcPct val="100000"/>
              </a:lnSpc>
              <a:spcBef>
                <a:spcPts val="0"/>
              </a:spcBef>
              <a:spcAft>
                <a:spcPts val="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MS PGothic" charset="0"/>
              </a:rPr>
              <a:t>Language skills?</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Writing about reading involves productive, interactive, and interpretive language development.</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As this is a collaborative activity, there are plenty of opportunities for interactive language development. </a:t>
            </a:r>
          </a:p>
          <a:p>
            <a:pPr marL="171450" indent="-171450">
              <a:lnSpc>
                <a:spcPct val="100000"/>
              </a:lnSpc>
              <a:spcBef>
                <a:spcPts val="0"/>
              </a:spcBef>
              <a:spcAft>
                <a:spcPts val="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MS PGothic" charset="0"/>
              </a:rPr>
              <a:t>When doing this activity in the classroom</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Form pairs of students.</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Assign each pair one sentence from the </a:t>
            </a:r>
            <a:r>
              <a:rPr lang="en-US" sz="1200" i="0" kern="1200" dirty="0">
                <a:solidFill>
                  <a:schemeClr val="tx1"/>
                </a:solidFill>
                <a:effectLst/>
                <a:latin typeface="Times New Roman" pitchFamily="-109" charset="0"/>
                <a:ea typeface="MS PGothic" panose="020B0600070205080204" pitchFamily="34" charset="-128"/>
                <a:cs typeface="MS PGothic" charset="0"/>
              </a:rPr>
              <a:t>text.</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Ask students to rewrite their assigned sentence into everyday English.  </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Post first-draft rewritten sentences on the board and ask for help editing the sentences. </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Pairs take the suggested edits, select ones they agree with, and rewrite a final sentence.  </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Final sentences are posted and read aloud to the class. </a:t>
            </a:r>
          </a:p>
          <a:p>
            <a:pPr marL="0" indent="0">
              <a:lnSpc>
                <a:spcPct val="100000"/>
              </a:lnSpc>
              <a:spcBef>
                <a:spcPts val="0"/>
              </a:spcBef>
              <a:spcAft>
                <a:spcPts val="0"/>
              </a:spcAft>
              <a:buFont typeface="Arial" panose="020B0604020202020204" pitchFamily="34" charset="0"/>
              <a:buNone/>
            </a:pP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latin typeface="Times New Roman" panose="02020603050405020304" pitchFamily="18" charset="0"/>
                <a:cs typeface="Times New Roman" panose="02020603050405020304" pitchFamily="18" charset="0"/>
              </a:rPr>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task includes collaborative work, so the teacher can think about how different pairings would assist lower-level students. Home language groups allow students to discuss their assigned sentence in their home language before rewriting it into their own words in English. Mixed proficiency pairings allow a more able peer to work with lower-level students.</a:t>
            </a:r>
          </a:p>
          <a:p>
            <a:pPr marL="171450" indent="-171450">
              <a:buFont typeface="Arial" panose="020B0604020202020204" pitchFamily="34" charset="0"/>
              <a:buChar char="•"/>
            </a:pPr>
            <a:r>
              <a:rPr lang="en-US" altLang="en-US" dirty="0"/>
              <a:t>Much of the discussion can be in the primary home language, but they must rewrite the sentence in English by the end. The teacher can help edit the sentence.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t>Lower language proficient students can be given shorter </a:t>
            </a:r>
            <a:r>
              <a:rPr lang="en-US" altLang="en-US" dirty="0">
                <a:latin typeface="Times New Roman" panose="02020603050405020304" pitchFamily="18" charset="0"/>
              </a:rPr>
              <a:t>or less structurally complex sentences. </a:t>
            </a:r>
            <a:endParaRPr lang="en-US" altLang="en-US" dirty="0"/>
          </a:p>
          <a:p>
            <a:pPr marL="171450" indent="-171450">
              <a:buFont typeface="Arial" panose="020B0604020202020204" pitchFamily="34" charset="0"/>
              <a:buChar char="•"/>
              <a:defRPr/>
            </a:pPr>
            <a:r>
              <a:rPr lang="en-US" altLang="en-US" dirty="0">
                <a:latin typeface="Times New Roman" panose="02020603050405020304" pitchFamily="18" charset="0"/>
              </a:rPr>
              <a:t>Another idea is to ask students for verbal rather than written translations. </a:t>
            </a: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notes:</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This is “chat with a pause” to give everyone the opportunity to think and respond without worrying about other participants’ responses. Give participants one minute to compose a short answer in the chat box. Ask them not to hit send until you say, “Send”. </a:t>
            </a:r>
            <a:r>
              <a:rPr lang="en-US" altLang="en-US" sz="1200" baseline="0" dirty="0">
                <a:latin typeface="Times New Roman" panose="02020603050405020304" pitchFamily="18" charset="0"/>
              </a:rPr>
              <a:t>Let them know short answers will do.</a:t>
            </a:r>
          </a:p>
          <a:p>
            <a:pPr marL="171450" indent="-171450">
              <a:lnSpc>
                <a:spcPct val="100000"/>
              </a:lnSpc>
              <a:spcBef>
                <a:spcPts val="0"/>
              </a:spcBef>
              <a:spcAft>
                <a:spcPts val="0"/>
              </a:spcAft>
              <a:buFont typeface="Arial" panose="020B0604020202020204" pitchFamily="34" charset="0"/>
              <a:buChar char="•"/>
            </a:pPr>
            <a:r>
              <a:rPr lang="en-US" altLang="en-US" sz="1200" baseline="0" dirty="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6994016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Here is a brief list of the activities and purposes to extend the learning.</a:t>
            </a:r>
          </a:p>
          <a:p>
            <a:pPr>
              <a:spcBef>
                <a:spcPct val="0"/>
              </a:spcBef>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217487" lvl="0" indent="-342900">
              <a:spcBef>
                <a:spcPts val="1800"/>
              </a:spcBef>
              <a:spcAft>
                <a:spcPts val="600"/>
              </a:spcAft>
              <a:buFont typeface="Arial" panose="020B0604020202020204" pitchFamily="34" charset="0"/>
              <a:buChar char="•"/>
            </a:pPr>
            <a:r>
              <a:rPr lang="en-US" altLang="en-US" sz="2200" kern="1200" dirty="0">
                <a:solidFill>
                  <a:schemeClr val="tx1"/>
                </a:solidFill>
                <a:latin typeface="Times New Roman" pitchFamily="-109" charset="0"/>
                <a:ea typeface="MS PGothic" panose="020B0600070205080204" pitchFamily="34" charset="-128"/>
                <a:cs typeface="MS PGothic" charset="0"/>
              </a:rPr>
              <a:t>This part of the lesson asks ELs to use the language they have to explain what they are reading. </a:t>
            </a:r>
          </a:p>
          <a:p>
            <a:pPr marL="217487" lvl="0" indent="-342900">
              <a:spcBef>
                <a:spcPts val="1800"/>
              </a:spcBef>
              <a:spcAft>
                <a:spcPts val="600"/>
              </a:spcAft>
              <a:buFont typeface="Arial" panose="020B0604020202020204" pitchFamily="34" charset="0"/>
              <a:buChar char="•"/>
            </a:pPr>
            <a:r>
              <a:rPr lang="en-US" altLang="en-US" sz="2200" kern="1200" dirty="0">
                <a:solidFill>
                  <a:schemeClr val="tx1"/>
                </a:solidFill>
                <a:latin typeface="Times New Roman" pitchFamily="-109" charset="0"/>
                <a:ea typeface="MS PGothic" panose="020B0600070205080204" pitchFamily="34" charset="-128"/>
                <a:cs typeface="MS PGothic" charset="0"/>
              </a:rPr>
              <a:t>It includes small-group interaction and participation with roles for each student to ensure that all students have a voice and no one monopolizes.</a:t>
            </a:r>
          </a:p>
          <a:p>
            <a:pPr marL="285750" marR="0" lvl="0" indent="-2857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endParaRPr lang="en-US" dirty="0"/>
          </a:p>
          <a:p>
            <a:endParaRPr lang="en-US" dirty="0"/>
          </a:p>
        </p:txBody>
      </p:sp>
    </p:spTree>
    <p:extLst>
      <p:ext uri="{BB962C8B-B14F-4D97-AF65-F5344CB8AC3E}">
        <p14:creationId xmlns:p14="http://schemas.microsoft.com/office/powerpoint/2010/main" val="38109242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you want to implement when you get back to the classroom.</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indent="-171450">
              <a:spcBef>
                <a:spcPts val="0"/>
              </a:spcBef>
              <a:buFont typeface="Arial" panose="020B0604020202020204" pitchFamily="34" charset="0"/>
              <a:buChar char="•"/>
              <a:defRPr/>
            </a:pPr>
            <a:r>
              <a:rPr lang="en-US" altLang="en-US" b="0" dirty="0">
                <a:latin typeface="Times New Roman" panose="02020603050405020304" pitchFamily="18" charset="0"/>
                <a:cs typeface="Times New Roman" panose="02020603050405020304" pitchFamily="18" charset="0"/>
              </a:rPr>
              <a:t>Presenters:</a:t>
            </a:r>
            <a:r>
              <a:rPr lang="en-US" altLang="en-US" b="0" baseline="0" dirty="0">
                <a:latin typeface="Times New Roman" panose="02020603050405020304" pitchFamily="18" charset="0"/>
                <a:cs typeface="Times New Roman" panose="02020603050405020304" pitchFamily="18" charset="0"/>
              </a:rPr>
              <a:t> review responses and summarize as they come through.</a:t>
            </a:r>
            <a:endParaRPr lang="en-US" alt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7320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7660336B-716B-434E-9027-905F931A9EA2}"/>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CB4C3066-7EE7-8745-9A07-CDB8406370F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6137605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7F51D10-7802-2B41-84B8-D7D45A72681B}"/>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923C85D8-1629-9B41-B627-1C3EED7C9F5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3702083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alpha val="90979"/>
          </a:schemeClr>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BCF0F54A-B943-2C40-821B-FE6CAC870F98}"/>
              </a:ext>
            </a:extLst>
          </p:cNvPr>
          <p:cNvSpPr>
            <a:spLocks noChangeArrowheads="1"/>
          </p:cNvSpPr>
          <p:nvPr userDrawn="1"/>
        </p:nvSpPr>
        <p:spPr bwMode="white">
          <a:xfrm>
            <a:off x="-7938" y="0"/>
            <a:ext cx="9151938" cy="2743200"/>
          </a:xfrm>
          <a:prstGeom prst="rect">
            <a:avLst/>
          </a:prstGeom>
          <a:solidFill>
            <a:schemeClr val="bg1"/>
          </a:solidFill>
          <a:ln>
            <a:noFill/>
          </a:ln>
        </p:spPr>
        <p:txBody>
          <a:bodyPr wrap="none" anchor="ct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endParaRPr lang="x-none" altLang="x-none"/>
          </a:p>
        </p:txBody>
      </p:sp>
      <p:cxnSp>
        <p:nvCxnSpPr>
          <p:cNvPr id="4" name="Straight Connector 6">
            <a:extLst>
              <a:ext uri="{FF2B5EF4-FFF2-40B4-BE49-F238E27FC236}">
                <a16:creationId xmlns:a16="http://schemas.microsoft.com/office/drawing/2014/main" id="{DCA90C81-D36C-B14C-A24C-2868D3AAD050}"/>
              </a:ext>
            </a:extLst>
          </p:cNvPr>
          <p:cNvCxnSpPr>
            <a:cxnSpLocks noChangeShapeType="1"/>
          </p:cNvCxnSpPr>
          <p:nvPr userDrawn="1"/>
        </p:nvCxnSpPr>
        <p:spPr bwMode="auto">
          <a:xfrm>
            <a:off x="0" y="2743200"/>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pic>
        <p:nvPicPr>
          <p:cNvPr id="5" name="Picture 6">
            <a:extLst>
              <a:ext uri="{FF2B5EF4-FFF2-40B4-BE49-F238E27FC236}">
                <a16:creationId xmlns:a16="http://schemas.microsoft.com/office/drawing/2014/main" id="{8862E2B9-2F3F-2E4E-B797-3B338DB767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7100" y="742950"/>
            <a:ext cx="4462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304800" y="3124203"/>
            <a:ext cx="8534400" cy="3505192"/>
          </a:xfrm>
        </p:spPr>
        <p:txBody>
          <a:bodyPr anchor="t"/>
          <a:lstStyle>
            <a:lvl1pPr algn="ct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875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636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52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1828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600200"/>
            <a:ext cx="5791200"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2792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7553518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3" name="Title 1">
            <a:extLst>
              <a:ext uri="{FF2B5EF4-FFF2-40B4-BE49-F238E27FC236}">
                <a16:creationId xmlns:a16="http://schemas.microsoft.com/office/drawing/2014/main" id="{E3622C6A-2E04-184F-90A8-5690F2088F43}"/>
              </a:ext>
            </a:extLst>
          </p:cNvPr>
          <p:cNvSpPr>
            <a:spLocks noGrp="1"/>
          </p:cNvSpPr>
          <p:nvPr>
            <p:ph type="title"/>
          </p:nvPr>
        </p:nvSpPr>
        <p:spPr>
          <a:xfrm>
            <a:off x="0" y="304800"/>
            <a:ext cx="9144000" cy="9144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908826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3" name="Title 1">
            <a:extLst>
              <a:ext uri="{FF2B5EF4-FFF2-40B4-BE49-F238E27FC236}">
                <a16:creationId xmlns:a16="http://schemas.microsoft.com/office/drawing/2014/main" id="{E3622C6A-2E04-184F-90A8-5690F2088F43}"/>
              </a:ext>
            </a:extLst>
          </p:cNvPr>
          <p:cNvSpPr>
            <a:spLocks noGrp="1"/>
          </p:cNvSpPr>
          <p:nvPr>
            <p:ph type="title"/>
          </p:nvPr>
        </p:nvSpPr>
        <p:spPr>
          <a:xfrm>
            <a:off x="0" y="304800"/>
            <a:ext cx="9144000" cy="914400"/>
          </a:xfrm>
        </p:spPr>
        <p:txBody>
          <a:bodyPr/>
          <a:lstStyle>
            <a:lvl1pPr algn="ctr">
              <a:defRPr/>
            </a:lvl1pPr>
          </a:lstStyle>
          <a:p>
            <a:r>
              <a:rPr lang="en-US" dirty="0"/>
              <a:t>Click to edit Master title style</a:t>
            </a:r>
          </a:p>
        </p:txBody>
      </p:sp>
      <p:sp>
        <p:nvSpPr>
          <p:cNvPr id="4" name="Content Placeholder 2">
            <a:extLst>
              <a:ext uri="{FF2B5EF4-FFF2-40B4-BE49-F238E27FC236}">
                <a16:creationId xmlns:a16="http://schemas.microsoft.com/office/drawing/2014/main" id="{A756C83E-496A-C12F-01E6-3A220776BEB0}"/>
              </a:ext>
            </a:extLst>
          </p:cNvPr>
          <p:cNvSpPr>
            <a:spLocks noGrp="1"/>
          </p:cNvSpPr>
          <p:nvPr>
            <p:ph idx="1"/>
          </p:nvPr>
        </p:nvSpPr>
        <p:spPr>
          <a:xfrm>
            <a:off x="609600" y="1600200"/>
            <a:ext cx="792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087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16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467ADAC5-9976-F94B-A1E2-5E77C2E94347}"/>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8735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93583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467ADAC5-9976-F94B-A1E2-5E77C2E94347}"/>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722313" y="2257425"/>
            <a:ext cx="7772400" cy="1362075"/>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722313" y="3962400"/>
            <a:ext cx="7772400" cy="1500187"/>
          </a:xfrm>
        </p:spPr>
        <p:txBody>
          <a:bodyPr anchor="t"/>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80013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98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81198"/>
            <a:ext cx="4040188" cy="4267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199"/>
            <a:ext cx="4041775" cy="4267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295400" y="304800"/>
            <a:ext cx="7086600" cy="914400"/>
          </a:xfrm>
        </p:spPr>
        <p:txBody>
          <a:bodyPr/>
          <a:lstStyle/>
          <a:p>
            <a:r>
              <a:rPr lang="en-US"/>
              <a:t>Click to edit Master title style</a:t>
            </a:r>
          </a:p>
        </p:txBody>
      </p:sp>
    </p:spTree>
    <p:extLst>
      <p:ext uri="{BB962C8B-B14F-4D97-AF65-F5344CB8AC3E}">
        <p14:creationId xmlns:p14="http://schemas.microsoft.com/office/powerpoint/2010/main" val="49545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2855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82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8730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24AA4E15-91D3-8E4A-9083-0920B2E6FA93}"/>
              </a:ext>
            </a:extLst>
          </p:cNvPr>
          <p:cNvSpPr>
            <a:spLocks noGrp="1" noChangeArrowheads="1"/>
          </p:cNvSpPr>
          <p:nvPr>
            <p:ph type="title"/>
          </p:nvPr>
        </p:nvSpPr>
        <p:spPr bwMode="auto">
          <a:xfrm>
            <a:off x="1295400" y="30480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p>
            <a:pPr lvl="0"/>
            <a:r>
              <a:rPr lang="en-US" altLang="en-US"/>
              <a:t>Click to edit Master title style</a:t>
            </a:r>
          </a:p>
        </p:txBody>
      </p:sp>
      <p:sp>
        <p:nvSpPr>
          <p:cNvPr id="1027" name="Rectangle 5">
            <a:extLst>
              <a:ext uri="{FF2B5EF4-FFF2-40B4-BE49-F238E27FC236}">
                <a16:creationId xmlns:a16="http://schemas.microsoft.com/office/drawing/2014/main" id="{835C3ADF-1A79-994F-918D-E8467CEA00A8}"/>
              </a:ext>
            </a:extLst>
          </p:cNvPr>
          <p:cNvSpPr>
            <a:spLocks noGrp="1" noChangeArrowheads="1"/>
          </p:cNvSpPr>
          <p:nvPr>
            <p:ph type="body" idx="1"/>
          </p:nvPr>
        </p:nvSpPr>
        <p:spPr bwMode="auto">
          <a:xfrm>
            <a:off x="609600" y="1600200"/>
            <a:ext cx="7924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31" name="Text Box 31">
            <a:extLst>
              <a:ext uri="{FF2B5EF4-FFF2-40B4-BE49-F238E27FC236}">
                <a16:creationId xmlns:a16="http://schemas.microsoft.com/office/drawing/2014/main" id="{CF5F1324-65A9-014B-AB88-4AD4AF0E1294}"/>
              </a:ext>
            </a:extLst>
          </p:cNvPr>
          <p:cNvSpPr txBox="1">
            <a:spLocks noChangeArrowheads="1"/>
          </p:cNvSpPr>
          <p:nvPr/>
        </p:nvSpPr>
        <p:spPr bwMode="auto">
          <a:xfrm>
            <a:off x="8686800" y="6553200"/>
            <a:ext cx="338138" cy="230188"/>
          </a:xfrm>
          <a:prstGeom prst="rect">
            <a:avLst/>
          </a:prstGeom>
          <a:noFill/>
          <a:ln w="12700">
            <a:noFill/>
            <a:miter lim="800000"/>
            <a:headEnd/>
            <a:tailEnd/>
          </a:ln>
          <a:effectLst/>
        </p:spPr>
        <p:txBody>
          <a:bodyPr wrap="none"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r" eaLnBrk="1" hangingPunct="1">
              <a:defRPr/>
            </a:pPr>
            <a:fld id="{AACDDB63-BE7D-4F4E-BD74-D1F0E93BFF8C}" type="slidenum">
              <a:rPr lang="en-US" altLang="en-US" sz="900" smtClean="0">
                <a:solidFill>
                  <a:schemeClr val="bg1"/>
                </a:solidFill>
                <a:latin typeface="Trebuchet MS" panose="020B0703020202090204" pitchFamily="34" charset="0"/>
              </a:rPr>
              <a:pPr algn="r" eaLnBrk="1" hangingPunct="1">
                <a:defRPr/>
              </a:pPr>
              <a:t>‹#›</a:t>
            </a:fld>
            <a:endParaRPr lang="en-US" altLang="en-US" sz="900" dirty="0">
              <a:solidFill>
                <a:schemeClr val="bg1"/>
              </a:solidFill>
              <a:latin typeface="Trebuchet MS" panose="020B0703020202090204" pitchFamily="34" charset="0"/>
            </a:endParaRPr>
          </a:p>
        </p:txBody>
      </p:sp>
    </p:spTree>
  </p:cSld>
  <p:clrMap bg1="lt1" tx1="dk1" bg2="lt2" tx2="dk2" accent1="accent1" accent2="accent2" accent3="accent3" accent4="accent4" accent5="accent5" accent6="accent6" hlink="hlink" folHlink="folHlink"/>
  <p:sldLayoutIdLst>
    <p:sldLayoutId id="2147486027" r:id="rId1"/>
    <p:sldLayoutId id="2147486021" r:id="rId2"/>
    <p:sldLayoutId id="2147486028" r:id="rId3"/>
    <p:sldLayoutId id="2147486035" r:id="rId4"/>
    <p:sldLayoutId id="2147486022" r:id="rId5"/>
    <p:sldLayoutId id="2147486023" r:id="rId6"/>
    <p:sldLayoutId id="2147486024" r:id="rId7"/>
    <p:sldLayoutId id="2147486029" r:id="rId8"/>
    <p:sldLayoutId id="2147486030" r:id="rId9"/>
    <p:sldLayoutId id="2147486031" r:id="rId10"/>
    <p:sldLayoutId id="2147486025" r:id="rId11"/>
    <p:sldLayoutId id="2147486026" r:id="rId12"/>
    <p:sldLayoutId id="2147486032" r:id="rId13"/>
    <p:sldLayoutId id="2147486033" r:id="rId14"/>
    <p:sldLayoutId id="2147486034" r:id="rId15"/>
  </p:sldLayoutIdLst>
  <p:txStyles>
    <p:title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p:titleStyle>
    <p:body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64C-3667-92E6-FB0E-9FCEDD79D099}"/>
              </a:ext>
            </a:extLst>
          </p:cNvPr>
          <p:cNvSpPr>
            <a:spLocks noGrp="1"/>
          </p:cNvSpPr>
          <p:nvPr>
            <p:ph type="title"/>
          </p:nvPr>
        </p:nvSpPr>
        <p:spPr>
          <a:xfrm>
            <a:off x="304800" y="3733801"/>
            <a:ext cx="8534400" cy="2895594"/>
          </a:xfrm>
        </p:spPr>
        <p:txBody>
          <a:bodyPr/>
          <a:lstStyle/>
          <a:p>
            <a:pPr eaLnBrk="1" hangingPunct="1">
              <a:lnSpc>
                <a:spcPct val="140000"/>
              </a:lnSpc>
              <a:spcBef>
                <a:spcPts val="1563"/>
              </a:spcBef>
              <a:spcAft>
                <a:spcPts val="1200"/>
              </a:spcAft>
            </a:pPr>
            <a:r>
              <a:rPr lang="en-US" sz="3600" dirty="0"/>
              <a:t>Cultivating a Language and Content Focus for English Learners</a:t>
            </a:r>
            <a:endParaRPr lang="en-US" dirty="0"/>
          </a:p>
        </p:txBody>
      </p:sp>
    </p:spTree>
    <p:extLst>
      <p:ext uri="{BB962C8B-B14F-4D97-AF65-F5344CB8AC3E}">
        <p14:creationId xmlns:p14="http://schemas.microsoft.com/office/powerpoint/2010/main" val="407304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6B28-B59B-7065-4919-73AA505D452F}"/>
              </a:ext>
            </a:extLst>
          </p:cNvPr>
          <p:cNvSpPr>
            <a:spLocks noGrp="1"/>
          </p:cNvSpPr>
          <p:nvPr>
            <p:ph type="title"/>
          </p:nvPr>
        </p:nvSpPr>
        <p:spPr/>
        <p:txBody>
          <a:bodyPr/>
          <a:lstStyle/>
          <a:p>
            <a:r>
              <a:rPr lang="en-US" dirty="0"/>
              <a:t>Shared Norms</a:t>
            </a:r>
          </a:p>
        </p:txBody>
      </p:sp>
      <p:sp>
        <p:nvSpPr>
          <p:cNvPr id="3" name="Content Placeholder 2">
            <a:extLst>
              <a:ext uri="{FF2B5EF4-FFF2-40B4-BE49-F238E27FC236}">
                <a16:creationId xmlns:a16="http://schemas.microsoft.com/office/drawing/2014/main" id="{81C14AD4-2E58-2F05-924E-D437259EB43A}"/>
              </a:ext>
            </a:extLst>
          </p:cNvPr>
          <p:cNvSpPr>
            <a:spLocks noGrp="1"/>
          </p:cNvSpPr>
          <p:nvPr>
            <p:ph idx="1"/>
          </p:nvPr>
        </p:nvSpPr>
        <p:spPr/>
        <p:txBody>
          <a:bodyPr/>
          <a:lstStyle/>
          <a:p>
            <a:pPr marL="457200" indent="-457200">
              <a:spcBef>
                <a:spcPts val="1600"/>
              </a:spcBef>
              <a:spcAft>
                <a:spcPts val="600"/>
              </a:spcAft>
              <a:buClr>
                <a:schemeClr val="tx2"/>
              </a:buClr>
              <a:buSzPct val="100000"/>
              <a:buFont typeface="+mj-lt"/>
              <a:buAutoNum type="arabicPeriod"/>
              <a:defRPr/>
            </a:pPr>
            <a:r>
              <a:rPr lang="en-US" dirty="0">
                <a:solidFill>
                  <a:srgbClr val="000000"/>
                </a:solidFill>
              </a:rPr>
              <a:t>Be present and engage fully in all activities.</a:t>
            </a:r>
          </a:p>
          <a:p>
            <a:pPr marL="457200" indent="-457200">
              <a:spcBef>
                <a:spcPts val="1600"/>
              </a:spcBef>
              <a:spcAft>
                <a:spcPts val="600"/>
              </a:spcAft>
              <a:buClr>
                <a:schemeClr val="tx2"/>
              </a:buClr>
              <a:buSzPct val="100000"/>
              <a:buFont typeface="+mj-lt"/>
              <a:buAutoNum type="arabicPeriod"/>
              <a:defRPr/>
            </a:pPr>
            <a:r>
              <a:rPr lang="en-US" dirty="0">
                <a:solidFill>
                  <a:srgbClr val="000000"/>
                </a:solidFill>
              </a:rPr>
              <a:t>Ask questions through the chat box or by raising your hand.</a:t>
            </a:r>
          </a:p>
          <a:p>
            <a:pPr marL="457200" indent="-457200">
              <a:spcBef>
                <a:spcPts val="1600"/>
              </a:spcBef>
              <a:spcAft>
                <a:spcPts val="600"/>
              </a:spcAft>
              <a:buClr>
                <a:schemeClr val="tx2"/>
              </a:buClr>
              <a:buSzPct val="100000"/>
              <a:buFont typeface="+mj-lt"/>
              <a:buAutoNum type="arabicPeriod"/>
              <a:defRPr/>
            </a:pPr>
            <a:r>
              <a:rPr lang="en-US" dirty="0">
                <a:solidFill>
                  <a:srgbClr val="000000"/>
                </a:solidFill>
              </a:rPr>
              <a:t>Put cameras on whenever possible.</a:t>
            </a:r>
          </a:p>
          <a:p>
            <a:pPr marL="457200" indent="-457200">
              <a:spcBef>
                <a:spcPts val="1600"/>
              </a:spcBef>
              <a:spcAft>
                <a:spcPts val="600"/>
              </a:spcAft>
              <a:buClr>
                <a:schemeClr val="tx2"/>
              </a:buClr>
              <a:buSzPct val="100000"/>
              <a:buFont typeface="+mj-lt"/>
              <a:buAutoNum type="arabicPeriod"/>
              <a:defRPr/>
            </a:pPr>
            <a:r>
              <a:rPr lang="en-US" dirty="0">
                <a:solidFill>
                  <a:srgbClr val="000000"/>
                </a:solidFill>
              </a:rPr>
              <a:t>Prepare for productive struggle. </a:t>
            </a:r>
          </a:p>
          <a:p>
            <a:pPr marL="457200" indent="-457200">
              <a:spcBef>
                <a:spcPts val="1600"/>
              </a:spcBef>
              <a:spcAft>
                <a:spcPts val="600"/>
              </a:spcAft>
              <a:buClr>
                <a:schemeClr val="tx2"/>
              </a:buClr>
              <a:buSzPct val="100000"/>
              <a:buFont typeface="+mj-lt"/>
              <a:buAutoNum type="arabicPeriod"/>
              <a:defRPr/>
            </a:pPr>
            <a:r>
              <a:rPr lang="en-US" dirty="0">
                <a:solidFill>
                  <a:srgbClr val="000000"/>
                </a:solidFill>
              </a:rPr>
              <a:t>Respectfully challenge one another and withhold judgments for differing perspectives </a:t>
            </a:r>
            <a:r>
              <a:rPr lang="en-US" dirty="0"/>
              <a:t>or learning styles.</a:t>
            </a:r>
          </a:p>
        </p:txBody>
      </p:sp>
    </p:spTree>
    <p:extLst>
      <p:ext uri="{BB962C8B-B14F-4D97-AF65-F5344CB8AC3E}">
        <p14:creationId xmlns:p14="http://schemas.microsoft.com/office/powerpoint/2010/main" val="82289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64C-3667-92E6-FB0E-9FCEDD79D099}"/>
              </a:ext>
            </a:extLst>
          </p:cNvPr>
          <p:cNvSpPr>
            <a:spLocks noGrp="1"/>
          </p:cNvSpPr>
          <p:nvPr>
            <p:ph type="title"/>
          </p:nvPr>
        </p:nvSpPr>
        <p:spPr/>
        <p:txBody>
          <a:bodyPr/>
          <a:lstStyle/>
          <a:p>
            <a:pPr eaLnBrk="1" hangingPunct="1">
              <a:spcBef>
                <a:spcPts val="1563"/>
              </a:spcBef>
              <a:spcAft>
                <a:spcPts val="1200"/>
              </a:spcAft>
            </a:pPr>
            <a:r>
              <a:rPr lang="en-US" sz="3600" dirty="0"/>
              <a:t>Cultivating a Language and Content Focus for English Learners</a:t>
            </a:r>
            <a:br>
              <a:rPr lang="en-US" sz="3600" dirty="0"/>
            </a:br>
            <a:br>
              <a:rPr lang="en-US" sz="2000" dirty="0"/>
            </a:br>
            <a:r>
              <a:rPr lang="en-US" sz="3600" dirty="0"/>
              <a:t>The </a:t>
            </a:r>
            <a:r>
              <a:rPr lang="en-US" sz="3600" i="1" dirty="0"/>
              <a:t>Gettysburg Address</a:t>
            </a:r>
            <a:br>
              <a:rPr lang="en-US" altLang="en-US" sz="3400" dirty="0">
                <a:solidFill>
                  <a:srgbClr val="FFFFFF"/>
                </a:solidFill>
                <a:latin typeface="Arial" panose="020B0604020202020204" pitchFamily="34" charset="0"/>
              </a:rPr>
            </a:br>
            <a:br>
              <a:rPr lang="en-US" altLang="en-US" sz="3400" dirty="0">
                <a:solidFill>
                  <a:srgbClr val="FFFFFF"/>
                </a:solidFill>
                <a:latin typeface="Arial" panose="020B0604020202020204" pitchFamily="34" charset="0"/>
              </a:rPr>
            </a:br>
            <a:br>
              <a:rPr lang="en-US" altLang="en-US" dirty="0">
                <a:solidFill>
                  <a:srgbClr val="FFFFFF"/>
                </a:solidFill>
                <a:latin typeface="Arial" panose="020B0604020202020204" pitchFamily="34" charset="0"/>
              </a:rPr>
            </a:br>
            <a:br>
              <a:rPr lang="en-US" altLang="en-US" sz="2400" dirty="0">
                <a:solidFill>
                  <a:srgbClr val="FFFFFF"/>
                </a:solidFill>
                <a:latin typeface="Arial" panose="020B0604020202020204" pitchFamily="34" charset="0"/>
              </a:rPr>
            </a:br>
            <a:br>
              <a:rPr lang="en-US" altLang="en-US" sz="2400" dirty="0">
                <a:solidFill>
                  <a:srgbClr val="FFFFFF"/>
                </a:solidFill>
                <a:latin typeface="Arial" panose="020B0604020202020204" pitchFamily="34" charset="0"/>
              </a:rPr>
            </a:br>
            <a:br>
              <a:rPr lang="en-US" altLang="en-US" i="1" dirty="0">
                <a:latin typeface="Arial" panose="020B0604020202020204" pitchFamily="34" charset="0"/>
              </a:rPr>
            </a:br>
            <a:br>
              <a:rPr lang="en-US" altLang="en-US" sz="900" i="1" dirty="0">
                <a:solidFill>
                  <a:srgbClr val="FFFFFF"/>
                </a:solidFill>
                <a:latin typeface="Arial" panose="020B0604020202020204" pitchFamily="34" charset="0"/>
              </a:rPr>
            </a:br>
            <a:br>
              <a:rPr lang="en-US" altLang="en-US" sz="1100" dirty="0">
                <a:latin typeface="Arial" panose="020B0604020202020204" pitchFamily="34" charset="0"/>
              </a:rPr>
            </a:b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02C0D-46E6-47A3-6917-67D352D761A9}"/>
              </a:ext>
            </a:extLst>
          </p:cNvPr>
          <p:cNvSpPr>
            <a:spLocks noGrp="1"/>
          </p:cNvSpPr>
          <p:nvPr>
            <p:ph type="title"/>
          </p:nvPr>
        </p:nvSpPr>
        <p:spPr/>
        <p:txBody>
          <a:bodyPr/>
          <a:lstStyle/>
          <a:p>
            <a:r>
              <a:rPr lang="en-US" dirty="0"/>
              <a:t>Session Overview</a:t>
            </a:r>
          </a:p>
        </p:txBody>
      </p:sp>
      <p:sp>
        <p:nvSpPr>
          <p:cNvPr id="4" name="Content Placeholder 3">
            <a:extLst>
              <a:ext uri="{FF2B5EF4-FFF2-40B4-BE49-F238E27FC236}">
                <a16:creationId xmlns:a16="http://schemas.microsoft.com/office/drawing/2014/main" id="{8A64C31C-ED0F-6588-76A6-5B07886F2924}"/>
              </a:ext>
            </a:extLst>
          </p:cNvPr>
          <p:cNvSpPr>
            <a:spLocks noGrp="1"/>
          </p:cNvSpPr>
          <p:nvPr>
            <p:ph idx="1"/>
          </p:nvPr>
        </p:nvSpPr>
        <p:spPr/>
        <p:txBody>
          <a:bodyPr/>
          <a:lstStyle/>
          <a:p>
            <a:pPr marL="342900" indent="-342900">
              <a:lnSpc>
                <a:spcPct val="120000"/>
              </a:lnSpc>
              <a:spcBef>
                <a:spcPts val="1200"/>
              </a:spcBef>
              <a:spcAft>
                <a:spcPts val="600"/>
              </a:spcAft>
            </a:pPr>
            <a:r>
              <a:rPr lang="en-US" altLang="en-US" sz="2400" dirty="0">
                <a:cs typeface="Arial" panose="020B0604020202020204" pitchFamily="34" charset="0"/>
              </a:rPr>
              <a:t>Introduction to the Model ELA/Literacy Lesson for English Learners</a:t>
            </a:r>
          </a:p>
          <a:p>
            <a:pPr marL="342900" indent="-342900">
              <a:lnSpc>
                <a:spcPct val="120000"/>
              </a:lnSpc>
              <a:spcBef>
                <a:spcPts val="1200"/>
              </a:spcBef>
              <a:spcAft>
                <a:spcPts val="600"/>
              </a:spcAft>
            </a:pPr>
            <a:r>
              <a:rPr lang="en-US" altLang="en-US" sz="2400" dirty="0">
                <a:cs typeface="Arial" panose="020B0604020202020204" pitchFamily="34" charset="0"/>
              </a:rPr>
              <a:t>Model Lesson, Part One: Preparing the Learner</a:t>
            </a:r>
          </a:p>
          <a:p>
            <a:pPr marL="679450" lvl="1" indent="-342900">
              <a:lnSpc>
                <a:spcPct val="120000"/>
              </a:lnSpc>
              <a:spcBef>
                <a:spcPts val="1200"/>
              </a:spcBef>
              <a:spcAft>
                <a:spcPts val="600"/>
              </a:spcAft>
              <a:buClr>
                <a:srgbClr val="245D90"/>
              </a:buClr>
            </a:pPr>
            <a:r>
              <a:rPr lang="en-US" altLang="en-US" sz="2200" dirty="0">
                <a:cs typeface="Arial" panose="020B0604020202020204" pitchFamily="34" charset="0"/>
              </a:rPr>
              <a:t>Break: 60 minutes</a:t>
            </a:r>
          </a:p>
          <a:p>
            <a:pPr marL="342900" indent="-342900">
              <a:lnSpc>
                <a:spcPct val="120000"/>
              </a:lnSpc>
              <a:spcBef>
                <a:spcPts val="1200"/>
              </a:spcBef>
              <a:spcAft>
                <a:spcPts val="600"/>
              </a:spcAft>
            </a:pPr>
            <a:r>
              <a:rPr lang="en-US" altLang="en-US" sz="2400" dirty="0">
                <a:cs typeface="Arial" panose="020B0604020202020204" pitchFamily="34" charset="0"/>
              </a:rPr>
              <a:t>Model Lesson, Part Two: Interacting With the Text</a:t>
            </a:r>
          </a:p>
          <a:p>
            <a:pPr marL="342900" indent="-342900">
              <a:lnSpc>
                <a:spcPct val="120000"/>
              </a:lnSpc>
              <a:spcBef>
                <a:spcPts val="1200"/>
              </a:spcBef>
              <a:spcAft>
                <a:spcPts val="600"/>
              </a:spcAft>
            </a:pPr>
            <a:r>
              <a:rPr lang="en-US" altLang="en-US" sz="2400" dirty="0">
                <a:cs typeface="Arial" panose="020B0604020202020204" pitchFamily="34" charset="0"/>
              </a:rPr>
              <a:t>Wrap-Up &amp; Preview of Next Session</a:t>
            </a:r>
          </a:p>
          <a:p>
            <a:endParaRPr lang="en-US" dirty="0"/>
          </a:p>
        </p:txBody>
      </p:sp>
    </p:spTree>
    <p:extLst>
      <p:ext uri="{BB962C8B-B14F-4D97-AF65-F5344CB8AC3E}">
        <p14:creationId xmlns:p14="http://schemas.microsoft.com/office/powerpoint/2010/main" val="2589105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873500"/>
            <a:ext cx="7885113" cy="1362075"/>
          </a:xfrm>
        </p:spPr>
        <p:txBody>
          <a:bodyPr/>
          <a:lstStyle/>
          <a:p>
            <a:r>
              <a:rPr lang="en-US" dirty="0"/>
              <a:t>Introduction to the model lesson</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246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2C1F806-DE08-054A-92F3-342A48A697D6}"/>
              </a:ext>
            </a:extLst>
          </p:cNvPr>
          <p:cNvSpPr>
            <a:spLocks noGrp="1" noChangeArrowheads="1"/>
          </p:cNvSpPr>
          <p:nvPr>
            <p:ph type="title"/>
          </p:nvPr>
        </p:nvSpPr>
        <p:spPr>
          <a:xfrm>
            <a:off x="381000" y="2819400"/>
            <a:ext cx="3200400" cy="1314450"/>
          </a:xfrm>
        </p:spPr>
        <p:txBody>
          <a:bodyPr/>
          <a:lstStyle/>
          <a:p>
            <a:r>
              <a:rPr lang="en-US" altLang="en-US" sz="2200" dirty="0">
                <a:latin typeface="+mn-lt"/>
              </a:rPr>
              <a:t>The </a:t>
            </a:r>
            <a:r>
              <a:rPr lang="en-US" altLang="en-US" sz="2200" i="1" dirty="0">
                <a:latin typeface="+mn-lt"/>
              </a:rPr>
              <a:t>Gettysburg Address</a:t>
            </a:r>
            <a:r>
              <a:rPr lang="en-US" altLang="en-US" sz="2200" dirty="0">
                <a:latin typeface="+mn-lt"/>
              </a:rPr>
              <a:t> </a:t>
            </a:r>
            <a:br>
              <a:rPr lang="en-US" altLang="en-US" sz="2200" b="0" dirty="0">
                <a:latin typeface="+mn-lt"/>
              </a:rPr>
            </a:br>
            <a:r>
              <a:rPr lang="en-US" altLang="en-US" sz="2200" b="0" dirty="0">
                <a:latin typeface="+mn-lt"/>
              </a:rPr>
              <a:t>by Abraham Lincoln </a:t>
            </a:r>
            <a:br>
              <a:rPr lang="en-US" altLang="en-US" sz="2300" b="0" dirty="0"/>
            </a:br>
            <a:br>
              <a:rPr lang="en-US" altLang="en-US" sz="2300" b="0" dirty="0"/>
            </a:br>
            <a:r>
              <a:rPr lang="en-US" altLang="en-US" sz="2200" b="0" dirty="0">
                <a:latin typeface="+mn-lt"/>
              </a:rPr>
              <a:t>A Model Language/Literacy Lesson Designed for English Learners </a:t>
            </a:r>
          </a:p>
        </p:txBody>
      </p:sp>
      <p:pic>
        <p:nvPicPr>
          <p:cNvPr id="19459" name="title picture" descr="Photo of Abraham Lincoln">
            <a:extLst>
              <a:ext uri="{FF2B5EF4-FFF2-40B4-BE49-F238E27FC236}">
                <a16:creationId xmlns:a16="http://schemas.microsoft.com/office/drawing/2014/main" id="{B7DF1D17-E647-E74F-93F3-E3C444E295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5192" b="15192"/>
          <a:stretch>
            <a:fillRect/>
          </a:stretch>
        </p:blipFill>
        <p:spPr>
          <a:xfrm rot="271901">
            <a:off x="4229100" y="776288"/>
            <a:ext cx="4429125" cy="49974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EE8301-41A7-F141-B665-0727B870C302}"/>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flipH="1">
            <a:off x="725488" y="442119"/>
            <a:ext cx="6735762" cy="5973762"/>
          </a:xfrm>
          <a:prstGeom prst="rect">
            <a:avLst/>
          </a:prstGeom>
          <a:noFill/>
          <a:ln>
            <a:noFill/>
          </a:ln>
          <a:effectLst>
            <a:outerShdw blurRad="50800" dist="38100" dir="2700000" rotWithShape="0">
              <a:srgbClr val="808080">
                <a:alpha val="42998"/>
              </a:srgbClr>
            </a:outerShdw>
          </a:effectLst>
        </p:spPr>
      </p:pic>
      <p:grpSp>
        <p:nvGrpSpPr>
          <p:cNvPr id="3" name="Group 31" descr="LESSON 1 &#10;Advertising in the Contemporary World: An Introduction to Persuasive Text">
            <a:extLst>
              <a:ext uri="{FF2B5EF4-FFF2-40B4-BE49-F238E27FC236}">
                <a16:creationId xmlns:a16="http://schemas.microsoft.com/office/drawing/2014/main" id="{97AB429B-6503-B343-ADCA-D8DC46AD711E}"/>
              </a:ext>
            </a:extLst>
          </p:cNvPr>
          <p:cNvGrpSpPr>
            <a:grpSpLocks/>
          </p:cNvGrpSpPr>
          <p:nvPr/>
        </p:nvGrpSpPr>
        <p:grpSpPr bwMode="auto">
          <a:xfrm>
            <a:off x="107155" y="2082924"/>
            <a:ext cx="3027363" cy="1682750"/>
            <a:chOff x="228600" y="1822450"/>
            <a:chExt cx="3027363" cy="1682750"/>
          </a:xfrm>
        </p:grpSpPr>
        <p:sp>
          <p:nvSpPr>
            <p:cNvPr id="12" name="Rounded Rectangle 11">
              <a:extLst>
                <a:ext uri="{FF2B5EF4-FFF2-40B4-BE49-F238E27FC236}">
                  <a16:creationId xmlns:a16="http://schemas.microsoft.com/office/drawing/2014/main" id="{D48DD9F9-17E0-4D44-A747-6E7699F9014A}"/>
                </a:ext>
              </a:extLst>
            </p:cNvPr>
            <p:cNvSpPr>
              <a:spLocks noChangeArrowheads="1"/>
            </p:cNvSpPr>
            <p:nvPr/>
          </p:nvSpPr>
          <p:spPr bwMode="auto">
            <a:xfrm>
              <a:off x="228600" y="182245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21" name="Oval 4">
              <a:extLst>
                <a:ext uri="{FF2B5EF4-FFF2-40B4-BE49-F238E27FC236}">
                  <a16:creationId xmlns:a16="http://schemas.microsoft.com/office/drawing/2014/main" id="{D5F10403-CC25-8245-97BC-86D4A8CA4031}"/>
                </a:ext>
              </a:extLst>
            </p:cNvPr>
            <p:cNvSpPr/>
            <p:nvPr/>
          </p:nvSpPr>
          <p:spPr bwMode="auto">
            <a:xfrm>
              <a:off x="249238" y="2003425"/>
              <a:ext cx="2951162" cy="1320800"/>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533400">
                <a:lnSpc>
                  <a:spcPct val="90000"/>
                </a:lnSpc>
                <a:spcAft>
                  <a:spcPct val="35000"/>
                </a:spcAft>
                <a:defRPr/>
              </a:pPr>
              <a:r>
                <a:rPr lang="en-US" sz="1800" dirty="0">
                  <a:solidFill>
                    <a:schemeClr val="tx1"/>
                  </a:solidFill>
                  <a:ea typeface="ＭＳ Ｐゴシック" charset="0"/>
                </a:rPr>
                <a:t>LESSON 1 </a:t>
              </a:r>
            </a:p>
            <a:p>
              <a:pPr algn="ctr" defTabSz="533400">
                <a:spcAft>
                  <a:spcPts val="500"/>
                </a:spcAft>
                <a:defRPr/>
              </a:pPr>
              <a:r>
                <a:rPr lang="en-US" sz="1800" dirty="0">
                  <a:solidFill>
                    <a:srgbClr val="000000"/>
                  </a:solidFill>
                  <a:ea typeface="ヒラギノ角ゴ ProN W3" charset="0"/>
                </a:rPr>
                <a:t>Advertising in the Contemporary World: An Introduction to Persuasive Text</a:t>
              </a:r>
            </a:p>
          </p:txBody>
        </p:sp>
      </p:grpSp>
      <p:grpSp>
        <p:nvGrpSpPr>
          <p:cNvPr id="4" name="Group 30" descr="LESSON 2&#10;Persuasion in Historical Context: The Gettysburg Address&#10;&#10;">
            <a:extLst>
              <a:ext uri="{FF2B5EF4-FFF2-40B4-BE49-F238E27FC236}">
                <a16:creationId xmlns:a16="http://schemas.microsoft.com/office/drawing/2014/main" id="{8ACB013F-4BB7-424E-85E0-C8AE5E62CABB}"/>
              </a:ext>
            </a:extLst>
          </p:cNvPr>
          <p:cNvGrpSpPr>
            <a:grpSpLocks/>
          </p:cNvGrpSpPr>
          <p:nvPr/>
        </p:nvGrpSpPr>
        <p:grpSpPr bwMode="auto">
          <a:xfrm>
            <a:off x="3058318" y="228600"/>
            <a:ext cx="3027363" cy="1447800"/>
            <a:chOff x="3810000" y="69850"/>
            <a:chExt cx="3027363" cy="1682750"/>
          </a:xfrm>
        </p:grpSpPr>
        <p:sp>
          <p:nvSpPr>
            <p:cNvPr id="10" name="Rounded Rectangle 9">
              <a:extLst>
                <a:ext uri="{FF2B5EF4-FFF2-40B4-BE49-F238E27FC236}">
                  <a16:creationId xmlns:a16="http://schemas.microsoft.com/office/drawing/2014/main" id="{8AD2C621-606D-E646-BF6D-2DE2BE143A62}"/>
                </a:ext>
              </a:extLst>
            </p:cNvPr>
            <p:cNvSpPr>
              <a:spLocks noChangeArrowheads="1"/>
            </p:cNvSpPr>
            <p:nvPr/>
          </p:nvSpPr>
          <p:spPr bwMode="auto">
            <a:xfrm>
              <a:off x="3810000" y="6985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19" name="Oval 6">
              <a:extLst>
                <a:ext uri="{FF2B5EF4-FFF2-40B4-BE49-F238E27FC236}">
                  <a16:creationId xmlns:a16="http://schemas.microsoft.com/office/drawing/2014/main" id="{E9AF987B-59F4-8241-BEB8-F6E7AEE8448F}"/>
                </a:ext>
              </a:extLst>
            </p:cNvPr>
            <p:cNvSpPr/>
            <p:nvPr/>
          </p:nvSpPr>
          <p:spPr bwMode="auto">
            <a:xfrm>
              <a:off x="3886200" y="450850"/>
              <a:ext cx="2859088" cy="11144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533400">
                <a:lnSpc>
                  <a:spcPct val="90000"/>
                </a:lnSpc>
                <a:spcAft>
                  <a:spcPct val="35000"/>
                </a:spcAft>
                <a:defRPr/>
              </a:pPr>
              <a:r>
                <a:rPr lang="en-US" sz="1800" dirty="0">
                  <a:solidFill>
                    <a:srgbClr val="000000"/>
                  </a:solidFill>
                  <a:ea typeface="ＭＳ Ｐゴシック" charset="0"/>
                  <a:cs typeface="ヒラギノ角ゴ ProN W3" charset="0"/>
                </a:rPr>
                <a:t>LESSON 2</a:t>
              </a:r>
            </a:p>
            <a:p>
              <a:pPr algn="ctr" defTabSz="533400">
                <a:lnSpc>
                  <a:spcPct val="90000"/>
                </a:lnSpc>
                <a:spcAft>
                  <a:spcPct val="35000"/>
                </a:spcAft>
                <a:defRPr/>
              </a:pPr>
              <a:r>
                <a:rPr lang="en-US" sz="1800" dirty="0">
                  <a:solidFill>
                    <a:srgbClr val="000000"/>
                  </a:solidFill>
                  <a:ea typeface="ヒラギノ角ゴ ProN W3" charset="0"/>
                  <a:cs typeface="ヒラギノ角ゴ ProN W3" charset="0"/>
                </a:rPr>
                <a:t>Persuasion in Historical Context: </a:t>
              </a:r>
              <a:br>
                <a:rPr lang="en-US" sz="1800" dirty="0">
                  <a:solidFill>
                    <a:srgbClr val="000000"/>
                  </a:solidFill>
                  <a:ea typeface="ヒラギノ角ゴ ProN W3" charset="0"/>
                  <a:cs typeface="ヒラギノ角ゴ ProN W3" charset="0"/>
                </a:rPr>
              </a:br>
              <a:r>
                <a:rPr lang="en-US" sz="1800" dirty="0">
                  <a:solidFill>
                    <a:srgbClr val="000000"/>
                  </a:solidFill>
                  <a:ea typeface="ヒラギノ角ゴ ProN W3" charset="0"/>
                  <a:cs typeface="ヒラギノ角ゴ ProN W3" charset="0"/>
                </a:rPr>
                <a:t>The</a:t>
              </a:r>
              <a:r>
                <a:rPr lang="en-US" sz="1800" i="1" dirty="0">
                  <a:solidFill>
                    <a:srgbClr val="000000"/>
                  </a:solidFill>
                  <a:ea typeface="ヒラギノ角ゴ ProN W3" charset="0"/>
                  <a:cs typeface="ヒラギノ角ゴ ProN W3" charset="0"/>
                </a:rPr>
                <a:t> Gettysburg Address</a:t>
              </a:r>
              <a:endParaRPr lang="en-US" sz="1800" i="1" dirty="0">
                <a:solidFill>
                  <a:srgbClr val="000000"/>
                </a:solidFill>
                <a:ea typeface="ＭＳ Ｐゴシック" charset="0"/>
                <a:cs typeface="ＭＳ Ｐゴシック" charset="0"/>
              </a:endParaRPr>
            </a:p>
            <a:p>
              <a:pPr algn="ctr" defTabSz="533400">
                <a:lnSpc>
                  <a:spcPct val="90000"/>
                </a:lnSpc>
                <a:spcAft>
                  <a:spcPct val="35000"/>
                </a:spcAft>
                <a:defRPr/>
              </a:pPr>
              <a:endParaRPr lang="en-US" sz="1800" dirty="0">
                <a:solidFill>
                  <a:srgbClr val="000000"/>
                </a:solidFill>
                <a:ea typeface="ＭＳ Ｐゴシック" charset="0"/>
                <a:cs typeface="ＭＳ Ｐゴシック" charset="0"/>
              </a:endParaRPr>
            </a:p>
          </p:txBody>
        </p:sp>
      </p:grpSp>
      <p:grpSp>
        <p:nvGrpSpPr>
          <p:cNvPr id="5" name="Group 29" descr="LESSON 3&#10;Ethos, Logos &amp; Pathos in Civil Rights Movement Speeches &#10;">
            <a:extLst>
              <a:ext uri="{FF2B5EF4-FFF2-40B4-BE49-F238E27FC236}">
                <a16:creationId xmlns:a16="http://schemas.microsoft.com/office/drawing/2014/main" id="{54F42680-5CEB-B343-B7AF-0E48F5BF3CF0}"/>
              </a:ext>
            </a:extLst>
          </p:cNvPr>
          <p:cNvGrpSpPr>
            <a:grpSpLocks/>
          </p:cNvGrpSpPr>
          <p:nvPr/>
        </p:nvGrpSpPr>
        <p:grpSpPr bwMode="auto">
          <a:xfrm>
            <a:off x="6080365" y="2062781"/>
            <a:ext cx="2982120" cy="1682750"/>
            <a:chOff x="6086475" y="2362200"/>
            <a:chExt cx="3027363" cy="1724025"/>
          </a:xfrm>
        </p:grpSpPr>
        <p:sp>
          <p:nvSpPr>
            <p:cNvPr id="11" name="Rounded Rectangle 10">
              <a:extLst>
                <a:ext uri="{FF2B5EF4-FFF2-40B4-BE49-F238E27FC236}">
                  <a16:creationId xmlns:a16="http://schemas.microsoft.com/office/drawing/2014/main" id="{1F842BB1-0D4B-6A44-9C1E-14A9E57C64CE}"/>
                </a:ext>
              </a:extLst>
            </p:cNvPr>
            <p:cNvSpPr>
              <a:spLocks noChangeArrowheads="1"/>
            </p:cNvSpPr>
            <p:nvPr/>
          </p:nvSpPr>
          <p:spPr bwMode="auto">
            <a:xfrm>
              <a:off x="6086475" y="236220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17" name="Oval 8">
              <a:extLst>
                <a:ext uri="{FF2B5EF4-FFF2-40B4-BE49-F238E27FC236}">
                  <a16:creationId xmlns:a16="http://schemas.microsoft.com/office/drawing/2014/main" id="{629B5841-71B7-A94A-ACCA-5AE59F2B00EC}"/>
                </a:ext>
              </a:extLst>
            </p:cNvPr>
            <p:cNvSpPr/>
            <p:nvPr/>
          </p:nvSpPr>
          <p:spPr bwMode="auto">
            <a:xfrm>
              <a:off x="6370637" y="2403475"/>
              <a:ext cx="2514601" cy="1682750"/>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lvl1pPr defTabSz="533400">
                <a:defRPr sz="2200" b="1">
                  <a:solidFill>
                    <a:schemeClr val="tx1"/>
                  </a:solidFill>
                  <a:latin typeface="Times New Roman" panose="02020603050405020304" pitchFamily="18" charset="0"/>
                  <a:ea typeface="MS PGothic" panose="020B0600070205080204" pitchFamily="34" charset="-128"/>
                </a:defRPr>
              </a:lvl1pPr>
              <a:lvl2pPr marL="742950" indent="-285750" defTabSz="533400">
                <a:defRPr sz="2200" b="1">
                  <a:solidFill>
                    <a:schemeClr val="tx1"/>
                  </a:solidFill>
                  <a:latin typeface="Times New Roman" panose="02020603050405020304" pitchFamily="18" charset="0"/>
                  <a:ea typeface="MS PGothic" panose="020B0600070205080204" pitchFamily="34" charset="-128"/>
                </a:defRPr>
              </a:lvl2pPr>
              <a:lvl3pPr marL="1143000" indent="-228600" defTabSz="533400">
                <a:defRPr sz="2200" b="1">
                  <a:solidFill>
                    <a:schemeClr val="tx1"/>
                  </a:solidFill>
                  <a:latin typeface="Times New Roman" panose="02020603050405020304" pitchFamily="18" charset="0"/>
                  <a:ea typeface="MS PGothic" panose="020B0600070205080204" pitchFamily="34" charset="-128"/>
                </a:defRPr>
              </a:lvl3pPr>
              <a:lvl4pPr marL="1600200" indent="-228600" defTabSz="533400">
                <a:defRPr sz="2200" b="1">
                  <a:solidFill>
                    <a:schemeClr val="tx1"/>
                  </a:solidFill>
                  <a:latin typeface="Times New Roman" panose="02020603050405020304" pitchFamily="18" charset="0"/>
                  <a:ea typeface="MS PGothic" panose="020B0600070205080204" pitchFamily="34" charset="-128"/>
                </a:defRPr>
              </a:lvl4pPr>
              <a:lvl5pPr marL="2057400" indent="-228600" defTabSz="533400">
                <a:defRPr sz="2200" b="1">
                  <a:solidFill>
                    <a:schemeClr val="tx1"/>
                  </a:solidFill>
                  <a:latin typeface="Times New Roman" panose="02020603050405020304" pitchFamily="18" charset="0"/>
                  <a:ea typeface="MS PGothic" panose="020B0600070205080204" pitchFamily="34" charset="-128"/>
                </a:defRPr>
              </a:lvl5pPr>
              <a:lvl6pPr marL="25146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spcAft>
                  <a:spcPct val="35000"/>
                </a:spcAft>
                <a:defRPr/>
              </a:pPr>
              <a:r>
                <a:rPr lang="en-US" altLang="en-US" sz="1800" dirty="0">
                  <a:solidFill>
                    <a:srgbClr val="000000"/>
                  </a:solidFill>
                  <a:latin typeface="Arial" panose="020B0604020202020204" pitchFamily="34" charset="0"/>
                  <a:ea typeface="ヒラギノ角ゴ ProN W3" panose="020B0300000000000000" pitchFamily="34" charset="-128"/>
                </a:rPr>
                <a:t>LESSON 3</a:t>
              </a:r>
            </a:p>
            <a:p>
              <a:pPr algn="ctr">
                <a:lnSpc>
                  <a:spcPct val="90000"/>
                </a:lnSpc>
                <a:spcAft>
                  <a:spcPct val="35000"/>
                </a:spcAft>
                <a:defRPr/>
              </a:pPr>
              <a:r>
                <a:rPr lang="en-US" altLang="en-US" sz="1800" i="1" dirty="0">
                  <a:solidFill>
                    <a:srgbClr val="000000"/>
                  </a:solidFill>
                  <a:latin typeface="Arial" panose="020B0604020202020204" pitchFamily="34" charset="0"/>
                  <a:ea typeface="ヒラギノ角ゴ ProN W3" panose="020B0300000000000000" pitchFamily="34" charset="-128"/>
                </a:rPr>
                <a:t>Ethos</a:t>
              </a:r>
              <a:r>
                <a:rPr lang="en-US" altLang="en-US" sz="1800" dirty="0">
                  <a:solidFill>
                    <a:srgbClr val="000000"/>
                  </a:solidFill>
                  <a:latin typeface="Arial" panose="020B0604020202020204" pitchFamily="34" charset="0"/>
                  <a:ea typeface="ヒラギノ角ゴ ProN W3" panose="020B0300000000000000" pitchFamily="34" charset="-128"/>
                </a:rPr>
                <a:t>, </a:t>
              </a:r>
              <a:r>
                <a:rPr lang="en-US" altLang="en-US" sz="1800" i="1" dirty="0">
                  <a:solidFill>
                    <a:srgbClr val="000000"/>
                  </a:solidFill>
                  <a:latin typeface="Arial" panose="020B0604020202020204" pitchFamily="34" charset="0"/>
                  <a:ea typeface="ヒラギノ角ゴ ProN W3" panose="020B0300000000000000" pitchFamily="34" charset="-128"/>
                </a:rPr>
                <a:t>Logos</a:t>
              </a:r>
              <a:r>
                <a:rPr lang="en-US" altLang="en-US" sz="1800" dirty="0">
                  <a:solidFill>
                    <a:srgbClr val="000000"/>
                  </a:solidFill>
                  <a:latin typeface="Arial" panose="020B0604020202020204" pitchFamily="34" charset="0"/>
                  <a:ea typeface="ヒラギノ角ゴ ProN W3" panose="020B0300000000000000" pitchFamily="34" charset="-128"/>
                </a:rPr>
                <a:t> &amp; </a:t>
              </a:r>
              <a:r>
                <a:rPr lang="en-US" altLang="en-US" sz="1800" i="1" dirty="0">
                  <a:solidFill>
                    <a:srgbClr val="000000"/>
                  </a:solidFill>
                  <a:latin typeface="Arial" panose="020B0604020202020204" pitchFamily="34" charset="0"/>
                  <a:ea typeface="ヒラギノ角ゴ ProN W3" panose="020B0300000000000000" pitchFamily="34" charset="-128"/>
                </a:rPr>
                <a:t>Pathos</a:t>
              </a:r>
              <a:r>
                <a:rPr lang="en-US" altLang="en-US" sz="1800" dirty="0">
                  <a:solidFill>
                    <a:srgbClr val="000000"/>
                  </a:solidFill>
                  <a:latin typeface="Arial" panose="020B0604020202020204" pitchFamily="34" charset="0"/>
                  <a:ea typeface="ヒラギノ角ゴ ProN W3" panose="020B0300000000000000" pitchFamily="34" charset="-128"/>
                </a:rPr>
                <a:t> in Civil Rights Movement Speeches </a:t>
              </a:r>
            </a:p>
          </p:txBody>
        </p:sp>
      </p:grpSp>
      <p:grpSp>
        <p:nvGrpSpPr>
          <p:cNvPr id="6" name="Group 28" descr="LESSON 4&#10;Persuasion as Text: Organizational, Grammatical, and Lexical Moves in Barbara Jordan’s All Together Now&#10;">
            <a:extLst>
              <a:ext uri="{FF2B5EF4-FFF2-40B4-BE49-F238E27FC236}">
                <a16:creationId xmlns:a16="http://schemas.microsoft.com/office/drawing/2014/main" id="{E86EFE51-D15A-7541-A75F-34505347880E}"/>
              </a:ext>
            </a:extLst>
          </p:cNvPr>
          <p:cNvGrpSpPr>
            <a:grpSpLocks/>
          </p:cNvGrpSpPr>
          <p:nvPr/>
        </p:nvGrpSpPr>
        <p:grpSpPr bwMode="auto">
          <a:xfrm>
            <a:off x="5306768" y="4410220"/>
            <a:ext cx="3111742" cy="1758950"/>
            <a:chOff x="5583238" y="4572000"/>
            <a:chExt cx="3111741" cy="1905000"/>
          </a:xfrm>
        </p:grpSpPr>
        <p:sp>
          <p:nvSpPr>
            <p:cNvPr id="22" name="Rounded Rectangle 21">
              <a:extLst>
                <a:ext uri="{FF2B5EF4-FFF2-40B4-BE49-F238E27FC236}">
                  <a16:creationId xmlns:a16="http://schemas.microsoft.com/office/drawing/2014/main" id="{15DD6DE2-6154-AA41-B0B8-74E62DEB64CD}"/>
                </a:ext>
              </a:extLst>
            </p:cNvPr>
            <p:cNvSpPr>
              <a:spLocks noChangeArrowheads="1"/>
            </p:cNvSpPr>
            <p:nvPr/>
          </p:nvSpPr>
          <p:spPr bwMode="auto">
            <a:xfrm>
              <a:off x="5583238" y="4572000"/>
              <a:ext cx="3111741" cy="190500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15" name="Oval 10">
              <a:extLst>
                <a:ext uri="{FF2B5EF4-FFF2-40B4-BE49-F238E27FC236}">
                  <a16:creationId xmlns:a16="http://schemas.microsoft.com/office/drawing/2014/main" id="{D8CE3FCC-184D-004B-BD5D-EAD041FDAE46}"/>
                </a:ext>
              </a:extLst>
            </p:cNvPr>
            <p:cNvSpPr/>
            <p:nvPr/>
          </p:nvSpPr>
          <p:spPr bwMode="auto">
            <a:xfrm>
              <a:off x="5680076" y="4615318"/>
              <a:ext cx="2911474" cy="1850952"/>
            </a:xfrm>
            <a:prstGeom prst="rect">
              <a:avLst/>
            </a:prstGeom>
            <a:noFill/>
            <a:ln>
              <a:noFill/>
            </a:ln>
          </p:spPr>
          <p:style>
            <a:lnRef idx="0">
              <a:scrgbClr r="0" g="0" b="0"/>
            </a:lnRef>
            <a:fillRef idx="0">
              <a:scrgbClr r="0" g="0" b="0"/>
            </a:fillRef>
            <a:effectRef idx="0">
              <a:scrgbClr r="0" g="0" b="0"/>
            </a:effectRef>
            <a:fontRef idx="minor">
              <a:schemeClr val="lt1"/>
            </a:fontRef>
          </p:style>
          <p:txBody>
            <a:bodyPr lIns="13970" tIns="13970" rIns="13970" bIns="13970" anchor="ctr"/>
            <a:lstStyle>
              <a:lvl1pPr defTabSz="488950">
                <a:defRPr sz="2200" b="1">
                  <a:solidFill>
                    <a:schemeClr val="tx1"/>
                  </a:solidFill>
                  <a:latin typeface="Times New Roman" panose="02020603050405020304" pitchFamily="18" charset="0"/>
                  <a:ea typeface="MS PGothic" panose="020B0600070205080204" pitchFamily="34" charset="-128"/>
                </a:defRPr>
              </a:lvl1pPr>
              <a:lvl2pPr marL="742950" indent="-285750" defTabSz="488950">
                <a:defRPr sz="2200" b="1">
                  <a:solidFill>
                    <a:schemeClr val="tx1"/>
                  </a:solidFill>
                  <a:latin typeface="Times New Roman" panose="02020603050405020304" pitchFamily="18" charset="0"/>
                  <a:ea typeface="MS PGothic" panose="020B0600070205080204" pitchFamily="34" charset="-128"/>
                </a:defRPr>
              </a:lvl2pPr>
              <a:lvl3pPr marL="1143000" indent="-228600" defTabSz="488950">
                <a:defRPr sz="2200" b="1">
                  <a:solidFill>
                    <a:schemeClr val="tx1"/>
                  </a:solidFill>
                  <a:latin typeface="Times New Roman" panose="02020603050405020304" pitchFamily="18" charset="0"/>
                  <a:ea typeface="MS PGothic" panose="020B0600070205080204" pitchFamily="34" charset="-128"/>
                </a:defRPr>
              </a:lvl3pPr>
              <a:lvl4pPr marL="1600200" indent="-228600" defTabSz="488950">
                <a:defRPr sz="2200" b="1">
                  <a:solidFill>
                    <a:schemeClr val="tx1"/>
                  </a:solidFill>
                  <a:latin typeface="Times New Roman" panose="02020603050405020304" pitchFamily="18" charset="0"/>
                  <a:ea typeface="MS PGothic" panose="020B0600070205080204" pitchFamily="34" charset="-128"/>
                </a:defRPr>
              </a:lvl4pPr>
              <a:lvl5pPr marL="2057400" indent="-228600" defTabSz="488950">
                <a:defRPr sz="2200" b="1">
                  <a:solidFill>
                    <a:schemeClr val="tx1"/>
                  </a:solidFill>
                  <a:latin typeface="Times New Roman" panose="02020603050405020304" pitchFamily="18" charset="0"/>
                  <a:ea typeface="MS PGothic" panose="020B0600070205080204" pitchFamily="34" charset="-128"/>
                </a:defRPr>
              </a:lvl5pPr>
              <a:lvl6pPr marL="25146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spcAft>
                  <a:spcPct val="35000"/>
                </a:spcAft>
                <a:defRPr/>
              </a:pPr>
              <a:r>
                <a:rPr lang="en-US" altLang="en-US" sz="1800" dirty="0">
                  <a:solidFill>
                    <a:srgbClr val="000000"/>
                  </a:solidFill>
                  <a:latin typeface="Arial" panose="020B0604020202020204" pitchFamily="34" charset="0"/>
                  <a:ea typeface="ヒラギノ角ゴ ProN W3" panose="020B0300000000000000" pitchFamily="34" charset="-128"/>
                </a:rPr>
                <a:t>LESSON 4</a:t>
              </a:r>
            </a:p>
            <a:p>
              <a:pPr algn="ctr">
                <a:lnSpc>
                  <a:spcPct val="90000"/>
                </a:lnSpc>
                <a:spcAft>
                  <a:spcPts val="500"/>
                </a:spcAft>
                <a:defRPr/>
              </a:pPr>
              <a:r>
                <a:rPr lang="en-US" altLang="en-US" sz="1800" dirty="0">
                  <a:solidFill>
                    <a:srgbClr val="000000"/>
                  </a:solidFill>
                  <a:latin typeface="Arial" panose="020B0604020202020204" pitchFamily="34" charset="0"/>
                  <a:ea typeface="ヒラギノ角ゴ ProN W3" panose="020B0300000000000000" pitchFamily="34" charset="-128"/>
                </a:rPr>
                <a:t>Persuasion as Text: Organizational, Grammatical, and Lexical Moves in Barbara Jordan’</a:t>
              </a:r>
              <a:r>
                <a:rPr lang="en-US" altLang="ja-JP" sz="1800" dirty="0">
                  <a:solidFill>
                    <a:srgbClr val="000000"/>
                  </a:solidFill>
                  <a:latin typeface="Arial" panose="020B0604020202020204" pitchFamily="34" charset="0"/>
                  <a:ea typeface="ヒラギノ角ゴ ProN W3" panose="020B0300000000000000" pitchFamily="34" charset="-128"/>
                </a:rPr>
                <a:t>s </a:t>
              </a:r>
              <a:r>
                <a:rPr lang="en-US" altLang="ja-JP" sz="1800" i="1" dirty="0">
                  <a:solidFill>
                    <a:srgbClr val="000000"/>
                  </a:solidFill>
                  <a:latin typeface="Arial" panose="020B0604020202020204" pitchFamily="34" charset="0"/>
                  <a:ea typeface="ヒラギノ角ゴ ProN W3" panose="020B0300000000000000" pitchFamily="34" charset="-128"/>
                </a:rPr>
                <a:t>All Together Now</a:t>
              </a:r>
            </a:p>
          </p:txBody>
        </p:sp>
      </p:grpSp>
      <p:grpSp>
        <p:nvGrpSpPr>
          <p:cNvPr id="7" name="Group 26" descr="LESSON 5&#10;Putting It Together: Analyzing and Producing Persuasive Text&#10;">
            <a:extLst>
              <a:ext uri="{FF2B5EF4-FFF2-40B4-BE49-F238E27FC236}">
                <a16:creationId xmlns:a16="http://schemas.microsoft.com/office/drawing/2014/main" id="{1F00B0C8-B5D4-E346-832D-9392D2FD0C4D}"/>
              </a:ext>
            </a:extLst>
          </p:cNvPr>
          <p:cNvGrpSpPr>
            <a:grpSpLocks/>
          </p:cNvGrpSpPr>
          <p:nvPr/>
        </p:nvGrpSpPr>
        <p:grpSpPr bwMode="auto">
          <a:xfrm>
            <a:off x="683264" y="4448320"/>
            <a:ext cx="3027363" cy="1682750"/>
            <a:chOff x="1163638" y="5181600"/>
            <a:chExt cx="3027362" cy="1676400"/>
          </a:xfrm>
        </p:grpSpPr>
        <p:sp>
          <p:nvSpPr>
            <p:cNvPr id="20" name="Rounded Rectangle 19">
              <a:extLst>
                <a:ext uri="{FF2B5EF4-FFF2-40B4-BE49-F238E27FC236}">
                  <a16:creationId xmlns:a16="http://schemas.microsoft.com/office/drawing/2014/main" id="{8A4CB99B-60D3-8A4A-971E-D354953CA0E9}"/>
                </a:ext>
              </a:extLst>
            </p:cNvPr>
            <p:cNvSpPr>
              <a:spLocks noChangeArrowheads="1"/>
            </p:cNvSpPr>
            <p:nvPr/>
          </p:nvSpPr>
          <p:spPr bwMode="auto">
            <a:xfrm>
              <a:off x="1163638" y="5181600"/>
              <a:ext cx="3027362" cy="167640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23" name="Oval 10">
              <a:extLst>
                <a:ext uri="{FF2B5EF4-FFF2-40B4-BE49-F238E27FC236}">
                  <a16:creationId xmlns:a16="http://schemas.microsoft.com/office/drawing/2014/main" id="{47076728-BAD3-CE43-B417-50013331DC61}"/>
                </a:ext>
              </a:extLst>
            </p:cNvPr>
            <p:cNvSpPr/>
            <p:nvPr/>
          </p:nvSpPr>
          <p:spPr bwMode="auto">
            <a:xfrm>
              <a:off x="1279526" y="5360988"/>
              <a:ext cx="2819399" cy="13176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13970" tIns="13970" rIns="13970" bIns="13970" anchor="ctr"/>
            <a:lstStyle/>
            <a:p>
              <a:pPr algn="ctr" defTabSz="488950">
                <a:lnSpc>
                  <a:spcPct val="90000"/>
                </a:lnSpc>
                <a:spcAft>
                  <a:spcPct val="35000"/>
                </a:spcAft>
                <a:defRPr/>
              </a:pPr>
              <a:r>
                <a:rPr lang="en-US" sz="1800" dirty="0">
                  <a:solidFill>
                    <a:srgbClr val="000000"/>
                  </a:solidFill>
                  <a:ea typeface="ＭＳ Ｐゴシック" charset="0"/>
                  <a:cs typeface="ヒラギノ角ゴ ProN W3" charset="0"/>
                </a:rPr>
                <a:t>LESSON 5</a:t>
              </a:r>
            </a:p>
            <a:p>
              <a:pPr algn="ctr" defTabSz="488950">
                <a:lnSpc>
                  <a:spcPct val="90000"/>
                </a:lnSpc>
                <a:spcAft>
                  <a:spcPts val="500"/>
                </a:spcAft>
                <a:defRPr/>
              </a:pPr>
              <a:r>
                <a:rPr lang="en-US" sz="1800" dirty="0">
                  <a:solidFill>
                    <a:srgbClr val="000000"/>
                  </a:solidFill>
                  <a:ea typeface="ヒラギノ角ゴ ProN W3" charset="0"/>
                  <a:cs typeface="ヒラギノ角ゴ ProN W3" charset="0"/>
                </a:rPr>
                <a:t>Putting It Together: Analyzing and Producing Persuasive Text</a:t>
              </a:r>
            </a:p>
          </p:txBody>
        </p:sp>
      </p:grpSp>
      <p:sp>
        <p:nvSpPr>
          <p:cNvPr id="8" name="Title 7">
            <a:extLst>
              <a:ext uri="{FF2B5EF4-FFF2-40B4-BE49-F238E27FC236}">
                <a16:creationId xmlns:a16="http://schemas.microsoft.com/office/drawing/2014/main" id="{7F419BDD-6DFD-20E6-A86A-8498C287DBCD}"/>
              </a:ext>
            </a:extLst>
          </p:cNvPr>
          <p:cNvSpPr>
            <a:spLocks noGrp="1"/>
          </p:cNvSpPr>
          <p:nvPr>
            <p:ph type="title"/>
          </p:nvPr>
        </p:nvSpPr>
        <p:spPr>
          <a:xfrm>
            <a:off x="3107733" y="3427161"/>
            <a:ext cx="3027363" cy="914400"/>
          </a:xfrm>
        </p:spPr>
        <p:txBody>
          <a:bodyPr/>
          <a:lstStyle/>
          <a:p>
            <a:pPr eaLnBrk="1" hangingPunct="1">
              <a:spcAft>
                <a:spcPts val="500"/>
              </a:spcAft>
            </a:pPr>
            <a: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UNIT</a:t>
            </a:r>
            <a:b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br>
            <a: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Persuasion Across Time and Space: </a:t>
            </a:r>
            <a:b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br>
            <a: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Analyzing and Producing Persuasive Texts</a:t>
            </a:r>
            <a:b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br>
            <a: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(ell.stanford.edu)</a:t>
            </a:r>
            <a:b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br>
            <a: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 </a:t>
            </a:r>
            <a:br>
              <a:rPr lang="en-US" altLang="en-US" sz="1800" b="1"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b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360"/>
                                          </p:val>
                                        </p:tav>
                                        <p:tav tm="100000">
                                          <p:val>
                                            <p:fltVal val="0"/>
                                          </p:val>
                                        </p:tav>
                                      </p:tavLst>
                                    </p:anim>
                                    <p:animEffect transition="in" filter="fade">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360"/>
                                          </p:val>
                                        </p:tav>
                                        <p:tav tm="100000">
                                          <p:val>
                                            <p:fltVal val="0"/>
                                          </p:val>
                                        </p:tav>
                                      </p:tavLst>
                                    </p:anim>
                                    <p:animEffect transition="in" filter="fade">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 calcmode="lin" valueType="num">
                                      <p:cBhvr>
                                        <p:cTn id="41" dur="500" fill="hold"/>
                                        <p:tgtEl>
                                          <p:spTgt spid="7"/>
                                        </p:tgtEl>
                                        <p:attrNameLst>
                                          <p:attrName>style.rotation</p:attrName>
                                        </p:attrNameLst>
                                      </p:cBhvr>
                                      <p:tavLst>
                                        <p:tav tm="0">
                                          <p:val>
                                            <p:fltVal val="360"/>
                                          </p:val>
                                        </p:tav>
                                        <p:tav tm="100000">
                                          <p:val>
                                            <p:fltVal val="0"/>
                                          </p:val>
                                        </p:tav>
                                      </p:tavLst>
                                    </p:anim>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009C73E-5472-1044-A727-D28D75CA681A}"/>
              </a:ext>
            </a:extLst>
          </p:cNvPr>
          <p:cNvSpPr>
            <a:spLocks noGrp="1" noChangeArrowheads="1"/>
          </p:cNvSpPr>
          <p:nvPr>
            <p:ph type="title"/>
          </p:nvPr>
        </p:nvSpPr>
        <p:spPr/>
        <p:txBody>
          <a:bodyPr/>
          <a:lstStyle/>
          <a:p>
            <a:r>
              <a:rPr lang="en-US" altLang="en-US" dirty="0"/>
              <a:t>Three Parts to the Lesson</a:t>
            </a:r>
          </a:p>
        </p:txBody>
      </p:sp>
      <p:sp>
        <p:nvSpPr>
          <p:cNvPr id="3" name="Content Placeholder 2">
            <a:extLst>
              <a:ext uri="{FF2B5EF4-FFF2-40B4-BE49-F238E27FC236}">
                <a16:creationId xmlns:a16="http://schemas.microsoft.com/office/drawing/2014/main" id="{D5D01FB8-1AE5-F14D-89C8-4729F6EC7419}"/>
              </a:ext>
            </a:extLst>
          </p:cNvPr>
          <p:cNvSpPr>
            <a:spLocks noGrp="1"/>
          </p:cNvSpPr>
          <p:nvPr>
            <p:ph idx="1"/>
          </p:nvPr>
        </p:nvSpPr>
        <p:spPr/>
        <p:txBody>
          <a:bodyPr/>
          <a:lstStyle/>
          <a:p>
            <a:pPr>
              <a:defRPr/>
            </a:pPr>
            <a:r>
              <a:rPr lang="en-US" altLang="en-US" dirty="0">
                <a:latin typeface="+mj-lt"/>
              </a:rPr>
              <a:t>Part 1: Preparing the learner to read the text.</a:t>
            </a:r>
          </a:p>
          <a:p>
            <a:pPr>
              <a:defRPr/>
            </a:pPr>
            <a:r>
              <a:rPr lang="en-US" altLang="en-US" dirty="0">
                <a:latin typeface="+mj-lt"/>
              </a:rPr>
              <a:t>Part 2: Interacting with the text to provide students with opportunities to read and reread the text to deepen their understanding.</a:t>
            </a:r>
          </a:p>
          <a:p>
            <a:pPr>
              <a:defRPr/>
            </a:pPr>
            <a:r>
              <a:rPr lang="en-US" altLang="en-US" dirty="0">
                <a:latin typeface="+mj-lt"/>
              </a:rPr>
              <a:t>Part 3: Extending the understanding to allow students to show their understanding of the text. </a:t>
            </a:r>
          </a:p>
          <a:p>
            <a:pPr>
              <a:defRP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Targets in the Model </a:t>
            </a:r>
            <a:r>
              <a:rPr lang="en-US" i="1" dirty="0"/>
              <a:t>Gettysburg Address </a:t>
            </a:r>
            <a:r>
              <a:rPr lang="en-US" dirty="0"/>
              <a:t>Lesson</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3305811714"/>
              </p:ext>
            </p:extLst>
          </p:nvPr>
        </p:nvGraphicFramePr>
        <p:xfrm>
          <a:off x="533400" y="1524000"/>
          <a:ext cx="8229600" cy="46786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863206087"/>
                    </a:ext>
                  </a:extLst>
                </a:gridCol>
                <a:gridCol w="4114800">
                  <a:extLst>
                    <a:ext uri="{9D8B030D-6E8A-4147-A177-3AD203B41FA5}">
                      <a16:colId xmlns:a16="http://schemas.microsoft.com/office/drawing/2014/main" val="2185880445"/>
                    </a:ext>
                  </a:extLst>
                </a:gridCol>
              </a:tblGrid>
              <a:tr h="354267">
                <a:tc>
                  <a:txBody>
                    <a:bodyPr/>
                    <a:lstStyle/>
                    <a:p>
                      <a:pPr algn="ctr"/>
                      <a:r>
                        <a:rPr lang="en-US" dirty="0"/>
                        <a:t>CCR Standards</a:t>
                      </a:r>
                    </a:p>
                  </a:txBody>
                  <a:tcPr/>
                </a:tc>
                <a:tc>
                  <a:txBody>
                    <a:bodyPr/>
                    <a:lstStyle/>
                    <a:p>
                      <a:pPr algn="ctr"/>
                      <a:r>
                        <a:rPr lang="en-US" dirty="0"/>
                        <a:t>ELP Standards</a:t>
                      </a:r>
                    </a:p>
                  </a:txBody>
                  <a:tcPr/>
                </a:tc>
                <a:extLst>
                  <a:ext uri="{0D108BD9-81ED-4DB2-BD59-A6C34878D82A}">
                    <a16:rowId xmlns:a16="http://schemas.microsoft.com/office/drawing/2014/main" val="1015774269"/>
                  </a:ext>
                </a:extLst>
              </a:tr>
              <a:tr h="3809801">
                <a:tc>
                  <a:txBody>
                    <a:bodyPr/>
                    <a:lstStyle/>
                    <a:p>
                      <a:pPr marL="0" indent="0">
                        <a:spcBef>
                          <a:spcPts val="300"/>
                        </a:spcBef>
                        <a:spcAft>
                          <a:spcPts val="300"/>
                        </a:spcAft>
                        <a:buFont typeface="Arial" panose="020B0604020202020204" pitchFamily="34" charset="0"/>
                        <a:buNone/>
                        <a:tabLst/>
                      </a:pPr>
                      <a:r>
                        <a:rPr lang="en-US" sz="1800" dirty="0"/>
                        <a:t>Reading standards:</a:t>
                      </a:r>
                    </a:p>
                    <a:p>
                      <a:pPr marL="466725" indent="-177800">
                        <a:spcBef>
                          <a:spcPts val="300"/>
                        </a:spcBef>
                        <a:spcAft>
                          <a:spcPts val="300"/>
                        </a:spcAft>
                        <a:buFont typeface="Arial" panose="020B0604020202020204" pitchFamily="34" charset="0"/>
                        <a:buChar char="•"/>
                        <a:tabLst/>
                      </a:pPr>
                      <a:r>
                        <a:rPr lang="en-US" sz="1800" dirty="0"/>
                        <a:t>read closely; draw inferences (standard 1, </a:t>
                      </a:r>
                      <a:r>
                        <a:rPr lang="en-US" sz="1800" dirty="0">
                          <a:solidFill>
                            <a:schemeClr val="tx1"/>
                          </a:solidFill>
                        </a:rPr>
                        <a:t>levels B</a:t>
                      </a:r>
                      <a:r>
                        <a:rPr lang="en-US" sz="1800" strike="sngStrike" dirty="0">
                          <a:solidFill>
                            <a:schemeClr val="tx1"/>
                          </a:solidFill>
                        </a:rPr>
                        <a:t>-</a:t>
                      </a:r>
                      <a:r>
                        <a:rPr lang="en-US" sz="1800" dirty="0">
                          <a:solidFill>
                            <a:schemeClr val="tx1"/>
                          </a:solidFill>
                        </a:rPr>
                        <a:t>D)</a:t>
                      </a:r>
                    </a:p>
                    <a:p>
                      <a:pPr marL="466725" marR="0" lvl="0" indent="-17780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dirty="0">
                          <a:solidFill>
                            <a:schemeClr val="tx1"/>
                          </a:solidFill>
                        </a:rPr>
                        <a:t>identify main ideas and key details (standard 2, level D)</a:t>
                      </a:r>
                    </a:p>
                    <a:p>
                      <a:pPr marL="466725" indent="-177800">
                        <a:spcBef>
                          <a:spcPts val="300"/>
                        </a:spcBef>
                        <a:spcAft>
                          <a:spcPts val="300"/>
                        </a:spcAft>
                        <a:buFont typeface="Arial" panose="020B0604020202020204" pitchFamily="34" charset="0"/>
                        <a:buChar char="•"/>
                        <a:tabLst/>
                      </a:pPr>
                      <a:r>
                        <a:rPr lang="en-US" sz="1800" dirty="0">
                          <a:solidFill>
                            <a:schemeClr val="tx1"/>
                          </a:solidFill>
                        </a:rPr>
                        <a:t>reading fluency (Foundational Skills standard 4, level C)</a:t>
                      </a:r>
                    </a:p>
                    <a:p>
                      <a:pPr marL="466725" marR="0" lvl="0" indent="-17780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dirty="0">
                          <a:solidFill>
                            <a:schemeClr val="tx1"/>
                          </a:solidFill>
                        </a:rPr>
                        <a:t>interpret visual information (standard 7, level C)</a:t>
                      </a:r>
                    </a:p>
                    <a:p>
                      <a:pPr marL="288925"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US" sz="800" dirty="0">
                        <a:solidFill>
                          <a:schemeClr val="tx1"/>
                        </a:solidFill>
                      </a:endParaRPr>
                    </a:p>
                    <a:p>
                      <a:pPr marL="1270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dirty="0">
                          <a:solidFill>
                            <a:schemeClr val="tx1"/>
                          </a:solidFill>
                        </a:rPr>
                        <a:t>Speaking and listening standard:</a:t>
                      </a:r>
                    </a:p>
                    <a:p>
                      <a:pPr marL="468313" marR="0" lvl="0" indent="-179388"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dirty="0">
                          <a:solidFill>
                            <a:schemeClr val="tx1"/>
                          </a:solidFill>
                        </a:rPr>
                        <a:t>engage in a range of collaborative conversations with peers (standard 1, levels B-D)</a:t>
                      </a:r>
                    </a:p>
                  </a:txBody>
                  <a:tcPr/>
                </a:tc>
                <a:tc>
                  <a:txBody>
                    <a:bodyPr/>
                    <a:lstStyle/>
                    <a:p>
                      <a:pPr marL="0" indent="0">
                        <a:spcBef>
                          <a:spcPts val="600"/>
                        </a:spcBef>
                        <a:spcAft>
                          <a:spcPts val="0"/>
                        </a:spcAft>
                        <a:buFont typeface="Arial" panose="020B0604020202020204" pitchFamily="34" charset="0"/>
                        <a:buNone/>
                        <a:tabLst/>
                      </a:pPr>
                      <a:r>
                        <a:rPr lang="en-US" sz="1800" dirty="0"/>
                        <a:t>Reading and viewing standard 1:</a:t>
                      </a:r>
                    </a:p>
                    <a:p>
                      <a:pPr marL="180975" indent="-180975">
                        <a:spcBef>
                          <a:spcPts val="600"/>
                        </a:spcBef>
                        <a:spcAft>
                          <a:spcPts val="0"/>
                        </a:spcAft>
                        <a:buFont typeface="Arial" panose="020B0604020202020204" pitchFamily="34" charset="0"/>
                        <a:buChar char="•"/>
                        <a:tabLst/>
                      </a:pPr>
                      <a:r>
                        <a:rPr lang="en-US" sz="1800" dirty="0"/>
                        <a:t>construct meaning through viewing and reading (levels 3-5)</a:t>
                      </a:r>
                    </a:p>
                    <a:p>
                      <a:pPr marL="0" indent="0">
                        <a:spcBef>
                          <a:spcPts val="600"/>
                        </a:spcBef>
                        <a:spcAft>
                          <a:spcPts val="0"/>
                        </a:spcAft>
                        <a:buFont typeface="Arial" panose="020B0604020202020204" pitchFamily="34" charset="0"/>
                        <a:buNone/>
                        <a:tabLst/>
                      </a:pPr>
                      <a:endParaRPr lang="en-US" sz="1800" dirty="0"/>
                    </a:p>
                    <a:p>
                      <a:pPr marL="0" indent="0">
                        <a:spcBef>
                          <a:spcPts val="600"/>
                        </a:spcBef>
                        <a:spcAft>
                          <a:spcPts val="0"/>
                        </a:spcAft>
                        <a:buFont typeface="Arial" panose="020B0604020202020204" pitchFamily="34" charset="0"/>
                        <a:buNone/>
                        <a:tabLst/>
                      </a:pPr>
                      <a:r>
                        <a:rPr lang="en-US" sz="1800" dirty="0"/>
                        <a:t>Collaboration &amp; communication standard 2:</a:t>
                      </a:r>
                    </a:p>
                    <a:p>
                      <a:pPr marL="180975" indent="-180975">
                        <a:spcBef>
                          <a:spcPts val="600"/>
                        </a:spcBef>
                        <a:spcAft>
                          <a:spcPts val="0"/>
                        </a:spcAft>
                        <a:buFont typeface="Arial" panose="020B0604020202020204" pitchFamily="34" charset="0"/>
                        <a:buChar char="•"/>
                        <a:tabLst/>
                      </a:pPr>
                      <a:r>
                        <a:rPr lang="en-US" sz="1800" dirty="0"/>
                        <a:t>participate in oral exchanges of information and ideas (levels 3-5)</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402826255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Targets in the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1351532036"/>
              </p:ext>
            </p:extLst>
          </p:nvPr>
        </p:nvGraphicFramePr>
        <p:xfrm>
          <a:off x="533400" y="1524000"/>
          <a:ext cx="8077200" cy="483108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354267">
                <a:tc>
                  <a:txBody>
                    <a:bodyPr/>
                    <a:lstStyle/>
                    <a:p>
                      <a:pPr algn="ctr"/>
                      <a:r>
                        <a:rPr lang="en-US" dirty="0"/>
                        <a:t>CCR Standards</a:t>
                      </a:r>
                    </a:p>
                  </a:txBody>
                  <a:tcPr/>
                </a:tc>
                <a:tc>
                  <a:txBody>
                    <a:bodyPr/>
                    <a:lstStyle/>
                    <a:p>
                      <a:pPr algn="ctr"/>
                      <a:r>
                        <a:rPr lang="en-US" dirty="0"/>
                        <a:t>ELP Standards</a:t>
                      </a:r>
                    </a:p>
                  </a:txBody>
                  <a:tcPr/>
                </a:tc>
                <a:extLst>
                  <a:ext uri="{0D108BD9-81ED-4DB2-BD59-A6C34878D82A}">
                    <a16:rowId xmlns:a16="http://schemas.microsoft.com/office/drawing/2014/main" val="1015774269"/>
                  </a:ext>
                </a:extLst>
              </a:tr>
              <a:tr h="4343201">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Language standards:</a:t>
                      </a:r>
                    </a:p>
                    <a:p>
                      <a:pPr marL="285750" marR="0" lvl="0" indent="-1603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800" dirty="0"/>
                        <a:t>roots and affixes (4, level C)</a:t>
                      </a:r>
                    </a:p>
                    <a:p>
                      <a:pPr marL="285750" indent="-160338">
                        <a:spcBef>
                          <a:spcPts val="600"/>
                        </a:spcBef>
                        <a:spcAft>
                          <a:spcPts val="0"/>
                        </a:spcAft>
                        <a:buFont typeface="Arial" panose="020B0604020202020204" pitchFamily="34" charset="0"/>
                        <a:buChar char="•"/>
                        <a:tabLst/>
                      </a:pPr>
                      <a:r>
                        <a:rPr lang="en-US" sz="1800" dirty="0"/>
                        <a:t>meaning of words from context (4, level D)</a:t>
                      </a:r>
                    </a:p>
                    <a:p>
                      <a:pPr marL="285750" marR="0" lvl="0" indent="-1603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800" dirty="0"/>
                        <a:t>word relationships; shades of meaning (5, level C)</a:t>
                      </a:r>
                    </a:p>
                    <a:p>
                      <a:pPr marL="285750" indent="-160338">
                        <a:spcBef>
                          <a:spcPts val="600"/>
                        </a:spcBef>
                        <a:spcAft>
                          <a:spcPts val="0"/>
                        </a:spcAft>
                        <a:buFont typeface="Arial" panose="020B0604020202020204" pitchFamily="34" charset="0"/>
                        <a:buChar char="•"/>
                        <a:tabLst/>
                      </a:pPr>
                      <a:r>
                        <a:rPr lang="en-US" sz="1800" dirty="0"/>
                        <a:t>academic &amp; domain-specific words (6, level D)</a:t>
                      </a:r>
                    </a:p>
                    <a:p>
                      <a:pPr marL="0" indent="0">
                        <a:spcBef>
                          <a:spcPts val="600"/>
                        </a:spcBef>
                        <a:spcAft>
                          <a:spcPts val="600"/>
                        </a:spcAft>
                        <a:buFont typeface="Arial" panose="020B0604020202020204" pitchFamily="34" charset="0"/>
                        <a:buNone/>
                        <a:tabLst/>
                      </a:pPr>
                      <a:endParaRPr lang="en-US" sz="1800" dirty="0"/>
                    </a:p>
                    <a:p>
                      <a:pPr marL="0" indent="0">
                        <a:spcBef>
                          <a:spcPts val="600"/>
                        </a:spcBef>
                        <a:spcAft>
                          <a:spcPts val="0"/>
                        </a:spcAft>
                        <a:buFont typeface="Arial" panose="020B0604020202020204" pitchFamily="34" charset="0"/>
                        <a:buNone/>
                        <a:tabLst/>
                      </a:pPr>
                      <a:r>
                        <a:rPr lang="en-US" sz="1800" dirty="0"/>
                        <a:t>Writing standard:</a:t>
                      </a:r>
                    </a:p>
                    <a:p>
                      <a:pPr marL="238125" indent="-112713">
                        <a:spcBef>
                          <a:spcPts val="600"/>
                        </a:spcBef>
                        <a:spcAft>
                          <a:spcPts val="0"/>
                        </a:spcAft>
                        <a:buFont typeface="Arial" panose="020B0604020202020204" pitchFamily="34" charset="0"/>
                        <a:buChar char="•"/>
                        <a:tabLst/>
                      </a:pPr>
                      <a:r>
                        <a:rPr lang="en-US" sz="1800" dirty="0"/>
                        <a:t>clear and coherent writing (4, level D)</a:t>
                      </a:r>
                    </a:p>
                  </a:txBody>
                  <a:tcPr/>
                </a:tc>
                <a:tc>
                  <a:txBody>
                    <a:bodyPr/>
                    <a:lstStyle/>
                    <a:p>
                      <a:pPr marL="12700" indent="0">
                        <a:spcBef>
                          <a:spcPts val="600"/>
                        </a:spcBef>
                        <a:spcAft>
                          <a:spcPts val="0"/>
                        </a:spcAft>
                        <a:buFont typeface="Arial" panose="020B0604020202020204" pitchFamily="34" charset="0"/>
                        <a:buNone/>
                        <a:tabLst/>
                      </a:pPr>
                      <a:r>
                        <a:rPr lang="en-US" sz="1800" dirty="0"/>
                        <a:t>Language standards:</a:t>
                      </a:r>
                    </a:p>
                    <a:p>
                      <a:pPr marL="285750" indent="-160338">
                        <a:spcBef>
                          <a:spcPts val="600"/>
                        </a:spcBef>
                        <a:spcAft>
                          <a:spcPts val="0"/>
                        </a:spcAft>
                        <a:buFont typeface="Arial" panose="020B0604020202020204" pitchFamily="34" charset="0"/>
                        <a:buChar char="•"/>
                        <a:tabLst/>
                      </a:pPr>
                      <a:r>
                        <a:rPr lang="en-US" sz="1800" dirty="0"/>
                        <a:t>adapting language choices when writing or speaking (standard 7, levels 4-5)</a:t>
                      </a:r>
                    </a:p>
                    <a:p>
                      <a:pPr marL="285750" indent="-160338">
                        <a:spcBef>
                          <a:spcPts val="600"/>
                        </a:spcBef>
                        <a:spcAft>
                          <a:spcPts val="0"/>
                        </a:spcAft>
                        <a:buFont typeface="Arial" panose="020B0604020202020204" pitchFamily="34" charset="0"/>
                        <a:buChar char="•"/>
                        <a:tabLst/>
                      </a:pPr>
                      <a:r>
                        <a:rPr lang="en-US" sz="1800" dirty="0"/>
                        <a:t>meaning of words and phrases (standard 8, levels 3-5):</a:t>
                      </a:r>
                    </a:p>
                    <a:p>
                      <a:pPr marL="468313" lvl="1" indent="-138113">
                        <a:spcBef>
                          <a:spcPts val="600"/>
                        </a:spcBef>
                        <a:spcAft>
                          <a:spcPts val="0"/>
                        </a:spcAft>
                        <a:buFont typeface="Arial" panose="020B0604020202020204" pitchFamily="34" charset="0"/>
                        <a:buChar char="•"/>
                        <a:tabLst/>
                      </a:pPr>
                      <a:r>
                        <a:rPr lang="en-US" sz="1800" dirty="0"/>
                        <a:t>in context </a:t>
                      </a:r>
                    </a:p>
                    <a:p>
                      <a:pPr marL="468313" lvl="1" indent="-138113">
                        <a:spcBef>
                          <a:spcPts val="600"/>
                        </a:spcBef>
                        <a:spcAft>
                          <a:spcPts val="0"/>
                        </a:spcAft>
                        <a:buFont typeface="Arial" panose="020B0604020202020204" pitchFamily="34" charset="0"/>
                        <a:buChar char="•"/>
                        <a:tabLst/>
                      </a:pPr>
                      <a:r>
                        <a:rPr lang="en-US" sz="1800" dirty="0"/>
                        <a:t>using English morphology </a:t>
                      </a:r>
                    </a:p>
                    <a:p>
                      <a:pPr marL="468313" lvl="1" indent="-138113">
                        <a:spcBef>
                          <a:spcPts val="600"/>
                        </a:spcBef>
                        <a:spcAft>
                          <a:spcPts val="0"/>
                        </a:spcAft>
                        <a:buFont typeface="Arial" panose="020B0604020202020204" pitchFamily="34" charset="0"/>
                        <a:buChar char="•"/>
                        <a:tabLst/>
                      </a:pPr>
                      <a:r>
                        <a:rPr lang="en-US" sz="1800" dirty="0"/>
                        <a:t>academic &amp; domain-specific words </a:t>
                      </a:r>
                    </a:p>
                    <a:p>
                      <a:pPr marL="91440" lvl="0" indent="-179388">
                        <a:spcBef>
                          <a:spcPts val="600"/>
                        </a:spcBef>
                        <a:spcAft>
                          <a:spcPts val="600"/>
                        </a:spcAft>
                        <a:buFont typeface="Arial" panose="020B0604020202020204" pitchFamily="34" charset="0"/>
                        <a:buNone/>
                        <a:tabLst/>
                      </a:pPr>
                      <a:endParaRPr lang="en-US" sz="800" dirty="0"/>
                    </a:p>
                    <a:p>
                      <a:pPr marL="91440" lvl="0" indent="-179388">
                        <a:spcBef>
                          <a:spcPts val="600"/>
                        </a:spcBef>
                        <a:spcAft>
                          <a:spcPts val="0"/>
                        </a:spcAft>
                        <a:buFont typeface="Arial" panose="020B0604020202020204" pitchFamily="34" charset="0"/>
                        <a:buNone/>
                        <a:tabLst/>
                      </a:pPr>
                      <a:r>
                        <a:rPr lang="en-US" sz="1800" dirty="0"/>
                        <a:t>Writing standard:</a:t>
                      </a:r>
                    </a:p>
                    <a:p>
                      <a:pPr marL="288925" lvl="0" indent="-163513">
                        <a:spcBef>
                          <a:spcPts val="600"/>
                        </a:spcBef>
                        <a:spcAft>
                          <a:spcPts val="0"/>
                        </a:spcAft>
                        <a:buFont typeface="Arial" panose="020B0604020202020204" pitchFamily="34" charset="0"/>
                        <a:buChar char="•"/>
                        <a:tabLst/>
                      </a:pPr>
                      <a:r>
                        <a:rPr lang="en-US" sz="1800" dirty="0"/>
                        <a:t>clear and coherent speech and text (standard 9, levels 4-5)</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83136543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1295447-9948-0A22-DE0F-81BF95DA79A0}"/>
              </a:ext>
            </a:extLst>
          </p:cNvPr>
          <p:cNvSpPr>
            <a:spLocks noGrp="1"/>
          </p:cNvSpPr>
          <p:nvPr>
            <p:ph type="title"/>
          </p:nvPr>
        </p:nvSpPr>
        <p:spPr/>
        <p:txBody>
          <a:bodyPr/>
          <a:lstStyle/>
          <a:p>
            <a:pPr>
              <a:defRPr/>
            </a:pPr>
            <a:r>
              <a:rPr lang="en-US" sz="3600" dirty="0">
                <a:ea typeface="MS PGothic" charset="0"/>
              </a:rPr>
              <a:t>Part One of the Model Lesson: </a:t>
            </a:r>
            <a:br>
              <a:rPr lang="en-US" sz="3600" dirty="0">
                <a:ea typeface="MS PGothic" charset="0"/>
              </a:rPr>
            </a:br>
            <a:r>
              <a:rPr lang="en-US" sz="3600" dirty="0">
                <a:ea typeface="MS PGothic" charset="0"/>
              </a:rPr>
              <a:t>Preparing the Learner</a:t>
            </a:r>
            <a:endParaRPr lang="en-US" dirty="0"/>
          </a:p>
        </p:txBody>
      </p:sp>
      <p:sp>
        <p:nvSpPr>
          <p:cNvPr id="13" name="Content Placeholder 12">
            <a:extLst>
              <a:ext uri="{FF2B5EF4-FFF2-40B4-BE49-F238E27FC236}">
                <a16:creationId xmlns:a16="http://schemas.microsoft.com/office/drawing/2014/main" id="{4E324C54-D035-31CD-75CE-24FD6293B0C7}"/>
              </a:ext>
            </a:extLst>
          </p:cNvPr>
          <p:cNvSpPr>
            <a:spLocks noGrp="1"/>
          </p:cNvSpPr>
          <p:nvPr>
            <p:ph idx="1"/>
          </p:nvPr>
        </p:nvSpPr>
        <p:spPr>
          <a:xfrm>
            <a:off x="990600" y="1882914"/>
            <a:ext cx="5181600" cy="4365486"/>
          </a:xfrm>
        </p:spPr>
        <p:txBody>
          <a:bodyPr/>
          <a:lstStyle/>
          <a:p>
            <a:pPr marL="0" indent="0">
              <a:buNone/>
            </a:pPr>
            <a:r>
              <a:rPr lang="en-US" altLang="en-US" dirty="0">
                <a:solidFill>
                  <a:srgbClr val="000000"/>
                </a:solidFill>
                <a:latin typeface="Arial" panose="020B0604020202020204" pitchFamily="34" charset="0"/>
                <a:cs typeface="Arial" panose="020B0604020202020204" pitchFamily="34" charset="0"/>
              </a:rPr>
              <a:t>Selected short readings &amp; discussions (not lectures) build background knowledge.</a:t>
            </a:r>
          </a:p>
          <a:p>
            <a:pPr marL="0" indent="0">
              <a:buNone/>
            </a:pPr>
            <a:r>
              <a:rPr lang="en-US" dirty="0">
                <a:solidFill>
                  <a:srgbClr val="000000"/>
                </a:solidFill>
                <a:ea typeface="MS PGothic" charset="0"/>
                <a:cs typeface="MS PGothic" charset="0"/>
              </a:rPr>
              <a:t>Visuals and movies build understanding of time and place. </a:t>
            </a:r>
          </a:p>
          <a:p>
            <a:pPr marL="0" indent="0">
              <a:buNone/>
            </a:pPr>
            <a:r>
              <a:rPr lang="en-US" dirty="0">
                <a:solidFill>
                  <a:srgbClr val="000000"/>
                </a:solidFill>
                <a:ea typeface="MS PGothic" charset="0"/>
                <a:cs typeface="MS PGothic" charset="0"/>
              </a:rPr>
              <a:t>Volume of reading contributes to word knowledge and topic understanding.</a:t>
            </a:r>
          </a:p>
          <a:p>
            <a:pPr marL="0" indent="0">
              <a:buNone/>
            </a:pPr>
            <a:r>
              <a:rPr lang="en-US" dirty="0">
                <a:solidFill>
                  <a:srgbClr val="000000"/>
                </a:solidFill>
                <a:ea typeface="MS PGothic" charset="0"/>
                <a:cs typeface="MS PGothic" charset="0"/>
              </a:rPr>
              <a:t>Explicit links to past learning and experiences improve retention. </a:t>
            </a:r>
          </a:p>
          <a:p>
            <a:pPr marL="0" indent="0">
              <a:buNone/>
            </a:pPr>
            <a:endParaRPr lang="en-US" dirty="0"/>
          </a:p>
        </p:txBody>
      </p:sp>
      <p:pic>
        <p:nvPicPr>
          <p:cNvPr id="6" name="title picture" descr="Abraham Lincoln">
            <a:extLst>
              <a:ext uri="{FF2B5EF4-FFF2-40B4-BE49-F238E27FC236}">
                <a16:creationId xmlns:a16="http://schemas.microsoft.com/office/drawing/2014/main" id="{9269F6ED-CBA1-4CD7-90C5-54DBF79702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3021" y="1752600"/>
            <a:ext cx="24036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avy blue check mark 3 icon - Free navy blue check mark icons">
            <a:extLst>
              <a:ext uri="{FF2B5EF4-FFF2-40B4-BE49-F238E27FC236}">
                <a16:creationId xmlns:a16="http://schemas.microsoft.com/office/drawing/2014/main" id="{92E18191-5759-45ED-B791-98421919101D}"/>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1882914"/>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y blue check mark 3 icon - Free navy blue check mark icons">
            <a:extLst>
              <a:ext uri="{FF2B5EF4-FFF2-40B4-BE49-F238E27FC236}">
                <a16:creationId xmlns:a16="http://schemas.microsoft.com/office/drawing/2014/main" id="{C463A002-BAAF-4833-9674-228753E0371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050" y="3136612"/>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avy blue check mark 3 icon - Free navy blue check mark icons">
            <a:extLst>
              <a:ext uri="{FF2B5EF4-FFF2-40B4-BE49-F238E27FC236}">
                <a16:creationId xmlns:a16="http://schemas.microsoft.com/office/drawing/2014/main" id="{97A9BE27-BCE9-4358-9DB5-35CAE9EC633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4208221"/>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avy blue check mark 3 icon - Free navy blue check mark icons">
            <a:extLst>
              <a:ext uri="{FF2B5EF4-FFF2-40B4-BE49-F238E27FC236}">
                <a16:creationId xmlns:a16="http://schemas.microsoft.com/office/drawing/2014/main" id="{71AE775F-B38A-44EB-8B7C-27DE1854C77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822" y="5244927"/>
            <a:ext cx="479286" cy="4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0723-1A68-1C47-8BF4-15278D1E9AE7}"/>
              </a:ext>
            </a:extLst>
          </p:cNvPr>
          <p:cNvSpPr>
            <a:spLocks noGrp="1"/>
          </p:cNvSpPr>
          <p:nvPr>
            <p:ph type="title"/>
          </p:nvPr>
        </p:nvSpPr>
        <p:spPr>
          <a:xfrm>
            <a:off x="762000" y="3429000"/>
            <a:ext cx="7620000" cy="914400"/>
          </a:xfrm>
        </p:spPr>
        <p:txBody>
          <a:bodyPr/>
          <a:lstStyle/>
          <a:p>
            <a:pPr marL="0" indent="0" algn="ctr">
              <a:lnSpc>
                <a:spcPct val="100000"/>
              </a:lnSpc>
              <a:spcBef>
                <a:spcPts val="0"/>
              </a:spcBef>
              <a:spcAft>
                <a:spcPts val="0"/>
              </a:spcAft>
              <a:buNone/>
            </a:pPr>
            <a:r>
              <a:rPr lang="en-US" sz="3200" dirty="0"/>
              <a:t>OCTAE Welcomes You to</a:t>
            </a:r>
            <a:br>
              <a:rPr lang="en-US" sz="3200" dirty="0"/>
            </a:br>
            <a:r>
              <a:rPr lang="en-US" sz="3200" dirty="0"/>
              <a:t>Standards-in-Action 2.0!</a:t>
            </a:r>
            <a:br>
              <a:rPr lang="en-US" sz="3200" dirty="0"/>
            </a:br>
            <a:endParaRPr lang="en-US" sz="3200" dirty="0"/>
          </a:p>
        </p:txBody>
      </p:sp>
    </p:spTree>
    <p:extLst>
      <p:ext uri="{BB962C8B-B14F-4D97-AF65-F5344CB8AC3E}">
        <p14:creationId xmlns:p14="http://schemas.microsoft.com/office/powerpoint/2010/main" val="216437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DE39AE-6E6C-1270-FD92-7032A07CE662}"/>
              </a:ext>
            </a:extLst>
          </p:cNvPr>
          <p:cNvSpPr>
            <a:spLocks noGrp="1"/>
          </p:cNvSpPr>
          <p:nvPr>
            <p:ph type="title"/>
          </p:nvPr>
        </p:nvSpPr>
        <p:spPr/>
        <p:txBody>
          <a:bodyPr/>
          <a:lstStyle/>
          <a:p>
            <a:r>
              <a:rPr lang="en-US" altLang="en-US" dirty="0"/>
              <a:t>Instructional Activity 1 to Prepare the Learner:</a:t>
            </a:r>
            <a:endParaRPr lang="en-US" dirty="0"/>
          </a:p>
        </p:txBody>
      </p:sp>
      <p:sp>
        <p:nvSpPr>
          <p:cNvPr id="35842" name="Text Placeholder 2">
            <a:extLst>
              <a:ext uri="{FF2B5EF4-FFF2-40B4-BE49-F238E27FC236}">
                <a16:creationId xmlns:a16="http://schemas.microsoft.com/office/drawing/2014/main" id="{556BD5B5-957C-2B49-89AE-93365F406675}"/>
              </a:ext>
            </a:extLst>
          </p:cNvPr>
          <p:cNvSpPr>
            <a:spLocks noGrp="1" noChangeArrowheads="1"/>
          </p:cNvSpPr>
          <p:nvPr>
            <p:ph type="body" idx="1"/>
          </p:nvPr>
        </p:nvSpPr>
        <p:spPr/>
        <p:txBody>
          <a:bodyPr/>
          <a:lstStyle/>
          <a:p>
            <a:r>
              <a:rPr lang="en-US" altLang="en-US" sz="3200" i="1" dirty="0"/>
              <a:t>Build Knowledge With the Lincoln Video</a:t>
            </a:r>
            <a:endParaRPr lang="en-US" altLang="en-US" sz="2900"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239D-CAE1-DA11-0DA5-3B4903D70803}"/>
              </a:ext>
            </a:extLst>
          </p:cNvPr>
          <p:cNvSpPr>
            <a:spLocks noGrp="1"/>
          </p:cNvSpPr>
          <p:nvPr>
            <p:ph type="title"/>
          </p:nvPr>
        </p:nvSpPr>
        <p:spPr/>
        <p:txBody>
          <a:bodyPr/>
          <a:lstStyle/>
          <a:p>
            <a:r>
              <a:rPr lang="en-US" altLang="en-US" dirty="0"/>
              <a:t>Purpose of Lincoln Video Activity</a:t>
            </a:r>
            <a:endParaRPr lang="en-US" dirty="0"/>
          </a:p>
        </p:txBody>
      </p:sp>
      <p:pic>
        <p:nvPicPr>
          <p:cNvPr id="6" name="Picture 4" descr="Video screenshot of Lincoln Video">
            <a:extLst>
              <a:ext uri="{FF2B5EF4-FFF2-40B4-BE49-F238E27FC236}">
                <a16:creationId xmlns:a16="http://schemas.microsoft.com/office/drawing/2014/main" id="{9E468D6E-F46A-4137-9545-6924E7264A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72"/>
          <a:stretch/>
        </p:blipFill>
        <p:spPr bwMode="auto">
          <a:xfrm>
            <a:off x="228600" y="1981200"/>
            <a:ext cx="3810000" cy="25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75676C23-C3C9-4C38-8B1A-A42526BA500B}"/>
              </a:ext>
            </a:extLst>
          </p:cNvPr>
          <p:cNvSpPr txBox="1">
            <a:spLocks noChangeArrowheads="1"/>
          </p:cNvSpPr>
          <p:nvPr/>
        </p:nvSpPr>
        <p:spPr bwMode="auto">
          <a:xfrm>
            <a:off x="266700" y="4800600"/>
            <a:ext cx="8610600" cy="152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8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4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18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18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9pPr>
          </a:lstStyle>
          <a:p>
            <a:pPr marL="0" indent="0">
              <a:spcBef>
                <a:spcPts val="780"/>
              </a:spcBef>
              <a:spcAft>
                <a:spcPts val="0"/>
              </a:spcAft>
              <a:buNone/>
            </a:pPr>
            <a:endParaRPr lang="en-US" altLang="en-US" sz="1600" b="0" u="sng" kern="0" dirty="0"/>
          </a:p>
          <a:p>
            <a:pPr marL="0" indent="0">
              <a:spcBef>
                <a:spcPts val="780"/>
              </a:spcBef>
              <a:spcAft>
                <a:spcPts val="0"/>
              </a:spcAft>
              <a:buNone/>
            </a:pPr>
            <a:r>
              <a:rPr lang="en-US" altLang="en-US" sz="1600" b="0" u="sng" kern="0" dirty="0"/>
              <a:t>Target Standards</a:t>
            </a:r>
          </a:p>
          <a:p>
            <a:pPr>
              <a:spcBef>
                <a:spcPts val="780"/>
              </a:spcBef>
              <a:spcAft>
                <a:spcPts val="0"/>
              </a:spcAft>
            </a:pPr>
            <a:r>
              <a:rPr lang="en-US" altLang="en-US" sz="1600" b="0" kern="0" dirty="0"/>
              <a:t>CCR reading standard 7, level C (interpret information presented visually)</a:t>
            </a:r>
          </a:p>
          <a:p>
            <a:pPr>
              <a:spcBef>
                <a:spcPts val="780"/>
              </a:spcBef>
              <a:spcAft>
                <a:spcPts val="0"/>
              </a:spcAft>
            </a:pPr>
            <a:r>
              <a:rPr lang="en-US" altLang="en-US" sz="1600" b="0" kern="0" dirty="0"/>
              <a:t>ELP standard 1, levels 3-5 (construct meaning from viewing)</a:t>
            </a:r>
          </a:p>
        </p:txBody>
      </p:sp>
      <p:sp>
        <p:nvSpPr>
          <p:cNvPr id="3" name="Content Placeholder 2">
            <a:extLst>
              <a:ext uri="{FF2B5EF4-FFF2-40B4-BE49-F238E27FC236}">
                <a16:creationId xmlns:a16="http://schemas.microsoft.com/office/drawing/2014/main" id="{2942F58F-5504-C352-80E6-C9B29FC462CE}"/>
              </a:ext>
            </a:extLst>
          </p:cNvPr>
          <p:cNvSpPr>
            <a:spLocks noGrp="1"/>
          </p:cNvSpPr>
          <p:nvPr>
            <p:ph idx="1"/>
          </p:nvPr>
        </p:nvSpPr>
        <p:spPr>
          <a:xfrm>
            <a:off x="4152900" y="1676400"/>
            <a:ext cx="4381500" cy="4572000"/>
          </a:xfrm>
        </p:spPr>
        <p:txBody>
          <a:bodyPr/>
          <a:lstStyle/>
          <a:p>
            <a:pPr>
              <a:spcBef>
                <a:spcPts val="1380"/>
              </a:spcBef>
              <a:spcAft>
                <a:spcPts val="600"/>
              </a:spcAft>
            </a:pPr>
            <a:r>
              <a:rPr lang="en-US" altLang="en-US" dirty="0"/>
              <a:t>Videos are invaluable tools to use with English learners.</a:t>
            </a:r>
          </a:p>
          <a:p>
            <a:pPr>
              <a:spcBef>
                <a:spcPts val="1380"/>
              </a:spcBef>
              <a:spcAft>
                <a:spcPts val="600"/>
              </a:spcAft>
            </a:pPr>
            <a:r>
              <a:rPr lang="en-US" altLang="en-US" dirty="0"/>
              <a:t>Humans take in about 70% of information visually.</a:t>
            </a:r>
          </a:p>
          <a:p>
            <a:pPr>
              <a:spcBef>
                <a:spcPts val="1380"/>
              </a:spcBef>
              <a:spcAft>
                <a:spcPts val="600"/>
              </a:spcAft>
            </a:pPr>
            <a:r>
              <a:rPr lang="en-US" altLang="en-US" dirty="0"/>
              <a:t>We learn best when we hear and see information at the same time.</a:t>
            </a:r>
          </a:p>
        </p:txBody>
      </p:sp>
    </p:spTree>
    <p:extLst>
      <p:ext uri="{BB962C8B-B14F-4D97-AF65-F5344CB8AC3E}">
        <p14:creationId xmlns:p14="http://schemas.microsoft.com/office/powerpoint/2010/main" val="3847543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79ACF08-0351-F04D-B62C-C45F4C04E582}"/>
              </a:ext>
            </a:extLst>
          </p:cNvPr>
          <p:cNvSpPr>
            <a:spLocks noGrp="1" noChangeArrowheads="1"/>
          </p:cNvSpPr>
          <p:nvPr>
            <p:ph type="title"/>
          </p:nvPr>
        </p:nvSpPr>
        <p:spPr>
          <a:xfrm>
            <a:off x="1295400" y="304800"/>
            <a:ext cx="7315200" cy="914400"/>
          </a:xfrm>
        </p:spPr>
        <p:txBody>
          <a:bodyPr/>
          <a:lstStyle/>
          <a:p>
            <a:r>
              <a:rPr lang="en-US" altLang="en-US" dirty="0"/>
              <a:t>As You Watch the Lincoln Video. . .</a:t>
            </a:r>
          </a:p>
        </p:txBody>
      </p:sp>
      <p:sp>
        <p:nvSpPr>
          <p:cNvPr id="3" name="Content Placeholder 2">
            <a:extLst>
              <a:ext uri="{FF2B5EF4-FFF2-40B4-BE49-F238E27FC236}">
                <a16:creationId xmlns:a16="http://schemas.microsoft.com/office/drawing/2014/main" id="{268FBC74-D41F-5349-96BD-DE3D9DFB6098}"/>
              </a:ext>
            </a:extLst>
          </p:cNvPr>
          <p:cNvSpPr>
            <a:spLocks noGrp="1"/>
          </p:cNvSpPr>
          <p:nvPr>
            <p:ph idx="1"/>
          </p:nvPr>
        </p:nvSpPr>
        <p:spPr>
          <a:xfrm>
            <a:off x="609600" y="1752600"/>
            <a:ext cx="7315200" cy="4343400"/>
          </a:xfrm>
        </p:spPr>
        <p:txBody>
          <a:bodyPr/>
          <a:lstStyle/>
          <a:p>
            <a:pPr marL="0" indent="0">
              <a:buNone/>
              <a:defRPr/>
            </a:pPr>
            <a:r>
              <a:rPr lang="en-US" dirty="0"/>
              <a:t>Refer to page 1 of your Participant Materials.</a:t>
            </a:r>
          </a:p>
          <a:p>
            <a:pPr marL="0" indent="0">
              <a:buNone/>
              <a:defRPr/>
            </a:pPr>
            <a:r>
              <a:rPr lang="en-US" dirty="0"/>
              <a:t>Answer these questions:</a:t>
            </a:r>
          </a:p>
          <a:p>
            <a:pPr marL="703263" lvl="1" indent="-234950">
              <a:buFont typeface="Wingdings" charset="0"/>
              <a:buChar char="§"/>
              <a:defRPr/>
            </a:pPr>
            <a:r>
              <a:rPr lang="en-US" sz="2200" dirty="0"/>
              <a:t>Who is Abraham Lincoln talking to? </a:t>
            </a:r>
          </a:p>
          <a:p>
            <a:pPr marL="703263" lvl="1" indent="-234950">
              <a:buFont typeface="Wingdings" charset="0"/>
              <a:buChar char="§"/>
              <a:defRPr/>
            </a:pPr>
            <a:r>
              <a:rPr lang="en-US" sz="2200" dirty="0"/>
              <a:t>How do you know?</a:t>
            </a:r>
          </a:p>
          <a:p>
            <a:pPr marL="703263" lvl="1" indent="-234950">
              <a:buFont typeface="Wingdings" charset="0"/>
              <a:buChar char="§"/>
              <a:defRPr/>
            </a:pPr>
            <a:r>
              <a:rPr lang="en-US" sz="2200" dirty="0"/>
              <a:t>What are these men saying to Lincoln? </a:t>
            </a:r>
          </a:p>
          <a:p>
            <a:pPr marL="0" indent="0">
              <a:buFont typeface="Wingdings" charset="0"/>
              <a:buNone/>
              <a:defRPr/>
            </a:pPr>
            <a:endParaRPr lang="en-US"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E3D980B3-A12B-BA48-AA62-FF2F63573032}"/>
              </a:ext>
            </a:extLst>
          </p:cNvPr>
          <p:cNvSpPr>
            <a:spLocks noGrp="1" noChangeArrowheads="1"/>
          </p:cNvSpPr>
          <p:nvPr>
            <p:ph type="title"/>
          </p:nvPr>
        </p:nvSpPr>
        <p:spPr>
          <a:xfrm>
            <a:off x="381000" y="258874"/>
            <a:ext cx="8305800" cy="945292"/>
          </a:xfrm>
          <a:noFill/>
        </p:spPr>
        <p:txBody>
          <a:bodyPr/>
          <a:lstStyle/>
          <a:p>
            <a:pPr algn="ctr"/>
            <a:r>
              <a:rPr lang="en-US" altLang="en-US" dirty="0"/>
              <a:t>Lincoln Video</a:t>
            </a:r>
          </a:p>
        </p:txBody>
      </p:sp>
      <p:sp>
        <p:nvSpPr>
          <p:cNvPr id="41987" name="Rectangle 2">
            <a:extLst>
              <a:ext uri="{FF2B5EF4-FFF2-40B4-BE49-F238E27FC236}">
                <a16:creationId xmlns:a16="http://schemas.microsoft.com/office/drawing/2014/main" id="{2BD146DA-3002-7C42-A927-81BF3DFC5035}"/>
              </a:ext>
            </a:extLst>
          </p:cNvPr>
          <p:cNvSpPr>
            <a:spLocks noChangeArrowheads="1"/>
          </p:cNvSpPr>
          <p:nvPr/>
        </p:nvSpPr>
        <p:spPr bwMode="auto">
          <a:xfrm>
            <a:off x="2968162" y="5867400"/>
            <a:ext cx="32076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r>
              <a:rPr lang="en-US" b="0" i="0" u="sng" dirty="0" err="1">
                <a:solidFill>
                  <a:schemeClr val="accent1">
                    <a:lumMod val="75000"/>
                  </a:schemeClr>
                </a:solidFill>
                <a:effectLst/>
                <a:latin typeface="+mj-lt"/>
              </a:rPr>
              <a:t>bit.ly</a:t>
            </a:r>
            <a:r>
              <a:rPr lang="en-US" b="0" i="0" u="sng" dirty="0">
                <a:solidFill>
                  <a:schemeClr val="accent1">
                    <a:lumMod val="75000"/>
                  </a:schemeClr>
                </a:solidFill>
                <a:effectLst/>
                <a:latin typeface="+mj-lt"/>
              </a:rPr>
              <a:t>/Lincoln-Video-Clip</a:t>
            </a:r>
          </a:p>
        </p:txBody>
      </p:sp>
      <p:sp>
        <p:nvSpPr>
          <p:cNvPr id="2" name="Rectangle 1">
            <a:extLst>
              <a:ext uri="{FF2B5EF4-FFF2-40B4-BE49-F238E27FC236}">
                <a16:creationId xmlns:a16="http://schemas.microsoft.com/office/drawing/2014/main" id="{4670E234-FE7F-43D3-9762-C14F7C4B4589}"/>
              </a:ext>
              <a:ext uri="{C183D7F6-B498-43B3-948B-1728B52AA6E4}">
                <adec:decorative xmlns:adec="http://schemas.microsoft.com/office/drawing/2017/decorative" val="1"/>
              </a:ext>
            </a:extLst>
          </p:cNvPr>
          <p:cNvSpPr/>
          <p:nvPr/>
        </p:nvSpPr>
        <p:spPr bwMode="auto">
          <a:xfrm>
            <a:off x="152400" y="228600"/>
            <a:ext cx="1143000" cy="100584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pic>
        <p:nvPicPr>
          <p:cNvPr id="3" name="Lincoln clip.mp4">
            <a:hlinkClick r:id="" action="ppaction://media"/>
            <a:extLst>
              <a:ext uri="{FF2B5EF4-FFF2-40B4-BE49-F238E27FC236}">
                <a16:creationId xmlns:a16="http://schemas.microsoft.com/office/drawing/2014/main" id="{8462374F-B2A1-A44D-633B-84EF1511FF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1575" y="1392238"/>
            <a:ext cx="7420849" cy="417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65E97AB-3967-0A4B-A1B8-1279AFFCA3EB}"/>
              </a:ext>
            </a:extLst>
          </p:cNvPr>
          <p:cNvSpPr>
            <a:spLocks noGrp="1" noChangeArrowheads="1"/>
          </p:cNvSpPr>
          <p:nvPr>
            <p:ph type="title"/>
          </p:nvPr>
        </p:nvSpPr>
        <p:spPr>
          <a:xfrm>
            <a:off x="1295400" y="304800"/>
            <a:ext cx="7391400" cy="914400"/>
          </a:xfrm>
        </p:spPr>
        <p:txBody>
          <a:bodyPr/>
          <a:lstStyle/>
          <a:p>
            <a:r>
              <a:rPr lang="en-US" altLang="en-US" dirty="0"/>
              <a:t>Debrief: Lincoln Video</a:t>
            </a:r>
          </a:p>
        </p:txBody>
      </p:sp>
      <p:sp>
        <p:nvSpPr>
          <p:cNvPr id="44035" name="Content Placeholder 2">
            <a:extLst>
              <a:ext uri="{FF2B5EF4-FFF2-40B4-BE49-F238E27FC236}">
                <a16:creationId xmlns:a16="http://schemas.microsoft.com/office/drawing/2014/main" id="{9BCC5663-8759-9F4E-AA07-81BCD43D56AF}"/>
              </a:ext>
            </a:extLst>
          </p:cNvPr>
          <p:cNvSpPr>
            <a:spLocks noGrp="1" noChangeArrowheads="1"/>
          </p:cNvSpPr>
          <p:nvPr>
            <p:ph idx="1"/>
          </p:nvPr>
        </p:nvSpPr>
        <p:spPr/>
        <p:txBody>
          <a:bodyPr/>
          <a:lstStyle/>
          <a:p>
            <a:pPr marL="0" indent="0">
              <a:spcAft>
                <a:spcPts val="600"/>
              </a:spcAft>
              <a:buNone/>
            </a:pPr>
            <a:r>
              <a:rPr lang="en-US" altLang="en-US" dirty="0"/>
              <a:t>Let’s hear from you in the chat box about the following question:</a:t>
            </a:r>
          </a:p>
          <a:p>
            <a:pPr marL="584200" indent="-342900">
              <a:spcAft>
                <a:spcPts val="600"/>
              </a:spcAft>
              <a:buClr>
                <a:srgbClr val="C1272D"/>
              </a:buClr>
              <a:buFont typeface="Wingdings" pitchFamily="2" charset="2"/>
              <a:buChar char="Ø"/>
            </a:pPr>
            <a:r>
              <a:rPr lang="en-US" altLang="en-US" b="1" dirty="0"/>
              <a:t>Chat with a pause: </a:t>
            </a:r>
            <a:r>
              <a:rPr lang="en-US" altLang="en-US" i="1" dirty="0"/>
              <a:t>How would this video assist English learners with access to the Gettysburg Address and provide language practice?</a:t>
            </a:r>
          </a:p>
          <a:p>
            <a:pPr marL="0" indent="0">
              <a:buNone/>
            </a:pPr>
            <a:endParaRPr lang="en-US" altLang="en-US" dirty="0"/>
          </a:p>
        </p:txBody>
      </p:sp>
      <p:pic>
        <p:nvPicPr>
          <p:cNvPr id="4" name="Picture 2" descr="Chat">
            <a:extLst>
              <a:ext uri="{FF2B5EF4-FFF2-40B4-BE49-F238E27FC236}">
                <a16:creationId xmlns:a16="http://schemas.microsoft.com/office/drawing/2014/main" id="{8D9823A7-0484-BF41-9390-FABF6F998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anim calcmode="lin" valueType="num">
                                      <p:cBhvr additive="base">
                                        <p:cTn id="11"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3506-BBF7-DCDE-4945-9AF97BF9F869}"/>
              </a:ext>
            </a:extLst>
          </p:cNvPr>
          <p:cNvSpPr>
            <a:spLocks noGrp="1"/>
          </p:cNvSpPr>
          <p:nvPr>
            <p:ph type="title"/>
          </p:nvPr>
        </p:nvSpPr>
        <p:spPr/>
        <p:txBody>
          <a:bodyPr/>
          <a:lstStyle/>
          <a:p>
            <a:r>
              <a:rPr lang="en-US" altLang="en-US" dirty="0"/>
              <a:t>Instructional Activity 2 to Prepare the Learner:</a:t>
            </a:r>
            <a:endParaRPr lang="en-US" dirty="0"/>
          </a:p>
        </p:txBody>
      </p:sp>
      <p:sp>
        <p:nvSpPr>
          <p:cNvPr id="56322" name="Text Placeholder 2">
            <a:extLst>
              <a:ext uri="{FF2B5EF4-FFF2-40B4-BE49-F238E27FC236}">
                <a16:creationId xmlns:a16="http://schemas.microsoft.com/office/drawing/2014/main" id="{F36891DD-A961-374F-8C8F-A962C48CE48C}"/>
              </a:ext>
            </a:extLst>
          </p:cNvPr>
          <p:cNvSpPr>
            <a:spLocks noGrp="1" noChangeArrowheads="1"/>
          </p:cNvSpPr>
          <p:nvPr>
            <p:ph type="body" idx="1"/>
          </p:nvPr>
        </p:nvSpPr>
        <p:spPr/>
        <p:txBody>
          <a:bodyPr/>
          <a:lstStyle/>
          <a:p>
            <a:r>
              <a:rPr lang="en-US" altLang="en-US" sz="2900" i="1" dirty="0"/>
              <a:t>Build Knowledge Through Visual Images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FE4D14-5119-5BA8-08FD-3886B127C875}"/>
              </a:ext>
            </a:extLst>
          </p:cNvPr>
          <p:cNvSpPr>
            <a:spLocks noGrp="1"/>
          </p:cNvSpPr>
          <p:nvPr>
            <p:ph type="title"/>
          </p:nvPr>
        </p:nvSpPr>
        <p:spPr/>
        <p:txBody>
          <a:bodyPr/>
          <a:lstStyle/>
          <a:p>
            <a:r>
              <a:rPr lang="en-US" altLang="en-US" dirty="0"/>
              <a:t>Purpose of Using Visual Images</a:t>
            </a:r>
            <a:endParaRPr lang="en-US" dirty="0"/>
          </a:p>
        </p:txBody>
      </p:sp>
      <p:pic>
        <p:nvPicPr>
          <p:cNvPr id="5" name="Content Placeholder 4" descr="Abraham Lincoln with Civil War soldiers in front of a tent">
            <a:extLst>
              <a:ext uri="{FF2B5EF4-FFF2-40B4-BE49-F238E27FC236}">
                <a16:creationId xmlns:a16="http://schemas.microsoft.com/office/drawing/2014/main" id="{26BCCC0C-1E96-4123-AAE8-9B563748449C}"/>
              </a:ext>
            </a:extLst>
          </p:cNvPr>
          <p:cNvPicPr>
            <a:picLocks noChangeAspect="1"/>
          </p:cNvPicPr>
          <p:nvPr/>
        </p:nvPicPr>
        <p:blipFill>
          <a:blip r:embed="rId3">
            <a:extLst>
              <a:ext uri="{28A0092B-C50C-407E-A947-70E740481C1C}">
                <a14:useLocalDpi xmlns:a14="http://schemas.microsoft.com/office/drawing/2010/main" val="0"/>
              </a:ext>
            </a:extLst>
          </a:blip>
          <a:srcRect t="26505" b="26505"/>
          <a:stretch>
            <a:fillRect/>
          </a:stretch>
        </p:blipFill>
        <p:spPr bwMode="auto">
          <a:xfrm>
            <a:off x="139148" y="1524000"/>
            <a:ext cx="4229100" cy="2708464"/>
          </a:xfrm>
          <a:prstGeom prst="rect">
            <a:avLst/>
          </a:prstGeom>
          <a:noFill/>
          <a:ln w="12700">
            <a:solidFill>
              <a:srgbClr val="F2A9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EAADF871-1CA5-DE4A-9036-848EABB7500D}"/>
              </a:ext>
            </a:extLst>
          </p:cNvPr>
          <p:cNvSpPr>
            <a:spLocks noGrp="1"/>
          </p:cNvSpPr>
          <p:nvPr>
            <p:ph idx="1"/>
          </p:nvPr>
        </p:nvSpPr>
        <p:spPr>
          <a:xfrm>
            <a:off x="4419600" y="1524000"/>
            <a:ext cx="4114800" cy="2708464"/>
          </a:xfrm>
        </p:spPr>
        <p:txBody>
          <a:bodyPr/>
          <a:lstStyle/>
          <a:p>
            <a:pPr>
              <a:lnSpc>
                <a:spcPts val="2640"/>
              </a:lnSpc>
              <a:spcBef>
                <a:spcPts val="780"/>
              </a:spcBef>
              <a:spcAft>
                <a:spcPts val="1200"/>
              </a:spcAft>
              <a:defRPr/>
            </a:pPr>
            <a:r>
              <a:rPr lang="en-US" dirty="0"/>
              <a:t>Photos allow English learners to visualize essential content.</a:t>
            </a:r>
          </a:p>
          <a:p>
            <a:pPr>
              <a:lnSpc>
                <a:spcPts val="2640"/>
              </a:lnSpc>
              <a:spcBef>
                <a:spcPts val="780"/>
              </a:spcBef>
              <a:spcAft>
                <a:spcPts val="1200"/>
              </a:spcAft>
              <a:defRPr/>
            </a:pPr>
            <a:r>
              <a:rPr lang="en-US" altLang="en-US" dirty="0"/>
              <a:t>Photos provide important context (e.g., time and place).</a:t>
            </a:r>
            <a:endParaRPr lang="en-US" altLang="en-US" u="sng" dirty="0"/>
          </a:p>
        </p:txBody>
      </p:sp>
      <p:sp>
        <p:nvSpPr>
          <p:cNvPr id="6" name="TextBox 5">
            <a:extLst>
              <a:ext uri="{FF2B5EF4-FFF2-40B4-BE49-F238E27FC236}">
                <a16:creationId xmlns:a16="http://schemas.microsoft.com/office/drawing/2014/main" id="{2A6EA48C-D99B-7C41-8A55-C0EA7A2388E5}"/>
              </a:ext>
            </a:extLst>
          </p:cNvPr>
          <p:cNvSpPr txBox="1"/>
          <p:nvPr/>
        </p:nvSpPr>
        <p:spPr>
          <a:xfrm>
            <a:off x="139148" y="4572000"/>
            <a:ext cx="8623853" cy="2015936"/>
          </a:xfrm>
          <a:prstGeom prst="rect">
            <a:avLst/>
          </a:prstGeom>
          <a:noFill/>
        </p:spPr>
        <p:txBody>
          <a:bodyPr wrap="square" rtlCol="0">
            <a:spAutoFit/>
          </a:bodyPr>
          <a:lstStyle/>
          <a:p>
            <a:pPr marL="12700">
              <a:spcBef>
                <a:spcPts val="600"/>
              </a:spcBef>
              <a:spcAft>
                <a:spcPts val="0"/>
              </a:spcAft>
              <a:defRPr/>
            </a:pPr>
            <a:endParaRPr lang="en-US" altLang="en-US" sz="800" b="0" u="sng" kern="0" dirty="0">
              <a:latin typeface="+mj-lt"/>
            </a:endParaRPr>
          </a:p>
          <a:p>
            <a:pPr marL="12700">
              <a:spcBef>
                <a:spcPts val="600"/>
              </a:spcBef>
              <a:spcAft>
                <a:spcPts val="0"/>
              </a:spcAft>
              <a:defRPr/>
            </a:pPr>
            <a:r>
              <a:rPr lang="en-US" altLang="en-US" sz="1600" b="0" u="sng" kern="0" dirty="0">
                <a:latin typeface="+mj-lt"/>
              </a:rPr>
              <a:t>Target Standards</a:t>
            </a:r>
          </a:p>
          <a:p>
            <a:pPr marL="285750" indent="-285750">
              <a:spcBef>
                <a:spcPts val="600"/>
              </a:spcBef>
              <a:spcAft>
                <a:spcPts val="0"/>
              </a:spcAft>
              <a:buClr>
                <a:srgbClr val="245D90"/>
              </a:buClr>
              <a:buFont typeface="Wingdings" pitchFamily="2" charset="2"/>
              <a:buChar char="§"/>
              <a:defRPr/>
            </a:pPr>
            <a:r>
              <a:rPr lang="en-US" altLang="en-US" sz="1600" b="0" kern="0" dirty="0">
                <a:latin typeface="+mj-lt"/>
              </a:rPr>
              <a:t>CCR reading standard 7 and S&amp;L standard 1, levels B-D (interpret visual information; </a:t>
            </a:r>
            <a:r>
              <a:rPr lang="en-US" sz="1600" b="0" dirty="0">
                <a:latin typeface="+mj-lt"/>
              </a:rPr>
              <a:t>engage in collaborative conversations with peers) </a:t>
            </a:r>
          </a:p>
          <a:p>
            <a:pPr marL="285750" indent="-285750">
              <a:spcBef>
                <a:spcPts val="600"/>
              </a:spcBef>
              <a:spcAft>
                <a:spcPts val="0"/>
              </a:spcAft>
              <a:buClr>
                <a:srgbClr val="245D90"/>
              </a:buClr>
              <a:buFont typeface="Wingdings" pitchFamily="2" charset="2"/>
              <a:buChar char="§"/>
              <a:defRPr/>
            </a:pPr>
            <a:r>
              <a:rPr lang="en-US" altLang="en-US" sz="1600" b="0" kern="0" dirty="0">
                <a:latin typeface="+mj-lt"/>
              </a:rPr>
              <a:t>ELP standards 1 &amp; 2, levels 3-5 (construct meaning through visuals; participate in oral exchanges of ideas)</a:t>
            </a:r>
          </a:p>
          <a:p>
            <a:endParaRPr lang="en-US" dirty="0"/>
          </a:p>
        </p:txBody>
      </p:sp>
    </p:spTree>
    <p:extLst>
      <p:ext uri="{BB962C8B-B14F-4D97-AF65-F5344CB8AC3E}">
        <p14:creationId xmlns:p14="http://schemas.microsoft.com/office/powerpoint/2010/main" val="2165793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40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reviewing and commenting on a Civil War photo.</a:t>
            </a:r>
          </a:p>
          <a:p>
            <a:pPr>
              <a:spcBef>
                <a:spcPts val="1200"/>
              </a:spcBef>
              <a:spcAft>
                <a:spcPts val="600"/>
              </a:spcAft>
              <a:defRPr/>
            </a:pPr>
            <a:r>
              <a:rPr lang="en-US" dirty="0"/>
              <a:t>Your coaches will go over the directions for the instructional activity with you.</a:t>
            </a:r>
          </a:p>
          <a:p>
            <a:pPr>
              <a:spcBef>
                <a:spcPts val="1200"/>
              </a:spcBef>
              <a:spcAft>
                <a:spcPts val="600"/>
              </a:spcAft>
              <a:defRPr/>
            </a:pPr>
            <a:r>
              <a:rPr lang="en-US" dirty="0"/>
              <a:t>Go to page 2 of the Participant Materials for the written directions and photos.</a:t>
            </a:r>
          </a:p>
        </p:txBody>
      </p:sp>
      <p:pic>
        <p:nvPicPr>
          <p:cNvPr id="7" name="Graphic 5" descr="Customer review">
            <a:extLst>
              <a:ext uri="{FF2B5EF4-FFF2-40B4-BE49-F238E27FC236}">
                <a16:creationId xmlns:a16="http://schemas.microsoft.com/office/drawing/2014/main" id="{30EB7F72-DB46-B540-9C8C-814B605C8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096" y="20116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13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F8D3-5E84-FE47-84B8-62B6A46ADB9B}"/>
              </a:ext>
            </a:extLst>
          </p:cNvPr>
          <p:cNvSpPr>
            <a:spLocks noGrp="1"/>
          </p:cNvSpPr>
          <p:nvPr>
            <p:ph type="title"/>
          </p:nvPr>
        </p:nvSpPr>
        <p:spPr/>
        <p:txBody>
          <a:bodyPr/>
          <a:lstStyle/>
          <a:p>
            <a:r>
              <a:rPr lang="en-US" dirty="0"/>
              <a:t>Report Out on Photograph #1</a:t>
            </a:r>
          </a:p>
        </p:txBody>
      </p:sp>
      <p:pic>
        <p:nvPicPr>
          <p:cNvPr id="4" name="Content Placeholder 4" descr="Abraham Lincoln with Civil War soldiers in front of a tent">
            <a:extLst>
              <a:ext uri="{FF2B5EF4-FFF2-40B4-BE49-F238E27FC236}">
                <a16:creationId xmlns:a16="http://schemas.microsoft.com/office/drawing/2014/main" id="{6E79B58E-A2C6-684A-8E85-08B20A52F8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97" t="28726" r="5755" b="26505"/>
          <a:stretch/>
        </p:blipFill>
        <p:spPr bwMode="auto">
          <a:xfrm>
            <a:off x="1295400" y="2057400"/>
            <a:ext cx="6400800" cy="3928750"/>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1177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3B22A-000E-7D42-A3ED-D30AFF296CB2}"/>
              </a:ext>
            </a:extLst>
          </p:cNvPr>
          <p:cNvSpPr>
            <a:spLocks noGrp="1"/>
          </p:cNvSpPr>
          <p:nvPr>
            <p:ph type="title"/>
          </p:nvPr>
        </p:nvSpPr>
        <p:spPr/>
        <p:txBody>
          <a:bodyPr/>
          <a:lstStyle/>
          <a:p>
            <a:r>
              <a:rPr lang="en-US" dirty="0"/>
              <a:t>Report Out on Photograph #2</a:t>
            </a:r>
          </a:p>
        </p:txBody>
      </p:sp>
      <p:pic>
        <p:nvPicPr>
          <p:cNvPr id="5" name="Picture 4" descr="Civil war soldiers">
            <a:extLst>
              <a:ext uri="{FF2B5EF4-FFF2-40B4-BE49-F238E27FC236}">
                <a16:creationId xmlns:a16="http://schemas.microsoft.com/office/drawing/2014/main" id="{4A064664-1407-4824-9130-8DB022120451}"/>
              </a:ext>
            </a:extLst>
          </p:cNvPr>
          <p:cNvPicPr>
            <a:picLocks noChangeAspect="1"/>
          </p:cNvPicPr>
          <p:nvPr/>
        </p:nvPicPr>
        <p:blipFill>
          <a:blip r:embed="rId3"/>
          <a:stretch>
            <a:fillRect/>
          </a:stretch>
        </p:blipFill>
        <p:spPr>
          <a:xfrm>
            <a:off x="1447800" y="1828800"/>
            <a:ext cx="6248400" cy="4090318"/>
          </a:xfrm>
          <a:prstGeom prst="rect">
            <a:avLst/>
          </a:prstGeom>
          <a:ln>
            <a:solidFill>
              <a:schemeClr val="tx1"/>
            </a:solidFill>
          </a:ln>
        </p:spPr>
      </p:pic>
    </p:spTree>
    <p:extLst>
      <p:ext uri="{BB962C8B-B14F-4D97-AF65-F5344CB8AC3E}">
        <p14:creationId xmlns:p14="http://schemas.microsoft.com/office/powerpoint/2010/main" val="1939571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AA1728-C0E5-F818-07E0-D7B89C667582}"/>
              </a:ext>
            </a:extLst>
          </p:cNvPr>
          <p:cNvSpPr>
            <a:spLocks noGrp="1"/>
          </p:cNvSpPr>
          <p:nvPr>
            <p:ph type="title"/>
          </p:nvPr>
        </p:nvSpPr>
        <p:spPr>
          <a:xfrm>
            <a:off x="1295400" y="304800"/>
            <a:ext cx="7086600" cy="914400"/>
          </a:xfrm>
        </p:spPr>
        <p:txBody>
          <a:bodyPr/>
          <a:lstStyle/>
          <a:p>
            <a:r>
              <a:rPr lang="en-US" dirty="0"/>
              <a:t>Disclaimer</a:t>
            </a:r>
          </a:p>
        </p:txBody>
      </p:sp>
      <p:sp>
        <p:nvSpPr>
          <p:cNvPr id="3" name="Content Placeholder 2">
            <a:extLst>
              <a:ext uri="{FF2B5EF4-FFF2-40B4-BE49-F238E27FC236}">
                <a16:creationId xmlns:a16="http://schemas.microsoft.com/office/drawing/2014/main" id="{8047D1AA-2DDA-4D21-8A44-F2FCB1AE6479}"/>
              </a:ext>
            </a:extLst>
          </p:cNvPr>
          <p:cNvSpPr>
            <a:spLocks noGrp="1"/>
          </p:cNvSpPr>
          <p:nvPr>
            <p:ph idx="1"/>
          </p:nvPr>
        </p:nvSpPr>
        <p:spPr>
          <a:xfrm>
            <a:off x="685800" y="1676400"/>
            <a:ext cx="7924800" cy="3886200"/>
          </a:xfrm>
        </p:spPr>
        <p:txBody>
          <a:bodyPr/>
          <a:lstStyle/>
          <a:p>
            <a:pPr marL="0" indent="0" algn="ctr">
              <a:spcBef>
                <a:spcPts val="0"/>
              </a:spcBef>
              <a:spcAft>
                <a:spcPts val="0"/>
              </a:spcAft>
              <a:buNone/>
              <a:defRPr/>
            </a:pPr>
            <a:endParaRPr lang="en-US" b="1" dirty="0">
              <a:ea typeface="Calibri" panose="020F0502020204030204" pitchFamily="34" charset="0"/>
            </a:endParaRPr>
          </a:p>
          <a:p>
            <a:pPr marL="0" indent="0">
              <a:spcBef>
                <a:spcPts val="0"/>
              </a:spcBef>
              <a:spcAft>
                <a:spcPts val="0"/>
              </a:spcAft>
              <a:buNone/>
              <a:defRPr/>
            </a:pPr>
            <a:r>
              <a:rPr lang="en-US" dirty="0">
                <a:ea typeface="Calibri" panose="020F0502020204030204" pitchFamily="34" charset="0"/>
              </a:rPr>
              <a:t>This presentation was produced and funded in whole with Federal funds from the U.S. Department of Education under contract number ED-991990018C0040 with </a:t>
            </a:r>
            <a:r>
              <a:rPr lang="en-US" dirty="0" err="1">
                <a:ea typeface="Calibri" panose="020F0502020204030204" pitchFamily="34" charset="0"/>
              </a:rPr>
              <a:t>StandardsWork</a:t>
            </a:r>
            <a:r>
              <a:rPr lang="en-US" dirty="0">
                <a:ea typeface="Calibri" panose="020F0502020204030204" pitchFamily="34" charset="0"/>
              </a:rPr>
              <a:t>, Inc. Ronna </a:t>
            </a:r>
            <a:r>
              <a:rPr lang="en-US" dirty="0" err="1">
                <a:ea typeface="Calibri" panose="020F0502020204030204" pitchFamily="34" charset="0"/>
              </a:rPr>
              <a:t>Spacone</a:t>
            </a:r>
            <a:r>
              <a:rPr lang="en-US" dirty="0">
                <a:ea typeface="Calibri" panose="020F0502020204030204" pitchFamily="34" charset="0"/>
              </a:rPr>
              <a:t> serves as the Contracting Officer’s Representative. There is content on the slides </a:t>
            </a:r>
            <a:r>
              <a:rPr lang="en-US" dirty="0"/>
              <a:t>and additional content in the Slide Notes throughout the presentation. </a:t>
            </a:r>
            <a:r>
              <a:rPr lang="en-US" dirty="0">
                <a:ea typeface="Calibri" panose="020F0502020204030204" pitchFamily="34" charset="0"/>
              </a:rPr>
              <a:t>The content of this presentation does not necessarily reflect the views or policies of the U.S. Department of Education nor does the mention of trade names, commercial products, or organizations imply endorsement by the U.S. Government.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9942-58A4-4147-9008-478052FD6993}"/>
              </a:ext>
            </a:extLst>
          </p:cNvPr>
          <p:cNvSpPr>
            <a:spLocks noGrp="1"/>
          </p:cNvSpPr>
          <p:nvPr>
            <p:ph type="title"/>
          </p:nvPr>
        </p:nvSpPr>
        <p:spPr/>
        <p:txBody>
          <a:bodyPr/>
          <a:lstStyle/>
          <a:p>
            <a:r>
              <a:rPr lang="en-US" dirty="0"/>
              <a:t>Report Out on Photograph #3</a:t>
            </a:r>
          </a:p>
        </p:txBody>
      </p:sp>
      <p:pic>
        <p:nvPicPr>
          <p:cNvPr id="4" name="Picture 3" descr="Family with Civil War soldier">
            <a:extLst>
              <a:ext uri="{FF2B5EF4-FFF2-40B4-BE49-F238E27FC236}">
                <a16:creationId xmlns:a16="http://schemas.microsoft.com/office/drawing/2014/main" id="{B68183C3-0D5F-4068-B0C6-FDB88360B767}"/>
              </a:ext>
            </a:extLst>
          </p:cNvPr>
          <p:cNvPicPr/>
          <p:nvPr/>
        </p:nvPicPr>
        <p:blipFill rotWithShape="1">
          <a:blip r:embed="rId3">
            <a:extLst>
              <a:ext uri="{28A0092B-C50C-407E-A947-70E740481C1C}">
                <a14:useLocalDpi xmlns:a14="http://schemas.microsoft.com/office/drawing/2010/main" val="0"/>
              </a:ext>
            </a:extLst>
          </a:blip>
          <a:srcRect t="5322" r="4675" b="48670"/>
          <a:stretch/>
        </p:blipFill>
        <p:spPr bwMode="auto">
          <a:xfrm>
            <a:off x="1447800" y="1981200"/>
            <a:ext cx="6248400" cy="3886200"/>
          </a:xfrm>
          <a:prstGeom prst="rect">
            <a:avLst/>
          </a:prstGeom>
          <a:noFill/>
          <a:ln>
            <a:noFill/>
          </a:ln>
        </p:spPr>
      </p:pic>
    </p:spTree>
    <p:extLst>
      <p:ext uri="{BB962C8B-B14F-4D97-AF65-F5344CB8AC3E}">
        <p14:creationId xmlns:p14="http://schemas.microsoft.com/office/powerpoint/2010/main" val="3369112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0-20B5-F240-AE66-3A5F117A08CA}"/>
              </a:ext>
            </a:extLst>
          </p:cNvPr>
          <p:cNvSpPr>
            <a:spLocks noGrp="1"/>
          </p:cNvSpPr>
          <p:nvPr>
            <p:ph type="title"/>
          </p:nvPr>
        </p:nvSpPr>
        <p:spPr/>
        <p:txBody>
          <a:bodyPr/>
          <a:lstStyle/>
          <a:p>
            <a:r>
              <a:rPr lang="en-US" dirty="0"/>
              <a:t>Report Out on Photograph #4</a:t>
            </a:r>
          </a:p>
        </p:txBody>
      </p:sp>
      <p:pic>
        <p:nvPicPr>
          <p:cNvPr id="6" name="Picture 5" descr="Dead bodies on Civil War battlefield">
            <a:extLst>
              <a:ext uri="{FF2B5EF4-FFF2-40B4-BE49-F238E27FC236}">
                <a16:creationId xmlns:a16="http://schemas.microsoft.com/office/drawing/2014/main" id="{B68183C3-0D5F-4068-B0C6-FDB88360B767}"/>
              </a:ext>
            </a:extLst>
          </p:cNvPr>
          <p:cNvPicPr/>
          <p:nvPr/>
        </p:nvPicPr>
        <p:blipFill rotWithShape="1">
          <a:blip r:embed="rId3">
            <a:extLst>
              <a:ext uri="{28A0092B-C50C-407E-A947-70E740481C1C}">
                <a14:useLocalDpi xmlns:a14="http://schemas.microsoft.com/office/drawing/2010/main" val="0"/>
              </a:ext>
            </a:extLst>
          </a:blip>
          <a:srcRect l="2354" t="50258" r="4252" b="3871"/>
          <a:stretch/>
        </p:blipFill>
        <p:spPr bwMode="auto">
          <a:xfrm>
            <a:off x="1396285" y="1905000"/>
            <a:ext cx="6351429" cy="3810000"/>
          </a:xfrm>
          <a:prstGeom prst="rect">
            <a:avLst/>
          </a:prstGeom>
          <a:noFill/>
          <a:ln>
            <a:noFill/>
          </a:ln>
        </p:spPr>
      </p:pic>
    </p:spTree>
    <p:extLst>
      <p:ext uri="{BB962C8B-B14F-4D97-AF65-F5344CB8AC3E}">
        <p14:creationId xmlns:p14="http://schemas.microsoft.com/office/powerpoint/2010/main" val="1762734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2703AAB8-9049-D242-9CFD-4912294D38A9}"/>
              </a:ext>
            </a:extLst>
          </p:cNvPr>
          <p:cNvSpPr>
            <a:spLocks noGrp="1" noChangeArrowheads="1"/>
          </p:cNvSpPr>
          <p:nvPr>
            <p:ph type="title"/>
          </p:nvPr>
        </p:nvSpPr>
        <p:spPr>
          <a:xfrm>
            <a:off x="1295400" y="304800"/>
            <a:ext cx="7543800" cy="914400"/>
          </a:xfrm>
        </p:spPr>
        <p:txBody>
          <a:bodyPr/>
          <a:lstStyle/>
          <a:p>
            <a:r>
              <a:rPr lang="en-US" altLang="en-US" dirty="0"/>
              <a:t>Debrief: Visual Images</a:t>
            </a:r>
          </a:p>
        </p:txBody>
      </p:sp>
      <p:sp>
        <p:nvSpPr>
          <p:cNvPr id="66563" name="Content Placeholder 2">
            <a:extLst>
              <a:ext uri="{FF2B5EF4-FFF2-40B4-BE49-F238E27FC236}">
                <a16:creationId xmlns:a16="http://schemas.microsoft.com/office/drawing/2014/main" id="{B369BE33-708A-1F4D-BE3F-FBBBD3CAFE75}"/>
              </a:ext>
            </a:extLst>
          </p:cNvPr>
          <p:cNvSpPr>
            <a:spLocks noGrp="1" noChangeArrowheads="1"/>
          </p:cNvSpPr>
          <p:nvPr>
            <p:ph idx="1"/>
          </p:nvPr>
        </p:nvSpPr>
        <p:spPr>
          <a:xfrm>
            <a:off x="609600" y="1447800"/>
            <a:ext cx="7924800" cy="5105400"/>
          </a:xfrm>
        </p:spPr>
        <p:txBody>
          <a:bodyPr/>
          <a:lstStyle/>
          <a:p>
            <a:pPr marL="0" indent="0">
              <a:buNone/>
            </a:pPr>
            <a:r>
              <a:rPr lang="en-US" altLang="en-US" dirty="0"/>
              <a:t>Let’s hear from a few of you about the following question:</a:t>
            </a:r>
          </a:p>
          <a:p>
            <a:pPr marL="571500" indent="-342900">
              <a:buClr>
                <a:srgbClr val="C1272D"/>
              </a:buClr>
              <a:buFont typeface="Wingdings" pitchFamily="2" charset="2"/>
              <a:buChar char="Ø"/>
            </a:pPr>
            <a:r>
              <a:rPr lang="en-US" altLang="en-US" dirty="0"/>
              <a:t>How do you think the Visual Images activity could help English learners build knowledge and language skills? </a:t>
            </a:r>
          </a:p>
          <a:p>
            <a:pPr marL="457200" indent="-457200">
              <a:spcBef>
                <a:spcPct val="0"/>
              </a:spcBef>
              <a:buFont typeface="+mj-lt"/>
              <a:buAutoNum type="arabicPeriod"/>
            </a:pPr>
            <a:endParaRPr lang="en-US" altLang="en-US" dirty="0">
              <a:latin typeface="Times New Roman" panose="02020603050405020304" pitchFamily="18" charset="0"/>
            </a:endParaRPr>
          </a:p>
          <a:p>
            <a:pPr marL="0" indent="0">
              <a:buNone/>
            </a:pPr>
            <a:endParaRPr lang="en-US" altLang="en-US" dirty="0"/>
          </a:p>
        </p:txBody>
      </p:sp>
      <p:pic>
        <p:nvPicPr>
          <p:cNvPr id="3" name="Picture 2" descr="A group of people working on a project">
            <a:extLst>
              <a:ext uri="{FF2B5EF4-FFF2-40B4-BE49-F238E27FC236}">
                <a16:creationId xmlns:a16="http://schemas.microsoft.com/office/drawing/2014/main" id="{9C51A258-1A7F-4591-95B1-A6B9DA645A78}"/>
              </a:ext>
            </a:extLst>
          </p:cNvPr>
          <p:cNvPicPr>
            <a:picLocks noChangeAspect="1"/>
          </p:cNvPicPr>
          <p:nvPr/>
        </p:nvPicPr>
        <p:blipFill>
          <a:blip r:embed="rId3"/>
          <a:stretch>
            <a:fillRect/>
          </a:stretch>
        </p:blipFill>
        <p:spPr>
          <a:xfrm>
            <a:off x="3429000" y="3124200"/>
            <a:ext cx="3810000" cy="3238016"/>
          </a:xfrm>
          <a:prstGeom prst="rect">
            <a:avLst/>
          </a:prstGeom>
        </p:spPr>
      </p:pic>
      <p:pic>
        <p:nvPicPr>
          <p:cNvPr id="5" name="Picture 2" descr="Solid Black Megaphone Icon 4 (Graphic) by ahlangraphic · Creative Fabrica">
            <a:extLst>
              <a:ext uri="{FF2B5EF4-FFF2-40B4-BE49-F238E27FC236}">
                <a16:creationId xmlns:a16="http://schemas.microsoft.com/office/drawing/2014/main" id="{0156302F-146C-4F4D-AE0C-9DF464D5A4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05F7A-8C29-F44B-A46E-9B67409526C6}"/>
              </a:ext>
            </a:extLst>
          </p:cNvPr>
          <p:cNvSpPr>
            <a:spLocks noGrp="1"/>
          </p:cNvSpPr>
          <p:nvPr>
            <p:ph type="title"/>
          </p:nvPr>
        </p:nvSpPr>
        <p:spPr/>
        <p:txBody>
          <a:bodyPr/>
          <a:lstStyle/>
          <a:p>
            <a:r>
              <a:rPr lang="en-US" dirty="0"/>
              <a:t>TAKE A QUICK stretch! </a:t>
            </a:r>
          </a:p>
        </p:txBody>
      </p:sp>
      <p:sp>
        <p:nvSpPr>
          <p:cNvPr id="5" name="Text Placeholder 4">
            <a:extLst>
              <a:ext uri="{FF2B5EF4-FFF2-40B4-BE49-F238E27FC236}">
                <a16:creationId xmlns:a16="http://schemas.microsoft.com/office/drawing/2014/main" id="{859A6594-3DFE-3249-96C0-CC3CD5B875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0731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8C2D-2E6A-BA2A-C8E7-2BA5C2C3E247}"/>
              </a:ext>
            </a:extLst>
          </p:cNvPr>
          <p:cNvSpPr>
            <a:spLocks noGrp="1"/>
          </p:cNvSpPr>
          <p:nvPr>
            <p:ph type="title"/>
          </p:nvPr>
        </p:nvSpPr>
        <p:spPr/>
        <p:txBody>
          <a:bodyPr/>
          <a:lstStyle/>
          <a:p>
            <a:r>
              <a:rPr lang="en-US" altLang="en-US" dirty="0"/>
              <a:t>Instructional Activity 3 to Prepare the Learner:</a:t>
            </a:r>
            <a:endParaRPr lang="en-US" dirty="0"/>
          </a:p>
        </p:txBody>
      </p:sp>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p:txBody>
          <a:bodyPr/>
          <a:lstStyle/>
          <a:p>
            <a:r>
              <a:rPr lang="en-US" altLang="en-US" sz="2900" i="1" dirty="0"/>
              <a:t>Build Knowledge Through a Jigsaw Reading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9AAE9-1B4C-99D0-4D8B-87ED3B090A5F}"/>
              </a:ext>
            </a:extLst>
          </p:cNvPr>
          <p:cNvSpPr>
            <a:spLocks noGrp="1"/>
          </p:cNvSpPr>
          <p:nvPr>
            <p:ph type="title"/>
          </p:nvPr>
        </p:nvSpPr>
        <p:spPr>
          <a:xfrm>
            <a:off x="0" y="304799"/>
            <a:ext cx="9144000" cy="1327151"/>
          </a:xfrm>
        </p:spPr>
        <p:txBody>
          <a:bodyPr/>
          <a:lstStyle/>
          <a:p>
            <a:br>
              <a:rPr lang="en-US" altLang="en-US" dirty="0"/>
            </a:br>
            <a:br>
              <a:rPr lang="en-US" altLang="en-US" dirty="0"/>
            </a:br>
            <a:r>
              <a:rPr lang="en-US" altLang="en-US" dirty="0"/>
              <a:t>Purpose of Jigsaw Reading Activity</a:t>
            </a:r>
            <a:br>
              <a:rPr lang="en-US" altLang="en-US" dirty="0"/>
            </a:br>
            <a:endParaRPr lang="en-US" dirty="0"/>
          </a:p>
        </p:txBody>
      </p:sp>
      <p:pic>
        <p:nvPicPr>
          <p:cNvPr id="3" name="Content Placeholder 6" descr="Jigsaw puzzle pieces">
            <a:extLst>
              <a:ext uri="{FF2B5EF4-FFF2-40B4-BE49-F238E27FC236}">
                <a16:creationId xmlns:a16="http://schemas.microsoft.com/office/drawing/2014/main" id="{C0648F2F-7FB9-4955-99EB-14D7BCA38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87" r="18687"/>
          <a:stretch>
            <a:fillRect/>
          </a:stretch>
        </p:blipFill>
        <p:spPr>
          <a:xfrm>
            <a:off x="526724" y="1463675"/>
            <a:ext cx="3207076" cy="3762375"/>
          </a:xfrm>
          <a:prstGeom prst="rect">
            <a:avLst/>
          </a:prstGeom>
        </p:spPr>
      </p:pic>
      <p:sp>
        <p:nvSpPr>
          <p:cNvPr id="6" name="TextBox 5">
            <a:extLst>
              <a:ext uri="{FF2B5EF4-FFF2-40B4-BE49-F238E27FC236}">
                <a16:creationId xmlns:a16="http://schemas.microsoft.com/office/drawing/2014/main" id="{E72410EB-FADF-8441-97C7-F49EDBA41F9D}"/>
              </a:ext>
            </a:extLst>
          </p:cNvPr>
          <p:cNvSpPr txBox="1"/>
          <p:nvPr/>
        </p:nvSpPr>
        <p:spPr>
          <a:xfrm>
            <a:off x="228600" y="4800600"/>
            <a:ext cx="8763000" cy="2015936"/>
          </a:xfrm>
          <a:prstGeom prst="rect">
            <a:avLst/>
          </a:prstGeom>
          <a:noFill/>
        </p:spPr>
        <p:txBody>
          <a:bodyPr wrap="square" rtlCol="0">
            <a:spAutoFit/>
          </a:bodyPr>
          <a:lstStyle/>
          <a:p>
            <a:pPr marL="427038" indent="-427038">
              <a:spcBef>
                <a:spcPts val="600"/>
              </a:spcBef>
            </a:pPr>
            <a:endParaRPr lang="en-US" altLang="en-US" sz="800" b="0" u="sng" kern="0" dirty="0">
              <a:latin typeface="+mn-lt"/>
            </a:endParaRPr>
          </a:p>
          <a:p>
            <a:pPr marL="427038" indent="-427038">
              <a:spcBef>
                <a:spcPts val="600"/>
              </a:spcBef>
            </a:pPr>
            <a:r>
              <a:rPr lang="en-US" altLang="en-US" sz="1600" b="0" u="sng" kern="0" dirty="0">
                <a:latin typeface="+mn-lt"/>
              </a:rPr>
              <a:t>Target Standards</a:t>
            </a:r>
          </a:p>
          <a:p>
            <a:pPr marL="298450" indent="-285750">
              <a:spcBef>
                <a:spcPts val="600"/>
              </a:spcBef>
              <a:buClr>
                <a:srgbClr val="245D90"/>
              </a:buClr>
              <a:buFont typeface="Wingdings" panose="05000000000000000000" pitchFamily="2" charset="2"/>
              <a:buChar char="§"/>
            </a:pPr>
            <a:r>
              <a:rPr lang="en-US" altLang="en-US" sz="1600" b="0" kern="0" dirty="0">
                <a:latin typeface="+mn-lt"/>
              </a:rPr>
              <a:t>CCR reading standard 1 and S&amp;L standard 1, levels B-D</a:t>
            </a:r>
            <a:r>
              <a:rPr lang="en-US" altLang="en-US" sz="1600" b="0" kern="0" dirty="0">
                <a:solidFill>
                  <a:srgbClr val="FF0000"/>
                </a:solidFill>
                <a:latin typeface="+mn-lt"/>
              </a:rPr>
              <a:t> </a:t>
            </a:r>
            <a:r>
              <a:rPr lang="en-US" altLang="en-US" sz="1600" b="0" kern="0" dirty="0">
                <a:latin typeface="+mn-lt"/>
              </a:rPr>
              <a:t>(read closely; draw inferences; engage in collaborative conversations)</a:t>
            </a:r>
          </a:p>
          <a:p>
            <a:pPr marL="298450" indent="-285750">
              <a:spcBef>
                <a:spcPts val="600"/>
              </a:spcBef>
              <a:buClr>
                <a:srgbClr val="245D90"/>
              </a:buClr>
              <a:buFont typeface="Wingdings" panose="05000000000000000000" pitchFamily="2" charset="2"/>
              <a:buChar char="§"/>
            </a:pPr>
            <a:r>
              <a:rPr lang="en-US" altLang="en-US" sz="1600" b="0" kern="0" dirty="0">
                <a:latin typeface="+mn-lt"/>
              </a:rPr>
              <a:t>ELP standards 1 &amp; 2, levels 3-5 (construct meaning from reading; participate in oral exchanges of ideas)</a:t>
            </a:r>
          </a:p>
          <a:p>
            <a:endParaRPr lang="en-US" dirty="0"/>
          </a:p>
        </p:txBody>
      </p:sp>
      <p:sp>
        <p:nvSpPr>
          <p:cNvPr id="7" name="Content Placeholder 6">
            <a:extLst>
              <a:ext uri="{FF2B5EF4-FFF2-40B4-BE49-F238E27FC236}">
                <a16:creationId xmlns:a16="http://schemas.microsoft.com/office/drawing/2014/main" id="{79F71DC0-36BD-9EDB-4E10-F326035DCF28}"/>
              </a:ext>
            </a:extLst>
          </p:cNvPr>
          <p:cNvSpPr>
            <a:spLocks noGrp="1"/>
          </p:cNvSpPr>
          <p:nvPr>
            <p:ph idx="1"/>
          </p:nvPr>
        </p:nvSpPr>
        <p:spPr>
          <a:xfrm>
            <a:off x="4031924" y="1600200"/>
            <a:ext cx="4959676" cy="4648200"/>
          </a:xfrm>
        </p:spPr>
        <p:txBody>
          <a:bodyPr/>
          <a:lstStyle/>
          <a:p>
            <a:pPr>
              <a:spcBef>
                <a:spcPts val="600"/>
              </a:spcBef>
              <a:spcAft>
                <a:spcPts val="600"/>
              </a:spcAft>
            </a:pPr>
            <a:r>
              <a:rPr lang="en-US" altLang="en-US" sz="2000" dirty="0"/>
              <a:t>Allows students to build schema about the time, place, and political context of Lincoln’s famous speech. </a:t>
            </a:r>
          </a:p>
          <a:p>
            <a:pPr>
              <a:spcBef>
                <a:spcPts val="600"/>
              </a:spcBef>
              <a:spcAft>
                <a:spcPts val="600"/>
              </a:spcAft>
            </a:pPr>
            <a:r>
              <a:rPr lang="en-US" altLang="en-US" sz="2000" dirty="0"/>
              <a:t>Allows students to learn from different texts without having to read every one. </a:t>
            </a:r>
          </a:p>
          <a:p>
            <a:pPr>
              <a:spcBef>
                <a:spcPts val="600"/>
              </a:spcBef>
              <a:spcAft>
                <a:spcPts val="600"/>
              </a:spcAft>
            </a:pPr>
            <a:r>
              <a:rPr lang="en-US" altLang="en-US" sz="2000" dirty="0"/>
              <a:t>Reading selections can be at different reading and language proficiency levels.</a:t>
            </a:r>
          </a:p>
          <a:p>
            <a:endParaRPr lang="en-US" sz="2000" dirty="0"/>
          </a:p>
        </p:txBody>
      </p:sp>
    </p:spTree>
    <p:extLst>
      <p:ext uri="{BB962C8B-B14F-4D97-AF65-F5344CB8AC3E}">
        <p14:creationId xmlns:p14="http://schemas.microsoft.com/office/powerpoint/2010/main" val="118597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45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participating in a jigsaw reading.</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 4 of the Participant Materials for the written directions and three readings.</a:t>
            </a:r>
          </a:p>
        </p:txBody>
      </p:sp>
      <p:pic>
        <p:nvPicPr>
          <p:cNvPr id="7" name="Graphic 5" descr="Customer review">
            <a:extLst>
              <a:ext uri="{FF2B5EF4-FFF2-40B4-BE49-F238E27FC236}">
                <a16:creationId xmlns:a16="http://schemas.microsoft.com/office/drawing/2014/main" id="{FD7D3B79-8875-4448-B432-C14A9FFAA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235" y="22001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219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F1A7482-03C2-1743-9666-877ADFFFE843}"/>
              </a:ext>
            </a:extLst>
          </p:cNvPr>
          <p:cNvSpPr>
            <a:spLocks noGrp="1" noChangeArrowheads="1"/>
          </p:cNvSpPr>
          <p:nvPr>
            <p:ph type="title"/>
          </p:nvPr>
        </p:nvSpPr>
        <p:spPr/>
        <p:txBody>
          <a:bodyPr/>
          <a:lstStyle/>
          <a:p>
            <a:r>
              <a:rPr lang="en-US" altLang="en-US" dirty="0"/>
              <a:t>Debrief: Jigsaw Reading</a:t>
            </a:r>
          </a:p>
        </p:txBody>
      </p:sp>
      <p:sp>
        <p:nvSpPr>
          <p:cNvPr id="84995" name="Content Placeholder 2">
            <a:extLst>
              <a:ext uri="{FF2B5EF4-FFF2-40B4-BE49-F238E27FC236}">
                <a16:creationId xmlns:a16="http://schemas.microsoft.com/office/drawing/2014/main" id="{7819F3C3-80A0-6749-BDA0-708C2C031061}"/>
              </a:ext>
            </a:extLst>
          </p:cNvPr>
          <p:cNvSpPr>
            <a:spLocks noGrp="1" noChangeArrowheads="1"/>
          </p:cNvSpPr>
          <p:nvPr>
            <p:ph idx="1"/>
          </p:nvPr>
        </p:nvSpPr>
        <p:spPr/>
        <p:txBody>
          <a:bodyPr/>
          <a:lstStyle/>
          <a:p>
            <a:pPr marL="0" indent="0">
              <a:spcAft>
                <a:spcPts val="600"/>
              </a:spcAft>
              <a:buNone/>
            </a:pPr>
            <a:r>
              <a:rPr lang="en-US" altLang="en-US" dirty="0"/>
              <a:t>Let’s hear from a few of you about the following question:</a:t>
            </a:r>
          </a:p>
          <a:p>
            <a:pPr marL="576263" indent="-276225">
              <a:spcAft>
                <a:spcPts val="600"/>
              </a:spcAft>
              <a:buClr>
                <a:srgbClr val="C1272D"/>
              </a:buClr>
              <a:buFont typeface="Wingdings" pitchFamily="2" charset="2"/>
              <a:buChar char="Ø"/>
            </a:pPr>
            <a:r>
              <a:rPr lang="en-US" altLang="en-US" dirty="0"/>
              <a:t>How might these readings prepare English learners for the </a:t>
            </a:r>
            <a:r>
              <a:rPr lang="en-US" altLang="en-US" i="1" dirty="0"/>
              <a:t>Gettysburg Address </a:t>
            </a:r>
            <a:r>
              <a:rPr lang="en-US" altLang="en-US" dirty="0"/>
              <a:t>and help build their language skills?</a:t>
            </a:r>
          </a:p>
        </p:txBody>
      </p:sp>
      <p:pic>
        <p:nvPicPr>
          <p:cNvPr id="4" name="Picture 2" descr="Solid Black Megaphone Icon 4 (Graphic) by ahlangraphic · Creative Fabrica">
            <a:extLst>
              <a:ext uri="{FF2B5EF4-FFF2-40B4-BE49-F238E27FC236}">
                <a16:creationId xmlns:a16="http://schemas.microsoft.com/office/drawing/2014/main" id="{FE8BCE57-DF0B-4999-8335-0ECCD8EC7B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2D59-CC77-D142-B517-10ADA0B096FC}"/>
              </a:ext>
            </a:extLst>
          </p:cNvPr>
          <p:cNvSpPr>
            <a:spLocks noGrp="1"/>
          </p:cNvSpPr>
          <p:nvPr>
            <p:ph type="title"/>
          </p:nvPr>
        </p:nvSpPr>
        <p:spPr/>
        <p:txBody>
          <a:bodyPr/>
          <a:lstStyle/>
          <a:p>
            <a:r>
              <a:rPr lang="en-US" dirty="0"/>
              <a:t>Recap of Part One: </a:t>
            </a:r>
            <a:br>
              <a:rPr lang="en-US" dirty="0"/>
            </a:br>
            <a:r>
              <a:rPr lang="en-US" dirty="0"/>
              <a:t>Preparing the Learner</a:t>
            </a:r>
          </a:p>
        </p:txBody>
      </p:sp>
      <p:sp>
        <p:nvSpPr>
          <p:cNvPr id="3" name="Content Placeholder 2">
            <a:extLst>
              <a:ext uri="{FF2B5EF4-FFF2-40B4-BE49-F238E27FC236}">
                <a16:creationId xmlns:a16="http://schemas.microsoft.com/office/drawing/2014/main" id="{582E071D-C625-A646-B200-A6CFCB81A743}"/>
              </a:ext>
            </a:extLst>
          </p:cNvPr>
          <p:cNvSpPr>
            <a:spLocks noGrp="1"/>
          </p:cNvSpPr>
          <p:nvPr>
            <p:ph idx="1"/>
          </p:nvPr>
        </p:nvSpPr>
        <p:spPr/>
        <p:txBody>
          <a:bodyPr/>
          <a:lstStyle/>
          <a:p>
            <a:pPr>
              <a:spcBef>
                <a:spcPts val="600"/>
              </a:spcBef>
              <a:spcAft>
                <a:spcPts val="1200"/>
              </a:spcAft>
            </a:pPr>
            <a:r>
              <a:rPr lang="en-US" altLang="en-US" dirty="0"/>
              <a:t>Students built their schema about the time, place, and political context of the </a:t>
            </a:r>
            <a:r>
              <a:rPr lang="en-US" altLang="en-US" i="1" dirty="0"/>
              <a:t>Gettysburg Address </a:t>
            </a:r>
            <a:r>
              <a:rPr lang="en-US" altLang="en-US" dirty="0"/>
              <a:t>through: </a:t>
            </a:r>
          </a:p>
          <a:p>
            <a:pPr marL="508000" lvl="1" indent="-171450">
              <a:spcBef>
                <a:spcPts val="600"/>
              </a:spcBef>
              <a:spcAft>
                <a:spcPts val="1200"/>
              </a:spcAft>
              <a:buFont typeface="Arial" panose="020B0604020202020204" pitchFamily="34" charset="0"/>
              <a:buChar char="•"/>
            </a:pPr>
            <a:r>
              <a:rPr lang="en-US" altLang="en-US" sz="2200" dirty="0"/>
              <a:t>Viewing a video;</a:t>
            </a:r>
          </a:p>
          <a:p>
            <a:pPr marL="508000" lvl="1" indent="-171450">
              <a:spcBef>
                <a:spcPts val="600"/>
              </a:spcBef>
              <a:spcAft>
                <a:spcPts val="1200"/>
              </a:spcAft>
              <a:buFont typeface="Arial" panose="020B0604020202020204" pitchFamily="34" charset="0"/>
              <a:buChar char="•"/>
            </a:pPr>
            <a:r>
              <a:rPr lang="en-US" altLang="en-US" sz="2200" dirty="0"/>
              <a:t>Reviewing and detailing photographs;</a:t>
            </a:r>
          </a:p>
          <a:p>
            <a:pPr marL="508000" lvl="1" indent="-171450">
              <a:spcBef>
                <a:spcPts val="600"/>
              </a:spcBef>
              <a:spcAft>
                <a:spcPts val="1200"/>
              </a:spcAft>
              <a:buFont typeface="Arial" panose="020B0604020202020204" pitchFamily="34" charset="0"/>
              <a:buChar char="•"/>
            </a:pPr>
            <a:r>
              <a:rPr lang="en-US" altLang="en-US" sz="2200" dirty="0"/>
              <a:t>Reading informational texts at different proficiency levels. </a:t>
            </a:r>
          </a:p>
          <a:p>
            <a:pPr>
              <a:spcBef>
                <a:spcPts val="600"/>
              </a:spcBef>
              <a:spcAft>
                <a:spcPts val="1200"/>
              </a:spcAft>
            </a:pPr>
            <a:r>
              <a:rPr lang="en-US" altLang="en-US" dirty="0"/>
              <a:t>All these activities are done cooperatively in pairs or small groups. </a:t>
            </a:r>
            <a:endParaRPr lang="en-US" dirty="0"/>
          </a:p>
        </p:txBody>
      </p:sp>
    </p:spTree>
    <p:extLst>
      <p:ext uri="{BB962C8B-B14F-4D97-AF65-F5344CB8AC3E}">
        <p14:creationId xmlns:p14="http://schemas.microsoft.com/office/powerpoint/2010/main" val="4121550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dirty="0"/>
              <a:t>Share your answer to these questions in the chat box:</a:t>
            </a:r>
          </a:p>
          <a:p>
            <a:pPr marL="869950" lvl="1" indent="-523875">
              <a:spcBef>
                <a:spcPts val="1200"/>
              </a:spcBef>
              <a:spcAft>
                <a:spcPts val="600"/>
              </a:spcAft>
              <a:buClr>
                <a:srgbClr val="C00000"/>
              </a:buClr>
              <a:buFont typeface="Wingdings" pitchFamily="2" charset="2"/>
              <a:buChar char="Ø"/>
              <a:defRPr/>
            </a:pPr>
            <a:r>
              <a:rPr lang="en-US" sz="2200" i="1" dirty="0"/>
              <a:t>How do these activities build upon one another to prepare the learner? </a:t>
            </a:r>
          </a:p>
          <a:p>
            <a:pPr marL="869950" lvl="1" indent="-523875">
              <a:spcBef>
                <a:spcPts val="1200"/>
              </a:spcBef>
              <a:spcAft>
                <a:spcPts val="600"/>
              </a:spcAft>
              <a:buClr>
                <a:srgbClr val="C00000"/>
              </a:buClr>
              <a:buFont typeface="Wingdings" pitchFamily="2" charset="2"/>
              <a:buChar char="Ø"/>
              <a:defRPr/>
            </a:pPr>
            <a:r>
              <a:rPr lang="en-US" sz="2200" i="1" dirty="0"/>
              <a:t>What other instructional strategies could you use to prepare the learner? </a:t>
            </a:r>
            <a:endParaRPr lang="en-US" altLang="en-US" sz="2200" i="1" dirty="0">
              <a:cs typeface="MS PGothic" panose="020B0600070205080204" pitchFamily="34" charset="-128"/>
            </a:endParaRPr>
          </a:p>
        </p:txBody>
      </p:sp>
      <p:pic>
        <p:nvPicPr>
          <p:cNvPr id="54276" name="Picture 2" descr="Chat">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985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D93-016C-C641-9632-63815A2859FC}"/>
              </a:ext>
            </a:extLst>
          </p:cNvPr>
          <p:cNvSpPr>
            <a:spLocks noGrp="1"/>
          </p:cNvSpPr>
          <p:nvPr>
            <p:ph type="title"/>
          </p:nvPr>
        </p:nvSpPr>
        <p:spPr/>
        <p:txBody>
          <a:bodyPr/>
          <a:lstStyle/>
          <a:p>
            <a:br>
              <a:rPr lang="en-US" dirty="0"/>
            </a:br>
            <a:r>
              <a:rPr lang="en-US" dirty="0"/>
              <a:t>Educating English Learners</a:t>
            </a:r>
          </a:p>
        </p:txBody>
      </p:sp>
      <p:sp>
        <p:nvSpPr>
          <p:cNvPr id="4" name="Content Placeholder 3">
            <a:extLst>
              <a:ext uri="{FF2B5EF4-FFF2-40B4-BE49-F238E27FC236}">
                <a16:creationId xmlns:a16="http://schemas.microsoft.com/office/drawing/2014/main" id="{D1D057D2-0DFD-F643-8B5A-9221F6F5FF6D}"/>
              </a:ext>
            </a:extLst>
          </p:cNvPr>
          <p:cNvSpPr>
            <a:spLocks noGrp="1"/>
          </p:cNvSpPr>
          <p:nvPr>
            <p:ph idx="1"/>
          </p:nvPr>
        </p:nvSpPr>
        <p:spPr bwMode="auto">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indent="0" defTabSz="914400" eaLnBrk="1" hangingPunct="1">
              <a:lnSpc>
                <a:spcPct val="110000"/>
              </a:lnSpc>
              <a:spcBef>
                <a:spcPts val="1613"/>
              </a:spcBef>
              <a:spcAft>
                <a:spcPts val="1200"/>
              </a:spcAft>
              <a:buClrTx/>
              <a:buFont typeface="Wingdings" charset="2"/>
              <a:buNone/>
              <a:defRPr/>
            </a:pPr>
            <a:r>
              <a:rPr lang="en-US" altLang="en-US" sz="2400" b="0" dirty="0">
                <a:solidFill>
                  <a:srgbClr val="000000"/>
                </a:solidFill>
                <a:latin typeface="Arial Narrow" charset="0"/>
                <a:ea typeface="MS PGothic" charset="-128"/>
                <a:cs typeface=""/>
              </a:rPr>
              <a:t>English learners are provided materials that are so greatly simplified that they provide virtually no exposure to the forms and structures of the language they should be learning.… [There’s] a lot of attention and energy focused on turning English learners into English speakers, and not nearly enough on educating them.</a:t>
            </a:r>
            <a:endParaRPr lang="en-US" altLang="en-US" dirty="0">
              <a:solidFill>
                <a:srgbClr val="4F81BD"/>
              </a:solidFill>
              <a:latin typeface="Arial Narrow" charset="0"/>
              <a:ea typeface="MS PGothic" charset="-128"/>
              <a:cs typeface=""/>
            </a:endParaRPr>
          </a:p>
          <a:p>
            <a:pPr marL="0" indent="0" algn="r" defTabSz="914400" eaLnBrk="1" hangingPunct="1">
              <a:lnSpc>
                <a:spcPct val="110000"/>
              </a:lnSpc>
              <a:spcBef>
                <a:spcPts val="0"/>
              </a:spcBef>
              <a:spcAft>
                <a:spcPts val="0"/>
              </a:spcAft>
              <a:buClrTx/>
              <a:buNone/>
              <a:defRPr/>
            </a:pPr>
            <a:r>
              <a:rPr lang="en-US" altLang="en-US" dirty="0">
                <a:solidFill>
                  <a:srgbClr val="4F81BD"/>
                </a:solidFill>
                <a:latin typeface="Arial Narrow" charset="0"/>
                <a:ea typeface="MS PGothic" charset="-128"/>
                <a:cs typeface=""/>
              </a:rPr>
              <a:t>–- Lily Wong Fillmore, English Learner Scholar </a:t>
            </a:r>
          </a:p>
          <a:p>
            <a:pPr marL="0" indent="0" algn="r" defTabSz="914400" eaLnBrk="1" hangingPunct="1">
              <a:lnSpc>
                <a:spcPct val="110000"/>
              </a:lnSpc>
              <a:spcBef>
                <a:spcPts val="0"/>
              </a:spcBef>
              <a:spcAft>
                <a:spcPts val="0"/>
              </a:spcAft>
              <a:buClrTx/>
              <a:buFont typeface="Wingdings" charset="2"/>
              <a:buNone/>
              <a:defRPr/>
            </a:pPr>
            <a:r>
              <a:rPr lang="en-US" altLang="en-US" dirty="0">
                <a:solidFill>
                  <a:srgbClr val="4F81BD"/>
                </a:solidFill>
                <a:latin typeface="Arial Narrow" charset="0"/>
                <a:ea typeface="MS PGothic" charset="-128"/>
                <a:cs typeface=""/>
              </a:rPr>
              <a:t>September 2010</a:t>
            </a:r>
          </a:p>
        </p:txBody>
      </p:sp>
    </p:spTree>
    <p:extLst>
      <p:ext uri="{BB962C8B-B14F-4D97-AF65-F5344CB8AC3E}">
        <p14:creationId xmlns:p14="http://schemas.microsoft.com/office/powerpoint/2010/main" val="2008351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2A5C1-D476-DF44-02E2-4471CEF4D28F}"/>
              </a:ext>
            </a:extLst>
          </p:cNvPr>
          <p:cNvSpPr>
            <a:spLocks noGrp="1"/>
          </p:cNvSpPr>
          <p:nvPr>
            <p:ph type="title"/>
          </p:nvPr>
        </p:nvSpPr>
        <p:spPr/>
        <p:txBody>
          <a:bodyPr/>
          <a:lstStyle/>
          <a:p>
            <a:r>
              <a:rPr lang="en-US" altLang="en-US" dirty="0"/>
              <a:t>BREAK TIME (60 MINUTES)</a:t>
            </a:r>
            <a:endParaRPr lang="en-US" dirty="0"/>
          </a:p>
        </p:txBody>
      </p:sp>
      <p:sp>
        <p:nvSpPr>
          <p:cNvPr id="4" name="Text Placeholder 3">
            <a:extLst>
              <a:ext uri="{FF2B5EF4-FFF2-40B4-BE49-F238E27FC236}">
                <a16:creationId xmlns:a16="http://schemas.microsoft.com/office/drawing/2014/main" id="{8138B0D8-CFCC-2A5A-71E0-FD2B6648B73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7500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F2C9-0F0E-C54E-A75B-CF81D1F99B65}"/>
              </a:ext>
            </a:extLst>
          </p:cNvPr>
          <p:cNvSpPr>
            <a:spLocks noGrp="1"/>
          </p:cNvSpPr>
          <p:nvPr>
            <p:ph type="title"/>
          </p:nvPr>
        </p:nvSpPr>
        <p:spPr/>
        <p:txBody>
          <a:bodyPr/>
          <a:lstStyle/>
          <a:p>
            <a:r>
              <a:rPr lang="en-US" dirty="0"/>
              <a:t>Welcome Back!</a:t>
            </a:r>
          </a:p>
        </p:txBody>
      </p:sp>
      <p:sp>
        <p:nvSpPr>
          <p:cNvPr id="3" name="Text Placeholder 2">
            <a:extLst>
              <a:ext uri="{FF2B5EF4-FFF2-40B4-BE49-F238E27FC236}">
                <a16:creationId xmlns:a16="http://schemas.microsoft.com/office/drawing/2014/main" id="{FF74A8BA-FD2C-D14B-9C3E-EC472E24BF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637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1BC1FA-7937-7769-1535-CA9C1ED51DD9}"/>
              </a:ext>
            </a:extLst>
          </p:cNvPr>
          <p:cNvSpPr>
            <a:spLocks noGrp="1"/>
          </p:cNvSpPr>
          <p:nvPr>
            <p:ph type="title"/>
          </p:nvPr>
        </p:nvSpPr>
        <p:spPr/>
        <p:txBody>
          <a:bodyPr/>
          <a:lstStyle/>
          <a:p>
            <a:r>
              <a:rPr lang="en-US" altLang="en-US" dirty="0"/>
              <a:t>Part Two of the Model Lesson:</a:t>
            </a:r>
            <a:br>
              <a:rPr lang="en-US" altLang="en-US" dirty="0"/>
            </a:br>
            <a:r>
              <a:rPr lang="en-US" altLang="en-US" dirty="0"/>
              <a:t>Interacting With the Text</a:t>
            </a:r>
            <a:endParaRPr lang="en-US" dirty="0"/>
          </a:p>
        </p:txBody>
      </p:sp>
      <p:sp>
        <p:nvSpPr>
          <p:cNvPr id="12" name="Content Placeholder 11">
            <a:extLst>
              <a:ext uri="{FF2B5EF4-FFF2-40B4-BE49-F238E27FC236}">
                <a16:creationId xmlns:a16="http://schemas.microsoft.com/office/drawing/2014/main" id="{8DDA83D2-C473-5FF6-E8A4-A5F8A1067947}"/>
              </a:ext>
            </a:extLst>
          </p:cNvPr>
          <p:cNvSpPr>
            <a:spLocks noGrp="1"/>
          </p:cNvSpPr>
          <p:nvPr>
            <p:ph sz="half" idx="1"/>
          </p:nvPr>
        </p:nvSpPr>
        <p:spPr>
          <a:xfrm>
            <a:off x="1181100" y="1600200"/>
            <a:ext cx="4610099" cy="4648200"/>
          </a:xfrm>
        </p:spPr>
        <p:txBody>
          <a:bodyPr/>
          <a:lstStyle/>
          <a:p>
            <a:pPr marL="0" indent="0">
              <a:buNone/>
            </a:pPr>
            <a:r>
              <a:rPr lang="en-US" sz="2400" dirty="0">
                <a:solidFill>
                  <a:srgbClr val="000000"/>
                </a:solidFill>
              </a:rPr>
              <a:t>Reading a text multiple times allows students to recognize new information each time. </a:t>
            </a:r>
          </a:p>
          <a:p>
            <a:pPr marL="0" indent="0">
              <a:buNone/>
            </a:pPr>
            <a:r>
              <a:rPr lang="en-US" sz="2400" dirty="0">
                <a:solidFill>
                  <a:srgbClr val="000000"/>
                </a:solidFill>
              </a:rPr>
              <a:t>Reading a text multiple times provides insights to students about how language works.</a:t>
            </a:r>
          </a:p>
          <a:p>
            <a:pPr marL="0" indent="0">
              <a:buNone/>
            </a:pPr>
            <a:r>
              <a:rPr lang="en-US" sz="2400" dirty="0">
                <a:solidFill>
                  <a:srgbClr val="000000"/>
                </a:solidFill>
                <a:ea typeface="MS PGothic" charset="0"/>
                <a:cs typeface="MS PGothic" charset="0"/>
              </a:rPr>
              <a:t>Stopping often and discussing what is read builds understanding and new insights.</a:t>
            </a:r>
            <a:endParaRPr lang="en-US" sz="2400" dirty="0">
              <a:solidFill>
                <a:srgbClr val="000000"/>
              </a:solidFill>
            </a:endParaRPr>
          </a:p>
        </p:txBody>
      </p:sp>
      <p:pic>
        <p:nvPicPr>
          <p:cNvPr id="5" name="Picture 2">
            <a:extLst>
              <a:ext uri="{FF2B5EF4-FFF2-40B4-BE49-F238E27FC236}">
                <a16:creationId xmlns:a16="http://schemas.microsoft.com/office/drawing/2014/main" id="{857EEB94-64DD-48B4-978A-414A932C8CDC}"/>
              </a:ext>
              <a:ext uri="{C183D7F6-B498-43B3-948B-1728B52AA6E4}">
                <adec:decorative xmlns:adec="http://schemas.microsoft.com/office/drawing/2017/decorative" val="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748" y="1907256"/>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31BEF13-D799-4FFB-9B3F-60B60A3CBE88}"/>
              </a:ext>
              <a:ext uri="{C183D7F6-B498-43B3-948B-1728B52AA6E4}">
                <adec:decorative xmlns:adec="http://schemas.microsoft.com/office/drawing/2017/decorative" val="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699" y="4549914"/>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1392845-D2A9-9C48-9EE7-64E15264E1E4}"/>
              </a:ext>
              <a:ext uri="{C183D7F6-B498-43B3-948B-1728B52AA6E4}">
                <adec:decorative xmlns:adec="http://schemas.microsoft.com/office/drawing/2017/decorative" val="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942" y="3254514"/>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10" name="title picture" descr="Abraham Lincoln">
            <a:extLst>
              <a:ext uri="{FF2B5EF4-FFF2-40B4-BE49-F238E27FC236}">
                <a16:creationId xmlns:a16="http://schemas.microsoft.com/office/drawing/2014/main" id="{E545B84F-82EC-6EE7-60F0-2C4907426AA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19800" y="1600200"/>
            <a:ext cx="282610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55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43C0-939A-5C9D-2085-75898ACBCBC3}"/>
              </a:ext>
            </a:extLst>
          </p:cNvPr>
          <p:cNvSpPr>
            <a:spLocks noGrp="1"/>
          </p:cNvSpPr>
          <p:nvPr>
            <p:ph type="title"/>
          </p:nvPr>
        </p:nvSpPr>
        <p:spPr/>
        <p:txBody>
          <a:bodyPr/>
          <a:lstStyle/>
          <a:p>
            <a:r>
              <a:rPr lang="en-US" altLang="en-US" dirty="0"/>
              <a:t>Instructional Activity 4 to Interact With the Text:</a:t>
            </a:r>
            <a:endParaRPr lang="en-US" dirty="0"/>
          </a:p>
        </p:txBody>
      </p:sp>
      <p:sp>
        <p:nvSpPr>
          <p:cNvPr id="115714" name="Text Placeholder 2">
            <a:extLst>
              <a:ext uri="{FF2B5EF4-FFF2-40B4-BE49-F238E27FC236}">
                <a16:creationId xmlns:a16="http://schemas.microsoft.com/office/drawing/2014/main" id="{A82C0019-123F-634A-8198-60CD0B2EAAC6}"/>
              </a:ext>
            </a:extLst>
          </p:cNvPr>
          <p:cNvSpPr>
            <a:spLocks noGrp="1" noChangeArrowheads="1"/>
          </p:cNvSpPr>
          <p:nvPr>
            <p:ph type="body" idx="1"/>
          </p:nvPr>
        </p:nvSpPr>
        <p:spPr/>
        <p:txBody>
          <a:bodyPr/>
          <a:lstStyle/>
          <a:p>
            <a:r>
              <a:rPr lang="en-US" altLang="en-US" sz="2900" i="1" dirty="0"/>
              <a:t>Build Vocabulary Through a Word Cloud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88995C-89DE-7FCE-7740-C225362810D6}"/>
              </a:ext>
            </a:extLst>
          </p:cNvPr>
          <p:cNvSpPr>
            <a:spLocks noGrp="1"/>
          </p:cNvSpPr>
          <p:nvPr>
            <p:ph type="title"/>
          </p:nvPr>
        </p:nvSpPr>
        <p:spPr/>
        <p:txBody>
          <a:bodyPr/>
          <a:lstStyle/>
          <a:p>
            <a:r>
              <a:rPr lang="en-US" altLang="en-US" dirty="0"/>
              <a:t>Purpose of Word Clouds to Build </a:t>
            </a:r>
            <a:br>
              <a:rPr lang="en-US" altLang="en-US" dirty="0"/>
            </a:br>
            <a:r>
              <a:rPr lang="en-US" altLang="en-US" dirty="0"/>
              <a:t>Vocabulary and Understanding</a:t>
            </a:r>
            <a:endParaRPr lang="en-US" dirty="0"/>
          </a:p>
        </p:txBody>
      </p:sp>
      <p:pic>
        <p:nvPicPr>
          <p:cNvPr id="3" name="Content Placeholder 3" descr="image002">
            <a:extLst>
              <a:ext uri="{FF2B5EF4-FFF2-40B4-BE49-F238E27FC236}">
                <a16:creationId xmlns:a16="http://schemas.microsoft.com/office/drawing/2014/main" id="{FB0F4375-F33D-47A3-9305-8B6CC681E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02" r="16533"/>
          <a:stretch>
            <a:fillRect/>
          </a:stretch>
        </p:blipFill>
        <p:spPr bwMode="auto">
          <a:xfrm>
            <a:off x="295655" y="1625530"/>
            <a:ext cx="397154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953E604A-3560-4468-9CA3-67526E5824CC}"/>
              </a:ext>
            </a:extLst>
          </p:cNvPr>
          <p:cNvSpPr txBox="1">
            <a:spLocks noChangeArrowheads="1"/>
          </p:cNvSpPr>
          <p:nvPr/>
        </p:nvSpPr>
        <p:spPr bwMode="auto">
          <a:xfrm>
            <a:off x="381000" y="6248401"/>
            <a:ext cx="2743200" cy="615553"/>
          </a:xfrm>
          <a:prstGeom prst="rect">
            <a:avLst/>
          </a:prstGeom>
          <a:noFill/>
          <a:ln>
            <a:noFill/>
          </a:ln>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defRPr/>
            </a:pPr>
            <a:r>
              <a:rPr lang="en-US" altLang="en-US" sz="1200" dirty="0">
                <a:latin typeface="+mj-lt"/>
              </a:rPr>
              <a:t>Understanding Language, 2012</a:t>
            </a:r>
          </a:p>
          <a:p>
            <a:pPr>
              <a:defRPr/>
            </a:pPr>
            <a:endParaRPr lang="en-US" altLang="en-US" dirty="0"/>
          </a:p>
        </p:txBody>
      </p:sp>
      <p:sp>
        <p:nvSpPr>
          <p:cNvPr id="8" name="Content Placeholder 7">
            <a:extLst>
              <a:ext uri="{FF2B5EF4-FFF2-40B4-BE49-F238E27FC236}">
                <a16:creationId xmlns:a16="http://schemas.microsoft.com/office/drawing/2014/main" id="{53BF4CCB-F45C-FF1D-A105-E9CEA8E5A666}"/>
              </a:ext>
            </a:extLst>
          </p:cNvPr>
          <p:cNvSpPr>
            <a:spLocks noGrp="1"/>
          </p:cNvSpPr>
          <p:nvPr>
            <p:ph idx="1"/>
          </p:nvPr>
        </p:nvSpPr>
        <p:spPr>
          <a:xfrm>
            <a:off x="4267200" y="1600200"/>
            <a:ext cx="4581144" cy="4648201"/>
          </a:xfrm>
        </p:spPr>
        <p:txBody>
          <a:bodyPr/>
          <a:lstStyle/>
          <a:p>
            <a:pPr marL="342900" indent="-342900">
              <a:spcBef>
                <a:spcPts val="1200"/>
              </a:spcBef>
              <a:defRPr/>
            </a:pPr>
            <a:r>
              <a:rPr lang="en-US" altLang="en-US" dirty="0"/>
              <a:t>The Word Cloud serves as a preview of the speech. </a:t>
            </a:r>
          </a:p>
          <a:p>
            <a:pPr marL="342900" indent="-342900">
              <a:spcBef>
                <a:spcPts val="1200"/>
              </a:spcBef>
              <a:defRPr/>
            </a:pPr>
            <a:r>
              <a:rPr lang="en-US" altLang="en-US" dirty="0"/>
              <a:t>A focus on the biggest words helps English learners understand the speech is about a nation dedicating land for those who died in the war</a:t>
            </a:r>
            <a:r>
              <a:rPr lang="en-US" altLang="en-US" sz="2000" dirty="0"/>
              <a:t>. </a:t>
            </a:r>
          </a:p>
          <a:p>
            <a:pPr marL="0" indent="0">
              <a:spcBef>
                <a:spcPts val="600"/>
              </a:spcBef>
              <a:buNone/>
              <a:defRPr/>
            </a:pPr>
            <a:endParaRPr lang="en-US" altLang="en-US" sz="1400" u="sng" dirty="0"/>
          </a:p>
          <a:p>
            <a:pPr marL="0" indent="0">
              <a:spcBef>
                <a:spcPts val="600"/>
              </a:spcBef>
              <a:buNone/>
              <a:defRPr/>
            </a:pPr>
            <a:r>
              <a:rPr lang="en-US" altLang="en-US" sz="1500" u="sng" dirty="0"/>
              <a:t>Target Standards</a:t>
            </a:r>
          </a:p>
          <a:p>
            <a:pPr marL="0" indent="0">
              <a:spcBef>
                <a:spcPts val="600"/>
              </a:spcBef>
              <a:buClr>
                <a:srgbClr val="245D90"/>
              </a:buClr>
              <a:buNone/>
              <a:defRPr/>
            </a:pPr>
            <a:r>
              <a:rPr lang="en-US" sz="1500" dirty="0"/>
              <a:t>CCR language standard 4 and S&amp;L standard 1, levels C-D; (clarify meaning of words; engage in collaborative conversations)</a:t>
            </a:r>
          </a:p>
          <a:p>
            <a:pPr marL="0" indent="0">
              <a:spcBef>
                <a:spcPts val="600"/>
              </a:spcBef>
              <a:buClr>
                <a:srgbClr val="245D90"/>
              </a:buClr>
              <a:buNone/>
              <a:defRPr/>
            </a:pPr>
            <a:r>
              <a:rPr lang="en-US" sz="1500" dirty="0"/>
              <a:t>ELP standards 8 &amp; 2, levels 3-5 (determine meaning of words and phrases; participate in oral exchanges of ideas) </a:t>
            </a:r>
            <a:endParaRPr lang="en-US" altLang="en-US" sz="1500" dirty="0"/>
          </a:p>
          <a:p>
            <a:pPr>
              <a:spcBef>
                <a:spcPts val="1200"/>
              </a:spcBef>
              <a:defRPr/>
            </a:pPr>
            <a:endParaRPr lang="en-US" altLang="en-US" sz="800" u="sng" dirty="0"/>
          </a:p>
          <a:p>
            <a:endParaRPr lang="en-US" dirty="0"/>
          </a:p>
        </p:txBody>
      </p:sp>
    </p:spTree>
    <p:extLst>
      <p:ext uri="{BB962C8B-B14F-4D97-AF65-F5344CB8AC3E}">
        <p14:creationId xmlns:p14="http://schemas.microsoft.com/office/powerpoint/2010/main" val="1588375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20 minutes	</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identifying the words that jump out at you in the Word Cloud and writing sentences that contain them.</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pages 14–15 of the Participant Materials for the written directions and the Word Cloud.</a:t>
            </a:r>
          </a:p>
        </p:txBody>
      </p:sp>
      <p:pic>
        <p:nvPicPr>
          <p:cNvPr id="4" name="Graphic 5" descr="Customer review">
            <a:extLst>
              <a:ext uri="{FF2B5EF4-FFF2-40B4-BE49-F238E27FC236}">
                <a16:creationId xmlns:a16="http://schemas.microsoft.com/office/drawing/2014/main" id="{737BFCA2-243A-384E-AF46-1C407F4D7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164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39DE6A21-81D8-014E-ABFC-DA0CC4B8FA41}"/>
              </a:ext>
            </a:extLst>
          </p:cNvPr>
          <p:cNvSpPr>
            <a:spLocks noGrp="1" noChangeArrowheads="1"/>
          </p:cNvSpPr>
          <p:nvPr>
            <p:ph type="title"/>
          </p:nvPr>
        </p:nvSpPr>
        <p:spPr>
          <a:xfrm>
            <a:off x="1371600" y="457200"/>
            <a:ext cx="6934200" cy="762000"/>
          </a:xfrm>
        </p:spPr>
        <p:txBody>
          <a:bodyPr/>
          <a:lstStyle/>
          <a:p>
            <a:r>
              <a:rPr lang="en-US" altLang="en-US" dirty="0"/>
              <a:t>Debrief: Word Cloud, Part One</a:t>
            </a:r>
          </a:p>
        </p:txBody>
      </p:sp>
      <p:sp>
        <p:nvSpPr>
          <p:cNvPr id="88067" name="Content Placeholder 2">
            <a:extLst>
              <a:ext uri="{FF2B5EF4-FFF2-40B4-BE49-F238E27FC236}">
                <a16:creationId xmlns:a16="http://schemas.microsoft.com/office/drawing/2014/main" id="{DB376517-CF7B-E945-B578-5A4201BAEEAB}"/>
              </a:ext>
            </a:extLst>
          </p:cNvPr>
          <p:cNvSpPr>
            <a:spLocks noGrp="1" noChangeArrowheads="1"/>
          </p:cNvSpPr>
          <p:nvPr>
            <p:ph idx="1"/>
          </p:nvPr>
        </p:nvSpPr>
        <p:spPr>
          <a:xfrm>
            <a:off x="609600" y="1524000"/>
            <a:ext cx="7924800" cy="4648200"/>
          </a:xfrm>
        </p:spPr>
        <p:txBody>
          <a:bodyPr/>
          <a:lstStyle/>
          <a:p>
            <a:pPr marL="0" indent="0">
              <a:buNone/>
              <a:defRPr/>
            </a:pPr>
            <a:r>
              <a:rPr lang="en-US" altLang="en-US" dirty="0"/>
              <a:t>Let’s hear from a few of you about the following questions:</a:t>
            </a:r>
          </a:p>
          <a:p>
            <a:pPr marL="576263" indent="-346075">
              <a:buClr>
                <a:srgbClr val="C1272D"/>
              </a:buClr>
              <a:buFont typeface="Wingdings" pitchFamily="2" charset="2"/>
              <a:buChar char="Ø"/>
              <a:defRPr/>
            </a:pPr>
            <a:r>
              <a:rPr lang="en-US" altLang="en-US" dirty="0"/>
              <a:t>What’s the benefit of asking English learners to choose words from the </a:t>
            </a:r>
            <a:r>
              <a:rPr lang="en-US" altLang="en-US" i="1" dirty="0"/>
              <a:t>Gettysburg Address </a:t>
            </a:r>
            <a:r>
              <a:rPr lang="en-US" altLang="en-US" dirty="0"/>
              <a:t>Word Cloud?</a:t>
            </a:r>
          </a:p>
          <a:p>
            <a:pPr marL="576263" indent="-346075">
              <a:buClr>
                <a:srgbClr val="C1272D"/>
              </a:buClr>
              <a:buFont typeface="Wingdings" pitchFamily="2" charset="2"/>
              <a:buChar char="Ø"/>
              <a:defRPr/>
            </a:pPr>
            <a:r>
              <a:rPr lang="en-US" altLang="en-US" dirty="0"/>
              <a:t>In addition to the vocabulary development gained in the discussion, what other language skills will English learners practice or learn? </a:t>
            </a:r>
          </a:p>
        </p:txBody>
      </p:sp>
      <p:pic>
        <p:nvPicPr>
          <p:cNvPr id="4" name="Picture 2" descr="Solid Black Megaphone Icon 4 (Graphic) by ahlangraphic · Creative Fabrica">
            <a:extLst>
              <a:ext uri="{FF2B5EF4-FFF2-40B4-BE49-F238E27FC236}">
                <a16:creationId xmlns:a16="http://schemas.microsoft.com/office/drawing/2014/main" id="{744757B8-5454-4748-B0BE-66E25F3B34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CFFD1C88-8D69-7449-9533-2E02A670EB8E}"/>
              </a:ext>
            </a:extLst>
          </p:cNvPr>
          <p:cNvSpPr>
            <a:spLocks noGrp="1" noChangeArrowheads="1"/>
          </p:cNvSpPr>
          <p:nvPr>
            <p:ph type="title"/>
          </p:nvPr>
        </p:nvSpPr>
        <p:spPr/>
        <p:txBody>
          <a:bodyPr/>
          <a:lstStyle/>
          <a:p>
            <a:pPr algn="ctr">
              <a:spcBef>
                <a:spcPts val="0"/>
              </a:spcBef>
            </a:pPr>
            <a:r>
              <a:rPr lang="en-US" altLang="en-US" dirty="0"/>
              <a:t>What Does This Conversation Tell You? </a:t>
            </a:r>
            <a:br>
              <a:rPr lang="en-US" altLang="en-US" dirty="0"/>
            </a:br>
            <a:r>
              <a:rPr lang="en-US" altLang="en-US" sz="1800" i="1" dirty="0"/>
              <a:t>(Transcription of dialogue between students at different levels of language proficiency )</a:t>
            </a:r>
          </a:p>
        </p:txBody>
      </p:sp>
      <p:sp>
        <p:nvSpPr>
          <p:cNvPr id="123907" name="Content Placeholder 2">
            <a:extLst>
              <a:ext uri="{FF2B5EF4-FFF2-40B4-BE49-F238E27FC236}">
                <a16:creationId xmlns:a16="http://schemas.microsoft.com/office/drawing/2014/main" id="{458697B5-864E-0F45-84C6-DE0F81950E85}"/>
              </a:ext>
            </a:extLst>
          </p:cNvPr>
          <p:cNvSpPr>
            <a:spLocks noGrp="1" noChangeArrowheads="1"/>
          </p:cNvSpPr>
          <p:nvPr>
            <p:ph idx="1"/>
          </p:nvPr>
        </p:nvSpPr>
        <p:spPr>
          <a:xfrm>
            <a:off x="609600" y="1600200"/>
            <a:ext cx="7924800" cy="4648200"/>
          </a:xfrm>
        </p:spPr>
        <p:txBody>
          <a:bodyPr/>
          <a:lstStyle/>
          <a:p>
            <a:pPr marL="635000" indent="-579438">
              <a:spcBef>
                <a:spcPts val="1200"/>
              </a:spcBef>
              <a:spcAft>
                <a:spcPts val="600"/>
              </a:spcAft>
              <a:buFont typeface="Wingdings" pitchFamily="2" charset="2"/>
              <a:buNone/>
            </a:pPr>
            <a:r>
              <a:rPr lang="en-US" altLang="en-US" sz="1800" dirty="0"/>
              <a:t>S1:	I choose, I choose, I choose these three words </a:t>
            </a:r>
            <a:r>
              <a:rPr lang="en-US" altLang="en-US" sz="1800" i="1" dirty="0"/>
              <a:t>we</a:t>
            </a:r>
            <a:r>
              <a:rPr lang="en-US" altLang="en-US" sz="1800" dirty="0"/>
              <a:t>, </a:t>
            </a:r>
            <a:r>
              <a:rPr lang="en-US" altLang="en-US" sz="1800" i="1" dirty="0"/>
              <a:t>nation,</a:t>
            </a:r>
            <a:r>
              <a:rPr lang="en-US" altLang="en-US" sz="1800" dirty="0"/>
              <a:t> and </a:t>
            </a:r>
            <a:r>
              <a:rPr lang="en-US" altLang="en-US" sz="1800" i="1" dirty="0"/>
              <a:t>people</a:t>
            </a:r>
            <a:r>
              <a:rPr lang="en-US" altLang="en-US" sz="1800" dirty="0"/>
              <a:t>.. . .The way I choose </a:t>
            </a:r>
            <a:r>
              <a:rPr lang="en-US" altLang="en-US" sz="1800" i="1" dirty="0"/>
              <a:t>nations</a:t>
            </a:r>
            <a:r>
              <a:rPr lang="en-US" altLang="en-US" sz="1800" dirty="0"/>
              <a:t> is like other nations is like all the people they come together to form a nations in the United States.</a:t>
            </a:r>
          </a:p>
          <a:p>
            <a:pPr marL="635000" indent="-579438">
              <a:spcBef>
                <a:spcPts val="1200"/>
              </a:spcBef>
              <a:spcAft>
                <a:spcPts val="600"/>
              </a:spcAft>
              <a:buFont typeface="Wingdings" pitchFamily="2" charset="2"/>
              <a:buNone/>
            </a:pPr>
            <a:r>
              <a:rPr lang="en-US" altLang="en-US" sz="1800" dirty="0"/>
              <a:t>S2:	Oh yeah, like me too in the “nations.”</a:t>
            </a:r>
            <a:endParaRPr lang="en-US" altLang="ja-JP" sz="1800" dirty="0"/>
          </a:p>
          <a:p>
            <a:pPr marL="635000" indent="-579438">
              <a:spcBef>
                <a:spcPts val="1200"/>
              </a:spcBef>
              <a:spcAft>
                <a:spcPts val="600"/>
              </a:spcAft>
              <a:buFont typeface="Wingdings" pitchFamily="2" charset="2"/>
              <a:buNone/>
            </a:pPr>
            <a:r>
              <a:rPr lang="en-US" altLang="en-US" sz="1800" dirty="0"/>
              <a:t>S1:	And the people who like the population of the United States start growing a little and start increasing.</a:t>
            </a:r>
          </a:p>
          <a:p>
            <a:pPr marL="635000" indent="-579438">
              <a:spcBef>
                <a:spcPts val="1200"/>
              </a:spcBef>
              <a:spcAft>
                <a:spcPts val="600"/>
              </a:spcAft>
              <a:buFont typeface="Wingdings" pitchFamily="2" charset="2"/>
              <a:buNone/>
            </a:pPr>
            <a:r>
              <a:rPr lang="en-US" altLang="en-US" sz="1800" dirty="0"/>
              <a:t>S2: 	</a:t>
            </a:r>
            <a:r>
              <a:rPr lang="en-US" altLang="en-US" sz="1800" i="1" dirty="0"/>
              <a:t>Nations</a:t>
            </a:r>
            <a:r>
              <a:rPr lang="en-US" altLang="en-US" sz="1800" dirty="0"/>
              <a:t> because the nations stop fighting and the nations have a union for … and lib...—What is this? (</a:t>
            </a:r>
            <a:r>
              <a:rPr lang="en-US" altLang="en-US" sz="1800" i="1" dirty="0"/>
              <a:t>pointing to the word </a:t>
            </a:r>
            <a:r>
              <a:rPr lang="en-US" altLang="en-US" sz="1800" dirty="0"/>
              <a:t>liberty)</a:t>
            </a:r>
          </a:p>
          <a:p>
            <a:pPr marL="635000" indent="-579438">
              <a:spcBef>
                <a:spcPts val="1200"/>
              </a:spcBef>
              <a:spcAft>
                <a:spcPts val="600"/>
              </a:spcAft>
              <a:buFont typeface="Wingdings" pitchFamily="2" charset="2"/>
              <a:buNone/>
            </a:pPr>
            <a:r>
              <a:rPr lang="en-US" altLang="en-US" sz="1800" dirty="0"/>
              <a:t>S1: 	Liberty? You know Liberty?</a:t>
            </a:r>
          </a:p>
          <a:p>
            <a:pPr marL="635000" indent="-579438">
              <a:spcBef>
                <a:spcPts val="1200"/>
              </a:spcBef>
              <a:spcAft>
                <a:spcPts val="600"/>
              </a:spcAft>
              <a:buFont typeface="Wingdings" pitchFamily="2" charset="2"/>
              <a:buNone/>
            </a:pPr>
            <a:r>
              <a:rPr lang="en-US" altLang="en-US" sz="1800" dirty="0"/>
              <a:t>S2: 	Yeah. I know how, how win and we like liberty because the people fight for liberty and they want liberty.</a:t>
            </a:r>
          </a:p>
          <a:p>
            <a:pPr marL="635000" indent="-579438">
              <a:lnSpc>
                <a:spcPct val="80000"/>
              </a:lnSpc>
            </a:pPr>
            <a:endParaRPr lang="en-US" altLang="en-US" sz="5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BC04-3483-412C-6D8A-31B0F302B3E0}"/>
              </a:ext>
            </a:extLst>
          </p:cNvPr>
          <p:cNvSpPr>
            <a:spLocks noGrp="1"/>
          </p:cNvSpPr>
          <p:nvPr>
            <p:ph type="title"/>
          </p:nvPr>
        </p:nvSpPr>
        <p:spPr/>
        <p:txBody>
          <a:bodyPr/>
          <a:lstStyle/>
          <a:p>
            <a:r>
              <a:rPr lang="en-US" altLang="en-US" dirty="0"/>
              <a:t>Instructional Activity 5 to Interact With the Text:</a:t>
            </a:r>
            <a:endParaRPr lang="en-US" dirty="0"/>
          </a:p>
        </p:txBody>
      </p:sp>
      <p:sp>
        <p:nvSpPr>
          <p:cNvPr id="93186" name="Text Placeholder 2">
            <a:extLst>
              <a:ext uri="{FF2B5EF4-FFF2-40B4-BE49-F238E27FC236}">
                <a16:creationId xmlns:a16="http://schemas.microsoft.com/office/drawing/2014/main" id="{9612B2BC-0BF1-DD44-AF80-A39A87D37CAC}"/>
              </a:ext>
            </a:extLst>
          </p:cNvPr>
          <p:cNvSpPr>
            <a:spLocks noGrp="1" noChangeArrowheads="1"/>
          </p:cNvSpPr>
          <p:nvPr>
            <p:ph type="body" idx="1"/>
          </p:nvPr>
        </p:nvSpPr>
        <p:spPr/>
        <p:txBody>
          <a:bodyPr/>
          <a:lstStyle/>
          <a:p>
            <a:r>
              <a:rPr lang="en-US" altLang="en-US" sz="2900" i="1" dirty="0"/>
              <a:t>Using Metacognitive Strategies to Understand Text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833A33-6D5C-13D9-3282-B4A170A8B2FC}"/>
              </a:ext>
            </a:extLst>
          </p:cNvPr>
          <p:cNvSpPr>
            <a:spLocks noGrp="1"/>
          </p:cNvSpPr>
          <p:nvPr>
            <p:ph type="title"/>
          </p:nvPr>
        </p:nvSpPr>
        <p:spPr/>
        <p:txBody>
          <a:bodyPr/>
          <a:lstStyle/>
          <a:p>
            <a:r>
              <a:rPr lang="en-US" altLang="en-US" dirty="0"/>
              <a:t>Purpose of Using Metacognitive Strategies </a:t>
            </a:r>
            <a:br>
              <a:rPr lang="en-US" altLang="en-US" dirty="0"/>
            </a:br>
            <a:r>
              <a:rPr lang="en-US" altLang="en-US" dirty="0"/>
              <a:t>to Understand the Text</a:t>
            </a:r>
            <a:endParaRPr lang="en-US" dirty="0"/>
          </a:p>
        </p:txBody>
      </p:sp>
      <p:pic>
        <p:nvPicPr>
          <p:cNvPr id="3" name="Content Placeholder 6" descr="Two men studying">
            <a:extLst>
              <a:ext uri="{FF2B5EF4-FFF2-40B4-BE49-F238E27FC236}">
                <a16:creationId xmlns:a16="http://schemas.microsoft.com/office/drawing/2014/main" id="{85B74788-364E-4AB4-B1AE-8DFC0A15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291548" y="1398104"/>
            <a:ext cx="3630613" cy="4343400"/>
          </a:xfrm>
          <a:prstGeom prst="rect">
            <a:avLst/>
          </a:prstGeom>
        </p:spPr>
      </p:pic>
      <p:sp>
        <p:nvSpPr>
          <p:cNvPr id="6" name="Content Placeholder 5">
            <a:extLst>
              <a:ext uri="{FF2B5EF4-FFF2-40B4-BE49-F238E27FC236}">
                <a16:creationId xmlns:a16="http://schemas.microsoft.com/office/drawing/2014/main" id="{45ED8615-A8D9-0A75-FF34-EAE0F7E8DFB5}"/>
              </a:ext>
            </a:extLst>
          </p:cNvPr>
          <p:cNvSpPr>
            <a:spLocks noGrp="1"/>
          </p:cNvSpPr>
          <p:nvPr>
            <p:ph idx="1"/>
          </p:nvPr>
        </p:nvSpPr>
        <p:spPr>
          <a:xfrm>
            <a:off x="4114800" y="1600200"/>
            <a:ext cx="4737652" cy="2819400"/>
          </a:xfrm>
        </p:spPr>
        <p:txBody>
          <a:bodyPr>
            <a:normAutofit fontScale="55000" lnSpcReduction="20000"/>
          </a:bodyPr>
          <a:lstStyle/>
          <a:p>
            <a:pPr>
              <a:spcBef>
                <a:spcPts val="1200"/>
              </a:spcBef>
              <a:defRPr/>
            </a:pPr>
            <a:r>
              <a:rPr lang="en-US" altLang="en-US" sz="4000" dirty="0"/>
              <a:t>Helps English learners become more aware of their own learning.</a:t>
            </a:r>
          </a:p>
          <a:p>
            <a:pPr>
              <a:spcBef>
                <a:spcPts val="1200"/>
              </a:spcBef>
              <a:defRPr/>
            </a:pPr>
            <a:r>
              <a:rPr lang="en-US" altLang="en-US" sz="4000" dirty="0"/>
              <a:t>Helps English learners become more active learners who learn more deeply.</a:t>
            </a:r>
          </a:p>
          <a:p>
            <a:pPr>
              <a:spcBef>
                <a:spcPts val="1200"/>
              </a:spcBef>
              <a:defRPr/>
            </a:pPr>
            <a:r>
              <a:rPr lang="en-US" altLang="en-US" sz="4000" dirty="0"/>
              <a:t>Helps students slow down to make better sense of what they are reading.</a:t>
            </a:r>
            <a:endParaRPr lang="en-US" altLang="en-US" sz="4000" u="sng" dirty="0"/>
          </a:p>
          <a:p>
            <a:pPr marL="0" indent="0">
              <a:spcBef>
                <a:spcPts val="1000"/>
              </a:spcBef>
              <a:buNone/>
              <a:defRPr/>
            </a:pPr>
            <a:endParaRPr lang="en-US" altLang="en-US" sz="2300" u="sng" dirty="0"/>
          </a:p>
          <a:p>
            <a:pPr marL="0" indent="0">
              <a:spcBef>
                <a:spcPts val="1000"/>
              </a:spcBef>
              <a:buNone/>
              <a:defRPr/>
            </a:pPr>
            <a:endParaRPr lang="en-US" altLang="en-US" sz="2300" u="sng" dirty="0"/>
          </a:p>
        </p:txBody>
      </p:sp>
      <p:sp>
        <p:nvSpPr>
          <p:cNvPr id="2" name="TextBox 1">
            <a:extLst>
              <a:ext uri="{FF2B5EF4-FFF2-40B4-BE49-F238E27FC236}">
                <a16:creationId xmlns:a16="http://schemas.microsoft.com/office/drawing/2014/main" id="{B28CAAF1-AC12-9AB4-CE9E-E301A4C83EA3}"/>
              </a:ext>
            </a:extLst>
          </p:cNvPr>
          <p:cNvSpPr txBox="1"/>
          <p:nvPr/>
        </p:nvSpPr>
        <p:spPr>
          <a:xfrm>
            <a:off x="4114800" y="4191000"/>
            <a:ext cx="4572000" cy="2554545"/>
          </a:xfrm>
          <a:prstGeom prst="rect">
            <a:avLst/>
          </a:prstGeom>
          <a:noFill/>
        </p:spPr>
        <p:txBody>
          <a:bodyPr wrap="square" rtlCol="0">
            <a:spAutoFit/>
          </a:bodyPr>
          <a:lstStyle/>
          <a:p>
            <a:pPr marL="0" indent="0">
              <a:spcBef>
                <a:spcPts val="1000"/>
              </a:spcBef>
              <a:buNone/>
              <a:defRPr/>
            </a:pPr>
            <a:endParaRPr lang="en-US" altLang="en-US" sz="1400" b="0" u="sng" dirty="0">
              <a:latin typeface="+mj-lt"/>
            </a:endParaRPr>
          </a:p>
          <a:p>
            <a:pPr marL="0" indent="0">
              <a:spcBef>
                <a:spcPts val="1000"/>
              </a:spcBef>
              <a:buNone/>
              <a:defRPr/>
            </a:pPr>
            <a:r>
              <a:rPr lang="en-US" altLang="en-US" sz="1500" b="0" u="sng" dirty="0">
                <a:latin typeface="+mj-lt"/>
              </a:rPr>
              <a:t>Target Standards</a:t>
            </a:r>
          </a:p>
          <a:p>
            <a:pPr>
              <a:spcBef>
                <a:spcPts val="1000"/>
              </a:spcBef>
              <a:defRPr/>
            </a:pPr>
            <a:r>
              <a:rPr lang="en-US" altLang="en-US" sz="1500" b="0" dirty="0">
                <a:latin typeface="+mj-lt"/>
              </a:rPr>
              <a:t>CCR reading standard 2, level D and S&amp;L standard 1, levels B-D</a:t>
            </a:r>
            <a:r>
              <a:rPr lang="en-US" altLang="en-US" sz="1500" b="0" dirty="0">
                <a:solidFill>
                  <a:srgbClr val="FF0000"/>
                </a:solidFill>
                <a:latin typeface="+mj-lt"/>
              </a:rPr>
              <a:t> </a:t>
            </a:r>
            <a:r>
              <a:rPr lang="en-US" altLang="en-US" sz="1500" b="0" dirty="0">
                <a:latin typeface="+mj-lt"/>
              </a:rPr>
              <a:t>(explain key details and summarize text; engage in collaborative conversations)</a:t>
            </a:r>
          </a:p>
          <a:p>
            <a:pPr>
              <a:spcBef>
                <a:spcPts val="1000"/>
              </a:spcBef>
              <a:defRPr/>
            </a:pPr>
            <a:r>
              <a:rPr lang="en-US" altLang="en-US" sz="1500" b="0" dirty="0">
                <a:latin typeface="+mj-lt"/>
              </a:rPr>
              <a:t>ELP standards 1 &amp; 2, levels 4-5 (construct meaning from informational texts; participate in oral exchanges of ideas)</a:t>
            </a:r>
          </a:p>
          <a:p>
            <a:endParaRPr lang="en-US" sz="1600" b="0" dirty="0">
              <a:latin typeface="+mj-lt"/>
            </a:endParaRPr>
          </a:p>
        </p:txBody>
      </p:sp>
    </p:spTree>
    <p:extLst>
      <p:ext uri="{BB962C8B-B14F-4D97-AF65-F5344CB8AC3E}">
        <p14:creationId xmlns:p14="http://schemas.microsoft.com/office/powerpoint/2010/main" val="1169593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219200" y="304800"/>
            <a:ext cx="7616825" cy="889000"/>
          </a:xfrm>
        </p:spPr>
        <p:txBody>
          <a:bodyPr/>
          <a:lstStyle/>
          <a:p>
            <a:r>
              <a:rPr lang="en-US" altLang="en-US" dirty="0">
                <a:solidFill>
                  <a:srgbClr val="000000"/>
                </a:solidFill>
                <a:ea typeface="MS PGothic" charset="-128"/>
              </a:rPr>
              <a:t>New Standards—New Imperatives</a:t>
            </a:r>
          </a:p>
        </p:txBody>
      </p:sp>
      <p:sp>
        <p:nvSpPr>
          <p:cNvPr id="23554" name="Content Placeholder 2"/>
          <p:cNvSpPr>
            <a:spLocks noGrp="1"/>
          </p:cNvSpPr>
          <p:nvPr>
            <p:ph sz="quarter" idx="1"/>
          </p:nvPr>
        </p:nvSpPr>
        <p:spPr>
          <a:xfrm>
            <a:off x="533400" y="1371600"/>
            <a:ext cx="8153400" cy="4572000"/>
          </a:xfrm>
        </p:spPr>
        <p:txBody>
          <a:bodyPr/>
          <a:lstStyle/>
          <a:p>
            <a:pPr marL="293688" indent="-280988">
              <a:lnSpc>
                <a:spcPct val="130000"/>
              </a:lnSpc>
              <a:spcBef>
                <a:spcPts val="600"/>
              </a:spcBef>
              <a:spcAft>
                <a:spcPts val="600"/>
              </a:spcAft>
            </a:pPr>
            <a:r>
              <a:rPr lang="en-US" altLang="en-US" dirty="0">
                <a:ea typeface="MS PGothic" charset="-128"/>
                <a:cs typeface="MS PGothic" charset="-128"/>
              </a:rPr>
              <a:t>Instruction must immerse English learners in </a:t>
            </a:r>
            <a:r>
              <a:rPr lang="en-US" altLang="en-US" i="1" dirty="0">
                <a:ea typeface="MS PGothic" charset="-128"/>
                <a:cs typeface="MS PGothic" charset="-128"/>
              </a:rPr>
              <a:t>meaning-making </a:t>
            </a:r>
            <a:r>
              <a:rPr lang="en-US" altLang="en-US" dirty="0">
                <a:ea typeface="MS PGothic" charset="-128"/>
                <a:cs typeface="MS PGothic" charset="-128"/>
              </a:rPr>
              <a:t>language activities.</a:t>
            </a:r>
          </a:p>
          <a:p>
            <a:pPr marL="293688" indent="-280988">
              <a:lnSpc>
                <a:spcPct val="120000"/>
              </a:lnSpc>
              <a:spcBef>
                <a:spcPts val="600"/>
              </a:spcBef>
              <a:spcAft>
                <a:spcPts val="600"/>
              </a:spcAft>
            </a:pPr>
            <a:r>
              <a:rPr lang="en-US" dirty="0"/>
              <a:t>English learners deserve opportunities to meet the same standards meant to prepare all students for college and beyond.</a:t>
            </a:r>
          </a:p>
          <a:p>
            <a:pPr marL="293688" indent="-280988">
              <a:lnSpc>
                <a:spcPct val="120000"/>
              </a:lnSpc>
              <a:spcBef>
                <a:spcPts val="600"/>
              </a:spcBef>
              <a:spcAft>
                <a:spcPts val="600"/>
              </a:spcAft>
            </a:pPr>
            <a:r>
              <a:rPr lang="en-US" altLang="en-US" dirty="0">
                <a:ea typeface="MS PGothic" charset="-128"/>
                <a:cs typeface="MS PGothic" charset="-128"/>
              </a:rPr>
              <a:t>Complex language skills are best learned by working with </a:t>
            </a:r>
            <a:r>
              <a:rPr lang="en-US" altLang="en-US" i="1" dirty="0">
                <a:ea typeface="MS PGothic" charset="-128"/>
                <a:cs typeface="MS PGothic" charset="-128"/>
              </a:rPr>
              <a:t>complex and demanding </a:t>
            </a:r>
            <a:r>
              <a:rPr lang="en-US" altLang="en-US" dirty="0">
                <a:ea typeface="MS PGothic" charset="-128"/>
                <a:cs typeface="MS PGothic" charset="-128"/>
              </a:rPr>
              <a:t>reading and mathematics materials in ESL </a:t>
            </a:r>
            <a:r>
              <a:rPr lang="en-US" altLang="en-US" i="1" dirty="0">
                <a:ea typeface="MS PGothic" charset="-128"/>
                <a:cs typeface="MS PGothic" charset="-128"/>
              </a:rPr>
              <a:t>and</a:t>
            </a:r>
            <a:r>
              <a:rPr lang="en-US" altLang="en-US" dirty="0">
                <a:ea typeface="MS PGothic" charset="-128"/>
                <a:cs typeface="MS PGothic" charset="-128"/>
              </a:rPr>
              <a:t> ABE classes.</a:t>
            </a:r>
          </a:p>
          <a:p>
            <a:pPr marL="293688" indent="-280988">
              <a:lnSpc>
                <a:spcPct val="120000"/>
              </a:lnSpc>
              <a:spcBef>
                <a:spcPts val="600"/>
              </a:spcBef>
              <a:spcAft>
                <a:spcPts val="600"/>
              </a:spcAft>
            </a:pPr>
            <a:r>
              <a:rPr lang="en-US" altLang="en-US" dirty="0">
                <a:ea typeface="MS PGothic" charset="-128"/>
                <a:cs typeface="MS PGothic" charset="-128"/>
              </a:rPr>
              <a:t>That translates into lessons that target both college and career readiness (CCR) and English Language Proficiency (ELP) standards.</a:t>
            </a:r>
          </a:p>
          <a:p>
            <a:pPr marL="12700" indent="0">
              <a:lnSpc>
                <a:spcPct val="120000"/>
              </a:lnSpc>
              <a:spcBef>
                <a:spcPts val="600"/>
              </a:spcBef>
              <a:spcAft>
                <a:spcPts val="600"/>
              </a:spcAft>
              <a:buNone/>
            </a:pPr>
            <a:endParaRPr lang="en-US" altLang="en-US" dirty="0">
              <a:ea typeface="MS PGothic" charset="-128"/>
              <a:cs typeface="MS PGothic" charset="-128"/>
            </a:endParaRPr>
          </a:p>
        </p:txBody>
      </p:sp>
    </p:spTree>
    <p:extLst>
      <p:ext uri="{BB962C8B-B14F-4D97-AF65-F5344CB8AC3E}">
        <p14:creationId xmlns:p14="http://schemas.microsoft.com/office/powerpoint/2010/main" val="681295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25 minutes</a:t>
            </a:r>
          </a:p>
        </p:txBody>
      </p:sp>
      <p:sp>
        <p:nvSpPr>
          <p:cNvPr id="6" name="Content Placeholder 5"/>
          <p:cNvSpPr>
            <a:spLocks noGrp="1"/>
          </p:cNvSpPr>
          <p:nvPr>
            <p:ph idx="1"/>
          </p:nvPr>
        </p:nvSpPr>
        <p:spPr>
          <a:xfrm>
            <a:off x="533400" y="1600200"/>
            <a:ext cx="8229600" cy="4648200"/>
          </a:xfrm>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working directly with the speech and using the sentence starters. Use the sentence starters to share what you are wondering and what you understand and don’t understand.</a:t>
            </a:r>
          </a:p>
          <a:p>
            <a:pPr>
              <a:spcBef>
                <a:spcPts val="1200"/>
              </a:spcBef>
              <a:spcAft>
                <a:spcPts val="600"/>
              </a:spcAft>
              <a:defRPr/>
            </a:pPr>
            <a:r>
              <a:rPr lang="en-US" dirty="0"/>
              <a:t>This time we will split into </a:t>
            </a:r>
            <a:r>
              <a:rPr lang="en-US" b="1" dirty="0"/>
              <a:t>smaller</a:t>
            </a:r>
            <a:r>
              <a:rPr lang="en-US" dirty="0"/>
              <a:t> groups to provide time for each of you to participate fully.</a:t>
            </a:r>
          </a:p>
          <a:p>
            <a:pPr>
              <a:spcBef>
                <a:spcPts val="1200"/>
              </a:spcBef>
              <a:spcAft>
                <a:spcPts val="600"/>
              </a:spcAft>
              <a:defRPr/>
            </a:pPr>
            <a:r>
              <a:rPr lang="en-US" dirty="0"/>
              <a:t>Your coach will go over the directions for this instructional activity with you.</a:t>
            </a:r>
          </a:p>
          <a:p>
            <a:pPr>
              <a:spcBef>
                <a:spcPts val="1200"/>
              </a:spcBef>
              <a:spcAft>
                <a:spcPts val="600"/>
              </a:spcAft>
              <a:defRPr/>
            </a:pPr>
            <a:r>
              <a:rPr lang="en-US" dirty="0"/>
              <a:t>Go to pages 16–17 of the Participant Materials for the written directions and Metacognitive Strategies worksheet.</a:t>
            </a:r>
          </a:p>
        </p:txBody>
      </p:sp>
      <p:pic>
        <p:nvPicPr>
          <p:cNvPr id="7" name="Graphic 5" descr="Customer review">
            <a:extLst>
              <a:ext uri="{FF2B5EF4-FFF2-40B4-BE49-F238E27FC236}">
                <a16:creationId xmlns:a16="http://schemas.microsoft.com/office/drawing/2014/main" id="{05FAC87B-3D77-9A4F-8C35-03F90AFEB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173" y="30896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23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42976105-06C8-C44C-9052-A545CBC742B9}"/>
              </a:ext>
            </a:extLst>
          </p:cNvPr>
          <p:cNvSpPr>
            <a:spLocks noGrp="1" noChangeArrowheads="1"/>
          </p:cNvSpPr>
          <p:nvPr>
            <p:ph type="title" idx="4294967295"/>
          </p:nvPr>
        </p:nvSpPr>
        <p:spPr>
          <a:xfrm>
            <a:off x="609600" y="278296"/>
            <a:ext cx="7086600" cy="914400"/>
          </a:xfrm>
        </p:spPr>
        <p:txBody>
          <a:bodyPr/>
          <a:lstStyle/>
          <a:p>
            <a:r>
              <a:rPr lang="en-US" altLang="en-US" dirty="0"/>
              <a:t>Debrief: Metacognitive Strategies </a:t>
            </a:r>
          </a:p>
        </p:txBody>
      </p:sp>
      <p:sp>
        <p:nvSpPr>
          <p:cNvPr id="101379" name="Content Placeholder 2">
            <a:extLst>
              <a:ext uri="{FF2B5EF4-FFF2-40B4-BE49-F238E27FC236}">
                <a16:creationId xmlns:a16="http://schemas.microsoft.com/office/drawing/2014/main" id="{B466E9BB-75CA-A747-A7F2-1F0FC4274CF9}"/>
              </a:ext>
            </a:extLst>
          </p:cNvPr>
          <p:cNvSpPr>
            <a:spLocks noGrp="1" noChangeArrowheads="1"/>
          </p:cNvSpPr>
          <p:nvPr>
            <p:ph idx="4294967295"/>
          </p:nvPr>
        </p:nvSpPr>
        <p:spPr>
          <a:xfrm>
            <a:off x="609600" y="1600200"/>
            <a:ext cx="7924800" cy="4648200"/>
          </a:xfrm>
        </p:spPr>
        <p:txBody>
          <a:bodyPr/>
          <a:lstStyle/>
          <a:p>
            <a:pPr marL="0" indent="0">
              <a:spcAft>
                <a:spcPts val="600"/>
              </a:spcAft>
              <a:buNone/>
            </a:pPr>
            <a:r>
              <a:rPr lang="en-US" altLang="en-US" dirty="0"/>
              <a:t>Let’s hear from a few of you about the following question:</a:t>
            </a:r>
          </a:p>
          <a:p>
            <a:pPr marL="576263" indent="-346075">
              <a:spcAft>
                <a:spcPts val="600"/>
              </a:spcAft>
              <a:buClr>
                <a:srgbClr val="C1272D"/>
              </a:buClr>
              <a:buFont typeface="Wingdings" pitchFamily="2" charset="2"/>
              <a:buChar char="Ø"/>
            </a:pPr>
            <a:r>
              <a:rPr lang="en-US" altLang="en-US" dirty="0"/>
              <a:t>What can English learners gain in their language proficiency by using Metacognitive Strategies to read a selection?</a:t>
            </a:r>
            <a:r>
              <a:rPr lang="en-US" dirty="0"/>
              <a:t> </a:t>
            </a:r>
            <a:endParaRPr lang="en-US" altLang="en-US" dirty="0"/>
          </a:p>
        </p:txBody>
      </p:sp>
      <p:pic>
        <p:nvPicPr>
          <p:cNvPr id="4" name="Picture 2" descr="Solid Black Megaphone Icon 4 (Graphic) by ahlangraphic · Creative Fabrica">
            <a:extLst>
              <a:ext uri="{FF2B5EF4-FFF2-40B4-BE49-F238E27FC236}">
                <a16:creationId xmlns:a16="http://schemas.microsoft.com/office/drawing/2014/main" id="{5683C2F7-F580-454C-824B-3B223EF25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524000"/>
            <a:ext cx="7772400" cy="4648200"/>
          </a:xfrm>
        </p:spPr>
        <p:txBody>
          <a:bodyPr/>
          <a:lstStyle/>
          <a:p>
            <a:pPr marL="0" indent="0">
              <a:spcBef>
                <a:spcPts val="1200"/>
              </a:spcBef>
              <a:spcAft>
                <a:spcPts val="600"/>
              </a:spcAft>
              <a:buNone/>
              <a:defRPr/>
            </a:pPr>
            <a:r>
              <a:rPr lang="en-US" altLang="en-US" dirty="0"/>
              <a:t>Share your answer to this question in a word or phrase:</a:t>
            </a:r>
          </a:p>
          <a:p>
            <a:pPr marL="685800" lvl="1" indent="-342900">
              <a:spcBef>
                <a:spcPts val="1200"/>
              </a:spcBef>
              <a:spcAft>
                <a:spcPts val="600"/>
              </a:spcAft>
              <a:buClr>
                <a:srgbClr val="C00000"/>
              </a:buClr>
              <a:buFont typeface="Wingdings" pitchFamily="2" charset="2"/>
              <a:buChar char="Ø"/>
              <a:defRPr/>
            </a:pPr>
            <a:r>
              <a:rPr lang="en-US" altLang="en-US" sz="2200" i="1" dirty="0">
                <a:cs typeface="MS PGothic" panose="020B0600070205080204" pitchFamily="34" charset="-128"/>
              </a:rPr>
              <a:t>What is something you learned today (or better understand) about how to support English learners in preparing for and interacting with texts and building their language skills?</a:t>
            </a:r>
          </a:p>
          <a:p>
            <a:pPr marL="346075" lvl="1" indent="0">
              <a:spcBef>
                <a:spcPts val="1200"/>
              </a:spcBef>
              <a:spcAft>
                <a:spcPts val="600"/>
              </a:spcAft>
              <a:buClr>
                <a:srgbClr val="C00000"/>
              </a:buClr>
              <a:buNone/>
              <a:defRPr/>
            </a:pPr>
            <a:endParaRPr lang="en-US" altLang="en-US" sz="2200" i="1" dirty="0">
              <a:cs typeface="MS PGothic" panose="020B0600070205080204" pitchFamily="34" charset="-128"/>
            </a:endParaRPr>
          </a:p>
        </p:txBody>
      </p:sp>
      <p:pic>
        <p:nvPicPr>
          <p:cNvPr id="54276" name="Picture 2" descr="Chat">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917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239000" cy="914400"/>
          </a:xfrm>
        </p:spPr>
        <p:txBody>
          <a:bodyPr/>
          <a:lstStyle/>
          <a:p>
            <a:r>
              <a:rPr lang="en-US" dirty="0"/>
              <a:t>Wrap-Up &amp; Preview of Next Session</a:t>
            </a:r>
          </a:p>
        </p:txBody>
      </p:sp>
      <p:sp>
        <p:nvSpPr>
          <p:cNvPr id="3" name="Content Placeholder 2"/>
          <p:cNvSpPr>
            <a:spLocks noGrp="1"/>
          </p:cNvSpPr>
          <p:nvPr>
            <p:ph idx="1"/>
          </p:nvPr>
        </p:nvSpPr>
        <p:spPr/>
        <p:txBody>
          <a:bodyPr/>
          <a:lstStyle/>
          <a:p>
            <a:pPr>
              <a:spcAft>
                <a:spcPts val="1200"/>
              </a:spcAft>
            </a:pPr>
            <a:r>
              <a:rPr lang="en-US" dirty="0"/>
              <a:t>If there are any remaining questions, raise your hand or use the chat box.</a:t>
            </a:r>
          </a:p>
          <a:p>
            <a:pPr>
              <a:spcAft>
                <a:spcPts val="1200"/>
              </a:spcAft>
            </a:pPr>
            <a:r>
              <a:rPr lang="en-US" dirty="0"/>
              <a:t>We will continue to focus on how to Interact With the Text and finish off with how to Extend the Learning.</a:t>
            </a:r>
          </a:p>
          <a:p>
            <a:pPr marL="0" indent="0">
              <a:buNone/>
            </a:pPr>
            <a:endParaRPr lang="en-US" dirty="0"/>
          </a:p>
        </p:txBody>
      </p:sp>
    </p:spTree>
    <p:extLst>
      <p:ext uri="{BB962C8B-B14F-4D97-AF65-F5344CB8AC3E}">
        <p14:creationId xmlns:p14="http://schemas.microsoft.com/office/powerpoint/2010/main" val="3444578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Tree>
    <p:extLst>
      <p:ext uri="{BB962C8B-B14F-4D97-AF65-F5344CB8AC3E}">
        <p14:creationId xmlns:p14="http://schemas.microsoft.com/office/powerpoint/2010/main" val="626686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2">
            <a:extLst>
              <a:ext uri="{FF2B5EF4-FFF2-40B4-BE49-F238E27FC236}">
                <a16:creationId xmlns:a16="http://schemas.microsoft.com/office/drawing/2014/main" id="{89FA208F-D757-004E-B67F-19D8E98E2185}"/>
              </a:ext>
            </a:extLst>
          </p:cNvPr>
          <p:cNvSpPr>
            <a:spLocks noGrp="1" noChangeArrowheads="1"/>
          </p:cNvSpPr>
          <p:nvPr>
            <p:ph type="title"/>
          </p:nvPr>
        </p:nvSpPr>
        <p:spPr/>
        <p:txBody>
          <a:bodyPr/>
          <a:lstStyle/>
          <a:p>
            <a:r>
              <a:rPr lang="en-US" altLang="en-US" dirty="0"/>
              <a:t>Session Overview</a:t>
            </a:r>
          </a:p>
        </p:txBody>
      </p:sp>
      <p:sp>
        <p:nvSpPr>
          <p:cNvPr id="8193" name="Rectangle 3">
            <a:extLst>
              <a:ext uri="{FF2B5EF4-FFF2-40B4-BE49-F238E27FC236}">
                <a16:creationId xmlns:a16="http://schemas.microsoft.com/office/drawing/2014/main" id="{D9B17C25-F720-1244-99C4-BDDEEC7C571B}"/>
              </a:ext>
            </a:extLst>
          </p:cNvPr>
          <p:cNvSpPr>
            <a:spLocks noGrp="1" noChangeArrowheads="1"/>
          </p:cNvSpPr>
          <p:nvPr>
            <p:ph idx="1"/>
          </p:nvPr>
        </p:nvSpPr>
        <p:spPr/>
        <p:txBody>
          <a:bodyPr/>
          <a:lstStyle/>
          <a:p>
            <a:pPr>
              <a:lnSpc>
                <a:spcPct val="120000"/>
              </a:lnSpc>
              <a:spcBef>
                <a:spcPts val="1200"/>
              </a:spcBef>
              <a:spcAft>
                <a:spcPts val="600"/>
              </a:spcAft>
            </a:pPr>
            <a:r>
              <a:rPr lang="en-US" altLang="en-US" dirty="0">
                <a:cs typeface="Arial" panose="020B0604020202020204" pitchFamily="34" charset="0"/>
              </a:rPr>
              <a:t>Brief Recap of Session One’s Learnings</a:t>
            </a:r>
          </a:p>
          <a:p>
            <a:pPr>
              <a:lnSpc>
                <a:spcPct val="120000"/>
              </a:lnSpc>
              <a:spcBef>
                <a:spcPts val="1200"/>
              </a:spcBef>
              <a:spcAft>
                <a:spcPts val="600"/>
              </a:spcAft>
            </a:pPr>
            <a:r>
              <a:rPr lang="en-US" altLang="en-US" dirty="0">
                <a:cs typeface="Arial" panose="020B0604020202020204" pitchFamily="34" charset="0"/>
              </a:rPr>
              <a:t>Model Lesson, Part Two: Interacting With the Text, continued</a:t>
            </a:r>
          </a:p>
          <a:p>
            <a:pPr lvl="1">
              <a:lnSpc>
                <a:spcPct val="120000"/>
              </a:lnSpc>
              <a:spcBef>
                <a:spcPts val="1200"/>
              </a:spcBef>
              <a:spcAft>
                <a:spcPts val="600"/>
              </a:spcAft>
            </a:pPr>
            <a:r>
              <a:rPr lang="en-US" altLang="en-US" sz="2200" dirty="0">
                <a:cs typeface="Arial" panose="020B0604020202020204" pitchFamily="34" charset="0"/>
              </a:rPr>
              <a:t>Break: 60 minutes</a:t>
            </a:r>
          </a:p>
          <a:p>
            <a:pPr>
              <a:lnSpc>
                <a:spcPct val="120000"/>
              </a:lnSpc>
              <a:spcBef>
                <a:spcPts val="1200"/>
              </a:spcBef>
              <a:spcAft>
                <a:spcPts val="600"/>
              </a:spcAft>
            </a:pPr>
            <a:r>
              <a:rPr lang="en-US" altLang="en-US" dirty="0">
                <a:cs typeface="Arial" panose="020B0604020202020204" pitchFamily="34" charset="0"/>
              </a:rPr>
              <a:t>Model Lesson, Part 3: Extending the Understanding</a:t>
            </a:r>
          </a:p>
          <a:p>
            <a:pPr>
              <a:lnSpc>
                <a:spcPct val="120000"/>
              </a:lnSpc>
              <a:spcBef>
                <a:spcPts val="1200"/>
              </a:spcBef>
              <a:spcAft>
                <a:spcPts val="600"/>
              </a:spcAft>
            </a:pPr>
            <a:r>
              <a:rPr lang="en-US" altLang="en-US" dirty="0">
                <a:cs typeface="Arial" panose="020B0604020202020204" pitchFamily="34" charset="0"/>
              </a:rPr>
              <a:t>Wrap-Up</a:t>
            </a:r>
          </a:p>
        </p:txBody>
      </p:sp>
    </p:spTree>
    <p:extLst>
      <p:ext uri="{BB962C8B-B14F-4D97-AF65-F5344CB8AC3E}">
        <p14:creationId xmlns:p14="http://schemas.microsoft.com/office/powerpoint/2010/main" val="3300172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1D4-28B9-1547-8857-F5C89E040646}"/>
              </a:ext>
            </a:extLst>
          </p:cNvPr>
          <p:cNvSpPr>
            <a:spLocks noGrp="1"/>
          </p:cNvSpPr>
          <p:nvPr>
            <p:ph type="title"/>
          </p:nvPr>
        </p:nvSpPr>
        <p:spPr/>
        <p:txBody>
          <a:bodyPr/>
          <a:lstStyle/>
          <a:p>
            <a:r>
              <a:rPr lang="en-US" dirty="0"/>
              <a:t>Where Have We Been?</a:t>
            </a:r>
          </a:p>
        </p:txBody>
      </p:sp>
      <p:sp>
        <p:nvSpPr>
          <p:cNvPr id="3" name="Content Placeholder 2">
            <a:extLst>
              <a:ext uri="{FF2B5EF4-FFF2-40B4-BE49-F238E27FC236}">
                <a16:creationId xmlns:a16="http://schemas.microsoft.com/office/drawing/2014/main" id="{06A98EF7-20B3-4546-AD5C-A3DAAD2F7F23}"/>
              </a:ext>
            </a:extLst>
          </p:cNvPr>
          <p:cNvSpPr>
            <a:spLocks noGrp="1"/>
          </p:cNvSpPr>
          <p:nvPr>
            <p:ph idx="1"/>
          </p:nvPr>
        </p:nvSpPr>
        <p:spPr/>
        <p:txBody>
          <a:bodyPr/>
          <a:lstStyle/>
          <a:p>
            <a:pPr>
              <a:spcBef>
                <a:spcPts val="1200"/>
              </a:spcBef>
              <a:spcAft>
                <a:spcPts val="600"/>
              </a:spcAft>
            </a:pPr>
            <a:r>
              <a:rPr lang="en-US" dirty="0"/>
              <a:t>We prepared the learner by building their knowledge through:</a:t>
            </a:r>
          </a:p>
          <a:p>
            <a:pPr lvl="1">
              <a:spcBef>
                <a:spcPts val="1200"/>
              </a:spcBef>
              <a:spcAft>
                <a:spcPts val="600"/>
              </a:spcAft>
            </a:pPr>
            <a:r>
              <a:rPr lang="en-US" sz="2200" dirty="0"/>
              <a:t>Viewing and discussing a short video;</a:t>
            </a:r>
          </a:p>
          <a:p>
            <a:pPr lvl="1">
              <a:spcBef>
                <a:spcPts val="1200"/>
              </a:spcBef>
              <a:spcAft>
                <a:spcPts val="600"/>
              </a:spcAft>
            </a:pPr>
            <a:r>
              <a:rPr lang="en-US" sz="2200" dirty="0"/>
              <a:t>Sharing reflections on visual images (photos);</a:t>
            </a:r>
          </a:p>
          <a:p>
            <a:pPr lvl="1">
              <a:spcBef>
                <a:spcPts val="1200"/>
              </a:spcBef>
              <a:spcAft>
                <a:spcPts val="600"/>
              </a:spcAft>
            </a:pPr>
            <a:r>
              <a:rPr lang="en-US" sz="2200" dirty="0"/>
              <a:t>Participating in a jigsaw reading exercise.</a:t>
            </a:r>
          </a:p>
          <a:p>
            <a:pPr>
              <a:spcBef>
                <a:spcPts val="1200"/>
              </a:spcBef>
              <a:spcAft>
                <a:spcPts val="600"/>
              </a:spcAft>
            </a:pPr>
            <a:r>
              <a:rPr lang="en-US" dirty="0"/>
              <a:t>We asked the learner to interact with the text through:</a:t>
            </a:r>
          </a:p>
          <a:p>
            <a:pPr lvl="1">
              <a:spcBef>
                <a:spcPts val="1200"/>
              </a:spcBef>
              <a:spcAft>
                <a:spcPts val="600"/>
              </a:spcAft>
            </a:pPr>
            <a:r>
              <a:rPr lang="en-US" sz="2200" dirty="0"/>
              <a:t>A Word Cloud that concentrates on keywords in the speech;</a:t>
            </a:r>
          </a:p>
          <a:p>
            <a:pPr lvl="1">
              <a:spcBef>
                <a:spcPts val="1200"/>
              </a:spcBef>
              <a:spcAft>
                <a:spcPts val="600"/>
              </a:spcAft>
            </a:pPr>
            <a:r>
              <a:rPr lang="en-US" sz="2200" dirty="0"/>
              <a:t>Using metacognitive strategies to understand the text.</a:t>
            </a:r>
          </a:p>
        </p:txBody>
      </p:sp>
    </p:spTree>
    <p:extLst>
      <p:ext uri="{BB962C8B-B14F-4D97-AF65-F5344CB8AC3E}">
        <p14:creationId xmlns:p14="http://schemas.microsoft.com/office/powerpoint/2010/main" val="3790002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9A0A7-0D10-B441-AB46-DFA493E9B7B5}"/>
              </a:ext>
            </a:extLst>
          </p:cNvPr>
          <p:cNvSpPr>
            <a:spLocks noGrp="1"/>
          </p:cNvSpPr>
          <p:nvPr>
            <p:ph type="title"/>
          </p:nvPr>
        </p:nvSpPr>
        <p:spPr/>
        <p:txBody>
          <a:bodyPr/>
          <a:lstStyle/>
          <a:p>
            <a:r>
              <a:rPr lang="en-US" dirty="0"/>
              <a:t>Where Are We Going Today?</a:t>
            </a:r>
          </a:p>
        </p:txBody>
      </p:sp>
      <p:sp>
        <p:nvSpPr>
          <p:cNvPr id="3" name="Content Placeholder 2">
            <a:extLst>
              <a:ext uri="{FF2B5EF4-FFF2-40B4-BE49-F238E27FC236}">
                <a16:creationId xmlns:a16="http://schemas.microsoft.com/office/drawing/2014/main" id="{B8962D0D-694D-3D40-A30C-996BCF5862F5}"/>
              </a:ext>
            </a:extLst>
          </p:cNvPr>
          <p:cNvSpPr>
            <a:spLocks noGrp="1"/>
          </p:cNvSpPr>
          <p:nvPr>
            <p:ph idx="1"/>
          </p:nvPr>
        </p:nvSpPr>
        <p:spPr>
          <a:xfrm>
            <a:off x="609600" y="1524000"/>
            <a:ext cx="7924800" cy="4724400"/>
          </a:xfrm>
        </p:spPr>
        <p:txBody>
          <a:bodyPr/>
          <a:lstStyle/>
          <a:p>
            <a:pPr>
              <a:spcBef>
                <a:spcPts val="600"/>
              </a:spcBef>
              <a:spcAft>
                <a:spcPts val="600"/>
              </a:spcAft>
            </a:pPr>
            <a:r>
              <a:rPr lang="en-US" dirty="0"/>
              <a:t>Continuing to experience strategies that promote students in interacting with the text. These include:</a:t>
            </a:r>
          </a:p>
          <a:p>
            <a:pPr lvl="1">
              <a:spcBef>
                <a:spcPts val="600"/>
              </a:spcBef>
              <a:spcAft>
                <a:spcPts val="600"/>
              </a:spcAft>
            </a:pPr>
            <a:r>
              <a:rPr lang="en-US" sz="2200" dirty="0"/>
              <a:t>Reading the speech aloud to promote fluency;</a:t>
            </a:r>
          </a:p>
          <a:p>
            <a:pPr lvl="1">
              <a:spcBef>
                <a:spcPts val="600"/>
              </a:spcBef>
              <a:spcAft>
                <a:spcPts val="600"/>
              </a:spcAft>
            </a:pPr>
            <a:r>
              <a:rPr lang="en-US" sz="2200" dirty="0"/>
              <a:t>Conducting several close reading exercises focused on the speech;</a:t>
            </a:r>
          </a:p>
          <a:p>
            <a:pPr lvl="1">
              <a:spcBef>
                <a:spcPts val="600"/>
              </a:spcBef>
              <a:spcAft>
                <a:spcPts val="600"/>
              </a:spcAft>
            </a:pPr>
            <a:r>
              <a:rPr lang="en-US" sz="2200" dirty="0"/>
              <a:t>Exploring different aspects of language use in the speech.</a:t>
            </a:r>
          </a:p>
          <a:p>
            <a:pPr>
              <a:spcBef>
                <a:spcPts val="600"/>
              </a:spcBef>
              <a:spcAft>
                <a:spcPts val="600"/>
              </a:spcAft>
            </a:pPr>
            <a:r>
              <a:rPr lang="en-US" sz="2400" dirty="0"/>
              <a:t> </a:t>
            </a:r>
            <a:r>
              <a:rPr lang="en-US" dirty="0"/>
              <a:t>We also will experience strategies to extend students’ understanding of the text. These include:</a:t>
            </a:r>
          </a:p>
          <a:p>
            <a:pPr lvl="1">
              <a:spcBef>
                <a:spcPts val="600"/>
              </a:spcBef>
              <a:spcAft>
                <a:spcPts val="600"/>
              </a:spcAft>
            </a:pPr>
            <a:r>
              <a:rPr lang="en-US" sz="2200" dirty="0"/>
              <a:t>Reviewing key vocabulary;</a:t>
            </a:r>
          </a:p>
          <a:p>
            <a:pPr lvl="1">
              <a:spcBef>
                <a:spcPts val="600"/>
              </a:spcBef>
              <a:spcAft>
                <a:spcPts val="600"/>
              </a:spcAft>
            </a:pPr>
            <a:r>
              <a:rPr lang="en-US" sz="2200" dirty="0"/>
              <a:t>Rewriting the </a:t>
            </a:r>
            <a:r>
              <a:rPr lang="en-US" sz="2200" i="1" dirty="0"/>
              <a:t>Gettysburg Address </a:t>
            </a:r>
            <a:r>
              <a:rPr lang="en-US" sz="2200" dirty="0"/>
              <a:t>in everyday speech</a:t>
            </a:r>
            <a:r>
              <a:rPr lang="en-US" dirty="0"/>
              <a:t>.</a:t>
            </a:r>
          </a:p>
          <a:p>
            <a:pPr lvl="1">
              <a:spcBef>
                <a:spcPts val="1200"/>
              </a:spcBef>
              <a:spcAft>
                <a:spcPts val="600"/>
              </a:spcAft>
            </a:pPr>
            <a:endParaRPr lang="en-US" sz="2200" dirty="0"/>
          </a:p>
        </p:txBody>
      </p:sp>
    </p:spTree>
    <p:extLst>
      <p:ext uri="{BB962C8B-B14F-4D97-AF65-F5344CB8AC3E}">
        <p14:creationId xmlns:p14="http://schemas.microsoft.com/office/powerpoint/2010/main" val="3640881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74276-487F-A9FD-FA85-AA9F67BD4BB0}"/>
              </a:ext>
            </a:extLst>
          </p:cNvPr>
          <p:cNvSpPr>
            <a:spLocks noGrp="1"/>
          </p:cNvSpPr>
          <p:nvPr>
            <p:ph type="title"/>
          </p:nvPr>
        </p:nvSpPr>
        <p:spPr/>
        <p:txBody>
          <a:bodyPr/>
          <a:lstStyle/>
          <a:p>
            <a:r>
              <a:rPr lang="en-US" altLang="en-US" dirty="0"/>
              <a:t>Instructional Activity 6 to Interact With the Text:</a:t>
            </a:r>
            <a:endParaRPr lang="en-US" dirty="0"/>
          </a:p>
        </p:txBody>
      </p:sp>
      <p:sp>
        <p:nvSpPr>
          <p:cNvPr id="154626" name="Text Placeholder 2">
            <a:extLst>
              <a:ext uri="{FF2B5EF4-FFF2-40B4-BE49-F238E27FC236}">
                <a16:creationId xmlns:a16="http://schemas.microsoft.com/office/drawing/2014/main" id="{47EA8BA8-8AFC-9040-8AD3-78D86730ED56}"/>
              </a:ext>
            </a:extLst>
          </p:cNvPr>
          <p:cNvSpPr>
            <a:spLocks noGrp="1" noChangeArrowheads="1"/>
          </p:cNvSpPr>
          <p:nvPr>
            <p:ph type="body" idx="1"/>
          </p:nvPr>
        </p:nvSpPr>
        <p:spPr/>
        <p:txBody>
          <a:bodyPr/>
          <a:lstStyle/>
          <a:p>
            <a:r>
              <a:rPr lang="en-US" altLang="en-US" sz="2900" i="1" dirty="0"/>
              <a:t>Reading Aloud With Partners in Four Voices to Build Fluency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C8D356F2-9EA8-4BE1-BD3C-81DEC4A2DCE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12" r="15512"/>
          <a:stretch>
            <a:fillRect/>
          </a:stretch>
        </p:blipFill>
        <p:spPr>
          <a:xfrm>
            <a:off x="5330825" y="1943100"/>
            <a:ext cx="3355975" cy="3962400"/>
          </a:xfrm>
          <a:prstGeom prst="rect">
            <a:avLst/>
          </a:prstGeom>
        </p:spPr>
      </p:pic>
      <p:sp>
        <p:nvSpPr>
          <p:cNvPr id="5" name="Title 4">
            <a:extLst>
              <a:ext uri="{FF2B5EF4-FFF2-40B4-BE49-F238E27FC236}">
                <a16:creationId xmlns:a16="http://schemas.microsoft.com/office/drawing/2014/main" id="{52F29168-D498-C6F3-BA8D-DA49C0B0DF0E}"/>
              </a:ext>
            </a:extLst>
          </p:cNvPr>
          <p:cNvSpPr>
            <a:spLocks noGrp="1"/>
          </p:cNvSpPr>
          <p:nvPr>
            <p:ph type="title"/>
          </p:nvPr>
        </p:nvSpPr>
        <p:spPr>
          <a:xfrm>
            <a:off x="0" y="265176"/>
            <a:ext cx="9144000" cy="914400"/>
          </a:xfrm>
        </p:spPr>
        <p:txBody>
          <a:bodyPr/>
          <a:lstStyle/>
          <a:p>
            <a:r>
              <a:rPr lang="en-US" altLang="en-US" dirty="0">
                <a:cs typeface="Arial" panose="020B0604020202020204" pitchFamily="34" charset="0"/>
              </a:rPr>
              <a:t>Purpose of Reading in Four Voices </a:t>
            </a:r>
            <a:br>
              <a:rPr lang="en-US" altLang="en-US" dirty="0">
                <a:cs typeface="Arial" panose="020B0604020202020204" pitchFamily="34" charset="0"/>
              </a:rPr>
            </a:br>
            <a:r>
              <a:rPr lang="en-US" altLang="en-US" dirty="0">
                <a:cs typeface="Arial" panose="020B0604020202020204" pitchFamily="34" charset="0"/>
              </a:rPr>
              <a:t>to Build Fluency</a:t>
            </a:r>
            <a:endParaRPr lang="en-US" dirty="0"/>
          </a:p>
        </p:txBody>
      </p:sp>
      <p:sp>
        <p:nvSpPr>
          <p:cNvPr id="6" name="Content Placeholder 5">
            <a:extLst>
              <a:ext uri="{FF2B5EF4-FFF2-40B4-BE49-F238E27FC236}">
                <a16:creationId xmlns:a16="http://schemas.microsoft.com/office/drawing/2014/main" id="{C70E3F1C-B394-0438-9D4A-38EDDFBABCED}"/>
              </a:ext>
            </a:extLst>
          </p:cNvPr>
          <p:cNvSpPr>
            <a:spLocks noGrp="1"/>
          </p:cNvSpPr>
          <p:nvPr>
            <p:ph idx="1"/>
          </p:nvPr>
        </p:nvSpPr>
        <p:spPr>
          <a:xfrm>
            <a:off x="609600" y="1600200"/>
            <a:ext cx="4419600" cy="4648200"/>
          </a:xfrm>
        </p:spPr>
        <p:txBody>
          <a:bodyPr/>
          <a:lstStyle/>
          <a:p>
            <a:r>
              <a:rPr lang="en-US" altLang="en-US" dirty="0"/>
              <a:t>Fluency practice in a group allows English learners </a:t>
            </a:r>
            <a:r>
              <a:rPr lang="en-US" altLang="en-US" dirty="0">
                <a:cs typeface="MS PGothic" charset="0"/>
              </a:rPr>
              <a:t>to work with others to read a text. They can ask for pronunciation help as they go along.</a:t>
            </a:r>
            <a:endParaRPr lang="en-US" altLang="en-US" dirty="0"/>
          </a:p>
          <a:p>
            <a:r>
              <a:rPr lang="en-US" altLang="en-US" dirty="0">
                <a:sym typeface="Lucida Sans" panose="020B0602030504020204" pitchFamily="34" charset="77"/>
              </a:rPr>
              <a:t>Fluency practice increases students’ </a:t>
            </a:r>
            <a:r>
              <a:rPr lang="en-US" altLang="ja-JP" dirty="0">
                <a:sym typeface="Lucida Sans" panose="020B0602030504020204" pitchFamily="34" charset="77"/>
              </a:rPr>
              <a:t>automaticity with words and phrases specific to the complex text.</a:t>
            </a:r>
            <a:endParaRPr lang="en-US" altLang="ja-JP" sz="1800" u="sng" dirty="0">
              <a:sym typeface="Lucida Sans" panose="020B0602030504020204" pitchFamily="34" charset="77"/>
            </a:endParaRPr>
          </a:p>
          <a:p>
            <a:pPr marL="0" indent="0">
              <a:buNone/>
            </a:pPr>
            <a:r>
              <a:rPr lang="en-US" altLang="ja-JP" sz="1600" u="sng" dirty="0">
                <a:sym typeface="Lucida Sans" panose="020B0602030504020204" pitchFamily="34" charset="77"/>
              </a:rPr>
              <a:t>Target Standard</a:t>
            </a:r>
            <a:endParaRPr lang="en-US" altLang="ja-JP" sz="1600" u="sng" dirty="0"/>
          </a:p>
          <a:p>
            <a:r>
              <a:rPr lang="en-US" altLang="en-US" sz="1600" dirty="0"/>
              <a:t>CCR reading standard 4: foundational skills, level C (reading with fluency).</a:t>
            </a:r>
          </a:p>
          <a:p>
            <a:endParaRPr lang="en-US" dirty="0"/>
          </a:p>
        </p:txBody>
      </p:sp>
    </p:spTree>
    <p:extLst>
      <p:ext uri="{BB962C8B-B14F-4D97-AF65-F5344CB8AC3E}">
        <p14:creationId xmlns:p14="http://schemas.microsoft.com/office/powerpoint/2010/main" val="121377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219200" y="304800"/>
            <a:ext cx="7772400" cy="889000"/>
          </a:xfrm>
        </p:spPr>
        <p:txBody>
          <a:bodyPr/>
          <a:lstStyle/>
          <a:p>
            <a:r>
              <a:rPr lang="en-US" altLang="en-US" dirty="0">
                <a:solidFill>
                  <a:srgbClr val="000000"/>
                </a:solidFill>
                <a:ea typeface="MS PGothic" charset="-128"/>
              </a:rPr>
              <a:t>How Can We Best Design Instruction for Our English Learner Students?</a:t>
            </a:r>
            <a:endParaRPr lang="en-US" altLang="en-US" sz="3000" dirty="0">
              <a:solidFill>
                <a:srgbClr val="000000"/>
              </a:solidFill>
              <a:ea typeface="MS PGothic" charset="-128"/>
            </a:endParaRPr>
          </a:p>
        </p:txBody>
      </p:sp>
      <p:sp>
        <p:nvSpPr>
          <p:cNvPr id="24578" name="Content Placeholder 2"/>
          <p:cNvSpPr>
            <a:spLocks noGrp="1"/>
          </p:cNvSpPr>
          <p:nvPr>
            <p:ph sz="quarter" idx="1"/>
          </p:nvPr>
        </p:nvSpPr>
        <p:spPr>
          <a:xfrm>
            <a:off x="533401" y="1524000"/>
            <a:ext cx="8305799" cy="5029200"/>
          </a:xfrm>
        </p:spPr>
        <p:txBody>
          <a:bodyPr/>
          <a:lstStyle/>
          <a:p>
            <a:pPr marL="0" indent="0">
              <a:lnSpc>
                <a:spcPct val="120000"/>
              </a:lnSpc>
              <a:spcBef>
                <a:spcPts val="1200"/>
              </a:spcBef>
              <a:spcAft>
                <a:spcPts val="400"/>
              </a:spcAft>
              <a:buNone/>
              <a:defRPr/>
            </a:pPr>
            <a:r>
              <a:rPr lang="en-US" altLang="en-US" dirty="0">
                <a:ea typeface="MS PGothic" charset="-128"/>
                <a:cs typeface="MS PGothic" charset="-128"/>
              </a:rPr>
              <a:t>We need to:</a:t>
            </a:r>
          </a:p>
          <a:p>
            <a:pPr>
              <a:lnSpc>
                <a:spcPct val="120000"/>
              </a:lnSpc>
              <a:spcBef>
                <a:spcPts val="1200"/>
              </a:spcBef>
              <a:spcAft>
                <a:spcPts val="400"/>
              </a:spcAft>
            </a:pPr>
            <a:r>
              <a:rPr lang="en-US" dirty="0"/>
              <a:t>Connect learning content </a:t>
            </a:r>
            <a:r>
              <a:rPr lang="en-US" i="1" dirty="0"/>
              <a:t>and</a:t>
            </a:r>
            <a:r>
              <a:rPr lang="en-US" dirty="0"/>
              <a:t> developing language proficiency.</a:t>
            </a:r>
          </a:p>
          <a:p>
            <a:pPr>
              <a:lnSpc>
                <a:spcPct val="120000"/>
              </a:lnSpc>
              <a:spcBef>
                <a:spcPts val="1200"/>
              </a:spcBef>
              <a:spcAft>
                <a:spcPts val="400"/>
              </a:spcAft>
            </a:pPr>
            <a:r>
              <a:rPr lang="en-US" altLang="en-US" dirty="0">
                <a:ea typeface="MS PGothic" charset="-128"/>
                <a:cs typeface="MS PGothic" charset="-128"/>
              </a:rPr>
              <a:t>Capitalize on the enormous reservoir of English learners’ talents—their home languages, funds of knowledge, interests, and motivations—to boost their learning.</a:t>
            </a:r>
          </a:p>
          <a:p>
            <a:pPr>
              <a:lnSpc>
                <a:spcPct val="120000"/>
              </a:lnSpc>
              <a:spcBef>
                <a:spcPts val="1200"/>
              </a:spcBef>
              <a:spcAft>
                <a:spcPts val="400"/>
              </a:spcAft>
            </a:pPr>
            <a:r>
              <a:rPr lang="en-US" altLang="en-US" dirty="0">
                <a:ea typeface="MS PGothic" charset="-128"/>
                <a:cs typeface="MS PGothic" charset="-128"/>
              </a:rPr>
              <a:t>Diagnose at what level English learners are ready to study and what supports they deserve to learn at high levels.</a:t>
            </a:r>
          </a:p>
          <a:p>
            <a:pPr>
              <a:lnSpc>
                <a:spcPct val="120000"/>
              </a:lnSpc>
              <a:spcBef>
                <a:spcPts val="1200"/>
              </a:spcBef>
              <a:spcAft>
                <a:spcPts val="400"/>
              </a:spcAft>
            </a:pPr>
            <a:r>
              <a:rPr lang="en-US" altLang="en-US" dirty="0">
                <a:ea typeface="MS PGothic" charset="-128"/>
                <a:cs typeface="MS PGothic" charset="-128"/>
              </a:rPr>
              <a:t>Allow English learners to meaningfully participate in ABE classes with “imperfect” English.</a:t>
            </a:r>
          </a:p>
          <a:p>
            <a:pPr marL="142875" indent="0">
              <a:lnSpc>
                <a:spcPct val="120000"/>
              </a:lnSpc>
              <a:spcBef>
                <a:spcPts val="1200"/>
              </a:spcBef>
              <a:spcAft>
                <a:spcPts val="600"/>
              </a:spcAft>
              <a:buNone/>
              <a:defRPr/>
            </a:pPr>
            <a:endParaRPr lang="en-US" altLang="en-US" dirty="0">
              <a:ea typeface="MS PGothic" charset="-128"/>
              <a:cs typeface="MS PGothic" charset="-128"/>
            </a:endParaRPr>
          </a:p>
          <a:p>
            <a:pPr marL="142875" indent="0">
              <a:lnSpc>
                <a:spcPct val="120000"/>
              </a:lnSpc>
              <a:spcBef>
                <a:spcPts val="1200"/>
              </a:spcBef>
              <a:spcAft>
                <a:spcPts val="600"/>
              </a:spcAft>
              <a:buNone/>
              <a:defRPr/>
            </a:pPr>
            <a:endParaRPr lang="en-US" altLang="en-US" dirty="0">
              <a:ea typeface="MS PGothic" charset="-128"/>
              <a:cs typeface="MS PGothic" charset="-128"/>
            </a:endParaRPr>
          </a:p>
        </p:txBody>
      </p:sp>
    </p:spTree>
    <p:extLst>
      <p:ext uri="{BB962C8B-B14F-4D97-AF65-F5344CB8AC3E}">
        <p14:creationId xmlns:p14="http://schemas.microsoft.com/office/powerpoint/2010/main" val="2509373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DB7AD5CB-5EE8-AB49-ABE9-3EF60E12EE13}"/>
              </a:ext>
            </a:extLst>
          </p:cNvPr>
          <p:cNvSpPr>
            <a:spLocks noGrp="1" noChangeArrowheads="1"/>
          </p:cNvSpPr>
          <p:nvPr>
            <p:ph type="title"/>
          </p:nvPr>
        </p:nvSpPr>
        <p:spPr>
          <a:xfrm>
            <a:off x="1295400" y="381000"/>
            <a:ext cx="7086600" cy="914400"/>
          </a:xfrm>
        </p:spPr>
        <p:txBody>
          <a:bodyPr/>
          <a:lstStyle/>
          <a:p>
            <a:r>
              <a:rPr lang="en-US" altLang="en-US" dirty="0"/>
              <a:t>Reading the </a:t>
            </a:r>
            <a:r>
              <a:rPr lang="en-US" altLang="en-US" i="1" dirty="0"/>
              <a:t>Gettysburg Address</a:t>
            </a:r>
            <a:r>
              <a:rPr lang="en-US" altLang="en-US" dirty="0"/>
              <a:t> in Four Voices</a:t>
            </a:r>
          </a:p>
        </p:txBody>
      </p:sp>
      <p:sp>
        <p:nvSpPr>
          <p:cNvPr id="3" name="TextBox 2">
            <a:extLst>
              <a:ext uri="{FF2B5EF4-FFF2-40B4-BE49-F238E27FC236}">
                <a16:creationId xmlns:a16="http://schemas.microsoft.com/office/drawing/2014/main" id="{84A5871E-70FD-8948-AC79-063E8CE09A9B}"/>
              </a:ext>
            </a:extLst>
          </p:cNvPr>
          <p:cNvSpPr txBox="1"/>
          <p:nvPr/>
        </p:nvSpPr>
        <p:spPr>
          <a:xfrm>
            <a:off x="609601" y="1524000"/>
            <a:ext cx="7772400" cy="4632037"/>
          </a:xfrm>
          <a:prstGeom prst="rect">
            <a:avLst/>
          </a:prstGeom>
          <a:noFill/>
        </p:spPr>
        <p:txBody>
          <a:bodyPr wrap="square" rtlCol="0">
            <a:spAutoFit/>
          </a:bodyPr>
          <a:lstStyle/>
          <a:p>
            <a:pPr marL="342900" indent="-342900">
              <a:spcBef>
                <a:spcPts val="1200"/>
              </a:spcBef>
              <a:spcAft>
                <a:spcPts val="600"/>
              </a:spcAft>
              <a:buFont typeface="Wingdings" pitchFamily="2" charset="2"/>
              <a:buChar char="§"/>
            </a:pPr>
            <a:r>
              <a:rPr lang="en-US" b="0" dirty="0">
                <a:latin typeface="+mj-lt"/>
              </a:rPr>
              <a:t>Go to page 19 of the Participant Materials.</a:t>
            </a:r>
          </a:p>
          <a:p>
            <a:pPr marL="342900" indent="-342900">
              <a:spcBef>
                <a:spcPts val="1200"/>
              </a:spcBef>
              <a:spcAft>
                <a:spcPts val="600"/>
              </a:spcAft>
              <a:buFont typeface="Wingdings" pitchFamily="2" charset="2"/>
              <a:buChar char="§"/>
            </a:pPr>
            <a:r>
              <a:rPr lang="en-US" b="0" dirty="0">
                <a:latin typeface="+mj-lt"/>
              </a:rPr>
              <a:t>Lincoln’s speech has been divided into meaningful chunks, with each font representing a complete idea or thought. </a:t>
            </a:r>
          </a:p>
          <a:p>
            <a:pPr marL="342900" indent="-342900">
              <a:spcBef>
                <a:spcPts val="600"/>
              </a:spcBef>
              <a:spcAft>
                <a:spcPts val="600"/>
              </a:spcAft>
              <a:buFont typeface="Wingdings" pitchFamily="2" charset="2"/>
              <a:buChar char="§"/>
            </a:pPr>
            <a:r>
              <a:rPr lang="en-US" b="0" dirty="0">
                <a:latin typeface="+mj-lt"/>
              </a:rPr>
              <a:t>We’ll model. Each volunteer coach will take a different role</a:t>
            </a:r>
          </a:p>
          <a:p>
            <a:pPr marL="800100" lvl="1" indent="-342900">
              <a:spcBef>
                <a:spcPts val="600"/>
              </a:spcBef>
              <a:spcAft>
                <a:spcPts val="600"/>
              </a:spcAft>
              <a:buFont typeface="Wingdings" pitchFamily="2" charset="2"/>
              <a:buChar char="§"/>
            </a:pPr>
            <a:r>
              <a:rPr lang="en-US" b="0" dirty="0">
                <a:latin typeface="+mj-lt"/>
              </a:rPr>
              <a:t>One will read the plain text; </a:t>
            </a:r>
          </a:p>
          <a:p>
            <a:pPr marL="800100" lvl="1" indent="-342900">
              <a:spcBef>
                <a:spcPts val="600"/>
              </a:spcBef>
              <a:spcAft>
                <a:spcPts val="600"/>
              </a:spcAft>
              <a:buFont typeface="Wingdings" pitchFamily="2" charset="2"/>
              <a:buChar char="§"/>
            </a:pPr>
            <a:r>
              <a:rPr lang="en-US" b="0" dirty="0">
                <a:latin typeface="+mj-lt"/>
              </a:rPr>
              <a:t>One will read the </a:t>
            </a:r>
            <a:r>
              <a:rPr lang="en-US" b="0" u="sng" dirty="0">
                <a:latin typeface="+mj-lt"/>
              </a:rPr>
              <a:t>underlined text;</a:t>
            </a:r>
            <a:endParaRPr lang="en-US" b="0" dirty="0">
              <a:latin typeface="+mj-lt"/>
            </a:endParaRPr>
          </a:p>
          <a:p>
            <a:pPr marL="800100" lvl="1" indent="-342900">
              <a:spcBef>
                <a:spcPts val="600"/>
              </a:spcBef>
              <a:spcAft>
                <a:spcPts val="600"/>
              </a:spcAft>
              <a:buFont typeface="Wingdings" pitchFamily="2" charset="2"/>
              <a:buChar char="§"/>
            </a:pPr>
            <a:r>
              <a:rPr lang="en-US" b="0" dirty="0">
                <a:latin typeface="+mj-lt"/>
              </a:rPr>
              <a:t>One will read</a:t>
            </a:r>
            <a:r>
              <a:rPr lang="en-US" b="0" i="1" dirty="0">
                <a:latin typeface="+mj-lt"/>
              </a:rPr>
              <a:t> italicized text;</a:t>
            </a:r>
          </a:p>
          <a:p>
            <a:pPr marL="800100" lvl="1" indent="-342900">
              <a:spcBef>
                <a:spcPts val="600"/>
              </a:spcBef>
              <a:spcAft>
                <a:spcPts val="600"/>
              </a:spcAft>
              <a:buFont typeface="Wingdings" pitchFamily="2" charset="2"/>
              <a:buChar char="§"/>
            </a:pPr>
            <a:r>
              <a:rPr lang="en-US" b="0" dirty="0">
                <a:latin typeface="+mj-lt"/>
              </a:rPr>
              <a:t>One will read the </a:t>
            </a:r>
            <a:r>
              <a:rPr lang="en-US" dirty="0">
                <a:latin typeface="+mj-lt"/>
              </a:rPr>
              <a:t>bold text</a:t>
            </a:r>
            <a:r>
              <a:rPr lang="en-US" b="0" dirty="0">
                <a:latin typeface="+mj-lt"/>
              </a:rPr>
              <a:t>.</a:t>
            </a:r>
          </a:p>
          <a:p>
            <a:pPr marL="342900" indent="-342900">
              <a:spcBef>
                <a:spcPts val="600"/>
              </a:spcBef>
              <a:buFont typeface="Wingdings" pitchFamily="2" charset="2"/>
              <a:buChar char="§"/>
            </a:pPr>
            <a:r>
              <a:rPr lang="en-US" b="0" dirty="0">
                <a:latin typeface="+mn-lt"/>
              </a:rPr>
              <a:t>Now let’s move into teams for you to take a turn.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B830-2078-2D4D-B320-5ED71CBC4BF6}"/>
              </a:ext>
            </a:extLst>
          </p:cNvPr>
          <p:cNvSpPr>
            <a:spLocks noGrp="1"/>
          </p:cNvSpPr>
          <p:nvPr>
            <p:ph type="title"/>
          </p:nvPr>
        </p:nvSpPr>
        <p:spPr/>
        <p:txBody>
          <a:bodyPr/>
          <a:lstStyle/>
          <a:p>
            <a:r>
              <a:rPr lang="en-US" dirty="0"/>
              <a:t>Team Time: 10 minutes</a:t>
            </a:r>
          </a:p>
        </p:txBody>
      </p:sp>
      <p:sp>
        <p:nvSpPr>
          <p:cNvPr id="3" name="Content Placeholder 2">
            <a:extLst>
              <a:ext uri="{FF2B5EF4-FFF2-40B4-BE49-F238E27FC236}">
                <a16:creationId xmlns:a16="http://schemas.microsoft.com/office/drawing/2014/main" id="{F87C4997-66AC-7D49-AEA5-B57753424AC8}"/>
              </a:ext>
            </a:extLst>
          </p:cNvPr>
          <p:cNvSpPr>
            <a:spLocks noGrp="1"/>
          </p:cNvSpPr>
          <p:nvPr>
            <p:ph idx="1"/>
          </p:nvPr>
        </p:nvSpPr>
        <p:spPr/>
        <p:txBody>
          <a:bodyPr/>
          <a:lstStyle/>
          <a:p>
            <a:pPr marL="0" indent="0">
              <a:spcBef>
                <a:spcPts val="1200"/>
              </a:spcBef>
              <a:spcAft>
                <a:spcPts val="600"/>
              </a:spcAft>
              <a:buNone/>
              <a:defRPr/>
            </a:pPr>
            <a:r>
              <a:rPr lang="en-US" dirty="0"/>
              <a:t>Your turn to work in small groups with coaches:</a:t>
            </a:r>
          </a:p>
          <a:p>
            <a:pPr>
              <a:spcBef>
                <a:spcPts val="1200"/>
              </a:spcBef>
              <a:spcAft>
                <a:spcPts val="600"/>
              </a:spcAft>
              <a:defRPr/>
            </a:pPr>
            <a:r>
              <a:rPr lang="en-US" dirty="0"/>
              <a:t>This time we will split into </a:t>
            </a:r>
            <a:r>
              <a:rPr lang="en-US" b="1" dirty="0"/>
              <a:t>smaller</a:t>
            </a:r>
            <a:r>
              <a:rPr lang="en-US" dirty="0"/>
              <a:t> groups to provide time for each of you to practice reading the speech.</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pages 18–19 of the Participant Materials for the written directions and the annotated speech.</a:t>
            </a:r>
          </a:p>
        </p:txBody>
      </p:sp>
      <p:pic>
        <p:nvPicPr>
          <p:cNvPr id="4" name="Graphic 5" descr="Customer review">
            <a:extLst>
              <a:ext uri="{FF2B5EF4-FFF2-40B4-BE49-F238E27FC236}">
                <a16:creationId xmlns:a16="http://schemas.microsoft.com/office/drawing/2014/main" id="{82659449-AAF4-E44D-97C1-71F035C7B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173" y="30896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541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F05A5C23-14C5-B346-BC28-834B473D0399}"/>
              </a:ext>
            </a:extLst>
          </p:cNvPr>
          <p:cNvSpPr>
            <a:spLocks noGrp="1" noChangeArrowheads="1"/>
          </p:cNvSpPr>
          <p:nvPr>
            <p:ph type="title" idx="4294967295"/>
          </p:nvPr>
        </p:nvSpPr>
        <p:spPr>
          <a:xfrm>
            <a:off x="728870" y="337930"/>
            <a:ext cx="7086600" cy="914400"/>
          </a:xfrm>
        </p:spPr>
        <p:txBody>
          <a:bodyPr/>
          <a:lstStyle/>
          <a:p>
            <a:r>
              <a:rPr lang="en-US" altLang="en-US" dirty="0"/>
              <a:t>Debrief: Reading in Four Voices</a:t>
            </a:r>
          </a:p>
        </p:txBody>
      </p:sp>
      <p:sp>
        <p:nvSpPr>
          <p:cNvPr id="162819" name="Content Placeholder 2">
            <a:extLst>
              <a:ext uri="{FF2B5EF4-FFF2-40B4-BE49-F238E27FC236}">
                <a16:creationId xmlns:a16="http://schemas.microsoft.com/office/drawing/2014/main" id="{7A22F90C-65F4-504B-9903-148ACCA6BD66}"/>
              </a:ext>
            </a:extLst>
          </p:cNvPr>
          <p:cNvSpPr>
            <a:spLocks noGrp="1" noChangeArrowheads="1"/>
          </p:cNvSpPr>
          <p:nvPr>
            <p:ph idx="4294967295"/>
          </p:nvPr>
        </p:nvSpPr>
        <p:spPr>
          <a:xfrm>
            <a:off x="512178" y="1524000"/>
            <a:ext cx="7772400" cy="4648200"/>
          </a:xfrm>
        </p:spPr>
        <p:txBody>
          <a:bodyPr/>
          <a:lstStyle/>
          <a:p>
            <a:pPr marL="0" indent="0">
              <a:buNone/>
            </a:pPr>
            <a:r>
              <a:rPr lang="en-US" altLang="en-US" dirty="0"/>
              <a:t>Let’s hear from a few of you about the following question:</a:t>
            </a:r>
          </a:p>
          <a:p>
            <a:pPr marL="571500" indent="-292100">
              <a:buClr>
                <a:srgbClr val="C1272D"/>
              </a:buClr>
              <a:buFont typeface="Wingdings" pitchFamily="2" charset="2"/>
              <a:buChar char="Ø"/>
            </a:pPr>
            <a:r>
              <a:rPr lang="en-US" altLang="en-US" dirty="0"/>
              <a:t>In addition to developing reading fluency, how could this read-aloud activity help English learners build knowledge and language skills?</a:t>
            </a:r>
          </a:p>
          <a:p>
            <a:pPr marL="0" indent="0">
              <a:buNone/>
            </a:pPr>
            <a:endParaRPr lang="en-US" altLang="en-US" dirty="0"/>
          </a:p>
        </p:txBody>
      </p:sp>
      <p:pic>
        <p:nvPicPr>
          <p:cNvPr id="4" name="Picture 2" descr="Solid Black Megaphone Icon 4 (Graphic) by ahlangraphic · Creative Fabrica">
            <a:extLst>
              <a:ext uri="{FF2B5EF4-FFF2-40B4-BE49-F238E27FC236}">
                <a16:creationId xmlns:a16="http://schemas.microsoft.com/office/drawing/2014/main" id="{4558EF75-4CEC-47B0-9D7C-5EAC8DB3C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anim calcmode="lin" valueType="num">
                                      <p:cBhvr additive="base">
                                        <p:cTn id="13"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8E25C-00A9-7913-3D40-9476E0C4DE5B}"/>
              </a:ext>
            </a:extLst>
          </p:cNvPr>
          <p:cNvSpPr>
            <a:spLocks noGrp="1"/>
          </p:cNvSpPr>
          <p:nvPr>
            <p:ph type="title"/>
          </p:nvPr>
        </p:nvSpPr>
        <p:spPr/>
        <p:txBody>
          <a:bodyPr/>
          <a:lstStyle/>
          <a:p>
            <a:r>
              <a:rPr lang="en-US" altLang="en-US" dirty="0"/>
              <a:t>Instructional Activity 7 A &amp; B to Interact With the Text:</a:t>
            </a:r>
            <a:endParaRPr lang="en-US" dirty="0"/>
          </a:p>
        </p:txBody>
      </p:sp>
      <p:sp>
        <p:nvSpPr>
          <p:cNvPr id="134146" name="Text Placeholder 2">
            <a:extLst>
              <a:ext uri="{FF2B5EF4-FFF2-40B4-BE49-F238E27FC236}">
                <a16:creationId xmlns:a16="http://schemas.microsoft.com/office/drawing/2014/main" id="{DF2AF2C0-9C3D-8C41-8D8E-7AC8CDC3EDCE}"/>
              </a:ext>
            </a:extLst>
          </p:cNvPr>
          <p:cNvSpPr>
            <a:spLocks noGrp="1" noChangeArrowheads="1"/>
          </p:cNvSpPr>
          <p:nvPr>
            <p:ph type="body" idx="1"/>
          </p:nvPr>
        </p:nvSpPr>
        <p:spPr/>
        <p:txBody>
          <a:bodyPr/>
          <a:lstStyle/>
          <a:p>
            <a:r>
              <a:rPr lang="en-US" altLang="en-US" sz="2900" i="1" dirty="0"/>
              <a:t>Close Reading of the </a:t>
            </a:r>
            <a:r>
              <a:rPr lang="en-US" altLang="en-US" sz="2900" dirty="0"/>
              <a:t>Gettysburg Address Through Two Activities</a:t>
            </a:r>
            <a:endParaRPr lang="en-US" altLang="en-US" sz="2900" dirty="0">
              <a:solidFill>
                <a:srgbClr val="C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E7B5-76BC-4B47-8520-1883AD150B0A}"/>
              </a:ext>
            </a:extLst>
          </p:cNvPr>
          <p:cNvSpPr>
            <a:spLocks noGrp="1"/>
          </p:cNvSpPr>
          <p:nvPr>
            <p:ph type="title"/>
          </p:nvPr>
        </p:nvSpPr>
        <p:spPr/>
        <p:txBody>
          <a:bodyPr/>
          <a:lstStyle/>
          <a:p>
            <a:r>
              <a:rPr lang="en-US" dirty="0"/>
              <a:t>Two Close Reading Activities</a:t>
            </a:r>
          </a:p>
        </p:txBody>
      </p:sp>
      <p:sp>
        <p:nvSpPr>
          <p:cNvPr id="3" name="Content Placeholder 2">
            <a:extLst>
              <a:ext uri="{FF2B5EF4-FFF2-40B4-BE49-F238E27FC236}">
                <a16:creationId xmlns:a16="http://schemas.microsoft.com/office/drawing/2014/main" id="{DD9D6C1C-AE27-E542-A85D-3A3A27D76380}"/>
              </a:ext>
            </a:extLst>
          </p:cNvPr>
          <p:cNvSpPr>
            <a:spLocks noGrp="1"/>
          </p:cNvSpPr>
          <p:nvPr>
            <p:ph idx="1"/>
          </p:nvPr>
        </p:nvSpPr>
        <p:spPr/>
        <p:txBody>
          <a:bodyPr/>
          <a:lstStyle/>
          <a:p>
            <a:pPr marL="457200" indent="-457200">
              <a:buFont typeface="+mj-lt"/>
              <a:buAutoNum type="alphaUcPeriod"/>
            </a:pPr>
            <a:r>
              <a:rPr lang="en-US" dirty="0"/>
              <a:t>Answer Guiding Questions</a:t>
            </a:r>
          </a:p>
          <a:p>
            <a:pPr marL="457200" indent="-457200">
              <a:buFont typeface="+mj-lt"/>
              <a:buAutoNum type="alphaUcPeriod"/>
            </a:pPr>
            <a:r>
              <a:rPr lang="en-US" dirty="0"/>
              <a:t>Read and Retell</a:t>
            </a:r>
          </a:p>
        </p:txBody>
      </p:sp>
    </p:spTree>
    <p:extLst>
      <p:ext uri="{BB962C8B-B14F-4D97-AF65-F5344CB8AC3E}">
        <p14:creationId xmlns:p14="http://schemas.microsoft.com/office/powerpoint/2010/main" val="3823080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D34DEB-BC5A-FBA8-0935-0A37336B743B}"/>
              </a:ext>
            </a:extLst>
          </p:cNvPr>
          <p:cNvSpPr>
            <a:spLocks noGrp="1"/>
          </p:cNvSpPr>
          <p:nvPr>
            <p:ph type="title"/>
          </p:nvPr>
        </p:nvSpPr>
        <p:spPr/>
        <p:txBody>
          <a:bodyPr/>
          <a:lstStyle/>
          <a:p>
            <a:r>
              <a:rPr lang="en-US" altLang="en-US" dirty="0"/>
              <a:t>Purpose of Close Reading: </a:t>
            </a:r>
            <a:br>
              <a:rPr lang="en-US" altLang="en-US" dirty="0"/>
            </a:br>
            <a:r>
              <a:rPr lang="en-US" altLang="en-US" dirty="0"/>
              <a:t>Answering Guiding Questions (A)</a:t>
            </a:r>
            <a:endParaRPr lang="en-US" dirty="0"/>
          </a:p>
        </p:txBody>
      </p:sp>
      <p:pic>
        <p:nvPicPr>
          <p:cNvPr id="4" name="Picture 1" descr="Abraham Lincoln">
            <a:extLst>
              <a:ext uri="{FF2B5EF4-FFF2-40B4-BE49-F238E27FC236}">
                <a16:creationId xmlns:a16="http://schemas.microsoft.com/office/drawing/2014/main" id="{6B9C2964-71F3-41E2-88E2-86757B6F7B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8718">
            <a:off x="5776443" y="4548392"/>
            <a:ext cx="30734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E6842745-1CA6-D73A-841A-59F6929F2C49}"/>
              </a:ext>
            </a:extLst>
          </p:cNvPr>
          <p:cNvSpPr>
            <a:spLocks noGrp="1"/>
          </p:cNvSpPr>
          <p:nvPr>
            <p:ph idx="1"/>
          </p:nvPr>
        </p:nvSpPr>
        <p:spPr/>
        <p:txBody>
          <a:bodyPr/>
          <a:lstStyle/>
          <a:p>
            <a:pPr>
              <a:spcBef>
                <a:spcPts val="1200"/>
              </a:spcBef>
              <a:defRPr/>
            </a:pPr>
            <a:r>
              <a:rPr lang="en-US" altLang="en-US" dirty="0"/>
              <a:t>Close reading invites students to examine the deep structures of a piece of text, including its organization, key details, and vocabulary. </a:t>
            </a:r>
          </a:p>
          <a:p>
            <a:pPr>
              <a:spcBef>
                <a:spcPts val="1200"/>
              </a:spcBef>
              <a:defRPr/>
            </a:pPr>
            <a:r>
              <a:rPr lang="en-US" altLang="en-US" dirty="0"/>
              <a:t>Guiding questions require students to return to the text to support their answers.</a:t>
            </a:r>
          </a:p>
          <a:p>
            <a:pPr>
              <a:spcBef>
                <a:spcPts val="1200"/>
              </a:spcBef>
              <a:defRPr/>
            </a:pPr>
            <a:r>
              <a:rPr lang="en-US" altLang="en-US" dirty="0"/>
              <a:t>Walking English learners through the speech sentence-by-sentence helps them understand how the text is structured and how Lincoln uses words to make </a:t>
            </a:r>
            <a:br>
              <a:rPr lang="en-US" altLang="en-US" dirty="0"/>
            </a:br>
            <a:r>
              <a:rPr lang="en-US" altLang="en-US" dirty="0"/>
              <a:t>his points. </a:t>
            </a:r>
            <a:endParaRPr lang="en-US" altLang="en-US" sz="1800" u="sng" dirty="0"/>
          </a:p>
          <a:p>
            <a:pPr marL="0" indent="0">
              <a:spcBef>
                <a:spcPts val="600"/>
              </a:spcBef>
              <a:buNone/>
              <a:defRPr/>
            </a:pPr>
            <a:endParaRPr lang="en-US" altLang="en-US" sz="1200" u="sng" dirty="0"/>
          </a:p>
          <a:p>
            <a:pPr marL="0" indent="0">
              <a:spcBef>
                <a:spcPts val="600"/>
              </a:spcBef>
              <a:buNone/>
              <a:defRPr/>
            </a:pPr>
            <a:r>
              <a:rPr lang="en-US" altLang="en-US" sz="1500" u="sng" dirty="0"/>
              <a:t>Target Standards</a:t>
            </a:r>
          </a:p>
          <a:p>
            <a:pPr>
              <a:spcBef>
                <a:spcPts val="600"/>
              </a:spcBef>
              <a:defRPr/>
            </a:pPr>
            <a:r>
              <a:rPr lang="en-US" altLang="en-US" sz="1500" dirty="0"/>
              <a:t>CCR reading standard 1, level D (draw inferences)</a:t>
            </a:r>
          </a:p>
          <a:p>
            <a:pPr marL="234950" indent="-234950">
              <a:spcBef>
                <a:spcPts val="600"/>
              </a:spcBef>
              <a:defRPr/>
            </a:pPr>
            <a:r>
              <a:rPr lang="en-US" altLang="en-US" sz="1500" dirty="0"/>
              <a:t>ELP standard 1, levels 4 &amp; 5 (construct meaning</a:t>
            </a:r>
          </a:p>
          <a:p>
            <a:pPr marL="0" indent="0">
              <a:spcBef>
                <a:spcPts val="600"/>
              </a:spcBef>
              <a:buNone/>
              <a:defRPr/>
            </a:pPr>
            <a:r>
              <a:rPr lang="en-US" altLang="en-US" sz="1500" dirty="0"/>
              <a:t>    from informational texts)</a:t>
            </a:r>
          </a:p>
        </p:txBody>
      </p:sp>
    </p:spTree>
    <p:extLst>
      <p:ext uri="{BB962C8B-B14F-4D97-AF65-F5344CB8AC3E}">
        <p14:creationId xmlns:p14="http://schemas.microsoft.com/office/powerpoint/2010/main" val="2318369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F20868E3-95E0-BC4A-B9BB-418BE409181D}"/>
              </a:ext>
            </a:extLst>
          </p:cNvPr>
          <p:cNvSpPr>
            <a:spLocks noGrp="1" noChangeArrowheads="1"/>
          </p:cNvSpPr>
          <p:nvPr>
            <p:ph type="title"/>
          </p:nvPr>
        </p:nvSpPr>
        <p:spPr>
          <a:xfrm>
            <a:off x="1219200" y="304800"/>
            <a:ext cx="7696200" cy="954088"/>
          </a:xfrm>
        </p:spPr>
        <p:txBody>
          <a:bodyPr>
            <a:normAutofit fontScale="90000"/>
          </a:bodyPr>
          <a:lstStyle/>
          <a:p>
            <a:pPr>
              <a:defRPr/>
            </a:pPr>
            <a:r>
              <a:rPr lang="en-US" altLang="en-US" sz="3600" dirty="0">
                <a:ea typeface="ヒラギノ角ゴ ProN W3"/>
                <a:cs typeface="ヒラギノ角ゴ ProN W3"/>
              </a:rPr>
              <a:t>Answer Guiding Questions on the </a:t>
            </a:r>
            <a:r>
              <a:rPr lang="en-US" altLang="en-US" sz="3600" i="1" dirty="0">
                <a:ea typeface="ヒラギノ角ゴ ProN W3"/>
                <a:cs typeface="ヒラギノ角ゴ ProN W3"/>
              </a:rPr>
              <a:t>Gettysburg Address </a:t>
            </a:r>
            <a:r>
              <a:rPr lang="en-US" altLang="en-US" sz="3600" dirty="0">
                <a:ea typeface="ヒラギノ角ゴ ProN W3"/>
                <a:cs typeface="ヒラギノ角ゴ ProN W3"/>
              </a:rPr>
              <a:t>(A)</a:t>
            </a:r>
            <a:endParaRPr lang="en-US" altLang="en-US" sz="3600" dirty="0">
              <a:solidFill>
                <a:srgbClr val="FF0000"/>
              </a:solidFill>
              <a:ea typeface="ヒラギノ角ゴ ProN W3"/>
              <a:cs typeface="ヒラギノ角ゴ ProN W3"/>
            </a:endParaRPr>
          </a:p>
        </p:txBody>
      </p:sp>
      <p:sp>
        <p:nvSpPr>
          <p:cNvPr id="138243" name="Content Placeholder 5">
            <a:extLst>
              <a:ext uri="{FF2B5EF4-FFF2-40B4-BE49-F238E27FC236}">
                <a16:creationId xmlns:a16="http://schemas.microsoft.com/office/drawing/2014/main" id="{ECCF114F-47C5-6447-86AB-ADA1943F29C5}"/>
              </a:ext>
            </a:extLst>
          </p:cNvPr>
          <p:cNvSpPr>
            <a:spLocks noGrp="1" noChangeArrowheads="1"/>
          </p:cNvSpPr>
          <p:nvPr>
            <p:ph idx="1"/>
          </p:nvPr>
        </p:nvSpPr>
        <p:spPr>
          <a:xfrm>
            <a:off x="304800" y="1371600"/>
            <a:ext cx="8382000" cy="5048250"/>
          </a:xfrm>
        </p:spPr>
        <p:txBody>
          <a:bodyPr/>
          <a:lstStyle/>
          <a:p>
            <a:pPr marL="241300" lvl="1" indent="0">
              <a:spcBef>
                <a:spcPts val="600"/>
              </a:spcBef>
              <a:spcAft>
                <a:spcPts val="600"/>
              </a:spcAft>
              <a:buFont typeface="Wingdings" pitchFamily="2" charset="2"/>
              <a:buNone/>
            </a:pPr>
            <a:r>
              <a:rPr lang="en-US" altLang="en-US" sz="2200" dirty="0">
                <a:ea typeface="ヒラギノ角ゴ ProN W3" panose="020B0300000000000000" pitchFamily="34" charset="-128"/>
                <a:cs typeface="ヒラギノ角ゴ ProN W3" panose="020B0300000000000000" pitchFamily="34" charset="-128"/>
              </a:rPr>
              <a:t>Take a few minutes to consider answers to the following questions, and then we’ll go through them together (page 20): </a:t>
            </a:r>
          </a:p>
          <a:p>
            <a:pPr marL="698500" lvl="1" indent="-457200">
              <a:spcBef>
                <a:spcPts val="600"/>
              </a:spcBef>
              <a:spcAft>
                <a:spcPts val="600"/>
              </a:spcAft>
              <a:buFont typeface="+mj-lt"/>
              <a:buAutoNum type="arabicPeriod"/>
            </a:pPr>
            <a:r>
              <a:rPr lang="en-US" altLang="en-US" sz="2200" dirty="0">
                <a:latin typeface="+mj-lt"/>
                <a:ea typeface="ヒラギノ角ゴ ProN W3" panose="020B0300000000000000" pitchFamily="34" charset="-128"/>
                <a:cs typeface="ヒラギノ角ゴ ProN W3" panose="020B0300000000000000" pitchFamily="34" charset="-128"/>
              </a:rPr>
              <a:t>Para. 1: Lincoln refers to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our fathers</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creating a new nation. Who is he referring to here? How many years are “four score and seven years”? </a:t>
            </a:r>
          </a:p>
          <a:p>
            <a:pPr marL="698500" lvl="1" indent="-457200">
              <a:spcBef>
                <a:spcPts val="600"/>
              </a:spcBef>
              <a:spcAft>
                <a:spcPts val="600"/>
              </a:spcAft>
              <a:buFont typeface="+mj-lt"/>
              <a:buAutoNum type="arabicPeriod"/>
            </a:pPr>
            <a:r>
              <a:rPr lang="en-US" altLang="en-US" sz="2200" dirty="0">
                <a:latin typeface="+mj-lt"/>
                <a:ea typeface="ヒラギノ角ゴ ProN W3" panose="020B0300000000000000" pitchFamily="34" charset="-128"/>
                <a:cs typeface="ヒラギノ角ゴ ProN W3" panose="020B0300000000000000" pitchFamily="34" charset="-128"/>
              </a:rPr>
              <a:t>Para. 2: When Lincoln refers to a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nation so conceived and dedicated,</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to which phrase in Para. 1 is he referring to? How do you know?</a:t>
            </a:r>
          </a:p>
          <a:p>
            <a:pPr marL="698500" lvl="1" indent="-457200">
              <a:spcBef>
                <a:spcPts val="600"/>
              </a:spcBef>
              <a:spcAft>
                <a:spcPts val="600"/>
              </a:spcAft>
              <a:buFont typeface="+mj-lt"/>
              <a:buAutoNum type="arabicPeriod"/>
            </a:pPr>
            <a:r>
              <a:rPr lang="en-US" altLang="en-US" sz="2200" dirty="0">
                <a:latin typeface="+mj-lt"/>
                <a:ea typeface="ヒラギノ角ゴ ProN W3" panose="020B0300000000000000" pitchFamily="34" charset="-128"/>
                <a:cs typeface="ヒラギノ角ゴ ProN W3" panose="020B0300000000000000" pitchFamily="34" charset="-128"/>
              </a:rPr>
              <a:t>Para. 3: What does Lincoln mean when he states that the living must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be dedicated to the unfinished work</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of the dead soldiers?</a:t>
            </a:r>
          </a:p>
          <a:p>
            <a:pPr marL="698500" lvl="1" indent="-457200">
              <a:spcBef>
                <a:spcPts val="600"/>
              </a:spcBef>
              <a:spcAft>
                <a:spcPts val="600"/>
              </a:spcAft>
              <a:buFont typeface="+mj-lt"/>
              <a:buAutoNum type="arabicPeriod"/>
            </a:pPr>
            <a:r>
              <a:rPr lang="en-US" altLang="ja-JP" sz="2200" dirty="0">
                <a:latin typeface="+mj-lt"/>
                <a:ea typeface="ヒラギノ角ゴ ProN W3" panose="020B0300000000000000" pitchFamily="34" charset="-128"/>
                <a:cs typeface="ヒラギノ角ゴ ProN W3" panose="020B0300000000000000" pitchFamily="34" charset="-128"/>
              </a:rPr>
              <a:t>Para. 3: Which lines in the speech tell the living what their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unfinished work</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is?</a:t>
            </a:r>
          </a:p>
          <a:p>
            <a:pPr marL="241300" lvl="1" indent="0">
              <a:buFont typeface="Verdana" panose="020B0604030504040204" pitchFamily="34" charset="0"/>
              <a:buNone/>
            </a:pPr>
            <a:endParaRPr lang="en-US" altLang="en-US" dirty="0">
              <a:ea typeface="ヒラギノ角ゴ ProN W3" panose="020B0300000000000000" pitchFamily="34" charset="-128"/>
              <a:cs typeface="ヒラギノ角ゴ ProN W3" panose="020B0300000000000000" pitchFamily="34" charset="-128"/>
            </a:endParaRPr>
          </a:p>
          <a:p>
            <a:pPr marL="0" indent="0"/>
            <a:endParaRPr lang="en-US" altLang="en-US" dirty="0">
              <a:ea typeface="ヒラギノ角ゴ ProN W3" panose="020B0300000000000000" pitchFamily="34" charset="-128"/>
              <a:cs typeface="ヒラギノ角ゴ ProN W3" panose="020B0300000000000000" pitchFamily="34" charset="-128"/>
            </a:endParaRPr>
          </a:p>
          <a:p>
            <a:pPr marL="241300" lvl="1" indent="0"/>
            <a:endParaRPr lang="en-US" altLang="en-US" dirty="0">
              <a:ea typeface="ヒラギノ角ゴ ProN W3" panose="020B0300000000000000" pitchFamily="34" charset="-128"/>
              <a:cs typeface="ヒラギノ角ゴ ProN W3" panose="020B0300000000000000"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C426DC-7A90-925F-3486-60B0AC88680C}"/>
              </a:ext>
            </a:extLst>
          </p:cNvPr>
          <p:cNvSpPr>
            <a:spLocks noGrp="1"/>
          </p:cNvSpPr>
          <p:nvPr>
            <p:ph type="title"/>
          </p:nvPr>
        </p:nvSpPr>
        <p:spPr/>
        <p:txBody>
          <a:bodyPr/>
          <a:lstStyle/>
          <a:p>
            <a:r>
              <a:rPr lang="en-US" altLang="en-US" dirty="0"/>
              <a:t>Purpose of Close Reading: </a:t>
            </a:r>
            <a:br>
              <a:rPr lang="en-US" altLang="en-US" dirty="0"/>
            </a:br>
            <a:r>
              <a:rPr lang="en-US" altLang="en-US" dirty="0"/>
              <a:t>Read and Retell (B)</a:t>
            </a:r>
            <a:endParaRPr lang="en-US" dirty="0"/>
          </a:p>
        </p:txBody>
      </p:sp>
      <p:sp>
        <p:nvSpPr>
          <p:cNvPr id="6" name="Content Placeholder 5">
            <a:extLst>
              <a:ext uri="{FF2B5EF4-FFF2-40B4-BE49-F238E27FC236}">
                <a16:creationId xmlns:a16="http://schemas.microsoft.com/office/drawing/2014/main" id="{5D95748A-CBBC-6159-5C0C-71E0AE7F8CB5}"/>
              </a:ext>
            </a:extLst>
          </p:cNvPr>
          <p:cNvSpPr>
            <a:spLocks noGrp="1"/>
          </p:cNvSpPr>
          <p:nvPr>
            <p:ph idx="1"/>
          </p:nvPr>
        </p:nvSpPr>
        <p:spPr>
          <a:xfrm>
            <a:off x="609599" y="1600200"/>
            <a:ext cx="8307107" cy="4953000"/>
          </a:xfrm>
        </p:spPr>
        <p:txBody>
          <a:bodyPr/>
          <a:lstStyle/>
          <a:p>
            <a:pPr>
              <a:defRPr/>
            </a:pPr>
            <a:r>
              <a:rPr lang="en-US" altLang="en-US" sz="2400" dirty="0"/>
              <a:t>Read and retell is an excellent strategy to prompt English learners to transform a text into their own words.</a:t>
            </a:r>
          </a:p>
          <a:p>
            <a:pPr>
              <a:defRPr/>
            </a:pPr>
            <a:r>
              <a:rPr lang="en-US" altLang="en-US" sz="2400" dirty="0"/>
              <a:t>Requires English learners to use different cognitive skills, including paraphrasing; selecting, </a:t>
            </a:r>
            <a:br>
              <a:rPr lang="en-US" altLang="en-US" sz="2400" dirty="0"/>
            </a:br>
            <a:r>
              <a:rPr lang="en-US" altLang="en-US" sz="2400" dirty="0"/>
              <a:t>organizing information; and making </a:t>
            </a:r>
            <a:br>
              <a:rPr lang="en-US" altLang="en-US" sz="2400" dirty="0"/>
            </a:br>
            <a:r>
              <a:rPr lang="en-US" altLang="en-US" sz="2400" dirty="0"/>
              <a:t>inferences to complete the activity.</a:t>
            </a:r>
          </a:p>
          <a:p>
            <a:pPr marL="0" indent="0">
              <a:buNone/>
              <a:defRPr/>
            </a:pPr>
            <a:endParaRPr lang="en-US" altLang="en-US" sz="800" u="sng" dirty="0"/>
          </a:p>
          <a:p>
            <a:pPr marL="0" indent="0">
              <a:buNone/>
              <a:defRPr/>
            </a:pPr>
            <a:r>
              <a:rPr lang="en-US" altLang="en-US" sz="1800" u="sng" dirty="0"/>
              <a:t>Target Standards</a:t>
            </a:r>
          </a:p>
          <a:p>
            <a:pPr>
              <a:defRPr/>
            </a:pPr>
            <a:r>
              <a:rPr lang="en-US" altLang="en-US" sz="1600" dirty="0"/>
              <a:t>CCR reading standards 1 &amp; 2, level D (reading closely; </a:t>
            </a:r>
            <a:br>
              <a:rPr lang="en-US" altLang="en-US" sz="1600" dirty="0"/>
            </a:br>
            <a:r>
              <a:rPr lang="en-US" altLang="en-US" sz="1600" dirty="0"/>
              <a:t>ID the main idea and key details); S&amp;L standard 1, levels C-D </a:t>
            </a:r>
            <a:br>
              <a:rPr lang="en-US" altLang="en-US" sz="1600" dirty="0"/>
            </a:br>
            <a:r>
              <a:rPr lang="en-US" altLang="en-US" sz="1600" dirty="0"/>
              <a:t>(engage in collaborative conversations)</a:t>
            </a:r>
          </a:p>
          <a:p>
            <a:pPr>
              <a:defRPr/>
            </a:pPr>
            <a:r>
              <a:rPr lang="en-US" altLang="en-US" sz="1600" dirty="0"/>
              <a:t>ELP standards 1, 2 &amp; 9, levels 4-5 (construct meaning from informational texts; participate in oral exchanges of ideas; create speech and text)</a:t>
            </a:r>
            <a:endParaRPr lang="en-US" altLang="en-US" sz="1800" u="sng" dirty="0"/>
          </a:p>
          <a:p>
            <a:endParaRPr lang="en-US" dirty="0"/>
          </a:p>
        </p:txBody>
      </p:sp>
      <p:pic>
        <p:nvPicPr>
          <p:cNvPr id="5" name="Picture 1" descr="Abraham Lincoln">
            <a:extLst>
              <a:ext uri="{FF2B5EF4-FFF2-40B4-BE49-F238E27FC236}">
                <a16:creationId xmlns:a16="http://schemas.microsoft.com/office/drawing/2014/main" id="{B965E414-D6AF-D747-86FA-90DB2F8A4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8718">
            <a:off x="6065806" y="3329591"/>
            <a:ext cx="2728695" cy="15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634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in small groups:</a:t>
            </a:r>
          </a:p>
          <a:p>
            <a:pPr>
              <a:spcBef>
                <a:spcPts val="1200"/>
              </a:spcBef>
              <a:spcAft>
                <a:spcPts val="600"/>
              </a:spcAft>
              <a:defRPr/>
            </a:pPr>
            <a:r>
              <a:rPr lang="en-US" dirty="0"/>
              <a:t>You will be working directly with the speech to read and retell a portion of the speech.</a:t>
            </a:r>
          </a:p>
          <a:p>
            <a:pPr>
              <a:spcBef>
                <a:spcPts val="1200"/>
              </a:spcBef>
              <a:spcAft>
                <a:spcPts val="600"/>
              </a:spcAft>
              <a:defRPr/>
            </a:pPr>
            <a:r>
              <a:rPr lang="en-US" dirty="0"/>
              <a:t>This time we will split into </a:t>
            </a:r>
            <a:r>
              <a:rPr lang="en-US" b="1" dirty="0"/>
              <a:t>small</a:t>
            </a:r>
            <a:r>
              <a:rPr lang="en-US" dirty="0"/>
              <a:t> groups to provide time for each of you to participate fully.</a:t>
            </a:r>
          </a:p>
          <a:p>
            <a:pPr>
              <a:spcBef>
                <a:spcPts val="1200"/>
              </a:spcBef>
              <a:spcAft>
                <a:spcPts val="600"/>
              </a:spcAft>
              <a:defRPr/>
            </a:pPr>
            <a:r>
              <a:rPr lang="en-US" dirty="0"/>
              <a:t>You will do this activity without a coach.</a:t>
            </a:r>
          </a:p>
          <a:p>
            <a:pPr>
              <a:spcBef>
                <a:spcPts val="1200"/>
              </a:spcBef>
              <a:spcAft>
                <a:spcPts val="600"/>
              </a:spcAft>
              <a:defRPr/>
            </a:pPr>
            <a:r>
              <a:rPr lang="en-US" dirty="0"/>
              <a:t>Go to page 22 of the Participant Materials for the written directions.</a:t>
            </a:r>
          </a:p>
        </p:txBody>
      </p:sp>
      <p:pic>
        <p:nvPicPr>
          <p:cNvPr id="7" name="Graphic 5" descr="Customer review">
            <a:extLst>
              <a:ext uri="{FF2B5EF4-FFF2-40B4-BE49-F238E27FC236}">
                <a16:creationId xmlns:a16="http://schemas.microsoft.com/office/drawing/2014/main" id="{F796C0DD-2B0C-5D4D-91A7-85806BED9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099" y="27015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742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E0EA-D2B5-1B4A-A981-5CCB4F6B1F56}"/>
              </a:ext>
            </a:extLst>
          </p:cNvPr>
          <p:cNvSpPr>
            <a:spLocks noGrp="1"/>
          </p:cNvSpPr>
          <p:nvPr>
            <p:ph type="title"/>
          </p:nvPr>
        </p:nvSpPr>
        <p:spPr/>
        <p:txBody>
          <a:bodyPr/>
          <a:lstStyle/>
          <a:p>
            <a:r>
              <a:rPr lang="en-US" dirty="0"/>
              <a:t>Directions for Read and Retell (B)</a:t>
            </a:r>
          </a:p>
        </p:txBody>
      </p:sp>
      <p:sp>
        <p:nvSpPr>
          <p:cNvPr id="3" name="Content Placeholder 2">
            <a:extLst>
              <a:ext uri="{FF2B5EF4-FFF2-40B4-BE49-F238E27FC236}">
                <a16:creationId xmlns:a16="http://schemas.microsoft.com/office/drawing/2014/main" id="{FDFCB01A-149C-084A-BC70-51FEECFFFA54}"/>
              </a:ext>
            </a:extLst>
          </p:cNvPr>
          <p:cNvSpPr>
            <a:spLocks noGrp="1"/>
          </p:cNvSpPr>
          <p:nvPr>
            <p:ph idx="1"/>
          </p:nvPr>
        </p:nvSpPr>
        <p:spPr/>
        <p:txBody>
          <a:bodyPr/>
          <a:lstStyle/>
          <a:p>
            <a:pPr marL="457200" indent="-457200">
              <a:buFont typeface="+mj-lt"/>
              <a:buAutoNum type="arabicPeriod"/>
            </a:pPr>
            <a:r>
              <a:rPr lang="en-US" dirty="0"/>
              <a:t>Choose one of your groups to read the speech aloud.</a:t>
            </a:r>
          </a:p>
          <a:p>
            <a:pPr marL="457200" indent="-457200">
              <a:buFont typeface="+mj-lt"/>
              <a:buAutoNum type="arabicPeriod"/>
            </a:pPr>
            <a:r>
              <a:rPr lang="en-US" dirty="0"/>
              <a:t>Then, when ready, you will each take a turn to retell one of the paragraphs of the </a:t>
            </a:r>
            <a:r>
              <a:rPr lang="en-US" i="1" dirty="0"/>
              <a:t>Gettysburg Address:</a:t>
            </a:r>
          </a:p>
          <a:p>
            <a:pPr marL="793750" lvl="1" indent="-457200"/>
            <a:r>
              <a:rPr lang="en-US" sz="2200" dirty="0"/>
              <a:t>Take a few moments to study the guiding keywords and phrases listed on page 22. They are there to assist you in your retelling, if helpful.</a:t>
            </a:r>
          </a:p>
          <a:p>
            <a:pPr marL="793750" lvl="1" indent="-457200"/>
            <a:r>
              <a:rPr lang="en-US" sz="2200" dirty="0"/>
              <a:t>Now, retell the paragraph without looking at the speech! You can use your own words, the keywords, phrases, or some mix of the two. </a:t>
            </a:r>
          </a:p>
          <a:p>
            <a:pPr marL="457200" indent="-457200">
              <a:buFont typeface="+mj-lt"/>
              <a:buAutoNum type="arabicPeriod"/>
            </a:pPr>
            <a:r>
              <a:rPr lang="en-US" dirty="0"/>
              <a:t>Don’t forget to reserve some time to reflect on the debrief questions.</a:t>
            </a:r>
          </a:p>
        </p:txBody>
      </p:sp>
    </p:spTree>
    <p:extLst>
      <p:ext uri="{BB962C8B-B14F-4D97-AF65-F5344CB8AC3E}">
        <p14:creationId xmlns:p14="http://schemas.microsoft.com/office/powerpoint/2010/main" val="1936750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96644-237D-7015-E2AC-4C39F8F7C357}"/>
              </a:ext>
            </a:extLst>
          </p:cNvPr>
          <p:cNvSpPr>
            <a:spLocks noGrp="1"/>
          </p:cNvSpPr>
          <p:nvPr>
            <p:ph type="title"/>
          </p:nvPr>
        </p:nvSpPr>
        <p:spPr/>
        <p:txBody>
          <a:bodyPr/>
          <a:lstStyle/>
          <a:p>
            <a:r>
              <a:rPr lang="en-US" dirty="0"/>
              <a:t>Let’s Hear From You!</a:t>
            </a:r>
          </a:p>
        </p:txBody>
      </p:sp>
      <p:pic>
        <p:nvPicPr>
          <p:cNvPr id="5" name="Picture 1" descr="Man and woman reading together">
            <a:extLst>
              <a:ext uri="{FF2B5EF4-FFF2-40B4-BE49-F238E27FC236}">
                <a16:creationId xmlns:a16="http://schemas.microsoft.com/office/drawing/2014/main" id="{7F6EF4E6-0E9C-47CF-B40D-CBA4214FB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48901">
            <a:off x="371577" y="1675362"/>
            <a:ext cx="3373408" cy="449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CD915438-C4E4-F142-CDC1-F513F7236AEA}"/>
              </a:ext>
            </a:extLst>
          </p:cNvPr>
          <p:cNvSpPr>
            <a:spLocks noGrp="1"/>
          </p:cNvSpPr>
          <p:nvPr>
            <p:ph idx="1"/>
          </p:nvPr>
        </p:nvSpPr>
        <p:spPr>
          <a:xfrm>
            <a:off x="4267200" y="1600200"/>
            <a:ext cx="4267200" cy="4648200"/>
          </a:xfrm>
        </p:spPr>
        <p:txBody>
          <a:bodyPr/>
          <a:lstStyle/>
          <a:p>
            <a:pPr marL="0" indent="0">
              <a:spcBef>
                <a:spcPts val="600"/>
              </a:spcBef>
              <a:spcAft>
                <a:spcPts val="600"/>
              </a:spcAft>
              <a:buNone/>
              <a:defRPr/>
            </a:pPr>
            <a:r>
              <a:rPr lang="en-US" altLang="en-US" sz="1800" dirty="0"/>
              <a:t>Which one of the following is the </a:t>
            </a:r>
            <a:r>
              <a:rPr lang="en-US" altLang="en-US" sz="1800" b="1" dirty="0"/>
              <a:t>most challenging</a:t>
            </a:r>
            <a:r>
              <a:rPr lang="en-US" altLang="en-US" sz="1800" dirty="0"/>
              <a:t> aspect of designing instruction to best serve our English learner students?</a:t>
            </a:r>
          </a:p>
          <a:p>
            <a:pPr marL="457200" indent="-457200">
              <a:spcBef>
                <a:spcPts val="400"/>
              </a:spcBef>
              <a:spcAft>
                <a:spcPts val="400"/>
              </a:spcAft>
              <a:buFont typeface="Wingdings" pitchFamily="2" charset="2"/>
              <a:buAutoNum type="arabicPeriod"/>
              <a:defRPr/>
            </a:pPr>
            <a:r>
              <a:rPr lang="en-US" altLang="en-US" sz="1800" dirty="0"/>
              <a:t>Knowing how to connect learning content and developing language proficiency.</a:t>
            </a:r>
          </a:p>
          <a:p>
            <a:pPr marL="457200" indent="-457200">
              <a:spcBef>
                <a:spcPts val="400"/>
              </a:spcBef>
              <a:spcAft>
                <a:spcPts val="400"/>
              </a:spcAft>
              <a:buFont typeface="Wingdings" pitchFamily="2" charset="2"/>
              <a:buAutoNum type="arabicPeriod"/>
              <a:defRPr/>
            </a:pPr>
            <a:r>
              <a:rPr lang="en-US" altLang="en-US" sz="1800" dirty="0"/>
              <a:t>Developing supports that provide English learners access to disciplinary learning.</a:t>
            </a:r>
          </a:p>
          <a:p>
            <a:pPr marL="457200" indent="-457200">
              <a:spcBef>
                <a:spcPts val="400"/>
              </a:spcBef>
              <a:spcAft>
                <a:spcPts val="400"/>
              </a:spcAft>
              <a:buFont typeface="Wingdings" pitchFamily="2" charset="2"/>
              <a:buAutoNum type="arabicPeriod"/>
              <a:defRPr/>
            </a:pPr>
            <a:r>
              <a:rPr lang="en-US" altLang="en-US" sz="1800" dirty="0"/>
              <a:t>Accessing curriculum that reflects the needed shifts to reach beyond teaching life skills.</a:t>
            </a:r>
          </a:p>
          <a:p>
            <a:pPr marL="457200" indent="-457200">
              <a:spcBef>
                <a:spcPts val="400"/>
              </a:spcBef>
              <a:spcAft>
                <a:spcPts val="400"/>
              </a:spcAft>
              <a:buFont typeface="Wingdings" pitchFamily="2" charset="2"/>
              <a:buAutoNum type="arabicPeriod"/>
              <a:defRPr/>
            </a:pPr>
            <a:r>
              <a:rPr lang="en-US" altLang="en-US" sz="1800" dirty="0"/>
              <a:t>Other?</a:t>
            </a:r>
          </a:p>
          <a:p>
            <a:pPr marL="457200" indent="-457200">
              <a:spcBef>
                <a:spcPts val="600"/>
              </a:spcBef>
              <a:spcAft>
                <a:spcPts val="600"/>
              </a:spcAft>
              <a:buFont typeface="Wingdings" pitchFamily="2" charset="2"/>
              <a:buAutoNum type="arabicPeriod"/>
              <a:defRPr/>
            </a:pPr>
            <a:endParaRPr lang="en-US" altLang="en-US" sz="1800" dirty="0"/>
          </a:p>
          <a:p>
            <a:pPr marL="457200" indent="-457200">
              <a:buFont typeface="Wingdings" pitchFamily="2" charset="2"/>
              <a:buAutoNum type="arabicPeriod"/>
              <a:defRPr/>
            </a:pPr>
            <a:endParaRPr lang="en-US" altLang="en-US" sz="1800" dirty="0"/>
          </a:p>
          <a:p>
            <a:endParaRPr lang="en-US" sz="1800" dirty="0"/>
          </a:p>
        </p:txBody>
      </p:sp>
    </p:spTree>
    <p:extLst>
      <p:ext uri="{BB962C8B-B14F-4D97-AF65-F5344CB8AC3E}">
        <p14:creationId xmlns:p14="http://schemas.microsoft.com/office/powerpoint/2010/main" val="17121813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DBB498C0-2DC9-CF4D-B0C5-3E9563A153A7}"/>
              </a:ext>
            </a:extLst>
          </p:cNvPr>
          <p:cNvSpPr>
            <a:spLocks noGrp="1" noChangeArrowheads="1"/>
          </p:cNvSpPr>
          <p:nvPr>
            <p:ph type="title" idx="4294967295"/>
          </p:nvPr>
        </p:nvSpPr>
        <p:spPr>
          <a:xfrm>
            <a:off x="622852" y="457200"/>
            <a:ext cx="7848600" cy="762000"/>
          </a:xfrm>
        </p:spPr>
        <p:txBody>
          <a:bodyPr/>
          <a:lstStyle/>
          <a:p>
            <a:r>
              <a:rPr lang="en-US" altLang="en-US" dirty="0"/>
              <a:t>Debrief: Close Reading Activities</a:t>
            </a:r>
          </a:p>
        </p:txBody>
      </p:sp>
      <p:sp>
        <p:nvSpPr>
          <p:cNvPr id="146435" name="Content Placeholder 2">
            <a:extLst>
              <a:ext uri="{FF2B5EF4-FFF2-40B4-BE49-F238E27FC236}">
                <a16:creationId xmlns:a16="http://schemas.microsoft.com/office/drawing/2014/main" id="{F47B0286-9DC9-6F4C-8281-F98D8804943B}"/>
              </a:ext>
            </a:extLst>
          </p:cNvPr>
          <p:cNvSpPr>
            <a:spLocks noGrp="1" noChangeArrowheads="1"/>
          </p:cNvSpPr>
          <p:nvPr>
            <p:ph idx="4294967295"/>
          </p:nvPr>
        </p:nvSpPr>
        <p:spPr>
          <a:xfrm>
            <a:off x="609600" y="1600200"/>
            <a:ext cx="7924800" cy="4648200"/>
          </a:xfrm>
        </p:spPr>
        <p:txBody>
          <a:bodyPr/>
          <a:lstStyle/>
          <a:p>
            <a:pPr marL="12700" indent="0">
              <a:buNone/>
            </a:pPr>
            <a:r>
              <a:rPr lang="en-US" altLang="en-US" dirty="0"/>
              <a:t>Let’s hear from a few of you about the following questions:</a:t>
            </a:r>
          </a:p>
          <a:p>
            <a:pPr marL="584200" indent="-342900">
              <a:buClr>
                <a:srgbClr val="C1272D"/>
              </a:buClr>
              <a:buFont typeface="Wingdings" pitchFamily="2" charset="2"/>
              <a:buChar char="Ø"/>
            </a:pPr>
            <a:r>
              <a:rPr lang="en-US" altLang="en-US" dirty="0"/>
              <a:t>What benefits do you see in asking English learners to answer a series of text-specific questions about the </a:t>
            </a:r>
            <a:r>
              <a:rPr lang="en-US" altLang="en-US" i="1" dirty="0"/>
              <a:t>Gettysburg Address</a:t>
            </a:r>
            <a:r>
              <a:rPr lang="en-US" altLang="en-US" dirty="0"/>
              <a:t>?</a:t>
            </a:r>
          </a:p>
          <a:p>
            <a:pPr marL="584200" indent="-342900">
              <a:buClr>
                <a:srgbClr val="C1272D"/>
              </a:buClr>
              <a:buFont typeface="Wingdings" pitchFamily="2" charset="2"/>
              <a:buChar char="Ø"/>
            </a:pPr>
            <a:r>
              <a:rPr lang="en-US" altLang="en-US" dirty="0"/>
              <a:t>Why ask English learners to read and retell portions of the </a:t>
            </a:r>
            <a:r>
              <a:rPr lang="en-US" altLang="en-US" i="1" dirty="0"/>
              <a:t>Gettysburg Address</a:t>
            </a:r>
            <a:r>
              <a:rPr lang="en-US" altLang="en-US" dirty="0"/>
              <a:t>?</a:t>
            </a:r>
          </a:p>
          <a:p>
            <a:pPr marL="0" indent="0">
              <a:buNone/>
            </a:pPr>
            <a:r>
              <a:rPr lang="en-US" altLang="en-US" dirty="0"/>
              <a:t> </a:t>
            </a:r>
          </a:p>
          <a:p>
            <a:pPr marL="171450" indent="-171450">
              <a:spcBef>
                <a:spcPts val="1200"/>
              </a:spcBef>
              <a:spcAft>
                <a:spcPts val="600"/>
              </a:spcAft>
              <a:buFont typeface="Arial" panose="020B0604020202020204" pitchFamily="34" charset="0"/>
              <a:buChar char="•"/>
            </a:pPr>
            <a:endParaRPr lang="en-US" altLang="en-US" dirty="0">
              <a:latin typeface="+mj-lt"/>
            </a:endParaRPr>
          </a:p>
        </p:txBody>
      </p:sp>
      <p:pic>
        <p:nvPicPr>
          <p:cNvPr id="4" name="Picture 2" descr="Solid Black Megaphone Icon 4 (Graphic) by ahlangraphic · Creative Fabrica">
            <a:extLst>
              <a:ext uri="{FF2B5EF4-FFF2-40B4-BE49-F238E27FC236}">
                <a16:creationId xmlns:a16="http://schemas.microsoft.com/office/drawing/2014/main" id="{CB01DF90-0136-430F-B068-F9A9BFAC88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291547"/>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anim calcmode="lin" valueType="num">
                                      <p:cBhvr additive="base">
                                        <p:cTn id="7"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6435">
                                            <p:txEl>
                                              <p:pRg st="0" end="0"/>
                                            </p:txEl>
                                          </p:spTgt>
                                        </p:tgtEl>
                                        <p:attrNameLst>
                                          <p:attrName>style.visibility</p:attrName>
                                        </p:attrNameLst>
                                      </p:cBhvr>
                                      <p:to>
                                        <p:strVal val="visible"/>
                                      </p:to>
                                    </p:set>
                                    <p:anim calcmode="lin" valueType="num">
                                      <p:cBhvr additive="base">
                                        <p:cTn id="11" dur="500" fill="hold"/>
                                        <p:tgtEl>
                                          <p:spTgt spid="1464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6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6435">
                                            <p:txEl>
                                              <p:pRg st="2" end="2"/>
                                            </p:txEl>
                                          </p:spTgt>
                                        </p:tgtEl>
                                        <p:attrNameLst>
                                          <p:attrName>style.visibility</p:attrName>
                                        </p:attrNameLst>
                                      </p:cBhvr>
                                      <p:to>
                                        <p:strVal val="visible"/>
                                      </p:to>
                                    </p:set>
                                    <p:anim calcmode="lin" valueType="num">
                                      <p:cBhvr additive="base">
                                        <p:cTn id="17"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6435">
                                            <p:txEl>
                                              <p:pRg st="3" end="3"/>
                                            </p:txEl>
                                          </p:spTgt>
                                        </p:tgtEl>
                                        <p:attrNameLst>
                                          <p:attrName>style.visibility</p:attrName>
                                        </p:attrNameLst>
                                      </p:cBhvr>
                                      <p:to>
                                        <p:strVal val="visible"/>
                                      </p:to>
                                    </p:set>
                                    <p:anim calcmode="lin" valueType="num">
                                      <p:cBhvr additive="base">
                                        <p:cTn id="23" dur="500" fill="hold"/>
                                        <p:tgtEl>
                                          <p:spTgt spid="14643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64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05F7A-8C29-F44B-A46E-9B67409526C6}"/>
              </a:ext>
            </a:extLst>
          </p:cNvPr>
          <p:cNvSpPr>
            <a:spLocks noGrp="1"/>
          </p:cNvSpPr>
          <p:nvPr>
            <p:ph type="title"/>
          </p:nvPr>
        </p:nvSpPr>
        <p:spPr/>
        <p:txBody>
          <a:bodyPr/>
          <a:lstStyle/>
          <a:p>
            <a:r>
              <a:rPr lang="en-US" dirty="0"/>
              <a:t>TAKE A QUICK stretch! </a:t>
            </a:r>
          </a:p>
        </p:txBody>
      </p:sp>
      <p:sp>
        <p:nvSpPr>
          <p:cNvPr id="5" name="Text Placeholder 4">
            <a:extLst>
              <a:ext uri="{FF2B5EF4-FFF2-40B4-BE49-F238E27FC236}">
                <a16:creationId xmlns:a16="http://schemas.microsoft.com/office/drawing/2014/main" id="{859A6594-3DFE-3249-96C0-CC3CD5B875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4660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AD4D-29F9-BBBC-CA37-0385C888CA8A}"/>
              </a:ext>
            </a:extLst>
          </p:cNvPr>
          <p:cNvSpPr>
            <a:spLocks noGrp="1"/>
          </p:cNvSpPr>
          <p:nvPr>
            <p:ph type="title"/>
          </p:nvPr>
        </p:nvSpPr>
        <p:spPr/>
        <p:txBody>
          <a:bodyPr/>
          <a:lstStyle/>
          <a:p>
            <a:r>
              <a:rPr lang="en-US" altLang="en-US" dirty="0"/>
              <a:t>Instructional Activity 8 A, B &amp; C to Interact With the Text:</a:t>
            </a:r>
            <a:endParaRPr lang="en-US" dirty="0"/>
          </a:p>
        </p:txBody>
      </p:sp>
      <p:sp>
        <p:nvSpPr>
          <p:cNvPr id="171010" name="Text Placeholder 2">
            <a:extLst>
              <a:ext uri="{FF2B5EF4-FFF2-40B4-BE49-F238E27FC236}">
                <a16:creationId xmlns:a16="http://schemas.microsoft.com/office/drawing/2014/main" id="{640E0367-773D-5D4B-A5AE-CFA6554F979E}"/>
              </a:ext>
            </a:extLst>
          </p:cNvPr>
          <p:cNvSpPr>
            <a:spLocks noGrp="1" noChangeArrowheads="1"/>
          </p:cNvSpPr>
          <p:nvPr>
            <p:ph type="body" idx="1"/>
          </p:nvPr>
        </p:nvSpPr>
        <p:spPr/>
        <p:txBody>
          <a:bodyPr/>
          <a:lstStyle/>
          <a:p>
            <a:r>
              <a:rPr lang="en-US" altLang="en-US" sz="2900" i="1" dirty="0"/>
              <a:t>Exploring Language Use Through Three Literary Device Activities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A417-BFEF-3448-AA26-91402BC1B9CE}"/>
              </a:ext>
            </a:extLst>
          </p:cNvPr>
          <p:cNvSpPr>
            <a:spLocks noGrp="1"/>
          </p:cNvSpPr>
          <p:nvPr>
            <p:ph type="title"/>
          </p:nvPr>
        </p:nvSpPr>
        <p:spPr/>
        <p:txBody>
          <a:bodyPr/>
          <a:lstStyle/>
          <a:p>
            <a:r>
              <a:rPr lang="en-US" dirty="0"/>
              <a:t>Three Language Use Activities</a:t>
            </a:r>
          </a:p>
        </p:txBody>
      </p:sp>
      <p:sp>
        <p:nvSpPr>
          <p:cNvPr id="3" name="Content Placeholder 2">
            <a:extLst>
              <a:ext uri="{FF2B5EF4-FFF2-40B4-BE49-F238E27FC236}">
                <a16:creationId xmlns:a16="http://schemas.microsoft.com/office/drawing/2014/main" id="{991B4CEE-DA71-AD4D-9962-9FFC842B1D02}"/>
              </a:ext>
            </a:extLst>
          </p:cNvPr>
          <p:cNvSpPr>
            <a:spLocks noGrp="1"/>
          </p:cNvSpPr>
          <p:nvPr>
            <p:ph idx="1"/>
          </p:nvPr>
        </p:nvSpPr>
        <p:spPr/>
        <p:txBody>
          <a:bodyPr/>
          <a:lstStyle/>
          <a:p>
            <a:pPr marL="457200" indent="-457200">
              <a:buAutoNum type="alphaUcPeriod"/>
            </a:pPr>
            <a:r>
              <a:rPr lang="en-US" dirty="0"/>
              <a:t>Literary Device Activity Focused on Repetition</a:t>
            </a:r>
          </a:p>
          <a:p>
            <a:pPr marL="457200" indent="-457200">
              <a:buAutoNum type="alphaUcPeriod"/>
            </a:pPr>
            <a:r>
              <a:rPr lang="en-US" dirty="0"/>
              <a:t>“Dedicate” Matrix Activity</a:t>
            </a:r>
          </a:p>
          <a:p>
            <a:pPr marL="457200" indent="-457200">
              <a:buAutoNum type="alphaUcPeriod"/>
            </a:pPr>
            <a:r>
              <a:rPr lang="en-US" dirty="0"/>
              <a:t>Word Cloud Activity (Part Two)</a:t>
            </a:r>
          </a:p>
        </p:txBody>
      </p:sp>
    </p:spTree>
    <p:extLst>
      <p:ext uri="{BB962C8B-B14F-4D97-AF65-F5344CB8AC3E}">
        <p14:creationId xmlns:p14="http://schemas.microsoft.com/office/powerpoint/2010/main" val="16254536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64158F-D474-22C3-724F-BCBBE08D444A}"/>
              </a:ext>
            </a:extLst>
          </p:cNvPr>
          <p:cNvSpPr>
            <a:spLocks noGrp="1"/>
          </p:cNvSpPr>
          <p:nvPr>
            <p:ph type="title"/>
          </p:nvPr>
        </p:nvSpPr>
        <p:spPr>
          <a:xfrm>
            <a:off x="0" y="304800"/>
            <a:ext cx="9144000" cy="914400"/>
          </a:xfrm>
        </p:spPr>
        <p:txBody>
          <a:bodyPr/>
          <a:lstStyle/>
          <a:p>
            <a:r>
              <a:rPr lang="en-US" altLang="en-US" dirty="0">
                <a:ea typeface="ヒラギノ角ゴ ProN W3" panose="020B0300000000000000" pitchFamily="34" charset="-128"/>
                <a:cs typeface="ヒラギノ角ゴ ProN W3" panose="020B0300000000000000" pitchFamily="34" charset="-128"/>
              </a:rPr>
              <a:t>Purpose of the Literary Device Activity Focused on Repetition (A) </a:t>
            </a:r>
            <a:endParaRPr lang="en-US" dirty="0"/>
          </a:p>
        </p:txBody>
      </p:sp>
      <p:sp>
        <p:nvSpPr>
          <p:cNvPr id="6" name="Content Placeholder 5">
            <a:extLst>
              <a:ext uri="{FF2B5EF4-FFF2-40B4-BE49-F238E27FC236}">
                <a16:creationId xmlns:a16="http://schemas.microsoft.com/office/drawing/2014/main" id="{C4A004E7-4442-829F-AC16-2494524ADA79}"/>
              </a:ext>
            </a:extLst>
          </p:cNvPr>
          <p:cNvSpPr>
            <a:spLocks noGrp="1"/>
          </p:cNvSpPr>
          <p:nvPr>
            <p:ph idx="1"/>
          </p:nvPr>
        </p:nvSpPr>
        <p:spPr>
          <a:xfrm>
            <a:off x="381000" y="1600200"/>
            <a:ext cx="4419600" cy="4648200"/>
          </a:xfrm>
        </p:spPr>
        <p:txBody>
          <a:bodyPr/>
          <a:lstStyle/>
          <a:p>
            <a:r>
              <a:rPr lang="en-US" altLang="en-US" dirty="0"/>
              <a:t>By repeating the same words, the author ties a theme together and helps listeners understand.</a:t>
            </a:r>
            <a:endParaRPr lang="en-US" altLang="en-US" sz="3200" dirty="0"/>
          </a:p>
          <a:p>
            <a:pPr marL="0" indent="0">
              <a:buNone/>
            </a:pPr>
            <a:endParaRPr lang="en-US" altLang="en-US" sz="1050" u="sng" dirty="0"/>
          </a:p>
          <a:p>
            <a:pPr marL="0" indent="0">
              <a:buNone/>
            </a:pPr>
            <a:r>
              <a:rPr lang="en-US" altLang="en-US" sz="1600" u="sng" dirty="0"/>
              <a:t>Target Standards</a:t>
            </a:r>
            <a:endParaRPr lang="en-US" altLang="en-US" sz="1600" dirty="0"/>
          </a:p>
          <a:p>
            <a:r>
              <a:rPr lang="en-US" altLang="en-US" sz="1600" dirty="0"/>
              <a:t>CCR language standard 5, levels C-D (discern word relationships and shades of meaning); S&amp;L standard 1, levels C-D (engage in collaborative conversations)</a:t>
            </a:r>
          </a:p>
          <a:p>
            <a:r>
              <a:rPr lang="en-US" altLang="en-US" sz="1600" dirty="0"/>
              <a:t>ELP standards 8 &amp; 2, levels 4-5 (determine the meaning of words and phrases from context; participate in oral exchanges of ideas)</a:t>
            </a:r>
          </a:p>
          <a:p>
            <a:endParaRPr lang="en-US" dirty="0"/>
          </a:p>
        </p:txBody>
      </p:sp>
      <p:pic>
        <p:nvPicPr>
          <p:cNvPr id="4" name="Content Placeholder 4" descr="Two women studying">
            <a:extLst>
              <a:ext uri="{FF2B5EF4-FFF2-40B4-BE49-F238E27FC236}">
                <a16:creationId xmlns:a16="http://schemas.microsoft.com/office/drawing/2014/main" id="{E20DC338-DC74-4FD0-91C0-036410C6E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5105400" y="1524000"/>
            <a:ext cx="3886200" cy="4648200"/>
          </a:xfrm>
          <a:prstGeom prst="rect">
            <a:avLst/>
          </a:prstGeom>
        </p:spPr>
      </p:pic>
    </p:spTree>
    <p:extLst>
      <p:ext uri="{BB962C8B-B14F-4D97-AF65-F5344CB8AC3E}">
        <p14:creationId xmlns:p14="http://schemas.microsoft.com/office/powerpoint/2010/main" val="21739183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52F9A2-4A61-0297-04C1-2423850883FD}"/>
              </a:ext>
            </a:extLst>
          </p:cNvPr>
          <p:cNvSpPr>
            <a:spLocks noGrp="1"/>
          </p:cNvSpPr>
          <p:nvPr>
            <p:ph type="title"/>
          </p:nvPr>
        </p:nvSpPr>
        <p:spPr>
          <a:xfrm>
            <a:off x="0" y="713509"/>
            <a:ext cx="9144000" cy="914400"/>
          </a:xfrm>
        </p:spPr>
        <p:txBody>
          <a:bodyPr/>
          <a:lstStyle/>
          <a:p>
            <a:r>
              <a:rPr lang="en-US" altLang="en-US" dirty="0"/>
              <a:t>Purpose of the “Dedicate” Matrix Activity (B)</a:t>
            </a:r>
            <a:br>
              <a:rPr lang="en-US" altLang="en-US" dirty="0"/>
            </a:br>
            <a:endParaRPr lang="en-US" dirty="0"/>
          </a:p>
        </p:txBody>
      </p:sp>
      <p:sp>
        <p:nvSpPr>
          <p:cNvPr id="6" name="Content Placeholder 5">
            <a:extLst>
              <a:ext uri="{FF2B5EF4-FFF2-40B4-BE49-F238E27FC236}">
                <a16:creationId xmlns:a16="http://schemas.microsoft.com/office/drawing/2014/main" id="{4E86506F-3C25-1995-A276-3FACD1468178}"/>
              </a:ext>
            </a:extLst>
          </p:cNvPr>
          <p:cNvSpPr>
            <a:spLocks noGrp="1"/>
          </p:cNvSpPr>
          <p:nvPr>
            <p:ph idx="1"/>
          </p:nvPr>
        </p:nvSpPr>
        <p:spPr>
          <a:xfrm>
            <a:off x="609600" y="1600200"/>
            <a:ext cx="4267200" cy="4648200"/>
          </a:xfrm>
        </p:spPr>
        <p:txBody>
          <a:bodyPr>
            <a:normAutofit fontScale="62500" lnSpcReduction="20000"/>
          </a:bodyPr>
          <a:lstStyle/>
          <a:p>
            <a:pPr>
              <a:spcBef>
                <a:spcPts val="1380"/>
              </a:spcBef>
            </a:pPr>
            <a:r>
              <a:rPr lang="en-US" altLang="en-US" sz="3500" dirty="0"/>
              <a:t>English learners are more likely to remember the meaning of new words when they read them in a text. </a:t>
            </a:r>
          </a:p>
          <a:p>
            <a:pPr>
              <a:spcBef>
                <a:spcPts val="1380"/>
              </a:spcBef>
            </a:pPr>
            <a:r>
              <a:rPr lang="en-US" altLang="en-US" sz="3500" dirty="0"/>
              <a:t>Lincoln’s masterful use of the word </a:t>
            </a:r>
            <a:r>
              <a:rPr lang="en-US" altLang="en-US" sz="3500" i="1" dirty="0"/>
              <a:t>dedicate</a:t>
            </a:r>
            <a:r>
              <a:rPr lang="en-US" altLang="en-US" sz="3500" dirty="0"/>
              <a:t> helps students see how they can find the meaning of a word in context.</a:t>
            </a:r>
            <a:endParaRPr lang="en-US" altLang="en-US" sz="3500" u="sng" dirty="0"/>
          </a:p>
          <a:p>
            <a:pPr marL="0" indent="0">
              <a:buNone/>
            </a:pPr>
            <a:endParaRPr lang="en-US" altLang="en-US" sz="1050" u="sng" dirty="0"/>
          </a:p>
          <a:p>
            <a:pPr marL="0" indent="0">
              <a:spcBef>
                <a:spcPts val="600"/>
              </a:spcBef>
              <a:spcAft>
                <a:spcPts val="600"/>
              </a:spcAft>
              <a:buNone/>
            </a:pPr>
            <a:r>
              <a:rPr lang="en-US" altLang="en-US" sz="2400" u="sng" dirty="0"/>
              <a:t>Target Standards</a:t>
            </a:r>
          </a:p>
          <a:p>
            <a:pPr>
              <a:spcBef>
                <a:spcPts val="600"/>
              </a:spcBef>
              <a:spcAft>
                <a:spcPts val="600"/>
              </a:spcAft>
            </a:pPr>
            <a:r>
              <a:rPr lang="en-US" altLang="en-US" sz="2400" dirty="0"/>
              <a:t>CCR language standard 4, level D (clarify meaning of words from context); S&amp;L standard 1, levels C-D (engage in collaborative conversations)</a:t>
            </a:r>
          </a:p>
          <a:p>
            <a:pPr>
              <a:spcBef>
                <a:spcPts val="600"/>
              </a:spcBef>
              <a:spcAft>
                <a:spcPts val="600"/>
              </a:spcAft>
            </a:pPr>
            <a:r>
              <a:rPr lang="en-US" altLang="en-US" sz="2400" dirty="0"/>
              <a:t>ELP standards 8 &amp; 2, levels 4-5 (determine meaning of words from context; participate in oral exchanges of ideas)</a:t>
            </a:r>
          </a:p>
          <a:p>
            <a:endParaRPr lang="en-US" dirty="0"/>
          </a:p>
        </p:txBody>
      </p:sp>
      <p:pic>
        <p:nvPicPr>
          <p:cNvPr id="4" name="Content Placeholder 9" descr="Hikers walking at dusk with &quot;Dedication&quot; across the photo">
            <a:extLst>
              <a:ext uri="{FF2B5EF4-FFF2-40B4-BE49-F238E27FC236}">
                <a16:creationId xmlns:a16="http://schemas.microsoft.com/office/drawing/2014/main" id="{3462EA2E-31D8-43C1-97DE-D5000010F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85" r="14885"/>
          <a:stretch>
            <a:fillRect/>
          </a:stretch>
        </p:blipFill>
        <p:spPr>
          <a:xfrm>
            <a:off x="5143500" y="1752600"/>
            <a:ext cx="3695700" cy="4419600"/>
          </a:xfrm>
          <a:prstGeom prst="rect">
            <a:avLst/>
          </a:prstGeom>
        </p:spPr>
      </p:pic>
    </p:spTree>
    <p:extLst>
      <p:ext uri="{BB962C8B-B14F-4D97-AF65-F5344CB8AC3E}">
        <p14:creationId xmlns:p14="http://schemas.microsoft.com/office/powerpoint/2010/main" val="2691818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7035A9-D084-9C9D-E1F0-013742F0A0A9}"/>
              </a:ext>
            </a:extLst>
          </p:cNvPr>
          <p:cNvSpPr>
            <a:spLocks noGrp="1"/>
          </p:cNvSpPr>
          <p:nvPr>
            <p:ph type="title"/>
          </p:nvPr>
        </p:nvSpPr>
        <p:spPr/>
        <p:txBody>
          <a:bodyPr/>
          <a:lstStyle/>
          <a:p>
            <a:r>
              <a:rPr lang="en-US" altLang="en-US" dirty="0">
                <a:ea typeface="ヒラギノ角ゴ ProN W3" panose="020B0300000000000000" pitchFamily="34" charset="-128"/>
                <a:cs typeface="ヒラギノ角ゴ ProN W3" panose="020B0300000000000000" pitchFamily="34" charset="-128"/>
              </a:rPr>
              <a:t>Purpose of the Second Look at the </a:t>
            </a:r>
            <a:br>
              <a:rPr lang="en-US" altLang="en-US" dirty="0">
                <a:ea typeface="ヒラギノ角ゴ ProN W3" panose="020B0300000000000000" pitchFamily="34" charset="-128"/>
                <a:cs typeface="ヒラギノ角ゴ ProN W3" panose="020B0300000000000000" pitchFamily="34" charset="-128"/>
              </a:rPr>
            </a:br>
            <a:r>
              <a:rPr lang="en-US" altLang="en-US" dirty="0">
                <a:ea typeface="ヒラギノ角ゴ ProN W3" panose="020B0300000000000000" pitchFamily="34" charset="-128"/>
                <a:cs typeface="ヒラギノ角ゴ ProN W3" panose="020B0300000000000000" pitchFamily="34" charset="-128"/>
              </a:rPr>
              <a:t>Word Cloud Activity (C)</a:t>
            </a:r>
            <a:endParaRPr lang="en-US" dirty="0"/>
          </a:p>
        </p:txBody>
      </p:sp>
      <p:pic>
        <p:nvPicPr>
          <p:cNvPr id="3" name="Content Placeholder 4" descr="Word cloud activity worksheet">
            <a:extLst>
              <a:ext uri="{FF2B5EF4-FFF2-40B4-BE49-F238E27FC236}">
                <a16:creationId xmlns:a16="http://schemas.microsoft.com/office/drawing/2014/main" id="{D3C7D446-9587-4E56-A2B3-0F90D3A52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234950" y="1409700"/>
            <a:ext cx="3567113" cy="4267200"/>
          </a:xfrm>
          <a:prstGeom prst="rect">
            <a:avLst/>
          </a:prstGeom>
        </p:spPr>
      </p:pic>
      <p:sp>
        <p:nvSpPr>
          <p:cNvPr id="6" name="Content Placeholder 5">
            <a:extLst>
              <a:ext uri="{FF2B5EF4-FFF2-40B4-BE49-F238E27FC236}">
                <a16:creationId xmlns:a16="http://schemas.microsoft.com/office/drawing/2014/main" id="{5FD9D7DC-625E-B333-97B2-038EBA7EBC36}"/>
              </a:ext>
            </a:extLst>
          </p:cNvPr>
          <p:cNvSpPr>
            <a:spLocks noGrp="1"/>
          </p:cNvSpPr>
          <p:nvPr>
            <p:ph idx="1"/>
          </p:nvPr>
        </p:nvSpPr>
        <p:spPr>
          <a:xfrm>
            <a:off x="3962400" y="1409700"/>
            <a:ext cx="4946650" cy="4838700"/>
          </a:xfrm>
        </p:spPr>
        <p:txBody>
          <a:bodyPr/>
          <a:lstStyle/>
          <a:p>
            <a:pPr>
              <a:defRPr/>
            </a:pPr>
            <a:r>
              <a:rPr lang="en-US" altLang="en-US" dirty="0"/>
              <a:t>English learners learn to recognize various forms of the same word and notice how those are used in the text. </a:t>
            </a:r>
          </a:p>
          <a:p>
            <a:pPr>
              <a:defRPr/>
            </a:pPr>
            <a:r>
              <a:rPr lang="en-US" altLang="en-US" dirty="0"/>
              <a:t>English learners determine there are many ways to use a word and that each word has many variations. </a:t>
            </a:r>
          </a:p>
          <a:p>
            <a:pPr marL="0" indent="0">
              <a:buNone/>
              <a:defRPr/>
            </a:pPr>
            <a:endParaRPr lang="en-US" altLang="en-US" sz="1000" dirty="0"/>
          </a:p>
          <a:p>
            <a:pPr marL="0" indent="0">
              <a:buNone/>
              <a:defRPr/>
            </a:pPr>
            <a:r>
              <a:rPr lang="en-US" altLang="en-US" sz="1600" u="sng" dirty="0"/>
              <a:t>Target Standards</a:t>
            </a:r>
          </a:p>
          <a:p>
            <a:pPr>
              <a:defRPr/>
            </a:pPr>
            <a:r>
              <a:rPr lang="en-US" altLang="en-US" sz="1600" dirty="0"/>
              <a:t>CCR language standard 4, level C (use roots as clues to determine word meanings)</a:t>
            </a:r>
          </a:p>
          <a:p>
            <a:pPr>
              <a:defRPr/>
            </a:pPr>
            <a:r>
              <a:rPr lang="en-US" altLang="en-US" sz="1600" dirty="0"/>
              <a:t>ELP standard 8, levels 3-5 (use English morphology)</a:t>
            </a:r>
          </a:p>
          <a:p>
            <a:endParaRPr lang="en-US" dirty="0"/>
          </a:p>
        </p:txBody>
      </p:sp>
    </p:spTree>
    <p:extLst>
      <p:ext uri="{BB962C8B-B14F-4D97-AF65-F5344CB8AC3E}">
        <p14:creationId xmlns:p14="http://schemas.microsoft.com/office/powerpoint/2010/main" val="2882130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50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working directly with various aspects of language use in the speech.</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 23 of the Participant Materials for the written directions and language use worksheet.</a:t>
            </a:r>
          </a:p>
        </p:txBody>
      </p:sp>
      <p:pic>
        <p:nvPicPr>
          <p:cNvPr id="7" name="Graphic 5" descr="Customer review">
            <a:extLst>
              <a:ext uri="{FF2B5EF4-FFF2-40B4-BE49-F238E27FC236}">
                <a16:creationId xmlns:a16="http://schemas.microsoft.com/office/drawing/2014/main" id="{13EF8FD2-D713-864F-ADF6-F0C2BC76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077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BREAK TIME (60 MINUTES)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80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5BB23CD5-47B2-7C4E-89E7-DC9357FBA7F1}"/>
              </a:ext>
            </a:extLst>
          </p:cNvPr>
          <p:cNvSpPr>
            <a:spLocks noGrp="1" noChangeArrowheads="1"/>
          </p:cNvSpPr>
          <p:nvPr>
            <p:ph type="title"/>
          </p:nvPr>
        </p:nvSpPr>
        <p:spPr/>
        <p:txBody>
          <a:bodyPr/>
          <a:lstStyle/>
          <a:p>
            <a:r>
              <a:rPr lang="en-US" altLang="en-US" dirty="0"/>
              <a:t>Debrief: Language Use</a:t>
            </a:r>
          </a:p>
        </p:txBody>
      </p:sp>
      <p:sp>
        <p:nvSpPr>
          <p:cNvPr id="114691" name="Content Placeholder 2">
            <a:extLst>
              <a:ext uri="{FF2B5EF4-FFF2-40B4-BE49-F238E27FC236}">
                <a16:creationId xmlns:a16="http://schemas.microsoft.com/office/drawing/2014/main" id="{3C5E71CD-6B35-4549-B170-624C53E3A3E9}"/>
              </a:ext>
            </a:extLst>
          </p:cNvPr>
          <p:cNvSpPr>
            <a:spLocks noGrp="1" noChangeArrowheads="1"/>
          </p:cNvSpPr>
          <p:nvPr>
            <p:ph idx="1"/>
          </p:nvPr>
        </p:nvSpPr>
        <p:spPr>
          <a:xfrm>
            <a:off x="609600" y="1524000"/>
            <a:ext cx="7924800" cy="4572000"/>
          </a:xfrm>
        </p:spPr>
        <p:txBody>
          <a:bodyPr/>
          <a:lstStyle/>
          <a:p>
            <a:pPr marL="12700" indent="0">
              <a:buNone/>
              <a:defRPr/>
            </a:pPr>
            <a:r>
              <a:rPr lang="en-US" altLang="en-US" dirty="0"/>
              <a:t>Let’s hear from a few of you about the following questions:</a:t>
            </a:r>
          </a:p>
          <a:p>
            <a:pPr marL="752475" indent="-342900">
              <a:buClr>
                <a:srgbClr val="C1272D"/>
              </a:buClr>
              <a:buFont typeface="Wingdings" pitchFamily="2" charset="2"/>
              <a:buChar char="Ø"/>
              <a:defRPr/>
            </a:pPr>
            <a:r>
              <a:rPr lang="en-US" altLang="en-US" dirty="0"/>
              <a:t>How do English learners benefit when they are asked to look for repetition in the speech and different forms of the same word?</a:t>
            </a:r>
          </a:p>
          <a:p>
            <a:pPr marL="752475" indent="-342900">
              <a:buClr>
                <a:srgbClr val="C1272D"/>
              </a:buClr>
              <a:buFont typeface="Wingdings" pitchFamily="2" charset="2"/>
              <a:buChar char="Ø"/>
            </a:pPr>
            <a:r>
              <a:rPr lang="en-US" altLang="en-US" dirty="0"/>
              <a:t>Why ask English learners to visit the Word Cloud a second time?</a:t>
            </a:r>
          </a:p>
          <a:p>
            <a:pPr>
              <a:buFont typeface="Wingdings" pitchFamily="2" charset="2"/>
              <a:buChar char="Ø"/>
              <a:defRPr/>
            </a:pPr>
            <a:endParaRPr lang="en-US" altLang="en-US" dirty="0"/>
          </a:p>
          <a:p>
            <a:pPr marL="0" indent="0">
              <a:buFont typeface="Wingdings" pitchFamily="2" charset="2"/>
              <a:buNone/>
              <a:defRPr/>
            </a:pPr>
            <a:endParaRPr lang="en-US" altLang="en-US" dirty="0"/>
          </a:p>
        </p:txBody>
      </p:sp>
      <p:pic>
        <p:nvPicPr>
          <p:cNvPr id="5" name="Picture 2" descr="Solid Black Megaphone Icon 4 (Graphic) by ahlangraphic · Creative Fabrica">
            <a:extLst>
              <a:ext uri="{FF2B5EF4-FFF2-40B4-BE49-F238E27FC236}">
                <a16:creationId xmlns:a16="http://schemas.microsoft.com/office/drawing/2014/main" id="{74C81A17-C2B5-5150-4F2B-1296E6E10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291547"/>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FEC6653-AE53-7147-9414-220CC684E9F3}"/>
              </a:ext>
            </a:extLst>
          </p:cNvPr>
          <p:cNvSpPr>
            <a:spLocks noGrp="1" noChangeArrowheads="1"/>
          </p:cNvSpPr>
          <p:nvPr>
            <p:ph type="title"/>
          </p:nvPr>
        </p:nvSpPr>
        <p:spPr>
          <a:xfrm>
            <a:off x="1295400" y="304800"/>
            <a:ext cx="7467600" cy="914400"/>
          </a:xfrm>
        </p:spPr>
        <p:txBody>
          <a:bodyPr/>
          <a:lstStyle/>
          <a:p>
            <a:r>
              <a:rPr lang="en-US" altLang="en-US" dirty="0"/>
              <a:t>During Our Time Together. . .</a:t>
            </a:r>
          </a:p>
        </p:txBody>
      </p:sp>
      <p:sp>
        <p:nvSpPr>
          <p:cNvPr id="32770" name="Content Placeholder 2">
            <a:extLst>
              <a:ext uri="{FF2B5EF4-FFF2-40B4-BE49-F238E27FC236}">
                <a16:creationId xmlns:a16="http://schemas.microsoft.com/office/drawing/2014/main" id="{BCE795A1-C71F-9549-AA0F-D01B64F3CE9C}"/>
              </a:ext>
            </a:extLst>
          </p:cNvPr>
          <p:cNvSpPr>
            <a:spLocks noGrp="1" noChangeArrowheads="1"/>
          </p:cNvSpPr>
          <p:nvPr>
            <p:ph idx="1"/>
          </p:nvPr>
        </p:nvSpPr>
        <p:spPr/>
        <p:txBody>
          <a:bodyPr/>
          <a:lstStyle/>
          <a:p>
            <a:pPr marL="0" indent="0">
              <a:spcBef>
                <a:spcPts val="600"/>
              </a:spcBef>
              <a:spcAft>
                <a:spcPts val="600"/>
              </a:spcAft>
              <a:buNone/>
            </a:pPr>
            <a:r>
              <a:rPr lang="en-US" altLang="en-US" dirty="0">
                <a:cs typeface="Times New Roman" panose="02020603050405020304" pitchFamily="18" charset="0"/>
              </a:rPr>
              <a:t>We will focus on </a:t>
            </a:r>
            <a:r>
              <a:rPr lang="en-US" altLang="en-US" i="1" dirty="0">
                <a:cs typeface="Times New Roman" panose="02020603050405020304" pitchFamily="18" charset="0"/>
              </a:rPr>
              <a:t>how</a:t>
            </a:r>
            <a:r>
              <a:rPr lang="en-US" altLang="en-US" dirty="0">
                <a:cs typeface="Times New Roman" panose="02020603050405020304" pitchFamily="18" charset="0"/>
              </a:rPr>
              <a:t> you can foster language and content development—standards-in-action:</a:t>
            </a:r>
            <a:endParaRPr lang="en-US" altLang="en-US" b="1" dirty="0"/>
          </a:p>
          <a:p>
            <a:r>
              <a:rPr lang="en-US" altLang="en-US" dirty="0">
                <a:cs typeface="Calibri" panose="020F0502020204030204" pitchFamily="34" charset="0"/>
              </a:rPr>
              <a:t>Experience a model ESL/ABE literacy lesson that provides English learners with access to content-rich, complex texts.</a:t>
            </a:r>
          </a:p>
          <a:p>
            <a:r>
              <a:rPr lang="en-US" altLang="en-US" dirty="0"/>
              <a:t>Apply what you learned to additional ESL/ABE lessons—one of your choosing.</a:t>
            </a:r>
          </a:p>
          <a:p>
            <a:r>
              <a:rPr lang="en-US" altLang="en-US" dirty="0"/>
              <a:t>Experience a model ESL/ABE math lesson that provides English learners with ways to process important math together.</a:t>
            </a:r>
          </a:p>
        </p:txBody>
      </p:sp>
    </p:spTree>
    <p:extLst>
      <p:ext uri="{BB962C8B-B14F-4D97-AF65-F5344CB8AC3E}">
        <p14:creationId xmlns:p14="http://schemas.microsoft.com/office/powerpoint/2010/main" val="4021752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2D59-CC77-D142-B517-10ADA0B096FC}"/>
              </a:ext>
            </a:extLst>
          </p:cNvPr>
          <p:cNvSpPr>
            <a:spLocks noGrp="1"/>
          </p:cNvSpPr>
          <p:nvPr>
            <p:ph type="title"/>
          </p:nvPr>
        </p:nvSpPr>
        <p:spPr/>
        <p:txBody>
          <a:bodyPr/>
          <a:lstStyle/>
          <a:p>
            <a:r>
              <a:rPr lang="en-US" dirty="0"/>
              <a:t>Recap of Part Two: Interacting With the Text</a:t>
            </a:r>
          </a:p>
        </p:txBody>
      </p:sp>
      <p:sp>
        <p:nvSpPr>
          <p:cNvPr id="3" name="Content Placeholder 2">
            <a:extLst>
              <a:ext uri="{FF2B5EF4-FFF2-40B4-BE49-F238E27FC236}">
                <a16:creationId xmlns:a16="http://schemas.microsoft.com/office/drawing/2014/main" id="{582E071D-C625-A646-B200-A6CFCB81A743}"/>
              </a:ext>
            </a:extLst>
          </p:cNvPr>
          <p:cNvSpPr>
            <a:spLocks noGrp="1"/>
          </p:cNvSpPr>
          <p:nvPr>
            <p:ph idx="1"/>
          </p:nvPr>
        </p:nvSpPr>
        <p:spPr/>
        <p:txBody>
          <a:bodyPr/>
          <a:lstStyle/>
          <a:p>
            <a:pPr>
              <a:spcBef>
                <a:spcPts val="600"/>
              </a:spcBef>
              <a:spcAft>
                <a:spcPts val="1200"/>
              </a:spcAft>
            </a:pPr>
            <a:r>
              <a:rPr lang="en-US" altLang="en-US" dirty="0"/>
              <a:t>With each rereading of the </a:t>
            </a:r>
            <a:r>
              <a:rPr lang="en-US" altLang="en-US" i="1" dirty="0"/>
              <a:t>Gettysburg Address, </a:t>
            </a:r>
            <a:r>
              <a:rPr lang="en-US" altLang="en-US" dirty="0"/>
              <a:t>students gain more insights and understanding of the speech:</a:t>
            </a:r>
          </a:p>
          <a:p>
            <a:pPr marL="508000" lvl="1" indent="-171450">
              <a:spcBef>
                <a:spcPts val="600"/>
              </a:spcBef>
              <a:spcAft>
                <a:spcPts val="1200"/>
              </a:spcAft>
              <a:buFont typeface="Arial" panose="020B0604020202020204" pitchFamily="34" charset="0"/>
              <a:buChar char="•"/>
            </a:pPr>
            <a:r>
              <a:rPr lang="en-US" altLang="en-US" sz="2200" dirty="0"/>
              <a:t>Metacognitive strategies to understand text.</a:t>
            </a:r>
          </a:p>
          <a:p>
            <a:pPr marL="508000" lvl="1" indent="-171450">
              <a:spcBef>
                <a:spcPts val="600"/>
              </a:spcBef>
              <a:spcAft>
                <a:spcPts val="1200"/>
              </a:spcAft>
              <a:buFont typeface="Arial" panose="020B0604020202020204" pitchFamily="34" charset="0"/>
              <a:buChar char="•"/>
            </a:pPr>
            <a:r>
              <a:rPr lang="en-US" altLang="en-US" sz="2200" dirty="0"/>
              <a:t>Building vocabulary with a word cloud.</a:t>
            </a:r>
          </a:p>
          <a:p>
            <a:pPr marL="508000" lvl="1" indent="-171450">
              <a:spcBef>
                <a:spcPts val="600"/>
              </a:spcBef>
              <a:spcAft>
                <a:spcPts val="1200"/>
              </a:spcAft>
              <a:buFont typeface="Arial" panose="020B0604020202020204" pitchFamily="34" charset="0"/>
              <a:buChar char="•"/>
            </a:pPr>
            <a:r>
              <a:rPr lang="en-US" altLang="en-US" sz="2200" dirty="0"/>
              <a:t>Reading aloud to practice fluency.</a:t>
            </a:r>
          </a:p>
          <a:p>
            <a:pPr marL="508000" lvl="1" indent="-171450">
              <a:spcBef>
                <a:spcPts val="600"/>
              </a:spcBef>
              <a:spcAft>
                <a:spcPts val="1200"/>
              </a:spcAft>
              <a:buFont typeface="Arial" panose="020B0604020202020204" pitchFamily="34" charset="0"/>
              <a:buChar char="•"/>
            </a:pPr>
            <a:r>
              <a:rPr lang="en-US" altLang="en-US" sz="2200" dirty="0"/>
              <a:t>Close read and read and retell.</a:t>
            </a:r>
          </a:p>
          <a:p>
            <a:pPr marL="508000" lvl="1" indent="-171450">
              <a:spcBef>
                <a:spcPts val="600"/>
              </a:spcBef>
              <a:spcAft>
                <a:spcPts val="1200"/>
              </a:spcAft>
              <a:buFont typeface="Arial" panose="020B0604020202020204" pitchFamily="34" charset="0"/>
              <a:buChar char="•"/>
            </a:pPr>
            <a:r>
              <a:rPr lang="en-US" altLang="en-US" sz="2200" dirty="0"/>
              <a:t>Exploring language use.</a:t>
            </a:r>
          </a:p>
          <a:p>
            <a:pPr marL="336550" lvl="1" indent="0">
              <a:spcBef>
                <a:spcPts val="600"/>
              </a:spcBef>
              <a:spcAft>
                <a:spcPts val="1200"/>
              </a:spcAft>
              <a:buNone/>
            </a:pPr>
            <a:endParaRPr lang="en-US" altLang="en-US" sz="2200" dirty="0">
              <a:latin typeface="+mj-lt"/>
            </a:endParaRPr>
          </a:p>
        </p:txBody>
      </p:sp>
    </p:spTree>
    <p:extLst>
      <p:ext uri="{BB962C8B-B14F-4D97-AF65-F5344CB8AC3E}">
        <p14:creationId xmlns:p14="http://schemas.microsoft.com/office/powerpoint/2010/main" val="3812212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dirty="0"/>
              <a:t>Share your answer to these questions in the chat box:</a:t>
            </a:r>
          </a:p>
          <a:p>
            <a:pPr marL="0" indent="0">
              <a:spcBef>
                <a:spcPts val="1200"/>
              </a:spcBef>
              <a:spcAft>
                <a:spcPts val="600"/>
              </a:spcAft>
              <a:buNone/>
              <a:defRPr/>
            </a:pPr>
            <a:r>
              <a:rPr lang="en-US" sz="2200" i="1" dirty="0"/>
              <a:t>We shared with you ways </a:t>
            </a:r>
            <a:r>
              <a:rPr lang="en-US" i="1" dirty="0"/>
              <a:t>for the learner to interact with </a:t>
            </a:r>
            <a:r>
              <a:rPr lang="en-US" sz="2200" i="1" dirty="0"/>
              <a:t>the </a:t>
            </a:r>
            <a:r>
              <a:rPr lang="en-US" sz="2200" dirty="0"/>
              <a:t>Gettysburg Address</a:t>
            </a:r>
            <a:r>
              <a:rPr lang="en-US" sz="2200" i="1" dirty="0"/>
              <a:t> and build understanding. </a:t>
            </a:r>
          </a:p>
          <a:p>
            <a:pPr marL="869950" lvl="1" indent="-523875">
              <a:spcBef>
                <a:spcPts val="1200"/>
              </a:spcBef>
              <a:spcAft>
                <a:spcPts val="600"/>
              </a:spcAft>
              <a:buClr>
                <a:srgbClr val="C00000"/>
              </a:buClr>
              <a:buFont typeface="Wingdings" pitchFamily="2" charset="2"/>
              <a:buChar char="Ø"/>
              <a:defRPr/>
            </a:pPr>
            <a:r>
              <a:rPr lang="en-US" sz="2200" i="1" dirty="0"/>
              <a:t>How did the sequence of these activities lead to a greater understanding of the text? </a:t>
            </a:r>
          </a:p>
          <a:p>
            <a:pPr marL="869950" lvl="1" indent="-523875">
              <a:spcBef>
                <a:spcPts val="1200"/>
              </a:spcBef>
              <a:spcAft>
                <a:spcPts val="600"/>
              </a:spcAft>
              <a:buClr>
                <a:srgbClr val="C00000"/>
              </a:buClr>
              <a:buFont typeface="Wingdings" pitchFamily="2" charset="2"/>
              <a:buChar char="Ø"/>
              <a:defRPr/>
            </a:pPr>
            <a:r>
              <a:rPr lang="en-US" sz="2200" i="1" dirty="0"/>
              <a:t>What other instructional strategies could you use to help students gain more insights and understanding about what they are reading? </a:t>
            </a:r>
          </a:p>
        </p:txBody>
      </p:sp>
      <p:pic>
        <p:nvPicPr>
          <p:cNvPr id="54276" name="Picture 2" descr="Chat">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113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B6E392-E909-7F74-BA85-3FE633EB31AB}"/>
              </a:ext>
            </a:extLst>
          </p:cNvPr>
          <p:cNvSpPr>
            <a:spLocks noGrp="1"/>
          </p:cNvSpPr>
          <p:nvPr>
            <p:ph type="title"/>
          </p:nvPr>
        </p:nvSpPr>
        <p:spPr>
          <a:xfrm>
            <a:off x="1295400" y="304800"/>
            <a:ext cx="7086600" cy="914400"/>
          </a:xfrm>
        </p:spPr>
        <p:txBody>
          <a:bodyPr/>
          <a:lstStyle/>
          <a:p>
            <a:pPr>
              <a:defRPr/>
            </a:pPr>
            <a:r>
              <a:rPr lang="en-US" dirty="0"/>
              <a:t>Part 3 of the Model Lesson: </a:t>
            </a:r>
            <a:br>
              <a:rPr lang="en-US" dirty="0"/>
            </a:br>
            <a:r>
              <a:rPr lang="en-US" dirty="0"/>
              <a:t>Extending the Understanding</a:t>
            </a:r>
          </a:p>
        </p:txBody>
      </p:sp>
      <p:sp>
        <p:nvSpPr>
          <p:cNvPr id="11" name="Content Placeholder 10">
            <a:extLst>
              <a:ext uri="{FF2B5EF4-FFF2-40B4-BE49-F238E27FC236}">
                <a16:creationId xmlns:a16="http://schemas.microsoft.com/office/drawing/2014/main" id="{0DC21F11-FED2-668B-1B66-D15467444827}"/>
              </a:ext>
            </a:extLst>
          </p:cNvPr>
          <p:cNvSpPr>
            <a:spLocks noGrp="1"/>
          </p:cNvSpPr>
          <p:nvPr>
            <p:ph idx="1"/>
          </p:nvPr>
        </p:nvSpPr>
        <p:spPr>
          <a:xfrm>
            <a:off x="1378084" y="1600200"/>
            <a:ext cx="4775787" cy="4648200"/>
          </a:xfrm>
        </p:spPr>
        <p:txBody>
          <a:bodyPr/>
          <a:lstStyle/>
          <a:p>
            <a:pPr marL="0" indent="0">
              <a:spcBef>
                <a:spcPts val="0"/>
              </a:spcBef>
              <a:buFont typeface="Arial" panose="020B0604020202020204" pitchFamily="34" charset="0"/>
              <a:buNone/>
              <a:defRPr/>
            </a:pPr>
            <a:r>
              <a:rPr lang="en-US" dirty="0">
                <a:solidFill>
                  <a:srgbClr val="000000"/>
                </a:solidFill>
                <a:ea typeface="MS PGothic" charset="0"/>
                <a:cs typeface="MS PGothic" charset="0"/>
              </a:rPr>
              <a:t>Asking students to share their reflections on the readings with others builds a community of learners.</a:t>
            </a:r>
          </a:p>
          <a:p>
            <a:pPr marL="0" indent="0">
              <a:spcBef>
                <a:spcPts val="0"/>
              </a:spcBef>
              <a:buNone/>
              <a:defRPr/>
            </a:pPr>
            <a:endParaRPr lang="en-US" dirty="0">
              <a:solidFill>
                <a:srgbClr val="000000"/>
              </a:solidFill>
              <a:ea typeface="MS PGothic" charset="0"/>
              <a:cs typeface="MS PGothic" charset="0"/>
            </a:endParaRPr>
          </a:p>
          <a:p>
            <a:pPr marL="0" indent="0">
              <a:spcBef>
                <a:spcPts val="0"/>
              </a:spcBef>
              <a:buNone/>
              <a:defRPr/>
            </a:pPr>
            <a:r>
              <a:rPr lang="en-US" dirty="0">
                <a:solidFill>
                  <a:srgbClr val="000000"/>
                </a:solidFill>
                <a:ea typeface="MS PGothic" charset="0"/>
                <a:cs typeface="MS PGothic" charset="0"/>
              </a:rPr>
              <a:t>Focusing on explicit language used in the speech builds students’ vocabulary stores.</a:t>
            </a:r>
          </a:p>
          <a:p>
            <a:pPr marL="0" indent="0">
              <a:spcBef>
                <a:spcPts val="0"/>
              </a:spcBef>
              <a:buNone/>
              <a:defRPr/>
            </a:pPr>
            <a:endParaRPr lang="en-US" dirty="0">
              <a:solidFill>
                <a:srgbClr val="000000"/>
              </a:solidFill>
              <a:ea typeface="MS PGothic" charset="0"/>
              <a:cs typeface="MS PGothic" charset="0"/>
            </a:endParaRPr>
          </a:p>
          <a:p>
            <a:pPr marL="0" indent="0">
              <a:spcBef>
                <a:spcPts val="0"/>
              </a:spcBef>
              <a:buNone/>
              <a:defRPr/>
            </a:pPr>
            <a:r>
              <a:rPr lang="en-US" dirty="0">
                <a:solidFill>
                  <a:srgbClr val="000000"/>
                </a:solidFill>
                <a:ea typeface="MS PGothic" charset="0"/>
                <a:cs typeface="MS PGothic" charset="0"/>
              </a:rPr>
              <a:t>Providing students with opportunities to write about the text builds, solidifies, and demonstrates their understanding.</a:t>
            </a:r>
          </a:p>
        </p:txBody>
      </p:sp>
      <p:pic>
        <p:nvPicPr>
          <p:cNvPr id="6" name="title picture" descr="Abraham Lincoln">
            <a:extLst>
              <a:ext uri="{FF2B5EF4-FFF2-40B4-BE49-F238E27FC236}">
                <a16:creationId xmlns:a16="http://schemas.microsoft.com/office/drawing/2014/main" id="{F3543016-ABA6-4AB4-BDE5-9C51DA4FAF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9762" y="1891804"/>
            <a:ext cx="2393664" cy="393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FE03FA7C-584C-4A78-AA84-634DD1860B39}"/>
              </a:ext>
              <a:ext uri="{C183D7F6-B498-43B3-948B-1728B52AA6E4}">
                <adec:decorative xmlns:adec="http://schemas.microsoft.com/office/drawing/2017/decorative" val="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212" y="1714163"/>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B4D217D-8941-4B4D-99E2-79B69D9B0A5F}"/>
              </a:ext>
              <a:ext uri="{C183D7F6-B498-43B3-948B-1728B52AA6E4}">
                <adec:decorative xmlns:adec="http://schemas.microsoft.com/office/drawing/2017/decorative" val="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212" y="3292277"/>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E25B049-B862-46B2-98B3-93A6D34E4A31}"/>
              </a:ext>
              <a:ext uri="{C183D7F6-B498-43B3-948B-1728B52AA6E4}">
                <adec:decorative xmlns:adec="http://schemas.microsoft.com/office/drawing/2017/decorative" val="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212" y="4762163"/>
            <a:ext cx="479286" cy="4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06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dirty="0"/>
              <a:t>Share your answer to this question in a word or phrase:</a:t>
            </a:r>
          </a:p>
          <a:p>
            <a:pPr marL="869950" lvl="1" indent="-523875">
              <a:spcBef>
                <a:spcPts val="1200"/>
              </a:spcBef>
              <a:spcAft>
                <a:spcPts val="600"/>
              </a:spcAft>
              <a:buClr>
                <a:srgbClr val="C00000"/>
              </a:buClr>
              <a:buFont typeface="Wingdings" pitchFamily="2" charset="2"/>
              <a:buChar char="Ø"/>
              <a:defRPr/>
            </a:pPr>
            <a:r>
              <a:rPr lang="en-US" altLang="en-US" sz="2200" i="1" dirty="0">
                <a:cs typeface="MS PGothic" panose="020B0600070205080204" pitchFamily="34" charset="-128"/>
              </a:rPr>
              <a:t>What </a:t>
            </a:r>
            <a:r>
              <a:rPr lang="en-US" sz="2200" i="1" dirty="0"/>
              <a:t>instructional activities have you used to introduce and practice vocabulary?</a:t>
            </a:r>
          </a:p>
          <a:p>
            <a:pPr marL="869950" lvl="1" indent="-523875">
              <a:spcBef>
                <a:spcPts val="1200"/>
              </a:spcBef>
              <a:spcAft>
                <a:spcPts val="600"/>
              </a:spcAft>
              <a:buClr>
                <a:srgbClr val="C00000"/>
              </a:buClr>
              <a:buFont typeface="Wingdings" pitchFamily="2" charset="2"/>
              <a:buChar char="Ø"/>
              <a:defRPr/>
            </a:pPr>
            <a:endParaRPr lang="en-US" altLang="en-US" sz="2200" i="1" dirty="0">
              <a:cs typeface="MS PGothic" panose="020B0600070205080204" pitchFamily="34" charset="-128"/>
            </a:endParaRPr>
          </a:p>
          <a:p>
            <a:pPr lvl="1">
              <a:spcBef>
                <a:spcPts val="1200"/>
              </a:spcBef>
              <a:spcAft>
                <a:spcPts val="600"/>
              </a:spcAft>
              <a:defRPr/>
            </a:pPr>
            <a:endParaRPr lang="en-US" altLang="en-US" dirty="0">
              <a:cs typeface="MS PGothic" panose="020B0600070205080204" pitchFamily="34" charset="-128"/>
            </a:endParaRPr>
          </a:p>
        </p:txBody>
      </p:sp>
      <p:pic>
        <p:nvPicPr>
          <p:cNvPr id="54276" name="Picture 2" descr="Chat">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596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6DAE-0248-B8AC-C4E7-7AC2EA6460F3}"/>
              </a:ext>
            </a:extLst>
          </p:cNvPr>
          <p:cNvSpPr>
            <a:spLocks noGrp="1"/>
          </p:cNvSpPr>
          <p:nvPr>
            <p:ph type="title"/>
          </p:nvPr>
        </p:nvSpPr>
        <p:spPr/>
        <p:txBody>
          <a:bodyPr/>
          <a:lstStyle/>
          <a:p>
            <a:r>
              <a:rPr lang="en-US" altLang="en-US" dirty="0"/>
              <a:t>Instructional Activity 9 to Extend the Understanding:</a:t>
            </a:r>
            <a:endParaRPr lang="en-US" dirty="0"/>
          </a:p>
        </p:txBody>
      </p:sp>
      <p:sp>
        <p:nvSpPr>
          <p:cNvPr id="218114" name="Text Placeholder 2">
            <a:extLst>
              <a:ext uri="{FF2B5EF4-FFF2-40B4-BE49-F238E27FC236}">
                <a16:creationId xmlns:a16="http://schemas.microsoft.com/office/drawing/2014/main" id="{6334646B-7FBC-FE4D-A4D0-8774EC93E5D7}"/>
              </a:ext>
            </a:extLst>
          </p:cNvPr>
          <p:cNvSpPr>
            <a:spLocks noGrp="1" noChangeArrowheads="1"/>
          </p:cNvSpPr>
          <p:nvPr>
            <p:ph type="body" idx="1"/>
          </p:nvPr>
        </p:nvSpPr>
        <p:spPr/>
        <p:txBody>
          <a:bodyPr/>
          <a:lstStyle/>
          <a:p>
            <a:r>
              <a:rPr lang="en-US" altLang="en-US" sz="2900" i="1" dirty="0"/>
              <a:t>Securing Vocabulary Activity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703A8-6D20-1E99-09C3-131D1A31893E}"/>
              </a:ext>
            </a:extLst>
          </p:cNvPr>
          <p:cNvSpPr>
            <a:spLocks noGrp="1"/>
          </p:cNvSpPr>
          <p:nvPr>
            <p:ph type="title"/>
          </p:nvPr>
        </p:nvSpPr>
        <p:spPr/>
        <p:txBody>
          <a:bodyPr/>
          <a:lstStyle/>
          <a:p>
            <a:r>
              <a:rPr lang="en-US" altLang="en-US" dirty="0"/>
              <a:t>Purpose of Securing Vocabulary Activity</a:t>
            </a:r>
            <a:endParaRPr lang="en-US" dirty="0"/>
          </a:p>
        </p:txBody>
      </p:sp>
      <p:pic>
        <p:nvPicPr>
          <p:cNvPr id="3" name="Content Placeholder 6">
            <a:extLst>
              <a:ext uri="{FF2B5EF4-FFF2-40B4-BE49-F238E27FC236}">
                <a16:creationId xmlns:a16="http://schemas.microsoft.com/office/drawing/2014/main" id="{D80D7B74-6267-4832-931A-D8B3D9209F7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87" r="18687"/>
          <a:stretch>
            <a:fillRect/>
          </a:stretch>
        </p:blipFill>
        <p:spPr>
          <a:xfrm>
            <a:off x="214908" y="1371600"/>
            <a:ext cx="3899891" cy="4648200"/>
          </a:xfrm>
          <a:prstGeom prst="rect">
            <a:avLst/>
          </a:prstGeom>
        </p:spPr>
      </p:pic>
      <p:sp>
        <p:nvSpPr>
          <p:cNvPr id="6" name="Content Placeholder 5">
            <a:extLst>
              <a:ext uri="{FF2B5EF4-FFF2-40B4-BE49-F238E27FC236}">
                <a16:creationId xmlns:a16="http://schemas.microsoft.com/office/drawing/2014/main" id="{300B7614-8D9D-5FFE-3C01-952451553EED}"/>
              </a:ext>
            </a:extLst>
          </p:cNvPr>
          <p:cNvSpPr>
            <a:spLocks noGrp="1"/>
          </p:cNvSpPr>
          <p:nvPr>
            <p:ph idx="1"/>
          </p:nvPr>
        </p:nvSpPr>
        <p:spPr>
          <a:xfrm>
            <a:off x="4343400" y="1524000"/>
            <a:ext cx="4419600" cy="4724400"/>
          </a:xfrm>
        </p:spPr>
        <p:txBody>
          <a:bodyPr/>
          <a:lstStyle/>
          <a:p>
            <a:pPr>
              <a:spcBef>
                <a:spcPts val="1200"/>
              </a:spcBef>
              <a:spcAft>
                <a:spcPts val="600"/>
              </a:spcAft>
            </a:pPr>
            <a:r>
              <a:rPr lang="en-US" altLang="en-US" dirty="0"/>
              <a:t>Engages English learners in a fun, collaborative way to review content vocabulary and terms they have already encountered.</a:t>
            </a:r>
            <a:endParaRPr lang="en-US" altLang="en-US" sz="900" u="sng" dirty="0"/>
          </a:p>
          <a:p>
            <a:pPr marL="0" indent="0">
              <a:spcBef>
                <a:spcPts val="1200"/>
              </a:spcBef>
              <a:spcAft>
                <a:spcPts val="600"/>
              </a:spcAft>
              <a:buNone/>
            </a:pPr>
            <a:endParaRPr lang="en-US" altLang="en-US" sz="1400" u="sng" dirty="0"/>
          </a:p>
          <a:p>
            <a:pPr marL="0" indent="0">
              <a:spcBef>
                <a:spcPts val="1200"/>
              </a:spcBef>
              <a:spcAft>
                <a:spcPts val="600"/>
              </a:spcAft>
              <a:buNone/>
            </a:pPr>
            <a:r>
              <a:rPr lang="en-US" altLang="en-US" sz="1500" u="sng" dirty="0"/>
              <a:t>Target Standards</a:t>
            </a:r>
          </a:p>
          <a:p>
            <a:pPr>
              <a:spcBef>
                <a:spcPts val="1200"/>
              </a:spcBef>
              <a:spcAft>
                <a:spcPts val="600"/>
              </a:spcAft>
            </a:pPr>
            <a:r>
              <a:rPr lang="en-US" altLang="en-US" sz="1500" dirty="0"/>
              <a:t>CCR language standard 6, level D (acquire academic and domain-specific words); S&amp;L standard 1, levels C-D (engage in collaborative conversations)</a:t>
            </a:r>
          </a:p>
          <a:p>
            <a:pPr>
              <a:spcBef>
                <a:spcPts val="1200"/>
              </a:spcBef>
              <a:spcAft>
                <a:spcPts val="600"/>
              </a:spcAft>
            </a:pPr>
            <a:r>
              <a:rPr lang="en-US" altLang="en-US" sz="1500" dirty="0"/>
              <a:t>ELP standards 8 &amp; 2, levels 3-5 (determine meaning of academic and domain-specific words; participate in oral exchanges of ideas)</a:t>
            </a:r>
          </a:p>
          <a:p>
            <a:endParaRPr lang="en-US" dirty="0"/>
          </a:p>
        </p:txBody>
      </p:sp>
    </p:spTree>
    <p:extLst>
      <p:ext uri="{BB962C8B-B14F-4D97-AF65-F5344CB8AC3E}">
        <p14:creationId xmlns:p14="http://schemas.microsoft.com/office/powerpoint/2010/main" val="26871881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working directly with vocabulary that you have learned.</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pages 27–28 of the Participant Materials for the written directions and vocabulary clues.</a:t>
            </a:r>
          </a:p>
        </p:txBody>
      </p:sp>
      <p:pic>
        <p:nvPicPr>
          <p:cNvPr id="7" name="Graphic 5" descr="Customer review">
            <a:extLst>
              <a:ext uri="{FF2B5EF4-FFF2-40B4-BE49-F238E27FC236}">
                <a16:creationId xmlns:a16="http://schemas.microsoft.com/office/drawing/2014/main" id="{13EF8FD2-D713-864F-ADF6-F0C2BC76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189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9E5208E1-BD0D-7241-AA34-B2A4BE6AA2BE}"/>
              </a:ext>
            </a:extLst>
          </p:cNvPr>
          <p:cNvSpPr>
            <a:spLocks noGrp="1" noChangeArrowheads="1"/>
          </p:cNvSpPr>
          <p:nvPr>
            <p:ph type="title" idx="4294967295"/>
          </p:nvPr>
        </p:nvSpPr>
        <p:spPr>
          <a:xfrm>
            <a:off x="609600" y="304800"/>
            <a:ext cx="7086600" cy="914400"/>
          </a:xfrm>
        </p:spPr>
        <p:txBody>
          <a:bodyPr/>
          <a:lstStyle/>
          <a:p>
            <a:r>
              <a:rPr lang="en-US" altLang="en-US" dirty="0"/>
              <a:t>Debrief: Securing Vocabulary</a:t>
            </a:r>
          </a:p>
        </p:txBody>
      </p:sp>
      <p:sp>
        <p:nvSpPr>
          <p:cNvPr id="224259" name="Content Placeholder 2">
            <a:extLst>
              <a:ext uri="{FF2B5EF4-FFF2-40B4-BE49-F238E27FC236}">
                <a16:creationId xmlns:a16="http://schemas.microsoft.com/office/drawing/2014/main" id="{AEFC8448-7BF0-1D49-8D1E-D3A5F1130C58}"/>
              </a:ext>
            </a:extLst>
          </p:cNvPr>
          <p:cNvSpPr>
            <a:spLocks noGrp="1" noChangeArrowheads="1"/>
          </p:cNvSpPr>
          <p:nvPr>
            <p:ph idx="4294967295"/>
          </p:nvPr>
        </p:nvSpPr>
        <p:spPr>
          <a:xfrm>
            <a:off x="609600" y="1600200"/>
            <a:ext cx="7924800" cy="2743200"/>
          </a:xfrm>
        </p:spPr>
        <p:txBody>
          <a:bodyPr/>
          <a:lstStyle/>
          <a:p>
            <a:pPr marL="0" indent="0">
              <a:buNone/>
            </a:pPr>
            <a:r>
              <a:rPr lang="en-US" altLang="en-US" dirty="0"/>
              <a:t>Let’s hear from a few of you about the following question:</a:t>
            </a:r>
          </a:p>
          <a:p>
            <a:pPr marL="584200" indent="-342900">
              <a:buClr>
                <a:srgbClr val="C1272D"/>
              </a:buClr>
              <a:buFont typeface="Wingdings" pitchFamily="2" charset="2"/>
              <a:buChar char="Ø"/>
            </a:pPr>
            <a:r>
              <a:rPr lang="en-US" altLang="en-US" dirty="0"/>
              <a:t>In addition to reviewing vocabulary, what other skills will students practice or learn?</a:t>
            </a:r>
          </a:p>
          <a:p>
            <a:pPr marL="0" indent="0">
              <a:buNone/>
            </a:pPr>
            <a:endParaRPr lang="en-US" altLang="en-US" dirty="0"/>
          </a:p>
        </p:txBody>
      </p:sp>
      <p:pic>
        <p:nvPicPr>
          <p:cNvPr id="4" name="Picture 2" descr="Solid Black Megaphone Icon 4 (Graphic) by ahlangraphic · Creative Fabrica">
            <a:extLst>
              <a:ext uri="{FF2B5EF4-FFF2-40B4-BE49-F238E27FC236}">
                <a16:creationId xmlns:a16="http://schemas.microsoft.com/office/drawing/2014/main" id="{5A75864E-3D3A-4237-8CB2-1DF0C7FF52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291547"/>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additive="base">
                                        <p:cTn id="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59">
                                            <p:txEl>
                                              <p:pRg st="1" end="1"/>
                                            </p:txEl>
                                          </p:spTgt>
                                        </p:tgtEl>
                                        <p:attrNameLst>
                                          <p:attrName>style.visibility</p:attrName>
                                        </p:attrNameLst>
                                      </p:cBhvr>
                                      <p:to>
                                        <p:strVal val="visible"/>
                                      </p:to>
                                    </p:set>
                                    <p:anim calcmode="lin" valueType="num">
                                      <p:cBhvr additive="base">
                                        <p:cTn id="13"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7E7-5754-1F00-7C06-D3DB6A804D41}"/>
              </a:ext>
            </a:extLst>
          </p:cNvPr>
          <p:cNvSpPr>
            <a:spLocks noGrp="1"/>
          </p:cNvSpPr>
          <p:nvPr>
            <p:ph type="title"/>
          </p:nvPr>
        </p:nvSpPr>
        <p:spPr/>
        <p:txBody>
          <a:bodyPr/>
          <a:lstStyle/>
          <a:p>
            <a:r>
              <a:rPr lang="en-US" altLang="en-US" dirty="0"/>
              <a:t>Instructional Activity 10 to Extend the Understanding:</a:t>
            </a:r>
            <a:endParaRPr lang="en-US" dirty="0"/>
          </a:p>
        </p:txBody>
      </p:sp>
      <p:sp>
        <p:nvSpPr>
          <p:cNvPr id="232450" name="Text Placeholder 2">
            <a:extLst>
              <a:ext uri="{FF2B5EF4-FFF2-40B4-BE49-F238E27FC236}">
                <a16:creationId xmlns:a16="http://schemas.microsoft.com/office/drawing/2014/main" id="{CC18FA10-38C9-964C-B401-F407907CF215}"/>
              </a:ext>
            </a:extLst>
          </p:cNvPr>
          <p:cNvSpPr>
            <a:spLocks noGrp="1" noChangeArrowheads="1"/>
          </p:cNvSpPr>
          <p:nvPr>
            <p:ph type="body" idx="1"/>
          </p:nvPr>
        </p:nvSpPr>
        <p:spPr/>
        <p:txBody>
          <a:bodyPr/>
          <a:lstStyle/>
          <a:p>
            <a:r>
              <a:rPr lang="en-US" altLang="en-US" sz="2900" i="1" dirty="0"/>
              <a:t>Writing About Reading: “In Your Own Words” Activity</a:t>
            </a:r>
          </a:p>
          <a:p>
            <a:endParaRPr lang="en-US" altLang="en-US" sz="32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C760E-28E2-CE1C-BC74-8126A6669333}"/>
              </a:ext>
            </a:extLst>
          </p:cNvPr>
          <p:cNvSpPr>
            <a:spLocks noGrp="1"/>
          </p:cNvSpPr>
          <p:nvPr>
            <p:ph type="title"/>
          </p:nvPr>
        </p:nvSpPr>
        <p:spPr/>
        <p:txBody>
          <a:bodyPr/>
          <a:lstStyle/>
          <a:p>
            <a:r>
              <a:rPr lang="en-US" altLang="en-US" dirty="0">
                <a:cs typeface="Arial" panose="020B0604020202020204" pitchFamily="34" charset="0"/>
              </a:rPr>
              <a:t>Purpose of the Writing “In Your </a:t>
            </a:r>
            <a:br>
              <a:rPr lang="en-US" altLang="en-US" dirty="0">
                <a:cs typeface="Arial" panose="020B0604020202020204" pitchFamily="34" charset="0"/>
              </a:rPr>
            </a:br>
            <a:r>
              <a:rPr lang="en-US" altLang="en-US" dirty="0">
                <a:cs typeface="Arial" panose="020B0604020202020204" pitchFamily="34" charset="0"/>
              </a:rPr>
              <a:t>Own Words” Activity</a:t>
            </a:r>
            <a:endParaRPr lang="en-US" dirty="0"/>
          </a:p>
        </p:txBody>
      </p:sp>
      <p:sp>
        <p:nvSpPr>
          <p:cNvPr id="6" name="Content Placeholder 5">
            <a:extLst>
              <a:ext uri="{FF2B5EF4-FFF2-40B4-BE49-F238E27FC236}">
                <a16:creationId xmlns:a16="http://schemas.microsoft.com/office/drawing/2014/main" id="{B99C5C3B-7485-06A4-2E16-545FE2A74530}"/>
              </a:ext>
            </a:extLst>
          </p:cNvPr>
          <p:cNvSpPr>
            <a:spLocks noGrp="1"/>
          </p:cNvSpPr>
          <p:nvPr>
            <p:ph idx="1"/>
          </p:nvPr>
        </p:nvSpPr>
        <p:spPr>
          <a:xfrm>
            <a:off x="609600" y="1600200"/>
            <a:ext cx="4800600" cy="4648200"/>
          </a:xfrm>
        </p:spPr>
        <p:txBody>
          <a:bodyPr/>
          <a:lstStyle/>
          <a:p>
            <a:r>
              <a:rPr lang="en-US" altLang="en-US" dirty="0"/>
              <a:t>Allows students to express what they know in their own words. </a:t>
            </a:r>
          </a:p>
          <a:p>
            <a:r>
              <a:rPr lang="en-US" altLang="en-US" dirty="0"/>
              <a:t>Allows teachers to assess students’ understanding of the </a:t>
            </a:r>
            <a:r>
              <a:rPr lang="en-US" altLang="en-US" i="1" dirty="0"/>
              <a:t>Gettysburg Address</a:t>
            </a:r>
            <a:r>
              <a:rPr lang="en-US" altLang="en-US" dirty="0"/>
              <a:t>.</a:t>
            </a:r>
            <a:endParaRPr lang="en-US" altLang="en-US" sz="1200" u="sng" dirty="0"/>
          </a:p>
          <a:p>
            <a:pPr marL="0" indent="0">
              <a:buNone/>
            </a:pPr>
            <a:endParaRPr lang="en-US" altLang="en-US" sz="1600" u="sng" dirty="0"/>
          </a:p>
          <a:p>
            <a:pPr marL="0" indent="0">
              <a:buNone/>
            </a:pPr>
            <a:r>
              <a:rPr lang="en-US" altLang="en-US" sz="1600" u="sng" dirty="0"/>
              <a:t>Target Standards</a:t>
            </a:r>
          </a:p>
          <a:p>
            <a:r>
              <a:rPr lang="en-US" altLang="en-US" sz="1600" dirty="0"/>
              <a:t>CCR writing standard 4, level D (produce clear and coherent writing); S&amp;L standard 1, levels C-D (engage in collaborative conversations)</a:t>
            </a:r>
          </a:p>
          <a:p>
            <a:r>
              <a:rPr lang="en-US" altLang="en-US" sz="1600" dirty="0"/>
              <a:t>ELP standards 7 &amp; 2, levels 4-5 (adapt language choices to purpose and task; participate in oral exchanges of ideas)</a:t>
            </a:r>
          </a:p>
          <a:p>
            <a:endParaRPr lang="en-US" dirty="0"/>
          </a:p>
        </p:txBody>
      </p:sp>
      <p:pic>
        <p:nvPicPr>
          <p:cNvPr id="4" name="Picture 7">
            <a:extLst>
              <a:ext uri="{FF2B5EF4-FFF2-40B4-BE49-F238E27FC236}">
                <a16:creationId xmlns:a16="http://schemas.microsoft.com/office/drawing/2014/main" id="{90B256A4-998A-485B-A91A-0D078E5E6F6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119" y="1752600"/>
            <a:ext cx="3754438"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092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3201C0-6D3E-E4C4-76EC-69B9A84893A3}"/>
              </a:ext>
            </a:extLst>
          </p:cNvPr>
          <p:cNvSpPr>
            <a:spLocks noGrp="1"/>
          </p:cNvSpPr>
          <p:nvPr>
            <p:ph type="title"/>
          </p:nvPr>
        </p:nvSpPr>
        <p:spPr>
          <a:xfrm>
            <a:off x="0" y="266701"/>
            <a:ext cx="9144000" cy="914400"/>
          </a:xfrm>
        </p:spPr>
        <p:txBody>
          <a:bodyPr/>
          <a:lstStyle/>
          <a:p>
            <a:r>
              <a:rPr lang="en-US" dirty="0"/>
              <a:t>Teaching and Learning</a:t>
            </a:r>
          </a:p>
        </p:txBody>
      </p:sp>
      <p:graphicFrame>
        <p:nvGraphicFramePr>
          <p:cNvPr id="7" name="Table 7">
            <a:extLst>
              <a:ext uri="{FF2B5EF4-FFF2-40B4-BE49-F238E27FC236}">
                <a16:creationId xmlns:a16="http://schemas.microsoft.com/office/drawing/2014/main" id="{B5D9A095-F0DE-059F-3508-27D481AC70F0}"/>
              </a:ext>
            </a:extLst>
          </p:cNvPr>
          <p:cNvGraphicFramePr>
            <a:graphicFrameLocks noGrp="1"/>
          </p:cNvGraphicFramePr>
          <p:nvPr>
            <p:ph idx="1"/>
            <p:extLst>
              <p:ext uri="{D42A27DB-BD31-4B8C-83A1-F6EECF244321}">
                <p14:modId xmlns:p14="http://schemas.microsoft.com/office/powerpoint/2010/main" val="900641006"/>
              </p:ext>
            </p:extLst>
          </p:nvPr>
        </p:nvGraphicFramePr>
        <p:xfrm>
          <a:off x="609600" y="1600200"/>
          <a:ext cx="7924800" cy="472432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1175044685"/>
                    </a:ext>
                  </a:extLst>
                </a:gridCol>
                <a:gridCol w="3962400">
                  <a:extLst>
                    <a:ext uri="{9D8B030D-6E8A-4147-A177-3AD203B41FA5}">
                      <a16:colId xmlns:a16="http://schemas.microsoft.com/office/drawing/2014/main" val="3574996235"/>
                    </a:ext>
                  </a:extLst>
                </a:gridCol>
              </a:tblGrid>
              <a:tr h="370840">
                <a:tc>
                  <a:txBody>
                    <a:bodyPr/>
                    <a:lstStyle/>
                    <a:p>
                      <a:pPr algn="ctr"/>
                      <a:r>
                        <a:rPr lang="en-US" sz="2200" dirty="0"/>
                        <a:t> FROM</a:t>
                      </a:r>
                    </a:p>
                  </a:txBody>
                  <a:tcPr marT="45710" marB="45710"/>
                </a:tc>
                <a:tc>
                  <a:txBody>
                    <a:bodyPr/>
                    <a:lstStyle/>
                    <a:p>
                      <a:pPr algn="ctr"/>
                      <a:r>
                        <a:rPr lang="en-US" sz="2200" dirty="0"/>
                        <a:t>TO</a:t>
                      </a:r>
                    </a:p>
                  </a:txBody>
                  <a:tcPr marT="45710" marB="45710"/>
                </a:tc>
                <a:extLst>
                  <a:ext uri="{0D108BD9-81ED-4DB2-BD59-A6C34878D82A}">
                    <a16:rowId xmlns:a16="http://schemas.microsoft.com/office/drawing/2014/main" val="1801788863"/>
                  </a:ext>
                </a:extLst>
              </a:tr>
              <a:tr h="370840">
                <a:tc>
                  <a:txBody>
                    <a:bodyPr/>
                    <a:lstStyle/>
                    <a:p>
                      <a:pPr marL="0" indent="0">
                        <a:tabLst>
                          <a:tab pos="3070225" algn="l"/>
                        </a:tabLst>
                      </a:pPr>
                      <a:r>
                        <a:rPr lang="en-US" sz="2200" dirty="0"/>
                        <a:t>Organizing learning as a series of stimulus-response interactions.</a:t>
                      </a:r>
                    </a:p>
                  </a:txBody>
                  <a:tcPr marT="45710" marB="45710"/>
                </a:tc>
                <a:tc>
                  <a:txBody>
                    <a:bodyPr/>
                    <a:lstStyle/>
                    <a:p>
                      <a:pPr marL="114300" indent="0">
                        <a:tabLst/>
                      </a:pPr>
                      <a:r>
                        <a:rPr lang="en-US" sz="2200" dirty="0"/>
                        <a:t>Creating opportunities for English learners to learn </a:t>
                      </a:r>
                      <a:r>
                        <a:rPr lang="en-US" sz="2200" dirty="0">
                          <a:solidFill>
                            <a:schemeClr val="tx1"/>
                          </a:solidFill>
                        </a:rPr>
                        <a:t>through a series of social </a:t>
                      </a:r>
                      <a:r>
                        <a:rPr lang="en-US" sz="2200" dirty="0"/>
                        <a:t>and academic interactions. </a:t>
                      </a:r>
                    </a:p>
                  </a:txBody>
                  <a:tcPr marT="45710" marB="45710"/>
                </a:tc>
                <a:extLst>
                  <a:ext uri="{0D108BD9-81ED-4DB2-BD59-A6C34878D82A}">
                    <a16:rowId xmlns:a16="http://schemas.microsoft.com/office/drawing/2014/main" val="3563358116"/>
                  </a:ext>
                </a:extLst>
              </a:tr>
              <a:tr h="370840">
                <a:tc>
                  <a:txBody>
                    <a:bodyPr/>
                    <a:lstStyle/>
                    <a:p>
                      <a:r>
                        <a:rPr lang="en-US" sz="2200" dirty="0"/>
                        <a:t>Teachers as transmitters of information.</a:t>
                      </a:r>
                    </a:p>
                  </a:txBody>
                  <a:tcPr marT="45710" marB="45710"/>
                </a:tc>
                <a:tc>
                  <a:txBody>
                    <a:bodyPr/>
                    <a:lstStyle/>
                    <a:p>
                      <a:pPr marL="114300" indent="0">
                        <a:tabLst/>
                      </a:pPr>
                      <a:r>
                        <a:rPr lang="en-US" sz="2200" dirty="0">
                          <a:solidFill>
                            <a:schemeClr val="tx1"/>
                          </a:solidFill>
                        </a:rPr>
                        <a:t>Building a community of learners to process, understand, and interpret content. </a:t>
                      </a:r>
                    </a:p>
                  </a:txBody>
                  <a:tcPr marT="45710" marB="45710"/>
                </a:tc>
                <a:extLst>
                  <a:ext uri="{0D108BD9-81ED-4DB2-BD59-A6C34878D82A}">
                    <a16:rowId xmlns:a16="http://schemas.microsoft.com/office/drawing/2014/main" val="3566872027"/>
                  </a:ext>
                </a:extLst>
              </a:tr>
              <a:tr h="370840">
                <a:tc>
                  <a:txBody>
                    <a:bodyPr/>
                    <a:lstStyle/>
                    <a:p>
                      <a:r>
                        <a:rPr lang="en-US" sz="2200" dirty="0"/>
                        <a:t>Developing language in isolation.</a:t>
                      </a:r>
                    </a:p>
                  </a:txBody>
                  <a:tcPr marT="45710" marB="45710"/>
                </a:tc>
                <a:tc>
                  <a:txBody>
                    <a:bodyPr/>
                    <a:lstStyle/>
                    <a:p>
                      <a:pPr marL="114300" indent="0">
                        <a:tabLst/>
                      </a:pPr>
                      <a:r>
                        <a:rPr lang="en-US" sz="2200" dirty="0">
                          <a:solidFill>
                            <a:schemeClr val="tx1"/>
                          </a:solidFill>
                        </a:rPr>
                        <a:t>Promoting the simultaneous building (and production) of language and disciplinary practices and knowledge. </a:t>
                      </a:r>
                      <a:endParaRPr lang="en-US" sz="2200" strike="sngStrike" dirty="0">
                        <a:solidFill>
                          <a:schemeClr val="tx1"/>
                        </a:solidFill>
                      </a:endParaRPr>
                    </a:p>
                  </a:txBody>
                  <a:tcPr marT="45710" marB="45710"/>
                </a:tc>
                <a:extLst>
                  <a:ext uri="{0D108BD9-81ED-4DB2-BD59-A6C34878D82A}">
                    <a16:rowId xmlns:a16="http://schemas.microsoft.com/office/drawing/2014/main" val="512582455"/>
                  </a:ext>
                </a:extLst>
              </a:tr>
            </a:tbl>
          </a:graphicData>
        </a:graphic>
      </p:graphicFrame>
    </p:spTree>
    <p:extLst>
      <p:ext uri="{BB962C8B-B14F-4D97-AF65-F5344CB8AC3E}">
        <p14:creationId xmlns:p14="http://schemas.microsoft.com/office/powerpoint/2010/main" val="2118883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putting parts of the speech in your own words.</a:t>
            </a:r>
          </a:p>
          <a:p>
            <a:pPr>
              <a:spcBef>
                <a:spcPts val="1200"/>
              </a:spcBef>
              <a:spcAft>
                <a:spcPts val="600"/>
              </a:spcAft>
              <a:defRPr/>
            </a:pPr>
            <a:r>
              <a:rPr lang="en-US" dirty="0"/>
              <a:t>Go to page 29 of the Participant Materials for the written directions. </a:t>
            </a:r>
          </a:p>
          <a:p>
            <a:pPr>
              <a:spcBef>
                <a:spcPts val="1200"/>
              </a:spcBef>
              <a:spcAft>
                <a:spcPts val="600"/>
              </a:spcAft>
              <a:defRPr/>
            </a:pPr>
            <a:r>
              <a:rPr lang="en-US" dirty="0"/>
              <a:t>Then, we’ll read the speech in everyday words together as a whole group.</a:t>
            </a:r>
          </a:p>
        </p:txBody>
      </p:sp>
      <p:pic>
        <p:nvPicPr>
          <p:cNvPr id="7" name="Graphic 5" descr="Customer review">
            <a:extLst>
              <a:ext uri="{FF2B5EF4-FFF2-40B4-BE49-F238E27FC236}">
                <a16:creationId xmlns:a16="http://schemas.microsoft.com/office/drawing/2014/main" id="{065BB419-0F15-9F41-B6DC-4CDAEBF32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811" y="27640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88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a:extLst>
              <a:ext uri="{FF2B5EF4-FFF2-40B4-BE49-F238E27FC236}">
                <a16:creationId xmlns:a16="http://schemas.microsoft.com/office/drawing/2014/main" id="{3FD5CE6D-9C3B-834E-9020-4F896DCFDE3F}"/>
              </a:ext>
            </a:extLst>
          </p:cNvPr>
          <p:cNvSpPr>
            <a:spLocks noGrp="1" noChangeArrowheads="1"/>
          </p:cNvSpPr>
          <p:nvPr>
            <p:ph type="title" idx="4294967295"/>
          </p:nvPr>
        </p:nvSpPr>
        <p:spPr>
          <a:xfrm>
            <a:off x="744883" y="331470"/>
            <a:ext cx="7086600" cy="914400"/>
          </a:xfrm>
        </p:spPr>
        <p:txBody>
          <a:bodyPr/>
          <a:lstStyle/>
          <a:p>
            <a:r>
              <a:rPr lang="en-US" altLang="en-US" dirty="0"/>
              <a:t>Debrief: "In Your Own Words" </a:t>
            </a:r>
          </a:p>
        </p:txBody>
      </p:sp>
      <p:sp>
        <p:nvSpPr>
          <p:cNvPr id="164866" name="Content Placeholder 2">
            <a:extLst>
              <a:ext uri="{FF2B5EF4-FFF2-40B4-BE49-F238E27FC236}">
                <a16:creationId xmlns:a16="http://schemas.microsoft.com/office/drawing/2014/main" id="{4BE393F0-A74D-F844-BD56-41A084FACCB2}"/>
              </a:ext>
            </a:extLst>
          </p:cNvPr>
          <p:cNvSpPr>
            <a:spLocks noGrp="1" noChangeArrowheads="1"/>
          </p:cNvSpPr>
          <p:nvPr>
            <p:ph idx="4294967295"/>
          </p:nvPr>
        </p:nvSpPr>
        <p:spPr>
          <a:xfrm>
            <a:off x="744883" y="1524000"/>
            <a:ext cx="7924800" cy="4648200"/>
          </a:xfrm>
        </p:spPr>
        <p:txBody>
          <a:bodyPr/>
          <a:lstStyle/>
          <a:p>
            <a:pPr>
              <a:spcBef>
                <a:spcPts val="1200"/>
              </a:spcBef>
              <a:spcAft>
                <a:spcPts val="600"/>
              </a:spcAft>
              <a:defRPr/>
            </a:pPr>
            <a:r>
              <a:rPr lang="en-US" altLang="en-US" dirty="0"/>
              <a:t>Follow along as I read through it.</a:t>
            </a:r>
          </a:p>
          <a:p>
            <a:pPr>
              <a:spcBef>
                <a:spcPts val="1200"/>
              </a:spcBef>
              <a:spcAft>
                <a:spcPts val="600"/>
              </a:spcAft>
              <a:defRPr/>
            </a:pPr>
            <a:r>
              <a:rPr lang="en-US" altLang="en-US" dirty="0"/>
              <a:t>Your turn! Share a word or two about the translated speech in the chat box.</a:t>
            </a:r>
          </a:p>
          <a:p>
            <a:pPr>
              <a:spcBef>
                <a:spcPts val="1200"/>
              </a:spcBef>
              <a:spcAft>
                <a:spcPts val="600"/>
              </a:spcAft>
              <a:defRPr/>
            </a:pPr>
            <a:r>
              <a:rPr lang="en-US" altLang="en-US" dirty="0"/>
              <a:t>Let’s hear from you about the following question:</a:t>
            </a:r>
          </a:p>
          <a:p>
            <a:pPr marL="641350" lvl="1" indent="-361950">
              <a:spcBef>
                <a:spcPts val="600"/>
              </a:spcBef>
              <a:spcAft>
                <a:spcPts val="600"/>
              </a:spcAft>
              <a:buClr>
                <a:srgbClr val="C1272D"/>
              </a:buClr>
              <a:buFont typeface="Wingdings" pitchFamily="2" charset="2"/>
              <a:buChar char="Ø"/>
              <a:defRPr/>
            </a:pPr>
            <a:r>
              <a:rPr lang="en-US" altLang="en-US" sz="2200" b="1" dirty="0"/>
              <a:t>Chat with a pause: </a:t>
            </a:r>
            <a:r>
              <a:rPr lang="en-US" altLang="en-US" sz="2200" i="1" dirty="0"/>
              <a:t>How do English learners benefit when they are asked to rewrite the Gettysburg Address in their own words?</a:t>
            </a:r>
          </a:p>
          <a:p>
            <a:pPr marL="0" indent="0">
              <a:buFont typeface="Wingdings" pitchFamily="2" charset="2"/>
              <a:buNone/>
              <a:defRPr/>
            </a:pPr>
            <a:endParaRPr lang="en-US" altLang="en-US" dirty="0"/>
          </a:p>
        </p:txBody>
      </p:sp>
      <p:pic>
        <p:nvPicPr>
          <p:cNvPr id="5" name="Picture 2" descr="Chat">
            <a:extLst>
              <a:ext uri="{FF2B5EF4-FFF2-40B4-BE49-F238E27FC236}">
                <a16:creationId xmlns:a16="http://schemas.microsoft.com/office/drawing/2014/main" id="{17C06ADC-9046-234F-A048-A22640300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66">
                                            <p:txEl>
                                              <p:pRg st="0" end="0"/>
                                            </p:txEl>
                                          </p:spTgt>
                                        </p:tgtEl>
                                        <p:attrNameLst>
                                          <p:attrName>style.visibility</p:attrName>
                                        </p:attrNameLst>
                                      </p:cBhvr>
                                      <p:to>
                                        <p:strVal val="visible"/>
                                      </p:to>
                                    </p:set>
                                    <p:anim calcmode="lin" valueType="num">
                                      <p:cBhvr additive="base">
                                        <p:cTn id="7" dur="500" fill="hold"/>
                                        <p:tgtEl>
                                          <p:spTgt spid="1648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866">
                                            <p:txEl>
                                              <p:pRg st="1" end="1"/>
                                            </p:txEl>
                                          </p:spTgt>
                                        </p:tgtEl>
                                        <p:attrNameLst>
                                          <p:attrName>style.visibility</p:attrName>
                                        </p:attrNameLst>
                                      </p:cBhvr>
                                      <p:to>
                                        <p:strVal val="visible"/>
                                      </p:to>
                                    </p:set>
                                    <p:anim calcmode="lin" valueType="num">
                                      <p:cBhvr additive="base">
                                        <p:cTn id="13" dur="500" fill="hold"/>
                                        <p:tgtEl>
                                          <p:spTgt spid="1648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4866">
                                            <p:txEl>
                                              <p:pRg st="2" end="2"/>
                                            </p:txEl>
                                          </p:spTgt>
                                        </p:tgtEl>
                                        <p:attrNameLst>
                                          <p:attrName>style.visibility</p:attrName>
                                        </p:attrNameLst>
                                      </p:cBhvr>
                                      <p:to>
                                        <p:strVal val="visible"/>
                                      </p:to>
                                    </p:set>
                                    <p:anim calcmode="lin" valueType="num">
                                      <p:cBhvr additive="base">
                                        <p:cTn id="19" dur="500" fill="hold"/>
                                        <p:tgtEl>
                                          <p:spTgt spid="1648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4866">
                                            <p:txEl>
                                              <p:pRg st="3" end="3"/>
                                            </p:txEl>
                                          </p:spTgt>
                                        </p:tgtEl>
                                        <p:attrNameLst>
                                          <p:attrName>style.visibility</p:attrName>
                                        </p:attrNameLst>
                                      </p:cBhvr>
                                      <p:to>
                                        <p:strVal val="visible"/>
                                      </p:to>
                                    </p:set>
                                    <p:anim calcmode="lin" valueType="num">
                                      <p:cBhvr additive="base">
                                        <p:cTn id="23" dur="500" fill="hold"/>
                                        <p:tgtEl>
                                          <p:spTgt spid="16486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486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727C-B67D-124D-A6B1-DD6A58DE13CA}"/>
              </a:ext>
            </a:extLst>
          </p:cNvPr>
          <p:cNvSpPr>
            <a:spLocks noGrp="1"/>
          </p:cNvSpPr>
          <p:nvPr>
            <p:ph type="title"/>
          </p:nvPr>
        </p:nvSpPr>
        <p:spPr>
          <a:xfrm>
            <a:off x="1295400" y="304800"/>
            <a:ext cx="7467600" cy="914400"/>
          </a:xfrm>
        </p:spPr>
        <p:txBody>
          <a:bodyPr/>
          <a:lstStyle/>
          <a:p>
            <a:r>
              <a:rPr lang="en-US" dirty="0"/>
              <a:t>Recap of Part 3: Extending the Understanding</a:t>
            </a:r>
          </a:p>
        </p:txBody>
      </p:sp>
      <p:sp>
        <p:nvSpPr>
          <p:cNvPr id="3" name="Content Placeholder 2">
            <a:extLst>
              <a:ext uri="{FF2B5EF4-FFF2-40B4-BE49-F238E27FC236}">
                <a16:creationId xmlns:a16="http://schemas.microsoft.com/office/drawing/2014/main" id="{D9954B62-073A-0A49-A7FA-9379E6B338DF}"/>
              </a:ext>
            </a:extLst>
          </p:cNvPr>
          <p:cNvSpPr>
            <a:spLocks noGrp="1"/>
          </p:cNvSpPr>
          <p:nvPr>
            <p:ph idx="1"/>
          </p:nvPr>
        </p:nvSpPr>
        <p:spPr>
          <a:xfrm>
            <a:off x="609600" y="1447800"/>
            <a:ext cx="8153400" cy="5105400"/>
          </a:xfrm>
        </p:spPr>
        <p:txBody>
          <a:bodyPr/>
          <a:lstStyle/>
          <a:p>
            <a:pPr>
              <a:spcBef>
                <a:spcPts val="1800"/>
              </a:spcBef>
              <a:spcAft>
                <a:spcPts val="600"/>
              </a:spcAft>
            </a:pPr>
            <a:r>
              <a:rPr lang="en-US" altLang="en-US" dirty="0"/>
              <a:t>In this part of the lesson, students show their understanding of the </a:t>
            </a:r>
            <a:r>
              <a:rPr lang="en-US" altLang="en-US" i="1" dirty="0"/>
              <a:t>Gettysburg Address:</a:t>
            </a:r>
            <a:endParaRPr lang="en-US" altLang="en-US" b="1" dirty="0"/>
          </a:p>
          <a:p>
            <a:pPr lvl="1">
              <a:defRPr/>
            </a:pPr>
            <a:r>
              <a:rPr lang="en-US" sz="2200" dirty="0">
                <a:solidFill>
                  <a:srgbClr val="000000"/>
                </a:solidFill>
                <a:ea typeface="MS PGothic" charset="0"/>
                <a:cs typeface="MS PGothic" charset="0"/>
              </a:rPr>
              <a:t>Students review vocabulary used in the speech and the accompanying materials.</a:t>
            </a:r>
          </a:p>
          <a:p>
            <a:pPr marL="679450" lvl="1" indent="-342900">
              <a:spcBef>
                <a:spcPts val="1800"/>
              </a:spcBef>
              <a:spcAft>
                <a:spcPts val="600"/>
              </a:spcAft>
            </a:pPr>
            <a:r>
              <a:rPr lang="en-US" altLang="en-US" sz="2200" dirty="0"/>
              <a:t>Students work in small groups to put the speech in sentences with no jargon. </a:t>
            </a:r>
          </a:p>
          <a:p>
            <a:endParaRPr lang="en-US" dirty="0"/>
          </a:p>
        </p:txBody>
      </p:sp>
    </p:spTree>
    <p:extLst>
      <p:ext uri="{BB962C8B-B14F-4D97-AF65-F5344CB8AC3E}">
        <p14:creationId xmlns:p14="http://schemas.microsoft.com/office/powerpoint/2010/main" val="1515730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a:spcBef>
                <a:spcPts val="1200"/>
              </a:spcBef>
              <a:spcAft>
                <a:spcPts val="600"/>
              </a:spcAft>
              <a:defRPr/>
            </a:pPr>
            <a:r>
              <a:rPr lang="en-US" altLang="en-US" dirty="0"/>
              <a:t>Share your answer to this question in a word or phrase:</a:t>
            </a:r>
          </a:p>
          <a:p>
            <a:pPr marL="685800" lvl="1" indent="-339725">
              <a:spcBef>
                <a:spcPts val="1200"/>
              </a:spcBef>
              <a:spcAft>
                <a:spcPts val="600"/>
              </a:spcAft>
              <a:buClr>
                <a:srgbClr val="C00000"/>
              </a:buClr>
              <a:buFont typeface="Wingdings" pitchFamily="2" charset="2"/>
              <a:buChar char="Ø"/>
              <a:defRPr/>
            </a:pPr>
            <a:r>
              <a:rPr lang="en-US" altLang="en-US" sz="2200" i="1" dirty="0">
                <a:cs typeface="MS PGothic" panose="020B0600070205080204" pitchFamily="34" charset="-128"/>
              </a:rPr>
              <a:t>What is an instructional activity that you have learned about that you would like to implement (or teach others about)?</a:t>
            </a:r>
          </a:p>
          <a:p>
            <a:pPr marL="346075" lvl="1" indent="0">
              <a:spcBef>
                <a:spcPts val="0"/>
              </a:spcBef>
              <a:spcAft>
                <a:spcPts val="600"/>
              </a:spcAft>
              <a:buClr>
                <a:srgbClr val="C00000"/>
              </a:buClr>
              <a:buNone/>
              <a:defRPr/>
            </a:pPr>
            <a:endParaRPr lang="en-US" altLang="en-US" sz="2200" i="1" dirty="0">
              <a:cs typeface="MS PGothic" panose="020B0600070205080204" pitchFamily="34" charset="-128"/>
            </a:endParaRPr>
          </a:p>
        </p:txBody>
      </p:sp>
      <p:pic>
        <p:nvPicPr>
          <p:cNvPr id="54276" name="Picture 2" descr="Chat">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2186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39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9851-518D-E12E-B544-50452146A8C5}"/>
              </a:ext>
            </a:extLst>
          </p:cNvPr>
          <p:cNvSpPr>
            <a:spLocks noGrp="1"/>
          </p:cNvSpPr>
          <p:nvPr>
            <p:ph type="title"/>
          </p:nvPr>
        </p:nvSpPr>
        <p:spPr/>
        <p:txBody>
          <a:bodyPr/>
          <a:lstStyle/>
          <a:p>
            <a:r>
              <a:rPr lang="en-US" altLang="en-US" dirty="0"/>
              <a:t>Final Questions &amp; Comments</a:t>
            </a:r>
            <a:endParaRPr lang="en-US" dirty="0"/>
          </a:p>
        </p:txBody>
      </p:sp>
      <p:sp>
        <p:nvSpPr>
          <p:cNvPr id="218114" name="Text Placeholder 2">
            <a:extLst>
              <a:ext uri="{FF2B5EF4-FFF2-40B4-BE49-F238E27FC236}">
                <a16:creationId xmlns:a16="http://schemas.microsoft.com/office/drawing/2014/main" id="{6334646B-7FBC-FE4D-A4D0-8774EC93E5D7}"/>
              </a:ext>
            </a:extLst>
          </p:cNvPr>
          <p:cNvSpPr>
            <a:spLocks noGrp="1" noChangeArrowheads="1"/>
          </p:cNvSpPr>
          <p:nvPr>
            <p:ph type="body" idx="1"/>
          </p:nvPr>
        </p:nvSpPr>
        <p:spPr/>
        <p:txBody>
          <a:bodyPr/>
          <a:lstStyle/>
          <a:p>
            <a:endParaRPr lang="en-US" altLang="en-US" sz="4000" i="1" dirty="0"/>
          </a:p>
        </p:txBody>
      </p:sp>
    </p:spTree>
    <p:extLst>
      <p:ext uri="{BB962C8B-B14F-4D97-AF65-F5344CB8AC3E}">
        <p14:creationId xmlns:p14="http://schemas.microsoft.com/office/powerpoint/2010/main" val="36947403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3">
            <a:extLst>
              <a:ext uri="{FF2B5EF4-FFF2-40B4-BE49-F238E27FC236}">
                <a16:creationId xmlns:a16="http://schemas.microsoft.com/office/drawing/2014/main" id="{CD134A72-37AB-AE49-9254-CE53952F23B4}"/>
              </a:ext>
            </a:extLst>
          </p:cNvPr>
          <p:cNvSpPr>
            <a:spLocks noGrp="1" noChangeArrowheads="1"/>
          </p:cNvSpPr>
          <p:nvPr>
            <p:ph type="title"/>
          </p:nvPr>
        </p:nvSpPr>
        <p:spPr>
          <a:xfrm>
            <a:off x="304800" y="3124200"/>
            <a:ext cx="8534400" cy="3505200"/>
          </a:xfrm>
        </p:spPr>
        <p:txBody>
          <a:bodyPr/>
          <a:lstStyle/>
          <a:p>
            <a:r>
              <a:rPr lang="en-US" altLang="en-US" sz="6000" dirty="0"/>
              <a:t>Thank you!</a:t>
            </a:r>
          </a:p>
        </p:txBody>
      </p:sp>
    </p:spTree>
  </p:cSld>
  <p:clrMapOvr>
    <a:masterClrMapping/>
  </p:clrMapOvr>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lnDef>
  </a:objectDefaults>
  <a:extraClrSchemeLst>
    <a:extraClrScheme>
      <a:clrScheme nam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8">
        <a:dk1>
          <a:srgbClr val="000000"/>
        </a:dk1>
        <a:lt1>
          <a:srgbClr val="FFFFFF"/>
        </a:lt1>
        <a:dk2>
          <a:srgbClr val="000000"/>
        </a:dk2>
        <a:lt2>
          <a:srgbClr val="000092"/>
        </a:lt2>
        <a:accent1>
          <a:srgbClr val="800000"/>
        </a:accent1>
        <a:accent2>
          <a:srgbClr val="CC0000"/>
        </a:accent2>
        <a:accent3>
          <a:srgbClr val="FFFFFF"/>
        </a:accent3>
        <a:accent4>
          <a:srgbClr val="000000"/>
        </a:accent4>
        <a:accent5>
          <a:srgbClr val="C0AAAA"/>
        </a:accent5>
        <a:accent6>
          <a:srgbClr val="B90000"/>
        </a:accent6>
        <a:hlink>
          <a:srgbClr val="5943C7"/>
        </a:hlink>
        <a:folHlink>
          <a:srgbClr val="0000D4"/>
        </a:folHlink>
      </a:clrScheme>
      <a:clrMap bg1="lt1" tx1="dk1" bg2="lt2" tx2="dk2" accent1="accent1" accent2="accent2" accent3="accent3" accent4="accent4" accent5="accent5" accent6="accent6" hlink="hlink" folHlink="folHlink"/>
    </a:extraClrScheme>
    <a:extraClrScheme>
      <a:clrScheme name="SAMPLE 9">
        <a:dk1>
          <a:srgbClr val="000000"/>
        </a:dk1>
        <a:lt1>
          <a:srgbClr val="FFFFFF"/>
        </a:lt1>
        <a:dk2>
          <a:srgbClr val="FFFFFF"/>
        </a:dk2>
        <a:lt2>
          <a:srgbClr val="000000"/>
        </a:lt2>
        <a:accent1>
          <a:srgbClr val="CC3300"/>
        </a:accent1>
        <a:accent2>
          <a:srgbClr val="C89668"/>
        </a:accent2>
        <a:accent3>
          <a:srgbClr val="FFFFFF"/>
        </a:accent3>
        <a:accent4>
          <a:srgbClr val="000000"/>
        </a:accent4>
        <a:accent5>
          <a:srgbClr val="E2ADAA"/>
        </a:accent5>
        <a:accent6>
          <a:srgbClr val="B5875E"/>
        </a:accent6>
        <a:hlink>
          <a:srgbClr val="336699"/>
        </a:hlink>
        <a:folHlink>
          <a:srgbClr val="A46444"/>
        </a:folHlink>
      </a:clrScheme>
      <a:clrMap bg1="lt1" tx1="dk1" bg2="lt2" tx2="dk2" accent1="accent1" accent2="accent2" accent3="accent3" accent4="accent4" accent5="accent5" accent6="accent6" hlink="hlink" folHlink="folHlink"/>
    </a:extraClrScheme>
    <a:extraClrScheme>
      <a:clrScheme name="SAMPLE 10">
        <a:dk1>
          <a:srgbClr val="000000"/>
        </a:dk1>
        <a:lt1>
          <a:srgbClr val="FFFFFF"/>
        </a:lt1>
        <a:dk2>
          <a:srgbClr val="FFFFFF"/>
        </a:dk2>
        <a:lt2>
          <a:srgbClr val="000000"/>
        </a:lt2>
        <a:accent1>
          <a:srgbClr val="7DAAA9"/>
        </a:accent1>
        <a:accent2>
          <a:srgbClr val="CC3300"/>
        </a:accent2>
        <a:accent3>
          <a:srgbClr val="FFFFFF"/>
        </a:accent3>
        <a:accent4>
          <a:srgbClr val="000000"/>
        </a:accent4>
        <a:accent5>
          <a:srgbClr val="BFD2D1"/>
        </a:accent5>
        <a:accent6>
          <a:srgbClr val="B92D00"/>
        </a:accent6>
        <a:hlink>
          <a:srgbClr val="336699"/>
        </a:hlink>
        <a:folHlink>
          <a:srgbClr val="C896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71009</TotalTime>
  <Pages>39</Pages>
  <Words>18499</Words>
  <Application>Microsoft Office PowerPoint</Application>
  <PresentationFormat>Overhead</PresentationFormat>
  <Paragraphs>1421</Paragraphs>
  <Slides>95</Slides>
  <Notes>95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95</vt:i4>
      </vt:variant>
    </vt:vector>
  </HeadingPairs>
  <TitlesOfParts>
    <vt:vector size="109" baseType="lpstr">
      <vt:lpstr>ＭＳ Ｐゴシック</vt:lpstr>
      <vt:lpstr>ＭＳ Ｐゴシック</vt:lpstr>
      <vt:lpstr>Arial</vt:lpstr>
      <vt:lpstr>Arial Narrow</vt:lpstr>
      <vt:lpstr>Calibri</vt:lpstr>
      <vt:lpstr>Lucida Sans</vt:lpstr>
      <vt:lpstr>Segoe UI</vt:lpstr>
      <vt:lpstr>Times</vt:lpstr>
      <vt:lpstr>Times New Roman</vt:lpstr>
      <vt:lpstr>Trebuchet MS</vt:lpstr>
      <vt:lpstr>Verdana</vt:lpstr>
      <vt:lpstr>Wingdings</vt:lpstr>
      <vt:lpstr>ヒラギノ角ゴ ProN W3</vt:lpstr>
      <vt:lpstr>SAMPLE</vt:lpstr>
      <vt:lpstr>Cultivating a Language and Content Focus for English Learners</vt:lpstr>
      <vt:lpstr>OCTAE Welcomes You to Standards-in-Action 2.0! </vt:lpstr>
      <vt:lpstr>Disclaimer</vt:lpstr>
      <vt:lpstr> Educating English Learners</vt:lpstr>
      <vt:lpstr>New Standards—New Imperatives</vt:lpstr>
      <vt:lpstr>How Can We Best Design Instruction for Our English Learner Students?</vt:lpstr>
      <vt:lpstr>Let’s Hear From You!</vt:lpstr>
      <vt:lpstr>During Our Time Together. . .</vt:lpstr>
      <vt:lpstr>Teaching and Learning</vt:lpstr>
      <vt:lpstr>Shared Norms</vt:lpstr>
      <vt:lpstr>Cultivating a Language and Content Focus for English Learners  The Gettysburg Address        </vt:lpstr>
      <vt:lpstr>Session Overview</vt:lpstr>
      <vt:lpstr>Introduction to the model lesson</vt:lpstr>
      <vt:lpstr>The Gettysburg Address  by Abraham Lincoln   A Model Language/Literacy Lesson Designed for English Learners </vt:lpstr>
      <vt:lpstr>UNIT Persuasion Across Time and Space:  Analyzing and Producing Persuasive Texts (ell.stanford.edu)   </vt:lpstr>
      <vt:lpstr>Three Parts to the Lesson</vt:lpstr>
      <vt:lpstr> CCR &amp; ELP Targets in the Model Gettysburg Address Lesson</vt:lpstr>
      <vt:lpstr> CCR &amp; ELP Targets in the  Model Lesson, cont’d.</vt:lpstr>
      <vt:lpstr>Part One of the Model Lesson:  Preparing the Learner</vt:lpstr>
      <vt:lpstr>Instructional Activity 1 to Prepare the Learner:</vt:lpstr>
      <vt:lpstr>Purpose of Lincoln Video Activity</vt:lpstr>
      <vt:lpstr>As You Watch the Lincoln Video. . .</vt:lpstr>
      <vt:lpstr>Lincoln Video</vt:lpstr>
      <vt:lpstr>Debrief: Lincoln Video</vt:lpstr>
      <vt:lpstr>Instructional Activity 2 to Prepare the Learner:</vt:lpstr>
      <vt:lpstr>Purpose of Using Visual Images</vt:lpstr>
      <vt:lpstr>Team Time: 40 minutes</vt:lpstr>
      <vt:lpstr>Report Out on Photograph #1</vt:lpstr>
      <vt:lpstr>Report Out on Photograph #2</vt:lpstr>
      <vt:lpstr>Report Out on Photograph #3</vt:lpstr>
      <vt:lpstr>Report Out on Photograph #4</vt:lpstr>
      <vt:lpstr>Debrief: Visual Images</vt:lpstr>
      <vt:lpstr>TAKE A QUICK stretch! </vt:lpstr>
      <vt:lpstr>Instructional Activity 3 to Prepare the Learner:</vt:lpstr>
      <vt:lpstr>  Purpose of Jigsaw Reading Activity </vt:lpstr>
      <vt:lpstr>Team Time: 45 minutes</vt:lpstr>
      <vt:lpstr>Debrief: Jigsaw Reading</vt:lpstr>
      <vt:lpstr>Recap of Part One:  Preparing the Learner</vt:lpstr>
      <vt:lpstr>Let’s Chat!</vt:lpstr>
      <vt:lpstr>BREAK TIME (60 MINUTES)</vt:lpstr>
      <vt:lpstr>Welcome Back!</vt:lpstr>
      <vt:lpstr>Part Two of the Model Lesson: Interacting With the Text</vt:lpstr>
      <vt:lpstr>Instructional Activity 4 to Interact With the Text:</vt:lpstr>
      <vt:lpstr>Purpose of Word Clouds to Build  Vocabulary and Understanding</vt:lpstr>
      <vt:lpstr>Team Time: 20 minutes </vt:lpstr>
      <vt:lpstr>Debrief: Word Cloud, Part One</vt:lpstr>
      <vt:lpstr>What Does This Conversation Tell You?  (Transcription of dialogue between students at different levels of language proficiency )</vt:lpstr>
      <vt:lpstr>Instructional Activity 5 to Interact With the Text:</vt:lpstr>
      <vt:lpstr>Purpose of Using Metacognitive Strategies  to Understand the Text</vt:lpstr>
      <vt:lpstr>Team Time: 25 minutes</vt:lpstr>
      <vt:lpstr>Debrief: Metacognitive Strategies </vt:lpstr>
      <vt:lpstr>Let’s Chat!</vt:lpstr>
      <vt:lpstr>Wrap-Up &amp; Preview of Next Session</vt:lpstr>
      <vt:lpstr>Welcome Back!</vt:lpstr>
      <vt:lpstr>Session Overview</vt:lpstr>
      <vt:lpstr>Where Have We Been?</vt:lpstr>
      <vt:lpstr>Where Are We Going Today?</vt:lpstr>
      <vt:lpstr>Instructional Activity 6 to Interact With the Text:</vt:lpstr>
      <vt:lpstr>Purpose of Reading in Four Voices  to Build Fluency</vt:lpstr>
      <vt:lpstr>Reading the Gettysburg Address in Four Voices</vt:lpstr>
      <vt:lpstr>Team Time: 10 minutes</vt:lpstr>
      <vt:lpstr>Debrief: Reading in Four Voices</vt:lpstr>
      <vt:lpstr>Instructional Activity 7 A &amp; B to Interact With the Text:</vt:lpstr>
      <vt:lpstr>Two Close Reading Activities</vt:lpstr>
      <vt:lpstr>Purpose of Close Reading:  Answering Guiding Questions (A)</vt:lpstr>
      <vt:lpstr>Answer Guiding Questions on the Gettysburg Address (A)</vt:lpstr>
      <vt:lpstr>Purpose of Close Reading:  Read and Retell (B)</vt:lpstr>
      <vt:lpstr>Team Time: 25 minutes</vt:lpstr>
      <vt:lpstr>Directions for Read and Retell (B)</vt:lpstr>
      <vt:lpstr>Debrief: Close Reading Activities</vt:lpstr>
      <vt:lpstr>TAKE A QUICK stretch! </vt:lpstr>
      <vt:lpstr>Instructional Activity 8 A, B &amp; C to Interact With the Text:</vt:lpstr>
      <vt:lpstr>Three Language Use Activities</vt:lpstr>
      <vt:lpstr>Purpose of the Literary Device Activity Focused on Repetition (A) </vt:lpstr>
      <vt:lpstr>Purpose of the “Dedicate” Matrix Activity (B) </vt:lpstr>
      <vt:lpstr>Purpose of the Second Look at the  Word Cloud Activity (C)</vt:lpstr>
      <vt:lpstr>Team Time: 50 minutes</vt:lpstr>
      <vt:lpstr>BREAK TIME (60 MINUTES)</vt:lpstr>
      <vt:lpstr>Debrief: Language Use</vt:lpstr>
      <vt:lpstr>Recap of Part Two: Interacting With the Text</vt:lpstr>
      <vt:lpstr>Let’s Chat!</vt:lpstr>
      <vt:lpstr>Part 3 of the Model Lesson:  Extending the Understanding</vt:lpstr>
      <vt:lpstr>Let’s Chat!</vt:lpstr>
      <vt:lpstr>Instructional Activity 9 to Extend the Understanding:</vt:lpstr>
      <vt:lpstr>Purpose of Securing Vocabulary Activity</vt:lpstr>
      <vt:lpstr>Team Time: 25 minutes</vt:lpstr>
      <vt:lpstr>Debrief: Securing Vocabulary</vt:lpstr>
      <vt:lpstr>Instructional Activity 10 to Extend the Understanding:</vt:lpstr>
      <vt:lpstr>Purpose of the Writing “In Your  Own Words” Activity</vt:lpstr>
      <vt:lpstr>Team Time: 20 minutes</vt:lpstr>
      <vt:lpstr>Debrief: "In Your Own Words" </vt:lpstr>
      <vt:lpstr>Recap of Part 3: Extending the Understanding</vt:lpstr>
      <vt:lpstr>Let’s Chat!</vt:lpstr>
      <vt:lpstr>Final Questions &amp; Comments</vt:lpstr>
      <vt:lpstr>Thank you!</vt:lpstr>
    </vt:vector>
  </TitlesOfParts>
  <Manager/>
  <Company>Lilly,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a Language and Content Focus for English Learners</dc:title>
  <dc:subject/>
  <dc:creator>Susan Pimentel</dc:creator>
  <cp:keywords/>
  <dc:description/>
  <cp:lastModifiedBy>Spacone, Ronna</cp:lastModifiedBy>
  <cp:revision>1986</cp:revision>
  <cp:lastPrinted>2021-06-14T21:03:14Z</cp:lastPrinted>
  <dcterms:created xsi:type="dcterms:W3CDTF">2008-12-30T23:46:17Z</dcterms:created>
  <dcterms:modified xsi:type="dcterms:W3CDTF">2025-04-11T21:06:46Z</dcterms:modified>
  <cp:category/>
</cp:coreProperties>
</file>