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88"/>
  </p:notesMasterIdLst>
  <p:handoutMasterIdLst>
    <p:handoutMasterId r:id="rId89"/>
  </p:handoutMasterIdLst>
  <p:sldIdLst>
    <p:sldId id="750" r:id="rId2"/>
    <p:sldId id="770" r:id="rId3"/>
    <p:sldId id="668" r:id="rId4"/>
    <p:sldId id="818" r:id="rId5"/>
    <p:sldId id="787" r:id="rId6"/>
    <p:sldId id="845" r:id="rId7"/>
    <p:sldId id="855" r:id="rId8"/>
    <p:sldId id="517" r:id="rId9"/>
    <p:sldId id="799" r:id="rId10"/>
    <p:sldId id="551" r:id="rId11"/>
    <p:sldId id="835" r:id="rId12"/>
    <p:sldId id="800" r:id="rId13"/>
    <p:sldId id="801" r:id="rId14"/>
    <p:sldId id="494" r:id="rId15"/>
    <p:sldId id="544" r:id="rId16"/>
    <p:sldId id="554" r:id="rId17"/>
    <p:sldId id="874" r:id="rId18"/>
    <p:sldId id="738" r:id="rId19"/>
    <p:sldId id="826" r:id="rId20"/>
    <p:sldId id="875" r:id="rId21"/>
    <p:sldId id="571" r:id="rId22"/>
    <p:sldId id="847" r:id="rId23"/>
    <p:sldId id="846" r:id="rId24"/>
    <p:sldId id="619" r:id="rId25"/>
    <p:sldId id="867" r:id="rId26"/>
    <p:sldId id="868" r:id="rId27"/>
    <p:sldId id="869" r:id="rId28"/>
    <p:sldId id="815" r:id="rId29"/>
    <p:sldId id="802" r:id="rId30"/>
    <p:sldId id="803" r:id="rId31"/>
    <p:sldId id="876" r:id="rId32"/>
    <p:sldId id="824" r:id="rId33"/>
    <p:sldId id="873" r:id="rId34"/>
    <p:sldId id="877" r:id="rId35"/>
    <p:sldId id="568" r:id="rId36"/>
    <p:sldId id="848" r:id="rId37"/>
    <p:sldId id="798" r:id="rId38"/>
    <p:sldId id="804" r:id="rId39"/>
    <p:sldId id="785" r:id="rId40"/>
    <p:sldId id="805" r:id="rId41"/>
    <p:sldId id="745" r:id="rId42"/>
    <p:sldId id="806" r:id="rId43"/>
    <p:sldId id="878" r:id="rId44"/>
    <p:sldId id="781" r:id="rId45"/>
    <p:sldId id="573" r:id="rId46"/>
    <p:sldId id="849" r:id="rId47"/>
    <p:sldId id="560" r:id="rId48"/>
    <p:sldId id="814" r:id="rId49"/>
    <p:sldId id="856" r:id="rId50"/>
    <p:sldId id="574" r:id="rId51"/>
    <p:sldId id="850" r:id="rId52"/>
    <p:sldId id="827" r:id="rId53"/>
    <p:sldId id="572" r:id="rId54"/>
    <p:sldId id="851" r:id="rId55"/>
    <p:sldId id="508" r:id="rId56"/>
    <p:sldId id="828" r:id="rId57"/>
    <p:sldId id="757" r:id="rId58"/>
    <p:sldId id="831" r:id="rId59"/>
    <p:sldId id="853" r:id="rId60"/>
    <p:sldId id="858" r:id="rId61"/>
    <p:sldId id="575" r:id="rId62"/>
    <p:sldId id="852" r:id="rId63"/>
    <p:sldId id="501" r:id="rId64"/>
    <p:sldId id="788" r:id="rId65"/>
    <p:sldId id="808" r:id="rId66"/>
    <p:sldId id="879" r:id="rId67"/>
    <p:sldId id="880" r:id="rId68"/>
    <p:sldId id="881" r:id="rId69"/>
    <p:sldId id="518" r:id="rId70"/>
    <p:sldId id="809" r:id="rId71"/>
    <p:sldId id="810" r:id="rId72"/>
    <p:sldId id="819" r:id="rId73"/>
    <p:sldId id="563" r:id="rId74"/>
    <p:sldId id="820" r:id="rId75"/>
    <p:sldId id="797" r:id="rId76"/>
    <p:sldId id="821" r:id="rId77"/>
    <p:sldId id="822" r:id="rId78"/>
    <p:sldId id="857" r:id="rId79"/>
    <p:sldId id="587" r:id="rId80"/>
    <p:sldId id="854" r:id="rId81"/>
    <p:sldId id="539" r:id="rId82"/>
    <p:sldId id="613" r:id="rId83"/>
    <p:sldId id="793" r:id="rId84"/>
    <p:sldId id="606" r:id="rId85"/>
    <p:sldId id="784" r:id="rId86"/>
    <p:sldId id="570" r:id="rId87"/>
  </p:sldIdLst>
  <p:sldSz cx="9144000" cy="6858000" type="overhead"/>
  <p:notesSz cx="7102475" cy="9388475"/>
  <p:defaultTextStyle>
    <a:defPPr>
      <a:defRPr lang="en-US"/>
    </a:defPPr>
    <a:lvl1pPr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orient="horz" pos="1872">
          <p15:clr>
            <a:srgbClr val="A4A3A4"/>
          </p15:clr>
        </p15:guide>
        <p15:guide id="3" pos="624">
          <p15:clr>
            <a:srgbClr val="A4A3A4"/>
          </p15:clr>
        </p15:guide>
        <p15:guide id="4" pos="5568">
          <p15:clr>
            <a:srgbClr val="A4A3A4"/>
          </p15:clr>
        </p15:guide>
        <p15:guide id="5" pos="864">
          <p15:clr>
            <a:srgbClr val="A4A3A4"/>
          </p15:clr>
        </p15:guide>
      </p15:sldGuideLst>
    </p:ext>
    <p:ext uri="{2D200454-40CA-4A62-9FC3-DE9A4176ACB9}">
      <p15:notesGuideLst xmlns:p15="http://schemas.microsoft.com/office/powerpoint/2012/main">
        <p15:guide id="1" orient="horz" pos="2956" userDrawn="1">
          <p15:clr>
            <a:srgbClr val="A4A3A4"/>
          </p15:clr>
        </p15:guide>
        <p15:guide id="2" pos="223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7E5441-9832-C233-AF0C-5E9CB20A7833}" name="Sue Pimentel" initials="MOU" userId="Sue Pimente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EMK" initials="E" lastIdx="249" clrIdx="6">
    <p:extLst>
      <p:ext uri="{19B8F6BF-5375-455C-9EA6-DF929625EA0E}">
        <p15:presenceInfo xmlns:p15="http://schemas.microsoft.com/office/powerpoint/2012/main" userId="EMK" providerId="None"/>
      </p:ext>
    </p:extLst>
  </p:cmAuthor>
  <p:cmAuthor id="1" name="Sue Pimentel" initials="SP" lastIdx="373" clrIdx="0">
    <p:extLst>
      <p:ext uri="{19B8F6BF-5375-455C-9EA6-DF929625EA0E}">
        <p15:presenceInfo xmlns:p15="http://schemas.microsoft.com/office/powerpoint/2012/main" userId="S::spimentel@studentsachieve.net::2bfadfcf-b4cd-441a-8564-d0d253d017ce" providerId="AD"/>
      </p:ext>
    </p:extLst>
  </p:cmAuthor>
  <p:cmAuthor id="8" name="Nicole Bravo" initials="NB [3]" lastIdx="1" clrIdx="7">
    <p:extLst>
      <p:ext uri="{19B8F6BF-5375-455C-9EA6-DF929625EA0E}">
        <p15:presenceInfo xmlns:p15="http://schemas.microsoft.com/office/powerpoint/2012/main" userId="S::nbravo@studentsachieve.net::b1bea685-5dc1-422c-b885-3190c62a958b" providerId="AD"/>
      </p:ext>
    </p:extLst>
  </p:cmAuthor>
  <p:cmAuthor id="2" name="Nicole Bravo" initials="NB" lastIdx="12" clrIdx="1">
    <p:extLst>
      <p:ext uri="{19B8F6BF-5375-455C-9EA6-DF929625EA0E}">
        <p15:presenceInfo xmlns:p15="http://schemas.microsoft.com/office/powerpoint/2012/main" userId="S::nbravo@standardswork.org::b12bd0f0-a70a-4e99-aab9-169971280aa0" providerId="AD"/>
      </p:ext>
    </p:extLst>
  </p:cmAuthor>
  <p:cmAuthor id="9" name="Nicole Bravo" initials="NB [4]" lastIdx="28" clrIdx="8">
    <p:extLst>
      <p:ext uri="{19B8F6BF-5375-455C-9EA6-DF929625EA0E}">
        <p15:presenceInfo xmlns:p15="http://schemas.microsoft.com/office/powerpoint/2012/main" userId="S::nicole.bravo@newventurefund.org::2f1cd653-a797-4885-8006-739dcf5b6e64" providerId="AD"/>
      </p:ext>
    </p:extLst>
  </p:cmAuthor>
  <p:cmAuthor id="3" name="chonda long" initials="cl" lastIdx="213" clrIdx="2">
    <p:extLst>
      <p:ext uri="{19B8F6BF-5375-455C-9EA6-DF929625EA0E}">
        <p15:presenceInfo xmlns:p15="http://schemas.microsoft.com/office/powerpoint/2012/main" userId="5ca03beccab6ec03" providerId="Windows Live"/>
      </p:ext>
    </p:extLst>
  </p:cmAuthor>
  <p:cmAuthor id="4" name="Chonda Long" initials="CL" lastIdx="37" clrIdx="3">
    <p:extLst>
      <p:ext uri="{19B8F6BF-5375-455C-9EA6-DF929625EA0E}">
        <p15:presenceInfo xmlns:p15="http://schemas.microsoft.com/office/powerpoint/2012/main" userId="S::clong@nctm.org::9c71205c-8e5c-4bb0-9450-f7bae41045c5" providerId="AD"/>
      </p:ext>
    </p:extLst>
  </p:cmAuthor>
  <p:cmAuthor id="5" name="Harold Asturias" initials="HA" lastIdx="3" clrIdx="4">
    <p:extLst>
      <p:ext uri="{19B8F6BF-5375-455C-9EA6-DF929625EA0E}">
        <p15:presenceInfo xmlns:p15="http://schemas.microsoft.com/office/powerpoint/2012/main" userId="911a69d0243198d7" providerId="Windows Live"/>
      </p:ext>
    </p:extLst>
  </p:cmAuthor>
  <p:cmAuthor id="6" name="Nicole Bravo" initials="NB [2]" lastIdx="32" clrIdx="5">
    <p:extLst>
      <p:ext uri="{19B8F6BF-5375-455C-9EA6-DF929625EA0E}">
        <p15:presenceInfo xmlns:p15="http://schemas.microsoft.com/office/powerpoint/2012/main" userId="Nicole Bra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45D90"/>
    <a:srgbClr val="1F497D"/>
    <a:srgbClr val="C2262C"/>
    <a:srgbClr val="E3A74F"/>
    <a:srgbClr val="CDC46E"/>
    <a:srgbClr val="7F2ADF"/>
    <a:srgbClr val="DBD6DF"/>
    <a:srgbClr val="29252D"/>
    <a:srgbClr val="683B43"/>
    <a:srgbClr val="4528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autoAdjust="0"/>
    <p:restoredTop sz="86371" autoAdjust="0"/>
  </p:normalViewPr>
  <p:slideViewPr>
    <p:cSldViewPr>
      <p:cViewPr varScale="1">
        <p:scale>
          <a:sx n="56" d="100"/>
          <a:sy n="56" d="100"/>
        </p:scale>
        <p:origin x="590" y="31"/>
      </p:cViewPr>
      <p:guideLst>
        <p:guide orient="horz" pos="672"/>
        <p:guide orient="horz" pos="1872"/>
        <p:guide pos="624"/>
        <p:guide pos="5568"/>
        <p:guide pos="864"/>
      </p:guideLst>
    </p:cSldViewPr>
  </p:slideViewPr>
  <p:outlineViewPr>
    <p:cViewPr>
      <p:scale>
        <a:sx n="33" d="100"/>
        <a:sy n="33" d="100"/>
      </p:scale>
      <p:origin x="0" y="-54064"/>
    </p:cViewPr>
  </p:outlineViewPr>
  <p:notesTextViewPr>
    <p:cViewPr>
      <p:scale>
        <a:sx n="90" d="100"/>
        <a:sy n="90" d="100"/>
      </p:scale>
      <p:origin x="0" y="0"/>
    </p:cViewPr>
  </p:notesTextViewPr>
  <p:sorterViewPr>
    <p:cViewPr varScale="1">
      <p:scale>
        <a:sx n="1" d="1"/>
        <a:sy n="1" d="1"/>
      </p:scale>
      <p:origin x="0" y="-2740"/>
    </p:cViewPr>
  </p:sorterViewPr>
  <p:notesViewPr>
    <p:cSldViewPr>
      <p:cViewPr>
        <p:scale>
          <a:sx n="88" d="100"/>
          <a:sy n="88" d="100"/>
        </p:scale>
        <p:origin x="3756" y="-90"/>
      </p:cViewPr>
      <p:guideLst>
        <p:guide orient="horz" pos="2956"/>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95" Type="http://schemas.microsoft.com/office/2018/10/relationships/authors" Targe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5146945-2606-C84B-AF9D-B78F0143D1E5}"/>
              </a:ext>
            </a:extLst>
          </p:cNvPr>
          <p:cNvSpPr>
            <a:spLocks noChangeArrowheads="1"/>
          </p:cNvSpPr>
          <p:nvPr/>
        </p:nvSpPr>
        <p:spPr bwMode="auto">
          <a:xfrm>
            <a:off x="3193536" y="8943699"/>
            <a:ext cx="713793" cy="26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605" tIns="45802" rIns="91605" bIns="45802">
            <a:spAutoFit/>
          </a:bodyPr>
          <a:lstStyle>
            <a:lvl1pPr defTabSz="892175">
              <a:defRPr sz="2200" b="1">
                <a:solidFill>
                  <a:schemeClr val="tx1"/>
                </a:solidFill>
                <a:latin typeface="Times New Roman" charset="0"/>
                <a:ea typeface="MS PGothic" charset="-128"/>
              </a:defRPr>
            </a:lvl1pPr>
            <a:lvl2pPr marL="742950" indent="-285750" defTabSz="892175">
              <a:defRPr sz="2200" b="1">
                <a:solidFill>
                  <a:schemeClr val="tx1"/>
                </a:solidFill>
                <a:latin typeface="Times New Roman" charset="0"/>
                <a:ea typeface="MS PGothic" charset="-128"/>
              </a:defRPr>
            </a:lvl2pPr>
            <a:lvl3pPr marL="1143000" indent="-228600" defTabSz="892175">
              <a:defRPr sz="2200" b="1">
                <a:solidFill>
                  <a:schemeClr val="tx1"/>
                </a:solidFill>
                <a:latin typeface="Times New Roman" charset="0"/>
                <a:ea typeface="MS PGothic" charset="-128"/>
              </a:defRPr>
            </a:lvl3pPr>
            <a:lvl4pPr marL="1600200" indent="-228600" defTabSz="892175">
              <a:defRPr sz="2200" b="1">
                <a:solidFill>
                  <a:schemeClr val="tx1"/>
                </a:solidFill>
                <a:latin typeface="Times New Roman" charset="0"/>
                <a:ea typeface="MS PGothic" charset="-128"/>
              </a:defRPr>
            </a:lvl4pPr>
            <a:lvl5pPr marL="2057400" indent="-228600" defTabSz="892175">
              <a:defRPr sz="2200" b="1">
                <a:solidFill>
                  <a:schemeClr val="tx1"/>
                </a:solidFill>
                <a:latin typeface="Times New Roman" charset="0"/>
                <a:ea typeface="MS PGothic" charset="-128"/>
              </a:defRPr>
            </a:lvl5pPr>
            <a:lvl6pPr marL="2514600" indent="-228600" defTabSz="892175" eaLnBrk="0" fontAlgn="base" hangingPunct="0">
              <a:spcBef>
                <a:spcPct val="0"/>
              </a:spcBef>
              <a:spcAft>
                <a:spcPct val="0"/>
              </a:spcAft>
              <a:defRPr sz="2200" b="1">
                <a:solidFill>
                  <a:schemeClr val="tx1"/>
                </a:solidFill>
                <a:latin typeface="Times New Roman" charset="0"/>
                <a:ea typeface="MS PGothic" charset="-128"/>
              </a:defRPr>
            </a:lvl6pPr>
            <a:lvl7pPr marL="2971800" indent="-228600" defTabSz="892175" eaLnBrk="0" fontAlgn="base" hangingPunct="0">
              <a:spcBef>
                <a:spcPct val="0"/>
              </a:spcBef>
              <a:spcAft>
                <a:spcPct val="0"/>
              </a:spcAft>
              <a:defRPr sz="2200" b="1">
                <a:solidFill>
                  <a:schemeClr val="tx1"/>
                </a:solidFill>
                <a:latin typeface="Times New Roman" charset="0"/>
                <a:ea typeface="MS PGothic" charset="-128"/>
              </a:defRPr>
            </a:lvl7pPr>
            <a:lvl8pPr marL="3429000" indent="-228600" defTabSz="892175" eaLnBrk="0" fontAlgn="base" hangingPunct="0">
              <a:spcBef>
                <a:spcPct val="0"/>
              </a:spcBef>
              <a:spcAft>
                <a:spcPct val="0"/>
              </a:spcAft>
              <a:defRPr sz="2200" b="1">
                <a:solidFill>
                  <a:schemeClr val="tx1"/>
                </a:solidFill>
                <a:latin typeface="Times New Roman" charset="0"/>
                <a:ea typeface="MS PGothic" charset="-128"/>
              </a:defRPr>
            </a:lvl8pPr>
            <a:lvl9pPr marL="3886200" indent="-228600" defTabSz="892175" eaLnBrk="0" fontAlgn="base" hangingPunct="0">
              <a:spcBef>
                <a:spcPct val="0"/>
              </a:spcBef>
              <a:spcAft>
                <a:spcPct val="0"/>
              </a:spcAft>
              <a:defRPr sz="2200" b="1">
                <a:solidFill>
                  <a:schemeClr val="tx1"/>
                </a:solidFill>
                <a:latin typeface="Times New Roman" charset="0"/>
                <a:ea typeface="MS PGothic" charset="-128"/>
              </a:defRPr>
            </a:lvl9pPr>
          </a:lstStyle>
          <a:p>
            <a:pPr algn="ctr">
              <a:lnSpc>
                <a:spcPct val="90000"/>
              </a:lnSpc>
              <a:defRPr/>
            </a:pPr>
            <a:r>
              <a:rPr lang="en-US" altLang="x-none" sz="1200" b="0" dirty="0"/>
              <a:t>Page </a:t>
            </a:r>
            <a:fld id="{3FEEC848-EF6B-FB4B-A7BA-6ACEE9FE3A73}" type="slidenum">
              <a:rPr lang="en-US" altLang="x-none" sz="1200" b="0"/>
              <a:pPr algn="ctr">
                <a:lnSpc>
                  <a:spcPct val="90000"/>
                </a:lnSpc>
                <a:defRPr/>
              </a:pPr>
              <a:t>‹#›</a:t>
            </a:fld>
            <a:endParaRPr lang="en-US" altLang="x-none" sz="1200" b="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BDDA0F-AEF1-C54E-82B0-12AB9898F338}"/>
              </a:ext>
            </a:extLst>
          </p:cNvPr>
          <p:cNvSpPr>
            <a:spLocks noGrp="1" noChangeArrowheads="1"/>
          </p:cNvSpPr>
          <p:nvPr>
            <p:ph type="body" sz="quarter" idx="3"/>
          </p:nvPr>
        </p:nvSpPr>
        <p:spPr bwMode="auto">
          <a:xfrm>
            <a:off x="947427" y="4459004"/>
            <a:ext cx="5207622" cy="4224572"/>
          </a:xfrm>
          <a:prstGeom prst="rect">
            <a:avLst/>
          </a:prstGeom>
          <a:noFill/>
          <a:ln w="12700">
            <a:noFill/>
            <a:miter lim="800000"/>
            <a:headEnd/>
            <a:tailEnd/>
          </a:ln>
          <a:effectLst/>
        </p:spPr>
        <p:txBody>
          <a:bodyPr vert="horz" wrap="square" lIns="96511" tIns="47437" rIns="96511" bIns="47437"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3" name="Rectangle 3">
            <a:extLst>
              <a:ext uri="{FF2B5EF4-FFF2-40B4-BE49-F238E27FC236}">
                <a16:creationId xmlns:a16="http://schemas.microsoft.com/office/drawing/2014/main" id="{6F5CA503-2D91-3749-B16E-5574067CC429}"/>
              </a:ext>
            </a:extLst>
          </p:cNvPr>
          <p:cNvSpPr>
            <a:spLocks noChangeArrowheads="1"/>
          </p:cNvSpPr>
          <p:nvPr/>
        </p:nvSpPr>
        <p:spPr bwMode="auto">
          <a:xfrm>
            <a:off x="3198371" y="8943698"/>
            <a:ext cx="704124" cy="25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605" tIns="45802" rIns="91605" bIns="45802">
            <a:spAutoFit/>
          </a:bodyPr>
          <a:lstStyle>
            <a:lvl1pPr defTabSz="892175">
              <a:defRPr sz="2200" b="1">
                <a:solidFill>
                  <a:schemeClr val="tx1"/>
                </a:solidFill>
                <a:latin typeface="Times New Roman" charset="0"/>
                <a:ea typeface="MS PGothic" charset="-128"/>
              </a:defRPr>
            </a:lvl1pPr>
            <a:lvl2pPr marL="742950" indent="-285750" defTabSz="892175">
              <a:defRPr sz="2200" b="1">
                <a:solidFill>
                  <a:schemeClr val="tx1"/>
                </a:solidFill>
                <a:latin typeface="Times New Roman" charset="0"/>
                <a:ea typeface="MS PGothic" charset="-128"/>
              </a:defRPr>
            </a:lvl2pPr>
            <a:lvl3pPr marL="1143000" indent="-228600" defTabSz="892175">
              <a:defRPr sz="2200" b="1">
                <a:solidFill>
                  <a:schemeClr val="tx1"/>
                </a:solidFill>
                <a:latin typeface="Times New Roman" charset="0"/>
                <a:ea typeface="MS PGothic" charset="-128"/>
              </a:defRPr>
            </a:lvl3pPr>
            <a:lvl4pPr marL="1600200" indent="-228600" defTabSz="892175">
              <a:defRPr sz="2200" b="1">
                <a:solidFill>
                  <a:schemeClr val="tx1"/>
                </a:solidFill>
                <a:latin typeface="Times New Roman" charset="0"/>
                <a:ea typeface="MS PGothic" charset="-128"/>
              </a:defRPr>
            </a:lvl4pPr>
            <a:lvl5pPr marL="2057400" indent="-228600" defTabSz="892175">
              <a:defRPr sz="2200" b="1">
                <a:solidFill>
                  <a:schemeClr val="tx1"/>
                </a:solidFill>
                <a:latin typeface="Times New Roman" charset="0"/>
                <a:ea typeface="MS PGothic" charset="-128"/>
              </a:defRPr>
            </a:lvl5pPr>
            <a:lvl6pPr marL="2514600" indent="-228600" defTabSz="892175" eaLnBrk="0" fontAlgn="base" hangingPunct="0">
              <a:spcBef>
                <a:spcPct val="0"/>
              </a:spcBef>
              <a:spcAft>
                <a:spcPct val="0"/>
              </a:spcAft>
              <a:defRPr sz="2200" b="1">
                <a:solidFill>
                  <a:schemeClr val="tx1"/>
                </a:solidFill>
                <a:latin typeface="Times New Roman" charset="0"/>
                <a:ea typeface="MS PGothic" charset="-128"/>
              </a:defRPr>
            </a:lvl6pPr>
            <a:lvl7pPr marL="2971800" indent="-228600" defTabSz="892175" eaLnBrk="0" fontAlgn="base" hangingPunct="0">
              <a:spcBef>
                <a:spcPct val="0"/>
              </a:spcBef>
              <a:spcAft>
                <a:spcPct val="0"/>
              </a:spcAft>
              <a:defRPr sz="2200" b="1">
                <a:solidFill>
                  <a:schemeClr val="tx1"/>
                </a:solidFill>
                <a:latin typeface="Times New Roman" charset="0"/>
                <a:ea typeface="MS PGothic" charset="-128"/>
              </a:defRPr>
            </a:lvl7pPr>
            <a:lvl8pPr marL="3429000" indent="-228600" defTabSz="892175" eaLnBrk="0" fontAlgn="base" hangingPunct="0">
              <a:spcBef>
                <a:spcPct val="0"/>
              </a:spcBef>
              <a:spcAft>
                <a:spcPct val="0"/>
              </a:spcAft>
              <a:defRPr sz="2200" b="1">
                <a:solidFill>
                  <a:schemeClr val="tx1"/>
                </a:solidFill>
                <a:latin typeface="Times New Roman" charset="0"/>
                <a:ea typeface="MS PGothic" charset="-128"/>
              </a:defRPr>
            </a:lvl8pPr>
            <a:lvl9pPr marL="3886200" indent="-228600" defTabSz="892175" eaLnBrk="0" fontAlgn="base" hangingPunct="0">
              <a:spcBef>
                <a:spcPct val="0"/>
              </a:spcBef>
              <a:spcAft>
                <a:spcPct val="0"/>
              </a:spcAft>
              <a:defRPr sz="2200" b="1">
                <a:solidFill>
                  <a:schemeClr val="tx1"/>
                </a:solidFill>
                <a:latin typeface="Times New Roman" charset="0"/>
                <a:ea typeface="MS PGothic" charset="-128"/>
              </a:defRPr>
            </a:lvl9pPr>
          </a:lstStyle>
          <a:p>
            <a:pPr algn="ctr">
              <a:lnSpc>
                <a:spcPct val="90000"/>
              </a:lnSpc>
              <a:defRPr/>
            </a:pPr>
            <a:r>
              <a:rPr lang="en-US" altLang="x-none" sz="1200" b="0" dirty="0"/>
              <a:t>Page </a:t>
            </a:r>
            <a:fld id="{C09623CB-917F-F648-9373-3E08F21B998A}" type="slidenum">
              <a:rPr lang="en-US" altLang="x-none" sz="1200" b="0" smtClean="0"/>
              <a:pPr algn="ctr">
                <a:lnSpc>
                  <a:spcPct val="90000"/>
                </a:lnSpc>
                <a:defRPr/>
              </a:pPr>
              <a:t>‹#›</a:t>
            </a:fld>
            <a:endParaRPr lang="en-US" altLang="x-none" sz="1200" b="0" dirty="0"/>
          </a:p>
        </p:txBody>
      </p:sp>
      <p:sp>
        <p:nvSpPr>
          <p:cNvPr id="4100" name="Rectangle 4">
            <a:extLst>
              <a:ext uri="{FF2B5EF4-FFF2-40B4-BE49-F238E27FC236}">
                <a16:creationId xmlns:a16="http://schemas.microsoft.com/office/drawing/2014/main" id="{B329D80D-B195-E74D-B6EA-A123BDD302E9}"/>
              </a:ext>
            </a:extLst>
          </p:cNvPr>
          <p:cNvSpPr>
            <a:spLocks noGrp="1" noRot="1" noChangeAspect="1" noChangeArrowheads="1" noTextEdit="1"/>
          </p:cNvSpPr>
          <p:nvPr>
            <p:ph type="sldImg" idx="2"/>
          </p:nvPr>
        </p:nvSpPr>
        <p:spPr bwMode="auto">
          <a:xfrm>
            <a:off x="1209675" y="708025"/>
            <a:ext cx="4683125" cy="3513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1pPr>
    <a:lvl2pPr marL="461963"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2pPr>
    <a:lvl3pPr marL="923925"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3pPr>
    <a:lvl4pPr marL="1385888"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4pPr>
    <a:lvl5pPr marL="1847850"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ll.stanford.edu/sites/default/files/u6232/ULSCALE_ToA_Principles_MLRs__Final_v2.0_030217.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ll.stanford.edu/sites/default/files/u6232/ULSCALE_ToA_Principles_MLRs__Final_v2.0_030217.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To get to know participants’ familiarity with mathematics and the CCR content and practice standards.</a:t>
            </a:r>
          </a:p>
          <a:p>
            <a:endParaRPr lang="en-US" dirty="0"/>
          </a:p>
          <a:p>
            <a:r>
              <a:rPr lang="en-US" b="1" dirty="0"/>
              <a:t>Facilitator talking points:</a:t>
            </a:r>
          </a:p>
          <a:p>
            <a:endParaRPr lang="en-US" dirty="0"/>
          </a:p>
          <a:p>
            <a:r>
              <a:rPr lang="en-US" b="1" dirty="0"/>
              <a:t>Facilitator notes: </a:t>
            </a:r>
          </a:p>
          <a:p>
            <a:pPr marL="173662" indent="-173662">
              <a:buFont typeface="Arial" panose="020B0604020202020204" pitchFamily="34" charset="0"/>
              <a:buChar char="•"/>
            </a:pPr>
            <a:r>
              <a:rPr lang="en-US" dirty="0"/>
              <a:t>As people join, remind participants to put their answers in the chat.</a:t>
            </a:r>
          </a:p>
        </p:txBody>
      </p:sp>
    </p:spTree>
    <p:extLst>
      <p:ext uri="{BB962C8B-B14F-4D97-AF65-F5344CB8AC3E}">
        <p14:creationId xmlns:p14="http://schemas.microsoft.com/office/powerpoint/2010/main" val="3067789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Language and content learning are interconnected.</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Here are four key ideas about language that should be kept in mind as we work together throughout the day.</a:t>
            </a:r>
          </a:p>
          <a:p>
            <a:pPr marL="699471" lvl="1" indent="-231549">
              <a:buFont typeface="+mj-lt"/>
              <a:buAutoNum type="arabicPeriod"/>
            </a:pPr>
            <a:r>
              <a:rPr lang="en-US" altLang="en-US" b="0" dirty="0">
                <a:latin typeface="Calibri" panose="020F0502020204030204" pitchFamily="34" charset="0"/>
              </a:rPr>
              <a:t>Learning language is intimately tied to learning content (the language used within that content). When you learn in a discipline, you must learn the language of that discipline.</a:t>
            </a:r>
          </a:p>
          <a:p>
            <a:pPr marL="699471" lvl="1" indent="-231549">
              <a:buFont typeface="+mj-lt"/>
              <a:buAutoNum type="arabicPeriod"/>
            </a:pPr>
            <a:r>
              <a:rPr lang="en-US" altLang="en-US" b="0" dirty="0">
                <a:latin typeface="Calibri" panose="020F0502020204030204" pitchFamily="34" charset="0"/>
              </a:rPr>
              <a:t>Language can be thought of differently—it is a tool for sensemaking, understanding, communicating, and thinking,</a:t>
            </a:r>
          </a:p>
          <a:p>
            <a:pPr marL="699471" lvl="1" indent="-231549">
              <a:buFont typeface="+mj-lt"/>
              <a:buAutoNum type="arabicPeriod"/>
            </a:pPr>
            <a:r>
              <a:rPr lang="en-US" altLang="en-US" b="0" dirty="0">
                <a:latin typeface="Calibri" panose="020F0502020204030204" pitchFamily="34" charset="0"/>
              </a:rPr>
              <a:t>Language is a structure that can help us learn math.</a:t>
            </a:r>
          </a:p>
          <a:p>
            <a:pPr marL="699471" lvl="1" indent="-231549">
              <a:buFont typeface="+mj-lt"/>
              <a:buAutoNum type="arabicPeriod"/>
            </a:pPr>
            <a:r>
              <a:rPr lang="en-US" altLang="en-US" b="0" dirty="0">
                <a:latin typeface="Calibri" panose="020F0502020204030204" pitchFamily="34" charset="0"/>
              </a:rPr>
              <a:t>Student discussion leads to co-construction of meaning.</a:t>
            </a:r>
          </a:p>
          <a:p>
            <a:pPr marL="173662" indent="-173662">
              <a:buFont typeface="Arial" panose="020B0604020202020204" pitchFamily="34" charset="0"/>
              <a:buChar char="•"/>
            </a:pPr>
            <a:r>
              <a:rPr lang="en-US" altLang="en-US" b="0" dirty="0">
                <a:latin typeface="Calibri" panose="020F0502020204030204" pitchFamily="34" charset="0"/>
              </a:rPr>
              <a:t>Understand that math is a verbal undertaking.</a:t>
            </a:r>
          </a:p>
          <a:p>
            <a:pPr marL="173662" indent="-173662">
              <a:buFont typeface="Arial" panose="020B0604020202020204" pitchFamily="34" charset="0"/>
              <a:buChar char="•"/>
            </a:pPr>
            <a:r>
              <a:rPr lang="en-US" altLang="en-US" b="0" dirty="0">
                <a:latin typeface="Calibri" panose="020F0502020204030204" pitchFamily="34" charset="0"/>
              </a:rPr>
              <a:t>Educators must understand these connections and need to create opportunities for students to see and understand the connections.</a:t>
            </a:r>
          </a:p>
          <a:p>
            <a:endParaRPr lang="en-US" altLang="en-US" b="0" dirty="0">
              <a:latin typeface="Calibri" panose="020F0502020204030204" pitchFamily="34" charset="0"/>
            </a:endParaRPr>
          </a:p>
          <a:p>
            <a:pPr defTabSz="935844">
              <a:defRPr/>
            </a:pPr>
            <a:r>
              <a:rPr lang="en-US" altLang="en-US" b="1" dirty="0">
                <a:latin typeface="Calibri" panose="020F0502020204030204" pitchFamily="34" charset="0"/>
              </a:rPr>
              <a:t>Facilitator notes</a:t>
            </a:r>
            <a:r>
              <a:rPr lang="en-US" altLang="en-US" b="0" dirty="0">
                <a:latin typeface="Calibri" panose="020F0502020204030204" pitchFamily="34" charset="0"/>
              </a:rPr>
              <a:t>:</a:t>
            </a:r>
          </a:p>
          <a:p>
            <a:endParaRPr lang="en-US" altLang="en-US" b="0" dirty="0">
              <a:latin typeface="Calibri" panose="020F0502020204030204" pitchFamily="34" charset="0"/>
            </a:endParaRPr>
          </a:p>
          <a:p>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3412720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We want students to have experience with all aspects of mathematical proficiency.</a:t>
            </a:r>
          </a:p>
          <a:p>
            <a:endParaRPr lang="en-US" dirty="0"/>
          </a:p>
          <a:p>
            <a:r>
              <a:rPr lang="en-US" b="1" dirty="0"/>
              <a:t>Facilitator talking points:</a:t>
            </a:r>
          </a:p>
          <a:p>
            <a:pPr marL="173662" indent="-173662" defTabSz="935844">
              <a:buFont typeface="Arial" panose="020B0604020202020204" pitchFamily="34" charset="0"/>
              <a:buChar char="•"/>
              <a:defRPr/>
            </a:pPr>
            <a:r>
              <a:rPr lang="en-US" dirty="0"/>
              <a:t>One first step in creating a coherent learning experience for English learners is to understand what it means to be proficient at "doing math.”</a:t>
            </a:r>
          </a:p>
          <a:p>
            <a:pPr marL="173662" indent="-173662" defTabSz="935844">
              <a:buFont typeface="Arial" panose="020B0604020202020204" pitchFamily="34" charset="0"/>
              <a:buChar char="•"/>
              <a:defRPr/>
            </a:pPr>
            <a:r>
              <a:rPr lang="en-US" dirty="0"/>
              <a:t>We all have ideas about what that means. Let’s explore them together.</a:t>
            </a:r>
          </a:p>
          <a:p>
            <a:pPr marL="173662" indent="-173662">
              <a:buFont typeface="Arial" panose="020B0604020202020204" pitchFamily="34" charset="0"/>
              <a:buChar char="•"/>
            </a:pPr>
            <a:r>
              <a:rPr lang="en-US" b="0" dirty="0"/>
              <a:t>Pose each question to participants.</a:t>
            </a:r>
          </a:p>
          <a:p>
            <a:endParaRPr lang="en-US" b="1" dirty="0"/>
          </a:p>
          <a:p>
            <a:r>
              <a:rPr lang="en-US" b="1" dirty="0"/>
              <a:t>Facilitator notes: </a:t>
            </a:r>
          </a:p>
          <a:p>
            <a:pPr marL="173662" indent="-173662">
              <a:buFont typeface="Arial" panose="020B0604020202020204" pitchFamily="34" charset="0"/>
              <a:buChar char="•"/>
            </a:pPr>
            <a:r>
              <a:rPr lang="en-US" dirty="0"/>
              <a:t>Participants should answer the prompts one at a time in the chat.</a:t>
            </a:r>
          </a:p>
          <a:p>
            <a:pPr marL="173662" indent="-173662">
              <a:buFont typeface="Arial" panose="020B0604020202020204" pitchFamily="34" charset="0"/>
              <a:buChar char="•"/>
            </a:pPr>
            <a:r>
              <a:rPr lang="en-US" dirty="0"/>
              <a:t>Facilitator will highlight answers in the chat. The facilitator might ask someone to elaborate on their answer if necessary.</a:t>
            </a:r>
          </a:p>
        </p:txBody>
      </p:sp>
    </p:spTree>
    <p:extLst>
      <p:ext uri="{BB962C8B-B14F-4D97-AF65-F5344CB8AC3E}">
        <p14:creationId xmlns:p14="http://schemas.microsoft.com/office/powerpoint/2010/main" val="13691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define mathematical proficiency and summarize what was discussed in team time.</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These five areas define what it means to do mathematics, to be proficient in mathematics — proficient in the way that mathematicians “do mathematics.”</a:t>
            </a:r>
          </a:p>
          <a:p>
            <a:pPr marL="173662" indent="-173662">
              <a:buFont typeface="Arial" panose="020B0604020202020204" pitchFamily="34" charset="0"/>
              <a:buChar char="•"/>
              <a:defRPr/>
            </a:pPr>
            <a:r>
              <a:rPr lang="en-US" altLang="en-US" b="0" dirty="0">
                <a:latin typeface="Calibri" panose="020F0502020204030204" pitchFamily="34" charset="0"/>
              </a:rPr>
              <a:t>The content of this slide is connected to the mathematical practices. Each practice starts with “mathematically proficient students.” The standards for mathematical practice are based on the National Council of Teachers of Mathematics’ (NCTM) process standards. They also use the strands of mathematical proficiency that come out of the National Research Council’s report </a:t>
            </a:r>
            <a:r>
              <a:rPr lang="en-US" altLang="en-US" b="0" i="1" dirty="0">
                <a:latin typeface="Calibri" panose="020F0502020204030204" pitchFamily="34" charset="0"/>
              </a:rPr>
              <a:t>Adding it Up</a:t>
            </a:r>
            <a:r>
              <a:rPr lang="en-US" altLang="en-US" b="0" i="0" dirty="0">
                <a:latin typeface="Calibri" panose="020F0502020204030204" pitchFamily="34" charset="0"/>
              </a:rPr>
              <a:t>, as described on slide.</a:t>
            </a:r>
          </a:p>
          <a:p>
            <a:pPr marL="173662" indent="-173662">
              <a:buFont typeface="Arial" panose="020B0604020202020204" pitchFamily="34" charset="0"/>
              <a:buChar char="•"/>
              <a:defRPr/>
            </a:pPr>
            <a:r>
              <a:rPr lang="en-US" altLang="en-US" b="0" dirty="0">
                <a:latin typeface="Calibri" panose="020F0502020204030204" pitchFamily="34" charset="0"/>
              </a:rPr>
              <a:t>Much like a balanced diet, we want students to do three things. We want them to develop facility with procedures and skills, understand concepts deeply, and connect the two to solve problems. In addition, we want them to do that with a productive disposition and be able to adapt to novel situations.</a:t>
            </a:r>
          </a:p>
          <a:p>
            <a:pPr marL="173662" indent="-173662">
              <a:buFont typeface="Arial" panose="020B0604020202020204" pitchFamily="34" charset="0"/>
              <a:buChar char="•"/>
              <a:defRPr/>
            </a:pPr>
            <a:r>
              <a:rPr lang="en-US" altLang="en-US" b="0" i="0" dirty="0">
                <a:solidFill>
                  <a:srgbClr val="FF0000"/>
                </a:solidFill>
                <a:latin typeface="Calibri" panose="020F0502020204030204" pitchFamily="34" charset="0"/>
              </a:rPr>
              <a:t>Lastly, these are the defined areas taken from the </a:t>
            </a:r>
            <a:r>
              <a:rPr lang="en-US" altLang="en-US" dirty="0"/>
              <a:t>National Research Council &amp; the Mathematics Learning Study Committee</a:t>
            </a:r>
            <a:r>
              <a:rPr lang="en-US" altLang="en-US" b="0" i="0" dirty="0">
                <a:solidFill>
                  <a:srgbClr val="FF0000"/>
                </a:solidFill>
                <a:latin typeface="Calibri" panose="020F0502020204030204" pitchFamily="34" charset="0"/>
              </a:rPr>
              <a:t>:</a:t>
            </a:r>
          </a:p>
          <a:p>
            <a:pPr marL="641584" lvl="1" indent="-173662">
              <a:buFont typeface="Arial" panose="020B0604020202020204" pitchFamily="34" charset="0"/>
              <a:buChar char="•"/>
            </a:pPr>
            <a:r>
              <a:rPr lang="en-US" i="1" dirty="0"/>
              <a:t>Conceptual understanding</a:t>
            </a:r>
            <a:r>
              <a:rPr lang="en-US" dirty="0"/>
              <a:t> — comprehension of mathematical concepts, operations, and relations.</a:t>
            </a:r>
          </a:p>
          <a:p>
            <a:pPr marL="641584" lvl="1" indent="-173662">
              <a:buFont typeface="Arial" panose="020B0604020202020204" pitchFamily="34" charset="0"/>
              <a:buChar char="•"/>
            </a:pPr>
            <a:r>
              <a:rPr lang="en-US" i="1" dirty="0"/>
              <a:t>Procedural fluency </a:t>
            </a:r>
            <a:r>
              <a:rPr lang="en-US" dirty="0"/>
              <a:t>— skill in carrying out procedures flexibly, accurately, efficiently, and appropriately.</a:t>
            </a:r>
          </a:p>
          <a:p>
            <a:pPr marL="641584" lvl="1" indent="-173662">
              <a:buFont typeface="Arial" panose="020B0604020202020204" pitchFamily="34" charset="0"/>
              <a:buChar char="•"/>
            </a:pPr>
            <a:r>
              <a:rPr lang="en-US" i="1" dirty="0"/>
              <a:t>Strategic competence </a:t>
            </a:r>
            <a:r>
              <a:rPr lang="en-US" dirty="0"/>
              <a:t>— ability to formulate, represent, and solve mathematical problems.</a:t>
            </a:r>
          </a:p>
          <a:p>
            <a:pPr marL="641584" lvl="1" indent="-173662">
              <a:buFont typeface="Arial" panose="020B0604020202020204" pitchFamily="34" charset="0"/>
              <a:buChar char="•"/>
            </a:pPr>
            <a:r>
              <a:rPr lang="en-US" i="1" dirty="0"/>
              <a:t>Adaptive reasoning </a:t>
            </a:r>
            <a:r>
              <a:rPr lang="en-US" dirty="0"/>
              <a:t>— capacity for logical thought, reflection, explanation, and justification. This area comes to the foreground when facing a new problem.</a:t>
            </a:r>
          </a:p>
          <a:p>
            <a:pPr marL="641584" lvl="1" indent="-173662">
              <a:buFont typeface="Arial" panose="020B0604020202020204" pitchFamily="34" charset="0"/>
              <a:buChar char="•"/>
            </a:pPr>
            <a:r>
              <a:rPr lang="en-US" i="1" dirty="0"/>
              <a:t>Productive disposition </a:t>
            </a:r>
            <a:r>
              <a:rPr lang="en-US" dirty="0"/>
              <a:t>— habitual inclination to see mathematics as sensible, useful, and worthwhile, coupled with a belief in diligence and one’s own efficacy.</a:t>
            </a:r>
          </a:p>
          <a:p>
            <a:pPr marL="173662" indent="-173662">
              <a:buFont typeface="Arial" panose="020B0604020202020204" pitchFamily="34" charset="0"/>
              <a:buChar char="•"/>
              <a:defRPr/>
            </a:pPr>
            <a:endParaRPr lang="en-US" altLang="en-US" b="0" i="1" dirty="0">
              <a:solidFill>
                <a:srgbClr val="FF0000"/>
              </a:solidFill>
              <a:latin typeface="Calibri" panose="020F0502020204030204" pitchFamily="34" charset="0"/>
            </a:endParaRPr>
          </a:p>
          <a:p>
            <a:pPr>
              <a:defRPr/>
            </a:pPr>
            <a:r>
              <a:rPr lang="en-US" altLang="en-US" b="1" dirty="0">
                <a:latin typeface="Calibri" panose="020F0502020204030204" pitchFamily="34" charset="0"/>
              </a:rPr>
              <a:t>Facilitator notes: </a:t>
            </a:r>
          </a:p>
          <a:p>
            <a:pPr marL="173662" indent="-173662">
              <a:buFont typeface="Arial" panose="020B0604020202020204" pitchFamily="34" charset="0"/>
              <a:buChar char="•"/>
              <a:defRPr/>
            </a:pPr>
            <a:r>
              <a:rPr lang="en-US" altLang="en-US" dirty="0">
                <a:latin typeface="Times New Roman" panose="02020603050405020304" pitchFamily="18" charset="0"/>
              </a:rPr>
              <a:t>This definition of mathematical proficiency comes from the National Research Council &amp; the Mathematics Learning Study Committee. National Research Council. 2001. </a:t>
            </a:r>
            <a:r>
              <a:rPr lang="en-US" altLang="en-US" b="0" i="1" dirty="0">
                <a:latin typeface="Times New Roman" panose="02020603050405020304" pitchFamily="18" charset="0"/>
              </a:rPr>
              <a:t>Adding It Up: Helping Children Learn Mathematics</a:t>
            </a:r>
            <a:r>
              <a:rPr lang="en-US" altLang="en-US" dirty="0">
                <a:latin typeface="Times New Roman" panose="02020603050405020304" pitchFamily="18" charset="0"/>
              </a:rPr>
              <a:t>. Washington, DC: The National Academies Press. </a:t>
            </a:r>
          </a:p>
        </p:txBody>
      </p:sp>
    </p:spTree>
    <p:extLst>
      <p:ext uri="{BB962C8B-B14F-4D97-AF65-F5344CB8AC3E}">
        <p14:creationId xmlns:p14="http://schemas.microsoft.com/office/powerpoint/2010/main" val="3430586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 diagnostic teaching: one lesson with six phases.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During the first 2/3 of the lesson, the teacher can see where students are and how they are thinking about the mathematics (formative assessment). The first 2/3 is driven by a variety of learners’ thinking.</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of the lesson as a tool. It not only allows them to communicate their math understanding to others, but also to organize their own experience, ideas, and learning for themselves. It focuses on pulling students’ thinking together.</a:t>
            </a:r>
          </a:p>
          <a:p>
            <a:pPr marL="173662" indent="-173662">
              <a:buFont typeface="Arial" panose="020B0604020202020204" pitchFamily="34" charset="0"/>
              <a:buChar char="•"/>
            </a:pPr>
            <a:r>
              <a:rPr lang="en-US" altLang="en-US" b="0" dirty="0">
                <a:latin typeface="Calibri" panose="020F0502020204030204" pitchFamily="34" charset="0"/>
              </a:rPr>
              <a:t>The graphic representation shows the six phases of a diagnostic teaching lesson:</a:t>
            </a: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951944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62517477-F384-0341-AF28-7DC1298627F6}"/>
              </a:ext>
            </a:extLst>
          </p:cNvPr>
          <p:cNvSpPr>
            <a:spLocks noGrp="1" noRot="1" noChangeAspect="1" noChangeArrowheads="1" noTextEdit="1"/>
          </p:cNvSpPr>
          <p:nvPr>
            <p:ph type="sldImg"/>
          </p:nvPr>
        </p:nvSpPr>
        <p:spPr>
          <a:ln/>
        </p:spPr>
      </p:sp>
      <p:sp>
        <p:nvSpPr>
          <p:cNvPr id="13314" name="Rectangle 3">
            <a:extLst>
              <a:ext uri="{FF2B5EF4-FFF2-40B4-BE49-F238E27FC236}">
                <a16:creationId xmlns:a16="http://schemas.microsoft.com/office/drawing/2014/main" id="{25EBB626-8B78-F44B-BB40-DF4EB4423FF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 diagnostic teaching.</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 </a:t>
            </a:r>
          </a:p>
          <a:p>
            <a:pPr marL="173662" indent="-173662">
              <a:buFont typeface="Arial" panose="020B0604020202020204" pitchFamily="34" charset="0"/>
              <a:buChar char="•"/>
            </a:pPr>
            <a:r>
              <a:rPr lang="en-US" altLang="en-US" b="0" dirty="0">
                <a:latin typeface="Calibri" panose="020F0502020204030204" pitchFamily="34" charset="0"/>
              </a:rPr>
              <a:t>The first two thirds promote divergent thinking:</a:t>
            </a:r>
          </a:p>
          <a:p>
            <a:pPr marL="641584" lvl="1" indent="-173662">
              <a:buFont typeface="Arial" panose="020B0604020202020204" pitchFamily="34" charset="0"/>
              <a:buChar char="•"/>
            </a:pPr>
            <a:r>
              <a:rPr lang="en-US" altLang="en-US" kern="0" dirty="0"/>
              <a:t>Starts with what students know and develops it up to level.</a:t>
            </a:r>
          </a:p>
          <a:p>
            <a:pPr marL="641584" lvl="1" indent="-173662">
              <a:buFont typeface="Arial" panose="020B0604020202020204" pitchFamily="34" charset="0"/>
              <a:buChar char="•"/>
            </a:pPr>
            <a:r>
              <a:rPr lang="en-US" altLang="en-US" kern="0" dirty="0"/>
              <a:t>Emphasizes students talking and listening to one another.</a:t>
            </a:r>
          </a:p>
          <a:p>
            <a:pPr marL="641584" lvl="1" indent="-173662">
              <a:buFont typeface="Arial" panose="020B0604020202020204" pitchFamily="34" charset="0"/>
              <a:buChar char="•"/>
            </a:pPr>
            <a:r>
              <a:rPr lang="en-US" altLang="en-US" kern="0" dirty="0"/>
              <a:t>Begins with a common problem.</a:t>
            </a:r>
            <a:endParaRPr lang="en-US" altLang="en-US" b="0" dirty="0">
              <a:latin typeface="Calibri" panose="020F0502020204030204" pitchFamily="34" charset="0"/>
            </a:endParaRPr>
          </a:p>
          <a:p>
            <a:pPr marL="173662" indent="-173662">
              <a:buFont typeface="Arial" panose="020B0604020202020204" pitchFamily="34" charset="0"/>
              <a:buChar char="•"/>
            </a:pPr>
            <a:r>
              <a:rPr lang="en-US" altLang="en-US" b="0" dirty="0">
                <a:latin typeface="Calibri" panose="020F0502020204030204" pitchFamily="34" charset="0"/>
              </a:rPr>
              <a:t>The last third promotes convergent thinking:</a:t>
            </a:r>
          </a:p>
          <a:p>
            <a:pPr marL="641584" lvl="1" indent="-173662">
              <a:buFont typeface="Arial" panose="020B0604020202020204" pitchFamily="34" charset="0"/>
              <a:buChar char="•"/>
            </a:pPr>
            <a:r>
              <a:rPr lang="en-US" altLang="en-US" kern="0" dirty="0"/>
              <a:t>Uses the variety of ways of thinking as stepping-stones to reach the level-specific way of thinking.</a:t>
            </a:r>
          </a:p>
          <a:p>
            <a:pPr marL="641584" lvl="1" indent="-173662">
              <a:buFont typeface="Arial" panose="020B0604020202020204" pitchFamily="34" charset="0"/>
              <a:buChar char="•"/>
            </a:pPr>
            <a:r>
              <a:rPr lang="en-US" altLang="en-US" kern="0" dirty="0"/>
              <a:t>Includes direct, level-specific instruction </a:t>
            </a:r>
            <a:r>
              <a:rPr lang="en-US" altLang="en-US" i="1" kern="0" dirty="0"/>
              <a:t>but</a:t>
            </a:r>
            <a:r>
              <a:rPr lang="en-US" altLang="en-US" kern="0" dirty="0"/>
              <a:t> as a summary toward the end of the lesson and in quotes from students’ work.</a:t>
            </a:r>
            <a:endParaRPr lang="en-US" altLang="en-US" b="0" dirty="0">
              <a:latin typeface="Calibri" panose="020F0502020204030204" pitchFamily="34" charset="0"/>
            </a:endParaRPr>
          </a:p>
          <a:p>
            <a:pPr marL="173662" indent="-173662">
              <a:buFont typeface="Arial" panose="020B0604020202020204" pitchFamily="34" charset="0"/>
              <a:buChar char="•"/>
            </a:pPr>
            <a:r>
              <a:rPr lang="en-US" altLang="en-US" b="0" dirty="0">
                <a:latin typeface="Calibri" panose="020F0502020204030204" pitchFamily="34" charset="0"/>
              </a:rPr>
              <a:t>Formative assessment is used to diagnose where students are. Then the goal is to move students forward as close as possible to the level of understanding stated in the standard.</a:t>
            </a:r>
          </a:p>
          <a:p>
            <a:pPr marL="173662" indent="-173662">
              <a:buFont typeface="Arial" panose="020B0604020202020204" pitchFamily="34" charset="0"/>
              <a:buChar char="•"/>
            </a:pPr>
            <a:r>
              <a:rPr lang="en-US" altLang="en-US" b="0" dirty="0">
                <a:latin typeface="Calibri" panose="020F0502020204030204" pitchFamily="34" charset="0"/>
              </a:rPr>
              <a:t>Developing deep understanding of mathematics concepts requires lessons that are carefully designed for that purpose. Diagnostic teaching provides a framework for designing such lessons. </a:t>
            </a:r>
          </a:p>
          <a:p>
            <a:pPr marL="173662" indent="-173662">
              <a:buFont typeface="Arial" panose="020B0604020202020204" pitchFamily="34" charset="0"/>
              <a:buChar char="•"/>
            </a:pPr>
            <a:r>
              <a:rPr lang="en-US" altLang="en-US" b="0" dirty="0">
                <a:latin typeface="Calibri" panose="020F0502020204030204" pitchFamily="34" charset="0"/>
              </a:rPr>
              <a:t>Looking ahead, the lesson we are about to dig into, “The Intensity of Chocolate Milk,” is an example of a diagnostic teaching lesson.</a:t>
            </a:r>
          </a:p>
          <a:p>
            <a:pPr marL="173662" indent="-173662">
              <a:buFont typeface="Arial" panose="020B0604020202020204" pitchFamily="34" charset="0"/>
              <a:buChar char="•"/>
            </a:pPr>
            <a:r>
              <a:rPr lang="en-US" altLang="en-US" b="0" dirty="0">
                <a:latin typeface="Calibri" panose="020F0502020204030204" pitchFamily="34" charset="0"/>
              </a:rPr>
              <a:t>The design of this diagnostic teaching lesson intentionally creates the opportunities for ELs as described in the instructional shifts.</a:t>
            </a:r>
          </a:p>
          <a:p>
            <a:endParaRPr lang="en-US" altLang="en-US" sz="800" dirty="0">
              <a:latin typeface="Calibri" panose="020F0502020204030204" pitchFamily="34" charset="0"/>
            </a:endParaRPr>
          </a:p>
          <a:p>
            <a:pPr defTabSz="935844">
              <a:defRPr/>
            </a:pPr>
            <a:r>
              <a:rPr lang="en-US" altLang="en-US" sz="800" b="1" dirty="0">
                <a:latin typeface="Calibri" panose="020F0502020204030204" pitchFamily="34" charset="0"/>
              </a:rPr>
              <a:t>Facilitator notes</a:t>
            </a:r>
            <a:r>
              <a:rPr lang="en-US" altLang="en-US" sz="800" dirty="0">
                <a:latin typeface="Calibri" panose="020F0502020204030204" pitchFamily="34" charset="0"/>
              </a:rPr>
              <a:t>:</a:t>
            </a:r>
          </a:p>
          <a:p>
            <a:endParaRPr lang="en-US" altLang="en-US" sz="800" dirty="0">
              <a:latin typeface="Calibri" panose="020F0502020204030204" pitchFamily="34" charset="0"/>
            </a:endParaRPr>
          </a:p>
          <a:p>
            <a:endParaRPr lang="en-US" altLang="en-US" b="0" dirty="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We create a learning culture and set the expectations for our students by the actions we take. By having a clear set of “teacher moves,” we communicate our expectations and beliefs to our students.</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Review the moves described on the slide:</a:t>
            </a:r>
          </a:p>
          <a:p>
            <a:pPr marL="699471" lvl="1" indent="-231549">
              <a:buFont typeface="+mj-lt"/>
              <a:buAutoNum type="arabicPeriod"/>
              <a:defRPr/>
            </a:pPr>
            <a:r>
              <a:rPr lang="en-US" altLang="en-US" b="0" dirty="0">
                <a:latin typeface="Calibri" panose="020F0502020204030204" pitchFamily="34" charset="0"/>
              </a:rPr>
              <a:t>Particularly for ELs, we tend to teach words just in case they need them. With “just in time, not just in case,” we are teaching the vocabulary when needed. The moment that the student doesn’t understand something, the teacher can address it at the time that makes most sense to the learner.</a:t>
            </a:r>
          </a:p>
          <a:p>
            <a:pPr marL="699471" lvl="1" indent="-231549">
              <a:buFont typeface="+mj-lt"/>
              <a:buAutoNum type="arabicPeriod"/>
              <a:defRPr/>
            </a:pPr>
            <a:r>
              <a:rPr lang="en-US" altLang="en-US" b="0" dirty="0">
                <a:latin typeface="Calibri" panose="020F0502020204030204" pitchFamily="34" charset="0"/>
              </a:rPr>
              <a:t>Typically, the teacher asks the questions, and the student responds. When they have each other as the audience (such as with the poster in the lesson), the explanation has a higher level of demand. </a:t>
            </a:r>
          </a:p>
          <a:p>
            <a:pPr marL="699471" lvl="1" indent="-231549">
              <a:buFont typeface="+mj-lt"/>
              <a:buAutoNum type="arabicPeriod"/>
              <a:defRPr/>
            </a:pPr>
            <a:r>
              <a:rPr lang="en-US" altLang="en-US" b="0" dirty="0">
                <a:latin typeface="Calibri" panose="020F0502020204030204" pitchFamily="34" charset="0"/>
              </a:rPr>
              <a:t>This demand supports #2. Typically, we have overly emphasized the right answer. The thinking is the most important part, not the right answer. The job of the teacher is to make sure that everyone has a chance to make the thinking visible.</a:t>
            </a:r>
          </a:p>
          <a:p>
            <a:pPr marL="699471" lvl="1" indent="-231549">
              <a:buFont typeface="+mj-lt"/>
              <a:buAutoNum type="arabicPeriod"/>
              <a:defRPr/>
            </a:pPr>
            <a:r>
              <a:rPr lang="en-US" altLang="en-US" b="0" dirty="0">
                <a:latin typeface="Calibri" panose="020F0502020204030204" pitchFamily="34" charset="0"/>
              </a:rPr>
              <a:t>Find someone who is thinking in a productive way. Stop the class and have that student explain their thinking. Heighten their thinking for the class and try to choose someone who is not typically called on or who doesn’t volunteer answers a lot. Have students turn and talk about that student’s thinking. This is a way of giving students agency.</a:t>
            </a:r>
          </a:p>
          <a:p>
            <a:pPr marL="699471" lvl="1" indent="-231549">
              <a:buFont typeface="+mj-lt"/>
              <a:buAutoNum type="arabicPeriod"/>
              <a:defRPr/>
            </a:pPr>
            <a:r>
              <a:rPr lang="en-US" altLang="en-US" b="0" dirty="0">
                <a:latin typeface="Calibri" panose="020F0502020204030204" pitchFamily="34" charset="0"/>
              </a:rPr>
              <a:t>Use students' own words to summarize their thinking.</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 </a:t>
            </a:r>
          </a:p>
          <a:p>
            <a:pPr marL="173662" indent="-173662">
              <a:buFont typeface="Arial" panose="020B0604020202020204" pitchFamily="34" charset="0"/>
              <a:buChar char="•"/>
              <a:defRPr/>
            </a:pPr>
            <a:r>
              <a:rPr lang="en-US" altLang="en-US" b="0" dirty="0">
                <a:latin typeface="Calibri" panose="020F0502020204030204" pitchFamily="34" charset="0"/>
              </a:rPr>
              <a:t>These moves help to progress students toward understanding.</a:t>
            </a:r>
          </a:p>
        </p:txBody>
      </p:sp>
    </p:spTree>
    <p:extLst>
      <p:ext uri="{BB962C8B-B14F-4D97-AF65-F5344CB8AC3E}">
        <p14:creationId xmlns:p14="http://schemas.microsoft.com/office/powerpoint/2010/main" val="2229514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describe/establish norms for learning.</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We are going to look through how the norms on the slide promote learning. Since learning is social, we need to establish and follow socio-mathematical norms. </a:t>
            </a:r>
          </a:p>
          <a:p>
            <a:pPr marL="173662" indent="-173662">
              <a:buFont typeface="Arial" panose="020B0604020202020204" pitchFamily="34" charset="0"/>
              <a:buChar char="•"/>
              <a:defRPr/>
            </a:pPr>
            <a:r>
              <a:rPr lang="en-US" altLang="en-US" b="0" dirty="0">
                <a:latin typeface="Calibri" panose="020F0502020204030204" pitchFamily="34" charset="0"/>
              </a:rPr>
              <a:t>Similarly, by having a clear set of “teacher moves,” we communicate our expectations and beliefs to our students.</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a:t>
            </a:r>
          </a:p>
          <a:p>
            <a:pPr marL="173662" indent="-173662">
              <a:buFont typeface="Arial" panose="020B0604020202020204" pitchFamily="34" charset="0"/>
              <a:buChar char="•"/>
              <a:defRPr/>
            </a:pPr>
            <a:r>
              <a:rPr lang="en-US" altLang="en-US" b="0" dirty="0">
                <a:latin typeface="Calibri" panose="020F0502020204030204" pitchFamily="34" charset="0"/>
              </a:rPr>
              <a:t>Participants will take 10 minutes in their teams to discuss how these norms promote learning. </a:t>
            </a:r>
          </a:p>
          <a:p>
            <a:pPr marL="173662" indent="-173662">
              <a:buFont typeface="Arial" panose="020B0604020202020204" pitchFamily="34" charset="0"/>
              <a:buChar char="•"/>
              <a:defRPr/>
            </a:pPr>
            <a:r>
              <a:rPr lang="en-US" altLang="en-US" b="0" dirty="0">
                <a:latin typeface="Calibri" panose="020F0502020204030204" pitchFamily="34" charset="0"/>
              </a:rPr>
              <a:t>When they come back from their teams, clear up any questions or comments they may have.</a:t>
            </a:r>
          </a:p>
          <a:p>
            <a:pPr marL="173662" indent="-173662">
              <a:buFont typeface="Arial" panose="020B0604020202020204" pitchFamily="34" charset="0"/>
              <a:buChar char="•"/>
              <a:defRPr/>
            </a:pPr>
            <a:r>
              <a:rPr lang="en-US" altLang="en-US" b="0" dirty="0">
                <a:latin typeface="Calibri" panose="020F0502020204030204" pitchFamily="34" charset="0"/>
              </a:rPr>
              <a:t>Some things may need clarification:</a:t>
            </a:r>
          </a:p>
          <a:p>
            <a:pPr marL="641584" lvl="1" indent="-173662">
              <a:buFont typeface="Arial" panose="020B0604020202020204" pitchFamily="34" charset="0"/>
              <a:buChar char="•"/>
              <a:defRPr/>
            </a:pPr>
            <a:r>
              <a:rPr lang="en-US" altLang="en-US" b="0" dirty="0">
                <a:latin typeface="Calibri" panose="020F0502020204030204" pitchFamily="34" charset="0"/>
              </a:rPr>
              <a:t>Errors help us learn — we learn from our mistakes. It is part of the learning process to make mistakes.</a:t>
            </a:r>
          </a:p>
          <a:p>
            <a:pPr marL="641584" lvl="1" indent="-173662">
              <a:buFont typeface="Arial" panose="020B0604020202020204" pitchFamily="34" charset="0"/>
              <a:buChar char="•"/>
              <a:defRPr/>
            </a:pPr>
            <a:r>
              <a:rPr lang="en-US" altLang="en-US" b="0" dirty="0">
                <a:latin typeface="Calibri" panose="020F0502020204030204" pitchFamily="34" charset="0"/>
              </a:rPr>
              <a:t>The answer is very important, but mathematics includes reasoning, problem-solving, conjecturing, explaining, arguing, etc. The answer is not the only thing that counts. Just having the correct answer is not enough.</a:t>
            </a:r>
          </a:p>
          <a:p>
            <a:pPr marL="641584" lvl="1" indent="-173662">
              <a:buFont typeface="Arial" panose="020B0604020202020204" pitchFamily="34" charset="0"/>
              <a:buChar char="•"/>
              <a:defRPr/>
            </a:pPr>
            <a:r>
              <a:rPr lang="en-US" altLang="en-US" b="0" dirty="0">
                <a:latin typeface="Calibri" panose="020F0502020204030204" pitchFamily="34" charset="0"/>
              </a:rPr>
              <a:t>Asking questions is the best tool we have as humans for making sense of the material. </a:t>
            </a:r>
          </a:p>
          <a:p>
            <a:pPr marL="641584" lvl="1" indent="-173662">
              <a:buFont typeface="Arial" panose="020B0604020202020204" pitchFamily="34" charset="0"/>
              <a:buChar char="•"/>
              <a:defRPr/>
            </a:pPr>
            <a:r>
              <a:rPr lang="en-US" altLang="en-US" b="0" dirty="0">
                <a:latin typeface="Calibri" panose="020F0502020204030204" pitchFamily="34" charset="0"/>
              </a:rPr>
              <a:t>One of the key ideas we want participants to get out of this workshop is that language is a tool for thinking.</a:t>
            </a:r>
          </a:p>
          <a:p>
            <a:pPr marL="641584" lvl="1" indent="-173662">
              <a:buFont typeface="Arial" panose="020B0604020202020204" pitchFamily="34" charset="0"/>
              <a:buChar char="•"/>
              <a:defRPr/>
            </a:pPr>
            <a:r>
              <a:rPr lang="en-US" altLang="en-US" b="0" dirty="0">
                <a:latin typeface="Calibri" panose="020F0502020204030204" pitchFamily="34" charset="0"/>
              </a:rPr>
              <a:t>Multi-modal communication includes pictures, sketches, words, graphs, equations, symbols, tables, etc. </a:t>
            </a:r>
          </a:p>
          <a:p>
            <a:pPr marL="179621"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6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493740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describe/establish norms for learning.</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Ask participants to share.</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a:t>
            </a:r>
          </a:p>
          <a:p>
            <a:pPr marL="173662" indent="-173662">
              <a:buFont typeface="Arial" panose="020B0604020202020204" pitchFamily="34" charset="0"/>
              <a:buChar char="•"/>
              <a:defRPr/>
            </a:pPr>
            <a:r>
              <a:rPr lang="en-US" altLang="en-US" b="0" dirty="0">
                <a:latin typeface="Calibri" panose="020F0502020204030204" pitchFamily="34" charset="0"/>
              </a:rPr>
              <a:t>When they come back from their team time, clear up any questions or comments they may have through the chat.</a:t>
            </a:r>
          </a:p>
          <a:p>
            <a:pPr marL="173662" indent="-173662">
              <a:buFont typeface="Arial" panose="020B0604020202020204" pitchFamily="34" charset="0"/>
              <a:buChar char="•"/>
              <a:defRPr/>
            </a:pPr>
            <a:r>
              <a:rPr lang="en-US" altLang="en-US" b="0" dirty="0">
                <a:latin typeface="Calibri" panose="020F0502020204030204" pitchFamily="34" charset="0"/>
              </a:rPr>
              <a:t>Some things may need clarification:</a:t>
            </a:r>
          </a:p>
          <a:p>
            <a:pPr marL="641584" lvl="1" indent="-173662">
              <a:buFont typeface="Arial" panose="020B0604020202020204" pitchFamily="34" charset="0"/>
              <a:buChar char="•"/>
              <a:defRPr/>
            </a:pPr>
            <a:r>
              <a:rPr lang="en-US" altLang="en-US" b="0" dirty="0">
                <a:latin typeface="Calibri" panose="020F0502020204030204" pitchFamily="34" charset="0"/>
              </a:rPr>
              <a:t>Errors help us learn — we learn from our mistakes. It is part of the learning process to make mistakes.</a:t>
            </a:r>
          </a:p>
          <a:p>
            <a:pPr marL="641584" lvl="1" indent="-173662">
              <a:buFont typeface="Arial" panose="020B0604020202020204" pitchFamily="34" charset="0"/>
              <a:buChar char="•"/>
              <a:defRPr/>
            </a:pPr>
            <a:r>
              <a:rPr lang="en-US" altLang="en-US" b="0" dirty="0">
                <a:latin typeface="Calibri" panose="020F0502020204030204" pitchFamily="34" charset="0"/>
              </a:rPr>
              <a:t>The answer is very important, but mathematics includes reasoning, problem-solving, conjecturing, explaining, arguing, etc. The answer is not the only thing that counts. Just having the correct answer is not enough.</a:t>
            </a:r>
          </a:p>
          <a:p>
            <a:pPr marL="641584" lvl="1" indent="-173662">
              <a:buFont typeface="Arial" panose="020B0604020202020204" pitchFamily="34" charset="0"/>
              <a:buChar char="•"/>
              <a:defRPr/>
            </a:pPr>
            <a:r>
              <a:rPr lang="en-US" altLang="en-US" b="0" dirty="0">
                <a:latin typeface="Calibri" panose="020F0502020204030204" pitchFamily="34" charset="0"/>
              </a:rPr>
              <a:t>Asking questions is the best tool we have as humans for making sense of the material. </a:t>
            </a:r>
          </a:p>
          <a:p>
            <a:pPr marL="641584" lvl="1" indent="-173662">
              <a:buFont typeface="Arial" panose="020B0604020202020204" pitchFamily="34" charset="0"/>
              <a:buChar char="•"/>
              <a:defRPr/>
            </a:pPr>
            <a:r>
              <a:rPr lang="en-US" altLang="en-US" b="0" dirty="0">
                <a:latin typeface="Calibri" panose="020F0502020204030204" pitchFamily="34" charset="0"/>
              </a:rPr>
              <a:t>One of the key ideas we want participants to get out of this workshop is that language is a tool for thinking.</a:t>
            </a:r>
          </a:p>
        </p:txBody>
      </p:sp>
    </p:spTree>
    <p:extLst>
      <p:ext uri="{BB962C8B-B14F-4D97-AF65-F5344CB8AC3E}">
        <p14:creationId xmlns:p14="http://schemas.microsoft.com/office/powerpoint/2010/main" val="1595490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Purpose of the model lesson.</a:t>
            </a:r>
          </a:p>
          <a:p>
            <a:endParaRPr lang="en-US" b="0" dirty="0"/>
          </a:p>
          <a:p>
            <a:r>
              <a:rPr lang="en-US" b="1" dirty="0"/>
              <a:t>Facilitator’s talking points:</a:t>
            </a:r>
          </a:p>
          <a:p>
            <a:pPr marL="173662" indent="-173662">
              <a:buFont typeface="Arial" panose="020B0604020202020204" pitchFamily="34" charset="0"/>
              <a:buChar char="•"/>
            </a:pPr>
            <a:r>
              <a:rPr lang="en-US" b="0" dirty="0"/>
              <a:t>The changed demands for ELs means that each EL should have access and opportunity to wrestle with, make sense of, and communicate about relevant mathematics.</a:t>
            </a:r>
          </a:p>
          <a:p>
            <a:endParaRPr lang="en-US" b="0" dirty="0"/>
          </a:p>
          <a:p>
            <a:r>
              <a:rPr lang="en-US" b="1" dirty="0"/>
              <a:t>Facilitator notes:</a:t>
            </a:r>
          </a:p>
        </p:txBody>
      </p:sp>
    </p:spTree>
    <p:extLst>
      <p:ext uri="{BB962C8B-B14F-4D97-AF65-F5344CB8AC3E}">
        <p14:creationId xmlns:p14="http://schemas.microsoft.com/office/powerpoint/2010/main" val="2597443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Introduce Mathematical Language Routines.</a:t>
            </a:r>
          </a:p>
          <a:p>
            <a:endParaRPr lang="en-US" b="0" dirty="0"/>
          </a:p>
          <a:p>
            <a:r>
              <a:rPr lang="en-US" b="1" dirty="0"/>
              <a:t>Facilitator’s talking points:</a:t>
            </a:r>
          </a:p>
          <a:p>
            <a:pPr marL="173662" indent="-173662">
              <a:buFont typeface="Arial" panose="020B0604020202020204" pitchFamily="34" charset="0"/>
              <a:buChar char="•"/>
            </a:pPr>
            <a:r>
              <a:rPr lang="en-US" dirty="0"/>
              <a:t>The routines are designed to support a variety of language-focused skill growth. From reinforcing mathematical terminology to scaffolding conversations to providing opportunities for students to deepen their conceptual understanding by describing their work.</a:t>
            </a:r>
          </a:p>
          <a:p>
            <a:pPr marL="173662" indent="-173662">
              <a:buFont typeface="Arial" panose="020B0604020202020204" pitchFamily="34" charset="0"/>
              <a:buChar char="•"/>
            </a:pPr>
            <a:r>
              <a:rPr lang="en-US" dirty="0"/>
              <a:t>These routines, done regularly, can benefit </a:t>
            </a:r>
            <a:r>
              <a:rPr lang="en-US" i="1" dirty="0"/>
              <a:t>all </a:t>
            </a:r>
            <a:r>
              <a:rPr lang="en-US" dirty="0"/>
              <a:t>students, though they are particularly supportive of ELs or those struggling with the linguistic components of math. </a:t>
            </a:r>
          </a:p>
          <a:p>
            <a:endParaRPr lang="en-US" b="0" dirty="0">
              <a:solidFill>
                <a:schemeClr val="tx1"/>
              </a:solidFill>
            </a:endParaRPr>
          </a:p>
          <a:p>
            <a:r>
              <a:rPr lang="en-US" b="1" dirty="0">
                <a:solidFill>
                  <a:schemeClr val="tx1"/>
                </a:solidFill>
              </a:rPr>
              <a:t>Facilitator notes:</a:t>
            </a:r>
          </a:p>
          <a:p>
            <a:pPr marL="173662" indent="-173662" defTabSz="935844">
              <a:buFont typeface="Arial" panose="020B0604020202020204" pitchFamily="34" charset="0"/>
              <a:buChar char="•"/>
              <a:defRPr/>
            </a:pPr>
            <a:r>
              <a:rPr lang="en-US" dirty="0"/>
              <a:t>The routines are from the Understanding Language/Stanford Center for Assessment, Learning, and Equity’s </a:t>
            </a:r>
            <a:r>
              <a:rPr lang="en-US" dirty="0">
                <a:hlinkClick r:id="rId3">
                  <a:extLst>
                    <a:ext uri="{A12FA001-AC4F-418D-AE19-62706E023703}">
                      <ahyp:hlinkClr xmlns:ahyp="http://schemas.microsoft.com/office/drawing/2018/hyperlinkcolor" val="tx"/>
                    </a:ext>
                  </a:extLst>
                </a:hlinkClick>
              </a:rPr>
              <a:t>Principles for the Design of Mathematics Curricula: Promoting Language</a:t>
            </a:r>
            <a:r>
              <a:rPr lang="en-US" dirty="0"/>
              <a:t> </a:t>
            </a:r>
            <a:r>
              <a:rPr lang="en-US" dirty="0">
                <a:solidFill>
                  <a:srgbClr val="FC0128"/>
                </a:solidFill>
                <a:hlinkClick r:id="rId3">
                  <a:extLst>
                    <a:ext uri="{A12FA001-AC4F-418D-AE19-62706E023703}">
                      <ahyp:hlinkClr xmlns:ahyp="http://schemas.microsoft.com/office/drawing/2018/hyperlinkcolor" val="tx"/>
                    </a:ext>
                  </a:extLst>
                </a:hlinkClick>
              </a:rPr>
              <a:t>and Content Development</a:t>
            </a:r>
            <a:r>
              <a:rPr lang="en-US" dirty="0">
                <a:hlinkClick r:id="rId3">
                  <a:extLst>
                    <a:ext uri="{A12FA001-AC4F-418D-AE19-62706E023703}">
                      <ahyp:hlinkClr xmlns:ahyp="http://schemas.microsoft.com/office/drawing/2018/hyperlinkcolor" val="tx"/>
                    </a:ext>
                  </a:extLst>
                </a:hlinkClick>
              </a:rPr>
              <a:t> </a:t>
            </a:r>
            <a:r>
              <a:rPr lang="en-US" dirty="0"/>
              <a:t>and the website </a:t>
            </a:r>
            <a:r>
              <a:rPr lang="en-US" u="sng" dirty="0"/>
              <a:t>Routines for Reasoning</a:t>
            </a:r>
            <a:r>
              <a:rPr lang="en-US" dirty="0"/>
              <a:t> - </a:t>
            </a:r>
            <a:r>
              <a:rPr lang="en-US" sz="1800" dirty="0">
                <a:latin typeface="Segoe UI" panose="020B0502040204020203" pitchFamily="34" charset="0"/>
              </a:rPr>
              <a:t>http://www.fosteringmathpractices.com/ </a:t>
            </a:r>
            <a:endParaRPr lang="en-US" sz="1800" dirty="0">
              <a:latin typeface="Arial" panose="020B0604020202020204" pitchFamily="34" charset="0"/>
            </a:endParaRPr>
          </a:p>
          <a:p>
            <a:pPr marL="173662" indent="-173662" defTabSz="935844">
              <a:buFont typeface="Arial" panose="020B0604020202020204" pitchFamily="34" charset="0"/>
              <a:buChar char="•"/>
              <a:defRPr/>
            </a:pPr>
            <a:endParaRPr lang="en-US" dirty="0"/>
          </a:p>
          <a:p>
            <a:pPr marL="173662" indent="-173662" defTabSz="935844">
              <a:buFont typeface="Arial" panose="020B0604020202020204" pitchFamily="34" charset="0"/>
              <a:buChar char="•"/>
              <a:defRPr/>
            </a:pPr>
            <a:r>
              <a:rPr lang="en-US" dirty="0"/>
              <a:t>There are others if you are interested.</a:t>
            </a:r>
            <a:endParaRPr lang="en-US" b="0" dirty="0">
              <a:solidFill>
                <a:schemeClr val="tx1"/>
              </a:solidFill>
            </a:endParaRPr>
          </a:p>
          <a:p>
            <a:endParaRPr lang="en-US" dirty="0"/>
          </a:p>
        </p:txBody>
      </p:sp>
    </p:spTree>
    <p:extLst>
      <p:ext uri="{BB962C8B-B14F-4D97-AF65-F5344CB8AC3E}">
        <p14:creationId xmlns:p14="http://schemas.microsoft.com/office/powerpoint/2010/main" val="534486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37155B73-53CC-224C-B9B4-26B48A6B57A6}"/>
              </a:ext>
            </a:extLst>
          </p:cNvPr>
          <p:cNvSpPr>
            <a:spLocks noGrp="1" noRot="1" noChangeAspect="1" noChangeArrowheads="1" noTextEdit="1"/>
          </p:cNvSpPr>
          <p:nvPr>
            <p:ph type="sldImg"/>
          </p:nvPr>
        </p:nvSpPr>
        <p:spPr>
          <a:ln/>
        </p:spPr>
      </p:sp>
      <p:sp>
        <p:nvSpPr>
          <p:cNvPr id="7170" name="Rectangle 3">
            <a:extLst>
              <a:ext uri="{FF2B5EF4-FFF2-40B4-BE49-F238E27FC236}">
                <a16:creationId xmlns:a16="http://schemas.microsoft.com/office/drawing/2014/main" id="{F28D8C5E-DB79-5343-B9FB-677E8FF188C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838521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To review all the Mathematical Language Routines (MLRs).</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When the subgroups are reading their two Mathematical Language Routines, they should make sure to note what the MLR is and why it is useful.  They will share this with the group.</a:t>
            </a:r>
          </a:p>
          <a:p>
            <a:pPr>
              <a:defRPr/>
            </a:pPr>
            <a:endParaRPr lang="en-US" altLang="en-US" b="0" dirty="0">
              <a:latin typeface="Calibri" panose="020F0502020204030204" pitchFamily="34" charset="0"/>
            </a:endParaRPr>
          </a:p>
          <a:p>
            <a:pPr>
              <a:defRPr/>
            </a:pPr>
            <a:r>
              <a:rPr lang="en-US" altLang="en-US" b="1" dirty="0">
                <a:latin typeface="Calibri" panose="020F0502020204030204" pitchFamily="34" charset="0"/>
              </a:rPr>
              <a:t>Facilitator notes: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Divide the group into four subgroups and have each subgroup read two Mathematical Language Routines found on pages 23</a:t>
            </a:r>
            <a:r>
              <a:rPr lang="en-US" altLang="en-US" sz="1200" b="0" kern="0" dirty="0">
                <a:cs typeface="Arial" panose="020B0604020202020204" pitchFamily="34" charset="0"/>
              </a:rPr>
              <a:t>–</a:t>
            </a:r>
            <a:r>
              <a:rPr lang="en-US" altLang="en-US" b="0" dirty="0">
                <a:latin typeface="Calibri" panose="020F0502020204030204" pitchFamily="34" charset="0"/>
              </a:rPr>
              <a:t>25 of this document: </a:t>
            </a:r>
            <a:r>
              <a:rPr lang="en-US" sz="1200" dirty="0">
                <a:hlinkClick r:id="rId3"/>
              </a:rPr>
              <a:t>https://ell.stanford.edu/sites/default/files/u6232/ULSCALE_ToA_Principles_MLRs__Final_v2.0_030217.pdf</a:t>
            </a:r>
            <a:r>
              <a:rPr lang="en-US" sz="1200" dirty="0"/>
              <a:t> . They should take 5 minutes to read the MLRs.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sz="1200" dirty="0"/>
              <a:t>After groups have completed the MLRs, they will share with the other members of the group what each MLR is and why it is useful. This should take about 15 minutes.</a:t>
            </a:r>
            <a:endParaRPr lang="en-US" sz="1200" b="0" dirty="0">
              <a:latin typeface="Calibri" panose="020F0502020204030204" pitchFamily="34" charset="0"/>
            </a:endParaRP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sz="1200" b="0" dirty="0">
                <a:latin typeface="Calibri" panose="020F0502020204030204" pitchFamily="34" charset="0"/>
              </a:rPr>
              <a:t>Directions are on page 7 of the Participant Materials.</a:t>
            </a:r>
            <a:endParaRPr lang="en-US" sz="1200" dirty="0"/>
          </a:p>
        </p:txBody>
      </p:sp>
    </p:spTree>
    <p:extLst>
      <p:ext uri="{BB962C8B-B14F-4D97-AF65-F5344CB8AC3E}">
        <p14:creationId xmlns:p14="http://schemas.microsoft.com/office/powerpoint/2010/main" val="1993185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601153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Share the math standards that are covered in this lesson.</a:t>
            </a:r>
          </a:p>
          <a:p>
            <a:endParaRPr lang="en-US" dirty="0"/>
          </a:p>
          <a:p>
            <a:pPr>
              <a:defRPr/>
            </a:pPr>
            <a:r>
              <a:rPr lang="en-US" altLang="en-US" b="1" dirty="0">
                <a:latin typeface="Calibri" panose="020F0502020204030204" pitchFamily="34" charset="0"/>
              </a:rPr>
              <a:t>Facilitator talking points:</a:t>
            </a:r>
          </a:p>
          <a:p>
            <a:pPr marL="171450" indent="-171450">
              <a:buFont typeface="Arial" panose="020B0604020202020204" pitchFamily="34" charset="0"/>
              <a:buChar char="•"/>
              <a:defRPr/>
            </a:pPr>
            <a:r>
              <a:rPr lang="en-US" altLang="en-US" b="0" dirty="0">
                <a:latin typeface="Calibri" panose="020F0502020204030204" pitchFamily="34" charset="0"/>
              </a:rPr>
              <a:t>These are the CCR standards that are addressed in this lesson. These are also the learning objectives. </a:t>
            </a:r>
          </a:p>
          <a:p>
            <a:pPr marL="171450" indent="-171450">
              <a:buFont typeface="Arial" panose="020B0604020202020204" pitchFamily="34" charset="0"/>
              <a:buChar char="•"/>
              <a:defRPr/>
            </a:pPr>
            <a:r>
              <a:rPr lang="en-US" altLang="en-US" b="0" dirty="0">
                <a:latin typeface="Calibri" panose="020F0502020204030204" pitchFamily="34" charset="0"/>
              </a:rPr>
              <a:t>The lesson addresses a level C and a level D standard.</a:t>
            </a:r>
          </a:p>
          <a:p>
            <a:pPr marL="171450" indent="-171450">
              <a:buFont typeface="Arial" panose="020B0604020202020204" pitchFamily="34" charset="0"/>
              <a:buChar char="•"/>
              <a:defRPr/>
            </a:pPr>
            <a:r>
              <a:rPr lang="en-US" altLang="en-US" b="0" dirty="0">
                <a:latin typeface="Calibri" panose="020F0502020204030204" pitchFamily="34" charset="0"/>
              </a:rPr>
              <a:t>The problem is designed to help students use ratio language and concepts by focusing on a single compelling problem context</a:t>
            </a:r>
            <a:r>
              <a:rPr lang="en-US" altLang="en-US" b="0" i="0" dirty="0">
                <a:latin typeface="Calibri" panose="020F0502020204030204" pitchFamily="34" charset="0"/>
              </a:rPr>
              <a:t>—</a:t>
            </a:r>
            <a:r>
              <a:rPr lang="en-US" altLang="en-US" b="0" dirty="0">
                <a:latin typeface="Calibri" panose="020F0502020204030204" pitchFamily="34" charset="0"/>
              </a:rPr>
              <a:t>making chocolate milk. Questions in this problem use both part-to-part ratios and part-to-whole ratios.</a:t>
            </a:r>
          </a:p>
          <a:p>
            <a:pPr>
              <a:defRP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982030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dirty="0"/>
              <a:t> </a:t>
            </a: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As you can see, CCR Mathematical Practices and ELP standards work together in the model lesson. </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 relationship between the Mathematical Practices and the ELP standards.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there is a combination of reading, writing, speaking and listening, and language standards throughout the lesson.</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rPr>
              <a:t>As we move through the lesson, we will point out the specific standards targets.</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sz="1200" dirty="0">
                <a:latin typeface="Times New Roman" panose="02020603050405020304" pitchFamily="18" charset="0"/>
              </a:rPr>
              <a:t>Give participants time to review the slide.</a:t>
            </a:r>
          </a:p>
          <a:p>
            <a:pPr marL="171450" indent="-171450">
              <a:spcBef>
                <a:spcPct val="0"/>
              </a:spcBef>
              <a:buFont typeface="Arial" panose="020B0604020202020204" pitchFamily="34" charset="0"/>
              <a:buChar char="•"/>
              <a:defRPr/>
            </a:pPr>
            <a:r>
              <a:rPr lang="en-US" altLang="en-US" sz="1200" dirty="0">
                <a:latin typeface="Times New Roman" panose="02020603050405020304" pitchFamily="18" charset="0"/>
              </a:rPr>
              <a:t>Address these during the lesson:</a:t>
            </a:r>
          </a:p>
          <a:p>
            <a:pPr marL="633413" marR="0" lvl="1" indent="-171450" eaLnBrk="0" fontAlgn="base" hangingPunct="0">
              <a:lnSpc>
                <a:spcPct val="90000"/>
              </a:lnSpc>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ELP Standard 1, level 3. Construct meaning from informational texts. </a:t>
            </a:r>
            <a:r>
              <a:rPr lang="en-US" sz="1200" i="1" dirty="0">
                <a:effectLst/>
                <a:latin typeface="Calibri" panose="020F0502020204030204" pitchFamily="34" charset="0"/>
                <a:ea typeface="Times New Roman" panose="02020603050405020304" pitchFamily="18" charset="0"/>
              </a:rPr>
              <a:t>[This translates into constructing meaning from videos, worksheets, and peer posters.]</a:t>
            </a:r>
            <a:endParaRPr lang="en-US" sz="1200" dirty="0">
              <a:effectLst/>
              <a:latin typeface="Times New Roman" panose="02020603050405020304" pitchFamily="18" charset="0"/>
              <a:ea typeface="Times New Roman" panose="02020603050405020304" pitchFamily="18" charset="0"/>
            </a:endParaRPr>
          </a:p>
          <a:p>
            <a:pPr marL="633413" marR="0" lvl="1" indent="-171450" eaLnBrk="0" fontAlgn="base" hangingPunct="0">
              <a:lnSpc>
                <a:spcPct val="90000"/>
              </a:lnSpc>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ELP Standard 2, level 3: Students participate in oral and written exchanges of information and respond to peer, audience, or reader comments and questions. </a:t>
            </a:r>
            <a:r>
              <a:rPr lang="en-US" sz="1200" i="1" dirty="0">
                <a:effectLst/>
                <a:latin typeface="Calibri" panose="020F0502020204030204" pitchFamily="34" charset="0"/>
                <a:ea typeface="Times New Roman" panose="02020603050405020304" pitchFamily="18" charset="0"/>
              </a:rPr>
              <a:t>[This translates into making sense of the chocolate problem.]</a:t>
            </a:r>
            <a:endParaRPr lang="en-US" sz="1200" dirty="0">
              <a:effectLst/>
              <a:latin typeface="Times New Roman" panose="02020603050405020304" pitchFamily="18" charset="0"/>
              <a:ea typeface="Times New Roman" panose="02020603050405020304" pitchFamily="18" charset="0"/>
            </a:endParaRPr>
          </a:p>
          <a:p>
            <a:pPr marL="633413" marR="0" lvl="1" indent="-171450" eaLnBrk="0" fontAlgn="base" hangingPunct="0">
              <a:lnSpc>
                <a:spcPct val="90000"/>
              </a:lnSpc>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ELP Standard 3, levels 3</a:t>
            </a:r>
            <a:r>
              <a:rPr lang="en-US" altLang="en-US" b="0" dirty="0">
                <a:latin typeface="Calibri" panose="020F0502020204030204" pitchFamily="34" charset="0"/>
              </a:rPr>
              <a:t>–</a:t>
            </a:r>
            <a:r>
              <a:rPr lang="en-US" sz="1200" dirty="0">
                <a:effectLst/>
                <a:latin typeface="Calibri" panose="020F0502020204030204" pitchFamily="34" charset="0"/>
                <a:ea typeface="Times New Roman" panose="02020603050405020304" pitchFamily="18" charset="0"/>
              </a:rPr>
              <a:t>4: Students speak and write level-appropriate content. </a:t>
            </a:r>
            <a:r>
              <a:rPr lang="en-US" sz="1200" i="1" dirty="0">
                <a:effectLst/>
                <a:latin typeface="Calibri" panose="020F0502020204030204" pitchFamily="34" charset="0"/>
                <a:ea typeface="Times New Roman" panose="02020603050405020304" pitchFamily="18" charset="0"/>
              </a:rPr>
              <a:t>[This translates into speaking and writing about ratios in real-world contexts.]</a:t>
            </a:r>
            <a:endParaRPr lang="en-US" sz="1200" dirty="0">
              <a:effectLst/>
              <a:latin typeface="Times New Roman" panose="02020603050405020304" pitchFamily="18" charset="0"/>
              <a:ea typeface="Times New Roman" panose="02020603050405020304" pitchFamily="18" charset="0"/>
            </a:endParaRPr>
          </a:p>
          <a:p>
            <a:pPr marL="171450" indent="-171450">
              <a:spcBef>
                <a:spcPct val="0"/>
              </a:spcBef>
              <a:buFont typeface="Arial" panose="020B0604020202020204" pitchFamily="34" charset="0"/>
              <a:buChar char="•"/>
              <a:defRPr/>
            </a:pPr>
            <a:endParaRPr lang="en-US" altLang="en-US"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1940827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As you can see, CCR Mathematical Practices and ELP standards work together in the model lesson. </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 relationship between the Mathematical Practices and the ELP standards.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there is a combination of reading, writing, speaking, and listening and language standards throughout the lesson.</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rPr>
              <a:t>As we move through the lesson, we will point out the specific standards targets.</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Give participants time to review the slide.</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Address these during the lesson:</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6, level 3: Students analyze and critique the arguments of others. </a:t>
            </a:r>
            <a:r>
              <a:rPr lang="en-US" sz="1800" i="1" dirty="0">
                <a:effectLst/>
                <a:latin typeface="Calibri" panose="020F0502020204030204" pitchFamily="34" charset="0"/>
                <a:ea typeface="Times New Roman" panose="02020603050405020304" pitchFamily="18" charset="0"/>
              </a:rPr>
              <a:t>[This translates into posting, sharing, and commenting on peers’ work during different phases of the lesson.]</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7, level 3: Students adapt their language choices in accordance with the task and use a range of academic and context-specific words. </a:t>
            </a:r>
            <a:r>
              <a:rPr lang="en-US" sz="1800" i="1" dirty="0">
                <a:effectLst/>
                <a:latin typeface="Calibri" panose="020F0502020204030204" pitchFamily="34" charset="0"/>
                <a:ea typeface="Times New Roman" panose="02020603050405020304" pitchFamily="18" charset="0"/>
              </a:rPr>
              <a:t>[This translates into representing their thinking in different ways as they work with the ratio problem.]</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9, level 3: Students create clear and coherent language. </a:t>
            </a:r>
            <a:r>
              <a:rPr lang="en-US" sz="1800" i="1" dirty="0">
                <a:effectLst/>
                <a:latin typeface="Calibri" panose="020F0502020204030204" pitchFamily="34" charset="0"/>
                <a:ea typeface="Times New Roman" panose="02020603050405020304" pitchFamily="18" charset="0"/>
              </a:rPr>
              <a:t>[This translates into introducing and developing a recipe for chocolate milk.]</a:t>
            </a:r>
            <a:endParaRPr lang="en-US" sz="1800" i="1" dirty="0">
              <a:effectLst/>
              <a:latin typeface="Times New Roman" panose="02020603050405020304" pitchFamily="18" charset="0"/>
              <a:ea typeface="Times New Roman" panose="02020603050405020304" pitchFamily="18" charset="0"/>
            </a:endParaRPr>
          </a:p>
          <a:p>
            <a:pPr marL="285750" marR="0" lvl="0"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*ELP Standard 5 is not included as there is not a research component to the task. ELP Standard 4 is not included as there is no explicit vocabulary work.</a:t>
            </a:r>
            <a:endParaRPr lang="en-US" dirty="0"/>
          </a:p>
        </p:txBody>
      </p:sp>
    </p:spTree>
    <p:extLst>
      <p:ext uri="{BB962C8B-B14F-4D97-AF65-F5344CB8AC3E}">
        <p14:creationId xmlns:p14="http://schemas.microsoft.com/office/powerpoint/2010/main" val="1946568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Review the standards addressed by the lesson.</a:t>
            </a:r>
          </a:p>
          <a:p>
            <a:pPr>
              <a:spcBef>
                <a:spcPct val="0"/>
              </a:spcBef>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As you can see, CCR Mathematical Practices and ELP standards work together in the model lesson. </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 relationship between the Mathematical Practices and the ELP standards.</a:t>
            </a:r>
          </a:p>
          <a:p>
            <a:pPr marL="171450" indent="-171450">
              <a:spcBef>
                <a:spcPct val="0"/>
              </a:spcBef>
              <a:buFont typeface="Arial" panose="020B0604020202020204" pitchFamily="34" charset="0"/>
              <a:buChar char="•"/>
              <a:defRPr/>
            </a:pPr>
            <a:r>
              <a:rPr lang="en-US" altLang="en-US" b="0" dirty="0">
                <a:latin typeface="Times New Roman" panose="02020603050405020304" pitchFamily="18" charset="0"/>
              </a:rPr>
              <a:t>Note there is a combination of reading, writing, speaking, and listening and language standards throughout the lesson.</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dirty="0">
                <a:latin typeface="Times New Roman" panose="02020603050405020304" pitchFamily="18" charset="0"/>
              </a:rPr>
              <a:t>As we move through the lesson, we will point out the specific standards targets.</a:t>
            </a:r>
          </a:p>
          <a:p>
            <a:pPr marL="171450" indent="-171450">
              <a:spcBef>
                <a:spcPct val="0"/>
              </a:spcBef>
              <a:buFont typeface="Arial" panose="020B0604020202020204" pitchFamily="34" charset="0"/>
              <a:buChar char="•"/>
              <a:defRPr/>
            </a:pPr>
            <a:endParaRPr lang="en-US" altLang="en-US" b="1" dirty="0">
              <a:latin typeface="Times New Roman" panose="02020603050405020304" pitchFamily="18" charset="0"/>
            </a:endParaRPr>
          </a:p>
          <a:p>
            <a:pPr>
              <a:spcBef>
                <a:spcPct val="0"/>
              </a:spcBef>
              <a:defRPr/>
            </a:pPr>
            <a:r>
              <a:rPr lang="en-US" altLang="en-US" b="1" dirty="0">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Give participants time to review the slide.</a:t>
            </a:r>
          </a:p>
          <a:p>
            <a:pPr marL="171450" indent="-171450">
              <a:spcBef>
                <a:spcPct val="0"/>
              </a:spcBef>
              <a:buFont typeface="Arial" panose="020B0604020202020204" pitchFamily="34" charset="0"/>
              <a:buChar char="•"/>
              <a:defRPr/>
            </a:pPr>
            <a:r>
              <a:rPr lang="en-US" altLang="en-US" dirty="0">
                <a:latin typeface="Times New Roman" panose="02020603050405020304" pitchFamily="18" charset="0"/>
              </a:rPr>
              <a:t>Address these during the lesson:</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kern="1200" dirty="0">
                <a:solidFill>
                  <a:srgbClr val="000000"/>
                </a:solidFill>
                <a:effectLst/>
                <a:latin typeface="Calibri" panose="020F0502020204030204" pitchFamily="34" charset="0"/>
                <a:ea typeface="MS PGothic" panose="020B0600070205080204" pitchFamily="34" charset="-128"/>
              </a:rPr>
              <a:t>ELP Standard 4, level 3: Students construct level-appropriate oral and written claims. </a:t>
            </a:r>
            <a:r>
              <a:rPr lang="en-US" sz="1800" i="1" kern="1200" dirty="0">
                <a:solidFill>
                  <a:srgbClr val="000000"/>
                </a:solidFill>
                <a:effectLst/>
                <a:latin typeface="Calibri" panose="020F0502020204030204" pitchFamily="34" charset="0"/>
                <a:ea typeface="MS PGothic" panose="020B0600070205080204" pitchFamily="34" charset="-128"/>
              </a:rPr>
              <a:t>[This translates into writing a recipe for chocolate milk and explaining their thinking.]</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6, level 3: Students analyze and critique the arguments of others. </a:t>
            </a:r>
            <a:r>
              <a:rPr lang="en-US" sz="1800" i="1" dirty="0">
                <a:effectLst/>
                <a:latin typeface="Calibri" panose="020F0502020204030204" pitchFamily="34" charset="0"/>
                <a:ea typeface="Times New Roman" panose="02020603050405020304" pitchFamily="18" charset="0"/>
              </a:rPr>
              <a:t>[This translates into posting, sharing, and commenting on peer work during different phases of the lesson.]</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9, level 3: Students create clear and coherent speech and text to develop an informational topic. </a:t>
            </a:r>
            <a:r>
              <a:rPr lang="en-US" sz="1800" i="1" dirty="0">
                <a:effectLst/>
                <a:latin typeface="Calibri" panose="020F0502020204030204" pitchFamily="34" charset="0"/>
                <a:ea typeface="Times New Roman" panose="02020603050405020304" pitchFamily="18" charset="0"/>
              </a:rPr>
              <a:t>[This includes introducing, developing, and describing a recipe for chocolate milk.]</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852124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This slide launches the lesson. The discussions during this section will orient participants to the context of the problem. </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dirty="0">
                <a:latin typeface="Times New Roman" panose="02020603050405020304" pitchFamily="18" charset="0"/>
              </a:rPr>
              <a:t>Start with asking the whole group to respond in the chat: </a:t>
            </a:r>
          </a:p>
          <a:p>
            <a:pPr marL="641584" lvl="1" indent="-173662">
              <a:buFont typeface="Arial" panose="020B0604020202020204" pitchFamily="34" charset="0"/>
              <a:buChar char="•"/>
            </a:pPr>
            <a:r>
              <a:rPr lang="en-US" altLang="en-US" dirty="0">
                <a:latin typeface="Times New Roman" panose="02020603050405020304" pitchFamily="18" charset="0"/>
              </a:rPr>
              <a:t>“Have you ever made chocolate milk at home? How did you do it?” </a:t>
            </a:r>
          </a:p>
          <a:p>
            <a:pPr marL="641584" lvl="1" indent="-173662">
              <a:buFont typeface="Arial" panose="020B0604020202020204" pitchFamily="34" charset="0"/>
              <a:buChar char="•"/>
            </a:pPr>
            <a:r>
              <a:rPr lang="en-US" altLang="en-US" dirty="0">
                <a:latin typeface="Times New Roman" panose="02020603050405020304" pitchFamily="18" charset="0"/>
              </a:rPr>
              <a:t>Engage participants in a discussion about making chocolate milk.</a:t>
            </a:r>
          </a:p>
          <a:p>
            <a:pPr marL="173662" indent="-173662">
              <a:buFont typeface="Arial" panose="020B0604020202020204" pitchFamily="34" charset="0"/>
              <a:buChar char="•"/>
            </a:pPr>
            <a:r>
              <a:rPr lang="en-US" altLang="en-US" dirty="0">
                <a:latin typeface="Times New Roman" panose="02020603050405020304" pitchFamily="18" charset="0"/>
              </a:rPr>
              <a:t> Elicit the following ideas:</a:t>
            </a:r>
          </a:p>
          <a:p>
            <a:pPr marL="641584" lvl="1" indent="-173662">
              <a:buFont typeface="Arial" panose="020B0604020202020204" pitchFamily="34" charset="0"/>
              <a:buChar char="•"/>
            </a:pPr>
            <a:r>
              <a:rPr lang="en-US" altLang="en-US" dirty="0">
                <a:latin typeface="Times New Roman" panose="02020603050405020304" pitchFamily="18" charset="0"/>
              </a:rPr>
              <a:t>Different ways of making chocolate milk that result in a more or less “chocolaty” final product.</a:t>
            </a:r>
          </a:p>
          <a:p>
            <a:pPr marL="641584" lvl="1" indent="-173662">
              <a:buFont typeface="Arial" panose="020B0604020202020204" pitchFamily="34" charset="0"/>
              <a:buChar char="•"/>
            </a:pPr>
            <a:r>
              <a:rPr lang="en-US" altLang="en-US" dirty="0">
                <a:latin typeface="Times New Roman" panose="02020603050405020304" pitchFamily="18" charset="0"/>
              </a:rPr>
              <a:t>Amount of milk or chocolate syrup used.</a:t>
            </a:r>
          </a:p>
          <a:p>
            <a:pPr marL="173662" indent="-173662">
              <a:buFont typeface="Arial" panose="020B0604020202020204" pitchFamily="34" charset="0"/>
              <a:buChar char="•"/>
            </a:pPr>
            <a:r>
              <a:rPr lang="en-US" altLang="en-US" dirty="0">
                <a:latin typeface="Times New Roman" panose="02020603050405020304" pitchFamily="18" charset="0"/>
              </a:rPr>
              <a:t>Some discussion:</a:t>
            </a:r>
          </a:p>
          <a:p>
            <a:pPr marL="641584" lvl="1" indent="-173662">
              <a:buFont typeface="Arial" panose="020B0604020202020204" pitchFamily="34" charset="0"/>
              <a:buChar char="•"/>
            </a:pPr>
            <a:r>
              <a:rPr lang="en-US" altLang="en-US" dirty="0">
                <a:latin typeface="Times New Roman" panose="02020603050405020304" pitchFamily="18" charset="0"/>
              </a:rPr>
              <a:t>In almost every culture, there are drinks that are made by mixing ingredients using different proportions. This is not a lesson about chocolate milk. It is about ratios and how the ingredients—milk and chocolate syrup (parts)—relate to each other and to the whole (the chocolate milk). Examples:</a:t>
            </a:r>
          </a:p>
          <a:p>
            <a:pPr marL="1109505" lvl="2" indent="-173662">
              <a:buFont typeface="Arial" panose="020B0604020202020204" pitchFamily="34" charset="0"/>
              <a:buChar char="•"/>
            </a:pPr>
            <a:r>
              <a:rPr lang="en-US" altLang="en-US" dirty="0">
                <a:latin typeface="Times New Roman" panose="02020603050405020304" pitchFamily="18" charset="0"/>
              </a:rPr>
              <a:t>Orange juice — Orange juice concentrate and water</a:t>
            </a:r>
          </a:p>
          <a:p>
            <a:pPr marL="1109505" lvl="2" indent="-173662">
              <a:buFont typeface="Arial" panose="020B0604020202020204" pitchFamily="34" charset="0"/>
              <a:buChar char="•"/>
            </a:pPr>
            <a:r>
              <a:rPr lang="en-US" altLang="en-US" dirty="0">
                <a:latin typeface="Times New Roman" panose="02020603050405020304" pitchFamily="18" charset="0"/>
              </a:rPr>
              <a:t>Aguas frescas — Fruit and water</a:t>
            </a:r>
            <a:endParaRPr lang="en-US" altLang="en-US" b="1" dirty="0">
              <a:latin typeface="Calibri" panose="020F0502020204030204" pitchFamily="34" charset="0"/>
            </a:endParaRPr>
          </a:p>
          <a:p>
            <a:pPr marL="641584" lvl="1" indent="-173662">
              <a:buFont typeface="Arial" panose="020B0604020202020204" pitchFamily="34" charset="0"/>
              <a:buChar char="•"/>
            </a:pPr>
            <a:r>
              <a:rPr lang="en-US" altLang="en-US" dirty="0">
                <a:latin typeface="Times New Roman" panose="02020603050405020304" pitchFamily="18" charset="0"/>
              </a:rPr>
              <a:t>Using chocolate milk or drinking milk is common. Even if the person does not currently drink chocolate milk, they may have drunk it or possibly made it at some point for others. The point is to use an example that is ubiquitous enough that the example does not get in the way of the math. Doing so actually allows folks to concentrate on the math.</a:t>
            </a:r>
          </a:p>
          <a:p>
            <a:pPr marL="641584" lvl="1" indent="-173662">
              <a:buFont typeface="Arial" panose="020B0604020202020204" pitchFamily="34" charset="0"/>
              <a:buChar char="•"/>
            </a:pPr>
            <a:r>
              <a:rPr lang="en-US" altLang="en-US" dirty="0">
                <a:latin typeface="Times New Roman" panose="02020603050405020304" pitchFamily="18" charset="0"/>
              </a:rPr>
              <a:t>What brings the making of chocolate milk to something even more adult-oriented is that participants will be opining on “Steven’s Award-Winning Recipe.” It suggests a competition and adult participation.</a:t>
            </a:r>
          </a:p>
          <a:p>
            <a:pPr marL="641584" lvl="1" indent="-173662">
              <a:buFont typeface="Arial" panose="020B0604020202020204" pitchFamily="34" charset="0"/>
              <a:buChar char="•"/>
            </a:pPr>
            <a:r>
              <a:rPr lang="en-US" altLang="en-US" dirty="0">
                <a:latin typeface="Times New Roman" panose="02020603050405020304" pitchFamily="18" charset="0"/>
              </a:rPr>
              <a:t>If the person engaging in this activity has not made chocolate milk, it is unlikely to be a barrier. The lesson introduces the recipe. The focus is now on the intensity of the chocolate milk. This could be any recipe where you are adjusting the ratios. </a:t>
            </a:r>
          </a:p>
          <a:p>
            <a:pPr marL="173662" indent="-173662">
              <a:buFont typeface="Arial" panose="020B0604020202020204" pitchFamily="34" charset="0"/>
              <a:buChar char="•"/>
            </a:pPr>
            <a:endParaRPr lang="en-US" altLang="en-US" dirty="0">
              <a:latin typeface="Times New Roman" panose="02020603050405020304" pitchFamily="18"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dirty="0">
                <a:latin typeface="Times New Roman" panose="02020603050405020304" pitchFamily="18" charset="0"/>
              </a:rPr>
              <a:t>Monitor the chat and highlight one or two answers from participants. Allow them to describe how they make chocolate milk by mixing the chocolate syrup and milk.</a:t>
            </a:r>
          </a:p>
          <a:p>
            <a:pPr marL="173662" indent="-173662" defTabSz="935844">
              <a:buFont typeface="Arial" panose="020B0604020202020204" pitchFamily="34" charset="0"/>
              <a:buChar char="•"/>
              <a:defRPr/>
            </a:pPr>
            <a:r>
              <a:rPr lang="en-US" altLang="en-US" dirty="0">
                <a:latin typeface="Times New Roman" panose="02020603050405020304" pitchFamily="18" charset="0"/>
              </a:rPr>
              <a:t>The picture is of a molinillo—a tool to make chocolate milk.</a:t>
            </a:r>
          </a:p>
          <a:p>
            <a:pPr marL="173662" indent="-173662" defTabSz="935844">
              <a:buFont typeface="Arial" panose="020B0604020202020204" pitchFamily="34" charset="0"/>
              <a:buChar char="•"/>
              <a:defRPr/>
            </a:pPr>
            <a:r>
              <a:rPr lang="en-US" altLang="en-US" b="0" dirty="0">
                <a:latin typeface="Calibri" panose="020F0502020204030204" pitchFamily="34" charset="0"/>
              </a:rPr>
              <a:t>Content in the lesson: </a:t>
            </a:r>
          </a:p>
          <a:p>
            <a:pPr marL="461963" lvl="1" indent="0" defTabSz="935844">
              <a:buFont typeface="Arial" panose="020B0604020202020204" pitchFamily="34" charset="0"/>
              <a:buNone/>
              <a:defRPr/>
            </a:pPr>
            <a:r>
              <a:rPr lang="en-US" altLang="en-US" b="0" dirty="0">
                <a:latin typeface="Calibri" panose="020F0502020204030204" pitchFamily="34" charset="0"/>
              </a:rPr>
              <a:t>CCR standard 6.RP.1 (Level C) and support standard 6.RP.3 (Level D)</a:t>
            </a:r>
            <a:endParaRPr lang="en-US" altLang="en-US" b="1" dirty="0">
              <a:latin typeface="Calibri" panose="020F0502020204030204" pitchFamily="34" charset="0"/>
            </a:endParaRPr>
          </a:p>
          <a:p>
            <a:pPr lvl="1"/>
            <a:r>
              <a:rPr lang="en-US" altLang="en-US" b="0" dirty="0">
                <a:latin typeface="Calibri" panose="020F0502020204030204" pitchFamily="34" charset="0"/>
              </a:rPr>
              <a:t>• Understand the concept of a ratio and use ratio language to describe a ratio relationship between two quantities.</a:t>
            </a:r>
          </a:p>
          <a:p>
            <a:pPr lvl="1"/>
            <a:r>
              <a:rPr lang="en-US" altLang="en-US" b="0" dirty="0">
                <a:latin typeface="Calibri" panose="020F0502020204030204" pitchFamily="34" charset="0"/>
              </a:rPr>
              <a:t>• Use ratio and rate reasoning to solve real-world and mathematical problems. </a:t>
            </a:r>
          </a:p>
          <a:p>
            <a:pPr lvl="1"/>
            <a:r>
              <a:rPr lang="en-US" altLang="en-US" b="0" dirty="0">
                <a:latin typeface="Calibri" panose="020F0502020204030204" pitchFamily="34" charset="0"/>
              </a:rPr>
              <a:t>MP1, MP2, and MP3</a:t>
            </a:r>
          </a:p>
          <a:p>
            <a:pPr marL="641584" lvl="1" indent="-173662">
              <a:buFont typeface="Arial" panose="020B0604020202020204" pitchFamily="34" charset="0"/>
              <a:buChar char="•"/>
            </a:pPr>
            <a:r>
              <a:rPr lang="en-US" altLang="en-US" b="0" dirty="0">
                <a:latin typeface="Calibri" panose="020F0502020204030204" pitchFamily="34" charset="0"/>
              </a:rPr>
              <a:t>Make sense of problems and persevere in solving them.</a:t>
            </a:r>
          </a:p>
          <a:p>
            <a:pPr marL="641584" lvl="1" indent="-173662">
              <a:buFont typeface="Arial" panose="020B0604020202020204" pitchFamily="34" charset="0"/>
              <a:buChar char="•"/>
            </a:pPr>
            <a:r>
              <a:rPr lang="en-US" altLang="en-US" b="0" dirty="0">
                <a:latin typeface="Calibri" panose="020F0502020204030204" pitchFamily="34" charset="0"/>
              </a:rPr>
              <a:t>Construct viable arguments and critique the reasoning of others.</a:t>
            </a:r>
          </a:p>
          <a:p>
            <a:pPr marL="641584" lvl="1" indent="-173662">
              <a:buFont typeface="Arial" panose="020B0604020202020204" pitchFamily="34" charset="0"/>
              <a:buChar char="•"/>
            </a:pPr>
            <a:r>
              <a:rPr lang="en-US" altLang="en-US" b="0" dirty="0">
                <a:latin typeface="Calibri" panose="020F0502020204030204" pitchFamily="34" charset="0"/>
              </a:rPr>
              <a:t>Reason abstractly and quantitatively. </a:t>
            </a:r>
          </a:p>
          <a:p>
            <a:pPr marL="467922" lvl="1"/>
            <a:r>
              <a:rPr lang="en-US" altLang="en-US" b="0" dirty="0">
                <a:latin typeface="Calibri" panose="020F0502020204030204" pitchFamily="34" charset="0"/>
              </a:rPr>
              <a:t>ELP Level 3 Standards 1–9 (excluding 4) correspond to MP1</a:t>
            </a:r>
          </a:p>
          <a:p>
            <a:pPr marL="467922" lvl="1"/>
            <a:r>
              <a:rPr lang="en-US" altLang="en-US" b="0" dirty="0">
                <a:latin typeface="Calibri" panose="020F0502020204030204" pitchFamily="34" charset="0"/>
              </a:rPr>
              <a:t>ELP Level 3 Standards 4, 6, and 9 correspond to MP3</a:t>
            </a:r>
          </a:p>
          <a:p>
            <a:pPr marL="641584" lvl="1" indent="-173662" defTabSz="935844">
              <a:buFont typeface="Arial" panose="020B0604020202020204" pitchFamily="34" charset="0"/>
              <a:buChar char="•"/>
              <a:defRPr/>
            </a:pPr>
            <a:r>
              <a:rPr lang="en-US" altLang="en-US" b="0" dirty="0">
                <a:latin typeface="Calibri" panose="020F0502020204030204" pitchFamily="34" charset="0"/>
              </a:rPr>
              <a:t>The problem is designed to help students use ratio language and concepts by focusing on a single compelling problem context—making chocolate milk. Questions in this problem use both part-to-part ratios and part-to-whole ratios.</a:t>
            </a:r>
          </a:p>
        </p:txBody>
      </p:sp>
    </p:spTree>
    <p:extLst>
      <p:ext uri="{BB962C8B-B14F-4D97-AF65-F5344CB8AC3E}">
        <p14:creationId xmlns:p14="http://schemas.microsoft.com/office/powerpoint/2010/main" val="2911937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Prepare participants for the video and team time.</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dirty="0">
                <a:latin typeface="Times New Roman" panose="02020603050405020304" pitchFamily="18" charset="0"/>
              </a:rPr>
              <a:t>We are about to watch a video showing two different recipes used to make chocolate milk.</a:t>
            </a:r>
          </a:p>
          <a:p>
            <a:pPr marL="173662" indent="-173662">
              <a:buFont typeface="Arial" panose="020B0604020202020204" pitchFamily="34" charset="0"/>
              <a:buChar char="•"/>
            </a:pPr>
            <a:r>
              <a:rPr lang="en-US" altLang="en-US" dirty="0">
                <a:latin typeface="Times New Roman" panose="02020603050405020304" pitchFamily="18" charset="0"/>
              </a:rPr>
              <a:t>As we watch the video, reflect on these three questions:</a:t>
            </a:r>
          </a:p>
          <a:p>
            <a:pPr marL="641584" lvl="1" indent="-173662">
              <a:buFont typeface="Arial" panose="020B0604020202020204" pitchFamily="34" charset="0"/>
              <a:buChar char="•"/>
            </a:pPr>
            <a:r>
              <a:rPr lang="en-US" altLang="en-US" dirty="0">
                <a:latin typeface="Times New Roman" panose="02020603050405020304" pitchFamily="18" charset="0"/>
              </a:rPr>
              <a:t>How are these recipes the same?</a:t>
            </a:r>
          </a:p>
          <a:p>
            <a:pPr marL="641584" lvl="1" indent="-173662">
              <a:buFont typeface="Arial" panose="020B0604020202020204" pitchFamily="34" charset="0"/>
              <a:buChar char="•"/>
            </a:pPr>
            <a:r>
              <a:rPr lang="en-US" altLang="en-US" dirty="0">
                <a:latin typeface="Times New Roman" panose="02020603050405020304" pitchFamily="18" charset="0"/>
              </a:rPr>
              <a:t>How are they different?</a:t>
            </a:r>
          </a:p>
          <a:p>
            <a:pPr marL="641584" lvl="1" indent="-173662">
              <a:buFont typeface="Arial" panose="020B0604020202020204" pitchFamily="34" charset="0"/>
              <a:buChar char="•"/>
            </a:pPr>
            <a:r>
              <a:rPr lang="en-US" altLang="en-US" dirty="0">
                <a:latin typeface="Times New Roman" panose="02020603050405020304" pitchFamily="18" charset="0"/>
              </a:rPr>
              <a:t>Which is better?</a:t>
            </a:r>
          </a:p>
          <a:p>
            <a:pPr marL="173662" indent="-173662">
              <a:buFont typeface="Arial" panose="020B0604020202020204" pitchFamily="34" charset="0"/>
              <a:buChar char="•"/>
            </a:pPr>
            <a:r>
              <a:rPr lang="en-US" altLang="en-US" dirty="0">
                <a:latin typeface="Times New Roman" panose="02020603050405020304" pitchFamily="18" charset="0"/>
              </a:rPr>
              <a:t>The questions will frame the discussion we will engage in after the video.</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defTabSz="935844">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093431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Participants are watching a video on making chocolate milk.</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dirty="0">
                <a:latin typeface="Times New Roman" panose="02020603050405020304" pitchFamily="18" charset="0"/>
              </a:rPr>
              <a:t>We are about to watch a video showing two different recipes used to make chocolate milk.</a:t>
            </a:r>
          </a:p>
          <a:p>
            <a:endParaRPr lang="en-US" altLang="en-US" dirty="0">
              <a:latin typeface="Times New Roman" panose="02020603050405020304" pitchFamily="18"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dirty="0">
                <a:latin typeface="Times New Roman" panose="02020603050405020304" pitchFamily="18" charset="0"/>
              </a:rPr>
              <a:t>At the conclusion of the video, pose the three questions that participants were asked to reflect on to the whole group. Ask the questions one at a time. Take one or two answers per question:</a:t>
            </a:r>
          </a:p>
          <a:p>
            <a:pPr marL="641584" lvl="1" indent="-173662">
              <a:buFont typeface="Arial" panose="020B0604020202020204" pitchFamily="34" charset="0"/>
              <a:buChar char="•"/>
            </a:pPr>
            <a:r>
              <a:rPr lang="en-US" altLang="en-US" dirty="0">
                <a:latin typeface="Times New Roman" panose="02020603050405020304" pitchFamily="18" charset="0"/>
              </a:rPr>
              <a:t>How are these recipes the same?</a:t>
            </a:r>
          </a:p>
          <a:p>
            <a:pPr marL="641584" lvl="1" indent="-173662">
              <a:buFont typeface="Arial" panose="020B0604020202020204" pitchFamily="34" charset="0"/>
              <a:buChar char="•"/>
            </a:pPr>
            <a:r>
              <a:rPr lang="en-US" altLang="en-US" dirty="0">
                <a:latin typeface="Times New Roman" panose="02020603050405020304" pitchFamily="18" charset="0"/>
              </a:rPr>
              <a:t>How are they different?</a:t>
            </a:r>
          </a:p>
          <a:p>
            <a:pPr marL="641584" lvl="1" indent="-173662">
              <a:buFont typeface="Arial" panose="020B0604020202020204" pitchFamily="34" charset="0"/>
              <a:buChar char="•"/>
            </a:pPr>
            <a:r>
              <a:rPr lang="en-US" altLang="en-US" dirty="0">
                <a:latin typeface="Times New Roman" panose="02020603050405020304" pitchFamily="18" charset="0"/>
              </a:rPr>
              <a:t>Which is better?</a:t>
            </a:r>
          </a:p>
        </p:txBody>
      </p:sp>
    </p:spTree>
    <p:extLst>
      <p:ext uri="{BB962C8B-B14F-4D97-AF65-F5344CB8AC3E}">
        <p14:creationId xmlns:p14="http://schemas.microsoft.com/office/powerpoint/2010/main" val="2248462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B9427B41-B220-4B60-8E00-4B8D3223557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974390BA-2B9E-41A3-BBEA-B537AF6E62BD}"/>
              </a:ext>
            </a:extLst>
          </p:cNvPr>
          <p:cNvSpPr>
            <a:spLocks noGrp="1"/>
          </p:cNvSpPr>
          <p:nvPr>
            <p:ph type="body" idx="1"/>
          </p:nvPr>
        </p:nvSpPr>
        <p:spPr/>
        <p:txBody>
          <a:bodyPr/>
          <a:lstStyle/>
          <a:p>
            <a:pPr>
              <a:defRPr/>
            </a:pPr>
            <a:r>
              <a:rPr lang="en-US" altLang="en-US" b="1" dirty="0"/>
              <a:t>Big idea</a:t>
            </a:r>
            <a:r>
              <a:rPr lang="en-US" altLang="en-US" dirty="0"/>
              <a:t>: Make audience aware of contract information.</a:t>
            </a:r>
          </a:p>
          <a:p>
            <a:pPr>
              <a:defRPr/>
            </a:pPr>
            <a:endParaRPr lang="en-US" altLang="en-US" b="1" dirty="0"/>
          </a:p>
          <a:p>
            <a:pPr>
              <a:defRPr/>
            </a:pPr>
            <a:r>
              <a:rPr lang="en-US" altLang="en-US" b="1" dirty="0"/>
              <a:t>Facilitator talking points:</a:t>
            </a:r>
          </a:p>
          <a:p>
            <a:pPr marL="171450" indent="-171450">
              <a:buFont typeface="Arial" panose="020B0604020202020204" pitchFamily="34" charset="0"/>
              <a:buChar char="•"/>
              <a:defRPr/>
            </a:pPr>
            <a:r>
              <a:rPr lang="en-US" altLang="en-US" dirty="0"/>
              <a:t>Ask participants to review this slide for information about the contract (no need to read through).</a:t>
            </a:r>
          </a:p>
          <a:p>
            <a:pPr>
              <a:defRPr/>
            </a:pPr>
            <a:endParaRPr lang="en-US" altLang="en-US" b="1" dirty="0"/>
          </a:p>
          <a:p>
            <a:pPr>
              <a:defRPr/>
            </a:pPr>
            <a:r>
              <a:rPr lang="en-US" altLang="en-US" b="1" dirty="0"/>
              <a:t>Facilitator notes:</a:t>
            </a:r>
          </a:p>
          <a:p>
            <a:pPr marL="171450" indent="-171450">
              <a:buFont typeface="Arial" panose="020B0604020202020204" pitchFamily="34" charset="0"/>
              <a:buChar char="•"/>
              <a:defRPr/>
            </a:pPr>
            <a:r>
              <a:rPr lang="en-US" altLang="en-US" dirty="0"/>
              <a:t>No clicks.</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Whole group debrief.</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endParaRPr lang="en-US" altLang="en-US" dirty="0">
              <a:latin typeface="Times New Roman" panose="02020603050405020304" pitchFamily="18"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dirty="0">
                <a:latin typeface="Times New Roman" panose="02020603050405020304" pitchFamily="18" charset="0"/>
              </a:rPr>
              <a:t>Pose to the whole group the three questions that participants were asked to reflect on. Ask the questions one at a time. </a:t>
            </a:r>
          </a:p>
          <a:p>
            <a:pPr marL="173662" indent="-173662">
              <a:buFont typeface="Arial" panose="020B0604020202020204" pitchFamily="34" charset="0"/>
              <a:buChar char="•"/>
            </a:pPr>
            <a:r>
              <a:rPr lang="en-US" altLang="en-US" dirty="0">
                <a:latin typeface="Times New Roman" panose="02020603050405020304" pitchFamily="18" charset="0"/>
              </a:rPr>
              <a:t>Take one or two answers per question:</a:t>
            </a:r>
          </a:p>
          <a:p>
            <a:pPr marL="641584" lvl="1" indent="-173662">
              <a:buFont typeface="Arial" panose="020B0604020202020204" pitchFamily="34" charset="0"/>
              <a:buChar char="•"/>
            </a:pPr>
            <a:r>
              <a:rPr lang="en-US" altLang="en-US" dirty="0">
                <a:latin typeface="Times New Roman" panose="02020603050405020304" pitchFamily="18" charset="0"/>
              </a:rPr>
              <a:t>How are these recipes the same?</a:t>
            </a:r>
          </a:p>
          <a:p>
            <a:pPr marL="641584" lvl="1" indent="-173662">
              <a:buFont typeface="Arial" panose="020B0604020202020204" pitchFamily="34" charset="0"/>
              <a:buChar char="•"/>
            </a:pPr>
            <a:r>
              <a:rPr lang="en-US" altLang="en-US" dirty="0">
                <a:latin typeface="Times New Roman" panose="02020603050405020304" pitchFamily="18" charset="0"/>
              </a:rPr>
              <a:t>How are they different?</a:t>
            </a:r>
          </a:p>
          <a:p>
            <a:pPr marL="641584" lvl="1" indent="-173662">
              <a:buFont typeface="Arial" panose="020B0604020202020204" pitchFamily="34" charset="0"/>
              <a:buChar char="•"/>
            </a:pPr>
            <a:r>
              <a:rPr lang="en-US" altLang="en-US" dirty="0">
                <a:latin typeface="Times New Roman" panose="02020603050405020304" pitchFamily="18" charset="0"/>
              </a:rPr>
              <a:t>Which is better?</a:t>
            </a:r>
          </a:p>
        </p:txBody>
      </p:sp>
    </p:spTree>
    <p:extLst>
      <p:ext uri="{BB962C8B-B14F-4D97-AF65-F5344CB8AC3E}">
        <p14:creationId xmlns:p14="http://schemas.microsoft.com/office/powerpoint/2010/main" val="751713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Introduce mathematical language routine (MLR): Co-Craft Questions and Problems.</a:t>
            </a:r>
          </a:p>
          <a:p>
            <a:pPr defTabSz="935844">
              <a:defRPr/>
            </a:pPr>
            <a:endParaRPr lang="en-US" altLang="en-US" dirty="0">
              <a:latin typeface="Times New Roman" panose="02020603050405020304" pitchFamily="18" charset="0"/>
            </a:endParaRPr>
          </a:p>
          <a:p>
            <a:pPr defTabSz="935844">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dirty="0">
                <a:latin typeface="Times New Roman" panose="02020603050405020304" pitchFamily="18" charset="0"/>
              </a:rPr>
              <a:t>Co-crafting questions should be questions that are answerable by doing math. They can also be questions about the situation, information that might be missing, or even about assumptions that they think are important. </a:t>
            </a:r>
          </a:p>
          <a:p>
            <a:pPr marL="173662" indent="-173662">
              <a:buFont typeface="Arial" panose="020B0604020202020204" pitchFamily="34" charset="0"/>
              <a:buChar char="•"/>
            </a:pPr>
            <a:r>
              <a:rPr lang="en-US" altLang="en-US" dirty="0">
                <a:latin typeface="Times New Roman" panose="02020603050405020304" pitchFamily="18" charset="0"/>
              </a:rPr>
              <a:t>After the discussion around the video (situation):</a:t>
            </a:r>
          </a:p>
          <a:p>
            <a:pPr marL="641584" lvl="1" indent="-173662">
              <a:buFont typeface="Arial" panose="020B0604020202020204" pitchFamily="34" charset="0"/>
              <a:buChar char="•"/>
            </a:pPr>
            <a:r>
              <a:rPr lang="en-US" altLang="en-US" dirty="0">
                <a:latin typeface="Times New Roman" panose="02020603050405020304" pitchFamily="18" charset="0"/>
              </a:rPr>
              <a:t>Write: Write down possible mathematical questions that might be asked about the situation. These should be questions that they think are answerable by doing math. They can also be questions about the situation, information that might be missing, or even about assumptions that they think are important. (1</a:t>
            </a:r>
            <a:r>
              <a:rPr lang="en-US" altLang="en-US" b="0" dirty="0">
                <a:latin typeface="Calibri" panose="020F0502020204030204" pitchFamily="34" charset="0"/>
              </a:rPr>
              <a:t>–</a:t>
            </a:r>
            <a:r>
              <a:rPr lang="en-US" altLang="en-US" dirty="0">
                <a:latin typeface="Times New Roman" panose="02020603050405020304" pitchFamily="18" charset="0"/>
              </a:rPr>
              <a:t>2 minutes)</a:t>
            </a:r>
          </a:p>
          <a:p>
            <a:pPr marL="641584" lvl="1" indent="-173662">
              <a:buFont typeface="Arial" panose="020B0604020202020204" pitchFamily="34" charset="0"/>
              <a:buChar char="•"/>
            </a:pPr>
            <a:r>
              <a:rPr lang="en-US" altLang="en-US" dirty="0">
                <a:latin typeface="Times New Roman" panose="02020603050405020304" pitchFamily="18" charset="0"/>
              </a:rPr>
              <a:t>Teams compare: In team time, participants compare their questions. (8 minutes)</a:t>
            </a:r>
          </a:p>
          <a:p>
            <a:pPr marL="641584" lvl="1" indent="-173662">
              <a:buFont typeface="Arial" panose="020B0604020202020204" pitchFamily="34" charset="0"/>
              <a:buChar char="•"/>
            </a:pPr>
            <a:r>
              <a:rPr lang="en-US" altLang="en-US" dirty="0">
                <a:latin typeface="Times New Roman" panose="02020603050405020304" pitchFamily="18" charset="0"/>
              </a:rPr>
              <a:t>Participants share: Decide in the teams what questions to write in the Padlet. (5 minutes)</a:t>
            </a:r>
          </a:p>
          <a:p>
            <a:pPr marL="641584" lvl="1" indent="-173662">
              <a:buFont typeface="Arial" panose="020B0604020202020204" pitchFamily="34" charset="0"/>
              <a:buChar char="•"/>
            </a:pPr>
            <a:r>
              <a:rPr lang="en-US" altLang="en-US" dirty="0">
                <a:latin typeface="Times New Roman" panose="02020603050405020304" pitchFamily="18" charset="0"/>
              </a:rPr>
              <a:t>Debrief: Everyone will be able to review the questions shared on the Padlet (10 minutes).</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A Padlet will be prepared in advance for everyone to use in which to place their questions.  </a:t>
            </a:r>
          </a:p>
          <a:p>
            <a:pPr marL="173662" indent="-173662">
              <a:buFont typeface="Arial" panose="020B0604020202020204" pitchFamily="34" charset="0"/>
              <a:buChar char="•"/>
            </a:pPr>
            <a:r>
              <a:rPr lang="en-US" altLang="en-US" b="0" dirty="0">
                <a:latin typeface="Calibri" panose="020F0502020204030204" pitchFamily="34" charset="0"/>
              </a:rPr>
              <a:t>Directions are found on page 8 of the Participant Materials.</a:t>
            </a:r>
            <a:endParaRPr lang="en-US" altLang="en-US" b="1" dirty="0">
              <a:latin typeface="Calibri" panose="020F050202020403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3763434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3925" rtl="0" eaLnBrk="0" fontAlgn="base" latinLnBrk="0" hangingPunct="0">
              <a:lnSpc>
                <a:spcPct val="90000"/>
              </a:lnSpc>
              <a:spcBef>
                <a:spcPct val="40000"/>
              </a:spcBef>
              <a:spcAft>
                <a:spcPct val="0"/>
              </a:spcAft>
              <a:buClrTx/>
              <a:buSzTx/>
              <a:buFontTx/>
              <a:buNone/>
              <a:tabLst/>
              <a:defRPr/>
            </a:pPr>
            <a:r>
              <a:rPr lang="en-US" b="1" dirty="0"/>
              <a:t>Big idea: </a:t>
            </a:r>
            <a:r>
              <a:rPr lang="en-US" dirty="0"/>
              <a:t>Show people how to use Padlets.</a:t>
            </a:r>
          </a:p>
          <a:p>
            <a:endParaRPr lang="en-US" dirty="0"/>
          </a:p>
        </p:txBody>
      </p:sp>
    </p:spTree>
    <p:extLst>
      <p:ext uri="{BB962C8B-B14F-4D97-AF65-F5344CB8AC3E}">
        <p14:creationId xmlns:p14="http://schemas.microsoft.com/office/powerpoint/2010/main" val="3089377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Ask participants to reflect on MLR: “Co-Crafting Questions and Problems” that the team will use in its time together.</a:t>
            </a:r>
          </a:p>
          <a:p>
            <a:pPr defTabSz="935844">
              <a:defRPr/>
            </a:pPr>
            <a:endParaRPr lang="en-US" altLang="en-US" dirty="0">
              <a:latin typeface="Times New Roman" panose="02020603050405020304" pitchFamily="18" charset="0"/>
            </a:endParaRPr>
          </a:p>
          <a:p>
            <a:pPr defTabSz="935844">
              <a:defRPr/>
            </a:pPr>
            <a:r>
              <a:rPr lang="en-US" altLang="en-US" b="1" dirty="0">
                <a:latin typeface="Calibri" panose="020F0502020204030204" pitchFamily="34" charset="0"/>
              </a:rPr>
              <a:t>Facilitator talking points:</a:t>
            </a:r>
            <a:endParaRPr lang="en-US" altLang="en-US" dirty="0"/>
          </a:p>
          <a:p>
            <a:pPr marL="173662" indent="-173662" defTabSz="935844">
              <a:buFont typeface="Arial" panose="020B0604020202020204" pitchFamily="34" charset="0"/>
              <a:buChar char="•"/>
              <a:defRPr/>
            </a:pPr>
            <a:r>
              <a:rPr lang="en-US" altLang="en-US" dirty="0"/>
              <a:t>Make sure to talk about how they just did “Co-Crafting Questions and Problems”.</a:t>
            </a:r>
          </a:p>
          <a:p>
            <a:pPr marL="173662" indent="-173662" defTabSz="935844">
              <a:buFont typeface="Arial" panose="020B0604020202020204" pitchFamily="34" charset="0"/>
              <a:buChar char="•"/>
              <a:defRPr/>
            </a:pPr>
            <a:r>
              <a:rPr lang="en-US" altLang="en-US" dirty="0"/>
              <a:t>A language routine is a structured but adaptable format for amplifying, assessing, and developing ELs’ language.</a:t>
            </a:r>
          </a:p>
          <a:p>
            <a:pPr marL="173662" indent="-173662" defTabSz="935844">
              <a:buFont typeface="Arial" panose="020B0604020202020204" pitchFamily="34" charset="0"/>
              <a:buChar char="•"/>
              <a:defRPr/>
            </a:pPr>
            <a:r>
              <a:rPr lang="en-US" altLang="en-US" b="0" dirty="0">
                <a:latin typeface="Calibri" panose="020F0502020204030204" pitchFamily="34" charset="0"/>
              </a:rPr>
              <a:t>Benefits of co-crafting questions:</a:t>
            </a:r>
          </a:p>
          <a:p>
            <a:pPr marL="641584" lvl="1" indent="-173662" defTabSz="935844">
              <a:buFont typeface="Arial" panose="020B0604020202020204" pitchFamily="34" charset="0"/>
              <a:buChar char="•"/>
              <a:defRPr/>
            </a:pPr>
            <a:r>
              <a:rPr lang="en-US" altLang="en-US" b="0" dirty="0">
                <a:latin typeface="Calibri" panose="020F0502020204030204" pitchFamily="34" charset="0"/>
              </a:rPr>
              <a:t>Allows students to get inside of a context before feeling pressure to produce answers;</a:t>
            </a:r>
          </a:p>
          <a:p>
            <a:pPr marL="641584" lvl="1" indent="-173662" defTabSz="935844">
              <a:buFont typeface="Arial" panose="020B0604020202020204" pitchFamily="34" charset="0"/>
              <a:buChar char="•"/>
              <a:defRPr/>
            </a:pPr>
            <a:r>
              <a:rPr lang="en-US" altLang="en-US" b="0" dirty="0">
                <a:latin typeface="Calibri" panose="020F0502020204030204" pitchFamily="34" charset="0"/>
              </a:rPr>
              <a:t>Creates space for students to produce the language of mathematical questions themselves;</a:t>
            </a:r>
          </a:p>
          <a:p>
            <a:pPr marL="641584" lvl="1" indent="-173662" defTabSz="935844">
              <a:buFont typeface="Arial" panose="020B0604020202020204" pitchFamily="34" charset="0"/>
              <a:buChar char="•"/>
              <a:defRPr/>
            </a:pPr>
            <a:r>
              <a:rPr lang="en-US" altLang="en-US" b="0" dirty="0">
                <a:latin typeface="Calibri" panose="020F0502020204030204" pitchFamily="34" charset="0"/>
              </a:rPr>
              <a:t>Provides opportunities for students to analyze how different mathematical forms can represent different situations; </a:t>
            </a:r>
          </a:p>
          <a:p>
            <a:pPr marL="641584" lvl="1" indent="-173662" defTabSz="935844">
              <a:buFont typeface="Arial" panose="020B0604020202020204" pitchFamily="34" charset="0"/>
              <a:buChar char="•"/>
              <a:defRPr/>
            </a:pPr>
            <a:r>
              <a:rPr lang="en-US" altLang="en-US" b="0" dirty="0">
                <a:latin typeface="Calibri" panose="020F0502020204030204" pitchFamily="34" charset="0"/>
              </a:rPr>
              <a:t>Uses conversation skills to generate, choose (argue for the best one), and improve questions, problems, and situations;</a:t>
            </a:r>
          </a:p>
          <a:p>
            <a:pPr marL="173662" indent="-173662" defTabSz="935844">
              <a:buFont typeface="Arial" panose="020B0604020202020204" pitchFamily="34" charset="0"/>
              <a:buChar char="•"/>
              <a:defRPr/>
            </a:pPr>
            <a:r>
              <a:rPr lang="en-US" sz="1800" dirty="0">
                <a:latin typeface="Calibri" panose="020F0502020204030204" pitchFamily="34" charset="0"/>
                <a:ea typeface="Calibri" panose="020F0502020204030204" pitchFamily="34" charset="0"/>
                <a:cs typeface="Times New Roman" panose="02020603050405020304" pitchFamily="18" charset="0"/>
              </a:rPr>
              <a:t>Through this routine, you will be able to use conversation skills to generate, choose (argue for the best one), and improve questions, problems, and situations. You will also develop meta-awareness of the language used in mathematical questions and problems. </a:t>
            </a:r>
          </a:p>
          <a:p>
            <a:pPr marL="173662" indent="-173662">
              <a:buFont typeface="Arial" panose="020B0604020202020204" pitchFamily="34" charset="0"/>
              <a:buChar char="•"/>
            </a:pPr>
            <a:r>
              <a:rPr lang="en-US" altLang="en-US" dirty="0">
                <a:latin typeface="Times New Roman" panose="02020603050405020304" pitchFamily="18" charset="0"/>
              </a:rPr>
              <a:t>Co-crafting questions should be questions that are answerable by doing math. They can also be questions about the situation, information that might be missing, or even about assumptions that they think are important. </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dirty="0"/>
              <a:t>Before reflecting on co-crafting questions, </a:t>
            </a:r>
            <a:r>
              <a:rPr lang="en-US" altLang="en-US" dirty="0">
                <a:latin typeface="Times New Roman" panose="02020603050405020304" pitchFamily="18" charset="0"/>
              </a:rPr>
              <a:t>highlight </a:t>
            </a:r>
            <a:r>
              <a:rPr lang="en-US" dirty="0"/>
              <a:t>questions on the Padlets that participants thought might be asked about the situation and answerable with math. </a:t>
            </a:r>
          </a:p>
          <a:p>
            <a:pPr marL="173662" indent="-173662" defTabSz="935844">
              <a:buFont typeface="Arial" panose="020B0604020202020204" pitchFamily="34" charset="0"/>
              <a:buChar char="•"/>
              <a:defRPr/>
            </a:pPr>
            <a:r>
              <a:rPr lang="en-US" altLang="en-US" b="0" dirty="0">
                <a:latin typeface="Calibri" panose="020F0502020204030204" pitchFamily="34" charset="0"/>
              </a:rPr>
              <a:t>Call on a few team representatives to share their completed table and facilitate a discussion around the responses.</a:t>
            </a:r>
          </a:p>
          <a:p>
            <a:pPr marL="173662" indent="-173662">
              <a:buFont typeface="Arial" panose="020B0604020202020204" pitchFamily="34" charset="0"/>
              <a:buChar char="•"/>
            </a:pPr>
            <a:r>
              <a:rPr lang="en-US" altLang="en-US" b="0" dirty="0">
                <a:latin typeface="Calibri" panose="020F0502020204030204" pitchFamily="34" charset="0"/>
              </a:rPr>
              <a:t>Based on how we defined language supports and pedagogical structures, ask participants the questions on the slide. They are not expected to know the names of the mathematical routines but might describe these routines based on what they experienced during the session.</a:t>
            </a:r>
          </a:p>
          <a:p>
            <a:pPr marL="173662" indent="-173662" defTabSz="935844">
              <a:buFont typeface="Arial" panose="020B0604020202020204" pitchFamily="34" charset="0"/>
              <a:buChar char="•"/>
              <a:defRPr/>
            </a:pPr>
            <a:r>
              <a:rPr lang="en-US" altLang="en-US" dirty="0">
                <a:latin typeface="Times New Roman" panose="02020603050405020304" pitchFamily="18" charset="0"/>
              </a:rPr>
              <a:t>Zwiers, J., Dieckmann, J., Rutherford-Quach, S., Daro, V., Skarin, R., Weiss, S., &amp; Malamut, J. (2017).</a:t>
            </a:r>
            <a:r>
              <a:rPr lang="en-US" altLang="en-US" i="1" dirty="0">
                <a:latin typeface="Times New Roman" panose="02020603050405020304" pitchFamily="18" charset="0"/>
              </a:rPr>
              <a:t> Principles for the Design of Mathematics Curricula: Promoting Language and Content Development</a:t>
            </a:r>
            <a:r>
              <a:rPr lang="en-US" altLang="en-US" dirty="0">
                <a:latin typeface="Times New Roman" panose="02020603050405020304" pitchFamily="18" charset="0"/>
              </a:rPr>
              <a:t>. Retrieved from Stanford University, UL/SCALE website: http://ell.stanford.edu/content/mathematics-resources-additional-resources, page 18</a:t>
            </a:r>
            <a:endParaRPr lang="en-US" altLang="en-US" b="0" dirty="0">
              <a:latin typeface="Calibri" panose="020F0502020204030204" pitchFamily="34" charset="0"/>
            </a:endParaRPr>
          </a:p>
          <a:p>
            <a:endParaRPr lang="en-US" dirty="0"/>
          </a:p>
          <a:p>
            <a:endParaRPr lang="en-US" dirty="0"/>
          </a:p>
        </p:txBody>
      </p:sp>
    </p:spTree>
    <p:extLst>
      <p:ext uri="{BB962C8B-B14F-4D97-AF65-F5344CB8AC3E}">
        <p14:creationId xmlns:p14="http://schemas.microsoft.com/office/powerpoint/2010/main" val="236528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928106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Attend to the </a:t>
            </a:r>
            <a:r>
              <a:rPr lang="en-US" altLang="en-US" b="0" dirty="0">
                <a:latin typeface="Calibri" panose="020F0502020204030204" pitchFamily="34" charset="0"/>
              </a:rPr>
              <a:t>mathematical ways of thinking about the context that was introduced in the launch. Focus learners’ attention on the relationships in this context.</a:t>
            </a:r>
            <a:endParaRPr lang="en-US" altLang="en-US" b="0" i="1"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We know that the main ingredients of chocolate milk are chocolate syrup and milk. But how much of each ingredient should you use? Steven is an “expert” at making chocolate milk that he thinks is “just right.”</a:t>
            </a:r>
          </a:p>
          <a:p>
            <a:pPr marL="173662" indent="-173662">
              <a:buFont typeface="Arial" panose="020B0604020202020204" pitchFamily="34" charset="0"/>
              <a:buChar char="•"/>
            </a:pPr>
            <a:r>
              <a:rPr lang="en-US" altLang="en-US" b="0" dirty="0">
                <a:latin typeface="Calibri" panose="020F0502020204030204" pitchFamily="34" charset="0"/>
              </a:rPr>
              <a:t>Respond in the chat: What do you notice? What do you wonder?</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b="0" dirty="0">
                <a:latin typeface="Calibri" panose="020F0502020204030204" pitchFamily="34" charset="0"/>
              </a:rPr>
              <a:t>We are first discussing Steven’s recipe.</a:t>
            </a:r>
          </a:p>
          <a:p>
            <a:pPr marL="173662" indent="-173662" defTabSz="935844">
              <a:buFont typeface="Arial" panose="020B0604020202020204" pitchFamily="34" charset="0"/>
              <a:buChar char="•"/>
              <a:defRPr/>
            </a:pPr>
            <a:r>
              <a:rPr lang="en-US" altLang="en-US" b="0" dirty="0">
                <a:latin typeface="Calibri" panose="020F0502020204030204" pitchFamily="34" charset="0"/>
              </a:rPr>
              <a:t>Highlight some of the answers that come through in the chat.</a:t>
            </a:r>
            <a:endParaRPr lang="en-US" altLang="en-US" dirty="0">
              <a:latin typeface="Times New Roman" panose="02020603050405020304" pitchFamily="18" charset="0"/>
            </a:endParaRP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3713344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Mathematical way of thinking about the context that was introduced in the launch. Checking for understanding of which are parts and what is the whole. (2–3 minutes)</a:t>
            </a:r>
            <a:endParaRPr lang="en-US" altLang="en-US" b="0" i="1" dirty="0">
              <a:latin typeface="Calibri" panose="020F0502020204030204" pitchFamily="34" charset="0"/>
            </a:endParaRP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defRPr/>
            </a:pPr>
            <a:r>
              <a:rPr lang="en-US" altLang="en-US" b="0" dirty="0">
                <a:latin typeface="Calibri" panose="020F0502020204030204" pitchFamily="34" charset="0"/>
              </a:rPr>
              <a:t>Answer the following questions in the chat:</a:t>
            </a:r>
          </a:p>
          <a:p>
            <a:pPr marL="641584" lvl="1" indent="-173662">
              <a:buFont typeface="Arial" panose="020B0604020202020204" pitchFamily="34" charset="0"/>
              <a:buChar char="•"/>
              <a:defRPr/>
            </a:pPr>
            <a:r>
              <a:rPr lang="en-US" altLang="en-US" b="0" dirty="0">
                <a:latin typeface="Calibri" panose="020F0502020204030204" pitchFamily="34" charset="0"/>
              </a:rPr>
              <a:t>What are the parts in Steven’s recipe? Answer: chocolate syrup, milk</a:t>
            </a:r>
          </a:p>
          <a:p>
            <a:pPr marL="641584" lvl="1" indent="-173662">
              <a:buFont typeface="Arial" panose="020B0604020202020204" pitchFamily="34" charset="0"/>
              <a:buChar char="•"/>
              <a:defRPr/>
            </a:pPr>
            <a:r>
              <a:rPr lang="en-US" altLang="en-US" b="0" dirty="0">
                <a:latin typeface="Calibri" panose="020F0502020204030204" pitchFamily="34" charset="0"/>
              </a:rPr>
              <a:t>What is the whole? Answer: chocolate milk</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notes: </a:t>
            </a:r>
          </a:p>
          <a:p>
            <a:pPr marL="173662" indent="-173662">
              <a:buFont typeface="Arial" panose="020B0604020202020204" pitchFamily="34" charset="0"/>
              <a:buChar char="•"/>
              <a:defRPr/>
            </a:pPr>
            <a:r>
              <a:rPr lang="en-US" altLang="en-US" b="0" dirty="0">
                <a:latin typeface="Calibri" panose="020F0502020204030204" pitchFamily="34" charset="0"/>
              </a:rPr>
              <a:t>After the answers are given in the chat, the facilitator will highlight what participants are saying.</a:t>
            </a:r>
          </a:p>
          <a:p>
            <a:pPr marL="173662" indent="-173662">
              <a:buFont typeface="Arial" panose="020B0604020202020204" pitchFamily="34" charset="0"/>
              <a:buChar char="•"/>
              <a:defRPr/>
            </a:pPr>
            <a:r>
              <a:rPr lang="en-US" altLang="en-US" b="0" dirty="0">
                <a:latin typeface="Calibri" panose="020F0502020204030204" pitchFamily="34" charset="0"/>
              </a:rPr>
              <a:t>Check for understanding. If there is confusion, it needs to be addressed before moving on.</a:t>
            </a:r>
          </a:p>
          <a:p>
            <a:pPr marL="173662" indent="-173662">
              <a:buFont typeface="Arial" panose="020B0604020202020204" pitchFamily="34" charset="0"/>
              <a:buChar char="•"/>
              <a:defRPr/>
            </a:pPr>
            <a:r>
              <a:rPr lang="en-US" altLang="en-US" b="0" dirty="0">
                <a:latin typeface="Calibri" panose="020F0502020204030204" pitchFamily="34" charset="0"/>
              </a:rPr>
              <a:t>It is important that learners are clear on part-to-part and part-to-whole relationships.</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364288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Check for understanding.</a:t>
            </a:r>
          </a:p>
          <a:p>
            <a:endParaRPr lang="en-US" dirty="0"/>
          </a:p>
          <a:p>
            <a:r>
              <a:rPr lang="en-US" b="1" dirty="0"/>
              <a:t>Facilitator talking points:</a:t>
            </a:r>
          </a:p>
          <a:p>
            <a:pPr marL="173662" indent="-173662">
              <a:buFont typeface="Arial" panose="020B0604020202020204" pitchFamily="34" charset="0"/>
              <a:buChar char="•"/>
            </a:pPr>
            <a:r>
              <a:rPr lang="en-US" b="0" dirty="0"/>
              <a:t>Ask participants to type their answers in the chat.</a:t>
            </a:r>
          </a:p>
          <a:p>
            <a:endParaRPr lang="en-US" b="1" dirty="0"/>
          </a:p>
          <a:p>
            <a:r>
              <a:rPr lang="en-US" b="1" dirty="0"/>
              <a:t>Facilitator notes:</a:t>
            </a:r>
          </a:p>
          <a:p>
            <a:pPr marL="173662" indent="-173662">
              <a:buFont typeface="Arial" panose="020B0604020202020204" pitchFamily="34" charset="0"/>
              <a:buChar char="•"/>
            </a:pPr>
            <a:r>
              <a:rPr lang="en-US" dirty="0"/>
              <a:t>Review answers to the poll.</a:t>
            </a:r>
          </a:p>
          <a:p>
            <a:pPr marL="173662" indent="-173662">
              <a:buFont typeface="Arial" panose="020B0604020202020204" pitchFamily="34" charset="0"/>
              <a:buChar char="•"/>
              <a:defRPr/>
            </a:pPr>
            <a:r>
              <a:rPr lang="en-US" dirty="0"/>
              <a:t>Check to make sure most participants have the correct answer. Confirm the answers with participants.</a:t>
            </a:r>
            <a:r>
              <a:rPr lang="en-US" altLang="en-US" b="0" dirty="0">
                <a:latin typeface="Calibri" panose="020F0502020204030204" pitchFamily="34" charset="0"/>
              </a:rPr>
              <a:t> </a:t>
            </a:r>
            <a:endParaRPr lang="en-US" altLang="en-US" b="1" dirty="0">
              <a:latin typeface="Calibri" panose="020F0502020204030204" pitchFamily="34" charset="0"/>
            </a:endParaRPr>
          </a:p>
          <a:p>
            <a:pPr marL="641584" lvl="1" indent="-173662">
              <a:buFont typeface="Arial" panose="020B0604020202020204" pitchFamily="34" charset="0"/>
              <a:buChar char="•"/>
              <a:defRPr/>
            </a:pPr>
            <a:r>
              <a:rPr lang="en-US" altLang="en-US" b="0" dirty="0">
                <a:latin typeface="Calibri" panose="020F0502020204030204" pitchFamily="34" charset="0"/>
              </a:rPr>
              <a:t>Does Steven’s recipe tell you exactly how much (quantities of) chocolate syrup and milk to use? Answer: No, it gives the ratio of the two ingredients.</a:t>
            </a:r>
          </a:p>
          <a:p>
            <a:pPr marL="641584" lvl="1" indent="-173662">
              <a:buFont typeface="Arial" panose="020B0604020202020204" pitchFamily="34" charset="0"/>
              <a:buChar char="•"/>
              <a:defRPr/>
            </a:pPr>
            <a:r>
              <a:rPr lang="en-US" altLang="en-US" b="0" dirty="0">
                <a:latin typeface="Calibri" panose="020F0502020204030204" pitchFamily="34" charset="0"/>
              </a:rPr>
              <a:t>Can you use Steven’s recipe to make a single glass of chocolate milk? Answer: Yes</a:t>
            </a:r>
          </a:p>
          <a:p>
            <a:pPr marL="641584" lvl="1" indent="-173662">
              <a:buFont typeface="Arial" panose="020B0604020202020204" pitchFamily="34" charset="0"/>
              <a:buChar char="•"/>
              <a:defRPr/>
            </a:pPr>
            <a:r>
              <a:rPr lang="en-US" altLang="en-US" b="0" dirty="0">
                <a:latin typeface="Calibri" panose="020F0502020204030204" pitchFamily="34" charset="0"/>
              </a:rPr>
              <a:t>Could you use this recipe to make enough for all the participants in your room? Answer: Yes</a:t>
            </a:r>
          </a:p>
          <a:p>
            <a:pPr marL="173662" indent="-173662">
              <a:buFont typeface="Arial" panose="020B0604020202020204" pitchFamily="34" charset="0"/>
              <a:buChar char="•"/>
            </a:pPr>
            <a:endParaRPr lang="en-US" dirty="0"/>
          </a:p>
        </p:txBody>
      </p:sp>
    </p:spTree>
    <p:extLst>
      <p:ext uri="{BB962C8B-B14F-4D97-AF65-F5344CB8AC3E}">
        <p14:creationId xmlns:p14="http://schemas.microsoft.com/office/powerpoint/2010/main" val="305072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Review the mathematical way of thinking about the context that was introduced in the launch. Check for participants’ understanding. (3–4 minutes)</a:t>
            </a:r>
            <a:endParaRPr lang="en-US" altLang="en-US" b="0" i="1"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Ask the question on the slide, “Is Steven’s recipe more intense, less intense, or the same as the two recipes from the video?” </a:t>
            </a:r>
          </a:p>
          <a:p>
            <a:pPr marL="173662" indent="-173662">
              <a:buFont typeface="Arial" panose="020B0604020202020204" pitchFamily="34" charset="0"/>
              <a:buChar char="•"/>
            </a:pPr>
            <a:r>
              <a:rPr lang="en-US" altLang="en-US" b="0" dirty="0">
                <a:latin typeface="Calibri" panose="020F0502020204030204" pitchFamily="34" charset="0"/>
              </a:rPr>
              <a:t>Answer: Steven’s recipe is more intense than the recipe on the left side of the video, but less intense than the recipe on the right.</a:t>
            </a:r>
          </a:p>
          <a:p>
            <a:pPr marL="173662" indent="-173662" defTabSz="935844">
              <a:buFont typeface="Arial" panose="020B0604020202020204" pitchFamily="34" charset="0"/>
              <a:buChar char="•"/>
              <a:defRPr/>
            </a:pPr>
            <a:r>
              <a:rPr lang="en-US" altLang="en-US" b="0" dirty="0">
                <a:latin typeface="Calibri" panose="020F0502020204030204" pitchFamily="34" charset="0"/>
              </a:rPr>
              <a:t>This promotes productive language function.</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b="0" dirty="0">
                <a:latin typeface="Calibri" panose="020F0502020204030204" pitchFamily="34" charset="0"/>
              </a:rPr>
              <a:t>Make sure that learners have a common understanding of “intense” and how that word is being used in this context.</a:t>
            </a:r>
          </a:p>
          <a:p>
            <a:pPr marL="173662" indent="-173662" defTabSz="935844">
              <a:buFont typeface="Arial" panose="020B0604020202020204" pitchFamily="34" charset="0"/>
              <a:buChar char="•"/>
              <a:defRPr/>
            </a:pPr>
            <a:r>
              <a:rPr lang="en-US" altLang="en-US" b="0" dirty="0">
                <a:latin typeface="Calibri" panose="020F0502020204030204" pitchFamily="34" charset="0"/>
              </a:rPr>
              <a:t>Highlight some answers in the chat.</a:t>
            </a:r>
          </a:p>
          <a:p>
            <a:endParaRPr lang="en-US" altLang="en-US" b="1" dirty="0">
              <a:latin typeface="Calibri" panose="020F0502020204030204" pitchFamily="34" charset="0"/>
            </a:endParaRP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3646470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4040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Participants will solve the problem given in Worksheet 1.</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Have participants reference Worksheet 1 to check and discuss the answers to this worksheet.</a:t>
            </a:r>
          </a:p>
          <a:p>
            <a:pPr marL="641584" lvl="1" indent="-173662">
              <a:buFont typeface="Arial" panose="020B0604020202020204" pitchFamily="34" charset="0"/>
              <a:buChar char="•"/>
            </a:pPr>
            <a:r>
              <a:rPr lang="en-US" altLang="en-US" b="0" dirty="0">
                <a:latin typeface="Calibri" panose="020F0502020204030204" pitchFamily="34" charset="0"/>
              </a:rPr>
              <a:t>Solo: Individually start filling in the values missing in this table. (5 minutes)</a:t>
            </a:r>
          </a:p>
          <a:p>
            <a:pPr marL="641584" lvl="1" indent="-173662">
              <a:buFont typeface="Arial" panose="020B0604020202020204" pitchFamily="34" charset="0"/>
              <a:buChar char="•"/>
            </a:pPr>
            <a:r>
              <a:rPr lang="en-US" altLang="en-US" b="0" dirty="0">
                <a:latin typeface="Calibri" panose="020F0502020204030204" pitchFamily="34" charset="0"/>
              </a:rPr>
              <a:t>Small team: </a:t>
            </a:r>
          </a:p>
          <a:p>
            <a:pPr marL="1109505" lvl="2" indent="-173662">
              <a:buFont typeface="Arial" panose="020B0604020202020204" pitchFamily="34" charset="0"/>
              <a:buChar char="•"/>
            </a:pPr>
            <a:r>
              <a:rPr lang="en-US" altLang="en-US" b="0" dirty="0">
                <a:latin typeface="Calibri" panose="020F0502020204030204" pitchFamily="34" charset="0"/>
              </a:rPr>
              <a:t>In team time, participants will agree on the answers they have created and complete a common worksheet. (15 minutes)</a:t>
            </a:r>
          </a:p>
          <a:p>
            <a:pPr marL="1109505" lvl="2" indent="-173662">
              <a:buFont typeface="Arial" panose="020B0604020202020204" pitchFamily="34" charset="0"/>
              <a:buChar char="•"/>
            </a:pPr>
            <a:r>
              <a:rPr lang="en-US" altLang="en-US" b="0" dirty="0">
                <a:latin typeface="Calibri" panose="020F0502020204030204" pitchFamily="34" charset="0"/>
              </a:rPr>
              <a:t>Discuss three questions:</a:t>
            </a:r>
          </a:p>
          <a:p>
            <a:pPr marL="1577428" lvl="3" indent="-173662">
              <a:buFont typeface="Arial" panose="020B0604020202020204" pitchFamily="34" charset="0"/>
              <a:buChar char="•"/>
            </a:pPr>
            <a:r>
              <a:rPr lang="en-US" altLang="en-US" b="0" dirty="0">
                <a:latin typeface="Calibri" panose="020F0502020204030204" pitchFamily="34" charset="0"/>
              </a:rPr>
              <a:t>Which parts of this table always stayed the same? </a:t>
            </a:r>
          </a:p>
          <a:p>
            <a:pPr marL="1577428" lvl="3" indent="-173662">
              <a:buFont typeface="Arial" panose="020B0604020202020204" pitchFamily="34" charset="0"/>
              <a:buChar char="•"/>
            </a:pPr>
            <a:r>
              <a:rPr lang="en-US" altLang="en-US" b="0" dirty="0">
                <a:latin typeface="Calibri" panose="020F0502020204030204" pitchFamily="34" charset="0"/>
              </a:rPr>
              <a:t>Why do they stay the same?</a:t>
            </a:r>
          </a:p>
          <a:p>
            <a:pPr marL="1577428" lvl="3" indent="-173662">
              <a:buFont typeface="Arial" panose="020B0604020202020204" pitchFamily="34" charset="0"/>
              <a:buChar char="•"/>
            </a:pPr>
            <a:r>
              <a:rPr lang="en-US" altLang="en-US" b="0" dirty="0">
                <a:latin typeface="Calibri" panose="020F0502020204030204" pitchFamily="34" charset="0"/>
              </a:rPr>
              <a:t>Which parts changed and why?</a:t>
            </a:r>
          </a:p>
          <a:p>
            <a:pPr marL="173662" indent="-173662">
              <a:buFont typeface="Arial" panose="020B0604020202020204" pitchFamily="34" charset="0"/>
              <a:buChar char="•"/>
            </a:pPr>
            <a:r>
              <a:rPr lang="en-US" altLang="en-US" b="0" dirty="0">
                <a:latin typeface="Calibri" panose="020F0502020204030204" pitchFamily="34" charset="0"/>
              </a:rPr>
              <a:t>In a face-to-face situation, we would want to use the routine (solo, partner, small team, whole class). We had to modify this for a virtual environment.</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b="0" dirty="0">
                <a:latin typeface="Calibri" panose="020F0502020204030204" pitchFamily="34" charset="0"/>
              </a:rPr>
              <a:t>You are building learners’ understanding that the simplified ratios of chocolate syrup:milk, chocolate syrup:chocolate milk, and milk:chocolate milk all stay the same. This is true because each time we follow Steven’s recipe, we vary the amounts of each ingredient, but the ratios remain the same.</a:t>
            </a:r>
          </a:p>
          <a:p>
            <a:pPr marL="173662"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9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3196495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Calibri" panose="020F0502020204030204" pitchFamily="34" charset="0"/>
              </a:rPr>
              <a:t>Purpose of slide: </a:t>
            </a:r>
            <a:r>
              <a:rPr lang="en-US" altLang="en-US" b="0" dirty="0">
                <a:latin typeface="Calibri" panose="020F0502020204030204" pitchFamily="34" charset="0"/>
              </a:rPr>
              <a:t>This is the worksheet they should be working on in team time.</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2206998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Team debrief.</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Read through the slides.</a:t>
            </a:r>
          </a:p>
          <a:p>
            <a:pPr marL="173662" indent="-173662" defTabSz="935844">
              <a:buFont typeface="Arial" panose="020B0604020202020204" pitchFamily="34" charset="0"/>
              <a:buChar char="•"/>
              <a:defRPr/>
            </a:pPr>
            <a:r>
              <a:rPr lang="en-US" altLang="en-US" b="0" dirty="0">
                <a:latin typeface="Calibri" panose="020F0502020204030204" pitchFamily="34" charset="0"/>
              </a:rPr>
              <a:t>You are building learners’ understanding that the simplified ratios of chocolate syrup:milk, chocolate syrup:chocolate milk, and milk:chocolate milk all stay the same. This is true because each time we follow Steven’s recipe, we vary the amounts of each ingredient, but the ratios remain the same.</a:t>
            </a:r>
          </a:p>
          <a:p>
            <a:pPr defTabSz="935844">
              <a:defRPr/>
            </a:pPr>
            <a:endParaRPr lang="en-US" altLang="en-US" b="0"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Review teams’ feedback on the reflection questions. </a:t>
            </a:r>
          </a:p>
          <a:p>
            <a:pPr marL="173662" indent="-173662" defTabSz="935844">
              <a:buFont typeface="Arial" panose="020B0604020202020204" pitchFamily="34" charset="0"/>
              <a:buChar char="•"/>
              <a:defRPr/>
            </a:pPr>
            <a:r>
              <a:rPr lang="en-US" altLang="en-US" b="0" dirty="0">
                <a:latin typeface="Calibri" panose="020F0502020204030204" pitchFamily="34" charset="0"/>
              </a:rPr>
              <a:t>Call on a few team representatives to share their completed table and facilitate a discussion around the responses.</a:t>
            </a:r>
          </a:p>
          <a:p>
            <a:pPr marL="173662" indent="-173662" defTabSz="935844">
              <a:buFont typeface="Arial" panose="020B0604020202020204" pitchFamily="34" charset="0"/>
              <a:buChar char="•"/>
              <a:defRPr/>
            </a:pPr>
            <a:r>
              <a:rPr lang="en-US" altLang="en-US" sz="2100" dirty="0">
                <a:solidFill>
                  <a:srgbClr val="FF0000"/>
                </a:solidFill>
                <a:latin typeface="Calibri" panose="020F0502020204030204" pitchFamily="34" charset="0"/>
              </a:rPr>
              <a:t>Remind participants that they can jot some notes i</a:t>
            </a:r>
            <a:r>
              <a:rPr lang="en-US" altLang="en-US" sz="2100" dirty="0">
                <a:solidFill>
                  <a:srgbClr val="FF0000"/>
                </a:solidFill>
              </a:rPr>
              <a:t>n their Participant Materials on Phase 2:</a:t>
            </a:r>
          </a:p>
          <a:p>
            <a:pPr lvl="1">
              <a:spcBef>
                <a:spcPts val="608"/>
              </a:spcBef>
              <a:spcAft>
                <a:spcPts val="608"/>
              </a:spcAft>
            </a:pPr>
            <a:r>
              <a:rPr lang="en-US" altLang="en-US" sz="2100" i="1" dirty="0">
                <a:solidFill>
                  <a:srgbClr val="FF0000"/>
                </a:solidFill>
              </a:rPr>
              <a:t>Language supports: </a:t>
            </a:r>
            <a:r>
              <a:rPr lang="en-US" altLang="en-US" sz="2100" dirty="0">
                <a:solidFill>
                  <a:srgbClr val="FF0000"/>
                </a:solidFill>
              </a:rPr>
              <a:t>What language skills will students practice or learn when they engage in the Phase 2 activities?</a:t>
            </a:r>
          </a:p>
          <a:p>
            <a:pPr lvl="1">
              <a:spcBef>
                <a:spcPts val="608"/>
              </a:spcBef>
              <a:spcAft>
                <a:spcPts val="608"/>
              </a:spcAft>
            </a:pPr>
            <a:r>
              <a:rPr lang="en-US" sz="2100" i="1" dirty="0">
                <a:solidFill>
                  <a:srgbClr val="FF0000"/>
                </a:solidFill>
              </a:rPr>
              <a:t>Pedagogical structures: </a:t>
            </a:r>
            <a:r>
              <a:rPr lang="en-US" sz="2100" dirty="0">
                <a:solidFill>
                  <a:srgbClr val="FF0000"/>
                </a:solidFill>
              </a:rPr>
              <a:t>In what ways will this routine deepen students’ understanding of the content they are learning?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1720314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714961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41761336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Introduce the workshop phase. Participants will work in teams to create a new recipe and a poster to show their work.</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These are the steps for the next phase of the lesson. Make sure the participants comprehend the instructions on the slide and on Worksheet 2:</a:t>
            </a:r>
          </a:p>
          <a:p>
            <a:pPr marL="641584" lvl="1" indent="-173662">
              <a:buFont typeface="Arial" panose="020B0604020202020204" pitchFamily="34" charset="0"/>
              <a:buChar char="•"/>
            </a:pPr>
            <a:r>
              <a:rPr lang="en-US" altLang="en-US" b="0" dirty="0">
                <a:latin typeface="Calibri" panose="020F0502020204030204" pitchFamily="34" charset="0"/>
              </a:rPr>
              <a:t>In team time, your team will create a recipe for chocolate milk — you can choose the intensity for Situations A and B. The intensity of your recipe should be different from Steven’s.</a:t>
            </a:r>
          </a:p>
          <a:p>
            <a:pPr marL="641584" lvl="1" indent="-173662">
              <a:buFont typeface="Arial" panose="020B0604020202020204" pitchFamily="34" charset="0"/>
              <a:buChar char="•"/>
            </a:pPr>
            <a:r>
              <a:rPr lang="en-US" altLang="en-US" b="0" dirty="0">
                <a:latin typeface="Calibri" panose="020F0502020204030204" pitchFamily="34" charset="0"/>
              </a:rPr>
              <a:t>You will then make a poster in Jamboard that describes how much chocolate syrup and how much milk to use for three different situations.</a:t>
            </a:r>
          </a:p>
          <a:p>
            <a:pPr marL="641584" lvl="1" indent="-173662">
              <a:buFont typeface="Arial" panose="020B0604020202020204" pitchFamily="34" charset="0"/>
              <a:buChar char="•"/>
            </a:pPr>
            <a:r>
              <a:rPr lang="en-US" altLang="en-US" b="0" dirty="0">
                <a:latin typeface="Calibri" panose="020F0502020204030204" pitchFamily="34" charset="0"/>
              </a:rPr>
              <a:t>For Situation A and Situation B, use the same recipe. Situation C asks you to modify your recipe for someone who likes less-intense chocolate milk.</a:t>
            </a:r>
          </a:p>
          <a:p>
            <a:pPr marL="641584" lvl="1" indent="-173662">
              <a:buFont typeface="Arial" panose="020B0604020202020204" pitchFamily="34" charset="0"/>
              <a:buChar char="•"/>
            </a:pPr>
            <a:r>
              <a:rPr lang="en-US" altLang="en-US" b="0" dirty="0">
                <a:latin typeface="Calibri" panose="020F0502020204030204" pitchFamily="34" charset="0"/>
              </a:rPr>
              <a:t>Participants will use Jamboard and collaborate on their posters.  </a:t>
            </a:r>
          </a:p>
          <a:p>
            <a:pPr marL="641584" lvl="1" indent="-173662">
              <a:buFont typeface="Arial" panose="020B0604020202020204" pitchFamily="34" charset="0"/>
              <a:buChar char="•"/>
            </a:pPr>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b="0" dirty="0">
                <a:latin typeface="Calibri" panose="020F0502020204030204" pitchFamily="34" charset="0"/>
              </a:rPr>
              <a:t>Jamboard is like a whiteboard, so they should be able to draw and write.</a:t>
            </a:r>
          </a:p>
          <a:p>
            <a:pPr marL="173662" indent="-173662">
              <a:buFont typeface="Arial" panose="020B0604020202020204" pitchFamily="34" charset="0"/>
              <a:buChar char="•"/>
            </a:pPr>
            <a:r>
              <a:rPr lang="en-US" altLang="en-US" b="0" dirty="0">
                <a:latin typeface="Calibri" panose="020F0502020204030204" pitchFamily="34" charset="0"/>
              </a:rPr>
              <a:t>Jamboard will be prepared in advance with one board for each team, and a link will be shared.</a:t>
            </a:r>
          </a:p>
          <a:p>
            <a:pPr marL="173662"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10 of the Participant Materials.</a:t>
            </a:r>
          </a:p>
          <a:p>
            <a:endParaRPr lang="en-US" altLang="en-US" b="1" dirty="0">
              <a:latin typeface="Calibri" panose="020F0502020204030204" pitchFamily="34" charset="0"/>
            </a:endParaRPr>
          </a:p>
          <a:p>
            <a:pPr marL="173662" indent="-173662">
              <a:buFont typeface="Arial" panose="020B0604020202020204" pitchFamily="34" charset="0"/>
              <a:buChar cha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37738065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Directions for how to use a Jamboard.</a:t>
            </a:r>
          </a:p>
          <a:p>
            <a:endParaRPr lang="en-US" dirty="0"/>
          </a:p>
          <a:p>
            <a:r>
              <a:rPr lang="en-US" b="1" dirty="0"/>
              <a:t>Facilitator talking points:</a:t>
            </a:r>
          </a:p>
          <a:p>
            <a:pPr marL="173662" indent="-173662">
              <a:buFont typeface="Arial" panose="020B0604020202020204" pitchFamily="34" charset="0"/>
              <a:buChar char="•"/>
            </a:pPr>
            <a:r>
              <a:rPr lang="en-US" dirty="0"/>
              <a:t>Review the slide.</a:t>
            </a:r>
          </a:p>
          <a:p>
            <a:pPr marL="173662" indent="-173662">
              <a:buFont typeface="Arial" panose="020B0604020202020204" pitchFamily="34" charset="0"/>
              <a:buChar char="•"/>
            </a:pPr>
            <a:r>
              <a:rPr lang="en-US" dirty="0"/>
              <a:t>Ask for questions.</a:t>
            </a:r>
          </a:p>
          <a:p>
            <a:pPr marL="173662" indent="-173662">
              <a:buFont typeface="Arial" panose="020B0604020202020204" pitchFamily="34" charset="0"/>
              <a:buChar char="•"/>
            </a:pPr>
            <a:r>
              <a:rPr lang="en-US" dirty="0"/>
              <a:t>Reassure participants that their coaches will assist them as they get started.</a:t>
            </a:r>
          </a:p>
          <a:p>
            <a:pPr marL="173662" indent="-173662">
              <a:buFont typeface="Arial" panose="020B0604020202020204" pitchFamily="34" charset="0"/>
              <a:buChar char="•"/>
            </a:pPr>
            <a:endParaRPr lang="en-US" dirty="0"/>
          </a:p>
          <a:p>
            <a:r>
              <a:rPr lang="en-US" b="1" dirty="0"/>
              <a:t>Facilitator notes:</a:t>
            </a:r>
          </a:p>
        </p:txBody>
      </p:sp>
    </p:spTree>
    <p:extLst>
      <p:ext uri="{BB962C8B-B14F-4D97-AF65-F5344CB8AC3E}">
        <p14:creationId xmlns:p14="http://schemas.microsoft.com/office/powerpoint/2010/main" val="3340829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8408714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a:p>
            <a:endParaRPr lang="en-US" dirty="0"/>
          </a:p>
        </p:txBody>
      </p:sp>
    </p:spTree>
    <p:extLst>
      <p:ext uri="{BB962C8B-B14F-4D97-AF65-F5344CB8AC3E}">
        <p14:creationId xmlns:p14="http://schemas.microsoft.com/office/powerpoint/2010/main" val="4063505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D5F5A5FC-35B5-6045-BDD6-9B34CBBDF062}"/>
              </a:ext>
            </a:extLst>
          </p:cNvPr>
          <p:cNvSpPr>
            <a:spLocks noGrp="1" noRot="1" noChangeAspect="1" noChangeArrowheads="1" noTextEdit="1"/>
          </p:cNvSpPr>
          <p:nvPr>
            <p:ph type="sldImg"/>
          </p:nvPr>
        </p:nvSpPr>
        <p:spPr>
          <a:xfrm>
            <a:off x="1162050" y="839788"/>
            <a:ext cx="4684713" cy="3513137"/>
          </a:xfrm>
          <a:ln/>
        </p:spPr>
      </p:sp>
      <p:sp>
        <p:nvSpPr>
          <p:cNvPr id="16387" name="Notes Placeholder 2">
            <a:extLst>
              <a:ext uri="{FF2B5EF4-FFF2-40B4-BE49-F238E27FC236}">
                <a16:creationId xmlns:a16="http://schemas.microsoft.com/office/drawing/2014/main" id="{1799130F-CC75-7D40-8899-B514B06A5993}"/>
              </a:ext>
            </a:extLst>
          </p:cNvPr>
          <p:cNvSpPr>
            <a:spLocks noGrp="1"/>
          </p:cNvSpPr>
          <p:nvPr>
            <p:ph type="body" idx="1"/>
          </p:nvPr>
        </p:nvSpPr>
        <p:spPr>
          <a:ln w="9525"/>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b="0" dirty="0">
                <a:latin typeface="Times New Roman" panose="02020603050405020304" pitchFamily="18" charset="0"/>
                <a:cs typeface="Times New Roman" panose="02020603050405020304" pitchFamily="18" charset="0"/>
              </a:rPr>
              <a:t>Revisit</a:t>
            </a:r>
            <a:r>
              <a:rPr lang="en-US" dirty="0"/>
              <a:t> with participants the norms to which we will adhere as we proceed through the trainings.</a:t>
            </a:r>
            <a:endParaRPr lang="en-US" altLang="en-US" dirty="0">
              <a:latin typeface="Times New Roman" panose="02020603050405020304" pitchFamily="18" charset="0"/>
              <a:cs typeface="Times New Roman" panose="02020603050405020304" pitchFamily="18" charset="0"/>
            </a:endParaRPr>
          </a:p>
          <a:p>
            <a:pPr>
              <a:defRPr/>
            </a:pPr>
            <a:endParaRPr lang="en-US" altLang="en-US" sz="900" dirty="0">
              <a:latin typeface="Times New Roman" panose="02020603050405020304" pitchFamily="18" charset="0"/>
              <a:cs typeface="Times New Roman" panose="02020603050405020304" pitchFamily="18" charset="0"/>
            </a:endParaRPr>
          </a:p>
          <a:p>
            <a:pPr>
              <a:defRPr/>
            </a:pPr>
            <a:r>
              <a:rPr lang="en-US" altLang="en-US" b="1" dirty="0">
                <a:latin typeface="Times New Roman" panose="02020603050405020304" pitchFamily="18" charset="0"/>
                <a:cs typeface="Times New Roman" panose="02020603050405020304" pitchFamily="18" charset="0"/>
              </a:rPr>
              <a:t>Facilitator talking points:</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Everyone will be expected to engage no matter your role.</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After reading through the norms, ask if there are any comments or questions.</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Remind participants that they can do so through the chat or by raising their hand.</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Let participants know that they will be working </a:t>
            </a:r>
            <a:r>
              <a:rPr lang="en-US" sz="1800" dirty="0">
                <a:effectLst/>
                <a:latin typeface="Segoe UI" panose="020B0502040204020203" pitchFamily="34" charset="0"/>
              </a:rPr>
              <a:t>as a large group and also in small groups with assigned coaches</a:t>
            </a:r>
            <a:r>
              <a:rPr lang="en-US" altLang="en-US" dirty="0">
                <a:latin typeface="Times New Roman" panose="02020603050405020304" pitchFamily="18" charset="0"/>
                <a:cs typeface="Times New Roman" panose="02020603050405020304" pitchFamily="18" charset="0"/>
              </a:rPr>
              <a:t>. We’ll be using the Participant Materials.</a:t>
            </a:r>
          </a:p>
          <a:p>
            <a:pPr>
              <a:defRPr/>
            </a:pPr>
            <a:r>
              <a:rPr lang="en-US" altLang="en-US" sz="800" dirty="0">
                <a:latin typeface="Times New Roman" panose="02020603050405020304" pitchFamily="18" charset="0"/>
                <a:cs typeface="Times New Roman" panose="02020603050405020304" pitchFamily="18" charset="0"/>
              </a:rPr>
              <a:t> </a:t>
            </a:r>
          </a:p>
          <a:p>
            <a:pPr>
              <a:defRPr/>
            </a:pPr>
            <a:r>
              <a:rPr lang="en-US" altLang="en-US" b="1" dirty="0">
                <a:latin typeface="Times New Roman" panose="02020603050405020304" pitchFamily="18" charset="0"/>
                <a:cs typeface="Times New Roman" panose="02020603050405020304" pitchFamily="18" charset="0"/>
              </a:rPr>
              <a:t>Facilitator notes:</a:t>
            </a:r>
          </a:p>
          <a:p>
            <a:pPr marL="173662" indent="-173662">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Read through the slide.</a:t>
            </a:r>
          </a:p>
          <a:p>
            <a:pPr>
              <a:defRPr/>
            </a:pPr>
            <a:endParaRPr lang="en-US" altLang="en-US" dirty="0">
              <a:latin typeface="Calibri" panose="020F0502020204030204" pitchFamily="34" charset="0"/>
            </a:endParaRPr>
          </a:p>
          <a:p>
            <a:pPr>
              <a:defRPr/>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107029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Post, share, comment. In this phase, participants will display their “posters” and then use sticky notes to comment on other posters (20–30 minutes).</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Review one another’s Jamboards.</a:t>
            </a:r>
          </a:p>
          <a:p>
            <a:pPr marL="173662" indent="-173662">
              <a:buFont typeface="Arial" panose="020B0604020202020204" pitchFamily="34" charset="0"/>
              <a:buChar char="•"/>
            </a:pPr>
            <a:r>
              <a:rPr lang="en-US" altLang="en-US" b="0" dirty="0">
                <a:latin typeface="Calibri" panose="020F0502020204030204" pitchFamily="34" charset="0"/>
              </a:rPr>
              <a:t>Within Jamboard, there is a sticky note. Ask questions or leave comments on other team’s Jamboards.</a:t>
            </a:r>
          </a:p>
          <a:p>
            <a:pPr marL="173662" indent="-173662">
              <a:buFont typeface="Arial" panose="020B0604020202020204" pitchFamily="34" charset="0"/>
              <a:buChar char="•"/>
            </a:pPr>
            <a:r>
              <a:rPr lang="en-US" altLang="en-US" b="0" dirty="0">
                <a:latin typeface="Calibri" panose="020F0502020204030204" pitchFamily="34" charset="0"/>
              </a:rPr>
              <a:t>See teacher moves slide— Students are the audience for students (referenced in slide 15).</a:t>
            </a: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b="0" dirty="0">
                <a:latin typeface="Calibri" panose="020F0502020204030204" pitchFamily="34" charset="0"/>
              </a:rPr>
              <a:t>Make sure participants can view the other teams’ posters. They will have to scroll through the boards at the top to see all of them. Each board will be labeled by team # so they know which one is theirs. Make sure participants know how to use the sticky note notes feature in Jamboard.</a:t>
            </a:r>
          </a:p>
          <a:p>
            <a:pPr marL="173662" indent="-173662" defTabSz="935844">
              <a:buFont typeface="Arial" panose="020B0604020202020204" pitchFamily="34" charset="0"/>
              <a:buChar char="•"/>
              <a:defRPr/>
            </a:pPr>
            <a:r>
              <a:rPr lang="en-US" altLang="en-US" b="0" dirty="0">
                <a:latin typeface="Calibri" panose="020F0502020204030204" pitchFamily="34" charset="0"/>
              </a:rPr>
              <a:t>Take notes when viewing the posters in Jamboard to help make decisions in the next phase of the lesson when leading the discussion.</a:t>
            </a:r>
          </a:p>
          <a:p>
            <a:pPr marL="173662" indent="-173662">
              <a:buFont typeface="Arial" panose="020B0604020202020204" pitchFamily="34" charset="0"/>
              <a:buChar char="•"/>
            </a:pPr>
            <a:r>
              <a:rPr lang="en-US" altLang="en-US" b="0" dirty="0">
                <a:latin typeface="Calibri" panose="020F0502020204030204" pitchFamily="34" charset="0"/>
              </a:rPr>
              <a:t>See: </a:t>
            </a:r>
          </a:p>
          <a:p>
            <a:pPr marL="641584" lvl="1" indent="-173662">
              <a:buFont typeface="Arial" panose="020B0604020202020204" pitchFamily="34" charset="0"/>
              <a:buChar char="•"/>
            </a:pPr>
            <a:r>
              <a:rPr lang="en-US" altLang="en-US" b="0" dirty="0">
                <a:latin typeface="Calibri" panose="020F0502020204030204" pitchFamily="34" charset="0"/>
              </a:rPr>
              <a:t>”What to look for when choosing numbers for the ratios.” </a:t>
            </a:r>
          </a:p>
          <a:p>
            <a:pPr marL="641584" lvl="1" indent="-173662">
              <a:buFont typeface="Arial" panose="020B0604020202020204" pitchFamily="34" charset="0"/>
              <a:buChar char="•"/>
            </a:pPr>
            <a:r>
              <a:rPr lang="en-US" altLang="en-US" b="0" dirty="0">
                <a:latin typeface="Calibri" panose="020F0502020204030204" pitchFamily="34" charset="0"/>
              </a:rPr>
              <a:t>“What to look for in terms of diagrams.” </a:t>
            </a:r>
          </a:p>
          <a:p>
            <a:pPr marL="641584" lvl="1" indent="-173662">
              <a:buFont typeface="Arial" panose="020B0604020202020204" pitchFamily="34" charset="0"/>
              <a:buChar char="•"/>
            </a:pPr>
            <a:r>
              <a:rPr lang="en-US" altLang="en-US" b="0" dirty="0">
                <a:latin typeface="Calibri" panose="020F0502020204030204" pitchFamily="34" charset="0"/>
              </a:rPr>
              <a:t>“What to look for in terms of solution strategies.” </a:t>
            </a:r>
          </a:p>
          <a:p>
            <a:pPr marL="641584" lvl="1" indent="-173662">
              <a:buFont typeface="Arial" panose="020B0604020202020204" pitchFamily="34" charset="0"/>
              <a:buChar char="•"/>
            </a:pPr>
            <a:r>
              <a:rPr lang="en-US" altLang="en-US" b="0" dirty="0">
                <a:latin typeface="Calibri" panose="020F0502020204030204" pitchFamily="34" charset="0"/>
              </a:rPr>
              <a:t>They are all in the lesson plan.</a:t>
            </a:r>
          </a:p>
          <a:p>
            <a:pPr marL="173662" indent="-173662">
              <a:buFont typeface="Arial" panose="020B0604020202020204" pitchFamily="34" charset="0"/>
              <a:buChar char="•"/>
            </a:pPr>
            <a:r>
              <a:rPr lang="en-US" altLang="en-US" b="0" dirty="0">
                <a:latin typeface="Calibri" panose="020F0502020204030204" pitchFamily="34" charset="0"/>
              </a:rPr>
              <a:t>Monitor learners’ work in Jamboard. Begin to select the posters you will discuss in the whole class discussion and the order in which you will do so.</a:t>
            </a:r>
          </a:p>
          <a:p>
            <a:pPr marL="173662" indent="-173662">
              <a:buFont typeface="Arial" panose="020B0604020202020204" pitchFamily="34" charset="0"/>
              <a:buChar char="•"/>
            </a:pPr>
            <a:r>
              <a:rPr lang="en-US" altLang="en-US" sz="2200" kern="0" dirty="0">
                <a:latin typeface="Calibri" panose="020F0502020204030204" pitchFamily="34" charset="0"/>
              </a:rPr>
              <a:t>At the end of the whole group reflection, remind participants </a:t>
            </a:r>
            <a:r>
              <a:rPr lang="en-US" altLang="en-US" sz="2200" kern="0" dirty="0"/>
              <a:t>to </a:t>
            </a:r>
            <a:r>
              <a:rPr lang="en-US" altLang="en-US" sz="2200" kern="0" dirty="0">
                <a:solidFill>
                  <a:srgbClr val="FF0000"/>
                </a:solidFill>
              </a:rPr>
              <a:t>take a minute to jot down some notes about:</a:t>
            </a:r>
          </a:p>
          <a:p>
            <a:pPr lvl="1">
              <a:spcBef>
                <a:spcPts val="1094"/>
              </a:spcBef>
              <a:spcAft>
                <a:spcPts val="608"/>
              </a:spcAft>
            </a:pPr>
            <a:r>
              <a:rPr lang="en-US" altLang="en-US" sz="2200" i="1" kern="0" dirty="0">
                <a:solidFill>
                  <a:srgbClr val="FF0000"/>
                </a:solidFill>
              </a:rPr>
              <a:t>Language supports</a:t>
            </a:r>
            <a:r>
              <a:rPr lang="en-US" altLang="en-US" sz="2200" kern="0" dirty="0">
                <a:solidFill>
                  <a:srgbClr val="FF0000"/>
                </a:solidFill>
              </a:rPr>
              <a:t>: What language skills will students practice or learn when they engage in the Phases 3 &amp; 4 activities?</a:t>
            </a:r>
          </a:p>
          <a:p>
            <a:pPr lvl="1">
              <a:spcBef>
                <a:spcPts val="1094"/>
              </a:spcBef>
              <a:spcAft>
                <a:spcPts val="608"/>
              </a:spcAft>
            </a:pPr>
            <a:r>
              <a:rPr lang="en-US" sz="2200" i="1" kern="0" dirty="0">
                <a:solidFill>
                  <a:srgbClr val="FF0000"/>
                </a:solidFill>
              </a:rPr>
              <a:t>Pedagogical structures: </a:t>
            </a:r>
            <a:r>
              <a:rPr lang="en-US" sz="2200" kern="0" dirty="0">
                <a:solidFill>
                  <a:srgbClr val="FF0000"/>
                </a:solidFill>
              </a:rPr>
              <a:t>In what ways will this routine deepen students’ understanding of the content they are learning?</a:t>
            </a:r>
          </a:p>
          <a:p>
            <a:pPr marL="173662" indent="-173662">
              <a:buFont typeface="Arial" panose="020B0604020202020204" pitchFamily="34" charset="0"/>
              <a:buChar char="•"/>
            </a:pPr>
            <a:endParaRPr lang="en-US" altLang="en-US" b="0" dirty="0">
              <a:latin typeface="Calibri" panose="020F0502020204030204" pitchFamily="34" charset="0"/>
            </a:endParaRPr>
          </a:p>
          <a:p>
            <a:endParaRPr lang="en-US" dirty="0"/>
          </a:p>
        </p:txBody>
      </p:sp>
    </p:spTree>
    <p:extLst>
      <p:ext uri="{BB962C8B-B14F-4D97-AF65-F5344CB8AC3E}">
        <p14:creationId xmlns:p14="http://schemas.microsoft.com/office/powerpoint/2010/main" val="4194427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36854566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290656F2-FDA6-BF4B-B81F-7697275E23A2}"/>
              </a:ext>
            </a:extLst>
          </p:cNvPr>
          <p:cNvSpPr>
            <a:spLocks noGrp="1" noRot="1" noChangeAspect="1" noChangeArrowheads="1" noTextEdit="1"/>
          </p:cNvSpPr>
          <p:nvPr>
            <p:ph type="sldImg"/>
          </p:nvPr>
        </p:nvSpPr>
        <p:spPr>
          <a:xfrm>
            <a:off x="1162050" y="839788"/>
            <a:ext cx="4684713" cy="3513137"/>
          </a:xfrm>
          <a:ln/>
        </p:spPr>
      </p:sp>
      <p:sp>
        <p:nvSpPr>
          <p:cNvPr id="41986" name="Notes Placeholder 2">
            <a:extLst>
              <a:ext uri="{FF2B5EF4-FFF2-40B4-BE49-F238E27FC236}">
                <a16:creationId xmlns:a16="http://schemas.microsoft.com/office/drawing/2014/main" id="{76DD144F-07CC-2A4F-ACE9-468177718EB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Strategic teacher-led discussion — Facilitator should compare, contrast, and connect several posters (10 minutes)</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Facilitate a discussion that uses the participants’ work to highlight some critical mathematical concepts and the representations that can be used. </a:t>
            </a:r>
          </a:p>
          <a:p>
            <a:pPr marL="173662" indent="-173662">
              <a:buFont typeface="Arial" panose="020B0604020202020204" pitchFamily="34" charset="0"/>
              <a:buChar char="•"/>
            </a:pPr>
            <a:r>
              <a:rPr lang="en-US" altLang="en-US" b="0" dirty="0">
                <a:latin typeface="Calibri" panose="020F0502020204030204" pitchFamily="34" charset="0"/>
              </a:rPr>
              <a:t>Take a few minutes to show participant examples that didn't work perfectly, and why. Some participants may have picked “unfriendly” numbers and will struggle. </a:t>
            </a:r>
          </a:p>
          <a:p>
            <a:pPr marL="173662" indent="-173662">
              <a:buFont typeface="Arial" panose="020B0604020202020204" pitchFamily="34" charset="0"/>
              <a:buChar char="•"/>
            </a:pPr>
            <a:r>
              <a:rPr lang="en-US" altLang="en-US" b="0" dirty="0">
                <a:latin typeface="Calibri" panose="020F0502020204030204" pitchFamily="34" charset="0"/>
              </a:rPr>
              <a:t>Highlight a progression from a more basic approach to the problem to a more generalizable one.</a:t>
            </a:r>
          </a:p>
          <a:p>
            <a:pPr marL="173662" indent="-173662">
              <a:buFont typeface="Arial" panose="020B0604020202020204" pitchFamily="34" charset="0"/>
              <a:buChar char="•"/>
            </a:pPr>
            <a:r>
              <a:rPr lang="en-US" altLang="en-US" b="0" dirty="0">
                <a:latin typeface="Calibri" panose="020F0502020204030204" pitchFamily="34" charset="0"/>
              </a:rPr>
              <a:t>Highlight participants’ answers; you will quote their statements to summarize the mathematics learned.</a:t>
            </a:r>
          </a:p>
          <a:p>
            <a:pPr marL="173662" indent="-173662">
              <a:buFont typeface="Arial" panose="020B0604020202020204" pitchFamily="34" charset="0"/>
              <a:buChar char="•"/>
            </a:pPr>
            <a:r>
              <a:rPr lang="en-US" altLang="en-US" b="0" dirty="0">
                <a:latin typeface="Calibri" panose="020F0502020204030204" pitchFamily="34" charset="0"/>
              </a:rPr>
              <a:t>Show participants’ Jamboards during this discussion.</a:t>
            </a:r>
          </a:p>
          <a:p>
            <a:pPr marL="173662" indent="-173662">
              <a:buFont typeface="Arial" panose="020B0604020202020204" pitchFamily="34" charset="0"/>
              <a:buChar char="•"/>
            </a:pPr>
            <a:r>
              <a:rPr lang="en-US" altLang="en-US" b="0" dirty="0">
                <a:latin typeface="Calibri" panose="020F0502020204030204" pitchFamily="34" charset="0"/>
              </a:rPr>
              <a:t>Remind participants to jot down some notes about the language supports and pedagogical structures from Phase 5.</a:t>
            </a:r>
          </a:p>
          <a:p>
            <a:endParaRPr lang="en-US" altLang="en-US" b="0" dirty="0">
              <a:latin typeface="Calibri" panose="020F0502020204030204" pitchFamily="34" charset="0"/>
            </a:endParaRP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b="0" dirty="0">
                <a:latin typeface="Calibri" panose="020F0502020204030204" pitchFamily="34" charset="0"/>
              </a:rPr>
              <a:t>Teacher move: Direct Instruction at the end of the session</a:t>
            </a:r>
          </a:p>
          <a:p>
            <a:pPr marL="173662" indent="-173662">
              <a:buFont typeface="Arial" panose="020B0604020202020204" pitchFamily="34" charset="0"/>
              <a:buChar char="•"/>
            </a:pPr>
            <a:r>
              <a:rPr lang="en-US" altLang="en-US" b="0" dirty="0">
                <a:latin typeface="Calibri" panose="020F0502020204030204" pitchFamily="34" charset="0"/>
              </a:rPr>
              <a:t>What to look for when choosing numbers for the ratios:</a:t>
            </a:r>
          </a:p>
          <a:p>
            <a:pPr marL="641584" lvl="1" indent="-173662">
              <a:buFont typeface="Arial" panose="020B0604020202020204" pitchFamily="34" charset="0"/>
              <a:buChar char="•"/>
            </a:pPr>
            <a:r>
              <a:rPr lang="en-US" altLang="en-US" b="0" dirty="0">
                <a:latin typeface="Calibri" panose="020F0502020204030204" pitchFamily="34" charset="0"/>
              </a:rPr>
              <a:t>Situations A and B are easier to solve when the parts in the ratio add to 2, 4, or 8. Some participants may figure this out and intentionally choose numbers that make the computations easy. Choosing numbers that simplify calculations (when that is an option) is an important practice to highlight. Here is how some easy ratios will scale for situation A.</a:t>
            </a:r>
          </a:p>
          <a:p>
            <a:pPr marL="1109505" lvl="2" indent="-173662">
              <a:buFont typeface="Arial" panose="020B0604020202020204" pitchFamily="34" charset="0"/>
              <a:buChar char="•"/>
            </a:pPr>
            <a:r>
              <a:rPr lang="en-US" altLang="en-US" b="0" dirty="0">
                <a:latin typeface="Calibri" panose="020F0502020204030204" pitchFamily="34" charset="0"/>
              </a:rPr>
              <a:t>3:5 -&gt; 3 oz chocolate and 5 oz milk</a:t>
            </a:r>
          </a:p>
          <a:p>
            <a:pPr marL="641584" lvl="1" indent="-173662">
              <a:buFont typeface="Arial" panose="020B0604020202020204" pitchFamily="34" charset="0"/>
              <a:buChar char="•"/>
            </a:pPr>
            <a:r>
              <a:rPr lang="en-US" altLang="en-US" b="0" dirty="0">
                <a:latin typeface="Calibri" panose="020F0502020204030204" pitchFamily="34" charset="0"/>
              </a:rPr>
              <a:t>Solving for three numbers of ounces is much more challenging when the parts in the ratio do not add to 2, 4, or 8. For example, if the ratio is 2:3, you have to multiply each part by 8/5 to make a total of 8 oz of chocolate milk. The results are: </a:t>
            </a:r>
          </a:p>
          <a:p>
            <a:pPr marL="1109505" lvl="2" indent="-173662">
              <a:buFont typeface="Arial" panose="020B0604020202020204" pitchFamily="34" charset="0"/>
              <a:buChar char="•"/>
            </a:pPr>
            <a:r>
              <a:rPr lang="en-US" altLang="en-US" b="0" dirty="0">
                <a:latin typeface="Calibri" panose="020F0502020204030204" pitchFamily="34" charset="0"/>
              </a:rPr>
              <a:t>2:3 -&gt; 16/5=3.2 oz chocolate and 24/5 =4.8 oz milk.</a:t>
            </a:r>
          </a:p>
          <a:p>
            <a:pPr marL="173662" indent="-173662">
              <a:buFont typeface="Arial" panose="020B0604020202020204" pitchFamily="34" charset="0"/>
              <a:buChar char="•"/>
            </a:pPr>
            <a:r>
              <a:rPr lang="en-US" altLang="en-US" b="0" dirty="0">
                <a:latin typeface="Calibri" panose="020F0502020204030204" pitchFamily="34" charset="0"/>
              </a:rPr>
              <a:t>What to look for in terms of diagrams:</a:t>
            </a:r>
          </a:p>
          <a:p>
            <a:pPr marL="641584" lvl="1" indent="-173662">
              <a:buFont typeface="Arial" panose="020B0604020202020204" pitchFamily="34" charset="0"/>
              <a:buChar char="•"/>
            </a:pPr>
            <a:r>
              <a:rPr lang="en-US" altLang="en-US" b="0" dirty="0">
                <a:latin typeface="Calibri" panose="020F0502020204030204" pitchFamily="34" charset="0"/>
              </a:rPr>
              <a:t>The types of diagrams will also be uneven in their level of sophistication. The least sophisticated diagrams do not use a scale. More sophisticated diagrams might not even look like cups anymore but will preserve the relative sizes of the parts.</a:t>
            </a:r>
          </a:p>
          <a:p>
            <a:pPr marL="641584" lvl="1" indent="-173662">
              <a:buFont typeface="Arial" panose="020B0604020202020204" pitchFamily="34" charset="0"/>
              <a:buChar char="•"/>
            </a:pPr>
            <a:r>
              <a:rPr lang="en-US" altLang="en-US" b="0" dirty="0">
                <a:latin typeface="Calibri" panose="020F0502020204030204" pitchFamily="34" charset="0"/>
              </a:rPr>
              <a:t>Least sophisticated: Drawings of cups not to scale</a:t>
            </a:r>
          </a:p>
          <a:p>
            <a:pPr marL="641584" lvl="1" indent="-173662">
              <a:buFont typeface="Arial" panose="020B0604020202020204" pitchFamily="34" charset="0"/>
              <a:buChar char="•"/>
            </a:pPr>
            <a:r>
              <a:rPr lang="en-US" altLang="en-US" b="0" dirty="0">
                <a:latin typeface="Calibri" panose="020F0502020204030204" pitchFamily="34" charset="0"/>
              </a:rPr>
              <a:t>More sophisticated: Diagrams correctly showing proportions</a:t>
            </a:r>
          </a:p>
          <a:p>
            <a:pPr marL="641584" lvl="1" indent="-173662">
              <a:buFont typeface="Arial" panose="020B0604020202020204" pitchFamily="34" charset="0"/>
              <a:buChar char="•"/>
            </a:pPr>
            <a:r>
              <a:rPr lang="en-US" altLang="en-US" b="0" dirty="0">
                <a:latin typeface="Calibri" panose="020F0502020204030204" pitchFamily="34" charset="0"/>
              </a:rPr>
              <a:t>Most sophisticated: Stacked bar graphs showing part:part or part:whole (See sample poster A from lesson guide.)</a:t>
            </a:r>
          </a:p>
          <a:p>
            <a:pPr marL="173662" indent="-173662">
              <a:buFont typeface="Arial" panose="020B0604020202020204" pitchFamily="34" charset="0"/>
              <a:buChar char="•"/>
            </a:pPr>
            <a:r>
              <a:rPr lang="en-US" altLang="en-US" b="0" dirty="0">
                <a:latin typeface="Calibri" panose="020F0502020204030204" pitchFamily="34" charset="0"/>
              </a:rPr>
              <a:t>What to look for in terms of solution strategies:</a:t>
            </a:r>
          </a:p>
          <a:p>
            <a:pPr marL="641584" lvl="1" indent="-173662">
              <a:buFont typeface="Arial" panose="020B0604020202020204" pitchFamily="34" charset="0"/>
              <a:buChar char="•"/>
            </a:pPr>
            <a:r>
              <a:rPr lang="en-US" altLang="en-US" b="0" dirty="0">
                <a:latin typeface="Calibri" panose="020F0502020204030204" pitchFamily="34" charset="0"/>
              </a:rPr>
              <a:t>Less sophisticated: Repeated addition</a:t>
            </a:r>
          </a:p>
          <a:p>
            <a:pPr marL="641584" lvl="1" indent="-173662">
              <a:buFont typeface="Arial" panose="020B0604020202020204" pitchFamily="34" charset="0"/>
              <a:buChar char="•"/>
            </a:pPr>
            <a:r>
              <a:rPr lang="en-US" altLang="en-US" b="0" dirty="0">
                <a:latin typeface="Calibri" panose="020F0502020204030204" pitchFamily="34" charset="0"/>
              </a:rPr>
              <a:t>More sophisticated: Scaling</a:t>
            </a:r>
          </a:p>
          <a:p>
            <a:pPr marL="641584" lvl="1" indent="-173662">
              <a:buFont typeface="Arial" panose="020B0604020202020204" pitchFamily="34" charset="0"/>
              <a:buChar char="•"/>
            </a:pPr>
            <a:r>
              <a:rPr lang="en-US" altLang="en-US" b="0" dirty="0">
                <a:latin typeface="Calibri" panose="020F0502020204030204" pitchFamily="34" charset="0"/>
              </a:rPr>
              <a:t>Most sophisticated: Setting up equations and solving. But check for understanding; some participants are good at symbols but lose their connection to the situation.</a:t>
            </a:r>
          </a:p>
          <a:p>
            <a:endParaRPr lang="en-US" altLang="en-US" b="0" dirty="0">
              <a:latin typeface="Calibri" panose="020F0502020204030204" pitchFamily="34" charset="0"/>
            </a:endParaRPr>
          </a:p>
          <a:p>
            <a:endParaRPr lang="en-US" altLang="en-US" b="0" dirty="0">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latin typeface="Times New Roman" panose="02020603050405020304" pitchFamily="18" charset="0"/>
                <a:cs typeface="Times New Roman" panose="02020603050405020304" pitchFamily="18" charset="0"/>
              </a:rPr>
              <a:t>Big idea: </a:t>
            </a:r>
            <a:r>
              <a:rPr lang="en-US" altLang="en-US" b="0" dirty="0">
                <a:latin typeface="Times New Roman" panose="02020603050405020304" pitchFamily="18" charset="0"/>
                <a:cs typeface="Times New Roman" panose="02020603050405020304" pitchFamily="18" charset="0"/>
              </a:rPr>
              <a:t>Address any</a:t>
            </a:r>
            <a:r>
              <a:rPr lang="en-US" altLang="en-US" b="0" baseline="0" dirty="0">
                <a:latin typeface="Times New Roman" panose="02020603050405020304" pitchFamily="18" charset="0"/>
                <a:cs typeface="Times New Roman" panose="02020603050405020304" pitchFamily="18" charset="0"/>
              </a:rPr>
              <a:t> remaining questions and prepare participants for the next session.</a:t>
            </a:r>
            <a:endParaRPr lang="en-US" altLang="en-US" b="0" dirty="0">
              <a:latin typeface="Times New Roman" panose="02020603050405020304" pitchFamily="18" charset="0"/>
              <a:cs typeface="Times New Roman" panose="02020603050405020304" pitchFamily="18" charset="0"/>
            </a:endParaRPr>
          </a:p>
          <a:p>
            <a:pPr>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talking points:</a:t>
            </a:r>
          </a:p>
          <a:p>
            <a:pPr marL="173662" indent="-173662">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Ask for remaining questions.</a:t>
            </a:r>
          </a:p>
          <a:p>
            <a:pPr marL="173662" indent="-173662">
              <a:spcBef>
                <a:spcPts val="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Review</a:t>
            </a:r>
            <a:r>
              <a:rPr lang="en-US" altLang="en-US" baseline="0" dirty="0">
                <a:latin typeface="Times New Roman" panose="02020603050405020304" pitchFamily="18" charset="0"/>
                <a:cs typeface="Times New Roman" panose="02020603050405020304" pitchFamily="18" charset="0"/>
              </a:rPr>
              <a:t> next session and time. </a:t>
            </a:r>
            <a:endParaRPr lang="en-US" altLang="en-US" dirty="0">
              <a:latin typeface="Times New Roman" panose="02020603050405020304" pitchFamily="18" charset="0"/>
              <a:cs typeface="Times New Roman" panose="02020603050405020304" pitchFamily="18" charset="0"/>
            </a:endParaRPr>
          </a:p>
          <a:p>
            <a:pPr>
              <a:spcBef>
                <a:spcPts val="0"/>
              </a:spcBef>
              <a:defRPr/>
            </a:pPr>
            <a:endParaRPr lang="en-US" altLang="en-US" dirty="0">
              <a:latin typeface="Times New Roman" panose="02020603050405020304" pitchFamily="18" charset="0"/>
              <a:cs typeface="Times New Roman" panose="02020603050405020304" pitchFamily="18" charset="0"/>
            </a:endParaRPr>
          </a:p>
          <a:p>
            <a:pPr>
              <a:spcBef>
                <a:spcPts val="0"/>
              </a:spcBef>
              <a:defRPr/>
            </a:pPr>
            <a:r>
              <a:rPr lang="en-US" altLang="en-US" b="1" dirty="0">
                <a:latin typeface="Times New Roman" panose="02020603050405020304" pitchFamily="18" charset="0"/>
                <a:cs typeface="Times New Roman" panose="02020603050405020304" pitchFamily="18" charset="0"/>
              </a:rPr>
              <a:t>Facilitator notes:</a:t>
            </a:r>
          </a:p>
          <a:p>
            <a:pPr marL="173662" indent="-173662">
              <a:buFont typeface="Arial" panose="020B0604020202020204" pitchFamily="34" charset="0"/>
              <a:buChar char="•"/>
            </a:pPr>
            <a:r>
              <a:rPr lang="en-US" dirty="0"/>
              <a:t>Address any</a:t>
            </a:r>
            <a:r>
              <a:rPr lang="en-US" baseline="0" dirty="0"/>
              <a:t> questions that come through the chat. </a:t>
            </a:r>
            <a:endParaRPr lang="en-US" dirty="0"/>
          </a:p>
        </p:txBody>
      </p:sp>
    </p:spTree>
    <p:extLst>
      <p:ext uri="{BB962C8B-B14F-4D97-AF65-F5344CB8AC3E}">
        <p14:creationId xmlns:p14="http://schemas.microsoft.com/office/powerpoint/2010/main" val="4082253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8399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Provide an overview and advance organizer for the session.</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3662" indent="-173662">
              <a:spcBef>
                <a:spcPct val="0"/>
              </a:spcBef>
              <a:buFont typeface="Arial" panose="020B0604020202020204" pitchFamily="34" charset="0"/>
              <a:buChar char="•"/>
            </a:pPr>
            <a:r>
              <a:rPr lang="en-US" altLang="en-US" b="0" dirty="0">
                <a:latin typeface="Times New Roman" panose="02020603050405020304" pitchFamily="18" charset="0"/>
              </a:rPr>
              <a:t>At the end of the session, we will reflect on the session and the implications for practice.</a:t>
            </a:r>
          </a:p>
          <a:p>
            <a:pPr>
              <a:spcBef>
                <a:spcPct val="0"/>
              </a:spcBef>
            </a:pPr>
            <a:endParaRPr lang="en-US" altLang="en-US" b="0"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3662" indent="-173662">
              <a:spcBef>
                <a:spcPct val="0"/>
              </a:spcBef>
              <a:buFont typeface="Arial" panose="020B0604020202020204" pitchFamily="34" charset="0"/>
              <a:buChar char="•"/>
            </a:pPr>
            <a:r>
              <a:rPr lang="en-US" altLang="en-US" b="0" dirty="0">
                <a:latin typeface="Times New Roman" panose="02020603050405020304" pitchFamily="18" charset="0"/>
              </a:rPr>
              <a:t>This is just to provide participants with an overview of what is coming.</a:t>
            </a:r>
          </a:p>
          <a:p>
            <a:endParaRPr lang="en-US" dirty="0"/>
          </a:p>
        </p:txBody>
      </p:sp>
    </p:spTree>
    <p:extLst>
      <p:ext uri="{BB962C8B-B14F-4D97-AF65-F5344CB8AC3E}">
        <p14:creationId xmlns:p14="http://schemas.microsoft.com/office/powerpoint/2010/main" val="40163508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85956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Times New Roman" panose="02020603050405020304" pitchFamily="18" charset="0"/>
              </a:rPr>
              <a:t>Big idea</a:t>
            </a:r>
            <a:r>
              <a:rPr lang="en-US" altLang="en-US" dirty="0">
                <a:latin typeface="Times New Roman" panose="02020603050405020304" pitchFamily="18" charset="0"/>
              </a:rPr>
              <a:t>: Provide an overview and advance organizer for the session.</a:t>
            </a:r>
            <a:endParaRPr lang="en-US" altLang="en-US" b="1" dirty="0">
              <a:latin typeface="Times New Roman" panose="02020603050405020304" pitchFamily="18" charset="0"/>
            </a:endParaRPr>
          </a:p>
          <a:p>
            <a:pPr>
              <a:spcBef>
                <a:spcPct val="0"/>
              </a:spcBef>
            </a:pPr>
            <a:endParaRPr lang="en-US" altLang="en-US" b="1"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talking points:</a:t>
            </a:r>
          </a:p>
          <a:p>
            <a:pPr marL="173662" indent="-173662">
              <a:spcBef>
                <a:spcPct val="0"/>
              </a:spcBef>
              <a:buFont typeface="Arial" panose="020B0604020202020204" pitchFamily="34" charset="0"/>
              <a:buChar char="•"/>
            </a:pPr>
            <a:r>
              <a:rPr lang="en-US" altLang="en-US" b="0" dirty="0">
                <a:latin typeface="Times New Roman" panose="02020603050405020304" pitchFamily="18" charset="0"/>
              </a:rPr>
              <a:t>At the end of the session, we will reflect on the session and the implications for practice.</a:t>
            </a:r>
          </a:p>
          <a:p>
            <a:pPr>
              <a:spcBef>
                <a:spcPct val="0"/>
              </a:spcBef>
            </a:pPr>
            <a:endParaRPr lang="en-US" altLang="en-US" b="0" dirty="0">
              <a:latin typeface="Times New Roman" panose="02020603050405020304" pitchFamily="18" charset="0"/>
            </a:endParaRPr>
          </a:p>
          <a:p>
            <a:pPr>
              <a:spcBef>
                <a:spcPct val="0"/>
              </a:spcBef>
            </a:pPr>
            <a:r>
              <a:rPr lang="en-US" altLang="en-US" b="1" dirty="0">
                <a:latin typeface="Times New Roman" panose="02020603050405020304" pitchFamily="18" charset="0"/>
              </a:rPr>
              <a:t>Facilitator notes:</a:t>
            </a:r>
          </a:p>
          <a:p>
            <a:pPr marL="173662" indent="-173662">
              <a:spcBef>
                <a:spcPct val="0"/>
              </a:spcBef>
              <a:buFont typeface="Arial" panose="020B0604020202020204" pitchFamily="34" charset="0"/>
              <a:buChar char="•"/>
            </a:pPr>
            <a:r>
              <a:rPr lang="en-US" altLang="en-US" b="0" dirty="0">
                <a:latin typeface="Times New Roman" panose="02020603050405020304" pitchFamily="18" charset="0"/>
              </a:rPr>
              <a:t>This is just to provide participants with an overview of what is coming.</a:t>
            </a:r>
          </a:p>
          <a:p>
            <a:pPr>
              <a:defRPr/>
            </a:pPr>
            <a:endParaRPr lang="en-US" altLang="en-US" dirty="0">
              <a:latin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19005979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24806558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FB1C7A9-E7AA-894A-B5E4-704091D267E0}"/>
              </a:ext>
            </a:extLst>
          </p:cNvPr>
          <p:cNvSpPr>
            <a:spLocks noGrp="1" noRot="1" noChangeAspect="1" noChangeArrowheads="1" noTextEdit="1"/>
          </p:cNvSpPr>
          <p:nvPr>
            <p:ph type="sldImg"/>
          </p:nvPr>
        </p:nvSpPr>
        <p:spPr>
          <a:xfrm>
            <a:off x="1162050" y="839788"/>
            <a:ext cx="4684713" cy="3513137"/>
          </a:xfrm>
          <a:ln/>
        </p:spPr>
      </p:sp>
      <p:sp>
        <p:nvSpPr>
          <p:cNvPr id="44034" name="Notes Placeholder 2">
            <a:extLst>
              <a:ext uri="{FF2B5EF4-FFF2-40B4-BE49-F238E27FC236}">
                <a16:creationId xmlns:a16="http://schemas.microsoft.com/office/drawing/2014/main" id="{4958AF48-61EA-7740-ADFF-AB499A31E41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Focus problem — this problem is used to solidify and extend understanding.</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Read this situation three times, each time with a different purpose. </a:t>
            </a:r>
          </a:p>
          <a:p>
            <a:pPr marL="699471" lvl="1" indent="-231549">
              <a:buFont typeface="+mj-lt"/>
              <a:buAutoNum type="arabicParenR"/>
            </a:pPr>
            <a:r>
              <a:rPr lang="en-US" altLang="en-US" b="0" dirty="0">
                <a:latin typeface="Calibri" panose="020F0502020204030204" pitchFamily="34" charset="0"/>
              </a:rPr>
              <a:t>First read:</a:t>
            </a:r>
          </a:p>
          <a:p>
            <a:pPr marL="1167393" lvl="2" indent="-231549">
              <a:buFont typeface="+mj-lt"/>
              <a:buAutoNum type="arabicPeriod"/>
            </a:pPr>
            <a:r>
              <a:rPr lang="en-US" altLang="en-US" b="0" dirty="0">
                <a:latin typeface="Calibri" panose="020F0502020204030204" pitchFamily="34" charset="0"/>
              </a:rPr>
              <a:t>After the first read, participants should answer: What is this situation about?</a:t>
            </a:r>
          </a:p>
          <a:p>
            <a:pPr marL="1167393" lvl="2" indent="-231549">
              <a:buFont typeface="+mj-lt"/>
              <a:buAutoNum type="arabicPeriod"/>
            </a:pPr>
            <a:r>
              <a:rPr lang="en-US" altLang="en-US" b="0" dirty="0">
                <a:latin typeface="Calibri" panose="020F0502020204030204" pitchFamily="34" charset="0"/>
              </a:rPr>
              <a:t>Participants should type their answers in the chat.</a:t>
            </a:r>
          </a:p>
          <a:p>
            <a:pPr marL="699471" lvl="1" indent="-231549">
              <a:buFont typeface="+mj-lt"/>
              <a:buAutoNum type="arabicParenR"/>
            </a:pPr>
            <a:r>
              <a:rPr lang="en-US" altLang="en-US" b="0" dirty="0">
                <a:latin typeface="Calibri" panose="020F0502020204030204" pitchFamily="34" charset="0"/>
              </a:rPr>
              <a:t>Second read:</a:t>
            </a:r>
          </a:p>
          <a:p>
            <a:pPr marL="1167393" lvl="2" indent="-231549">
              <a:buFont typeface="+mj-lt"/>
              <a:buAutoNum type="arabicPeriod"/>
            </a:pPr>
            <a:r>
              <a:rPr lang="en-US" altLang="en-US" b="0" dirty="0">
                <a:latin typeface="Calibri" panose="020F0502020204030204" pitchFamily="34" charset="0"/>
              </a:rPr>
              <a:t>As we read the problem a second time, participants should answer: What are all the quantities in this situation?</a:t>
            </a:r>
          </a:p>
          <a:p>
            <a:pPr marL="1167393" lvl="2" indent="-231549">
              <a:buFont typeface="+mj-lt"/>
              <a:buAutoNum type="arabicPeriod"/>
            </a:pPr>
            <a:r>
              <a:rPr lang="en-US" altLang="en-US" b="0" dirty="0">
                <a:latin typeface="Calibri" panose="020F0502020204030204" pitchFamily="34" charset="0"/>
              </a:rPr>
              <a:t>Define quantities as things we can count or measure. Quantities have three parts: a positive or negative sign, a number, and units. We are looking for explicit (e.g., 4 pounds of pears) and implicit quantities (e.g., the number of pounds of grapes and pineapple together). </a:t>
            </a:r>
          </a:p>
          <a:p>
            <a:pPr marL="1167393" lvl="2" indent="-231549">
              <a:buFont typeface="+mj-lt"/>
              <a:buAutoNum type="arabicPeriod"/>
            </a:pPr>
            <a:r>
              <a:rPr lang="en-US" altLang="en-US" b="0" dirty="0">
                <a:latin typeface="Calibri" panose="020F0502020204030204" pitchFamily="34" charset="0"/>
              </a:rPr>
              <a:t>Get a volunteer to read the problem to the team.</a:t>
            </a:r>
          </a:p>
          <a:p>
            <a:pPr marL="1167393" lvl="2" indent="-231549">
              <a:buFont typeface="+mj-lt"/>
              <a:buAutoNum type="arabicPeriod"/>
            </a:pPr>
            <a:r>
              <a:rPr lang="en-US" altLang="en-US" b="0" dirty="0">
                <a:latin typeface="Calibri" panose="020F0502020204030204" pitchFamily="34" charset="0"/>
              </a:rPr>
              <a:t>Make a list of all the quantities, both explicit and implicit, in this situation. Use phrases and sentences to describe the quantities. </a:t>
            </a:r>
          </a:p>
          <a:p>
            <a:pPr marL="1167393" lvl="2" indent="-231549">
              <a:buFont typeface="+mj-lt"/>
              <a:buAutoNum type="arabicPeriod"/>
            </a:pPr>
            <a:r>
              <a:rPr lang="en-US" altLang="en-US" b="0" dirty="0">
                <a:latin typeface="Calibri" panose="020F0502020204030204" pitchFamily="34" charset="0"/>
              </a:rPr>
              <a:t>Participants should share in the chat the quantities they have identified. </a:t>
            </a:r>
          </a:p>
          <a:p>
            <a:pPr marL="699471" lvl="1" indent="-231549">
              <a:buFont typeface="+mj-lt"/>
              <a:buAutoNum type="arabicParenR"/>
            </a:pPr>
            <a:r>
              <a:rPr lang="en-US" altLang="en-US" b="0" dirty="0">
                <a:latin typeface="Calibri" panose="020F0502020204030204" pitchFamily="34" charset="0"/>
              </a:rPr>
              <a:t>Third read:</a:t>
            </a:r>
          </a:p>
          <a:p>
            <a:pPr marL="1167393" lvl="2" indent="-231549">
              <a:buFont typeface="+mj-lt"/>
              <a:buAutoNum type="arabicPeriod"/>
            </a:pPr>
            <a:r>
              <a:rPr lang="en-US" altLang="en-US" b="0" dirty="0">
                <a:latin typeface="Calibri" panose="020F0502020204030204" pitchFamily="34" charset="0"/>
              </a:rPr>
              <a:t>As we read it a third time, participants should answer: What are all the mathematical questions we could ask of this situation?</a:t>
            </a:r>
          </a:p>
          <a:p>
            <a:pPr marL="1167393" lvl="2" indent="-231549">
              <a:buFont typeface="+mj-lt"/>
              <a:buAutoNum type="arabicPeriod"/>
            </a:pPr>
            <a:r>
              <a:rPr lang="en-US" altLang="en-US" b="0" dirty="0">
                <a:latin typeface="Calibri" panose="020F0502020204030204" pitchFamily="34" charset="0"/>
              </a:rPr>
              <a:t>Have one participant read the situation aloud for the team.</a:t>
            </a:r>
          </a:p>
          <a:p>
            <a:pPr marL="1167393" lvl="2" indent="-231549">
              <a:buFont typeface="+mj-lt"/>
              <a:buAutoNum type="arabicPeriod"/>
            </a:pPr>
            <a:r>
              <a:rPr lang="en-US" altLang="en-US" b="0" dirty="0">
                <a:latin typeface="Calibri" panose="020F0502020204030204" pitchFamily="34" charset="0"/>
              </a:rPr>
              <a:t>Participants should make a list of all the mathematical questions we could ask of this situation and post in the chat.</a:t>
            </a:r>
          </a:p>
          <a:p>
            <a:pPr marL="173662" indent="-173662">
              <a:buFont typeface="Arial" panose="020B0604020202020204" pitchFamily="34" charset="0"/>
              <a:buChar char="•"/>
            </a:pPr>
            <a:r>
              <a:rPr lang="en-US" altLang="en-US" b="0" dirty="0">
                <a:latin typeface="Calibri" panose="020F0502020204030204" pitchFamily="34" charset="0"/>
              </a:rPr>
              <a:t>The purpose of the focus problem is to challenge participants to use the ratio reasoning developed in “The Intensity of Chocolate Milk.” They must solve a problem involving a ratio with four parts.</a:t>
            </a:r>
          </a:p>
          <a:p>
            <a:pPr marL="173662" indent="-173662">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This routine works well in conjunction with MLR “Co-Craft Questions &amp; Problems.” The question stem is tentatively withheld to focus on the comprehension of the text.</a:t>
            </a: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b="0" dirty="0">
                <a:latin typeface="Calibri" panose="020F0502020204030204" pitchFamily="34" charset="0"/>
              </a:rPr>
              <a:t>Highlight Worksheet 3 on page 18.</a:t>
            </a:r>
          </a:p>
          <a:p>
            <a:pPr marL="173662" indent="-173662" defTabSz="935844">
              <a:buFont typeface="Arial" panose="020B0604020202020204" pitchFamily="34" charset="0"/>
              <a:buChar char="•"/>
              <a:defRPr/>
            </a:pPr>
            <a:r>
              <a:rPr lang="en-US" altLang="en-US" b="0" dirty="0">
                <a:latin typeface="Calibri" panose="020F0502020204030204" pitchFamily="34" charset="0"/>
              </a:rPr>
              <a:t>If you were in a face-to-face situation, you would turn and talk for the purpose of telling each other what this situation is about. This would happen throughout before you shared out.</a:t>
            </a:r>
          </a:p>
        </p:txBody>
      </p:sp>
    </p:spTree>
    <p:extLst>
      <p:ext uri="{BB962C8B-B14F-4D97-AF65-F5344CB8AC3E}">
        <p14:creationId xmlns:p14="http://schemas.microsoft.com/office/powerpoint/2010/main" val="8919997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Directions for team time.</a:t>
            </a:r>
          </a:p>
          <a:p>
            <a:pPr defTabSz="935844">
              <a:defRPr/>
            </a:pPr>
            <a:endParaRPr lang="en-US" altLang="en-US" dirty="0">
              <a:latin typeface="Times New Roman" panose="02020603050405020304" pitchFamily="18" charset="0"/>
            </a:endParaRPr>
          </a:p>
          <a:p>
            <a:pPr defTabSz="935844">
              <a:defRPr/>
            </a:pPr>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Have participants work individually on answers to Worksheet 3.</a:t>
            </a:r>
          </a:p>
          <a:p>
            <a:pPr marL="173662" indent="-173662">
              <a:buFont typeface="Arial" panose="020B0604020202020204" pitchFamily="34" charset="0"/>
              <a:buChar char="•"/>
            </a:pPr>
            <a:r>
              <a:rPr lang="en-US" altLang="en-US" b="0" dirty="0">
                <a:latin typeface="Calibri" panose="020F0502020204030204" pitchFamily="34" charset="0"/>
              </a:rPr>
              <a:t>Participants will move into team time. They will work together as a team to answer the questions in Worksheet 3.</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Volunteers from a selection of teams will share out answers in the chat when we come back together.</a:t>
            </a:r>
          </a:p>
          <a:p>
            <a:pPr marL="173662"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11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39656519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Focus Problem — This problem is used to check understanding.</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Reference Worksheet 3.</a:t>
            </a:r>
          </a:p>
          <a:p>
            <a:pPr marL="641584" lvl="1" indent="-173662">
              <a:buFont typeface="Arial" panose="020B0604020202020204" pitchFamily="34" charset="0"/>
              <a:buChar char="•"/>
            </a:pPr>
            <a:r>
              <a:rPr lang="en-US" altLang="en-US" b="0" dirty="0">
                <a:latin typeface="Calibri" panose="020F0502020204030204" pitchFamily="34" charset="0"/>
              </a:rPr>
              <a:t>Participants will work individually on their answers for 3 minutes.</a:t>
            </a:r>
          </a:p>
          <a:p>
            <a:pPr marL="641584" lvl="1" indent="-173662">
              <a:buFont typeface="Arial" panose="020B0604020202020204" pitchFamily="34" charset="0"/>
              <a:buChar char="•"/>
            </a:pPr>
            <a:r>
              <a:rPr lang="en-US" altLang="en-US" b="0" dirty="0">
                <a:latin typeface="Calibri" panose="020F0502020204030204" pitchFamily="34" charset="0"/>
              </a:rPr>
              <a:t>Participants should go into team time and compare answers and create a shared document (5 minutes)</a:t>
            </a:r>
          </a:p>
          <a:p>
            <a:pPr marL="641584" lvl="1" indent="-173662">
              <a:buFont typeface="Arial" panose="020B0604020202020204" pitchFamily="34" charset="0"/>
              <a:buChar char="•"/>
            </a:pPr>
            <a:r>
              <a:rPr lang="en-US" altLang="en-US" b="0" dirty="0">
                <a:latin typeface="Calibri" panose="020F0502020204030204" pitchFamily="34" charset="0"/>
              </a:rPr>
              <a:t>Participants will engage in a whole group discussion about the answers once everyone comes together. (5 minutes)</a:t>
            </a:r>
          </a:p>
          <a:p>
            <a:pPr marL="173662" indent="-173662" defTabSz="935844">
              <a:buFont typeface="Arial" panose="020B0604020202020204" pitchFamily="34" charset="0"/>
              <a:buChar char="•"/>
              <a:defRPr/>
            </a:pPr>
            <a:r>
              <a:rPr lang="en-US" altLang="en-US" b="0" dirty="0">
                <a:latin typeface="Calibri" panose="020F0502020204030204" pitchFamily="34" charset="0"/>
              </a:rPr>
              <a:t>Use solo, partner, small team, whole class to discuss the answers to Worksheet 3. This is modified for virtual learning. We are unable to do partner. In a face-to-face situation, we would add that step.</a:t>
            </a:r>
          </a:p>
          <a:p>
            <a:pPr marL="173662" indent="-173662">
              <a:buFont typeface="Arial" panose="020B0604020202020204" pitchFamily="34" charset="0"/>
              <a:buChar char="•"/>
            </a:pPr>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defTabSz="935844">
              <a:buFont typeface="Arial" panose="020B0604020202020204" pitchFamily="34" charset="0"/>
              <a:buChar char="•"/>
              <a:defRPr/>
            </a:pPr>
            <a:r>
              <a:rPr lang="en-US" altLang="en-US" b="0" dirty="0">
                <a:latin typeface="Calibri" panose="020F0502020204030204" pitchFamily="34" charset="0"/>
              </a:rPr>
              <a:t>Highlight Worksheet 3.</a:t>
            </a:r>
          </a:p>
          <a:p>
            <a:pPr marL="173662" indent="-173662" defTabSz="935844">
              <a:buFont typeface="Arial" panose="020B0604020202020204" pitchFamily="34" charset="0"/>
              <a:buChar char="•"/>
              <a:defRPr/>
            </a:pPr>
            <a:r>
              <a:rPr lang="en-US" altLang="en-US" b="0" dirty="0">
                <a:latin typeface="Calibri" panose="020F0502020204030204" pitchFamily="34" charset="0"/>
              </a:rPr>
              <a:t>Note that we have moved beyond just liquid ingredients. In this example, we are talking about a fruit salad that has more than one ingredient. This can also apply to a bag of candy with a variety of options. If you want each kid to have the same proportion of each candy, then ratios can be used.</a:t>
            </a:r>
          </a:p>
          <a:p>
            <a:pPr marL="173662" indent="-173662">
              <a:buFont typeface="Arial" panose="020B0604020202020204" pitchFamily="34" charset="0"/>
              <a:buChar char="•"/>
            </a:pPr>
            <a:r>
              <a:rPr lang="en-US" altLang="en-US" b="0" dirty="0">
                <a:latin typeface="Calibri" panose="020F0502020204030204" pitchFamily="34" charset="0"/>
              </a:rPr>
              <a:t>The focus problem challenges participants to use the ratio reasoning developed in “The Intensity of Chocolate Milk” to solve a four-part ratio problem.</a:t>
            </a:r>
          </a:p>
          <a:p>
            <a:endParaRPr lang="en-US" altLang="en-US" b="1" dirty="0">
              <a:latin typeface="Calibri" panose="020F0502020204030204" pitchFamily="34" charset="0"/>
            </a:endParaRPr>
          </a:p>
        </p:txBody>
      </p:sp>
    </p:spTree>
    <p:extLst>
      <p:ext uri="{BB962C8B-B14F-4D97-AF65-F5344CB8AC3E}">
        <p14:creationId xmlns:p14="http://schemas.microsoft.com/office/powerpoint/2010/main" val="27349739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Team debrief.</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defTabSz="935844">
              <a:buFont typeface="Arial" panose="020B0604020202020204" pitchFamily="34" charset="0"/>
              <a:buChar char="•"/>
              <a:defRPr/>
            </a:pPr>
            <a:r>
              <a:rPr lang="en-US" altLang="en-US" b="0" dirty="0">
                <a:latin typeface="Calibri" panose="020F0502020204030204" pitchFamily="34" charset="0"/>
              </a:rPr>
              <a:t>Note that we have moved beyond just liquid ingredients. In this example, we are talking about a fruit salad that has more than one ingredient. This can also apply to a bag of candy with a variety of options. If you want each kid to have the same proportion of each candy, then ratios can be used.</a:t>
            </a:r>
          </a:p>
          <a:p>
            <a:pPr marL="173662" indent="-173662">
              <a:buFont typeface="Arial" panose="020B0604020202020204" pitchFamily="34" charset="0"/>
              <a:buChar char="•"/>
            </a:pPr>
            <a:r>
              <a:rPr lang="en-US" altLang="en-US" b="0" dirty="0">
                <a:latin typeface="Calibri" panose="020F0502020204030204" pitchFamily="34" charset="0"/>
              </a:rPr>
              <a:t>The focus problem challenges participants to use the ratio reasoning developed in “The Intensity of Chocolate Milk” to solve a four-part ratio problem.</a:t>
            </a:r>
          </a:p>
          <a:p>
            <a:endParaRPr lang="en-US" altLang="en-US" b="1"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Review teams’ feedback on the reflection questions. </a:t>
            </a:r>
          </a:p>
          <a:p>
            <a:pPr marL="173662" indent="-173662" defTabSz="935844">
              <a:buFont typeface="Arial" panose="020B0604020202020204" pitchFamily="34" charset="0"/>
              <a:buChar char="•"/>
              <a:defRPr/>
            </a:pPr>
            <a:r>
              <a:rPr lang="en-US" altLang="en-US" b="0" dirty="0">
                <a:latin typeface="Calibri" panose="020F0502020204030204" pitchFamily="34" charset="0"/>
              </a:rPr>
              <a:t>Call on a few team representatives to share their answers to Worksheet 3 and facilitate a discussion around the responses.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Ask if anyone got anything different?</a:t>
            </a:r>
          </a:p>
          <a:p>
            <a:pPr marL="173662" indent="-173662">
              <a:buFont typeface="Arial" panose="020B0604020202020204" pitchFamily="34" charset="0"/>
              <a:buChar char="•"/>
            </a:pPr>
            <a:r>
              <a:rPr lang="en-US" altLang="en-US" dirty="0"/>
              <a:t>In your participant materials, take a minute to jot down some notes about Phase 6:</a:t>
            </a:r>
          </a:p>
          <a:p>
            <a:pPr lvl="1">
              <a:spcBef>
                <a:spcPts val="1094"/>
              </a:spcBef>
              <a:spcAft>
                <a:spcPts val="608"/>
              </a:spcAft>
            </a:pPr>
            <a:r>
              <a:rPr lang="en-US" altLang="en-US" sz="2200" i="1" dirty="0">
                <a:solidFill>
                  <a:srgbClr val="FF0000"/>
                </a:solidFill>
              </a:rPr>
              <a:t>Language supports: </a:t>
            </a:r>
            <a:r>
              <a:rPr lang="en-US" altLang="en-US" sz="2200" dirty="0">
                <a:solidFill>
                  <a:srgbClr val="FF0000"/>
                </a:solidFill>
              </a:rPr>
              <a:t>What language skills will students practice or learn when they engage in the Phase 6 activities?</a:t>
            </a:r>
          </a:p>
          <a:p>
            <a:pPr lvl="1">
              <a:spcBef>
                <a:spcPts val="1094"/>
              </a:spcBef>
              <a:spcAft>
                <a:spcPts val="608"/>
              </a:spcAft>
            </a:pPr>
            <a:r>
              <a:rPr lang="en-US" sz="2200" i="1" dirty="0">
                <a:solidFill>
                  <a:srgbClr val="FF0000"/>
                </a:solidFill>
              </a:rPr>
              <a:t>Pedagogical structures: </a:t>
            </a:r>
            <a:r>
              <a:rPr lang="en-US" sz="2200" dirty="0">
                <a:solidFill>
                  <a:srgbClr val="FF0000"/>
                </a:solidFill>
              </a:rPr>
              <a:t>In what ways will this routine deepen students’ understanding of the content they are learning?</a:t>
            </a:r>
            <a:endParaRPr lang="en-US" dirty="0"/>
          </a:p>
          <a:p>
            <a:endParaRPr lang="en-US" dirty="0"/>
          </a:p>
          <a:p>
            <a:endParaRPr lang="en-US" dirty="0"/>
          </a:p>
        </p:txBody>
      </p:sp>
    </p:spTree>
    <p:extLst>
      <p:ext uri="{BB962C8B-B14F-4D97-AF65-F5344CB8AC3E}">
        <p14:creationId xmlns:p14="http://schemas.microsoft.com/office/powerpoint/2010/main" val="35516938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Reflect on the MLR “Three Reads.”</a:t>
            </a:r>
          </a:p>
          <a:p>
            <a:pPr marL="173662" indent="-173662">
              <a:buFont typeface="Arial" panose="020B0604020202020204" pitchFamily="34" charset="0"/>
              <a:buChar char="•"/>
            </a:pPr>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During team time, the group engaged in the MLR “Three Reads”:</a:t>
            </a:r>
          </a:p>
          <a:p>
            <a:pPr marL="173662" indent="-173662">
              <a:buFont typeface="Arial" panose="020B0604020202020204" pitchFamily="34" charset="0"/>
              <a:buChar char="•"/>
            </a:pPr>
            <a:r>
              <a:rPr lang="en-US" altLang="en-US" b="0" dirty="0">
                <a:latin typeface="Calibri" panose="020F0502020204030204" pitchFamily="34" charset="0"/>
              </a:rPr>
              <a:t>During Three Reads:</a:t>
            </a:r>
            <a:endParaRPr lang="en-US" altLang="en-US" b="0" dirty="0">
              <a:latin typeface="Times New Roman" panose="02020603050405020304" pitchFamily="18" charset="0"/>
            </a:endParaRP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First read: Developing a text base.</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Language processing issues (propositions and phrases).</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Second read: Developing a mental model.</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Identify the ingredients of mental model. </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Assembling ingredients (e.g., diagrams).</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Third Read: Query the mental model.</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What is asked?</a:t>
            </a:r>
          </a:p>
          <a:p>
            <a:pPr marL="1109505" lvl="2" indent="-173662" defTabSz="935844">
              <a:spcBef>
                <a:spcPts val="0"/>
              </a:spcBef>
              <a:buFont typeface="Arial" panose="020B0604020202020204" pitchFamily="34" charset="0"/>
              <a:buChar char="•"/>
              <a:defRPr/>
            </a:pPr>
            <a:r>
              <a:rPr lang="en-US" altLang="en-US" b="0" dirty="0">
                <a:latin typeface="Calibri" panose="020F0502020204030204" pitchFamily="34" charset="0"/>
              </a:rPr>
              <a:t>What other questions could be asked? </a:t>
            </a:r>
          </a:p>
          <a:p>
            <a:pPr marL="173662" indent="-173662" defTabSz="935844">
              <a:spcBef>
                <a:spcPts val="0"/>
              </a:spcBef>
              <a:buFont typeface="Arial" panose="020B0604020202020204" pitchFamily="34" charset="0"/>
              <a:buChar char="•"/>
              <a:defRPr/>
            </a:pPr>
            <a:r>
              <a:rPr lang="en-US" altLang="en-US" b="0" dirty="0">
                <a:latin typeface="Calibri" panose="020F0502020204030204" pitchFamily="34" charset="0"/>
              </a:rPr>
              <a:t>Benefits of Three Reads. This language routine:</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Helps students understand the situation in the problem;</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Creates opportunities for students to reflect on the ways mathematical questions are presented;</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Equips students with tools used to negotiate meaning;</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Supports reading comprehension, sense-making, and meta-awareness of mathematical language;</a:t>
            </a:r>
          </a:p>
          <a:p>
            <a:pPr marL="641584" lvl="1" indent="-173662" defTabSz="935844">
              <a:spcBef>
                <a:spcPts val="0"/>
              </a:spcBef>
              <a:buFont typeface="Arial" panose="020B0604020202020204" pitchFamily="34" charset="0"/>
              <a:buChar char="•"/>
              <a:defRPr/>
            </a:pPr>
            <a:r>
              <a:rPr lang="en-US" altLang="en-US" b="0" dirty="0">
                <a:latin typeface="Calibri" panose="020F0502020204030204" pitchFamily="34" charset="0"/>
              </a:rPr>
              <a:t>Also supports negotiating information in a text with a partner in mathematical conversation.</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p:txBody>
      </p:sp>
    </p:spTree>
    <p:extLst>
      <p:ext uri="{BB962C8B-B14F-4D97-AF65-F5344CB8AC3E}">
        <p14:creationId xmlns:p14="http://schemas.microsoft.com/office/powerpoint/2010/main" val="22565485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Connecting the CCR and ELP Standards to the model lessons</a:t>
            </a:r>
            <a:endParaRPr lang="en-US" altLang="en-US" b="1" dirty="0">
              <a:latin typeface="Times New Roman" panose="02020603050405020304" pitchFamily="18" charset="0"/>
            </a:endParaRPr>
          </a:p>
          <a:p>
            <a:endParaRPr lang="en-US" altLang="en-US" b="1" dirty="0">
              <a:latin typeface="Calibri" panose="020F0502020204030204" pitchFamily="34" charset="0"/>
            </a:endParaRPr>
          </a:p>
          <a:p>
            <a:pPr marL="0" indent="0">
              <a:buFont typeface="Arial" panose="020B0604020202020204" pitchFamily="34" charset="0"/>
              <a:buNone/>
            </a:pPr>
            <a:r>
              <a:rPr lang="en-US" altLang="en-US" b="1" dirty="0">
                <a:latin typeface="Calibri" panose="020F0502020204030204" pitchFamily="34" charset="0"/>
              </a:rPr>
              <a:t>Facilitator talking points:</a:t>
            </a:r>
          </a:p>
          <a:p>
            <a:pPr marL="171450" indent="-171450">
              <a:buFont typeface="Arial" panose="020B0604020202020204" pitchFamily="34" charset="0"/>
              <a:buChar char="•"/>
            </a:pPr>
            <a:r>
              <a:rPr lang="en-US" altLang="en-US" b="0" dirty="0">
                <a:latin typeface="Calibri" panose="020F0502020204030204" pitchFamily="34" charset="0"/>
              </a:rPr>
              <a:t>Ask participants to write down some notes about the connections between how the connections between the math practices and the ELP standards are evident in the model lesson.  They can write these notes in the Participant Materials.</a:t>
            </a:r>
          </a:p>
          <a:p>
            <a:pPr marL="171450" indent="-171450">
              <a:buFont typeface="Arial" panose="020B0604020202020204" pitchFamily="34" charset="0"/>
              <a:buChar char="•"/>
            </a:pPr>
            <a:r>
              <a:rPr lang="en-US" altLang="en-US" b="0" dirty="0">
                <a:latin typeface="Calibri" panose="020F0502020204030204" pitchFamily="34" charset="0"/>
              </a:rPr>
              <a:t>Participants will share out what connections they made in the chat box.</a:t>
            </a:r>
            <a:br>
              <a:rPr lang="en-US" altLang="en-US" b="1" dirty="0">
                <a:latin typeface="Calibri" panose="020F0502020204030204" pitchFamily="34" charset="0"/>
              </a:rPr>
            </a:br>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r>
              <a:rPr lang="en-US" dirty="0"/>
              <a:t>Possible Connections:</a:t>
            </a:r>
          </a:p>
          <a:p>
            <a:pPr marL="171450" indent="-171450">
              <a:buFont typeface="Arial" panose="020B0604020202020204" pitchFamily="34" charset="0"/>
              <a:buChar char="•"/>
            </a:pPr>
            <a:r>
              <a:rPr lang="en-US" dirty="0"/>
              <a:t>MP1: Make sense of problems and persevere in solving them:</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1, level 3. Construct meaning from informational texts. </a:t>
            </a:r>
            <a:r>
              <a:rPr lang="en-US" sz="1800" i="1" dirty="0">
                <a:effectLst/>
                <a:latin typeface="Calibri" panose="020F0502020204030204" pitchFamily="34" charset="0"/>
                <a:ea typeface="Times New Roman" panose="02020603050405020304" pitchFamily="18" charset="0"/>
              </a:rPr>
              <a:t>[This translates into constructing meaning from videos, worksheets, and peer posters.]</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2, level 3: Students participate in oral and written exchanges of information and respond to peer, audience, or reader comments and questions. </a:t>
            </a:r>
            <a:r>
              <a:rPr lang="en-US" sz="1800" i="1" dirty="0">
                <a:effectLst/>
                <a:latin typeface="Calibri" panose="020F0502020204030204" pitchFamily="34" charset="0"/>
                <a:ea typeface="Times New Roman" panose="02020603050405020304" pitchFamily="18" charset="0"/>
              </a:rPr>
              <a:t>[This translates into making sense of the chocolate problem.]</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3, levels 3-4: Students speak and write level-appropriate content. </a:t>
            </a:r>
            <a:r>
              <a:rPr lang="en-US" sz="1800" i="1" dirty="0">
                <a:effectLst/>
                <a:latin typeface="Calibri" panose="020F0502020204030204" pitchFamily="34" charset="0"/>
                <a:ea typeface="Times New Roman" panose="02020603050405020304" pitchFamily="18" charset="0"/>
              </a:rPr>
              <a:t>[This translates into speaking and writing about ratios in real-world contexts.]</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6, level 3: Students analyze and critique the arguments of others. </a:t>
            </a:r>
            <a:r>
              <a:rPr lang="en-US" sz="1800" i="1" dirty="0">
                <a:effectLst/>
                <a:latin typeface="Calibri" panose="020F0502020204030204" pitchFamily="34" charset="0"/>
                <a:ea typeface="Times New Roman" panose="02020603050405020304" pitchFamily="18" charset="0"/>
              </a:rPr>
              <a:t>[This translates into posting, sharing, and commenting on peers’ work during different phases of the lesson.]</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7, level 3: Students adapt their language choices in accordance with the task and use a range of academic and context-specific words. </a:t>
            </a:r>
            <a:r>
              <a:rPr lang="en-US" sz="1800" i="1" dirty="0">
                <a:effectLst/>
                <a:latin typeface="Calibri" panose="020F0502020204030204" pitchFamily="34" charset="0"/>
                <a:ea typeface="Times New Roman" panose="02020603050405020304" pitchFamily="18" charset="0"/>
              </a:rPr>
              <a:t>[This translates into representing their thinking in different ways as they work with the ratio problem.]</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9, level 3: Students create clear and coherent language. </a:t>
            </a:r>
            <a:r>
              <a:rPr lang="en-US" sz="1800" i="1" dirty="0">
                <a:effectLst/>
                <a:latin typeface="Calibri" panose="020F0502020204030204" pitchFamily="34" charset="0"/>
                <a:ea typeface="Times New Roman" panose="02020603050405020304" pitchFamily="18" charset="0"/>
              </a:rPr>
              <a:t>[This translates into introducing and developing a recipe for chocolate milk.]</a:t>
            </a:r>
            <a:endParaRPr lang="en-US" sz="1800" dirty="0">
              <a:effectLst/>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r>
              <a:rPr lang="en-US" dirty="0"/>
              <a:t>MP3: Construct viable arguments and critique the reasoning of others:</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kern="1200" dirty="0">
                <a:solidFill>
                  <a:srgbClr val="000000"/>
                </a:solidFill>
                <a:effectLst/>
                <a:latin typeface="Calibri" panose="020F0502020204030204" pitchFamily="34" charset="0"/>
                <a:ea typeface="MS PGothic" panose="020B0600070205080204" pitchFamily="34" charset="-128"/>
              </a:rPr>
              <a:t>ELP Standard 4, level 3: Students construct level-appropriate oral and written claims. </a:t>
            </a:r>
            <a:r>
              <a:rPr lang="en-US" sz="1800" i="1" kern="1200" dirty="0">
                <a:solidFill>
                  <a:srgbClr val="000000"/>
                </a:solidFill>
                <a:effectLst/>
                <a:latin typeface="Calibri" panose="020F0502020204030204" pitchFamily="34" charset="0"/>
                <a:ea typeface="MS PGothic" panose="020B0600070205080204" pitchFamily="34" charset="-128"/>
              </a:rPr>
              <a:t>[This translates into writing a recipe for chocolate milk and explaining their thinking.]</a:t>
            </a:r>
            <a:endParaRPr lang="en-US" sz="1800" dirty="0">
              <a:effectLst/>
              <a:latin typeface="Times New Roman" panose="02020603050405020304" pitchFamily="18" charset="0"/>
              <a:ea typeface="Times New Roman" panose="02020603050405020304" pitchFamily="18" charset="0"/>
            </a:endParaRP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ELP Standard 6, level 3: Students analyze and critique the arguments of others. </a:t>
            </a:r>
            <a:r>
              <a:rPr lang="en-US" sz="1800" i="1" dirty="0">
                <a:effectLst/>
                <a:latin typeface="Calibri" panose="020F0502020204030204" pitchFamily="34" charset="0"/>
                <a:ea typeface="Times New Roman" panose="02020603050405020304" pitchFamily="18" charset="0"/>
              </a:rPr>
              <a:t>[This translates into posting, sharing, and commenting on peer work during different phases of the lesson.]</a:t>
            </a:r>
          </a:p>
          <a:p>
            <a:pPr marL="747713" marR="0" lvl="1" indent="-285750" eaLnBrk="0" fontAlgn="base" hangingPunct="0">
              <a:lnSpc>
                <a:spcPct val="90000"/>
              </a:lnSpc>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ELP Standard 9, level 3: Students create clear and coherent speech and text to develop an informational topic. </a:t>
            </a:r>
            <a:r>
              <a:rPr lang="en-US" sz="1800" i="1" dirty="0">
                <a:effectLst/>
                <a:latin typeface="Calibri" panose="020F0502020204030204" pitchFamily="34" charset="0"/>
                <a:ea typeface="Calibri" panose="020F0502020204030204" pitchFamily="34" charset="0"/>
              </a:rPr>
              <a:t>[This includes introducing, developing, and describing a recipe for chocolate milk.]</a:t>
            </a:r>
            <a:endParaRPr lang="en-US" dirty="0"/>
          </a:p>
          <a:p>
            <a:endParaRPr lang="en-US" dirty="0"/>
          </a:p>
        </p:txBody>
      </p:sp>
    </p:spTree>
    <p:extLst>
      <p:ext uri="{BB962C8B-B14F-4D97-AF65-F5344CB8AC3E}">
        <p14:creationId xmlns:p14="http://schemas.microsoft.com/office/powerpoint/2010/main" val="17733837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22209463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A graphic representation of diagnostic teaching.</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This is a graphic representation of the phases of a diagnostic teaching lesson. </a:t>
            </a:r>
          </a:p>
          <a:p>
            <a:pPr marL="173662" indent="-173662">
              <a:buFont typeface="Arial" panose="020B0604020202020204" pitchFamily="34" charset="0"/>
              <a:buChar char="•"/>
            </a:pPr>
            <a:r>
              <a:rPr lang="en-US" altLang="en-US" b="0" dirty="0">
                <a:latin typeface="Calibri" panose="020F0502020204030204" pitchFamily="34" charset="0"/>
              </a:rPr>
              <a:t>Let’s walk through the phases as a review.</a:t>
            </a:r>
          </a:p>
          <a:p>
            <a:pPr marL="173662" indent="-173662">
              <a:buFont typeface="Arial" panose="020B0604020202020204" pitchFamily="34" charset="0"/>
              <a:buChar char="•"/>
            </a:pPr>
            <a:r>
              <a:rPr lang="en-US" altLang="en-US" b="0" dirty="0">
                <a:latin typeface="Calibri" panose="020F0502020204030204" pitchFamily="34" charset="0"/>
              </a:rPr>
              <a:t>The first two thirds of the lesson includes the launch, posing a problem, workshopping, and posting, sharing, and commenting on others’ posters. </a:t>
            </a:r>
          </a:p>
          <a:p>
            <a:pPr marL="173662" indent="-173662">
              <a:buFont typeface="Arial" panose="020B0604020202020204" pitchFamily="34" charset="0"/>
              <a:buChar char="•"/>
            </a:pPr>
            <a:r>
              <a:rPr lang="en-US" altLang="en-US" b="0" dirty="0">
                <a:latin typeface="Calibri" panose="020F0502020204030204" pitchFamily="34" charset="0"/>
              </a:rPr>
              <a:t>The last third of the lesson should converge on the grade-level understanding of the concepts being developed. We must help learners reflect on how they use language in each phase as a tool. Language not only allows them to communicate their math understanding to others, but also to organize their own experience, ideas, and learning.</a:t>
            </a:r>
          </a:p>
          <a:p>
            <a:pPr marL="173662" indent="-173662">
              <a:buFont typeface="Arial" panose="020B0604020202020204" pitchFamily="34" charset="0"/>
              <a:buChar char="•"/>
            </a:pPr>
            <a:r>
              <a:rPr lang="en-US" altLang="en-US" b="0" dirty="0">
                <a:latin typeface="Calibri" panose="020F0502020204030204" pitchFamily="34" charset="0"/>
              </a:rPr>
              <a:t>In the next few slides, we will go into detail about what was done in each phase.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The six phases:</a:t>
            </a:r>
            <a:endParaRPr lang="en-US" altLang="en-US" b="0" i="0" dirty="0">
              <a:latin typeface="Calibri" panose="020F0502020204030204" pitchFamily="34" charset="0"/>
            </a:endParaRPr>
          </a:p>
          <a:p>
            <a:pPr marL="699471" lvl="1" indent="-231549">
              <a:buFont typeface="+mj-lt"/>
              <a:buAutoNum type="arabicPeriod"/>
            </a:pPr>
            <a:r>
              <a:rPr lang="en-US" altLang="en-US" b="0" i="0" dirty="0">
                <a:latin typeface="Calibri" panose="020F0502020204030204" pitchFamily="34" charset="0"/>
              </a:rPr>
              <a:t>Launch — Teachers set the stage by leading an introductory discussion that orients students for context and gives teacher a sense of what the students know.</a:t>
            </a:r>
          </a:p>
          <a:p>
            <a:pPr marL="699471" lvl="1" indent="-231549">
              <a:buFont typeface="+mj-lt"/>
              <a:buAutoNum type="arabicPeriod"/>
            </a:pPr>
            <a:r>
              <a:rPr lang="en-US" altLang="en-US" b="0" i="0" dirty="0">
                <a:latin typeface="Calibri" panose="020F0502020204030204" pitchFamily="34" charset="0"/>
              </a:rPr>
              <a:t>Pose a problem — Teachers introduce a mathematical way of thinking about the context and engage students in a preliminary approach that introduces the workshop phase.</a:t>
            </a:r>
          </a:p>
          <a:p>
            <a:pPr marL="699471" lvl="1" indent="-231549">
              <a:buFont typeface="+mj-lt"/>
              <a:buAutoNum type="arabicPeriod"/>
            </a:pPr>
            <a:r>
              <a:rPr lang="en-US" altLang="en-US" b="0" i="0" dirty="0">
                <a:latin typeface="Calibri" panose="020F0502020204030204" pitchFamily="34" charset="0"/>
              </a:rPr>
              <a:t>Workshop — The workshop starts with a more challenging and more open-ended extension of the problem. In teams, students plan and produce mathematical posters to communicate their work.</a:t>
            </a:r>
          </a:p>
          <a:p>
            <a:pPr marL="699471" lvl="1" indent="-231549">
              <a:buFont typeface="+mj-lt"/>
              <a:buAutoNum type="arabicPeriod"/>
            </a:pPr>
            <a:r>
              <a:rPr lang="en-US" altLang="en-US" b="0" i="0" dirty="0">
                <a:latin typeface="Calibri" panose="020F0502020204030204" pitchFamily="34" charset="0"/>
              </a:rPr>
              <a:t>Post, share, comment — Teams display their posters in the classroom, get to know other teams’ posters, and attach questions/comments by way of small adhesive notes (or similar).</a:t>
            </a:r>
          </a:p>
          <a:p>
            <a:pPr marL="699471" lvl="1" indent="-231549">
              <a:buFont typeface="+mj-lt"/>
              <a:buAutoNum type="arabicPeriod"/>
            </a:pPr>
            <a:r>
              <a:rPr lang="en-US" altLang="en-US" b="0" i="0" dirty="0">
                <a:latin typeface="Calibri" panose="020F0502020204030204" pitchFamily="34" charset="0"/>
              </a:rPr>
              <a:t>Strategic teacher-led discussion — Teachers then compare, contrast, and connect several posters. In the process, they highlight a progression from a more basic approach to a more generalizable one. In doing so, teachers emphasize standards-aligned mathematics using student-generated examples.</a:t>
            </a:r>
          </a:p>
          <a:p>
            <a:pPr marL="699471" lvl="1" indent="-231549">
              <a:buFont typeface="+mj-lt"/>
              <a:buAutoNum type="arabicPeriod"/>
            </a:pPr>
            <a:r>
              <a:rPr lang="en-US" altLang="en-US" b="0" i="0" dirty="0">
                <a:latin typeface="Calibri" panose="020F0502020204030204" pitchFamily="34" charset="0"/>
              </a:rPr>
              <a:t>Focus problem: Same concept in a new context — Serving as a check for understanding, this more focused problem gives teachers evidence of student understanding.</a:t>
            </a:r>
            <a:endParaRPr lang="en-US" altLang="en-US" b="0" dirty="0">
              <a:latin typeface="Calibri" panose="020F0502020204030204" pitchFamily="34" charset="0"/>
            </a:endParaRPr>
          </a:p>
        </p:txBody>
      </p:sp>
    </p:spTree>
    <p:extLst>
      <p:ext uri="{BB962C8B-B14F-4D97-AF65-F5344CB8AC3E}">
        <p14:creationId xmlns:p14="http://schemas.microsoft.com/office/powerpoint/2010/main" val="3201887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Participant Materials</a:t>
            </a:r>
          </a:p>
        </p:txBody>
      </p:sp>
    </p:spTree>
    <p:extLst>
      <p:ext uri="{BB962C8B-B14F-4D97-AF65-F5344CB8AC3E}">
        <p14:creationId xmlns:p14="http://schemas.microsoft.com/office/powerpoint/2010/main" val="6041365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dirty="0"/>
              <a:t>Explain the divergent and convergent thinking.</a:t>
            </a:r>
          </a:p>
          <a:p>
            <a:endParaRPr lang="en-US" dirty="0"/>
          </a:p>
          <a:p>
            <a:pPr defTabSz="935844">
              <a:defRPr/>
            </a:pPr>
            <a:r>
              <a:rPr lang="en-US" b="1" dirty="0"/>
              <a:t>Facilitators talking points:</a:t>
            </a:r>
          </a:p>
          <a:p>
            <a:pPr marL="173662" indent="-173662" defTabSz="935844">
              <a:buFont typeface="Arial" panose="020B0604020202020204" pitchFamily="34" charset="0"/>
              <a:buChar char="•"/>
              <a:defRPr/>
            </a:pPr>
            <a:r>
              <a:rPr lang="en-US" dirty="0"/>
              <a:t>The diagnostic teaching lesson follows a progression of learning goals. It starts with a goal of making the learners’ own ways of mathematical thinking understandable to each other. Now we will pull together all your thinking about targeting the level-specific mathematics of the lesson.</a:t>
            </a:r>
          </a:p>
          <a:p>
            <a:pPr marL="173662" indent="-173662" defTabSz="935844">
              <a:buFont typeface="Arial" panose="020B0604020202020204" pitchFamily="34" charset="0"/>
              <a:buChar char="•"/>
              <a:defRPr/>
            </a:pPr>
            <a:r>
              <a:rPr lang="en-US" dirty="0"/>
              <a:t>As we summarize, we want to ask:</a:t>
            </a:r>
          </a:p>
          <a:p>
            <a:pPr marL="641584" lvl="1" indent="-173662" defTabSz="935844">
              <a:buFont typeface="Arial" panose="020B0604020202020204" pitchFamily="34" charset="0"/>
              <a:buChar char="•"/>
              <a:defRPr/>
            </a:pPr>
            <a:r>
              <a:rPr lang="en-US" dirty="0"/>
              <a:t>What are the differences in the mathematics that different students bring to the problem?</a:t>
            </a:r>
          </a:p>
          <a:p>
            <a:pPr marL="641584" lvl="1" indent="-173662" defTabSz="935844">
              <a:buFont typeface="Arial" panose="020B0604020202020204" pitchFamily="34" charset="0"/>
              <a:buChar char="•"/>
              <a:defRPr/>
            </a:pPr>
            <a:r>
              <a:rPr lang="en-US" dirty="0"/>
              <a:t>Focus class on three to four ways of thinking that students bring to the problem.</a:t>
            </a:r>
          </a:p>
          <a:p>
            <a:pPr marL="173662" indent="-173662" defTabSz="935844">
              <a:buFont typeface="Arial" panose="020B0604020202020204" pitchFamily="34" charset="0"/>
              <a:buChar char="•"/>
              <a:defRPr/>
            </a:pPr>
            <a:r>
              <a:rPr lang="en-US" dirty="0"/>
              <a:t>For the last third, we want all students to understand each other’s thinking from the easiest to understand to the most mathematically on-level ways of thinking.</a:t>
            </a:r>
          </a:p>
          <a:p>
            <a:pPr marL="173662" indent="-173662" defTabSz="935844">
              <a:buFont typeface="Arial" panose="020B0604020202020204" pitchFamily="34" charset="0"/>
              <a:buChar char="•"/>
              <a:defRPr/>
            </a:pPr>
            <a:r>
              <a:rPr lang="en-US" dirty="0"/>
              <a:t>Three-thirds of the lesson driven by mathematical practices!</a:t>
            </a:r>
          </a:p>
          <a:p>
            <a:endParaRPr lang="en-US" dirty="0"/>
          </a:p>
          <a:p>
            <a:r>
              <a:rPr lang="en-US" b="1" dirty="0"/>
              <a:t>Facilitator notes:</a:t>
            </a:r>
          </a:p>
        </p:txBody>
      </p:sp>
    </p:spTree>
    <p:extLst>
      <p:ext uri="{BB962C8B-B14F-4D97-AF65-F5344CB8AC3E}">
        <p14:creationId xmlns:p14="http://schemas.microsoft.com/office/powerpoint/2010/main" val="335257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idea: </a:t>
            </a:r>
            <a:r>
              <a:rPr lang="en-US" b="0" dirty="0"/>
              <a:t>Provides</a:t>
            </a:r>
            <a:r>
              <a:rPr lang="en-US" b="1" dirty="0"/>
              <a:t> </a:t>
            </a:r>
            <a:r>
              <a:rPr lang="en-US" b="0" dirty="0"/>
              <a:t>opportunity</a:t>
            </a:r>
            <a:r>
              <a:rPr lang="en-US" dirty="0"/>
              <a:t> for participants to reflect on the value of the design.</a:t>
            </a:r>
          </a:p>
          <a:p>
            <a:endParaRPr lang="en-US" dirty="0"/>
          </a:p>
          <a:p>
            <a:r>
              <a:rPr lang="en-US" b="1" dirty="0"/>
              <a:t>Facilitator talking points:</a:t>
            </a:r>
          </a:p>
          <a:p>
            <a:endParaRPr lang="en-US" b="1" dirty="0"/>
          </a:p>
          <a:p>
            <a:r>
              <a:rPr lang="en-US" b="1" dirty="0"/>
              <a:t>Facilitator notes:</a:t>
            </a:r>
          </a:p>
          <a:p>
            <a:pPr marL="173662" indent="-173662">
              <a:buFont typeface="Arial" panose="020B0604020202020204" pitchFamily="34" charset="0"/>
              <a:buChar char="•"/>
            </a:pPr>
            <a:r>
              <a:rPr lang="en-US" dirty="0"/>
              <a:t>Ask participants to respond to the prompts in the chat.</a:t>
            </a:r>
          </a:p>
          <a:p>
            <a:pPr marL="173662" indent="-173662">
              <a:buFont typeface="Arial" panose="020B0604020202020204" pitchFamily="34" charset="0"/>
              <a:buChar char="•"/>
            </a:pPr>
            <a:r>
              <a:rPr lang="en-US" dirty="0"/>
              <a:t>Facilitator will highlight a few responses in the chat. If needed, facilitator may call on someone to elaborate.</a:t>
            </a:r>
          </a:p>
          <a:p>
            <a:endParaRPr lang="en-US" dirty="0"/>
          </a:p>
        </p:txBody>
      </p:sp>
    </p:spTree>
    <p:extLst>
      <p:ext uri="{BB962C8B-B14F-4D97-AF65-F5344CB8AC3E}">
        <p14:creationId xmlns:p14="http://schemas.microsoft.com/office/powerpoint/2010/main" val="6499284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Reflecting on the content, language, and pedagogy used in this phase of the lesson — </a:t>
            </a:r>
            <a:r>
              <a:rPr lang="en-US" altLang="en-US" b="0" dirty="0">
                <a:latin typeface="Calibri" panose="020F0502020204030204" pitchFamily="34" charset="0"/>
              </a:rPr>
              <a:t>Connecting the MLR to the lesson. We used co-crafting questions after the launch. The point of this slide is to reflect on how it was used. </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Have participants answer the question on the slide during team time.</a:t>
            </a:r>
          </a:p>
          <a:p>
            <a:pPr marL="173662" indent="-173662">
              <a:buFont typeface="Arial" panose="020B0604020202020204" pitchFamily="34" charset="0"/>
              <a:buChar char="•"/>
            </a:pPr>
            <a:r>
              <a:rPr lang="en-US" altLang="en-US" b="0" dirty="0">
                <a:latin typeface="Calibri" panose="020F0502020204030204" pitchFamily="34" charset="0"/>
              </a:rPr>
              <a:t>Participants should refer to their notes that they took throughout. </a:t>
            </a:r>
          </a:p>
          <a:p>
            <a:endParaRPr lang="en-US" altLang="en-US" b="0" dirty="0">
              <a:latin typeface="Calibri" panose="020F0502020204030204" pitchFamily="34" charset="0"/>
            </a:endParaRPr>
          </a:p>
          <a:p>
            <a:pPr defTabSz="935844">
              <a:defRPr/>
            </a:pPr>
            <a:r>
              <a:rPr lang="en-US" altLang="en-US" b="1" kern="0" dirty="0"/>
              <a:t>Facilitator notes:</a:t>
            </a:r>
            <a:endParaRPr lang="en-US" altLang="en-US" b="1" dirty="0">
              <a:latin typeface="Calibri" panose="020F0502020204030204" pitchFamily="34" charset="0"/>
            </a:endParaRP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12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6237306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Reflect on the content, language, and pedagogy used in this phase of the lesson. </a:t>
            </a: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Reference supports worksheet and make connections between Section 4 and notes.</a:t>
            </a:r>
          </a:p>
          <a:p>
            <a:pPr marL="173662" indent="-173662" defTabSz="935844">
              <a:buFont typeface="Arial" panose="020B0604020202020204" pitchFamily="34" charset="0"/>
              <a:buChar char="•"/>
              <a:defRPr/>
            </a:pPr>
            <a:r>
              <a:rPr lang="en-US" altLang="en-US" b="0" dirty="0">
                <a:latin typeface="Calibri" panose="020F0502020204030204" pitchFamily="34" charset="0"/>
              </a:rPr>
              <a:t>The purpose of the launch is to orient students to the context of the problem. How was that done? Used video and activated prior language. Connected to prior experience with chocolate milk.</a:t>
            </a:r>
          </a:p>
          <a:p>
            <a:pPr marL="173662" indent="-173662" defTabSz="935844">
              <a:buFont typeface="Arial" panose="020B0604020202020204" pitchFamily="34" charset="0"/>
              <a:buChar char="•"/>
              <a:defRPr/>
            </a:pPr>
            <a:r>
              <a:rPr lang="en-US" altLang="en-US" b="0" dirty="0">
                <a:latin typeface="Calibri" panose="020F0502020204030204" pitchFamily="34" charset="0"/>
              </a:rPr>
              <a:t>How can the language routine “Co-crafting questions and problems” be used to help ELs access the context of the lesson? We used co-crafting questions after the launch to produce possible mathematical questions based on the situation.</a:t>
            </a:r>
          </a:p>
          <a:p>
            <a:pPr marL="173662" indent="-173662" defTabSz="935844">
              <a:buFont typeface="Arial" panose="020B0604020202020204" pitchFamily="34" charset="0"/>
              <a:buChar char="•"/>
              <a:defRPr/>
            </a:pPr>
            <a:r>
              <a:rPr lang="en-US" altLang="en-US" b="0" dirty="0">
                <a:latin typeface="Calibri" panose="020F0502020204030204" pitchFamily="34" charset="0"/>
              </a:rPr>
              <a:t>During Phases 1 &amp; 2, we used the routines/pedagogies: solo, partner, small team, and whole group (modified for virtual learning). </a:t>
            </a:r>
          </a:p>
          <a:p>
            <a:pPr marL="173662" indent="-173662" defTabSz="935844">
              <a:buFont typeface="Arial" panose="020B0604020202020204" pitchFamily="34" charset="0"/>
              <a:buChar char="•"/>
              <a:defRPr/>
            </a:pPr>
            <a:r>
              <a:rPr lang="en-US" altLang="en-US" b="0" dirty="0">
                <a:latin typeface="Calibri" panose="020F0502020204030204" pitchFamily="34" charset="0"/>
              </a:rPr>
              <a:t>During Phase 3, the following questioning types were used: assessing, orienting, and advancing.</a:t>
            </a:r>
          </a:p>
          <a:p>
            <a:pPr marL="641584" lvl="1" indent="-173662">
              <a:buFont typeface="Arial" panose="020B0604020202020204" pitchFamily="34" charset="0"/>
              <a:buChar char="•"/>
            </a:pPr>
            <a:r>
              <a:rPr lang="en-US" altLang="en-US" b="0" dirty="0">
                <a:latin typeface="Calibri" panose="020F0502020204030204" pitchFamily="34" charset="0"/>
              </a:rPr>
              <a:t>Assessing — Stay and listen</a:t>
            </a:r>
          </a:p>
          <a:p>
            <a:pPr marL="1109505" lvl="2" indent="-173662">
              <a:buFont typeface="Arial" panose="020B0604020202020204" pitchFamily="34" charset="0"/>
              <a:buChar char="•"/>
            </a:pPr>
            <a:r>
              <a:rPr lang="en-US" altLang="en-US" b="0" dirty="0">
                <a:latin typeface="Calibri" panose="020F0502020204030204" pitchFamily="34" charset="0"/>
              </a:rPr>
              <a:t>Based closely on the work the participant has produced.</a:t>
            </a:r>
          </a:p>
          <a:p>
            <a:pPr marL="1109505" lvl="2" indent="-173662">
              <a:buFont typeface="Arial" panose="020B0604020202020204" pitchFamily="34" charset="0"/>
              <a:buChar char="•"/>
            </a:pPr>
            <a:r>
              <a:rPr lang="en-US" altLang="en-US" b="0" dirty="0">
                <a:latin typeface="Calibri" panose="020F0502020204030204" pitchFamily="34" charset="0"/>
              </a:rPr>
              <a:t>Clarifies what the participant has done and what the participant understands about what they have done.</a:t>
            </a:r>
          </a:p>
          <a:p>
            <a:pPr marL="1109505" lvl="2" indent="-173662">
              <a:buFont typeface="Arial" panose="020B0604020202020204" pitchFamily="34" charset="0"/>
              <a:buChar char="•"/>
            </a:pPr>
            <a:r>
              <a:rPr lang="en-US" altLang="en-US" b="0" dirty="0">
                <a:latin typeface="Calibri" panose="020F0502020204030204" pitchFamily="34" charset="0"/>
              </a:rPr>
              <a:t>Provides information to the teacher about what the participant understands.</a:t>
            </a:r>
          </a:p>
          <a:p>
            <a:pPr marL="641584" lvl="1" indent="-173662">
              <a:buFont typeface="Arial" panose="020B0604020202020204" pitchFamily="34" charset="0"/>
              <a:buChar char="•"/>
            </a:pPr>
            <a:r>
              <a:rPr lang="en-US" altLang="en-US" b="0" dirty="0">
                <a:latin typeface="Calibri" panose="020F0502020204030204" pitchFamily="34" charset="0"/>
              </a:rPr>
              <a:t>Orienting — Guiding </a:t>
            </a:r>
          </a:p>
          <a:p>
            <a:pPr marL="1109505" lvl="2" indent="-173662">
              <a:buFont typeface="Arial" panose="020B0604020202020204" pitchFamily="34" charset="0"/>
              <a:buChar char="•"/>
            </a:pPr>
            <a:r>
              <a:rPr lang="en-US" altLang="en-US" b="0" dirty="0">
                <a:latin typeface="Calibri" panose="020F0502020204030204" pitchFamily="34" charset="0"/>
              </a:rPr>
              <a:t>Guiding the participants’ attention to more relevant info.</a:t>
            </a:r>
          </a:p>
          <a:p>
            <a:pPr marL="1109505" lvl="2" indent="-173662">
              <a:buFont typeface="Arial" panose="020B0604020202020204" pitchFamily="34" charset="0"/>
              <a:buChar char="•"/>
            </a:pPr>
            <a:r>
              <a:rPr lang="en-US" altLang="en-US" b="0" dirty="0">
                <a:latin typeface="Calibri" panose="020F0502020204030204" pitchFamily="34" charset="0"/>
              </a:rPr>
              <a:t>Focusing their eyes on things that might help them solve the problem.</a:t>
            </a:r>
          </a:p>
          <a:p>
            <a:pPr marL="1109505" lvl="2" indent="-173662">
              <a:buFont typeface="Arial" panose="020B0604020202020204" pitchFamily="34" charset="0"/>
              <a:buChar char="•"/>
            </a:pPr>
            <a:r>
              <a:rPr lang="en-US" altLang="en-US" b="0" dirty="0">
                <a:latin typeface="Calibri" panose="020F0502020204030204" pitchFamily="34" charset="0"/>
              </a:rPr>
              <a:t>Example: “Are you sure you listed all of the quantities?”</a:t>
            </a:r>
          </a:p>
          <a:p>
            <a:pPr marL="641584" lvl="1" indent="-173662">
              <a:buFont typeface="Arial" panose="020B0604020202020204" pitchFamily="34" charset="0"/>
              <a:buChar char="•"/>
            </a:pPr>
            <a:r>
              <a:rPr lang="en-US" altLang="en-US" b="0" dirty="0">
                <a:latin typeface="Calibri" panose="020F0502020204030204" pitchFamily="34" charset="0"/>
              </a:rPr>
              <a:t>Advancing — Walk away</a:t>
            </a:r>
          </a:p>
          <a:p>
            <a:pPr marL="1109505" lvl="2" indent="-173662">
              <a:buFont typeface="Arial" panose="020B0604020202020204" pitchFamily="34" charset="0"/>
              <a:buChar char="•"/>
            </a:pPr>
            <a:r>
              <a:rPr lang="en-US" altLang="en-US" b="0" dirty="0">
                <a:latin typeface="Calibri" panose="020F0502020204030204" pitchFamily="34" charset="0"/>
              </a:rPr>
              <a:t>Use what participants have produced as a basis for making progress toward the target goal.</a:t>
            </a:r>
          </a:p>
          <a:p>
            <a:pPr marL="1109505" lvl="2" indent="-173662">
              <a:buFont typeface="Arial" panose="020B0604020202020204" pitchFamily="34" charset="0"/>
              <a:buChar char="•"/>
            </a:pPr>
            <a:r>
              <a:rPr lang="en-US" altLang="en-US" b="0" dirty="0">
                <a:latin typeface="Calibri" panose="020F0502020204030204" pitchFamily="34" charset="0"/>
              </a:rPr>
              <a:t>Move participants beyond their current thinking by pressing participants to extend their learning to a new situation.</a:t>
            </a:r>
          </a:p>
          <a:p>
            <a:pPr marL="173662" indent="-173662">
              <a:buFont typeface="Arial" panose="020B0604020202020204" pitchFamily="34" charset="0"/>
              <a:buChar char="•"/>
            </a:pPr>
            <a:r>
              <a:rPr lang="en-US" altLang="en-US" b="0" dirty="0">
                <a:latin typeface="Calibri" panose="020F0502020204030204" pitchFamily="34" charset="0"/>
              </a:rPr>
              <a:t>The following teaching moves were also used:</a:t>
            </a:r>
          </a:p>
          <a:p>
            <a:pPr marL="641584" lvl="1" indent="-173662">
              <a:buFont typeface="Arial" panose="020B0604020202020204" pitchFamily="34" charset="0"/>
              <a:buChar char="•"/>
            </a:pPr>
            <a:r>
              <a:rPr lang="en-US" altLang="en-US" b="0" dirty="0">
                <a:latin typeface="Calibri" panose="020F0502020204030204" pitchFamily="34" charset="0"/>
              </a:rPr>
              <a:t>Students are the audience for students.</a:t>
            </a:r>
          </a:p>
          <a:p>
            <a:pPr marL="641584" lvl="1" indent="-173662">
              <a:buFont typeface="Arial" panose="020B0604020202020204" pitchFamily="34" charset="0"/>
              <a:buChar char="•"/>
            </a:pPr>
            <a:r>
              <a:rPr lang="en-US" altLang="en-US" b="0" dirty="0">
                <a:latin typeface="Calibri" panose="020F0502020204030204" pitchFamily="34" charset="0"/>
              </a:rPr>
              <a:t>Everyone ready (to share your thinking).</a:t>
            </a:r>
          </a:p>
          <a:p>
            <a:pPr marL="173662" indent="-173662" defTabSz="935844">
              <a:buFont typeface="Arial" panose="020B0604020202020204" pitchFamily="34" charset="0"/>
              <a:buChar char="•"/>
              <a:defRPr/>
            </a:pPr>
            <a:r>
              <a:rPr lang="en-US" altLang="en-US" b="0" dirty="0">
                <a:latin typeface="Calibri" panose="020F0502020204030204" pitchFamily="34" charset="0"/>
              </a:rPr>
              <a:t>Routines/pedagogies used in Phase 4: p</a:t>
            </a:r>
            <a:r>
              <a:rPr lang="en-US" dirty="0"/>
              <a:t>eer feedback</a:t>
            </a:r>
          </a:p>
          <a:p>
            <a:pPr marL="641584" lvl="1" indent="-173662">
              <a:buFont typeface="Arial" panose="020B0604020202020204" pitchFamily="34" charset="0"/>
              <a:buChar char="•"/>
            </a:pPr>
            <a:endParaRPr lang="en-US" altLang="en-US" b="0" dirty="0">
              <a:latin typeface="Calibri" panose="020F0502020204030204" pitchFamily="34" charset="0"/>
            </a:endParaRPr>
          </a:p>
          <a:p>
            <a:pPr marL="173662" indent="-173662">
              <a:buFont typeface="Arial" panose="020B0604020202020204" pitchFamily="34" charset="0"/>
              <a:buChar char="•"/>
            </a:pPr>
            <a:endParaRPr lang="en-US" altLang="en-US" b="0" dirty="0">
              <a:latin typeface="Calibri" panose="020F0502020204030204" pitchFamily="34" charset="0"/>
            </a:endParaRPr>
          </a:p>
          <a:p>
            <a:r>
              <a:rPr lang="en-US" altLang="en-US" b="1" dirty="0">
                <a:latin typeface="Calibri" panose="020F0502020204030204" pitchFamily="34" charset="0"/>
              </a:rPr>
              <a:t>Facilitator notes:</a:t>
            </a:r>
          </a:p>
          <a:p>
            <a:pPr marL="173662" indent="-173662">
              <a:buFont typeface="Arial" panose="020B0604020202020204" pitchFamily="34" charset="0"/>
              <a:buChar char="•"/>
            </a:pPr>
            <a:r>
              <a:rPr lang="en-US" altLang="en-US" b="0" dirty="0">
                <a:latin typeface="Calibri" panose="020F0502020204030204" pitchFamily="34" charset="0"/>
              </a:rPr>
              <a:t>Call on a few team representatives to share their answers and facilitate a discussion around the responses.</a:t>
            </a:r>
          </a:p>
          <a:p>
            <a:pPr marL="173662" indent="-173662" defTabSz="935844">
              <a:buFont typeface="Arial" panose="020B0604020202020204" pitchFamily="34" charset="0"/>
              <a:buChar char="•"/>
              <a:defRPr/>
            </a:pPr>
            <a:r>
              <a:rPr lang="en-US" altLang="en-US" b="0" dirty="0">
                <a:latin typeface="Calibri" panose="020F0502020204030204" pitchFamily="34" charset="0"/>
              </a:rPr>
              <a:t>Based on how we defined language supports and pedagogical structures, ask representatives to answer the questions on the slide in the chat. (They are not expected to know the names of the mathematical routines but might describe these routines based on what they experienced during the session.)</a:t>
            </a:r>
          </a:p>
          <a:p>
            <a:pPr marL="173662" indent="-173662">
              <a:buFont typeface="Arial" panose="020B0604020202020204" pitchFamily="34" charset="0"/>
              <a:buChar char="•"/>
            </a:pPr>
            <a:r>
              <a:rPr lang="en-US" altLang="en-US" b="0" dirty="0">
                <a:latin typeface="Calibri" panose="020F0502020204030204" pitchFamily="34" charset="0"/>
              </a:rPr>
              <a:t>Lead a discussion based on the questions on this slide.  Highlight some of the responses in the chat.</a:t>
            </a:r>
          </a:p>
        </p:txBody>
      </p:sp>
    </p:spTree>
    <p:extLst>
      <p:ext uri="{BB962C8B-B14F-4D97-AF65-F5344CB8AC3E}">
        <p14:creationId xmlns:p14="http://schemas.microsoft.com/office/powerpoint/2010/main" val="35852126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844">
              <a:defRPr/>
            </a:pPr>
            <a:r>
              <a:rPr lang="en-US" altLang="en-US" b="1" dirty="0">
                <a:latin typeface="Times New Roman" panose="02020603050405020304" pitchFamily="18" charset="0"/>
              </a:rPr>
              <a:t>Big idea</a:t>
            </a:r>
            <a:r>
              <a:rPr lang="en-US" altLang="en-US" dirty="0">
                <a:latin typeface="Times New Roman" panose="02020603050405020304" pitchFamily="18" charset="0"/>
              </a:rPr>
              <a:t>: Reflect on the content, language, and pedagogy used in this phase of the lesson. </a:t>
            </a:r>
            <a:endParaRPr lang="en-US" altLang="en-US" b="0" dirty="0">
              <a:latin typeface="Calibri" panose="020F0502020204030204" pitchFamily="34" charset="0"/>
            </a:endParaRP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Have participants answer the question on the slide during team time.</a:t>
            </a:r>
          </a:p>
          <a:p>
            <a:pPr marL="173662" indent="-173662">
              <a:buFont typeface="Arial" panose="020B0604020202020204" pitchFamily="34" charset="0"/>
              <a:buChar char="•"/>
            </a:pPr>
            <a:r>
              <a:rPr lang="en-US" altLang="en-US" b="0" dirty="0">
                <a:latin typeface="Calibri" panose="020F0502020204030204" pitchFamily="34" charset="0"/>
              </a:rPr>
              <a:t>Tell participants to refer to their notes that they took throughout. </a:t>
            </a:r>
          </a:p>
          <a:p>
            <a:pPr marL="173662" indent="-173662">
              <a:buFont typeface="Arial" panose="020B0604020202020204" pitchFamily="34" charset="0"/>
              <a:buChar char="•"/>
            </a:pPr>
            <a:r>
              <a:rPr lang="en-US" altLang="en-US" b="0" dirty="0">
                <a:latin typeface="Calibri" panose="020F0502020204030204" pitchFamily="34" charset="0"/>
              </a:rPr>
              <a:t>Should briefly talk about what the MLR “Discussion Supports” is. The purpose of the routine is to support rich and inclusive discussions about mathematical ideas, representations, contexts, and strategies.</a:t>
            </a:r>
          </a:p>
          <a:p>
            <a:pPr marL="173662" indent="-173662">
              <a:buFont typeface="Arial" panose="020B0604020202020204" pitchFamily="34" charset="0"/>
              <a:buChar char="•"/>
            </a:pPr>
            <a:r>
              <a:rPr lang="en-US" altLang="en-US" b="0" dirty="0">
                <a:latin typeface="Calibri" panose="020F0502020204030204" pitchFamily="34" charset="0"/>
              </a:rPr>
              <a:t>There are two examples of discussion supports — Whole Class Discussion Supports and Numbered Heads Together. </a:t>
            </a:r>
          </a:p>
          <a:p>
            <a:pPr marL="173662" indent="-173662">
              <a:buFont typeface="Arial" panose="020B0604020202020204" pitchFamily="34" charset="0"/>
              <a:buChar char="•"/>
            </a:pPr>
            <a:r>
              <a:rPr lang="en-US" altLang="en-US" b="0" dirty="0">
                <a:latin typeface="Calibri" panose="020F0502020204030204" pitchFamily="34" charset="0"/>
              </a:rPr>
              <a:t>Whole Class Discussion Supports is modeled in the Strategic Teacher-led Discussion.</a:t>
            </a:r>
          </a:p>
          <a:p>
            <a:endParaRPr lang="en-US" altLang="en-US" b="0"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dirty="0">
                <a:latin typeface="Times New Roman" panose="02020603050405020304" pitchFamily="18" charset="0"/>
              </a:rPr>
              <a:t>Citation for MLRs: Zwiers, J., Dieckmann, J., Rutherford-Quach, S., Daro, V., Skarin, R., Weiss, S., &amp; </a:t>
            </a:r>
            <a:r>
              <a:rPr lang="en-US" altLang="en-US" noProof="0" dirty="0" err="1">
                <a:latin typeface="Times New Roman" panose="02020603050405020304" pitchFamily="18" charset="0"/>
              </a:rPr>
              <a:t>Malamut</a:t>
            </a:r>
            <a:r>
              <a:rPr lang="en-US" altLang="en-US" dirty="0">
                <a:latin typeface="Times New Roman" panose="02020603050405020304" pitchFamily="18" charset="0"/>
              </a:rPr>
              <a:t>, J. (2017). </a:t>
            </a:r>
            <a:r>
              <a:rPr lang="en-US" altLang="en-US" i="1" dirty="0">
                <a:latin typeface="Times New Roman" panose="02020603050405020304" pitchFamily="18" charset="0"/>
              </a:rPr>
              <a:t>Principles for the Design of Mathematics Curricula: Promoting Language and Content Development</a:t>
            </a:r>
            <a:r>
              <a:rPr lang="en-US" altLang="en-US" dirty="0">
                <a:latin typeface="Times New Roman" panose="02020603050405020304" pitchFamily="18" charset="0"/>
              </a:rPr>
              <a:t>. Retrieved from Stanford University, UL/SCALE website: http://ell.stanford.edu/content/mathematics-resources-additional-resources, page 17</a:t>
            </a:r>
          </a:p>
          <a:p>
            <a:pPr marL="173662" indent="-173662">
              <a:buFont typeface="Arial" panose="020B0604020202020204" pitchFamily="34" charset="0"/>
              <a:buChar char="•"/>
            </a:pPr>
            <a:r>
              <a:rPr lang="en-US" dirty="0"/>
              <a:t>Chapin, S. H., O'Connor, C., &amp; Anderson, N. C. (2009). </a:t>
            </a:r>
            <a:r>
              <a:rPr lang="en-US" i="1" dirty="0"/>
              <a:t>Classroom discussions: Using talk to help students learn, grades 1-6.</a:t>
            </a:r>
            <a:r>
              <a:rPr lang="en-US" dirty="0"/>
              <a:t> Sausalito, CA: Scholastic, Inc.</a:t>
            </a:r>
          </a:p>
          <a:p>
            <a:pPr marL="173662" marR="0" lvl="0" indent="-173662"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13 of the Participant Materials.</a:t>
            </a:r>
            <a:endParaRPr lang="en-US" dirty="0"/>
          </a:p>
          <a:p>
            <a:pPr defTabSz="935844">
              <a:defRPr/>
            </a:pPr>
            <a:endParaRPr lang="en-US" altLang="en-US" b="1" dirty="0">
              <a:latin typeface="Calibri" panose="020F0502020204030204" pitchFamily="34" charset="0"/>
            </a:endParaRPr>
          </a:p>
          <a:p>
            <a:endParaRPr lang="en-US" dirty="0"/>
          </a:p>
        </p:txBody>
      </p:sp>
    </p:spTree>
    <p:extLst>
      <p:ext uri="{BB962C8B-B14F-4D97-AF65-F5344CB8AC3E}">
        <p14:creationId xmlns:p14="http://schemas.microsoft.com/office/powerpoint/2010/main" val="972153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Reflect on the content, language, and pedagogy used in this phase of the lesson. </a:t>
            </a: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endParaRPr lang="en-US" altLang="en-US" b="0"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3662" indent="-173662" defTabSz="935844">
              <a:buFont typeface="Arial" panose="020B0604020202020204" pitchFamily="34" charset="0"/>
              <a:buChar char="•"/>
              <a:defRPr/>
            </a:pPr>
            <a:r>
              <a:rPr lang="en-US" altLang="en-US" b="0" dirty="0">
                <a:latin typeface="Calibri" panose="020F0502020204030204" pitchFamily="34" charset="0"/>
              </a:rPr>
              <a:t>Call on certain teams to share their answers about these questions.</a:t>
            </a:r>
          </a:p>
          <a:p>
            <a:endParaRPr lang="en-US" dirty="0"/>
          </a:p>
        </p:txBody>
      </p:sp>
    </p:spTree>
    <p:extLst>
      <p:ext uri="{BB962C8B-B14F-4D97-AF65-F5344CB8AC3E}">
        <p14:creationId xmlns:p14="http://schemas.microsoft.com/office/powerpoint/2010/main" val="20118109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0586946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800" b="1" dirty="0">
                <a:latin typeface="Arial" panose="020B0604020202020204" pitchFamily="34" charset="0"/>
                <a:ea typeface="Calibri" panose="020F0502020204030204" pitchFamily="34" charset="0"/>
              </a:rPr>
              <a:t>Big idea</a:t>
            </a:r>
            <a:r>
              <a:rPr lang="en-US" sz="1800" dirty="0">
                <a:latin typeface="Arial" panose="020B0604020202020204" pitchFamily="34" charset="0"/>
                <a:ea typeface="Calibri" panose="020F0502020204030204" pitchFamily="34" charset="0"/>
              </a:rPr>
              <a:t>: Making implicit CONNECTIONS explicit—To connect the diagnostic lesson design to Peg Smith’s Five Practices for Orchestrating Mathematics Discussions.</a:t>
            </a:r>
            <a:endParaRPr lang="en-US" sz="1800" dirty="0">
              <a:latin typeface="Calibri" panose="020F0502020204030204" pitchFamily="34" charset="0"/>
              <a:ea typeface="Calibri" panose="020F0502020204030204" pitchFamily="34" charset="0"/>
            </a:endParaRPr>
          </a:p>
          <a:p>
            <a:pPr>
              <a:spcBef>
                <a:spcPts val="0"/>
              </a:spcBef>
              <a:spcAft>
                <a:spcPts val="0"/>
              </a:spcAft>
            </a:pPr>
            <a:br>
              <a:rPr lang="en-US" sz="1800" dirty="0">
                <a:latin typeface="Calibri" panose="020F0502020204030204" pitchFamily="34" charset="0"/>
                <a:ea typeface="Calibri" panose="020F0502020204030204" pitchFamily="34" charset="0"/>
              </a:rPr>
            </a:br>
            <a:r>
              <a:rPr lang="en-US" b="1" dirty="0"/>
              <a:t>Facilitator talking points:</a:t>
            </a:r>
          </a:p>
          <a:p>
            <a:pPr marL="171450" indent="-171450">
              <a:spcBef>
                <a:spcPts val="0"/>
              </a:spcBef>
              <a:spcAft>
                <a:spcPts val="0"/>
              </a:spcAft>
              <a:buFont typeface="Arial" panose="020B0604020202020204" pitchFamily="34" charset="0"/>
              <a:buChar char="•"/>
            </a:pPr>
            <a:r>
              <a:rPr lang="en-US" dirty="0"/>
              <a:t>We worked through the six phases of the intensity of chocolate milk, an example of a diagnostic lesson design. </a:t>
            </a:r>
          </a:p>
          <a:p>
            <a:pPr marL="173662" indent="-173662">
              <a:spcBef>
                <a:spcPts val="0"/>
              </a:spcBef>
              <a:spcAft>
                <a:spcPts val="0"/>
              </a:spcAft>
              <a:buFont typeface="Arial" panose="020B0604020202020204" pitchFamily="34" charset="0"/>
              <a:buChar char="•"/>
            </a:pPr>
            <a:r>
              <a:rPr lang="en-US" dirty="0"/>
              <a:t>The diagram above shows how the five practices support each of those phases. The first step is to choose a task, do the math, and anticipate what learners will do and say as they work on that task.</a:t>
            </a:r>
          </a:p>
          <a:p>
            <a:pPr marL="173662" indent="-173662">
              <a:spcBef>
                <a:spcPts val="0"/>
              </a:spcBef>
              <a:spcAft>
                <a:spcPts val="0"/>
              </a:spcAft>
              <a:buFont typeface="Arial" panose="020B0604020202020204" pitchFamily="34" charset="0"/>
              <a:buChar char="•"/>
            </a:pPr>
            <a:r>
              <a:rPr lang="en-US" dirty="0"/>
              <a:t>Then, as the lesson is on the way, the teacher/facilitator monitors students’ work. They will look for the variety of ways of thinking and multiple representations (including alternative ways to use language). Then will select student work for the whole group discussion and compare and contrast; this sequences the discussion. The selected pieces of work move learners from less sophisticated to more sophisticated, from prior/unfinished to new/deeper understanding. Lastly from divergent to convergent ideas about the mathematics and the language used to describe it.</a:t>
            </a:r>
          </a:p>
          <a:p>
            <a:pPr marL="173662" indent="-173662">
              <a:spcBef>
                <a:spcPts val="0"/>
              </a:spcBef>
              <a:spcAft>
                <a:spcPts val="0"/>
              </a:spcAft>
              <a:buFont typeface="Arial" panose="020B0604020202020204" pitchFamily="34" charset="0"/>
              <a:buChar char="•"/>
            </a:pPr>
            <a:r>
              <a:rPr lang="en-US" dirty="0"/>
              <a:t>Finally, at the bottom, we show how the first two thirds of the lesson and the last third connect. They connect to the phases of the lesson and the five practices. </a:t>
            </a:r>
            <a:endParaRPr lang="en-US" sz="1800" dirty="0">
              <a:latin typeface="Calibri" panose="020F0502020204030204" pitchFamily="34" charset="0"/>
            </a:endParaRPr>
          </a:p>
          <a:p>
            <a:pPr marL="173662" indent="-173662">
              <a:spcBef>
                <a:spcPts val="0"/>
              </a:spcBef>
              <a:spcAft>
                <a:spcPts val="0"/>
              </a:spcAft>
              <a:buFont typeface="Arial" panose="020B0604020202020204" pitchFamily="34" charset="0"/>
              <a:buChar char="•"/>
            </a:pPr>
            <a:endParaRPr lang="en-US" sz="1800" b="1" dirty="0">
              <a:latin typeface="Calibri" panose="020F0502020204030204" pitchFamily="34" charset="0"/>
              <a:ea typeface="Calibri" panose="020F0502020204030204" pitchFamily="34" charset="0"/>
            </a:endParaRPr>
          </a:p>
          <a:p>
            <a:pPr marL="0" indent="0">
              <a:spcBef>
                <a:spcPts val="0"/>
              </a:spcBef>
              <a:spcAft>
                <a:spcPts val="0"/>
              </a:spcAft>
              <a:buFont typeface="Arial" panose="020B0604020202020204" pitchFamily="34" charset="0"/>
              <a:buNone/>
            </a:pPr>
            <a:r>
              <a:rPr lang="en-US" sz="1800" b="1" dirty="0">
                <a:latin typeface="Calibri" panose="020F0502020204030204" pitchFamily="34" charset="0"/>
                <a:ea typeface="Calibri" panose="020F0502020204030204" pitchFamily="34" charset="0"/>
              </a:rPr>
              <a:t>Facilitator notes:</a:t>
            </a:r>
          </a:p>
          <a:p>
            <a:pPr marL="173662" indent="-173662">
              <a:spcBef>
                <a:spcPts val="0"/>
              </a:spcBef>
              <a:spcAft>
                <a:spcPts val="0"/>
              </a:spcAft>
              <a:buFont typeface="Arial" panose="020B0604020202020204" pitchFamily="34" charset="0"/>
              <a:buChar char="•"/>
            </a:pPr>
            <a:r>
              <a:rPr lang="en-US" sz="1800" dirty="0">
                <a:latin typeface="Calibri" panose="020F0502020204030204" pitchFamily="34" charset="0"/>
                <a:ea typeface="Calibri" panose="020F0502020204030204" pitchFamily="34" charset="0"/>
              </a:rPr>
              <a:t>Prompt participants to make as many connections as they can from the notes and the discussions they have had about the lesson.</a:t>
            </a:r>
          </a:p>
          <a:p>
            <a:endParaRPr lang="en-US" dirty="0"/>
          </a:p>
        </p:txBody>
      </p:sp>
    </p:spTree>
    <p:extLst>
      <p:ext uri="{BB962C8B-B14F-4D97-AF65-F5344CB8AC3E}">
        <p14:creationId xmlns:p14="http://schemas.microsoft.com/office/powerpoint/2010/main" val="20559235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FB1C7A9-E7AA-894A-B5E4-704091D267E0}"/>
              </a:ext>
            </a:extLst>
          </p:cNvPr>
          <p:cNvSpPr>
            <a:spLocks noGrp="1" noRot="1" noChangeAspect="1" noChangeArrowheads="1" noTextEdit="1"/>
          </p:cNvSpPr>
          <p:nvPr>
            <p:ph type="sldImg"/>
          </p:nvPr>
        </p:nvSpPr>
        <p:spPr>
          <a:xfrm>
            <a:off x="1162050" y="839788"/>
            <a:ext cx="4684713" cy="3513137"/>
          </a:xfrm>
          <a:ln/>
        </p:spPr>
      </p:sp>
      <p:sp>
        <p:nvSpPr>
          <p:cNvPr id="44034" name="Notes Placeholder 2">
            <a:extLst>
              <a:ext uri="{FF2B5EF4-FFF2-40B4-BE49-F238E27FC236}">
                <a16:creationId xmlns:a16="http://schemas.microsoft.com/office/drawing/2014/main" id="{4958AF48-61EA-7740-ADFF-AB499A31E41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The MLR — Discussion Supports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The purpose of the routine is to support rich and inclusive discussions about mathematical ideas, representations, contexts, and strategies.</a:t>
            </a:r>
          </a:p>
          <a:p>
            <a:pPr marL="173662" indent="-173662">
              <a:buFont typeface="Arial" panose="020B0604020202020204" pitchFamily="34" charset="0"/>
              <a:buChar char="•"/>
            </a:pPr>
            <a:r>
              <a:rPr lang="en-US" altLang="en-US" b="0" dirty="0">
                <a:latin typeface="Calibri" panose="020F0502020204030204" pitchFamily="34" charset="0"/>
              </a:rPr>
              <a:t>There are two examples of discussion supports — Whole-Class Discussion Supports and Numbered Heads Together. </a:t>
            </a:r>
          </a:p>
          <a:p>
            <a:pPr marL="173662" indent="-173662">
              <a:buFont typeface="Arial" panose="020B0604020202020204" pitchFamily="34" charset="0"/>
              <a:buChar char="•"/>
            </a:pPr>
            <a:r>
              <a:rPr lang="en-US" altLang="en-US" b="0" dirty="0">
                <a:latin typeface="Calibri" panose="020F0502020204030204" pitchFamily="34" charset="0"/>
              </a:rPr>
              <a:t>Whole-Class Discussion Supports are modeled in the Strategic Teacher-Led Discussion.</a:t>
            </a:r>
          </a:p>
          <a:p>
            <a:pPr marL="173662" indent="-173662" defTabSz="935844">
              <a:buFont typeface="Arial" panose="020B0604020202020204" pitchFamily="34" charset="0"/>
              <a:buChar char="•"/>
              <a:defRPr/>
            </a:pPr>
            <a:r>
              <a:rPr lang="en-US" altLang="en-US" b="0" dirty="0">
                <a:latin typeface="Calibri" panose="020F0502020204030204" pitchFamily="34" charset="0"/>
              </a:rPr>
              <a:t>Discussion Supports: </a:t>
            </a:r>
            <a:r>
              <a:rPr lang="en-US" altLang="en-US" dirty="0"/>
              <a:t>During this mathematical language routine:</a:t>
            </a:r>
          </a:p>
          <a:p>
            <a:pPr marL="641584" lvl="1" indent="-173662">
              <a:buFont typeface="Arial" panose="020B0604020202020204" pitchFamily="34" charset="0"/>
              <a:buChar char="•"/>
            </a:pPr>
            <a:r>
              <a:rPr lang="en-US" altLang="en-US" dirty="0"/>
              <a:t>Revoice student ideas to model mathematical language use by restating a statement as a question to clarify, apply appropriate language, and involve more students;</a:t>
            </a:r>
          </a:p>
          <a:p>
            <a:pPr marL="641584" lvl="1" indent="-173662">
              <a:buFont typeface="Arial" panose="020B0604020202020204" pitchFamily="34" charset="0"/>
              <a:buChar char="•"/>
            </a:pPr>
            <a:r>
              <a:rPr lang="en-US" altLang="en-US" dirty="0"/>
              <a:t>Press for details in students’ explanations by requesting for students to challenge an idea, elaborate on an idea, or give an example;</a:t>
            </a:r>
          </a:p>
          <a:p>
            <a:pPr marL="641584" lvl="1" indent="-173662">
              <a:buFont typeface="Arial" panose="020B0604020202020204" pitchFamily="34" charset="0"/>
              <a:buChar char="•"/>
            </a:pPr>
            <a:r>
              <a:rPr lang="en-US" altLang="en-US" dirty="0"/>
              <a:t>Show central concepts multi-modally by utilizing different types of sensory inputs. Act out scenarios or invite students to act. Alternatively, show videos or images using gestures and talk about the context of what is happening. </a:t>
            </a:r>
          </a:p>
          <a:p>
            <a:pPr marL="641584" lvl="1" indent="-173662">
              <a:buFont typeface="Arial" panose="020B0604020202020204" pitchFamily="34" charset="0"/>
              <a:buChar char="•"/>
            </a:pPr>
            <a:r>
              <a:rPr lang="en-US" altLang="en-US" b="0" dirty="0">
                <a:latin typeface="Arial" panose="020B0604020202020204" pitchFamily="34" charset="0"/>
                <a:cs typeface="Arial" panose="020B0604020202020204" pitchFamily="34" charset="0"/>
              </a:rPr>
              <a:t>Practice phrases or words through choral response;</a:t>
            </a:r>
          </a:p>
          <a:p>
            <a:pPr marL="641584" lvl="1" indent="-173662">
              <a:buFont typeface="Arial" panose="020B0604020202020204" pitchFamily="34" charset="0"/>
              <a:buChar char="•"/>
            </a:pPr>
            <a:r>
              <a:rPr lang="en-US" altLang="en-US" b="0" dirty="0">
                <a:latin typeface="Arial" panose="020B0604020202020204" pitchFamily="34" charset="0"/>
                <a:cs typeface="Arial" panose="020B0604020202020204" pitchFamily="34" charset="0"/>
              </a:rPr>
              <a:t>Think aloud by talking through thinking about a mathematical concept while solving a related problem or doing a task. Model detailing steps, describing and justifying reasoning, and questioning strategies</a:t>
            </a:r>
            <a:r>
              <a:rPr lang="en-US" altLang="en-US" b="0" dirty="0">
                <a:latin typeface="Calibri" panose="020F0502020204030204" pitchFamily="34" charset="0"/>
              </a:rPr>
              <a:t>.</a:t>
            </a:r>
            <a:endParaRPr lang="en-US" altLang="en-US" dirty="0"/>
          </a:p>
          <a:p>
            <a:pPr marL="173662" indent="-173662" defTabSz="935844">
              <a:buFont typeface="Arial" panose="020B0604020202020204" pitchFamily="34" charset="0"/>
              <a:buChar char="•"/>
              <a:defRPr/>
            </a:pPr>
            <a:r>
              <a:rPr lang="en-US" altLang="en-US" dirty="0">
                <a:latin typeface="Times New Roman" panose="02020603050405020304" pitchFamily="18" charset="0"/>
              </a:rPr>
              <a:t>Benefits of Discussion Supports:</a:t>
            </a:r>
          </a:p>
          <a:p>
            <a:pPr marL="641584" lvl="1" indent="-173662">
              <a:spcBef>
                <a:spcPts val="1297"/>
              </a:spcBef>
              <a:spcAft>
                <a:spcPts val="608"/>
              </a:spcAft>
              <a:buFont typeface="Arial" panose="020B0604020202020204" pitchFamily="34" charset="0"/>
              <a:buChar char="•"/>
              <a:defRPr/>
            </a:pPr>
            <a:r>
              <a:rPr lang="en-US" altLang="en-US" kern="0" dirty="0"/>
              <a:t>Supports rich and inclusive discussions about mathematical ideas, representations, contexts, and strategies;</a:t>
            </a:r>
          </a:p>
          <a:p>
            <a:pPr marL="641584" lvl="1" indent="-173662">
              <a:spcBef>
                <a:spcPts val="1297"/>
              </a:spcBef>
              <a:spcAft>
                <a:spcPts val="608"/>
              </a:spcAft>
              <a:buFont typeface="Arial" panose="020B0604020202020204" pitchFamily="34" charset="0"/>
              <a:buChar char="•"/>
              <a:defRPr/>
            </a:pPr>
            <a:r>
              <a:rPr lang="en-US" altLang="en-US" kern="0" dirty="0"/>
              <a:t>Provides multi-modal strategies for helping students make sense of complex language, ideas, and classroom communication;</a:t>
            </a:r>
          </a:p>
          <a:p>
            <a:pPr marL="641584" lvl="1" indent="-173662">
              <a:spcBef>
                <a:spcPts val="1297"/>
              </a:spcBef>
              <a:spcAft>
                <a:spcPts val="608"/>
              </a:spcAft>
              <a:buFont typeface="Arial" panose="020B0604020202020204" pitchFamily="34" charset="0"/>
              <a:buChar char="•"/>
              <a:defRPr/>
            </a:pPr>
            <a:r>
              <a:rPr lang="en-US" altLang="en-US" kern="0" dirty="0"/>
              <a:t>Invites and incentivizes more student participation, conversation, and meta-awareness of language;</a:t>
            </a:r>
          </a:p>
          <a:p>
            <a:pPr marL="641584" lvl="1" indent="-173662">
              <a:spcBef>
                <a:spcPts val="1297"/>
              </a:spcBef>
              <a:spcAft>
                <a:spcPts val="608"/>
              </a:spcAft>
              <a:buFont typeface="Arial" panose="020B0604020202020204" pitchFamily="34" charset="0"/>
              <a:buChar char="•"/>
              <a:defRPr/>
            </a:pPr>
            <a:r>
              <a:rPr lang="en-US" altLang="en-US" kern="0" dirty="0"/>
              <a:t>Moves from teacher use to student use.</a:t>
            </a:r>
            <a:endParaRPr lang="en-US" altLang="en-US" b="1" dirty="0">
              <a:latin typeface="Calibri" panose="020F0502020204030204" pitchFamily="34" charset="0"/>
            </a:endParaRPr>
          </a:p>
          <a:p>
            <a:pPr marL="173662" indent="-173662">
              <a:buFont typeface="Arial" panose="020B0604020202020204" pitchFamily="34" charset="0"/>
              <a:buChar char="•"/>
            </a:pPr>
            <a:endParaRPr lang="en-US" altLang="en-US" b="0" dirty="0">
              <a:latin typeface="Calibri" panose="020F0502020204030204" pitchFamily="34" charset="0"/>
            </a:endParaRP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pPr marL="173662" indent="-173662">
              <a:buFont typeface="Arial" panose="020B0604020202020204" pitchFamily="34" charset="0"/>
              <a:buChar char="•"/>
            </a:pPr>
            <a:r>
              <a:rPr lang="en-US" altLang="en-US" dirty="0">
                <a:latin typeface="Times New Roman" panose="02020603050405020304" pitchFamily="18" charset="0"/>
              </a:rPr>
              <a:t>Citation for MLRs: Zwiers, J., Dieckmann, J., Rutherford-Quach, S., Daro, V., Skarin, R., Weiss, S., &amp; Malamut, J. (2017). </a:t>
            </a:r>
            <a:r>
              <a:rPr lang="en-US" altLang="en-US" i="1" dirty="0">
                <a:latin typeface="Times New Roman" panose="02020603050405020304" pitchFamily="18" charset="0"/>
              </a:rPr>
              <a:t>Principles for the Design of Mathematics Curricula: Promoting Language and Content Development</a:t>
            </a:r>
            <a:r>
              <a:rPr lang="en-US" altLang="en-US" dirty="0">
                <a:latin typeface="Times New Roman" panose="02020603050405020304" pitchFamily="18" charset="0"/>
              </a:rPr>
              <a:t>. Retrieved from Stanford University, UL/SCALE website: http://ell.stanford.edu/content/mathematics-resources-additional-resources, page 17</a:t>
            </a:r>
          </a:p>
          <a:p>
            <a:pPr marL="173662" indent="-173662">
              <a:buFont typeface="Arial" panose="020B0604020202020204" pitchFamily="34" charset="0"/>
              <a:buChar char="•"/>
            </a:pPr>
            <a:r>
              <a:rPr lang="en-US" dirty="0"/>
              <a:t>Chapin, S. H., O'Connor, C., &amp; Anderson, N. C. (2009). </a:t>
            </a:r>
            <a:r>
              <a:rPr lang="en-US" i="1" dirty="0"/>
              <a:t>Classroom discussions: Using talk to help students learn, grades 1-6.</a:t>
            </a:r>
            <a:r>
              <a:rPr lang="en-US" dirty="0"/>
              <a:t> Sausalito, CA: Scholastic, Inc.</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1213781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Making connections.</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The purpose of this slide is to have participants make connections. How do they see ratios in their day-to-day life. Making chocolate milk is one, but there are many more. Participants can share in the chat. A few people can share verbally.</a:t>
            </a:r>
          </a:p>
          <a:p>
            <a:pPr marL="173662" indent="-173662">
              <a:buFont typeface="Arial" panose="020B0604020202020204" pitchFamily="34" charset="0"/>
              <a:buChar char="•"/>
            </a:pPr>
            <a:r>
              <a:rPr lang="en-US" altLang="en-US" b="0" dirty="0">
                <a:latin typeface="Calibri" panose="020F0502020204030204" pitchFamily="34" charset="0"/>
              </a:rPr>
              <a:t>Participants should also make connections to the previous training sessions. What did math and ELA have in common?  Were there common language routines used? Similar teacher moves and/or strategies?  Participants will share their thoughts on a Padlet.</a:t>
            </a:r>
          </a:p>
          <a:p>
            <a:pPr marL="173662" indent="-173662">
              <a:buFont typeface="Arial" panose="020B0604020202020204" pitchFamily="34" charset="0"/>
              <a:buChar char="•"/>
            </a:pPr>
            <a:r>
              <a:rPr lang="en-US" altLang="en-US" b="0" dirty="0">
                <a:latin typeface="Calibri" panose="020F0502020204030204" pitchFamily="34" charset="0"/>
              </a:rPr>
              <a:t>Give participants the opportunity to write down anything they want to remember from the session. They can write it down on paper or in the Participant Materials. This is for their personal use.</a:t>
            </a:r>
          </a:p>
          <a:p>
            <a:endParaRPr lang="en-US" altLang="en-US" b="1" dirty="0">
              <a:latin typeface="Calibri" panose="020F0502020204030204" pitchFamily="34" charset="0"/>
            </a:endParaRPr>
          </a:p>
          <a:p>
            <a:r>
              <a:rPr lang="en-US" altLang="en-US" b="1" dirty="0">
                <a:latin typeface="Calibri" panose="020F0502020204030204" pitchFamily="34" charset="0"/>
              </a:rPr>
              <a:t>Facilitator notes: </a:t>
            </a:r>
          </a:p>
          <a:p>
            <a:endParaRPr lang="en-US" dirty="0"/>
          </a:p>
        </p:txBody>
      </p:sp>
    </p:spTree>
    <p:extLst>
      <p:ext uri="{BB962C8B-B14F-4D97-AF65-F5344CB8AC3E}">
        <p14:creationId xmlns:p14="http://schemas.microsoft.com/office/powerpoint/2010/main" val="1262755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20210425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dirty="0"/>
              <a:t>Transition slide</a:t>
            </a:r>
          </a:p>
        </p:txBody>
      </p:sp>
    </p:spTree>
    <p:extLst>
      <p:ext uri="{BB962C8B-B14F-4D97-AF65-F5344CB8AC3E}">
        <p14:creationId xmlns:p14="http://schemas.microsoft.com/office/powerpoint/2010/main" val="4060782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Have participants reflect on the pedagogies and structures addressed and have them think about how they might use them in their context.</a:t>
            </a:r>
          </a:p>
          <a:p>
            <a:endParaRPr lang="en-US" altLang="en-US" b="1" dirty="0">
              <a:latin typeface="Calibri" panose="020F0502020204030204" pitchFamily="34"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Give participants time to write a response to the prompt. (5 minutes)</a:t>
            </a:r>
          </a:p>
          <a:p>
            <a:pPr marL="173662" indent="-173662">
              <a:buFont typeface="Arial" panose="020B0604020202020204" pitchFamily="34" charset="0"/>
              <a:buChar char="•"/>
            </a:pPr>
            <a:r>
              <a:rPr lang="en-US" altLang="en-US" b="0" dirty="0">
                <a:latin typeface="Calibri" panose="020F0502020204030204" pitchFamily="34" charset="0"/>
              </a:rPr>
              <a:t>Then, have them share in team time some of their main points. (15 minutes)</a:t>
            </a:r>
          </a:p>
          <a:p>
            <a:endParaRPr lang="en-US" altLang="en-US" b="0"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1450" marR="0" lvl="0" indent="-171450" algn="l" defTabSz="935844"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b="0" dirty="0">
                <a:latin typeface="Calibri" panose="020F0502020204030204" pitchFamily="34" charset="0"/>
              </a:rPr>
              <a:t>Directions are found on page 14 of the Participant Materials.</a:t>
            </a:r>
            <a:endParaRPr lang="en-US" altLang="en-US" b="1" dirty="0">
              <a:latin typeface="Calibri" panose="020F0502020204030204" pitchFamily="34" charset="0"/>
            </a:endParaRPr>
          </a:p>
        </p:txBody>
      </p:sp>
    </p:spTree>
    <p:extLst>
      <p:ext uri="{BB962C8B-B14F-4D97-AF65-F5344CB8AC3E}">
        <p14:creationId xmlns:p14="http://schemas.microsoft.com/office/powerpoint/2010/main" val="15040107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a:t>
            </a:r>
            <a:r>
              <a:rPr lang="en-US" altLang="en-US" b="0" dirty="0">
                <a:latin typeface="Calibri" panose="020F0502020204030204" pitchFamily="34" charset="0"/>
              </a:rPr>
              <a:t>Team debrief.</a:t>
            </a:r>
          </a:p>
          <a:p>
            <a:endParaRPr lang="en-US" altLang="en-US" b="0" dirty="0">
              <a:latin typeface="Calibri" panose="020F0502020204030204" pitchFamily="34" charset="0"/>
            </a:endParaRPr>
          </a:p>
          <a:p>
            <a:r>
              <a:rPr lang="en-US" altLang="en-US" b="1" dirty="0">
                <a:latin typeface="Calibri" panose="020F0502020204030204" pitchFamily="34" charset="0"/>
              </a:rPr>
              <a:t>Facilitator talking points:</a:t>
            </a:r>
          </a:p>
          <a:p>
            <a:endParaRPr lang="en-US" altLang="en-US" b="1" dirty="0">
              <a:latin typeface="Calibri" panose="020F0502020204030204" pitchFamily="34" charset="0"/>
            </a:endParaRPr>
          </a:p>
          <a:p>
            <a:pPr defTabSz="935844">
              <a:defRPr/>
            </a:pPr>
            <a:r>
              <a:rPr lang="en-US" altLang="en-US" b="1" dirty="0">
                <a:latin typeface="Calibri" panose="020F0502020204030204" pitchFamily="34" charset="0"/>
              </a:rPr>
              <a:t>Facilitator notes: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Ask representatives from a selection of the teams to share their examples.</a:t>
            </a:r>
          </a:p>
          <a:p>
            <a:pPr marL="173662" indent="-173662" defTabSz="935844">
              <a:buFont typeface="Arial" panose="020B0604020202020204" pitchFamily="34" charset="0"/>
              <a:buChar char="•"/>
              <a:defRPr/>
            </a:pPr>
            <a:r>
              <a:rPr lang="en-US" altLang="en-US" dirty="0">
                <a:latin typeface="Times New Roman" panose="02020603050405020304" pitchFamily="18" charset="0"/>
              </a:rPr>
              <a:t>Ask if anyone got anything different?</a:t>
            </a:r>
          </a:p>
          <a:p>
            <a:endParaRPr lang="en-US" dirty="0"/>
          </a:p>
        </p:txBody>
      </p:sp>
    </p:spTree>
    <p:extLst>
      <p:ext uri="{BB962C8B-B14F-4D97-AF65-F5344CB8AC3E}">
        <p14:creationId xmlns:p14="http://schemas.microsoft.com/office/powerpoint/2010/main" val="12719597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FB1C7A9-E7AA-894A-B5E4-704091D267E0}"/>
              </a:ext>
            </a:extLst>
          </p:cNvPr>
          <p:cNvSpPr>
            <a:spLocks noGrp="1" noRot="1" noChangeAspect="1" noChangeArrowheads="1" noTextEdit="1"/>
          </p:cNvSpPr>
          <p:nvPr>
            <p:ph type="sldImg"/>
          </p:nvPr>
        </p:nvSpPr>
        <p:spPr>
          <a:xfrm>
            <a:off x="1162050" y="839788"/>
            <a:ext cx="4684713" cy="3513137"/>
          </a:xfrm>
          <a:ln/>
        </p:spPr>
      </p:sp>
      <p:sp>
        <p:nvSpPr>
          <p:cNvPr id="44034" name="Notes Placeholder 2">
            <a:extLst>
              <a:ext uri="{FF2B5EF4-FFF2-40B4-BE49-F238E27FC236}">
                <a16:creationId xmlns:a16="http://schemas.microsoft.com/office/drawing/2014/main" id="{4958AF48-61EA-7740-ADFF-AB499A31E41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Big idea</a:t>
            </a:r>
            <a:r>
              <a:rPr lang="en-US" altLang="en-US" dirty="0">
                <a:latin typeface="Times New Roman" panose="02020603050405020304" pitchFamily="18" charset="0"/>
              </a:rPr>
              <a:t>: To get participants to do more thinking about what they will do. </a:t>
            </a:r>
          </a:p>
          <a:p>
            <a:endParaRPr lang="en-US" altLang="en-US" b="1" dirty="0">
              <a:latin typeface="Times New Roman" panose="02020603050405020304" pitchFamily="18" charset="0"/>
            </a:endParaRPr>
          </a:p>
          <a:p>
            <a:r>
              <a:rPr lang="en-US" altLang="en-US" b="1" dirty="0">
                <a:latin typeface="Calibri" panose="020F0502020204030204" pitchFamily="34" charset="0"/>
              </a:rPr>
              <a:t>Facilitator talking points:</a:t>
            </a:r>
          </a:p>
          <a:p>
            <a:pPr marL="173662" indent="-173662">
              <a:buFont typeface="Arial" panose="020B0604020202020204" pitchFamily="34" charset="0"/>
              <a:buChar char="•"/>
            </a:pPr>
            <a:r>
              <a:rPr lang="en-US" altLang="en-US" b="0" dirty="0">
                <a:latin typeface="Calibri" panose="020F0502020204030204" pitchFamily="34" charset="0"/>
              </a:rPr>
              <a:t>Ask participants to answer the questions on the slide.</a:t>
            </a:r>
          </a:p>
          <a:p>
            <a:pPr defTabSz="935844">
              <a:defRPr/>
            </a:pPr>
            <a:endParaRPr lang="en-US" altLang="en-US" b="1" dirty="0">
              <a:latin typeface="Times New Roman" panose="02020603050405020304" pitchFamily="18" charset="0"/>
            </a:endParaRPr>
          </a:p>
          <a:p>
            <a:pPr defTabSz="935844">
              <a:defRPr/>
            </a:pPr>
            <a:r>
              <a:rPr lang="en-US" altLang="en-US" b="1" dirty="0">
                <a:latin typeface="Times New Roman" panose="02020603050405020304" pitchFamily="18" charset="0"/>
              </a:rPr>
              <a:t>Facilitator notes:</a:t>
            </a:r>
          </a:p>
          <a:p>
            <a:pPr marL="173662" indent="-173662" defTabSz="935844">
              <a:buFont typeface="Arial" panose="020B0604020202020204" pitchFamily="34" charset="0"/>
              <a:buChar char="•"/>
              <a:defRPr/>
            </a:pPr>
            <a:r>
              <a:rPr lang="en-US" altLang="en-US" b="0" dirty="0">
                <a:latin typeface="Calibri" panose="020F0502020204030204" pitchFamily="34" charset="0"/>
              </a:rPr>
              <a:t>This is personal reflection time. </a:t>
            </a:r>
            <a:r>
              <a:rPr lang="en-US" altLang="en-US" b="1" dirty="0">
                <a:latin typeface="Calibri" panose="020F0502020204030204" pitchFamily="34" charset="0"/>
              </a:rPr>
              <a:t>No share out.</a:t>
            </a:r>
            <a:endParaRPr lang="en-US" altLang="en-US" b="1" dirty="0">
              <a:latin typeface="Times New Roman" panose="02020603050405020304" pitchFamily="18" charset="0"/>
            </a:endParaRPr>
          </a:p>
          <a:p>
            <a:endParaRPr lang="en-US" altLang="en-US" b="0" dirty="0">
              <a:latin typeface="Calibri" panose="020F0502020204030204" pitchFamily="34" charset="0"/>
            </a:endParaRPr>
          </a:p>
          <a:p>
            <a:endParaRPr lang="en-US" altLang="en-US" b="0" dirty="0">
              <a:latin typeface="Calibri" panose="020F0502020204030204" pitchFamily="34" charset="0"/>
            </a:endParaRPr>
          </a:p>
          <a:p>
            <a:endParaRPr lang="en-US" altLang="en-US" b="0" dirty="0">
              <a:latin typeface="Calibri" panose="020F0502020204030204" pitchFamily="34" charset="0"/>
            </a:endParaRP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85169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662" indent="-173662">
              <a:buFont typeface="Arial" panose="020B0604020202020204" pitchFamily="34" charset="0"/>
              <a:buChar char="•"/>
            </a:pPr>
            <a:endParaRPr lang="en-US" dirty="0"/>
          </a:p>
        </p:txBody>
      </p:sp>
    </p:spTree>
    <p:extLst>
      <p:ext uri="{BB962C8B-B14F-4D97-AF65-F5344CB8AC3E}">
        <p14:creationId xmlns:p14="http://schemas.microsoft.com/office/powerpoint/2010/main" val="3036121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B7F51D10-7802-2B41-84B8-D7D45A72681B}"/>
              </a:ext>
            </a:extLst>
          </p:cNvPr>
          <p:cNvSpPr>
            <a:spLocks noGrp="1" noRot="1" noChangeAspect="1" noChangeArrowheads="1" noTextEdit="1"/>
          </p:cNvSpPr>
          <p:nvPr>
            <p:ph type="sldImg"/>
          </p:nvPr>
        </p:nvSpPr>
        <p:spPr>
          <a:ln/>
        </p:spPr>
      </p:sp>
      <p:sp>
        <p:nvSpPr>
          <p:cNvPr id="258051" name="Notes Placeholder 2">
            <a:extLst>
              <a:ext uri="{FF2B5EF4-FFF2-40B4-BE49-F238E27FC236}">
                <a16:creationId xmlns:a16="http://schemas.microsoft.com/office/drawing/2014/main" id="{923C85D8-1629-9B41-B627-1C3EED7C9F5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endParaRPr lang="en-US" altLang="en-US" b="1" dirty="0">
              <a:latin typeface="Times New Roman" panose="02020603050405020304" pitchFamily="18" charset="0"/>
            </a:endParaRPr>
          </a:p>
        </p:txBody>
      </p:sp>
    </p:spTree>
    <p:extLst>
      <p:ext uri="{BB962C8B-B14F-4D97-AF65-F5344CB8AC3E}">
        <p14:creationId xmlns:p14="http://schemas.microsoft.com/office/powerpoint/2010/main" val="2814816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Big idea: </a:t>
            </a:r>
            <a:r>
              <a:rPr lang="en-US" dirty="0"/>
              <a:t>ELs need challenging activities that promote access to level-appropriate mathematics and language scaffolds for deeper learning. </a:t>
            </a:r>
            <a:endParaRPr lang="en-US" sz="1400" dirty="0"/>
          </a:p>
          <a:p>
            <a:pPr>
              <a:defRPr/>
            </a:pPr>
            <a:endParaRPr lang="en-US" b="1" dirty="0"/>
          </a:p>
          <a:p>
            <a:pPr>
              <a:defRPr/>
            </a:pPr>
            <a:r>
              <a:rPr lang="en-US" b="1" dirty="0"/>
              <a:t>Facilitator talking points:</a:t>
            </a:r>
          </a:p>
          <a:p>
            <a:pPr marL="173662" indent="-173662">
              <a:buFont typeface="Arial" panose="020B0604020202020204" pitchFamily="34" charset="0"/>
              <a:buChar char="•"/>
              <a:defRPr/>
            </a:pPr>
            <a:r>
              <a:rPr lang="en-US" altLang="en-US" dirty="0">
                <a:latin typeface="Calibri" panose="020F0502020204030204" pitchFamily="34" charset="0"/>
              </a:rPr>
              <a:t>Do you remember this slide from our first session? They apply to mathematics teaching, too.</a:t>
            </a:r>
          </a:p>
          <a:p>
            <a:pPr marL="173662" indent="-173662">
              <a:buFont typeface="Arial" panose="020B0604020202020204" pitchFamily="34" charset="0"/>
              <a:buChar char="•"/>
              <a:defRPr/>
            </a:pPr>
            <a:r>
              <a:rPr lang="en-US" altLang="en-US" dirty="0">
                <a:latin typeface="Calibri" panose="020F0502020204030204" pitchFamily="34" charset="0"/>
              </a:rPr>
              <a:t>Here are three important implications for teaching:</a:t>
            </a:r>
          </a:p>
          <a:p>
            <a:pPr marL="641584" lvl="1" indent="-173662">
              <a:buFont typeface="Arial" panose="020B0604020202020204" pitchFamily="34" charset="0"/>
              <a:buChar char="•"/>
              <a:defRPr/>
            </a:pPr>
            <a:r>
              <a:rPr lang="en-US" altLang="en-US" dirty="0">
                <a:latin typeface="Calibri" panose="020F0502020204030204" pitchFamily="34" charset="0"/>
              </a:rPr>
              <a:t>From teachers asking questions and students answering (as in a tennis match) to students talking to students with teacher supports.</a:t>
            </a:r>
          </a:p>
          <a:p>
            <a:pPr marL="641584" lvl="1" indent="-173662">
              <a:buFont typeface="Arial" panose="020B0604020202020204" pitchFamily="34" charset="0"/>
              <a:buChar char="•"/>
              <a:defRPr/>
            </a:pPr>
            <a:r>
              <a:rPr lang="en-US" altLang="en-US" dirty="0">
                <a:latin typeface="Calibri" panose="020F0502020204030204" pitchFamily="34" charset="0"/>
              </a:rPr>
              <a:t>From teachers interpreting everything for students to placing responsibility on learners to process and share with one another their reflections and findings.</a:t>
            </a:r>
          </a:p>
          <a:p>
            <a:pPr marL="641584" lvl="1" indent="-173662">
              <a:buFont typeface="Arial" panose="020B0604020202020204" pitchFamily="34" charset="0"/>
              <a:buChar char="•"/>
              <a:defRPr/>
            </a:pPr>
            <a:r>
              <a:rPr lang="en-US" altLang="en-US" dirty="0">
                <a:latin typeface="Calibri" panose="020F0502020204030204" pitchFamily="34" charset="0"/>
              </a:rPr>
              <a:t>From teachers developing the format and structures of the English language to promoting the simultaneous building and production of language with content.</a:t>
            </a:r>
          </a:p>
          <a:p>
            <a:pPr marL="173662" indent="-173662">
              <a:buFont typeface="Arial" panose="020B0604020202020204" pitchFamily="34" charset="0"/>
              <a:buChar char="•"/>
              <a:defRPr/>
            </a:pPr>
            <a:r>
              <a:rPr lang="en-US" altLang="en-US" dirty="0">
                <a:latin typeface="Calibri" panose="020F0502020204030204" pitchFamily="34" charset="0"/>
              </a:rPr>
              <a:t>In order to realize these shifts, we need lesson designs that support learning promoted by these shifts. </a:t>
            </a:r>
          </a:p>
          <a:p>
            <a:pPr marL="173662" indent="-173662">
              <a:buFont typeface="Arial" panose="020B0604020202020204" pitchFamily="34" charset="0"/>
              <a:buChar char="•"/>
              <a:defRPr/>
            </a:pPr>
            <a:r>
              <a:rPr lang="en-US" dirty="0"/>
              <a:t>ELs need academic language development and academic content. </a:t>
            </a:r>
          </a:p>
          <a:p>
            <a:pPr marL="173662" indent="-173662">
              <a:buFont typeface="Arial" panose="020B0604020202020204" pitchFamily="34" charset="0"/>
              <a:buChar char="•"/>
              <a:defRPr/>
            </a:pPr>
            <a:r>
              <a:rPr lang="en-US" sz="1400" dirty="0"/>
              <a:t>ELs — and all students — need interactive, active classrooms.</a:t>
            </a:r>
          </a:p>
          <a:p>
            <a:pPr>
              <a:defRPr/>
            </a:pPr>
            <a:endParaRPr lang="en-US" altLang="en-US" b="1" dirty="0">
              <a:latin typeface="Calibri" panose="020F0502020204030204" pitchFamily="34" charset="0"/>
            </a:endParaRPr>
          </a:p>
          <a:p>
            <a:pPr>
              <a:defRPr/>
            </a:pPr>
            <a:r>
              <a:rPr lang="en-US" altLang="en-US" b="1" dirty="0">
                <a:latin typeface="Calibri" panose="020F0502020204030204" pitchFamily="34" charset="0"/>
              </a:rPr>
              <a:t>Facilitator notes:</a:t>
            </a:r>
          </a:p>
        </p:txBody>
      </p:sp>
    </p:spTree>
    <p:extLst>
      <p:ext uri="{BB962C8B-B14F-4D97-AF65-F5344CB8AC3E}">
        <p14:creationId xmlns:p14="http://schemas.microsoft.com/office/powerpoint/2010/main" val="1977670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alpha val="90979"/>
          </a:schemeClr>
        </a:solidFill>
        <a:effectLst/>
      </p:bgPr>
    </p:bg>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91E934CC-3E91-D74A-A1CA-70FF15EF7945}"/>
              </a:ext>
            </a:extLst>
          </p:cNvPr>
          <p:cNvSpPr>
            <a:spLocks noChangeArrowheads="1"/>
          </p:cNvSpPr>
          <p:nvPr userDrawn="1"/>
        </p:nvSpPr>
        <p:spPr bwMode="white">
          <a:xfrm>
            <a:off x="-7938" y="0"/>
            <a:ext cx="9151938" cy="2743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200" b="1">
                <a:solidFill>
                  <a:schemeClr val="tx1"/>
                </a:solidFill>
                <a:latin typeface="Times New Roman" charset="0"/>
                <a:ea typeface="MS PGothic" charset="-128"/>
              </a:defRPr>
            </a:lvl1pPr>
            <a:lvl2pPr marL="742950" indent="-285750">
              <a:defRPr sz="2200" b="1">
                <a:solidFill>
                  <a:schemeClr val="tx1"/>
                </a:solidFill>
                <a:latin typeface="Times New Roman" charset="0"/>
                <a:ea typeface="MS PGothic" charset="-128"/>
              </a:defRPr>
            </a:lvl2pPr>
            <a:lvl3pPr marL="1143000" indent="-228600">
              <a:defRPr sz="2200" b="1">
                <a:solidFill>
                  <a:schemeClr val="tx1"/>
                </a:solidFill>
                <a:latin typeface="Times New Roman" charset="0"/>
                <a:ea typeface="MS PGothic" charset="-128"/>
              </a:defRPr>
            </a:lvl3pPr>
            <a:lvl4pPr marL="1600200" indent="-228600">
              <a:defRPr sz="2200" b="1">
                <a:solidFill>
                  <a:schemeClr val="tx1"/>
                </a:solidFill>
                <a:latin typeface="Times New Roman" charset="0"/>
                <a:ea typeface="MS PGothic" charset="-128"/>
              </a:defRPr>
            </a:lvl4pPr>
            <a:lvl5pPr marL="2057400" indent="-228600">
              <a:defRPr sz="2200" b="1">
                <a:solidFill>
                  <a:schemeClr val="tx1"/>
                </a:solidFill>
                <a:latin typeface="Times New Roman" charset="0"/>
                <a:ea typeface="MS PGothic" charset="-128"/>
              </a:defRPr>
            </a:lvl5pPr>
            <a:lvl6pPr marL="2514600" indent="-228600" eaLnBrk="0" fontAlgn="base" hangingPunct="0">
              <a:spcBef>
                <a:spcPct val="0"/>
              </a:spcBef>
              <a:spcAft>
                <a:spcPct val="0"/>
              </a:spcAft>
              <a:defRPr sz="2200" b="1">
                <a:solidFill>
                  <a:schemeClr val="tx1"/>
                </a:solidFill>
                <a:latin typeface="Times New Roman" charset="0"/>
                <a:ea typeface="MS PGothic" charset="-128"/>
              </a:defRPr>
            </a:lvl6pPr>
            <a:lvl7pPr marL="2971800" indent="-228600" eaLnBrk="0" fontAlgn="base" hangingPunct="0">
              <a:spcBef>
                <a:spcPct val="0"/>
              </a:spcBef>
              <a:spcAft>
                <a:spcPct val="0"/>
              </a:spcAft>
              <a:defRPr sz="2200" b="1">
                <a:solidFill>
                  <a:schemeClr val="tx1"/>
                </a:solidFill>
                <a:latin typeface="Times New Roman" charset="0"/>
                <a:ea typeface="MS PGothic" charset="-128"/>
              </a:defRPr>
            </a:lvl7pPr>
            <a:lvl8pPr marL="3429000" indent="-228600" eaLnBrk="0" fontAlgn="base" hangingPunct="0">
              <a:spcBef>
                <a:spcPct val="0"/>
              </a:spcBef>
              <a:spcAft>
                <a:spcPct val="0"/>
              </a:spcAft>
              <a:defRPr sz="2200" b="1">
                <a:solidFill>
                  <a:schemeClr val="tx1"/>
                </a:solidFill>
                <a:latin typeface="Times New Roman" charset="0"/>
                <a:ea typeface="MS PGothic" charset="-128"/>
              </a:defRPr>
            </a:lvl8pPr>
            <a:lvl9pPr marL="3886200" indent="-228600" eaLnBrk="0" fontAlgn="base" hangingPunct="0">
              <a:spcBef>
                <a:spcPct val="0"/>
              </a:spcBef>
              <a:spcAft>
                <a:spcPct val="0"/>
              </a:spcAft>
              <a:defRPr sz="2200" b="1">
                <a:solidFill>
                  <a:schemeClr val="tx1"/>
                </a:solidFill>
                <a:latin typeface="Times New Roman" charset="0"/>
                <a:ea typeface="MS PGothic" charset="-128"/>
              </a:defRPr>
            </a:lvl9pPr>
          </a:lstStyle>
          <a:p>
            <a:pPr algn="r" eaLnBrk="1" hangingPunct="1">
              <a:defRPr/>
            </a:pPr>
            <a:endParaRPr lang="x-none" altLang="x-none"/>
          </a:p>
        </p:txBody>
      </p:sp>
      <p:cxnSp>
        <p:nvCxnSpPr>
          <p:cNvPr id="4" name="Straight Connector 6">
            <a:extLst>
              <a:ext uri="{FF2B5EF4-FFF2-40B4-BE49-F238E27FC236}">
                <a16:creationId xmlns:a16="http://schemas.microsoft.com/office/drawing/2014/main" id="{E303B10B-892B-4C48-A54A-3D20217A7B9E}"/>
              </a:ext>
            </a:extLst>
          </p:cNvPr>
          <p:cNvCxnSpPr>
            <a:cxnSpLocks noChangeShapeType="1"/>
          </p:cNvCxnSpPr>
          <p:nvPr userDrawn="1"/>
        </p:nvCxnSpPr>
        <p:spPr bwMode="auto">
          <a:xfrm>
            <a:off x="0" y="2743200"/>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pic>
        <p:nvPicPr>
          <p:cNvPr id="5" name="Picture 6">
            <a:extLst>
              <a:ext uri="{FF2B5EF4-FFF2-40B4-BE49-F238E27FC236}">
                <a16:creationId xmlns:a16="http://schemas.microsoft.com/office/drawing/2014/main" id="{F4965940-D051-084B-B22B-7FF3734C72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7100" y="742950"/>
            <a:ext cx="44624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990600" y="3200400"/>
            <a:ext cx="7086600" cy="914400"/>
          </a:xfrm>
        </p:spPr>
        <p:txBody>
          <a:bodyPr anchor="t"/>
          <a:lstStyle>
            <a:lvl1pPr algn="ct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666459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3119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600200"/>
            <a:ext cx="18288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600200"/>
            <a:ext cx="5791200" cy="45720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81528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C6E78FFD-6BF8-4B0F-9023-EE33BFC221B2}"/>
              </a:ext>
            </a:extLst>
          </p:cNvPr>
          <p:cNvCxnSpPr>
            <a:cxnSpLocks noChangeShapeType="1"/>
          </p:cNvCxnSpPr>
          <p:nvPr userDrawn="1"/>
        </p:nvCxnSpPr>
        <p:spPr bwMode="auto">
          <a:xfrm>
            <a:off x="0" y="1268413"/>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687300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C6E78FFD-6BF8-4B0F-9023-EE33BFC221B2}"/>
              </a:ext>
            </a:extLst>
          </p:cNvPr>
          <p:cNvCxnSpPr>
            <a:cxnSpLocks noChangeShapeType="1"/>
          </p:cNvCxnSpPr>
          <p:nvPr userDrawn="1"/>
        </p:nvCxnSpPr>
        <p:spPr bwMode="auto">
          <a:xfrm>
            <a:off x="0" y="1268413"/>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
        <p:nvSpPr>
          <p:cNvPr id="3" name="Title 1">
            <a:extLst>
              <a:ext uri="{FF2B5EF4-FFF2-40B4-BE49-F238E27FC236}">
                <a16:creationId xmlns:a16="http://schemas.microsoft.com/office/drawing/2014/main" id="{57FD65F6-8494-04F5-B765-242A8C63714E}"/>
              </a:ext>
            </a:extLst>
          </p:cNvPr>
          <p:cNvSpPr>
            <a:spLocks noGrp="1"/>
          </p:cNvSpPr>
          <p:nvPr>
            <p:ph type="title"/>
          </p:nvPr>
        </p:nvSpPr>
        <p:spPr>
          <a:xfrm>
            <a:off x="0" y="304800"/>
            <a:ext cx="9144000" cy="914400"/>
          </a:xfrm>
        </p:spPr>
        <p:txBody>
          <a:bodyPr/>
          <a:lstStyle>
            <a:lvl1pPr algn="ctr">
              <a:defRPr/>
            </a:lvl1pPr>
          </a:lstStyle>
          <a:p>
            <a:r>
              <a:rPr lang="en-US" dirty="0"/>
              <a:t>Click to edit Master title style</a:t>
            </a:r>
          </a:p>
        </p:txBody>
      </p:sp>
      <p:sp>
        <p:nvSpPr>
          <p:cNvPr id="4" name="Content Placeholder 2">
            <a:extLst>
              <a:ext uri="{FF2B5EF4-FFF2-40B4-BE49-F238E27FC236}">
                <a16:creationId xmlns:a16="http://schemas.microsoft.com/office/drawing/2014/main" id="{670AFC2E-047E-EFBC-3D13-49DEEA05B52F}"/>
              </a:ext>
            </a:extLst>
          </p:cNvPr>
          <p:cNvSpPr>
            <a:spLocks noGrp="1"/>
          </p:cNvSpPr>
          <p:nvPr>
            <p:ph idx="1"/>
          </p:nvPr>
        </p:nvSpPr>
        <p:spPr>
          <a:xfrm>
            <a:off x="609600" y="1828800"/>
            <a:ext cx="7924800" cy="395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0167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6992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4">
            <a:extLst>
              <a:ext uri="{FF2B5EF4-FFF2-40B4-BE49-F238E27FC236}">
                <a16:creationId xmlns:a16="http://schemas.microsoft.com/office/drawing/2014/main" id="{6CBD7DBD-47AC-E746-8976-BDDE80F646C5}"/>
              </a:ext>
            </a:extLst>
          </p:cNvPr>
          <p:cNvCxnSpPr>
            <a:cxnSpLocks noChangeShapeType="1"/>
          </p:cNvCxnSpPr>
          <p:nvPr userDrawn="1"/>
        </p:nvCxnSpPr>
        <p:spPr bwMode="auto">
          <a:xfrm>
            <a:off x="685800" y="3733800"/>
            <a:ext cx="78486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722313" y="38735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9384937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3886200" cy="3951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86200" cy="3951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3644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8119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7800"/>
            <a:ext cx="4041775"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19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295400" y="304800"/>
            <a:ext cx="7086600" cy="914400"/>
          </a:xfrm>
        </p:spPr>
        <p:txBody>
          <a:bodyPr/>
          <a:lstStyle/>
          <a:p>
            <a:r>
              <a:rPr lang="en-US"/>
              <a:t>Click to edit Master title style</a:t>
            </a:r>
          </a:p>
        </p:txBody>
      </p:sp>
    </p:spTree>
    <p:extLst>
      <p:ext uri="{BB962C8B-B14F-4D97-AF65-F5344CB8AC3E}">
        <p14:creationId xmlns:p14="http://schemas.microsoft.com/office/powerpoint/2010/main" val="36271896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20047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5642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93469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99585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F9CED5B4-F10B-9D4D-B918-44C74D7BD5E4}"/>
              </a:ext>
            </a:extLst>
          </p:cNvPr>
          <p:cNvSpPr>
            <a:spLocks noGrp="1" noChangeArrowheads="1"/>
          </p:cNvSpPr>
          <p:nvPr>
            <p:ph type="title"/>
          </p:nvPr>
        </p:nvSpPr>
        <p:spPr bwMode="auto">
          <a:xfrm>
            <a:off x="1295400" y="304800"/>
            <a:ext cx="708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b" anchorCtr="0" compatLnSpc="1">
            <a:prstTxWarp prst="textNoShape">
              <a:avLst/>
            </a:prstTxWarp>
          </a:bodyPr>
          <a:lstStyle/>
          <a:p>
            <a:pPr lvl="0"/>
            <a:r>
              <a:rPr lang="en-US" altLang="en-US"/>
              <a:t>Click to edit Master title style</a:t>
            </a:r>
          </a:p>
        </p:txBody>
      </p:sp>
      <p:sp>
        <p:nvSpPr>
          <p:cNvPr id="1027" name="Rectangle 5">
            <a:extLst>
              <a:ext uri="{FF2B5EF4-FFF2-40B4-BE49-F238E27FC236}">
                <a16:creationId xmlns:a16="http://schemas.microsoft.com/office/drawing/2014/main" id="{9A318EA3-EF8D-154B-BB2E-A1921BDE4E11}"/>
              </a:ext>
            </a:extLst>
          </p:cNvPr>
          <p:cNvSpPr>
            <a:spLocks noGrp="1" noChangeArrowheads="1"/>
          </p:cNvSpPr>
          <p:nvPr>
            <p:ph type="body" idx="1"/>
          </p:nvPr>
        </p:nvSpPr>
        <p:spPr bwMode="auto">
          <a:xfrm>
            <a:off x="609600" y="1828800"/>
            <a:ext cx="79248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31" name="Text Box 31">
            <a:extLst>
              <a:ext uri="{FF2B5EF4-FFF2-40B4-BE49-F238E27FC236}">
                <a16:creationId xmlns:a16="http://schemas.microsoft.com/office/drawing/2014/main" id="{625CF285-ED31-F84B-8A00-5CB0D60547A5}"/>
              </a:ext>
            </a:extLst>
          </p:cNvPr>
          <p:cNvSpPr txBox="1">
            <a:spLocks noChangeArrowheads="1"/>
          </p:cNvSpPr>
          <p:nvPr/>
        </p:nvSpPr>
        <p:spPr bwMode="auto">
          <a:xfrm>
            <a:off x="8686800" y="6553200"/>
            <a:ext cx="338138" cy="230188"/>
          </a:xfrm>
          <a:prstGeom prst="rect">
            <a:avLst/>
          </a:prstGeom>
          <a:noFill/>
          <a:ln w="12700">
            <a:noFill/>
            <a:miter lim="800000"/>
            <a:headEnd/>
            <a:tailEnd/>
          </a:ln>
          <a:effectLst/>
        </p:spPr>
        <p:txBody>
          <a:bodyPr wrap="none" anchor="ctr">
            <a:spAutoFit/>
          </a:bodyPr>
          <a:lstStyle>
            <a:lvl1pPr>
              <a:defRPr sz="2200" b="1">
                <a:solidFill>
                  <a:schemeClr val="tx1"/>
                </a:solidFill>
                <a:latin typeface="Times New Roman" charset="0"/>
                <a:ea typeface="MS PGothic" charset="-128"/>
              </a:defRPr>
            </a:lvl1pPr>
            <a:lvl2pPr marL="742950" indent="-285750">
              <a:defRPr sz="2200" b="1">
                <a:solidFill>
                  <a:schemeClr val="tx1"/>
                </a:solidFill>
                <a:latin typeface="Times New Roman" charset="0"/>
                <a:ea typeface="MS PGothic" charset="-128"/>
              </a:defRPr>
            </a:lvl2pPr>
            <a:lvl3pPr marL="1143000" indent="-228600">
              <a:defRPr sz="2200" b="1">
                <a:solidFill>
                  <a:schemeClr val="tx1"/>
                </a:solidFill>
                <a:latin typeface="Times New Roman" charset="0"/>
                <a:ea typeface="MS PGothic" charset="-128"/>
              </a:defRPr>
            </a:lvl3pPr>
            <a:lvl4pPr marL="1600200" indent="-228600">
              <a:defRPr sz="2200" b="1">
                <a:solidFill>
                  <a:schemeClr val="tx1"/>
                </a:solidFill>
                <a:latin typeface="Times New Roman" charset="0"/>
                <a:ea typeface="MS PGothic" charset="-128"/>
              </a:defRPr>
            </a:lvl4pPr>
            <a:lvl5pPr marL="2057400" indent="-228600">
              <a:defRPr sz="2200" b="1">
                <a:solidFill>
                  <a:schemeClr val="tx1"/>
                </a:solidFill>
                <a:latin typeface="Times New Roman" charset="0"/>
                <a:ea typeface="MS PGothic" charset="-128"/>
              </a:defRPr>
            </a:lvl5pPr>
            <a:lvl6pPr marL="2514600" indent="-228600" eaLnBrk="0" fontAlgn="base" hangingPunct="0">
              <a:spcBef>
                <a:spcPct val="0"/>
              </a:spcBef>
              <a:spcAft>
                <a:spcPct val="0"/>
              </a:spcAft>
              <a:defRPr sz="2200" b="1">
                <a:solidFill>
                  <a:schemeClr val="tx1"/>
                </a:solidFill>
                <a:latin typeface="Times New Roman" charset="0"/>
                <a:ea typeface="MS PGothic" charset="-128"/>
              </a:defRPr>
            </a:lvl6pPr>
            <a:lvl7pPr marL="2971800" indent="-228600" eaLnBrk="0" fontAlgn="base" hangingPunct="0">
              <a:spcBef>
                <a:spcPct val="0"/>
              </a:spcBef>
              <a:spcAft>
                <a:spcPct val="0"/>
              </a:spcAft>
              <a:defRPr sz="2200" b="1">
                <a:solidFill>
                  <a:schemeClr val="tx1"/>
                </a:solidFill>
                <a:latin typeface="Times New Roman" charset="0"/>
                <a:ea typeface="MS PGothic" charset="-128"/>
              </a:defRPr>
            </a:lvl7pPr>
            <a:lvl8pPr marL="3429000" indent="-228600" eaLnBrk="0" fontAlgn="base" hangingPunct="0">
              <a:spcBef>
                <a:spcPct val="0"/>
              </a:spcBef>
              <a:spcAft>
                <a:spcPct val="0"/>
              </a:spcAft>
              <a:defRPr sz="2200" b="1">
                <a:solidFill>
                  <a:schemeClr val="tx1"/>
                </a:solidFill>
                <a:latin typeface="Times New Roman" charset="0"/>
                <a:ea typeface="MS PGothic" charset="-128"/>
              </a:defRPr>
            </a:lvl8pPr>
            <a:lvl9pPr marL="3886200" indent="-228600" eaLnBrk="0" fontAlgn="base" hangingPunct="0">
              <a:spcBef>
                <a:spcPct val="0"/>
              </a:spcBef>
              <a:spcAft>
                <a:spcPct val="0"/>
              </a:spcAft>
              <a:defRPr sz="2200" b="1">
                <a:solidFill>
                  <a:schemeClr val="tx1"/>
                </a:solidFill>
                <a:latin typeface="Times New Roman" charset="0"/>
                <a:ea typeface="MS PGothic" charset="-128"/>
              </a:defRPr>
            </a:lvl9pPr>
          </a:lstStyle>
          <a:p>
            <a:pPr algn="r" eaLnBrk="1" hangingPunct="1">
              <a:defRPr/>
            </a:pPr>
            <a:fld id="{8EE14FD9-9EAB-3540-A241-D66D3C59B5E8}" type="slidenum">
              <a:rPr lang="en-US" altLang="x-none" sz="900" smtClean="0">
                <a:solidFill>
                  <a:schemeClr val="bg1"/>
                </a:solidFill>
                <a:latin typeface="Trebuchet MS" charset="0"/>
              </a:rPr>
              <a:pPr algn="r" eaLnBrk="1" hangingPunct="1">
                <a:defRPr/>
              </a:pPr>
              <a:t>‹#›</a:t>
            </a:fld>
            <a:endParaRPr lang="en-US" altLang="x-none" sz="900" dirty="0">
              <a:solidFill>
                <a:schemeClr val="bg1"/>
              </a:solidFill>
              <a:latin typeface="Trebuchet MS" charset="0"/>
            </a:endParaRPr>
          </a:p>
        </p:txBody>
      </p:sp>
    </p:spTree>
  </p:cSld>
  <p:clrMap bg1="lt1" tx1="dk1" bg2="lt2" tx2="dk2" accent1="accent1" accent2="accent2" accent3="accent3" accent4="accent4" accent5="accent5" accent6="accent6" hlink="hlink" folHlink="folHlink"/>
  <p:sldLayoutIdLst>
    <p:sldLayoutId id="2147484747" r:id="rId1"/>
    <p:sldLayoutId id="2147484741" r:id="rId2"/>
    <p:sldLayoutId id="2147484748" r:id="rId3"/>
    <p:sldLayoutId id="2147484742" r:id="rId4"/>
    <p:sldLayoutId id="2147484743" r:id="rId5"/>
    <p:sldLayoutId id="2147484744" r:id="rId6"/>
    <p:sldLayoutId id="2147484749" r:id="rId7"/>
    <p:sldLayoutId id="2147484750" r:id="rId8"/>
    <p:sldLayoutId id="2147484751" r:id="rId9"/>
    <p:sldLayoutId id="2147484745" r:id="rId10"/>
    <p:sldLayoutId id="2147484746" r:id="rId11"/>
    <p:sldLayoutId id="2147484752" r:id="rId12"/>
    <p:sldLayoutId id="2147484753" r:id="rId13"/>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p:titleStyle>
    <p:body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ll.stanford.edu/sites/default/files/u6232/ULSCALE_ToA_Principles_MLRs__Final_v2.0_030217.pdf"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1F39-032D-4F89-8290-3B827F7A32BD}"/>
              </a:ext>
            </a:extLst>
          </p:cNvPr>
          <p:cNvSpPr>
            <a:spLocks noGrp="1"/>
          </p:cNvSpPr>
          <p:nvPr>
            <p:ph type="title"/>
          </p:nvPr>
        </p:nvSpPr>
        <p:spPr>
          <a:xfrm>
            <a:off x="1295400" y="304800"/>
            <a:ext cx="7315200" cy="914400"/>
          </a:xfrm>
        </p:spPr>
        <p:txBody>
          <a:bodyPr/>
          <a:lstStyle/>
          <a:p>
            <a:r>
              <a:rPr lang="en-US" dirty="0"/>
              <a:t>A Little Bit About You – Poll Question</a:t>
            </a:r>
          </a:p>
        </p:txBody>
      </p:sp>
      <p:sp>
        <p:nvSpPr>
          <p:cNvPr id="3" name="Content Placeholder 2">
            <a:extLst>
              <a:ext uri="{FF2B5EF4-FFF2-40B4-BE49-F238E27FC236}">
                <a16:creationId xmlns:a16="http://schemas.microsoft.com/office/drawing/2014/main" id="{B07136C7-9F3C-4601-95E3-45386A6D172A}"/>
              </a:ext>
            </a:extLst>
          </p:cNvPr>
          <p:cNvSpPr>
            <a:spLocks noGrp="1"/>
          </p:cNvSpPr>
          <p:nvPr>
            <p:ph idx="1"/>
          </p:nvPr>
        </p:nvSpPr>
        <p:spPr/>
        <p:txBody>
          <a:bodyPr/>
          <a:lstStyle/>
          <a:p>
            <a:pPr marL="0" indent="0">
              <a:buNone/>
            </a:pPr>
            <a:r>
              <a:rPr lang="en-US" dirty="0"/>
              <a:t>On a scale of 1</a:t>
            </a:r>
            <a:r>
              <a:rPr lang="en-US" altLang="en-US" sz="2200" b="0" kern="0" dirty="0">
                <a:cs typeface="Arial" panose="020B0604020202020204" pitchFamily="34" charset="0"/>
              </a:rPr>
              <a:t>–</a:t>
            </a:r>
            <a:r>
              <a:rPr lang="en-US" dirty="0"/>
              <a:t>5, how familiar are you with the College and Career Readiness Mathematical Content and Practice Standards for Adult Education?</a:t>
            </a:r>
          </a:p>
          <a:p>
            <a:pPr lvl="1"/>
            <a:r>
              <a:rPr lang="en-US" dirty="0"/>
              <a:t>1 (no experience)</a:t>
            </a:r>
          </a:p>
          <a:p>
            <a:pPr lvl="1"/>
            <a:r>
              <a:rPr lang="en-US" dirty="0"/>
              <a:t>2</a:t>
            </a:r>
          </a:p>
          <a:p>
            <a:pPr lvl="1"/>
            <a:r>
              <a:rPr lang="en-US" dirty="0"/>
              <a:t>3</a:t>
            </a:r>
          </a:p>
          <a:p>
            <a:pPr lvl="1"/>
            <a:r>
              <a:rPr lang="en-US" dirty="0"/>
              <a:t>4</a:t>
            </a:r>
          </a:p>
          <a:p>
            <a:pPr lvl="1"/>
            <a:r>
              <a:rPr lang="en-US" dirty="0"/>
              <a:t>5 (very experienced)</a:t>
            </a:r>
          </a:p>
        </p:txBody>
      </p:sp>
    </p:spTree>
    <p:extLst>
      <p:ext uri="{BB962C8B-B14F-4D97-AF65-F5344CB8AC3E}">
        <p14:creationId xmlns:p14="http://schemas.microsoft.com/office/powerpoint/2010/main" val="452373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B83B-8F20-3E4F-9BD0-9D34B2F6F921}"/>
              </a:ext>
            </a:extLst>
          </p:cNvPr>
          <p:cNvSpPr>
            <a:spLocks noGrp="1"/>
          </p:cNvSpPr>
          <p:nvPr>
            <p:ph type="title"/>
          </p:nvPr>
        </p:nvSpPr>
        <p:spPr>
          <a:xfrm>
            <a:off x="1295400" y="304800"/>
            <a:ext cx="7620000" cy="914400"/>
          </a:xfrm>
        </p:spPr>
        <p:txBody>
          <a:bodyPr/>
          <a:lstStyle/>
          <a:p>
            <a:r>
              <a:rPr lang="en-US" altLang="en-US" dirty="0"/>
              <a:t>Intersections Between Language and Content in Mathematical Lessons</a:t>
            </a:r>
            <a:endParaRPr lang="en-US" dirty="0"/>
          </a:p>
        </p:txBody>
      </p:sp>
      <p:sp>
        <p:nvSpPr>
          <p:cNvPr id="3" name="Content Placeholder 2">
            <a:extLst>
              <a:ext uri="{FF2B5EF4-FFF2-40B4-BE49-F238E27FC236}">
                <a16:creationId xmlns:a16="http://schemas.microsoft.com/office/drawing/2014/main" id="{938FDFF3-E81B-954A-B07E-E8E40D2CD201}"/>
              </a:ext>
            </a:extLst>
          </p:cNvPr>
          <p:cNvSpPr>
            <a:spLocks noGrp="1"/>
          </p:cNvSpPr>
          <p:nvPr>
            <p:ph idx="1"/>
          </p:nvPr>
        </p:nvSpPr>
        <p:spPr>
          <a:xfrm>
            <a:off x="609600" y="1524000"/>
            <a:ext cx="7924800" cy="4876800"/>
          </a:xfrm>
        </p:spPr>
        <p:txBody>
          <a:bodyPr/>
          <a:lstStyle/>
          <a:p>
            <a:pPr marL="0" indent="0">
              <a:buNone/>
            </a:pPr>
            <a:r>
              <a:rPr lang="en-US" dirty="0"/>
              <a:t>Educators need to create opportunities for learners to see and understand that content and language development are interconnected:</a:t>
            </a:r>
          </a:p>
          <a:p>
            <a:pPr marL="457200" indent="-457200">
              <a:buFont typeface="+mj-lt"/>
              <a:buAutoNum type="arabicPeriod"/>
            </a:pPr>
            <a:r>
              <a:rPr lang="en-US" dirty="0"/>
              <a:t>Language, more than a communication tool, is a </a:t>
            </a:r>
            <a:r>
              <a:rPr lang="en-US" dirty="0">
                <a:solidFill>
                  <a:srgbClr val="1F497D"/>
                </a:solidFill>
              </a:rPr>
              <a:t>thinking tool</a:t>
            </a:r>
            <a:r>
              <a:rPr lang="en-US" dirty="0"/>
              <a:t>.</a:t>
            </a:r>
          </a:p>
          <a:p>
            <a:pPr marL="457200" indent="-457200">
              <a:buFont typeface="+mj-lt"/>
              <a:buAutoNum type="arabicPeriod"/>
            </a:pPr>
            <a:r>
              <a:rPr lang="en-US" dirty="0"/>
              <a:t>More than learning “academic language,” they need to learn to use language for </a:t>
            </a:r>
            <a:r>
              <a:rPr lang="en-US" dirty="0">
                <a:solidFill>
                  <a:srgbClr val="1F497D"/>
                </a:solidFill>
              </a:rPr>
              <a:t>academic purposes</a:t>
            </a:r>
            <a:r>
              <a:rPr lang="en-US" dirty="0"/>
              <a:t>.</a:t>
            </a:r>
          </a:p>
          <a:p>
            <a:pPr marL="457200" indent="-457200">
              <a:buFont typeface="+mj-lt"/>
              <a:buAutoNum type="arabicPeriod"/>
            </a:pPr>
            <a:r>
              <a:rPr lang="en-US" dirty="0"/>
              <a:t>Mathematical discussions lead to </a:t>
            </a:r>
            <a:r>
              <a:rPr lang="en-US" dirty="0">
                <a:solidFill>
                  <a:srgbClr val="1F497D"/>
                </a:solidFill>
              </a:rPr>
              <a:t>co-construction of meaning.</a:t>
            </a:r>
          </a:p>
          <a:p>
            <a:pPr marL="457200" indent="-457200">
              <a:buFont typeface="+mj-lt"/>
              <a:buAutoNum type="arabicPeriod"/>
            </a:pPr>
            <a:r>
              <a:rPr lang="en-US" dirty="0"/>
              <a:t>Content and language development are </a:t>
            </a:r>
            <a:r>
              <a:rPr lang="en-US" dirty="0">
                <a:solidFill>
                  <a:srgbClr val="1F497D"/>
                </a:solidFill>
              </a:rPr>
              <a:t>interconnected</a:t>
            </a:r>
            <a:r>
              <a:rPr lang="en-US" dirty="0"/>
              <a:t>.</a:t>
            </a:r>
          </a:p>
          <a:p>
            <a:endParaRPr lang="en-US" dirty="0"/>
          </a:p>
        </p:txBody>
      </p:sp>
    </p:spTree>
    <p:extLst>
      <p:ext uri="{BB962C8B-B14F-4D97-AF65-F5344CB8AC3E}">
        <p14:creationId xmlns:p14="http://schemas.microsoft.com/office/powerpoint/2010/main" val="34830925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C63ABB-F0FC-AC01-E925-F2F360664570}"/>
              </a:ext>
            </a:extLst>
          </p:cNvPr>
          <p:cNvSpPr>
            <a:spLocks noGrp="1"/>
          </p:cNvSpPr>
          <p:nvPr>
            <p:ph type="title"/>
          </p:nvPr>
        </p:nvSpPr>
        <p:spPr>
          <a:xfrm>
            <a:off x="0" y="304800"/>
            <a:ext cx="8382000" cy="914400"/>
          </a:xfrm>
        </p:spPr>
        <p:txBody>
          <a:bodyPr/>
          <a:lstStyle/>
          <a:p>
            <a:r>
              <a:rPr lang="en-US" dirty="0"/>
              <a:t>Let’s Explore What Mathematical </a:t>
            </a:r>
            <a:br>
              <a:rPr lang="en-US" dirty="0"/>
            </a:br>
            <a:r>
              <a:rPr lang="en-US" dirty="0"/>
              <a:t>Proficiency Means to You</a:t>
            </a:r>
          </a:p>
        </p:txBody>
      </p:sp>
      <p:sp>
        <p:nvSpPr>
          <p:cNvPr id="6" name="Content Placeholder 5">
            <a:extLst>
              <a:ext uri="{FF2B5EF4-FFF2-40B4-BE49-F238E27FC236}">
                <a16:creationId xmlns:a16="http://schemas.microsoft.com/office/drawing/2014/main" id="{3A294A19-84D8-B7E5-7A49-6925705515F2}"/>
              </a:ext>
            </a:extLst>
          </p:cNvPr>
          <p:cNvSpPr>
            <a:spLocks noGrp="1"/>
          </p:cNvSpPr>
          <p:nvPr>
            <p:ph idx="1"/>
          </p:nvPr>
        </p:nvSpPr>
        <p:spPr/>
        <p:txBody>
          <a:bodyPr/>
          <a:lstStyle/>
          <a:p>
            <a:pPr marL="0" indent="0">
              <a:spcBef>
                <a:spcPts val="600"/>
              </a:spcBef>
              <a:spcAft>
                <a:spcPts val="1200"/>
              </a:spcAft>
              <a:buNone/>
            </a:pPr>
            <a:r>
              <a:rPr lang="en-US" dirty="0"/>
              <a:t>CHAT: Please share your thoughts about:</a:t>
            </a:r>
          </a:p>
          <a:p>
            <a:pPr marL="914400" lvl="2" indent="-430213">
              <a:spcBef>
                <a:spcPts val="600"/>
              </a:spcBef>
              <a:spcAft>
                <a:spcPts val="1200"/>
              </a:spcAft>
              <a:buClr>
                <a:srgbClr val="C2262C"/>
              </a:buClr>
              <a:buFont typeface="Wingdings" pitchFamily="2" charset="2"/>
              <a:buChar char="Ø"/>
            </a:pPr>
            <a:r>
              <a:rPr lang="en-US" sz="2200" dirty="0"/>
              <a:t>What it means to be proficient at “doing math.” </a:t>
            </a:r>
          </a:p>
          <a:p>
            <a:pPr marL="1230313" lvl="3" indent="-342900">
              <a:spcBef>
                <a:spcPts val="600"/>
              </a:spcBef>
              <a:spcAft>
                <a:spcPts val="1200"/>
              </a:spcAft>
              <a:buClr>
                <a:schemeClr val="tx1"/>
              </a:buClr>
            </a:pPr>
            <a:r>
              <a:rPr lang="en-US" sz="2200" dirty="0"/>
              <a:t>Speak to the connections between and among procedural fluency, conceptual understanding, and strategic competence.</a:t>
            </a:r>
          </a:p>
          <a:p>
            <a:pPr marL="914400" lvl="2" indent="-430213">
              <a:spcBef>
                <a:spcPts val="600"/>
              </a:spcBef>
              <a:spcAft>
                <a:spcPts val="1200"/>
              </a:spcAft>
              <a:buClr>
                <a:srgbClr val="C2262C"/>
              </a:buClr>
              <a:buFont typeface="Wingdings" pitchFamily="2" charset="2"/>
              <a:buChar char="Ø"/>
            </a:pPr>
            <a:r>
              <a:rPr lang="en-US" sz="2200" dirty="0"/>
              <a:t>How these three aspects of doing math differ from one another.</a:t>
            </a:r>
          </a:p>
        </p:txBody>
      </p:sp>
      <p:pic>
        <p:nvPicPr>
          <p:cNvPr id="4" name="Picture 2">
            <a:extLst>
              <a:ext uri="{FF2B5EF4-FFF2-40B4-BE49-F238E27FC236}">
                <a16:creationId xmlns:a16="http://schemas.microsoft.com/office/drawing/2014/main" id="{14641B57-CF68-4753-BE97-431C5EC3C33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32385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04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B19F9F-16A0-C3F8-0D9C-8D0CDC73787D}"/>
              </a:ext>
            </a:extLst>
          </p:cNvPr>
          <p:cNvSpPr>
            <a:spLocks noGrp="1"/>
          </p:cNvSpPr>
          <p:nvPr>
            <p:ph type="title"/>
          </p:nvPr>
        </p:nvSpPr>
        <p:spPr/>
        <p:txBody>
          <a:bodyPr/>
          <a:lstStyle/>
          <a:p>
            <a:r>
              <a:rPr lang="en-US" altLang="en-US" dirty="0"/>
              <a:t>Mathematical Proficiency</a:t>
            </a:r>
            <a:endParaRPr lang="en-US" dirty="0"/>
          </a:p>
        </p:txBody>
      </p:sp>
      <p:pic>
        <p:nvPicPr>
          <p:cNvPr id="15" name="Picture 14" descr="Braided rope">
            <a:extLst>
              <a:ext uri="{FF2B5EF4-FFF2-40B4-BE49-F238E27FC236}">
                <a16:creationId xmlns:a16="http://schemas.microsoft.com/office/drawing/2014/main" id="{1864AA77-F951-40B5-BC7B-D7351652893E}"/>
              </a:ext>
            </a:extLst>
          </p:cNvPr>
          <p:cNvPicPr>
            <a:picLocks noChangeAspect="1"/>
          </p:cNvPicPr>
          <p:nvPr/>
        </p:nvPicPr>
        <p:blipFill rotWithShape="1">
          <a:blip r:embed="rId3"/>
          <a:srcRect b="3704"/>
          <a:stretch/>
        </p:blipFill>
        <p:spPr>
          <a:xfrm>
            <a:off x="3190237" y="3776133"/>
            <a:ext cx="2539603" cy="2438400"/>
          </a:xfrm>
          <a:prstGeom prst="rect">
            <a:avLst/>
          </a:prstGeom>
        </p:spPr>
      </p:pic>
      <p:sp>
        <p:nvSpPr>
          <p:cNvPr id="24" name="Rectangle: Rounded Corners 23">
            <a:extLst>
              <a:ext uri="{FF2B5EF4-FFF2-40B4-BE49-F238E27FC236}">
                <a16:creationId xmlns:a16="http://schemas.microsoft.com/office/drawing/2014/main" id="{82CEA874-8933-4300-A61B-39B3FE866BF4}"/>
              </a:ext>
            </a:extLst>
          </p:cNvPr>
          <p:cNvSpPr/>
          <p:nvPr/>
        </p:nvSpPr>
        <p:spPr bwMode="auto">
          <a:xfrm>
            <a:off x="461292" y="3668607"/>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Adaptive Reasoning</a:t>
            </a:r>
          </a:p>
        </p:txBody>
      </p:sp>
      <p:sp>
        <p:nvSpPr>
          <p:cNvPr id="23" name="Rectangle: Rounded Corners 22">
            <a:extLst>
              <a:ext uri="{FF2B5EF4-FFF2-40B4-BE49-F238E27FC236}">
                <a16:creationId xmlns:a16="http://schemas.microsoft.com/office/drawing/2014/main" id="{A133D0AA-1DCF-49F7-BA59-28C36F187CA6}"/>
              </a:ext>
            </a:extLst>
          </p:cNvPr>
          <p:cNvSpPr/>
          <p:nvPr/>
        </p:nvSpPr>
        <p:spPr bwMode="auto">
          <a:xfrm>
            <a:off x="1049341" y="2338689"/>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Strategic Competence</a:t>
            </a:r>
          </a:p>
        </p:txBody>
      </p:sp>
      <p:sp>
        <p:nvSpPr>
          <p:cNvPr id="5" name="Rectangle: Rounded Corners 4">
            <a:extLst>
              <a:ext uri="{FF2B5EF4-FFF2-40B4-BE49-F238E27FC236}">
                <a16:creationId xmlns:a16="http://schemas.microsoft.com/office/drawing/2014/main" id="{1C6776C9-851A-499A-8B68-79B9D5A921EA}"/>
              </a:ext>
            </a:extLst>
          </p:cNvPr>
          <p:cNvSpPr/>
          <p:nvPr/>
        </p:nvSpPr>
        <p:spPr bwMode="auto">
          <a:xfrm>
            <a:off x="3518257" y="1961200"/>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Conceptual Understanding</a:t>
            </a:r>
          </a:p>
        </p:txBody>
      </p:sp>
      <p:sp>
        <p:nvSpPr>
          <p:cNvPr id="21" name="Rectangle: Rounded Corners 20">
            <a:extLst>
              <a:ext uri="{FF2B5EF4-FFF2-40B4-BE49-F238E27FC236}">
                <a16:creationId xmlns:a16="http://schemas.microsoft.com/office/drawing/2014/main" id="{DA329BB7-3CF5-4D1B-B519-CBF71450B0A8}"/>
              </a:ext>
            </a:extLst>
          </p:cNvPr>
          <p:cNvSpPr/>
          <p:nvPr/>
        </p:nvSpPr>
        <p:spPr bwMode="auto">
          <a:xfrm>
            <a:off x="6072215" y="2303358"/>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Productive Disposition</a:t>
            </a:r>
          </a:p>
        </p:txBody>
      </p:sp>
      <p:sp>
        <p:nvSpPr>
          <p:cNvPr id="22" name="Rectangle: Rounded Corners 21">
            <a:extLst>
              <a:ext uri="{FF2B5EF4-FFF2-40B4-BE49-F238E27FC236}">
                <a16:creationId xmlns:a16="http://schemas.microsoft.com/office/drawing/2014/main" id="{645481B4-BBCB-4E34-82A8-312496F0CD1D}"/>
              </a:ext>
            </a:extLst>
          </p:cNvPr>
          <p:cNvSpPr/>
          <p:nvPr/>
        </p:nvSpPr>
        <p:spPr bwMode="auto">
          <a:xfrm>
            <a:off x="6559829" y="3488009"/>
            <a:ext cx="2088334" cy="872718"/>
          </a:xfrm>
          <a:prstGeom prst="roundRect">
            <a:avLst/>
          </a:prstGeom>
          <a:solidFill>
            <a:srgbClr val="245D9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j-lt"/>
              </a:rPr>
              <a:t>Procedural Fluency</a:t>
            </a:r>
          </a:p>
        </p:txBody>
      </p:sp>
      <p:sp>
        <p:nvSpPr>
          <p:cNvPr id="26" name="TextBox 25">
            <a:extLst>
              <a:ext uri="{FF2B5EF4-FFF2-40B4-BE49-F238E27FC236}">
                <a16:creationId xmlns:a16="http://schemas.microsoft.com/office/drawing/2014/main" id="{8380A73F-7A30-4B75-97F1-C1EBC02387A7}"/>
              </a:ext>
            </a:extLst>
          </p:cNvPr>
          <p:cNvSpPr txBox="1"/>
          <p:nvPr/>
        </p:nvSpPr>
        <p:spPr>
          <a:xfrm>
            <a:off x="5243216" y="5825290"/>
            <a:ext cx="3814421" cy="430887"/>
          </a:xfrm>
          <a:prstGeom prst="rect">
            <a:avLst/>
          </a:prstGeom>
          <a:noFill/>
        </p:spPr>
        <p:txBody>
          <a:bodyPr wrap="square" rtlCol="0">
            <a:spAutoFit/>
          </a:bodyPr>
          <a:lstStyle/>
          <a:p>
            <a:pPr marL="14288"/>
            <a:r>
              <a:rPr lang="en-US" sz="1100" b="0" dirty="0">
                <a:latin typeface="Arial" panose="020B0604020202020204" pitchFamily="34" charset="0"/>
                <a:cs typeface="Arial" panose="020B0604020202020204" pitchFamily="34" charset="0"/>
              </a:rPr>
              <a:t>Source: </a:t>
            </a:r>
            <a:r>
              <a:rPr lang="en-US" altLang="en-US" sz="1100" b="0" dirty="0">
                <a:latin typeface="Arial" panose="020B0604020202020204" pitchFamily="34" charset="0"/>
                <a:cs typeface="Arial" panose="020B0604020202020204" pitchFamily="34" charset="0"/>
              </a:rPr>
              <a:t>National Research Council, &amp; Mathematics Learning Study Committee. (2001). </a:t>
            </a:r>
            <a:endParaRPr lang="en-US" sz="1100" b="0"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5311129B-D52D-4F8C-B634-46655864DFF1}"/>
              </a:ext>
              <a:ext uri="{C183D7F6-B498-43B3-948B-1728B52AA6E4}">
                <adec:decorative xmlns:adec="http://schemas.microsoft.com/office/drawing/2017/decorative" val="1"/>
              </a:ext>
            </a:extLst>
          </p:cNvPr>
          <p:cNvCxnSpPr>
            <a:cxnSpLocks/>
          </p:cNvCxnSpPr>
          <p:nvPr/>
        </p:nvCxnSpPr>
        <p:spPr bwMode="auto">
          <a:xfrm>
            <a:off x="3119045" y="3169892"/>
            <a:ext cx="841950" cy="636235"/>
          </a:xfrm>
          <a:prstGeom prst="line">
            <a:avLst/>
          </a:prstGeom>
          <a:noFill/>
          <a:ln w="19050"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436C61FF-0523-42B4-99E9-ECC352211D3D}"/>
              </a:ext>
              <a:ext uri="{C183D7F6-B498-43B3-948B-1728B52AA6E4}">
                <adec:decorative xmlns:adec="http://schemas.microsoft.com/office/drawing/2017/decorative" val="1"/>
              </a:ext>
            </a:extLst>
          </p:cNvPr>
          <p:cNvCxnSpPr>
            <a:cxnSpLocks/>
          </p:cNvCxnSpPr>
          <p:nvPr/>
        </p:nvCxnSpPr>
        <p:spPr bwMode="auto">
          <a:xfrm>
            <a:off x="4562424" y="2872976"/>
            <a:ext cx="0" cy="892354"/>
          </a:xfrm>
          <a:prstGeom prst="line">
            <a:avLst/>
          </a:prstGeom>
          <a:noFill/>
          <a:ln w="1905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F0FFA3F8-DD83-4A0C-8400-8BAAF0A9BF22}"/>
              </a:ext>
              <a:ext uri="{C183D7F6-B498-43B3-948B-1728B52AA6E4}">
                <adec:decorative xmlns:adec="http://schemas.microsoft.com/office/drawing/2017/decorative" val="1"/>
              </a:ext>
            </a:extLst>
          </p:cNvPr>
          <p:cNvCxnSpPr>
            <a:cxnSpLocks/>
          </p:cNvCxnSpPr>
          <p:nvPr/>
        </p:nvCxnSpPr>
        <p:spPr bwMode="auto">
          <a:xfrm flipH="1">
            <a:off x="5065219" y="3169892"/>
            <a:ext cx="1025626" cy="673394"/>
          </a:xfrm>
          <a:prstGeom prst="line">
            <a:avLst/>
          </a:prstGeom>
          <a:noFill/>
          <a:ln w="1905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C0F5C1CA-1F8C-4865-B7FD-75368877A16A}"/>
              </a:ext>
              <a:ext uri="{C183D7F6-B498-43B3-948B-1728B52AA6E4}">
                <adec:decorative xmlns:adec="http://schemas.microsoft.com/office/drawing/2017/decorative" val="1"/>
              </a:ext>
            </a:extLst>
          </p:cNvPr>
          <p:cNvCxnSpPr>
            <a:cxnSpLocks/>
          </p:cNvCxnSpPr>
          <p:nvPr/>
        </p:nvCxnSpPr>
        <p:spPr bwMode="auto">
          <a:xfrm>
            <a:off x="2383437" y="3724492"/>
            <a:ext cx="893163" cy="318118"/>
          </a:xfrm>
          <a:prstGeom prst="line">
            <a:avLst/>
          </a:prstGeom>
          <a:noFill/>
          <a:ln w="1905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BE32D5EF-CB0A-4899-B61C-7E1B6774DA39}"/>
              </a:ext>
              <a:ext uri="{C183D7F6-B498-43B3-948B-1728B52AA6E4}">
                <adec:decorative xmlns:adec="http://schemas.microsoft.com/office/drawing/2017/decorative" val="1"/>
              </a:ext>
            </a:extLst>
          </p:cNvPr>
          <p:cNvCxnSpPr>
            <a:cxnSpLocks/>
          </p:cNvCxnSpPr>
          <p:nvPr/>
        </p:nvCxnSpPr>
        <p:spPr bwMode="auto">
          <a:xfrm flipH="1">
            <a:off x="5754087" y="3671394"/>
            <a:ext cx="775812" cy="269465"/>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5557789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810BAA-93E2-57AC-46F3-C756CE42E540}"/>
              </a:ext>
            </a:extLst>
          </p:cNvPr>
          <p:cNvSpPr>
            <a:spLocks noGrp="1"/>
          </p:cNvSpPr>
          <p:nvPr>
            <p:ph type="title"/>
          </p:nvPr>
        </p:nvSpPr>
        <p:spPr/>
        <p:txBody>
          <a:bodyPr/>
          <a:lstStyle/>
          <a:p>
            <a:r>
              <a:rPr lang="en-US" altLang="en-US" dirty="0">
                <a:sym typeface="Helvetica" pitchFamily="2" charset="0"/>
              </a:rPr>
              <a:t>Diagnostic Teaching: A Model Lesson</a:t>
            </a:r>
            <a:endParaRPr lang="en-US" dirty="0"/>
          </a:p>
        </p:txBody>
      </p:sp>
      <p:pic>
        <p:nvPicPr>
          <p:cNvPr id="5" name="Picture 4" descr="The First Two Thirds: Launch; Pose a Problem; Workshop; Post, Share, Comment&#10;&#10;The Last Third: Strategic Teacher-led Discussion; Focus Problem">
            <a:extLst>
              <a:ext uri="{FF2B5EF4-FFF2-40B4-BE49-F238E27FC236}">
                <a16:creationId xmlns:a16="http://schemas.microsoft.com/office/drawing/2014/main" id="{40BCC57D-4905-435E-ABDB-48869B4D0D77}"/>
              </a:ext>
            </a:extLst>
          </p:cNvPr>
          <p:cNvPicPr>
            <a:picLocks noChangeAspect="1"/>
          </p:cNvPicPr>
          <p:nvPr/>
        </p:nvPicPr>
        <p:blipFill>
          <a:blip r:embed="rId3"/>
          <a:stretch>
            <a:fillRect/>
          </a:stretch>
        </p:blipFill>
        <p:spPr>
          <a:xfrm>
            <a:off x="946020" y="1519237"/>
            <a:ext cx="7098830" cy="4729163"/>
          </a:xfrm>
          <a:prstGeom prst="rect">
            <a:avLst/>
          </a:prstGeom>
        </p:spPr>
      </p:pic>
    </p:spTree>
    <p:extLst>
      <p:ext uri="{BB962C8B-B14F-4D97-AF65-F5344CB8AC3E}">
        <p14:creationId xmlns:p14="http://schemas.microsoft.com/office/powerpoint/2010/main" val="27716615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4">
            <a:extLst>
              <a:ext uri="{FF2B5EF4-FFF2-40B4-BE49-F238E27FC236}">
                <a16:creationId xmlns:a16="http://schemas.microsoft.com/office/drawing/2014/main" id="{18561DE1-C264-6D44-A724-0CC96BA9D061}"/>
              </a:ext>
            </a:extLst>
          </p:cNvPr>
          <p:cNvSpPr>
            <a:spLocks noGrp="1" noChangeArrowheads="1"/>
          </p:cNvSpPr>
          <p:nvPr>
            <p:ph type="title"/>
          </p:nvPr>
        </p:nvSpPr>
        <p:spPr>
          <a:xfrm>
            <a:off x="1373188" y="498475"/>
            <a:ext cx="7086600" cy="720725"/>
          </a:xfrm>
        </p:spPr>
        <p:txBody>
          <a:bodyPr/>
          <a:lstStyle/>
          <a:p>
            <a:br>
              <a:rPr lang="en-US" altLang="en-US" strike="sngStrike" dirty="0"/>
            </a:br>
            <a:r>
              <a:rPr lang="en-US" altLang="en-US" dirty="0"/>
              <a:t>What Is Diagnostic Teaching?</a:t>
            </a:r>
          </a:p>
        </p:txBody>
      </p:sp>
      <p:sp>
        <p:nvSpPr>
          <p:cNvPr id="2" name="Content Placeholder 1">
            <a:extLst>
              <a:ext uri="{FF2B5EF4-FFF2-40B4-BE49-F238E27FC236}">
                <a16:creationId xmlns:a16="http://schemas.microsoft.com/office/drawing/2014/main" id="{25782ED7-0EA0-8179-8312-A7E2F590A3E0}"/>
              </a:ext>
            </a:extLst>
          </p:cNvPr>
          <p:cNvSpPr>
            <a:spLocks noGrp="1"/>
          </p:cNvSpPr>
          <p:nvPr>
            <p:ph idx="1"/>
          </p:nvPr>
        </p:nvSpPr>
        <p:spPr/>
        <p:txBody>
          <a:bodyPr/>
          <a:lstStyle/>
          <a:p>
            <a:pPr marL="149225" indent="0">
              <a:spcBef>
                <a:spcPts val="1200"/>
              </a:spcBef>
              <a:spcAft>
                <a:spcPts val="1200"/>
              </a:spcAft>
              <a:buNone/>
              <a:defRPr/>
            </a:pPr>
            <a:r>
              <a:rPr lang="en-US" dirty="0"/>
              <a:t>Diagnostic teaching starts with what students know, using formative assessment and building from there:</a:t>
            </a:r>
            <a:endParaRPr lang="en-US" altLang="en-US" dirty="0"/>
          </a:p>
          <a:p>
            <a:pPr marL="492125" indent="-342900">
              <a:spcBef>
                <a:spcPts val="1200"/>
              </a:spcBef>
              <a:spcAft>
                <a:spcPts val="1200"/>
              </a:spcAft>
              <a:defRPr/>
            </a:pPr>
            <a:r>
              <a:rPr lang="en-US" altLang="en-US" dirty="0"/>
              <a:t>The </a:t>
            </a:r>
            <a:r>
              <a:rPr lang="en-US" altLang="en-US" i="1" dirty="0"/>
              <a:t>first two thirds </a:t>
            </a:r>
            <a:r>
              <a:rPr lang="en-US" altLang="en-US" dirty="0"/>
              <a:t>of the lesson promote divergent thinking by emphasizing students talking and listening to one another through various mathematical language routines (MLRs). </a:t>
            </a:r>
          </a:p>
          <a:p>
            <a:pPr marL="473075" indent="-323850">
              <a:spcBef>
                <a:spcPts val="1200"/>
              </a:spcBef>
              <a:spcAft>
                <a:spcPts val="1200"/>
              </a:spcAft>
              <a:defRPr/>
            </a:pPr>
            <a:r>
              <a:rPr lang="en-US" altLang="en-US" dirty="0"/>
              <a:t>The </a:t>
            </a:r>
            <a:r>
              <a:rPr lang="en-US" altLang="en-US" i="1" dirty="0"/>
              <a:t>last third </a:t>
            </a:r>
            <a:r>
              <a:rPr lang="en-US" altLang="en-US" dirty="0"/>
              <a:t>promotes convergent thinking to reach a specific way of thinking and understanding.</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E3D226-CFA7-496F-8E3A-58F64AB5D176}"/>
              </a:ext>
            </a:extLst>
          </p:cNvPr>
          <p:cNvSpPr txBox="1">
            <a:spLocks/>
          </p:cNvSpPr>
          <p:nvPr/>
        </p:nvSpPr>
        <p:spPr bwMode="auto">
          <a:xfrm>
            <a:off x="762000" y="1609725"/>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457200" indent="-457200">
              <a:spcBef>
                <a:spcPts val="1200"/>
              </a:spcBef>
              <a:spcAft>
                <a:spcPts val="600"/>
              </a:spcAft>
              <a:buFont typeface="+mj-lt"/>
              <a:buAutoNum type="arabicPeriod"/>
            </a:pPr>
            <a:r>
              <a:rPr lang="en-US" b="0" dirty="0"/>
              <a:t>​Just-in-time, not just-in-case supports. </a:t>
            </a:r>
            <a:endParaRPr lang="en-US" b="0" kern="0" dirty="0"/>
          </a:p>
          <a:p>
            <a:pPr marL="457200" indent="-457200">
              <a:spcBef>
                <a:spcPts val="1200"/>
              </a:spcBef>
              <a:spcAft>
                <a:spcPts val="600"/>
              </a:spcAft>
              <a:buFont typeface="+mj-lt"/>
              <a:buAutoNum type="arabicPeriod"/>
            </a:pPr>
            <a:r>
              <a:rPr lang="en-US" b="0" kern="0" dirty="0"/>
              <a:t>​S</a:t>
            </a:r>
            <a:r>
              <a:rPr lang="en-US" b="0" dirty="0"/>
              <a:t>tudents are the audience for students. </a:t>
            </a:r>
          </a:p>
          <a:p>
            <a:pPr marL="457200" indent="-457200">
              <a:spcBef>
                <a:spcPts val="1200"/>
              </a:spcBef>
              <a:spcAft>
                <a:spcPts val="600"/>
              </a:spcAft>
              <a:buFont typeface="+mj-lt"/>
              <a:buAutoNum type="arabicPeriod"/>
            </a:pPr>
            <a:r>
              <a:rPr lang="en-US" b="0" dirty="0"/>
              <a:t>​“Everyone ready?” </a:t>
            </a:r>
          </a:p>
          <a:p>
            <a:pPr marL="457200" indent="-457200">
              <a:spcBef>
                <a:spcPts val="1200"/>
              </a:spcBef>
              <a:spcAft>
                <a:spcPts val="600"/>
              </a:spcAft>
              <a:buFont typeface="+mj-lt"/>
              <a:buAutoNum type="arabicPeriod"/>
            </a:pPr>
            <a:r>
              <a:rPr lang="en-US" b="0" dirty="0"/>
              <a:t>Use “make an expert” then “turn and talk.”</a:t>
            </a:r>
          </a:p>
          <a:p>
            <a:pPr marL="457200" indent="-457200">
              <a:spcBef>
                <a:spcPts val="1200"/>
              </a:spcBef>
              <a:spcAft>
                <a:spcPts val="600"/>
              </a:spcAft>
              <a:buFont typeface="+mj-lt"/>
              <a:buAutoNum type="arabicPeriod"/>
            </a:pPr>
            <a:r>
              <a:rPr lang="en-US" b="0" dirty="0"/>
              <a:t>​Use direct instruction near the END of the lesson.</a:t>
            </a:r>
          </a:p>
        </p:txBody>
      </p:sp>
      <p:sp>
        <p:nvSpPr>
          <p:cNvPr id="7" name="Title 1">
            <a:extLst>
              <a:ext uri="{FF2B5EF4-FFF2-40B4-BE49-F238E27FC236}">
                <a16:creationId xmlns:a16="http://schemas.microsoft.com/office/drawing/2014/main" id="{9C9B70E8-294F-46D1-B198-293740AAA8FB}"/>
              </a:ext>
            </a:extLst>
          </p:cNvPr>
          <p:cNvSpPr>
            <a:spLocks noGrp="1"/>
          </p:cNvSpPr>
          <p:nvPr>
            <p:ph type="title"/>
          </p:nvPr>
        </p:nvSpPr>
        <p:spPr>
          <a:xfrm>
            <a:off x="1295400" y="457200"/>
            <a:ext cx="7086600" cy="762000"/>
          </a:xfrm>
        </p:spPr>
        <p:txBody>
          <a:bodyPr/>
          <a:lstStyle/>
          <a:p>
            <a:r>
              <a:rPr lang="en-US" dirty="0"/>
              <a:t>Teacher Moves</a:t>
            </a:r>
          </a:p>
        </p:txBody>
      </p:sp>
    </p:spTree>
    <p:extLst>
      <p:ext uri="{BB962C8B-B14F-4D97-AF65-F5344CB8AC3E}">
        <p14:creationId xmlns:p14="http://schemas.microsoft.com/office/powerpoint/2010/main" val="27364241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6B31-3C1C-7142-A4C3-015C53D4E137}"/>
              </a:ext>
            </a:extLst>
          </p:cNvPr>
          <p:cNvSpPr>
            <a:spLocks noGrp="1"/>
          </p:cNvSpPr>
          <p:nvPr>
            <p:ph type="title"/>
          </p:nvPr>
        </p:nvSpPr>
        <p:spPr>
          <a:xfrm>
            <a:off x="1295400" y="304800"/>
            <a:ext cx="7543800" cy="914400"/>
          </a:xfrm>
        </p:spPr>
        <p:txBody>
          <a:bodyPr/>
          <a:lstStyle/>
          <a:p>
            <a:r>
              <a:rPr lang="en-US" dirty="0"/>
              <a:t>Team Time: 10 minutes</a:t>
            </a:r>
          </a:p>
        </p:txBody>
      </p:sp>
      <p:sp>
        <p:nvSpPr>
          <p:cNvPr id="3" name="Content Placeholder 2">
            <a:extLst>
              <a:ext uri="{FF2B5EF4-FFF2-40B4-BE49-F238E27FC236}">
                <a16:creationId xmlns:a16="http://schemas.microsoft.com/office/drawing/2014/main" id="{C1A96591-6B09-BD42-9B24-C85AB876D17B}"/>
              </a:ext>
            </a:extLst>
          </p:cNvPr>
          <p:cNvSpPr>
            <a:spLocks noGrp="1"/>
          </p:cNvSpPr>
          <p:nvPr>
            <p:ph idx="1"/>
          </p:nvPr>
        </p:nvSpPr>
        <p:spPr>
          <a:xfrm>
            <a:off x="609600" y="1600200"/>
            <a:ext cx="7924800" cy="4724400"/>
          </a:xfrm>
        </p:spPr>
        <p:txBody>
          <a:bodyPr/>
          <a:lstStyle/>
          <a:p>
            <a:pPr marL="457200" indent="-457200">
              <a:spcBef>
                <a:spcPts val="1200"/>
              </a:spcBef>
              <a:spcAft>
                <a:spcPts val="600"/>
              </a:spcAft>
              <a:buFont typeface="+mj-lt"/>
              <a:buAutoNum type="arabicPeriod"/>
            </a:pPr>
            <a:r>
              <a:rPr lang="en-US" altLang="en-US" dirty="0">
                <a:latin typeface="+mj-lt"/>
              </a:rPr>
              <a:t>Discuss how you think these </a:t>
            </a:r>
            <a:r>
              <a:rPr lang="en-US" altLang="en-US" b="1" dirty="0">
                <a:latin typeface="+mj-lt"/>
              </a:rPr>
              <a:t>socio-mathematical norms</a:t>
            </a:r>
            <a:r>
              <a:rPr lang="en-US" altLang="en-US" dirty="0">
                <a:latin typeface="+mj-lt"/>
              </a:rPr>
              <a:t> promote learning:</a:t>
            </a:r>
          </a:p>
          <a:p>
            <a:pPr marL="928688" indent="-433388">
              <a:spcBef>
                <a:spcPts val="1200"/>
              </a:spcBef>
              <a:spcAft>
                <a:spcPts val="600"/>
              </a:spcAft>
            </a:pPr>
            <a:r>
              <a:rPr lang="en-US" sz="2000" dirty="0">
                <a:latin typeface="+mj-lt"/>
              </a:rPr>
              <a:t>Errors are gifts; they promote discussion and learning.</a:t>
            </a:r>
          </a:p>
          <a:p>
            <a:pPr marL="928688" indent="-433388">
              <a:spcBef>
                <a:spcPts val="1200"/>
              </a:spcBef>
              <a:spcAft>
                <a:spcPts val="600"/>
              </a:spcAft>
            </a:pPr>
            <a:r>
              <a:rPr lang="en-US" sz="2000" dirty="0">
                <a:latin typeface="+mj-lt"/>
              </a:rPr>
              <a:t>The answer is as important as the mathematical thinking.</a:t>
            </a:r>
          </a:p>
          <a:p>
            <a:pPr marL="928688" indent="-433388">
              <a:spcBef>
                <a:spcPts val="1200"/>
              </a:spcBef>
              <a:spcAft>
                <a:spcPts val="600"/>
              </a:spcAft>
            </a:pPr>
            <a:r>
              <a:rPr lang="en-US" sz="2000" dirty="0">
                <a:latin typeface="+mj-lt"/>
              </a:rPr>
              <a:t>Ask questions until ideas make sense.</a:t>
            </a:r>
          </a:p>
          <a:p>
            <a:pPr marL="928688" indent="-433388">
              <a:spcBef>
                <a:spcPts val="1200"/>
              </a:spcBef>
              <a:spcAft>
                <a:spcPts val="600"/>
              </a:spcAft>
            </a:pPr>
            <a:r>
              <a:rPr lang="en-US" sz="2000" dirty="0">
                <a:latin typeface="+mj-lt"/>
              </a:rPr>
              <a:t>Think with language and use language to think.</a:t>
            </a:r>
          </a:p>
          <a:p>
            <a:pPr marL="928688" indent="-433388">
              <a:spcBef>
                <a:spcPts val="1200"/>
              </a:spcBef>
              <a:spcAft>
                <a:spcPts val="600"/>
              </a:spcAft>
            </a:pPr>
            <a:r>
              <a:rPr lang="en-US" sz="2000" dirty="0">
                <a:latin typeface="+mj-lt"/>
              </a:rPr>
              <a:t>Use multi-modal communication.</a:t>
            </a:r>
            <a:endParaRPr lang="en-US" altLang="en-US" sz="2000" dirty="0">
              <a:latin typeface="+mj-lt"/>
            </a:endParaRPr>
          </a:p>
          <a:p>
            <a:pPr marL="457200" indent="-457200">
              <a:spcBef>
                <a:spcPts val="1200"/>
              </a:spcBef>
              <a:spcAft>
                <a:spcPts val="600"/>
              </a:spcAft>
              <a:buFont typeface="+mj-lt"/>
              <a:buAutoNum type="arabicPeriod" startAt="2"/>
            </a:pPr>
            <a:r>
              <a:rPr lang="en-US" dirty="0">
                <a:latin typeface="+mj-lt"/>
              </a:rPr>
              <a:t>Be prepared to share comments or questions in the chat when we reconvene as a whole group. (We will call on select teams to share verbally.)</a:t>
            </a:r>
          </a:p>
          <a:p>
            <a:pPr marL="61913" indent="0">
              <a:spcBef>
                <a:spcPts val="1200"/>
              </a:spcBef>
              <a:spcAft>
                <a:spcPts val="600"/>
              </a:spcAft>
              <a:buNone/>
            </a:pPr>
            <a:endParaRPr lang="en-US" dirty="0">
              <a:latin typeface="+mj-lt"/>
            </a:endParaRPr>
          </a:p>
        </p:txBody>
      </p:sp>
      <p:pic>
        <p:nvPicPr>
          <p:cNvPr id="5" name="Graphic 5" descr="Customer review">
            <a:extLst>
              <a:ext uri="{FF2B5EF4-FFF2-40B4-BE49-F238E27FC236}">
                <a16:creationId xmlns:a16="http://schemas.microsoft.com/office/drawing/2014/main" id="{724424E7-521A-4EDD-8A03-4EF3C3FDC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912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0855-233C-6B99-9AA3-CD224D5D99CB}"/>
              </a:ext>
            </a:extLst>
          </p:cNvPr>
          <p:cNvSpPr>
            <a:spLocks noGrp="1"/>
          </p:cNvSpPr>
          <p:nvPr>
            <p:ph type="title"/>
          </p:nvPr>
        </p:nvSpPr>
        <p:spPr/>
        <p:txBody>
          <a:bodyPr/>
          <a:lstStyle/>
          <a:p>
            <a:r>
              <a:rPr lang="en-US" dirty="0"/>
              <a:t>Whole Group Reflection: </a:t>
            </a:r>
            <a:br>
              <a:rPr lang="en-US" dirty="0"/>
            </a:br>
            <a:r>
              <a:rPr lang="en-US" dirty="0"/>
              <a:t>5 minutes</a:t>
            </a:r>
          </a:p>
        </p:txBody>
      </p:sp>
      <p:sp>
        <p:nvSpPr>
          <p:cNvPr id="3" name="Content Placeholder 2">
            <a:extLst>
              <a:ext uri="{FF2B5EF4-FFF2-40B4-BE49-F238E27FC236}">
                <a16:creationId xmlns:a16="http://schemas.microsoft.com/office/drawing/2014/main" id="{1BB3B860-9F29-205B-40C7-CB2E0F2E47A4}"/>
              </a:ext>
            </a:extLst>
          </p:cNvPr>
          <p:cNvSpPr>
            <a:spLocks noGrp="1"/>
          </p:cNvSpPr>
          <p:nvPr>
            <p:ph idx="1"/>
          </p:nvPr>
        </p:nvSpPr>
        <p:spPr/>
        <p:txBody>
          <a:bodyPr/>
          <a:lstStyle/>
          <a:p>
            <a:pPr marL="0" indent="0">
              <a:buNone/>
            </a:pPr>
            <a:r>
              <a:rPr lang="en-US" altLang="en-US" dirty="0"/>
              <a:t>CHAT: Write your comments:</a:t>
            </a:r>
            <a:endParaRPr lang="en-US" altLang="en-US" sz="1600" dirty="0"/>
          </a:p>
          <a:p>
            <a:pPr marL="866775" indent="-279400">
              <a:buClr>
                <a:srgbClr val="C2262C"/>
              </a:buClr>
              <a:buFont typeface="Wingdings" pitchFamily="2" charset="2"/>
              <a:buChar char="Ø"/>
            </a:pPr>
            <a:r>
              <a:rPr lang="en-US" dirty="0"/>
              <a:t>On the socio-mathematical norms:</a:t>
            </a:r>
          </a:p>
          <a:p>
            <a:pPr marL="1265238" lvl="1" indent="-433388">
              <a:spcBef>
                <a:spcPts val="1200"/>
              </a:spcBef>
              <a:spcAft>
                <a:spcPts val="600"/>
              </a:spcAft>
            </a:pPr>
            <a:r>
              <a:rPr lang="en-US" dirty="0"/>
              <a:t>Errors are gifts; they promote discussion and learning.</a:t>
            </a:r>
          </a:p>
          <a:p>
            <a:pPr marL="1265238" lvl="1" indent="-433388">
              <a:spcBef>
                <a:spcPts val="1200"/>
              </a:spcBef>
              <a:spcAft>
                <a:spcPts val="600"/>
              </a:spcAft>
            </a:pPr>
            <a:r>
              <a:rPr lang="en-US" dirty="0"/>
              <a:t>The answer is as important as the mathematical thinking.</a:t>
            </a:r>
          </a:p>
          <a:p>
            <a:pPr marL="1265238" lvl="1" indent="-433388">
              <a:spcBef>
                <a:spcPts val="1200"/>
              </a:spcBef>
              <a:spcAft>
                <a:spcPts val="600"/>
              </a:spcAft>
            </a:pPr>
            <a:r>
              <a:rPr lang="en-US" dirty="0"/>
              <a:t>Ask questions until ideas make sense.</a:t>
            </a:r>
          </a:p>
          <a:p>
            <a:pPr marL="1265238" lvl="1" indent="-433388">
              <a:spcBef>
                <a:spcPts val="1200"/>
              </a:spcBef>
              <a:spcAft>
                <a:spcPts val="600"/>
              </a:spcAft>
            </a:pPr>
            <a:r>
              <a:rPr lang="en-US" dirty="0"/>
              <a:t>Think with language and use language to think.</a:t>
            </a:r>
          </a:p>
          <a:p>
            <a:pPr marL="1265238" lvl="1" indent="-433388">
              <a:spcBef>
                <a:spcPts val="1200"/>
              </a:spcBef>
              <a:spcAft>
                <a:spcPts val="600"/>
              </a:spcAft>
            </a:pPr>
            <a:r>
              <a:rPr lang="en-US" dirty="0"/>
              <a:t>Use multi-modal communication.</a:t>
            </a:r>
          </a:p>
          <a:p>
            <a:pPr marL="866775" indent="-279400">
              <a:buClr>
                <a:srgbClr val="C2262C"/>
              </a:buClr>
              <a:buFont typeface="Wingdings" pitchFamily="2" charset="2"/>
              <a:buChar char="Ø"/>
            </a:pPr>
            <a:r>
              <a:rPr lang="en-US" dirty="0"/>
              <a:t>Any questions?</a:t>
            </a:r>
          </a:p>
        </p:txBody>
      </p:sp>
      <p:pic>
        <p:nvPicPr>
          <p:cNvPr id="4" name="Picture 2">
            <a:extLst>
              <a:ext uri="{FF2B5EF4-FFF2-40B4-BE49-F238E27FC236}">
                <a16:creationId xmlns:a16="http://schemas.microsoft.com/office/drawing/2014/main" id="{CFD585AA-2EE1-6827-187E-85C9AD782A5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050" y="391668"/>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0166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716F-CA93-8149-98AB-10FC4A4CC4DA}"/>
              </a:ext>
            </a:extLst>
          </p:cNvPr>
          <p:cNvSpPr>
            <a:spLocks noGrp="1"/>
          </p:cNvSpPr>
          <p:nvPr>
            <p:ph type="title"/>
          </p:nvPr>
        </p:nvSpPr>
        <p:spPr>
          <a:xfrm>
            <a:off x="1295400" y="304800"/>
            <a:ext cx="7086600" cy="914400"/>
          </a:xfrm>
        </p:spPr>
        <p:txBody>
          <a:bodyPr/>
          <a:lstStyle/>
          <a:p>
            <a:r>
              <a:rPr lang="en-US" dirty="0"/>
              <a:t>The Model Lesson Is Designed to Provide. . .</a:t>
            </a:r>
          </a:p>
        </p:txBody>
      </p:sp>
      <p:sp>
        <p:nvSpPr>
          <p:cNvPr id="3" name="Content Placeholder 2">
            <a:extLst>
              <a:ext uri="{FF2B5EF4-FFF2-40B4-BE49-F238E27FC236}">
                <a16:creationId xmlns:a16="http://schemas.microsoft.com/office/drawing/2014/main" id="{39D6BC9B-1517-FC43-BC69-D9CE75F04A13}"/>
              </a:ext>
            </a:extLst>
          </p:cNvPr>
          <p:cNvSpPr>
            <a:spLocks noGrp="1"/>
          </p:cNvSpPr>
          <p:nvPr>
            <p:ph idx="1"/>
          </p:nvPr>
        </p:nvSpPr>
        <p:spPr>
          <a:xfrm>
            <a:off x="609600" y="1828800"/>
            <a:ext cx="7924800" cy="4419600"/>
          </a:xfrm>
        </p:spPr>
        <p:txBody>
          <a:bodyPr/>
          <a:lstStyle/>
          <a:p>
            <a:pPr marL="0" indent="0">
              <a:spcBef>
                <a:spcPts val="720"/>
              </a:spcBef>
              <a:spcAft>
                <a:spcPts val="600"/>
              </a:spcAft>
              <a:buNone/>
            </a:pPr>
            <a:r>
              <a:rPr lang="en-US" sz="2800" dirty="0"/>
              <a:t>. . .every English learner with the opportunity to </a:t>
            </a:r>
            <a:r>
              <a:rPr lang="en-US" sz="2800" i="1" dirty="0">
                <a:solidFill>
                  <a:srgbClr val="0070C0"/>
                </a:solidFill>
              </a:rPr>
              <a:t>wrestle</a:t>
            </a:r>
            <a:r>
              <a:rPr lang="en-US" sz="2800" dirty="0">
                <a:solidFill>
                  <a:srgbClr val="0070C0"/>
                </a:solidFill>
              </a:rPr>
              <a:t> </a:t>
            </a:r>
            <a:r>
              <a:rPr lang="en-US" sz="2800" i="1" dirty="0">
                <a:solidFill>
                  <a:srgbClr val="0070C0"/>
                </a:solidFill>
              </a:rPr>
              <a:t>with</a:t>
            </a:r>
            <a:r>
              <a:rPr lang="en-US" sz="2800" dirty="0"/>
              <a:t>, </a:t>
            </a:r>
            <a:r>
              <a:rPr lang="en-US" sz="2800" i="1" dirty="0">
                <a:solidFill>
                  <a:srgbClr val="0070C0"/>
                </a:solidFill>
              </a:rPr>
              <a:t>make sense of</a:t>
            </a:r>
            <a:r>
              <a:rPr lang="en-US" sz="2800" dirty="0">
                <a:solidFill>
                  <a:srgbClr val="0070C0"/>
                </a:solidFill>
              </a:rPr>
              <a:t>,</a:t>
            </a:r>
            <a:r>
              <a:rPr lang="en-US" sz="2800" dirty="0"/>
              <a:t> and </a:t>
            </a:r>
            <a:r>
              <a:rPr lang="en-US" sz="2800" i="1" dirty="0">
                <a:solidFill>
                  <a:srgbClr val="0070C0"/>
                </a:solidFill>
              </a:rPr>
              <a:t>communicate </a:t>
            </a:r>
            <a:r>
              <a:rPr lang="en-US" sz="2800" dirty="0"/>
              <a:t>about relevant mathematics!</a:t>
            </a:r>
          </a:p>
        </p:txBody>
      </p:sp>
    </p:spTree>
    <p:extLst>
      <p:ext uri="{BB962C8B-B14F-4D97-AF65-F5344CB8AC3E}">
        <p14:creationId xmlns:p14="http://schemas.microsoft.com/office/powerpoint/2010/main" val="42416687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31B1-2BDF-1445-8CAB-869130835E03}"/>
              </a:ext>
            </a:extLst>
          </p:cNvPr>
          <p:cNvSpPr>
            <a:spLocks noGrp="1"/>
          </p:cNvSpPr>
          <p:nvPr>
            <p:ph type="title" idx="4294967295"/>
          </p:nvPr>
        </p:nvSpPr>
        <p:spPr>
          <a:xfrm>
            <a:off x="1219200" y="304800"/>
            <a:ext cx="7086600" cy="914400"/>
          </a:xfrm>
        </p:spPr>
        <p:txBody>
          <a:bodyPr/>
          <a:lstStyle/>
          <a:p>
            <a:pPr algn="ctr"/>
            <a:r>
              <a:rPr lang="en-US" dirty="0"/>
              <a:t>The Model Lesson Includes Mathematical Language Routines</a:t>
            </a:r>
          </a:p>
        </p:txBody>
      </p:sp>
      <p:sp>
        <p:nvSpPr>
          <p:cNvPr id="3" name="Content Placeholder 2">
            <a:extLst>
              <a:ext uri="{FF2B5EF4-FFF2-40B4-BE49-F238E27FC236}">
                <a16:creationId xmlns:a16="http://schemas.microsoft.com/office/drawing/2014/main" id="{5D1FC340-0267-B54A-B8D5-522DDCF7C858}"/>
              </a:ext>
            </a:extLst>
          </p:cNvPr>
          <p:cNvSpPr>
            <a:spLocks noGrp="1"/>
          </p:cNvSpPr>
          <p:nvPr>
            <p:ph idx="4294967295"/>
          </p:nvPr>
        </p:nvSpPr>
        <p:spPr>
          <a:xfrm>
            <a:off x="381000" y="1447800"/>
            <a:ext cx="8229600" cy="4953000"/>
          </a:xfrm>
        </p:spPr>
        <p:txBody>
          <a:bodyPr/>
          <a:lstStyle/>
          <a:p>
            <a:pPr marL="0" indent="0">
              <a:buNone/>
            </a:pPr>
            <a:r>
              <a:rPr lang="en-US" dirty="0"/>
              <a:t>Mathematical Language Routines (MLRs) are designed to:</a:t>
            </a:r>
          </a:p>
          <a:p>
            <a:pPr marL="457200" indent="-457200">
              <a:buFont typeface="+mj-lt"/>
              <a:buAutoNum type="arabicPeriod"/>
            </a:pPr>
            <a:r>
              <a:rPr lang="en-US" dirty="0"/>
              <a:t>Support sense-making by amplifying rather than simplifying language;</a:t>
            </a:r>
          </a:p>
          <a:p>
            <a:pPr marL="457200" indent="-457200">
              <a:buFont typeface="+mj-lt"/>
              <a:buAutoNum type="arabicPeriod"/>
            </a:pPr>
            <a:r>
              <a:rPr lang="en-US" dirty="0"/>
              <a:t>Optimize student output as they write or speak to help them get progressively better at expressing their thinking;</a:t>
            </a:r>
          </a:p>
          <a:p>
            <a:pPr marL="457200" indent="-457200">
              <a:buFont typeface="+mj-lt"/>
              <a:buAutoNum type="arabicPeriod"/>
            </a:pPr>
            <a:r>
              <a:rPr lang="en-US" dirty="0"/>
              <a:t>Cultivate conversation to share ideas, fill in knowledge gaps, make and correct mistakes in low-stakes ways;</a:t>
            </a:r>
          </a:p>
          <a:p>
            <a:pPr marL="457200" indent="-457200">
              <a:buFont typeface="+mj-lt"/>
              <a:buAutoNum type="arabicPeriod"/>
            </a:pPr>
            <a:r>
              <a:rPr lang="en-US" dirty="0"/>
              <a:t>Maximize linguistic and cognitive meta-awareness.</a:t>
            </a:r>
          </a:p>
          <a:p>
            <a:pPr marL="0" indent="0">
              <a:buNone/>
            </a:pPr>
            <a:r>
              <a:rPr lang="en-US" sz="1400" dirty="0">
                <a:hlinkClick r:id="rId3"/>
              </a:rPr>
              <a:t>https://ell.stanford.edu/sites/default/files/u6232/ULSCALE_ToA_Principles_MLRs__Final_v2.0_030217.pdf</a:t>
            </a:r>
            <a:r>
              <a:rPr lang="en-US" sz="1400" dirty="0"/>
              <a:t> </a:t>
            </a:r>
          </a:p>
        </p:txBody>
      </p:sp>
    </p:spTree>
    <p:extLst>
      <p:ext uri="{BB962C8B-B14F-4D97-AF65-F5344CB8AC3E}">
        <p14:creationId xmlns:p14="http://schemas.microsoft.com/office/powerpoint/2010/main" val="2882031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BB3B1-2CDA-F44A-0A95-4A6E11138681}"/>
              </a:ext>
            </a:extLst>
          </p:cNvPr>
          <p:cNvSpPr>
            <a:spLocks noGrp="1"/>
          </p:cNvSpPr>
          <p:nvPr>
            <p:ph type="title"/>
          </p:nvPr>
        </p:nvSpPr>
        <p:spPr>
          <a:xfrm>
            <a:off x="228600" y="3200400"/>
            <a:ext cx="8915400" cy="3505200"/>
          </a:xfrm>
        </p:spPr>
        <p:txBody>
          <a:bodyPr>
            <a:noAutofit/>
          </a:bodyPr>
          <a:lstStyle/>
          <a:p>
            <a:pPr eaLnBrk="1" hangingPunct="1">
              <a:spcBef>
                <a:spcPct val="50000"/>
              </a:spcBef>
            </a:pPr>
            <a:r>
              <a:rPr lang="en-US" sz="4000" dirty="0"/>
              <a:t>Cultivating a Language and Content Focus for English Learners</a:t>
            </a:r>
            <a:br>
              <a:rPr lang="en-US" sz="4000" dirty="0"/>
            </a:br>
            <a:br>
              <a:rPr lang="en-US" sz="4000" dirty="0"/>
            </a:br>
            <a:r>
              <a:rPr lang="en-US" sz="4000" dirty="0"/>
              <a:t>Mathematics Lesson: Ratios and Proportions</a:t>
            </a:r>
          </a:p>
        </p:txBody>
      </p:sp>
    </p:spTree>
    <p:extLst>
      <p:ext uri="{BB962C8B-B14F-4D97-AF65-F5344CB8AC3E}">
        <p14:creationId xmlns:p14="http://schemas.microsoft.com/office/powerpoint/2010/main" val="12935058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5C18C-C65F-96B2-627D-26F27EB4FF50}"/>
              </a:ext>
            </a:extLst>
          </p:cNvPr>
          <p:cNvSpPr>
            <a:spLocks noGrp="1"/>
          </p:cNvSpPr>
          <p:nvPr>
            <p:ph type="title"/>
          </p:nvPr>
        </p:nvSpPr>
        <p:spPr/>
        <p:txBody>
          <a:bodyPr/>
          <a:lstStyle/>
          <a:p>
            <a:r>
              <a:rPr lang="en-US" dirty="0"/>
              <a:t>Team Time (MLR Jigsaw): 20 minutes</a:t>
            </a:r>
          </a:p>
        </p:txBody>
      </p:sp>
      <p:sp>
        <p:nvSpPr>
          <p:cNvPr id="3" name="Content Placeholder 2">
            <a:extLst>
              <a:ext uri="{FF2B5EF4-FFF2-40B4-BE49-F238E27FC236}">
                <a16:creationId xmlns:a16="http://schemas.microsoft.com/office/drawing/2014/main" id="{7CBA178F-1B39-714E-ED3A-0C42D29524D8}"/>
              </a:ext>
            </a:extLst>
          </p:cNvPr>
          <p:cNvSpPr>
            <a:spLocks noGrp="1"/>
          </p:cNvSpPr>
          <p:nvPr>
            <p:ph idx="1"/>
          </p:nvPr>
        </p:nvSpPr>
        <p:spPr/>
        <p:txBody>
          <a:bodyPr/>
          <a:lstStyle/>
          <a:p>
            <a:pPr marL="457200" indent="-457200">
              <a:spcBef>
                <a:spcPts val="1200"/>
              </a:spcBef>
              <a:spcAft>
                <a:spcPts val="600"/>
              </a:spcAft>
              <a:buFont typeface="+mj-lt"/>
              <a:buAutoNum type="arabicPeriod"/>
            </a:pPr>
            <a:r>
              <a:rPr lang="en-US" altLang="en-US" dirty="0"/>
              <a:t>Divide your team into four subgroups.  Each subgroup will read two MLRs (pages 23</a:t>
            </a:r>
            <a:r>
              <a:rPr lang="en-US" altLang="en-US" dirty="0">
                <a:cs typeface="Arial" panose="020B0604020202020204" pitchFamily="34" charset="0"/>
              </a:rPr>
              <a:t>–</a:t>
            </a:r>
            <a:r>
              <a:rPr lang="en-US" altLang="en-US" dirty="0"/>
              <a:t>25). Note what the MLR is and why it is useful and then be ready to share. (5 minutes)</a:t>
            </a:r>
          </a:p>
          <a:p>
            <a:pPr marL="793750" lvl="1" indent="-457200">
              <a:spcBef>
                <a:spcPts val="1200"/>
              </a:spcBef>
              <a:spcAft>
                <a:spcPts val="600"/>
              </a:spcAft>
            </a:pPr>
            <a:r>
              <a:rPr lang="en-US" altLang="en-US" dirty="0"/>
              <a:t>Subgroup 1 – MLR 1 and MLR 2</a:t>
            </a:r>
          </a:p>
          <a:p>
            <a:pPr marL="793750" lvl="1" indent="-457200">
              <a:spcBef>
                <a:spcPts val="1200"/>
              </a:spcBef>
              <a:spcAft>
                <a:spcPts val="600"/>
              </a:spcAft>
            </a:pPr>
            <a:r>
              <a:rPr lang="en-US" altLang="en-US" dirty="0"/>
              <a:t>Subgroup 2 – MLR 3 and MLR 4</a:t>
            </a:r>
          </a:p>
          <a:p>
            <a:pPr marL="793750" lvl="1" indent="-457200">
              <a:spcBef>
                <a:spcPts val="1200"/>
              </a:spcBef>
              <a:spcAft>
                <a:spcPts val="600"/>
              </a:spcAft>
            </a:pPr>
            <a:r>
              <a:rPr lang="en-US" altLang="en-US" dirty="0"/>
              <a:t>Subgroup 3 – MLR 5 and MLR 6</a:t>
            </a:r>
          </a:p>
          <a:p>
            <a:pPr marL="793750" lvl="1" indent="-457200">
              <a:spcBef>
                <a:spcPts val="1200"/>
              </a:spcBef>
              <a:spcAft>
                <a:spcPts val="600"/>
              </a:spcAft>
            </a:pPr>
            <a:r>
              <a:rPr lang="en-US" altLang="en-US" dirty="0"/>
              <a:t>Subgroup 4 – MLR 7 and MLR 8</a:t>
            </a:r>
          </a:p>
          <a:p>
            <a:pPr marL="457200" indent="-457200">
              <a:spcBef>
                <a:spcPts val="1200"/>
              </a:spcBef>
              <a:spcAft>
                <a:spcPts val="600"/>
              </a:spcAft>
              <a:buFont typeface="+mj-lt"/>
              <a:buAutoNum type="arabicPeriod"/>
            </a:pPr>
            <a:r>
              <a:rPr lang="en-US" dirty="0"/>
              <a:t>Share within your groups. (15 minutes)</a:t>
            </a:r>
          </a:p>
        </p:txBody>
      </p:sp>
      <p:pic>
        <p:nvPicPr>
          <p:cNvPr id="4" name="Graphic 5" descr="Customer review">
            <a:extLst>
              <a:ext uri="{FF2B5EF4-FFF2-40B4-BE49-F238E27FC236}">
                <a16:creationId xmlns:a16="http://schemas.microsoft.com/office/drawing/2014/main" id="{0C6A20F2-917D-7DB3-E933-158280502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0347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7964487" cy="1362075"/>
          </a:xfrm>
        </p:spPr>
        <p:txBody>
          <a:bodyPr/>
          <a:lstStyle/>
          <a:p>
            <a:r>
              <a:rPr lang="en-US" sz="3600" dirty="0"/>
              <a:t>Phase 1: LAUNCH the lesson (55 minutes)</a:t>
            </a:r>
          </a:p>
        </p:txBody>
      </p:sp>
    </p:spTree>
    <p:extLst>
      <p:ext uri="{BB962C8B-B14F-4D97-AF65-F5344CB8AC3E}">
        <p14:creationId xmlns:p14="http://schemas.microsoft.com/office/powerpoint/2010/main" val="21606126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29E06C-7175-DD5B-2EBF-2C282C62FC31}"/>
              </a:ext>
            </a:extLst>
          </p:cNvPr>
          <p:cNvSpPr>
            <a:spLocks noGrp="1"/>
          </p:cNvSpPr>
          <p:nvPr>
            <p:ph type="title"/>
          </p:nvPr>
        </p:nvSpPr>
        <p:spPr/>
        <p:txBody>
          <a:bodyPr/>
          <a:lstStyle/>
          <a:p>
            <a:r>
              <a:rPr lang="en-US" altLang="en-US" dirty="0">
                <a:sym typeface="Helvetica" pitchFamily="2" charset="0"/>
              </a:rPr>
              <a:t>Diagnostic Teaching: Phase 1</a:t>
            </a:r>
            <a:endParaRPr lang="en-US" dirty="0"/>
          </a:p>
        </p:txBody>
      </p:sp>
      <p:pic>
        <p:nvPicPr>
          <p:cNvPr id="4" name="Picture 3" descr="The First Two Thirds: Launch; Pose a Problem; Workshop; Post, Share, Comment&#10;&#10;The Last Third: Strategic Teacher-led Discussion; Focus Problem">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65394" y="1524000"/>
            <a:ext cx="7213212" cy="4805363"/>
          </a:xfrm>
          <a:prstGeom prst="rect">
            <a:avLst/>
          </a:prstGeom>
        </p:spPr>
      </p:pic>
      <p:sp>
        <p:nvSpPr>
          <p:cNvPr id="11" name="Diagonal Stripe 10">
            <a:extLst>
              <a:ext uri="{FF2B5EF4-FFF2-40B4-BE49-F238E27FC236}">
                <a16:creationId xmlns:a16="http://schemas.microsoft.com/office/drawing/2014/main" id="{9DBDFB73-4E16-4C8B-85F3-BBE58D64E4BD}"/>
              </a:ext>
              <a:ext uri="{C183D7F6-B498-43B3-948B-1728B52AA6E4}">
                <adec:decorative xmlns:adec="http://schemas.microsoft.com/office/drawing/2017/decorative" val="1"/>
              </a:ext>
            </a:extLst>
          </p:cNvPr>
          <p:cNvSpPr/>
          <p:nvPr/>
        </p:nvSpPr>
        <p:spPr bwMode="auto">
          <a:xfrm rot="2228485">
            <a:off x="1095085" y="5086493"/>
            <a:ext cx="1055220" cy="804003"/>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12" name="TextBox 11">
            <a:extLst>
              <a:ext uri="{FF2B5EF4-FFF2-40B4-BE49-F238E27FC236}">
                <a16:creationId xmlns:a16="http://schemas.microsoft.com/office/drawing/2014/main" id="{79D3EBDB-156A-411E-BFFC-E8FCB6561CED}"/>
              </a:ext>
            </a:extLst>
          </p:cNvPr>
          <p:cNvSpPr txBox="1"/>
          <p:nvPr/>
        </p:nvSpPr>
        <p:spPr>
          <a:xfrm>
            <a:off x="1106663" y="5149537"/>
            <a:ext cx="1026058" cy="369332"/>
          </a:xfrm>
          <a:prstGeom prst="rect">
            <a:avLst/>
          </a:prstGeom>
          <a:noFill/>
        </p:spPr>
        <p:txBody>
          <a:bodyPr wrap="square" rtlCol="0">
            <a:spAutoFit/>
          </a:bodyPr>
          <a:lstStyle/>
          <a:p>
            <a:r>
              <a:rPr lang="en-US" sz="1800" dirty="0">
                <a:latin typeface="+mn-lt"/>
              </a:rPr>
              <a:t>Page 2</a:t>
            </a:r>
          </a:p>
        </p:txBody>
      </p:sp>
      <p:sp>
        <p:nvSpPr>
          <p:cNvPr id="13" name="Rectangle 12">
            <a:extLst>
              <a:ext uri="{FF2B5EF4-FFF2-40B4-BE49-F238E27FC236}">
                <a16:creationId xmlns:a16="http://schemas.microsoft.com/office/drawing/2014/main" id="{A6C8BEB3-2B3A-431F-A7E4-C10D18AA58F3}"/>
              </a:ext>
              <a:ext uri="{C183D7F6-B498-43B3-948B-1728B52AA6E4}">
                <adec:decorative xmlns:adec="http://schemas.microsoft.com/office/drawing/2017/decorative" val="1"/>
              </a:ext>
            </a:extLst>
          </p:cNvPr>
          <p:cNvSpPr/>
          <p:nvPr/>
        </p:nvSpPr>
        <p:spPr bwMode="auto">
          <a:xfrm>
            <a:off x="965394" y="5486603"/>
            <a:ext cx="1320606" cy="609397"/>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825303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92C6C1-B27C-47AF-8022-A437864ABA73}"/>
              </a:ext>
            </a:extLst>
          </p:cNvPr>
          <p:cNvSpPr>
            <a:spLocks noGrp="1"/>
          </p:cNvSpPr>
          <p:nvPr>
            <p:ph type="title"/>
          </p:nvPr>
        </p:nvSpPr>
        <p:spPr/>
        <p:txBody>
          <a:bodyPr/>
          <a:lstStyle/>
          <a:p>
            <a:r>
              <a:rPr lang="en-US" dirty="0"/>
              <a:t>Taking Notes</a:t>
            </a:r>
          </a:p>
        </p:txBody>
      </p:sp>
      <p:sp>
        <p:nvSpPr>
          <p:cNvPr id="2" name="TextBox 1">
            <a:extLst>
              <a:ext uri="{FF2B5EF4-FFF2-40B4-BE49-F238E27FC236}">
                <a16:creationId xmlns:a16="http://schemas.microsoft.com/office/drawing/2014/main" id="{AF2AE804-0345-4574-BF07-AA85837B8087}"/>
              </a:ext>
            </a:extLst>
          </p:cNvPr>
          <p:cNvSpPr txBox="1"/>
          <p:nvPr/>
        </p:nvSpPr>
        <p:spPr>
          <a:xfrm>
            <a:off x="914400" y="5957580"/>
            <a:ext cx="6934200" cy="415498"/>
          </a:xfrm>
          <a:prstGeom prst="rect">
            <a:avLst/>
          </a:prstGeom>
          <a:noFill/>
        </p:spPr>
        <p:txBody>
          <a:bodyPr wrap="square" rtlCol="0">
            <a:spAutoFit/>
          </a:bodyPr>
          <a:lstStyle/>
          <a:p>
            <a:r>
              <a:rPr lang="en-US" sz="2100" b="0" dirty="0">
                <a:latin typeface="+mn-lt"/>
              </a:rPr>
              <a:t>Page 2 of the Participant Materials</a:t>
            </a:r>
          </a:p>
        </p:txBody>
      </p:sp>
      <p:pic>
        <p:nvPicPr>
          <p:cNvPr id="5" name="Picture 4" descr="Phase 1: Launch the Lesson&#10;&#10;Language Supports (Mathematical Language Routines):&#10;&#10;Pedagogical Structures (Socio-Mathematical Norms, Teacher Moves): ">
            <a:extLst>
              <a:ext uri="{FF2B5EF4-FFF2-40B4-BE49-F238E27FC236}">
                <a16:creationId xmlns:a16="http://schemas.microsoft.com/office/drawing/2014/main" id="{8F9F5345-4E3C-4165-BBE4-C010B66C8F29}"/>
              </a:ext>
            </a:extLst>
          </p:cNvPr>
          <p:cNvPicPr>
            <a:picLocks noChangeAspect="1"/>
          </p:cNvPicPr>
          <p:nvPr/>
        </p:nvPicPr>
        <p:blipFill>
          <a:blip r:embed="rId2"/>
          <a:stretch>
            <a:fillRect/>
          </a:stretch>
        </p:blipFill>
        <p:spPr>
          <a:xfrm>
            <a:off x="1290577" y="1415711"/>
            <a:ext cx="6019800" cy="4258548"/>
          </a:xfrm>
          <a:prstGeom prst="rect">
            <a:avLst/>
          </a:prstGeom>
        </p:spPr>
      </p:pic>
    </p:spTree>
    <p:extLst>
      <p:ext uri="{BB962C8B-B14F-4D97-AF65-F5344CB8AC3E}">
        <p14:creationId xmlns:p14="http://schemas.microsoft.com/office/powerpoint/2010/main" val="14333488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C1B953-DEAC-4228-870F-A3619A85EB30}"/>
              </a:ext>
            </a:extLst>
          </p:cNvPr>
          <p:cNvSpPr>
            <a:spLocks noGrp="1"/>
          </p:cNvSpPr>
          <p:nvPr>
            <p:ph type="title"/>
          </p:nvPr>
        </p:nvSpPr>
        <p:spPr>
          <a:xfrm>
            <a:off x="1219200" y="304800"/>
            <a:ext cx="7620000" cy="990600"/>
          </a:xfrm>
        </p:spPr>
        <p:txBody>
          <a:bodyPr/>
          <a:lstStyle/>
          <a:p>
            <a:r>
              <a:rPr lang="en-US" dirty="0"/>
              <a:t>Lesson Content: College and Career Readiness Standards for Mathematics</a:t>
            </a:r>
          </a:p>
        </p:txBody>
      </p:sp>
      <p:sp>
        <p:nvSpPr>
          <p:cNvPr id="5" name="Content Placeholder 4">
            <a:extLst>
              <a:ext uri="{FF2B5EF4-FFF2-40B4-BE49-F238E27FC236}">
                <a16:creationId xmlns:a16="http://schemas.microsoft.com/office/drawing/2014/main" id="{80794142-519F-400F-9A4C-1B5F047699A1}"/>
              </a:ext>
            </a:extLst>
          </p:cNvPr>
          <p:cNvSpPr>
            <a:spLocks noGrp="1"/>
          </p:cNvSpPr>
          <p:nvPr>
            <p:ph idx="1"/>
          </p:nvPr>
        </p:nvSpPr>
        <p:spPr>
          <a:xfrm>
            <a:off x="609600" y="1828800"/>
            <a:ext cx="7924800" cy="4419600"/>
          </a:xfrm>
        </p:spPr>
        <p:txBody>
          <a:bodyPr/>
          <a:lstStyle/>
          <a:p>
            <a:r>
              <a:rPr lang="en-US" altLang="en-US" dirty="0"/>
              <a:t>Understand the concept of ratio and use ratio language to describe a ratio relationship between two quantities. (6.RP.1, Level C) </a:t>
            </a:r>
          </a:p>
          <a:p>
            <a:r>
              <a:rPr lang="en-US" altLang="en-US" dirty="0"/>
              <a:t>Use ratio and rate reasoning to solve real-world and mathematical problems. (6.RP.3, Level D)</a:t>
            </a:r>
          </a:p>
          <a:p>
            <a:r>
              <a:rPr lang="en-US" kern="1200" dirty="0">
                <a:solidFill>
                  <a:srgbClr val="000000"/>
                </a:solidFill>
                <a:effectLst/>
                <a:ea typeface="MS PGothic" panose="020B0600070205080204" pitchFamily="34" charset="-128"/>
              </a:rPr>
              <a:t>MP1: Make sense of problems and persevere in solving them.</a:t>
            </a:r>
            <a:endParaRPr lang="en-US" dirty="0">
              <a:effectLst/>
              <a:ea typeface="Times New Roman" panose="02020603050405020304" pitchFamily="18" charset="0"/>
            </a:endParaRPr>
          </a:p>
          <a:p>
            <a:r>
              <a:rPr lang="en-US" kern="1200" dirty="0">
                <a:solidFill>
                  <a:srgbClr val="000000"/>
                </a:solidFill>
                <a:effectLst/>
                <a:ea typeface="MS PGothic" panose="020B0600070205080204" pitchFamily="34" charset="-128"/>
              </a:rPr>
              <a:t>MP2: Reason abstractly and quantitatively.</a:t>
            </a:r>
          </a:p>
          <a:p>
            <a:r>
              <a:rPr lang="en-US" kern="1200" dirty="0">
                <a:solidFill>
                  <a:srgbClr val="000000"/>
                </a:solidFill>
                <a:effectLst/>
                <a:ea typeface="MS PGothic" panose="020B0600070205080204" pitchFamily="34" charset="-128"/>
              </a:rPr>
              <a:t>MP3: Construct viable arguments and critique the reasoning of others.</a:t>
            </a:r>
            <a:endParaRPr lang="en-US" altLang="en-US" b="1" dirty="0"/>
          </a:p>
          <a:p>
            <a:endParaRPr lang="en-US" dirty="0"/>
          </a:p>
        </p:txBody>
      </p:sp>
    </p:spTree>
    <p:extLst>
      <p:ext uri="{BB962C8B-B14F-4D97-AF65-F5344CB8AC3E}">
        <p14:creationId xmlns:p14="http://schemas.microsoft.com/office/powerpoint/2010/main" val="13706211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dirty="0"/>
            </a:br>
            <a:r>
              <a:rPr lang="en-US" dirty="0"/>
              <a:t>CCR &amp; ELP Targets in the Model Lesson</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3729432350"/>
              </p:ext>
            </p:extLst>
          </p:nvPr>
        </p:nvGraphicFramePr>
        <p:xfrm>
          <a:off x="533400" y="1524000"/>
          <a:ext cx="8229600" cy="4449881"/>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863206087"/>
                    </a:ext>
                  </a:extLst>
                </a:gridCol>
                <a:gridCol w="4343400">
                  <a:extLst>
                    <a:ext uri="{9D8B030D-6E8A-4147-A177-3AD203B41FA5}">
                      <a16:colId xmlns:a16="http://schemas.microsoft.com/office/drawing/2014/main" val="2185880445"/>
                    </a:ext>
                  </a:extLst>
                </a:gridCol>
              </a:tblGrid>
              <a:tr h="354267">
                <a:tc>
                  <a:txBody>
                    <a:bodyPr/>
                    <a:lstStyle/>
                    <a:p>
                      <a:pPr algn="ctr"/>
                      <a:r>
                        <a:rPr lang="en-US" dirty="0"/>
                        <a:t>CCR Standard for Mathematical Practice</a:t>
                      </a:r>
                    </a:p>
                  </a:txBody>
                  <a:tcPr/>
                </a:tc>
                <a:tc>
                  <a:txBody>
                    <a:bodyPr/>
                    <a:lstStyle/>
                    <a:p>
                      <a:pPr algn="ctr"/>
                      <a:r>
                        <a:rPr lang="en-US" dirty="0"/>
                        <a:t>ELP Level 3 Standards</a:t>
                      </a:r>
                    </a:p>
                  </a:txBody>
                  <a:tcPr/>
                </a:tc>
                <a:extLst>
                  <a:ext uri="{0D108BD9-81ED-4DB2-BD59-A6C34878D82A}">
                    <a16:rowId xmlns:a16="http://schemas.microsoft.com/office/drawing/2014/main" val="1015774269"/>
                  </a:ext>
                </a:extLst>
              </a:tr>
              <a:tr h="3809801">
                <a:tc>
                  <a:txBody>
                    <a:bodyPr/>
                    <a:lstStyle/>
                    <a:p>
                      <a:pPr marL="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kern="1200" dirty="0">
                          <a:solidFill>
                            <a:schemeClr val="dk1"/>
                          </a:solidFill>
                          <a:effectLst/>
                          <a:latin typeface="+mn-lt"/>
                          <a:ea typeface="+mn-ea"/>
                          <a:cs typeface="+mn-cs"/>
                        </a:rPr>
                        <a:t>MP1: Make sense of problems and persevere in solving them.</a:t>
                      </a:r>
                    </a:p>
                    <a:p>
                      <a:pPr marL="0" indent="0">
                        <a:spcBef>
                          <a:spcPts val="300"/>
                        </a:spcBef>
                        <a:spcAft>
                          <a:spcPts val="300"/>
                        </a:spcAft>
                        <a:buFont typeface="Arial" panose="020B0604020202020204" pitchFamily="34" charset="0"/>
                        <a:buNone/>
                        <a:tabLst/>
                      </a:pPr>
                      <a:endParaRPr lang="en-US" sz="1800" dirty="0">
                        <a:solidFill>
                          <a:schemeClr val="tx1"/>
                        </a:solidFill>
                      </a:endParaRPr>
                    </a:p>
                  </a:txBody>
                  <a:tcPr/>
                </a:tc>
                <a:tc>
                  <a:txBody>
                    <a:bodyPr/>
                    <a:lstStyle/>
                    <a:p>
                      <a:pPr lvl="0" eaLnBrk="0" fontAlgn="base" hangingPunct="0"/>
                      <a:r>
                        <a:rPr lang="en-US" sz="1800" kern="1200" dirty="0">
                          <a:solidFill>
                            <a:schemeClr val="dk1"/>
                          </a:solidFill>
                          <a:effectLst/>
                          <a:latin typeface="+mn-lt"/>
                          <a:ea typeface="+mn-ea"/>
                          <a:cs typeface="+mn-cs"/>
                        </a:rPr>
                        <a:t>ELP Standard 1. Construct meaning from informational texts.</a:t>
                      </a:r>
                    </a:p>
                    <a:p>
                      <a:pPr lvl="0" eaLnBrk="0" fontAlgn="base" hangingPunct="0"/>
                      <a:r>
                        <a:rPr lang="en-US" sz="1800" kern="1200" dirty="0">
                          <a:solidFill>
                            <a:schemeClr val="dk1"/>
                          </a:solidFill>
                          <a:effectLst/>
                          <a:latin typeface="+mn-lt"/>
                          <a:ea typeface="+mn-ea"/>
                          <a:cs typeface="+mn-cs"/>
                        </a:rPr>
                        <a:t> </a:t>
                      </a:r>
                    </a:p>
                    <a:p>
                      <a:pPr lvl="0" eaLnBrk="0" fontAlgn="base" hangingPunct="0"/>
                      <a:r>
                        <a:rPr lang="en-US" sz="1800" kern="1200" dirty="0">
                          <a:solidFill>
                            <a:schemeClr val="dk1"/>
                          </a:solidFill>
                          <a:effectLst/>
                          <a:latin typeface="+mn-lt"/>
                          <a:ea typeface="+mn-ea"/>
                          <a:cs typeface="+mn-cs"/>
                        </a:rPr>
                        <a:t>ELP Standard 2: Students participate in oral and written exchanges of information and respond to peer, audience, or reader comments and questions.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3: Students speak and write level-appropriate content. </a:t>
                      </a: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40282625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228600" y="304800"/>
            <a:ext cx="8915400" cy="914400"/>
          </a:xfrm>
        </p:spPr>
        <p:txBody>
          <a:bodyPr/>
          <a:lstStyle/>
          <a:p>
            <a:br>
              <a:rPr lang="en-US" dirty="0"/>
            </a:br>
            <a:r>
              <a:rPr lang="en-US" dirty="0"/>
              <a:t>CCR &amp; ELP Targets in Model Lesson, cont’d.</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4118631062"/>
              </p:ext>
            </p:extLst>
          </p:nvPr>
        </p:nvGraphicFramePr>
        <p:xfrm>
          <a:off x="533400" y="1524000"/>
          <a:ext cx="8077200" cy="4572227"/>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863206087"/>
                    </a:ext>
                  </a:extLst>
                </a:gridCol>
                <a:gridCol w="4038600">
                  <a:extLst>
                    <a:ext uri="{9D8B030D-6E8A-4147-A177-3AD203B41FA5}">
                      <a16:colId xmlns:a16="http://schemas.microsoft.com/office/drawing/2014/main" val="2185880445"/>
                    </a:ext>
                  </a:extLst>
                </a:gridCol>
              </a:tblGrid>
              <a:tr h="563653">
                <a:tc>
                  <a:txBody>
                    <a:bodyPr/>
                    <a:lstStyle/>
                    <a:p>
                      <a:pPr algn="ctr"/>
                      <a:r>
                        <a:rPr lang="en-US" dirty="0"/>
                        <a:t>CCR Standard for Mathematical Practice</a:t>
                      </a:r>
                    </a:p>
                  </a:txBody>
                  <a:tcPr/>
                </a:tc>
                <a:tc>
                  <a:txBody>
                    <a:bodyPr/>
                    <a:lstStyle/>
                    <a:p>
                      <a:pPr algn="ctr"/>
                      <a:r>
                        <a:rPr lang="en-US" dirty="0"/>
                        <a:t>ELP Level 3 Standards</a:t>
                      </a:r>
                    </a:p>
                  </a:txBody>
                  <a:tcPr/>
                </a:tc>
                <a:extLst>
                  <a:ext uri="{0D108BD9-81ED-4DB2-BD59-A6C34878D82A}">
                    <a16:rowId xmlns:a16="http://schemas.microsoft.com/office/drawing/2014/main" val="1015774269"/>
                  </a:ext>
                </a:extLst>
              </a:tr>
              <a:tr h="3932147">
                <a:tc>
                  <a:txBody>
                    <a:bodyPr/>
                    <a:lstStyle/>
                    <a:p>
                      <a:pPr marL="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kern="1200" dirty="0">
                          <a:solidFill>
                            <a:schemeClr val="dk1"/>
                          </a:solidFill>
                          <a:effectLst/>
                          <a:latin typeface="+mn-lt"/>
                          <a:ea typeface="+mn-ea"/>
                          <a:cs typeface="+mn-cs"/>
                        </a:rPr>
                        <a:t>MP1: Make sense of problems and persevere in solving them.</a:t>
                      </a:r>
                    </a:p>
                  </a:txBody>
                  <a:tcPr/>
                </a:tc>
                <a:tc>
                  <a:txBody>
                    <a:bodyPr/>
                    <a:lstStyle/>
                    <a:p>
                      <a:pPr lvl="0" eaLnBrk="0" fontAlgn="base" hangingPunct="0"/>
                      <a:r>
                        <a:rPr lang="en-US" sz="1800" kern="1200" dirty="0">
                          <a:solidFill>
                            <a:schemeClr val="dk1"/>
                          </a:solidFill>
                          <a:effectLst/>
                          <a:latin typeface="+mn-lt"/>
                          <a:ea typeface="+mn-ea"/>
                          <a:cs typeface="+mn-cs"/>
                        </a:rPr>
                        <a:t>ELP Standard 6: Students analyze and critique the arguments of others.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7: Students adapt their language choices in accordance with the task and using a range of academic and context-specific words. </a:t>
                      </a:r>
                    </a:p>
                    <a:p>
                      <a:pPr lvl="0" eaLnBrk="0" fontAlgn="base" hangingPunct="0"/>
                      <a:endParaRPr lang="en-US" sz="1800" kern="1200" dirty="0">
                        <a:solidFill>
                          <a:schemeClr val="dk1"/>
                        </a:solidFill>
                        <a:effectLst/>
                        <a:latin typeface="+mn-lt"/>
                        <a:ea typeface="+mn-ea"/>
                        <a:cs typeface="+mn-cs"/>
                      </a:endParaRPr>
                    </a:p>
                    <a:p>
                      <a:pPr marL="0" marR="0" lvl="0" indent="0" algn="l" defTabSz="457200" rtl="0" eaLnBrk="0" fontAlgn="base" latinLnBrk="0" hangingPunct="0">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ELP Standard 9: Students create clear and coherent speech and text to develop an informational topic. </a:t>
                      </a:r>
                      <a:endParaRPr lang="en-US" sz="1800" i="1" kern="1200" dirty="0">
                        <a:solidFill>
                          <a:schemeClr val="dk1"/>
                        </a:solidFill>
                        <a:effectLst/>
                        <a:latin typeface="+mn-lt"/>
                        <a:ea typeface="+mn-ea"/>
                        <a:cs typeface="+mn-cs"/>
                      </a:endParaRP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8313654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228600" y="304800"/>
            <a:ext cx="8915400" cy="914400"/>
          </a:xfrm>
        </p:spPr>
        <p:txBody>
          <a:bodyPr/>
          <a:lstStyle/>
          <a:p>
            <a:br>
              <a:rPr lang="en-US" dirty="0"/>
            </a:br>
            <a:r>
              <a:rPr lang="en-US" dirty="0"/>
              <a:t>CCR &amp; ELP Targets in Model Lesson, cont’d.</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4112218353"/>
              </p:ext>
            </p:extLst>
          </p:nvPr>
        </p:nvGraphicFramePr>
        <p:xfrm>
          <a:off x="533400" y="1524000"/>
          <a:ext cx="8077200" cy="4572227"/>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863206087"/>
                    </a:ext>
                  </a:extLst>
                </a:gridCol>
                <a:gridCol w="4038600">
                  <a:extLst>
                    <a:ext uri="{9D8B030D-6E8A-4147-A177-3AD203B41FA5}">
                      <a16:colId xmlns:a16="http://schemas.microsoft.com/office/drawing/2014/main" val="2185880445"/>
                    </a:ext>
                  </a:extLst>
                </a:gridCol>
              </a:tblGrid>
              <a:tr h="563653">
                <a:tc>
                  <a:txBody>
                    <a:bodyPr/>
                    <a:lstStyle/>
                    <a:p>
                      <a:pPr algn="ctr"/>
                      <a:r>
                        <a:rPr lang="en-US" dirty="0"/>
                        <a:t>CCR Standard for Mathematical Practice</a:t>
                      </a:r>
                    </a:p>
                  </a:txBody>
                  <a:tcPr/>
                </a:tc>
                <a:tc>
                  <a:txBody>
                    <a:bodyPr/>
                    <a:lstStyle/>
                    <a:p>
                      <a:pPr algn="ctr"/>
                      <a:r>
                        <a:rPr lang="en-US" dirty="0"/>
                        <a:t>ELP Level 3 Standards</a:t>
                      </a:r>
                    </a:p>
                  </a:txBody>
                  <a:tcPr/>
                </a:tc>
                <a:extLst>
                  <a:ext uri="{0D108BD9-81ED-4DB2-BD59-A6C34878D82A}">
                    <a16:rowId xmlns:a16="http://schemas.microsoft.com/office/drawing/2014/main" val="1015774269"/>
                  </a:ext>
                </a:extLst>
              </a:tr>
              <a:tr h="3932147">
                <a:tc>
                  <a:txBody>
                    <a:bodyPr/>
                    <a:lstStyle/>
                    <a:p>
                      <a:pPr marL="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kern="1200" dirty="0">
                          <a:solidFill>
                            <a:schemeClr val="dk1"/>
                          </a:solidFill>
                          <a:effectLst/>
                          <a:latin typeface="+mn-lt"/>
                          <a:ea typeface="+mn-ea"/>
                          <a:cs typeface="+mn-cs"/>
                        </a:rPr>
                        <a:t>MP3: Construct viable arguments and critique the reasoning of others.</a:t>
                      </a:r>
                    </a:p>
                  </a:txBody>
                  <a:tcPr/>
                </a:tc>
                <a:tc>
                  <a:txBody>
                    <a:bodyPr/>
                    <a:lstStyle/>
                    <a:p>
                      <a:pPr lvl="0" eaLnBrk="0" fontAlgn="base" hangingPunct="0"/>
                      <a:r>
                        <a:rPr lang="en-US" sz="1800" kern="1200" dirty="0">
                          <a:solidFill>
                            <a:schemeClr val="dk1"/>
                          </a:solidFill>
                          <a:effectLst/>
                          <a:latin typeface="+mn-lt"/>
                          <a:ea typeface="+mn-ea"/>
                          <a:cs typeface="+mn-cs"/>
                        </a:rPr>
                        <a:t>ELP Standard 4: Students construct level-appropriate oral and written claims.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6: Students analyze and critique the arguments of others. </a:t>
                      </a:r>
                    </a:p>
                    <a:p>
                      <a:pPr lvl="0" eaLnBrk="0" fontAlgn="base" hangingPunct="0"/>
                      <a:endParaRPr lang="en-US" sz="1800" kern="1200" dirty="0">
                        <a:solidFill>
                          <a:schemeClr val="dk1"/>
                        </a:solidFill>
                        <a:effectLst/>
                        <a:latin typeface="+mn-lt"/>
                        <a:ea typeface="+mn-ea"/>
                        <a:cs typeface="+mn-cs"/>
                      </a:endParaRPr>
                    </a:p>
                    <a:p>
                      <a:pPr lvl="0" eaLnBrk="0" fontAlgn="base" hangingPunct="0"/>
                      <a:r>
                        <a:rPr lang="en-US" sz="1800" kern="1200" dirty="0">
                          <a:solidFill>
                            <a:schemeClr val="dk1"/>
                          </a:solidFill>
                          <a:effectLst/>
                          <a:latin typeface="+mn-lt"/>
                          <a:ea typeface="+mn-ea"/>
                          <a:cs typeface="+mn-cs"/>
                        </a:rPr>
                        <a:t>ELP Standard 9: Students create clear and coherent speech and text to develop an informational topic. </a:t>
                      </a:r>
                      <a:endParaRPr lang="en-US" sz="1800" i="1" kern="1200" dirty="0">
                        <a:solidFill>
                          <a:schemeClr val="dk1"/>
                        </a:solidFill>
                        <a:effectLst/>
                        <a:latin typeface="+mn-lt"/>
                        <a:ea typeface="+mn-ea"/>
                        <a:cs typeface="+mn-cs"/>
                      </a:endParaRPr>
                    </a:p>
                    <a:p>
                      <a:pPr lvl="0" eaLnBrk="0" fontAlgn="base" hangingPunct="0"/>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13854611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D12862-E140-DE55-CD65-6CA27572512D}"/>
              </a:ext>
            </a:extLst>
          </p:cNvPr>
          <p:cNvSpPr>
            <a:spLocks noGrp="1"/>
          </p:cNvSpPr>
          <p:nvPr>
            <p:ph type="title"/>
          </p:nvPr>
        </p:nvSpPr>
        <p:spPr>
          <a:xfrm>
            <a:off x="609600" y="304800"/>
            <a:ext cx="8534400" cy="914400"/>
          </a:xfrm>
        </p:spPr>
        <p:txBody>
          <a:bodyPr/>
          <a:lstStyle/>
          <a:p>
            <a:pPr algn="l"/>
            <a:r>
              <a:rPr lang="en-US" altLang="en-US" dirty="0"/>
              <a:t>Answer These Questions</a:t>
            </a:r>
            <a:endParaRPr lang="en-US" dirty="0"/>
          </a:p>
        </p:txBody>
      </p:sp>
      <p:sp>
        <p:nvSpPr>
          <p:cNvPr id="8" name="Content Placeholder 7">
            <a:extLst>
              <a:ext uri="{FF2B5EF4-FFF2-40B4-BE49-F238E27FC236}">
                <a16:creationId xmlns:a16="http://schemas.microsoft.com/office/drawing/2014/main" id="{5F468251-508D-0C27-4E98-680F82EC8BAA}"/>
              </a:ext>
            </a:extLst>
          </p:cNvPr>
          <p:cNvSpPr>
            <a:spLocks noGrp="1"/>
          </p:cNvSpPr>
          <p:nvPr>
            <p:ph idx="1"/>
          </p:nvPr>
        </p:nvSpPr>
        <p:spPr/>
        <p:txBody>
          <a:bodyPr/>
          <a:lstStyle/>
          <a:p>
            <a:pPr marL="0" indent="0">
              <a:spcBef>
                <a:spcPts val="1200"/>
              </a:spcBef>
              <a:spcAft>
                <a:spcPts val="600"/>
              </a:spcAft>
              <a:buNone/>
            </a:pPr>
            <a:r>
              <a:rPr lang="en-US" altLang="en-US" dirty="0"/>
              <a:t>CHAT: Share your answers to these questions:</a:t>
            </a:r>
          </a:p>
          <a:p>
            <a:pPr marL="457200" indent="-457200">
              <a:spcBef>
                <a:spcPts val="1200"/>
              </a:spcBef>
              <a:spcAft>
                <a:spcPts val="600"/>
              </a:spcAft>
              <a:buFont typeface="+mj-lt"/>
              <a:buAutoNum type="arabicPeriod"/>
            </a:pPr>
            <a:r>
              <a:rPr lang="en-US" altLang="en-US" dirty="0"/>
              <a:t>Have you ever made chocolate milk at home? </a:t>
            </a:r>
          </a:p>
          <a:p>
            <a:pPr marL="457200" indent="-457200">
              <a:spcBef>
                <a:spcPts val="1200"/>
              </a:spcBef>
              <a:spcAft>
                <a:spcPts val="600"/>
              </a:spcAft>
              <a:buFont typeface="+mj-lt"/>
              <a:buAutoNum type="arabicPeriod"/>
            </a:pPr>
            <a:r>
              <a:rPr lang="en-US" altLang="en-US" dirty="0"/>
              <a:t>If so, how did you do it?</a:t>
            </a:r>
          </a:p>
        </p:txBody>
      </p:sp>
      <p:pic>
        <p:nvPicPr>
          <p:cNvPr id="3" name="Picture 3">
            <a:extLst>
              <a:ext uri="{FF2B5EF4-FFF2-40B4-BE49-F238E27FC236}">
                <a16:creationId xmlns:a16="http://schemas.microsoft.com/office/drawing/2014/main" id="{24C3CBF4-3792-4021-A97D-EDB31A10A6D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987" y="5966758"/>
            <a:ext cx="48752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2">
            <a:extLst>
              <a:ext uri="{FF2B5EF4-FFF2-40B4-BE49-F238E27FC236}">
                <a16:creationId xmlns:a16="http://schemas.microsoft.com/office/drawing/2014/main" id="{4EF7C6F8-4D2C-469A-91A2-E329B355005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3042" y="204787"/>
            <a:ext cx="1356158" cy="86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Mexican Molinillo Hot Chocolate Stirrer Whisk– Carved Culture">
            <a:extLst>
              <a:ext uri="{FF2B5EF4-FFF2-40B4-BE49-F238E27FC236}">
                <a16:creationId xmlns:a16="http://schemas.microsoft.com/office/drawing/2014/main" id="{5DFBC770-5555-44AC-8B8E-C86679EED6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49" t="8378" r="7620" b="7818"/>
          <a:stretch/>
        </p:blipFill>
        <p:spPr bwMode="auto">
          <a:xfrm>
            <a:off x="5303520" y="3166839"/>
            <a:ext cx="2645728" cy="262916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7AFA9CB-F36B-40F8-B573-7865CFD81833}"/>
              </a:ext>
              <a:ext uri="{C183D7F6-B498-43B3-948B-1728B52AA6E4}">
                <adec:decorative xmlns:adec="http://schemas.microsoft.com/office/drawing/2017/decorative" val="1"/>
              </a:ext>
            </a:extLst>
          </p:cNvPr>
          <p:cNvSpPr/>
          <p:nvPr/>
        </p:nvSpPr>
        <p:spPr bwMode="auto">
          <a:xfrm>
            <a:off x="3821875" y="5960151"/>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8900884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88E2B1-E46F-F7EF-2AD8-4D75AE292EC7}"/>
              </a:ext>
            </a:extLst>
          </p:cNvPr>
          <p:cNvSpPr>
            <a:spLocks noGrp="1"/>
          </p:cNvSpPr>
          <p:nvPr>
            <p:ph type="title"/>
          </p:nvPr>
        </p:nvSpPr>
        <p:spPr/>
        <p:txBody>
          <a:bodyPr/>
          <a:lstStyle/>
          <a:p>
            <a:r>
              <a:rPr lang="en-US" dirty="0"/>
              <a:t>Watch the Video and Ask Yourself:</a:t>
            </a:r>
          </a:p>
        </p:txBody>
      </p:sp>
      <p:grpSp>
        <p:nvGrpSpPr>
          <p:cNvPr id="7" name="Group 55" descr="Milk bottle, chocolate syrup bottle and glass of chocolate milk">
            <a:extLst>
              <a:ext uri="{FF2B5EF4-FFF2-40B4-BE49-F238E27FC236}">
                <a16:creationId xmlns:a16="http://schemas.microsoft.com/office/drawing/2014/main" id="{4BCD584C-8BD8-448C-A105-62FD2C5588DA}"/>
              </a:ext>
            </a:extLst>
          </p:cNvPr>
          <p:cNvGrpSpPr>
            <a:grpSpLocks/>
          </p:cNvGrpSpPr>
          <p:nvPr/>
        </p:nvGrpSpPr>
        <p:grpSpPr bwMode="auto">
          <a:xfrm>
            <a:off x="1315917" y="1524000"/>
            <a:ext cx="6200003" cy="2775958"/>
            <a:chOff x="1074738" y="2089150"/>
            <a:chExt cx="7673653" cy="3559106"/>
          </a:xfrm>
        </p:grpSpPr>
        <p:grpSp>
          <p:nvGrpSpPr>
            <p:cNvPr id="8" name="Group 6">
              <a:extLst>
                <a:ext uri="{FF2B5EF4-FFF2-40B4-BE49-F238E27FC236}">
                  <a16:creationId xmlns:a16="http://schemas.microsoft.com/office/drawing/2014/main" id="{03727562-DEFB-4D41-B2CF-AE0FF031AEAD}"/>
                </a:ext>
              </a:extLst>
            </p:cNvPr>
            <p:cNvGrpSpPr>
              <a:grpSpLocks/>
            </p:cNvGrpSpPr>
            <p:nvPr/>
          </p:nvGrpSpPr>
          <p:grpSpPr bwMode="auto">
            <a:xfrm>
              <a:off x="6784975" y="2873375"/>
              <a:ext cx="1828800" cy="1816100"/>
              <a:chOff x="0" y="0"/>
              <a:chExt cx="1152" cy="1144"/>
            </a:xfrm>
          </p:grpSpPr>
          <p:pic>
            <p:nvPicPr>
              <p:cNvPr id="19" name="Picture 4">
                <a:extLst>
                  <a:ext uri="{FF2B5EF4-FFF2-40B4-BE49-F238E27FC236}">
                    <a16:creationId xmlns:a16="http://schemas.microsoft.com/office/drawing/2014/main" id="{619DE223-26DA-4D4A-921B-7D6A8B026776}"/>
                  </a:ext>
                </a:extLst>
              </p:cNvPr>
              <p:cNvPicPr>
                <a:picLocks noChangeArrowheads="1"/>
              </p:cNvPicPr>
              <p:nvPr/>
            </p:nvPicPr>
            <p:blipFill>
              <a:blip r:embed="rId3">
                <a:extLst>
                  <a:ext uri="{28A0092B-C50C-407E-A947-70E740481C1C}">
                    <a14:useLocalDpi xmlns:a14="http://schemas.microsoft.com/office/drawing/2010/main" val="0"/>
                  </a:ext>
                </a:extLst>
              </a:blip>
              <a:srcRect l="22220" r="25632"/>
              <a:stretch>
                <a:fillRect/>
              </a:stretch>
            </p:blipFill>
            <p:spPr bwMode="auto">
              <a:xfrm>
                <a:off x="40" y="40"/>
                <a:ext cx="1067" cy="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 name="Picture 5" descr="Glass of chocolate milk">
                <a:extLst>
                  <a:ext uri="{FF2B5EF4-FFF2-40B4-BE49-F238E27FC236}">
                    <a16:creationId xmlns:a16="http://schemas.microsoft.com/office/drawing/2014/main" id="{9ADD3FB0-9360-48A4-B641-32EBB5EB5C6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52"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9" name="Rectangle 7">
              <a:extLst>
                <a:ext uri="{FF2B5EF4-FFF2-40B4-BE49-F238E27FC236}">
                  <a16:creationId xmlns:a16="http://schemas.microsoft.com/office/drawing/2014/main" id="{DF9F3062-D058-448B-8E93-BD6C467D77B2}"/>
                </a:ext>
              </a:extLst>
            </p:cNvPr>
            <p:cNvSpPr>
              <a:spLocks/>
            </p:cNvSpPr>
            <p:nvPr/>
          </p:nvSpPr>
          <p:spPr bwMode="auto">
            <a:xfrm>
              <a:off x="2924175" y="3014663"/>
              <a:ext cx="4254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4200" dirty="0">
                  <a:solidFill>
                    <a:srgbClr val="422E00"/>
                  </a:solidFill>
                  <a:latin typeface="Helvetica" pitchFamily="2" charset="0"/>
                  <a:sym typeface="Helvetica" pitchFamily="2" charset="0"/>
                </a:rPr>
                <a:t>+</a:t>
              </a:r>
            </a:p>
          </p:txBody>
        </p:sp>
        <p:sp>
          <p:nvSpPr>
            <p:cNvPr id="10" name="Rectangle 8">
              <a:extLst>
                <a:ext uri="{FF2B5EF4-FFF2-40B4-BE49-F238E27FC236}">
                  <a16:creationId xmlns:a16="http://schemas.microsoft.com/office/drawing/2014/main" id="{539F73F7-A64D-42DB-BBB7-6DA7887B48DF}"/>
                </a:ext>
              </a:extLst>
            </p:cNvPr>
            <p:cNvSpPr>
              <a:spLocks/>
            </p:cNvSpPr>
            <p:nvPr/>
          </p:nvSpPr>
          <p:spPr bwMode="auto">
            <a:xfrm>
              <a:off x="5824538" y="3014663"/>
              <a:ext cx="42703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4200" dirty="0">
                  <a:solidFill>
                    <a:srgbClr val="422E00"/>
                  </a:solidFill>
                  <a:latin typeface="Helvetica" pitchFamily="2" charset="0"/>
                  <a:sym typeface="Helvetica" pitchFamily="2" charset="0"/>
                </a:rPr>
                <a:t>=</a:t>
              </a:r>
            </a:p>
          </p:txBody>
        </p:sp>
        <p:grpSp>
          <p:nvGrpSpPr>
            <p:cNvPr id="11" name="Group 11">
              <a:extLst>
                <a:ext uri="{FF2B5EF4-FFF2-40B4-BE49-F238E27FC236}">
                  <a16:creationId xmlns:a16="http://schemas.microsoft.com/office/drawing/2014/main" id="{7F22B394-31DF-42A8-983A-7C2C092E25A3}"/>
                </a:ext>
              </a:extLst>
            </p:cNvPr>
            <p:cNvGrpSpPr>
              <a:grpSpLocks/>
            </p:cNvGrpSpPr>
            <p:nvPr/>
          </p:nvGrpSpPr>
          <p:grpSpPr bwMode="auto">
            <a:xfrm>
              <a:off x="3517900" y="2378075"/>
              <a:ext cx="2413000" cy="2413000"/>
              <a:chOff x="0" y="0"/>
              <a:chExt cx="1520" cy="1520"/>
            </a:xfrm>
          </p:grpSpPr>
          <p:pic>
            <p:nvPicPr>
              <p:cNvPr id="17" name="Picture 9">
                <a:extLst>
                  <a:ext uri="{FF2B5EF4-FFF2-40B4-BE49-F238E27FC236}">
                    <a16:creationId xmlns:a16="http://schemas.microsoft.com/office/drawing/2014/main" id="{DB06DFF9-C704-4877-B0EB-2C63552239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 y="40"/>
                <a:ext cx="144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 name="Picture 10" descr="Chocolate syrup bottle">
                <a:extLst>
                  <a:ext uri="{FF2B5EF4-FFF2-40B4-BE49-F238E27FC236}">
                    <a16:creationId xmlns:a16="http://schemas.microsoft.com/office/drawing/2014/main" id="{980137D7-95E3-42A5-9386-FF4EF9765BF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20" cy="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12" name="Oval 12">
              <a:extLst>
                <a:ext uri="{FF2B5EF4-FFF2-40B4-BE49-F238E27FC236}">
                  <a16:creationId xmlns:a16="http://schemas.microsoft.com/office/drawing/2014/main" id="{081BFF1E-4EF0-49F9-B8D1-DE7F47A34C81}"/>
                </a:ext>
                <a:ext uri="{C183D7F6-B498-43B3-948B-1728B52AA6E4}">
                  <adec:decorative xmlns:adec="http://schemas.microsoft.com/office/drawing/2017/decorative" val="1"/>
                </a:ext>
              </a:extLst>
            </p:cNvPr>
            <p:cNvSpPr>
              <a:spLocks/>
            </p:cNvSpPr>
            <p:nvPr/>
          </p:nvSpPr>
          <p:spPr bwMode="auto">
            <a:xfrm>
              <a:off x="4211638" y="3217863"/>
              <a:ext cx="979488" cy="1350962"/>
            </a:xfrm>
            <a:prstGeom prst="ellipse">
              <a:avLst/>
            </a:prstGeom>
            <a:solidFill>
              <a:srgbClr val="683B43"/>
            </a:solidFill>
            <a:ln w="12700">
              <a:noFill/>
              <a:miter lim="800000"/>
              <a:headEnd/>
              <a:tailEnd/>
            </a:ln>
          </p:spPr>
          <p:txBody>
            <a:bodyPr lIns="0" tIns="0" rIns="0" bIns="0"/>
            <a:lstStyle/>
            <a:p>
              <a:pPr>
                <a:defRPr/>
              </a:pPr>
              <a:endParaRPr lang="en-US" dirty="0"/>
            </a:p>
          </p:txBody>
        </p:sp>
        <p:sp>
          <p:nvSpPr>
            <p:cNvPr id="13" name="Rectangle 14">
              <a:extLst>
                <a:ext uri="{FF2B5EF4-FFF2-40B4-BE49-F238E27FC236}">
                  <a16:creationId xmlns:a16="http://schemas.microsoft.com/office/drawing/2014/main" id="{C734F26C-D8D1-4750-8F92-CAA41A4B5DDE}"/>
                </a:ext>
              </a:extLst>
            </p:cNvPr>
            <p:cNvSpPr>
              <a:spLocks/>
            </p:cNvSpPr>
            <p:nvPr/>
          </p:nvSpPr>
          <p:spPr bwMode="auto">
            <a:xfrm>
              <a:off x="4014788" y="4572070"/>
              <a:ext cx="1761804" cy="107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solidFill>
                    <a:srgbClr val="422E00"/>
                  </a:solidFill>
                  <a:latin typeface="+mj-lt"/>
                  <a:sym typeface="Helvetica" pitchFamily="2" charset="0"/>
                </a:rPr>
                <a:t>chocolate</a:t>
              </a:r>
            </a:p>
            <a:p>
              <a:r>
                <a:rPr lang="en-US" altLang="en-US" dirty="0">
                  <a:solidFill>
                    <a:srgbClr val="422E00"/>
                  </a:solidFill>
                  <a:latin typeface="+mj-lt"/>
                  <a:sym typeface="Helvetica" pitchFamily="2" charset="0"/>
                </a:rPr>
                <a:t>syrup</a:t>
              </a:r>
            </a:p>
          </p:txBody>
        </p:sp>
        <p:sp>
          <p:nvSpPr>
            <p:cNvPr id="14" name="Rectangle 15">
              <a:extLst>
                <a:ext uri="{FF2B5EF4-FFF2-40B4-BE49-F238E27FC236}">
                  <a16:creationId xmlns:a16="http://schemas.microsoft.com/office/drawing/2014/main" id="{46E50750-44CF-42B4-9865-28BBA47AEE41}"/>
                </a:ext>
              </a:extLst>
            </p:cNvPr>
            <p:cNvSpPr>
              <a:spLocks/>
            </p:cNvSpPr>
            <p:nvPr/>
          </p:nvSpPr>
          <p:spPr bwMode="auto">
            <a:xfrm>
              <a:off x="1589088" y="4805715"/>
              <a:ext cx="825349" cy="60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solidFill>
                    <a:srgbClr val="422E00"/>
                  </a:solidFill>
                  <a:latin typeface="+mj-lt"/>
                  <a:sym typeface="Helvetica" pitchFamily="2" charset="0"/>
                </a:rPr>
                <a:t>milk</a:t>
              </a:r>
            </a:p>
          </p:txBody>
        </p:sp>
        <p:sp>
          <p:nvSpPr>
            <p:cNvPr id="15" name="Rectangle 16">
              <a:extLst>
                <a:ext uri="{FF2B5EF4-FFF2-40B4-BE49-F238E27FC236}">
                  <a16:creationId xmlns:a16="http://schemas.microsoft.com/office/drawing/2014/main" id="{77A42FD6-9FFF-4AF5-94B2-238E0C01DCAA}"/>
                </a:ext>
              </a:extLst>
            </p:cNvPr>
            <p:cNvSpPr>
              <a:spLocks/>
            </p:cNvSpPr>
            <p:nvPr/>
          </p:nvSpPr>
          <p:spPr bwMode="auto">
            <a:xfrm>
              <a:off x="6986587" y="4572070"/>
              <a:ext cx="1761804" cy="107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50800" tIns="50800" rIns="50800" bIns="5080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solidFill>
                    <a:srgbClr val="422E00"/>
                  </a:solidFill>
                  <a:latin typeface="+mj-lt"/>
                  <a:sym typeface="Helvetica" pitchFamily="2" charset="0"/>
                </a:rPr>
                <a:t>chocolate</a:t>
              </a:r>
            </a:p>
            <a:p>
              <a:r>
                <a:rPr lang="en-US" altLang="en-US" dirty="0">
                  <a:solidFill>
                    <a:srgbClr val="422E00"/>
                  </a:solidFill>
                  <a:latin typeface="+mj-lt"/>
                  <a:sym typeface="Helvetica" pitchFamily="2" charset="0"/>
                </a:rPr>
                <a:t>milk</a:t>
              </a:r>
            </a:p>
          </p:txBody>
        </p:sp>
        <p:pic>
          <p:nvPicPr>
            <p:cNvPr id="16" name="Picture 17" descr="Milk bottle">
              <a:extLst>
                <a:ext uri="{FF2B5EF4-FFF2-40B4-BE49-F238E27FC236}">
                  <a16:creationId xmlns:a16="http://schemas.microsoft.com/office/drawing/2014/main" id="{477A3F86-A9C9-459F-AAD2-9481AE89CB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738" y="2089150"/>
              <a:ext cx="16859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6" name="Content Placeholder 5">
            <a:extLst>
              <a:ext uri="{FF2B5EF4-FFF2-40B4-BE49-F238E27FC236}">
                <a16:creationId xmlns:a16="http://schemas.microsoft.com/office/drawing/2014/main" id="{48B5D46A-6E2C-E118-B5DF-F5DCB7B7B896}"/>
              </a:ext>
            </a:extLst>
          </p:cNvPr>
          <p:cNvSpPr>
            <a:spLocks noGrp="1"/>
          </p:cNvSpPr>
          <p:nvPr>
            <p:ph idx="1"/>
          </p:nvPr>
        </p:nvSpPr>
        <p:spPr/>
        <p:txBody>
          <a:bodyPr/>
          <a:lstStyle/>
          <a:p>
            <a:endParaRPr lang="en-US" altLang="en-US" dirty="0"/>
          </a:p>
          <a:p>
            <a:endParaRPr lang="en-US" altLang="en-US" dirty="0"/>
          </a:p>
          <a:p>
            <a:endParaRPr lang="en-US" altLang="en-US" dirty="0"/>
          </a:p>
          <a:p>
            <a:endParaRPr lang="en-US" altLang="en-US" dirty="0"/>
          </a:p>
          <a:p>
            <a:pPr marL="0" indent="0">
              <a:buNone/>
            </a:pPr>
            <a:r>
              <a:rPr lang="en-US" altLang="en-US" dirty="0"/>
              <a:t>(1) How are these recipes the same? </a:t>
            </a:r>
          </a:p>
          <a:p>
            <a:pPr marL="0" indent="0">
              <a:buNone/>
            </a:pPr>
            <a:r>
              <a:rPr lang="en-US" altLang="en-US" dirty="0"/>
              <a:t>(2) How are they different?</a:t>
            </a:r>
          </a:p>
          <a:p>
            <a:pPr marL="0" indent="0">
              <a:buNone/>
            </a:pPr>
            <a:r>
              <a:rPr lang="en-US" altLang="en-US" dirty="0"/>
              <a:t>(3) Which is better?</a:t>
            </a:r>
          </a:p>
        </p:txBody>
      </p:sp>
    </p:spTree>
    <p:extLst>
      <p:ext uri="{BB962C8B-B14F-4D97-AF65-F5344CB8AC3E}">
        <p14:creationId xmlns:p14="http://schemas.microsoft.com/office/powerpoint/2010/main" val="28411445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4FB23D-9E65-BE9C-C888-4F7092C7EB5C}"/>
              </a:ext>
            </a:extLst>
          </p:cNvPr>
          <p:cNvSpPr>
            <a:spLocks noGrp="1"/>
          </p:cNvSpPr>
          <p:nvPr>
            <p:ph type="title"/>
          </p:nvPr>
        </p:nvSpPr>
        <p:spPr>
          <a:xfrm>
            <a:off x="1295400" y="304800"/>
            <a:ext cx="7086600" cy="914400"/>
          </a:xfrm>
        </p:spPr>
        <p:txBody>
          <a:bodyPr/>
          <a:lstStyle/>
          <a:p>
            <a:r>
              <a:rPr lang="en-US" altLang="en-US" dirty="0"/>
              <a:t>Disclaimer</a:t>
            </a:r>
            <a:endParaRPr lang="en-US" dirty="0"/>
          </a:p>
        </p:txBody>
      </p:sp>
      <p:sp>
        <p:nvSpPr>
          <p:cNvPr id="3" name="Content Placeholder 2">
            <a:extLst>
              <a:ext uri="{FF2B5EF4-FFF2-40B4-BE49-F238E27FC236}">
                <a16:creationId xmlns:a16="http://schemas.microsoft.com/office/drawing/2014/main" id="{8047D1AA-2DDA-4D21-8A44-F2FCB1AE6479}"/>
              </a:ext>
            </a:extLst>
          </p:cNvPr>
          <p:cNvSpPr>
            <a:spLocks noGrp="1"/>
          </p:cNvSpPr>
          <p:nvPr>
            <p:ph idx="1"/>
          </p:nvPr>
        </p:nvSpPr>
        <p:spPr>
          <a:xfrm>
            <a:off x="685800" y="1676400"/>
            <a:ext cx="7924800" cy="3886200"/>
          </a:xfrm>
        </p:spPr>
        <p:txBody>
          <a:bodyPr/>
          <a:lstStyle/>
          <a:p>
            <a:pPr marL="0" indent="0" algn="ctr">
              <a:spcBef>
                <a:spcPts val="0"/>
              </a:spcBef>
              <a:spcAft>
                <a:spcPts val="0"/>
              </a:spcAft>
              <a:buNone/>
              <a:defRPr/>
            </a:pPr>
            <a:endParaRPr lang="en-US" b="1" dirty="0">
              <a:ea typeface="Calibri" panose="020F0502020204030204" pitchFamily="34" charset="0"/>
            </a:endParaRPr>
          </a:p>
          <a:p>
            <a:pPr marL="0" indent="0">
              <a:spcBef>
                <a:spcPts val="0"/>
              </a:spcBef>
              <a:spcAft>
                <a:spcPts val="0"/>
              </a:spcAft>
              <a:buNone/>
              <a:defRPr/>
            </a:pPr>
            <a:r>
              <a:rPr lang="en-US" dirty="0">
                <a:ea typeface="Calibri" panose="020F0502020204030204" pitchFamily="34" charset="0"/>
              </a:rPr>
              <a:t>This presentation was produced and funded in whole with Federal funds from the U.S. Department of Education under contract number ED-991990018C0040 with </a:t>
            </a:r>
            <a:r>
              <a:rPr lang="en-US" dirty="0" err="1">
                <a:ea typeface="Calibri" panose="020F0502020204030204" pitchFamily="34" charset="0"/>
              </a:rPr>
              <a:t>StandardsWork</a:t>
            </a:r>
            <a:r>
              <a:rPr lang="en-US" dirty="0">
                <a:ea typeface="Calibri" panose="020F0502020204030204" pitchFamily="34" charset="0"/>
              </a:rPr>
              <a:t>, Inc. Ronna </a:t>
            </a:r>
            <a:r>
              <a:rPr lang="en-US" dirty="0" err="1">
                <a:ea typeface="Calibri" panose="020F0502020204030204" pitchFamily="34" charset="0"/>
              </a:rPr>
              <a:t>Spacone</a:t>
            </a:r>
            <a:r>
              <a:rPr lang="en-US" dirty="0">
                <a:ea typeface="Calibri" panose="020F0502020204030204" pitchFamily="34" charset="0"/>
              </a:rPr>
              <a:t> serves as the Contracting Officer’s Representative. There is content on the slides </a:t>
            </a:r>
            <a:r>
              <a:rPr lang="en-US" dirty="0"/>
              <a:t>and additional content in the Slide Notes throughout the presentation. </a:t>
            </a:r>
            <a:r>
              <a:rPr lang="en-US" dirty="0">
                <a:ea typeface="Calibri" panose="020F0502020204030204" pitchFamily="34" charset="0"/>
              </a:rPr>
              <a:t>The content of this presentation does not necessarily reflect the views or policies of the U.S. Department of Education nor does the mention of trade names, commercial products, or organizations imply endorsement by the U.S. Government.</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9D0C77-ADF2-54BC-64A9-7C9171238BB5}"/>
              </a:ext>
            </a:extLst>
          </p:cNvPr>
          <p:cNvSpPr>
            <a:spLocks noGrp="1"/>
          </p:cNvSpPr>
          <p:nvPr>
            <p:ph type="title"/>
          </p:nvPr>
        </p:nvSpPr>
        <p:spPr/>
        <p:txBody>
          <a:bodyPr/>
          <a:lstStyle/>
          <a:p>
            <a:r>
              <a:rPr lang="en-US" altLang="en-US" dirty="0"/>
              <a:t>Video on Making Chocolate Milk</a:t>
            </a:r>
            <a:endParaRPr lang="en-US" dirty="0"/>
          </a:p>
        </p:txBody>
      </p:sp>
      <p:pic>
        <p:nvPicPr>
          <p:cNvPr id="5" name="Picture 3">
            <a:extLst>
              <a:ext uri="{FF2B5EF4-FFF2-40B4-BE49-F238E27FC236}">
                <a16:creationId xmlns:a16="http://schemas.microsoft.com/office/drawing/2014/main" id="{EB46566F-C93E-4EAA-B777-4D1613464E3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19800"/>
            <a:ext cx="48752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Online Media 1" descr="Hewlett  ChocMilk problem edit03 export-1-HD.mp4">
            <a:hlinkClick r:id="" action="ppaction://media"/>
            <a:extLst>
              <a:ext uri="{FF2B5EF4-FFF2-40B4-BE49-F238E27FC236}">
                <a16:creationId xmlns:a16="http://schemas.microsoft.com/office/drawing/2014/main" id="{63306409-78ED-4D86-A516-79E2A4B5F65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9301" y="1398905"/>
            <a:ext cx="8142112" cy="4547281"/>
          </a:xfrm>
          <a:prstGeom prst="rect">
            <a:avLst/>
          </a:prstGeom>
        </p:spPr>
      </p:pic>
      <p:sp>
        <p:nvSpPr>
          <p:cNvPr id="7" name="Oval 6">
            <a:extLst>
              <a:ext uri="{FF2B5EF4-FFF2-40B4-BE49-F238E27FC236}">
                <a16:creationId xmlns:a16="http://schemas.microsoft.com/office/drawing/2014/main" id="{DF5ED63D-BD4A-473A-A249-C967F11610DF}"/>
              </a:ext>
              <a:ext uri="{C183D7F6-B498-43B3-948B-1728B52AA6E4}">
                <adec:decorative xmlns:adec="http://schemas.microsoft.com/office/drawing/2017/decorative" val="1"/>
              </a:ext>
            </a:extLst>
          </p:cNvPr>
          <p:cNvSpPr/>
          <p:nvPr/>
        </p:nvSpPr>
        <p:spPr bwMode="auto">
          <a:xfrm>
            <a:off x="3810000" y="6029967"/>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7105672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100000">
                <p:cTn id="12"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29A1-14FD-497A-44CE-4006F3399FCE}"/>
              </a:ext>
            </a:extLst>
          </p:cNvPr>
          <p:cNvSpPr>
            <a:spLocks noGrp="1"/>
          </p:cNvSpPr>
          <p:nvPr>
            <p:ph type="title"/>
          </p:nvPr>
        </p:nvSpPr>
        <p:spPr/>
        <p:txBody>
          <a:bodyPr/>
          <a:lstStyle/>
          <a:p>
            <a:r>
              <a:rPr lang="en-US" dirty="0"/>
              <a:t>Whole Group Reflection: </a:t>
            </a:r>
            <a:br>
              <a:rPr lang="en-US" dirty="0"/>
            </a:br>
            <a:r>
              <a:rPr lang="en-US" dirty="0"/>
              <a:t>5 minutes</a:t>
            </a:r>
          </a:p>
        </p:txBody>
      </p:sp>
      <p:sp>
        <p:nvSpPr>
          <p:cNvPr id="3" name="Content Placeholder 2">
            <a:extLst>
              <a:ext uri="{FF2B5EF4-FFF2-40B4-BE49-F238E27FC236}">
                <a16:creationId xmlns:a16="http://schemas.microsoft.com/office/drawing/2014/main" id="{2288C95B-B567-0D65-D811-73A2404AA8D2}"/>
              </a:ext>
            </a:extLst>
          </p:cNvPr>
          <p:cNvSpPr>
            <a:spLocks noGrp="1"/>
          </p:cNvSpPr>
          <p:nvPr>
            <p:ph idx="1"/>
          </p:nvPr>
        </p:nvSpPr>
        <p:spPr/>
        <p:txBody>
          <a:bodyPr/>
          <a:lstStyle/>
          <a:p>
            <a:pPr marL="0" indent="0">
              <a:buNone/>
            </a:pPr>
            <a:r>
              <a:rPr lang="en-US" altLang="en-US" dirty="0"/>
              <a:t>CHAT: Share your answers to the following questions. (We’ll take them one at a time.)</a:t>
            </a:r>
          </a:p>
          <a:p>
            <a:pPr marL="923925" indent="-457200">
              <a:buFont typeface="+mj-lt"/>
              <a:buAutoNum type="arabicPeriod"/>
            </a:pPr>
            <a:r>
              <a:rPr lang="en-US" altLang="en-US" dirty="0"/>
              <a:t>How are these recipes the same? </a:t>
            </a:r>
          </a:p>
          <a:p>
            <a:pPr marL="923925" indent="-457200">
              <a:buFont typeface="+mj-lt"/>
              <a:buAutoNum type="arabicPeriod"/>
            </a:pPr>
            <a:r>
              <a:rPr lang="en-US" altLang="en-US" dirty="0"/>
              <a:t>How are they different?</a:t>
            </a:r>
          </a:p>
          <a:p>
            <a:pPr marL="923925" indent="-457200">
              <a:buFont typeface="+mj-lt"/>
              <a:buAutoNum type="arabicPeriod"/>
            </a:pPr>
            <a:r>
              <a:rPr lang="en-US" altLang="en-US" dirty="0"/>
              <a:t>Which is better?</a:t>
            </a:r>
          </a:p>
          <a:p>
            <a:pPr marL="0" indent="0">
              <a:buNone/>
            </a:pPr>
            <a:endParaRPr lang="en-US" dirty="0"/>
          </a:p>
        </p:txBody>
      </p:sp>
      <p:pic>
        <p:nvPicPr>
          <p:cNvPr id="4" name="Picture 2">
            <a:extLst>
              <a:ext uri="{FF2B5EF4-FFF2-40B4-BE49-F238E27FC236}">
                <a16:creationId xmlns:a16="http://schemas.microsoft.com/office/drawing/2014/main" id="{C7074685-915A-3394-6DBC-1D8426B0859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425979"/>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145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B05E-26C6-3944-B2B2-D710D3CB6F7F}"/>
              </a:ext>
            </a:extLst>
          </p:cNvPr>
          <p:cNvSpPr>
            <a:spLocks noGrp="1"/>
          </p:cNvSpPr>
          <p:nvPr>
            <p:ph type="title"/>
          </p:nvPr>
        </p:nvSpPr>
        <p:spPr>
          <a:xfrm>
            <a:off x="1295400" y="304800"/>
            <a:ext cx="7391400" cy="914400"/>
          </a:xfrm>
        </p:spPr>
        <p:txBody>
          <a:bodyPr/>
          <a:lstStyle/>
          <a:p>
            <a:r>
              <a:rPr lang="en-US" dirty="0"/>
              <a:t>Team Time: 25 minutes</a:t>
            </a:r>
          </a:p>
        </p:txBody>
      </p:sp>
      <p:sp>
        <p:nvSpPr>
          <p:cNvPr id="3" name="Content Placeholder 2">
            <a:extLst>
              <a:ext uri="{FF2B5EF4-FFF2-40B4-BE49-F238E27FC236}">
                <a16:creationId xmlns:a16="http://schemas.microsoft.com/office/drawing/2014/main" id="{56277169-B581-6C4C-B7CF-D099AF3DECC2}"/>
              </a:ext>
            </a:extLst>
          </p:cNvPr>
          <p:cNvSpPr>
            <a:spLocks noGrp="1"/>
          </p:cNvSpPr>
          <p:nvPr>
            <p:ph idx="1"/>
          </p:nvPr>
        </p:nvSpPr>
        <p:spPr>
          <a:xfrm>
            <a:off x="609600" y="1524000"/>
            <a:ext cx="7924800" cy="4800600"/>
          </a:xfrm>
        </p:spPr>
        <p:txBody>
          <a:bodyPr/>
          <a:lstStyle/>
          <a:p>
            <a:pPr marL="457200" indent="-457200">
              <a:spcBef>
                <a:spcPts val="780"/>
              </a:spcBef>
              <a:spcAft>
                <a:spcPts val="1200"/>
              </a:spcAft>
              <a:buFont typeface="+mj-lt"/>
              <a:buAutoNum type="arabicPeriod"/>
            </a:pPr>
            <a:r>
              <a:rPr lang="en-US" altLang="en-US" dirty="0"/>
              <a:t>Individually, write down possible mathematical questions that might be asked about the situation, any missing information, or assumptions that are important. </a:t>
            </a:r>
            <a:r>
              <a:rPr lang="en-US" altLang="en-US" sz="1800" dirty="0">
                <a:solidFill>
                  <a:schemeClr val="tx2"/>
                </a:solidFill>
              </a:rPr>
              <a:t>(2 minutes)</a:t>
            </a:r>
          </a:p>
          <a:p>
            <a:pPr marL="457200" indent="-457200">
              <a:spcBef>
                <a:spcPts val="780"/>
              </a:spcBef>
              <a:spcAft>
                <a:spcPts val="1200"/>
              </a:spcAft>
              <a:buFont typeface="+mj-lt"/>
              <a:buAutoNum type="arabicPeriod"/>
            </a:pPr>
            <a:r>
              <a:rPr lang="en-US" altLang="en-US" dirty="0"/>
              <a:t>Review your teams' questions, with some brief discussion in team time.</a:t>
            </a:r>
            <a:r>
              <a:rPr lang="en-US" altLang="en-US" dirty="0">
                <a:solidFill>
                  <a:srgbClr val="245D90"/>
                </a:solidFill>
              </a:rPr>
              <a:t> </a:t>
            </a:r>
            <a:r>
              <a:rPr lang="en-US" altLang="en-US" sz="1800" dirty="0">
                <a:solidFill>
                  <a:schemeClr val="tx2"/>
                </a:solidFill>
              </a:rPr>
              <a:t>(8 minutes)</a:t>
            </a:r>
          </a:p>
          <a:p>
            <a:pPr marL="457200" indent="-457200">
              <a:spcBef>
                <a:spcPts val="780"/>
              </a:spcBef>
              <a:spcAft>
                <a:spcPts val="1200"/>
              </a:spcAft>
              <a:buFont typeface="+mj-lt"/>
              <a:buAutoNum type="arabicPeriod"/>
            </a:pPr>
            <a:r>
              <a:rPr lang="en-US" altLang="en-US" dirty="0"/>
              <a:t>Agree on what questions to copy and select one person to add the questions to the Padlet. </a:t>
            </a:r>
            <a:r>
              <a:rPr lang="en-US" altLang="en-US" sz="1800" dirty="0">
                <a:solidFill>
                  <a:schemeClr val="tx2"/>
                </a:solidFill>
              </a:rPr>
              <a:t>(5 minutes)</a:t>
            </a:r>
          </a:p>
          <a:p>
            <a:pPr marL="457200" indent="-457200">
              <a:spcBef>
                <a:spcPts val="780"/>
              </a:spcBef>
              <a:spcAft>
                <a:spcPts val="1200"/>
              </a:spcAft>
              <a:buFont typeface="+mj-lt"/>
              <a:buAutoNum type="arabicPeriod"/>
            </a:pPr>
            <a:r>
              <a:rPr lang="en-US" dirty="0"/>
              <a:t>Debrief: Look across at the questions from the other teams in the Padlet. </a:t>
            </a:r>
            <a:r>
              <a:rPr lang="en-US" sz="1800" dirty="0">
                <a:solidFill>
                  <a:schemeClr val="tx2"/>
                </a:solidFill>
              </a:rPr>
              <a:t>(10 minutes)</a:t>
            </a:r>
          </a:p>
        </p:txBody>
      </p:sp>
      <p:pic>
        <p:nvPicPr>
          <p:cNvPr id="6" name="Graphic 5" descr="Customer review">
            <a:extLst>
              <a:ext uri="{FF2B5EF4-FFF2-40B4-BE49-F238E27FC236}">
                <a16:creationId xmlns:a16="http://schemas.microsoft.com/office/drawing/2014/main" id="{F055F463-54CE-45E6-B9BA-CE2EDEEE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6801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B4520-7102-8C9F-C42B-7ECD1BAFA11F}"/>
              </a:ext>
            </a:extLst>
          </p:cNvPr>
          <p:cNvSpPr>
            <a:spLocks noGrp="1"/>
          </p:cNvSpPr>
          <p:nvPr>
            <p:ph type="title"/>
          </p:nvPr>
        </p:nvSpPr>
        <p:spPr/>
        <p:txBody>
          <a:bodyPr/>
          <a:lstStyle/>
          <a:p>
            <a:r>
              <a:rPr lang="en-US" dirty="0"/>
              <a:t>Using Padlets</a:t>
            </a:r>
          </a:p>
        </p:txBody>
      </p:sp>
      <p:sp>
        <p:nvSpPr>
          <p:cNvPr id="4" name="Content Placeholder 3">
            <a:extLst>
              <a:ext uri="{FF2B5EF4-FFF2-40B4-BE49-F238E27FC236}">
                <a16:creationId xmlns:a16="http://schemas.microsoft.com/office/drawing/2014/main" id="{0F438FA5-5EC6-A895-E40F-C51B7FB909BC}"/>
              </a:ext>
            </a:extLst>
          </p:cNvPr>
          <p:cNvSpPr>
            <a:spLocks noGrp="1"/>
          </p:cNvSpPr>
          <p:nvPr>
            <p:ph idx="1"/>
          </p:nvPr>
        </p:nvSpPr>
        <p:spPr>
          <a:xfrm>
            <a:off x="609600" y="1732464"/>
            <a:ext cx="7924800" cy="3951288"/>
          </a:xfrm>
        </p:spPr>
        <p:txBody>
          <a:bodyPr/>
          <a:lstStyle/>
          <a:p>
            <a:pPr marL="457200" indent="-457200">
              <a:buFont typeface="+mj-lt"/>
              <a:buAutoNum type="arabicPeriod"/>
            </a:pPr>
            <a:r>
              <a:rPr lang="en-US" dirty="0">
                <a:solidFill>
                  <a:srgbClr val="000000"/>
                </a:solidFill>
              </a:rPr>
              <a:t>At the bottom right-hand </a:t>
            </a:r>
            <a:br>
              <a:rPr lang="en-US" dirty="0">
                <a:solidFill>
                  <a:srgbClr val="000000"/>
                </a:solidFill>
              </a:rPr>
            </a:br>
            <a:r>
              <a:rPr lang="en-US" dirty="0">
                <a:solidFill>
                  <a:srgbClr val="000000"/>
                </a:solidFill>
              </a:rPr>
              <a:t>corner of your screen, </a:t>
            </a:r>
            <a:br>
              <a:rPr lang="en-US" dirty="0">
                <a:solidFill>
                  <a:srgbClr val="000000"/>
                </a:solidFill>
              </a:rPr>
            </a:br>
            <a:r>
              <a:rPr lang="en-US" dirty="0">
                <a:solidFill>
                  <a:srgbClr val="000000"/>
                </a:solidFill>
              </a:rPr>
              <a:t>click on the plus sign. </a:t>
            </a:r>
            <a:br>
              <a:rPr lang="en-US" dirty="0">
                <a:solidFill>
                  <a:srgbClr val="000000"/>
                </a:solidFill>
              </a:rPr>
            </a:br>
            <a:r>
              <a:rPr lang="en-US" dirty="0">
                <a:solidFill>
                  <a:srgbClr val="000000"/>
                </a:solidFill>
              </a:rPr>
              <a:t>This will allow you to </a:t>
            </a:r>
            <a:br>
              <a:rPr lang="en-US" dirty="0">
                <a:solidFill>
                  <a:srgbClr val="000000"/>
                </a:solidFill>
              </a:rPr>
            </a:br>
            <a:r>
              <a:rPr lang="en-US" dirty="0">
                <a:solidFill>
                  <a:srgbClr val="000000"/>
                </a:solidFill>
              </a:rPr>
              <a:t>post something. </a:t>
            </a:r>
          </a:p>
          <a:p>
            <a:pPr marL="457200" indent="-457200">
              <a:buFont typeface="+mj-lt"/>
              <a:buAutoNum type="arabicPeriod"/>
            </a:pPr>
            <a:r>
              <a:rPr lang="en-US" dirty="0">
                <a:solidFill>
                  <a:srgbClr val="000000"/>
                </a:solidFill>
              </a:rPr>
              <a:t>A post will come up where you can type your thoughts. The other icons give you the </a:t>
            </a:r>
            <a:br>
              <a:rPr lang="en-US" dirty="0">
                <a:solidFill>
                  <a:srgbClr val="000000"/>
                </a:solidFill>
              </a:rPr>
            </a:br>
            <a:r>
              <a:rPr lang="en-US" dirty="0">
                <a:solidFill>
                  <a:srgbClr val="000000"/>
                </a:solidFill>
              </a:rPr>
              <a:t>following options: upload, link, </a:t>
            </a:r>
            <a:br>
              <a:rPr lang="en-US" dirty="0">
                <a:solidFill>
                  <a:srgbClr val="000000"/>
                </a:solidFill>
              </a:rPr>
            </a:br>
            <a:r>
              <a:rPr lang="en-US" dirty="0">
                <a:solidFill>
                  <a:srgbClr val="000000"/>
                </a:solidFill>
              </a:rPr>
              <a:t>search, and snap.</a:t>
            </a:r>
          </a:p>
          <a:p>
            <a:pPr marL="457200" indent="-457200">
              <a:buFont typeface="+mj-lt"/>
              <a:buAutoNum type="arabicPeriod"/>
            </a:pPr>
            <a:r>
              <a:rPr lang="en-US" dirty="0">
                <a:solidFill>
                  <a:srgbClr val="000000"/>
                </a:solidFill>
              </a:rPr>
              <a:t>Clicking on the three dots to the </a:t>
            </a:r>
            <a:br>
              <a:rPr lang="en-US" dirty="0">
                <a:solidFill>
                  <a:srgbClr val="000000"/>
                </a:solidFill>
              </a:rPr>
            </a:br>
            <a:r>
              <a:rPr lang="en-US" dirty="0">
                <a:solidFill>
                  <a:srgbClr val="000000"/>
                </a:solidFill>
              </a:rPr>
              <a:t>the right will give you the options above </a:t>
            </a:r>
            <a:br>
              <a:rPr lang="en-US" dirty="0">
                <a:solidFill>
                  <a:srgbClr val="000000"/>
                </a:solidFill>
              </a:rPr>
            </a:br>
            <a:r>
              <a:rPr lang="en-US" dirty="0">
                <a:solidFill>
                  <a:srgbClr val="000000"/>
                </a:solidFill>
              </a:rPr>
              <a:t>along with others.</a:t>
            </a:r>
          </a:p>
        </p:txBody>
      </p:sp>
      <p:pic>
        <p:nvPicPr>
          <p:cNvPr id="5" name="Picture 4" descr="Padlets screenshot">
            <a:extLst>
              <a:ext uri="{FF2B5EF4-FFF2-40B4-BE49-F238E27FC236}">
                <a16:creationId xmlns:a16="http://schemas.microsoft.com/office/drawing/2014/main" id="{115B78A1-FB83-1F73-C877-3544F1185E2C}"/>
              </a:ext>
            </a:extLst>
          </p:cNvPr>
          <p:cNvPicPr>
            <a:picLocks noChangeAspect="1"/>
          </p:cNvPicPr>
          <p:nvPr/>
        </p:nvPicPr>
        <p:blipFill rotWithShape="1">
          <a:blip r:embed="rId3"/>
          <a:srcRect t="14167" b="5833"/>
          <a:stretch/>
        </p:blipFill>
        <p:spPr>
          <a:xfrm>
            <a:off x="4267200" y="1524000"/>
            <a:ext cx="4682065" cy="2106930"/>
          </a:xfrm>
          <a:prstGeom prst="rect">
            <a:avLst/>
          </a:prstGeom>
        </p:spPr>
      </p:pic>
      <p:sp>
        <p:nvSpPr>
          <p:cNvPr id="6" name="Oval 5">
            <a:extLst>
              <a:ext uri="{FF2B5EF4-FFF2-40B4-BE49-F238E27FC236}">
                <a16:creationId xmlns:a16="http://schemas.microsoft.com/office/drawing/2014/main" id="{3B4E59A6-1C60-3D9D-0D2E-B2A13F6DF506}"/>
              </a:ext>
              <a:ext uri="{C183D7F6-B498-43B3-948B-1728B52AA6E4}">
                <adec:decorative xmlns:adec="http://schemas.microsoft.com/office/drawing/2017/decorative" val="1"/>
              </a:ext>
            </a:extLst>
          </p:cNvPr>
          <p:cNvSpPr/>
          <p:nvPr/>
        </p:nvSpPr>
        <p:spPr bwMode="auto">
          <a:xfrm>
            <a:off x="8382000" y="3169996"/>
            <a:ext cx="718456" cy="640004"/>
          </a:xfrm>
          <a:prstGeom prst="ellipse">
            <a:avLst/>
          </a:prstGeom>
          <a:noFill/>
          <a:ln w="57150" cap="flat" cmpd="sng" algn="ctr">
            <a:solidFill>
              <a:srgbClr val="C226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pic>
        <p:nvPicPr>
          <p:cNvPr id="7" name="Picture 6" descr="Post screenshot">
            <a:extLst>
              <a:ext uri="{FF2B5EF4-FFF2-40B4-BE49-F238E27FC236}">
                <a16:creationId xmlns:a16="http://schemas.microsoft.com/office/drawing/2014/main" id="{DDC873E9-9CD6-7D60-B459-A36F0D5C1D68}"/>
              </a:ext>
            </a:extLst>
          </p:cNvPr>
          <p:cNvPicPr>
            <a:picLocks noChangeAspect="1"/>
          </p:cNvPicPr>
          <p:nvPr/>
        </p:nvPicPr>
        <p:blipFill>
          <a:blip r:embed="rId4"/>
          <a:stretch>
            <a:fillRect/>
          </a:stretch>
        </p:blipFill>
        <p:spPr>
          <a:xfrm>
            <a:off x="6172200" y="4191000"/>
            <a:ext cx="2590800" cy="2017776"/>
          </a:xfrm>
          <a:prstGeom prst="rect">
            <a:avLst/>
          </a:prstGeom>
        </p:spPr>
      </p:pic>
      <p:sp>
        <p:nvSpPr>
          <p:cNvPr id="8" name="Oval 7">
            <a:extLst>
              <a:ext uri="{FF2B5EF4-FFF2-40B4-BE49-F238E27FC236}">
                <a16:creationId xmlns:a16="http://schemas.microsoft.com/office/drawing/2014/main" id="{31D3C045-714E-BC6A-32E7-50E4A79E7CC4}"/>
              </a:ext>
              <a:ext uri="{C183D7F6-B498-43B3-948B-1728B52AA6E4}">
                <adec:decorative xmlns:adec="http://schemas.microsoft.com/office/drawing/2017/decorative" val="1"/>
              </a:ext>
            </a:extLst>
          </p:cNvPr>
          <p:cNvSpPr/>
          <p:nvPr/>
        </p:nvSpPr>
        <p:spPr bwMode="auto">
          <a:xfrm>
            <a:off x="7892144" y="5333162"/>
            <a:ext cx="566056" cy="531584"/>
          </a:xfrm>
          <a:prstGeom prst="ellipse">
            <a:avLst/>
          </a:prstGeom>
          <a:noFill/>
          <a:ln w="57150" cap="flat" cmpd="sng" algn="ctr">
            <a:solidFill>
              <a:srgbClr val="C2262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28863847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2EA1-F221-894B-A437-4BDF0B98D534}"/>
              </a:ext>
            </a:extLst>
          </p:cNvPr>
          <p:cNvSpPr>
            <a:spLocks noGrp="1"/>
          </p:cNvSpPr>
          <p:nvPr>
            <p:ph type="title"/>
          </p:nvPr>
        </p:nvSpPr>
        <p:spPr/>
        <p:txBody>
          <a:bodyPr/>
          <a:lstStyle/>
          <a:p>
            <a:r>
              <a:rPr lang="en-US" dirty="0"/>
              <a:t>Whole Group Reflection: 10 mins</a:t>
            </a:r>
          </a:p>
        </p:txBody>
      </p:sp>
      <p:sp>
        <p:nvSpPr>
          <p:cNvPr id="3" name="Content Placeholder 2">
            <a:extLst>
              <a:ext uri="{FF2B5EF4-FFF2-40B4-BE49-F238E27FC236}">
                <a16:creationId xmlns:a16="http://schemas.microsoft.com/office/drawing/2014/main" id="{2E058787-CC0B-56A2-743B-E58F844E7703}"/>
              </a:ext>
            </a:extLst>
          </p:cNvPr>
          <p:cNvSpPr>
            <a:spLocks noGrp="1"/>
          </p:cNvSpPr>
          <p:nvPr>
            <p:ph idx="1"/>
          </p:nvPr>
        </p:nvSpPr>
        <p:spPr/>
        <p:txBody>
          <a:bodyPr/>
          <a:lstStyle/>
          <a:p>
            <a:pPr marL="0" indent="0">
              <a:spcBef>
                <a:spcPts val="600"/>
              </a:spcBef>
              <a:spcAft>
                <a:spcPts val="600"/>
              </a:spcAft>
              <a:buNone/>
            </a:pPr>
            <a:r>
              <a:rPr lang="en-US" dirty="0"/>
              <a:t>CHAT: Share any of your reflections on how MLR “Co-Crafting Questions and Problems”:</a:t>
            </a:r>
          </a:p>
          <a:p>
            <a:pPr marL="628650" lvl="2" indent="-342900">
              <a:spcBef>
                <a:spcPts val="600"/>
              </a:spcBef>
              <a:spcAft>
                <a:spcPts val="600"/>
              </a:spcAft>
              <a:buClr>
                <a:srgbClr val="C2262C"/>
              </a:buClr>
              <a:buFont typeface="Wingdings" panose="05000000000000000000" pitchFamily="2" charset="2"/>
              <a:buChar char="Ø"/>
            </a:pPr>
            <a:r>
              <a:rPr lang="en-US" sz="2200" dirty="0"/>
              <a:t>Allowed you to get inside of a context before feeling pressure to produce answers?</a:t>
            </a:r>
          </a:p>
          <a:p>
            <a:pPr marL="0" lvl="1" indent="0">
              <a:spcBef>
                <a:spcPts val="600"/>
              </a:spcBef>
              <a:spcAft>
                <a:spcPts val="600"/>
              </a:spcAft>
              <a:buNone/>
            </a:pPr>
            <a:r>
              <a:rPr lang="en-US" altLang="en-US" sz="2200" dirty="0"/>
              <a:t>We will give you a minute to jot down notes in your Participant Materials about Phase 1 (page 2).  </a:t>
            </a:r>
          </a:p>
          <a:p>
            <a:pPr marL="742950" lvl="2" indent="-457200">
              <a:spcBef>
                <a:spcPts val="600"/>
              </a:spcBef>
              <a:spcAft>
                <a:spcPts val="6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600"/>
              </a:spcAft>
              <a:buClr>
                <a:srgbClr val="C2262C"/>
              </a:buClr>
              <a:buFont typeface="Wingdings" panose="05000000000000000000" pitchFamily="2" charset="2"/>
              <a:buChar char="Ø"/>
            </a:pPr>
            <a:r>
              <a:rPr lang="en-US" sz="2200" dirty="0"/>
              <a:t>What teacher moves and/or norms were used?</a:t>
            </a:r>
            <a:endParaRPr lang="en-US" dirty="0"/>
          </a:p>
          <a:p>
            <a:pPr marL="0" indent="0">
              <a:buNone/>
            </a:pPr>
            <a:endParaRPr lang="en-US" dirty="0"/>
          </a:p>
        </p:txBody>
      </p:sp>
      <p:pic>
        <p:nvPicPr>
          <p:cNvPr id="4" name="Picture 2">
            <a:extLst>
              <a:ext uri="{FF2B5EF4-FFF2-40B4-BE49-F238E27FC236}">
                <a16:creationId xmlns:a16="http://schemas.microsoft.com/office/drawing/2014/main" id="{960DF545-982C-9F53-022E-A3C18DA60AF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73062"/>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422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7964487" cy="1362075"/>
          </a:xfrm>
        </p:spPr>
        <p:txBody>
          <a:bodyPr/>
          <a:lstStyle/>
          <a:p>
            <a:r>
              <a:rPr lang="en-US" sz="3600" dirty="0"/>
              <a:t>Phase 2: pose a Problem </a:t>
            </a:r>
            <a:br>
              <a:rPr lang="en-US" sz="3600" dirty="0"/>
            </a:br>
            <a:r>
              <a:rPr lang="en-US" sz="3600" dirty="0"/>
              <a:t>(40 minutes)</a:t>
            </a:r>
          </a:p>
        </p:txBody>
      </p:sp>
    </p:spTree>
    <p:extLst>
      <p:ext uri="{BB962C8B-B14F-4D97-AF65-F5344CB8AC3E}">
        <p14:creationId xmlns:p14="http://schemas.microsoft.com/office/powerpoint/2010/main" val="36280958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F6D98-FCED-1040-4360-9FED26FB795F}"/>
              </a:ext>
            </a:extLst>
          </p:cNvPr>
          <p:cNvSpPr>
            <a:spLocks noGrp="1"/>
          </p:cNvSpPr>
          <p:nvPr>
            <p:ph type="title"/>
          </p:nvPr>
        </p:nvSpPr>
        <p:spPr/>
        <p:txBody>
          <a:bodyPr/>
          <a:lstStyle/>
          <a:p>
            <a:r>
              <a:rPr lang="en-US" altLang="en-US" dirty="0">
                <a:sym typeface="Helvetica" pitchFamily="2" charset="0"/>
              </a:rPr>
              <a:t>Diagnostic Teaching: Phase 2</a:t>
            </a:r>
            <a:endParaRPr lang="en-US" dirty="0"/>
          </a:p>
        </p:txBody>
      </p:sp>
      <p:pic>
        <p:nvPicPr>
          <p:cNvPr id="4" name="Picture 3" descr="The First Two Thirds: Launch; Pose a Problem; Workshop; Post, Share, Comment&#10;&#10;The Last Third: Strategic Teacher-led Discussion; Focus Problem">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65394" y="1524000"/>
            <a:ext cx="7213212" cy="4805363"/>
          </a:xfrm>
          <a:prstGeom prst="rect">
            <a:avLst/>
          </a:prstGeom>
        </p:spPr>
      </p:pic>
      <p:sp>
        <p:nvSpPr>
          <p:cNvPr id="6" name="Diagonal Stripe 5">
            <a:extLst>
              <a:ext uri="{FF2B5EF4-FFF2-40B4-BE49-F238E27FC236}">
                <a16:creationId xmlns:a16="http://schemas.microsoft.com/office/drawing/2014/main" id="{765F3063-8638-4FB3-8506-FFB465D65078}"/>
              </a:ext>
              <a:ext uri="{C183D7F6-B498-43B3-948B-1728B52AA6E4}">
                <adec:decorative xmlns:adec="http://schemas.microsoft.com/office/drawing/2017/decorative" val="1"/>
              </a:ext>
            </a:extLst>
          </p:cNvPr>
          <p:cNvSpPr/>
          <p:nvPr/>
        </p:nvSpPr>
        <p:spPr bwMode="auto">
          <a:xfrm rot="2228485">
            <a:off x="2317294" y="1953323"/>
            <a:ext cx="853586" cy="636975"/>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7" name="TextBox 6">
            <a:extLst>
              <a:ext uri="{FF2B5EF4-FFF2-40B4-BE49-F238E27FC236}">
                <a16:creationId xmlns:a16="http://schemas.microsoft.com/office/drawing/2014/main" id="{79C39919-BDF0-4D4E-893E-995535291117}"/>
              </a:ext>
            </a:extLst>
          </p:cNvPr>
          <p:cNvSpPr txBox="1"/>
          <p:nvPr/>
        </p:nvSpPr>
        <p:spPr>
          <a:xfrm>
            <a:off x="2324101" y="2002718"/>
            <a:ext cx="838200" cy="323165"/>
          </a:xfrm>
          <a:prstGeom prst="rect">
            <a:avLst/>
          </a:prstGeom>
          <a:noFill/>
        </p:spPr>
        <p:txBody>
          <a:bodyPr wrap="square" rtlCol="0">
            <a:spAutoFit/>
          </a:bodyPr>
          <a:lstStyle/>
          <a:p>
            <a:pPr algn="ctr"/>
            <a:r>
              <a:rPr lang="en-US" sz="1500" dirty="0">
                <a:latin typeface="+mn-lt"/>
              </a:rPr>
              <a:t>Page 2</a:t>
            </a:r>
          </a:p>
        </p:txBody>
      </p:sp>
      <p:sp>
        <p:nvSpPr>
          <p:cNvPr id="9" name="Rectangle 8">
            <a:extLst>
              <a:ext uri="{FF2B5EF4-FFF2-40B4-BE49-F238E27FC236}">
                <a16:creationId xmlns:a16="http://schemas.microsoft.com/office/drawing/2014/main" id="{EA458B7E-8E08-43F0-A1F9-8A50FC8C1F43}"/>
              </a:ext>
              <a:ext uri="{C183D7F6-B498-43B3-948B-1728B52AA6E4}">
                <adec:decorative xmlns:adec="http://schemas.microsoft.com/office/drawing/2017/decorative" val="1"/>
              </a:ext>
            </a:extLst>
          </p:cNvPr>
          <p:cNvSpPr/>
          <p:nvPr/>
        </p:nvSpPr>
        <p:spPr bwMode="auto">
          <a:xfrm>
            <a:off x="2209801" y="2275620"/>
            <a:ext cx="1066800" cy="609397"/>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8231928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B5758A-9831-5803-6579-D248592BE441}"/>
              </a:ext>
            </a:extLst>
          </p:cNvPr>
          <p:cNvSpPr>
            <a:spLocks noGrp="1"/>
          </p:cNvSpPr>
          <p:nvPr>
            <p:ph type="title"/>
          </p:nvPr>
        </p:nvSpPr>
        <p:spPr>
          <a:xfrm>
            <a:off x="609600" y="302583"/>
            <a:ext cx="8534400" cy="914400"/>
          </a:xfrm>
        </p:spPr>
        <p:txBody>
          <a:bodyPr/>
          <a:lstStyle/>
          <a:p>
            <a:pPr algn="l" rtl="0" eaLnBrk="0" fontAlgn="base" hangingPunct="0"/>
            <a:r>
              <a:rPr lang="en-US" sz="3400" b="0" kern="1200" dirty="0">
                <a:solidFill>
                  <a:srgbClr val="000000"/>
                </a:solidFill>
                <a:effectLst/>
                <a:latin typeface="Arial" panose="020B0604020202020204" pitchFamily="34" charset="0"/>
                <a:ea typeface="MS PGothic" panose="020B0600070205080204" pitchFamily="34" charset="-128"/>
                <a:cs typeface="+mn-cs"/>
              </a:rPr>
              <a:t>Answer These Questions</a:t>
            </a:r>
            <a:endParaRPr lang="en-US" dirty="0">
              <a:effectLst/>
            </a:endParaRPr>
          </a:p>
        </p:txBody>
      </p:sp>
      <p:sp>
        <p:nvSpPr>
          <p:cNvPr id="6" name="Content Placeholder 5">
            <a:extLst>
              <a:ext uri="{FF2B5EF4-FFF2-40B4-BE49-F238E27FC236}">
                <a16:creationId xmlns:a16="http://schemas.microsoft.com/office/drawing/2014/main" id="{827257B1-4B79-1557-E2AB-5D05947606BF}"/>
              </a:ext>
            </a:extLst>
          </p:cNvPr>
          <p:cNvSpPr>
            <a:spLocks noGrp="1"/>
          </p:cNvSpPr>
          <p:nvPr>
            <p:ph idx="1"/>
          </p:nvPr>
        </p:nvSpPr>
        <p:spPr/>
        <p:txBody>
          <a:bodyPr/>
          <a:lstStyle/>
          <a:p>
            <a:pPr marL="0" indent="0">
              <a:spcAft>
                <a:spcPts val="600"/>
              </a:spcAft>
              <a:buNone/>
            </a:pPr>
            <a:r>
              <a:rPr lang="en-US" dirty="0"/>
              <a:t>CHAT: Look at Steven’s recipe below and answer: </a:t>
            </a:r>
          </a:p>
          <a:p>
            <a:pPr marL="800100" lvl="1" indent="-342900">
              <a:spcBef>
                <a:spcPts val="600"/>
              </a:spcBef>
              <a:spcAft>
                <a:spcPts val="600"/>
              </a:spcAft>
              <a:buClr>
                <a:srgbClr val="C2262C"/>
              </a:buClr>
              <a:buFont typeface="Wingdings" pitchFamily="2" charset="2"/>
              <a:buChar char="Ø"/>
            </a:pPr>
            <a:r>
              <a:rPr lang="en-US" sz="2200" dirty="0"/>
              <a:t>What do you notice? </a:t>
            </a:r>
          </a:p>
          <a:p>
            <a:pPr marL="800100" lvl="1" indent="-342900">
              <a:spcBef>
                <a:spcPts val="600"/>
              </a:spcBef>
              <a:spcAft>
                <a:spcPts val="600"/>
              </a:spcAft>
              <a:buClr>
                <a:srgbClr val="C2262C"/>
              </a:buClr>
              <a:buFont typeface="Wingdings" pitchFamily="2" charset="2"/>
              <a:buChar char="Ø"/>
            </a:pPr>
            <a:r>
              <a:rPr lang="en-US" sz="2200" dirty="0"/>
              <a:t>What do you wonder? </a:t>
            </a:r>
            <a:endParaRPr lang="en-US" sz="2200" dirty="0">
              <a:solidFill>
                <a:srgbClr val="C00000"/>
              </a:solidFill>
            </a:endParaRPr>
          </a:p>
          <a:p>
            <a:pPr marL="0" indent="0">
              <a:buNone/>
            </a:pPr>
            <a:r>
              <a:rPr lang="en-US" altLang="en-US" dirty="0">
                <a:sym typeface="Helvetica" pitchFamily="2" charset="0"/>
              </a:rPr>
              <a:t>Steven’s Award-Winning Mix:</a:t>
            </a:r>
          </a:p>
          <a:p>
            <a:pPr>
              <a:lnSpc>
                <a:spcPct val="50000"/>
              </a:lnSpc>
            </a:pPr>
            <a:r>
              <a:rPr lang="en-US" altLang="en-US" dirty="0">
                <a:sym typeface="Helvetica" pitchFamily="2" charset="0"/>
              </a:rPr>
              <a:t>1 part Chocolate Syrup</a:t>
            </a:r>
          </a:p>
          <a:p>
            <a:pPr>
              <a:lnSpc>
                <a:spcPct val="50000"/>
              </a:lnSpc>
            </a:pPr>
            <a:r>
              <a:rPr lang="en-US" altLang="en-US" dirty="0">
                <a:sym typeface="Helvetica" pitchFamily="2" charset="0"/>
              </a:rPr>
              <a:t>2 parts Ice-Cold Milk</a:t>
            </a:r>
          </a:p>
        </p:txBody>
      </p:sp>
      <p:sp>
        <p:nvSpPr>
          <p:cNvPr id="21" name="TextBox 20">
            <a:extLst>
              <a:ext uri="{FF2B5EF4-FFF2-40B4-BE49-F238E27FC236}">
                <a16:creationId xmlns:a16="http://schemas.microsoft.com/office/drawing/2014/main" id="{C839E852-1DAD-4AB0-B31F-89349D4BC8BC}"/>
              </a:ext>
            </a:extLst>
          </p:cNvPr>
          <p:cNvSpPr txBox="1"/>
          <p:nvPr/>
        </p:nvSpPr>
        <p:spPr>
          <a:xfrm>
            <a:off x="6908801" y="6128084"/>
            <a:ext cx="1971673" cy="307777"/>
          </a:xfrm>
          <a:prstGeom prst="rect">
            <a:avLst/>
          </a:prstGeom>
          <a:noFill/>
        </p:spPr>
        <p:txBody>
          <a:bodyPr wrap="square" rtlCol="0">
            <a:spAutoFit/>
          </a:bodyPr>
          <a:lstStyle/>
          <a:p>
            <a:pPr algn="r"/>
            <a:r>
              <a:rPr lang="en-US" sz="1400" b="0" dirty="0">
                <a:solidFill>
                  <a:srgbClr val="245D90"/>
                </a:solidFill>
                <a:latin typeface="+mj-lt"/>
              </a:rPr>
              <a:t>[1–2 minutes]</a:t>
            </a:r>
          </a:p>
        </p:txBody>
      </p:sp>
      <p:sp>
        <p:nvSpPr>
          <p:cNvPr id="4" name="Oval 3">
            <a:extLst>
              <a:ext uri="{FF2B5EF4-FFF2-40B4-BE49-F238E27FC236}">
                <a16:creationId xmlns:a16="http://schemas.microsoft.com/office/drawing/2014/main" id="{4D6E47D3-390D-49B7-BB30-9E7D9E0256D9}"/>
              </a:ext>
              <a:ext uri="{C183D7F6-B498-43B3-948B-1728B52AA6E4}">
                <adec:decorative xmlns:adec="http://schemas.microsoft.com/office/drawing/2017/decorative" val="1"/>
              </a:ext>
            </a:extLst>
          </p:cNvPr>
          <p:cNvSpPr/>
          <p:nvPr/>
        </p:nvSpPr>
        <p:spPr bwMode="auto">
          <a:xfrm>
            <a:off x="1253236" y="5943600"/>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pic>
        <p:nvPicPr>
          <p:cNvPr id="9" name="Picture 8">
            <a:extLst>
              <a:ext uri="{FF2B5EF4-FFF2-40B4-BE49-F238E27FC236}">
                <a16:creationId xmlns:a16="http://schemas.microsoft.com/office/drawing/2014/main" id="{9DD69982-B1A5-4EE3-9D95-AF06E70A4F3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943600"/>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Picture 4" descr="Measuring cup of milk">
            <a:extLst>
              <a:ext uri="{FF2B5EF4-FFF2-40B4-BE49-F238E27FC236}">
                <a16:creationId xmlns:a16="http://schemas.microsoft.com/office/drawing/2014/main" id="{3F060721-4D35-4F7E-8EC5-8DDABD8FC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5650" y="4440074"/>
            <a:ext cx="116840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 name="Picture 5" descr="Measuring cup of milk">
            <a:extLst>
              <a:ext uri="{FF2B5EF4-FFF2-40B4-BE49-F238E27FC236}">
                <a16:creationId xmlns:a16="http://schemas.microsoft.com/office/drawing/2014/main" id="{E1CB353C-2922-4C8F-AA96-9F6342E3E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509" y="4317048"/>
            <a:ext cx="116840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 name="Picture 6" descr="Measuring cup of chocolate syrup">
            <a:extLst>
              <a:ext uri="{FF2B5EF4-FFF2-40B4-BE49-F238E27FC236}">
                <a16:creationId xmlns:a16="http://schemas.microsoft.com/office/drawing/2014/main" id="{96F4DDD9-74D6-4D3B-B3B6-3AA7FA509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9940" y="3086715"/>
            <a:ext cx="1155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 name="Picture 2">
            <a:extLst>
              <a:ext uri="{FF2B5EF4-FFF2-40B4-BE49-F238E27FC236}">
                <a16:creationId xmlns:a16="http://schemas.microsoft.com/office/drawing/2014/main" id="{3F33B8D8-58D4-481C-A824-18B171F22D8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0374" y="180664"/>
            <a:ext cx="1400100" cy="8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813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9306-F6E6-D2ED-03E7-B9EC00B8BE39}"/>
              </a:ext>
            </a:extLst>
          </p:cNvPr>
          <p:cNvSpPr>
            <a:spLocks noGrp="1"/>
          </p:cNvSpPr>
          <p:nvPr>
            <p:ph type="title"/>
          </p:nvPr>
        </p:nvSpPr>
        <p:spPr>
          <a:xfrm>
            <a:off x="533400" y="304800"/>
            <a:ext cx="8610600" cy="914400"/>
          </a:xfrm>
        </p:spPr>
        <p:txBody>
          <a:bodyPr/>
          <a:lstStyle/>
          <a:p>
            <a:pPr algn="l"/>
            <a:r>
              <a:rPr lang="en-US" altLang="en-US" dirty="0">
                <a:sym typeface="Helvetica" pitchFamily="2" charset="0"/>
              </a:rPr>
              <a:t>Answer These Questions</a:t>
            </a:r>
            <a:endParaRPr lang="en-US" dirty="0"/>
          </a:p>
        </p:txBody>
      </p:sp>
      <p:sp>
        <p:nvSpPr>
          <p:cNvPr id="3" name="Content Placeholder 2">
            <a:extLst>
              <a:ext uri="{FF2B5EF4-FFF2-40B4-BE49-F238E27FC236}">
                <a16:creationId xmlns:a16="http://schemas.microsoft.com/office/drawing/2014/main" id="{CA6A1039-79D4-283D-8C25-BD02EF33ECBF}"/>
              </a:ext>
            </a:extLst>
          </p:cNvPr>
          <p:cNvSpPr>
            <a:spLocks noGrp="1"/>
          </p:cNvSpPr>
          <p:nvPr>
            <p:ph idx="1"/>
          </p:nvPr>
        </p:nvSpPr>
        <p:spPr>
          <a:xfrm>
            <a:off x="609600" y="1493325"/>
            <a:ext cx="7924800" cy="1583690"/>
          </a:xfrm>
        </p:spPr>
        <p:txBody>
          <a:bodyPr/>
          <a:lstStyle/>
          <a:p>
            <a:pPr marL="0" indent="0">
              <a:spcBef>
                <a:spcPts val="600"/>
              </a:spcBef>
              <a:spcAft>
                <a:spcPts val="600"/>
              </a:spcAft>
              <a:buNone/>
            </a:pPr>
            <a:r>
              <a:rPr lang="en-US" altLang="en-US" dirty="0">
                <a:sym typeface="Helvetica" pitchFamily="2" charset="0"/>
              </a:rPr>
              <a:t>CHAT: Share your answers to these questions:</a:t>
            </a:r>
          </a:p>
          <a:p>
            <a:pPr marL="800100" lvl="1" indent="-342900">
              <a:spcBef>
                <a:spcPts val="600"/>
              </a:spcBef>
              <a:spcAft>
                <a:spcPts val="600"/>
              </a:spcAft>
              <a:buClr>
                <a:srgbClr val="C2262C"/>
              </a:buClr>
              <a:buFont typeface="Wingdings" panose="05000000000000000000" pitchFamily="2" charset="2"/>
              <a:buChar char="Ø"/>
            </a:pPr>
            <a:r>
              <a:rPr lang="en-US" altLang="en-US" dirty="0">
                <a:sym typeface="Helvetica" pitchFamily="2" charset="0"/>
              </a:rPr>
              <a:t>What are the parts in Steven’s recipe? </a:t>
            </a:r>
          </a:p>
          <a:p>
            <a:pPr marL="800100" lvl="1" indent="-342900">
              <a:spcBef>
                <a:spcPts val="600"/>
              </a:spcBef>
              <a:spcAft>
                <a:spcPts val="600"/>
              </a:spcAft>
              <a:buClr>
                <a:srgbClr val="C2262C"/>
              </a:buClr>
              <a:buFont typeface="Wingdings" panose="05000000000000000000" pitchFamily="2" charset="2"/>
              <a:buChar char="Ø"/>
            </a:pPr>
            <a:r>
              <a:rPr lang="en-US" altLang="en-US" dirty="0">
                <a:sym typeface="Helvetica" pitchFamily="2" charset="0"/>
              </a:rPr>
              <a:t>What is the whole?</a:t>
            </a:r>
          </a:p>
          <a:p>
            <a:endParaRPr lang="en-US" dirty="0"/>
          </a:p>
        </p:txBody>
      </p:sp>
      <p:pic>
        <p:nvPicPr>
          <p:cNvPr id="4" name="Picture 2">
            <a:extLst>
              <a:ext uri="{FF2B5EF4-FFF2-40B4-BE49-F238E27FC236}">
                <a16:creationId xmlns:a16="http://schemas.microsoft.com/office/drawing/2014/main" id="{5701BD3F-8C36-4E01-BF03-2B2F2BB873E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859" y="172648"/>
            <a:ext cx="1321000" cy="93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19">
            <a:extLst>
              <a:ext uri="{FF2B5EF4-FFF2-40B4-BE49-F238E27FC236}">
                <a16:creationId xmlns:a16="http://schemas.microsoft.com/office/drawing/2014/main" id="{7E121158-40BF-4DFD-B872-4EBA606D9F7C}"/>
              </a:ext>
              <a:ext uri="{C183D7F6-B498-43B3-948B-1728B52AA6E4}">
                <adec:decorative xmlns:adec="http://schemas.microsoft.com/office/drawing/2017/decorative" val="1"/>
              </a:ext>
            </a:extLst>
          </p:cNvPr>
          <p:cNvSpPr>
            <a:spLocks/>
          </p:cNvSpPr>
          <p:nvPr/>
        </p:nvSpPr>
        <p:spPr bwMode="auto">
          <a:xfrm>
            <a:off x="4098698" y="3474733"/>
            <a:ext cx="310774" cy="22459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18" name="Rectangle 3">
            <a:extLst>
              <a:ext uri="{FF2B5EF4-FFF2-40B4-BE49-F238E27FC236}">
                <a16:creationId xmlns:a16="http://schemas.microsoft.com/office/drawing/2014/main" id="{FBC82916-0D72-4096-97CF-3D5FC05AF25F}"/>
              </a:ext>
            </a:extLst>
          </p:cNvPr>
          <p:cNvSpPr>
            <a:spLocks/>
          </p:cNvSpPr>
          <p:nvPr/>
        </p:nvSpPr>
        <p:spPr bwMode="auto">
          <a:xfrm>
            <a:off x="533400" y="3313306"/>
            <a:ext cx="3510348" cy="49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50800" bIns="50800" anchor="ct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latin typeface="+mj-lt"/>
                <a:sym typeface="Helvetica" pitchFamily="2" charset="0"/>
              </a:rPr>
              <a:t>Chocolate Milk</a:t>
            </a:r>
          </a:p>
        </p:txBody>
      </p:sp>
      <p:sp>
        <p:nvSpPr>
          <p:cNvPr id="42" name="Rectangle 7">
            <a:extLst>
              <a:ext uri="{FF2B5EF4-FFF2-40B4-BE49-F238E27FC236}">
                <a16:creationId xmlns:a16="http://schemas.microsoft.com/office/drawing/2014/main" id="{706A1381-58BF-4B27-9A43-DE4DC5F3C987}"/>
              </a:ext>
              <a:ext uri="{C183D7F6-B498-43B3-948B-1728B52AA6E4}">
                <adec:decorative xmlns:adec="http://schemas.microsoft.com/office/drawing/2017/decorative" val="1"/>
              </a:ext>
            </a:extLst>
          </p:cNvPr>
          <p:cNvSpPr>
            <a:spLocks/>
          </p:cNvSpPr>
          <p:nvPr/>
        </p:nvSpPr>
        <p:spPr bwMode="auto">
          <a:xfrm>
            <a:off x="7124191" y="3456017"/>
            <a:ext cx="310671" cy="22459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41" name="Rectangle 6">
            <a:extLst>
              <a:ext uri="{FF2B5EF4-FFF2-40B4-BE49-F238E27FC236}">
                <a16:creationId xmlns:a16="http://schemas.microsoft.com/office/drawing/2014/main" id="{51A1DD93-8BF9-488B-809F-7206E509B2A3}"/>
              </a:ext>
            </a:extLst>
          </p:cNvPr>
          <p:cNvSpPr>
            <a:spLocks/>
          </p:cNvSpPr>
          <p:nvPr/>
        </p:nvSpPr>
        <p:spPr bwMode="auto">
          <a:xfrm>
            <a:off x="7601524" y="3395189"/>
            <a:ext cx="901270" cy="32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whole</a:t>
            </a:r>
          </a:p>
        </p:txBody>
      </p:sp>
      <p:sp>
        <p:nvSpPr>
          <p:cNvPr id="20" name="Rectangle 4">
            <a:extLst>
              <a:ext uri="{FF2B5EF4-FFF2-40B4-BE49-F238E27FC236}">
                <a16:creationId xmlns:a16="http://schemas.microsoft.com/office/drawing/2014/main" id="{054E1EB7-FE18-4FEF-A919-5487A5445FF0}"/>
              </a:ext>
            </a:extLst>
          </p:cNvPr>
          <p:cNvSpPr>
            <a:spLocks/>
          </p:cNvSpPr>
          <p:nvPr/>
        </p:nvSpPr>
        <p:spPr bwMode="auto">
          <a:xfrm>
            <a:off x="1507958" y="4374280"/>
            <a:ext cx="848496" cy="56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50800" bIns="50800" anchor="ct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latin typeface="+mj-lt"/>
                <a:sym typeface="Helvetica" pitchFamily="2" charset="0"/>
              </a:rPr>
              <a:t>Milk</a:t>
            </a:r>
          </a:p>
        </p:txBody>
      </p:sp>
      <p:sp>
        <p:nvSpPr>
          <p:cNvPr id="32" name="Rectangle 22">
            <a:extLst>
              <a:ext uri="{FF2B5EF4-FFF2-40B4-BE49-F238E27FC236}">
                <a16:creationId xmlns:a16="http://schemas.microsoft.com/office/drawing/2014/main" id="{55F7A017-5341-4A90-AEFA-7D3C1E076728}"/>
              </a:ext>
              <a:ext uri="{C183D7F6-B498-43B3-948B-1728B52AA6E4}">
                <adec:decorative xmlns:adec="http://schemas.microsoft.com/office/drawing/2017/decorative" val="1"/>
              </a:ext>
            </a:extLst>
          </p:cNvPr>
          <p:cNvSpPr>
            <a:spLocks/>
          </p:cNvSpPr>
          <p:nvPr/>
        </p:nvSpPr>
        <p:spPr bwMode="auto">
          <a:xfrm>
            <a:off x="4111627" y="4560272"/>
            <a:ext cx="310774" cy="22459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31" name="Rectangle 21">
            <a:extLst>
              <a:ext uri="{FF2B5EF4-FFF2-40B4-BE49-F238E27FC236}">
                <a16:creationId xmlns:a16="http://schemas.microsoft.com/office/drawing/2014/main" id="{0465336C-E674-4512-AE49-85767FE45979}"/>
              </a:ext>
            </a:extLst>
          </p:cNvPr>
          <p:cNvSpPr>
            <a:spLocks/>
          </p:cNvSpPr>
          <p:nvPr/>
        </p:nvSpPr>
        <p:spPr bwMode="auto">
          <a:xfrm>
            <a:off x="4474197" y="4485407"/>
            <a:ext cx="712191" cy="32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 part</a:t>
            </a:r>
          </a:p>
        </p:txBody>
      </p:sp>
      <p:sp>
        <p:nvSpPr>
          <p:cNvPr id="38" name="Rectangle 13">
            <a:extLst>
              <a:ext uri="{FF2B5EF4-FFF2-40B4-BE49-F238E27FC236}">
                <a16:creationId xmlns:a16="http://schemas.microsoft.com/office/drawing/2014/main" id="{CC5ED595-09F1-473D-9E08-DD59F4E8C132}"/>
              </a:ext>
              <a:ext uri="{C183D7F6-B498-43B3-948B-1728B52AA6E4}">
                <adec:decorative xmlns:adec="http://schemas.microsoft.com/office/drawing/2017/decorative" val="1"/>
              </a:ext>
            </a:extLst>
          </p:cNvPr>
          <p:cNvSpPr>
            <a:spLocks/>
          </p:cNvSpPr>
          <p:nvPr/>
        </p:nvSpPr>
        <p:spPr bwMode="auto">
          <a:xfrm>
            <a:off x="7124191" y="4546235"/>
            <a:ext cx="310671" cy="22459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33" name="Rectangle 18">
            <a:extLst>
              <a:ext uri="{FF2B5EF4-FFF2-40B4-BE49-F238E27FC236}">
                <a16:creationId xmlns:a16="http://schemas.microsoft.com/office/drawing/2014/main" id="{39A5BFB8-EDAA-41E6-81A7-90D25EF75682}"/>
              </a:ext>
            </a:extLst>
          </p:cNvPr>
          <p:cNvSpPr>
            <a:spLocks/>
          </p:cNvSpPr>
          <p:nvPr/>
        </p:nvSpPr>
        <p:spPr bwMode="auto">
          <a:xfrm>
            <a:off x="4461268" y="3399868"/>
            <a:ext cx="712191" cy="32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 part</a:t>
            </a:r>
          </a:p>
        </p:txBody>
      </p:sp>
      <p:sp>
        <p:nvSpPr>
          <p:cNvPr id="37" name="Rectangle 12">
            <a:extLst>
              <a:ext uri="{FF2B5EF4-FFF2-40B4-BE49-F238E27FC236}">
                <a16:creationId xmlns:a16="http://schemas.microsoft.com/office/drawing/2014/main" id="{98556BF5-994D-423A-A57A-D023A4351EEF}"/>
              </a:ext>
            </a:extLst>
          </p:cNvPr>
          <p:cNvSpPr>
            <a:spLocks/>
          </p:cNvSpPr>
          <p:nvPr/>
        </p:nvSpPr>
        <p:spPr bwMode="auto">
          <a:xfrm>
            <a:off x="7601524" y="4485407"/>
            <a:ext cx="901270" cy="32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whole</a:t>
            </a:r>
          </a:p>
        </p:txBody>
      </p:sp>
      <p:sp>
        <p:nvSpPr>
          <p:cNvPr id="22" name="Rectangle 5">
            <a:extLst>
              <a:ext uri="{FF2B5EF4-FFF2-40B4-BE49-F238E27FC236}">
                <a16:creationId xmlns:a16="http://schemas.microsoft.com/office/drawing/2014/main" id="{CF057637-9357-4DD8-837D-C0831C22AA6D}"/>
              </a:ext>
            </a:extLst>
          </p:cNvPr>
          <p:cNvSpPr>
            <a:spLocks/>
          </p:cNvSpPr>
          <p:nvPr/>
        </p:nvSpPr>
        <p:spPr bwMode="auto">
          <a:xfrm>
            <a:off x="1440078" y="5494912"/>
            <a:ext cx="984255" cy="49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0800" tIns="50800" rIns="50800" bIns="50800" anchor="ct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dirty="0">
                <a:latin typeface="+mj-lt"/>
                <a:sym typeface="Helvetica" pitchFamily="2" charset="0"/>
              </a:rPr>
              <a:t>Syrup</a:t>
            </a:r>
          </a:p>
        </p:txBody>
      </p:sp>
      <p:sp>
        <p:nvSpPr>
          <p:cNvPr id="36" name="Rectangle 16">
            <a:extLst>
              <a:ext uri="{FF2B5EF4-FFF2-40B4-BE49-F238E27FC236}">
                <a16:creationId xmlns:a16="http://schemas.microsoft.com/office/drawing/2014/main" id="{78C59A9E-8B3F-4B0A-BE28-26DD00D5F012}"/>
              </a:ext>
              <a:ext uri="{C183D7F6-B498-43B3-948B-1728B52AA6E4}">
                <adec:decorative xmlns:adec="http://schemas.microsoft.com/office/drawing/2017/decorative" val="1"/>
              </a:ext>
            </a:extLst>
          </p:cNvPr>
          <p:cNvSpPr>
            <a:spLocks/>
          </p:cNvSpPr>
          <p:nvPr/>
        </p:nvSpPr>
        <p:spPr bwMode="auto">
          <a:xfrm>
            <a:off x="4111627" y="5655169"/>
            <a:ext cx="310774" cy="22459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35" name="Rectangle 15">
            <a:extLst>
              <a:ext uri="{FF2B5EF4-FFF2-40B4-BE49-F238E27FC236}">
                <a16:creationId xmlns:a16="http://schemas.microsoft.com/office/drawing/2014/main" id="{C52C4630-8555-4023-B176-0748DE173872}"/>
              </a:ext>
            </a:extLst>
          </p:cNvPr>
          <p:cNvSpPr>
            <a:spLocks/>
          </p:cNvSpPr>
          <p:nvPr/>
        </p:nvSpPr>
        <p:spPr bwMode="auto">
          <a:xfrm>
            <a:off x="4474197" y="5580304"/>
            <a:ext cx="712191" cy="32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 part</a:t>
            </a:r>
          </a:p>
        </p:txBody>
      </p:sp>
      <p:sp>
        <p:nvSpPr>
          <p:cNvPr id="40" name="Rectangle 10">
            <a:extLst>
              <a:ext uri="{FF2B5EF4-FFF2-40B4-BE49-F238E27FC236}">
                <a16:creationId xmlns:a16="http://schemas.microsoft.com/office/drawing/2014/main" id="{632F8A05-5566-4167-9C83-016AEEFAA10F}"/>
              </a:ext>
              <a:ext uri="{C183D7F6-B498-43B3-948B-1728B52AA6E4}">
                <adec:decorative xmlns:adec="http://schemas.microsoft.com/office/drawing/2017/decorative" val="1"/>
              </a:ext>
            </a:extLst>
          </p:cNvPr>
          <p:cNvSpPr>
            <a:spLocks/>
          </p:cNvSpPr>
          <p:nvPr/>
        </p:nvSpPr>
        <p:spPr bwMode="auto">
          <a:xfrm>
            <a:off x="7124191" y="5641132"/>
            <a:ext cx="310671" cy="22459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dirty="0"/>
          </a:p>
        </p:txBody>
      </p:sp>
      <p:sp>
        <p:nvSpPr>
          <p:cNvPr id="39" name="Rectangle 9">
            <a:extLst>
              <a:ext uri="{FF2B5EF4-FFF2-40B4-BE49-F238E27FC236}">
                <a16:creationId xmlns:a16="http://schemas.microsoft.com/office/drawing/2014/main" id="{3579ADC7-8006-4D75-BA54-2664049B5831}"/>
              </a:ext>
            </a:extLst>
          </p:cNvPr>
          <p:cNvSpPr>
            <a:spLocks/>
          </p:cNvSpPr>
          <p:nvPr/>
        </p:nvSpPr>
        <p:spPr bwMode="auto">
          <a:xfrm>
            <a:off x="7601524" y="5580304"/>
            <a:ext cx="901270" cy="32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r>
              <a:rPr lang="en-US" altLang="en-US" sz="2400" dirty="0">
                <a:latin typeface="Helvetica" pitchFamily="2" charset="0"/>
                <a:sym typeface="Helvetica" pitchFamily="2" charset="0"/>
              </a:rPr>
              <a:t>whole</a:t>
            </a:r>
          </a:p>
        </p:txBody>
      </p:sp>
      <p:sp>
        <p:nvSpPr>
          <p:cNvPr id="29" name="Line 24">
            <a:extLst>
              <a:ext uri="{FF2B5EF4-FFF2-40B4-BE49-F238E27FC236}">
                <a16:creationId xmlns:a16="http://schemas.microsoft.com/office/drawing/2014/main" id="{D2CD2B24-59F3-4875-9BF3-74716ED8C4FC}"/>
              </a:ext>
              <a:ext uri="{C183D7F6-B498-43B3-948B-1728B52AA6E4}">
                <adec:decorative xmlns:adec="http://schemas.microsoft.com/office/drawing/2017/decorative" val="1"/>
              </a:ext>
            </a:extLst>
          </p:cNvPr>
          <p:cNvSpPr>
            <a:spLocks noChangeShapeType="1"/>
          </p:cNvSpPr>
          <p:nvPr/>
        </p:nvSpPr>
        <p:spPr bwMode="auto">
          <a:xfrm>
            <a:off x="1293006" y="4167232"/>
            <a:ext cx="7469994"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30" name="Line 25">
            <a:extLst>
              <a:ext uri="{FF2B5EF4-FFF2-40B4-BE49-F238E27FC236}">
                <a16:creationId xmlns:a16="http://schemas.microsoft.com/office/drawing/2014/main" id="{DAFB909B-DC45-40A9-87F7-27B92FBCD9A9}"/>
              </a:ext>
              <a:ext uri="{C183D7F6-B498-43B3-948B-1728B52AA6E4}">
                <adec:decorative xmlns:adec="http://schemas.microsoft.com/office/drawing/2017/decorative" val="1"/>
              </a:ext>
            </a:extLst>
          </p:cNvPr>
          <p:cNvSpPr>
            <a:spLocks noChangeShapeType="1"/>
          </p:cNvSpPr>
          <p:nvPr/>
        </p:nvSpPr>
        <p:spPr bwMode="auto">
          <a:xfrm>
            <a:off x="1293006" y="5234055"/>
            <a:ext cx="7469994"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dirty="0"/>
          </a:p>
        </p:txBody>
      </p:sp>
      <p:pic>
        <p:nvPicPr>
          <p:cNvPr id="45" name="Picture 44">
            <a:extLst>
              <a:ext uri="{FF2B5EF4-FFF2-40B4-BE49-F238E27FC236}">
                <a16:creationId xmlns:a16="http://schemas.microsoft.com/office/drawing/2014/main" id="{9E9DAA02-252B-4353-BF64-D277DACCB40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26725"/>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6" name="Oval 45">
            <a:extLst>
              <a:ext uri="{FF2B5EF4-FFF2-40B4-BE49-F238E27FC236}">
                <a16:creationId xmlns:a16="http://schemas.microsoft.com/office/drawing/2014/main" id="{520FA403-E4EE-4475-AD85-A64620475EA5}"/>
              </a:ext>
              <a:ext uri="{C183D7F6-B498-43B3-948B-1728B52AA6E4}">
                <adec:decorative xmlns:adec="http://schemas.microsoft.com/office/drawing/2017/decorative" val="1"/>
              </a:ext>
            </a:extLst>
          </p:cNvPr>
          <p:cNvSpPr/>
          <p:nvPr/>
        </p:nvSpPr>
        <p:spPr bwMode="auto">
          <a:xfrm>
            <a:off x="1243775" y="6026725"/>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17642049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DBE8-F651-47BF-8247-4A93A054F945}"/>
              </a:ext>
            </a:extLst>
          </p:cNvPr>
          <p:cNvSpPr>
            <a:spLocks noGrp="1"/>
          </p:cNvSpPr>
          <p:nvPr>
            <p:ph type="title"/>
          </p:nvPr>
        </p:nvSpPr>
        <p:spPr/>
        <p:txBody>
          <a:bodyPr/>
          <a:lstStyle/>
          <a:p>
            <a:r>
              <a:rPr lang="en-US" dirty="0"/>
              <a:t>Poll Question</a:t>
            </a:r>
          </a:p>
        </p:txBody>
      </p:sp>
      <p:sp>
        <p:nvSpPr>
          <p:cNvPr id="3" name="Content Placeholder 2">
            <a:extLst>
              <a:ext uri="{FF2B5EF4-FFF2-40B4-BE49-F238E27FC236}">
                <a16:creationId xmlns:a16="http://schemas.microsoft.com/office/drawing/2014/main" id="{300272EF-B52A-4B73-A964-1908562A0D3E}"/>
              </a:ext>
            </a:extLst>
          </p:cNvPr>
          <p:cNvSpPr>
            <a:spLocks noGrp="1"/>
          </p:cNvSpPr>
          <p:nvPr>
            <p:ph idx="1"/>
          </p:nvPr>
        </p:nvSpPr>
        <p:spPr>
          <a:xfrm>
            <a:off x="609600" y="1447800"/>
            <a:ext cx="7924800" cy="4953000"/>
          </a:xfrm>
        </p:spPr>
        <p:txBody>
          <a:bodyPr/>
          <a:lstStyle/>
          <a:p>
            <a:pPr marL="0" lvl="0" indent="0">
              <a:buNone/>
              <a:defRPr/>
            </a:pPr>
            <a:r>
              <a:rPr lang="en-US" altLang="en-US" dirty="0"/>
              <a:t>Does S</a:t>
            </a:r>
            <a:r>
              <a:rPr lang="en-US" altLang="en-US" b="0" dirty="0"/>
              <a:t>teven’s recipe tell you exactly how much (quantities of) chocolate syrup and milk to use? </a:t>
            </a:r>
            <a:endParaRPr lang="en-US" altLang="en-US" dirty="0"/>
          </a:p>
          <a:p>
            <a:pPr marL="866775" lvl="1" indent="-465138">
              <a:buFont typeface="+mj-lt"/>
              <a:buAutoNum type="arabicPeriod"/>
              <a:defRPr/>
            </a:pPr>
            <a:r>
              <a:rPr lang="en-US" altLang="en-US" sz="2200" b="0" dirty="0"/>
              <a:t>Yes</a:t>
            </a:r>
          </a:p>
          <a:p>
            <a:pPr marL="866775" lvl="1" indent="-465138">
              <a:buFont typeface="+mj-lt"/>
              <a:buAutoNum type="arabicPeriod"/>
              <a:defRPr/>
            </a:pPr>
            <a:r>
              <a:rPr lang="en-US" altLang="en-US" sz="2200" b="0" dirty="0"/>
              <a:t>No</a:t>
            </a:r>
          </a:p>
          <a:p>
            <a:pPr marL="125413" indent="0">
              <a:buNone/>
              <a:defRPr/>
            </a:pPr>
            <a:r>
              <a:rPr lang="en-US" altLang="en-US" b="0" dirty="0"/>
              <a:t>Could you use Steven’s recipe to make a single glass of chocolate milk? </a:t>
            </a:r>
          </a:p>
          <a:p>
            <a:pPr marL="919163" lvl="1" indent="-457200">
              <a:buFont typeface="+mj-lt"/>
              <a:buAutoNum type="arabicPeriod"/>
              <a:defRPr/>
            </a:pPr>
            <a:r>
              <a:rPr lang="en-US" altLang="en-US" sz="2200" b="0" dirty="0"/>
              <a:t>Yes</a:t>
            </a:r>
          </a:p>
          <a:p>
            <a:pPr marL="919163" lvl="1" indent="-457200">
              <a:buFont typeface="+mj-lt"/>
              <a:buAutoNum type="arabicPeriod"/>
              <a:defRPr/>
            </a:pPr>
            <a:r>
              <a:rPr lang="en-US" altLang="en-US" sz="2200" dirty="0"/>
              <a:t>No</a:t>
            </a:r>
            <a:endParaRPr lang="en-US" altLang="en-US" sz="2200" b="0" dirty="0"/>
          </a:p>
          <a:p>
            <a:pPr marL="125413" indent="0">
              <a:buNone/>
              <a:defRPr/>
            </a:pPr>
            <a:r>
              <a:rPr lang="en-US" altLang="en-US" b="0" dirty="0"/>
              <a:t>Could you use this recipe to make enough for a large team of people? </a:t>
            </a:r>
          </a:p>
          <a:p>
            <a:pPr marL="919163" lvl="1" indent="-457200">
              <a:buFont typeface="+mj-lt"/>
              <a:buAutoNum type="arabicPeriod"/>
              <a:defRPr/>
            </a:pPr>
            <a:r>
              <a:rPr lang="en-US" sz="2200" dirty="0"/>
              <a:t>Yes</a:t>
            </a:r>
          </a:p>
          <a:p>
            <a:pPr marL="919163" lvl="1" indent="-457200">
              <a:buFont typeface="+mj-lt"/>
              <a:buAutoNum type="arabicPeriod"/>
              <a:defRPr/>
            </a:pPr>
            <a:r>
              <a:rPr lang="en-US" sz="2200" dirty="0"/>
              <a:t>No</a:t>
            </a:r>
          </a:p>
        </p:txBody>
      </p:sp>
      <p:pic>
        <p:nvPicPr>
          <p:cNvPr id="5" name="Picture 2">
            <a:extLst>
              <a:ext uri="{FF2B5EF4-FFF2-40B4-BE49-F238E27FC236}">
                <a16:creationId xmlns:a16="http://schemas.microsoft.com/office/drawing/2014/main" id="{52D86A7B-302F-8A14-698C-9058E35027C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900" y="4191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6545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Welcome Back!</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97366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7DB782-FA41-AE47-BC1D-4DC9DD54C90C}"/>
              </a:ext>
            </a:extLst>
          </p:cNvPr>
          <p:cNvSpPr>
            <a:spLocks noGrp="1"/>
          </p:cNvSpPr>
          <p:nvPr>
            <p:ph type="title"/>
          </p:nvPr>
        </p:nvSpPr>
        <p:spPr>
          <a:xfrm>
            <a:off x="190207" y="304800"/>
            <a:ext cx="8953792" cy="914400"/>
          </a:xfrm>
        </p:spPr>
        <p:txBody>
          <a:bodyPr/>
          <a:lstStyle/>
          <a:p>
            <a:pPr algn="l"/>
            <a:r>
              <a:rPr lang="en-US" altLang="en-US" dirty="0">
                <a:sym typeface="Helvetica" pitchFamily="2" charset="0"/>
              </a:rPr>
              <a:t>How Does Steven’s Recipe Compare? </a:t>
            </a:r>
            <a:endParaRPr lang="en-US" dirty="0"/>
          </a:p>
        </p:txBody>
      </p:sp>
      <p:sp>
        <p:nvSpPr>
          <p:cNvPr id="5" name="Content Placeholder 4">
            <a:extLst>
              <a:ext uri="{FF2B5EF4-FFF2-40B4-BE49-F238E27FC236}">
                <a16:creationId xmlns:a16="http://schemas.microsoft.com/office/drawing/2014/main" id="{9A2FEF3C-D47F-5508-BE61-C50B9EA79D63}"/>
              </a:ext>
            </a:extLst>
          </p:cNvPr>
          <p:cNvSpPr>
            <a:spLocks noGrp="1"/>
          </p:cNvSpPr>
          <p:nvPr>
            <p:ph idx="1"/>
          </p:nvPr>
        </p:nvSpPr>
        <p:spPr>
          <a:xfrm>
            <a:off x="457200" y="1828800"/>
            <a:ext cx="3733800" cy="3951288"/>
          </a:xfrm>
        </p:spPr>
        <p:txBody>
          <a:bodyPr/>
          <a:lstStyle/>
          <a:p>
            <a:pPr marL="0" indent="0">
              <a:spcAft>
                <a:spcPts val="1200"/>
              </a:spcAft>
              <a:buNone/>
            </a:pPr>
            <a:r>
              <a:rPr lang="en-US" altLang="en-US" dirty="0"/>
              <a:t>CHAT: Answer whether you think:</a:t>
            </a:r>
          </a:p>
          <a:p>
            <a:pPr marL="409575" indent="-392113">
              <a:spcAft>
                <a:spcPts val="1200"/>
              </a:spcAft>
              <a:buClr>
                <a:srgbClr val="C2262C"/>
              </a:buClr>
              <a:buFont typeface="Wingdings" panose="05000000000000000000" pitchFamily="2" charset="2"/>
              <a:buChar char="Ø"/>
            </a:pPr>
            <a:r>
              <a:rPr lang="en-US" altLang="en-US" dirty="0"/>
              <a:t>Steven’s recipe is more intense, less intense, or the same as the two recipes from the video?  </a:t>
            </a:r>
          </a:p>
        </p:txBody>
      </p:sp>
      <p:pic>
        <p:nvPicPr>
          <p:cNvPr id="14" name="Picture 3" descr="Two glasses of milk and chocolate syrup not mixed up. Glass on the left has 4 ounces of chocolate syrup; glass on the right has 8 ounces of chocolate syrup.">
            <a:extLst>
              <a:ext uri="{FF2B5EF4-FFF2-40B4-BE49-F238E27FC236}">
                <a16:creationId xmlns:a16="http://schemas.microsoft.com/office/drawing/2014/main" id="{1EC13E03-51DB-4D4F-ADE3-E417EA831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057400"/>
            <a:ext cx="4762793" cy="352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CAF5E32-0840-459E-B162-55F22092F2B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943600"/>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Oval 8">
            <a:extLst>
              <a:ext uri="{FF2B5EF4-FFF2-40B4-BE49-F238E27FC236}">
                <a16:creationId xmlns:a16="http://schemas.microsoft.com/office/drawing/2014/main" id="{D56E2959-0762-4476-9DCD-427509BBB6A1}"/>
              </a:ext>
              <a:ext uri="{C183D7F6-B498-43B3-948B-1728B52AA6E4}">
                <adec:decorative xmlns:adec="http://schemas.microsoft.com/office/drawing/2017/decorative" val="1"/>
              </a:ext>
            </a:extLst>
          </p:cNvPr>
          <p:cNvSpPr/>
          <p:nvPr/>
        </p:nvSpPr>
        <p:spPr bwMode="auto">
          <a:xfrm>
            <a:off x="1243775" y="5943600"/>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pic>
        <p:nvPicPr>
          <p:cNvPr id="7" name="Picture 2">
            <a:extLst>
              <a:ext uri="{FF2B5EF4-FFF2-40B4-BE49-F238E27FC236}">
                <a16:creationId xmlns:a16="http://schemas.microsoft.com/office/drawing/2014/main" id="{3F33B8D8-58D4-481C-A824-18B171F22D8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293" y="470371"/>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5894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C75D-1A09-4CA5-B361-47FACFBDB500}"/>
              </a:ext>
            </a:extLst>
          </p:cNvPr>
          <p:cNvSpPr>
            <a:spLocks noGrp="1"/>
          </p:cNvSpPr>
          <p:nvPr>
            <p:ph type="title"/>
          </p:nvPr>
        </p:nvSpPr>
        <p:spPr/>
        <p:txBody>
          <a:bodyPr/>
          <a:lstStyle/>
          <a:p>
            <a:r>
              <a:rPr lang="en-US" dirty="0"/>
              <a:t>Team Time: 20 minutes</a:t>
            </a:r>
          </a:p>
        </p:txBody>
      </p:sp>
      <p:sp>
        <p:nvSpPr>
          <p:cNvPr id="3" name="Content Placeholder 2">
            <a:extLst>
              <a:ext uri="{FF2B5EF4-FFF2-40B4-BE49-F238E27FC236}">
                <a16:creationId xmlns:a16="http://schemas.microsoft.com/office/drawing/2014/main" id="{F7529EE6-5175-48A2-B0C5-C9F9CE18DE12}"/>
              </a:ext>
            </a:extLst>
          </p:cNvPr>
          <p:cNvSpPr>
            <a:spLocks noGrp="1"/>
          </p:cNvSpPr>
          <p:nvPr>
            <p:ph idx="1"/>
          </p:nvPr>
        </p:nvSpPr>
        <p:spPr>
          <a:xfrm>
            <a:off x="609600" y="1371600"/>
            <a:ext cx="7924800" cy="4953000"/>
          </a:xfrm>
        </p:spPr>
        <p:txBody>
          <a:bodyPr/>
          <a:lstStyle/>
          <a:p>
            <a:pPr marL="457200" indent="-457200">
              <a:buFont typeface="+mj-lt"/>
              <a:buAutoNum type="arabicPeriod"/>
            </a:pPr>
            <a:r>
              <a:rPr lang="en-US" dirty="0"/>
              <a:t>Individually, fill in the missing values (in the worksheet). Go to Worksheet 1 in the Participant Materials (page 16). </a:t>
            </a:r>
            <a:r>
              <a:rPr lang="en-US" sz="1800" dirty="0">
                <a:solidFill>
                  <a:schemeClr val="tx2"/>
                </a:solidFill>
              </a:rPr>
              <a:t>(5 minutes)</a:t>
            </a:r>
          </a:p>
          <a:p>
            <a:pPr marL="457200" indent="-457200">
              <a:buFont typeface="+mj-lt"/>
              <a:buAutoNum type="arabicPeriod"/>
            </a:pPr>
            <a:r>
              <a:rPr lang="en-US" dirty="0"/>
              <a:t>In Team Time: </a:t>
            </a:r>
            <a:r>
              <a:rPr lang="en-US" sz="1800" dirty="0">
                <a:solidFill>
                  <a:schemeClr val="tx2"/>
                </a:solidFill>
              </a:rPr>
              <a:t>(15 minutes)</a:t>
            </a:r>
          </a:p>
          <a:p>
            <a:pPr lvl="1"/>
            <a:r>
              <a:rPr lang="en-US" altLang="en-US" sz="2200" dirty="0">
                <a:latin typeface="Arial" panose="020B0604020202020204" pitchFamily="34" charset="0"/>
                <a:cs typeface="Arial" panose="020B0604020202020204" pitchFamily="34" charset="0"/>
              </a:rPr>
              <a:t>Agree on the values you have created. </a:t>
            </a:r>
            <a:endParaRPr lang="en-US" altLang="en-US" sz="2200" strike="sngStrike" dirty="0">
              <a:latin typeface="Arial" panose="020B0604020202020204" pitchFamily="34" charset="0"/>
              <a:cs typeface="Arial" panose="020B0604020202020204" pitchFamily="34" charset="0"/>
            </a:endParaRPr>
          </a:p>
          <a:p>
            <a:pPr lvl="1"/>
            <a:r>
              <a:rPr lang="en-US" altLang="en-US" sz="2200" dirty="0">
                <a:latin typeface="Arial" panose="020B0604020202020204" pitchFamily="34" charset="0"/>
                <a:cs typeface="Arial" panose="020B0604020202020204" pitchFamily="34" charset="0"/>
              </a:rPr>
              <a:t>Discuss three questions:</a:t>
            </a:r>
          </a:p>
          <a:p>
            <a:pPr marL="1233487" lvl="3" indent="-3429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Which parts of this table always stayed the same?</a:t>
            </a:r>
          </a:p>
          <a:p>
            <a:pPr marL="1233487" lvl="3" indent="-3429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Why do they stay the same?</a:t>
            </a:r>
          </a:p>
          <a:p>
            <a:pPr marL="1233487" lvl="3" indent="-342900">
              <a:buFont typeface="Courier New" panose="02070309020205020404" pitchFamily="49" charset="0"/>
              <a:buChar char="o"/>
            </a:pPr>
            <a:r>
              <a:rPr lang="en-US" altLang="en-US" sz="2200" dirty="0">
                <a:latin typeface="Arial" panose="020B0604020202020204" pitchFamily="34" charset="0"/>
                <a:cs typeface="Arial" panose="020B0604020202020204" pitchFamily="34" charset="0"/>
              </a:rPr>
              <a:t>Which parts changed and why?</a:t>
            </a:r>
          </a:p>
          <a:p>
            <a:pPr marL="457200" indent="-457200">
              <a:buFont typeface="+mj-lt"/>
              <a:buAutoNum type="arabicPeriod"/>
            </a:pPr>
            <a:r>
              <a:rPr lang="en-US" altLang="en-US" dirty="0">
                <a:latin typeface="+mj-lt"/>
                <a:cs typeface="Arial" panose="020B0604020202020204" pitchFamily="34" charset="0"/>
              </a:rPr>
              <a:t>Be prepared to share the answers to Worksheet 1 and the questions when we reconvene as a whole group. </a:t>
            </a:r>
            <a:endParaRPr lang="en-US" dirty="0"/>
          </a:p>
        </p:txBody>
      </p:sp>
      <p:pic>
        <p:nvPicPr>
          <p:cNvPr id="5" name="Graphic 5" descr="Customer review">
            <a:extLst>
              <a:ext uri="{FF2B5EF4-FFF2-40B4-BE49-F238E27FC236}">
                <a16:creationId xmlns:a16="http://schemas.microsoft.com/office/drawing/2014/main" id="{44A7ECB0-7BEB-4F16-9EA0-CDC19218F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8543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1E5AF5-53FC-7725-7205-D73CA74CF84A}"/>
              </a:ext>
            </a:extLst>
          </p:cNvPr>
          <p:cNvSpPr>
            <a:spLocks noGrp="1"/>
          </p:cNvSpPr>
          <p:nvPr>
            <p:ph type="title"/>
          </p:nvPr>
        </p:nvSpPr>
        <p:spPr/>
        <p:txBody>
          <a:bodyPr/>
          <a:lstStyle/>
          <a:p>
            <a:r>
              <a:rPr lang="en-US" altLang="en-US" dirty="0">
                <a:sym typeface="Helvetica" pitchFamily="2" charset="0"/>
              </a:rPr>
              <a:t>Worksheet 1 (Page 16)</a:t>
            </a:r>
            <a:endParaRPr lang="en-US" dirty="0"/>
          </a:p>
        </p:txBody>
      </p:sp>
      <p:pic>
        <p:nvPicPr>
          <p:cNvPr id="5" name="Picture 8">
            <a:extLst>
              <a:ext uri="{FF2B5EF4-FFF2-40B4-BE49-F238E27FC236}">
                <a16:creationId xmlns:a16="http://schemas.microsoft.com/office/drawing/2014/main" id="{C5044379-18F3-4B72-A0EF-2FCA48F4709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23631"/>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Picture 5" descr="The Intensity of Chocolate Milk worksheet">
            <a:extLst>
              <a:ext uri="{FF2B5EF4-FFF2-40B4-BE49-F238E27FC236}">
                <a16:creationId xmlns:a16="http://schemas.microsoft.com/office/drawing/2014/main" id="{E5CF7209-E921-43EF-9EEC-DA97DD6C2885}"/>
              </a:ext>
            </a:extLst>
          </p:cNvPr>
          <p:cNvPicPr>
            <a:picLocks noChangeAspect="1"/>
          </p:cNvPicPr>
          <p:nvPr/>
        </p:nvPicPr>
        <p:blipFill>
          <a:blip r:embed="rId4"/>
          <a:stretch>
            <a:fillRect/>
          </a:stretch>
        </p:blipFill>
        <p:spPr>
          <a:xfrm>
            <a:off x="1066800" y="1365284"/>
            <a:ext cx="7099557" cy="4550478"/>
          </a:xfrm>
          <a:prstGeom prst="rect">
            <a:avLst/>
          </a:prstGeom>
        </p:spPr>
      </p:pic>
      <p:sp>
        <p:nvSpPr>
          <p:cNvPr id="7" name="Oval 6">
            <a:extLst>
              <a:ext uri="{FF2B5EF4-FFF2-40B4-BE49-F238E27FC236}">
                <a16:creationId xmlns:a16="http://schemas.microsoft.com/office/drawing/2014/main" id="{1A63299D-5461-48FF-A4DD-60E7448C6C1E}"/>
              </a:ext>
              <a:ext uri="{C183D7F6-B498-43B3-948B-1728B52AA6E4}">
                <adec:decorative xmlns:adec="http://schemas.microsoft.com/office/drawing/2017/decorative" val="1"/>
              </a:ext>
            </a:extLst>
          </p:cNvPr>
          <p:cNvSpPr/>
          <p:nvPr/>
        </p:nvSpPr>
        <p:spPr bwMode="auto">
          <a:xfrm>
            <a:off x="1371600" y="6023631"/>
            <a:ext cx="523507"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792265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A83B7-DD99-C726-BCEE-DD7E6BD81BC0}"/>
              </a:ext>
            </a:extLst>
          </p:cNvPr>
          <p:cNvSpPr>
            <a:spLocks noGrp="1"/>
          </p:cNvSpPr>
          <p:nvPr>
            <p:ph type="title"/>
          </p:nvPr>
        </p:nvSpPr>
        <p:spPr/>
        <p:txBody>
          <a:bodyPr/>
          <a:lstStyle/>
          <a:p>
            <a:r>
              <a:rPr lang="en-US" dirty="0"/>
              <a:t>Whole Group Reflection: </a:t>
            </a:r>
            <a:br>
              <a:rPr lang="en-US" dirty="0"/>
            </a:br>
            <a:r>
              <a:rPr lang="en-US" dirty="0"/>
              <a:t>10 minutes</a:t>
            </a:r>
          </a:p>
        </p:txBody>
      </p:sp>
      <p:sp>
        <p:nvSpPr>
          <p:cNvPr id="3" name="Content Placeholder 2">
            <a:extLst>
              <a:ext uri="{FF2B5EF4-FFF2-40B4-BE49-F238E27FC236}">
                <a16:creationId xmlns:a16="http://schemas.microsoft.com/office/drawing/2014/main" id="{ABEA8C52-D6B8-0F32-840E-1646EFAB4C6B}"/>
              </a:ext>
            </a:extLst>
          </p:cNvPr>
          <p:cNvSpPr>
            <a:spLocks noGrp="1"/>
          </p:cNvSpPr>
          <p:nvPr>
            <p:ph idx="1"/>
          </p:nvPr>
        </p:nvSpPr>
        <p:spPr/>
        <p:txBody>
          <a:bodyPr/>
          <a:lstStyle/>
          <a:p>
            <a:pPr>
              <a:spcBef>
                <a:spcPts val="1200"/>
              </a:spcBef>
              <a:spcAft>
                <a:spcPts val="600"/>
              </a:spcAft>
            </a:pPr>
            <a:r>
              <a:rPr lang="en-US" dirty="0"/>
              <a:t>Let’s have a couple of teams share their values and answers to these questions on the worksheet. </a:t>
            </a:r>
          </a:p>
          <a:p>
            <a:pPr>
              <a:spcBef>
                <a:spcPts val="1200"/>
              </a:spcBef>
              <a:spcAft>
                <a:spcPts val="600"/>
              </a:spcAft>
            </a:pPr>
            <a:r>
              <a:rPr lang="en-US" dirty="0"/>
              <a:t>CHAT: Answer the following question.</a:t>
            </a:r>
          </a:p>
          <a:p>
            <a:pPr marL="746125" lvl="2" indent="-392113">
              <a:buClr>
                <a:srgbClr val="C2262C"/>
              </a:buClr>
              <a:buFont typeface="Wingdings" panose="05000000000000000000" pitchFamily="2" charset="2"/>
              <a:buChar char="Ø"/>
            </a:pPr>
            <a:r>
              <a:rPr lang="en-US" altLang="en-US" sz="2200" dirty="0">
                <a:latin typeface="Arial" panose="020B0604020202020204" pitchFamily="34" charset="0"/>
                <a:cs typeface="Arial" panose="020B0604020202020204" pitchFamily="34" charset="0"/>
              </a:rPr>
              <a:t>What parts of this table always stayed the same, which parts changed, and why?</a:t>
            </a:r>
          </a:p>
          <a:p>
            <a:pPr marL="890587" lvl="3" indent="0">
              <a:buNone/>
            </a:pPr>
            <a:endParaRPr lang="en-US" altLang="en-US" sz="2100" dirty="0"/>
          </a:p>
          <a:p>
            <a:pPr>
              <a:spcBef>
                <a:spcPts val="600"/>
              </a:spcBef>
              <a:spcAft>
                <a:spcPts val="600"/>
              </a:spcAft>
            </a:pPr>
            <a:r>
              <a:rPr lang="en-US" altLang="en-US" dirty="0"/>
              <a:t>We’ll give you a minute to jot down some notes about Phase 2 in your Participant Materials.</a:t>
            </a:r>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p:txBody>
      </p:sp>
      <p:pic>
        <p:nvPicPr>
          <p:cNvPr id="4" name="Picture 2">
            <a:extLst>
              <a:ext uri="{FF2B5EF4-FFF2-40B4-BE49-F238E27FC236}">
                <a16:creationId xmlns:a16="http://schemas.microsoft.com/office/drawing/2014/main" id="{716D5927-3604-492D-FEA3-C5EE41D0D90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5492" y="445477"/>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Solid Black Megaphone Icon 4 (Graphic) by ahlangraphic · Creative Fabrica">
            <a:extLst>
              <a:ext uri="{FF2B5EF4-FFF2-40B4-BE49-F238E27FC236}">
                <a16:creationId xmlns:a16="http://schemas.microsoft.com/office/drawing/2014/main" id="{A4F27835-415E-D895-F163-08A91B7D83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31" t="25130" r="26552" b="25130"/>
          <a:stretch/>
        </p:blipFill>
        <p:spPr bwMode="auto">
          <a:xfrm>
            <a:off x="6682952" y="422410"/>
            <a:ext cx="871957" cy="70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8547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CE4DD5-13DE-EA9F-9D07-D8459E2C7258}"/>
              </a:ext>
            </a:extLst>
          </p:cNvPr>
          <p:cNvSpPr>
            <a:spLocks noGrp="1"/>
          </p:cNvSpPr>
          <p:nvPr>
            <p:ph type="title"/>
          </p:nvPr>
        </p:nvSpPr>
        <p:spPr/>
        <p:txBody>
          <a:bodyPr/>
          <a:lstStyle/>
          <a:p>
            <a:r>
              <a:rPr lang="en-US" altLang="en-US" dirty="0"/>
              <a:t>BREAK TIME (60 MINUTES)</a:t>
            </a:r>
            <a:endParaRPr lang="en-US" dirty="0"/>
          </a:p>
        </p:txBody>
      </p:sp>
      <p:sp>
        <p:nvSpPr>
          <p:cNvPr id="4" name="Text Placeholder 3">
            <a:extLst>
              <a:ext uri="{FF2B5EF4-FFF2-40B4-BE49-F238E27FC236}">
                <a16:creationId xmlns:a16="http://schemas.microsoft.com/office/drawing/2014/main" id="{0A6B8EED-74F7-B79F-2266-A444DC3913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66787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86200"/>
            <a:ext cx="8421688" cy="1362075"/>
          </a:xfrm>
        </p:spPr>
        <p:txBody>
          <a:bodyPr/>
          <a:lstStyle/>
          <a:p>
            <a:r>
              <a:rPr lang="en-US" sz="3600" dirty="0"/>
              <a:t>Phase 3: WORKSHOP (40 minutes)</a:t>
            </a:r>
          </a:p>
        </p:txBody>
      </p:sp>
    </p:spTree>
    <p:extLst>
      <p:ext uri="{BB962C8B-B14F-4D97-AF65-F5344CB8AC3E}">
        <p14:creationId xmlns:p14="http://schemas.microsoft.com/office/powerpoint/2010/main" val="40637118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AB86EE-2B4A-5875-0CB8-83133B622581}"/>
              </a:ext>
            </a:extLst>
          </p:cNvPr>
          <p:cNvSpPr>
            <a:spLocks noGrp="1"/>
          </p:cNvSpPr>
          <p:nvPr>
            <p:ph type="title"/>
          </p:nvPr>
        </p:nvSpPr>
        <p:spPr/>
        <p:txBody>
          <a:bodyPr/>
          <a:lstStyle/>
          <a:p>
            <a:r>
              <a:rPr lang="en-US" altLang="en-US" dirty="0">
                <a:sym typeface="Helvetica" pitchFamily="2" charset="0"/>
              </a:rPr>
              <a:t>Diagnostic Teaching: Phase 3</a:t>
            </a:r>
            <a:endParaRPr lang="en-US" dirty="0"/>
          </a:p>
        </p:txBody>
      </p:sp>
      <p:pic>
        <p:nvPicPr>
          <p:cNvPr id="4" name="Picture 3" descr="The First Two Thirds: Launch; Pose a Problem; Workshop; Post, Share, Comment&#10;&#10;The Last Third: Strategic Teacher-led Discussion; Focus Problem">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
        <p:nvSpPr>
          <p:cNvPr id="9" name="Diagonal Stripe 8">
            <a:extLst>
              <a:ext uri="{FF2B5EF4-FFF2-40B4-BE49-F238E27FC236}">
                <a16:creationId xmlns:a16="http://schemas.microsoft.com/office/drawing/2014/main" id="{36CB7EE0-A45A-4186-8CC8-0912A52E72FD}"/>
              </a:ext>
              <a:ext uri="{C183D7F6-B498-43B3-948B-1728B52AA6E4}">
                <adec:decorative xmlns:adec="http://schemas.microsoft.com/office/drawing/2017/decorative" val="1"/>
              </a:ext>
            </a:extLst>
          </p:cNvPr>
          <p:cNvSpPr/>
          <p:nvPr/>
        </p:nvSpPr>
        <p:spPr bwMode="auto">
          <a:xfrm rot="2228485">
            <a:off x="3400374" y="5160599"/>
            <a:ext cx="1055220" cy="804003"/>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10" name="TextBox 9">
            <a:extLst>
              <a:ext uri="{FF2B5EF4-FFF2-40B4-BE49-F238E27FC236}">
                <a16:creationId xmlns:a16="http://schemas.microsoft.com/office/drawing/2014/main" id="{593A5D09-83B2-4BCA-9A4D-7CBBC751D31C}"/>
              </a:ext>
            </a:extLst>
          </p:cNvPr>
          <p:cNvSpPr txBox="1"/>
          <p:nvPr/>
        </p:nvSpPr>
        <p:spPr>
          <a:xfrm>
            <a:off x="3411953" y="5223643"/>
            <a:ext cx="1026058" cy="369332"/>
          </a:xfrm>
          <a:prstGeom prst="rect">
            <a:avLst/>
          </a:prstGeom>
          <a:noFill/>
        </p:spPr>
        <p:txBody>
          <a:bodyPr wrap="square" rtlCol="0">
            <a:spAutoFit/>
          </a:bodyPr>
          <a:lstStyle/>
          <a:p>
            <a:r>
              <a:rPr lang="en-US" sz="1800" dirty="0">
                <a:latin typeface="+mn-lt"/>
              </a:rPr>
              <a:t>Page 3</a:t>
            </a:r>
          </a:p>
        </p:txBody>
      </p:sp>
      <p:sp>
        <p:nvSpPr>
          <p:cNvPr id="11" name="Rectangle 10">
            <a:extLst>
              <a:ext uri="{FF2B5EF4-FFF2-40B4-BE49-F238E27FC236}">
                <a16:creationId xmlns:a16="http://schemas.microsoft.com/office/drawing/2014/main" id="{6A307EA4-9DE2-4B31-BDAC-BF823446CE3B}"/>
              </a:ext>
              <a:ext uri="{C183D7F6-B498-43B3-948B-1728B52AA6E4}">
                <adec:decorative xmlns:adec="http://schemas.microsoft.com/office/drawing/2017/decorative" val="1"/>
              </a:ext>
            </a:extLst>
          </p:cNvPr>
          <p:cNvSpPr/>
          <p:nvPr/>
        </p:nvSpPr>
        <p:spPr bwMode="auto">
          <a:xfrm>
            <a:off x="3251394" y="5562600"/>
            <a:ext cx="1320606" cy="609397"/>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42482815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42BC-6817-3F46-84DD-3AB1909B2411}"/>
              </a:ext>
            </a:extLst>
          </p:cNvPr>
          <p:cNvSpPr>
            <a:spLocks noGrp="1"/>
          </p:cNvSpPr>
          <p:nvPr>
            <p:ph type="title"/>
          </p:nvPr>
        </p:nvSpPr>
        <p:spPr>
          <a:xfrm>
            <a:off x="1219200" y="304800"/>
            <a:ext cx="7162800" cy="914400"/>
          </a:xfrm>
        </p:spPr>
        <p:txBody>
          <a:bodyPr/>
          <a:lstStyle/>
          <a:p>
            <a:r>
              <a:rPr lang="en-US" dirty="0"/>
              <a:t>Team Time: 40 minutes</a:t>
            </a:r>
          </a:p>
        </p:txBody>
      </p:sp>
      <p:sp>
        <p:nvSpPr>
          <p:cNvPr id="3" name="Content Placeholder 2">
            <a:extLst>
              <a:ext uri="{FF2B5EF4-FFF2-40B4-BE49-F238E27FC236}">
                <a16:creationId xmlns:a16="http://schemas.microsoft.com/office/drawing/2014/main" id="{9C0C4471-9061-B74B-B0F3-A5D4BFE5EB2D}"/>
              </a:ext>
            </a:extLst>
          </p:cNvPr>
          <p:cNvSpPr>
            <a:spLocks noGrp="1"/>
          </p:cNvSpPr>
          <p:nvPr>
            <p:ph idx="1"/>
          </p:nvPr>
        </p:nvSpPr>
        <p:spPr>
          <a:xfrm>
            <a:off x="609600" y="1600200"/>
            <a:ext cx="8001000" cy="4876800"/>
          </a:xfrm>
        </p:spPr>
        <p:txBody>
          <a:bodyPr/>
          <a:lstStyle/>
          <a:p>
            <a:r>
              <a:rPr lang="en-US" altLang="en-US" dirty="0">
                <a:latin typeface="+mj-lt"/>
              </a:rPr>
              <a:t>Your team will create a new recipe for chocolate milk different from Steven’s. You choose the intensity. </a:t>
            </a:r>
          </a:p>
          <a:p>
            <a:r>
              <a:rPr lang="en-US" altLang="en-US" dirty="0">
                <a:latin typeface="+mj-lt"/>
              </a:rPr>
              <a:t>You will collaborate on a Jamboard to describe how much chocolate syrup and how much milk to use for three different situations. </a:t>
            </a:r>
          </a:p>
          <a:p>
            <a:r>
              <a:rPr lang="en-US" altLang="en-US" dirty="0">
                <a:latin typeface="+mj-lt"/>
              </a:rPr>
              <a:t>For Situation A and Situation B, use the same recipe. Modify your recipe for Situation C for someone who likes less-intense chocolate milk.</a:t>
            </a:r>
          </a:p>
          <a:p>
            <a:r>
              <a:rPr lang="en-US" altLang="en-US" dirty="0">
                <a:latin typeface="+mj-lt"/>
              </a:rPr>
              <a:t>Make a poster of your new recipe to share with the whole group when we reconvene.</a:t>
            </a:r>
          </a:p>
          <a:p>
            <a:r>
              <a:rPr lang="en-US" altLang="en-US" dirty="0">
                <a:latin typeface="+mj-lt"/>
              </a:rPr>
              <a:t>Worksheet 2 is on page 17 of the Participant Materials.</a:t>
            </a:r>
          </a:p>
        </p:txBody>
      </p:sp>
      <p:pic>
        <p:nvPicPr>
          <p:cNvPr id="5" name="Graphic 5" descr="Customer review">
            <a:extLst>
              <a:ext uri="{FF2B5EF4-FFF2-40B4-BE49-F238E27FC236}">
                <a16:creationId xmlns:a16="http://schemas.microsoft.com/office/drawing/2014/main" id="{88BB8034-3B05-4FD2-BE8F-D87B458E8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42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B0C39-027A-4BA0-8770-20381E7B7CA3}"/>
              </a:ext>
            </a:extLst>
          </p:cNvPr>
          <p:cNvSpPr>
            <a:spLocks noGrp="1"/>
          </p:cNvSpPr>
          <p:nvPr>
            <p:ph type="title"/>
          </p:nvPr>
        </p:nvSpPr>
        <p:spPr/>
        <p:txBody>
          <a:bodyPr/>
          <a:lstStyle/>
          <a:p>
            <a:r>
              <a:rPr lang="en-US" altLang="en-US" dirty="0"/>
              <a:t>Using the Jamboard</a:t>
            </a:r>
            <a:endParaRPr lang="en-US" dirty="0"/>
          </a:p>
        </p:txBody>
      </p:sp>
      <p:sp>
        <p:nvSpPr>
          <p:cNvPr id="4" name="Content Placeholder 3">
            <a:extLst>
              <a:ext uri="{FF2B5EF4-FFF2-40B4-BE49-F238E27FC236}">
                <a16:creationId xmlns:a16="http://schemas.microsoft.com/office/drawing/2014/main" id="{A76B8185-157A-84DD-726A-F6B1C446CB41}"/>
              </a:ext>
            </a:extLst>
          </p:cNvPr>
          <p:cNvSpPr>
            <a:spLocks noGrp="1"/>
          </p:cNvSpPr>
          <p:nvPr>
            <p:ph idx="1"/>
          </p:nvPr>
        </p:nvSpPr>
        <p:spPr>
          <a:xfrm>
            <a:off x="609600" y="1828800"/>
            <a:ext cx="4151342" cy="3951288"/>
          </a:xfrm>
        </p:spPr>
        <p:txBody>
          <a:bodyPr/>
          <a:lstStyle/>
          <a:p>
            <a:pPr marL="457200" indent="-457200">
              <a:buFont typeface="+mj-lt"/>
              <a:buAutoNum type="arabicPeriod"/>
            </a:pPr>
            <a:r>
              <a:rPr lang="en-US" sz="2400" dirty="0">
                <a:solidFill>
                  <a:srgbClr val="000000"/>
                </a:solidFill>
              </a:rPr>
              <a:t>On the top of your screen, you will see different boards. Make sure you click on the board that corresponds to your team. </a:t>
            </a:r>
          </a:p>
          <a:p>
            <a:pPr marL="457200" indent="-457200">
              <a:buFont typeface="+mj-lt"/>
              <a:buAutoNum type="arabicPeriod"/>
            </a:pPr>
            <a:r>
              <a:rPr lang="en-US" sz="2400" dirty="0">
                <a:solidFill>
                  <a:srgbClr val="000000"/>
                </a:solidFill>
              </a:rPr>
              <a:t>If you hover over the icons on the left, you will see different functions.</a:t>
            </a:r>
          </a:p>
          <a:p>
            <a:pPr marL="0" indent="0">
              <a:buNone/>
            </a:pPr>
            <a:endParaRPr lang="en-US" dirty="0"/>
          </a:p>
        </p:txBody>
      </p:sp>
      <p:pic>
        <p:nvPicPr>
          <p:cNvPr id="7" name="Picture 6">
            <a:extLst>
              <a:ext uri="{FF2B5EF4-FFF2-40B4-BE49-F238E27FC236}">
                <a16:creationId xmlns:a16="http://schemas.microsoft.com/office/drawing/2014/main" id="{7B86B3E9-D91D-458C-9495-D6D34887ED48}"/>
              </a:ext>
              <a:ext uri="{C183D7F6-B498-43B3-948B-1728B52AA6E4}">
                <adec:decorative xmlns:adec="http://schemas.microsoft.com/office/drawing/2017/decorative" val="1"/>
              </a:ext>
            </a:extLst>
          </p:cNvPr>
          <p:cNvPicPr>
            <a:picLocks noChangeAspect="1"/>
          </p:cNvPicPr>
          <p:nvPr/>
        </p:nvPicPr>
        <p:blipFill rotWithShape="1">
          <a:blip r:embed="rId3"/>
          <a:srcRect l="12573" t="6989" r="12573" b="15591"/>
          <a:stretch/>
        </p:blipFill>
        <p:spPr>
          <a:xfrm>
            <a:off x="5398769" y="1828799"/>
            <a:ext cx="2438401" cy="685801"/>
          </a:xfrm>
          <a:prstGeom prst="rect">
            <a:avLst/>
          </a:prstGeom>
          <a:ln>
            <a:solidFill>
              <a:schemeClr val="tx1"/>
            </a:solidFill>
          </a:ln>
        </p:spPr>
      </p:pic>
      <p:pic>
        <p:nvPicPr>
          <p:cNvPr id="11" name="Picture 10" descr="Tool icons">
            <a:extLst>
              <a:ext uri="{FF2B5EF4-FFF2-40B4-BE49-F238E27FC236}">
                <a16:creationId xmlns:a16="http://schemas.microsoft.com/office/drawing/2014/main" id="{407A8D31-E41D-4A8C-BE30-7F7095C1827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553199" y="2830829"/>
            <a:ext cx="550200" cy="3493771"/>
          </a:xfrm>
          <a:prstGeom prst="rect">
            <a:avLst/>
          </a:prstGeom>
        </p:spPr>
      </p:pic>
      <p:sp>
        <p:nvSpPr>
          <p:cNvPr id="12" name="TextBox 11">
            <a:extLst>
              <a:ext uri="{FF2B5EF4-FFF2-40B4-BE49-F238E27FC236}">
                <a16:creationId xmlns:a16="http://schemas.microsoft.com/office/drawing/2014/main" id="{4773DE5B-C0EA-486A-B3D2-65A0F9337713}"/>
              </a:ext>
            </a:extLst>
          </p:cNvPr>
          <p:cNvSpPr txBox="1"/>
          <p:nvPr/>
        </p:nvSpPr>
        <p:spPr>
          <a:xfrm>
            <a:off x="7475855" y="2848755"/>
            <a:ext cx="685800" cy="400110"/>
          </a:xfrm>
          <a:prstGeom prst="rect">
            <a:avLst/>
          </a:prstGeom>
          <a:noFill/>
        </p:spPr>
        <p:txBody>
          <a:bodyPr wrap="square" rtlCol="0">
            <a:spAutoFit/>
          </a:bodyPr>
          <a:lstStyle/>
          <a:p>
            <a:r>
              <a:rPr lang="en-US" sz="2000" b="0" dirty="0">
                <a:solidFill>
                  <a:srgbClr val="245D90"/>
                </a:solidFill>
                <a:latin typeface="+mj-lt"/>
              </a:rPr>
              <a:t>Pen</a:t>
            </a:r>
          </a:p>
        </p:txBody>
      </p:sp>
      <p:cxnSp>
        <p:nvCxnSpPr>
          <p:cNvPr id="14" name="Straight Arrow Connector 13">
            <a:extLst>
              <a:ext uri="{FF2B5EF4-FFF2-40B4-BE49-F238E27FC236}">
                <a16:creationId xmlns:a16="http://schemas.microsoft.com/office/drawing/2014/main" id="{DCDE556B-03A0-48EE-A7D9-C5CB42931C61}"/>
              </a:ext>
              <a:ext uri="{C183D7F6-B498-43B3-948B-1728B52AA6E4}">
                <adec:decorative xmlns:adec="http://schemas.microsoft.com/office/drawing/2017/decorative" val="1"/>
              </a:ext>
            </a:extLst>
          </p:cNvPr>
          <p:cNvCxnSpPr>
            <a:cxnSpLocks/>
          </p:cNvCxnSpPr>
          <p:nvPr/>
        </p:nvCxnSpPr>
        <p:spPr bwMode="auto">
          <a:xfrm>
            <a:off x="6172200" y="34290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5944BB5D-C365-4C89-83B4-384D0CCE4A13}"/>
              </a:ext>
              <a:ext uri="{C183D7F6-B498-43B3-948B-1728B52AA6E4}">
                <adec:decorative xmlns:adec="http://schemas.microsoft.com/office/drawing/2017/decorative" val="1"/>
              </a:ext>
            </a:extLst>
          </p:cNvPr>
          <p:cNvCxnSpPr>
            <a:cxnSpLocks/>
          </p:cNvCxnSpPr>
          <p:nvPr/>
        </p:nvCxnSpPr>
        <p:spPr bwMode="auto">
          <a:xfrm>
            <a:off x="6172200" y="43434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CEAF0AC5-9E78-49F0-A8D1-0E4B86B3916F}"/>
              </a:ext>
              <a:ext uri="{C183D7F6-B498-43B3-948B-1728B52AA6E4}">
                <adec:decorative xmlns:adec="http://schemas.microsoft.com/office/drawing/2017/decorative" val="1"/>
              </a:ext>
            </a:extLst>
          </p:cNvPr>
          <p:cNvCxnSpPr>
            <a:cxnSpLocks/>
          </p:cNvCxnSpPr>
          <p:nvPr/>
        </p:nvCxnSpPr>
        <p:spPr bwMode="auto">
          <a:xfrm>
            <a:off x="6172200" y="51816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75C7D75-9E6E-4B0C-A256-9D41E485474B}"/>
              </a:ext>
              <a:ext uri="{C183D7F6-B498-43B3-948B-1728B52AA6E4}">
                <adec:decorative xmlns:adec="http://schemas.microsoft.com/office/drawing/2017/decorative" val="1"/>
              </a:ext>
            </a:extLst>
          </p:cNvPr>
          <p:cNvCxnSpPr>
            <a:cxnSpLocks/>
          </p:cNvCxnSpPr>
          <p:nvPr/>
        </p:nvCxnSpPr>
        <p:spPr bwMode="auto">
          <a:xfrm>
            <a:off x="6172200" y="60198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D2C12770-0975-4647-9A4A-947A854A0E23}"/>
              </a:ext>
              <a:ext uri="{C183D7F6-B498-43B3-948B-1728B52AA6E4}">
                <adec:decorative xmlns:adec="http://schemas.microsoft.com/office/drawing/2017/decorative" val="1"/>
              </a:ext>
            </a:extLst>
          </p:cNvPr>
          <p:cNvCxnSpPr>
            <a:cxnSpLocks/>
          </p:cNvCxnSpPr>
          <p:nvPr/>
        </p:nvCxnSpPr>
        <p:spPr bwMode="auto">
          <a:xfrm rot="10800000" flipV="1">
            <a:off x="7010400" y="304881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98128F90-FB9A-40FA-86A5-A7C7430CF200}"/>
              </a:ext>
              <a:ext uri="{C183D7F6-B498-43B3-948B-1728B52AA6E4}">
                <adec:decorative xmlns:adec="http://schemas.microsoft.com/office/drawing/2017/decorative" val="1"/>
              </a:ext>
            </a:extLst>
          </p:cNvPr>
          <p:cNvCxnSpPr>
            <a:cxnSpLocks/>
          </p:cNvCxnSpPr>
          <p:nvPr/>
        </p:nvCxnSpPr>
        <p:spPr bwMode="auto">
          <a:xfrm rot="10800000" flipV="1">
            <a:off x="7030085" y="388620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74DFE72C-E321-4A1B-B393-5E08BF53163A}"/>
              </a:ext>
              <a:ext uri="{C183D7F6-B498-43B3-948B-1728B52AA6E4}">
                <adec:decorative xmlns:adec="http://schemas.microsoft.com/office/drawing/2017/decorative" val="1"/>
              </a:ext>
            </a:extLst>
          </p:cNvPr>
          <p:cNvCxnSpPr>
            <a:cxnSpLocks/>
          </p:cNvCxnSpPr>
          <p:nvPr/>
        </p:nvCxnSpPr>
        <p:spPr bwMode="auto">
          <a:xfrm rot="10800000" flipV="1">
            <a:off x="6978649" y="4723590"/>
            <a:ext cx="445770" cy="0"/>
          </a:xfrm>
          <a:prstGeom prst="straightConnector1">
            <a:avLst/>
          </a:prstGeom>
          <a:noFill/>
          <a:ln w="28575" cap="flat" cmpd="sng" algn="ctr">
            <a:solidFill>
              <a:srgbClr val="C2262C"/>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F09540E5-35CA-4D69-893C-F2C46CDA4607}"/>
              </a:ext>
              <a:ext uri="{C183D7F6-B498-43B3-948B-1728B52AA6E4}">
                <adec:decorative xmlns:adec="http://schemas.microsoft.com/office/drawing/2017/decorative" val="1"/>
              </a:ext>
            </a:extLst>
          </p:cNvPr>
          <p:cNvCxnSpPr>
            <a:cxnSpLocks/>
          </p:cNvCxnSpPr>
          <p:nvPr/>
        </p:nvCxnSpPr>
        <p:spPr bwMode="auto">
          <a:xfrm rot="10800000" flipV="1">
            <a:off x="6998333" y="5638800"/>
            <a:ext cx="445770" cy="0"/>
          </a:xfrm>
          <a:prstGeom prst="straightConnector1">
            <a:avLst/>
          </a:prstGeom>
          <a:noFill/>
          <a:ln w="28575" cap="flat" cmpd="sng" algn="ctr">
            <a:solidFill>
              <a:srgbClr val="C2262C"/>
            </a:solidFill>
            <a:prstDash val="solid"/>
            <a:round/>
            <a:headEnd type="none" w="med" len="med"/>
            <a:tailEnd type="triangle"/>
          </a:ln>
          <a:effectLst/>
        </p:spPr>
      </p:cxnSp>
      <p:sp>
        <p:nvSpPr>
          <p:cNvPr id="26" name="TextBox 25">
            <a:extLst>
              <a:ext uri="{FF2B5EF4-FFF2-40B4-BE49-F238E27FC236}">
                <a16:creationId xmlns:a16="http://schemas.microsoft.com/office/drawing/2014/main" id="{25268995-2B37-4BBF-A425-3E6EF7024C08}"/>
              </a:ext>
            </a:extLst>
          </p:cNvPr>
          <p:cNvSpPr txBox="1"/>
          <p:nvPr/>
        </p:nvSpPr>
        <p:spPr>
          <a:xfrm>
            <a:off x="7514877" y="3686145"/>
            <a:ext cx="914400" cy="400110"/>
          </a:xfrm>
          <a:prstGeom prst="rect">
            <a:avLst/>
          </a:prstGeom>
          <a:noFill/>
        </p:spPr>
        <p:txBody>
          <a:bodyPr wrap="square" rtlCol="0">
            <a:spAutoFit/>
          </a:bodyPr>
          <a:lstStyle/>
          <a:p>
            <a:r>
              <a:rPr lang="en-US" sz="2000" b="0" dirty="0">
                <a:solidFill>
                  <a:srgbClr val="245D90"/>
                </a:solidFill>
                <a:latin typeface="+mj-lt"/>
              </a:rPr>
              <a:t>Select</a:t>
            </a:r>
          </a:p>
        </p:txBody>
      </p:sp>
      <p:sp>
        <p:nvSpPr>
          <p:cNvPr id="28" name="TextBox 27">
            <a:extLst>
              <a:ext uri="{FF2B5EF4-FFF2-40B4-BE49-F238E27FC236}">
                <a16:creationId xmlns:a16="http://schemas.microsoft.com/office/drawing/2014/main" id="{085C1563-B644-412C-B68F-79DA34752DFD}"/>
              </a:ext>
            </a:extLst>
          </p:cNvPr>
          <p:cNvSpPr txBox="1"/>
          <p:nvPr/>
        </p:nvSpPr>
        <p:spPr>
          <a:xfrm>
            <a:off x="7467600" y="4523535"/>
            <a:ext cx="1676400" cy="400110"/>
          </a:xfrm>
          <a:prstGeom prst="rect">
            <a:avLst/>
          </a:prstGeom>
          <a:noFill/>
        </p:spPr>
        <p:txBody>
          <a:bodyPr wrap="square" rtlCol="0">
            <a:spAutoFit/>
          </a:bodyPr>
          <a:lstStyle/>
          <a:p>
            <a:r>
              <a:rPr lang="en-US" sz="2000" b="0" dirty="0">
                <a:solidFill>
                  <a:srgbClr val="245D90"/>
                </a:solidFill>
                <a:latin typeface="+mj-lt"/>
              </a:rPr>
              <a:t>Image (add)</a:t>
            </a:r>
          </a:p>
        </p:txBody>
      </p:sp>
      <p:sp>
        <p:nvSpPr>
          <p:cNvPr id="30" name="TextBox 29">
            <a:extLst>
              <a:ext uri="{FF2B5EF4-FFF2-40B4-BE49-F238E27FC236}">
                <a16:creationId xmlns:a16="http://schemas.microsoft.com/office/drawing/2014/main" id="{E53999C7-B2ED-49CF-872C-86830D2EEE96}"/>
              </a:ext>
            </a:extLst>
          </p:cNvPr>
          <p:cNvSpPr txBox="1"/>
          <p:nvPr/>
        </p:nvSpPr>
        <p:spPr>
          <a:xfrm>
            <a:off x="7535198" y="5438745"/>
            <a:ext cx="685800" cy="400110"/>
          </a:xfrm>
          <a:prstGeom prst="rect">
            <a:avLst/>
          </a:prstGeom>
          <a:noFill/>
        </p:spPr>
        <p:txBody>
          <a:bodyPr wrap="square" rtlCol="0">
            <a:spAutoFit/>
          </a:bodyPr>
          <a:lstStyle/>
          <a:p>
            <a:r>
              <a:rPr lang="en-US" sz="2000" b="0" dirty="0">
                <a:solidFill>
                  <a:srgbClr val="245D90"/>
                </a:solidFill>
                <a:latin typeface="+mj-lt"/>
              </a:rPr>
              <a:t>Text</a:t>
            </a:r>
          </a:p>
        </p:txBody>
      </p:sp>
      <p:sp>
        <p:nvSpPr>
          <p:cNvPr id="32" name="TextBox 31">
            <a:extLst>
              <a:ext uri="{FF2B5EF4-FFF2-40B4-BE49-F238E27FC236}">
                <a16:creationId xmlns:a16="http://schemas.microsoft.com/office/drawing/2014/main" id="{97011486-B057-4B3E-8F8A-A9EF303D749A}"/>
              </a:ext>
            </a:extLst>
          </p:cNvPr>
          <p:cNvSpPr txBox="1"/>
          <p:nvPr/>
        </p:nvSpPr>
        <p:spPr>
          <a:xfrm>
            <a:off x="5293648" y="3228945"/>
            <a:ext cx="989678" cy="400110"/>
          </a:xfrm>
          <a:prstGeom prst="rect">
            <a:avLst/>
          </a:prstGeom>
          <a:noFill/>
        </p:spPr>
        <p:txBody>
          <a:bodyPr wrap="square" rtlCol="0">
            <a:spAutoFit/>
          </a:bodyPr>
          <a:lstStyle/>
          <a:p>
            <a:r>
              <a:rPr lang="en-US" sz="2000" b="0" dirty="0">
                <a:solidFill>
                  <a:srgbClr val="245D90"/>
                </a:solidFill>
                <a:latin typeface="+mj-lt"/>
              </a:rPr>
              <a:t>Erase</a:t>
            </a:r>
          </a:p>
        </p:txBody>
      </p:sp>
      <p:sp>
        <p:nvSpPr>
          <p:cNvPr id="34" name="TextBox 33">
            <a:extLst>
              <a:ext uri="{FF2B5EF4-FFF2-40B4-BE49-F238E27FC236}">
                <a16:creationId xmlns:a16="http://schemas.microsoft.com/office/drawing/2014/main" id="{B962EDEC-2628-43F4-8235-AA7EEF7082B4}"/>
              </a:ext>
            </a:extLst>
          </p:cNvPr>
          <p:cNvSpPr txBox="1"/>
          <p:nvPr/>
        </p:nvSpPr>
        <p:spPr>
          <a:xfrm>
            <a:off x="4724400" y="4114800"/>
            <a:ext cx="1485901" cy="707886"/>
          </a:xfrm>
          <a:prstGeom prst="rect">
            <a:avLst/>
          </a:prstGeom>
          <a:noFill/>
        </p:spPr>
        <p:txBody>
          <a:bodyPr wrap="square" rtlCol="0">
            <a:spAutoFit/>
          </a:bodyPr>
          <a:lstStyle/>
          <a:p>
            <a:pPr algn="ctr"/>
            <a:r>
              <a:rPr lang="en-US" sz="2000" b="0" dirty="0">
                <a:solidFill>
                  <a:srgbClr val="245D90"/>
                </a:solidFill>
                <a:latin typeface="+mj-lt"/>
              </a:rPr>
              <a:t>Add sticky note</a:t>
            </a:r>
          </a:p>
        </p:txBody>
      </p:sp>
      <p:sp>
        <p:nvSpPr>
          <p:cNvPr id="36" name="TextBox 35">
            <a:extLst>
              <a:ext uri="{FF2B5EF4-FFF2-40B4-BE49-F238E27FC236}">
                <a16:creationId xmlns:a16="http://schemas.microsoft.com/office/drawing/2014/main" id="{2411F02C-89DF-42C6-B14A-1A054D0262FD}"/>
              </a:ext>
            </a:extLst>
          </p:cNvPr>
          <p:cNvSpPr txBox="1"/>
          <p:nvPr/>
        </p:nvSpPr>
        <p:spPr>
          <a:xfrm>
            <a:off x="5246371" y="4981545"/>
            <a:ext cx="895350" cy="400110"/>
          </a:xfrm>
          <a:prstGeom prst="rect">
            <a:avLst/>
          </a:prstGeom>
          <a:noFill/>
        </p:spPr>
        <p:txBody>
          <a:bodyPr wrap="square" rtlCol="0">
            <a:spAutoFit/>
          </a:bodyPr>
          <a:lstStyle/>
          <a:p>
            <a:r>
              <a:rPr lang="en-US" sz="2000" b="0" dirty="0">
                <a:solidFill>
                  <a:srgbClr val="245D90"/>
                </a:solidFill>
                <a:latin typeface="+mj-lt"/>
              </a:rPr>
              <a:t>Circle</a:t>
            </a:r>
          </a:p>
        </p:txBody>
      </p:sp>
      <p:sp>
        <p:nvSpPr>
          <p:cNvPr id="38" name="TextBox 37">
            <a:extLst>
              <a:ext uri="{FF2B5EF4-FFF2-40B4-BE49-F238E27FC236}">
                <a16:creationId xmlns:a16="http://schemas.microsoft.com/office/drawing/2014/main" id="{D5EFD78F-1F83-4DE6-9E03-A774C39D617A}"/>
              </a:ext>
            </a:extLst>
          </p:cNvPr>
          <p:cNvSpPr txBox="1"/>
          <p:nvPr/>
        </p:nvSpPr>
        <p:spPr>
          <a:xfrm>
            <a:off x="5293648" y="5819744"/>
            <a:ext cx="895350" cy="400110"/>
          </a:xfrm>
          <a:prstGeom prst="rect">
            <a:avLst/>
          </a:prstGeom>
          <a:noFill/>
        </p:spPr>
        <p:txBody>
          <a:bodyPr wrap="square" rtlCol="0">
            <a:spAutoFit/>
          </a:bodyPr>
          <a:lstStyle/>
          <a:p>
            <a:r>
              <a:rPr lang="en-US" sz="2000" b="0" dirty="0">
                <a:solidFill>
                  <a:srgbClr val="245D90"/>
                </a:solidFill>
                <a:latin typeface="+mj-lt"/>
              </a:rPr>
              <a:t>Laser</a:t>
            </a:r>
          </a:p>
        </p:txBody>
      </p:sp>
    </p:spTree>
    <p:extLst>
      <p:ext uri="{BB962C8B-B14F-4D97-AF65-F5344CB8AC3E}">
        <p14:creationId xmlns:p14="http://schemas.microsoft.com/office/powerpoint/2010/main" val="19582799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ppt_x"/>
                                          </p:val>
                                        </p:tav>
                                        <p:tav tm="100000">
                                          <p:val>
                                            <p:strVal val="#ppt_x"/>
                                          </p:val>
                                        </p:tav>
                                      </p:tavLst>
                                    </p:anim>
                                    <p:anim calcmode="lin" valueType="num">
                                      <p:cBhvr additive="base">
                                        <p:cTn id="64" dur="500" fill="hold"/>
                                        <p:tgtEl>
                                          <p:spTgt spid="3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additive="base">
                                        <p:cTn id="71" dur="500" fill="hold"/>
                                        <p:tgtEl>
                                          <p:spTgt spid="36"/>
                                        </p:tgtEl>
                                        <p:attrNameLst>
                                          <p:attrName>ppt_x</p:attrName>
                                        </p:attrNameLst>
                                      </p:cBhvr>
                                      <p:tavLst>
                                        <p:tav tm="0">
                                          <p:val>
                                            <p:strVal val="#ppt_x"/>
                                          </p:val>
                                        </p:tav>
                                        <p:tav tm="100000">
                                          <p:val>
                                            <p:strVal val="#ppt_x"/>
                                          </p:val>
                                        </p:tav>
                                      </p:tavLst>
                                    </p:anim>
                                    <p:anim calcmode="lin" valueType="num">
                                      <p:cBhvr additive="base">
                                        <p:cTn id="72" dur="500" fill="hold"/>
                                        <p:tgtEl>
                                          <p:spTgt spid="3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additive="base">
                                        <p:cTn id="75" dur="500" fill="hold"/>
                                        <p:tgtEl>
                                          <p:spTgt spid="38"/>
                                        </p:tgtEl>
                                        <p:attrNameLst>
                                          <p:attrName>ppt_x</p:attrName>
                                        </p:attrNameLst>
                                      </p:cBhvr>
                                      <p:tavLst>
                                        <p:tav tm="0">
                                          <p:val>
                                            <p:strVal val="#ppt_x"/>
                                          </p:val>
                                        </p:tav>
                                        <p:tav tm="100000">
                                          <p:val>
                                            <p:strVal val="#ppt_x"/>
                                          </p:val>
                                        </p:tav>
                                      </p:tavLst>
                                    </p:anim>
                                    <p:anim calcmode="lin" valueType="num">
                                      <p:cBhvr additive="base">
                                        <p:cTn id="7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P spid="28" grpId="0"/>
      <p:bldP spid="30" grpId="0"/>
      <p:bldP spid="32" grpId="0"/>
      <p:bldP spid="34" grpId="0"/>
      <p:bldP spid="36" grpId="0"/>
      <p:bldP spid="3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1A5EF-8A18-4AFF-9A12-A8DD53D5EC9A}"/>
              </a:ext>
            </a:extLst>
          </p:cNvPr>
          <p:cNvSpPr>
            <a:spLocks noGrp="1"/>
          </p:cNvSpPr>
          <p:nvPr>
            <p:ph type="title"/>
          </p:nvPr>
        </p:nvSpPr>
        <p:spPr/>
        <p:txBody>
          <a:bodyPr/>
          <a:lstStyle/>
          <a:p>
            <a:r>
              <a:rPr lang="en-US" dirty="0"/>
              <a:t>Screenshot of Jamboard</a:t>
            </a:r>
          </a:p>
        </p:txBody>
      </p:sp>
      <p:pic>
        <p:nvPicPr>
          <p:cNvPr id="8" name="Picture 7" descr="Screenshot of Jamboard">
            <a:extLst>
              <a:ext uri="{FF2B5EF4-FFF2-40B4-BE49-F238E27FC236}">
                <a16:creationId xmlns:a16="http://schemas.microsoft.com/office/drawing/2014/main" id="{A15E3D16-401A-4498-8E98-84A556A996D6}"/>
              </a:ext>
            </a:extLst>
          </p:cNvPr>
          <p:cNvPicPr>
            <a:picLocks noChangeAspect="1"/>
          </p:cNvPicPr>
          <p:nvPr/>
        </p:nvPicPr>
        <p:blipFill rotWithShape="1">
          <a:blip r:embed="rId3"/>
          <a:srcRect t="13505" r="12500"/>
          <a:stretch/>
        </p:blipFill>
        <p:spPr>
          <a:xfrm>
            <a:off x="158030" y="1524000"/>
            <a:ext cx="8827940" cy="4383799"/>
          </a:xfrm>
          <a:prstGeom prst="rect">
            <a:avLst/>
          </a:prstGeom>
        </p:spPr>
      </p:pic>
      <p:pic>
        <p:nvPicPr>
          <p:cNvPr id="6" name="Picture 21">
            <a:extLst>
              <a:ext uri="{FF2B5EF4-FFF2-40B4-BE49-F238E27FC236}">
                <a16:creationId xmlns:a16="http://schemas.microsoft.com/office/drawing/2014/main" id="{3C2EB215-4505-4B9D-9DA0-80E9B916A81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026857"/>
            <a:ext cx="48752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Oval 6">
            <a:extLst>
              <a:ext uri="{FF2B5EF4-FFF2-40B4-BE49-F238E27FC236}">
                <a16:creationId xmlns:a16="http://schemas.microsoft.com/office/drawing/2014/main" id="{BD9FD802-F671-4EEC-98F6-199CA1A1496A}"/>
              </a:ext>
              <a:ext uri="{C183D7F6-B498-43B3-948B-1728B52AA6E4}">
                <adec:decorative xmlns:adec="http://schemas.microsoft.com/office/drawing/2017/decorative" val="1"/>
              </a:ext>
            </a:extLst>
          </p:cNvPr>
          <p:cNvSpPr/>
          <p:nvPr/>
        </p:nvSpPr>
        <p:spPr bwMode="auto">
          <a:xfrm>
            <a:off x="2362200" y="6026857"/>
            <a:ext cx="520700" cy="409832"/>
          </a:xfrm>
          <a:prstGeom prst="ellipse">
            <a:avLst/>
          </a:prstGeom>
          <a:noFill/>
          <a:ln w="57150">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2512487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C21E-FE81-88B0-6583-67DD08E8E8E9}"/>
              </a:ext>
            </a:extLst>
          </p:cNvPr>
          <p:cNvSpPr>
            <a:spLocks noGrp="1"/>
          </p:cNvSpPr>
          <p:nvPr>
            <p:ph type="title"/>
          </p:nvPr>
        </p:nvSpPr>
        <p:spPr/>
        <p:txBody>
          <a:bodyPr/>
          <a:lstStyle/>
          <a:p>
            <a:r>
              <a:rPr lang="en-US" altLang="en-US" dirty="0"/>
              <a:t>Shared Norms </a:t>
            </a:r>
            <a:endParaRPr lang="en-US" dirty="0"/>
          </a:p>
        </p:txBody>
      </p:sp>
      <p:sp>
        <p:nvSpPr>
          <p:cNvPr id="3" name="Content Placeholder 2">
            <a:extLst>
              <a:ext uri="{FF2B5EF4-FFF2-40B4-BE49-F238E27FC236}">
                <a16:creationId xmlns:a16="http://schemas.microsoft.com/office/drawing/2014/main" id="{597C771F-DFBC-3E9A-72BD-8CE585FC8D3D}"/>
              </a:ext>
            </a:extLst>
          </p:cNvPr>
          <p:cNvSpPr>
            <a:spLocks noGrp="1"/>
          </p:cNvSpPr>
          <p:nvPr>
            <p:ph idx="1"/>
          </p:nvPr>
        </p:nvSpPr>
        <p:spPr/>
        <p:txBody>
          <a:bodyPr/>
          <a:lstStyle/>
          <a:p>
            <a:pPr marL="457200" indent="-457200">
              <a:spcBef>
                <a:spcPts val="1000"/>
              </a:spcBef>
              <a:spcAft>
                <a:spcPts val="600"/>
              </a:spcAft>
              <a:buClr>
                <a:schemeClr val="tx2"/>
              </a:buClr>
              <a:buSzPct val="100000"/>
              <a:buFont typeface="+mj-lt"/>
              <a:buAutoNum type="arabicPeriod"/>
              <a:defRPr/>
            </a:pPr>
            <a:r>
              <a:rPr lang="en-US" dirty="0">
                <a:solidFill>
                  <a:srgbClr val="000000"/>
                </a:solidFill>
              </a:rPr>
              <a:t>Be present and engage fully in all activities.</a:t>
            </a:r>
          </a:p>
          <a:p>
            <a:pPr marL="457200" indent="-457200">
              <a:spcBef>
                <a:spcPts val="1000"/>
              </a:spcBef>
              <a:spcAft>
                <a:spcPts val="600"/>
              </a:spcAft>
              <a:buClr>
                <a:schemeClr val="tx2"/>
              </a:buClr>
              <a:buSzPct val="100000"/>
              <a:buFont typeface="+mj-lt"/>
              <a:buAutoNum type="arabicPeriod"/>
              <a:defRPr/>
            </a:pPr>
            <a:r>
              <a:rPr lang="en-US" dirty="0">
                <a:solidFill>
                  <a:srgbClr val="000000"/>
                </a:solidFill>
              </a:rPr>
              <a:t>Ask questions through the chat or by raising your hand.</a:t>
            </a:r>
          </a:p>
          <a:p>
            <a:pPr marL="457200" indent="-457200">
              <a:spcBef>
                <a:spcPts val="1000"/>
              </a:spcBef>
              <a:spcAft>
                <a:spcPts val="600"/>
              </a:spcAft>
              <a:buClr>
                <a:schemeClr val="tx2"/>
              </a:buClr>
              <a:buSzPct val="100000"/>
              <a:buFont typeface="+mj-lt"/>
              <a:buAutoNum type="arabicPeriod"/>
              <a:defRPr/>
            </a:pPr>
            <a:r>
              <a:rPr lang="en-US" dirty="0">
                <a:solidFill>
                  <a:srgbClr val="000000"/>
                </a:solidFill>
              </a:rPr>
              <a:t>Put cameras on whenever possible.</a:t>
            </a:r>
          </a:p>
          <a:p>
            <a:pPr marL="457200" indent="-457200">
              <a:spcBef>
                <a:spcPts val="1000"/>
              </a:spcBef>
              <a:spcAft>
                <a:spcPts val="600"/>
              </a:spcAft>
              <a:buClr>
                <a:schemeClr val="tx2"/>
              </a:buClr>
              <a:buSzPct val="100000"/>
              <a:buFont typeface="+mj-lt"/>
              <a:buAutoNum type="arabicPeriod"/>
              <a:defRPr/>
            </a:pPr>
            <a:r>
              <a:rPr lang="en-US" dirty="0">
                <a:solidFill>
                  <a:srgbClr val="000000"/>
                </a:solidFill>
              </a:rPr>
              <a:t>Prepare for productive struggle. </a:t>
            </a:r>
          </a:p>
          <a:p>
            <a:pPr marL="457200" indent="-457200">
              <a:spcBef>
                <a:spcPts val="1000"/>
              </a:spcBef>
              <a:spcAft>
                <a:spcPts val="600"/>
              </a:spcAft>
              <a:buClr>
                <a:schemeClr val="tx2"/>
              </a:buClr>
              <a:buSzPct val="100000"/>
              <a:buFont typeface="+mj-lt"/>
              <a:buAutoNum type="arabicPeriod"/>
              <a:defRPr/>
            </a:pPr>
            <a:r>
              <a:rPr lang="en-US" dirty="0">
                <a:solidFill>
                  <a:srgbClr val="000000"/>
                </a:solidFill>
              </a:rPr>
              <a:t>Respectfully challenge one another and withhold judgments for differing perspectives or learning styles.</a:t>
            </a:r>
          </a:p>
        </p:txBody>
      </p:sp>
    </p:spTree>
    <p:extLst>
      <p:ext uri="{BB962C8B-B14F-4D97-AF65-F5344CB8AC3E}">
        <p14:creationId xmlns:p14="http://schemas.microsoft.com/office/powerpoint/2010/main" val="21689431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73500"/>
            <a:ext cx="8382000" cy="1362075"/>
          </a:xfrm>
        </p:spPr>
        <p:txBody>
          <a:bodyPr/>
          <a:lstStyle/>
          <a:p>
            <a:r>
              <a:rPr lang="en-US" sz="3600" dirty="0"/>
              <a:t>Phase 4: POST, SHARE, COMMENT</a:t>
            </a:r>
            <a:br>
              <a:rPr lang="en-US" sz="3600" dirty="0"/>
            </a:br>
            <a:r>
              <a:rPr lang="en-US" sz="3600" dirty="0"/>
              <a:t>(30 minutes)</a:t>
            </a:r>
          </a:p>
        </p:txBody>
      </p:sp>
    </p:spTree>
    <p:extLst>
      <p:ext uri="{BB962C8B-B14F-4D97-AF65-F5344CB8AC3E}">
        <p14:creationId xmlns:p14="http://schemas.microsoft.com/office/powerpoint/2010/main" val="7705875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CB7167-FA52-9B17-9D64-97D83450E232}"/>
              </a:ext>
            </a:extLst>
          </p:cNvPr>
          <p:cNvSpPr>
            <a:spLocks noGrp="1"/>
          </p:cNvSpPr>
          <p:nvPr>
            <p:ph type="title"/>
          </p:nvPr>
        </p:nvSpPr>
        <p:spPr/>
        <p:txBody>
          <a:bodyPr/>
          <a:lstStyle/>
          <a:p>
            <a:r>
              <a:rPr lang="en-US" altLang="en-US" dirty="0">
                <a:sym typeface="Helvetica" pitchFamily="2" charset="0"/>
              </a:rPr>
              <a:t>Diagnostic Teaching: Phase 4</a:t>
            </a:r>
            <a:endParaRPr lang="en-US" dirty="0"/>
          </a:p>
        </p:txBody>
      </p:sp>
      <p:pic>
        <p:nvPicPr>
          <p:cNvPr id="4" name="Picture 3" descr="The First Two Thirds: Launch; Pose a Problem; Workshop; Post, Share, Comment&#10;&#10;The Last Third: Strategic Teacher-led Discussion; Focus Problem">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
        <p:nvSpPr>
          <p:cNvPr id="6" name="Diagonal Stripe 5">
            <a:extLst>
              <a:ext uri="{FF2B5EF4-FFF2-40B4-BE49-F238E27FC236}">
                <a16:creationId xmlns:a16="http://schemas.microsoft.com/office/drawing/2014/main" id="{F32E2441-BFCE-4875-A8C1-795B405BDDB9}"/>
              </a:ext>
              <a:ext uri="{C183D7F6-B498-43B3-948B-1728B52AA6E4}">
                <adec:decorative xmlns:adec="http://schemas.microsoft.com/office/drawing/2017/decorative" val="1"/>
              </a:ext>
            </a:extLst>
          </p:cNvPr>
          <p:cNvSpPr/>
          <p:nvPr/>
        </p:nvSpPr>
        <p:spPr bwMode="auto">
          <a:xfrm rot="19463705" flipH="1">
            <a:off x="4055071" y="1871736"/>
            <a:ext cx="1093082" cy="828527"/>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8" name="TextBox 7">
            <a:extLst>
              <a:ext uri="{FF2B5EF4-FFF2-40B4-BE49-F238E27FC236}">
                <a16:creationId xmlns:a16="http://schemas.microsoft.com/office/drawing/2014/main" id="{C557B9D1-C79D-4BD9-8880-7A64EC963F40}"/>
              </a:ext>
            </a:extLst>
          </p:cNvPr>
          <p:cNvSpPr txBox="1"/>
          <p:nvPr/>
        </p:nvSpPr>
        <p:spPr>
          <a:xfrm>
            <a:off x="4088329" y="1947445"/>
            <a:ext cx="1026058" cy="338554"/>
          </a:xfrm>
          <a:prstGeom prst="rect">
            <a:avLst/>
          </a:prstGeom>
          <a:noFill/>
        </p:spPr>
        <p:txBody>
          <a:bodyPr wrap="square" rtlCol="0">
            <a:spAutoFit/>
          </a:bodyPr>
          <a:lstStyle/>
          <a:p>
            <a:pPr algn="ctr"/>
            <a:r>
              <a:rPr lang="en-US" sz="1600" dirty="0">
                <a:latin typeface="+mn-lt"/>
              </a:rPr>
              <a:t>Page 3</a:t>
            </a:r>
          </a:p>
        </p:txBody>
      </p:sp>
      <p:sp>
        <p:nvSpPr>
          <p:cNvPr id="9" name="Rectangle 8">
            <a:extLst>
              <a:ext uri="{FF2B5EF4-FFF2-40B4-BE49-F238E27FC236}">
                <a16:creationId xmlns:a16="http://schemas.microsoft.com/office/drawing/2014/main" id="{4C2D7938-F6FD-4736-BC68-E6C49FCFC7FE}"/>
              </a:ext>
              <a:ext uri="{C183D7F6-B498-43B3-948B-1728B52AA6E4}">
                <adec:decorative xmlns:adec="http://schemas.microsoft.com/office/drawing/2017/decorative" val="1"/>
              </a:ext>
            </a:extLst>
          </p:cNvPr>
          <p:cNvSpPr/>
          <p:nvPr/>
        </p:nvSpPr>
        <p:spPr bwMode="auto">
          <a:xfrm>
            <a:off x="3915558" y="2285999"/>
            <a:ext cx="1371600" cy="562818"/>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8437789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FD10-AA99-9C46-BE34-70939821CF20}"/>
              </a:ext>
            </a:extLst>
          </p:cNvPr>
          <p:cNvSpPr>
            <a:spLocks noGrp="1"/>
          </p:cNvSpPr>
          <p:nvPr>
            <p:ph type="title"/>
          </p:nvPr>
        </p:nvSpPr>
        <p:spPr>
          <a:xfrm>
            <a:off x="1295400" y="304800"/>
            <a:ext cx="7467600" cy="914400"/>
          </a:xfrm>
        </p:spPr>
        <p:txBody>
          <a:bodyPr/>
          <a:lstStyle/>
          <a:p>
            <a:r>
              <a:rPr lang="en-US" dirty="0"/>
              <a:t>Whole Group Reflection: 15 minutes</a:t>
            </a:r>
          </a:p>
        </p:txBody>
      </p:sp>
      <p:sp>
        <p:nvSpPr>
          <p:cNvPr id="3" name="Content Placeholder 2">
            <a:extLst>
              <a:ext uri="{FF2B5EF4-FFF2-40B4-BE49-F238E27FC236}">
                <a16:creationId xmlns:a16="http://schemas.microsoft.com/office/drawing/2014/main" id="{AC11763D-872E-1348-831D-6E1CD737C5DF}"/>
              </a:ext>
            </a:extLst>
          </p:cNvPr>
          <p:cNvSpPr>
            <a:spLocks noGrp="1"/>
          </p:cNvSpPr>
          <p:nvPr>
            <p:ph idx="1"/>
          </p:nvPr>
        </p:nvSpPr>
        <p:spPr/>
        <p:txBody>
          <a:bodyPr/>
          <a:lstStyle/>
          <a:p>
            <a:r>
              <a:rPr lang="en-US" dirty="0"/>
              <a:t>Review one another’s “posters” in Jamboard.</a:t>
            </a:r>
          </a:p>
          <a:p>
            <a:r>
              <a:rPr lang="en-US" dirty="0"/>
              <a:t>Use virtual sticky notes to ask questions of the other teams’ Jamboards.</a:t>
            </a:r>
          </a:p>
          <a:p>
            <a:r>
              <a:rPr lang="en-US" altLang="en-US" dirty="0"/>
              <a:t>We’ll give you a minute to jot down some notes about Phases 3 &amp; 4 in your Participant Materials.</a:t>
            </a:r>
            <a:endParaRPr lang="en-US" dirty="0"/>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a:p>
            <a:pPr marL="0" indent="0">
              <a:buNone/>
            </a:pPr>
            <a:endParaRPr lang="en-US" dirty="0"/>
          </a:p>
          <a:p>
            <a:endParaRPr lang="en-US" dirty="0"/>
          </a:p>
        </p:txBody>
      </p:sp>
    </p:spTree>
    <p:extLst>
      <p:ext uri="{BB962C8B-B14F-4D97-AF65-F5344CB8AC3E}">
        <p14:creationId xmlns:p14="http://schemas.microsoft.com/office/powerpoint/2010/main" val="31525955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73500"/>
            <a:ext cx="8382000" cy="1362075"/>
          </a:xfrm>
        </p:spPr>
        <p:txBody>
          <a:bodyPr/>
          <a:lstStyle/>
          <a:p>
            <a:r>
              <a:rPr lang="en-US" sz="3600" dirty="0"/>
              <a:t>Phase 5: STRATEGIC TEACHER-LED DISCUSSION (40 minutes)</a:t>
            </a:r>
          </a:p>
        </p:txBody>
      </p:sp>
      <p:sp>
        <p:nvSpPr>
          <p:cNvPr id="3" name="Text Placeholder 2">
            <a:extLst>
              <a:ext uri="{FF2B5EF4-FFF2-40B4-BE49-F238E27FC236}">
                <a16:creationId xmlns:a16="http://schemas.microsoft.com/office/drawing/2014/main" id="{D34F6389-2D57-B84A-BF66-D963A7296C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22426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BDC7D6-8ED6-F8B1-F140-02E4DB75864D}"/>
              </a:ext>
            </a:extLst>
          </p:cNvPr>
          <p:cNvSpPr>
            <a:spLocks noGrp="1"/>
          </p:cNvSpPr>
          <p:nvPr>
            <p:ph type="title"/>
          </p:nvPr>
        </p:nvSpPr>
        <p:spPr/>
        <p:txBody>
          <a:bodyPr/>
          <a:lstStyle/>
          <a:p>
            <a:r>
              <a:rPr lang="en-US" altLang="en-US" dirty="0">
                <a:sym typeface="Helvetica" pitchFamily="2" charset="0"/>
              </a:rPr>
              <a:t>Diagnostic Teaching: Phase 5</a:t>
            </a:r>
            <a:endParaRPr lang="en-US" dirty="0"/>
          </a:p>
        </p:txBody>
      </p:sp>
      <p:pic>
        <p:nvPicPr>
          <p:cNvPr id="4" name="Picture 3" descr="The First Two Thirds: Launch; Pose a Problem; Workshop; Post, Share, Comment&#10;&#10;The Last Third: Strategic Teacher-led Discussion; Focus Problem">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65394" y="1447800"/>
            <a:ext cx="7213212" cy="4805363"/>
          </a:xfrm>
          <a:prstGeom prst="rect">
            <a:avLst/>
          </a:prstGeom>
        </p:spPr>
      </p:pic>
      <p:sp>
        <p:nvSpPr>
          <p:cNvPr id="8" name="Diagonal Stripe 7">
            <a:extLst>
              <a:ext uri="{FF2B5EF4-FFF2-40B4-BE49-F238E27FC236}">
                <a16:creationId xmlns:a16="http://schemas.microsoft.com/office/drawing/2014/main" id="{96AAD297-57A8-4D83-B78F-89999BD90095}"/>
              </a:ext>
              <a:ext uri="{C183D7F6-B498-43B3-948B-1728B52AA6E4}">
                <adec:decorative xmlns:adec="http://schemas.microsoft.com/office/drawing/2017/decorative" val="1"/>
              </a:ext>
            </a:extLst>
          </p:cNvPr>
          <p:cNvSpPr/>
          <p:nvPr/>
        </p:nvSpPr>
        <p:spPr bwMode="auto">
          <a:xfrm rot="2228485">
            <a:off x="6340895" y="4644971"/>
            <a:ext cx="1363250" cy="1022197"/>
          </a:xfrm>
          <a:prstGeom prst="diagStripe">
            <a:avLst>
              <a:gd name="adj" fmla="val 51446"/>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9" name="TextBox 8">
            <a:extLst>
              <a:ext uri="{FF2B5EF4-FFF2-40B4-BE49-F238E27FC236}">
                <a16:creationId xmlns:a16="http://schemas.microsoft.com/office/drawing/2014/main" id="{A09CBB28-85D7-4E4E-8C8B-4B27BBADF102}"/>
              </a:ext>
            </a:extLst>
          </p:cNvPr>
          <p:cNvSpPr txBox="1"/>
          <p:nvPr/>
        </p:nvSpPr>
        <p:spPr>
          <a:xfrm>
            <a:off x="6487449" y="4786737"/>
            <a:ext cx="1026058" cy="369332"/>
          </a:xfrm>
          <a:prstGeom prst="rect">
            <a:avLst/>
          </a:prstGeom>
          <a:noFill/>
        </p:spPr>
        <p:txBody>
          <a:bodyPr wrap="square" rtlCol="0">
            <a:spAutoFit/>
          </a:bodyPr>
          <a:lstStyle/>
          <a:p>
            <a:r>
              <a:rPr lang="en-US" sz="1800" dirty="0">
                <a:latin typeface="+mn-lt"/>
              </a:rPr>
              <a:t>Page 4</a:t>
            </a:r>
          </a:p>
        </p:txBody>
      </p:sp>
      <p:sp>
        <p:nvSpPr>
          <p:cNvPr id="10" name="Rectangle 9">
            <a:extLst>
              <a:ext uri="{FF2B5EF4-FFF2-40B4-BE49-F238E27FC236}">
                <a16:creationId xmlns:a16="http://schemas.microsoft.com/office/drawing/2014/main" id="{3F2A222B-93DF-4956-961C-2021FCD37088}"/>
              </a:ext>
              <a:ext uri="{C183D7F6-B498-43B3-948B-1728B52AA6E4}">
                <adec:decorative xmlns:adec="http://schemas.microsoft.com/office/drawing/2017/decorative" val="1"/>
              </a:ext>
            </a:extLst>
          </p:cNvPr>
          <p:cNvSpPr/>
          <p:nvPr/>
        </p:nvSpPr>
        <p:spPr bwMode="auto">
          <a:xfrm>
            <a:off x="6198068" y="5160203"/>
            <a:ext cx="1676400" cy="898363"/>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0681319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B57D0-9E14-315D-08E5-3C60B3AD9181}"/>
              </a:ext>
            </a:extLst>
          </p:cNvPr>
          <p:cNvSpPr>
            <a:spLocks noGrp="1"/>
          </p:cNvSpPr>
          <p:nvPr>
            <p:ph type="title"/>
          </p:nvPr>
        </p:nvSpPr>
        <p:spPr/>
        <p:txBody>
          <a:bodyPr/>
          <a:lstStyle/>
          <a:p>
            <a:r>
              <a:rPr lang="en-US" dirty="0"/>
              <a:t>Phase 5: Strategic Teacher-led Discussion</a:t>
            </a:r>
          </a:p>
        </p:txBody>
      </p:sp>
      <p:sp>
        <p:nvSpPr>
          <p:cNvPr id="3" name="Content Placeholder 2">
            <a:extLst>
              <a:ext uri="{FF2B5EF4-FFF2-40B4-BE49-F238E27FC236}">
                <a16:creationId xmlns:a16="http://schemas.microsoft.com/office/drawing/2014/main" id="{6EB2E248-BB49-4B41-B4AE-B2889ADC8729}"/>
              </a:ext>
            </a:extLst>
          </p:cNvPr>
          <p:cNvSpPr>
            <a:spLocks noGrp="1"/>
          </p:cNvSpPr>
          <p:nvPr>
            <p:ph idx="1"/>
          </p:nvPr>
        </p:nvSpPr>
        <p:spPr>
          <a:xfrm>
            <a:off x="609600" y="1676400"/>
            <a:ext cx="8077200" cy="4103688"/>
          </a:xfrm>
        </p:spPr>
        <p:txBody>
          <a:bodyPr/>
          <a:lstStyle/>
          <a:p>
            <a:pPr marL="0" indent="0">
              <a:buNone/>
            </a:pPr>
            <a:endParaRPr lang="en-US" dirty="0"/>
          </a:p>
          <a:p>
            <a:pPr marL="0" indent="0">
              <a:buNone/>
            </a:pPr>
            <a:endParaRPr lang="en-US" dirty="0"/>
          </a:p>
          <a:p>
            <a:pPr marL="0" indent="0" algn="ctr">
              <a:buNone/>
            </a:pPr>
            <a:r>
              <a:rPr lang="en-US" sz="3200" dirty="0"/>
              <a:t>Let’s look at some of the Jamboards — both what worked and what didn’t.</a:t>
            </a:r>
          </a:p>
          <a:p>
            <a:pPr marL="0" indent="0">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7239000" cy="838200"/>
          </a:xfrm>
        </p:spPr>
        <p:txBody>
          <a:bodyPr/>
          <a:lstStyle/>
          <a:p>
            <a:r>
              <a:rPr lang="en-US" dirty="0"/>
              <a:t>Wrap-Up &amp; Preview of Next Session</a:t>
            </a:r>
          </a:p>
        </p:txBody>
      </p:sp>
      <p:sp>
        <p:nvSpPr>
          <p:cNvPr id="3" name="Content Placeholder 2"/>
          <p:cNvSpPr>
            <a:spLocks noGrp="1"/>
          </p:cNvSpPr>
          <p:nvPr>
            <p:ph idx="1"/>
          </p:nvPr>
        </p:nvSpPr>
        <p:spPr/>
        <p:txBody>
          <a:bodyPr/>
          <a:lstStyle/>
          <a:p>
            <a:r>
              <a:rPr lang="en-US" dirty="0"/>
              <a:t>In the chat, ask any remaining questions you may have.</a:t>
            </a:r>
          </a:p>
          <a:p>
            <a:r>
              <a:rPr lang="en-US" dirty="0"/>
              <a:t>We will focus on the last phase (Phase 6) of the Model Lesson.</a:t>
            </a:r>
          </a:p>
          <a:p>
            <a:pPr marL="0" indent="0">
              <a:buNone/>
            </a:pPr>
            <a:endParaRPr lang="en-US" dirty="0"/>
          </a:p>
        </p:txBody>
      </p:sp>
    </p:spTree>
    <p:extLst>
      <p:ext uri="{BB962C8B-B14F-4D97-AF65-F5344CB8AC3E}">
        <p14:creationId xmlns:p14="http://schemas.microsoft.com/office/powerpoint/2010/main" val="40600999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Welcome Back!</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7282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452626-F6D1-530A-361B-CA1C74885BC3}"/>
              </a:ext>
            </a:extLst>
          </p:cNvPr>
          <p:cNvSpPr>
            <a:spLocks noGrp="1"/>
          </p:cNvSpPr>
          <p:nvPr>
            <p:ph type="title"/>
          </p:nvPr>
        </p:nvSpPr>
        <p:spPr/>
        <p:txBody>
          <a:bodyPr/>
          <a:lstStyle/>
          <a:p>
            <a:r>
              <a:rPr lang="en-US" altLang="en-US" dirty="0"/>
              <a:t>Session Overview</a:t>
            </a:r>
            <a:endParaRPr lang="en-US" dirty="0"/>
          </a:p>
        </p:txBody>
      </p:sp>
      <p:sp>
        <p:nvSpPr>
          <p:cNvPr id="6" name="Content Placeholder 5">
            <a:extLst>
              <a:ext uri="{FF2B5EF4-FFF2-40B4-BE49-F238E27FC236}">
                <a16:creationId xmlns:a16="http://schemas.microsoft.com/office/drawing/2014/main" id="{9E7B7ECB-D1E7-D903-BA28-F088869153C5}"/>
              </a:ext>
            </a:extLst>
          </p:cNvPr>
          <p:cNvSpPr>
            <a:spLocks noGrp="1"/>
          </p:cNvSpPr>
          <p:nvPr>
            <p:ph idx="1"/>
          </p:nvPr>
        </p:nvSpPr>
        <p:spPr/>
        <p:txBody>
          <a:bodyPr/>
          <a:lstStyle/>
          <a:p>
            <a:pPr marL="679450" lvl="1" indent="-342900">
              <a:lnSpc>
                <a:spcPct val="120000"/>
              </a:lnSpc>
              <a:spcBef>
                <a:spcPts val="600"/>
              </a:spcBef>
              <a:spcAft>
                <a:spcPts val="1200"/>
              </a:spcAft>
            </a:pPr>
            <a:r>
              <a:rPr lang="en-US" altLang="en-US" sz="2200" dirty="0">
                <a:cs typeface="Arial" panose="020B0604020202020204" pitchFamily="34" charset="0"/>
              </a:rPr>
              <a:t>Phase 6 of the Model Lesson</a:t>
            </a:r>
          </a:p>
          <a:p>
            <a:pPr marL="679450" lvl="1" indent="-342900">
              <a:lnSpc>
                <a:spcPct val="120000"/>
              </a:lnSpc>
              <a:spcBef>
                <a:spcPts val="600"/>
              </a:spcBef>
              <a:spcAft>
                <a:spcPts val="1200"/>
              </a:spcAft>
            </a:pPr>
            <a:r>
              <a:rPr lang="en-US" altLang="en-US" sz="2200" dirty="0">
                <a:cs typeface="Arial" panose="020B0604020202020204" pitchFamily="34" charset="0"/>
              </a:rPr>
              <a:t>Debriefing the Model Lesson and Its Design</a:t>
            </a:r>
          </a:p>
          <a:p>
            <a:pPr marL="679450" lvl="1" indent="-342900">
              <a:lnSpc>
                <a:spcPct val="120000"/>
              </a:lnSpc>
              <a:spcBef>
                <a:spcPts val="600"/>
              </a:spcBef>
              <a:spcAft>
                <a:spcPts val="1200"/>
              </a:spcAft>
            </a:pPr>
            <a:r>
              <a:rPr lang="en-US" altLang="en-US" sz="2200" dirty="0">
                <a:cs typeface="Arial" panose="020B0604020202020204" pitchFamily="34" charset="0"/>
              </a:rPr>
              <a:t>Implications for Your Practice </a:t>
            </a:r>
          </a:p>
          <a:p>
            <a:pPr marL="679450" lvl="1" indent="-342900">
              <a:lnSpc>
                <a:spcPct val="120000"/>
              </a:lnSpc>
              <a:spcBef>
                <a:spcPts val="600"/>
              </a:spcBef>
              <a:spcAft>
                <a:spcPts val="1200"/>
              </a:spcAft>
            </a:pPr>
            <a:r>
              <a:rPr lang="en-US" altLang="en-US" sz="2200" dirty="0">
                <a:cs typeface="Arial" panose="020B0604020202020204" pitchFamily="34" charset="0"/>
              </a:rPr>
              <a:t>Wrap-Up</a:t>
            </a:r>
            <a:endParaRPr lang="en-US" dirty="0"/>
          </a:p>
        </p:txBody>
      </p:sp>
    </p:spTree>
    <p:extLst>
      <p:ext uri="{BB962C8B-B14F-4D97-AF65-F5344CB8AC3E}">
        <p14:creationId xmlns:p14="http://schemas.microsoft.com/office/powerpoint/2010/main" val="14722333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C38F-4B33-42C5-9E56-446AA8CC3015}"/>
              </a:ext>
            </a:extLst>
          </p:cNvPr>
          <p:cNvSpPr>
            <a:spLocks noGrp="1"/>
          </p:cNvSpPr>
          <p:nvPr>
            <p:ph type="title"/>
          </p:nvPr>
        </p:nvSpPr>
        <p:spPr/>
        <p:txBody>
          <a:bodyPr/>
          <a:lstStyle/>
          <a:p>
            <a:r>
              <a:rPr lang="en-US" dirty="0"/>
              <a:t>Review of the Session: 20 minutes</a:t>
            </a:r>
          </a:p>
        </p:txBody>
      </p:sp>
      <p:sp>
        <p:nvSpPr>
          <p:cNvPr id="3" name="Content Placeholder 2">
            <a:extLst>
              <a:ext uri="{FF2B5EF4-FFF2-40B4-BE49-F238E27FC236}">
                <a16:creationId xmlns:a16="http://schemas.microsoft.com/office/drawing/2014/main" id="{FA0BC477-7FAE-4E3C-911E-DCC466CADB6B}"/>
              </a:ext>
            </a:extLst>
          </p:cNvPr>
          <p:cNvSpPr>
            <a:spLocks noGrp="1"/>
          </p:cNvSpPr>
          <p:nvPr>
            <p:ph idx="1"/>
          </p:nvPr>
        </p:nvSpPr>
        <p:spPr/>
        <p:txBody>
          <a:bodyPr/>
          <a:lstStyle/>
          <a:p>
            <a:r>
              <a:rPr lang="en-US" dirty="0"/>
              <a:t>Diagnostic Teaching Phases 1</a:t>
            </a:r>
            <a:r>
              <a:rPr lang="en-US" altLang="en-US" sz="2200" b="0" kern="0" dirty="0">
                <a:cs typeface="Arial" panose="020B0604020202020204" pitchFamily="34" charset="0"/>
              </a:rPr>
              <a:t>–</a:t>
            </a:r>
            <a:r>
              <a:rPr lang="en-US" dirty="0"/>
              <a:t>5</a:t>
            </a:r>
          </a:p>
          <a:p>
            <a:r>
              <a:rPr lang="en-US" dirty="0"/>
              <a:t>Recap of the Strategic Teacher-led Discussion</a:t>
            </a:r>
          </a:p>
        </p:txBody>
      </p:sp>
    </p:spTree>
    <p:extLst>
      <p:ext uri="{BB962C8B-B14F-4D97-AF65-F5344CB8AC3E}">
        <p14:creationId xmlns:p14="http://schemas.microsoft.com/office/powerpoint/2010/main" val="30921372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38C8-F423-4FC6-8331-3171E0984F7D}"/>
              </a:ext>
            </a:extLst>
          </p:cNvPr>
          <p:cNvSpPr>
            <a:spLocks noGrp="1"/>
          </p:cNvSpPr>
          <p:nvPr>
            <p:ph type="title"/>
          </p:nvPr>
        </p:nvSpPr>
        <p:spPr>
          <a:xfrm>
            <a:off x="1295400" y="228600"/>
            <a:ext cx="7086600" cy="914400"/>
          </a:xfrm>
        </p:spPr>
        <p:txBody>
          <a:bodyPr/>
          <a:lstStyle/>
          <a:p>
            <a:r>
              <a:rPr lang="en-US" dirty="0"/>
              <a:t>Session Overview</a:t>
            </a:r>
          </a:p>
        </p:txBody>
      </p:sp>
      <p:sp>
        <p:nvSpPr>
          <p:cNvPr id="5" name="Rectangle 3">
            <a:extLst>
              <a:ext uri="{FF2B5EF4-FFF2-40B4-BE49-F238E27FC236}">
                <a16:creationId xmlns:a16="http://schemas.microsoft.com/office/drawing/2014/main" id="{FB2F29E8-8C44-4CB5-95AD-FD155959238A}"/>
              </a:ext>
            </a:extLst>
          </p:cNvPr>
          <p:cNvSpPr txBox="1">
            <a:spLocks noChangeArrowheads="1"/>
          </p:cNvSpPr>
          <p:nvPr/>
        </p:nvSpPr>
        <p:spPr>
          <a:xfrm>
            <a:off x="592137" y="1600200"/>
            <a:ext cx="8247063" cy="41148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679450" lvl="1" indent="-342900">
              <a:lnSpc>
                <a:spcPct val="120000"/>
              </a:lnSpc>
              <a:spcBef>
                <a:spcPts val="600"/>
              </a:spcBef>
              <a:spcAft>
                <a:spcPts val="1200"/>
              </a:spcAft>
            </a:pPr>
            <a:r>
              <a:rPr lang="en-US" altLang="en-US" sz="2200" b="0" kern="0" dirty="0">
                <a:cs typeface="Arial" panose="020B0604020202020204" pitchFamily="34" charset="0"/>
              </a:rPr>
              <a:t>Introduction to the Model Mathematics Lesson </a:t>
            </a:r>
          </a:p>
          <a:p>
            <a:pPr marL="679450" lvl="1" indent="-342900">
              <a:lnSpc>
                <a:spcPct val="120000"/>
              </a:lnSpc>
              <a:spcBef>
                <a:spcPts val="600"/>
              </a:spcBef>
              <a:spcAft>
                <a:spcPts val="1200"/>
              </a:spcAft>
            </a:pPr>
            <a:r>
              <a:rPr lang="en-US" altLang="en-US" sz="2200" b="0" kern="0" dirty="0">
                <a:cs typeface="Arial" panose="020B0604020202020204" pitchFamily="34" charset="0"/>
              </a:rPr>
              <a:t>Phases 1–2 of the Model Lesson</a:t>
            </a:r>
          </a:p>
          <a:p>
            <a:pPr marL="965200" lvl="2" indent="-342900">
              <a:lnSpc>
                <a:spcPct val="120000"/>
              </a:lnSpc>
              <a:spcBef>
                <a:spcPts val="600"/>
              </a:spcBef>
              <a:spcAft>
                <a:spcPts val="1200"/>
              </a:spcAft>
              <a:buClr>
                <a:schemeClr val="tx2"/>
              </a:buClr>
              <a:buFont typeface="Wingdings" panose="05000000000000000000" pitchFamily="2" charset="2"/>
              <a:buChar char="§"/>
            </a:pPr>
            <a:r>
              <a:rPr lang="en-US" altLang="en-US" sz="2200" b="0" kern="0" dirty="0">
                <a:cs typeface="Arial" panose="020B0604020202020204" pitchFamily="34" charset="0"/>
              </a:rPr>
              <a:t>Break: 60 minutes</a:t>
            </a:r>
          </a:p>
          <a:p>
            <a:pPr marL="679450" lvl="1" indent="-342900">
              <a:lnSpc>
                <a:spcPct val="120000"/>
              </a:lnSpc>
              <a:spcBef>
                <a:spcPts val="600"/>
              </a:spcBef>
              <a:spcAft>
                <a:spcPts val="1200"/>
              </a:spcAft>
            </a:pPr>
            <a:r>
              <a:rPr lang="en-US" altLang="en-US" sz="2200" b="0" kern="0" dirty="0">
                <a:cs typeface="Arial" panose="020B0604020202020204" pitchFamily="34" charset="0"/>
              </a:rPr>
              <a:t>Phases 3–5 of the Model Lesson</a:t>
            </a:r>
          </a:p>
          <a:p>
            <a:pPr marL="679450" lvl="1" indent="-342900">
              <a:lnSpc>
                <a:spcPct val="120000"/>
              </a:lnSpc>
              <a:spcBef>
                <a:spcPts val="600"/>
              </a:spcBef>
              <a:spcAft>
                <a:spcPts val="1200"/>
              </a:spcAft>
            </a:pPr>
            <a:r>
              <a:rPr lang="en-US" altLang="en-US" sz="2200" b="0" kern="0" dirty="0">
                <a:cs typeface="Arial" panose="020B0604020202020204" pitchFamily="34" charset="0"/>
              </a:rPr>
              <a:t>Wrap-Up &amp; Preview of Next Session</a:t>
            </a:r>
          </a:p>
        </p:txBody>
      </p:sp>
    </p:spTree>
    <p:extLst>
      <p:ext uri="{BB962C8B-B14F-4D97-AF65-F5344CB8AC3E}">
        <p14:creationId xmlns:p14="http://schemas.microsoft.com/office/powerpoint/2010/main" val="37609943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C8D24-F422-01A5-A989-9A1AED78750C}"/>
              </a:ext>
            </a:extLst>
          </p:cNvPr>
          <p:cNvSpPr>
            <a:spLocks noGrp="1"/>
          </p:cNvSpPr>
          <p:nvPr>
            <p:ph type="title"/>
          </p:nvPr>
        </p:nvSpPr>
        <p:spPr/>
        <p:txBody>
          <a:bodyPr/>
          <a:lstStyle/>
          <a:p>
            <a:r>
              <a:rPr lang="en-US" altLang="en-US" dirty="0">
                <a:sym typeface="Helvetica" pitchFamily="2" charset="0"/>
              </a:rPr>
              <a:t>Diagnostic Teaching: Six Phases</a:t>
            </a:r>
            <a:endParaRPr lang="en-US" dirty="0"/>
          </a:p>
        </p:txBody>
      </p:sp>
      <p:pic>
        <p:nvPicPr>
          <p:cNvPr id="4" name="Picture 3" descr="The First Two Thirds: Launch; Pose a Problem; Workshop; Post, Share, Comment&#10;&#10;The Last Third: Strategic Teacher-led Discussion; Focus Problem">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Tree>
    <p:extLst>
      <p:ext uri="{BB962C8B-B14F-4D97-AF65-F5344CB8AC3E}">
        <p14:creationId xmlns:p14="http://schemas.microsoft.com/office/powerpoint/2010/main" val="13860191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8193087" cy="1362075"/>
          </a:xfrm>
        </p:spPr>
        <p:txBody>
          <a:bodyPr/>
          <a:lstStyle/>
          <a:p>
            <a:r>
              <a:rPr lang="en-US" sz="3600" dirty="0"/>
              <a:t>Phase 6: FOCUS PROBLEM </a:t>
            </a:r>
            <a:br>
              <a:rPr lang="en-US" sz="3600" dirty="0"/>
            </a:br>
            <a:r>
              <a:rPr lang="en-US" sz="3600" dirty="0"/>
              <a:t>(40 minutes)</a:t>
            </a:r>
          </a:p>
        </p:txBody>
      </p:sp>
    </p:spTree>
    <p:extLst>
      <p:ext uri="{BB962C8B-B14F-4D97-AF65-F5344CB8AC3E}">
        <p14:creationId xmlns:p14="http://schemas.microsoft.com/office/powerpoint/2010/main" val="27596984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A69939-9E78-DF58-C8A6-B060390BAF83}"/>
              </a:ext>
            </a:extLst>
          </p:cNvPr>
          <p:cNvSpPr>
            <a:spLocks noGrp="1"/>
          </p:cNvSpPr>
          <p:nvPr>
            <p:ph type="title"/>
          </p:nvPr>
        </p:nvSpPr>
        <p:spPr/>
        <p:txBody>
          <a:bodyPr/>
          <a:lstStyle/>
          <a:p>
            <a:r>
              <a:rPr lang="en-US" altLang="en-US" dirty="0">
                <a:sym typeface="Helvetica" pitchFamily="2" charset="0"/>
              </a:rPr>
              <a:t>Diagnostic Teaching: Phase 6</a:t>
            </a:r>
            <a:endParaRPr lang="en-US" dirty="0"/>
          </a:p>
        </p:txBody>
      </p:sp>
      <p:pic>
        <p:nvPicPr>
          <p:cNvPr id="4" name="Picture 3" descr="The First Two Thirds: Launch; Pose a Problem; Workshop; Post, Share, Comment&#10;&#10;The Last Third: Strategic Teacher-led Discussion; Focus Problem">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
        <p:nvSpPr>
          <p:cNvPr id="8" name="Diagonal Stripe 7">
            <a:extLst>
              <a:ext uri="{FF2B5EF4-FFF2-40B4-BE49-F238E27FC236}">
                <a16:creationId xmlns:a16="http://schemas.microsoft.com/office/drawing/2014/main" id="{FF2DDEE8-4366-4F82-AB93-BFE594F2818F}"/>
              </a:ext>
              <a:ext uri="{C183D7F6-B498-43B3-948B-1728B52AA6E4}">
                <adec:decorative xmlns:adec="http://schemas.microsoft.com/office/drawing/2017/decorative" val="1"/>
              </a:ext>
            </a:extLst>
          </p:cNvPr>
          <p:cNvSpPr/>
          <p:nvPr/>
        </p:nvSpPr>
        <p:spPr bwMode="auto">
          <a:xfrm rot="2228485">
            <a:off x="6745901" y="1941333"/>
            <a:ext cx="909997" cy="691634"/>
          </a:xfrm>
          <a:prstGeom prst="diagStripe">
            <a:avLst>
              <a:gd name="adj" fmla="val 51446"/>
            </a:avLst>
          </a:prstGeom>
          <a:solidFill>
            <a:srgbClr val="92D050"/>
          </a:solidFill>
          <a:ln w="127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
        <p:nvSpPr>
          <p:cNvPr id="9" name="TextBox 8">
            <a:extLst>
              <a:ext uri="{FF2B5EF4-FFF2-40B4-BE49-F238E27FC236}">
                <a16:creationId xmlns:a16="http://schemas.microsoft.com/office/drawing/2014/main" id="{FD170245-BDE5-47AF-A1F7-FF87AE44B5A6}"/>
              </a:ext>
              <a:ext uri="{C183D7F6-B498-43B3-948B-1728B52AA6E4}">
                <adec:decorative xmlns:adec="http://schemas.microsoft.com/office/drawing/2017/decorative" val="1"/>
              </a:ext>
            </a:extLst>
          </p:cNvPr>
          <p:cNvSpPr txBox="1"/>
          <p:nvPr/>
        </p:nvSpPr>
        <p:spPr>
          <a:xfrm>
            <a:off x="6687870" y="1981200"/>
            <a:ext cx="1026058" cy="338554"/>
          </a:xfrm>
          <a:prstGeom prst="rect">
            <a:avLst/>
          </a:prstGeom>
          <a:noFill/>
        </p:spPr>
        <p:txBody>
          <a:bodyPr wrap="square" rtlCol="0">
            <a:spAutoFit/>
          </a:bodyPr>
          <a:lstStyle/>
          <a:p>
            <a:pPr algn="ctr"/>
            <a:r>
              <a:rPr lang="en-US" sz="1600" dirty="0">
                <a:latin typeface="+mn-lt"/>
              </a:rPr>
              <a:t>Page 4</a:t>
            </a:r>
          </a:p>
        </p:txBody>
      </p:sp>
      <p:sp>
        <p:nvSpPr>
          <p:cNvPr id="10" name="Rectangle 9">
            <a:extLst>
              <a:ext uri="{FF2B5EF4-FFF2-40B4-BE49-F238E27FC236}">
                <a16:creationId xmlns:a16="http://schemas.microsoft.com/office/drawing/2014/main" id="{C32B3526-91AF-4B85-B5DC-DB5278BF2FC7}"/>
              </a:ext>
              <a:ext uri="{C183D7F6-B498-43B3-948B-1728B52AA6E4}">
                <adec:decorative xmlns:adec="http://schemas.microsoft.com/office/drawing/2017/decorative" val="1"/>
              </a:ext>
            </a:extLst>
          </p:cNvPr>
          <p:cNvSpPr/>
          <p:nvPr/>
        </p:nvSpPr>
        <p:spPr bwMode="auto">
          <a:xfrm>
            <a:off x="6629400" y="2286204"/>
            <a:ext cx="1143000" cy="592032"/>
          </a:xfrm>
          <a:prstGeom prst="rec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tx1"/>
              </a:solidFill>
              <a:effectLst/>
              <a:latin typeface="Times New Roman" pitchFamily="-109" charset="0"/>
            </a:endParaRPr>
          </a:p>
        </p:txBody>
      </p:sp>
    </p:spTree>
    <p:extLst>
      <p:ext uri="{BB962C8B-B14F-4D97-AF65-F5344CB8AC3E}">
        <p14:creationId xmlns:p14="http://schemas.microsoft.com/office/powerpoint/2010/main" val="30221024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4EAD-2012-FB02-2391-2182273EF5EE}"/>
              </a:ext>
            </a:extLst>
          </p:cNvPr>
          <p:cNvSpPr>
            <a:spLocks noGrp="1"/>
          </p:cNvSpPr>
          <p:nvPr>
            <p:ph type="title"/>
          </p:nvPr>
        </p:nvSpPr>
        <p:spPr/>
        <p:txBody>
          <a:bodyPr/>
          <a:lstStyle/>
          <a:p>
            <a:pPr rtl="0" eaLnBrk="0" fontAlgn="base" hangingPunct="0"/>
            <a:r>
              <a:rPr lang="en-US" dirty="0">
                <a:effectLst/>
              </a:rPr>
              <a:t>Whole Group Reflection: </a:t>
            </a:r>
            <a:br>
              <a:rPr lang="en-US" dirty="0">
                <a:effectLst/>
              </a:rPr>
            </a:br>
            <a:r>
              <a:rPr lang="en-US" dirty="0">
                <a:effectLst/>
              </a:rPr>
              <a:t>10 minutes</a:t>
            </a:r>
          </a:p>
        </p:txBody>
      </p:sp>
      <p:pic>
        <p:nvPicPr>
          <p:cNvPr id="4" name="Picture 3">
            <a:extLst>
              <a:ext uri="{FF2B5EF4-FFF2-40B4-BE49-F238E27FC236}">
                <a16:creationId xmlns:a16="http://schemas.microsoft.com/office/drawing/2014/main" id="{B43D80BD-A680-E442-A2E3-07BA892CCC4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740" y="405865"/>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49BB7360-2B5E-7DC9-FA18-EE910088EA6C}"/>
              </a:ext>
            </a:extLst>
          </p:cNvPr>
          <p:cNvSpPr>
            <a:spLocks noGrp="1"/>
          </p:cNvSpPr>
          <p:nvPr>
            <p:ph idx="1"/>
          </p:nvPr>
        </p:nvSpPr>
        <p:spPr>
          <a:xfrm>
            <a:off x="609600" y="1828800"/>
            <a:ext cx="8229600" cy="4419600"/>
          </a:xfrm>
        </p:spPr>
        <p:txBody>
          <a:bodyPr/>
          <a:lstStyle/>
          <a:p>
            <a:pPr marL="20638" indent="0">
              <a:spcBef>
                <a:spcPts val="1290"/>
              </a:spcBef>
              <a:spcAft>
                <a:spcPts val="1200"/>
              </a:spcAft>
              <a:buNone/>
              <a:defRPr/>
            </a:pPr>
            <a:r>
              <a:rPr lang="en-US" altLang="en-US" dirty="0"/>
              <a:t>Felicia made the winning fruit salad at the Seesaw County Fair. In her recipe, she used 4 pounds of pears, 3 pounds of grapes, 6 pounds of pineapples, and 3 pounds of oranges. </a:t>
            </a:r>
          </a:p>
          <a:p>
            <a:pPr>
              <a:spcBef>
                <a:spcPts val="1290"/>
              </a:spcBef>
              <a:spcAft>
                <a:spcPts val="1200"/>
              </a:spcAft>
              <a:defRPr/>
            </a:pPr>
            <a:r>
              <a:rPr lang="en-US" altLang="en-US" dirty="0"/>
              <a:t>After First Read, answer in the CHAT: </a:t>
            </a:r>
            <a:r>
              <a:rPr lang="en-US" altLang="en-US" i="1" dirty="0"/>
              <a:t>What is this situation about? </a:t>
            </a:r>
            <a:r>
              <a:rPr lang="en-US" altLang="en-US" sz="1800" dirty="0">
                <a:solidFill>
                  <a:schemeClr val="tx2"/>
                </a:solidFill>
              </a:rPr>
              <a:t>(2–3 minutes)</a:t>
            </a:r>
          </a:p>
          <a:p>
            <a:pPr>
              <a:spcBef>
                <a:spcPts val="1290"/>
              </a:spcBef>
              <a:spcAft>
                <a:spcPts val="1200"/>
              </a:spcAft>
              <a:defRPr/>
            </a:pPr>
            <a:r>
              <a:rPr lang="en-US" altLang="en-US" dirty="0"/>
              <a:t>After Second Read, answer in the CHAT: </a:t>
            </a:r>
            <a:r>
              <a:rPr lang="en-US" altLang="en-US" i="1" dirty="0"/>
              <a:t>What are all the quantities in this situation? </a:t>
            </a:r>
            <a:r>
              <a:rPr lang="en-US" altLang="en-US" sz="1800" dirty="0">
                <a:solidFill>
                  <a:schemeClr val="tx2"/>
                </a:solidFill>
              </a:rPr>
              <a:t>(2–3 minutes)</a:t>
            </a:r>
          </a:p>
          <a:p>
            <a:pPr>
              <a:spcBef>
                <a:spcPts val="1290"/>
              </a:spcBef>
              <a:spcAft>
                <a:spcPts val="1200"/>
              </a:spcAft>
              <a:defRPr/>
            </a:pPr>
            <a:r>
              <a:rPr lang="en-US" altLang="en-US" dirty="0"/>
              <a:t>After Third Read, answer in the CHAT: </a:t>
            </a:r>
            <a:r>
              <a:rPr lang="en-US" altLang="en-US" i="1" dirty="0"/>
              <a:t>What are all the mathematical questions we could ask about this situation? </a:t>
            </a:r>
            <a:r>
              <a:rPr lang="en-US" altLang="en-US" sz="1800" dirty="0">
                <a:solidFill>
                  <a:schemeClr val="tx2"/>
                </a:solidFill>
              </a:rPr>
              <a:t>(2–3 minutes)</a:t>
            </a:r>
          </a:p>
          <a:p>
            <a:pPr marL="0" indent="0">
              <a:spcBef>
                <a:spcPts val="1290"/>
              </a:spcBef>
              <a:spcAft>
                <a:spcPts val="1200"/>
              </a:spcAft>
              <a:buNone/>
              <a:defRPr/>
            </a:pPr>
            <a:endParaRPr lang="en-US" altLang="en-US" dirty="0"/>
          </a:p>
          <a:p>
            <a:pPr marL="0" indent="0" algn="r">
              <a:spcBef>
                <a:spcPts val="1290"/>
              </a:spcBef>
              <a:spcAft>
                <a:spcPts val="1200"/>
              </a:spcAft>
              <a:buNone/>
              <a:defRPr/>
            </a:pPr>
            <a:endParaRPr lang="en-US" altLang="en-US" sz="1600" dirty="0">
              <a:solidFill>
                <a:srgbClr val="C00000"/>
              </a:solidFill>
            </a:endParaRPr>
          </a:p>
          <a:p>
            <a:endParaRPr lang="en-US" dirty="0"/>
          </a:p>
        </p:txBody>
      </p:sp>
    </p:spTree>
    <p:extLst>
      <p:ext uri="{BB962C8B-B14F-4D97-AF65-F5344CB8AC3E}">
        <p14:creationId xmlns:p14="http://schemas.microsoft.com/office/powerpoint/2010/main" val="13416841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64A4-7199-9C4D-A7F3-0C20B1CD4230}"/>
              </a:ext>
            </a:extLst>
          </p:cNvPr>
          <p:cNvSpPr>
            <a:spLocks noGrp="1"/>
          </p:cNvSpPr>
          <p:nvPr>
            <p:ph type="title"/>
          </p:nvPr>
        </p:nvSpPr>
        <p:spPr/>
        <p:txBody>
          <a:bodyPr/>
          <a:lstStyle/>
          <a:p>
            <a:r>
              <a:rPr lang="en-US" dirty="0"/>
              <a:t>Team Time: 20 minutes</a:t>
            </a:r>
          </a:p>
        </p:txBody>
      </p:sp>
      <p:sp>
        <p:nvSpPr>
          <p:cNvPr id="3" name="Content Placeholder 2">
            <a:extLst>
              <a:ext uri="{FF2B5EF4-FFF2-40B4-BE49-F238E27FC236}">
                <a16:creationId xmlns:a16="http://schemas.microsoft.com/office/drawing/2014/main" id="{EFC0E82F-7F44-9E44-8E22-866C25200D78}"/>
              </a:ext>
            </a:extLst>
          </p:cNvPr>
          <p:cNvSpPr>
            <a:spLocks noGrp="1"/>
          </p:cNvSpPr>
          <p:nvPr>
            <p:ph idx="1"/>
          </p:nvPr>
        </p:nvSpPr>
        <p:spPr>
          <a:xfrm>
            <a:off x="609600" y="1600200"/>
            <a:ext cx="7924800" cy="3951288"/>
          </a:xfrm>
        </p:spPr>
        <p:txBody>
          <a:bodyPr/>
          <a:lstStyle/>
          <a:p>
            <a:pPr marL="582613" indent="-457200">
              <a:buFont typeface="+mj-lt"/>
              <a:buAutoNum type="arabicPeriod"/>
            </a:pPr>
            <a:r>
              <a:rPr lang="en-US" altLang="en-US" dirty="0"/>
              <a:t>Individually, work on your answers to Worksheet 3 (page 18). </a:t>
            </a:r>
            <a:r>
              <a:rPr lang="en-US" altLang="en-US" sz="1800" dirty="0">
                <a:solidFill>
                  <a:schemeClr val="tx2"/>
                </a:solidFill>
              </a:rPr>
              <a:t>(5 minutes)</a:t>
            </a:r>
          </a:p>
          <a:p>
            <a:pPr marL="582613" indent="-457200">
              <a:buFont typeface="+mj-lt"/>
              <a:buAutoNum type="arabicPeriod"/>
            </a:pPr>
            <a:r>
              <a:rPr lang="en-US" altLang="en-US" dirty="0"/>
              <a:t>Discuss the answers and make sure the group agrees on the answers. </a:t>
            </a:r>
            <a:r>
              <a:rPr lang="en-US" altLang="en-US" sz="1800" dirty="0">
                <a:solidFill>
                  <a:schemeClr val="tx2"/>
                </a:solidFill>
              </a:rPr>
              <a:t>(15 minutes)</a:t>
            </a:r>
          </a:p>
          <a:p>
            <a:pPr marL="571500" indent="-447675">
              <a:buFont typeface="+mj-lt"/>
              <a:buAutoNum type="arabicPeriod"/>
            </a:pPr>
            <a:r>
              <a:rPr lang="en-US" altLang="en-US" dirty="0">
                <a:cs typeface="Arial" panose="020B0604020202020204" pitchFamily="34" charset="0"/>
              </a:rPr>
              <a:t>Select a volunteer to share your answers to the questions—if called upon—when we reconvene as a whole group. (We will call on a selection of teams to share.)</a:t>
            </a:r>
            <a:endParaRPr lang="en-US" dirty="0"/>
          </a:p>
        </p:txBody>
      </p:sp>
      <p:pic>
        <p:nvPicPr>
          <p:cNvPr id="4" name="Graphic 5" descr="Customer review">
            <a:extLst>
              <a:ext uri="{FF2B5EF4-FFF2-40B4-BE49-F238E27FC236}">
                <a16:creationId xmlns:a16="http://schemas.microsoft.com/office/drawing/2014/main" id="{86F725F7-114D-B948-8FBB-B0B8883C6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1037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68FC2-6A68-3507-DC4D-EFCB042CEB75}"/>
              </a:ext>
            </a:extLst>
          </p:cNvPr>
          <p:cNvSpPr>
            <a:spLocks noGrp="1"/>
          </p:cNvSpPr>
          <p:nvPr>
            <p:ph type="title"/>
          </p:nvPr>
        </p:nvSpPr>
        <p:spPr/>
        <p:txBody>
          <a:bodyPr/>
          <a:lstStyle/>
          <a:p>
            <a:r>
              <a:rPr lang="en-US" altLang="en-US" dirty="0">
                <a:sym typeface="Helvetica" pitchFamily="2" charset="0"/>
              </a:rPr>
              <a:t>Worksheet 3 (Page 18)</a:t>
            </a:r>
            <a:endParaRPr lang="en-US" dirty="0"/>
          </a:p>
        </p:txBody>
      </p:sp>
      <p:pic>
        <p:nvPicPr>
          <p:cNvPr id="5" name="Picture 4" descr="The Seesaw County Fair: Award-Winning Fruit Salad Worksheet">
            <a:extLst>
              <a:ext uri="{FF2B5EF4-FFF2-40B4-BE49-F238E27FC236}">
                <a16:creationId xmlns:a16="http://schemas.microsoft.com/office/drawing/2014/main" id="{6B019FA2-D8E6-452A-96D7-DC6D32B1BE07}"/>
              </a:ext>
            </a:extLst>
          </p:cNvPr>
          <p:cNvPicPr>
            <a:picLocks noChangeAspect="1"/>
          </p:cNvPicPr>
          <p:nvPr/>
        </p:nvPicPr>
        <p:blipFill>
          <a:blip r:embed="rId3"/>
          <a:stretch>
            <a:fillRect/>
          </a:stretch>
        </p:blipFill>
        <p:spPr>
          <a:xfrm>
            <a:off x="571500" y="1447800"/>
            <a:ext cx="8001000" cy="4797606"/>
          </a:xfrm>
          <a:prstGeom prst="rect">
            <a:avLst/>
          </a:prstGeom>
        </p:spPr>
      </p:pic>
      <p:pic>
        <p:nvPicPr>
          <p:cNvPr id="6" name="Graphic 5" descr="Customer review">
            <a:extLst>
              <a:ext uri="{FF2B5EF4-FFF2-40B4-BE49-F238E27FC236}">
                <a16:creationId xmlns:a16="http://schemas.microsoft.com/office/drawing/2014/main" id="{5AE0145E-24C2-4B18-98CB-80A99D9A0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990" y="18317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87716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EB1B6-A41B-28C2-942C-3DD38CB373F4}"/>
              </a:ext>
            </a:extLst>
          </p:cNvPr>
          <p:cNvSpPr>
            <a:spLocks noGrp="1"/>
          </p:cNvSpPr>
          <p:nvPr>
            <p:ph type="title"/>
          </p:nvPr>
        </p:nvSpPr>
        <p:spPr/>
        <p:txBody>
          <a:bodyPr/>
          <a:lstStyle/>
          <a:p>
            <a:r>
              <a:rPr lang="en-US" dirty="0"/>
              <a:t>Whole Group Sharing: 5 minutes </a:t>
            </a:r>
          </a:p>
        </p:txBody>
      </p:sp>
      <p:sp>
        <p:nvSpPr>
          <p:cNvPr id="3" name="Content Placeholder 2">
            <a:extLst>
              <a:ext uri="{FF2B5EF4-FFF2-40B4-BE49-F238E27FC236}">
                <a16:creationId xmlns:a16="http://schemas.microsoft.com/office/drawing/2014/main" id="{490B404A-9362-3CE1-E969-0F22D98D091A}"/>
              </a:ext>
            </a:extLst>
          </p:cNvPr>
          <p:cNvSpPr>
            <a:spLocks noGrp="1"/>
          </p:cNvSpPr>
          <p:nvPr>
            <p:ph idx="1"/>
          </p:nvPr>
        </p:nvSpPr>
        <p:spPr>
          <a:xfrm>
            <a:off x="609600" y="1524000"/>
            <a:ext cx="7924800" cy="4800600"/>
          </a:xfrm>
        </p:spPr>
        <p:txBody>
          <a:bodyPr/>
          <a:lstStyle/>
          <a:p>
            <a:pPr marL="0" indent="0">
              <a:buNone/>
            </a:pPr>
            <a:r>
              <a:rPr lang="en-US" dirty="0"/>
              <a:t>Let’s have a couple of teams share their answers to the questions in Worksheet 3: </a:t>
            </a:r>
          </a:p>
          <a:p>
            <a:pPr marL="793750" lvl="1" indent="-457200">
              <a:spcBef>
                <a:spcPts val="600"/>
              </a:spcBef>
              <a:spcAft>
                <a:spcPts val="600"/>
              </a:spcAft>
              <a:buFont typeface="+mj-lt"/>
              <a:buAutoNum type="arabicPeriod"/>
            </a:pPr>
            <a:r>
              <a:rPr lang="en-US" sz="2200" dirty="0"/>
              <a:t>Based on this recipe, what is the ratio of the weights of oranges to pears?</a:t>
            </a:r>
          </a:p>
          <a:p>
            <a:pPr marL="793750" lvl="1" indent="-457200">
              <a:spcBef>
                <a:spcPts val="600"/>
              </a:spcBef>
              <a:spcAft>
                <a:spcPts val="600"/>
              </a:spcAft>
              <a:buFont typeface="+mj-lt"/>
              <a:buAutoNum type="arabicPeriod"/>
            </a:pPr>
            <a:r>
              <a:rPr lang="en-US" sz="2200" dirty="0"/>
              <a:t>Based on this recipe, what is the ratio of the weights of pineapple to grapes?</a:t>
            </a:r>
          </a:p>
          <a:p>
            <a:pPr marL="793750" lvl="1" indent="-457200">
              <a:lnSpc>
                <a:spcPct val="107000"/>
              </a:lnSpc>
              <a:spcBef>
                <a:spcPts val="600"/>
              </a:spcBef>
              <a:spcAft>
                <a:spcPts val="600"/>
              </a:spcAft>
              <a:buFont typeface="+mj-lt"/>
              <a:buAutoNum type="arabicPeriod"/>
            </a:pPr>
            <a:r>
              <a:rPr lang="en-US" sz="2200" dirty="0">
                <a:ea typeface="Calibri" panose="020F0502020204030204" pitchFamily="34" charset="0"/>
                <a:cs typeface="Times New Roman" panose="02020603050405020304" pitchFamily="18" charset="0"/>
              </a:rPr>
              <a:t>What fraction of the fruit salad is pear?</a:t>
            </a:r>
          </a:p>
          <a:p>
            <a:pPr marL="793750" lvl="1" indent="-457200">
              <a:lnSpc>
                <a:spcPct val="107000"/>
              </a:lnSpc>
              <a:spcBef>
                <a:spcPts val="600"/>
              </a:spcBef>
              <a:spcAft>
                <a:spcPts val="600"/>
              </a:spcAft>
              <a:buFont typeface="+mj-lt"/>
              <a:buAutoNum type="arabicPeriod"/>
            </a:pPr>
            <a:r>
              <a:rPr lang="en-US" sz="2200" dirty="0">
                <a:ea typeface="Calibri" panose="020F0502020204030204" pitchFamily="34" charset="0"/>
                <a:cs typeface="Times New Roman" panose="02020603050405020304" pitchFamily="18" charset="0"/>
              </a:rPr>
              <a:t>Jorge wants to bring 2 pounds total of this fruit salad to a potluck dinner. How much of each ingredient should he use?</a:t>
            </a:r>
          </a:p>
          <a:p>
            <a:pPr marL="793750" lvl="1" indent="-457200">
              <a:lnSpc>
                <a:spcPct val="107000"/>
              </a:lnSpc>
              <a:spcBef>
                <a:spcPts val="600"/>
              </a:spcBef>
              <a:spcAft>
                <a:spcPts val="600"/>
              </a:spcAft>
              <a:buFont typeface="+mj-lt"/>
              <a:buAutoNum type="arabicPeriod"/>
            </a:pPr>
            <a:r>
              <a:rPr lang="en-US" sz="2200" dirty="0">
                <a:ea typeface="Calibri" panose="020F0502020204030204" pitchFamily="34" charset="0"/>
                <a:cs typeface="Times New Roman" panose="02020603050405020304" pitchFamily="18" charset="0"/>
              </a:rPr>
              <a:t>Shawna only has 1 pound of grapes. How much of the other ingredients should she use?</a:t>
            </a:r>
          </a:p>
        </p:txBody>
      </p:sp>
      <p:pic>
        <p:nvPicPr>
          <p:cNvPr id="4" name="Picture 2" descr="Solid Black Megaphone Icon 4 (Graphic) by ahlangraphic · Creative Fabrica">
            <a:extLst>
              <a:ext uri="{FF2B5EF4-FFF2-40B4-BE49-F238E27FC236}">
                <a16:creationId xmlns:a16="http://schemas.microsoft.com/office/drawing/2014/main" id="{54CDB4D8-768B-FDAA-F2F5-3571F272C1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8043443" y="290489"/>
            <a:ext cx="871957" cy="70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24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7F362-CE8A-2D4B-6A3A-BAD25ABC820E}"/>
              </a:ext>
            </a:extLst>
          </p:cNvPr>
          <p:cNvSpPr>
            <a:spLocks noGrp="1"/>
          </p:cNvSpPr>
          <p:nvPr>
            <p:ph type="title"/>
          </p:nvPr>
        </p:nvSpPr>
        <p:spPr/>
        <p:txBody>
          <a:bodyPr/>
          <a:lstStyle/>
          <a:p>
            <a:r>
              <a:rPr lang="en-US" dirty="0"/>
              <a:t>Whole Group Reflection: </a:t>
            </a:r>
            <a:br>
              <a:rPr lang="en-US" dirty="0"/>
            </a:br>
            <a:r>
              <a:rPr lang="en-US" dirty="0"/>
              <a:t>10 minutes</a:t>
            </a:r>
          </a:p>
        </p:txBody>
      </p:sp>
      <p:sp>
        <p:nvSpPr>
          <p:cNvPr id="3" name="Content Placeholder 2">
            <a:extLst>
              <a:ext uri="{FF2B5EF4-FFF2-40B4-BE49-F238E27FC236}">
                <a16:creationId xmlns:a16="http://schemas.microsoft.com/office/drawing/2014/main" id="{D4DD1600-9A55-3A16-D0C3-496A28466216}"/>
              </a:ext>
            </a:extLst>
          </p:cNvPr>
          <p:cNvSpPr>
            <a:spLocks noGrp="1"/>
          </p:cNvSpPr>
          <p:nvPr>
            <p:ph idx="1"/>
          </p:nvPr>
        </p:nvSpPr>
        <p:spPr/>
        <p:txBody>
          <a:bodyPr/>
          <a:lstStyle/>
          <a:p>
            <a:pPr marL="0" indent="0">
              <a:buNone/>
            </a:pPr>
            <a:r>
              <a:rPr lang="en-US" dirty="0"/>
              <a:t>CHAT: Share any of your reflections on how MLR “Three Reads”:</a:t>
            </a:r>
          </a:p>
          <a:p>
            <a:pPr marL="635000" lvl="3" indent="-381000">
              <a:spcBef>
                <a:spcPts val="600"/>
              </a:spcBef>
              <a:spcAft>
                <a:spcPts val="1200"/>
              </a:spcAft>
              <a:buClr>
                <a:srgbClr val="C2262C"/>
              </a:buClr>
              <a:buFont typeface="Wingdings" panose="05000000000000000000" pitchFamily="2" charset="2"/>
              <a:buChar char="Ø"/>
            </a:pPr>
            <a:r>
              <a:rPr lang="en-US" sz="2200" dirty="0"/>
              <a:t>Gave you access to language and mathematics?</a:t>
            </a:r>
          </a:p>
          <a:p>
            <a:pPr marL="254000" lvl="3" indent="0">
              <a:spcBef>
                <a:spcPts val="600"/>
              </a:spcBef>
              <a:spcAft>
                <a:spcPts val="1200"/>
              </a:spcAft>
              <a:buClr>
                <a:srgbClr val="C2262C"/>
              </a:buClr>
              <a:buNone/>
            </a:pPr>
            <a:endParaRPr lang="en-US" sz="2200" dirty="0"/>
          </a:p>
          <a:p>
            <a:pPr marL="342900" lvl="1" indent="-342900">
              <a:spcBef>
                <a:spcPts val="600"/>
              </a:spcBef>
              <a:spcAft>
                <a:spcPts val="1200"/>
              </a:spcAft>
            </a:pPr>
            <a:r>
              <a:rPr lang="en-US" altLang="en-US" sz="2200" dirty="0"/>
              <a:t>We’ll give you a minute to jot down some notes in your Participant Materials about Phase 6.</a:t>
            </a:r>
          </a:p>
          <a:p>
            <a:pPr marL="742950" lvl="2" indent="-457200">
              <a:spcBef>
                <a:spcPts val="600"/>
              </a:spcBef>
              <a:spcAft>
                <a:spcPts val="1200"/>
              </a:spcAft>
              <a:buClr>
                <a:srgbClr val="C2262C"/>
              </a:buClr>
              <a:buFont typeface="Wingdings" panose="05000000000000000000" pitchFamily="2" charset="2"/>
              <a:buChar char="Ø"/>
            </a:pPr>
            <a:r>
              <a:rPr lang="en-US" altLang="en-US" sz="2200" dirty="0"/>
              <a:t>What Mathematical Language Routines were modeled?</a:t>
            </a:r>
          </a:p>
          <a:p>
            <a:pPr marL="742950" lvl="2" indent="-457200">
              <a:spcBef>
                <a:spcPts val="600"/>
              </a:spcBef>
              <a:spcAft>
                <a:spcPts val="1200"/>
              </a:spcAft>
              <a:buClr>
                <a:srgbClr val="C2262C"/>
              </a:buClr>
              <a:buFont typeface="Wingdings" panose="05000000000000000000" pitchFamily="2" charset="2"/>
              <a:buChar char="Ø"/>
            </a:pPr>
            <a:r>
              <a:rPr lang="en-US" sz="2200" dirty="0"/>
              <a:t>What teacher moves and/or norms were used?</a:t>
            </a:r>
          </a:p>
        </p:txBody>
      </p:sp>
      <p:pic>
        <p:nvPicPr>
          <p:cNvPr id="4" name="Picture 3">
            <a:extLst>
              <a:ext uri="{FF2B5EF4-FFF2-40B4-BE49-F238E27FC236}">
                <a16:creationId xmlns:a16="http://schemas.microsoft.com/office/drawing/2014/main" id="{49C53096-8C19-9AB6-F6ED-F92D22FE58A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96644"/>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4252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80B7-F00F-E015-C32C-91D7630A73E9}"/>
              </a:ext>
            </a:extLst>
          </p:cNvPr>
          <p:cNvSpPr>
            <a:spLocks noGrp="1"/>
          </p:cNvSpPr>
          <p:nvPr>
            <p:ph type="title"/>
          </p:nvPr>
        </p:nvSpPr>
        <p:spPr/>
        <p:txBody>
          <a:bodyPr/>
          <a:lstStyle/>
          <a:p>
            <a:r>
              <a:rPr lang="en-US" dirty="0"/>
              <a:t>Reflecting on Connections Between the CCR and ELP Standards</a:t>
            </a:r>
          </a:p>
        </p:txBody>
      </p:sp>
      <p:sp>
        <p:nvSpPr>
          <p:cNvPr id="3" name="Content Placeholder 2">
            <a:extLst>
              <a:ext uri="{FF2B5EF4-FFF2-40B4-BE49-F238E27FC236}">
                <a16:creationId xmlns:a16="http://schemas.microsoft.com/office/drawing/2014/main" id="{37AE2CDB-3590-3BE4-A2A5-441F24CDD957}"/>
              </a:ext>
            </a:extLst>
          </p:cNvPr>
          <p:cNvSpPr>
            <a:spLocks noGrp="1"/>
          </p:cNvSpPr>
          <p:nvPr>
            <p:ph idx="1"/>
          </p:nvPr>
        </p:nvSpPr>
        <p:spPr/>
        <p:txBody>
          <a:bodyPr/>
          <a:lstStyle/>
          <a:p>
            <a:pPr lvl="1">
              <a:spcBef>
                <a:spcPts val="1200"/>
              </a:spcBef>
              <a:spcAft>
                <a:spcPts val="600"/>
              </a:spcAft>
            </a:pPr>
            <a:r>
              <a:rPr lang="en-US" sz="2200" dirty="0">
                <a:ea typeface="Times New Roman" panose="02020603050405020304" pitchFamily="18" charset="0"/>
              </a:rPr>
              <a:t>Write down some notes about how the connections between the Math Practices and the ELP Standards are evident in </a:t>
            </a:r>
            <a:r>
              <a:rPr lang="en-US" sz="2200" dirty="0">
                <a:solidFill>
                  <a:srgbClr val="000000"/>
                </a:solidFill>
                <a:ea typeface="Times New Roman" panose="02020603050405020304" pitchFamily="18" charset="0"/>
              </a:rPr>
              <a:t>the model lesson.</a:t>
            </a:r>
          </a:p>
          <a:p>
            <a:pPr lvl="1">
              <a:spcBef>
                <a:spcPts val="1200"/>
              </a:spcBef>
              <a:spcAft>
                <a:spcPts val="600"/>
              </a:spcAft>
            </a:pPr>
            <a:r>
              <a:rPr lang="en-US" sz="2200" dirty="0">
                <a:solidFill>
                  <a:srgbClr val="000000"/>
                </a:solidFill>
                <a:ea typeface="Calibri" panose="020F0502020204030204" pitchFamily="34" charset="0"/>
              </a:rPr>
              <a:t>Share your connections in the CHAT.</a:t>
            </a:r>
            <a:endParaRPr lang="en-US" sz="2200" dirty="0">
              <a:ea typeface="Calibri" panose="020F0502020204030204" pitchFamily="34" charset="0"/>
            </a:endParaRPr>
          </a:p>
        </p:txBody>
      </p:sp>
    </p:spTree>
    <p:extLst>
      <p:ext uri="{BB962C8B-B14F-4D97-AF65-F5344CB8AC3E}">
        <p14:creationId xmlns:p14="http://schemas.microsoft.com/office/powerpoint/2010/main" val="31832666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533400" y="3873500"/>
            <a:ext cx="8610600" cy="1362075"/>
          </a:xfrm>
        </p:spPr>
        <p:txBody>
          <a:bodyPr/>
          <a:lstStyle/>
          <a:p>
            <a:r>
              <a:rPr lang="en-US" sz="3600" dirty="0"/>
              <a:t>Debriefing MODEL lesson and </a:t>
            </a:r>
            <a:br>
              <a:rPr lang="en-US" sz="3600" dirty="0"/>
            </a:br>
            <a:r>
              <a:rPr lang="en-US" sz="3600" dirty="0"/>
              <a:t>ITS DESIGN (80 minutes)</a:t>
            </a:r>
          </a:p>
        </p:txBody>
      </p:sp>
    </p:spTree>
    <p:extLst>
      <p:ext uri="{BB962C8B-B14F-4D97-AF65-F5344CB8AC3E}">
        <p14:creationId xmlns:p14="http://schemas.microsoft.com/office/powerpoint/2010/main" val="282477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4A40-5091-47CD-BF85-86E6709DD4DF}"/>
              </a:ext>
            </a:extLst>
          </p:cNvPr>
          <p:cNvSpPr>
            <a:spLocks noGrp="1"/>
          </p:cNvSpPr>
          <p:nvPr>
            <p:ph type="title"/>
          </p:nvPr>
        </p:nvSpPr>
        <p:spPr/>
        <p:txBody>
          <a:bodyPr/>
          <a:lstStyle/>
          <a:p>
            <a:r>
              <a:rPr lang="en-US" dirty="0"/>
              <a:t>Participant Materials – Table of Contents</a:t>
            </a:r>
          </a:p>
        </p:txBody>
      </p:sp>
      <p:sp>
        <p:nvSpPr>
          <p:cNvPr id="3" name="Content Placeholder 2">
            <a:extLst>
              <a:ext uri="{FF2B5EF4-FFF2-40B4-BE49-F238E27FC236}">
                <a16:creationId xmlns:a16="http://schemas.microsoft.com/office/drawing/2014/main" id="{71306D21-4649-4C61-8355-FFCBD6747264}"/>
              </a:ext>
            </a:extLst>
          </p:cNvPr>
          <p:cNvSpPr>
            <a:spLocks noGrp="1"/>
          </p:cNvSpPr>
          <p:nvPr>
            <p:ph idx="1"/>
          </p:nvPr>
        </p:nvSpPr>
        <p:spPr/>
        <p:txBody>
          <a:bodyPr/>
          <a:lstStyle/>
          <a:p>
            <a:r>
              <a:rPr lang="en-US" dirty="0"/>
              <a:t>Section 1: Notes</a:t>
            </a:r>
          </a:p>
          <a:p>
            <a:r>
              <a:rPr lang="en-US" dirty="0"/>
              <a:t>Section 2: Directions for Team Time</a:t>
            </a:r>
          </a:p>
          <a:p>
            <a:r>
              <a:rPr lang="en-US" dirty="0"/>
              <a:t>Section 3: Worksheets</a:t>
            </a:r>
          </a:p>
          <a:p>
            <a:r>
              <a:rPr lang="en-US" dirty="0"/>
              <a:t>Section 4: Summary of Strategies, Routines, and Teacher Moves</a:t>
            </a:r>
          </a:p>
        </p:txBody>
      </p:sp>
    </p:spTree>
    <p:extLst>
      <p:ext uri="{BB962C8B-B14F-4D97-AF65-F5344CB8AC3E}">
        <p14:creationId xmlns:p14="http://schemas.microsoft.com/office/powerpoint/2010/main" val="9176735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9ACFA5-DBC8-1153-D629-6E8DE538B07E}"/>
              </a:ext>
            </a:extLst>
          </p:cNvPr>
          <p:cNvSpPr>
            <a:spLocks noGrp="1"/>
          </p:cNvSpPr>
          <p:nvPr>
            <p:ph type="title"/>
          </p:nvPr>
        </p:nvSpPr>
        <p:spPr/>
        <p:txBody>
          <a:bodyPr/>
          <a:lstStyle/>
          <a:p>
            <a:r>
              <a:rPr lang="en-US" altLang="en-US" dirty="0">
                <a:sym typeface="Helvetica" pitchFamily="2" charset="0"/>
              </a:rPr>
              <a:t>Diagnostic Teaching: Six Phases</a:t>
            </a:r>
            <a:endParaRPr lang="en-US" dirty="0"/>
          </a:p>
        </p:txBody>
      </p:sp>
      <p:pic>
        <p:nvPicPr>
          <p:cNvPr id="4" name="Picture 3" descr="The First Two Thirds: Launch; Pose a Problem; Workshop; Post, Share, Comment&#10;&#10;The Last Third: Strategic Teacher-led Discussion; Focus Problem">
            <a:extLst>
              <a:ext uri="{FF2B5EF4-FFF2-40B4-BE49-F238E27FC236}">
                <a16:creationId xmlns:a16="http://schemas.microsoft.com/office/drawing/2014/main" id="{360E7608-A805-433C-9D74-64F979558E65}"/>
              </a:ext>
            </a:extLst>
          </p:cNvPr>
          <p:cNvPicPr>
            <a:picLocks noChangeAspect="1"/>
          </p:cNvPicPr>
          <p:nvPr/>
        </p:nvPicPr>
        <p:blipFill>
          <a:blip r:embed="rId3"/>
          <a:stretch>
            <a:fillRect/>
          </a:stretch>
        </p:blipFill>
        <p:spPr>
          <a:xfrm>
            <a:off x="946020" y="1519237"/>
            <a:ext cx="7213212" cy="4805363"/>
          </a:xfrm>
          <a:prstGeom prst="rect">
            <a:avLst/>
          </a:prstGeom>
        </p:spPr>
      </p:pic>
    </p:spTree>
    <p:extLst>
      <p:ext uri="{BB962C8B-B14F-4D97-AF65-F5344CB8AC3E}">
        <p14:creationId xmlns:p14="http://schemas.microsoft.com/office/powerpoint/2010/main" val="36773574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C6D44C-EFF7-24AF-31C8-11A94D223828}"/>
              </a:ext>
            </a:extLst>
          </p:cNvPr>
          <p:cNvSpPr>
            <a:spLocks noGrp="1"/>
          </p:cNvSpPr>
          <p:nvPr>
            <p:ph type="title"/>
          </p:nvPr>
        </p:nvSpPr>
        <p:spPr/>
        <p:txBody>
          <a:bodyPr/>
          <a:lstStyle/>
          <a:p>
            <a:r>
              <a:rPr lang="en-US" dirty="0"/>
              <a:t>Diagnostic Teaching Lesson Design: Divergent and Convergent Thinking</a:t>
            </a:r>
          </a:p>
        </p:txBody>
      </p:sp>
      <p:graphicFrame>
        <p:nvGraphicFramePr>
          <p:cNvPr id="6" name="Content Placeholder 4">
            <a:extLst>
              <a:ext uri="{FF2B5EF4-FFF2-40B4-BE49-F238E27FC236}">
                <a16:creationId xmlns:a16="http://schemas.microsoft.com/office/drawing/2014/main" id="{3B17F639-3196-9852-24C4-0ACDB2FA48B6}"/>
              </a:ext>
            </a:extLst>
          </p:cNvPr>
          <p:cNvGraphicFramePr>
            <a:graphicFrameLocks noGrp="1"/>
          </p:cNvGraphicFramePr>
          <p:nvPr>
            <p:ph idx="1"/>
            <p:extLst>
              <p:ext uri="{D42A27DB-BD31-4B8C-83A1-F6EECF244321}">
                <p14:modId xmlns:p14="http://schemas.microsoft.com/office/powerpoint/2010/main" val="2420875529"/>
              </p:ext>
            </p:extLst>
          </p:nvPr>
        </p:nvGraphicFramePr>
        <p:xfrm>
          <a:off x="76200" y="1676400"/>
          <a:ext cx="8991600" cy="435864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2183242168"/>
                    </a:ext>
                  </a:extLst>
                </a:gridCol>
                <a:gridCol w="4495800">
                  <a:extLst>
                    <a:ext uri="{9D8B030D-6E8A-4147-A177-3AD203B41FA5}">
                      <a16:colId xmlns:a16="http://schemas.microsoft.com/office/drawing/2014/main" val="2817567963"/>
                    </a:ext>
                  </a:extLst>
                </a:gridCol>
              </a:tblGrid>
              <a:tr h="565268">
                <a:tc>
                  <a:txBody>
                    <a:bodyPr/>
                    <a:lstStyle/>
                    <a:p>
                      <a:pPr algn="ctr"/>
                      <a:r>
                        <a:rPr lang="en-US" sz="2000" dirty="0"/>
                        <a:t>First Two Thirds of Lesson </a:t>
                      </a:r>
                    </a:p>
                    <a:p>
                      <a:pPr algn="ctr"/>
                      <a:r>
                        <a:rPr lang="en-US" sz="2000" dirty="0"/>
                        <a:t>(Divergent Thinking)</a:t>
                      </a:r>
                    </a:p>
                  </a:txBody>
                  <a:tcPr/>
                </a:tc>
                <a:tc>
                  <a:txBody>
                    <a:bodyPr/>
                    <a:lstStyle/>
                    <a:p>
                      <a:pPr algn="ctr"/>
                      <a:r>
                        <a:rPr lang="en-US" sz="2000" dirty="0"/>
                        <a:t>Last Third of Lesson </a:t>
                      </a:r>
                    </a:p>
                    <a:p>
                      <a:pPr algn="ctr"/>
                      <a:r>
                        <a:rPr lang="en-US" sz="2000" dirty="0"/>
                        <a:t>(Convergent Thinking)</a:t>
                      </a:r>
                    </a:p>
                  </a:txBody>
                  <a:tcPr/>
                </a:tc>
                <a:extLst>
                  <a:ext uri="{0D108BD9-81ED-4DB2-BD59-A6C34878D82A}">
                    <a16:rowId xmlns:a16="http://schemas.microsoft.com/office/drawing/2014/main" val="862803231"/>
                  </a:ext>
                </a:extLst>
              </a:tr>
              <a:tr h="3397132">
                <a:tc>
                  <a:txBody>
                    <a:bodyPr/>
                    <a:lstStyle/>
                    <a:p>
                      <a:pPr marL="0" indent="0">
                        <a:buFont typeface="Wingdings" pitchFamily="2" charset="2"/>
                        <a:buNone/>
                      </a:pPr>
                      <a:r>
                        <a:rPr lang="en-US" sz="1800" dirty="0"/>
                        <a:t>The first two thirds is driven by a variety of learners’ thinking:</a:t>
                      </a:r>
                    </a:p>
                    <a:p>
                      <a:pPr marL="0" indent="0">
                        <a:buFont typeface="Arial" panose="020B0604020202020204" pitchFamily="34" charset="0"/>
                        <a:buNone/>
                      </a:pPr>
                      <a:endParaRPr lang="en-US" sz="1800" dirty="0"/>
                    </a:p>
                    <a:p>
                      <a:pPr marL="473075" lvl="1" indent="-284163">
                        <a:buFont typeface="Arial" panose="020B0604020202020204" pitchFamily="34" charset="0"/>
                        <a:buChar char="•"/>
                        <a:tabLst>
                          <a:tab pos="4681538" algn="l"/>
                        </a:tabLst>
                      </a:pPr>
                      <a:r>
                        <a:rPr lang="en-US" sz="1800" dirty="0"/>
                        <a:t>Pose a compelling problem to learners that relates to critical mathematical concepts;</a:t>
                      </a:r>
                    </a:p>
                    <a:p>
                      <a:pPr marL="473075" indent="-284163">
                        <a:buFont typeface="Arial" panose="020B0604020202020204" pitchFamily="34" charset="0"/>
                        <a:buChar char="•"/>
                        <a:tabLst>
                          <a:tab pos="4681538" algn="l"/>
                        </a:tabLst>
                      </a:pPr>
                      <a:endParaRPr lang="en-US" sz="1800" dirty="0"/>
                    </a:p>
                    <a:p>
                      <a:pPr marL="473075" lvl="1" indent="-284163">
                        <a:buFont typeface="Arial" panose="020B0604020202020204" pitchFamily="34" charset="0"/>
                        <a:buChar char="•"/>
                        <a:tabLst>
                          <a:tab pos="4681538" algn="l"/>
                        </a:tabLst>
                      </a:pPr>
                      <a:r>
                        <a:rPr lang="en-US" sz="1800" dirty="0"/>
                        <a:t>Give opportunities for learners to make their mathematical ways of thinking understandable to one another.</a:t>
                      </a:r>
                    </a:p>
                    <a:p>
                      <a:endParaRPr lang="en-US" sz="1800" dirty="0"/>
                    </a:p>
                    <a:p>
                      <a:endParaRPr lang="en-US" sz="1800" dirty="0"/>
                    </a:p>
                  </a:txBody>
                  <a:tcPr/>
                </a:tc>
                <a:tc>
                  <a:txBody>
                    <a:bodyPr/>
                    <a:lstStyle/>
                    <a:p>
                      <a:pPr marL="0" indent="0">
                        <a:buFont typeface="Wingdings" pitchFamily="2" charset="2"/>
                        <a:buNone/>
                      </a:pPr>
                      <a:r>
                        <a:rPr lang="en-US" sz="1800" dirty="0"/>
                        <a:t>Last third focuses on pulling students’ thinking together:</a:t>
                      </a:r>
                    </a:p>
                    <a:p>
                      <a:pPr marL="0" indent="0">
                        <a:buFont typeface="Arial" panose="020B0604020202020204" pitchFamily="34" charset="0"/>
                        <a:buNone/>
                      </a:pPr>
                      <a:endParaRPr lang="en-US" sz="1800" dirty="0"/>
                    </a:p>
                    <a:p>
                      <a:pPr marL="358775" lvl="1" indent="-227013">
                        <a:buFont typeface="Arial" panose="020B0604020202020204" pitchFamily="34" charset="0"/>
                        <a:buChar char="•"/>
                        <a:tabLst/>
                      </a:pPr>
                      <a:r>
                        <a:rPr lang="en-US" sz="1800" dirty="0"/>
                        <a:t>Use direct instruction near end of lesson when students are ready;</a:t>
                      </a:r>
                    </a:p>
                    <a:p>
                      <a:pPr marL="358775" indent="-227013">
                        <a:buFont typeface="Arial" panose="020B0604020202020204" pitchFamily="34" charset="0"/>
                        <a:buNone/>
                        <a:tabLst/>
                      </a:pPr>
                      <a:endParaRPr lang="en-US" sz="1800" dirty="0"/>
                    </a:p>
                    <a:p>
                      <a:pPr marL="358775" lvl="1" indent="-227013">
                        <a:buFont typeface="Arial" panose="020B0604020202020204" pitchFamily="34" charset="0"/>
                        <a:buChar char="•"/>
                        <a:tabLst/>
                      </a:pPr>
                      <a:r>
                        <a:rPr lang="en-US" sz="1800" dirty="0"/>
                        <a:t>Summarize by quoting student work progressions and discussions from easiest to understand to most mathematically on level. </a:t>
                      </a:r>
                    </a:p>
                  </a:txBody>
                  <a:tcPr/>
                </a:tc>
                <a:extLst>
                  <a:ext uri="{0D108BD9-81ED-4DB2-BD59-A6C34878D82A}">
                    <a16:rowId xmlns:a16="http://schemas.microsoft.com/office/drawing/2014/main" val="311156643"/>
                  </a:ext>
                </a:extLst>
              </a:tr>
            </a:tbl>
          </a:graphicData>
        </a:graphic>
      </p:graphicFrame>
    </p:spTree>
    <p:extLst>
      <p:ext uri="{BB962C8B-B14F-4D97-AF65-F5344CB8AC3E}">
        <p14:creationId xmlns:p14="http://schemas.microsoft.com/office/powerpoint/2010/main" val="1021206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32F0FF-BC72-4D38-B4C0-8CB4BE04D12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670" y="392112"/>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B3A8F2F4-C17D-D175-B6F7-B81B06BE840D}"/>
              </a:ext>
            </a:extLst>
          </p:cNvPr>
          <p:cNvSpPr>
            <a:spLocks noGrp="1"/>
          </p:cNvSpPr>
          <p:nvPr>
            <p:ph type="title"/>
          </p:nvPr>
        </p:nvSpPr>
        <p:spPr>
          <a:xfrm>
            <a:off x="0" y="304800"/>
            <a:ext cx="8534400" cy="914400"/>
          </a:xfrm>
        </p:spPr>
        <p:txBody>
          <a:bodyPr/>
          <a:lstStyle/>
          <a:p>
            <a:r>
              <a:rPr lang="en-US" dirty="0"/>
              <a:t>Reflect on the Diagnostic Teaching </a:t>
            </a:r>
            <a:br>
              <a:rPr lang="en-US" dirty="0"/>
            </a:br>
            <a:r>
              <a:rPr lang="en-US" dirty="0"/>
              <a:t>Design as a Whole: 5 minutes</a:t>
            </a:r>
          </a:p>
        </p:txBody>
      </p:sp>
      <p:sp>
        <p:nvSpPr>
          <p:cNvPr id="6" name="Content Placeholder 5">
            <a:extLst>
              <a:ext uri="{FF2B5EF4-FFF2-40B4-BE49-F238E27FC236}">
                <a16:creationId xmlns:a16="http://schemas.microsoft.com/office/drawing/2014/main" id="{0D85AC18-6828-FAEB-3054-CDD4D0A3642C}"/>
              </a:ext>
            </a:extLst>
          </p:cNvPr>
          <p:cNvSpPr>
            <a:spLocks noGrp="1"/>
          </p:cNvSpPr>
          <p:nvPr>
            <p:ph idx="1"/>
          </p:nvPr>
        </p:nvSpPr>
        <p:spPr/>
        <p:txBody>
          <a:bodyPr/>
          <a:lstStyle/>
          <a:p>
            <a:pPr marL="0" indent="0">
              <a:buNone/>
            </a:pPr>
            <a:r>
              <a:rPr lang="en-US" dirty="0"/>
              <a:t>CHAT: Respond to the following prompts:</a:t>
            </a:r>
          </a:p>
          <a:p>
            <a:pPr marL="633413" indent="-392113">
              <a:buClr>
                <a:srgbClr val="C2262C"/>
              </a:buClr>
              <a:buFont typeface="Wingdings" pitchFamily="2" charset="2"/>
              <a:buChar char="Ø"/>
            </a:pPr>
            <a:r>
              <a:rPr lang="en-US" dirty="0"/>
              <a:t>How will the diagnostic teaching support English learners’ agency, authority, and identity as a learner?</a:t>
            </a:r>
          </a:p>
          <a:p>
            <a:pPr marL="633413" indent="-392113">
              <a:buClr>
                <a:srgbClr val="C2262C"/>
              </a:buClr>
              <a:buFont typeface="Wingdings" pitchFamily="2" charset="2"/>
              <a:buChar char="Ø"/>
            </a:pPr>
            <a:r>
              <a:rPr lang="en-US" dirty="0"/>
              <a:t>How will the diagnostic teaching support English learners’ academic language development?</a:t>
            </a:r>
          </a:p>
          <a:p>
            <a:endParaRPr lang="en-US" dirty="0"/>
          </a:p>
        </p:txBody>
      </p:sp>
    </p:spTree>
    <p:extLst>
      <p:ext uri="{BB962C8B-B14F-4D97-AF65-F5344CB8AC3E}">
        <p14:creationId xmlns:p14="http://schemas.microsoft.com/office/powerpoint/2010/main" val="41025816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572F-ECA5-CD47-9DD7-A6D989DDCD56}"/>
              </a:ext>
            </a:extLst>
          </p:cNvPr>
          <p:cNvSpPr>
            <a:spLocks noGrp="1"/>
          </p:cNvSpPr>
          <p:nvPr>
            <p:ph type="title"/>
          </p:nvPr>
        </p:nvSpPr>
        <p:spPr>
          <a:xfrm>
            <a:off x="1295400" y="381000"/>
            <a:ext cx="7086600" cy="762000"/>
          </a:xfrm>
        </p:spPr>
        <p:txBody>
          <a:bodyPr/>
          <a:lstStyle/>
          <a:p>
            <a:r>
              <a:rPr lang="en-US" dirty="0"/>
              <a:t>Team Time: 10 minutes</a:t>
            </a:r>
            <a:endParaRPr lang="en-US" dirty="0">
              <a:solidFill>
                <a:srgbClr val="C00000"/>
              </a:solidFill>
            </a:endParaRPr>
          </a:p>
        </p:txBody>
      </p:sp>
      <p:sp>
        <p:nvSpPr>
          <p:cNvPr id="3" name="Content Placeholder 2">
            <a:extLst>
              <a:ext uri="{FF2B5EF4-FFF2-40B4-BE49-F238E27FC236}">
                <a16:creationId xmlns:a16="http://schemas.microsoft.com/office/drawing/2014/main" id="{ADA33642-ADB6-4C42-A02A-56CB0960971A}"/>
              </a:ext>
            </a:extLst>
          </p:cNvPr>
          <p:cNvSpPr>
            <a:spLocks noGrp="1"/>
          </p:cNvSpPr>
          <p:nvPr>
            <p:ph idx="1"/>
          </p:nvPr>
        </p:nvSpPr>
        <p:spPr>
          <a:xfrm>
            <a:off x="609600" y="1447800"/>
            <a:ext cx="8153400" cy="4876800"/>
          </a:xfrm>
        </p:spPr>
        <p:txBody>
          <a:bodyPr/>
          <a:lstStyle/>
          <a:p>
            <a:pPr marL="0" indent="0">
              <a:spcBef>
                <a:spcPts val="600"/>
              </a:spcBef>
              <a:spcAft>
                <a:spcPts val="600"/>
              </a:spcAft>
              <a:buNone/>
            </a:pPr>
            <a:r>
              <a:rPr lang="en-US" b="0" kern="0" dirty="0"/>
              <a:t>During the first two thirds of the lesson, we posed a problem and worked as a team (workshop). Then we posted, shared, and commented on one another’s work. </a:t>
            </a:r>
          </a:p>
          <a:p>
            <a:pPr marL="457200" indent="-457200">
              <a:spcBef>
                <a:spcPts val="600"/>
              </a:spcBef>
              <a:spcAft>
                <a:spcPts val="600"/>
              </a:spcAft>
              <a:buFont typeface="+mj-lt"/>
              <a:buAutoNum type="arabicPeriod"/>
            </a:pPr>
            <a:r>
              <a:rPr lang="en-US" dirty="0"/>
              <a:t>Discuss this question in your group about the first two thirds of the model lesson:</a:t>
            </a:r>
          </a:p>
          <a:p>
            <a:pPr marL="752475" lvl="2" indent="-344488">
              <a:spcBef>
                <a:spcPts val="600"/>
              </a:spcBef>
              <a:spcAft>
                <a:spcPts val="600"/>
              </a:spcAft>
              <a:buClr>
                <a:schemeClr val="tx2"/>
              </a:buClr>
              <a:buFont typeface="Wingdings" pitchFamily="2" charset="2"/>
              <a:buChar char="§"/>
            </a:pPr>
            <a:r>
              <a:rPr lang="en-US" sz="2200" dirty="0"/>
              <a:t>How did the first two thirds of the lesson make the divergent ways of thinking public?</a:t>
            </a:r>
          </a:p>
          <a:p>
            <a:pPr marL="457200" indent="-457200">
              <a:spcBef>
                <a:spcPts val="1200"/>
              </a:spcBef>
              <a:spcAft>
                <a:spcPts val="600"/>
              </a:spcAft>
              <a:buFont typeface="+mj-lt"/>
              <a:buAutoNum type="arabicPeriod" startAt="2"/>
            </a:pPr>
            <a:r>
              <a:rPr lang="en-US" dirty="0">
                <a:latin typeface="+mj-lt"/>
              </a:rPr>
              <a:t>Be prepared to share answers to the questions in the chat when we reconvene as a whole group. (We will call on select teams to share verbally).</a:t>
            </a:r>
          </a:p>
          <a:p>
            <a:pPr marL="457200" indent="-457200">
              <a:spcBef>
                <a:spcPts val="1200"/>
              </a:spcBef>
              <a:spcAft>
                <a:spcPts val="600"/>
              </a:spcAft>
              <a:buFont typeface="+mj-lt"/>
              <a:buAutoNum type="arabicPeriod" startAt="2"/>
            </a:pPr>
            <a:endParaRPr lang="en-US" dirty="0"/>
          </a:p>
          <a:p>
            <a:pPr marL="0" indent="0">
              <a:buNone/>
            </a:pPr>
            <a:endParaRPr lang="en-US" sz="800" dirty="0"/>
          </a:p>
        </p:txBody>
      </p:sp>
      <p:pic>
        <p:nvPicPr>
          <p:cNvPr id="5" name="Graphic 5" descr="Customer review">
            <a:extLst>
              <a:ext uri="{FF2B5EF4-FFF2-40B4-BE49-F238E27FC236}">
                <a16:creationId xmlns:a16="http://schemas.microsoft.com/office/drawing/2014/main" id="{2109AA03-8CE2-4AE9-BA54-3F312E6BA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9862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1522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E21AF-BA1A-4068-BDCB-36A5F41A0DE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400514"/>
            <a:ext cx="1138010" cy="72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A1747E0E-8EA5-3E98-31B4-238390CFAE89}"/>
              </a:ext>
            </a:extLst>
          </p:cNvPr>
          <p:cNvSpPr>
            <a:spLocks noGrp="1"/>
          </p:cNvSpPr>
          <p:nvPr>
            <p:ph type="title"/>
          </p:nvPr>
        </p:nvSpPr>
        <p:spPr>
          <a:xfrm>
            <a:off x="0" y="304800"/>
            <a:ext cx="8153400" cy="914400"/>
          </a:xfrm>
        </p:spPr>
        <p:txBody>
          <a:bodyPr/>
          <a:lstStyle/>
          <a:p>
            <a:r>
              <a:rPr lang="en-US" sz="3200" dirty="0"/>
              <a:t>Whole Group Reflection on First Two </a:t>
            </a:r>
            <a:br>
              <a:rPr lang="en-US" sz="3200" dirty="0"/>
            </a:br>
            <a:r>
              <a:rPr lang="en-US" sz="3200" dirty="0"/>
              <a:t>Thirds of the Model Lesson: 15 minutes</a:t>
            </a:r>
          </a:p>
        </p:txBody>
      </p:sp>
      <p:sp>
        <p:nvSpPr>
          <p:cNvPr id="6" name="Content Placeholder 5">
            <a:extLst>
              <a:ext uri="{FF2B5EF4-FFF2-40B4-BE49-F238E27FC236}">
                <a16:creationId xmlns:a16="http://schemas.microsoft.com/office/drawing/2014/main" id="{52936095-1CD0-D756-35B1-DB60C7E97453}"/>
              </a:ext>
            </a:extLst>
          </p:cNvPr>
          <p:cNvSpPr>
            <a:spLocks noGrp="1"/>
          </p:cNvSpPr>
          <p:nvPr>
            <p:ph idx="1"/>
          </p:nvPr>
        </p:nvSpPr>
        <p:spPr/>
        <p:txBody>
          <a:bodyPr/>
          <a:lstStyle/>
          <a:p>
            <a:pPr marL="0" indent="0">
              <a:buNone/>
            </a:pPr>
            <a:r>
              <a:rPr lang="en-US" sz="2400" dirty="0"/>
              <a:t>CHAT: Share your answers to the question:</a:t>
            </a:r>
          </a:p>
          <a:p>
            <a:pPr marL="752475" lvl="2" indent="-344488">
              <a:spcBef>
                <a:spcPts val="600"/>
              </a:spcBef>
              <a:spcAft>
                <a:spcPts val="600"/>
              </a:spcAft>
              <a:buClr>
                <a:srgbClr val="C2262C"/>
              </a:buClr>
              <a:buFont typeface="Wingdings" panose="05000000000000000000" pitchFamily="2" charset="2"/>
              <a:buChar char="Ø"/>
            </a:pPr>
            <a:r>
              <a:rPr lang="en-US" sz="2400" dirty="0"/>
              <a:t>How did the first two thirds of the lesson make the divergent ways of thinking public?</a:t>
            </a:r>
          </a:p>
        </p:txBody>
      </p:sp>
    </p:spTree>
    <p:extLst>
      <p:ext uri="{BB962C8B-B14F-4D97-AF65-F5344CB8AC3E}">
        <p14:creationId xmlns:p14="http://schemas.microsoft.com/office/powerpoint/2010/main" val="14040198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572F-ECA5-CD47-9DD7-A6D989DDCD56}"/>
              </a:ext>
            </a:extLst>
          </p:cNvPr>
          <p:cNvSpPr>
            <a:spLocks noGrp="1"/>
          </p:cNvSpPr>
          <p:nvPr>
            <p:ph type="title"/>
          </p:nvPr>
        </p:nvSpPr>
        <p:spPr>
          <a:xfrm>
            <a:off x="1295400" y="304800"/>
            <a:ext cx="7086600" cy="908222"/>
          </a:xfrm>
        </p:spPr>
        <p:txBody>
          <a:bodyPr/>
          <a:lstStyle/>
          <a:p>
            <a:r>
              <a:rPr lang="en-US" dirty="0"/>
              <a:t>Team Time: 10 minutes</a:t>
            </a:r>
            <a:endParaRPr lang="en-US" dirty="0">
              <a:solidFill>
                <a:srgbClr val="C00000"/>
              </a:solidFill>
            </a:endParaRPr>
          </a:p>
        </p:txBody>
      </p:sp>
      <p:sp>
        <p:nvSpPr>
          <p:cNvPr id="3" name="Content Placeholder 2">
            <a:extLst>
              <a:ext uri="{FF2B5EF4-FFF2-40B4-BE49-F238E27FC236}">
                <a16:creationId xmlns:a16="http://schemas.microsoft.com/office/drawing/2014/main" id="{ADA33642-ADB6-4C42-A02A-56CB0960971A}"/>
              </a:ext>
            </a:extLst>
          </p:cNvPr>
          <p:cNvSpPr>
            <a:spLocks noGrp="1"/>
          </p:cNvSpPr>
          <p:nvPr>
            <p:ph idx="1"/>
          </p:nvPr>
        </p:nvSpPr>
        <p:spPr>
          <a:xfrm>
            <a:off x="609600" y="1600200"/>
            <a:ext cx="8153400" cy="4876800"/>
          </a:xfrm>
        </p:spPr>
        <p:txBody>
          <a:bodyPr/>
          <a:lstStyle/>
          <a:p>
            <a:pPr marL="0" indent="0">
              <a:spcBef>
                <a:spcPts val="600"/>
              </a:spcBef>
              <a:spcAft>
                <a:spcPts val="600"/>
              </a:spcAft>
              <a:buNone/>
            </a:pPr>
            <a:r>
              <a:rPr lang="en-US" b="0" kern="0" dirty="0"/>
              <a:t>During the last third of the lesson, we facilitated the discussion toward pulling together—converging—students’ thinking.</a:t>
            </a:r>
          </a:p>
          <a:p>
            <a:pPr marL="457200" indent="-457200">
              <a:spcBef>
                <a:spcPts val="600"/>
              </a:spcBef>
              <a:spcAft>
                <a:spcPts val="600"/>
              </a:spcAft>
              <a:buFont typeface="+mj-lt"/>
              <a:buAutoNum type="arabicPeriod"/>
            </a:pPr>
            <a:r>
              <a:rPr lang="en-US" dirty="0"/>
              <a:t>Discuss this question in your group about the last third of the lesson: </a:t>
            </a:r>
          </a:p>
          <a:p>
            <a:pPr marL="908050" lvl="2" indent="-328613">
              <a:spcBef>
                <a:spcPts val="600"/>
              </a:spcBef>
              <a:spcAft>
                <a:spcPts val="600"/>
              </a:spcAft>
              <a:buClr>
                <a:srgbClr val="245D90"/>
              </a:buClr>
              <a:buFont typeface="Wingdings" pitchFamily="2" charset="2"/>
              <a:buChar char="§"/>
            </a:pPr>
            <a:r>
              <a:rPr lang="en-US" sz="2200" dirty="0"/>
              <a:t>During the last third of the lesson, how did we make connections across representations, mathematics, and language?</a:t>
            </a:r>
            <a:endParaRPr lang="en-US" altLang="en-US" dirty="0"/>
          </a:p>
          <a:p>
            <a:pPr marL="457200" indent="-457200">
              <a:spcBef>
                <a:spcPts val="1200"/>
              </a:spcBef>
              <a:spcAft>
                <a:spcPts val="600"/>
              </a:spcAft>
              <a:buFont typeface="+mj-lt"/>
              <a:buAutoNum type="arabicPeriod" startAt="2"/>
            </a:pPr>
            <a:r>
              <a:rPr lang="en-US" dirty="0">
                <a:latin typeface="+mj-lt"/>
              </a:rPr>
              <a:t>Be prepared to share answers to the question in the chat when we reconvene as a whole group. (We will call on select teams to share verbally).</a:t>
            </a:r>
          </a:p>
          <a:p>
            <a:pPr marL="458788" indent="-444500">
              <a:spcBef>
                <a:spcPts val="1200"/>
              </a:spcBef>
              <a:spcAft>
                <a:spcPts val="600"/>
              </a:spcAft>
              <a:buNone/>
            </a:pPr>
            <a:endParaRPr lang="en-US" dirty="0"/>
          </a:p>
          <a:p>
            <a:pPr marL="458788" indent="-444500">
              <a:spcBef>
                <a:spcPts val="600"/>
              </a:spcBef>
              <a:spcAft>
                <a:spcPts val="600"/>
              </a:spcAft>
              <a:buNone/>
            </a:pPr>
            <a:endParaRPr lang="en-US" dirty="0"/>
          </a:p>
          <a:p>
            <a:pPr marL="14288" indent="0">
              <a:buNone/>
            </a:pPr>
            <a:endParaRPr lang="en-US" altLang="en-US" dirty="0"/>
          </a:p>
          <a:p>
            <a:pPr marL="0" indent="0">
              <a:buNone/>
            </a:pPr>
            <a:endParaRPr lang="en-US" sz="800" dirty="0"/>
          </a:p>
        </p:txBody>
      </p:sp>
      <p:pic>
        <p:nvPicPr>
          <p:cNvPr id="5" name="Graphic 5" descr="Customer review">
            <a:extLst>
              <a:ext uri="{FF2B5EF4-FFF2-40B4-BE49-F238E27FC236}">
                <a16:creationId xmlns:a16="http://schemas.microsoft.com/office/drawing/2014/main" id="{2109AA03-8CE2-4AE9-BA54-3F312E6BA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9862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891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3C291E-9062-4A78-8681-9BDEE07885B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92112"/>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4B71C576-2BBA-8D79-6887-DD997EB43018}"/>
              </a:ext>
            </a:extLst>
          </p:cNvPr>
          <p:cNvSpPr>
            <a:spLocks noGrp="1"/>
          </p:cNvSpPr>
          <p:nvPr>
            <p:ph type="title"/>
          </p:nvPr>
        </p:nvSpPr>
        <p:spPr>
          <a:xfrm>
            <a:off x="228600" y="304800"/>
            <a:ext cx="7620000" cy="914400"/>
          </a:xfrm>
        </p:spPr>
        <p:txBody>
          <a:bodyPr/>
          <a:lstStyle/>
          <a:p>
            <a:r>
              <a:rPr lang="en-US" sz="3200" dirty="0"/>
              <a:t>Whole Group Reflection on Last Third </a:t>
            </a:r>
            <a:br>
              <a:rPr lang="en-US" sz="3200" dirty="0"/>
            </a:br>
            <a:r>
              <a:rPr lang="en-US" sz="3200" dirty="0"/>
              <a:t>of the Model Lesson: 15 minutes</a:t>
            </a:r>
          </a:p>
        </p:txBody>
      </p:sp>
      <p:sp>
        <p:nvSpPr>
          <p:cNvPr id="6" name="Content Placeholder 5">
            <a:extLst>
              <a:ext uri="{FF2B5EF4-FFF2-40B4-BE49-F238E27FC236}">
                <a16:creationId xmlns:a16="http://schemas.microsoft.com/office/drawing/2014/main" id="{2A8F7C7A-BE01-B6CF-D6C9-7BF1DC0A31F3}"/>
              </a:ext>
            </a:extLst>
          </p:cNvPr>
          <p:cNvSpPr>
            <a:spLocks noGrp="1"/>
          </p:cNvSpPr>
          <p:nvPr>
            <p:ph idx="1"/>
          </p:nvPr>
        </p:nvSpPr>
        <p:spPr/>
        <p:txBody>
          <a:bodyPr/>
          <a:lstStyle/>
          <a:p>
            <a:pPr>
              <a:spcBef>
                <a:spcPts val="600"/>
              </a:spcBef>
              <a:spcAft>
                <a:spcPts val="1200"/>
              </a:spcAft>
            </a:pPr>
            <a:r>
              <a:rPr lang="en-US" dirty="0"/>
              <a:t>CHAT: Share your answers to the question:</a:t>
            </a:r>
          </a:p>
          <a:p>
            <a:pPr marL="922337" lvl="2" indent="-342900">
              <a:spcBef>
                <a:spcPts val="600"/>
              </a:spcBef>
              <a:spcAft>
                <a:spcPts val="600"/>
              </a:spcAft>
              <a:buClr>
                <a:srgbClr val="C2262C"/>
              </a:buClr>
              <a:buFont typeface="Wingdings" panose="05000000000000000000" pitchFamily="2" charset="2"/>
              <a:buChar char="Ø"/>
            </a:pPr>
            <a:r>
              <a:rPr lang="en-US" sz="2200" dirty="0"/>
              <a:t>During the last third of the lesson, how did we make connections across representations, mathematics, and language?</a:t>
            </a:r>
            <a:endParaRPr lang="en-US" altLang="en-US" dirty="0"/>
          </a:p>
        </p:txBody>
      </p:sp>
    </p:spTree>
    <p:extLst>
      <p:ext uri="{BB962C8B-B14F-4D97-AF65-F5344CB8AC3E}">
        <p14:creationId xmlns:p14="http://schemas.microsoft.com/office/powerpoint/2010/main" val="19867525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B0EF70-0DB7-0FE3-7B78-0D31779791B9}"/>
              </a:ext>
            </a:extLst>
          </p:cNvPr>
          <p:cNvSpPr>
            <a:spLocks noGrp="1"/>
          </p:cNvSpPr>
          <p:nvPr>
            <p:ph type="title"/>
          </p:nvPr>
        </p:nvSpPr>
        <p:spPr/>
        <p:txBody>
          <a:bodyPr/>
          <a:lstStyle/>
          <a:p>
            <a:r>
              <a:rPr lang="en-US" altLang="en-US" dirty="0"/>
              <a:t>BREAK TIME (60 MINUTES)</a:t>
            </a:r>
            <a:endParaRPr lang="en-US" dirty="0"/>
          </a:p>
        </p:txBody>
      </p:sp>
      <p:sp>
        <p:nvSpPr>
          <p:cNvPr id="4" name="Text Placeholder 3">
            <a:extLst>
              <a:ext uri="{FF2B5EF4-FFF2-40B4-BE49-F238E27FC236}">
                <a16:creationId xmlns:a16="http://schemas.microsoft.com/office/drawing/2014/main" id="{0E2CE07F-A513-0F0D-783E-F5168E06E9C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32203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CDDF-9E1B-4EA2-B141-41FAEA7E75B2}"/>
              </a:ext>
            </a:extLst>
          </p:cNvPr>
          <p:cNvSpPr>
            <a:spLocks noGrp="1"/>
          </p:cNvSpPr>
          <p:nvPr>
            <p:ph type="title" idx="4294967295"/>
          </p:nvPr>
        </p:nvSpPr>
        <p:spPr>
          <a:xfrm>
            <a:off x="1028700" y="304800"/>
            <a:ext cx="7086600" cy="914400"/>
          </a:xfrm>
        </p:spPr>
        <p:txBody>
          <a:bodyPr/>
          <a:lstStyle/>
          <a:p>
            <a:r>
              <a:rPr lang="en-US" dirty="0"/>
              <a:t>Connecting to the Five Practices</a:t>
            </a:r>
          </a:p>
        </p:txBody>
      </p:sp>
      <p:pic>
        <p:nvPicPr>
          <p:cNvPr id="3" name="Picture 2" descr="The five practices for orchestrating productive mathematics discussions in a lesson design &#10;&#10;Before the lesson...&#10;1. Choose a task and anticipate what learners will do and say as they work on the task.&#10;&#10;During the lesson...&#10;2. Monitor student work.&#10;3. Select student work to discuss.&#10;4. Sequence the work you selected in the order you will discuss it.&#10;5. Connect the concepts and representations within and across posters.">
            <a:extLst>
              <a:ext uri="{FF2B5EF4-FFF2-40B4-BE49-F238E27FC236}">
                <a16:creationId xmlns:a16="http://schemas.microsoft.com/office/drawing/2014/main" id="{72051D59-D49E-9375-465E-41A6A249B1DB}"/>
              </a:ext>
            </a:extLst>
          </p:cNvPr>
          <p:cNvPicPr>
            <a:picLocks noChangeAspect="1"/>
          </p:cNvPicPr>
          <p:nvPr/>
        </p:nvPicPr>
        <p:blipFill>
          <a:blip r:embed="rId3"/>
          <a:stretch>
            <a:fillRect/>
          </a:stretch>
        </p:blipFill>
        <p:spPr>
          <a:xfrm>
            <a:off x="419100" y="1520756"/>
            <a:ext cx="8115300" cy="4917022"/>
          </a:xfrm>
          <a:prstGeom prst="rect">
            <a:avLst/>
          </a:prstGeom>
        </p:spPr>
      </p:pic>
    </p:spTree>
    <p:extLst>
      <p:ext uri="{BB962C8B-B14F-4D97-AF65-F5344CB8AC3E}">
        <p14:creationId xmlns:p14="http://schemas.microsoft.com/office/powerpoint/2010/main" val="33158855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665774-CAB7-8D40-81AE-5AE0F8CD837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670" y="476250"/>
            <a:ext cx="101346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E5674B-488D-D89D-1A40-ED4C6EAD9F52}"/>
              </a:ext>
            </a:extLst>
          </p:cNvPr>
          <p:cNvSpPr>
            <a:spLocks noGrp="1"/>
          </p:cNvSpPr>
          <p:nvPr>
            <p:ph type="title"/>
          </p:nvPr>
        </p:nvSpPr>
        <p:spPr>
          <a:xfrm>
            <a:off x="0" y="304800"/>
            <a:ext cx="8130540" cy="914400"/>
          </a:xfrm>
        </p:spPr>
        <p:txBody>
          <a:bodyPr/>
          <a:lstStyle/>
          <a:p>
            <a:r>
              <a:rPr lang="en-US" dirty="0"/>
              <a:t>Whole Group Reflection on </a:t>
            </a:r>
            <a:br>
              <a:rPr lang="en-US" dirty="0"/>
            </a:br>
            <a:r>
              <a:rPr lang="en-US" dirty="0"/>
              <a:t>Discussion Supports: 15 minutes</a:t>
            </a:r>
          </a:p>
        </p:txBody>
      </p:sp>
      <p:sp>
        <p:nvSpPr>
          <p:cNvPr id="3" name="Content Placeholder 2">
            <a:extLst>
              <a:ext uri="{FF2B5EF4-FFF2-40B4-BE49-F238E27FC236}">
                <a16:creationId xmlns:a16="http://schemas.microsoft.com/office/drawing/2014/main" id="{DC12683B-C345-20E1-DD52-0CBE7F28F88A}"/>
              </a:ext>
            </a:extLst>
          </p:cNvPr>
          <p:cNvSpPr>
            <a:spLocks noGrp="1"/>
          </p:cNvSpPr>
          <p:nvPr>
            <p:ph idx="1"/>
          </p:nvPr>
        </p:nvSpPr>
        <p:spPr/>
        <p:txBody>
          <a:bodyPr/>
          <a:lstStyle/>
          <a:p>
            <a:pPr marL="17463" lvl="1" indent="0">
              <a:buNone/>
              <a:defRPr/>
            </a:pPr>
            <a:r>
              <a:rPr lang="en-US" altLang="en-US" sz="2200" dirty="0"/>
              <a:t>CHAT: Share any of your reflections on how MLR “Discussion Supports” helped orchestrate the discussion.</a:t>
            </a:r>
          </a:p>
        </p:txBody>
      </p:sp>
    </p:spTree>
    <p:extLst>
      <p:ext uri="{BB962C8B-B14F-4D97-AF65-F5344CB8AC3E}">
        <p14:creationId xmlns:p14="http://schemas.microsoft.com/office/powerpoint/2010/main" val="2881344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a:xfrm>
            <a:off x="722312" y="3873500"/>
            <a:ext cx="7964487" cy="1362075"/>
          </a:xfrm>
        </p:spPr>
        <p:txBody>
          <a:bodyPr/>
          <a:lstStyle/>
          <a:p>
            <a:r>
              <a:rPr lang="en-US" sz="3400" dirty="0"/>
              <a:t>Introduction to the Model lesson Designed for English Learners (40 minutes)</a:t>
            </a:r>
          </a:p>
        </p:txBody>
      </p:sp>
    </p:spTree>
    <p:extLst>
      <p:ext uri="{BB962C8B-B14F-4D97-AF65-F5344CB8AC3E}">
        <p14:creationId xmlns:p14="http://schemas.microsoft.com/office/powerpoint/2010/main" val="17618994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AAEF-3148-4F7C-BC7B-BC88BAC6BF9B}"/>
              </a:ext>
            </a:extLst>
          </p:cNvPr>
          <p:cNvSpPr>
            <a:spLocks noGrp="1"/>
          </p:cNvSpPr>
          <p:nvPr>
            <p:ph type="title"/>
          </p:nvPr>
        </p:nvSpPr>
        <p:spPr/>
        <p:txBody>
          <a:bodyPr/>
          <a:lstStyle/>
          <a:p>
            <a:r>
              <a:rPr lang="en-US" dirty="0"/>
              <a:t>Putting It All Together: 10 minutes</a:t>
            </a:r>
          </a:p>
        </p:txBody>
      </p:sp>
      <p:sp>
        <p:nvSpPr>
          <p:cNvPr id="3" name="Content Placeholder 2">
            <a:extLst>
              <a:ext uri="{FF2B5EF4-FFF2-40B4-BE49-F238E27FC236}">
                <a16:creationId xmlns:a16="http://schemas.microsoft.com/office/drawing/2014/main" id="{B8B0E872-6B52-41D4-9657-1E1D3D27E1EA}"/>
              </a:ext>
            </a:extLst>
          </p:cNvPr>
          <p:cNvSpPr>
            <a:spLocks noGrp="1"/>
          </p:cNvSpPr>
          <p:nvPr>
            <p:ph idx="1"/>
          </p:nvPr>
        </p:nvSpPr>
        <p:spPr/>
        <p:txBody>
          <a:bodyPr/>
          <a:lstStyle/>
          <a:p>
            <a:r>
              <a:rPr lang="en-US" dirty="0"/>
              <a:t>How is the concept of ratio used in your day-to-day life?</a:t>
            </a:r>
          </a:p>
          <a:p>
            <a:r>
              <a:rPr lang="en-US" dirty="0"/>
              <a:t>What connections can we make to ELA? Add your comments to the Padlet.</a:t>
            </a:r>
          </a:p>
          <a:p>
            <a:r>
              <a:rPr lang="en-US" dirty="0"/>
              <a:t>Jot down anything you don’t want to forget.</a:t>
            </a:r>
          </a:p>
          <a:p>
            <a:endParaRPr lang="en-US" dirty="0"/>
          </a:p>
          <a:p>
            <a:pPr marL="0" indent="0">
              <a:buNone/>
            </a:pPr>
            <a:r>
              <a:rPr lang="en-US" dirty="0"/>
              <a:t>Resource: Summary of Strategies, Routines, and Teacher Moves (Pages 19-25)</a:t>
            </a:r>
          </a:p>
        </p:txBody>
      </p:sp>
    </p:spTree>
    <p:extLst>
      <p:ext uri="{BB962C8B-B14F-4D97-AF65-F5344CB8AC3E}">
        <p14:creationId xmlns:p14="http://schemas.microsoft.com/office/powerpoint/2010/main" val="27332784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FE8-E009-874E-AFCB-4D7C439549FA}"/>
              </a:ext>
            </a:extLst>
          </p:cNvPr>
          <p:cNvSpPr>
            <a:spLocks noGrp="1"/>
          </p:cNvSpPr>
          <p:nvPr>
            <p:ph type="title"/>
          </p:nvPr>
        </p:nvSpPr>
        <p:spPr/>
        <p:txBody>
          <a:bodyPr/>
          <a:lstStyle/>
          <a:p>
            <a:r>
              <a:rPr lang="en-US" sz="3600" dirty="0"/>
              <a:t>Implications for your practice (30 minutes)</a:t>
            </a:r>
          </a:p>
        </p:txBody>
      </p:sp>
      <p:sp>
        <p:nvSpPr>
          <p:cNvPr id="3" name="Text Placeholder 2">
            <a:extLst>
              <a:ext uri="{FF2B5EF4-FFF2-40B4-BE49-F238E27FC236}">
                <a16:creationId xmlns:a16="http://schemas.microsoft.com/office/drawing/2014/main" id="{D34F6389-2D57-B84A-BF66-D963A7296C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02760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0193D-45FB-4912-B3E1-02D1EC765242}"/>
              </a:ext>
            </a:extLst>
          </p:cNvPr>
          <p:cNvSpPr>
            <a:spLocks noGrp="1"/>
          </p:cNvSpPr>
          <p:nvPr>
            <p:ph type="title"/>
          </p:nvPr>
        </p:nvSpPr>
        <p:spPr>
          <a:xfrm>
            <a:off x="1295400" y="304800"/>
            <a:ext cx="6629400" cy="914400"/>
          </a:xfrm>
        </p:spPr>
        <p:txBody>
          <a:bodyPr/>
          <a:lstStyle/>
          <a:p>
            <a:r>
              <a:rPr lang="en-US" dirty="0"/>
              <a:t>Team Time: 20 minutes</a:t>
            </a:r>
          </a:p>
        </p:txBody>
      </p:sp>
      <p:sp>
        <p:nvSpPr>
          <p:cNvPr id="3" name="Content Placeholder 2">
            <a:extLst>
              <a:ext uri="{FF2B5EF4-FFF2-40B4-BE49-F238E27FC236}">
                <a16:creationId xmlns:a16="http://schemas.microsoft.com/office/drawing/2014/main" id="{B6B9B556-0F50-4B1A-B382-BED94BDBB4ED}"/>
              </a:ext>
            </a:extLst>
          </p:cNvPr>
          <p:cNvSpPr>
            <a:spLocks noGrp="1"/>
          </p:cNvSpPr>
          <p:nvPr>
            <p:ph idx="1"/>
          </p:nvPr>
        </p:nvSpPr>
        <p:spPr>
          <a:xfrm>
            <a:off x="609600" y="1524000"/>
            <a:ext cx="8077200" cy="4876800"/>
          </a:xfrm>
        </p:spPr>
        <p:txBody>
          <a:bodyPr/>
          <a:lstStyle/>
          <a:p>
            <a:pPr marL="0" indent="0">
              <a:buNone/>
            </a:pPr>
            <a:r>
              <a:rPr lang="en-US" dirty="0"/>
              <a:t>Question: Which language and mathematical routines do you think you can implement and how?</a:t>
            </a:r>
          </a:p>
          <a:p>
            <a:pPr marL="457200" indent="-457200">
              <a:buFont typeface="+mj-lt"/>
              <a:buAutoNum type="arabicPeriod"/>
            </a:pPr>
            <a:r>
              <a:rPr lang="en-US" altLang="en-US" dirty="0"/>
              <a:t>Individually, take a few minutes to write three to five key ideas you got today that you want to remember and use in your teaching. </a:t>
            </a:r>
            <a:r>
              <a:rPr lang="en-US" sz="1800" dirty="0">
                <a:solidFill>
                  <a:schemeClr val="tx2"/>
                </a:solidFill>
              </a:rPr>
              <a:t>(5 minutes)</a:t>
            </a:r>
          </a:p>
          <a:p>
            <a:pPr marL="457200" indent="-457200">
              <a:buFont typeface="+mj-lt"/>
              <a:buAutoNum type="arabicPeriod"/>
            </a:pPr>
            <a:r>
              <a:rPr lang="en-US" dirty="0"/>
              <a:t>Decide on the three ideas that you wrote down of ways you might implement pedagogies or a routine. </a:t>
            </a:r>
            <a:r>
              <a:rPr lang="en-US" sz="1800" dirty="0">
                <a:solidFill>
                  <a:schemeClr val="tx2"/>
                </a:solidFill>
              </a:rPr>
              <a:t>(15 minutes)</a:t>
            </a:r>
          </a:p>
          <a:p>
            <a:pPr marL="471488" indent="-457200">
              <a:buFont typeface="+mj-lt"/>
              <a:buAutoNum type="arabicPeriod"/>
            </a:pPr>
            <a:r>
              <a:rPr lang="en-US" altLang="en-US" dirty="0">
                <a:cs typeface="Arial" panose="020B0604020202020204" pitchFamily="34" charset="0"/>
              </a:rPr>
              <a:t>Each group should be prepared to share one example that was discussed.</a:t>
            </a:r>
            <a:endParaRPr lang="en-US" dirty="0"/>
          </a:p>
        </p:txBody>
      </p:sp>
      <p:pic>
        <p:nvPicPr>
          <p:cNvPr id="6" name="Graphic 5" descr="Customer review">
            <a:extLst>
              <a:ext uri="{FF2B5EF4-FFF2-40B4-BE49-F238E27FC236}">
                <a16:creationId xmlns:a16="http://schemas.microsoft.com/office/drawing/2014/main" id="{6DB6C788-E002-4251-941D-3405AA1CD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9054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8CDF-F5C3-4140-A97A-A131BFBC4F9A}"/>
              </a:ext>
            </a:extLst>
          </p:cNvPr>
          <p:cNvSpPr>
            <a:spLocks noGrp="1"/>
          </p:cNvSpPr>
          <p:nvPr>
            <p:ph type="title"/>
          </p:nvPr>
        </p:nvSpPr>
        <p:spPr/>
        <p:txBody>
          <a:bodyPr/>
          <a:lstStyle/>
          <a:p>
            <a:r>
              <a:rPr lang="en-US" dirty="0"/>
              <a:t>Whole Group Debrief: 10 minutes</a:t>
            </a:r>
          </a:p>
        </p:txBody>
      </p:sp>
      <p:sp>
        <p:nvSpPr>
          <p:cNvPr id="3" name="Content Placeholder 2">
            <a:extLst>
              <a:ext uri="{FF2B5EF4-FFF2-40B4-BE49-F238E27FC236}">
                <a16:creationId xmlns:a16="http://schemas.microsoft.com/office/drawing/2014/main" id="{D02192EC-9AD8-8B49-B50C-B00819810C7C}"/>
              </a:ext>
            </a:extLst>
          </p:cNvPr>
          <p:cNvSpPr>
            <a:spLocks noGrp="1"/>
          </p:cNvSpPr>
          <p:nvPr>
            <p:ph idx="1"/>
          </p:nvPr>
        </p:nvSpPr>
        <p:spPr/>
        <p:txBody>
          <a:bodyPr/>
          <a:lstStyle/>
          <a:p>
            <a:r>
              <a:rPr lang="en-US" dirty="0"/>
              <a:t>Let’s have each team share one way they might implement pedagogies or a routine.</a:t>
            </a:r>
          </a:p>
        </p:txBody>
      </p:sp>
      <p:pic>
        <p:nvPicPr>
          <p:cNvPr id="4" name="Picture 2" descr="Solid Black Megaphone Icon 4 (Graphic) by ahlangraphic · Creative Fabrica">
            <a:extLst>
              <a:ext uri="{FF2B5EF4-FFF2-40B4-BE49-F238E27FC236}">
                <a16:creationId xmlns:a16="http://schemas.microsoft.com/office/drawing/2014/main" id="{9D1944F7-AC3C-4464-ACD2-CA0C046A00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8191500" y="539433"/>
            <a:ext cx="685800" cy="55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3081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41047-12F9-C1E6-5F2F-D052519846D6}"/>
              </a:ext>
            </a:extLst>
          </p:cNvPr>
          <p:cNvSpPr>
            <a:spLocks noGrp="1"/>
          </p:cNvSpPr>
          <p:nvPr>
            <p:ph type="title"/>
          </p:nvPr>
        </p:nvSpPr>
        <p:spPr/>
        <p:txBody>
          <a:bodyPr/>
          <a:lstStyle/>
          <a:p>
            <a:r>
              <a:rPr lang="en-US" altLang="en-US" dirty="0"/>
              <a:t>Thinking Back and Thinking Ahead</a:t>
            </a:r>
            <a:endParaRPr lang="en-US" dirty="0"/>
          </a:p>
        </p:txBody>
      </p:sp>
      <p:sp>
        <p:nvSpPr>
          <p:cNvPr id="3" name="Content Placeholder 2">
            <a:extLst>
              <a:ext uri="{FF2B5EF4-FFF2-40B4-BE49-F238E27FC236}">
                <a16:creationId xmlns:a16="http://schemas.microsoft.com/office/drawing/2014/main" id="{9F18D5AA-9D38-53B2-A486-9CADDA806F16}"/>
              </a:ext>
            </a:extLst>
          </p:cNvPr>
          <p:cNvSpPr>
            <a:spLocks noGrp="1"/>
          </p:cNvSpPr>
          <p:nvPr>
            <p:ph idx="1"/>
          </p:nvPr>
        </p:nvSpPr>
        <p:spPr/>
        <p:txBody>
          <a:bodyPr/>
          <a:lstStyle/>
          <a:p>
            <a:pPr marL="0" indent="0">
              <a:spcAft>
                <a:spcPts val="600"/>
              </a:spcAft>
              <a:buNone/>
              <a:defRPr/>
            </a:pPr>
            <a:r>
              <a:rPr lang="en-US" altLang="en-US" dirty="0"/>
              <a:t>Take some time to think and jot down some answers for yourself:</a:t>
            </a:r>
          </a:p>
          <a:p>
            <a:pPr>
              <a:spcAft>
                <a:spcPts val="600"/>
              </a:spcAft>
              <a:defRPr/>
            </a:pPr>
            <a:r>
              <a:rPr lang="en-US" altLang="en-US" dirty="0"/>
              <a:t>What connections can you make to what you learned in the previous training sessions?</a:t>
            </a:r>
          </a:p>
          <a:p>
            <a:pPr>
              <a:spcAft>
                <a:spcPts val="600"/>
              </a:spcAft>
            </a:pPr>
            <a:r>
              <a:rPr lang="en-US" altLang="en-US" dirty="0"/>
              <a:t>What do you feel confident you can use in your design for instruction? </a:t>
            </a:r>
          </a:p>
          <a:p>
            <a:pPr>
              <a:spcAft>
                <a:spcPts val="600"/>
              </a:spcAft>
            </a:pPr>
            <a:r>
              <a:rPr lang="en-US" altLang="en-US" dirty="0"/>
              <a:t>What will you try?</a:t>
            </a:r>
          </a:p>
        </p:txBody>
      </p:sp>
    </p:spTree>
    <p:extLst>
      <p:ext uri="{BB962C8B-B14F-4D97-AF65-F5344CB8AC3E}">
        <p14:creationId xmlns:p14="http://schemas.microsoft.com/office/powerpoint/2010/main" val="13103600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5FCE-18D0-EB46-B472-022592177FA2}"/>
              </a:ext>
            </a:extLst>
          </p:cNvPr>
          <p:cNvSpPr>
            <a:spLocks noGrp="1"/>
          </p:cNvSpPr>
          <p:nvPr>
            <p:ph type="title"/>
          </p:nvPr>
        </p:nvSpPr>
        <p:spPr/>
        <p:txBody>
          <a:bodyPr/>
          <a:lstStyle/>
          <a:p>
            <a:r>
              <a:rPr lang="en-US" dirty="0"/>
              <a:t>Wrap-Up</a:t>
            </a:r>
          </a:p>
        </p:txBody>
      </p:sp>
      <p:sp>
        <p:nvSpPr>
          <p:cNvPr id="3" name="Content Placeholder 2">
            <a:extLst>
              <a:ext uri="{FF2B5EF4-FFF2-40B4-BE49-F238E27FC236}">
                <a16:creationId xmlns:a16="http://schemas.microsoft.com/office/drawing/2014/main" id="{5E507BE1-8167-0947-8F7F-955CD3205C8F}"/>
              </a:ext>
            </a:extLst>
          </p:cNvPr>
          <p:cNvSpPr>
            <a:spLocks noGrp="1"/>
          </p:cNvSpPr>
          <p:nvPr>
            <p:ph idx="1"/>
          </p:nvPr>
        </p:nvSpPr>
        <p:spPr/>
        <p:txBody>
          <a:bodyPr/>
          <a:lstStyle/>
          <a:p>
            <a:pPr>
              <a:spcAft>
                <a:spcPts val="600"/>
              </a:spcAft>
            </a:pPr>
            <a:r>
              <a:rPr lang="en-US" dirty="0"/>
              <a:t>Before we close, does anybody have any final questions or comments? Raise your hand or chat.</a:t>
            </a:r>
          </a:p>
        </p:txBody>
      </p:sp>
      <p:pic>
        <p:nvPicPr>
          <p:cNvPr id="4" name="Picture 3">
            <a:extLst>
              <a:ext uri="{FF2B5EF4-FFF2-40B4-BE49-F238E27FC236}">
                <a16:creationId xmlns:a16="http://schemas.microsoft.com/office/drawing/2014/main" id="{A36A9AAE-4D72-3A49-864D-D97FFBA18D6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05865"/>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6281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3">
            <a:extLst>
              <a:ext uri="{FF2B5EF4-FFF2-40B4-BE49-F238E27FC236}">
                <a16:creationId xmlns:a16="http://schemas.microsoft.com/office/drawing/2014/main" id="{CD134A72-37AB-AE49-9254-CE53952F23B4}"/>
              </a:ext>
            </a:extLst>
          </p:cNvPr>
          <p:cNvSpPr>
            <a:spLocks noGrp="1" noChangeArrowheads="1"/>
          </p:cNvSpPr>
          <p:nvPr>
            <p:ph type="title"/>
          </p:nvPr>
        </p:nvSpPr>
        <p:spPr>
          <a:xfrm>
            <a:off x="304800" y="3124200"/>
            <a:ext cx="8534400" cy="3505200"/>
          </a:xfrm>
        </p:spPr>
        <p:txBody>
          <a:bodyPr/>
          <a:lstStyle/>
          <a:p>
            <a:r>
              <a:rPr lang="en-US" altLang="en-US" sz="6000" dirty="0"/>
              <a:t>Thank you!</a:t>
            </a:r>
          </a:p>
        </p:txBody>
      </p:sp>
    </p:spTree>
    <p:extLst>
      <p:ext uri="{BB962C8B-B14F-4D97-AF65-F5344CB8AC3E}">
        <p14:creationId xmlns:p14="http://schemas.microsoft.com/office/powerpoint/2010/main" val="9263885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BADBF4-D25A-1F0F-B47F-AFB839CC1158}"/>
              </a:ext>
            </a:extLst>
          </p:cNvPr>
          <p:cNvSpPr>
            <a:spLocks noGrp="1"/>
          </p:cNvSpPr>
          <p:nvPr>
            <p:ph type="title"/>
          </p:nvPr>
        </p:nvSpPr>
        <p:spPr/>
        <p:txBody>
          <a:bodyPr/>
          <a:lstStyle/>
          <a:p>
            <a:r>
              <a:rPr lang="en-US" altLang="en-US" dirty="0"/>
              <a:t>Teaching and Learning Mathematics</a:t>
            </a:r>
            <a:endParaRPr lang="en-US" dirty="0"/>
          </a:p>
        </p:txBody>
      </p:sp>
      <p:graphicFrame>
        <p:nvGraphicFramePr>
          <p:cNvPr id="7" name="Table 2">
            <a:extLst>
              <a:ext uri="{FF2B5EF4-FFF2-40B4-BE49-F238E27FC236}">
                <a16:creationId xmlns:a16="http://schemas.microsoft.com/office/drawing/2014/main" id="{D0510C04-40B2-9ACE-060A-3B1B4C5D5794}"/>
              </a:ext>
            </a:extLst>
          </p:cNvPr>
          <p:cNvGraphicFramePr>
            <a:graphicFrameLocks noGrp="1"/>
          </p:cNvGraphicFramePr>
          <p:nvPr>
            <p:ph idx="1"/>
            <p:extLst>
              <p:ext uri="{D42A27DB-BD31-4B8C-83A1-F6EECF244321}">
                <p14:modId xmlns:p14="http://schemas.microsoft.com/office/powerpoint/2010/main" val="589732332"/>
              </p:ext>
            </p:extLst>
          </p:nvPr>
        </p:nvGraphicFramePr>
        <p:xfrm>
          <a:off x="464710" y="1524000"/>
          <a:ext cx="8305800" cy="4752894"/>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tblGrid>
              <a:tr h="424123">
                <a:tc>
                  <a:txBody>
                    <a:bodyPr/>
                    <a:lstStyle/>
                    <a:p>
                      <a:pPr algn="ctr"/>
                      <a:r>
                        <a:rPr lang="en-US" sz="2200" dirty="0"/>
                        <a:t> FROM</a:t>
                      </a:r>
                    </a:p>
                  </a:txBody>
                  <a:tcPr marT="45710" marB="45710"/>
                </a:tc>
                <a:tc>
                  <a:txBody>
                    <a:bodyPr/>
                    <a:lstStyle/>
                    <a:p>
                      <a:pPr algn="ctr"/>
                      <a:r>
                        <a:rPr lang="en-US" sz="2200" dirty="0"/>
                        <a:t>TO</a:t>
                      </a:r>
                    </a:p>
                  </a:txBody>
                  <a:tcPr marT="45710" marB="45710"/>
                </a:tc>
                <a:extLst>
                  <a:ext uri="{0D108BD9-81ED-4DB2-BD59-A6C34878D82A}">
                    <a16:rowId xmlns:a16="http://schemas.microsoft.com/office/drawing/2014/main" val="10000"/>
                  </a:ext>
                </a:extLst>
              </a:tr>
              <a:tr h="1384056">
                <a:tc>
                  <a:txBody>
                    <a:bodyPr/>
                    <a:lstStyle/>
                    <a:p>
                      <a:pPr marL="0" indent="0">
                        <a:tabLst>
                          <a:tab pos="3070225" algn="l"/>
                        </a:tabLst>
                      </a:pPr>
                      <a:r>
                        <a:rPr lang="en-US" sz="2200" dirty="0"/>
                        <a:t>Organizing learning as a series of stimulus-response interactions.</a:t>
                      </a:r>
                    </a:p>
                  </a:txBody>
                  <a:tcPr marT="45710" marB="45710"/>
                </a:tc>
                <a:tc>
                  <a:txBody>
                    <a:bodyPr/>
                    <a:lstStyle/>
                    <a:p>
                      <a:pPr marL="131763" indent="0">
                        <a:tabLst/>
                      </a:pPr>
                      <a:r>
                        <a:rPr lang="en-US" sz="2200" dirty="0"/>
                        <a:t>Creating opportunities for English learners to learn </a:t>
                      </a:r>
                      <a:r>
                        <a:rPr lang="en-US" sz="2200" dirty="0">
                          <a:solidFill>
                            <a:schemeClr val="tx1"/>
                          </a:solidFill>
                        </a:rPr>
                        <a:t>through a series of social </a:t>
                      </a:r>
                      <a:r>
                        <a:rPr lang="en-US" sz="2200" dirty="0"/>
                        <a:t>and academic interactions. </a:t>
                      </a:r>
                    </a:p>
                  </a:txBody>
                  <a:tcPr marT="45710" marB="45710"/>
                </a:tc>
                <a:extLst>
                  <a:ext uri="{0D108BD9-81ED-4DB2-BD59-A6C34878D82A}">
                    <a16:rowId xmlns:a16="http://schemas.microsoft.com/office/drawing/2014/main" val="10001"/>
                  </a:ext>
                </a:extLst>
              </a:tr>
              <a:tr h="1302705">
                <a:tc>
                  <a:txBody>
                    <a:bodyPr/>
                    <a:lstStyle/>
                    <a:p>
                      <a:r>
                        <a:rPr lang="en-US" sz="2200" dirty="0"/>
                        <a:t>Teachers as transmitters of information.</a:t>
                      </a:r>
                    </a:p>
                  </a:txBody>
                  <a:tcPr marT="45710" marB="45710"/>
                </a:tc>
                <a:tc>
                  <a:txBody>
                    <a:bodyPr/>
                    <a:lstStyle/>
                    <a:p>
                      <a:pPr marL="188913" indent="0">
                        <a:tabLst/>
                      </a:pPr>
                      <a:r>
                        <a:rPr lang="en-US" sz="2200" dirty="0">
                          <a:solidFill>
                            <a:schemeClr val="tx1"/>
                          </a:solidFill>
                        </a:rPr>
                        <a:t>Building a community of learners to process, understand, and interpret content. </a:t>
                      </a:r>
                    </a:p>
                    <a:p>
                      <a:pPr marL="188913" indent="0">
                        <a:tabLst/>
                      </a:pPr>
                      <a:endParaRPr lang="en-US" sz="2200" strike="sngStrike" dirty="0">
                        <a:solidFill>
                          <a:schemeClr val="tx1"/>
                        </a:solidFill>
                      </a:endParaRPr>
                    </a:p>
                  </a:txBody>
                  <a:tcPr marT="45710" marB="45710"/>
                </a:tc>
                <a:extLst>
                  <a:ext uri="{0D108BD9-81ED-4DB2-BD59-A6C34878D82A}">
                    <a16:rowId xmlns:a16="http://schemas.microsoft.com/office/drawing/2014/main" val="10002"/>
                  </a:ext>
                </a:extLst>
              </a:tr>
              <a:tr h="1461114">
                <a:tc>
                  <a:txBody>
                    <a:bodyPr/>
                    <a:lstStyle/>
                    <a:p>
                      <a:r>
                        <a:rPr lang="en-US" sz="2200" dirty="0"/>
                        <a:t>Developing language in isolation.</a:t>
                      </a:r>
                    </a:p>
                  </a:txBody>
                  <a:tcPr marT="45710" marB="45710"/>
                </a:tc>
                <a:tc>
                  <a:txBody>
                    <a:bodyPr/>
                    <a:lstStyle/>
                    <a:p>
                      <a:pPr marL="188913" indent="0">
                        <a:tabLst/>
                      </a:pPr>
                      <a:r>
                        <a:rPr lang="en-US" sz="2200" dirty="0">
                          <a:solidFill>
                            <a:schemeClr val="tx1"/>
                          </a:solidFill>
                        </a:rPr>
                        <a:t>Promoting the simultaneous building (and production) of language and disciplinary practices and knowledge. </a:t>
                      </a:r>
                      <a:endParaRPr lang="en-US" sz="2200" strike="sngStrike" dirty="0">
                        <a:solidFill>
                          <a:schemeClr val="tx1"/>
                        </a:solidFill>
                      </a:endParaRPr>
                    </a:p>
                  </a:txBody>
                  <a:tcPr marT="45710" marB="4571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78972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lnDef>
  </a:objectDefaults>
  <a:extraClrSchemeLst>
    <a:extraClrScheme>
      <a:clrScheme name="SAMPL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MP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AMPL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MPL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MP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MP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AMP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AMPLE 8">
        <a:dk1>
          <a:srgbClr val="000000"/>
        </a:dk1>
        <a:lt1>
          <a:srgbClr val="FFFFFF"/>
        </a:lt1>
        <a:dk2>
          <a:srgbClr val="000000"/>
        </a:dk2>
        <a:lt2>
          <a:srgbClr val="000092"/>
        </a:lt2>
        <a:accent1>
          <a:srgbClr val="800000"/>
        </a:accent1>
        <a:accent2>
          <a:srgbClr val="CC0000"/>
        </a:accent2>
        <a:accent3>
          <a:srgbClr val="FFFFFF"/>
        </a:accent3>
        <a:accent4>
          <a:srgbClr val="000000"/>
        </a:accent4>
        <a:accent5>
          <a:srgbClr val="C0AAAA"/>
        </a:accent5>
        <a:accent6>
          <a:srgbClr val="B90000"/>
        </a:accent6>
        <a:hlink>
          <a:srgbClr val="5943C7"/>
        </a:hlink>
        <a:folHlink>
          <a:srgbClr val="0000D4"/>
        </a:folHlink>
      </a:clrScheme>
      <a:clrMap bg1="lt1" tx1="dk1" bg2="lt2" tx2="dk2" accent1="accent1" accent2="accent2" accent3="accent3" accent4="accent4" accent5="accent5" accent6="accent6" hlink="hlink" folHlink="folHlink"/>
    </a:extraClrScheme>
    <a:extraClrScheme>
      <a:clrScheme name="SAMPLE 9">
        <a:dk1>
          <a:srgbClr val="000000"/>
        </a:dk1>
        <a:lt1>
          <a:srgbClr val="FFFFFF"/>
        </a:lt1>
        <a:dk2>
          <a:srgbClr val="FFFFFF"/>
        </a:dk2>
        <a:lt2>
          <a:srgbClr val="000000"/>
        </a:lt2>
        <a:accent1>
          <a:srgbClr val="CC3300"/>
        </a:accent1>
        <a:accent2>
          <a:srgbClr val="C89668"/>
        </a:accent2>
        <a:accent3>
          <a:srgbClr val="FFFFFF"/>
        </a:accent3>
        <a:accent4>
          <a:srgbClr val="000000"/>
        </a:accent4>
        <a:accent5>
          <a:srgbClr val="E2ADAA"/>
        </a:accent5>
        <a:accent6>
          <a:srgbClr val="B5875E"/>
        </a:accent6>
        <a:hlink>
          <a:srgbClr val="336699"/>
        </a:hlink>
        <a:folHlink>
          <a:srgbClr val="A46444"/>
        </a:folHlink>
      </a:clrScheme>
      <a:clrMap bg1="lt1" tx1="dk1" bg2="lt2" tx2="dk2" accent1="accent1" accent2="accent2" accent3="accent3" accent4="accent4" accent5="accent5" accent6="accent6" hlink="hlink" folHlink="folHlink"/>
    </a:extraClrScheme>
    <a:extraClrScheme>
      <a:clrScheme name="SAMPLE 10">
        <a:dk1>
          <a:srgbClr val="000000"/>
        </a:dk1>
        <a:lt1>
          <a:srgbClr val="FFFFFF"/>
        </a:lt1>
        <a:dk2>
          <a:srgbClr val="FFFFFF"/>
        </a:dk2>
        <a:lt2>
          <a:srgbClr val="000000"/>
        </a:lt2>
        <a:accent1>
          <a:srgbClr val="7DAAA9"/>
        </a:accent1>
        <a:accent2>
          <a:srgbClr val="CC3300"/>
        </a:accent2>
        <a:accent3>
          <a:srgbClr val="FFFFFF"/>
        </a:accent3>
        <a:accent4>
          <a:srgbClr val="000000"/>
        </a:accent4>
        <a:accent5>
          <a:srgbClr val="BFD2D1"/>
        </a:accent5>
        <a:accent6>
          <a:srgbClr val="B92D00"/>
        </a:accent6>
        <a:hlink>
          <a:srgbClr val="336699"/>
        </a:hlink>
        <a:folHlink>
          <a:srgbClr val="C8966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32971</TotalTime>
  <Words>16384</Words>
  <Application>Microsoft Office PowerPoint</Application>
  <PresentationFormat>Overhead</PresentationFormat>
  <Paragraphs>1236</Paragraphs>
  <Slides>86</Slides>
  <Notes>85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86</vt:i4>
      </vt:variant>
    </vt:vector>
  </HeadingPairs>
  <TitlesOfParts>
    <vt:vector size="97" baseType="lpstr">
      <vt:lpstr>MS PGothic</vt:lpstr>
      <vt:lpstr>Arial</vt:lpstr>
      <vt:lpstr>Calibri</vt:lpstr>
      <vt:lpstr>Courier New</vt:lpstr>
      <vt:lpstr>Helvetica</vt:lpstr>
      <vt:lpstr>Segoe UI</vt:lpstr>
      <vt:lpstr>Times</vt:lpstr>
      <vt:lpstr>Times New Roman</vt:lpstr>
      <vt:lpstr>Trebuchet MS</vt:lpstr>
      <vt:lpstr>Wingdings</vt:lpstr>
      <vt:lpstr>SAMPLE</vt:lpstr>
      <vt:lpstr>A Little Bit About You – Poll Question</vt:lpstr>
      <vt:lpstr>Cultivating a Language and Content Focus for English Learners  Mathematics Lesson: Ratios and Proportions</vt:lpstr>
      <vt:lpstr>Disclaimer</vt:lpstr>
      <vt:lpstr>Welcome Back!</vt:lpstr>
      <vt:lpstr>Shared Norms </vt:lpstr>
      <vt:lpstr>Session Overview</vt:lpstr>
      <vt:lpstr>Participant Materials – Table of Contents</vt:lpstr>
      <vt:lpstr>Introduction to the Model lesson Designed for English Learners (40 minutes)</vt:lpstr>
      <vt:lpstr>Teaching and Learning Mathematics</vt:lpstr>
      <vt:lpstr>Intersections Between Language and Content in Mathematical Lessons</vt:lpstr>
      <vt:lpstr>Let’s Explore What Mathematical  Proficiency Means to You</vt:lpstr>
      <vt:lpstr>Mathematical Proficiency</vt:lpstr>
      <vt:lpstr>Diagnostic Teaching: A Model Lesson</vt:lpstr>
      <vt:lpstr> What Is Diagnostic Teaching?</vt:lpstr>
      <vt:lpstr>Teacher Moves</vt:lpstr>
      <vt:lpstr>Team Time: 10 minutes</vt:lpstr>
      <vt:lpstr>Whole Group Reflection:  5 minutes</vt:lpstr>
      <vt:lpstr>The Model Lesson Is Designed to Provide. . .</vt:lpstr>
      <vt:lpstr>The Model Lesson Includes Mathematical Language Routines</vt:lpstr>
      <vt:lpstr>Team Time (MLR Jigsaw): 20 minutes</vt:lpstr>
      <vt:lpstr>Phase 1: LAUNCH the lesson (55 minutes)</vt:lpstr>
      <vt:lpstr>Diagnostic Teaching: Phase 1</vt:lpstr>
      <vt:lpstr>Taking Notes</vt:lpstr>
      <vt:lpstr>Lesson Content: College and Career Readiness Standards for Mathematics</vt:lpstr>
      <vt:lpstr> CCR &amp; ELP Targets in the Model Lesson</vt:lpstr>
      <vt:lpstr> CCR &amp; ELP Targets in Model Lesson, cont’d.</vt:lpstr>
      <vt:lpstr> CCR &amp; ELP Targets in Model Lesson, cont’d.</vt:lpstr>
      <vt:lpstr>Answer These Questions</vt:lpstr>
      <vt:lpstr>Watch the Video and Ask Yourself:</vt:lpstr>
      <vt:lpstr>Video on Making Chocolate Milk</vt:lpstr>
      <vt:lpstr>Whole Group Reflection:  5 minutes</vt:lpstr>
      <vt:lpstr>Team Time: 25 minutes</vt:lpstr>
      <vt:lpstr>Using Padlets</vt:lpstr>
      <vt:lpstr>Whole Group Reflection: 10 mins</vt:lpstr>
      <vt:lpstr>Phase 2: pose a Problem  (40 minutes)</vt:lpstr>
      <vt:lpstr>Diagnostic Teaching: Phase 2</vt:lpstr>
      <vt:lpstr>Answer These Questions</vt:lpstr>
      <vt:lpstr>Answer These Questions</vt:lpstr>
      <vt:lpstr>Poll Question</vt:lpstr>
      <vt:lpstr>How Does Steven’s Recipe Compare? </vt:lpstr>
      <vt:lpstr>Team Time: 20 minutes</vt:lpstr>
      <vt:lpstr>Worksheet 1 (Page 16)</vt:lpstr>
      <vt:lpstr>Whole Group Reflection:  10 minutes</vt:lpstr>
      <vt:lpstr>BREAK TIME (60 MINUTES)</vt:lpstr>
      <vt:lpstr>Phase 3: WORKSHOP (40 minutes)</vt:lpstr>
      <vt:lpstr>Diagnostic Teaching: Phase 3</vt:lpstr>
      <vt:lpstr>Team Time: 40 minutes</vt:lpstr>
      <vt:lpstr>Using the Jamboard</vt:lpstr>
      <vt:lpstr>Screenshot of Jamboard</vt:lpstr>
      <vt:lpstr>Phase 4: POST, SHARE, COMMENT (30 minutes)</vt:lpstr>
      <vt:lpstr>Diagnostic Teaching: Phase 4</vt:lpstr>
      <vt:lpstr>Whole Group Reflection: 15 minutes</vt:lpstr>
      <vt:lpstr>Phase 5: STRATEGIC TEACHER-LED DISCUSSION (40 minutes)</vt:lpstr>
      <vt:lpstr>Diagnostic Teaching: Phase 5</vt:lpstr>
      <vt:lpstr>Phase 5: Strategic Teacher-led Discussion</vt:lpstr>
      <vt:lpstr>Wrap-Up &amp; Preview of Next Session</vt:lpstr>
      <vt:lpstr>Welcome Back!</vt:lpstr>
      <vt:lpstr>Session Overview</vt:lpstr>
      <vt:lpstr>Review of the Session: 20 minutes</vt:lpstr>
      <vt:lpstr>Diagnostic Teaching: Six Phases</vt:lpstr>
      <vt:lpstr>Phase 6: FOCUS PROBLEM  (40 minutes)</vt:lpstr>
      <vt:lpstr>Diagnostic Teaching: Phase 6</vt:lpstr>
      <vt:lpstr>Whole Group Reflection:  10 minutes</vt:lpstr>
      <vt:lpstr>Team Time: 20 minutes</vt:lpstr>
      <vt:lpstr>Worksheet 3 (Page 18)</vt:lpstr>
      <vt:lpstr>Whole Group Sharing: 5 minutes </vt:lpstr>
      <vt:lpstr>Whole Group Reflection:  10 minutes</vt:lpstr>
      <vt:lpstr>Reflecting on Connections Between the CCR and ELP Standards</vt:lpstr>
      <vt:lpstr>Debriefing MODEL lesson and  ITS DESIGN (80 minutes)</vt:lpstr>
      <vt:lpstr>Diagnostic Teaching: Six Phases</vt:lpstr>
      <vt:lpstr>Diagnostic Teaching Lesson Design: Divergent and Convergent Thinking</vt:lpstr>
      <vt:lpstr>Reflect on the Diagnostic Teaching  Design as a Whole: 5 minutes</vt:lpstr>
      <vt:lpstr>Team Time: 10 minutes</vt:lpstr>
      <vt:lpstr>Whole Group Reflection on First Two  Thirds of the Model Lesson: 15 minutes</vt:lpstr>
      <vt:lpstr>Team Time: 10 minutes</vt:lpstr>
      <vt:lpstr>Whole Group Reflection on Last Third  of the Model Lesson: 15 minutes</vt:lpstr>
      <vt:lpstr>BREAK TIME (60 MINUTES)</vt:lpstr>
      <vt:lpstr>Connecting to the Five Practices</vt:lpstr>
      <vt:lpstr>Whole Group Reflection on  Discussion Supports: 15 minutes</vt:lpstr>
      <vt:lpstr>Putting It All Together: 10 minutes</vt:lpstr>
      <vt:lpstr>Implications for your practice (30 minutes)</vt:lpstr>
      <vt:lpstr>Team Time: 20 minutes</vt:lpstr>
      <vt:lpstr>Whole Group Debrief: 10 minutes</vt:lpstr>
      <vt:lpstr>Thinking Back and Thinking Ahead</vt:lpstr>
      <vt:lpstr>Wrap-Up</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Cultivating a Language and Content Focus for English Learners  Mathematics Lesson: Ratios and Proportions</dc:title>
  <dc:subject/>
  <dc:creator>Nicole Bravo</dc:creator>
  <cp:keywords/>
  <dc:description/>
  <cp:lastModifiedBy>Spacone, Ronna</cp:lastModifiedBy>
  <cp:revision>236</cp:revision>
  <cp:lastPrinted>2021-06-24T18:21:21Z</cp:lastPrinted>
  <dcterms:created xsi:type="dcterms:W3CDTF">2020-11-29T06:46:13Z</dcterms:created>
  <dcterms:modified xsi:type="dcterms:W3CDTF">2025-04-11T21:09:24Z</dcterms:modified>
  <cp:category/>
</cp:coreProperties>
</file>