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1"/>
  </p:notesMasterIdLst>
  <p:handoutMasterIdLst>
    <p:handoutMasterId r:id="rId32"/>
  </p:handoutMasterIdLst>
  <p:sldIdLst>
    <p:sldId id="333" r:id="rId2"/>
    <p:sldId id="669" r:id="rId3"/>
    <p:sldId id="668" r:id="rId4"/>
    <p:sldId id="488" r:id="rId5"/>
    <p:sldId id="487" r:id="rId6"/>
    <p:sldId id="670" r:id="rId7"/>
    <p:sldId id="493" r:id="rId8"/>
    <p:sldId id="494" r:id="rId9"/>
    <p:sldId id="495" r:id="rId10"/>
    <p:sldId id="496" r:id="rId11"/>
    <p:sldId id="497" r:id="rId12"/>
    <p:sldId id="498" r:id="rId13"/>
    <p:sldId id="499" r:id="rId14"/>
    <p:sldId id="594" r:id="rId15"/>
    <p:sldId id="501" r:id="rId16"/>
    <p:sldId id="503" r:id="rId17"/>
    <p:sldId id="504" r:id="rId18"/>
    <p:sldId id="507" r:id="rId19"/>
    <p:sldId id="508" r:id="rId20"/>
    <p:sldId id="509" r:id="rId21"/>
    <p:sldId id="591" r:id="rId22"/>
    <p:sldId id="602" r:id="rId23"/>
    <p:sldId id="573" r:id="rId24"/>
    <p:sldId id="603" r:id="rId25"/>
    <p:sldId id="520" r:id="rId26"/>
    <p:sldId id="676" r:id="rId27"/>
    <p:sldId id="677" r:id="rId28"/>
    <p:sldId id="521" r:id="rId29"/>
    <p:sldId id="578" r:id="rId30"/>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rren Liben" initials="" lastIdx="4" clrIdx="0"/>
  <p:cmAuthor id="2" name="Nicole Bravo" initials="" lastIdx="2" clrIdx="4"/>
  <p:cmAuthor id="3" name="EMK" initials="" lastIdx="55" clrIdx="10"/>
  <p:cmAuthor id="4" name="Meredith Liben" initials="" lastIdx="1" clrIdx="9"/>
  <p:cmAuthor id="5" name="Sue Pimentel" initials="" lastIdx="20" clrIdx="6"/>
  <p:cmAuthor id="6" name="Unknown User1" initials="Unknown User1" lastIdx="17" clrIdx="8"/>
  <p:cmAuthor id="7" name="Unknown User2" initials="Unknown User2" lastIdx="16" clrIdx="5"/>
  <p:cmAuthor id="8" name="Unknown User3" initials="Unknown User3" lastIdx="20" clrIdx="3"/>
  <p:cmAuthor id="9" name="Unknown User4" initials="Unknown User4" lastIdx="20" clrIdx="7"/>
  <p:cmAuthor id="10" name="Unknown User5" initials="Unknown User5" lastIdx="20" clrIdx="1"/>
  <p:cmAuthor id="11" name="Mimi Alkire" initials="" lastIdx="2" clrIdx="11"/>
  <p:cmAuthor id="12" name="Unknown User6" initials="Unknown User6" lastIdx="12" clrIdx="2"/>
  <p:cmAuthor id="13" name="EMK" initials="E" lastIdx="31" clrIdx="12">
    <p:extLst>
      <p:ext uri="{19B8F6BF-5375-455C-9EA6-DF929625EA0E}">
        <p15:presenceInfo xmlns:p15="http://schemas.microsoft.com/office/powerpoint/2012/main" userId="EMK" providerId="None"/>
      </p:ext>
    </p:extLst>
  </p:cmAuthor>
  <p:cmAuthor id="14" name="Sue Pimentel" initials="MOU" lastIdx="2" clrIdx="13">
    <p:extLst>
      <p:ext uri="{19B8F6BF-5375-455C-9EA6-DF929625EA0E}">
        <p15:presenceInfo xmlns:p15="http://schemas.microsoft.com/office/powerpoint/2012/main" userId="Sue Pimen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2512"/>
    </p:cViewPr>
  </p:outlineViewPr>
  <p:notesTextViewPr>
    <p:cViewPr>
      <p:scale>
        <a:sx n="100" d="100"/>
        <a:sy n="100" d="100"/>
      </p:scale>
      <p:origin x="0" y="0"/>
    </p:cViewPr>
  </p:notesTextViewPr>
  <p:sorterViewPr>
    <p:cViewPr>
      <p:scale>
        <a:sx n="1" d="1"/>
        <a:sy n="1" d="1"/>
      </p:scale>
      <p:origin x="0" y="0"/>
    </p:cViewPr>
  </p:sorterViewPr>
  <p:notesViewPr>
    <p:cSldViewPr>
      <p:cViewPr>
        <p:scale>
          <a:sx n="88" d="100"/>
          <a:sy n="88" d="100"/>
        </p:scale>
        <p:origin x="-1120" y="-440"/>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A29C603-4DF5-43B4-A403-73C1FBB03A65}"/>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76396B80-0554-432A-99B2-82303B193AAD}"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DBA0943-56AE-4553-A9E7-6FAD2A8021C3}"/>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a:extLst>
              <a:ext uri="{FF2B5EF4-FFF2-40B4-BE49-F238E27FC236}">
                <a16:creationId xmlns:a16="http://schemas.microsoft.com/office/drawing/2014/main" id="{E3B7952E-0B41-400F-8217-77141582729D}"/>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42044EA2-006F-4D50-8056-973554DB0C8E}" type="slidenum">
              <a:rPr lang="en-US" altLang="en-US" sz="1200" b="0" smtClean="0"/>
              <a:pPr algn="ctr">
                <a:lnSpc>
                  <a:spcPct val="90000"/>
                </a:lnSpc>
                <a:defRPr/>
              </a:pPr>
              <a:t>‹#›</a:t>
            </a:fld>
            <a:endParaRPr lang="en-US" altLang="en-US" sz="1200" b="0"/>
          </a:p>
        </p:txBody>
      </p:sp>
      <p:sp>
        <p:nvSpPr>
          <p:cNvPr id="4100" name="Rectangle 4">
            <a:extLst>
              <a:ext uri="{FF2B5EF4-FFF2-40B4-BE49-F238E27FC236}">
                <a16:creationId xmlns:a16="http://schemas.microsoft.com/office/drawing/2014/main" id="{F43505C9-6076-4838-8358-CF5E0D0D7923}"/>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2F4938B3-0AC5-4AEA-9A55-C43F7C75E8EC}"/>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6B6D1304-DB57-4F0C-9CC1-25B9896ECD5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710FB308-B0B0-4804-B438-970AA8EACC1D}"/>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EE5D09A1-A59B-4A44-8C69-D92FB3040A0D}"/>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Curriculum makers should also focus on how to instruct with these texts. This is central to their work as designers. </a:t>
            </a:r>
          </a:p>
          <a:p>
            <a:pPr eaLnBrk="1" hangingPunct="1">
              <a:lnSpc>
                <a:spcPct val="100000"/>
              </a:lnSpc>
              <a:spcBef>
                <a:spcPct val="0"/>
              </a:spcBef>
              <a:defRPr/>
            </a:pPr>
            <a:endParaRPr lang="en-US" altLang="en-US" b="1" dirty="0">
              <a:solidFill>
                <a:srgbClr val="000000"/>
              </a:solidFill>
              <a:latin typeface="Times New Roman" panose="02020603050405020304" pitchFamily="18" charset="0"/>
              <a:sym typeface="Arial" panose="020B0604020202020204" pitchFamily="34" charset="0"/>
            </a:endParaRPr>
          </a:p>
          <a:p>
            <a:pPr eaLnBrk="1" hangingPunct="1">
              <a:lnSpc>
                <a:spcPct val="100000"/>
              </a:lnSpc>
              <a:spcBef>
                <a:spcPct val="0"/>
              </a:spcBef>
              <a:defRPr/>
            </a:pPr>
            <a:r>
              <a:rPr lang="en-US" altLang="en-US" b="1" dirty="0">
                <a:solidFill>
                  <a:srgbClr val="000000"/>
                </a:solidFill>
                <a:latin typeface="Times New Roman" panose="02020603050405020304" pitchFamily="18" charset="0"/>
                <a:sym typeface="Arial" panose="020B0604020202020204" pitchFamily="34" charset="0"/>
              </a:rPr>
              <a:t>Facilitator talking points:</a:t>
            </a:r>
          </a:p>
          <a:p>
            <a:pPr marL="171450" indent="-171450" eaLnBrk="1" hangingPunct="1">
              <a:lnSpc>
                <a:spcPct val="100000"/>
              </a:lnSpc>
              <a:spcBef>
                <a:spcPct val="0"/>
              </a:spcBef>
              <a:buFont typeface="Arial" panose="020B0604020202020204" pitchFamily="34" charset="0"/>
              <a:buChar char="•"/>
              <a:defRPr/>
            </a:pPr>
            <a:r>
              <a:rPr lang="en-US" altLang="en-US" dirty="0">
                <a:solidFill>
                  <a:srgbClr val="000000"/>
                </a:solidFill>
                <a:latin typeface="Times New Roman" panose="02020603050405020304" pitchFamily="18" charset="0"/>
                <a:sym typeface="Arial" panose="020B0604020202020204" pitchFamily="34" charset="0"/>
              </a:rPr>
              <a:t>Professional judgment is </a:t>
            </a:r>
            <a:r>
              <a:rPr lang="en-US" altLang="en-US" i="1" dirty="0">
                <a:solidFill>
                  <a:srgbClr val="000000"/>
                </a:solidFill>
                <a:latin typeface="Times New Roman" panose="02020603050405020304" pitchFamily="18" charset="0"/>
                <a:sym typeface="Arial" panose="020B0604020202020204" pitchFamily="34" charset="0"/>
              </a:rPr>
              <a:t>not</a:t>
            </a:r>
            <a:r>
              <a:rPr lang="en-US" altLang="en-US" dirty="0">
                <a:solidFill>
                  <a:srgbClr val="000000"/>
                </a:solidFill>
                <a:latin typeface="Times New Roman" panose="02020603050405020304" pitchFamily="18" charset="0"/>
                <a:sym typeface="Arial" panose="020B0604020202020204" pitchFamily="34" charset="0"/>
              </a:rPr>
              <a:t> about whether the text is too challenging or complex for students. </a:t>
            </a:r>
          </a:p>
          <a:p>
            <a:pPr marL="171450" indent="-171450" eaLnBrk="1" hangingPunct="1">
              <a:lnSpc>
                <a:spcPct val="100000"/>
              </a:lnSpc>
              <a:spcBef>
                <a:spcPct val="0"/>
              </a:spcBef>
              <a:buFont typeface="Arial" panose="020B0604020202020204" pitchFamily="34" charset="0"/>
              <a:buChar char="•"/>
              <a:defRPr/>
            </a:pPr>
            <a:r>
              <a:rPr lang="en-US" altLang="en-US" dirty="0">
                <a:solidFill>
                  <a:srgbClr val="000000"/>
                </a:solidFill>
                <a:latin typeface="Times New Roman" panose="02020603050405020304" pitchFamily="18" charset="0"/>
                <a:sym typeface="Arial" panose="020B0604020202020204" pitchFamily="34" charset="0"/>
              </a:rPr>
              <a:t>It is to think through the instructional supports an instructor needs to make to provide students access to the text. </a:t>
            </a:r>
          </a:p>
          <a:p>
            <a:pPr marL="171450" indent="-171450" eaLnBrk="1" hangingPunct="1">
              <a:lnSpc>
                <a:spcPct val="100000"/>
              </a:lnSpc>
              <a:spcBef>
                <a:spcPct val="0"/>
              </a:spcBef>
              <a:buFont typeface="Arial" panose="020B0604020202020204" pitchFamily="34" charset="0"/>
              <a:buChar char="•"/>
              <a:defRPr/>
            </a:pPr>
            <a:r>
              <a:rPr lang="en-US" altLang="en-US" dirty="0">
                <a:solidFill>
                  <a:srgbClr val="000000"/>
                </a:solidFill>
                <a:latin typeface="Times New Roman" panose="02020603050405020304" pitchFamily="18" charset="0"/>
                <a:sym typeface="Arial" panose="020B0604020202020204" pitchFamily="34" charset="0"/>
              </a:rPr>
              <a:t>This process becomes central to planning lessons in a college and career readiness-aligned classroom. </a:t>
            </a:r>
          </a:p>
          <a:p>
            <a:pPr marL="171450" indent="-171450" eaLnBrk="1" hangingPunct="1">
              <a:lnSpc>
                <a:spcPct val="100000"/>
              </a:lnSpc>
              <a:spcBef>
                <a:spcPct val="0"/>
              </a:spcBef>
              <a:buFont typeface="Arial" panose="020B0604020202020204" pitchFamily="34" charset="0"/>
              <a:buChar char="•"/>
              <a:defRPr/>
            </a:pPr>
            <a:r>
              <a:rPr lang="en-US" altLang="en-US" dirty="0">
                <a:solidFill>
                  <a:srgbClr val="000000"/>
                </a:solidFill>
                <a:latin typeface="Times New Roman" panose="02020603050405020304" pitchFamily="18" charset="0"/>
                <a:sym typeface="Arial" panose="020B0604020202020204" pitchFamily="34" charset="0"/>
              </a:rPr>
              <a:t>Considering the qualitative features of text that make it more complex should be part of the judgment instructors exercise during lesson planning. </a:t>
            </a:r>
          </a:p>
          <a:p>
            <a:pPr marL="171450" indent="-171450" eaLnBrk="1" hangingPunct="1">
              <a:lnSpc>
                <a:spcPct val="100000"/>
              </a:lnSpc>
              <a:spcBef>
                <a:spcPct val="0"/>
              </a:spcBef>
              <a:buFont typeface="Arial" panose="020B0604020202020204" pitchFamily="34" charset="0"/>
              <a:buChar char="•"/>
              <a:defRPr/>
            </a:pPr>
            <a:r>
              <a:rPr lang="en-US" altLang="en-US" dirty="0">
                <a:solidFill>
                  <a:srgbClr val="000000"/>
                </a:solidFill>
                <a:latin typeface="Times New Roman" panose="02020603050405020304" pitchFamily="18" charset="0"/>
                <a:sym typeface="Arial" panose="020B0604020202020204" pitchFamily="34" charset="0"/>
              </a:rPr>
              <a:t>A good curriculum will help the instructor think about these questions and how to approach texts for student success.</a:t>
            </a:r>
          </a:p>
          <a:p>
            <a:pPr eaLnBrk="1" hangingPunct="1">
              <a:lnSpc>
                <a:spcPct val="100000"/>
              </a:lnSpc>
              <a:spcBef>
                <a:spcPct val="0"/>
              </a:spcBef>
              <a:defRPr/>
            </a:pPr>
            <a:endParaRPr lang="en-US" altLang="en-US" b="1" dirty="0">
              <a:solidFill>
                <a:srgbClr val="000000"/>
              </a:solidFill>
              <a:latin typeface="Times New Roman" panose="02020603050405020304" pitchFamily="18" charset="0"/>
              <a:sym typeface="Arial" panose="020B0604020202020204" pitchFamily="34" charset="0"/>
            </a:endParaRPr>
          </a:p>
          <a:p>
            <a:pPr eaLnBrk="1" hangingPunct="1">
              <a:lnSpc>
                <a:spcPct val="100000"/>
              </a:lnSpc>
              <a:spcBef>
                <a:spcPct val="0"/>
              </a:spcBef>
              <a:defRPr/>
            </a:pPr>
            <a:r>
              <a:rPr lang="en-US" altLang="en-US" b="1" dirty="0">
                <a:solidFill>
                  <a:srgbClr val="000000"/>
                </a:solidFill>
                <a:latin typeface="Times New Roman" panose="02020603050405020304" pitchFamily="18" charset="0"/>
                <a:sym typeface="Arial" panose="020B0604020202020204" pitchFamily="34"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rPr>
              <a:t>These explanations are clear, so read them through with participants and make sure any questions and confusion are answered. </a:t>
            </a:r>
          </a:p>
          <a:p>
            <a:pPr marL="171450" indent="-171450">
              <a:buFont typeface="Arial" panose="020B0604020202020204" pitchFamily="34" charset="0"/>
              <a:buChar char="•"/>
              <a:defRPr/>
            </a:pPr>
            <a:r>
              <a:rPr lang="en-US" altLang="en-US" dirty="0">
                <a:latin typeface="Times New Roman" panose="02020603050405020304" pitchFamily="18" charset="0"/>
              </a:rPr>
              <a:t>Address any questions and confusion. </a:t>
            </a:r>
          </a:p>
          <a:p>
            <a:pPr marL="177800" lvl="1" indent="-171450">
              <a:buFont typeface="Arial" panose="020B0604020202020204" pitchFamily="34" charset="0"/>
              <a:buChar char="•"/>
              <a:defRPr/>
            </a:pPr>
            <a:r>
              <a:rPr lang="en-US" altLang="en-US" dirty="0">
                <a:latin typeface="Times New Roman" panose="02020603050405020304" pitchFamily="18" charset="0"/>
              </a:rPr>
              <a:t>More detail is coming on the next slides.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FFCEEE1F-56DE-4DAA-81FC-D0C24C2A2322}"/>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D293A3B0-44A3-44EC-BE18-2D4E93816A18}"/>
              </a:ext>
            </a:extLst>
          </p:cNvPr>
          <p:cNvSpPr>
            <a:spLocks noGrp="1"/>
          </p:cNvSpPr>
          <p:nvPr>
            <p:ph type="body" idx="1"/>
          </p:nvPr>
        </p:nvSpPr>
        <p:spPr>
          <a:ln w="9525"/>
        </p:spPr>
        <p:txBody>
          <a:bodyPr/>
          <a:lstStyle/>
          <a:p>
            <a:pPr>
              <a:defRPr/>
            </a:pPr>
            <a:r>
              <a:rPr lang="en-US" b="1" dirty="0">
                <a:latin typeface="Times New Roman" panose="02020603050405020304" pitchFamily="18" charset="0"/>
                <a:ea typeface="MS PGothic" charset="0"/>
                <a:cs typeface="Times New Roman" panose="02020603050405020304" pitchFamily="18" charset="0"/>
              </a:rPr>
              <a:t>Big idea: </a:t>
            </a:r>
            <a:r>
              <a:rPr lang="en-US" dirty="0">
                <a:latin typeface="Times New Roman" panose="02020603050405020304" pitchFamily="18" charset="0"/>
                <a:ea typeface="MS PGothic" charset="0"/>
                <a:cs typeface="Times New Roman" panose="02020603050405020304" pitchFamily="18" charset="0"/>
              </a:rPr>
              <a:t>Review quantitative measures by CCR level. </a:t>
            </a:r>
            <a:endParaRPr lang="en-US" b="1" dirty="0">
              <a:latin typeface="Times New Roman" panose="02020603050405020304" pitchFamily="18" charset="0"/>
              <a:ea typeface="MS PGothic" charset="0"/>
              <a:cs typeface="Times New Roman" panose="02020603050405020304" pitchFamily="18" charset="0"/>
            </a:endParaRPr>
          </a:p>
          <a:p>
            <a:pPr>
              <a:defRPr/>
            </a:pPr>
            <a:endParaRPr lang="en-US" b="1" dirty="0">
              <a:latin typeface="Times New Roman" panose="02020603050405020304" pitchFamily="18" charset="0"/>
              <a:ea typeface="MS PGothic" charset="0"/>
              <a:cs typeface="Times New Roman" panose="02020603050405020304" pitchFamily="18" charset="0"/>
            </a:endParaRPr>
          </a:p>
          <a:p>
            <a:pPr>
              <a:defRPr/>
            </a:pPr>
            <a:r>
              <a:rPr lang="en-US" b="1" dirty="0">
                <a:latin typeface="Times New Roman" panose="02020603050405020304" pitchFamily="18" charset="0"/>
                <a:ea typeface="MS PGothic" charset="0"/>
                <a:cs typeface="Times New Roman" panose="02020603050405020304" pitchFamily="18" charset="0"/>
              </a:rPr>
              <a:t>Facilitator talking points:</a:t>
            </a:r>
            <a:endParaRPr lang="en-US" dirty="0">
              <a:latin typeface="Times New Roman" panose="02020603050405020304" pitchFamily="18" charset="0"/>
              <a:ea typeface="MS PGothic" charset="0"/>
              <a:cs typeface="Times New Roman" panose="02020603050405020304" pitchFamily="18" charset="0"/>
            </a:endParaRPr>
          </a:p>
          <a:p>
            <a:pPr marL="171450" indent="-171450">
              <a:buFont typeface="Arial" panose="020B0604020202020204" pitchFamily="34" charset="0"/>
              <a:buChar char="•"/>
              <a:defRPr/>
            </a:pPr>
            <a:r>
              <a:rPr lang="en-US" dirty="0">
                <a:latin typeface="Times New Roman" panose="02020603050405020304" pitchFamily="18" charset="0"/>
                <a:ea typeface="MS PGothic" charset="0"/>
                <a:cs typeface="Times New Roman" panose="02020603050405020304" pitchFamily="18" charset="0"/>
              </a:rPr>
              <a:t>Publishers should provide information on the complexity of the texts they use. </a:t>
            </a:r>
          </a:p>
          <a:p>
            <a:pPr marL="171450" indent="-171450">
              <a:buFont typeface="Arial" panose="020B0604020202020204" pitchFamily="34" charset="0"/>
              <a:buChar char="•"/>
              <a:defRPr/>
            </a:pPr>
            <a:r>
              <a:rPr lang="en-US" dirty="0">
                <a:latin typeface="Times New Roman" panose="02020603050405020304" pitchFamily="18" charset="0"/>
                <a:ea typeface="MS PGothic" charset="0"/>
                <a:cs typeface="Times New Roman" panose="02020603050405020304" pitchFamily="18" charset="0"/>
              </a:rPr>
              <a:t>We will look for this when we review the model curriculum.</a:t>
            </a:r>
          </a:p>
          <a:p>
            <a:pPr marL="171450" indent="-171450">
              <a:buFont typeface="Arial" panose="020B0604020202020204" pitchFamily="34" charset="0"/>
              <a:buChar char="•"/>
              <a:defRPr/>
            </a:pPr>
            <a:r>
              <a:rPr lang="en-US" dirty="0">
                <a:latin typeface="Times New Roman" panose="02020603050405020304" pitchFamily="18" charset="0"/>
                <a:ea typeface="MS PGothic" charset="0"/>
                <a:cs typeface="Times New Roman" panose="02020603050405020304" pitchFamily="18" charset="0"/>
              </a:rPr>
              <a:t>If your materials do not provide text complexity information, we will be supporting you with ways to discover this information. </a:t>
            </a:r>
          </a:p>
          <a:p>
            <a:pPr marL="171450" indent="-171450">
              <a:buFont typeface="Arial"/>
              <a:buChar char="•"/>
              <a:defRPr/>
            </a:pPr>
            <a:r>
              <a:rPr lang="en-US" dirty="0">
                <a:latin typeface="Times New Roman" panose="02020603050405020304" pitchFamily="18" charset="0"/>
                <a:ea typeface="MS PGothic" charset="0"/>
                <a:cs typeface="Times New Roman" panose="02020603050405020304" pitchFamily="18" charset="0"/>
              </a:rPr>
              <a:t>Notice the broad range in each level and the fact there is overlap between levels. This accommodates the normal distribution of reading students should be exposed to at each level. </a:t>
            </a:r>
          </a:p>
          <a:p>
            <a:pPr marL="171450" indent="-171450">
              <a:buFont typeface="Arial"/>
              <a:buChar char="•"/>
              <a:defRPr/>
            </a:pPr>
            <a:r>
              <a:rPr lang="en-US" dirty="0">
                <a:latin typeface="Times New Roman" panose="02020603050405020304" pitchFamily="18" charset="0"/>
                <a:ea typeface="MS PGothic" charset="0"/>
                <a:cs typeface="Times New Roman" panose="02020603050405020304" pitchFamily="18" charset="0"/>
              </a:rPr>
              <a:t>These are the main measures of text complexity available. </a:t>
            </a:r>
          </a:p>
          <a:p>
            <a:pPr>
              <a:defRPr/>
            </a:pPr>
            <a:endParaRPr lang="en-US" b="1" dirty="0">
              <a:latin typeface="Times New Roman" panose="02020603050405020304" pitchFamily="18" charset="0"/>
              <a:ea typeface="MS PGothic" charset="0"/>
              <a:cs typeface="Times New Roman" panose="02020603050405020304" pitchFamily="18" charset="0"/>
            </a:endParaRPr>
          </a:p>
          <a:p>
            <a:pPr>
              <a:defRPr/>
            </a:pPr>
            <a:r>
              <a:rPr lang="en-US" b="1" dirty="0">
                <a:latin typeface="Times New Roman" panose="02020603050405020304" pitchFamily="18" charset="0"/>
                <a:ea typeface="MS PGothic" charset="0"/>
                <a:cs typeface="Times New Roman" panose="02020603050405020304" pitchFamily="18" charset="0"/>
              </a:rPr>
              <a:t>Facilitator notes:</a:t>
            </a:r>
            <a:endParaRPr lang="en-US" dirty="0">
              <a:latin typeface="Times New Roman" panose="02020603050405020304" pitchFamily="18" charset="0"/>
              <a:ea typeface="MS PGothic" charset="0"/>
              <a:cs typeface="Times New Roman" panose="02020603050405020304" pitchFamily="18" charset="0"/>
            </a:endParaRPr>
          </a:p>
          <a:p>
            <a:pPr marL="171450" indent="-171450">
              <a:buFont typeface="Arial"/>
              <a:buChar char="•"/>
              <a:defRPr/>
            </a:pPr>
            <a:r>
              <a:rPr lang="en-US" altLang="en-US" dirty="0">
                <a:highlight>
                  <a:srgbClr val="FFFF00"/>
                </a:highlight>
                <a:latin typeface="Times New Roman" panose="02020603050405020304" pitchFamily="18" charset="0"/>
                <a:cs typeface="Times New Roman" panose="02020603050405020304" pitchFamily="18" charset="0"/>
              </a:rPr>
              <a:t>E</a:t>
            </a:r>
            <a:r>
              <a:rPr lang="en-US" altLang="en-US" baseline="-25000" dirty="0">
                <a:highlight>
                  <a:srgbClr val="FFFF00"/>
                </a:highlight>
                <a:latin typeface="Times New Roman" panose="02020603050405020304" pitchFamily="18" charset="0"/>
                <a:cs typeface="Times New Roman" panose="02020603050405020304" pitchFamily="18" charset="0"/>
              </a:rPr>
              <a:t>1 </a:t>
            </a:r>
            <a:r>
              <a:rPr lang="en-US" altLang="en-US" dirty="0">
                <a:highlight>
                  <a:srgbClr val="FFFF00"/>
                </a:highlight>
                <a:latin typeface="Times New Roman" panose="02020603050405020304" pitchFamily="18" charset="0"/>
                <a:cs typeface="Times New Roman" panose="02020603050405020304" pitchFamily="18" charset="0"/>
              </a:rPr>
              <a:t>and E</a:t>
            </a:r>
            <a:r>
              <a:rPr lang="en-US" altLang="en-US" baseline="-25000" dirty="0">
                <a:highlight>
                  <a:srgbClr val="FFFF00"/>
                </a:highlight>
                <a:latin typeface="Times New Roman" panose="02020603050405020304" pitchFamily="18" charset="0"/>
                <a:cs typeface="Times New Roman" panose="02020603050405020304" pitchFamily="18" charset="0"/>
              </a:rPr>
              <a:t>2</a:t>
            </a:r>
            <a:r>
              <a:rPr lang="en-US" altLang="en-US" dirty="0">
                <a:highlight>
                  <a:srgbClr val="FFFF00"/>
                </a:highlight>
                <a:latin typeface="Times New Roman" panose="02020603050405020304" pitchFamily="18" charset="0"/>
                <a:cs typeface="Times New Roman" panose="02020603050405020304" pitchFamily="18" charset="0"/>
              </a:rPr>
              <a:t> signify the two levels of secondary equivalent levels (grades 9–10 vs. 11–12).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6428882E-0EDE-46FF-A860-92F72784EA6E}"/>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C3969D46-A436-4700-9168-C9944013832F}"/>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for understanding using the chat question.</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a moment to write your response to the question on the slide, but do NOT hit send until prompted!</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called a “cascade” and allows for independent responses as a check for understanding.</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Good time to do this since we have been moving through important ideas fairly quickly!</a:t>
            </a:r>
          </a:p>
          <a:p>
            <a:pPr marL="171450" indent="-171450">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sz="1800" dirty="0">
                <a:latin typeface="Segoe UI" panose="020B0502040204020203" pitchFamily="34" charset="0"/>
              </a:rPr>
              <a:t>Since this idea was presented during the Professional Judgment slide, this question is a check for understanding. Use it to gather the thoughts and reflections of participants.</a:t>
            </a:r>
            <a:endParaRPr lang="en-US" alt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“delayed send” is a great way to evaluate if participants are understanding these ideas.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 have covered a lot of ideas fairly quickly, so use this as a pause point to clear up any confusions that might arise.  </a:t>
            </a:r>
          </a:p>
          <a:p>
            <a:pPr marL="171450" indent="-171450">
              <a:buFont typeface="Arial" panose="020B0604020202020204" pitchFamily="34" charset="0"/>
              <a:buChar char="•"/>
              <a:defRPr/>
            </a:pPr>
            <a:r>
              <a:rPr lang="en-US" altLang="en-US" dirty="0">
                <a:latin typeface="Times New Roman" panose="02020603050405020304" pitchFamily="18" charset="0"/>
              </a:rPr>
              <a:t>Coaches should read responses, paying particular attention to their own state participants’ responses.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F2709908-153A-4A71-B454-3D410A8CB3B4}"/>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6DA9DCFD-D1CA-4428-AD77-2BD753D751DD}"/>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Content Alignment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61F44CD-E09F-411A-8982-752C661C9C07}"/>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5F1DAE4D-FD2D-4F61-8446-BE19B59A0D3E}"/>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These “Ask Yourself” questions help anchor you when you evaluate the curriculum to determine quality and alignment. </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Orient participants to where we are on the State-Based </a:t>
            </a:r>
            <a:r>
              <a:rPr lang="en-US" dirty="0">
                <a:latin typeface="Times New Roman" panose="02020603050405020304" pitchFamily="18" charset="0"/>
                <a:ea typeface="ＭＳ Ｐゴシック" charset="0"/>
                <a:cs typeface="Times New Roman" panose="02020603050405020304" pitchFamily="18" charset="0"/>
              </a:rPr>
              <a:t>Curriculum Review for ELA/Literacy: Participant Workbook (Dimension 1). </a:t>
            </a:r>
          </a:p>
          <a:p>
            <a:pPr marL="171450" indent="-171450">
              <a:buFont typeface="Arial" panose="020B0604020202020204" pitchFamily="34" charset="0"/>
              <a:buChar char="•"/>
              <a:defRPr/>
            </a:pPr>
            <a:r>
              <a:rPr lang="en-US" altLang="en-US" dirty="0">
                <a:latin typeface="Times New Roman" panose="02020603050405020304" pitchFamily="18" charset="0"/>
                <a:ea typeface="ＭＳ Ｐゴシック" charset="0"/>
                <a:cs typeface="Times New Roman" panose="02020603050405020304" pitchFamily="18" charset="0"/>
              </a:rPr>
              <a:t>It may be easier to read from the Participant Workbook for ELA and Literacy, so take a moment to pull that out. </a:t>
            </a:r>
          </a:p>
          <a:p>
            <a:pPr marL="171450" indent="-171450">
              <a:buFont typeface="Arial" panose="020B0604020202020204" pitchFamily="34" charset="0"/>
              <a:buChar char="•"/>
              <a:defRPr/>
            </a:pPr>
            <a:r>
              <a:rPr lang="en-US" altLang="en-US" dirty="0">
                <a:latin typeface="Times New Roman" panose="02020603050405020304" pitchFamily="18" charset="0"/>
                <a:ea typeface="ＭＳ Ｐゴシック" charset="0"/>
                <a:cs typeface="Times New Roman" panose="02020603050405020304" pitchFamily="18" charset="0"/>
              </a:rPr>
              <a:t>Dimension 1 starts on page 2 of the workbook. </a:t>
            </a:r>
          </a:p>
          <a:p>
            <a:pPr marL="171450" indent="-171450">
              <a:buFont typeface="Arial" panose="020B0604020202020204" pitchFamily="34" charset="0"/>
              <a:buChar char="•"/>
              <a:defRPr/>
            </a:pPr>
            <a:r>
              <a:rPr lang="en-US" altLang="en-US" dirty="0">
                <a:latin typeface="Times New Roman" panose="02020603050405020304" pitchFamily="18" charset="0"/>
                <a:ea typeface="ＭＳ Ｐゴシック" charset="0"/>
                <a:cs typeface="Times New Roman" panose="02020603050405020304" pitchFamily="18" charset="0"/>
              </a:rPr>
              <a:t>We are going to go through the Content Criteria one by one. </a:t>
            </a:r>
            <a:endParaRPr lang="en-US" alt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 have organized these questions by criterion.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These questions will help us determine whether the intent of this criterion is met.</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Many “Ask Yourself” questions will require that you look into the specific lesson level to ascertain question and task quality. </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Let participants get oriented so they have Dimension 1 and the “Ask Yourself” questions available.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Give participants a chance to read through Dimension 1.</a:t>
            </a:r>
          </a:p>
          <a:p>
            <a:pPr marL="171450" indent="-17145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EF4CF187-C807-48CE-9ED3-82E4B580E992}"/>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CEE446DC-ED9B-4C99-8344-BDCAD3A17561}"/>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College and career readiness requires that students be able to read informational text. This demand is at the heart of this dimension.</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Texts should be </a:t>
            </a:r>
            <a:r>
              <a:rPr lang="en-US" altLang="en-US" u="sng" dirty="0">
                <a:latin typeface="Times New Roman" panose="02020603050405020304" pitchFamily="18" charset="0"/>
                <a:cs typeface="Times New Roman" panose="02020603050405020304" pitchFamily="18" charset="0"/>
              </a:rPr>
              <a:t>at </a:t>
            </a:r>
            <a:r>
              <a:rPr lang="en-US" altLang="en-US" i="0" u="sng" dirty="0">
                <a:latin typeface="Times New Roman" panose="02020603050405020304" pitchFamily="18" charset="0"/>
                <a:cs typeface="Times New Roman" panose="02020603050405020304" pitchFamily="18" charset="0"/>
              </a:rPr>
              <a:t>least</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50% nonfiction. More informational text is fine.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Reading nonfiction grows vocabulary and knowledge more quickly, and those capacities increase reading comprehension ability. This is even more true for English learners. So, this is an important criterion.  </a:t>
            </a:r>
            <a:endParaRPr lang="en-US" altLang="en-US" b="1" dirty="0">
              <a:latin typeface="Times New Roman" panose="02020603050405020304" pitchFamily="18" charset="0"/>
              <a:cs typeface="Times New Roman" panose="02020603050405020304" pitchFamily="18" charset="0"/>
            </a:endParaRP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Explain what anchor texts (central reading texts for the lesson) are.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Explain that CCR for ABE has emphasized informational text more than literary, and the reasons above are why.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CD3BCFC1-7ABC-4724-B688-7E5C1B14BCCE}"/>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406B1CD0-4CB6-41EC-ABC1-9540A49EEAB5}"/>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Text-dependent questions and varied tasks can help students access complex text. </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Generally, you will have to examine individual lessons to see the quality of the questions. This includes whether they are text-dependent and whether they are sequenced to deepen understanding.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You’ll get experience with spot-checking, and your trainer will be able to support your decision-making for how much review is required.</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Text-dependent questions require the reader to locate the evidence for an accurate response within the text.</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Look for other types of activities that return students to the text, like discussion prompts or activities.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Looking at the text for evidence means students are interacting with the text repeatedly, which supports reading comprehension.</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200" dirty="0">
                <a:latin typeface="Times New Roman" panose="02020603050405020304" pitchFamily="18" charset="0"/>
                <a:cs typeface="Times New Roman" panose="02020603050405020304" pitchFamily="18" charset="0"/>
              </a:rPr>
              <a:t>Notice that the criterion has an asterisk, indicating that it is also a key support for ELs.</a:t>
            </a:r>
          </a:p>
          <a:p>
            <a:pPr marL="0" indent="0">
              <a:buFont typeface="Arial" panose="020B0604020202020204" pitchFamily="34" charset="0"/>
              <a:buNone/>
              <a:defRPr/>
            </a:pPr>
            <a:endParaRPr lang="en-US" altLang="en-US" dirty="0">
              <a:latin typeface="Times New Roman" panose="02020603050405020304" pitchFamily="18" charset="0"/>
              <a:cs typeface="Times New Roman" panose="02020603050405020304" pitchFamily="18" charset="0"/>
            </a:endParaRP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Discuss why questions and tasks are part of helping students access complex text. They point student attention to the key parts of the text. By answering them in sequence, students will gain understanding of what the text is communicating. </a:t>
            </a:r>
          </a:p>
          <a:p>
            <a:pPr>
              <a:buFont typeface="Arial" panose="020B0604020202020204" pitchFamily="34" charset="0"/>
              <a:buNone/>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C29FB2FE-7E39-417E-8A68-ACD206D48DE9}"/>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A97F6569-63DD-4324-AD74-04A3841F5016}"/>
              </a:ext>
            </a:extLst>
          </p:cNvPr>
          <p:cNvSpPr>
            <a:spLocks noGrp="1"/>
          </p:cNvSpPr>
          <p:nvPr>
            <p:ph type="body" idx="1"/>
          </p:nvPr>
        </p:nvSpPr>
        <p:spPr>
          <a:ln w="9525"/>
        </p:spPr>
        <p:txBody>
          <a:bodyPr/>
          <a:lstStyle/>
          <a:p>
            <a:pPr>
              <a:spcBef>
                <a:spcPts val="0"/>
              </a:spcBef>
              <a:defRPr/>
            </a:pPr>
            <a:r>
              <a:rPr lang="en-US" altLang="en-US" b="1" dirty="0"/>
              <a:t>Big idea: </a:t>
            </a:r>
            <a:r>
              <a:rPr lang="en-US" altLang="en-US" dirty="0"/>
              <a:t>Explain the consistent rating system for every dimension. It is introduced here for Dimension 1.</a:t>
            </a:r>
            <a:endParaRPr lang="en-US" altLang="en-US" b="1" dirty="0"/>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There is a simple point system for rating the dimension against its content criteria. </a:t>
            </a:r>
          </a:p>
          <a:p>
            <a:pPr marL="171450" indent="-171450">
              <a:buFont typeface="Arial" panose="020B0604020202020204" pitchFamily="34" charset="0"/>
              <a:buChar char="•"/>
              <a:defRPr/>
            </a:pPr>
            <a:r>
              <a:rPr lang="en-US" altLang="en-US" dirty="0"/>
              <a:t>Even though there are only three content criteria for this dimension, there are several more “components” of the criteria. There are more than three ideas to consider here. </a:t>
            </a:r>
          </a:p>
          <a:p>
            <a:pPr marL="171450" indent="-171450">
              <a:spcBef>
                <a:spcPts val="0"/>
              </a:spcBef>
              <a:buFont typeface="Arial" panose="020B0604020202020204" pitchFamily="34" charset="0"/>
              <a:buChar char="•"/>
              <a:defRPr/>
            </a:pPr>
            <a:r>
              <a:rPr lang="en-US" altLang="en-US" dirty="0"/>
              <a:t>The difference between “most,” “some,” and “few” might seem hard to determine at first. Their differences usually become quite clear when you are looking at the actual curriculum and discussing what you each think. </a:t>
            </a:r>
          </a:p>
          <a:p>
            <a:pPr marL="171450" indent="-171450">
              <a:spcBef>
                <a:spcPts val="0"/>
              </a:spcBef>
              <a:buFont typeface="Arial" panose="020B0604020202020204" pitchFamily="34" charset="0"/>
              <a:buChar char="•"/>
              <a:defRPr/>
            </a:pPr>
            <a:r>
              <a:rPr lang="en-US" altLang="en-US" dirty="0"/>
              <a:t>As you gather, look over, and discuss the evidence you find for each criteria, you will begin to understand nuances to the point rating system. </a:t>
            </a:r>
          </a:p>
          <a:p>
            <a:pPr marL="171450" indent="-171450">
              <a:spcBef>
                <a:spcPts val="0"/>
              </a:spcBef>
              <a:buFont typeface="Arial" panose="020B0604020202020204" pitchFamily="34" charset="0"/>
              <a:buChar char="•"/>
              <a:defRPr/>
            </a:pPr>
            <a:r>
              <a:rPr lang="en-US" altLang="en-US" dirty="0"/>
              <a:t>In some cases, there will be components of all three of the criteria present but also components of all three that are missing. </a:t>
            </a:r>
          </a:p>
          <a:p>
            <a:pPr marL="171450" indent="-171450">
              <a:spcBef>
                <a:spcPts val="0"/>
              </a:spcBef>
              <a:buFont typeface="Arial" panose="020B0604020202020204" pitchFamily="34" charset="0"/>
              <a:buChar char="•"/>
              <a:defRPr/>
            </a:pPr>
            <a:r>
              <a:rPr lang="en-US" altLang="en-US" dirty="0"/>
              <a:t>Your professional judgment will be an important part of your team discussion and final decision. </a:t>
            </a:r>
          </a:p>
          <a:p>
            <a:pPr marL="171450" indent="-171450">
              <a:spcBef>
                <a:spcPts val="0"/>
              </a:spcBef>
              <a:buFont typeface="Arial" panose="020B0604020202020204" pitchFamily="34" charset="0"/>
              <a:buChar char="•"/>
              <a:defRPr/>
            </a:pPr>
            <a:r>
              <a:rPr lang="en-US" altLang="en-US" dirty="0"/>
              <a:t>Ask yourself, “How crucial are the missing components? Can the gaps be easily filled by an instructor?”</a:t>
            </a:r>
          </a:p>
          <a:p>
            <a:pPr marL="171450" indent="-171450">
              <a:spcBef>
                <a:spcPts val="0"/>
              </a:spcBef>
              <a:buFont typeface="Arial" panose="020B0604020202020204" pitchFamily="34" charset="0"/>
              <a:buChar char="•"/>
              <a:defRPr/>
            </a:pPr>
            <a:r>
              <a:rPr lang="en-US" altLang="en-US" dirty="0"/>
              <a:t>It is important to keep a record of how you came to the rating decision. Don’t forget to record key points in your decision under “Summary Comments” in the Participant Workbook.</a:t>
            </a:r>
          </a:p>
          <a:p>
            <a:pPr>
              <a:spcBef>
                <a:spcPts val="0"/>
              </a:spcBef>
              <a:defRPr/>
            </a:pPr>
            <a:endParaRPr lang="en-US" altLang="en-US" dirty="0"/>
          </a:p>
          <a:p>
            <a:pPr>
              <a:spcBef>
                <a:spcPts val="0"/>
              </a:spcBef>
              <a:defRPr/>
            </a:pPr>
            <a:r>
              <a:rPr lang="en-US" altLang="en-US" b="1" dirty="0"/>
              <a:t>Facilitator notes:</a:t>
            </a:r>
          </a:p>
          <a:p>
            <a:pPr marL="171450" indent="-171450">
              <a:spcBef>
                <a:spcPts val="0"/>
              </a:spcBef>
              <a:buFont typeface="Arial" panose="020B0604020202020204" pitchFamily="34" charset="0"/>
              <a:buChar char="•"/>
              <a:defRPr/>
            </a:pPr>
            <a:r>
              <a:rPr lang="en-US" altLang="en-US" dirty="0"/>
              <a:t>This is the first time to apply scoring and a value to a curriculum using the ELA/Literacy curriculum review in the Participant Workbook. Practicing this together, with support from these sessions and your coaches, is how teams will get better and gain confidence in evaluating materials. </a:t>
            </a:r>
          </a:p>
          <a:p>
            <a:pPr marL="171450" indent="-171450">
              <a:spcBef>
                <a:spcPts val="0"/>
              </a:spcBef>
              <a:buFont typeface="Arial" panose="020B0604020202020204" pitchFamily="34" charset="0"/>
              <a:buChar char="•"/>
              <a:defRPr/>
            </a:pPr>
            <a:r>
              <a:rPr lang="en-US" sz="1800" dirty="0">
                <a:latin typeface="Segoe UI" panose="020B0502040204020203" pitchFamily="34" charset="0"/>
              </a:rPr>
              <a:t>State teams will use the workbook to look through the model materials. As they do, they will begin to see how the differences are revealed through their discussion of the evidence. While it will be hard at first to move between the model curriculum and their own materials, the coaches will support them!</a:t>
            </a:r>
            <a:endParaRPr lang="en-US" sz="1800"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E701AE66-2EC1-4283-8D1F-CB7FDD25B18A}"/>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0B5BA347-4B87-4F56-AFB7-3C9010B65449}"/>
              </a:ext>
            </a:extLst>
          </p:cNvPr>
          <p:cNvSpPr>
            <a:spLocks noGrp="1"/>
          </p:cNvSpPr>
          <p:nvPr>
            <p:ph type="body" idx="1"/>
          </p:nvPr>
        </p:nvSpPr>
        <p:spPr>
          <a:ln w="9525"/>
        </p:spPr>
        <p:txBody>
          <a:bodyPr/>
          <a:lstStyle/>
          <a:p>
            <a:pPr>
              <a:defRPr/>
            </a:pPr>
            <a:r>
              <a:rPr lang="en-US" altLang="en-US" b="1" dirty="0"/>
              <a:t>Big idea: </a:t>
            </a:r>
            <a:r>
              <a:rPr lang="en-US" altLang="en-US" dirty="0"/>
              <a:t>Apply Dimension 1 content criteria to the model curriculum.</a:t>
            </a:r>
            <a:endParaRPr lang="en-US" altLang="en-US" b="1" dirty="0"/>
          </a:p>
          <a:p>
            <a:pPr>
              <a:spcBef>
                <a:spcPts val="0"/>
              </a:spcBef>
              <a:defRPr/>
            </a:pPr>
            <a:endParaRPr lang="en-US" altLang="en-US" b="1" dirty="0"/>
          </a:p>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you get the next 45 minutes to try this with your team. </a:t>
            </a:r>
            <a:r>
              <a:rPr lang="en-US" altLang="en-US" dirty="0"/>
              <a:t>You will have plenty of time in the breakout session to process all this learning and to actually practice. </a:t>
            </a:r>
            <a:endParaRPr lang="en-US" altLang="en-US"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Here are your instructions for the breakout time …</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When we come back together, we will get to see the filled-in Example Workbook. Keep in mind that we will ask you to compare your rating, checks, </a:t>
            </a:r>
            <a:r>
              <a:rPr lang="en-US" altLang="en-US" sz="1200" dirty="0">
                <a:latin typeface="Times New Roman"/>
                <a:ea typeface="MS PGothic"/>
                <a:cs typeface="Times New Roman"/>
              </a:rPr>
              <a:t>substantiations, </a:t>
            </a:r>
            <a:r>
              <a:rPr lang="en-US" altLang="en-US" dirty="0">
                <a:latin typeface="Times New Roman" panose="02020603050405020304" pitchFamily="18" charset="0"/>
                <a:cs typeface="Times New Roman" panose="02020603050405020304" pitchFamily="18" charset="0"/>
              </a:rPr>
              <a:t>and comments with the example. </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We have to pay particular attention to the asterisked (*) content criteria. These are criteria that also support English language learning.</a:t>
            </a:r>
            <a:endParaRPr lang="en-US" altLang="en-US"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third talking point. Remind them that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a:p>
            <a:pPr>
              <a:spcBef>
                <a:spcPts val="0"/>
              </a:spcBef>
              <a:buFont typeface="Arial" panose="020B0604020202020204" pitchFamily="34" charset="0"/>
              <a:buNone/>
              <a:defRPr/>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7E635261-FE23-47C1-A02B-8E408DB13CEA}"/>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6DBA4953-BEEE-46D1-9E31-A88E74780EEA}"/>
              </a:ext>
            </a:extLst>
          </p:cNvPr>
          <p:cNvSpPr>
            <a:spLocks noGrp="1"/>
          </p:cNvSpPr>
          <p:nvPr>
            <p:ph type="body" idx="1"/>
          </p:nvPr>
        </p:nvSpPr>
        <p:spPr>
          <a:ln w="9525"/>
        </p:spPr>
        <p:txBody>
          <a:bodyPr/>
          <a:lstStyle/>
          <a:p>
            <a:pPr>
              <a:defRPr/>
            </a:pPr>
            <a:r>
              <a:rPr lang="en-US" altLang="en-US" b="1" dirty="0"/>
              <a:t>Big idea: </a:t>
            </a:r>
            <a:r>
              <a:rPr lang="en-US" altLang="en-US" dirty="0"/>
              <a:t>This is the list of materials necessary to apply Dimension 1 content criteria to the model curriculum.</a:t>
            </a:r>
            <a:endParaRPr lang="en-US" altLang="en-US" b="1" dirty="0"/>
          </a:p>
          <a:p>
            <a:pPr>
              <a:spcBef>
                <a:spcPts val="0"/>
              </a:spcBef>
              <a:defRPr/>
            </a:pPr>
            <a:endParaRPr lang="en-US" altLang="en-US" b="1"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You will be sent automatically into your breakout session. In the breakout room, you will be with your state team and your coach. </a:t>
            </a:r>
          </a:p>
          <a:p>
            <a:pPr marL="171450" indent="-171450">
              <a:spcBef>
                <a:spcPts val="0"/>
              </a:spcBef>
              <a:buFont typeface="Arial" panose="020B0604020202020204" pitchFamily="34" charset="0"/>
              <a:buChar char="•"/>
              <a:defRPr/>
            </a:pPr>
            <a:endParaRPr lang="en-US" altLang="en-US" b="1" dirty="0"/>
          </a:p>
          <a:p>
            <a:pPr>
              <a:spcBef>
                <a:spcPts val="0"/>
              </a:spcBef>
              <a:buFont typeface="Arial" panose="020B0604020202020204" pitchFamily="34" charset="0"/>
              <a:buNone/>
              <a:defRPr/>
            </a:pPr>
            <a:r>
              <a:rPr lang="en-US" altLang="en-US" b="1" dirty="0"/>
              <a:t>Facilitator notes:</a:t>
            </a:r>
          </a:p>
          <a:p>
            <a:pPr marL="171450" indent="-171450">
              <a:spcBef>
                <a:spcPts val="0"/>
              </a:spcBef>
              <a:buFont typeface="Arial" panose="020B0604020202020204" pitchFamily="34" charset="0"/>
              <a:buChar char="•"/>
              <a:defRPr/>
            </a:pPr>
            <a:r>
              <a:rPr lang="en-US" altLang="en-US" dirty="0"/>
              <a:t>Before sending the teams to their breakout, remind participants of the necessary materials.</a:t>
            </a:r>
          </a:p>
          <a:p>
            <a:pPr marL="171450" indent="-171450">
              <a:spcBef>
                <a:spcPts val="0"/>
              </a:spcBef>
              <a:buFont typeface="Arial" panose="020B0604020202020204" pitchFamily="34" charset="0"/>
              <a:buChar char="•"/>
              <a:defRPr/>
            </a:pPr>
            <a:r>
              <a:rPr lang="en-US" dirty="0"/>
              <a:t>Coaches should have this slide up as participants come into their breakout room.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Please read through this slide for information about the contract.</a:t>
            </a:r>
          </a:p>
          <a:p>
            <a:pPr>
              <a:defRPr/>
            </a:pPr>
            <a:endParaRPr lang="en-US" altLang="en-US" b="1" dirty="0"/>
          </a:p>
          <a:p>
            <a:pPr>
              <a:defRPr/>
            </a:pPr>
            <a:r>
              <a:rPr lang="en-US" altLang="en-US" b="1" dirty="0"/>
              <a:t>Facilitator notes: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a:p>
            <a:pPr>
              <a:defRPr/>
            </a:pPr>
            <a:endParaRPr lang="en-US" altLang="en-US" b="1" dirty="0"/>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9B24C303-FBE8-4111-8C89-86C7BEDE1C72}"/>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874277CD-1676-4696-9999-E5ED5EA4ED5E}"/>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1796AB11-A205-49FB-B849-471E09875923}"/>
              </a:ext>
            </a:extLst>
          </p:cNvPr>
          <p:cNvSpPr>
            <a:spLocks noGrp="1" noRot="1" noChangeAspect="1" noChangeArrowheads="1" noTextEdit="1"/>
          </p:cNvSpPr>
          <p:nvPr>
            <p:ph type="sldImg"/>
          </p:nvPr>
        </p:nvSpPr>
        <p:spPr>
          <a:xfrm>
            <a:off x="831850" y="449263"/>
            <a:ext cx="4065588" cy="3048000"/>
          </a:xfrm>
          <a:ln/>
        </p:spPr>
      </p:sp>
      <p:sp>
        <p:nvSpPr>
          <p:cNvPr id="3" name="Notes Placeholder 2">
            <a:extLst>
              <a:ext uri="{FF2B5EF4-FFF2-40B4-BE49-F238E27FC236}">
                <a16:creationId xmlns:a16="http://schemas.microsoft.com/office/drawing/2014/main" id="{5E7078DB-F871-42C8-9621-72D28AAFCB61}"/>
              </a:ext>
            </a:extLst>
          </p:cNvPr>
          <p:cNvSpPr>
            <a:spLocks noGrp="1"/>
          </p:cNvSpPr>
          <p:nvPr>
            <p:ph type="body" idx="1"/>
          </p:nvPr>
        </p:nvSpPr>
        <p:spPr>
          <a:xfrm>
            <a:off x="755650" y="3725863"/>
            <a:ext cx="5486400" cy="4724400"/>
          </a:xfrm>
        </p:spPr>
        <p:txBody>
          <a:bodyPr/>
          <a:lstStyle/>
          <a:p>
            <a:pPr>
              <a:lnSpc>
                <a:spcPct val="100000"/>
              </a:lnSpc>
              <a:spcBef>
                <a:spcPts val="0"/>
              </a:spcBef>
              <a:defRPr/>
            </a:pPr>
            <a:r>
              <a:rPr lang="en-US" altLang="en-US" b="1" dirty="0"/>
              <a:t>Big idea: </a:t>
            </a:r>
            <a:r>
              <a:rPr lang="en-US" altLang="en-US" dirty="0"/>
              <a:t>Share everyone’s rating of Dimension 1.</a:t>
            </a:r>
          </a:p>
          <a:p>
            <a:pPr>
              <a:lnSpc>
                <a:spcPct val="100000"/>
              </a:lnSpc>
              <a:spcBef>
                <a:spcPts val="0"/>
              </a:spcBef>
              <a:defRPr/>
            </a:pPr>
            <a:endParaRPr lang="en-US" altLang="en-US" dirty="0"/>
          </a:p>
          <a:p>
            <a:pPr>
              <a:lnSpc>
                <a:spcPct val="100000"/>
              </a:lnSpc>
              <a:spcBef>
                <a:spcPts val="0"/>
              </a:spcBef>
              <a:defRPr/>
            </a:pPr>
            <a:r>
              <a:rPr lang="en-US" altLang="en-US" b="1" dirty="0"/>
              <a:t>Facilitator talking points:</a:t>
            </a:r>
          </a:p>
          <a:p>
            <a:pPr marL="173355" indent="-173355">
              <a:lnSpc>
                <a:spcPct val="100000"/>
              </a:lnSpc>
              <a:spcBef>
                <a:spcPts val="0"/>
              </a:spcBef>
              <a:buFont typeface="Arial" panose="020B0604020202020204" pitchFamily="34" charset="0"/>
              <a:buChar char="•"/>
              <a:defRPr/>
            </a:pPr>
            <a:r>
              <a:rPr lang="en-US" altLang="en-US" dirty="0">
                <a:latin typeface="Times New Roman"/>
                <a:ea typeface="MS PGothic"/>
                <a:cs typeface="Times New Roman"/>
              </a:rPr>
              <a:t>Now that you’ve had a chance to find evidence for the criteria, let’s see if we agree on the dimension content rating.</a:t>
            </a:r>
          </a:p>
          <a:p>
            <a:pPr marL="173355" indent="-173355">
              <a:lnSpc>
                <a:spcPct val="100000"/>
              </a:lnSpc>
              <a:spcBef>
                <a:spcPts val="0"/>
              </a:spcBef>
              <a:buFont typeface="Arial" panose="020B0604020202020204" pitchFamily="34" charset="0"/>
              <a:buChar char="•"/>
              <a:defRPr/>
            </a:pPr>
            <a:r>
              <a:rPr lang="en-US" altLang="en-US" dirty="0"/>
              <a:t>Please enter your rating for Dimension 1 content alignment. </a:t>
            </a:r>
          </a:p>
          <a:p>
            <a:pPr marL="173662" indent="-173662">
              <a:lnSpc>
                <a:spcPct val="100000"/>
              </a:lnSpc>
              <a:spcBef>
                <a:spcPts val="0"/>
              </a:spcBef>
              <a:buFont typeface="Arial" panose="020B0604020202020204" pitchFamily="34" charset="0"/>
              <a:buChar char="•"/>
              <a:defRPr/>
            </a:pPr>
            <a:r>
              <a:rPr lang="en-US" altLang="en-US" dirty="0"/>
              <a:t>Let’s see how your Dimension 1 content ratings compare with the example review…</a:t>
            </a:r>
          </a:p>
          <a:p>
            <a:pPr marL="0" indent="0">
              <a:lnSpc>
                <a:spcPct val="100000"/>
              </a:lnSpc>
              <a:spcBef>
                <a:spcPts val="0"/>
              </a:spcBef>
              <a:buFont typeface="Arial" panose="020B0604020202020204" pitchFamily="34" charset="0"/>
              <a:buNone/>
              <a:defRPr/>
            </a:pPr>
            <a:endParaRPr lang="en-US" altLang="en-US" b="1" dirty="0"/>
          </a:p>
          <a:p>
            <a:pPr>
              <a:lnSpc>
                <a:spcPct val="100000"/>
              </a:lnSpc>
              <a:spcBef>
                <a:spcPts val="0"/>
              </a:spcBef>
              <a:defRPr/>
            </a:pPr>
            <a:r>
              <a:rPr lang="en-US" altLang="en-US" b="1" dirty="0"/>
              <a:t>Facilitator notes:</a:t>
            </a:r>
          </a:p>
          <a:p>
            <a:pPr marL="173355" indent="-173355">
              <a:lnSpc>
                <a:spcPct val="100000"/>
              </a:lnSpc>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Point out that this example is just that: one example of possible substantiations and comments.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team members to put their answers in chat.</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Based on the number of participants, you may decide to have all participants respond to the poll. If the numbers are large, you might decide to have a designated “team reporter” who will do all the responding to polls and chats for their team. U</a:t>
            </a:r>
            <a:r>
              <a:rPr lang="en-US" altLang="en-US" dirty="0"/>
              <a:t>se the second talking point to ask participants to enter their ratings. </a:t>
            </a:r>
            <a:r>
              <a:rPr lang="en-US" altLang="en-US" dirty="0">
                <a:latin typeface="Times New Roman" panose="02020603050405020304" pitchFamily="18" charset="0"/>
                <a:cs typeface="Times New Roman" panose="02020603050405020304" pitchFamily="18" charset="0"/>
              </a:rPr>
              <a:t>Allow a minute for them to enter answers. </a:t>
            </a:r>
            <a:endParaRPr lang="en-US" altLang="en-US" dirty="0"/>
          </a:p>
          <a:p>
            <a:pPr marL="173662" indent="-173662">
              <a:lnSpc>
                <a:spcPct val="100000"/>
              </a:lnSpc>
              <a:spcBef>
                <a:spcPts val="0"/>
              </a:spcBef>
              <a:buFont typeface="Arial" panose="020B0604020202020204" pitchFamily="34" charset="0"/>
              <a:buChar char="•"/>
              <a:defRPr/>
            </a:pPr>
            <a:r>
              <a:rPr lang="en-US" altLang="en-US" dirty="0"/>
              <a:t>Use the third talking point to summarize the results of the poll.</a:t>
            </a:r>
          </a:p>
          <a:p>
            <a:pPr marL="635625" lvl="1" indent="-173662">
              <a:lnSpc>
                <a:spcPct val="100000"/>
              </a:lnSpc>
              <a:spcBef>
                <a:spcPts val="0"/>
              </a:spcBef>
              <a:buFont typeface="Arial" panose="020B0604020202020204" pitchFamily="34" charset="0"/>
              <a:buChar char="•"/>
              <a:defRPr/>
            </a:pPr>
            <a:r>
              <a:rPr lang="en-US" b="1" dirty="0"/>
              <a:t>Example Workbook Dimension 1 Content Alignment Rating: 2 points. </a:t>
            </a:r>
          </a:p>
          <a:p>
            <a:pPr>
              <a:lnSpc>
                <a:spcPct val="100000"/>
              </a:lnSpc>
              <a:spcBef>
                <a:spcPts val="0"/>
              </a:spcBef>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5C36A59D-4858-44CD-A0A8-FF703C51AE18}"/>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EDB81D47-44B8-48CE-855E-86E7D02FD2E8}"/>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latin typeface="Times New Roman"/>
                <a:ea typeface="MS PGothic"/>
                <a:cs typeface="Times New Roman"/>
              </a:rPr>
              <a:t>Now let's look just at the checks for the criteria. </a:t>
            </a:r>
            <a:endParaRPr lang="en-US" altLang="en-US" sz="1100" dirty="0">
              <a:latin typeface="Times New Roman" panose="02020603050405020304" pitchFamily="18" charset="0"/>
              <a:cs typeface="Times New Roman" panose="02020603050405020304" pitchFamily="18" charset="0"/>
            </a:endParaRPr>
          </a:p>
          <a:p>
            <a:pPr marL="171450" marR="0" lvl="0"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sz="1100" strike="noStrike" baseline="0" dirty="0">
                <a:latin typeface="Times New Roman"/>
                <a:ea typeface="MS PGothic"/>
                <a:cs typeface="Times New Roman"/>
              </a:rPr>
              <a:t>Check the Example Workbook with substantiations, ratings, and comments.</a:t>
            </a:r>
            <a:r>
              <a:rPr lang="en-US" altLang="en-US" sz="1100" b="1" strike="noStrike" baseline="0" dirty="0">
                <a:latin typeface="Times New Roman"/>
                <a:ea typeface="MS PGothic"/>
                <a:cs typeface="Times New Roman"/>
              </a:rPr>
              <a:t> </a:t>
            </a:r>
            <a:r>
              <a:rPr lang="en-US" altLang="en-US" sz="1100" strike="noStrike" baseline="0" dirty="0">
                <a:latin typeface="Times New Roman"/>
                <a:ea typeface="MS PGothic"/>
                <a:cs typeface="Times New Roman"/>
              </a:rPr>
              <a:t>Remember that these are not the “right” answers! These are just examples of possible responses. </a:t>
            </a:r>
            <a:endParaRPr lang="en-US" altLang="en-US" sz="1100" strike="noStrike" baseline="0" dirty="0">
              <a:cs typeface="Times New Roman"/>
            </a:endParaRPr>
          </a:p>
          <a:p>
            <a:pPr marL="171450" indent="-171450">
              <a:spcBef>
                <a:spcPts val="0"/>
              </a:spcBef>
              <a:buFont typeface="Arial" panose="020B0604020202020204" pitchFamily="34" charset="0"/>
              <a:buChar char="•"/>
              <a:defRPr/>
            </a:pPr>
            <a:r>
              <a:rPr lang="en-US" altLang="en-US" sz="1100" dirty="0">
                <a:latin typeface="Times New Roman"/>
                <a:ea typeface="MS PGothic"/>
                <a:cs typeface="Times New Roman"/>
              </a:rPr>
              <a:t>The poll question is here on the slide.</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Let’s first compare just our checks with those in the Example Workbook…</a:t>
            </a:r>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 poll question.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Create a poll or ask team members to put their answers in the chat. Then give 1-2 minutes for participants to enter their response to the poll. </a:t>
            </a:r>
          </a:p>
          <a:p>
            <a:pPr marL="171450" marR="0" lvl="0"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sz="1100" dirty="0">
                <a:latin typeface="Times New Roman" panose="02020603050405020304" pitchFamily="18" charset="0"/>
              </a:rPr>
              <a:t>Based on the number of participants, you may decide to have all participants respond to the poll. If the numbers are large, you might decide to have a designated “team reporter” who will do all the responding for their team. U</a:t>
            </a:r>
            <a:r>
              <a:rPr lang="en-US" altLang="en-US" sz="1100" dirty="0"/>
              <a:t>se the second talking point to ask participants to enter their ratings. </a:t>
            </a:r>
            <a:r>
              <a:rPr lang="en-US" altLang="en-US" sz="1100" dirty="0">
                <a:latin typeface="Times New Roman" panose="02020603050405020304" pitchFamily="18" charset="0"/>
                <a:cs typeface="Times New Roman" panose="02020603050405020304" pitchFamily="18" charset="0"/>
              </a:rPr>
              <a:t>Allow a minute for them to enter their answer.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last talking point to summarize the poll results.</a:t>
            </a:r>
          </a:p>
          <a:p>
            <a:pPr marL="633413" lvl="1" indent="-171450">
              <a:spcBef>
                <a:spcPts val="0"/>
              </a:spcBef>
              <a:buFont typeface="Arial" panose="020B0604020202020204" pitchFamily="34" charset="0"/>
              <a:buChar char="•"/>
              <a:defRPr/>
            </a:pPr>
            <a:r>
              <a:rPr lang="en-US" altLang="en-US" sz="1100" b="1" dirty="0">
                <a:latin typeface="Times New Roman" panose="02020603050405020304" pitchFamily="18" charset="0"/>
                <a:cs typeface="Times New Roman" panose="02020603050405020304" pitchFamily="18" charset="0"/>
              </a:rPr>
              <a:t>Example Workbook Dimension 1 Content Criteria: All three content criteria were checked.</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Click to the next slide for a discussion of the substantiations for this dimension.</a:t>
            </a:r>
          </a:p>
          <a:p>
            <a:pPr marL="0" indent="0">
              <a:spcBef>
                <a:spcPts val="0"/>
              </a:spcBef>
              <a:buFont typeface="Arial" panose="020B0604020202020204" pitchFamily="34" charset="0"/>
              <a:buNone/>
              <a:defRPr/>
            </a:pP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459BF5A3-085D-4C2F-B386-01736ED460AC}"/>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06D2A102-004D-475B-9993-8D1CA7C4C385}"/>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171450" indent="-171450">
              <a:spcBef>
                <a:spcPts val="0"/>
              </a:spcBef>
              <a:buFont typeface="Arial" panose="020B0604020202020204" pitchFamily="34" charset="0"/>
              <a:buChar char="•"/>
              <a:defRPr/>
            </a:pPr>
            <a:endParaRPr lang="en-US" sz="1100"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a:t>
            </a:r>
            <a:r>
              <a:rPr lang="en-US" sz="1100"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sz="1100"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Take some notes about what you see as the same and different. Then we’ll ask you to share your findings in the chat when we come back together.</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Click and read the last talking point and select one or two states to share verbally. You might select based on a chat statement that needs to be clarified or one that is especially insightful or unique.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6261D587-1530-4771-A6AD-D91E55FBAFC8}"/>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2295F382-3F03-4A87-8E44-986010E671AC}"/>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in just a sentence or two, about what you learned today about the importance of close reading of complex texts.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this time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OK, everyone can hit “enter” and read through all the responses.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Coaches should read and monitor their own state participation.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b="0" dirty="0"/>
              <a:t>Turn participants’ minds to their work next week.</a:t>
            </a:r>
          </a:p>
          <a:p>
            <a:endParaRPr lang="en-US" dirty="0"/>
          </a:p>
          <a:p>
            <a:r>
              <a:rPr lang="en-US" b="1" dirty="0"/>
              <a:t>Facilitator talking points: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200" dirty="0"/>
              <a:t>Your in-between session with your team has two goals: apply what you’ve learned and plan for your next steps after the training.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200" dirty="0"/>
              <a:t>The tools are designed to help you expand the decision-making capacity of educators in your state to become skilled at judging the quality of current curricula.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75757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E2432779-A2C5-094A-9BFB-84044D8BF93F}"/>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80A2FD3A-05B5-6947-8B82-00CE6B173F36}"/>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Sustainability, or making curriculum reviews a permanent fixture in your state, is a major goal of this pilot.</a:t>
            </a:r>
            <a:endParaRPr lang="en-US" altLang="en-US" b="1" dirty="0">
              <a:latin typeface="Times New Roman" panose="02020603050405020304" pitchFamily="18" charset="0"/>
            </a:endParaRPr>
          </a:p>
          <a:p>
            <a:pPr>
              <a:defRPr/>
            </a:pPr>
            <a:endParaRPr lang="en-US" altLang="en-US" b="1" dirty="0">
              <a:latin typeface="Times New Roman" panose="02020603050405020304" pitchFamily="18" charset="0"/>
            </a:endParaRPr>
          </a:p>
          <a:p>
            <a:pPr>
              <a:defRPr/>
            </a:pPr>
            <a:r>
              <a:rPr lang="en-US" altLang="en-US" b="1" dirty="0">
                <a:latin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rPr>
              <a:t>We will be asking you to think about sustainability from the start.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Throughout the curriculum review trainings, we want you to think together about how to expand curriculum work in your state. </a:t>
            </a:r>
          </a:p>
          <a:p>
            <a:pPr marL="171450" indent="-171450">
              <a:buFont typeface="Arial" panose="020B0604020202020204" pitchFamily="34" charset="0"/>
              <a:buChar char="•"/>
              <a:defRPr/>
            </a:pPr>
            <a:r>
              <a:rPr lang="en-US" altLang="en-US" dirty="0">
                <a:latin typeface="Times New Roman" panose="02020603050405020304" pitchFamily="18" charset="0"/>
              </a:rPr>
              <a:t>You likely have some ideas about the whos, whats, </a:t>
            </a:r>
            <a:r>
              <a:rPr lang="en-US" altLang="en-US" dirty="0" err="1">
                <a:latin typeface="Times New Roman" panose="02020603050405020304" pitchFamily="18" charset="0"/>
              </a:rPr>
              <a:t>hows</a:t>
            </a:r>
            <a:r>
              <a:rPr lang="en-US" altLang="en-US" dirty="0">
                <a:latin typeface="Times New Roman" panose="02020603050405020304" pitchFamily="18" charset="0"/>
              </a:rPr>
              <a:t>, and whens. Your trainer will help you keep track of those.</a:t>
            </a:r>
          </a:p>
          <a:p>
            <a:pPr marL="171450" indent="-171450">
              <a:buFont typeface="Arial" panose="020B0604020202020204" pitchFamily="34" charset="0"/>
              <a:buChar char="•"/>
              <a:defRPr/>
            </a:pPr>
            <a:r>
              <a:rPr lang="en-US" altLang="en-US" dirty="0">
                <a:latin typeface="Times New Roman" panose="02020603050405020304" pitchFamily="18" charset="0"/>
              </a:rPr>
              <a:t>We have a Gantt Chart to help guide your sustainability planning. (Post the Gantt Chart and Key Considerations in the chat.)</a:t>
            </a:r>
          </a:p>
          <a:p>
            <a:pPr marL="171450" indent="-171450">
              <a:buFont typeface="Arial" panose="020B0604020202020204" pitchFamily="34" charset="0"/>
              <a:buChar char="•"/>
              <a:defRPr/>
            </a:pPr>
            <a:r>
              <a:rPr lang="en-US" altLang="en-US" dirty="0">
                <a:latin typeface="Times New Roman" panose="02020603050405020304" pitchFamily="18" charset="0"/>
              </a:rPr>
              <a:t>After you meet as a team next week, you will meet with your coach. They will make themselves available to review your plan or answer your questions. Your coaches have had lots of experience sustaining initiatives, so lean on them.</a:t>
            </a:r>
          </a:p>
          <a:p>
            <a:pPr marL="171450" indent="-171450">
              <a:buFont typeface="Arial" panose="020B0604020202020204" pitchFamily="34" charset="0"/>
              <a:buChar char="•"/>
              <a:defRPr/>
            </a:pPr>
            <a:r>
              <a:rPr lang="en-US" altLang="en-US" dirty="0">
                <a:latin typeface="Times New Roman" panose="02020603050405020304" pitchFamily="18" charset="0"/>
              </a:rPr>
              <a:t>Once your plans are complete, we’d love to post them on our project’s webpage for other training team participants to view.</a:t>
            </a:r>
          </a:p>
          <a:p>
            <a:pPr>
              <a:defRPr/>
            </a:pPr>
            <a:endParaRPr lang="en-US" altLang="en-US" b="1" dirty="0">
              <a:latin typeface="Times New Roman" panose="02020603050405020304" pitchFamily="18" charset="0"/>
            </a:endParaRPr>
          </a:p>
          <a:p>
            <a:pPr>
              <a:defRPr/>
            </a:pPr>
            <a:r>
              <a:rPr lang="en-US" altLang="en-US" b="1" dirty="0">
                <a:latin typeface="Times New Roman" panose="02020603050405020304" pitchFamily="18" charset="0"/>
              </a:rPr>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B0B35F79-6F90-4D5C-9EA2-0E2D07315C7D}"/>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91146332-E655-45B6-9EF0-E097697E72DF}"/>
              </a:ext>
            </a:extLst>
          </p:cNvPr>
          <p:cNvSpPr>
            <a:spLocks noGrp="1"/>
          </p:cNvSpPr>
          <p:nvPr>
            <p:ph type="body" idx="1"/>
          </p:nvPr>
        </p:nvSpPr>
        <p:spPr>
          <a:ln w="9525"/>
        </p:spPr>
        <p:txBody>
          <a:bodyPr/>
          <a:lstStyle/>
          <a:p>
            <a:pPr>
              <a:lnSpc>
                <a:spcPct val="100000"/>
              </a:lnSpc>
              <a:spcBef>
                <a:spcPts val="0"/>
              </a:spcBef>
              <a:defRPr/>
            </a:pPr>
            <a:r>
              <a:rPr lang="en-US" altLang="en-US" sz="1100" b="1" dirty="0"/>
              <a:t>Big idea: </a:t>
            </a:r>
            <a:r>
              <a:rPr lang="en-US" altLang="en-US" sz="1100" dirty="0"/>
              <a:t>Provide date and topic of the next virtual training session.</a:t>
            </a:r>
          </a:p>
          <a:p>
            <a:pPr>
              <a:lnSpc>
                <a:spcPct val="100000"/>
              </a:lnSpc>
              <a:spcBef>
                <a:spcPts val="0"/>
              </a:spcBef>
              <a:defRPr/>
            </a:pPr>
            <a:endParaRPr lang="en-US" altLang="en-US" sz="1100" dirty="0"/>
          </a:p>
          <a:p>
            <a:pPr>
              <a:lnSpc>
                <a:spcPct val="100000"/>
              </a:lnSpc>
              <a:spcBef>
                <a:spcPts val="0"/>
              </a:spcBef>
              <a:defRPr/>
            </a:pPr>
            <a:r>
              <a:rPr lang="en-US" altLang="en-US" sz="1100" b="1" dirty="0"/>
              <a:t>Facilitator talking points:</a:t>
            </a:r>
          </a:p>
          <a:p>
            <a:pPr marL="171450" indent="-171450">
              <a:lnSpc>
                <a:spcPct val="100000"/>
              </a:lnSpc>
              <a:spcBef>
                <a:spcPts val="0"/>
              </a:spcBef>
              <a:buFont typeface="Arial" panose="020B0604020202020204" pitchFamily="34" charset="0"/>
              <a:buChar char="•"/>
              <a:defRPr/>
            </a:pPr>
            <a:r>
              <a:rPr lang="en-US" altLang="en-US" sz="1100" dirty="0"/>
              <a:t>Here is some information about the next time we meet as a whole group.</a:t>
            </a:r>
          </a:p>
          <a:p>
            <a:pPr marL="171450" indent="-171450">
              <a:lnSpc>
                <a:spcPct val="100000"/>
              </a:lnSpc>
              <a:spcBef>
                <a:spcPts val="0"/>
              </a:spcBef>
              <a:buFont typeface="Arial" panose="020B0604020202020204" pitchFamily="34" charset="0"/>
              <a:buChar char="•"/>
              <a:defRPr/>
            </a:pPr>
            <a:r>
              <a:rPr lang="en-US" altLang="en-US" sz="1100" dirty="0"/>
              <a:t>If you have any final questions, please use the group chat to ask them.</a:t>
            </a:r>
          </a:p>
          <a:p>
            <a:pPr>
              <a:lnSpc>
                <a:spcPct val="100000"/>
              </a:lnSpc>
              <a:spcBef>
                <a:spcPts val="0"/>
              </a:spcBef>
              <a:buFont typeface="Arial" panose="020B0604020202020204" pitchFamily="34" charset="0"/>
              <a:buNone/>
              <a:defRPr/>
            </a:pPr>
            <a:endParaRPr lang="en-US" altLang="en-US" sz="1100" b="1" dirty="0"/>
          </a:p>
          <a:p>
            <a:pPr>
              <a:lnSpc>
                <a:spcPct val="100000"/>
              </a:lnSpc>
              <a:spcBef>
                <a:spcPts val="0"/>
              </a:spcBef>
              <a:buFont typeface="Arial" panose="020B0604020202020204" pitchFamily="34" charset="0"/>
              <a:buNone/>
              <a:defRPr/>
            </a:pPr>
            <a:r>
              <a:rPr lang="en-US" altLang="en-US" sz="1100" b="1" dirty="0"/>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 slide bullets. Emphasize the date and time of the next session.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second and third talking points to offer more coaching time if any participants have questions.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94F1CBA2-8CBD-46B2-804B-7B0AD164031E}"/>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B131C90F-7589-4FB3-9546-C53888340EDD}"/>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Closing slide</a:t>
            </a:r>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is the final slide participants will see before the meeting is ended.</a:t>
            </a:r>
            <a:endParaRPr lang="en-US" altLang="en-US" b="1" dirty="0"/>
          </a:p>
          <a:p>
            <a:pPr marL="171450" indent="-171450">
              <a:spcBef>
                <a:spcPts val="0"/>
              </a:spcBef>
              <a:buFont typeface="Arial" panose="020B0604020202020204" pitchFamily="34" charset="0"/>
              <a:buChar char="•"/>
              <a:defRPr/>
            </a:pPr>
            <a:endParaRPr lang="en-US" altLang="en-US" b="1" dirty="0"/>
          </a:p>
          <a:p>
            <a:pPr>
              <a:spcBef>
                <a:spcPts val="0"/>
              </a:spcBef>
              <a:buFont typeface="Arial" panose="020B0604020202020204" pitchFamily="34" charset="0"/>
              <a:buNone/>
              <a:defRPr/>
            </a:pPr>
            <a:r>
              <a:rPr lang="en-US" altLang="en-US" b="1" dirty="0"/>
              <a:t>Facilitator notes:</a:t>
            </a:r>
          </a:p>
          <a:p>
            <a:pPr>
              <a:spcBef>
                <a:spcPts val="0"/>
              </a:spcBef>
              <a:buFont typeface="Arial" panose="020B0604020202020204" pitchFamily="34" charset="0"/>
              <a:buNone/>
              <a:defRPr/>
            </a:pPr>
            <a:endParaRPr lang="en-US" alt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7A291150-C72F-4A8A-B78A-FF42B6926B0B}"/>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00AE39F5-890D-4BF2-9A61-0860CD85138D}"/>
              </a:ext>
            </a:extLst>
          </p:cNvPr>
          <p:cNvSpPr>
            <a:spLocks noGrp="1" noChangeArrowheads="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Get comfortable with the video conferencing system by introducing the chat feature that will be used during the virtual training sessions.</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Explain the chat feature, how to locate it, and how it works.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Ask participants to respond to this question about their level of knowledge of the first instructional advance. Have them insert a number from 1-5 into the chat.</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027F189B-2C0A-4779-8B8B-54AD722E0B2C}"/>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161D7A8C-8A81-4516-886E-0E24D3DC041B}"/>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Introduce the agenda for today’s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first dimension of text complexity is being broken into two sessions.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It’s vital and more detailed than other dimensions, so there is lots of important content.</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will also enable us to move at a slower rate while everyone adjusts to the format of the virtual training.</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000BFF19-DE90-49CB-B9BC-C2398B9D015E}"/>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93CCB4FF-703D-4862-BAA1-457ED00A7C99}"/>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will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then the six statements.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D3B3B23-922A-41B1-8CCE-2F9390C951A4}"/>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41DD8B75-C433-440A-82EC-3BF6BF86E198}"/>
              </a:ext>
            </a:extLst>
          </p:cNvPr>
          <p:cNvSpPr>
            <a:spLocks noGrp="1"/>
          </p:cNvSpPr>
          <p:nvPr>
            <p:ph type="body" idx="1"/>
          </p:nvPr>
        </p:nvSpPr>
        <p:spPr>
          <a:ln w="9525"/>
        </p:spPr>
        <p:txBody>
          <a:bodyPr/>
          <a:lstStyle/>
          <a:p>
            <a:pPr>
              <a:defRPr/>
            </a:pPr>
            <a:r>
              <a:rPr lang="en-US" b="1" dirty="0">
                <a:latin typeface="Times New Roman" panose="02020603050405020304" pitchFamily="18" charset="0"/>
                <a:ea typeface="ＭＳ Ｐゴシック" charset="0"/>
                <a:cs typeface="Times New Roman" panose="02020603050405020304" pitchFamily="18" charset="0"/>
              </a:rPr>
              <a:t>Big idea: </a:t>
            </a:r>
            <a:r>
              <a:rPr lang="en-US" dirty="0">
                <a:latin typeface="Times New Roman" panose="02020603050405020304" pitchFamily="18" charset="0"/>
                <a:ea typeface="ＭＳ Ｐゴシック" charset="0"/>
                <a:cs typeface="Times New Roman" panose="02020603050405020304" pitchFamily="18" charset="0"/>
              </a:rPr>
              <a:t>Research shows that regular practice with complex text is essential for career or college readiness.</a:t>
            </a:r>
          </a:p>
          <a:p>
            <a:pPr>
              <a:defRPr/>
            </a:pPr>
            <a:endParaRPr lang="en-US" b="1" dirty="0">
              <a:latin typeface="Times New Roman" panose="02020603050405020304" pitchFamily="18" charset="0"/>
              <a:ea typeface="ＭＳ Ｐゴシック" charset="0"/>
              <a:cs typeface="Times New Roman" panose="02020603050405020304" pitchFamily="18" charset="0"/>
            </a:endParaRPr>
          </a:p>
          <a:p>
            <a:pPr>
              <a:defRPr/>
            </a:pPr>
            <a:r>
              <a:rPr lang="en-US" b="1" dirty="0">
                <a:latin typeface="Times New Roman" panose="02020603050405020304" pitchFamily="18" charset="0"/>
                <a:ea typeface="ＭＳ Ｐゴシック" charset="0"/>
                <a:cs typeface="Times New Roman" panose="02020603050405020304" pitchFamily="18" charset="0"/>
              </a:rPr>
              <a:t>Facilitator talking points: </a:t>
            </a:r>
          </a:p>
          <a:p>
            <a:pPr marL="171450" indent="-171450">
              <a:buFont typeface="Arial" panose="020B0604020202020204" pitchFamily="34" charset="0"/>
              <a:buChar char="•"/>
              <a:defRPr/>
            </a:pPr>
            <a:r>
              <a:rPr lang="en-US" dirty="0">
                <a:latin typeface="Times New Roman" panose="02020603050405020304" pitchFamily="18" charset="0"/>
                <a:ea typeface="ＭＳ Ｐゴシック" charset="0"/>
                <a:cs typeface="Times New Roman" panose="02020603050405020304" pitchFamily="18" charset="0"/>
              </a:rPr>
              <a:t>The ability to read complex text was an important factor in whether students did well in college or training programs. </a:t>
            </a:r>
          </a:p>
          <a:p>
            <a:pPr marL="171450" indent="-171450">
              <a:buFont typeface="Arial" panose="020B0604020202020204" pitchFamily="34" charset="0"/>
              <a:buChar char="•"/>
              <a:defRPr/>
            </a:pPr>
            <a:r>
              <a:rPr lang="en-US" dirty="0">
                <a:latin typeface="Times New Roman" panose="02020603050405020304" pitchFamily="18" charset="0"/>
                <a:ea typeface="ＭＳ Ｐゴシック" charset="0"/>
                <a:cs typeface="Times New Roman" panose="02020603050405020304" pitchFamily="18" charset="0"/>
              </a:rPr>
              <a:t>Reading informational text leads to greater gains than just reading literary text. </a:t>
            </a:r>
          </a:p>
          <a:p>
            <a:pPr marL="171450" indent="-171450">
              <a:buFont typeface="Arial" panose="020B0604020202020204" pitchFamily="34" charset="0"/>
              <a:buChar char="•"/>
              <a:defRPr/>
            </a:pPr>
            <a:r>
              <a:rPr lang="en-US" dirty="0">
                <a:latin typeface="Times New Roman" panose="02020603050405020304" pitchFamily="18" charset="0"/>
                <a:ea typeface="ＭＳ Ｐゴシック" charset="0"/>
                <a:cs typeface="Times New Roman" panose="02020603050405020304" pitchFamily="18" charset="0"/>
              </a:rPr>
              <a:t>Informational text is more likely to be complex than literary text.</a:t>
            </a:r>
          </a:p>
          <a:p>
            <a:pPr marL="171450" indent="-171450">
              <a:buFont typeface="Arial" panose="020B0604020202020204" pitchFamily="34" charset="0"/>
              <a:buChar char="•"/>
              <a:defRPr/>
            </a:pPr>
            <a:r>
              <a:rPr lang="en-US" dirty="0">
                <a:latin typeface="Times New Roman" panose="02020603050405020304" pitchFamily="18" charset="0"/>
                <a:ea typeface="ＭＳ Ｐゴシック" charset="0"/>
                <a:cs typeface="Times New Roman" panose="02020603050405020304" pitchFamily="18" charset="0"/>
              </a:rPr>
              <a:t>The importance of complex text demands that we regularly give students opportunities to read it. </a:t>
            </a:r>
          </a:p>
          <a:p>
            <a:pPr marL="171450" indent="-171450">
              <a:buFont typeface="Arial" panose="020B0604020202020204" pitchFamily="34" charset="0"/>
              <a:buChar char="•"/>
              <a:defRPr/>
            </a:pPr>
            <a:r>
              <a:rPr lang="en-US" dirty="0">
                <a:latin typeface="Times New Roman" panose="02020603050405020304" pitchFamily="18" charset="0"/>
                <a:ea typeface="ＭＳ Ｐゴシック" charset="0"/>
                <a:cs typeface="Times New Roman" panose="02020603050405020304" pitchFamily="18" charset="0"/>
              </a:rPr>
              <a:t>The Cervetti &amp; Hiebert and Willingham studies show that we get better at all reading when we practice close reading of complex text regularly. </a:t>
            </a:r>
          </a:p>
          <a:p>
            <a:pPr>
              <a:defRPr/>
            </a:pPr>
            <a:endParaRPr lang="en-US" b="1" dirty="0">
              <a:latin typeface="Times New Roman" panose="02020603050405020304" pitchFamily="18" charset="0"/>
              <a:ea typeface="ＭＳ Ｐゴシック" charset="0"/>
              <a:cs typeface="Times New Roman" panose="02020603050405020304" pitchFamily="18" charset="0"/>
            </a:endParaRPr>
          </a:p>
          <a:p>
            <a:pPr>
              <a:defRPr/>
            </a:pPr>
            <a:r>
              <a:rPr lang="en-US" b="1" dirty="0">
                <a:latin typeface="Times New Roman" panose="02020603050405020304" pitchFamily="18" charset="0"/>
                <a:ea typeface="ＭＳ Ｐゴシック" charset="0"/>
                <a:cs typeface="Times New Roman" panose="02020603050405020304" pitchFamily="18" charset="0"/>
              </a:rPr>
              <a:t>Facilitator notes:</a:t>
            </a:r>
            <a:r>
              <a:rPr lang="en-US" dirty="0">
                <a:latin typeface="Times New Roman" panose="02020603050405020304" pitchFamily="18" charset="0"/>
                <a:ea typeface="ＭＳ Ｐゴシック" charset="0"/>
                <a:cs typeface="Times New Roman" panose="02020603050405020304" pitchFamily="18" charset="0"/>
              </a:rPr>
              <a: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time to go through these studies briefly so participants understand why complex text is the first, and most important, of the dimensions.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Offer to make the studies available to anyone interested.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3360F5E0-0579-4033-8070-64B663CD8305}"/>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8020A1E3-0C80-4DEA-81A2-D3354FDC6461}"/>
              </a:ext>
            </a:extLst>
          </p:cNvPr>
          <p:cNvSpPr>
            <a:spLocks noGrp="1"/>
          </p:cNvSpPr>
          <p:nvPr>
            <p:ph type="body" idx="1"/>
          </p:nvPr>
        </p:nvSpPr>
        <p:spPr>
          <a:ln w="9525"/>
        </p:spPr>
        <p:txBody>
          <a:bodyPr/>
          <a:lstStyle/>
          <a:p>
            <a:pPr>
              <a:defRPr/>
            </a:pPr>
            <a:r>
              <a:rPr lang="en-US" b="1" dirty="0">
                <a:latin typeface="Times New Roman" panose="02020603050405020304" pitchFamily="18" charset="0"/>
                <a:ea typeface="ＭＳ Ｐゴシック" charset="0"/>
                <a:cs typeface="Times New Roman" panose="02020603050405020304" pitchFamily="18" charset="0"/>
              </a:rPr>
              <a:t>Big idea: </a:t>
            </a:r>
            <a:r>
              <a:rPr lang="en-US" dirty="0">
                <a:latin typeface="Times New Roman" panose="02020603050405020304" pitchFamily="18" charset="0"/>
                <a:ea typeface="ＭＳ Ｐゴシック" charset="0"/>
                <a:cs typeface="Times New Roman" panose="02020603050405020304" pitchFamily="18" charset="0"/>
              </a:rPr>
              <a:t>We will always draw</a:t>
            </a:r>
            <a:r>
              <a:rPr lang="en-US" altLang="en-US" dirty="0">
                <a:latin typeface="Times New Roman" panose="02020603050405020304" pitchFamily="18" charset="0"/>
                <a:cs typeface="Times New Roman" panose="02020603050405020304" pitchFamily="18" charset="0"/>
              </a:rPr>
              <a:t> the practical connection between research that supports each dimension and what that means we should be seeing in the curriculum. </a:t>
            </a:r>
            <a:r>
              <a:rPr lang="en-US" altLang="en-US" dirty="0">
                <a:latin typeface="Times New Roman" panose="02020603050405020304" pitchFamily="18" charset="0"/>
                <a:ea typeface="ＭＳ Ｐゴシック" charset="0"/>
                <a:cs typeface="Times New Roman" panose="02020603050405020304" pitchFamily="18" charset="0"/>
              </a:rPr>
              <a:t>In Dimension 1, i</a:t>
            </a:r>
            <a:r>
              <a:rPr lang="en-US" dirty="0">
                <a:latin typeface="Times New Roman" panose="02020603050405020304" pitchFamily="18" charset="0"/>
                <a:ea typeface="ＭＳ Ｐゴシック" charset="0"/>
                <a:cs typeface="Times New Roman" panose="02020603050405020304" pitchFamily="18" charset="0"/>
              </a:rPr>
              <a:t>t means it is critical that all students are supported in reading high-quality informational texts. So, we expect to see complex text appear in high-quality materials. </a:t>
            </a:r>
          </a:p>
          <a:p>
            <a:pPr>
              <a:defRPr/>
            </a:pPr>
            <a:endParaRPr lang="en-US" b="1" dirty="0">
              <a:latin typeface="Times New Roman" panose="02020603050405020304" pitchFamily="18" charset="0"/>
              <a:ea typeface="ＭＳ Ｐゴシック" charset="0"/>
              <a:cs typeface="Times New Roman" panose="02020603050405020304" pitchFamily="18" charset="0"/>
            </a:endParaRPr>
          </a:p>
          <a:p>
            <a:pPr>
              <a:defRPr/>
            </a:pPr>
            <a:r>
              <a:rPr lang="en-US" b="1" dirty="0">
                <a:latin typeface="Times New Roman" panose="02020603050405020304" pitchFamily="18" charset="0"/>
                <a:ea typeface="ＭＳ Ｐゴシック" charset="0"/>
                <a:cs typeface="Times New Roman" panose="02020603050405020304" pitchFamily="18" charset="0"/>
              </a:rPr>
              <a:t>Facilitator talking points:</a:t>
            </a:r>
            <a:endParaRPr lang="en-US" dirty="0">
              <a:latin typeface="Times New Roman" panose="02020603050405020304" pitchFamily="18" charset="0"/>
              <a:ea typeface="ＭＳ Ｐゴシック" charset="0"/>
              <a:cs typeface="Times New Roman" panose="02020603050405020304" pitchFamily="18" charset="0"/>
            </a:endParaRPr>
          </a:p>
          <a:p>
            <a:pPr marL="171450" indent="-171450">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Most of the texts that students are assigned to study must be within the recommended range of complexity. </a:t>
            </a:r>
          </a:p>
          <a:p>
            <a:pPr marL="171450" indent="-171450">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In our model curriculum, we will see that the information has been provided by the publisher. </a:t>
            </a:r>
          </a:p>
          <a:p>
            <a:pPr marL="171450" indent="-171450">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This is not always the case, so when you review your own materials, you may have to do extra steps. </a:t>
            </a:r>
          </a:p>
          <a:p>
            <a:pPr marL="171450" indent="-171450">
              <a:buFont typeface="Arial"/>
              <a:buChar char="•"/>
              <a:defRPr/>
            </a:pPr>
            <a:endParaRPr lang="en-US" dirty="0">
              <a:latin typeface="Times New Roman" panose="02020603050405020304" pitchFamily="18" charset="0"/>
              <a:ea typeface="ＭＳ Ｐゴシック" charset="0"/>
              <a:cs typeface="Times New Roman" panose="02020603050405020304" pitchFamily="18" charset="0"/>
            </a:endParaRPr>
          </a:p>
          <a:p>
            <a:pPr>
              <a:buFont typeface="Arial"/>
              <a:buNone/>
              <a:defRPr/>
            </a:pPr>
            <a:r>
              <a:rPr lang="en-US" b="1" dirty="0">
                <a:latin typeface="Times New Roman" panose="02020603050405020304" pitchFamily="18" charset="0"/>
                <a:ea typeface="ＭＳ Ｐゴシック" charset="0"/>
                <a:cs typeface="Times New Roman" panose="02020603050405020304" pitchFamily="18" charset="0"/>
              </a:rPr>
              <a:t>Facilitator notes:</a:t>
            </a:r>
            <a:r>
              <a:rPr lang="en-US" dirty="0">
                <a:latin typeface="Times New Roman" panose="02020603050405020304" pitchFamily="18" charset="0"/>
                <a:ea typeface="ＭＳ Ｐゴシック" charset="0"/>
                <a:cs typeface="Times New Roman" panose="02020603050405020304" pitchFamily="18" charset="0"/>
              </a:rPr>
              <a:t> </a:t>
            </a:r>
          </a:p>
          <a:p>
            <a:pPr marL="171450" indent="-171450">
              <a:lnSpc>
                <a:spcPct val="100000"/>
              </a:lnSpc>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These features will be reflected in the indicators for this dimension.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03E67F2-00F0-4A3B-8D30-3357E3DCC061}"/>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4D3B035B-A46F-4E2F-9BC6-496CC4EA77C2}"/>
              </a:ext>
            </a:extLst>
          </p:cNvPr>
          <p:cNvSpPr>
            <a:spLocks noGrp="1"/>
          </p:cNvSpPr>
          <p:nvPr>
            <p:ph type="body" idx="1"/>
          </p:nvPr>
        </p:nvSpPr>
        <p:spPr>
          <a:ln w="9525"/>
        </p:spPr>
        <p:txBody>
          <a:bodyPr/>
          <a:lstStyle/>
          <a:p>
            <a:pPr>
              <a:defRPr/>
            </a:pPr>
            <a:r>
              <a:rPr lang="en-US" b="1" dirty="0"/>
              <a:t>Big idea: </a:t>
            </a:r>
            <a:r>
              <a:rPr lang="en-US" dirty="0"/>
              <a:t> There must be a system for measuring text complexity that publishers (and educators) use. These are the ingredients of that system.</a:t>
            </a:r>
          </a:p>
          <a:p>
            <a:pPr>
              <a:defRPr/>
            </a:pPr>
            <a:endParaRPr lang="en-US" dirty="0"/>
          </a:p>
          <a:p>
            <a:pPr>
              <a:defRPr/>
            </a:pPr>
            <a:r>
              <a:rPr lang="en-US" b="1" dirty="0"/>
              <a:t>Facilitator talking points:</a:t>
            </a:r>
          </a:p>
          <a:p>
            <a:pPr marL="171450" indent="-171450">
              <a:buFont typeface="Arial" panose="020B0604020202020204" pitchFamily="34" charset="0"/>
              <a:buChar char="•"/>
              <a:defRPr/>
            </a:pPr>
            <a:r>
              <a:rPr lang="en-US" dirty="0"/>
              <a:t>Quantitative Scales have been developed and correlated to adult education levels. You can measure text quantitatively by computer algorithms.</a:t>
            </a:r>
          </a:p>
          <a:p>
            <a:pPr marL="171450" indent="-171450">
              <a:buFont typeface="Arial" panose="020B0604020202020204" pitchFamily="34" charset="0"/>
              <a:buChar char="•"/>
              <a:defRPr/>
            </a:pPr>
            <a:r>
              <a:rPr lang="en-US" dirty="0"/>
              <a:t>Qualitative Measures need to be judged by humans. </a:t>
            </a:r>
          </a:p>
          <a:p>
            <a:pPr marL="171450" indent="-171450">
              <a:buFont typeface="Arial" panose="020B0604020202020204" pitchFamily="34" charset="0"/>
              <a:buChar char="•"/>
              <a:defRPr/>
            </a:pPr>
            <a:r>
              <a:rPr lang="en-US" dirty="0"/>
              <a:t>The four major components that go into qualitative considerations are listed above. </a:t>
            </a:r>
          </a:p>
          <a:p>
            <a:pPr marL="633413" lvl="1" indent="-171450">
              <a:buFont typeface="Arial" panose="020B0604020202020204" pitchFamily="34" charset="0"/>
              <a:buChar char="•"/>
              <a:defRPr/>
            </a:pPr>
            <a:r>
              <a:rPr lang="en-US" dirty="0"/>
              <a:t>Text Structure means how the text is organized. It includes the features in the text, such as graphics or pictures, and how the parts of the text connect to one another.</a:t>
            </a:r>
          </a:p>
          <a:p>
            <a:pPr marL="633413" lvl="1" indent="-171450">
              <a:buFont typeface="Arial" panose="020B0604020202020204" pitchFamily="34" charset="0"/>
              <a:buChar char="•"/>
              <a:defRPr/>
            </a:pPr>
            <a:r>
              <a:rPr lang="en-US" dirty="0"/>
              <a:t>Language Clarity means both how complicated or simple the sentences and words are, and how unusual or ordinary the sentence structures and vocabulary are. For example, use of regional dialect or specialized language may make text more complex.</a:t>
            </a:r>
          </a:p>
          <a:p>
            <a:pPr marL="633413" lvl="1" indent="-171450">
              <a:buFont typeface="Arial" panose="020B0604020202020204" pitchFamily="34" charset="0"/>
              <a:buChar char="•"/>
              <a:defRPr/>
            </a:pPr>
            <a:r>
              <a:rPr lang="en-US" dirty="0"/>
              <a:t>Knowledge Demands means how much the author assumes the reader already knows about the text’s topic versus how much explanation is provided. </a:t>
            </a:r>
          </a:p>
          <a:p>
            <a:pPr marL="633413" lvl="1" indent="-171450">
              <a:buFont typeface="Arial" panose="020B0604020202020204" pitchFamily="34" charset="0"/>
              <a:buChar char="•"/>
              <a:defRPr/>
            </a:pPr>
            <a:r>
              <a:rPr lang="en-US" dirty="0"/>
              <a:t>Purpose refers to figuring out why the author wrote the text, and how clearly or subtly that purpose is presented.  </a:t>
            </a:r>
          </a:p>
          <a:p>
            <a:pPr marL="171450" indent="-171450">
              <a:buFont typeface="Arial" panose="020B0604020202020204" pitchFamily="34" charset="0"/>
              <a:buChar char="•"/>
              <a:defRPr/>
            </a:pPr>
            <a:endParaRPr lang="en-US" dirty="0"/>
          </a:p>
          <a:p>
            <a:pPr>
              <a:defRPr/>
            </a:pPr>
            <a:r>
              <a:rPr lang="en-US" b="1" dirty="0"/>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18365A77-EE3E-47F8-ABAC-FE497B8C4710}"/>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6DEC0101-D443-447F-8405-EC4401F92EC6}"/>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Curriculum makers should be transparent about the decisions they make about what texts to include. Look for guidance they may have provided. If they did not, this is a systematic way to evaluate text complexity on your own. </a:t>
            </a:r>
          </a:p>
          <a:p>
            <a:pPr eaLnBrk="1" hangingPunct="1">
              <a:lnSpc>
                <a:spcPct val="100000"/>
              </a:lnSpc>
              <a:spcBef>
                <a:spcPct val="0"/>
              </a:spcBef>
              <a:defRPr/>
            </a:pPr>
            <a:endParaRPr lang="en-US" altLang="en-US" b="1" dirty="0">
              <a:solidFill>
                <a:srgbClr val="000000"/>
              </a:solidFill>
              <a:latin typeface="Times New Roman" panose="02020603050405020304" pitchFamily="18" charset="0"/>
              <a:sym typeface="Arial" panose="020B0604020202020204" pitchFamily="34" charset="0"/>
            </a:endParaRPr>
          </a:p>
          <a:p>
            <a:pPr eaLnBrk="1" hangingPunct="1">
              <a:lnSpc>
                <a:spcPct val="100000"/>
              </a:lnSpc>
              <a:spcBef>
                <a:spcPct val="0"/>
              </a:spcBef>
              <a:defRPr/>
            </a:pPr>
            <a:r>
              <a:rPr lang="en-US" altLang="en-US" b="1" dirty="0">
                <a:solidFill>
                  <a:srgbClr val="000000"/>
                </a:solidFill>
                <a:latin typeface="Times New Roman" panose="02020603050405020304" pitchFamily="18" charset="0"/>
                <a:sym typeface="Arial" panose="020B0604020202020204" pitchFamily="34" charset="0"/>
              </a:rPr>
              <a:t>Facilitator talking points:</a:t>
            </a:r>
          </a:p>
          <a:p>
            <a:pPr marL="171450" indent="-171450" eaLnBrk="1" hangingPunct="1">
              <a:lnSpc>
                <a:spcPct val="100000"/>
              </a:lnSpc>
              <a:spcBef>
                <a:spcPct val="0"/>
              </a:spcBef>
              <a:buFont typeface="Arial" panose="020B0604020202020204" pitchFamily="34" charset="0"/>
              <a:buChar char="•"/>
              <a:defRPr/>
            </a:pPr>
            <a:r>
              <a:rPr lang="en-US" altLang="en-US" dirty="0">
                <a:solidFill>
                  <a:srgbClr val="000000"/>
                </a:solidFill>
                <a:latin typeface="Times New Roman" panose="02020603050405020304" pitchFamily="18" charset="0"/>
                <a:sym typeface="Arial" panose="020B0604020202020204" pitchFamily="34" charset="0"/>
              </a:rPr>
              <a:t>Quantitative measures are generated by computer scoring. Quantitative scoring always encompasses the aspects of vocabulary (word frequency) and syntax (generally sentence length and variety). </a:t>
            </a:r>
          </a:p>
          <a:p>
            <a:pPr marL="171450" indent="-171450" eaLnBrk="1" hangingPunct="1">
              <a:lnSpc>
                <a:spcPct val="100000"/>
              </a:lnSpc>
              <a:spcBef>
                <a:spcPct val="0"/>
              </a:spcBef>
              <a:buFont typeface="Arial" panose="020B0604020202020204" pitchFamily="34" charset="0"/>
              <a:buChar char="•"/>
              <a:defRPr/>
            </a:pPr>
            <a:r>
              <a:rPr lang="en-US" altLang="en-US" dirty="0">
                <a:solidFill>
                  <a:srgbClr val="000000"/>
                </a:solidFill>
                <a:latin typeface="Times New Roman" panose="02020603050405020304" pitchFamily="18" charset="0"/>
                <a:sym typeface="Arial" panose="020B0604020202020204" pitchFamily="34" charset="0"/>
              </a:rPr>
              <a:t>Qualitative measures need to be addressed by human evaluation and are concerned with areas computers cannot reliably measure (e.g., purpose, structure, knowledge demands).</a:t>
            </a:r>
          </a:p>
          <a:p>
            <a:pPr marL="171450" indent="-171450" eaLnBrk="1" hangingPunct="1">
              <a:lnSpc>
                <a:spcPct val="100000"/>
              </a:lnSpc>
              <a:spcBef>
                <a:spcPct val="0"/>
              </a:spcBef>
              <a:buFont typeface="Arial" panose="020B0604020202020204" pitchFamily="34" charset="0"/>
              <a:buChar char="•"/>
              <a:defRPr/>
            </a:pPr>
            <a:r>
              <a:rPr lang="en-US" altLang="en-US" dirty="0">
                <a:solidFill>
                  <a:srgbClr val="000000"/>
                </a:solidFill>
                <a:latin typeface="Times New Roman" panose="02020603050405020304" pitchFamily="18" charset="0"/>
                <a:sym typeface="Arial" panose="020B0604020202020204" pitchFamily="34" charset="0"/>
              </a:rPr>
              <a:t>Qualitative evaluations are important for teachers to do and think about prior to teaching rich, complex text to students.</a:t>
            </a:r>
          </a:p>
          <a:p>
            <a:pPr eaLnBrk="1" hangingPunct="1">
              <a:lnSpc>
                <a:spcPct val="100000"/>
              </a:lnSpc>
              <a:spcBef>
                <a:spcPct val="0"/>
              </a:spcBef>
              <a:defRPr/>
            </a:pPr>
            <a:endParaRPr lang="en-US" altLang="en-US" b="1" dirty="0">
              <a:solidFill>
                <a:srgbClr val="000000"/>
              </a:solidFill>
              <a:latin typeface="Times New Roman" panose="02020603050405020304" pitchFamily="18" charset="0"/>
              <a:sym typeface="Arial" panose="020B0604020202020204" pitchFamily="34" charset="0"/>
            </a:endParaRPr>
          </a:p>
          <a:p>
            <a:pPr eaLnBrk="1" hangingPunct="1">
              <a:lnSpc>
                <a:spcPct val="100000"/>
              </a:lnSpc>
              <a:spcBef>
                <a:spcPct val="0"/>
              </a:spcBef>
              <a:defRPr/>
            </a:pPr>
            <a:r>
              <a:rPr lang="en-US" altLang="en-US" b="1" dirty="0">
                <a:solidFill>
                  <a:srgbClr val="000000"/>
                </a:solidFill>
                <a:latin typeface="Times New Roman" panose="02020603050405020304" pitchFamily="18" charset="0"/>
                <a:sym typeface="Arial" panose="020B0604020202020204" pitchFamily="34"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rPr>
              <a:t>These explanations are clear, so read them through with participants and make sure any questions and confusion are answered. </a:t>
            </a:r>
          </a:p>
          <a:p>
            <a:pPr marL="171450" indent="-171450">
              <a:buFont typeface="Arial" panose="020B0604020202020204" pitchFamily="34" charset="0"/>
              <a:buChar char="•"/>
              <a:defRPr/>
            </a:pPr>
            <a:r>
              <a:rPr lang="en-US" altLang="en-US" dirty="0">
                <a:latin typeface="Times New Roman" panose="02020603050405020304" pitchFamily="18" charset="0"/>
              </a:rPr>
              <a:t>Address any questions and confusion. </a:t>
            </a:r>
          </a:p>
          <a:p>
            <a:pPr marL="177800" lvl="1" indent="-171450">
              <a:buFont typeface="Arial" panose="020B0604020202020204" pitchFamily="34" charset="0"/>
              <a:buChar char="•"/>
              <a:defRPr/>
            </a:pPr>
            <a:r>
              <a:rPr lang="en-US" altLang="en-US" dirty="0">
                <a:latin typeface="Times New Roman" panose="02020603050405020304" pitchFamily="18" charset="0"/>
              </a:rPr>
              <a:t>More detail is coming on the next slides.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0BD5D4C2-9641-4255-A9CA-C6C426D9EB60}"/>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87C0E18D-21B1-40EC-8389-BADF78B6C119}"/>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6FA9E266-532E-4FAE-8990-EBA1C3CCE1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3595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54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70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9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0F61822B-0431-4022-ACF6-764E437A4D3B}"/>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5650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68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216053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041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96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5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098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DA85EA13-CFA2-4403-809A-504E441BBF5A}"/>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E40643AC-629D-4EE0-B1B3-0BC3D5066665}"/>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301138E5-6547-469E-9004-FFB9E4A40441}"/>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22753A27-99EC-4B1B-80BF-4E74B97B72E4}"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483" r:id="rId1"/>
    <p:sldLayoutId id="2147485477" r:id="rId2"/>
    <p:sldLayoutId id="2147485484" r:id="rId3"/>
    <p:sldLayoutId id="2147485478" r:id="rId4"/>
    <p:sldLayoutId id="2147485479" r:id="rId5"/>
    <p:sldLayoutId id="2147485480" r:id="rId6"/>
    <p:sldLayoutId id="2147485485" r:id="rId7"/>
    <p:sldLayoutId id="2147485486" r:id="rId8"/>
    <p:sldLayoutId id="2147485487" r:id="rId9"/>
    <p:sldLayoutId id="2147485481" r:id="rId10"/>
    <p:sldLayoutId id="2147485482"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3">
            <a:extLst>
              <a:ext uri="{FF2B5EF4-FFF2-40B4-BE49-F238E27FC236}">
                <a16:creationId xmlns:a16="http://schemas.microsoft.com/office/drawing/2014/main" id="{42530B35-1F8F-424D-9EA4-90560EBB8D2E}"/>
              </a:ext>
            </a:extLst>
          </p:cNvPr>
          <p:cNvSpPr>
            <a:spLocks noGrp="1" noChangeArrowheads="1"/>
          </p:cNvSpPr>
          <p:nvPr>
            <p:ph type="title"/>
          </p:nvPr>
        </p:nvSpPr>
        <p:spPr>
          <a:xfrm>
            <a:off x="304800" y="2514600"/>
            <a:ext cx="8534400" cy="4191000"/>
          </a:xfrm>
        </p:spPr>
        <p:txBody>
          <a:bodyPr/>
          <a:lstStyle/>
          <a:p>
            <a:pPr eaLnBrk="1" hangingPunct="1">
              <a:lnSpc>
                <a:spcPct val="114000"/>
              </a:lnSpc>
              <a:spcBef>
                <a:spcPts val="600"/>
              </a:spcBef>
              <a:spcAft>
                <a:spcPts val="600"/>
              </a:spcAft>
            </a:pPr>
            <a:br>
              <a:rPr lang="en-US" altLang="en-US" sz="3200" dirty="0">
                <a:cs typeface="Arial" panose="020B0604020202020204" pitchFamily="34" charset="0"/>
              </a:rPr>
            </a:br>
            <a:br>
              <a:rPr lang="en-US" altLang="en-US" sz="3200" dirty="0">
                <a:cs typeface="Arial" panose="020B0604020202020204" pitchFamily="34" charset="0"/>
              </a:rPr>
            </a:br>
            <a:r>
              <a:rPr lang="en-US" altLang="en-US" sz="4000" dirty="0">
                <a:cs typeface="Arial" panose="020B0604020202020204" pitchFamily="34" charset="0"/>
              </a:rPr>
              <a:t>Close Reading of Complex Texts</a:t>
            </a:r>
            <a:br>
              <a:rPr lang="en-US" altLang="en-US" sz="4000" dirty="0">
                <a:cs typeface="Arial" panose="020B0604020202020204" pitchFamily="34" charset="0"/>
              </a:rPr>
            </a:br>
            <a:r>
              <a:rPr lang="en-US" altLang="en-US" dirty="0">
                <a:cs typeface="Arial" panose="020B0604020202020204" pitchFamily="34" charset="0"/>
              </a:rPr>
              <a:t>(Part 1)</a:t>
            </a:r>
            <a:br>
              <a:rPr lang="en-US" altLang="en-US" dirty="0">
                <a:cs typeface="Arial" panose="020B0604020202020204" pitchFamily="34" charset="0"/>
              </a:rPr>
            </a:br>
            <a:br>
              <a:rPr lang="en-US" altLang="en-US" dirty="0">
                <a:cs typeface="Arial" panose="020B0604020202020204" pitchFamily="34" charset="0"/>
              </a:rPr>
            </a:br>
            <a:br>
              <a:rPr lang="en-US" altLang="en-US" dirty="0">
                <a:cs typeface="Arial" panose="020B0604020202020204" pitchFamily="34" charset="0"/>
              </a:rPr>
            </a:br>
            <a:br>
              <a:rPr lang="en-US" altLang="en-US" sz="2000" dirty="0">
                <a:cs typeface="Arial" panose="020B0604020202020204" pitchFamily="34" charset="0"/>
              </a:rPr>
            </a:br>
            <a:r>
              <a:rPr lang="en-US" altLang="en-US" dirty="0">
                <a:cs typeface="Arial" panose="020B0604020202020204" pitchFamily="34" charset="0"/>
              </a:rPr>
              <a:t>								</a:t>
            </a:r>
            <a:br>
              <a:rPr lang="en-US" altLang="en-US" i="1" dirty="0">
                <a:cs typeface="Arial" panose="020B0604020202020204" pitchFamily="34" charset="0"/>
              </a:rPr>
            </a:br>
            <a:br>
              <a:rPr lang="en-US" altLang="en-US" dirty="0">
                <a:cs typeface="Arial" panose="020B0604020202020204" pitchFamily="34" charset="0"/>
              </a:rPr>
            </a:br>
            <a:br>
              <a:rPr lang="en-US" altLang="en-US" dirty="0">
                <a:cs typeface="Arial" panose="020B0604020202020204" pitchFamily="34" charset="0"/>
              </a:rPr>
            </a:br>
            <a:br>
              <a:rPr lang="en-US" altLang="en-US" i="1" dirty="0">
                <a:solidFill>
                  <a:srgbClr val="FFFFFF"/>
                </a:solidFill>
              </a:rPr>
            </a:br>
            <a:br>
              <a:rPr lang="en-US" altLang="en-US" sz="2600" i="1" dirty="0">
                <a:solidFill>
                  <a:srgbClr val="FFFFFF"/>
                </a:solidFill>
              </a:rPr>
            </a:br>
            <a:br>
              <a:rPr lang="en-US" altLang="en-US" sz="2600" i="1" dirty="0">
                <a:solidFill>
                  <a:srgbClr val="FFFFFF"/>
                </a:solidFill>
              </a:rPr>
            </a:br>
            <a:br>
              <a:rPr lang="en-US" altLang="en-US" sz="1700" i="1" dirty="0">
                <a:solidFill>
                  <a:srgbClr val="FFFFFF"/>
                </a:solidFill>
              </a:rPr>
            </a:br>
            <a:r>
              <a:rPr lang="en-US" altLang="en-US" sz="1200" dirty="0">
                <a:solidFill>
                  <a:srgbClr val="FFFFFF"/>
                </a:solidFill>
              </a:rPr>
              <a:t> </a:t>
            </a:r>
            <a:br>
              <a:rPr lang="en-US" altLang="en-US" sz="1200" dirty="0">
                <a:solidFill>
                  <a:srgbClr val="FFFFFF"/>
                </a:solidFill>
              </a:rPr>
            </a:br>
            <a:r>
              <a:rPr lang="en-US" altLang="en-US" sz="1200" dirty="0">
                <a:solidFill>
                  <a:srgbClr val="FFFFFF"/>
                </a:solidFill>
              </a:rPr>
              <a:t>								</a:t>
            </a:r>
            <a:endParaRPr lang="en-US" altLang="en-US" sz="1200" dirty="0"/>
          </a:p>
        </p:txBody>
      </p:sp>
      <p:sp>
        <p:nvSpPr>
          <p:cNvPr id="9219" name="TextBox 3">
            <a:extLst>
              <a:ext uri="{FF2B5EF4-FFF2-40B4-BE49-F238E27FC236}">
                <a16:creationId xmlns:a16="http://schemas.microsoft.com/office/drawing/2014/main" id="{F823833D-656C-4276-837B-365C3D242AB0}"/>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defRPr/>
            </a:pPr>
            <a:r>
              <a:rPr lang="en-US" altLang="en-US" sz="3000" b="0" dirty="0">
                <a:latin typeface="+mj-lt"/>
                <a:ea typeface="Arial Unicode MS" pitchFamily="34" charset="-128"/>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9">
            <a:extLst>
              <a:ext uri="{FF2B5EF4-FFF2-40B4-BE49-F238E27FC236}">
                <a16:creationId xmlns:a16="http://schemas.microsoft.com/office/drawing/2014/main" id="{2296FA11-286F-4F09-B39A-5F49A430ACDE}"/>
              </a:ext>
            </a:extLst>
          </p:cNvPr>
          <p:cNvSpPr>
            <a:spLocks noGrp="1" noChangeArrowheads="1"/>
          </p:cNvSpPr>
          <p:nvPr>
            <p:ph type="title"/>
          </p:nvPr>
        </p:nvSpPr>
        <p:spPr/>
        <p:txBody>
          <a:bodyPr/>
          <a:lstStyle/>
          <a:p>
            <a:r>
              <a:rPr lang="en-US" altLang="en-US"/>
              <a:t>How Do the Two Parts Work Together?</a:t>
            </a:r>
          </a:p>
        </p:txBody>
      </p:sp>
      <p:sp>
        <p:nvSpPr>
          <p:cNvPr id="23554" name="Content Placeholder 10">
            <a:extLst>
              <a:ext uri="{FF2B5EF4-FFF2-40B4-BE49-F238E27FC236}">
                <a16:creationId xmlns:a16="http://schemas.microsoft.com/office/drawing/2014/main" id="{EAA742F1-B0F0-4DB4-A243-8491C5416BAC}"/>
              </a:ext>
            </a:extLst>
          </p:cNvPr>
          <p:cNvSpPr>
            <a:spLocks noGrp="1" noChangeArrowheads="1"/>
          </p:cNvSpPr>
          <p:nvPr>
            <p:ph idx="1"/>
          </p:nvPr>
        </p:nvSpPr>
        <p:spPr>
          <a:xfrm>
            <a:off x="609600" y="2133600"/>
            <a:ext cx="7924800" cy="4114800"/>
          </a:xfrm>
        </p:spPr>
        <p:txBody>
          <a:bodyPr/>
          <a:lstStyle/>
          <a:p>
            <a:r>
              <a:rPr lang="en-US" altLang="en-US" dirty="0"/>
              <a:t>First, use quantitative measures to locate a text within a level because they measure dimensions of text complexity.</a:t>
            </a:r>
          </a:p>
          <a:p>
            <a:r>
              <a:rPr lang="en-US" altLang="en-US" dirty="0"/>
              <a:t>Then, use qualitative measures to determine other aspects of text complexity that a computer cannot grasp.</a:t>
            </a:r>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9">
            <a:extLst>
              <a:ext uri="{FF2B5EF4-FFF2-40B4-BE49-F238E27FC236}">
                <a16:creationId xmlns:a16="http://schemas.microsoft.com/office/drawing/2014/main" id="{310C063E-2DB4-480F-8EF3-71BD0F91EF94}"/>
              </a:ext>
            </a:extLst>
          </p:cNvPr>
          <p:cNvSpPr>
            <a:spLocks noGrp="1" noChangeArrowheads="1"/>
          </p:cNvSpPr>
          <p:nvPr>
            <p:ph type="title"/>
          </p:nvPr>
        </p:nvSpPr>
        <p:spPr/>
        <p:txBody>
          <a:bodyPr/>
          <a:lstStyle/>
          <a:p>
            <a:r>
              <a:rPr lang="en-US" altLang="en-US" dirty="0"/>
              <a:t>Role of Professional Judgment</a:t>
            </a:r>
          </a:p>
        </p:txBody>
      </p:sp>
      <p:sp>
        <p:nvSpPr>
          <p:cNvPr id="11" name="Content Placeholder 10">
            <a:extLst>
              <a:ext uri="{FF2B5EF4-FFF2-40B4-BE49-F238E27FC236}">
                <a16:creationId xmlns:a16="http://schemas.microsoft.com/office/drawing/2014/main" id="{0A4D9905-BA32-44EF-9B42-BBC44299226D}"/>
              </a:ext>
            </a:extLst>
          </p:cNvPr>
          <p:cNvSpPr>
            <a:spLocks noGrp="1"/>
          </p:cNvSpPr>
          <p:nvPr>
            <p:ph idx="1"/>
          </p:nvPr>
        </p:nvSpPr>
        <p:spPr>
          <a:xfrm>
            <a:off x="609600" y="1981200"/>
            <a:ext cx="7924800" cy="4267200"/>
          </a:xfrm>
        </p:spPr>
        <p:txBody>
          <a:bodyPr/>
          <a:lstStyle/>
          <a:p>
            <a:pPr marL="358775" indent="-342900">
              <a:lnSpc>
                <a:spcPct val="120000"/>
              </a:lnSpc>
              <a:spcBef>
                <a:spcPts val="1176"/>
              </a:spcBef>
              <a:defRPr/>
            </a:pPr>
            <a:r>
              <a:rPr lang="en-US" dirty="0">
                <a:solidFill>
                  <a:srgbClr val="000000"/>
                </a:solidFill>
              </a:rPr>
              <a:t>Once a text is determined to be at the right level of complexity as determined by quantitative and qualitative measures, consider:</a:t>
            </a:r>
          </a:p>
          <a:p>
            <a:pPr marL="695325" lvl="1" indent="-342900">
              <a:lnSpc>
                <a:spcPct val="120000"/>
              </a:lnSpc>
              <a:spcBef>
                <a:spcPts val="1176"/>
              </a:spcBef>
              <a:defRPr/>
            </a:pPr>
            <a:r>
              <a:rPr lang="en-US" sz="2200" dirty="0">
                <a:solidFill>
                  <a:srgbClr val="000000"/>
                </a:solidFill>
              </a:rPr>
              <a:t>What does the curriculum do with this text to help students read and understand it?</a:t>
            </a:r>
          </a:p>
          <a:p>
            <a:pPr marL="695325" lvl="1" indent="-342900">
              <a:lnSpc>
                <a:spcPct val="120000"/>
              </a:lnSpc>
              <a:spcBef>
                <a:spcPts val="1176"/>
              </a:spcBef>
              <a:defRPr/>
            </a:pPr>
            <a:r>
              <a:rPr lang="en-US" sz="2200" dirty="0">
                <a:solidFill>
                  <a:srgbClr val="000000"/>
                </a:solidFill>
              </a:rPr>
              <a:t>What does the curriculum suggest instructors do to ensure students have access to it?</a:t>
            </a:r>
          </a:p>
          <a:p>
            <a:pP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9">
            <a:extLst>
              <a:ext uri="{FF2B5EF4-FFF2-40B4-BE49-F238E27FC236}">
                <a16:creationId xmlns:a16="http://schemas.microsoft.com/office/drawing/2014/main" id="{FB9ECB02-BF38-407D-9F8C-39C8FD7E35B2}"/>
              </a:ext>
            </a:extLst>
          </p:cNvPr>
          <p:cNvSpPr>
            <a:spLocks noGrp="1" noChangeArrowheads="1"/>
          </p:cNvSpPr>
          <p:nvPr>
            <p:ph type="title"/>
          </p:nvPr>
        </p:nvSpPr>
        <p:spPr/>
        <p:txBody>
          <a:bodyPr/>
          <a:lstStyle/>
          <a:p>
            <a:r>
              <a:rPr lang="en-US" altLang="en-US"/>
              <a:t>Quantitative Analysis Chart for Determining Text Complexity</a:t>
            </a:r>
          </a:p>
        </p:txBody>
      </p:sp>
      <p:pic>
        <p:nvPicPr>
          <p:cNvPr id="27650" name="Content Placeholder 3" descr="Analysis chart">
            <a:extLst>
              <a:ext uri="{FF2B5EF4-FFF2-40B4-BE49-F238E27FC236}">
                <a16:creationId xmlns:a16="http://schemas.microsoft.com/office/drawing/2014/main" id="{BCFB6890-8FE4-48D8-86E9-E9C706526C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1475"/>
          <a:stretch>
            <a:fillRect/>
          </a:stretch>
        </p:blipFill>
        <p:spPr>
          <a:xfrm>
            <a:off x="692150" y="1752600"/>
            <a:ext cx="7759700" cy="4114800"/>
          </a:xfrm>
        </p:spPr>
      </p:pic>
      <p:sp>
        <p:nvSpPr>
          <p:cNvPr id="27651" name="TextBox 1">
            <a:extLst>
              <a:ext uri="{FF2B5EF4-FFF2-40B4-BE49-F238E27FC236}">
                <a16:creationId xmlns:a16="http://schemas.microsoft.com/office/drawing/2014/main" id="{F683594E-02EC-428C-BD02-B45FC078124C}"/>
              </a:ext>
            </a:extLst>
          </p:cNvPr>
          <p:cNvSpPr txBox="1">
            <a:spLocks noChangeArrowheads="1"/>
          </p:cNvSpPr>
          <p:nvPr/>
        </p:nvSpPr>
        <p:spPr bwMode="auto">
          <a:xfrm>
            <a:off x="1981200" y="4724400"/>
            <a:ext cx="15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r>
              <a:rPr lang="en-US" altLang="en-US" sz="1200">
                <a:solidFill>
                  <a:schemeClr val="bg1"/>
                </a:solidFill>
              </a:rPr>
              <a:t>1</a:t>
            </a:r>
          </a:p>
        </p:txBody>
      </p:sp>
      <p:sp>
        <p:nvSpPr>
          <p:cNvPr id="27652" name="TextBox 4">
            <a:extLst>
              <a:ext uri="{FF2B5EF4-FFF2-40B4-BE49-F238E27FC236}">
                <a16:creationId xmlns:a16="http://schemas.microsoft.com/office/drawing/2014/main" id="{25358B06-4679-4F22-B15A-F9F2E950F897}"/>
              </a:ext>
            </a:extLst>
          </p:cNvPr>
          <p:cNvSpPr txBox="1">
            <a:spLocks noChangeArrowheads="1"/>
          </p:cNvSpPr>
          <p:nvPr/>
        </p:nvSpPr>
        <p:spPr bwMode="auto">
          <a:xfrm>
            <a:off x="1981200" y="5286375"/>
            <a:ext cx="15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r>
              <a:rPr lang="en-US" altLang="en-US" sz="1200">
                <a:solidFill>
                  <a:schemeClr val="bg1"/>
                </a:solidFill>
              </a:rPr>
              <a:t>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9">
            <a:extLst>
              <a:ext uri="{FF2B5EF4-FFF2-40B4-BE49-F238E27FC236}">
                <a16:creationId xmlns:a16="http://schemas.microsoft.com/office/drawing/2014/main" id="{DE2FF066-9F31-4AB0-92F5-9F416AE9F623}"/>
              </a:ext>
            </a:extLst>
          </p:cNvPr>
          <p:cNvSpPr>
            <a:spLocks noGrp="1" noChangeArrowheads="1"/>
          </p:cNvSpPr>
          <p:nvPr>
            <p:ph type="title"/>
          </p:nvPr>
        </p:nvSpPr>
        <p:spPr/>
        <p:txBody>
          <a:bodyPr/>
          <a:lstStyle/>
          <a:p>
            <a:r>
              <a:rPr lang="en-US" altLang="en-US"/>
              <a:t>Let’s Chat!</a:t>
            </a:r>
          </a:p>
        </p:txBody>
      </p:sp>
      <p:sp>
        <p:nvSpPr>
          <p:cNvPr id="24578" name="Content Placeholder 10">
            <a:extLst>
              <a:ext uri="{FF2B5EF4-FFF2-40B4-BE49-F238E27FC236}">
                <a16:creationId xmlns:a16="http://schemas.microsoft.com/office/drawing/2014/main" id="{B5E0D6CE-F432-4EC3-9A5F-AC100A8A7DA7}"/>
              </a:ext>
            </a:extLst>
          </p:cNvPr>
          <p:cNvSpPr>
            <a:spLocks noGrp="1" noChangeArrowheads="1"/>
          </p:cNvSpPr>
          <p:nvPr>
            <p:ph idx="1"/>
          </p:nvPr>
        </p:nvSpPr>
        <p:spPr/>
        <p:txBody>
          <a:bodyPr/>
          <a:lstStyle/>
          <a:p>
            <a:pPr marL="0" indent="0">
              <a:spcBef>
                <a:spcPts val="1200"/>
              </a:spcBef>
              <a:spcAft>
                <a:spcPts val="600"/>
              </a:spcAft>
              <a:buFont typeface="Wingdings" panose="05000000000000000000" pitchFamily="2" charset="2"/>
              <a:buNone/>
              <a:defRPr/>
            </a:pPr>
            <a:r>
              <a:rPr lang="en-US" altLang="en-US" dirty="0"/>
              <a:t>For years, it was common practice to match readers and texts. That has changed with</a:t>
            </a:r>
            <a:r>
              <a:rPr lang="en-US" altLang="en-US" i="1" dirty="0"/>
              <a:t> </a:t>
            </a:r>
            <a:r>
              <a:rPr lang="en-US" altLang="en-US" dirty="0"/>
              <a:t>college and career readiness standards. In the group chat, share your answer to this question: </a:t>
            </a:r>
          </a:p>
          <a:p>
            <a:pPr lvl="1">
              <a:spcBef>
                <a:spcPts val="1200"/>
              </a:spcBef>
              <a:spcAft>
                <a:spcPts val="600"/>
              </a:spcAft>
              <a:buClr>
                <a:srgbClr val="FF0000"/>
              </a:buClr>
              <a:buFont typeface="Wingdings" panose="05000000000000000000" pitchFamily="2" charset="2"/>
              <a:buChar char="Ø"/>
              <a:defRPr/>
            </a:pPr>
            <a:r>
              <a:rPr lang="en-US" altLang="en-US" sz="2200" i="1" dirty="0">
                <a:cs typeface="MS PGothic" panose="020B0600070205080204" pitchFamily="34" charset="-128"/>
              </a:rPr>
              <a:t>What should instructors consider now when they prepare to teach texts?</a:t>
            </a:r>
          </a:p>
          <a:p>
            <a:pPr marL="346075" lvl="1" indent="0">
              <a:spcBef>
                <a:spcPts val="1200"/>
              </a:spcBef>
              <a:spcAft>
                <a:spcPts val="600"/>
              </a:spcAft>
              <a:buClr>
                <a:srgbClr val="FF0000"/>
              </a:buClr>
              <a:buFont typeface="Wingdings" panose="05000000000000000000" pitchFamily="2" charset="2"/>
              <a:buNone/>
              <a:defRPr/>
            </a:pPr>
            <a:endParaRPr lang="en-US" altLang="en-US" sz="2200" i="1" dirty="0">
              <a:cs typeface="MS PGothic" panose="020B0600070205080204" pitchFamily="34" charset="-128"/>
            </a:endParaRPr>
          </a:p>
          <a:p>
            <a:pPr marL="346075" lvl="1" indent="0" algn="ctr">
              <a:spcBef>
                <a:spcPts val="1200"/>
              </a:spcBef>
              <a:spcAft>
                <a:spcPts val="600"/>
              </a:spcAft>
              <a:buClr>
                <a:srgbClr val="C00000"/>
              </a:buClr>
              <a:buFont typeface="Wingdings" panose="05000000000000000000" pitchFamily="2" charset="2"/>
              <a:buNone/>
              <a:defRPr/>
            </a:pPr>
            <a:r>
              <a:rPr lang="en-US" altLang="en-US" dirty="0"/>
              <a:t>We’ll ask everyone to hit “enter” at the same time so…</a:t>
            </a:r>
            <a:endParaRPr lang="en-US" altLang="en-US" i="1" dirty="0">
              <a:cs typeface="MS PGothic" panose="020B0600070205080204" pitchFamily="34" charset="-128"/>
            </a:endParaRPr>
          </a:p>
          <a:p>
            <a:pPr marL="9525" indent="0" algn="ctr">
              <a:spcBef>
                <a:spcPts val="1200"/>
              </a:spcBef>
              <a:spcAft>
                <a:spcPts val="600"/>
              </a:spcAft>
              <a:buFont typeface="Wingdings" panose="05000000000000000000" pitchFamily="2" charset="2"/>
              <a:buNone/>
              <a:defRPr/>
            </a:pPr>
            <a:r>
              <a:rPr lang="en-US" altLang="en-US" b="1" i="1" dirty="0">
                <a:solidFill>
                  <a:srgbClr val="C00000"/>
                </a:solidFill>
              </a:rPr>
              <a:t>WAIT to hit “enter”!</a:t>
            </a:r>
            <a:endParaRPr lang="en-US" altLang="en-US" b="1" dirty="0">
              <a:solidFill>
                <a:srgbClr val="C00000"/>
              </a:solidFill>
            </a:endParaRPr>
          </a:p>
          <a:p>
            <a:pPr>
              <a:defRPr/>
            </a:pPr>
            <a:endParaRPr lang="en-US" altLang="en-US" dirty="0"/>
          </a:p>
        </p:txBody>
      </p:sp>
      <p:pic>
        <p:nvPicPr>
          <p:cNvPr id="29699" name="Picture 2">
            <a:extLst>
              <a:ext uri="{FF2B5EF4-FFF2-40B4-BE49-F238E27FC236}">
                <a16:creationId xmlns:a16="http://schemas.microsoft.com/office/drawing/2014/main" id="{C3FCB410-3EAE-4EA6-A06A-F017F4CAA9C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27025"/>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4">
            <a:extLst>
              <a:ext uri="{FF2B5EF4-FFF2-40B4-BE49-F238E27FC236}">
                <a16:creationId xmlns:a16="http://schemas.microsoft.com/office/drawing/2014/main" id="{7370C352-0463-4762-B688-98291462E83F}"/>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Content Alignment Criteria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9">
            <a:extLst>
              <a:ext uri="{FF2B5EF4-FFF2-40B4-BE49-F238E27FC236}">
                <a16:creationId xmlns:a16="http://schemas.microsoft.com/office/drawing/2014/main" id="{43C6113F-88DD-4B1F-B56E-BD50BC673E7F}"/>
              </a:ext>
            </a:extLst>
          </p:cNvPr>
          <p:cNvSpPr>
            <a:spLocks noGrp="1" noChangeArrowheads="1"/>
          </p:cNvSpPr>
          <p:nvPr>
            <p:ph type="title"/>
          </p:nvPr>
        </p:nvSpPr>
        <p:spPr/>
        <p:txBody>
          <a:bodyPr/>
          <a:lstStyle/>
          <a:p>
            <a:r>
              <a:rPr lang="en-US" altLang="en-US"/>
              <a:t>Dimension 1: Content Criterion 1</a:t>
            </a:r>
          </a:p>
        </p:txBody>
      </p:sp>
      <p:sp>
        <p:nvSpPr>
          <p:cNvPr id="33794" name="Content Placeholder 10">
            <a:extLst>
              <a:ext uri="{FF2B5EF4-FFF2-40B4-BE49-F238E27FC236}">
                <a16:creationId xmlns:a16="http://schemas.microsoft.com/office/drawing/2014/main" id="{EC7239E3-CFB8-4978-B0EE-D8B45DEC12E2}"/>
              </a:ext>
            </a:extLst>
          </p:cNvPr>
          <p:cNvSpPr>
            <a:spLocks noGrp="1" noChangeArrowheads="1"/>
          </p:cNvSpPr>
          <p:nvPr>
            <p:ph idx="1"/>
          </p:nvPr>
        </p:nvSpPr>
        <p:spPr/>
        <p:txBody>
          <a:bodyPr/>
          <a:lstStyle/>
          <a:p>
            <a:pPr marL="0" indent="0">
              <a:spcAft>
                <a:spcPts val="400"/>
              </a:spcAft>
              <a:buFont typeface="Wingdings" panose="05000000000000000000" pitchFamily="2" charset="2"/>
              <a:buNone/>
            </a:pPr>
            <a:r>
              <a:rPr lang="en-US" altLang="en-US" dirty="0"/>
              <a:t>Curriculum includes anchor texts—central reading texts—that are complex according to quantitative and qualitative analyses.</a:t>
            </a:r>
          </a:p>
          <a:p>
            <a:pPr marL="0" indent="0">
              <a:spcBef>
                <a:spcPct val="0"/>
              </a:spcBef>
              <a:spcAft>
                <a:spcPts val="400"/>
              </a:spcAft>
              <a:buFont typeface="Wingdings" panose="05000000000000000000" pitchFamily="2" charset="2"/>
              <a:buNone/>
            </a:pPr>
            <a:endParaRPr lang="en-US" altLang="en-US" b="1" dirty="0"/>
          </a:p>
          <a:p>
            <a:pPr marL="0" indent="0">
              <a:spcBef>
                <a:spcPct val="0"/>
              </a:spcBef>
              <a:spcAft>
                <a:spcPts val="400"/>
              </a:spcAft>
              <a:buFont typeface="Wingdings" panose="05000000000000000000" pitchFamily="2" charset="2"/>
              <a:buNone/>
            </a:pPr>
            <a:r>
              <a:rPr lang="en-US" altLang="en-US" b="1" dirty="0"/>
              <a:t>Ask Yourself:</a:t>
            </a:r>
            <a:endParaRPr lang="en-US" altLang="en-US" dirty="0"/>
          </a:p>
          <a:p>
            <a:pPr lvl="1">
              <a:spcBef>
                <a:spcPts val="1125"/>
              </a:spcBef>
              <a:spcAft>
                <a:spcPts val="600"/>
              </a:spcAft>
            </a:pPr>
            <a:r>
              <a:rPr lang="en-US" altLang="en-US" sz="2200" i="1" dirty="0">
                <a:cs typeface="MS PGothic" panose="020B0600070205080204" pitchFamily="34" charset="-128"/>
              </a:rPr>
              <a:t>Do the anchor texts fall within the level-specific complexity range? </a:t>
            </a:r>
          </a:p>
          <a:p>
            <a:pPr lvl="1">
              <a:spcBef>
                <a:spcPts val="1125"/>
              </a:spcBef>
              <a:spcAft>
                <a:spcPts val="600"/>
              </a:spcAft>
            </a:pPr>
            <a:r>
              <a:rPr lang="en-US" altLang="en-US" sz="2200" i="1" dirty="0">
                <a:cs typeface="MS PGothic" panose="020B0600070205080204" pitchFamily="34" charset="-128"/>
              </a:rPr>
              <a:t>Does the curriculum spend most instructional time on these texts?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9">
            <a:extLst>
              <a:ext uri="{FF2B5EF4-FFF2-40B4-BE49-F238E27FC236}">
                <a16:creationId xmlns:a16="http://schemas.microsoft.com/office/drawing/2014/main" id="{30F255DC-9E9F-4071-BD77-CA34775855FA}"/>
              </a:ext>
            </a:extLst>
          </p:cNvPr>
          <p:cNvSpPr>
            <a:spLocks noGrp="1" noChangeArrowheads="1"/>
          </p:cNvSpPr>
          <p:nvPr>
            <p:ph type="title"/>
          </p:nvPr>
        </p:nvSpPr>
        <p:spPr/>
        <p:txBody>
          <a:bodyPr/>
          <a:lstStyle/>
          <a:p>
            <a:r>
              <a:rPr lang="en-US" altLang="en-US"/>
              <a:t>Dimension 1: Content Criterion 2</a:t>
            </a:r>
          </a:p>
        </p:txBody>
      </p:sp>
      <p:sp>
        <p:nvSpPr>
          <p:cNvPr id="30722" name="Content Placeholder 10">
            <a:extLst>
              <a:ext uri="{FF2B5EF4-FFF2-40B4-BE49-F238E27FC236}">
                <a16:creationId xmlns:a16="http://schemas.microsoft.com/office/drawing/2014/main" id="{960DA976-615C-4E3B-93F9-01EBECCAE63B}"/>
              </a:ext>
            </a:extLst>
          </p:cNvPr>
          <p:cNvSpPr>
            <a:spLocks noGrp="1" noChangeArrowheads="1"/>
          </p:cNvSpPr>
          <p:nvPr>
            <p:ph idx="1"/>
          </p:nvPr>
        </p:nvSpPr>
        <p:spPr/>
        <p:txBody>
          <a:bodyPr/>
          <a:lstStyle/>
          <a:p>
            <a:pPr marL="0" indent="0">
              <a:buFont typeface="Wingdings" panose="05000000000000000000" pitchFamily="2" charset="2"/>
              <a:buNone/>
              <a:defRPr/>
            </a:pPr>
            <a:r>
              <a:rPr lang="en-US" altLang="en-US" dirty="0"/>
              <a:t>At least 50 percent of the anchor or central reading texts included in the curriculum are nonfiction.</a:t>
            </a:r>
          </a:p>
          <a:p>
            <a:pPr marL="0" indent="0">
              <a:buFont typeface="Wingdings" panose="05000000000000000000" pitchFamily="2" charset="2"/>
              <a:buNone/>
              <a:defRPr/>
            </a:pPr>
            <a:endParaRPr lang="en-US" altLang="en-US" b="1" dirty="0"/>
          </a:p>
          <a:p>
            <a:pPr marL="0" indent="0">
              <a:spcBef>
                <a:spcPct val="0"/>
              </a:spcBef>
              <a:buFont typeface="Wingdings" panose="05000000000000000000" pitchFamily="2" charset="2"/>
              <a:buNone/>
              <a:defRPr/>
            </a:pPr>
            <a:r>
              <a:rPr lang="en-US" altLang="en-US" b="1" dirty="0"/>
              <a:t>Ask Yourself:</a:t>
            </a:r>
          </a:p>
          <a:p>
            <a:pPr marL="466725" lvl="1" indent="-219075">
              <a:spcBef>
                <a:spcPts val="1128"/>
              </a:spcBef>
              <a:spcAft>
                <a:spcPts val="600"/>
              </a:spcAft>
              <a:defRPr/>
            </a:pPr>
            <a:r>
              <a:rPr lang="en-US" altLang="en-US" sz="2200" i="1" dirty="0">
                <a:cs typeface="MS PGothic" panose="020B0600070205080204" pitchFamily="34" charset="-128"/>
              </a:rPr>
              <a:t>Does the curriculum include a list of texts used in the curriculum so you can evaluate the balance of fiction and nonfiction?</a:t>
            </a:r>
          </a:p>
          <a:p>
            <a:pPr marL="466725" lvl="1" indent="-219075">
              <a:spcBef>
                <a:spcPts val="1128"/>
              </a:spcBef>
              <a:spcAft>
                <a:spcPts val="600"/>
              </a:spcAft>
              <a:defRPr/>
            </a:pPr>
            <a:r>
              <a:rPr lang="en-US" sz="2200" i="1" dirty="0"/>
              <a:t>Do the texts include a range of content-rich informational texts in science and history?</a:t>
            </a:r>
          </a:p>
          <a:p>
            <a:pPr marL="0" lvl="1" indent="0">
              <a:buFont typeface="Wingdings" panose="05000000000000000000" pitchFamily="2" charset="2"/>
              <a:buNone/>
              <a:defRPr/>
            </a:pPr>
            <a:endParaRPr lang="en-US" altLang="en-US" i="1" dirty="0">
              <a:cs typeface="MS PGothic" panose="020B0600070205080204" pitchFamily="34" charset="-128"/>
            </a:endParaRPr>
          </a:p>
          <a:p>
            <a:pPr marL="0" indent="0">
              <a:buFont typeface="Wingdings" panose="05000000000000000000" pitchFamily="2" charset="2"/>
              <a:buNone/>
              <a:defRPr/>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9">
            <a:extLst>
              <a:ext uri="{FF2B5EF4-FFF2-40B4-BE49-F238E27FC236}">
                <a16:creationId xmlns:a16="http://schemas.microsoft.com/office/drawing/2014/main" id="{0B0C8D7E-6D09-44B6-9DE2-AAC29FAB6905}"/>
              </a:ext>
            </a:extLst>
          </p:cNvPr>
          <p:cNvSpPr>
            <a:spLocks noGrp="1" noChangeArrowheads="1"/>
          </p:cNvSpPr>
          <p:nvPr>
            <p:ph type="title"/>
          </p:nvPr>
        </p:nvSpPr>
        <p:spPr/>
        <p:txBody>
          <a:bodyPr/>
          <a:lstStyle/>
          <a:p>
            <a:r>
              <a:rPr lang="en-US" altLang="en-US"/>
              <a:t>Dimension 1: Content Criterion 3</a:t>
            </a:r>
          </a:p>
        </p:txBody>
      </p:sp>
      <p:sp>
        <p:nvSpPr>
          <p:cNvPr id="32770" name="Content Placeholder 10">
            <a:extLst>
              <a:ext uri="{FF2B5EF4-FFF2-40B4-BE49-F238E27FC236}">
                <a16:creationId xmlns:a16="http://schemas.microsoft.com/office/drawing/2014/main" id="{FB4BDD47-C132-4554-BBE0-4A9D5AFDBAD6}"/>
              </a:ext>
            </a:extLst>
          </p:cNvPr>
          <p:cNvSpPr>
            <a:spLocks noGrp="1" noChangeArrowheads="1"/>
          </p:cNvSpPr>
          <p:nvPr>
            <p:ph idx="1"/>
          </p:nvPr>
        </p:nvSpPr>
        <p:spPr>
          <a:xfrm>
            <a:off x="609600" y="1600200"/>
            <a:ext cx="8153400" cy="4648200"/>
          </a:xfrm>
        </p:spPr>
        <p:txBody>
          <a:bodyPr/>
          <a:lstStyle/>
          <a:p>
            <a:pPr marL="0" indent="0">
              <a:buFont typeface="Wingdings" panose="05000000000000000000" pitchFamily="2" charset="2"/>
              <a:buNone/>
              <a:defRPr/>
            </a:pPr>
            <a:r>
              <a:rPr lang="en-US" dirty="0"/>
              <a:t>Curriculum provides repeated encounters with challenging content-rich complex texts—each time with a different purpose—to promote understanding.*</a:t>
            </a:r>
          </a:p>
          <a:p>
            <a:pPr marL="0" indent="0">
              <a:buFont typeface="Wingdings" panose="05000000000000000000" pitchFamily="2" charset="2"/>
              <a:buNone/>
              <a:defRPr/>
            </a:pPr>
            <a:endParaRPr lang="en-US" altLang="en-US" sz="800" b="1" dirty="0"/>
          </a:p>
          <a:p>
            <a:pPr marL="0" indent="0">
              <a:spcBef>
                <a:spcPts val="1200"/>
              </a:spcBef>
              <a:spcAft>
                <a:spcPts val="600"/>
              </a:spcAft>
              <a:buFont typeface="Wingdings" panose="05000000000000000000" pitchFamily="2" charset="2"/>
              <a:buNone/>
              <a:defRPr/>
            </a:pPr>
            <a:r>
              <a:rPr lang="en-US" altLang="en-US" b="1" dirty="0"/>
              <a:t>Ask Yourself:</a:t>
            </a:r>
          </a:p>
          <a:p>
            <a:pPr marL="466725" indent="-219075">
              <a:spcBef>
                <a:spcPts val="1200"/>
              </a:spcBef>
              <a:spcAft>
                <a:spcPts val="600"/>
              </a:spcAft>
              <a:defRPr/>
            </a:pPr>
            <a:r>
              <a:rPr lang="en-US" i="1" dirty="0"/>
              <a:t>Does the curriculum require learners to engage with texts through rereading, answering sequences of text-dependent questions, and other text-based tasks? </a:t>
            </a:r>
          </a:p>
          <a:p>
            <a:pPr marL="466725" lvl="1" indent="-219075">
              <a:spcBef>
                <a:spcPts val="1200"/>
              </a:spcBef>
              <a:spcAft>
                <a:spcPts val="600"/>
              </a:spcAft>
              <a:defRPr/>
            </a:pPr>
            <a:r>
              <a:rPr lang="en-US" sz="2200" i="1" dirty="0"/>
              <a:t>Are the questions sequenced to help build an understanding of the text or only to practice a specific reading strategy?</a:t>
            </a:r>
          </a:p>
        </p:txBody>
      </p:sp>
      <p:cxnSp>
        <p:nvCxnSpPr>
          <p:cNvPr id="4" name="Straight Arrow Connector 3">
            <a:extLst>
              <a:ext uri="{FF2B5EF4-FFF2-40B4-BE49-F238E27FC236}">
                <a16:creationId xmlns:a16="http://schemas.microsoft.com/office/drawing/2014/main" id="{79734AE8-CCFB-BFB9-EBB0-406A5BF935FB}"/>
              </a:ext>
              <a:ext uri="{C183D7F6-B498-43B3-948B-1728B52AA6E4}">
                <adec:decorative xmlns:adec="http://schemas.microsoft.com/office/drawing/2017/decorative" val="1"/>
              </a:ext>
            </a:extLst>
          </p:cNvPr>
          <p:cNvCxnSpPr>
            <a:cxnSpLocks/>
          </p:cNvCxnSpPr>
          <p:nvPr/>
        </p:nvCxnSpPr>
        <p:spPr bwMode="auto">
          <a:xfrm flipH="1">
            <a:off x="5562600" y="2438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9">
            <a:extLst>
              <a:ext uri="{FF2B5EF4-FFF2-40B4-BE49-F238E27FC236}">
                <a16:creationId xmlns:a16="http://schemas.microsoft.com/office/drawing/2014/main" id="{DAAD77E6-E428-44AE-BFBE-CCA0F331F82F}"/>
              </a:ext>
            </a:extLst>
          </p:cNvPr>
          <p:cNvSpPr>
            <a:spLocks noGrp="1" noChangeArrowheads="1"/>
          </p:cNvSpPr>
          <p:nvPr>
            <p:ph type="title"/>
          </p:nvPr>
        </p:nvSpPr>
        <p:spPr/>
        <p:txBody>
          <a:bodyPr/>
          <a:lstStyle/>
          <a:p>
            <a:r>
              <a:rPr lang="en-US" altLang="en-US"/>
              <a:t>Rating for Content Alignment</a:t>
            </a:r>
          </a:p>
        </p:txBody>
      </p:sp>
      <p:sp>
        <p:nvSpPr>
          <p:cNvPr id="11" name="Content Placeholder 10">
            <a:extLst>
              <a:ext uri="{FF2B5EF4-FFF2-40B4-BE49-F238E27FC236}">
                <a16:creationId xmlns:a16="http://schemas.microsoft.com/office/drawing/2014/main" id="{40D87E63-DBE5-4FDD-A1A4-A9C5A8720D19}"/>
              </a:ext>
            </a:extLst>
          </p:cNvPr>
          <p:cNvSpPr>
            <a:spLocks noGrp="1"/>
          </p:cNvSpPr>
          <p:nvPr>
            <p:ph idx="1"/>
          </p:nvPr>
        </p:nvSpPr>
        <p:spPr>
          <a:xfrm>
            <a:off x="609600" y="1981200"/>
            <a:ext cx="7924800" cy="4267200"/>
          </a:xfrm>
        </p:spPr>
        <p:txBody>
          <a:bodyPr/>
          <a:lstStyle/>
          <a:p>
            <a:pPr marL="0" indent="0">
              <a:spcBef>
                <a:spcPts val="1200"/>
              </a:spcBef>
              <a:spcAft>
                <a:spcPts val="1200"/>
              </a:spcAft>
              <a:buFont typeface="Wingdings" panose="05000000000000000000" pitchFamily="2" charset="2"/>
              <a:buNone/>
              <a:defRPr/>
            </a:pPr>
            <a:r>
              <a:rPr lang="en-US" altLang="en-US" b="1" dirty="0"/>
              <a:t>2 Points:</a:t>
            </a:r>
            <a:r>
              <a:rPr lang="en-US" altLang="en-US" dirty="0"/>
              <a:t> Most or all of the components of the content criteria are present.</a:t>
            </a:r>
          </a:p>
          <a:p>
            <a:pPr marL="0" indent="0">
              <a:spcBef>
                <a:spcPts val="1200"/>
              </a:spcBef>
              <a:spcAft>
                <a:spcPts val="1200"/>
              </a:spcAft>
              <a:buFont typeface="Wingdings" panose="05000000000000000000" pitchFamily="2" charset="2"/>
              <a:buNone/>
              <a:defRPr/>
            </a:pPr>
            <a:r>
              <a:rPr lang="en-US" altLang="en-US" b="1" dirty="0"/>
              <a:t>1 Point:</a:t>
            </a:r>
            <a:r>
              <a:rPr lang="en-US" altLang="en-US" dirty="0"/>
              <a:t> Some components of the content criteria are present.</a:t>
            </a:r>
          </a:p>
          <a:p>
            <a:pPr marL="0" indent="0">
              <a:spcBef>
                <a:spcPts val="1200"/>
              </a:spcBef>
              <a:spcAft>
                <a:spcPts val="1200"/>
              </a:spcAft>
              <a:buFont typeface="Wingdings" panose="05000000000000000000" pitchFamily="2" charset="2"/>
              <a:buNone/>
              <a:defRPr/>
            </a:pPr>
            <a:r>
              <a:rPr lang="en-US" altLang="en-US" b="1" dirty="0"/>
              <a:t>0 Points:</a:t>
            </a:r>
            <a:r>
              <a:rPr lang="en-US" altLang="en-US" dirty="0"/>
              <a:t> Few or no components of the content criteria are present.</a:t>
            </a:r>
          </a:p>
          <a:p>
            <a:pPr>
              <a:defRPr/>
            </a:pPr>
            <a:endParaRPr lang="en-US" dirty="0"/>
          </a:p>
        </p:txBody>
      </p:sp>
      <p:cxnSp>
        <p:nvCxnSpPr>
          <p:cNvPr id="4" name="Straight Connector 3">
            <a:extLst>
              <a:ext uri="{FF2B5EF4-FFF2-40B4-BE49-F238E27FC236}">
                <a16:creationId xmlns:a16="http://schemas.microsoft.com/office/drawing/2014/main" id="{35BCC701-BA55-5E45-69A0-5C4998CFC785}"/>
              </a:ext>
              <a:ext uri="{C183D7F6-B498-43B3-948B-1728B52AA6E4}">
                <adec:decorative xmlns:adec="http://schemas.microsoft.com/office/drawing/2017/decorative" val="1"/>
              </a:ext>
            </a:extLst>
          </p:cNvPr>
          <p:cNvCxnSpPr>
            <a:cxnSpLocks/>
          </p:cNvCxnSpPr>
          <p:nvPr/>
        </p:nvCxnSpPr>
        <p:spPr bwMode="auto">
          <a:xfrm>
            <a:off x="1981200" y="2362200"/>
            <a:ext cx="129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629BBF68-7EF0-1522-FE22-B02C449BAAA3}"/>
              </a:ext>
              <a:ext uri="{C183D7F6-B498-43B3-948B-1728B52AA6E4}">
                <adec:decorative xmlns:adec="http://schemas.microsoft.com/office/drawing/2017/decorative" val="1"/>
              </a:ext>
            </a:extLst>
          </p:cNvPr>
          <p:cNvCxnSpPr>
            <a:cxnSpLocks/>
          </p:cNvCxnSpPr>
          <p:nvPr/>
        </p:nvCxnSpPr>
        <p:spPr bwMode="auto">
          <a:xfrm>
            <a:off x="1828800" y="3352800"/>
            <a:ext cx="73183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758DE94B-A3A6-D7DB-AC94-2AFD1844D808}"/>
              </a:ext>
              <a:ext uri="{C183D7F6-B498-43B3-948B-1728B52AA6E4}">
                <adec:decorative xmlns:adec="http://schemas.microsoft.com/office/drawing/2017/decorative" val="1"/>
              </a:ext>
            </a:extLst>
          </p:cNvPr>
          <p:cNvCxnSpPr>
            <a:cxnSpLocks/>
          </p:cNvCxnSpPr>
          <p:nvPr/>
        </p:nvCxnSpPr>
        <p:spPr bwMode="auto">
          <a:xfrm>
            <a:off x="1981200" y="3962400"/>
            <a:ext cx="129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9">
            <a:extLst>
              <a:ext uri="{FF2B5EF4-FFF2-40B4-BE49-F238E27FC236}">
                <a16:creationId xmlns:a16="http://schemas.microsoft.com/office/drawing/2014/main" id="{80FDD503-3F24-43AA-871A-EAE1EC827102}"/>
              </a:ext>
            </a:extLst>
          </p:cNvPr>
          <p:cNvSpPr>
            <a:spLocks noGrp="1" noChangeArrowheads="1"/>
          </p:cNvSpPr>
          <p:nvPr>
            <p:ph type="title"/>
          </p:nvPr>
        </p:nvSpPr>
        <p:spPr/>
        <p:txBody>
          <a:bodyPr/>
          <a:lstStyle/>
          <a:p>
            <a:r>
              <a:rPr lang="en-US" altLang="en-US"/>
              <a:t>Breakout: 45 minutes</a:t>
            </a:r>
          </a:p>
        </p:txBody>
      </p:sp>
      <p:sp>
        <p:nvSpPr>
          <p:cNvPr id="11" name="Content Placeholder 10">
            <a:extLst>
              <a:ext uri="{FF2B5EF4-FFF2-40B4-BE49-F238E27FC236}">
                <a16:creationId xmlns:a16="http://schemas.microsoft.com/office/drawing/2014/main" id="{F0248D37-E616-49DE-983B-8A5BBE3E633C}"/>
              </a:ext>
            </a:extLst>
          </p:cNvPr>
          <p:cNvSpPr>
            <a:spLocks noGrp="1"/>
          </p:cNvSpPr>
          <p:nvPr>
            <p:ph idx="1"/>
          </p:nvPr>
        </p:nvSpPr>
        <p:spPr/>
        <p:txBody>
          <a:bodyPr/>
          <a:lstStyle/>
          <a:p>
            <a:pPr marL="0" indent="0">
              <a:buFont typeface="Wingdings" panose="05000000000000000000" pitchFamily="2" charset="2"/>
              <a:buNone/>
              <a:defRPr/>
            </a:pPr>
            <a:r>
              <a:rPr lang="en-US" altLang="en-US" dirty="0"/>
              <a:t>Your turn to work with your team:</a:t>
            </a:r>
          </a:p>
          <a:p>
            <a:pPr>
              <a:spcBef>
                <a:spcPts val="1200"/>
              </a:spcBef>
              <a:spcAft>
                <a:spcPts val="600"/>
              </a:spcAft>
              <a:defRPr/>
            </a:pPr>
            <a:r>
              <a:rPr lang="en-US" dirty="0">
                <a:cs typeface="Arial" panose="020B0604020202020204" pitchFamily="34" charset="0"/>
              </a:rPr>
              <a:t>Examine the evidence in the curriculum for each of the content criteria for Dimension 1.</a:t>
            </a:r>
          </a:p>
          <a:p>
            <a:pPr>
              <a:defRPr/>
            </a:pPr>
            <a:r>
              <a:rPr lang="en-US" altLang="en-US" dirty="0"/>
              <a:t>Check the content criteria that are evident and cite in your notes where you found evidence.</a:t>
            </a:r>
          </a:p>
          <a:p>
            <a:pPr>
              <a:defRPr/>
            </a:pPr>
            <a:r>
              <a:rPr lang="en-US" altLang="en-US" dirty="0"/>
              <a:t>Discuss the evidence you found for all the content criteria with your team and agree upon a rating for the </a:t>
            </a:r>
            <a:r>
              <a:rPr lang="en-US" altLang="ja-JP" dirty="0"/>
              <a:t>dimension.</a:t>
            </a:r>
          </a:p>
          <a:p>
            <a:pPr>
              <a:defRPr/>
            </a:pPr>
            <a:r>
              <a:rPr lang="en-US" dirty="0"/>
              <a:t>When we reconvene, we will ask you to share comparisons of your rating, criteria checks, substantiations, and commentary.</a:t>
            </a:r>
            <a:endParaRPr lang="en-US" altLang="en-US" dirty="0">
              <a:cs typeface="Arial" panose="020B0604020202020204" pitchFamily="34" charset="0"/>
            </a:endParaRPr>
          </a:p>
          <a:p>
            <a:pPr marL="0" indent="0">
              <a:buFont typeface="Wingdings" panose="05000000000000000000" pitchFamily="2" charset="2"/>
              <a:buNone/>
              <a:defRPr/>
            </a:pPr>
            <a:endParaRPr lang="en-US" altLang="en-US" dirty="0"/>
          </a:p>
        </p:txBody>
      </p:sp>
      <p:pic>
        <p:nvPicPr>
          <p:cNvPr id="41987" name="Graphic 5" descr="Customer review">
            <a:extLst>
              <a:ext uri="{FF2B5EF4-FFF2-40B4-BE49-F238E27FC236}">
                <a16:creationId xmlns:a16="http://schemas.microsoft.com/office/drawing/2014/main" id="{32CA0EA6-4C4F-4682-BAB9-CD93A1B27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59408EF0-7902-4BF5-A671-FA024430464A}"/>
              </a:ext>
            </a:extLst>
          </p:cNvPr>
          <p:cNvSpPr>
            <a:spLocks noGrp="1" noChangeArrowheads="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9">
            <a:extLst>
              <a:ext uri="{FF2B5EF4-FFF2-40B4-BE49-F238E27FC236}">
                <a16:creationId xmlns:a16="http://schemas.microsoft.com/office/drawing/2014/main" id="{884219C6-CC76-493A-AEB1-4299A058BD9F}"/>
              </a:ext>
            </a:extLst>
          </p:cNvPr>
          <p:cNvSpPr>
            <a:spLocks noGrp="1" noChangeArrowheads="1"/>
          </p:cNvSpPr>
          <p:nvPr>
            <p:ph type="title"/>
          </p:nvPr>
        </p:nvSpPr>
        <p:spPr/>
        <p:txBody>
          <a:bodyPr/>
          <a:lstStyle/>
          <a:p>
            <a:r>
              <a:rPr lang="en-US" altLang="en-US"/>
              <a:t>Breakout Materials</a:t>
            </a:r>
          </a:p>
        </p:txBody>
      </p:sp>
      <p:sp>
        <p:nvSpPr>
          <p:cNvPr id="44034" name="Content Placeholder 10">
            <a:extLst>
              <a:ext uri="{FF2B5EF4-FFF2-40B4-BE49-F238E27FC236}">
                <a16:creationId xmlns:a16="http://schemas.microsoft.com/office/drawing/2014/main" id="{76377721-6997-44F7-BA73-7D372FF0AC32}"/>
              </a:ext>
            </a:extLst>
          </p:cNvPr>
          <p:cNvSpPr>
            <a:spLocks noGrp="1" noChangeArrowheads="1"/>
          </p:cNvSpPr>
          <p:nvPr>
            <p:ph idx="1"/>
          </p:nvPr>
        </p:nvSpPr>
        <p:spPr>
          <a:xfrm>
            <a:off x="609600" y="1905000"/>
            <a:ext cx="7924800" cy="4343400"/>
          </a:xfrm>
        </p:spPr>
        <p:txBody>
          <a:bodyPr/>
          <a:lstStyle/>
          <a:p>
            <a:r>
              <a:rPr lang="en-US" altLang="en-US" dirty="0"/>
              <a:t>Your copy of the Participant Workbook (p. 2)</a:t>
            </a:r>
          </a:p>
          <a:p>
            <a:r>
              <a:rPr lang="en-US" altLang="en-US" dirty="0"/>
              <a:t>Curriculum: EL Education </a:t>
            </a:r>
          </a:p>
          <a:p>
            <a:r>
              <a:rPr lang="en-US" altLang="en-US" dirty="0"/>
              <a:t>Resources:</a:t>
            </a:r>
          </a:p>
          <a:p>
            <a:pPr lvl="1"/>
            <a:r>
              <a:rPr lang="en-US" altLang="en-US" sz="2200" dirty="0">
                <a:cs typeface="MS PGothic" panose="020B0600070205080204" pitchFamily="34" charset="-128"/>
              </a:rPr>
              <a:t>Text Analyses of </a:t>
            </a:r>
            <a:r>
              <a:rPr lang="en-US" altLang="en-US" sz="2200" i="1" dirty="0">
                <a:cs typeface="MS PGothic" panose="020B0600070205080204" pitchFamily="34" charset="-128"/>
              </a:rPr>
              <a:t>Esperanza Rising</a:t>
            </a:r>
          </a:p>
          <a:p>
            <a:pPr lvl="1"/>
            <a:r>
              <a:rPr lang="en-US" altLang="en-US" sz="2200" dirty="0">
                <a:cs typeface="MS PGothic" panose="020B0600070205080204" pitchFamily="34" charset="-128"/>
              </a:rPr>
              <a:t>Teacher Guide</a:t>
            </a:r>
            <a:endParaRPr lang="en-US" altLang="en-US" sz="2200" i="1" dirty="0">
              <a:cs typeface="MS PGothic" panose="020B0600070205080204" pitchFamily="34" charset="-128"/>
            </a:endParaRPr>
          </a:p>
          <a:p>
            <a:pPr lvl="1"/>
            <a:r>
              <a:rPr lang="en-US" altLang="en-US" sz="2200" dirty="0">
                <a:cs typeface="MS PGothic" panose="020B0600070205080204" pitchFamily="34" charset="-128"/>
              </a:rPr>
              <a:t>Teacher Supporting Materials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4">
            <a:extLst>
              <a:ext uri="{FF2B5EF4-FFF2-40B4-BE49-F238E27FC236}">
                <a16:creationId xmlns:a16="http://schemas.microsoft.com/office/drawing/2014/main" id="{E238B1D1-AE66-4245-A6D3-5D5DC190FCA4}"/>
              </a:ext>
            </a:extLst>
          </p:cNvPr>
          <p:cNvSpPr>
            <a:spLocks noGrp="1" noChangeArrowheads="1"/>
          </p:cNvSpPr>
          <p:nvPr>
            <p:ph type="title" idx="4294967295"/>
          </p:nvPr>
        </p:nvSpPr>
        <p:spPr bwMode="auto">
          <a:xfrm>
            <a:off x="722313" y="2133600"/>
            <a:ext cx="77358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C5EDD6A4-13CC-4EBE-8B95-2A03ED6B14DC}"/>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DE77F19F-E63E-450D-9C93-9CBCB9CBAE55}"/>
              </a:ext>
            </a:extLst>
          </p:cNvPr>
          <p:cNvSpPr>
            <a:spLocks noGrp="1"/>
          </p:cNvSpPr>
          <p:nvPr>
            <p:ph idx="1"/>
          </p:nvPr>
        </p:nvSpPr>
        <p:spPr>
          <a:xfrm>
            <a:off x="304800" y="1524000"/>
            <a:ext cx="8534400" cy="5029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1 Content Alignment</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content criteria are present.</a:t>
            </a:r>
          </a:p>
          <a:p>
            <a:pPr marL="346075" lvl="1" indent="0">
              <a:buFont typeface="Wingdings" panose="05000000000000000000" pitchFamily="2" charset="2"/>
              <a:buNone/>
              <a:defRPr/>
            </a:pPr>
            <a:endParaRPr lang="en-US" sz="2200" dirty="0"/>
          </a:p>
          <a:p>
            <a:pPr marL="346075" lvl="1" indent="0">
              <a:buFont typeface="Wingdings" panose="05000000000000000000" pitchFamily="2" charset="2"/>
              <a:buNone/>
              <a:defRPr/>
            </a:pPr>
            <a:endParaRPr lang="en-US" sz="2200" dirty="0"/>
          </a:p>
        </p:txBody>
      </p:sp>
      <p:pic>
        <p:nvPicPr>
          <p:cNvPr id="48131" name="Picture 4">
            <a:extLst>
              <a:ext uri="{FF2B5EF4-FFF2-40B4-BE49-F238E27FC236}">
                <a16:creationId xmlns:a16="http://schemas.microsoft.com/office/drawing/2014/main" id="{C9B851B6-5768-4DAA-B04C-2B526E13EF1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C8338D8F-D1F6-4DBF-968B-342B479B448E}"/>
              </a:ext>
              <a:ext uri="{C183D7F6-B498-43B3-948B-1728B52AA6E4}">
                <adec:decorative xmlns:adec="http://schemas.microsoft.com/office/drawing/2017/decorative" val="1"/>
              </a:ext>
            </a:extLst>
          </p:cNvPr>
          <p:cNvCxnSpPr>
            <a:cxnSpLocks/>
          </p:cNvCxnSpPr>
          <p:nvPr/>
        </p:nvCxnSpPr>
        <p:spPr bwMode="auto">
          <a:xfrm>
            <a:off x="2362200" y="2895600"/>
            <a:ext cx="129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170A1F53-2A06-49BA-B720-A3B42A24D300}"/>
              </a:ext>
              <a:ext uri="{C183D7F6-B498-43B3-948B-1728B52AA6E4}">
                <adec:decorative xmlns:adec="http://schemas.microsoft.com/office/drawing/2017/decorative" val="1"/>
              </a:ext>
            </a:extLst>
          </p:cNvPr>
          <p:cNvCxnSpPr>
            <a:cxnSpLocks/>
          </p:cNvCxnSpPr>
          <p:nvPr/>
        </p:nvCxnSpPr>
        <p:spPr bwMode="auto">
          <a:xfrm>
            <a:off x="2209800" y="3733800"/>
            <a:ext cx="73183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E59EE032-8484-4DD8-BDB6-9B46244AE3BB}"/>
              </a:ext>
              <a:ext uri="{C183D7F6-B498-43B3-948B-1728B52AA6E4}">
                <adec:decorative xmlns:adec="http://schemas.microsoft.com/office/drawing/2017/decorative" val="1"/>
              </a:ext>
            </a:extLst>
          </p:cNvPr>
          <p:cNvCxnSpPr>
            <a:cxnSpLocks/>
          </p:cNvCxnSpPr>
          <p:nvPr/>
        </p:nvCxnSpPr>
        <p:spPr bwMode="auto">
          <a:xfrm>
            <a:off x="2362200" y="4648200"/>
            <a:ext cx="129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9">
            <a:extLst>
              <a:ext uri="{FF2B5EF4-FFF2-40B4-BE49-F238E27FC236}">
                <a16:creationId xmlns:a16="http://schemas.microsoft.com/office/drawing/2014/main" id="{208FCA6F-E176-4FB9-9448-7265F166B898}"/>
              </a:ext>
            </a:extLst>
          </p:cNvPr>
          <p:cNvSpPr>
            <a:spLocks noGrp="1" noChangeArrowheads="1"/>
          </p:cNvSpPr>
          <p:nvPr>
            <p:ph type="title"/>
          </p:nvPr>
        </p:nvSpPr>
        <p:spPr>
          <a:xfrm>
            <a:off x="1295400" y="304800"/>
            <a:ext cx="6324600" cy="914400"/>
          </a:xfrm>
        </p:spPr>
        <p:txBody>
          <a:bodyPr/>
          <a:lstStyle/>
          <a:p>
            <a:r>
              <a:rPr lang="en-US" altLang="en-US"/>
              <a:t>Let’s Hear From You!</a:t>
            </a:r>
          </a:p>
        </p:txBody>
      </p:sp>
      <p:sp>
        <p:nvSpPr>
          <p:cNvPr id="11" name="Content Placeholder 10">
            <a:extLst>
              <a:ext uri="{FF2B5EF4-FFF2-40B4-BE49-F238E27FC236}">
                <a16:creationId xmlns:a16="http://schemas.microsoft.com/office/drawing/2014/main" id="{05F7677B-32BA-4F58-A64F-153C2594EB00}"/>
              </a:ext>
            </a:extLst>
          </p:cNvPr>
          <p:cNvSpPr>
            <a:spLocks noGrp="1"/>
          </p:cNvSpPr>
          <p:nvPr>
            <p:ph idx="1"/>
          </p:nvPr>
        </p:nvSpPr>
        <p:spPr>
          <a:xfrm>
            <a:off x="363538" y="1828800"/>
            <a:ext cx="8399462" cy="4648200"/>
          </a:xfrm>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20638" lvl="1" indent="0" algn="ctr">
              <a:buFont typeface="Wingdings" panose="05000000000000000000" pitchFamily="2" charset="2"/>
              <a:buNone/>
              <a:defRPr/>
            </a:pPr>
            <a:endParaRPr lang="en-US" sz="2200" dirty="0">
              <a:solidFill>
                <a:srgbClr val="C00000"/>
              </a:solidFill>
            </a:endParaRPr>
          </a:p>
          <a:p>
            <a:pPr marL="20638" lvl="1" indent="0" algn="ctr">
              <a:buFont typeface="Wingdings" panose="05000000000000000000" pitchFamily="2" charset="2"/>
              <a:buNone/>
              <a:defRPr/>
            </a:pPr>
            <a:endParaRPr lang="en-US" sz="2200" dirty="0">
              <a:solidFill>
                <a:srgbClr val="C00000"/>
              </a:solidFill>
            </a:endParaRP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50179" name="Picture 3">
            <a:extLst>
              <a:ext uri="{FF2B5EF4-FFF2-40B4-BE49-F238E27FC236}">
                <a16:creationId xmlns:a16="http://schemas.microsoft.com/office/drawing/2014/main" id="{10EB7B0D-41C6-4A84-A37E-CE3C0B6B2C0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304800"/>
            <a:ext cx="892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9">
            <a:extLst>
              <a:ext uri="{FF2B5EF4-FFF2-40B4-BE49-F238E27FC236}">
                <a16:creationId xmlns:a16="http://schemas.microsoft.com/office/drawing/2014/main" id="{8B92E5C9-8E29-4B5B-AB27-9745C51B20E3}"/>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EFCC0566-A611-47BA-A0DD-23D9E836C555}"/>
              </a:ext>
            </a:extLst>
          </p:cNvPr>
          <p:cNvSpPr>
            <a:spLocks noGrp="1"/>
          </p:cNvSpPr>
          <p:nvPr>
            <p:ph idx="1"/>
          </p:nvPr>
        </p:nvSpPr>
        <p:spPr>
          <a:xfrm>
            <a:off x="685800" y="1828800"/>
            <a:ext cx="7848600" cy="4419600"/>
          </a:xfrm>
        </p:spPr>
        <p:txBody>
          <a:bodyPr/>
          <a:lstStyle/>
          <a:p>
            <a:pPr>
              <a:spcBef>
                <a:spcPts val="1200"/>
              </a:spcBef>
              <a:spcAft>
                <a:spcPts val="600"/>
              </a:spcAft>
              <a:defRPr/>
            </a:pPr>
            <a:r>
              <a:rPr lang="en-US" altLang="en-US" dirty="0"/>
              <a:t>Let’s take 5 minutes to review the Example Workbook that contains the substantiations for the content criteria.</a:t>
            </a:r>
            <a:endParaRPr lang="en-US" altLang="en-US" i="1" dirty="0"/>
          </a:p>
          <a:p>
            <a:pPr>
              <a:spcBef>
                <a:spcPts val="1200"/>
              </a:spcBef>
              <a:spcAft>
                <a:spcPts val="600"/>
              </a:spcAft>
              <a:defRPr/>
            </a:pPr>
            <a:r>
              <a:rPr lang="en-US" altLang="en-US" dirty="0"/>
              <a:t>Then in the group chat, you will share your answer to this question:</a:t>
            </a:r>
          </a:p>
          <a:p>
            <a:pPr marL="698500" indent="-403225">
              <a:spcBef>
                <a:spcPts val="1200"/>
              </a:spcBef>
              <a:spcAft>
                <a:spcPts val="600"/>
              </a:spcAft>
              <a:buClr>
                <a:srgbClr val="C00000"/>
              </a:buClr>
              <a:buFont typeface="Wingdings" panose="05000000000000000000" pitchFamily="2" charset="2"/>
              <a:buChar char="Ø"/>
              <a:defRPr/>
            </a:pPr>
            <a:r>
              <a:rPr lang="en-US" altLang="en-US" i="1" dirty="0"/>
              <a:t>CHAT: How do your substantiations compare to the example? </a:t>
            </a:r>
          </a:p>
          <a:p>
            <a:pPr marL="295275" indent="0">
              <a:spcBef>
                <a:spcPts val="1200"/>
              </a:spcBef>
              <a:spcAft>
                <a:spcPts val="600"/>
              </a:spcAft>
              <a:buClr>
                <a:srgbClr val="C00000"/>
              </a:buClr>
              <a:buFont typeface="Wingdings" panose="05000000000000000000" pitchFamily="2" charset="2"/>
              <a:buNone/>
              <a:defRPr/>
            </a:pPr>
            <a:endParaRPr lang="en-US" altLang="en-US" sz="1050" dirty="0"/>
          </a:p>
          <a:p>
            <a:pPr marL="295275" indent="0">
              <a:spcBef>
                <a:spcPts val="1200"/>
              </a:spcBef>
              <a:spcAft>
                <a:spcPts val="600"/>
              </a:spcAft>
              <a:buClr>
                <a:srgbClr val="C00000"/>
              </a:buClr>
              <a:buFont typeface="Wingdings" panose="05000000000000000000" pitchFamily="2" charset="2"/>
              <a:buNone/>
              <a:defRPr/>
            </a:pPr>
            <a:r>
              <a:rPr lang="en-US" dirty="0"/>
              <a:t>Now let’s hear from a couple of teams about the evidence they found and noted in their Summary Comments.</a:t>
            </a:r>
          </a:p>
          <a:p>
            <a:pPr marL="295275" indent="0">
              <a:spcBef>
                <a:spcPts val="1200"/>
              </a:spcBef>
              <a:spcAft>
                <a:spcPts val="600"/>
              </a:spcAft>
              <a:buClr>
                <a:srgbClr val="C00000"/>
              </a:buClr>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52227" name="Picture 2">
            <a:extLst>
              <a:ext uri="{FF2B5EF4-FFF2-40B4-BE49-F238E27FC236}">
                <a16:creationId xmlns:a16="http://schemas.microsoft.com/office/drawing/2014/main" id="{751BF9E9-EF52-4D55-AC5B-E645D447249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a:extLst>
              <a:ext uri="{FF2B5EF4-FFF2-40B4-BE49-F238E27FC236}">
                <a16:creationId xmlns:a16="http://schemas.microsoft.com/office/drawing/2014/main" id="{929C3478-CE2D-4EF4-AC8C-1E5AF060DDB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9">
            <a:extLst>
              <a:ext uri="{FF2B5EF4-FFF2-40B4-BE49-F238E27FC236}">
                <a16:creationId xmlns:a16="http://schemas.microsoft.com/office/drawing/2014/main" id="{214B8DA8-75B2-428A-A79E-D750DB30A9E2}"/>
              </a:ext>
            </a:extLst>
          </p:cNvPr>
          <p:cNvSpPr>
            <a:spLocks noGrp="1" noChangeArrowheads="1"/>
          </p:cNvSpPr>
          <p:nvPr>
            <p:ph type="title"/>
          </p:nvPr>
        </p:nvSpPr>
        <p:spPr/>
        <p:txBody>
          <a:bodyPr/>
          <a:lstStyle/>
          <a:p>
            <a:r>
              <a:rPr lang="en-US" altLang="en-US" dirty="0"/>
              <a:t>Let’s Chat!</a:t>
            </a:r>
          </a:p>
        </p:txBody>
      </p:sp>
      <p:sp>
        <p:nvSpPr>
          <p:cNvPr id="40962" name="Content Placeholder 10">
            <a:extLst>
              <a:ext uri="{FF2B5EF4-FFF2-40B4-BE49-F238E27FC236}">
                <a16:creationId xmlns:a16="http://schemas.microsoft.com/office/drawing/2014/main" id="{4BEB74BB-88AB-4A7C-AD48-7B5765E76080}"/>
              </a:ext>
            </a:extLst>
          </p:cNvPr>
          <p:cNvSpPr>
            <a:spLocks noGrp="1" noChangeArrowheads="1"/>
          </p:cNvSpPr>
          <p:nvPr>
            <p:ph idx="1"/>
          </p:nvPr>
        </p:nvSpPr>
        <p:spPr>
          <a:xfrm>
            <a:off x="609600" y="1600200"/>
            <a:ext cx="7772400" cy="4648200"/>
          </a:xfrm>
        </p:spPr>
        <p:txBody>
          <a:bodyPr/>
          <a:lstStyle/>
          <a:p>
            <a:pPr>
              <a:spcBef>
                <a:spcPts val="1200"/>
              </a:spcBef>
              <a:spcAft>
                <a:spcPts val="600"/>
              </a:spcAft>
              <a:defRPr/>
            </a:pPr>
            <a:r>
              <a:rPr lang="en-US" altLang="en-US" dirty="0"/>
              <a:t>Type your comments in the group chat. This time we’ll ask everyone to hit enter at the same time.</a:t>
            </a:r>
          </a:p>
          <a:p>
            <a:pPr marL="925513" lvl="1" indent="-452438">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What is your biggest takeaway, or something you’ve learned, from today’s activities related to close reading of complex texts?</a:t>
            </a:r>
          </a:p>
          <a:p>
            <a:pPr lvl="1">
              <a:spcBef>
                <a:spcPts val="1200"/>
              </a:spcBef>
              <a:spcAft>
                <a:spcPts val="600"/>
              </a:spcAft>
              <a:defRPr/>
            </a:pPr>
            <a:endParaRPr lang="en-US" altLang="en-US" dirty="0">
              <a:cs typeface="MS PGothic" panose="020B0600070205080204" pitchFamily="34" charset="-128"/>
            </a:endParaRPr>
          </a:p>
          <a:p>
            <a:pPr lvl="1">
              <a:spcBef>
                <a:spcPts val="1200"/>
              </a:spcBef>
              <a:spcAft>
                <a:spcPts val="600"/>
              </a:spcAft>
              <a:defRPr/>
            </a:pPr>
            <a:endParaRPr lang="en-US" altLang="en-US" dirty="0">
              <a:cs typeface="MS PGothic" panose="020B0600070205080204" pitchFamily="34" charset="-128"/>
            </a:endParaRPr>
          </a:p>
          <a:p>
            <a:pPr marL="346075" lvl="1" indent="0" algn="ctr">
              <a:spcBef>
                <a:spcPts val="1200"/>
              </a:spcBef>
              <a:spcAft>
                <a:spcPts val="600"/>
              </a:spcAft>
              <a:buClr>
                <a:srgbClr val="C00000"/>
              </a:buClr>
              <a:buFont typeface="Wingdings" panose="05000000000000000000" pitchFamily="2" charset="2"/>
              <a:buNone/>
              <a:defRPr/>
            </a:pPr>
            <a:r>
              <a:rPr lang="en-US" altLang="en-US" sz="2200" dirty="0"/>
              <a:t>We’ll ask everyone to hit “enter” at the same time so…</a:t>
            </a:r>
            <a:endParaRPr lang="en-US" altLang="en-US" sz="2200" i="1" dirty="0">
              <a:cs typeface="MS PGothic" panose="020B0600070205080204" pitchFamily="34" charset="-128"/>
            </a:endParaRPr>
          </a:p>
          <a:p>
            <a:pPr marL="9525" indent="0" algn="ctr">
              <a:spcBef>
                <a:spcPts val="1200"/>
              </a:spcBef>
              <a:spcAft>
                <a:spcPts val="600"/>
              </a:spcAft>
              <a:buFont typeface="Wingdings" panose="05000000000000000000" pitchFamily="2" charset="2"/>
              <a:buNone/>
              <a:defRPr/>
            </a:pPr>
            <a:r>
              <a:rPr lang="en-US" altLang="en-US" b="1" i="1" dirty="0">
                <a:solidFill>
                  <a:srgbClr val="C00000"/>
                </a:solidFill>
              </a:rPr>
              <a:t>WAIT to hit “enter”!</a:t>
            </a:r>
            <a:endParaRPr lang="en-US" altLang="en-US" b="1" dirty="0">
              <a:solidFill>
                <a:srgbClr val="C00000"/>
              </a:solidFill>
            </a:endParaRPr>
          </a:p>
          <a:p>
            <a:pPr lvl="1">
              <a:spcBef>
                <a:spcPts val="1200"/>
              </a:spcBef>
              <a:spcAft>
                <a:spcPts val="600"/>
              </a:spcAft>
              <a:defRPr/>
            </a:pPr>
            <a:endParaRPr lang="en-US" altLang="en-US" dirty="0">
              <a:cs typeface="MS PGothic" panose="020B0600070205080204" pitchFamily="34" charset="-128"/>
            </a:endParaRPr>
          </a:p>
        </p:txBody>
      </p:sp>
      <p:pic>
        <p:nvPicPr>
          <p:cNvPr id="54275" name="Picture 2">
            <a:extLst>
              <a:ext uri="{FF2B5EF4-FFF2-40B4-BE49-F238E27FC236}">
                <a16:creationId xmlns:a16="http://schemas.microsoft.com/office/drawing/2014/main" id="{E74B0C2B-D5C7-4C77-B649-5E6D80B8B65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473E-F59D-3E47-BCD6-1FD6FB7E5921}"/>
              </a:ext>
            </a:extLst>
          </p:cNvPr>
          <p:cNvSpPr>
            <a:spLocks noGrp="1"/>
          </p:cNvSpPr>
          <p:nvPr>
            <p:ph type="title"/>
          </p:nvPr>
        </p:nvSpPr>
        <p:spPr/>
        <p:txBody>
          <a:bodyPr/>
          <a:lstStyle/>
          <a:p>
            <a:r>
              <a:rPr lang="en-US" dirty="0"/>
              <a:t>You Will Meet With Your Team to:</a:t>
            </a:r>
          </a:p>
        </p:txBody>
      </p:sp>
      <p:sp>
        <p:nvSpPr>
          <p:cNvPr id="3" name="Content Placeholder 2">
            <a:extLst>
              <a:ext uri="{FF2B5EF4-FFF2-40B4-BE49-F238E27FC236}">
                <a16:creationId xmlns:a16="http://schemas.microsoft.com/office/drawing/2014/main" id="{01F91992-41C6-8B4D-89F0-6598A25D568D}"/>
              </a:ext>
            </a:extLst>
          </p:cNvPr>
          <p:cNvSpPr>
            <a:spLocks noGrp="1"/>
          </p:cNvSpPr>
          <p:nvPr>
            <p:ph idx="1"/>
          </p:nvPr>
        </p:nvSpPr>
        <p:spPr/>
        <p:txBody>
          <a:bodyPr/>
          <a:lstStyle/>
          <a:p>
            <a:pPr marL="457200" indent="-457200">
              <a:buFont typeface="+mj-lt"/>
              <a:buAutoNum type="arabicPeriod"/>
            </a:pPr>
            <a:r>
              <a:rPr lang="en-US" dirty="0"/>
              <a:t>Apply specific lessons from today’s training to the state-based curriculum you selected to review.</a:t>
            </a:r>
          </a:p>
          <a:p>
            <a:pPr marL="457200" indent="-457200">
              <a:buFont typeface="+mj-lt"/>
              <a:buAutoNum type="arabicPeriod"/>
            </a:pPr>
            <a:r>
              <a:rPr lang="en-US" dirty="0"/>
              <a:t>Focus on the </a:t>
            </a:r>
            <a:r>
              <a:rPr lang="en-US" i="1" dirty="0"/>
              <a:t>overall goal</a:t>
            </a:r>
            <a:r>
              <a:rPr lang="en-US" dirty="0"/>
              <a:t> of this training which is to: </a:t>
            </a:r>
            <a:endParaRPr lang="en-US" sz="2200" dirty="0"/>
          </a:p>
          <a:p>
            <a:pPr marL="703263" lvl="2" indent="0">
              <a:spcBef>
                <a:spcPts val="1128"/>
              </a:spcBef>
              <a:spcAft>
                <a:spcPts val="600"/>
              </a:spcAft>
              <a:buNone/>
              <a:tabLst>
                <a:tab pos="7189788" algn="l"/>
              </a:tabLst>
            </a:pPr>
            <a:r>
              <a:rPr lang="en-US" sz="2200" dirty="0"/>
              <a:t>Promote the review of existing curricula in your state so all instructors have the tools they need to improve student outcomes.</a:t>
            </a:r>
          </a:p>
          <a:p>
            <a:pPr marL="457200" indent="-457200">
              <a:spcBef>
                <a:spcPts val="1128"/>
              </a:spcBef>
              <a:spcAft>
                <a:spcPts val="600"/>
              </a:spcAft>
              <a:buFont typeface="+mj-lt"/>
              <a:buAutoNum type="arabicPeriod"/>
            </a:pPr>
            <a:endParaRPr lang="en-US" sz="2400" dirty="0"/>
          </a:p>
          <a:p>
            <a:endParaRPr lang="en-US" dirty="0"/>
          </a:p>
        </p:txBody>
      </p:sp>
    </p:spTree>
    <p:extLst>
      <p:ext uri="{BB962C8B-B14F-4D97-AF65-F5344CB8AC3E}">
        <p14:creationId xmlns:p14="http://schemas.microsoft.com/office/powerpoint/2010/main" val="1519947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9BC7B58B-7659-654C-B6D7-A4F55CAC62EE}"/>
              </a:ext>
            </a:extLst>
          </p:cNvPr>
          <p:cNvSpPr>
            <a:spLocks noGrp="1" noChangeArrowheads="1"/>
          </p:cNvSpPr>
          <p:nvPr>
            <p:ph type="title"/>
          </p:nvPr>
        </p:nvSpPr>
        <p:spPr>
          <a:xfrm>
            <a:off x="1371600" y="304800"/>
            <a:ext cx="7543800" cy="914400"/>
          </a:xfrm>
        </p:spPr>
        <p:txBody>
          <a:bodyPr/>
          <a:lstStyle/>
          <a:p>
            <a:r>
              <a:rPr lang="en-US" altLang="en-US" dirty="0"/>
              <a:t>Taking the First Step to Expand Curriculum Work in Your State</a:t>
            </a:r>
          </a:p>
        </p:txBody>
      </p:sp>
      <p:sp>
        <p:nvSpPr>
          <p:cNvPr id="75778" name="Content Placeholder 2">
            <a:extLst>
              <a:ext uri="{FF2B5EF4-FFF2-40B4-BE49-F238E27FC236}">
                <a16:creationId xmlns:a16="http://schemas.microsoft.com/office/drawing/2014/main" id="{00A754A9-476E-7A45-BE52-85C539DF06A7}"/>
              </a:ext>
            </a:extLst>
          </p:cNvPr>
          <p:cNvSpPr>
            <a:spLocks noGrp="1" noChangeArrowheads="1"/>
          </p:cNvSpPr>
          <p:nvPr>
            <p:ph idx="1"/>
          </p:nvPr>
        </p:nvSpPr>
        <p:spPr/>
        <p:txBody>
          <a:bodyPr/>
          <a:lstStyle/>
          <a:p>
            <a:pPr>
              <a:spcBef>
                <a:spcPts val="1200"/>
              </a:spcBef>
              <a:spcAft>
                <a:spcPts val="600"/>
              </a:spcAft>
            </a:pPr>
            <a:r>
              <a:rPr lang="en-US" altLang="en-US" sz="2400" i="1" dirty="0"/>
              <a:t>Team Assignment</a:t>
            </a:r>
            <a:r>
              <a:rPr lang="en-US" altLang="en-US" sz="2400" dirty="0"/>
              <a:t>: </a:t>
            </a:r>
            <a:r>
              <a:rPr lang="en-US" altLang="en-US" dirty="0"/>
              <a:t>Plan to conduct your next curriculum review. </a:t>
            </a:r>
            <a:r>
              <a:rPr lang="en-US" sz="2200" dirty="0"/>
              <a:t>That includes planning the who, what, where, when, and how of that review once this training ends.</a:t>
            </a:r>
            <a:endParaRPr lang="en-US" dirty="0"/>
          </a:p>
          <a:p>
            <a:pPr>
              <a:spcBef>
                <a:spcPts val="1200"/>
              </a:spcBef>
              <a:spcAft>
                <a:spcPts val="600"/>
              </a:spcAft>
            </a:pPr>
            <a:r>
              <a:rPr lang="en-US" dirty="0"/>
              <a:t>We’ll support you with:</a:t>
            </a:r>
          </a:p>
          <a:p>
            <a:pPr marL="652462" indent="-342900">
              <a:spcBef>
                <a:spcPts val="1200"/>
              </a:spcBef>
              <a:spcAft>
                <a:spcPts val="600"/>
              </a:spcAft>
            </a:pPr>
            <a:r>
              <a:rPr lang="en-US" dirty="0"/>
              <a:t>A Gantt Project Planner (see link in chat);</a:t>
            </a:r>
          </a:p>
          <a:p>
            <a:pPr marL="652462" indent="-342900">
              <a:spcBef>
                <a:spcPts val="1200"/>
              </a:spcBef>
              <a:spcAft>
                <a:spcPts val="600"/>
              </a:spcAft>
            </a:pPr>
            <a:r>
              <a:rPr lang="en-US" dirty="0"/>
              <a:t>Key Considerations (see link in chat); and</a:t>
            </a:r>
          </a:p>
          <a:p>
            <a:pPr marL="652462" indent="-342900">
              <a:spcBef>
                <a:spcPts val="1200"/>
              </a:spcBef>
              <a:spcAft>
                <a:spcPts val="600"/>
              </a:spcAft>
            </a:pPr>
            <a:r>
              <a:rPr lang="en-US" dirty="0"/>
              <a:t>Coaching support during your in-between work sessions.</a:t>
            </a:r>
          </a:p>
          <a:p>
            <a:pPr marL="0" indent="0">
              <a:buNone/>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9">
            <a:extLst>
              <a:ext uri="{FF2B5EF4-FFF2-40B4-BE49-F238E27FC236}">
                <a16:creationId xmlns:a16="http://schemas.microsoft.com/office/drawing/2014/main" id="{1E436185-229A-41E0-9AEE-3E7861ECFA10}"/>
              </a:ext>
            </a:extLst>
          </p:cNvPr>
          <p:cNvSpPr>
            <a:spLocks noGrp="1" noChangeArrowheads="1"/>
          </p:cNvSpPr>
          <p:nvPr>
            <p:ph type="title"/>
          </p:nvPr>
        </p:nvSpPr>
        <p:spPr/>
        <p:txBody>
          <a:bodyPr/>
          <a:lstStyle/>
          <a:p>
            <a:r>
              <a:rPr lang="en-US" altLang="en-US" dirty="0"/>
              <a:t>Next Steps</a:t>
            </a:r>
          </a:p>
        </p:txBody>
      </p:sp>
      <p:sp>
        <p:nvSpPr>
          <p:cNvPr id="11" name="Content Placeholder 10">
            <a:extLst>
              <a:ext uri="{FF2B5EF4-FFF2-40B4-BE49-F238E27FC236}">
                <a16:creationId xmlns:a16="http://schemas.microsoft.com/office/drawing/2014/main" id="{4B6C619D-E641-4BF1-9015-C1E31BC4F18D}"/>
              </a:ext>
            </a:extLst>
          </p:cNvPr>
          <p:cNvSpPr>
            <a:spLocks noGrp="1"/>
          </p:cNvSpPr>
          <p:nvPr>
            <p:ph idx="1"/>
          </p:nvPr>
        </p:nvSpPr>
        <p:spPr/>
        <p:txBody>
          <a:bodyPr/>
          <a:lstStyle/>
          <a:p>
            <a:pPr>
              <a:spcBef>
                <a:spcPts val="1200"/>
              </a:spcBef>
              <a:spcAft>
                <a:spcPts val="600"/>
              </a:spcAft>
              <a:defRPr/>
            </a:pPr>
            <a:r>
              <a:rPr lang="en-US" altLang="en-US" dirty="0"/>
              <a:t>We will focus on the </a:t>
            </a:r>
            <a:r>
              <a:rPr lang="en-US" altLang="en-US" b="1" dirty="0"/>
              <a:t>EL Supports </a:t>
            </a:r>
            <a:r>
              <a:rPr lang="en-US" altLang="en-US" dirty="0"/>
              <a:t>for </a:t>
            </a:r>
            <a:r>
              <a:rPr lang="en-US" altLang="en-US" b="1" dirty="0"/>
              <a:t>Dimension 1 </a:t>
            </a:r>
            <a:r>
              <a:rPr lang="en-US" altLang="en-US" dirty="0"/>
              <a:t>to:</a:t>
            </a:r>
          </a:p>
          <a:p>
            <a:pPr marL="700087" lvl="1" indent="-342900">
              <a:spcBef>
                <a:spcPts val="1200"/>
              </a:spcBef>
              <a:spcAft>
                <a:spcPts val="600"/>
              </a:spcAft>
              <a:buFont typeface="Arial" panose="020B0604020202020204" pitchFamily="34" charset="0"/>
              <a:buChar char="•"/>
              <a:defRPr/>
            </a:pPr>
            <a:r>
              <a:rPr lang="en-US" altLang="en-US" sz="2200" dirty="0">
                <a:cs typeface="MS PGothic" panose="020B0600070205080204" pitchFamily="34" charset="-128"/>
              </a:rPr>
              <a:t>Examine the sample curriculum for its attention to EL supports, related to a focus on close reading of complex text.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a:extLst>
              <a:ext uri="{FF2B5EF4-FFF2-40B4-BE49-F238E27FC236}">
                <a16:creationId xmlns:a16="http://schemas.microsoft.com/office/drawing/2014/main" id="{4E2EF312-047E-4DEA-8B38-7C824433FF8C}"/>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613F0-F8DD-29B5-FA44-7185B25B25E1}"/>
              </a:ext>
            </a:extLst>
          </p:cNvPr>
          <p:cNvSpPr txBox="1">
            <a:spLocks noGrp="1"/>
          </p:cNvSpPr>
          <p:nvPr>
            <p:ph type="title" idx="4294967295"/>
          </p:nvPr>
        </p:nvSpPr>
        <p:spPr>
          <a:xfrm>
            <a:off x="1433015" y="559558"/>
            <a:ext cx="2217274" cy="61555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622042"/>
          </a:xfrm>
        </p:spPr>
        <p:txBody>
          <a:bodyPr/>
          <a:lstStyle/>
          <a:p>
            <a:pPr marL="0" indent="0" algn="ctr">
              <a:spcBef>
                <a:spcPts val="0"/>
              </a:spcBef>
              <a:spcAft>
                <a:spcPts val="0"/>
              </a:spcAft>
              <a:buFont typeface="Wingdings" pitchFamily="2" charset="2"/>
              <a:buNone/>
              <a:defRPr/>
            </a:pPr>
            <a:endParaRPr lang="en-US" sz="2000" b="1" dirty="0">
              <a:latin typeface="+mj-lt"/>
              <a:ea typeface="Calibri" panose="020F0502020204030204" pitchFamily="34" charset="0"/>
            </a:endParaRPr>
          </a:p>
          <a:p>
            <a:pPr marL="0" indent="0">
              <a:spcBef>
                <a:spcPts val="0"/>
              </a:spcBef>
              <a:spcAft>
                <a:spcPts val="0"/>
              </a:spcAft>
              <a:buNone/>
              <a:defRPr/>
            </a:pPr>
            <a:r>
              <a:rPr lang="en-US" dirty="0">
                <a:latin typeface="+mj-lt"/>
                <a:ea typeface="Calibri" panose="020F0502020204030204" pitchFamily="34" charset="0"/>
              </a:rPr>
              <a:t>This presentation was produced and funded in whole with Federal funds from the U.S. Department of Education under contract number ED-991990018C0040 with StandardsWork, Inc. Ronna Spacone serves as the Contracting Officer’s Representative. There is content on the slides </a:t>
            </a:r>
            <a:r>
              <a:rPr lang="en-US" dirty="0"/>
              <a:t>and additional content in the Slide Notes throughout the presentation. </a:t>
            </a:r>
            <a:r>
              <a:rPr lang="en-US" dirty="0">
                <a:latin typeface="+mj-lt"/>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2">
            <a:extLst>
              <a:ext uri="{FF2B5EF4-FFF2-40B4-BE49-F238E27FC236}">
                <a16:creationId xmlns:a16="http://schemas.microsoft.com/office/drawing/2014/main" id="{4B658D4A-A4FF-4BB2-974A-E943503AE03D}"/>
              </a:ext>
            </a:extLst>
          </p:cNvPr>
          <p:cNvSpPr>
            <a:spLocks noGrp="1" noChangeArrowheads="1"/>
          </p:cNvSpPr>
          <p:nvPr>
            <p:ph type="title"/>
          </p:nvPr>
        </p:nvSpPr>
        <p:spPr/>
        <p:txBody>
          <a:bodyPr/>
          <a:lstStyle/>
          <a:p>
            <a:r>
              <a:rPr lang="en-US" altLang="en-US"/>
              <a:t>Let’s Hear From You!</a:t>
            </a:r>
          </a:p>
        </p:txBody>
      </p:sp>
      <p:sp>
        <p:nvSpPr>
          <p:cNvPr id="11265" name="Rectangle 3">
            <a:extLst>
              <a:ext uri="{FF2B5EF4-FFF2-40B4-BE49-F238E27FC236}">
                <a16:creationId xmlns:a16="http://schemas.microsoft.com/office/drawing/2014/main" id="{5C618987-3BA6-4790-8064-6A37475FB95A}"/>
              </a:ext>
            </a:extLst>
          </p:cNvPr>
          <p:cNvSpPr>
            <a:spLocks noGrp="1" noChangeArrowheads="1"/>
          </p:cNvSpPr>
          <p:nvPr>
            <p:ph type="body" idx="1"/>
          </p:nvPr>
        </p:nvSpPr>
        <p:spPr/>
        <p:txBody>
          <a:bodyPr/>
          <a:lstStyle/>
          <a:p>
            <a:pPr>
              <a:spcBef>
                <a:spcPts val="1200"/>
              </a:spcBef>
              <a:spcAft>
                <a:spcPts val="600"/>
              </a:spcAft>
            </a:pPr>
            <a:r>
              <a:rPr lang="en-US" altLang="en-US" dirty="0"/>
              <a:t>Join the group chat by selecting the Chat icon.</a:t>
            </a:r>
          </a:p>
          <a:p>
            <a:pPr>
              <a:spcBef>
                <a:spcPts val="1200"/>
              </a:spcBef>
              <a:spcAft>
                <a:spcPts val="600"/>
              </a:spcAft>
            </a:pPr>
            <a:r>
              <a:rPr lang="en-US" altLang="en-US" dirty="0"/>
              <a:t>In the group chat, share your answer to this question: </a:t>
            </a:r>
          </a:p>
          <a:p>
            <a:pPr lvl="1">
              <a:spcBef>
                <a:spcPts val="1200"/>
              </a:spcBef>
              <a:spcAft>
                <a:spcPts val="600"/>
              </a:spcAft>
              <a:buClr>
                <a:srgbClr val="FF0000"/>
              </a:buClr>
              <a:buFont typeface="Wingdings" panose="05000000000000000000" pitchFamily="2" charset="2"/>
              <a:buChar char="Ø"/>
            </a:pPr>
            <a:r>
              <a:rPr lang="en-US" altLang="en-US" sz="2200" i="1" dirty="0">
                <a:cs typeface="MS PGothic" panose="020B0600070205080204" pitchFamily="34" charset="-128"/>
              </a:rPr>
              <a:t>On a scale of 1 to 5, how much have you worked with the ideas of text complexity? </a:t>
            </a:r>
            <a:r>
              <a:rPr lang="en-US" altLang="en-US" sz="2200" dirty="0">
                <a:cs typeface="MS PGothic" panose="020B0600070205080204" pitchFamily="34" charset="-128"/>
              </a:rPr>
              <a:t>(1 is not much; 5 is a great deal.)</a:t>
            </a:r>
          </a:p>
          <a:p>
            <a:r>
              <a:rPr lang="en-US" altLang="en-US" dirty="0"/>
              <a:t>Use the chat feature to ask questions or make comments during this presentation. </a:t>
            </a:r>
          </a:p>
          <a:p>
            <a:endParaRPr lang="en-US" altLang="en-US" dirty="0"/>
          </a:p>
          <a:p>
            <a:endParaRPr lang="en-US" altLang="en-US" dirty="0"/>
          </a:p>
        </p:txBody>
      </p:sp>
      <p:pic>
        <p:nvPicPr>
          <p:cNvPr id="11268" name="Picture 2">
            <a:extLst>
              <a:ext uri="{FF2B5EF4-FFF2-40B4-BE49-F238E27FC236}">
                <a16:creationId xmlns:a16="http://schemas.microsoft.com/office/drawing/2014/main" id="{06C7F391-4436-40DE-946C-84DFF6C7DC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75"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9">
            <a:extLst>
              <a:ext uri="{FF2B5EF4-FFF2-40B4-BE49-F238E27FC236}">
                <a16:creationId xmlns:a16="http://schemas.microsoft.com/office/drawing/2014/main" id="{F7F4D87B-0AC1-4754-9D1D-86F5044E3F3A}"/>
              </a:ext>
            </a:extLst>
          </p:cNvPr>
          <p:cNvSpPr>
            <a:spLocks noGrp="1" noChangeArrowheads="1"/>
          </p:cNvSpPr>
          <p:nvPr>
            <p:ph type="title"/>
          </p:nvPr>
        </p:nvSpPr>
        <p:spPr/>
        <p:txBody>
          <a:bodyPr/>
          <a:lstStyle/>
          <a:p>
            <a:r>
              <a:rPr lang="en-US" altLang="en-US"/>
              <a:t>Agenda</a:t>
            </a:r>
          </a:p>
        </p:txBody>
      </p:sp>
      <p:sp>
        <p:nvSpPr>
          <p:cNvPr id="2" name="Content Placeholder 1">
            <a:extLst>
              <a:ext uri="{FF2B5EF4-FFF2-40B4-BE49-F238E27FC236}">
                <a16:creationId xmlns:a16="http://schemas.microsoft.com/office/drawing/2014/main" id="{A39AE7BE-8D87-4C65-B2C3-3C2CBFDC10EF}"/>
              </a:ext>
            </a:extLst>
          </p:cNvPr>
          <p:cNvSpPr>
            <a:spLocks noGrp="1"/>
          </p:cNvSpPr>
          <p:nvPr>
            <p:ph idx="1"/>
          </p:nvPr>
        </p:nvSpPr>
        <p:spPr>
          <a:xfrm>
            <a:off x="609600" y="1828800"/>
            <a:ext cx="7924800" cy="4419600"/>
          </a:xfrm>
        </p:spPr>
        <p:txBody>
          <a:bodyPr/>
          <a:lstStyle/>
          <a:p>
            <a:pPr>
              <a:spcBef>
                <a:spcPts val="1200"/>
              </a:spcBef>
              <a:spcAft>
                <a:spcPts val="1200"/>
              </a:spcAft>
              <a:defRPr/>
            </a:pPr>
            <a:r>
              <a:rPr lang="en-US" altLang="en-US" dirty="0"/>
              <a:t>Overview of Dimension 1 and its research base</a:t>
            </a:r>
          </a:p>
          <a:p>
            <a:pPr>
              <a:spcBef>
                <a:spcPts val="1200"/>
              </a:spcBef>
              <a:spcAft>
                <a:spcPts val="1200"/>
              </a:spcAft>
              <a:defRPr/>
            </a:pPr>
            <a:r>
              <a:rPr lang="en-US" altLang="en-US" dirty="0"/>
              <a:t>Introduction to the content criteria for Dimension 1</a:t>
            </a:r>
          </a:p>
          <a:p>
            <a:pPr>
              <a:spcBef>
                <a:spcPts val="1200"/>
              </a:spcBef>
              <a:spcAft>
                <a:spcPts val="1200"/>
              </a:spcAft>
              <a:defRPr/>
            </a:pPr>
            <a:r>
              <a:rPr lang="en-US" altLang="en-US" dirty="0"/>
              <a:t>Breakout work session with your team</a:t>
            </a:r>
          </a:p>
          <a:p>
            <a:pPr>
              <a:spcBef>
                <a:spcPts val="1200"/>
              </a:spcBef>
              <a:spcAft>
                <a:spcPts val="1200"/>
              </a:spcAft>
              <a:defRPr/>
            </a:pPr>
            <a:r>
              <a:rPr lang="en-US" altLang="en-US" dirty="0"/>
              <a:t>Review of substantiations and ratings in the Example Workbook </a:t>
            </a:r>
          </a:p>
          <a:p>
            <a:pPr>
              <a:spcBef>
                <a:spcPts val="1200"/>
              </a:spcBef>
              <a:spcAft>
                <a:spcPts val="1200"/>
              </a:spcAft>
              <a:defRPr/>
            </a:pPr>
            <a:r>
              <a:rPr lang="en-US" altLang="en-US" dirty="0"/>
              <a:t>Next steps and final questions</a:t>
            </a:r>
          </a:p>
          <a:p>
            <a:pPr marL="0" indent="0">
              <a:buFont typeface="Wingdings" panose="05000000000000000000" pitchFamily="2" charset="2"/>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1130FB0-6571-4B48-BFF8-91D755C6355C}"/>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Meeting Norms and Expectations</a:t>
            </a:r>
          </a:p>
        </p:txBody>
      </p:sp>
      <p:sp>
        <p:nvSpPr>
          <p:cNvPr id="15362" name="Content Placeholder 3">
            <a:extLst>
              <a:ext uri="{FF2B5EF4-FFF2-40B4-BE49-F238E27FC236}">
                <a16:creationId xmlns:a16="http://schemas.microsoft.com/office/drawing/2014/main" id="{A7D09AF6-0734-48DF-97E6-78BE29FA6550}"/>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Be mindful of different learning styles.</a:t>
            </a:r>
            <a:endParaRPr lang="en-US" b="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9">
            <a:extLst>
              <a:ext uri="{FF2B5EF4-FFF2-40B4-BE49-F238E27FC236}">
                <a16:creationId xmlns:a16="http://schemas.microsoft.com/office/drawing/2014/main" id="{5A319D2D-FCCF-4EB0-AC49-E5C22EC3D02C}"/>
              </a:ext>
            </a:extLst>
          </p:cNvPr>
          <p:cNvSpPr>
            <a:spLocks noGrp="1" noChangeArrowheads="1"/>
          </p:cNvSpPr>
          <p:nvPr>
            <p:ph type="title"/>
          </p:nvPr>
        </p:nvSpPr>
        <p:spPr/>
        <p:txBody>
          <a:bodyPr/>
          <a:lstStyle/>
          <a:p>
            <a:r>
              <a:rPr lang="en-US" altLang="en-US"/>
              <a:t>Research Base for Dimension 1</a:t>
            </a:r>
          </a:p>
        </p:txBody>
      </p:sp>
      <p:sp>
        <p:nvSpPr>
          <p:cNvPr id="11" name="Content Placeholder 10">
            <a:extLst>
              <a:ext uri="{FF2B5EF4-FFF2-40B4-BE49-F238E27FC236}">
                <a16:creationId xmlns:a16="http://schemas.microsoft.com/office/drawing/2014/main" id="{ED058884-DD1F-4EE4-ABDD-C412915A11A0}"/>
              </a:ext>
            </a:extLst>
          </p:cNvPr>
          <p:cNvSpPr>
            <a:spLocks noGrp="1"/>
          </p:cNvSpPr>
          <p:nvPr>
            <p:ph idx="1"/>
          </p:nvPr>
        </p:nvSpPr>
        <p:spPr/>
        <p:txBody>
          <a:bodyPr/>
          <a:lstStyle/>
          <a:p>
            <a:pPr marL="0" indent="0">
              <a:buFont typeface="Wingdings" panose="05000000000000000000" pitchFamily="2" charset="2"/>
              <a:buNone/>
              <a:defRPr/>
            </a:pPr>
            <a:r>
              <a:rPr lang="en-US" altLang="en-US" dirty="0"/>
              <a:t>Research conducted by ACT (2006), </a:t>
            </a:r>
            <a:r>
              <a:rPr lang="en-US" altLang="en-US" dirty="0" err="1"/>
              <a:t>Cervetti</a:t>
            </a:r>
            <a:r>
              <a:rPr lang="en-US" altLang="en-US" dirty="0"/>
              <a:t> and Hiebert (2009), and Willingham (2010) shows that:</a:t>
            </a:r>
          </a:p>
          <a:p>
            <a:pPr>
              <a:defRPr/>
            </a:pPr>
            <a:r>
              <a:rPr lang="en-US" altLang="en-US" dirty="0"/>
              <a:t>The greatest predictor of success in college and careers is the complexity of text students can read.</a:t>
            </a:r>
          </a:p>
          <a:p>
            <a:pPr>
              <a:defRPr/>
            </a:pPr>
            <a:r>
              <a:rPr lang="en-US" altLang="en-US" dirty="0"/>
              <a:t>By reading high-quality, complex informational texts, students increase their reading proficiency. </a:t>
            </a:r>
          </a:p>
          <a:p>
            <a:pPr>
              <a:defRPr/>
            </a:pPr>
            <a:r>
              <a:rPr lang="en-US" altLang="en-US" dirty="0"/>
              <a:t>We understand and remember what we pay attention to and think about. Attending to evidence in text leads to understanding and retaining text content.</a:t>
            </a: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9">
            <a:extLst>
              <a:ext uri="{FF2B5EF4-FFF2-40B4-BE49-F238E27FC236}">
                <a16:creationId xmlns:a16="http://schemas.microsoft.com/office/drawing/2014/main" id="{A155DD24-C35D-40B4-A0EB-67CCA8070D72}"/>
              </a:ext>
            </a:extLst>
          </p:cNvPr>
          <p:cNvSpPr>
            <a:spLocks noGrp="1" noChangeArrowheads="1"/>
          </p:cNvSpPr>
          <p:nvPr>
            <p:ph type="title"/>
          </p:nvPr>
        </p:nvSpPr>
        <p:spPr>
          <a:xfrm>
            <a:off x="1295400" y="304800"/>
            <a:ext cx="7696200" cy="914400"/>
          </a:xfrm>
        </p:spPr>
        <p:txBody>
          <a:bodyPr/>
          <a:lstStyle/>
          <a:p>
            <a:r>
              <a:rPr lang="en-US" altLang="en-US" dirty="0"/>
              <a:t>What Does Research on Complex Text Mean for High-Quality Curriculum?</a:t>
            </a:r>
          </a:p>
        </p:txBody>
      </p:sp>
      <p:sp>
        <p:nvSpPr>
          <p:cNvPr id="11" name="Content Placeholder 10">
            <a:extLst>
              <a:ext uri="{FF2B5EF4-FFF2-40B4-BE49-F238E27FC236}">
                <a16:creationId xmlns:a16="http://schemas.microsoft.com/office/drawing/2014/main" id="{BFC0E316-8EA7-4E4F-BFEC-844B80324CF2}"/>
              </a:ext>
            </a:extLst>
          </p:cNvPr>
          <p:cNvSpPr>
            <a:spLocks noGrp="1"/>
          </p:cNvSpPr>
          <p:nvPr>
            <p:ph idx="1"/>
          </p:nvPr>
        </p:nvSpPr>
        <p:spPr/>
        <p:txBody>
          <a:bodyPr/>
          <a:lstStyle/>
          <a:p>
            <a:pPr marL="0" indent="0">
              <a:spcBef>
                <a:spcPts val="1200"/>
              </a:spcBef>
              <a:spcAft>
                <a:spcPts val="600"/>
              </a:spcAft>
              <a:buFont typeface="Wingdings" panose="05000000000000000000" pitchFamily="2" charset="2"/>
              <a:buNone/>
              <a:defRPr/>
            </a:pPr>
            <a:r>
              <a:rPr lang="en-US" altLang="en-US" dirty="0"/>
              <a:t>It means curriculum resources should include texts that are:</a:t>
            </a:r>
          </a:p>
          <a:p>
            <a:pPr>
              <a:spcBef>
                <a:spcPts val="1200"/>
              </a:spcBef>
              <a:spcAft>
                <a:spcPts val="600"/>
              </a:spcAft>
              <a:defRPr/>
            </a:pPr>
            <a:r>
              <a:rPr lang="en-US" altLang="en-US" dirty="0"/>
              <a:t>Largely within the recommended range of complexity for the level;</a:t>
            </a:r>
          </a:p>
          <a:p>
            <a:pPr>
              <a:spcBef>
                <a:spcPts val="1200"/>
              </a:spcBef>
              <a:spcAft>
                <a:spcPts val="600"/>
              </a:spcAft>
              <a:defRPr/>
            </a:pPr>
            <a:r>
              <a:rPr lang="en-US" altLang="en-US" dirty="0"/>
              <a:t>Consistently of high quality and worth reading;</a:t>
            </a:r>
          </a:p>
          <a:p>
            <a:pPr>
              <a:spcBef>
                <a:spcPts val="1200"/>
              </a:spcBef>
              <a:spcAft>
                <a:spcPts val="600"/>
              </a:spcAft>
              <a:defRPr/>
            </a:pPr>
            <a:r>
              <a:rPr lang="en-US" altLang="en-US" dirty="0"/>
              <a:t>Content-rich and contain useful information;</a:t>
            </a:r>
          </a:p>
          <a:p>
            <a:pPr>
              <a:spcBef>
                <a:spcPts val="1200"/>
              </a:spcBef>
              <a:spcAft>
                <a:spcPts val="600"/>
              </a:spcAft>
              <a:defRPr/>
            </a:pPr>
            <a:r>
              <a:rPr lang="en-US" altLang="en-US" dirty="0"/>
              <a:t>Largely nonfiction; and</a:t>
            </a:r>
          </a:p>
          <a:p>
            <a:pPr>
              <a:spcBef>
                <a:spcPts val="1200"/>
              </a:spcBef>
              <a:spcAft>
                <a:spcPts val="600"/>
              </a:spcAft>
              <a:defRPr/>
            </a:pPr>
            <a:r>
              <a:rPr lang="en-US" altLang="en-US" dirty="0"/>
              <a:t>Short enough to read and study carefully.</a:t>
            </a:r>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9">
            <a:extLst>
              <a:ext uri="{FF2B5EF4-FFF2-40B4-BE49-F238E27FC236}">
                <a16:creationId xmlns:a16="http://schemas.microsoft.com/office/drawing/2014/main" id="{414AFDD8-2474-4DF1-9410-368C5779230D}"/>
              </a:ext>
            </a:extLst>
          </p:cNvPr>
          <p:cNvSpPr>
            <a:spLocks noGrp="1" noChangeArrowheads="1"/>
          </p:cNvSpPr>
          <p:nvPr>
            <p:ph type="title"/>
          </p:nvPr>
        </p:nvSpPr>
        <p:spPr/>
        <p:txBody>
          <a:bodyPr/>
          <a:lstStyle/>
          <a:p>
            <a:r>
              <a:rPr lang="en-US" altLang="en-US"/>
              <a:t>Two-Part System for Measuring Text Complexity</a:t>
            </a:r>
          </a:p>
        </p:txBody>
      </p:sp>
      <p:sp>
        <p:nvSpPr>
          <p:cNvPr id="11" name="Content Placeholder 10">
            <a:extLst>
              <a:ext uri="{FF2B5EF4-FFF2-40B4-BE49-F238E27FC236}">
                <a16:creationId xmlns:a16="http://schemas.microsoft.com/office/drawing/2014/main" id="{B6E5B6FE-306B-40A7-92A7-011505516451}"/>
              </a:ext>
            </a:extLst>
          </p:cNvPr>
          <p:cNvSpPr>
            <a:spLocks noGrp="1"/>
          </p:cNvSpPr>
          <p:nvPr>
            <p:ph idx="1"/>
          </p:nvPr>
        </p:nvSpPr>
        <p:spPr>
          <a:xfrm>
            <a:off x="609600" y="2133600"/>
            <a:ext cx="7924800" cy="4114800"/>
          </a:xfrm>
        </p:spPr>
        <p:txBody>
          <a:bodyPr/>
          <a:lstStyle/>
          <a:p>
            <a:pPr marL="457200" indent="-457200">
              <a:spcBef>
                <a:spcPts val="1176"/>
              </a:spcBef>
              <a:spcAft>
                <a:spcPts val="1200"/>
              </a:spcAft>
              <a:buFont typeface="+mj-lt"/>
              <a:buAutoNum type="arabicPeriod"/>
              <a:defRPr/>
            </a:pPr>
            <a:r>
              <a:rPr lang="en-US" dirty="0">
                <a:solidFill>
                  <a:srgbClr val="000000"/>
                </a:solidFill>
              </a:rPr>
              <a:t>Quantitative Scale: Text features best “seen” and measured by a computer include </a:t>
            </a:r>
            <a:r>
              <a:rPr lang="en-US" dirty="0"/>
              <a:t>word frequency, sentence length, and text cohesion.</a:t>
            </a:r>
          </a:p>
          <a:p>
            <a:pPr marL="457200" indent="-457200">
              <a:spcBef>
                <a:spcPts val="1176"/>
              </a:spcBef>
              <a:spcAft>
                <a:spcPts val="1200"/>
              </a:spcAft>
              <a:buFont typeface="+mj-lt"/>
              <a:buAutoNum type="arabicPeriod"/>
              <a:defRPr/>
            </a:pPr>
            <a:r>
              <a:rPr lang="en-US" dirty="0">
                <a:solidFill>
                  <a:srgbClr val="000000"/>
                </a:solidFill>
              </a:rPr>
              <a:t>Qualitative Measures: Text features best judged by human evaluation include text structure, language clarity and conventions, knowledge demands, and purpose. </a:t>
            </a:r>
          </a:p>
          <a:p>
            <a:pPr>
              <a:defRPr/>
            </a:pPr>
            <a:endParaRPr lang="en-US"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15012</TotalTime>
  <Pages>39</Pages>
  <Words>5239</Words>
  <Application>Microsoft Macintosh PowerPoint</Application>
  <PresentationFormat>Overhead</PresentationFormat>
  <Paragraphs>415</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Segoe UI</vt:lpstr>
      <vt:lpstr>Times</vt:lpstr>
      <vt:lpstr>Times New Roman</vt:lpstr>
      <vt:lpstr>Trebuchet MS</vt:lpstr>
      <vt:lpstr>Wingdings</vt:lpstr>
      <vt:lpstr>SAMPLE</vt:lpstr>
      <vt:lpstr>  Close Reading of Complex Texts (Part 1)                             </vt:lpstr>
      <vt:lpstr>  Welcome!</vt:lpstr>
      <vt:lpstr>Disclaimer</vt:lpstr>
      <vt:lpstr>Let’s Hear From You!</vt:lpstr>
      <vt:lpstr>Agenda</vt:lpstr>
      <vt:lpstr>Meeting Norms and Expectations</vt:lpstr>
      <vt:lpstr>Research Base for Dimension 1</vt:lpstr>
      <vt:lpstr>What Does Research on Complex Text Mean for High-Quality Curriculum?</vt:lpstr>
      <vt:lpstr>Two-Part System for Measuring Text Complexity</vt:lpstr>
      <vt:lpstr>How Do the Two Parts Work Together?</vt:lpstr>
      <vt:lpstr>Role of Professional Judgment</vt:lpstr>
      <vt:lpstr>Quantitative Analysis Chart for Determining Text Complexity</vt:lpstr>
      <vt:lpstr>Let’s Chat!</vt:lpstr>
      <vt:lpstr>Content Alignment Criteria</vt:lpstr>
      <vt:lpstr>Dimension 1: Content Criterion 1</vt:lpstr>
      <vt:lpstr>Dimension 1: Content Criterion 2</vt:lpstr>
      <vt:lpstr>Dimension 1: Content Criterion 3</vt:lpstr>
      <vt:lpstr>Rating for Content Alignment</vt:lpstr>
      <vt:lpstr>Breakout: 45 minutes</vt:lpstr>
      <vt:lpstr>Breakout Materials</vt:lpstr>
      <vt:lpstr>Welcome Back!</vt:lpstr>
      <vt:lpstr>Let’s Hear From You!</vt:lpstr>
      <vt:lpstr>Let’s Hear From You!</vt:lpstr>
      <vt:lpstr>Let’s Discuss!</vt:lpstr>
      <vt:lpstr>Let’s Chat!</vt:lpstr>
      <vt:lpstr>You Will Meet With Your Team to:</vt:lpstr>
      <vt:lpstr>Taking the First Step to Expand Curriculum Work in Your State</vt:lpstr>
      <vt:lpstr>Next Steps</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 Reading of Complex Texts Part 1</dc:title>
  <dc:subject/>
  <dc:creator>Susan Pimentel</dc:creator>
  <cp:keywords/>
  <dc:description/>
  <cp:lastModifiedBy>Nicole Bravo</cp:lastModifiedBy>
  <cp:revision>610</cp:revision>
  <cp:lastPrinted>2008-08-04T15:46:24Z</cp:lastPrinted>
  <dcterms:created xsi:type="dcterms:W3CDTF">2008-12-30T23:46:17Z</dcterms:created>
  <dcterms:modified xsi:type="dcterms:W3CDTF">2022-07-26T22:21:16Z</dcterms:modified>
  <cp:category/>
</cp:coreProperties>
</file>