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5344" r:id="rId2"/>
  </p:sldMasterIdLst>
  <p:notesMasterIdLst>
    <p:notesMasterId r:id="rId21"/>
  </p:notesMasterIdLst>
  <p:handoutMasterIdLst>
    <p:handoutMasterId r:id="rId22"/>
  </p:handoutMasterIdLst>
  <p:sldIdLst>
    <p:sldId id="333" r:id="rId3"/>
    <p:sldId id="669" r:id="rId4"/>
    <p:sldId id="670" r:id="rId5"/>
    <p:sldId id="494" r:id="rId6"/>
    <p:sldId id="575" r:id="rId7"/>
    <p:sldId id="493" r:id="rId8"/>
    <p:sldId id="577" r:id="rId9"/>
    <p:sldId id="513" r:id="rId10"/>
    <p:sldId id="573" r:id="rId11"/>
    <p:sldId id="516" r:id="rId12"/>
    <p:sldId id="517" r:id="rId13"/>
    <p:sldId id="591" r:id="rId14"/>
    <p:sldId id="602" r:id="rId15"/>
    <p:sldId id="603" r:id="rId16"/>
    <p:sldId id="604" r:id="rId17"/>
    <p:sldId id="520" r:id="rId18"/>
    <p:sldId id="521" r:id="rId19"/>
    <p:sldId id="570" r:id="rId20"/>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AE916C-3461-571D-028D-49A54500049B}" name="EMK" initials="E" userId="EMK" providerId="Non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e Pimentel" initials="" lastIdx="1" clrIdx="6"/>
  <p:cmAuthor id="2" name="Unknown User1" initials="Unknown User1" lastIdx="2" clrIdx="7"/>
  <p:cmAuthor id="3" name="Meredith Liben" initials="" lastIdx="1" clrIdx="8"/>
  <p:cmAuthor id="4" name="Unknown User2" initials="Unknown User2" lastIdx="16" clrIdx="1"/>
  <p:cmAuthor id="5" name="Unknown User3" initials="Unknown User3" lastIdx="12" clrIdx="2"/>
  <p:cmAuthor id="6" name="Unknown User4" initials="Unknown User4" lastIdx="1" clrIdx="9"/>
  <p:cmAuthor id="7" name="EMK" initials="" lastIdx="34" clrIdx="10"/>
  <p:cmAuthor id="8" name="Nicole Bravo" initials="" lastIdx="2" clrIdx="4"/>
  <p:cmAuthor id="9" name="Farren Liben" initials="" lastIdx="4" clrIdx="0"/>
  <p:cmAuthor id="10" name="Unknown User5" initials="Unknown User5" lastIdx="14" clrIdx="3"/>
  <p:cmAuthor id="11" name="Unknown User6" initials="Unknown User6" lastIdx="1" clrIdx="11"/>
  <p:cmAuthor id="12" name="Unknown User7" initials="Unknown User7" lastIdx="1" clrIdx="5"/>
  <p:cmAuthor id="13" name="Unknown User8" initials="Unknown User8" lastIdx="2" clrIdx="12"/>
  <p:cmAuthor id="14" name="Mimi Alkire" initials="" lastIdx="2" clrIdx="13"/>
  <p:cmAuthor id="15" name="EMK" initials="E" lastIdx="22" clrIdx="14">
    <p:extLst>
      <p:ext uri="{19B8F6BF-5375-455C-9EA6-DF929625EA0E}">
        <p15:presenceInfo xmlns:p15="http://schemas.microsoft.com/office/powerpoint/2012/main" userId="EMK" providerId="None"/>
      </p:ext>
    </p:extLst>
  </p:cmAuthor>
  <p:cmAuthor id="16" name="Sue Pimentel" initials="MOU" lastIdx="1" clrIdx="15">
    <p:extLst>
      <p:ext uri="{19B8F6BF-5375-455C-9EA6-DF929625EA0E}">
        <p15:presenceInfo xmlns:p15="http://schemas.microsoft.com/office/powerpoint/2012/main" userId="Sue Piment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59" autoAdjust="0"/>
    <p:restoredTop sz="86371" autoAdjust="0"/>
  </p:normalViewPr>
  <p:slideViewPr>
    <p:cSldViewPr>
      <p:cViewPr varScale="1">
        <p:scale>
          <a:sx n="89" d="100"/>
          <a:sy n="89" d="100"/>
        </p:scale>
        <p:origin x="1280" y="160"/>
      </p:cViewPr>
      <p:guideLst>
        <p:guide orient="horz" pos="672"/>
        <p:guide orient="horz" pos="1872"/>
        <p:guide pos="624"/>
        <p:guide pos="5568"/>
        <p:guide pos="864"/>
      </p:guideLst>
    </p:cSldViewPr>
  </p:slideViewPr>
  <p:outlineViewPr>
    <p:cViewPr>
      <p:scale>
        <a:sx n="33" d="100"/>
        <a:sy n="33" d="100"/>
      </p:scale>
      <p:origin x="0" y="-228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88" d="100"/>
          <a:sy n="88" d="100"/>
        </p:scale>
        <p:origin x="-1120" y="-440"/>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03FC63F-5D70-49FC-AAF2-444372EB26C2}"/>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E03B91B9-62C8-4593-BE68-BDDA6A149DC8}" type="slidenum">
              <a:rPr lang="en-US" altLang="en-US" sz="1200" b="0" smtClean="0"/>
              <a:pPr algn="ctr">
                <a:lnSpc>
                  <a:spcPct val="90000"/>
                </a:lnSpc>
                <a:defRPr/>
              </a:pPr>
              <a:t>‹#›</a:t>
            </a:fld>
            <a:endParaRPr lang="en-US" altLang="en-US" sz="1200" b="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C1FB2FC-809C-4E40-B4A4-689894EF05F8}"/>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3" name="Rectangle 3">
            <a:extLst>
              <a:ext uri="{FF2B5EF4-FFF2-40B4-BE49-F238E27FC236}">
                <a16:creationId xmlns:a16="http://schemas.microsoft.com/office/drawing/2014/main" id="{8C93248D-8847-46F4-B49C-887BFC678234}"/>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a:t>Page </a:t>
            </a:r>
            <a:fld id="{E6C32768-5E42-4459-ADC0-C05ABB01A925}" type="slidenum">
              <a:rPr lang="en-US" altLang="en-US" sz="1200" b="0" smtClean="0"/>
              <a:pPr algn="ctr">
                <a:lnSpc>
                  <a:spcPct val="90000"/>
                </a:lnSpc>
                <a:defRPr/>
              </a:pPr>
              <a:t>‹#›</a:t>
            </a:fld>
            <a:endParaRPr lang="en-US" altLang="en-US" sz="1200" b="0"/>
          </a:p>
        </p:txBody>
      </p:sp>
      <p:sp>
        <p:nvSpPr>
          <p:cNvPr id="7172" name="Rectangle 4">
            <a:extLst>
              <a:ext uri="{FF2B5EF4-FFF2-40B4-BE49-F238E27FC236}">
                <a16:creationId xmlns:a16="http://schemas.microsoft.com/office/drawing/2014/main" id="{D689E9D3-F625-4C96-A76C-1BD78D537928}"/>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92BA7CCC-6E5F-40DF-8CE1-AF46D5BA2387}"/>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7A896AA8-9533-4DF1-8053-FEB06156F5C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923720B2-4B81-4B61-AB7B-A18B89AF9A01}"/>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515A98F1-4F93-40FA-94B2-D9A6904C5AB4}"/>
              </a:ext>
            </a:extLst>
          </p:cNvPr>
          <p:cNvSpPr>
            <a:spLocks noGrp="1"/>
          </p:cNvSpPr>
          <p:nvPr>
            <p:ph type="body" idx="1"/>
          </p:nvPr>
        </p:nvSpPr>
        <p:spPr>
          <a:ln w="9525"/>
        </p:spPr>
        <p:txBody>
          <a:bodyPr/>
          <a:lstStyle/>
          <a:p>
            <a:pPr>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Check to make sure you have the correct materials.</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Before sending the teams to their breakout rooms, check to make sure everyone has the correct materials.</a:t>
            </a:r>
            <a:endParaRPr lang="en-US" altLang="en-US" b="1"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dirty="0"/>
              <a:t>Coaches should have this slide up as participants come into their breakout room.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16724ECE-8B82-4BE4-8C0C-40853DCE201C}"/>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B01A0FB7-1B67-4371-8FE9-D227837592E5}"/>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D63287F8-95F3-46DE-8908-495320A66DBA}"/>
              </a:ext>
            </a:extLst>
          </p:cNvPr>
          <p:cNvSpPr>
            <a:spLocks noGrp="1" noRot="1" noChangeAspect="1" noChangeArrowheads="1" noTextEdit="1"/>
          </p:cNvSpPr>
          <p:nvPr>
            <p:ph type="sldImg"/>
          </p:nvPr>
        </p:nvSpPr>
        <p:spPr>
          <a:xfrm>
            <a:off x="603250" y="449263"/>
            <a:ext cx="4144963" cy="3108325"/>
          </a:xfrm>
          <a:ln/>
        </p:spPr>
      </p:sp>
      <p:sp>
        <p:nvSpPr>
          <p:cNvPr id="3" name="Notes Placeholder 2">
            <a:extLst>
              <a:ext uri="{FF2B5EF4-FFF2-40B4-BE49-F238E27FC236}">
                <a16:creationId xmlns:a16="http://schemas.microsoft.com/office/drawing/2014/main" id="{89A5B5BC-2338-4E71-9830-54CB84514636}"/>
              </a:ext>
            </a:extLst>
          </p:cNvPr>
          <p:cNvSpPr>
            <a:spLocks noGrp="1"/>
          </p:cNvSpPr>
          <p:nvPr>
            <p:ph type="body" idx="1"/>
          </p:nvPr>
        </p:nvSpPr>
        <p:spPr>
          <a:xfrm>
            <a:off x="527050" y="3878263"/>
            <a:ext cx="5486400" cy="4648200"/>
          </a:xfrm>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everyone’s rating of Dimension 1.</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3662" indent="-173662">
              <a:spcBef>
                <a:spcPts val="0"/>
              </a:spcBef>
              <a:buFont typeface="Arial" panose="020B0604020202020204" pitchFamily="34" charset="0"/>
              <a:buChar char="•"/>
              <a:defRPr/>
            </a:pPr>
            <a:r>
              <a:rPr lang="en-US" altLang="en-US" dirty="0"/>
              <a:t>Now that you’ve had a chance to find evidence for the criteria, let’s see if we agree on the dimension rating for EL supports. </a:t>
            </a:r>
          </a:p>
          <a:p>
            <a:pPr marL="173662" indent="-173662">
              <a:spcBef>
                <a:spcPts val="0"/>
              </a:spcBef>
              <a:buFont typeface="Arial" panose="020B0604020202020204" pitchFamily="34" charset="0"/>
              <a:buChar char="•"/>
              <a:defRPr/>
            </a:pPr>
            <a:r>
              <a:rPr lang="en-US" altLang="en-US" dirty="0"/>
              <a:t>Please enter your rating for Dimension 1 EL Supports.</a:t>
            </a:r>
          </a:p>
          <a:p>
            <a:pPr marL="173662" indent="-173662">
              <a:spcBef>
                <a:spcPts val="0"/>
              </a:spcBef>
              <a:buFont typeface="Arial" panose="020B0604020202020204" pitchFamily="34" charset="0"/>
              <a:buChar char="•"/>
              <a:defRPr/>
            </a:pPr>
            <a:r>
              <a:rPr lang="en-US" altLang="en-US" dirty="0"/>
              <a:t>Let’s see how your ratings compare with the example review…</a:t>
            </a:r>
            <a:endParaRPr lang="en-US" altLang="en-US" b="1" dirty="0"/>
          </a:p>
          <a:p>
            <a:pPr>
              <a:spcBef>
                <a:spcPts val="0"/>
              </a:spcBef>
              <a:defRPr/>
            </a:pPr>
            <a:endParaRPr lang="en-US" altLang="en-US" b="1" dirty="0"/>
          </a:p>
          <a:p>
            <a:pPr>
              <a:spcBef>
                <a:spcPts val="0"/>
              </a:spcBef>
              <a:defRPr/>
            </a:pPr>
            <a:r>
              <a:rPr lang="en-US" altLang="en-US" b="1" dirty="0"/>
              <a:t>Facilitator notes:</a:t>
            </a:r>
          </a:p>
          <a:p>
            <a:pPr marL="171450" indent="-171450">
              <a:spcBef>
                <a:spcPts val="0"/>
              </a:spcBef>
              <a:buFont typeface="Arial" panose="020B0604020202020204" pitchFamily="34" charset="0"/>
              <a:buChar char="•"/>
              <a:defRPr/>
            </a:pPr>
            <a:r>
              <a:rPr lang="en-US" altLang="en-US" dirty="0"/>
              <a:t>Briefly review the dimension rating scale and then </a:t>
            </a:r>
            <a:r>
              <a:rPr lang="en-US" altLang="en-US" dirty="0">
                <a:latin typeface="Times New Roman" panose="02020603050405020304" pitchFamily="18" charset="0"/>
              </a:rPr>
              <a:t>read the first talking point. </a:t>
            </a:r>
          </a:p>
          <a:p>
            <a:pPr marL="173662" indent="-173662">
              <a:spcBef>
                <a:spcPts val="0"/>
              </a:spcBef>
              <a:buFont typeface="Arial" panose="020B0604020202020204" pitchFamily="34" charset="0"/>
              <a:buChar char="•"/>
              <a:defRPr/>
            </a:pPr>
            <a:r>
              <a:rPr lang="en-US" altLang="en-US" dirty="0">
                <a:latin typeface="Times New Roman" panose="02020603050405020304" pitchFamily="18" charset="0"/>
              </a:rPr>
              <a:t>Create a poll or ask team members to enter their rating in the chat</a:t>
            </a:r>
          </a:p>
          <a:p>
            <a:pPr marL="173662" indent="-173662">
              <a:spcBef>
                <a:spcPts val="0"/>
              </a:spcBef>
              <a:buFont typeface="Arial" panose="020B0604020202020204" pitchFamily="34" charset="0"/>
              <a:buChar char="•"/>
              <a:defRPr/>
            </a:pPr>
            <a:r>
              <a:rPr lang="en-US" altLang="en-US" dirty="0"/>
              <a:t>Use the third talking point to summarize the results of the poll.</a:t>
            </a:r>
          </a:p>
          <a:p>
            <a:pPr marL="635625" lvl="1" indent="-173662">
              <a:spcBef>
                <a:spcPts val="0"/>
              </a:spcBef>
              <a:buFont typeface="Arial" panose="020B0604020202020204" pitchFamily="34" charset="0"/>
              <a:buChar char="•"/>
              <a:defRPr/>
            </a:pPr>
            <a:r>
              <a:rPr lang="en-US" b="1" dirty="0">
                <a:latin typeface="Times New Roman" panose="02020603050405020304" pitchFamily="18" charset="0"/>
                <a:cs typeface="Times New Roman" panose="02020603050405020304" pitchFamily="18" charset="0"/>
              </a:rPr>
              <a:t>Example Workbook Dimension 1 EL Supports Rating: 1 point. (Some possible improvements are noted in the example’s Summary Comments.)</a:t>
            </a:r>
          </a:p>
          <a:p>
            <a:pPr marL="173662" indent="-173662">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a:p>
            <a:pPr>
              <a:spcBef>
                <a:spcPts val="0"/>
              </a:spcBef>
              <a:defRPr/>
            </a:pPr>
            <a:endParaRPr 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9ED99AE0-8B79-4192-A01E-C935745B6084}"/>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AA50726C-47B5-4177-956A-AD1D2D92A863}"/>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look just at the checks for the criteria.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poll question is here.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Let’s compare your checks with those in the Example Workbook.</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first talking point and the poll question. </a:t>
            </a:r>
          </a:p>
          <a:p>
            <a:pPr marL="171450" marR="0" lvl="0" indent="-171450"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cs typeface="Times New Roman" panose="02020603050405020304" pitchFamily="18" charset="0"/>
              </a:rPr>
              <a:t>Create a poll or ask team members to enter their answer in the chat. Then give 2-3 minutes for participants to enter their response in the poll.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last talking point to summarize the poll results.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to the next slide for a discussion of the substantiations for this dimension.</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37A7582-EA24-419F-AFF6-C625A051E756}"/>
              </a:ext>
            </a:extLst>
          </p:cNvPr>
          <p:cNvSpPr>
            <a:spLocks noGrp="1" noRot="1" noChangeAspect="1" noChangeArrowheads="1" noTextEdit="1"/>
          </p:cNvSpPr>
          <p:nvPr>
            <p:ph type="sldImg"/>
          </p:nvPr>
        </p:nvSpPr>
        <p:spPr>
          <a:xfrm>
            <a:off x="622300" y="373063"/>
            <a:ext cx="3105150" cy="2328862"/>
          </a:xfrm>
          <a:ln/>
        </p:spPr>
      </p:sp>
      <p:sp>
        <p:nvSpPr>
          <p:cNvPr id="13314" name="Notes Placeholder 2">
            <a:extLst>
              <a:ext uri="{FF2B5EF4-FFF2-40B4-BE49-F238E27FC236}">
                <a16:creationId xmlns:a16="http://schemas.microsoft.com/office/drawing/2014/main" id="{4F20EC71-75F2-40D9-87CE-84A6069677CA}"/>
              </a:ext>
            </a:extLst>
          </p:cNvPr>
          <p:cNvSpPr>
            <a:spLocks noGrp="1"/>
          </p:cNvSpPr>
          <p:nvPr>
            <p:ph type="body" idx="1"/>
          </p:nvPr>
        </p:nvSpPr>
        <p:spPr>
          <a:xfrm>
            <a:off x="527050" y="2963863"/>
            <a:ext cx="5867400" cy="55626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Share our evidence and ratings.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a:t>
            </a:r>
            <a:r>
              <a:rPr lang="en-US" dirty="0">
                <a:latin typeface="Times New Roman" panose="02020603050405020304" pitchFamily="18" charset="0"/>
                <a:cs typeface="Times New Roman" panose="02020603050405020304" pitchFamily="18" charset="0"/>
              </a:rPr>
              <a:t>that we’ve compared the rating and checks for this part of the dimension, we want to give you some individual work time. Use this time to </a:t>
            </a:r>
            <a:r>
              <a:rPr lang="en-US" altLang="en-US" dirty="0">
                <a:latin typeface="Times New Roman" panose="02020603050405020304" pitchFamily="18" charset="0"/>
                <a:cs typeface="Times New Roman" panose="02020603050405020304" pitchFamily="18" charset="0"/>
              </a:rPr>
              <a:t>compare your substantiations and summary comments with those in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there can be many “right” answers, but while substantiations may be different, there should be agreement on the general findings and ratings.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We’re going to take 5 minutes for you to compare what you found with those of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Take some notes about what you see as the same and different. Then we’ll ask you to share your findings in the chat when we come back together.</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work time] Let’s have everyone type one or two sentences in the group chat to describe how your substantiations compared. Feel free to share a specific commonality or difference.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Now let’s hear from a couple of teams about their comparison… </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first four talking points to bring attention to the Example Workbook with substantiations and commentary for this part of the Workbook.</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Pause (5 minutes) for participants to compare and make some notes about what they found.</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After the 5-minute comparison time, read the fifth talking point and comment on interesting chats as they appear. </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Click and read the last talking point and select one or two states to share verbally. You might select based on a chat statement that needs to be clarified or one that is especially insightful or unique. </a:t>
            </a:r>
          </a:p>
          <a:p>
            <a:pPr>
              <a:spcBef>
                <a:spcPts val="0"/>
              </a:spcBef>
              <a:defRPr/>
            </a:pPr>
            <a:endParaRPr lang="en-US" b="1"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B8AEFFCC-A8E8-42AE-90EC-D2B59D4CFF07}"/>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95139608-9BF9-49BD-800D-AD362A1A6363}"/>
              </a:ext>
            </a:extLst>
          </p:cNvPr>
          <p:cNvSpPr>
            <a:spLocks noGrp="1"/>
          </p:cNvSpPr>
          <p:nvPr>
            <p:ph type="body" idx="1"/>
          </p:nvPr>
        </p:nvSpPr>
        <p:spPr>
          <a:ln w="9525"/>
        </p:spPr>
        <p:txBody>
          <a:bodyPr/>
          <a:lstStyle/>
          <a:p>
            <a:pPr>
              <a:lnSpc>
                <a:spcPct val="100000"/>
              </a:lnSpc>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Check for understanding using the chat feature.</a:t>
            </a:r>
          </a:p>
          <a:p>
            <a:pPr>
              <a:lnSpc>
                <a:spcPct val="100000"/>
              </a:lnSpc>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We’d love to hear, in just a sentence or two, about what you learned today about providing ELs access to challenging texts.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Everyone take about 2 minutes to type in the group chat, but this time don’t hit “enter” until I tell you to. We want everyone’s chats to happen at once so we can scroll through and see what everyone is thinking. </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OK, everyone can hit “enter” and read through all the responses. </a:t>
            </a:r>
          </a:p>
          <a:p>
            <a:pPr>
              <a:lnSpc>
                <a:spcPct val="100000"/>
              </a:lnSpc>
              <a:spcBef>
                <a:spcPts val="0"/>
              </a:spcBef>
              <a:defRPr/>
            </a:pPr>
            <a:endParaRPr lang="en-US" altLang="en-US" sz="1100" dirty="0">
              <a:latin typeface="Times New Roman" panose="02020603050405020304" pitchFamily="18" charset="0"/>
              <a:cs typeface="Times New Roman" panose="02020603050405020304" pitchFamily="18" charset="0"/>
            </a:endParaRPr>
          </a:p>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Read the first and second talking points and then pause for about 2 minutes.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the pause, read the third talking point and discuss the highlights of the chats.</a:t>
            </a:r>
          </a:p>
          <a:p>
            <a:pPr marL="171450" indent="-171450">
              <a:lnSpc>
                <a:spcPct val="100000"/>
              </a:lnSpc>
              <a:spcBef>
                <a:spcPts val="0"/>
              </a:spcBef>
              <a:buFont typeface="Arial" panose="020B0604020202020204" pitchFamily="34" charset="0"/>
              <a:buChar char="•"/>
              <a:defRPr/>
            </a:pPr>
            <a:r>
              <a:rPr lang="en-US" altLang="en-US" sz="1100" dirty="0">
                <a:latin typeface="Times New Roman" panose="02020603050405020304" pitchFamily="18" charset="0"/>
              </a:rPr>
              <a:t>Coaches should read and monitor their own state participation.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BE3B3037-D21E-4049-BA5E-77F8F82D9B1F}"/>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755BB921-3A7C-47BE-82C7-84872C4441B1}"/>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Provide date and topic of the next virtual training session.</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Here you see information about the next session.</a:t>
            </a:r>
          </a:p>
          <a:p>
            <a:pPr marL="171450" indent="-171450">
              <a:spcBef>
                <a:spcPts val="0"/>
              </a:spcBef>
              <a:buFont typeface="Arial" panose="020B0604020202020204" pitchFamily="34" charset="0"/>
              <a:buChar char="•"/>
              <a:defRPr/>
            </a:pPr>
            <a:r>
              <a:rPr lang="en-US" dirty="0">
                <a:latin typeface="Times New Roman" panose="02020603050405020304" pitchFamily="18" charset="0"/>
                <a:cs typeface="Times New Roman" panose="02020603050405020304" pitchFamily="18" charset="0"/>
              </a:rPr>
              <a:t>We will put you back into your breakout sessions if you would like to meet with your coach for up to 30 more minutes.</a:t>
            </a:r>
          </a:p>
          <a:p>
            <a:pPr>
              <a:spcBef>
                <a:spcPts val="0"/>
              </a:spcBef>
              <a:buFont typeface="Arial" panose="020B0604020202020204" pitchFamily="34" charset="0"/>
              <a:buNone/>
              <a:defRPr/>
            </a:pP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first talking point and the slide bullets. Emphasize the date and time of the next session.</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second talking point to offer more coaching time if any participants have questions.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1F59E223-6502-4193-8326-E1C1F99CD2BC}"/>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64730166-0B81-4C9A-AB9F-6067A9C18E59}"/>
              </a:ext>
            </a:extLst>
          </p:cNvPr>
          <p:cNvSpPr>
            <a:spLocks noGrp="1" noChangeArrowheads="1"/>
          </p:cNvSpPr>
          <p:nvPr>
            <p:ph type="body" idx="1"/>
          </p:nvPr>
        </p:nvSpPr>
        <p:spPr>
          <a:ln w="9525"/>
        </p:spPr>
        <p:txBody>
          <a:bodyPr/>
          <a:lstStyle/>
          <a:p>
            <a:pPr>
              <a:spcBef>
                <a:spcPts val="0"/>
              </a:spcBef>
              <a:defRPr/>
            </a:pPr>
            <a:r>
              <a:rPr lang="en-US" altLang="en-US" b="1" dirty="0"/>
              <a:t>Big idea: </a:t>
            </a:r>
            <a:r>
              <a:rPr lang="en-US" altLang="en-US" dirty="0"/>
              <a:t>Closing slide</a:t>
            </a:r>
          </a:p>
          <a:p>
            <a:pPr>
              <a:spcBef>
                <a:spcPts val="0"/>
              </a:spcBef>
              <a:defRPr/>
            </a:pPr>
            <a:endParaRPr lang="en-US" altLang="en-US"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This is the final slide participants will see before the meeting is ended.</a:t>
            </a:r>
            <a:endParaRPr lang="en-US" altLang="en-US" b="1" dirty="0"/>
          </a:p>
          <a:p>
            <a:pPr marL="171450" indent="-171450">
              <a:spcBef>
                <a:spcPts val="0"/>
              </a:spcBef>
              <a:buFont typeface="Arial" panose="020B0604020202020204" pitchFamily="34" charset="0"/>
              <a:buChar char="•"/>
              <a:defRPr/>
            </a:pPr>
            <a:endParaRPr lang="en-US" altLang="en-US" b="1" dirty="0"/>
          </a:p>
          <a:p>
            <a:pPr>
              <a:spcBef>
                <a:spcPts val="0"/>
              </a:spcBef>
              <a:buFont typeface="Arial" panose="020B0604020202020204" pitchFamily="34" charset="0"/>
              <a:buNone/>
              <a:defRPr/>
            </a:pPr>
            <a:r>
              <a:rPr lang="en-US" altLang="en-US" b="1" dirty="0"/>
              <a:t>Facilitator notes:</a:t>
            </a:r>
          </a:p>
          <a:p>
            <a:pPr>
              <a:spcBef>
                <a:spcPts val="0"/>
              </a:spcBef>
              <a:buFont typeface="Arial" panose="020B0604020202020204" pitchFamily="34" charset="0"/>
              <a:buNone/>
              <a:defRPr/>
            </a:pPr>
            <a:endParaRPr lang="en-US" alt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latin typeface="Times New Roman" panose="02020603050405020304" pitchFamily="18" charset="0"/>
                <a:cs typeface="Times New Roman" panose="02020603050405020304" pitchFamily="18" charset="0"/>
              </a:rPr>
              <a:t>Please read through this slide for information about the contract.</a:t>
            </a:r>
          </a:p>
          <a:p>
            <a:pPr>
              <a:defRPr/>
            </a:pPr>
            <a:endParaRPr lang="en-US" altLang="en-US" b="1" dirty="0"/>
          </a:p>
          <a:p>
            <a:pPr>
              <a:defRPr/>
            </a:pPr>
            <a:r>
              <a:rPr lang="en-US" altLang="en-US" b="1" dirty="0"/>
              <a:t>Facilitator notes: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t>Allow 10-15 seconds or so for participants to review this slide for information about the contract (no need to read through).</a:t>
            </a:r>
          </a:p>
          <a:p>
            <a:pPr>
              <a:defRPr/>
            </a:pPr>
            <a:endParaRPr lang="en-US" altLang="en-US" b="1" dirty="0"/>
          </a:p>
        </p:txBody>
      </p:sp>
    </p:spTree>
    <p:extLst>
      <p:ext uri="{BB962C8B-B14F-4D97-AF65-F5344CB8AC3E}">
        <p14:creationId xmlns:p14="http://schemas.microsoft.com/office/powerpoint/2010/main" val="427145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8617E348-A6C7-4B40-B409-23391BDFC9B4}"/>
              </a:ext>
            </a:extLst>
          </p:cNvPr>
          <p:cNvSpPr>
            <a:spLocks noGrp="1" noRot="1" noChangeAspect="1" noChangeArrowheads="1" noTextEdit="1"/>
          </p:cNvSpPr>
          <p:nvPr>
            <p:ph type="sldImg"/>
          </p:nvPr>
        </p:nvSpPr>
        <p:spPr>
          <a:xfrm>
            <a:off x="1182688" y="700088"/>
            <a:ext cx="4068762" cy="3051175"/>
          </a:xfrm>
          <a:ln/>
        </p:spPr>
      </p:sp>
      <p:sp>
        <p:nvSpPr>
          <p:cNvPr id="9218" name="Rectangle 3">
            <a:extLst>
              <a:ext uri="{FF2B5EF4-FFF2-40B4-BE49-F238E27FC236}">
                <a16:creationId xmlns:a16="http://schemas.microsoft.com/office/drawing/2014/main" id="{E0ED0775-EBD7-4AF1-A2EA-713D43F970D1}"/>
              </a:ext>
            </a:extLst>
          </p:cNvPr>
          <p:cNvSpPr>
            <a:spLocks noGrp="1" noChangeArrowheads="1"/>
          </p:cNvSpPr>
          <p:nvPr>
            <p:ph type="body" idx="1"/>
          </p:nvPr>
        </p:nvSpPr>
        <p:spPr>
          <a:xfrm>
            <a:off x="679450" y="3751263"/>
            <a:ext cx="5562600" cy="4470400"/>
          </a:xfrm>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rPr>
              <a:t>: Use a poll to better understand participants’ background knowledge on this topic.</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Making sure we stay focused on the most critical concepts is important for all students’ understanding of complex texts. This is particularly so for English learners, who need to know exactly where and how to focus their time and energy.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Answer the question about your current level of knowledge of the first key shift as it relates to ELs.</a:t>
            </a:r>
          </a:p>
          <a:p>
            <a:pPr marL="171450" indent="-171450">
              <a:spcBef>
                <a:spcPts val="0"/>
              </a:spcBef>
              <a:buFont typeface="Arial" panose="020B0604020202020204" pitchFamily="34" charset="0"/>
              <a:buChar char="•"/>
              <a:defRPr/>
            </a:pPr>
            <a:r>
              <a:rPr lang="en-US" sz="1800" dirty="0">
                <a:latin typeface="Segoe UI" panose="020B0502040204020203" pitchFamily="34" charset="0"/>
              </a:rPr>
              <a:t>Advance warning: keep in mind that you will be asked at the end about what you have learned about where to focus. As we move through the session, consider why it's important to focus on the most critical concepts.</a:t>
            </a:r>
            <a:endParaRPr lang="en-US" sz="1800" dirty="0">
              <a:latin typeface="Arial" panose="020B0604020202020204" pitchFamily="34" charset="0"/>
            </a:endParaRPr>
          </a:p>
          <a:p>
            <a:pPr marL="171450" indent="-171450">
              <a:spcBef>
                <a:spcPts val="0"/>
              </a:spcBef>
              <a:buFont typeface="Arial" panose="020B0604020202020204" pitchFamily="34" charset="0"/>
              <a:buChar char="•"/>
              <a:defRPr/>
            </a:pPr>
            <a:r>
              <a:rPr lang="en-US" altLang="en-US" b="0" dirty="0">
                <a:solidFill>
                  <a:srgbClr val="FF0000"/>
                </a:solidFill>
                <a:latin typeface="Times New Roman" panose="02020603050405020304" pitchFamily="18" charset="0"/>
                <a:cs typeface="Times New Roman" panose="02020603050405020304" pitchFamily="18" charset="0"/>
              </a:rPr>
              <a:t>Highlights of our last session: </a:t>
            </a:r>
            <a:r>
              <a:rPr lang="en-US" altLang="en-US" dirty="0">
                <a:solidFill>
                  <a:srgbClr val="FF0000"/>
                </a:solidFill>
                <a:latin typeface="Times New Roman" panose="02020603050405020304" pitchFamily="18" charset="0"/>
                <a:cs typeface="Times New Roman" panose="02020603050405020304" pitchFamily="18" charset="0"/>
              </a:rPr>
              <a:t>In our last session (Dimension 1, Part 1), </a:t>
            </a:r>
            <a:r>
              <a:rPr lang="en-US" dirty="0"/>
              <a:t>we reviewed the sample curriculum. We rated it for alignment to the content criteria for Close Reading of Complex Text. </a:t>
            </a:r>
            <a:r>
              <a:rPr lang="en-US" b="1" dirty="0"/>
              <a:t>[Add anything here that came up during the last session.]</a:t>
            </a:r>
            <a:endParaRPr lang="en-US" altLang="en-US" b="1" dirty="0">
              <a:latin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None/>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first talking point.</a:t>
            </a:r>
          </a:p>
          <a:p>
            <a:pPr marL="171450" marR="0" lvl="0" indent="-171450" algn="l" defTabSz="923925" rtl="0" eaLnBrk="0" fontAlgn="base" latinLnBrk="0" hangingPunct="0">
              <a:lnSpc>
                <a:spcPct val="90000"/>
              </a:lnSpc>
              <a:spcBef>
                <a:spcPts val="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cs typeface="Times New Roman" panose="02020603050405020304" pitchFamily="18" charset="0"/>
              </a:rPr>
              <a:t>Create a poll or ask participants to enter their answer in the chat.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second talking point and pause for participants to respond to the poll.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Point out interesting poll results.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third talking point to remind participants that at the end of the session, we will be asking them to share something they learned.</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Use the fourth talking point to highlight what we did in the last session.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Click to the next slide for today’s agenda.</a:t>
            </a:r>
          </a:p>
          <a:p>
            <a:pPr>
              <a:spcBef>
                <a:spcPts val="0"/>
              </a:spcBef>
              <a:defRPr/>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A22F3EE3-E51C-496E-92CE-B198433F1F05}"/>
              </a:ext>
            </a:extLst>
          </p:cNvPr>
          <p:cNvSpPr>
            <a:spLocks noGrp="1" noRot="1" noChangeAspect="1" noChangeArrowheads="1" noTextEdit="1"/>
          </p:cNvSpPr>
          <p:nvPr>
            <p:ph type="sldImg"/>
          </p:nvPr>
        </p:nvSpPr>
        <p:spPr>
          <a:solidFill>
            <a:srgbClr val="FFFFFF"/>
          </a:solidFill>
          <a:ln/>
        </p:spPr>
      </p:sp>
      <p:sp>
        <p:nvSpPr>
          <p:cNvPr id="11266" name="Rectangle 3">
            <a:extLst>
              <a:ext uri="{FF2B5EF4-FFF2-40B4-BE49-F238E27FC236}">
                <a16:creationId xmlns:a16="http://schemas.microsoft.com/office/drawing/2014/main" id="{86046349-6A12-4A38-B9BC-CB0BA6C1F3B8}"/>
              </a:ext>
            </a:extLst>
          </p:cNvPr>
          <p:cNvSpPr>
            <a:spLocks noGrp="1" noChangeArrowheads="1"/>
          </p:cNvSpPr>
          <p:nvPr>
            <p:ph type="body" idx="1"/>
          </p:nvPr>
        </p:nvSpPr>
        <p:spPr>
          <a:xfrm>
            <a:off x="908050" y="4411663"/>
            <a:ext cx="5130800" cy="4176712"/>
          </a:xfrm>
          <a:solidFill>
            <a:srgbClr val="FFFFFF"/>
          </a:solidFill>
          <a:ln>
            <a:solidFill>
              <a:srgbClr val="000000"/>
            </a:solidFill>
          </a:ln>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rPr>
              <a:t>: Introduce the agenda for today’s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The focus is again on text complexity for this virtual training. But in this session, it is to consider what curriculum can do to provide access to complex text for English learners.</a:t>
            </a:r>
            <a:endParaRPr lang="en-US" altLang="en-US" b="1"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We will consider what those supports can look like before we review the model curriculum for their presence or absence. </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4661D19D-5D8F-4E3E-8941-F67B9FC18E04}"/>
              </a:ext>
            </a:extLst>
          </p:cNvPr>
          <p:cNvSpPr>
            <a:spLocks noGrp="1" noRot="1" noChangeAspect="1" noChangeArrowheads="1" noTextEdit="1"/>
          </p:cNvSpPr>
          <p:nvPr>
            <p:ph type="sldImg"/>
          </p:nvPr>
        </p:nvSpPr>
        <p:spPr>
          <a:xfrm>
            <a:off x="1136650" y="830263"/>
            <a:ext cx="4632325" cy="3473450"/>
          </a:xfrm>
          <a:ln/>
        </p:spPr>
      </p:sp>
      <p:sp>
        <p:nvSpPr>
          <p:cNvPr id="16387" name="Notes Placeholder 2">
            <a:extLst>
              <a:ext uri="{FF2B5EF4-FFF2-40B4-BE49-F238E27FC236}">
                <a16:creationId xmlns:a16="http://schemas.microsoft.com/office/drawing/2014/main" id="{686BF5BE-125A-497A-8874-CEA164C81EE7}"/>
              </a:ext>
            </a:extLst>
          </p:cNvPr>
          <p:cNvSpPr>
            <a:spLocks noGrp="1"/>
          </p:cNvSpPr>
          <p:nvPr>
            <p:ph type="body" idx="1"/>
          </p:nvPr>
        </p:nvSpPr>
        <p:spPr>
          <a:xfrm>
            <a:off x="908050" y="4408488"/>
            <a:ext cx="5130800" cy="4176712"/>
          </a:xfrm>
          <a:ln w="9525"/>
        </p:spPr>
        <p:txBody>
          <a:bodyPr/>
          <a:lstStyle/>
          <a:p>
            <a:pPr>
              <a:spcBef>
                <a:spcPts val="0"/>
              </a:spcBef>
              <a:defRPr/>
            </a:pPr>
            <a:r>
              <a:rPr lang="en-US" altLang="en-US" b="1" dirty="0">
                <a:cs typeface="Times New Roman" panose="02020603050405020304" pitchFamily="18" charset="0"/>
              </a:rPr>
              <a:t>Big idea: </a:t>
            </a:r>
            <a:r>
              <a:rPr lang="en-US" dirty="0"/>
              <a:t>Share with participants the norms we will adhere to as we proceed through the trainings.</a:t>
            </a:r>
            <a:endParaRPr lang="en-US" altLang="en-US" dirty="0">
              <a:cs typeface="Times New Roman" panose="02020603050405020304" pitchFamily="18" charset="0"/>
            </a:endParaRP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 These are the norms we will use for all of our work together. </a:t>
            </a:r>
          </a:p>
          <a:p>
            <a:pPr>
              <a:spcBef>
                <a:spcPts val="0"/>
              </a:spcBef>
              <a:defRPr/>
            </a:pPr>
            <a:endParaRPr lang="en-US" altLang="en-US" dirty="0">
              <a:cs typeface="Times New Roman" panose="02020603050405020304" pitchFamily="18" charset="0"/>
            </a:endParaRPr>
          </a:p>
          <a:p>
            <a:pPr>
              <a:spcBef>
                <a:spcPts val="0"/>
              </a:spcBef>
              <a:defRPr/>
            </a:pPr>
            <a:r>
              <a:rPr lang="en-US" altLang="en-US" b="1" dirty="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Read the talking point and then the six statements. </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After reading through the norms, ask if there are any comments or questions.</a:t>
            </a:r>
          </a:p>
          <a:p>
            <a:pPr marL="171450" indent="-171450">
              <a:spcBef>
                <a:spcPts val="0"/>
              </a:spcBef>
              <a:buFont typeface="Arial" panose="020B0604020202020204" pitchFamily="34" charset="0"/>
              <a:buChar char="•"/>
              <a:defRPr/>
            </a:pPr>
            <a:r>
              <a:rPr lang="en-US" altLang="en-US" dirty="0">
                <a:cs typeface="Times New Roman" panose="02020603050405020304" pitchFamily="18" charset="0"/>
              </a:rPr>
              <a:t>Remind participants that they can do so through the chat box or verbally.</a:t>
            </a:r>
          </a:p>
          <a:p>
            <a:pPr marL="171450" indent="-171450">
              <a:spcBef>
                <a:spcPts val="0"/>
              </a:spcBef>
              <a:buFont typeface="Arial" panose="020B0604020202020204" pitchFamily="34" charset="0"/>
              <a:buChar char="•"/>
              <a:defRPr/>
            </a:pPr>
            <a:endParaRPr lang="en-US" altLang="en-US" dirty="0">
              <a:cs typeface="Times New Roman" panose="02020603050405020304" pitchFamily="18" charset="0"/>
            </a:endParaRPr>
          </a:p>
          <a:p>
            <a:pPr>
              <a:spcBef>
                <a:spcPts val="0"/>
              </a:spcBef>
              <a:defRPr/>
            </a:pPr>
            <a:endParaRPr lang="en-US" altLang="en-US" dirty="0"/>
          </a:p>
          <a:p>
            <a:pPr>
              <a:spcBef>
                <a:spcPts val="0"/>
              </a:spcBef>
              <a:defRPr/>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3448D30-29C9-4199-A708-121EF09B0819}"/>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789D9091-3F23-4BEB-A28D-8C38C5771529}"/>
              </a:ext>
            </a:extLst>
          </p:cNvPr>
          <p:cNvSpPr>
            <a:spLocks noGrp="1"/>
          </p:cNvSpPr>
          <p:nvPr>
            <p:ph type="body" idx="1"/>
          </p:nvPr>
        </p:nvSpPr>
        <p:spPr>
          <a:ln w="9525"/>
        </p:spPr>
        <p:txBody>
          <a:bodyPr/>
          <a:lstStyle/>
          <a:p>
            <a:pPr>
              <a:defRPr/>
            </a:pPr>
            <a:r>
              <a:rPr lang="en-US" altLang="en-US" b="1" dirty="0">
                <a:solidFill>
                  <a:srgbClr val="FF0000"/>
                </a:solidFill>
                <a:latin typeface="Times New Roman" panose="02020603050405020304" pitchFamily="18" charset="0"/>
                <a:cs typeface="Times New Roman" panose="02020603050405020304" pitchFamily="18" charset="0"/>
              </a:rPr>
              <a:t>Big idea: </a:t>
            </a:r>
            <a:r>
              <a:rPr lang="en-US" altLang="en-US" dirty="0">
                <a:solidFill>
                  <a:srgbClr val="FF0000"/>
                </a:solidFill>
                <a:latin typeface="Times New Roman" panose="02020603050405020304" pitchFamily="18" charset="0"/>
                <a:cs typeface="Times New Roman" panose="02020603050405020304" pitchFamily="18" charset="0"/>
              </a:rPr>
              <a:t>Review </a:t>
            </a:r>
            <a:r>
              <a:rPr lang="en-US" dirty="0"/>
              <a:t>the content criteria the teams used in the last session together and when doing their homework. </a:t>
            </a:r>
          </a:p>
          <a:p>
            <a:pPr>
              <a:defRPr/>
            </a:pPr>
            <a:endParaRPr lang="en-US" altLang="en-US" b="1" dirty="0">
              <a:latin typeface="Times New Roman" panose="02020603050405020304" pitchFamily="18" charset="0"/>
              <a:cs typeface="Times New Roman" panose="02020603050405020304" pitchFamily="18" charset="0"/>
            </a:endParaRPr>
          </a:p>
          <a:p>
            <a:pPr>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solidFill>
                  <a:srgbClr val="FF0000"/>
                </a:solidFill>
                <a:latin typeface="Times New Roman" panose="02020603050405020304" pitchFamily="18" charset="0"/>
                <a:cs typeface="Times New Roman" panose="02020603050405020304" pitchFamily="18" charset="0"/>
              </a:rPr>
              <a:t>In our last session (Dimension 1, Part 1), we found that: </a:t>
            </a:r>
          </a:p>
          <a:p>
            <a:pPr marL="633413" lvl="1" indent="-171450">
              <a:buFont typeface="Arial" panose="020B0604020202020204" pitchFamily="34" charset="0"/>
              <a:buChar char="•"/>
              <a:defRPr/>
            </a:pPr>
            <a:r>
              <a:rPr lang="en-US" altLang="en-US" dirty="0">
                <a:solidFill>
                  <a:srgbClr val="FF0000"/>
                </a:solidFill>
                <a:latin typeface="Times New Roman" panose="02020603050405020304" pitchFamily="18" charset="0"/>
                <a:cs typeface="Times New Roman" panose="02020603050405020304" pitchFamily="18" charset="0"/>
              </a:rPr>
              <a:t>The curriculum contained lots of informational text. </a:t>
            </a:r>
          </a:p>
          <a:p>
            <a:pPr marL="633413" lvl="1" indent="-171450">
              <a:buFont typeface="Arial" panose="020B0604020202020204" pitchFamily="34" charset="0"/>
              <a:buChar char="•"/>
              <a:defRPr/>
            </a:pPr>
            <a:r>
              <a:rPr lang="en-US" altLang="en-US" dirty="0">
                <a:solidFill>
                  <a:srgbClr val="FF0000"/>
                </a:solidFill>
                <a:latin typeface="Times New Roman" panose="02020603050405020304" pitchFamily="18" charset="0"/>
                <a:cs typeface="Times New Roman" panose="02020603050405020304" pitchFamily="18" charset="0"/>
              </a:rPr>
              <a:t>The majority of texts were in the level. </a:t>
            </a:r>
          </a:p>
          <a:p>
            <a:pPr marL="633413" lvl="1" indent="-171450">
              <a:buFont typeface="Arial" panose="020B0604020202020204" pitchFamily="34" charset="0"/>
              <a:buChar char="•"/>
              <a:defRPr/>
            </a:pPr>
            <a:r>
              <a:rPr lang="en-US" altLang="en-US" dirty="0">
                <a:solidFill>
                  <a:srgbClr val="FF0000"/>
                </a:solidFill>
                <a:latin typeface="Times New Roman" panose="02020603050405020304" pitchFamily="18" charset="0"/>
                <a:cs typeface="Times New Roman" panose="02020603050405020304" pitchFamily="18" charset="0"/>
              </a:rPr>
              <a:t>The questions called for use of text evidence and sent readers back to the text.</a:t>
            </a:r>
          </a:p>
          <a:p>
            <a:pPr marL="633413" lvl="1" indent="-171450">
              <a:buFont typeface="Arial" panose="020B0604020202020204" pitchFamily="34" charset="0"/>
              <a:buChar char="•"/>
              <a:defRPr/>
            </a:pPr>
            <a:r>
              <a:rPr lang="en-US" altLang="en-US" dirty="0">
                <a:solidFill>
                  <a:srgbClr val="FF0000"/>
                </a:solidFill>
                <a:latin typeface="Times New Roman" panose="02020603050405020304" pitchFamily="18" charset="0"/>
                <a:cs typeface="Times New Roman" panose="02020603050405020304" pitchFamily="18" charset="0"/>
              </a:rPr>
              <a:t>Students had multiple opportunities to engage with the text and were supported in doing so. </a:t>
            </a:r>
          </a:p>
          <a:p>
            <a:pPr marL="171450" indent="-171450">
              <a:buFont typeface="Arial" panose="020B0604020202020204" pitchFamily="34" charset="0"/>
              <a:buChar char="•"/>
              <a:defRPr/>
            </a:pPr>
            <a:r>
              <a:rPr lang="en-US" altLang="en-US" dirty="0">
                <a:solidFill>
                  <a:srgbClr val="FF0000"/>
                </a:solidFill>
                <a:latin typeface="Times New Roman" panose="02020603050405020304" pitchFamily="18" charset="0"/>
                <a:cs typeface="Times New Roman" panose="02020603050405020304" pitchFamily="18" charset="0"/>
              </a:rPr>
              <a:t>Although we have split the dimension for training purposes, we need to keep the connections between the content and EL support criteria in mind. </a:t>
            </a:r>
          </a:p>
          <a:p>
            <a:pPr marL="171450" indent="-171450">
              <a:buFont typeface="Arial" panose="020B0604020202020204" pitchFamily="34" charset="0"/>
              <a:buChar char="•"/>
              <a:defRPr/>
            </a:pPr>
            <a:r>
              <a:rPr lang="en-US" altLang="en-US" dirty="0">
                <a:solidFill>
                  <a:srgbClr val="FF0000"/>
                </a:solidFill>
                <a:latin typeface="Times New Roman" panose="02020603050405020304" pitchFamily="18" charset="0"/>
                <a:cs typeface="Times New Roman" panose="02020603050405020304" pitchFamily="18" charset="0"/>
              </a:rPr>
              <a:t>In fact, the third criterion mentions multiple encounters with text and is asterisked. This means it is a research-based support for English learners as well as sound practice in general.</a:t>
            </a:r>
          </a:p>
          <a:p>
            <a:pPr marL="171450" indent="-171450">
              <a:buFont typeface="Arial" panose="020B0604020202020204" pitchFamily="34" charset="0"/>
              <a:buChar char="•"/>
              <a:defRPr/>
            </a:pPr>
            <a:r>
              <a:rPr lang="en-US" altLang="en-US" dirty="0">
                <a:solidFill>
                  <a:srgbClr val="FF0000"/>
                </a:solidFill>
                <a:latin typeface="Times New Roman" panose="02020603050405020304" pitchFamily="18" charset="0"/>
                <a:cs typeface="Times New Roman" panose="02020603050405020304" pitchFamily="18" charset="0"/>
              </a:rPr>
              <a:t>As we complete the Part 2 work and the rating for this dimension, we will want to review both parts. We may need to update our summary notes for Part 1. </a:t>
            </a:r>
          </a:p>
          <a:p>
            <a:pPr marL="171450" indent="-171450">
              <a:buFont typeface="Arial" panose="020B0604020202020204" pitchFamily="34" charset="0"/>
              <a:buChar char="•"/>
              <a:defRPr/>
            </a:pPr>
            <a:r>
              <a:rPr lang="en-US" altLang="en-US" dirty="0">
                <a:solidFill>
                  <a:srgbClr val="FF0000"/>
                </a:solidFill>
                <a:latin typeface="Times New Roman" panose="02020603050405020304" pitchFamily="18" charset="0"/>
                <a:cs typeface="Times New Roman" panose="02020603050405020304" pitchFamily="18" charset="0"/>
              </a:rPr>
              <a:t>Let’s quickly review the content criteria for this dimension.</a:t>
            </a:r>
            <a:endParaRPr lang="en-US" altLang="en-US" dirty="0">
              <a:latin typeface="Times New Roman" panose="02020603050405020304" pitchFamily="18" charset="0"/>
              <a:cs typeface="Times New Roman" panose="02020603050405020304" pitchFamily="18" charset="0"/>
            </a:endParaRPr>
          </a:p>
          <a:p>
            <a:pPr>
              <a:defRPr/>
            </a:pPr>
            <a:endParaRPr lang="en-US" dirty="0"/>
          </a:p>
          <a:p>
            <a:pPr>
              <a:defRPr/>
            </a:pPr>
            <a:r>
              <a:rPr lang="en-US" altLang="en-US" b="1" dirty="0">
                <a:latin typeface="Times New Roman" panose="02020603050405020304" pitchFamily="18" charset="0"/>
                <a:cs typeface="Times New Roman" panose="02020603050405020304" pitchFamily="18" charset="0"/>
              </a:rPr>
              <a:t>Facilitator notes:</a:t>
            </a:r>
          </a:p>
          <a:p>
            <a:pPr marL="171450" indent="-171450">
              <a:buFont typeface="Arial" panose="020B0604020202020204" pitchFamily="34" charset="0"/>
              <a:buChar char="•"/>
              <a:defRPr/>
            </a:pPr>
            <a:r>
              <a:rPr lang="en-US" dirty="0"/>
              <a:t>First read all the talking points to highlight the observations and insights from the previous session</a:t>
            </a:r>
            <a:r>
              <a:rPr lang="en-US" b="1" dirty="0"/>
              <a:t> [to be inserted in the first talking point after the Part 1 session ends].</a:t>
            </a:r>
          </a:p>
          <a:p>
            <a:pPr marL="171450" indent="-171450">
              <a:buFont typeface="Arial" panose="020B0604020202020204" pitchFamily="34" charset="0"/>
              <a:buChar char="•"/>
              <a:defRPr/>
            </a:pPr>
            <a:r>
              <a:rPr lang="en-US" dirty="0"/>
              <a:t>Then read through the criteria bullets.</a:t>
            </a:r>
          </a:p>
          <a:p>
            <a:pPr marL="171450" indent="-171450">
              <a:buFont typeface="Arial" panose="020B0604020202020204" pitchFamily="34" charset="0"/>
              <a:buChar char="•"/>
              <a:defRPr/>
            </a:pPr>
            <a:r>
              <a:rPr lang="en-US" dirty="0"/>
              <a:t>With the final bullet, remind participants that the asterisked content criteria will need to be included in the EL support rating for this dimension. </a:t>
            </a:r>
          </a:p>
          <a:p>
            <a:pPr>
              <a:defRPr/>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D882428A-3BDC-463D-ABD1-492A8029E345}"/>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C669959C-BE16-42D9-B5EE-EF1C8059FCE4}"/>
              </a:ext>
            </a:extLst>
          </p:cNvPr>
          <p:cNvSpPr>
            <a:spLocks noGrp="1"/>
          </p:cNvSpPr>
          <p:nvPr>
            <p:ph type="body" idx="1"/>
          </p:nvPr>
        </p:nvSpPr>
        <p:spPr>
          <a:ln w="9525"/>
        </p:spPr>
        <p:txBody>
          <a:bodyPr/>
          <a:lstStyle/>
          <a:p>
            <a:pPr>
              <a:defRPr/>
            </a:pPr>
            <a:r>
              <a:rPr lang="en-US" altLang="en-US" b="1" dirty="0"/>
              <a:t>Big idea: </a:t>
            </a:r>
            <a:r>
              <a:rPr lang="en-US" altLang="en-US" dirty="0"/>
              <a:t>Supports that build knowledge are those that allow for learning and understanding to take place.</a:t>
            </a:r>
            <a:endParaRPr lang="en-US" altLang="en-US" b="1" dirty="0"/>
          </a:p>
          <a:p>
            <a:pPr>
              <a:spcBef>
                <a:spcPts val="0"/>
              </a:spcBef>
              <a:defRPr/>
            </a:pPr>
            <a:endParaRPr lang="en-US" altLang="en-US" dirty="0"/>
          </a:p>
          <a:p>
            <a:pPr>
              <a:spcBef>
                <a:spcPts val="0"/>
              </a:spcBef>
              <a:defRPr/>
            </a:pPr>
            <a:r>
              <a:rPr lang="en-US" altLang="en-US" b="1" dirty="0"/>
              <a:t>Facilitator talking points:</a:t>
            </a:r>
          </a:p>
          <a:p>
            <a:pPr marL="171450" indent="-171450">
              <a:spcBef>
                <a:spcPts val="0"/>
              </a:spcBef>
              <a:buFont typeface="Arial" panose="020B0604020202020204" pitchFamily="34" charset="0"/>
              <a:buChar char="•"/>
              <a:defRPr/>
            </a:pPr>
            <a:r>
              <a:rPr lang="en-US" altLang="en-US" dirty="0"/>
              <a:t>Language supports are definitely required to help English learners access complex text.</a:t>
            </a:r>
          </a:p>
          <a:p>
            <a:pPr marL="171450" indent="-171450">
              <a:spcBef>
                <a:spcPts val="0"/>
              </a:spcBef>
              <a:buFont typeface="Arial" panose="020B0604020202020204" pitchFamily="34" charset="0"/>
              <a:buChar char="•"/>
              <a:defRPr/>
            </a:pPr>
            <a:r>
              <a:rPr lang="en-US" altLang="en-US" dirty="0"/>
              <a:t>There are three supports listed here.</a:t>
            </a:r>
          </a:p>
          <a:p>
            <a:pPr marL="171450" indent="-171450">
              <a:spcBef>
                <a:spcPts val="0"/>
              </a:spcBef>
              <a:buFont typeface="Arial" panose="020B0604020202020204" pitchFamily="34" charset="0"/>
              <a:buChar char="•"/>
              <a:defRPr/>
            </a:pPr>
            <a:r>
              <a:rPr lang="en-US" altLang="en-US" dirty="0"/>
              <a:t>Look for evidence of this kind of regular routine to be present in the materials. These supports may or may not be labeled as particularly designed for ELs. </a:t>
            </a:r>
          </a:p>
          <a:p>
            <a:pPr marL="171450" indent="-171450">
              <a:spcBef>
                <a:spcPts val="0"/>
              </a:spcBef>
              <a:buFont typeface="Arial" panose="020B0604020202020204" pitchFamily="34" charset="0"/>
              <a:buChar char="•"/>
              <a:defRPr/>
            </a:pPr>
            <a:r>
              <a:rPr lang="en-US" altLang="en-US" dirty="0"/>
              <a:t>If text uses complex language and vocabulary–two of the hallmarks of complex text–English learners would benefit from hearing it read out loud. </a:t>
            </a:r>
          </a:p>
          <a:p>
            <a:pPr marL="171450" indent="-171450">
              <a:spcBef>
                <a:spcPts val="0"/>
              </a:spcBef>
              <a:buFont typeface="Arial" panose="020B0604020202020204" pitchFamily="34" charset="0"/>
              <a:buChar char="•"/>
              <a:defRPr/>
            </a:pPr>
            <a:r>
              <a:rPr lang="en-US" sz="1200" kern="1200">
                <a:solidFill>
                  <a:schemeClr val="tx1"/>
                </a:solidFill>
                <a:effectLst/>
                <a:latin typeface="Times New Roman" pitchFamily="-109" charset="0"/>
                <a:ea typeface="MS PGothic" panose="020B0600070205080204" pitchFamily="34" charset="-128"/>
                <a:cs typeface="MS PGothic" charset="0"/>
              </a:rPr>
              <a:t>In your workbooks, there are guiding questions to help ensure your understanding and enrich your discussions of the EL Support criteria.</a:t>
            </a:r>
            <a:r>
              <a:rPr lang="en-US">
                <a:effectLst/>
              </a:rPr>
              <a:t> </a:t>
            </a:r>
            <a:endParaRPr lang="en-US" altLang="en-US" dirty="0"/>
          </a:p>
          <a:p>
            <a:pPr marL="171450" indent="-171450">
              <a:spcBef>
                <a:spcPts val="0"/>
              </a:spcBef>
              <a:buFont typeface="Arial" panose="020B0604020202020204" pitchFamily="34" charset="0"/>
              <a:buChar char="•"/>
              <a:defRPr/>
            </a:pPr>
            <a:endParaRPr lang="en-US" altLang="en-US" dirty="0"/>
          </a:p>
          <a:p>
            <a:pPr>
              <a:spcBef>
                <a:spcPts val="0"/>
              </a:spcBef>
              <a:buFont typeface="Arial" panose="020B0604020202020204" pitchFamily="34" charset="0"/>
              <a:buNone/>
              <a:defRPr/>
            </a:pPr>
            <a:r>
              <a:rPr lang="en-US" altLang="en-US" b="1" dirty="0"/>
              <a:t>Facilitator notes:</a:t>
            </a:r>
          </a:p>
          <a:p>
            <a:pPr marL="171450" indent="-171450">
              <a:buFont typeface="Arial" panose="020B0604020202020204" pitchFamily="34" charset="0"/>
              <a:buChar char="•"/>
              <a:defRPr/>
            </a:pPr>
            <a:r>
              <a:rPr lang="en-US" sz="1800" dirty="0">
                <a:latin typeface="Segoe UI" panose="020B0502040204020203" pitchFamily="34" charset="0"/>
              </a:rPr>
              <a:t>It is useful to point out that these are straightforward ad hoc methods that an instructor could introduce into classroom routines. They do not have to be present in an explicit way in the curriculum.</a:t>
            </a:r>
            <a:endParaRPr lang="en-US" sz="1800" dirty="0">
              <a:latin typeface="Arial" panose="020B0604020202020204" pitchFamily="34" charset="0"/>
            </a:endParaRPr>
          </a:p>
          <a:p>
            <a:pPr marL="171450" indent="-171450">
              <a:buFont typeface="Arial" panose="020B0604020202020204" pitchFamily="34" charset="0"/>
              <a:buChar char="•"/>
              <a:defRPr/>
            </a:pPr>
            <a:r>
              <a:rPr lang="en-US" altLang="en-US" dirty="0"/>
              <a:t>Remember that one of the content criteria was asterisked as useful for English learners.</a:t>
            </a:r>
          </a:p>
          <a:p>
            <a:pPr marL="171450" indent="-171450">
              <a:spcBef>
                <a:spcPts val="0"/>
              </a:spcBef>
              <a:buFont typeface="Arial" panose="020B0604020202020204" pitchFamily="34" charset="0"/>
              <a:buChar char="•"/>
              <a:defRPr/>
            </a:pPr>
            <a:endParaRPr lang="en-US" alt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2F031346-EE4F-4844-9F95-1271B9B74188}"/>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10A8A6A-4641-463C-B698-2A32C57B5181}"/>
              </a:ext>
            </a:extLst>
          </p:cNvPr>
          <p:cNvSpPr>
            <a:spLocks noGrp="1"/>
          </p:cNvSpPr>
          <p:nvPr>
            <p:ph type="body" idx="1"/>
          </p:nvPr>
        </p:nvSpPr>
        <p:spPr>
          <a:xfrm>
            <a:off x="450850" y="4408488"/>
            <a:ext cx="6248400" cy="4176712"/>
          </a:xfrm>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Prepare participants to use the rating system for this dimension.</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is a reminder of the rating system we use for rating the dimension against its EL support criteria.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Here we have to use our professional judgment to decide whether the curriculum provides enough support for English learners or does not.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Consider all three EL support criteria for Dimension 1 and the final content criterion.</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It is important to keep a record of how you came to the rating decision.</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it is possible to rate the curriculum “Well Supported” even when there are ways it could be improved. In addition to key points about your decision, comments and suggestions for improvement should be recorded in “Summary Comments.”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It might help to consider how difficult it would be to make the revisions or additions to the curriculum needed to be found Well Supported.</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Review the rating descriptors and use the talking points to remind participants of how the rating system will work.</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This is the first time to actually apply the criteria for ELs. They have the benefit of working together and with their trainer. After they use it to look through the materials, they will begin to see how the differences are revealed through discussion of the evidence.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With the last talking point, remind participants to take notes along the way for their summary comments.</a:t>
            </a:r>
          </a:p>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E4413EA-E968-4CDC-AA61-9998CBA3ED0E}"/>
              </a:ext>
            </a:extLst>
          </p:cNvPr>
          <p:cNvSpPr>
            <a:spLocks noGrp="1" noRot="1" noChangeAspect="1" noChangeArrowheads="1" noTextEdit="1"/>
          </p:cNvSpPr>
          <p:nvPr>
            <p:ph type="sldImg"/>
          </p:nvPr>
        </p:nvSpPr>
        <p:spPr>
          <a:xfrm>
            <a:off x="1136650" y="830263"/>
            <a:ext cx="4632325" cy="3473450"/>
          </a:xfrm>
          <a:ln/>
        </p:spPr>
      </p:sp>
      <p:sp>
        <p:nvSpPr>
          <p:cNvPr id="13314" name="Notes Placeholder 2">
            <a:extLst>
              <a:ext uri="{FF2B5EF4-FFF2-40B4-BE49-F238E27FC236}">
                <a16:creationId xmlns:a16="http://schemas.microsoft.com/office/drawing/2014/main" id="{937D8B24-9B33-48FD-812B-F6A17401416C}"/>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Provide directions for applying Dimension 1 EL support criteria to the model curriculum.</a:t>
            </a:r>
            <a:endParaRPr lang="en-US" altLang="en-US" b="1" dirty="0">
              <a:latin typeface="Times New Roman" panose="02020603050405020304" pitchFamily="18" charset="0"/>
              <a:cs typeface="Times New Roman" panose="02020603050405020304" pitchFamily="18" charset="0"/>
            </a:endParaRP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You’re going to look in the Participant Workbook for Dimension 1 EL Supports. Then see if you feel that the materials are supportive of ELs in this dimension of text complexity.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Here are your instructions for the breakout time…</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altLang="en-US" dirty="0">
                <a:latin typeface="Times New Roman" panose="02020603050405020304" pitchFamily="18" charset="0"/>
                <a:cs typeface="Times New Roman" panose="02020603050405020304" pitchFamily="18" charset="0"/>
              </a:rPr>
              <a:t>When we come back together, we will get to see the filled-in Example Workbook. Keep in mind that we will ask you to compare your rating, checks, substantiations, and comments with the example. Then we’ll ask a couple of teams to share their findings. Choose a reporter and be prepared for that.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Remember that one of the content criteria for Dimension 1 was asterisked (*), so consider that evidence before you rate. </a:t>
            </a:r>
          </a:p>
          <a:p>
            <a:pPr marL="171450" indent="-171450">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Don’t worry if you don’t get through all of the EL supports. This is something that we will discuss as a group.</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first two talking points and then the instructions for the breakout time.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Read the third talking point. Remind them that they will be asked both poll questions and chat questions about comparisons between their responses and the Example Workbook. </a:t>
            </a:r>
          </a:p>
          <a:p>
            <a:pPr marL="171450" indent="-171450">
              <a:spcBef>
                <a:spcPts val="0"/>
              </a:spcBef>
              <a:buFont typeface="Arial" panose="020B0604020202020204" pitchFamily="34" charset="0"/>
              <a:buChar char="•"/>
              <a:defRPr/>
            </a:pPr>
            <a:r>
              <a:rPr lang="en-US" altLang="en-US" dirty="0">
                <a:latin typeface="Times New Roman" panose="02020603050405020304" pitchFamily="18" charset="0"/>
                <a:cs typeface="Times New Roman" panose="02020603050405020304" pitchFamily="18" charset="0"/>
              </a:rPr>
              <a:t>Check to make sure the instructions are clear. Click to the next slide for a list of the materials participants will need for the breakout. </a:t>
            </a:r>
          </a:p>
          <a:p>
            <a:pPr>
              <a:defRPr/>
            </a:pPr>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ABAEB6F5-A5CB-4285-AE23-2743F17C24BF}"/>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C8A77353-B2D7-4D8D-AEA1-5468AFBA13A8}"/>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D7208F4A-ED4F-40C7-AA4A-FEB810701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23953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51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7624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2E376B2D-160A-4B8F-8CC9-1AF67909DE42}"/>
              </a:ext>
            </a:extLst>
          </p:cNvPr>
          <p:cNvSpPr>
            <a:spLocks noChangeArrowheads="1"/>
          </p:cNvSpPr>
          <p:nvPr userDrawn="1"/>
        </p:nvSpPr>
        <p:spPr bwMode="white">
          <a:xfrm>
            <a:off x="-7938" y="0"/>
            <a:ext cx="9151938" cy="24384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dirty="0"/>
          </a:p>
        </p:txBody>
      </p:sp>
      <p:cxnSp>
        <p:nvCxnSpPr>
          <p:cNvPr id="4" name="Straight Connector 6">
            <a:extLst>
              <a:ext uri="{FF2B5EF4-FFF2-40B4-BE49-F238E27FC236}">
                <a16:creationId xmlns:a16="http://schemas.microsoft.com/office/drawing/2014/main" id="{C04FD206-FA19-4902-9741-0A569D950105}"/>
              </a:ext>
            </a:extLst>
          </p:cNvPr>
          <p:cNvCxnSpPr>
            <a:cxnSpLocks noChangeShapeType="1"/>
          </p:cNvCxnSpPr>
          <p:nvPr userDrawn="1"/>
        </p:nvCxnSpPr>
        <p:spPr bwMode="auto">
          <a:xfrm>
            <a:off x="0" y="24384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2F7EA244-92F0-4231-A5E7-76164C54B4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00" y="398463"/>
            <a:ext cx="3962400"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0831" y="2933697"/>
            <a:ext cx="8534400" cy="2590795"/>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2979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5433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B34BF80D-D94D-489C-BFB4-AA24A84AFD1B}"/>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727227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5185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4126052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392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520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735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024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726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3838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8797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4A423200-CFE2-41E1-8FA8-43209058DE62}"/>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56024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548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360860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351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34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734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752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C3E3218-AE4B-4F9E-B190-0FBF564EEBEB}"/>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62D80421-2AC4-44CD-B93F-B26A8416A963}"/>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42E92D7C-2B5C-44C1-8D31-A2F0671C5C67}"/>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99CB9D83-7EF9-4767-A852-858383298A1A}"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762" r:id="rId1"/>
    <p:sldLayoutId id="2147485750" r:id="rId2"/>
    <p:sldLayoutId id="2147485763" r:id="rId3"/>
    <p:sldLayoutId id="2147485751" r:id="rId4"/>
    <p:sldLayoutId id="2147485752" r:id="rId5"/>
    <p:sldLayoutId id="2147485753" r:id="rId6"/>
    <p:sldLayoutId id="2147485764" r:id="rId7"/>
    <p:sldLayoutId id="2147485765" r:id="rId8"/>
    <p:sldLayoutId id="2147485766" r:id="rId9"/>
    <p:sldLayoutId id="2147485754" r:id="rId10"/>
    <p:sldLayoutId id="2147485755"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14464D69-0830-42DA-B6F6-C7AD9F972C90}"/>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4099" name="Rectangle 5">
            <a:extLst>
              <a:ext uri="{FF2B5EF4-FFF2-40B4-BE49-F238E27FC236}">
                <a16:creationId xmlns:a16="http://schemas.microsoft.com/office/drawing/2014/main" id="{E0189663-045F-448C-92F9-355F20DA085E}"/>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440C0C68-2A24-4B85-B5DF-A1EFE97ADB35}"/>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267A3AC5-1DCE-4417-BE69-72D1CF306F22}" type="slidenum">
              <a:rPr lang="en-US" altLang="en-US" sz="900" smtClean="0">
                <a:solidFill>
                  <a:schemeClr val="bg1"/>
                </a:solidFill>
                <a:latin typeface="Trebuchet MS" panose="020B0703020202090204" pitchFamily="34" charset="0"/>
              </a:rPr>
              <a:pPr algn="r" eaLnBrk="1" hangingPunct="1">
                <a:defRPr/>
              </a:pPr>
              <a:t>‹#›</a:t>
            </a:fld>
            <a:endParaRPr lang="en-US" altLang="en-US" sz="90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767" r:id="rId1"/>
    <p:sldLayoutId id="2147485756" r:id="rId2"/>
    <p:sldLayoutId id="2147485768" r:id="rId3"/>
    <p:sldLayoutId id="2147485757" r:id="rId4"/>
    <p:sldLayoutId id="2147485758" r:id="rId5"/>
    <p:sldLayoutId id="2147485759" r:id="rId6"/>
    <p:sldLayoutId id="2147485769" r:id="rId7"/>
    <p:sldLayoutId id="2147485770" r:id="rId8"/>
    <p:sldLayoutId id="2147485771" r:id="rId9"/>
    <p:sldLayoutId id="2147485760" r:id="rId10"/>
    <p:sldLayoutId id="2147485761" r:id="rId11"/>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a:extLst>
              <a:ext uri="{FF2B5EF4-FFF2-40B4-BE49-F238E27FC236}">
                <a16:creationId xmlns:a16="http://schemas.microsoft.com/office/drawing/2014/main" id="{A00DF0AA-192C-4C60-8134-59D20B1D09DB}"/>
              </a:ext>
            </a:extLst>
          </p:cNvPr>
          <p:cNvSpPr>
            <a:spLocks noGrp="1" noChangeArrowheads="1"/>
          </p:cNvSpPr>
          <p:nvPr>
            <p:ph type="title"/>
          </p:nvPr>
        </p:nvSpPr>
        <p:spPr>
          <a:xfrm>
            <a:off x="304800" y="3581400"/>
            <a:ext cx="8534400" cy="3200400"/>
          </a:xfrm>
        </p:spPr>
        <p:txBody>
          <a:bodyPr/>
          <a:lstStyle/>
          <a:p>
            <a:pPr eaLnBrk="1" hangingPunct="1">
              <a:lnSpc>
                <a:spcPct val="114000"/>
              </a:lnSpc>
              <a:spcBef>
                <a:spcPts val="600"/>
              </a:spcBef>
              <a:spcAft>
                <a:spcPts val="600"/>
              </a:spcAft>
            </a:pPr>
            <a:r>
              <a:rPr lang="en-US" altLang="en-US" sz="4000" dirty="0">
                <a:cs typeface="Arial" panose="020B0604020202020204" pitchFamily="34" charset="0"/>
              </a:rPr>
              <a:t>Close Reading of Complex Texts</a:t>
            </a:r>
            <a:br>
              <a:rPr lang="en-US" altLang="en-US" sz="3200" i="1" dirty="0">
                <a:solidFill>
                  <a:srgbClr val="FFFFFF"/>
                </a:solidFill>
              </a:rPr>
            </a:br>
            <a:r>
              <a:rPr lang="en-US" altLang="en-US" dirty="0">
                <a:solidFill>
                  <a:srgbClr val="FFFFFF"/>
                </a:solidFill>
              </a:rPr>
              <a:t>(Part 2)</a:t>
            </a:r>
            <a:endParaRPr lang="en-US" altLang="en-US" sz="1200" dirty="0"/>
          </a:p>
        </p:txBody>
      </p:sp>
      <p:sp>
        <p:nvSpPr>
          <p:cNvPr id="15363" name="TextBox 3">
            <a:extLst>
              <a:ext uri="{FF2B5EF4-FFF2-40B4-BE49-F238E27FC236}">
                <a16:creationId xmlns:a16="http://schemas.microsoft.com/office/drawing/2014/main" id="{04D03DB5-7FE8-4F62-9731-71E22673D985}"/>
              </a:ext>
            </a:extLst>
          </p:cNvPr>
          <p:cNvSpPr txBox="1">
            <a:spLocks noChangeArrowheads="1"/>
          </p:cNvSpPr>
          <p:nvPr/>
        </p:nvSpPr>
        <p:spPr bwMode="auto">
          <a:xfrm>
            <a:off x="1752600" y="1397000"/>
            <a:ext cx="6477000" cy="554038"/>
          </a:xfrm>
          <a:prstGeom prst="rect">
            <a:avLst/>
          </a:prstGeom>
          <a:noFill/>
          <a:ln>
            <a:noFill/>
          </a:ln>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defRPr/>
            </a:pPr>
            <a:r>
              <a:rPr lang="en-US" altLang="en-US" sz="3000" b="0" dirty="0">
                <a:solidFill>
                  <a:srgbClr val="000000"/>
                </a:solidFill>
                <a:latin typeface="+mj-lt"/>
                <a:ea typeface="Arial Unicode MS" pitchFamily="34" charset="-128"/>
              </a:rPr>
              <a:t>State-Based Curriculum Review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9">
            <a:extLst>
              <a:ext uri="{FF2B5EF4-FFF2-40B4-BE49-F238E27FC236}">
                <a16:creationId xmlns:a16="http://schemas.microsoft.com/office/drawing/2014/main" id="{2B73853D-9F92-4E57-8EA5-EC964946316A}"/>
              </a:ext>
            </a:extLst>
          </p:cNvPr>
          <p:cNvSpPr>
            <a:spLocks noGrp="1" noChangeArrowheads="1"/>
          </p:cNvSpPr>
          <p:nvPr>
            <p:ph type="title"/>
          </p:nvPr>
        </p:nvSpPr>
        <p:spPr/>
        <p:txBody>
          <a:bodyPr/>
          <a:lstStyle/>
          <a:p>
            <a:r>
              <a:rPr lang="en-US" altLang="en-US"/>
              <a:t>Breakout: 45 minutes</a:t>
            </a:r>
          </a:p>
        </p:txBody>
      </p:sp>
      <p:sp>
        <p:nvSpPr>
          <p:cNvPr id="21506" name="Content Placeholder 10">
            <a:extLst>
              <a:ext uri="{FF2B5EF4-FFF2-40B4-BE49-F238E27FC236}">
                <a16:creationId xmlns:a16="http://schemas.microsoft.com/office/drawing/2014/main" id="{AC7B938F-3B94-4F5F-B971-6545413E1F6B}"/>
              </a:ext>
            </a:extLst>
          </p:cNvPr>
          <p:cNvSpPr>
            <a:spLocks noGrp="1" noChangeArrowheads="1"/>
          </p:cNvSpPr>
          <p:nvPr>
            <p:ph idx="1"/>
          </p:nvPr>
        </p:nvSpPr>
        <p:spPr>
          <a:xfrm>
            <a:off x="457200" y="1447800"/>
            <a:ext cx="8610600" cy="4800600"/>
          </a:xfrm>
        </p:spPr>
        <p:txBody>
          <a:bodyPr/>
          <a:lstStyle/>
          <a:p>
            <a:pPr>
              <a:spcBef>
                <a:spcPts val="1200"/>
              </a:spcBef>
              <a:spcAft>
                <a:spcPts val="600"/>
              </a:spcAft>
            </a:pPr>
            <a:r>
              <a:rPr lang="en-US" altLang="en-US" dirty="0">
                <a:ea typeface="MS PGothic"/>
              </a:rPr>
              <a:t>Scan the curriculum for evidence of each of the EL supports.</a:t>
            </a:r>
            <a:endParaRPr lang="en-US" altLang="en-US" dirty="0"/>
          </a:p>
          <a:p>
            <a:pPr>
              <a:spcBef>
                <a:spcPts val="1200"/>
              </a:spcBef>
              <a:spcAft>
                <a:spcPts val="600"/>
              </a:spcAft>
            </a:pPr>
            <a:r>
              <a:rPr lang="en-US" altLang="en-US" dirty="0"/>
              <a:t>Discuss with your team and determine whether there is sufficient evidence in the curriculum for each EL support criterion.</a:t>
            </a:r>
          </a:p>
          <a:p>
            <a:pPr>
              <a:spcBef>
                <a:spcPts val="1200"/>
              </a:spcBef>
              <a:spcAft>
                <a:spcPts val="600"/>
              </a:spcAft>
            </a:pPr>
            <a:r>
              <a:rPr lang="en-US" altLang="en-US" dirty="0"/>
              <a:t>Check those for which you found evidence and determine the “weight” of the missing supports or parts of supports. </a:t>
            </a:r>
          </a:p>
          <a:p>
            <a:pPr>
              <a:spcBef>
                <a:spcPts val="1200"/>
              </a:spcBef>
              <a:spcAft>
                <a:spcPts val="600"/>
              </a:spcAft>
            </a:pPr>
            <a:r>
              <a:rPr lang="en-US" altLang="en-US" dirty="0"/>
              <a:t>Make notes about your findings.</a:t>
            </a:r>
          </a:p>
          <a:p>
            <a:pPr>
              <a:spcBef>
                <a:spcPts val="1200"/>
              </a:spcBef>
              <a:spcAft>
                <a:spcPts val="600"/>
              </a:spcAft>
            </a:pPr>
            <a:r>
              <a:rPr lang="en-US" altLang="en-US" dirty="0"/>
              <a:t>Together, give an overall rating for the dimension’s EL supports. </a:t>
            </a:r>
            <a:r>
              <a:rPr lang="en-US" altLang="en-US" dirty="0">
                <a:ea typeface="MS PGothic"/>
              </a:rPr>
              <a:t>(Include the asterisked content criterion #3.)</a:t>
            </a:r>
            <a:endParaRPr lang="en-US" altLang="en-US" dirty="0"/>
          </a:p>
          <a:p>
            <a:pPr>
              <a:spcBef>
                <a:spcPts val="1200"/>
              </a:spcBef>
              <a:spcAft>
                <a:spcPts val="600"/>
              </a:spcAft>
            </a:pPr>
            <a:r>
              <a:rPr lang="en-US" altLang="en-US" dirty="0"/>
              <a:t>When we reconvene, we will ask you to share comparisons of your rating, criteria checks, substantiations, and commentary.</a:t>
            </a:r>
            <a:endParaRPr lang="en-US" altLang="en-US" dirty="0">
              <a:cs typeface="Arial" panose="020B0604020202020204" pitchFamily="34" charset="0"/>
            </a:endParaRPr>
          </a:p>
          <a:p>
            <a:pPr>
              <a:spcBef>
                <a:spcPts val="1200"/>
              </a:spcBef>
              <a:spcAft>
                <a:spcPts val="600"/>
              </a:spcAft>
            </a:pPr>
            <a:endParaRPr lang="en-US" altLang="en-US" dirty="0"/>
          </a:p>
        </p:txBody>
      </p:sp>
      <p:pic>
        <p:nvPicPr>
          <p:cNvPr id="21507" name="Graphic 5" descr="Customer review">
            <a:extLst>
              <a:ext uri="{FF2B5EF4-FFF2-40B4-BE49-F238E27FC236}">
                <a16:creationId xmlns:a16="http://schemas.microsoft.com/office/drawing/2014/main" id="{F335B97E-C6F2-4F89-8445-CE14D3CB3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3016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9">
            <a:extLst>
              <a:ext uri="{FF2B5EF4-FFF2-40B4-BE49-F238E27FC236}">
                <a16:creationId xmlns:a16="http://schemas.microsoft.com/office/drawing/2014/main" id="{FF9239D3-C427-4E56-9705-CFBABF340813}"/>
              </a:ext>
            </a:extLst>
          </p:cNvPr>
          <p:cNvSpPr>
            <a:spLocks noGrp="1" noChangeArrowheads="1"/>
          </p:cNvSpPr>
          <p:nvPr>
            <p:ph type="title"/>
          </p:nvPr>
        </p:nvSpPr>
        <p:spPr/>
        <p:txBody>
          <a:bodyPr/>
          <a:lstStyle/>
          <a:p>
            <a:r>
              <a:rPr lang="en-US" altLang="en-US"/>
              <a:t>Breakout Materials</a:t>
            </a:r>
          </a:p>
        </p:txBody>
      </p:sp>
      <p:sp>
        <p:nvSpPr>
          <p:cNvPr id="23554" name="Content Placeholder 10">
            <a:extLst>
              <a:ext uri="{FF2B5EF4-FFF2-40B4-BE49-F238E27FC236}">
                <a16:creationId xmlns:a16="http://schemas.microsoft.com/office/drawing/2014/main" id="{79F596C9-F443-4330-BAC0-34792D911C0E}"/>
              </a:ext>
            </a:extLst>
          </p:cNvPr>
          <p:cNvSpPr>
            <a:spLocks noGrp="1" noChangeArrowheads="1"/>
          </p:cNvSpPr>
          <p:nvPr>
            <p:ph idx="1"/>
          </p:nvPr>
        </p:nvSpPr>
        <p:spPr>
          <a:xfrm>
            <a:off x="609600" y="1905000"/>
            <a:ext cx="7924800" cy="4343400"/>
          </a:xfrm>
        </p:spPr>
        <p:txBody>
          <a:bodyPr/>
          <a:lstStyle/>
          <a:p>
            <a:r>
              <a:rPr lang="en-US" altLang="en-US" dirty="0"/>
              <a:t>Your copy of the Participant Workbook (p. 3)</a:t>
            </a:r>
          </a:p>
          <a:p>
            <a:r>
              <a:rPr lang="en-US" altLang="en-US" dirty="0"/>
              <a:t>Curriculum: EL Education </a:t>
            </a:r>
          </a:p>
          <a:p>
            <a:r>
              <a:rPr lang="en-US" altLang="en-US" dirty="0"/>
              <a:t>Resources (EL Supports)</a:t>
            </a:r>
          </a:p>
          <a:p>
            <a:pPr lvl="1"/>
            <a:r>
              <a:rPr lang="en-US" altLang="en-US" sz="2200" dirty="0">
                <a:cs typeface="MS PGothic" panose="020B0600070205080204" pitchFamily="34" charset="-128"/>
              </a:rPr>
              <a:t>Teacher Guide</a:t>
            </a:r>
          </a:p>
          <a:p>
            <a:pPr lvl="1"/>
            <a:r>
              <a:rPr lang="en-US" altLang="en-US" sz="2200" dirty="0">
                <a:cs typeface="MS PGothic" panose="020B0600070205080204" pitchFamily="34" charset="-128"/>
              </a:rPr>
              <a:t>Teacher Supporting Materials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4">
            <a:extLst>
              <a:ext uri="{FF2B5EF4-FFF2-40B4-BE49-F238E27FC236}">
                <a16:creationId xmlns:a16="http://schemas.microsoft.com/office/drawing/2014/main" id="{71DE06CE-8830-4B3C-A7E0-1A669D1F80A1}"/>
              </a:ext>
            </a:extLst>
          </p:cNvPr>
          <p:cNvSpPr>
            <a:spLocks noGrp="1" noChangeArrowheads="1"/>
          </p:cNvSpPr>
          <p:nvPr>
            <p:ph type="title" idx="4294967295"/>
          </p:nvPr>
        </p:nvSpPr>
        <p:spPr bwMode="auto">
          <a:xfrm>
            <a:off x="722313" y="2133600"/>
            <a:ext cx="7812087"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51106864-D5C4-4FEF-9CB1-FFBBBC014405}"/>
              </a:ext>
            </a:extLst>
          </p:cNvPr>
          <p:cNvSpPr>
            <a:spLocks noGrp="1" noChangeArrowheads="1"/>
          </p:cNvSpPr>
          <p:nvPr>
            <p:ph type="title"/>
          </p:nvPr>
        </p:nvSpPr>
        <p:spPr/>
        <p:txBody>
          <a:bodyPr/>
          <a:lstStyle/>
          <a:p>
            <a:r>
              <a:rPr lang="en-US" altLang="en-US" dirty="0"/>
              <a:t>Let’s Hear From You!</a:t>
            </a:r>
          </a:p>
        </p:txBody>
      </p:sp>
      <p:sp>
        <p:nvSpPr>
          <p:cNvPr id="3" name="Content Placeholder 2">
            <a:extLst>
              <a:ext uri="{FF2B5EF4-FFF2-40B4-BE49-F238E27FC236}">
                <a16:creationId xmlns:a16="http://schemas.microsoft.com/office/drawing/2014/main" id="{21F963D5-32A1-4F11-BF6A-88D4F78D7915}"/>
              </a:ext>
            </a:extLst>
          </p:cNvPr>
          <p:cNvSpPr>
            <a:spLocks noGrp="1"/>
          </p:cNvSpPr>
          <p:nvPr>
            <p:ph idx="1"/>
          </p:nvPr>
        </p:nvSpPr>
        <p:spPr>
          <a:xfrm>
            <a:off x="381000" y="1600200"/>
            <a:ext cx="8305800" cy="4648200"/>
          </a:xfrm>
        </p:spPr>
        <p:txBody>
          <a:bodyPr/>
          <a:lstStyle/>
          <a:p>
            <a:pPr marL="0" indent="0">
              <a:buFont typeface="Wingdings" panose="05000000000000000000" pitchFamily="2" charset="2"/>
              <a:buNone/>
              <a:defRPr/>
            </a:pPr>
            <a:endParaRPr lang="en-US" dirty="0"/>
          </a:p>
          <a:p>
            <a:pPr>
              <a:spcBef>
                <a:spcPts val="600"/>
              </a:spcBef>
              <a:spcAft>
                <a:spcPts val="600"/>
              </a:spcAft>
              <a:defRPr/>
            </a:pPr>
            <a:r>
              <a:rPr lang="en-US" dirty="0"/>
              <a:t>POLL: What is your rating for </a:t>
            </a:r>
            <a:r>
              <a:rPr lang="en-US" b="1" dirty="0"/>
              <a:t>Dimension 1 EL Supports</a:t>
            </a:r>
            <a:r>
              <a:rPr lang="en-US" dirty="0"/>
              <a:t>?</a:t>
            </a:r>
          </a:p>
          <a:p>
            <a:pPr marL="817563" lvl="1" indent="-409575">
              <a:spcBef>
                <a:spcPts val="1128"/>
              </a:spcBef>
              <a:spcAft>
                <a:spcPts val="600"/>
              </a:spcAft>
              <a:buFont typeface="Wingdings" panose="05000000000000000000" pitchFamily="2" charset="2"/>
              <a:buNone/>
              <a:defRPr/>
            </a:pPr>
            <a:r>
              <a:rPr lang="en-US" sz="2200" dirty="0"/>
              <a:t>O	2 points: Most or all components of the EL supports are present.</a:t>
            </a:r>
          </a:p>
          <a:p>
            <a:pPr marL="817563" lvl="1" indent="-409575">
              <a:spcBef>
                <a:spcPts val="1128"/>
              </a:spcBef>
              <a:spcAft>
                <a:spcPts val="600"/>
              </a:spcAft>
              <a:buFont typeface="Wingdings" panose="05000000000000000000" pitchFamily="2" charset="2"/>
              <a:buNone/>
              <a:defRPr/>
            </a:pPr>
            <a:r>
              <a:rPr lang="en-US" sz="2200" dirty="0"/>
              <a:t>O	1 point: Some components of the EL supports are present.</a:t>
            </a:r>
          </a:p>
          <a:p>
            <a:pPr marL="817563" lvl="1" indent="-409575">
              <a:spcBef>
                <a:spcPts val="1128"/>
              </a:spcBef>
              <a:spcAft>
                <a:spcPts val="600"/>
              </a:spcAft>
              <a:buFont typeface="Wingdings" panose="05000000000000000000" pitchFamily="2" charset="2"/>
              <a:buNone/>
              <a:defRPr/>
            </a:pPr>
            <a:r>
              <a:rPr lang="en-US" sz="2200" dirty="0"/>
              <a:t>O 	0 points: Few or no components of the EL supports are present.</a:t>
            </a:r>
          </a:p>
          <a:p>
            <a:pPr lvl="1">
              <a:defRPr/>
            </a:pPr>
            <a:endParaRPr lang="en-US" sz="2200" dirty="0"/>
          </a:p>
          <a:p>
            <a:pPr marL="19050" lvl="1" indent="0" algn="ctr">
              <a:buFont typeface="Wingdings" panose="05000000000000000000" pitchFamily="2" charset="2"/>
              <a:buNone/>
              <a:defRPr/>
            </a:pPr>
            <a:endParaRPr lang="en-US" sz="2200" dirty="0"/>
          </a:p>
        </p:txBody>
      </p:sp>
      <p:pic>
        <p:nvPicPr>
          <p:cNvPr id="27651" name="Picture 3">
            <a:extLst>
              <a:ext uri="{FF2B5EF4-FFF2-40B4-BE49-F238E27FC236}">
                <a16:creationId xmlns:a16="http://schemas.microsoft.com/office/drawing/2014/main" id="{BB7E85EA-A31B-4EB0-8EEB-688FB6E5103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3D336B26-25CB-4F7D-BDFD-8902356746DE}"/>
              </a:ext>
              <a:ext uri="{C183D7F6-B498-43B3-948B-1728B52AA6E4}">
                <adec:decorative xmlns:adec="http://schemas.microsoft.com/office/drawing/2017/decorative" val="1"/>
              </a:ext>
            </a:extLst>
          </p:cNvPr>
          <p:cNvCxnSpPr>
            <a:cxnSpLocks/>
          </p:cNvCxnSpPr>
          <p:nvPr/>
        </p:nvCxnSpPr>
        <p:spPr bwMode="auto">
          <a:xfrm>
            <a:off x="2422525" y="29718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a:extLst>
              <a:ext uri="{FF2B5EF4-FFF2-40B4-BE49-F238E27FC236}">
                <a16:creationId xmlns:a16="http://schemas.microsoft.com/office/drawing/2014/main" id="{682326F6-68C3-40C7-B528-D9AA51A8FB71}"/>
              </a:ext>
              <a:ext uri="{C183D7F6-B498-43B3-948B-1728B52AA6E4}">
                <adec:decorative xmlns:adec="http://schemas.microsoft.com/office/drawing/2017/decorative" val="1"/>
              </a:ext>
            </a:extLst>
          </p:cNvPr>
          <p:cNvCxnSpPr>
            <a:cxnSpLocks/>
          </p:cNvCxnSpPr>
          <p:nvPr/>
        </p:nvCxnSpPr>
        <p:spPr bwMode="auto">
          <a:xfrm>
            <a:off x="2286000" y="3810000"/>
            <a:ext cx="73183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8" name="Straight Connector 7">
            <a:extLst>
              <a:ext uri="{FF2B5EF4-FFF2-40B4-BE49-F238E27FC236}">
                <a16:creationId xmlns:a16="http://schemas.microsoft.com/office/drawing/2014/main" id="{9127CAA3-AFD3-497C-A20F-357BB30B3887}"/>
              </a:ext>
              <a:ext uri="{C183D7F6-B498-43B3-948B-1728B52AA6E4}">
                <adec:decorative xmlns:adec="http://schemas.microsoft.com/office/drawing/2017/decorative" val="1"/>
              </a:ext>
            </a:extLst>
          </p:cNvPr>
          <p:cNvCxnSpPr>
            <a:cxnSpLocks/>
          </p:cNvCxnSpPr>
          <p:nvPr/>
        </p:nvCxnSpPr>
        <p:spPr bwMode="auto">
          <a:xfrm>
            <a:off x="2454275" y="4419600"/>
            <a:ext cx="1279525"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9">
            <a:extLst>
              <a:ext uri="{FF2B5EF4-FFF2-40B4-BE49-F238E27FC236}">
                <a16:creationId xmlns:a16="http://schemas.microsoft.com/office/drawing/2014/main" id="{D5FC881E-4291-4935-980F-BB077F6BFFFC}"/>
              </a:ext>
            </a:extLst>
          </p:cNvPr>
          <p:cNvSpPr>
            <a:spLocks noGrp="1" noChangeArrowheads="1"/>
          </p:cNvSpPr>
          <p:nvPr>
            <p:ph type="title"/>
          </p:nvPr>
        </p:nvSpPr>
        <p:spPr>
          <a:xfrm>
            <a:off x="1295400" y="304800"/>
            <a:ext cx="6324600" cy="914400"/>
          </a:xfrm>
        </p:spPr>
        <p:txBody>
          <a:bodyPr/>
          <a:lstStyle/>
          <a:p>
            <a:r>
              <a:rPr lang="en-US" altLang="en-US" dirty="0"/>
              <a:t>Let’s Hear From You! </a:t>
            </a:r>
          </a:p>
        </p:txBody>
      </p:sp>
      <p:sp>
        <p:nvSpPr>
          <p:cNvPr id="11" name="Content Placeholder 10">
            <a:extLst>
              <a:ext uri="{FF2B5EF4-FFF2-40B4-BE49-F238E27FC236}">
                <a16:creationId xmlns:a16="http://schemas.microsoft.com/office/drawing/2014/main" id="{9D22DBD1-AD11-4CEF-8CBD-D3DB7A5EF748}"/>
              </a:ext>
            </a:extLst>
          </p:cNvPr>
          <p:cNvSpPr>
            <a:spLocks noGrp="1"/>
          </p:cNvSpPr>
          <p:nvPr>
            <p:ph idx="1"/>
          </p:nvPr>
        </p:nvSpPr>
        <p:spPr>
          <a:xfrm>
            <a:off x="495300" y="1905000"/>
            <a:ext cx="7924800" cy="4648200"/>
          </a:xfrm>
        </p:spPr>
        <p:txBody>
          <a:bodyPr/>
          <a:lstStyle/>
          <a:p>
            <a:pPr>
              <a:spcBef>
                <a:spcPts val="1200"/>
              </a:spcBef>
              <a:spcAft>
                <a:spcPts val="600"/>
              </a:spcAft>
              <a:defRPr/>
            </a:pPr>
            <a:r>
              <a:rPr lang="en-US" altLang="en-US" dirty="0"/>
              <a:t>POLL: Did you check (as present) the same criteria as in the Example Workbook? </a:t>
            </a:r>
          </a:p>
          <a:p>
            <a:pPr marL="336550" lvl="1" indent="0">
              <a:spcBef>
                <a:spcPts val="1128"/>
              </a:spcBef>
              <a:spcAft>
                <a:spcPts val="600"/>
              </a:spcAft>
              <a:buFont typeface="Wingdings" panose="05000000000000000000" pitchFamily="2" charset="2"/>
              <a:buNone/>
              <a:defRPr/>
            </a:pPr>
            <a:r>
              <a:rPr lang="en-US" sz="2200" dirty="0"/>
              <a:t>O  Yes, we checked the same criteria as the example.</a:t>
            </a:r>
          </a:p>
          <a:p>
            <a:pPr marL="687388" lvl="1" indent="-344488">
              <a:spcBef>
                <a:spcPts val="1128"/>
              </a:spcBef>
              <a:spcAft>
                <a:spcPts val="600"/>
              </a:spcAft>
              <a:buFont typeface="Wingdings" panose="05000000000000000000" pitchFamily="2" charset="2"/>
              <a:buNone/>
              <a:defRPr/>
            </a:pPr>
            <a:r>
              <a:rPr lang="en-US" sz="2200" dirty="0"/>
              <a:t>O  No, we checked one or more criteria differently than the example.</a:t>
            </a:r>
          </a:p>
          <a:p>
            <a:pPr marL="0" indent="0">
              <a:spcBef>
                <a:spcPts val="1200"/>
              </a:spcBef>
              <a:spcAft>
                <a:spcPts val="600"/>
              </a:spcAft>
              <a:buFont typeface="Wingdings" panose="05000000000000000000" pitchFamily="2" charset="2"/>
              <a:buNone/>
              <a:defRPr/>
            </a:pPr>
            <a:endParaRPr lang="en-US" altLang="en-US" dirty="0"/>
          </a:p>
          <a:p>
            <a:pPr marL="0" indent="0">
              <a:spcBef>
                <a:spcPts val="1200"/>
              </a:spcBef>
              <a:spcAft>
                <a:spcPts val="600"/>
              </a:spcAft>
              <a:buFont typeface="Wingdings" panose="05000000000000000000" pitchFamily="2" charset="2"/>
              <a:buNone/>
              <a:defRPr/>
            </a:pPr>
            <a:endParaRPr lang="en-US" altLang="en-US" dirty="0"/>
          </a:p>
          <a:p>
            <a:pPr marL="0" indent="0" algn="ctr">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29699" name="Picture 5">
            <a:extLst>
              <a:ext uri="{FF2B5EF4-FFF2-40B4-BE49-F238E27FC236}">
                <a16:creationId xmlns:a16="http://schemas.microsoft.com/office/drawing/2014/main" id="{AB70ABA7-DD3D-4342-8D98-DB506F940AA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963" y="479425"/>
            <a:ext cx="6953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9">
            <a:extLst>
              <a:ext uri="{FF2B5EF4-FFF2-40B4-BE49-F238E27FC236}">
                <a16:creationId xmlns:a16="http://schemas.microsoft.com/office/drawing/2014/main" id="{9FB2B09D-21C3-4D95-B97D-2477304AF665}"/>
              </a:ext>
            </a:extLst>
          </p:cNvPr>
          <p:cNvSpPr>
            <a:spLocks noGrp="1" noChangeArrowheads="1"/>
          </p:cNvSpPr>
          <p:nvPr>
            <p:ph type="title"/>
          </p:nvPr>
        </p:nvSpPr>
        <p:spPr>
          <a:xfrm>
            <a:off x="1295400" y="304800"/>
            <a:ext cx="6324600" cy="914400"/>
          </a:xfrm>
        </p:spPr>
        <p:txBody>
          <a:bodyPr/>
          <a:lstStyle/>
          <a:p>
            <a:r>
              <a:rPr lang="en-US" altLang="en-US" dirty="0"/>
              <a:t>Let’s Discuss!</a:t>
            </a:r>
          </a:p>
        </p:txBody>
      </p:sp>
      <p:sp>
        <p:nvSpPr>
          <p:cNvPr id="11" name="Content Placeholder 10">
            <a:extLst>
              <a:ext uri="{FF2B5EF4-FFF2-40B4-BE49-F238E27FC236}">
                <a16:creationId xmlns:a16="http://schemas.microsoft.com/office/drawing/2014/main" id="{CB9AA14E-CF4B-4BAC-A8FC-DBF34E8E0577}"/>
              </a:ext>
            </a:extLst>
          </p:cNvPr>
          <p:cNvSpPr>
            <a:spLocks noGrp="1"/>
          </p:cNvSpPr>
          <p:nvPr>
            <p:ph idx="1"/>
          </p:nvPr>
        </p:nvSpPr>
        <p:spPr>
          <a:xfrm>
            <a:off x="609600" y="1828800"/>
            <a:ext cx="7924800" cy="4419600"/>
          </a:xfrm>
        </p:spPr>
        <p:txBody>
          <a:bodyPr/>
          <a:lstStyle/>
          <a:p>
            <a:pPr marL="20638" lvl="1" indent="0">
              <a:spcBef>
                <a:spcPts val="1200"/>
              </a:spcBef>
              <a:spcAft>
                <a:spcPts val="600"/>
              </a:spcAft>
              <a:buClr>
                <a:srgbClr val="C00000"/>
              </a:buClr>
              <a:buFont typeface="Wingdings" panose="05000000000000000000" pitchFamily="2" charset="2"/>
              <a:buNone/>
              <a:defRPr/>
            </a:pPr>
            <a:r>
              <a:rPr lang="en-US" altLang="en-US" sz="2200" dirty="0"/>
              <a:t>Let’s take 5 minutes to review the Example Workbook that contains the substantiations for the EL support criteria.</a:t>
            </a:r>
            <a:endParaRPr lang="en-US" altLang="en-US" sz="2200" i="1" dirty="0"/>
          </a:p>
          <a:p>
            <a:pPr marL="20638" lvl="1" indent="0">
              <a:spcBef>
                <a:spcPts val="1200"/>
              </a:spcBef>
              <a:spcAft>
                <a:spcPts val="600"/>
              </a:spcAft>
              <a:buClr>
                <a:srgbClr val="C00000"/>
              </a:buClr>
              <a:buFont typeface="Wingdings" panose="05000000000000000000" pitchFamily="2" charset="2"/>
              <a:buNone/>
              <a:defRPr/>
            </a:pPr>
            <a:r>
              <a:rPr lang="en-US" altLang="en-US" sz="2200" dirty="0"/>
              <a:t>Then in the group chat, share your answer to this question:</a:t>
            </a:r>
          </a:p>
          <a:p>
            <a:pPr marL="762000" lvl="1" indent="-508000">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How do your substantiations compare to the example? </a:t>
            </a:r>
          </a:p>
          <a:p>
            <a:pPr marL="63500" lvl="1" indent="0">
              <a:spcBef>
                <a:spcPts val="1200"/>
              </a:spcBef>
              <a:spcAft>
                <a:spcPts val="600"/>
              </a:spcAft>
              <a:buClr>
                <a:srgbClr val="C00000"/>
              </a:buClr>
              <a:buFont typeface="Wingdings" panose="05000000000000000000" pitchFamily="2" charset="2"/>
              <a:buNone/>
              <a:defRPr/>
            </a:pPr>
            <a:endParaRPr lang="en-US" sz="2200" dirty="0"/>
          </a:p>
          <a:p>
            <a:pPr marL="63500" lvl="1" indent="0">
              <a:spcBef>
                <a:spcPts val="1200"/>
              </a:spcBef>
              <a:spcAft>
                <a:spcPts val="600"/>
              </a:spcAft>
              <a:buClr>
                <a:srgbClr val="C00000"/>
              </a:buClr>
              <a:buFont typeface="Wingdings" panose="05000000000000000000" pitchFamily="2" charset="2"/>
              <a:buNone/>
              <a:defRPr/>
            </a:pPr>
            <a:r>
              <a:rPr lang="en-US" sz="2200" dirty="0"/>
              <a:t>Now let’s hear from a couple of teams about the evidence they found and noted in their Summary Comments.</a:t>
            </a:r>
          </a:p>
          <a:p>
            <a:pPr marL="63500" lvl="1" indent="0">
              <a:spcBef>
                <a:spcPts val="1200"/>
              </a:spcBef>
              <a:spcAft>
                <a:spcPts val="600"/>
              </a:spcAft>
              <a:buClr>
                <a:srgbClr val="C00000"/>
              </a:buClr>
              <a:buFont typeface="Wingdings" panose="05000000000000000000" pitchFamily="2" charset="2"/>
              <a:buNone/>
              <a:defRPr/>
            </a:pPr>
            <a:endParaRPr lang="en-US" sz="2200" dirty="0">
              <a:solidFill>
                <a:srgbClr val="FF0000"/>
              </a:solidFill>
            </a:endParaRPr>
          </a:p>
          <a:p>
            <a:pPr marL="63500" lvl="1" indent="0">
              <a:spcBef>
                <a:spcPts val="1200"/>
              </a:spcBef>
              <a:spcAft>
                <a:spcPts val="600"/>
              </a:spcAft>
              <a:buClr>
                <a:srgbClr val="C00000"/>
              </a:buClr>
              <a:buFont typeface="Wingdings" panose="05000000000000000000" pitchFamily="2" charset="2"/>
              <a:buNone/>
              <a:defRPr/>
            </a:pPr>
            <a:endParaRPr lang="en-US" dirty="0"/>
          </a:p>
          <a:p>
            <a:pPr marL="0" indent="0">
              <a:spcBef>
                <a:spcPts val="1200"/>
              </a:spcBef>
              <a:spcAft>
                <a:spcPts val="600"/>
              </a:spcAft>
              <a:buFont typeface="Wingdings" panose="05000000000000000000" pitchFamily="2" charset="2"/>
              <a:buNone/>
              <a:defRPr/>
            </a:pPr>
            <a:endParaRPr lang="en-US" altLang="en-US" dirty="0"/>
          </a:p>
          <a:p>
            <a:pPr marL="9525" indent="0">
              <a:spcBef>
                <a:spcPts val="1200"/>
              </a:spcBef>
              <a:spcAft>
                <a:spcPts val="600"/>
              </a:spcAft>
              <a:buFont typeface="Wingdings" panose="05000000000000000000" pitchFamily="2" charset="2"/>
              <a:buNone/>
              <a:defRPr/>
            </a:pPr>
            <a:endParaRPr lang="en-US" dirty="0"/>
          </a:p>
          <a:p>
            <a:pPr>
              <a:defRPr/>
            </a:pPr>
            <a:endParaRPr lang="en-US" dirty="0"/>
          </a:p>
        </p:txBody>
      </p:sp>
      <p:pic>
        <p:nvPicPr>
          <p:cNvPr id="31747" name="Picture 2">
            <a:extLst>
              <a:ext uri="{FF2B5EF4-FFF2-40B4-BE49-F238E27FC236}">
                <a16:creationId xmlns:a16="http://schemas.microsoft.com/office/drawing/2014/main" id="{4F497A15-B9C0-4994-847F-1A32A04CBAC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a:extLst>
              <a:ext uri="{FF2B5EF4-FFF2-40B4-BE49-F238E27FC236}">
                <a16:creationId xmlns:a16="http://schemas.microsoft.com/office/drawing/2014/main" id="{633622C2-42F9-43FA-868A-306F4A62013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9">
            <a:extLst>
              <a:ext uri="{FF2B5EF4-FFF2-40B4-BE49-F238E27FC236}">
                <a16:creationId xmlns:a16="http://schemas.microsoft.com/office/drawing/2014/main" id="{16C2DE12-1701-4845-BAC3-CB2111809351}"/>
              </a:ext>
            </a:extLst>
          </p:cNvPr>
          <p:cNvSpPr>
            <a:spLocks noGrp="1" noChangeArrowheads="1"/>
          </p:cNvSpPr>
          <p:nvPr>
            <p:ph type="title"/>
          </p:nvPr>
        </p:nvSpPr>
        <p:spPr/>
        <p:txBody>
          <a:bodyPr/>
          <a:lstStyle/>
          <a:p>
            <a:r>
              <a:rPr lang="en-US" altLang="en-US" dirty="0"/>
              <a:t>Let’s Chat!</a:t>
            </a:r>
          </a:p>
        </p:txBody>
      </p:sp>
      <p:sp>
        <p:nvSpPr>
          <p:cNvPr id="2" name="Content Placeholder 10">
            <a:extLst>
              <a:ext uri="{FF2B5EF4-FFF2-40B4-BE49-F238E27FC236}">
                <a16:creationId xmlns:a16="http://schemas.microsoft.com/office/drawing/2014/main" id="{2BF0205F-A65C-4948-AE01-3AD554E4DF15}"/>
              </a:ext>
            </a:extLst>
          </p:cNvPr>
          <p:cNvSpPr>
            <a:spLocks noGrp="1" noChangeArrowheads="1"/>
          </p:cNvSpPr>
          <p:nvPr>
            <p:ph idx="1"/>
          </p:nvPr>
        </p:nvSpPr>
        <p:spPr>
          <a:xfrm>
            <a:off x="609600" y="1600200"/>
            <a:ext cx="7772400" cy="4648200"/>
          </a:xfrm>
        </p:spPr>
        <p:txBody>
          <a:bodyPr/>
          <a:lstStyle/>
          <a:p>
            <a:pPr marL="0" indent="0">
              <a:spcBef>
                <a:spcPts val="1200"/>
              </a:spcBef>
              <a:spcAft>
                <a:spcPts val="600"/>
              </a:spcAft>
              <a:buNone/>
              <a:defRPr/>
            </a:pPr>
            <a:r>
              <a:rPr lang="en-US" altLang="en-US" dirty="0"/>
              <a:t>In the group chat, type your answer to this question in a sentence or two:</a:t>
            </a:r>
          </a:p>
          <a:p>
            <a:pPr marL="925513" lvl="1" indent="-452438">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CHAT: What is your biggest takeaway, or something you’ve learned, from today’s activities related to English learners reading challenging texts?</a:t>
            </a:r>
          </a:p>
          <a:p>
            <a:pPr lvl="1">
              <a:spcBef>
                <a:spcPts val="1200"/>
              </a:spcBef>
              <a:spcAft>
                <a:spcPts val="600"/>
              </a:spcAft>
              <a:defRPr/>
            </a:pPr>
            <a:endParaRPr lang="en-US" altLang="en-US" dirty="0">
              <a:cs typeface="MS PGothic" panose="020B0600070205080204" pitchFamily="34" charset="-128"/>
            </a:endParaRPr>
          </a:p>
          <a:p>
            <a:pPr lvl="1">
              <a:spcBef>
                <a:spcPts val="1200"/>
              </a:spcBef>
              <a:spcAft>
                <a:spcPts val="600"/>
              </a:spcAft>
              <a:defRPr/>
            </a:pPr>
            <a:endParaRPr lang="en-US" altLang="en-US" dirty="0">
              <a:cs typeface="MS PGothic" panose="020B0600070205080204" pitchFamily="34" charset="-128"/>
            </a:endParaRPr>
          </a:p>
          <a:p>
            <a:pPr marL="346075" lvl="1" indent="0" algn="ctr">
              <a:spcBef>
                <a:spcPts val="1200"/>
              </a:spcBef>
              <a:spcAft>
                <a:spcPts val="600"/>
              </a:spcAft>
              <a:buClr>
                <a:srgbClr val="C00000"/>
              </a:buClr>
              <a:buFont typeface="Wingdings" panose="05000000000000000000" pitchFamily="2" charset="2"/>
              <a:buNone/>
              <a:defRPr/>
            </a:pPr>
            <a:r>
              <a:rPr lang="en-US" altLang="en-US" sz="2200" dirty="0"/>
              <a:t>We’ll ask everyone to hit “enter” at the same time so…</a:t>
            </a:r>
            <a:endParaRPr lang="en-US" altLang="en-US" sz="2200" i="1" dirty="0">
              <a:cs typeface="MS PGothic" panose="020B0600070205080204" pitchFamily="34" charset="-128"/>
            </a:endParaRPr>
          </a:p>
          <a:p>
            <a:pPr marL="9525" indent="0" algn="ctr">
              <a:spcBef>
                <a:spcPts val="1200"/>
              </a:spcBef>
              <a:spcAft>
                <a:spcPts val="600"/>
              </a:spcAft>
              <a:buFont typeface="Wingdings" panose="05000000000000000000" pitchFamily="2" charset="2"/>
              <a:buNone/>
              <a:defRPr/>
            </a:pPr>
            <a:r>
              <a:rPr lang="en-US" altLang="en-US" b="1" i="1" dirty="0">
                <a:solidFill>
                  <a:srgbClr val="C00000"/>
                </a:solidFill>
              </a:rPr>
              <a:t>WAIT to hit “enter”!</a:t>
            </a:r>
            <a:endParaRPr lang="en-US" altLang="en-US" b="1" dirty="0">
              <a:solidFill>
                <a:srgbClr val="C00000"/>
              </a:solidFill>
            </a:endParaRPr>
          </a:p>
          <a:p>
            <a:pPr lvl="1">
              <a:spcBef>
                <a:spcPts val="1200"/>
              </a:spcBef>
              <a:spcAft>
                <a:spcPts val="600"/>
              </a:spcAft>
              <a:defRPr/>
            </a:pPr>
            <a:endParaRPr lang="en-US" altLang="en-US" dirty="0">
              <a:cs typeface="MS PGothic" panose="020B0600070205080204" pitchFamily="34" charset="-128"/>
            </a:endParaRPr>
          </a:p>
        </p:txBody>
      </p:sp>
      <p:pic>
        <p:nvPicPr>
          <p:cNvPr id="33795" name="Picture 2">
            <a:extLst>
              <a:ext uri="{FF2B5EF4-FFF2-40B4-BE49-F238E27FC236}">
                <a16:creationId xmlns:a16="http://schemas.microsoft.com/office/drawing/2014/main" id="{E485C46A-479C-4E3B-BF40-65EFED27421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81000"/>
            <a:ext cx="1079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9">
            <a:extLst>
              <a:ext uri="{FF2B5EF4-FFF2-40B4-BE49-F238E27FC236}">
                <a16:creationId xmlns:a16="http://schemas.microsoft.com/office/drawing/2014/main" id="{E83B1807-B057-463B-825D-875F2944336E}"/>
              </a:ext>
            </a:extLst>
          </p:cNvPr>
          <p:cNvSpPr>
            <a:spLocks noGrp="1" noChangeArrowheads="1"/>
          </p:cNvSpPr>
          <p:nvPr>
            <p:ph type="title"/>
          </p:nvPr>
        </p:nvSpPr>
        <p:spPr>
          <a:xfrm>
            <a:off x="1295400" y="304800"/>
            <a:ext cx="7086600" cy="1295400"/>
          </a:xfrm>
        </p:spPr>
        <p:txBody>
          <a:bodyPr/>
          <a:lstStyle/>
          <a:p>
            <a:br>
              <a:rPr lang="en-US" altLang="en-US"/>
            </a:br>
            <a:r>
              <a:rPr lang="en-US" altLang="en-US"/>
              <a:t>Next Steps </a:t>
            </a:r>
            <a:br>
              <a:rPr lang="en-US" altLang="en-US"/>
            </a:br>
            <a:endParaRPr lang="en-US" altLang="en-US"/>
          </a:p>
        </p:txBody>
      </p:sp>
      <p:sp>
        <p:nvSpPr>
          <p:cNvPr id="11" name="Content Placeholder 10">
            <a:extLst>
              <a:ext uri="{FF2B5EF4-FFF2-40B4-BE49-F238E27FC236}">
                <a16:creationId xmlns:a16="http://schemas.microsoft.com/office/drawing/2014/main" id="{08EEC94B-1B45-4F56-96C5-71DB7D27A439}"/>
              </a:ext>
            </a:extLst>
          </p:cNvPr>
          <p:cNvSpPr>
            <a:spLocks noGrp="1"/>
          </p:cNvSpPr>
          <p:nvPr>
            <p:ph idx="1"/>
          </p:nvPr>
        </p:nvSpPr>
        <p:spPr>
          <a:xfrm>
            <a:off x="609600" y="1600200"/>
            <a:ext cx="7924800" cy="4876800"/>
          </a:xfrm>
        </p:spPr>
        <p:txBody>
          <a:bodyPr/>
          <a:lstStyle/>
          <a:p>
            <a:pPr marL="242888" indent="-227013">
              <a:spcBef>
                <a:spcPts val="1200"/>
              </a:spcBef>
              <a:spcAft>
                <a:spcPts val="600"/>
              </a:spcAft>
              <a:defRPr/>
            </a:pPr>
            <a:r>
              <a:rPr lang="en-US" altLang="en-US" dirty="0"/>
              <a:t>We will focus on </a:t>
            </a:r>
            <a:r>
              <a:rPr lang="en-US" altLang="en-US" b="1" dirty="0"/>
              <a:t>Dimension 2 </a:t>
            </a:r>
            <a:r>
              <a:rPr lang="en-US" altLang="en-US" dirty="0"/>
              <a:t>to:</a:t>
            </a:r>
          </a:p>
          <a:p>
            <a:pPr marL="700087" lvl="1" indent="-342900">
              <a:spcBef>
                <a:spcPts val="1200"/>
              </a:spcBef>
              <a:spcAft>
                <a:spcPts val="600"/>
              </a:spcAft>
              <a:defRPr/>
            </a:pPr>
            <a:r>
              <a:rPr lang="en-US" altLang="en-US" sz="2200" dirty="0">
                <a:cs typeface="MS PGothic" panose="020B0600070205080204" pitchFamily="34" charset="-128"/>
              </a:rPr>
              <a:t>Assess the sample curriculum’s inclusion of building academic language.</a:t>
            </a:r>
          </a:p>
          <a:p>
            <a:pPr marL="700087" lvl="1" indent="-342900">
              <a:spcBef>
                <a:spcPts val="1200"/>
              </a:spcBef>
              <a:spcAft>
                <a:spcPts val="600"/>
              </a:spcAft>
              <a:defRPr/>
            </a:pPr>
            <a:r>
              <a:rPr lang="en-US" altLang="en-US" sz="2200" dirty="0">
                <a:cs typeface="MS PGothic" panose="020B0600070205080204" pitchFamily="34" charset="-128"/>
              </a:rPr>
              <a:t>Examine the sample curriculum’s attention to EL supports related to a focus on building academic knowledge.</a:t>
            </a:r>
          </a:p>
          <a:p>
            <a:pPr marL="20637" indent="0">
              <a:spcBef>
                <a:spcPts val="1200"/>
              </a:spcBef>
              <a:spcAft>
                <a:spcPts val="600"/>
              </a:spcAft>
              <a:buFont typeface="Wingdings" panose="05000000000000000000" pitchFamily="2" charset="2"/>
              <a:buNone/>
              <a:defRPr/>
            </a:pPr>
            <a:endParaRPr lang="en-US"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a:extLst>
              <a:ext uri="{FF2B5EF4-FFF2-40B4-BE49-F238E27FC236}">
                <a16:creationId xmlns:a16="http://schemas.microsoft.com/office/drawing/2014/main" id="{D0864A40-BAFE-4A6D-BE9F-ED14AF739679}"/>
              </a:ext>
            </a:extLst>
          </p:cNvPr>
          <p:cNvSpPr>
            <a:spLocks noGrp="1" noChangeArrowheads="1"/>
          </p:cNvSpPr>
          <p:nvPr>
            <p:ph type="title"/>
          </p:nvPr>
        </p:nvSpPr>
        <p:spPr>
          <a:xfrm>
            <a:off x="304800" y="3124200"/>
            <a:ext cx="8534400" cy="3505200"/>
          </a:xfrm>
        </p:spPr>
        <p:txBody>
          <a:bodyPr/>
          <a:lstStyle/>
          <a:p>
            <a:r>
              <a:rPr lang="en-US" altLang="en-US" sz="600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a:extLst>
              <a:ext uri="{FF2B5EF4-FFF2-40B4-BE49-F238E27FC236}">
                <a16:creationId xmlns:a16="http://schemas.microsoft.com/office/drawing/2014/main" id="{780FFB31-4E4E-4325-B27C-159370B6D8AE}"/>
              </a:ext>
            </a:extLst>
          </p:cNvPr>
          <p:cNvSpPr>
            <a:spLocks noGrp="1" noChangeArrowheads="1"/>
          </p:cNvSpPr>
          <p:nvPr>
            <p:ph type="title" idx="4294967295"/>
          </p:nvPr>
        </p:nvSpPr>
        <p:spPr bwMode="auto">
          <a:xfrm>
            <a:off x="609600" y="1600200"/>
            <a:ext cx="7924800" cy="4648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t"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ctr"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6613F0-F8DD-29B5-FA44-7185B25B25E1}"/>
              </a:ext>
            </a:extLst>
          </p:cNvPr>
          <p:cNvSpPr txBox="1">
            <a:spLocks noGrp="1"/>
          </p:cNvSpPr>
          <p:nvPr>
            <p:ph type="title" idx="4294967295"/>
          </p:nvPr>
        </p:nvSpPr>
        <p:spPr>
          <a:xfrm>
            <a:off x="1433015" y="559558"/>
            <a:ext cx="2217274" cy="615553"/>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Disclaimer</a:t>
            </a:r>
          </a:p>
        </p:txBody>
      </p:sp>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40386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2">
            <a:extLst>
              <a:ext uri="{FF2B5EF4-FFF2-40B4-BE49-F238E27FC236}">
                <a16:creationId xmlns:a16="http://schemas.microsoft.com/office/drawing/2014/main" id="{AE047CBC-4245-4D98-9977-57C5D31106D9}"/>
              </a:ext>
            </a:extLst>
          </p:cNvPr>
          <p:cNvSpPr>
            <a:spLocks noGrp="1" noChangeArrowheads="1"/>
          </p:cNvSpPr>
          <p:nvPr>
            <p:ph type="title"/>
          </p:nvPr>
        </p:nvSpPr>
        <p:spPr/>
        <p:txBody>
          <a:bodyPr/>
          <a:lstStyle/>
          <a:p>
            <a:r>
              <a:rPr lang="en-US" altLang="en-US" dirty="0"/>
              <a:t>Let’s Hear From You!</a:t>
            </a:r>
          </a:p>
        </p:txBody>
      </p:sp>
      <p:sp>
        <p:nvSpPr>
          <p:cNvPr id="8193" name="Rectangle 3">
            <a:extLst>
              <a:ext uri="{FF2B5EF4-FFF2-40B4-BE49-F238E27FC236}">
                <a16:creationId xmlns:a16="http://schemas.microsoft.com/office/drawing/2014/main" id="{F31D7287-2DC0-48B0-BBBA-5464C5E29675}"/>
              </a:ext>
            </a:extLst>
          </p:cNvPr>
          <p:cNvSpPr>
            <a:spLocks noGrp="1" noChangeArrowheads="1"/>
          </p:cNvSpPr>
          <p:nvPr>
            <p:ph type="body" idx="1"/>
          </p:nvPr>
        </p:nvSpPr>
        <p:spPr>
          <a:xfrm>
            <a:off x="442913" y="1819275"/>
            <a:ext cx="7924800" cy="3886200"/>
          </a:xfrm>
        </p:spPr>
        <p:txBody>
          <a:bodyPr/>
          <a:lstStyle/>
          <a:p>
            <a:pPr marL="0" indent="0">
              <a:spcBef>
                <a:spcPts val="1200"/>
              </a:spcBef>
              <a:spcAft>
                <a:spcPts val="600"/>
              </a:spcAft>
              <a:buFont typeface="Wingdings" panose="05000000000000000000" pitchFamily="2" charset="2"/>
              <a:buNone/>
              <a:defRPr/>
            </a:pPr>
            <a:r>
              <a:rPr lang="en-US" altLang="en-US" dirty="0"/>
              <a:t>Share your answer to this question: </a:t>
            </a:r>
          </a:p>
          <a:p>
            <a:pPr marL="752475" lvl="1" indent="-406400">
              <a:spcBef>
                <a:spcPts val="1200"/>
              </a:spcBef>
              <a:spcAft>
                <a:spcPts val="600"/>
              </a:spcAft>
              <a:buClr>
                <a:srgbClr val="C00000"/>
              </a:buClr>
              <a:buFont typeface="Wingdings" panose="05000000000000000000" pitchFamily="2" charset="2"/>
              <a:buChar char="Ø"/>
              <a:defRPr/>
            </a:pPr>
            <a:r>
              <a:rPr lang="en-US" altLang="en-US" sz="2200" i="1" dirty="0">
                <a:cs typeface="MS PGothic" panose="020B0600070205080204" pitchFamily="34" charset="-128"/>
              </a:rPr>
              <a:t>On a scale of 1 to 5, how much do you know about providing English learners (ELs) with access to complex text written in English?</a:t>
            </a:r>
          </a:p>
          <a:p>
            <a:pPr marL="1376363" lvl="2" indent="-450850">
              <a:buSzPct val="128000"/>
              <a:buFont typeface="Courier New" panose="02070309020205020404" pitchFamily="49" charset="0"/>
              <a:buChar char="o"/>
              <a:defRPr/>
            </a:pPr>
            <a:r>
              <a:rPr lang="en-US" sz="2200" dirty="0"/>
              <a:t>1 (not much)</a:t>
            </a:r>
          </a:p>
          <a:p>
            <a:pPr marL="1376363" lvl="2" indent="-450850">
              <a:buSzPct val="128000"/>
              <a:buFont typeface="Courier New" panose="02070309020205020404" pitchFamily="49" charset="0"/>
              <a:buChar char="o"/>
              <a:defRPr/>
            </a:pPr>
            <a:r>
              <a:rPr lang="en-US" sz="2200" dirty="0"/>
              <a:t>2</a:t>
            </a:r>
          </a:p>
          <a:p>
            <a:pPr marL="1376363" lvl="2" indent="-450850">
              <a:buSzPct val="128000"/>
              <a:buFont typeface="Courier New" panose="02070309020205020404" pitchFamily="49" charset="0"/>
              <a:buChar char="o"/>
              <a:defRPr/>
            </a:pPr>
            <a:r>
              <a:rPr lang="en-US" sz="2200" dirty="0"/>
              <a:t>3</a:t>
            </a:r>
          </a:p>
          <a:p>
            <a:pPr marL="1376363" lvl="2" indent="-450850">
              <a:buSzPct val="128000"/>
              <a:buFont typeface="Courier New" panose="02070309020205020404" pitchFamily="49" charset="0"/>
              <a:buChar char="o"/>
              <a:defRPr/>
            </a:pPr>
            <a:r>
              <a:rPr lang="en-US" sz="2200" dirty="0"/>
              <a:t>4</a:t>
            </a:r>
          </a:p>
          <a:p>
            <a:pPr marL="1376363" lvl="2" indent="-450850">
              <a:buSzPct val="128000"/>
              <a:buFont typeface="Courier New" panose="02070309020205020404" pitchFamily="49" charset="0"/>
              <a:buChar char="o"/>
              <a:defRPr/>
            </a:pPr>
            <a:r>
              <a:rPr lang="en-US" sz="2200" dirty="0"/>
              <a:t>5 (a great deal)</a:t>
            </a:r>
          </a:p>
          <a:p>
            <a:pPr marL="752475" lvl="1" indent="0">
              <a:spcBef>
                <a:spcPts val="0"/>
              </a:spcBef>
              <a:spcAft>
                <a:spcPts val="0"/>
              </a:spcAft>
              <a:buClr>
                <a:srgbClr val="C00000"/>
              </a:buClr>
              <a:buFont typeface="Wingdings" panose="05000000000000000000" pitchFamily="2" charset="2"/>
              <a:buNone/>
              <a:defRPr/>
            </a:pPr>
            <a:endParaRPr lang="en-US" altLang="en-US" sz="2200" dirty="0">
              <a:cs typeface="MS PGothic" panose="020B0600070205080204" pitchFamily="34" charset="-128"/>
            </a:endParaRPr>
          </a:p>
          <a:p>
            <a:pPr marL="0" indent="0">
              <a:buFont typeface="Wingdings" panose="05000000000000000000" pitchFamily="2" charset="2"/>
              <a:buNone/>
              <a:defRPr/>
            </a:pPr>
            <a:endParaRPr lang="en-US" altLang="en-US" dirty="0"/>
          </a:p>
          <a:p>
            <a:pPr>
              <a:defRPr/>
            </a:pPr>
            <a:endParaRPr lang="en-US" altLang="en-US" dirty="0"/>
          </a:p>
        </p:txBody>
      </p:sp>
      <p:pic>
        <p:nvPicPr>
          <p:cNvPr id="11269" name="Picture 4">
            <a:extLst>
              <a:ext uri="{FF2B5EF4-FFF2-40B4-BE49-F238E27FC236}">
                <a16:creationId xmlns:a16="http://schemas.microsoft.com/office/drawing/2014/main" id="{E2D1AB04-C359-4C0D-B8A3-546111D7250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04800"/>
            <a:ext cx="8382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9">
            <a:extLst>
              <a:ext uri="{FF2B5EF4-FFF2-40B4-BE49-F238E27FC236}">
                <a16:creationId xmlns:a16="http://schemas.microsoft.com/office/drawing/2014/main" id="{88CCC394-7724-43C1-9448-A61A96D1729C}"/>
              </a:ext>
            </a:extLst>
          </p:cNvPr>
          <p:cNvSpPr>
            <a:spLocks noGrp="1" noChangeArrowheads="1"/>
          </p:cNvSpPr>
          <p:nvPr>
            <p:ph type="title"/>
          </p:nvPr>
        </p:nvSpPr>
        <p:spPr/>
        <p:txBody>
          <a:bodyPr/>
          <a:lstStyle/>
          <a:p>
            <a:r>
              <a:rPr lang="en-US" altLang="en-US"/>
              <a:t>Agenda</a:t>
            </a:r>
          </a:p>
        </p:txBody>
      </p:sp>
      <p:sp>
        <p:nvSpPr>
          <p:cNvPr id="2" name="Content Placeholder 1">
            <a:extLst>
              <a:ext uri="{FF2B5EF4-FFF2-40B4-BE49-F238E27FC236}">
                <a16:creationId xmlns:a16="http://schemas.microsoft.com/office/drawing/2014/main" id="{7126FA59-00FA-4206-874A-DF16487565E8}"/>
              </a:ext>
            </a:extLst>
          </p:cNvPr>
          <p:cNvSpPr>
            <a:spLocks noGrp="1"/>
          </p:cNvSpPr>
          <p:nvPr>
            <p:ph idx="1"/>
          </p:nvPr>
        </p:nvSpPr>
        <p:spPr>
          <a:xfrm>
            <a:off x="609600" y="1828800"/>
            <a:ext cx="7924800" cy="4419600"/>
          </a:xfrm>
        </p:spPr>
        <p:txBody>
          <a:bodyPr/>
          <a:lstStyle/>
          <a:p>
            <a:pPr>
              <a:spcBef>
                <a:spcPts val="1200"/>
              </a:spcBef>
              <a:spcAft>
                <a:spcPts val="1200"/>
              </a:spcAft>
              <a:defRPr/>
            </a:pPr>
            <a:r>
              <a:rPr lang="en-US" altLang="en-US" dirty="0"/>
              <a:t>Review of Dimension 1</a:t>
            </a:r>
          </a:p>
          <a:p>
            <a:pPr>
              <a:spcBef>
                <a:spcPts val="1200"/>
              </a:spcBef>
              <a:spcAft>
                <a:spcPts val="1200"/>
              </a:spcAft>
              <a:defRPr/>
            </a:pPr>
            <a:r>
              <a:rPr lang="en-US" altLang="en-US" dirty="0"/>
              <a:t>Introduction to the English learner (EL) support criteria for Dimension 1</a:t>
            </a:r>
          </a:p>
          <a:p>
            <a:pPr>
              <a:spcBef>
                <a:spcPts val="1200"/>
              </a:spcBef>
              <a:spcAft>
                <a:spcPts val="1200"/>
              </a:spcAft>
              <a:defRPr/>
            </a:pPr>
            <a:r>
              <a:rPr lang="en-US" altLang="en-US" dirty="0"/>
              <a:t>Breakout work session with your team</a:t>
            </a:r>
          </a:p>
          <a:p>
            <a:pPr>
              <a:spcBef>
                <a:spcPts val="1200"/>
              </a:spcBef>
              <a:spcAft>
                <a:spcPts val="1200"/>
              </a:spcAft>
              <a:defRPr/>
            </a:pPr>
            <a:r>
              <a:rPr lang="en-US" altLang="en-US" dirty="0"/>
              <a:t>Review of substantiations and ratings in the Example Workbook </a:t>
            </a:r>
          </a:p>
          <a:p>
            <a:pPr>
              <a:spcBef>
                <a:spcPts val="1200"/>
              </a:spcBef>
              <a:spcAft>
                <a:spcPts val="1200"/>
              </a:spcAft>
              <a:defRPr/>
            </a:pPr>
            <a:r>
              <a:rPr lang="en-US" altLang="en-US" dirty="0"/>
              <a:t>Next steps and final questions</a:t>
            </a:r>
          </a:p>
          <a:p>
            <a:pPr marL="0" indent="0">
              <a:buFont typeface="Wingdings" panose="05000000000000000000" pitchFamily="2" charset="2"/>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0F41E95B-8EA7-4900-8558-380A510ACFD2}"/>
              </a:ext>
            </a:extLst>
          </p:cNvPr>
          <p:cNvSpPr txBox="1">
            <a:spLocks noGrp="1" noChangeArrowheads="1"/>
          </p:cNvSpPr>
          <p:nvPr>
            <p:ph type="title" idx="4294967295"/>
          </p:nvPr>
        </p:nvSpPr>
        <p:spPr bwMode="auto">
          <a:xfrm>
            <a:off x="1371600" y="457200"/>
            <a:ext cx="7086600" cy="720725"/>
          </a:xfrm>
          <a:prstGeom prst="rect">
            <a:avLst/>
          </a:prstGeom>
          <a:noFill/>
          <a:ln>
            <a:noFill/>
            <a:prstDash/>
          </a:ln>
          <a:effec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l"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0" cap="none" spc="0" normalizeH="0" baseline="0" noProof="0" dirty="0">
                <a:ln>
                  <a:noFill/>
                </a:ln>
                <a:solidFill>
                  <a:schemeClr val="tx1"/>
                </a:solidFill>
                <a:effectLst/>
                <a:uLnTx/>
                <a:uFillTx/>
                <a:latin typeface="+mj-lt"/>
                <a:ea typeface="MS PGothic" panose="020B0600070205080204" pitchFamily="34" charset="-128"/>
                <a:cs typeface="MS PGothic" charset="0"/>
              </a:rPr>
              <a:t>Meeting Norms and Expectations</a:t>
            </a:r>
          </a:p>
        </p:txBody>
      </p:sp>
      <p:sp>
        <p:nvSpPr>
          <p:cNvPr id="15362" name="Content Placeholder 3">
            <a:extLst>
              <a:ext uri="{FF2B5EF4-FFF2-40B4-BE49-F238E27FC236}">
                <a16:creationId xmlns:a16="http://schemas.microsoft.com/office/drawing/2014/main" id="{DE6340B5-F5B9-4429-92D5-B9FD92FD1D76}"/>
              </a:ext>
            </a:extLst>
          </p:cNvPr>
          <p:cNvSpPr txBox="1">
            <a:spLocks noChangeArrowheads="1"/>
          </p:cNvSpPr>
          <p:nvPr/>
        </p:nvSpPr>
        <p:spPr bwMode="auto">
          <a:xfrm>
            <a:off x="762000" y="1752600"/>
            <a:ext cx="8077200" cy="3875088"/>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present and engage fully.</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Ask questions.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Prepare for productive struggle. </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Consider differing perspectives.</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Create and maintain a safe space for professional learning.</a:t>
            </a:r>
          </a:p>
          <a:p>
            <a:pPr marL="457200" indent="-457200">
              <a:spcBef>
                <a:spcPts val="1000"/>
              </a:spcBef>
              <a:spcAft>
                <a:spcPts val="600"/>
              </a:spcAft>
              <a:buClr>
                <a:srgbClr val="000000"/>
              </a:buClr>
              <a:buSzPct val="100000"/>
              <a:buFont typeface="+mj-lt"/>
              <a:buAutoNum type="arabicPeriod"/>
              <a:defRPr/>
            </a:pPr>
            <a:r>
              <a:rPr lang="en-US" b="0" dirty="0">
                <a:solidFill>
                  <a:srgbClr val="000000"/>
                </a:solidFill>
                <a:latin typeface="+mj-lt"/>
              </a:rPr>
              <a:t>Be mindful of different learning styles.</a:t>
            </a:r>
            <a:endParaRPr lang="en-US" b="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9">
            <a:extLst>
              <a:ext uri="{FF2B5EF4-FFF2-40B4-BE49-F238E27FC236}">
                <a16:creationId xmlns:a16="http://schemas.microsoft.com/office/drawing/2014/main" id="{400E4E4A-ED66-41E8-8F21-BBD5F7858085}"/>
              </a:ext>
            </a:extLst>
          </p:cNvPr>
          <p:cNvSpPr>
            <a:spLocks noGrp="1" noChangeArrowheads="1"/>
          </p:cNvSpPr>
          <p:nvPr>
            <p:ph type="title"/>
          </p:nvPr>
        </p:nvSpPr>
        <p:spPr/>
        <p:txBody>
          <a:bodyPr/>
          <a:lstStyle/>
          <a:p>
            <a:r>
              <a:rPr lang="en-US" altLang="en-US"/>
              <a:t>Review of Part 1 for Dimension 1</a:t>
            </a:r>
          </a:p>
        </p:txBody>
      </p:sp>
      <p:sp>
        <p:nvSpPr>
          <p:cNvPr id="15362" name="Content Placeholder 4">
            <a:extLst>
              <a:ext uri="{FF2B5EF4-FFF2-40B4-BE49-F238E27FC236}">
                <a16:creationId xmlns:a16="http://schemas.microsoft.com/office/drawing/2014/main" id="{74872389-E123-414E-8E5E-4D5435565F91}"/>
              </a:ext>
            </a:extLst>
          </p:cNvPr>
          <p:cNvSpPr>
            <a:spLocks noGrp="1" noChangeArrowheads="1"/>
          </p:cNvSpPr>
          <p:nvPr>
            <p:ph idx="1"/>
          </p:nvPr>
        </p:nvSpPr>
        <p:spPr>
          <a:xfrm>
            <a:off x="609600" y="1752600"/>
            <a:ext cx="7924800" cy="4495800"/>
          </a:xfrm>
        </p:spPr>
        <p:txBody>
          <a:bodyPr/>
          <a:lstStyle/>
          <a:p>
            <a:pPr>
              <a:spcBef>
                <a:spcPts val="1200"/>
              </a:spcBef>
              <a:spcAft>
                <a:spcPts val="600"/>
              </a:spcAft>
            </a:pPr>
            <a:r>
              <a:rPr lang="en-US" altLang="en-US" dirty="0"/>
              <a:t>Dimension 1 focuses on access to complex text.</a:t>
            </a:r>
          </a:p>
          <a:p>
            <a:pPr>
              <a:spcBef>
                <a:spcPts val="1200"/>
              </a:spcBef>
              <a:spcAft>
                <a:spcPts val="600"/>
              </a:spcAft>
            </a:pPr>
            <a:r>
              <a:rPr lang="en-US" altLang="en-US" dirty="0"/>
              <a:t>The content criteria for Dimension 1 emphasize that:</a:t>
            </a:r>
          </a:p>
          <a:p>
            <a:pPr lvl="1">
              <a:spcBef>
                <a:spcPts val="1200"/>
              </a:spcBef>
              <a:spcAft>
                <a:spcPts val="600"/>
              </a:spcAft>
            </a:pPr>
            <a:r>
              <a:rPr lang="en-US" altLang="en-US" sz="2200" dirty="0">
                <a:cs typeface="MS PGothic" panose="020B0600070205080204" pitchFamily="34" charset="-128"/>
              </a:rPr>
              <a:t>Anchor texts are at the appropriate level for text complexity;</a:t>
            </a:r>
          </a:p>
          <a:p>
            <a:pPr lvl="1">
              <a:spcBef>
                <a:spcPts val="1200"/>
              </a:spcBef>
              <a:spcAft>
                <a:spcPts val="600"/>
              </a:spcAft>
            </a:pPr>
            <a:r>
              <a:rPr lang="en-US" altLang="en-US" sz="2200" dirty="0">
                <a:cs typeface="MS PGothic" panose="020B0600070205080204" pitchFamily="34" charset="-128"/>
              </a:rPr>
              <a:t>At least 50% percent of the anchor or central reading texts included in the curriculum are non-fiction; and</a:t>
            </a:r>
          </a:p>
          <a:p>
            <a:pPr lvl="1">
              <a:spcBef>
                <a:spcPts val="1200"/>
              </a:spcBef>
              <a:spcAft>
                <a:spcPts val="600"/>
              </a:spcAft>
            </a:pPr>
            <a:r>
              <a:rPr lang="en-US" altLang="en-US" sz="2200" dirty="0">
                <a:cs typeface="MS PGothic" panose="020B0600070205080204" pitchFamily="34" charset="-128"/>
              </a:rPr>
              <a:t>The curriculum offers multiple encounters with the texts.*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9">
            <a:extLst>
              <a:ext uri="{FF2B5EF4-FFF2-40B4-BE49-F238E27FC236}">
                <a16:creationId xmlns:a16="http://schemas.microsoft.com/office/drawing/2014/main" id="{6A6B5468-8D09-4A75-B405-640CD61469F0}"/>
              </a:ext>
            </a:extLst>
          </p:cNvPr>
          <p:cNvSpPr>
            <a:spLocks noGrp="1" noChangeArrowheads="1"/>
          </p:cNvSpPr>
          <p:nvPr>
            <p:ph type="title"/>
          </p:nvPr>
        </p:nvSpPr>
        <p:spPr/>
        <p:txBody>
          <a:bodyPr/>
          <a:lstStyle/>
          <a:p>
            <a:r>
              <a:rPr lang="en-US" altLang="en-US" dirty="0"/>
              <a:t>Dimension 1: EL Support Criteria</a:t>
            </a:r>
          </a:p>
        </p:txBody>
      </p:sp>
      <p:sp>
        <p:nvSpPr>
          <p:cNvPr id="17410" name="Content Placeholder 10">
            <a:extLst>
              <a:ext uri="{FF2B5EF4-FFF2-40B4-BE49-F238E27FC236}">
                <a16:creationId xmlns:a16="http://schemas.microsoft.com/office/drawing/2014/main" id="{B3FC3DC1-F319-4801-954F-ADE3B3C55C3B}"/>
              </a:ext>
            </a:extLst>
          </p:cNvPr>
          <p:cNvSpPr>
            <a:spLocks noGrp="1" noChangeArrowheads="1"/>
          </p:cNvSpPr>
          <p:nvPr>
            <p:ph idx="1"/>
          </p:nvPr>
        </p:nvSpPr>
        <p:spPr>
          <a:xfrm>
            <a:off x="609600" y="1752600"/>
            <a:ext cx="7924800" cy="4495800"/>
          </a:xfrm>
        </p:spPr>
        <p:txBody>
          <a:bodyPr/>
          <a:lstStyle/>
          <a:p>
            <a:pPr marL="457200" indent="-457200">
              <a:buClr>
                <a:srgbClr val="1F497D"/>
              </a:buClr>
              <a:buFont typeface="Wingdings" panose="05000000000000000000" pitchFamily="2" charset="2"/>
              <a:buAutoNum type="arabicParenBoth"/>
            </a:pPr>
            <a:r>
              <a:rPr lang="en-US" altLang="en-US" dirty="0"/>
              <a:t>Curriculum suggests that instructors read the anchor text aloud to model fluent reading while students listen and follow along in their texts.</a:t>
            </a:r>
          </a:p>
          <a:p>
            <a:pPr marL="457200" indent="-457200">
              <a:buClr>
                <a:srgbClr val="1F497D"/>
              </a:buClr>
              <a:buFont typeface="Wingdings" panose="05000000000000000000" pitchFamily="2" charset="2"/>
              <a:buAutoNum type="arabicParenBoth"/>
            </a:pPr>
            <a:r>
              <a:rPr lang="en-US" altLang="en-US" dirty="0"/>
              <a:t>Curriculum suggests scaffolds to help learners focus on what is essential and to make sense of what they are reading.</a:t>
            </a:r>
          </a:p>
          <a:p>
            <a:pPr marL="457200" indent="-457200">
              <a:buClr>
                <a:srgbClr val="1F497D"/>
              </a:buClr>
              <a:buFont typeface="Wingdings" panose="05000000000000000000" pitchFamily="2" charset="2"/>
              <a:buAutoNum type="arabicParenBoth"/>
            </a:pPr>
            <a:r>
              <a:rPr lang="en-US" altLang="en-US" dirty="0"/>
              <a:t>Curriculum suggests how instructors can reword questions about sections of the anchor text so that they are more understandable, retaining their original intent and challenge.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49CDD52D-87C3-4A4C-8183-2E907AAC4A56}"/>
              </a:ext>
            </a:extLst>
          </p:cNvPr>
          <p:cNvSpPr>
            <a:spLocks noGrp="1" noChangeArrowheads="1"/>
          </p:cNvSpPr>
          <p:nvPr>
            <p:ph type="title"/>
          </p:nvPr>
        </p:nvSpPr>
        <p:spPr>
          <a:xfrm>
            <a:off x="1295400" y="304800"/>
            <a:ext cx="7239000" cy="914400"/>
          </a:xfrm>
        </p:spPr>
        <p:txBody>
          <a:bodyPr/>
          <a:lstStyle/>
          <a:p>
            <a:r>
              <a:rPr lang="en-US" altLang="en-US" dirty="0"/>
              <a:t>Dimension 1: Rating for EL Supports </a:t>
            </a:r>
          </a:p>
        </p:txBody>
      </p:sp>
      <p:sp>
        <p:nvSpPr>
          <p:cNvPr id="16386" name="Content Placeholder 1">
            <a:extLst>
              <a:ext uri="{FF2B5EF4-FFF2-40B4-BE49-F238E27FC236}">
                <a16:creationId xmlns:a16="http://schemas.microsoft.com/office/drawing/2014/main" id="{AD27AEFF-5747-497C-92FA-751B948AD412}"/>
              </a:ext>
            </a:extLst>
          </p:cNvPr>
          <p:cNvSpPr>
            <a:spLocks noGrp="1" noChangeArrowheads="1"/>
          </p:cNvSpPr>
          <p:nvPr>
            <p:ph idx="1"/>
          </p:nvPr>
        </p:nvSpPr>
        <p:spPr/>
        <p:txBody>
          <a:bodyPr/>
          <a:lstStyle/>
          <a:p>
            <a:pPr marL="0" indent="0">
              <a:buFont typeface="Wingdings" panose="05000000000000000000" pitchFamily="2" charset="2"/>
              <a:buNone/>
              <a:defRPr/>
            </a:pPr>
            <a:endParaRPr lang="en-US" altLang="en-US" dirty="0"/>
          </a:p>
          <a:p>
            <a:pPr>
              <a:spcBef>
                <a:spcPts val="1200"/>
              </a:spcBef>
              <a:spcAft>
                <a:spcPts val="1200"/>
              </a:spcAft>
              <a:buFont typeface="Wingdings" panose="05000000000000000000" pitchFamily="2" charset="2"/>
              <a:buNone/>
              <a:defRPr/>
            </a:pPr>
            <a:r>
              <a:rPr lang="en-US" altLang="en-US" b="1" dirty="0"/>
              <a:t>2 Points: </a:t>
            </a:r>
            <a:r>
              <a:rPr lang="en-US" altLang="en-US" dirty="0"/>
              <a:t>Most or all components of the EL supports are present. </a:t>
            </a:r>
          </a:p>
          <a:p>
            <a:pPr>
              <a:spcBef>
                <a:spcPts val="1200"/>
              </a:spcBef>
              <a:spcAft>
                <a:spcPts val="1200"/>
              </a:spcAft>
              <a:buFont typeface="Wingdings" panose="05000000000000000000" pitchFamily="2" charset="2"/>
              <a:buNone/>
              <a:defRPr/>
            </a:pPr>
            <a:r>
              <a:rPr lang="en-US" altLang="en-US" b="1" dirty="0"/>
              <a:t>1 Point: </a:t>
            </a:r>
            <a:r>
              <a:rPr lang="en-US" altLang="en-US" dirty="0"/>
              <a:t>Some components of the EL supports are present.</a:t>
            </a:r>
          </a:p>
          <a:p>
            <a:pPr>
              <a:spcBef>
                <a:spcPts val="1200"/>
              </a:spcBef>
              <a:spcAft>
                <a:spcPts val="1200"/>
              </a:spcAft>
              <a:buFont typeface="Wingdings" panose="05000000000000000000" pitchFamily="2" charset="2"/>
              <a:buNone/>
              <a:defRPr/>
            </a:pPr>
            <a:r>
              <a:rPr lang="en-US" altLang="en-US" b="1" dirty="0"/>
              <a:t>0 Points: </a:t>
            </a:r>
            <a:r>
              <a:rPr lang="en-US" altLang="en-US" dirty="0"/>
              <a:t>Few or no components of the EL supports are present.</a:t>
            </a:r>
          </a:p>
          <a:p>
            <a:pPr marL="0" indent="0" algn="ctr">
              <a:buFont typeface="Wingdings" panose="05000000000000000000" pitchFamily="2" charset="2"/>
              <a:buNone/>
              <a:defRPr/>
            </a:pPr>
            <a:r>
              <a:rPr lang="en-US" altLang="en-US" i="1" dirty="0"/>
              <a:t>(include starred Content Criterion #3 in your rating)</a:t>
            </a:r>
            <a:endParaRPr lang="en-US" altLang="en-US" dirty="0"/>
          </a:p>
        </p:txBody>
      </p:sp>
      <p:cxnSp>
        <p:nvCxnSpPr>
          <p:cNvPr id="4" name="Straight Connector 3">
            <a:extLst>
              <a:ext uri="{FF2B5EF4-FFF2-40B4-BE49-F238E27FC236}">
                <a16:creationId xmlns:a16="http://schemas.microsoft.com/office/drawing/2014/main" id="{021E45A1-5FE8-3C87-8F3A-1150D1D59B53}"/>
              </a:ext>
              <a:ext uri="{C183D7F6-B498-43B3-948B-1728B52AA6E4}">
                <adec:decorative xmlns:adec="http://schemas.microsoft.com/office/drawing/2017/decorative" val="1"/>
              </a:ext>
            </a:extLst>
          </p:cNvPr>
          <p:cNvCxnSpPr>
            <a:cxnSpLocks/>
          </p:cNvCxnSpPr>
          <p:nvPr/>
        </p:nvCxnSpPr>
        <p:spPr bwMode="auto">
          <a:xfrm>
            <a:off x="1965325" y="2514600"/>
            <a:ext cx="12192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54646C30-5326-C645-1A84-59B94C6F5F7F}"/>
              </a:ext>
              <a:ext uri="{C183D7F6-B498-43B3-948B-1728B52AA6E4}">
                <adec:decorative xmlns:adec="http://schemas.microsoft.com/office/drawing/2017/decorative" val="1"/>
              </a:ext>
            </a:extLst>
          </p:cNvPr>
          <p:cNvCxnSpPr>
            <a:cxnSpLocks/>
          </p:cNvCxnSpPr>
          <p:nvPr/>
        </p:nvCxnSpPr>
        <p:spPr bwMode="auto">
          <a:xfrm>
            <a:off x="1828800" y="3429000"/>
            <a:ext cx="731838"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 name="Straight Connector 5">
            <a:extLst>
              <a:ext uri="{FF2B5EF4-FFF2-40B4-BE49-F238E27FC236}">
                <a16:creationId xmlns:a16="http://schemas.microsoft.com/office/drawing/2014/main" id="{473A3A63-C2A2-44CE-6575-921E19C0B9B3}"/>
              </a:ext>
              <a:ext uri="{C183D7F6-B498-43B3-948B-1728B52AA6E4}">
                <adec:decorative xmlns:adec="http://schemas.microsoft.com/office/drawing/2017/decorative" val="1"/>
              </a:ext>
            </a:extLst>
          </p:cNvPr>
          <p:cNvCxnSpPr>
            <a:cxnSpLocks/>
          </p:cNvCxnSpPr>
          <p:nvPr/>
        </p:nvCxnSpPr>
        <p:spPr bwMode="auto">
          <a:xfrm>
            <a:off x="1905000" y="4114800"/>
            <a:ext cx="1279525"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9680</TotalTime>
  <Pages>39</Pages>
  <Words>3170</Words>
  <Application>Microsoft Macintosh PowerPoint</Application>
  <PresentationFormat>Overhead</PresentationFormat>
  <Paragraphs>269</Paragraphs>
  <Slides>18</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Courier New</vt:lpstr>
      <vt:lpstr>Segoe UI</vt:lpstr>
      <vt:lpstr>Times</vt:lpstr>
      <vt:lpstr>Times New Roman</vt:lpstr>
      <vt:lpstr>Trebuchet MS</vt:lpstr>
      <vt:lpstr>Wingdings</vt:lpstr>
      <vt:lpstr>SAMPLE</vt:lpstr>
      <vt:lpstr>1_SAMPLE</vt:lpstr>
      <vt:lpstr>Close Reading of Complex Texts (Part 2)</vt:lpstr>
      <vt:lpstr>  Welcome back!</vt:lpstr>
      <vt:lpstr>Disclaimer</vt:lpstr>
      <vt:lpstr>Let’s Hear From You!</vt:lpstr>
      <vt:lpstr>Agenda</vt:lpstr>
      <vt:lpstr>Meeting Norms and Expectations</vt:lpstr>
      <vt:lpstr>Review of Part 1 for Dimension 1</vt:lpstr>
      <vt:lpstr>Dimension 1: EL Support Criteria</vt:lpstr>
      <vt:lpstr>Dimension 1: Rating for EL Supports </vt:lpstr>
      <vt:lpstr>Breakout: 45 minutes</vt:lpstr>
      <vt:lpstr>Breakout Materials</vt:lpstr>
      <vt:lpstr>Welcome Back!</vt:lpstr>
      <vt:lpstr>Let’s Hear From You!</vt:lpstr>
      <vt:lpstr>Let’s Hear From You! </vt:lpstr>
      <vt:lpstr>Let’s Discuss!</vt:lpstr>
      <vt:lpstr>Let’s Chat!</vt:lpstr>
      <vt:lpstr> Next Steps  </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 Reading of Complex Texts (Part 2)</dc:title>
  <dc:subject/>
  <dc:creator>Susan Pimentel</dc:creator>
  <cp:keywords/>
  <dc:description/>
  <cp:lastModifiedBy>Nicole Bravo</cp:lastModifiedBy>
  <cp:revision>543</cp:revision>
  <cp:lastPrinted>2008-08-04T15:46:24Z</cp:lastPrinted>
  <dcterms:created xsi:type="dcterms:W3CDTF">2008-12-30T23:46:17Z</dcterms:created>
  <dcterms:modified xsi:type="dcterms:W3CDTF">2022-07-26T22:22:05Z</dcterms:modified>
  <cp:category/>
</cp:coreProperties>
</file>