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 id="2147485280" r:id="rId2"/>
  </p:sldMasterIdLst>
  <p:notesMasterIdLst>
    <p:notesMasterId r:id="rId38"/>
  </p:notesMasterIdLst>
  <p:handoutMasterIdLst>
    <p:handoutMasterId r:id="rId39"/>
  </p:handoutMasterIdLst>
  <p:sldIdLst>
    <p:sldId id="333" r:id="rId3"/>
    <p:sldId id="669" r:id="rId4"/>
    <p:sldId id="668" r:id="rId5"/>
    <p:sldId id="488" r:id="rId6"/>
    <p:sldId id="571" r:id="rId7"/>
    <p:sldId id="670" r:id="rId8"/>
    <p:sldId id="487" r:id="rId9"/>
    <p:sldId id="493" r:id="rId10"/>
    <p:sldId id="495" r:id="rId11"/>
    <p:sldId id="496" r:id="rId12"/>
    <p:sldId id="497" r:id="rId13"/>
    <p:sldId id="594" r:id="rId14"/>
    <p:sldId id="501" r:id="rId15"/>
    <p:sldId id="576" r:id="rId16"/>
    <p:sldId id="575" r:id="rId17"/>
    <p:sldId id="612" r:id="rId18"/>
    <p:sldId id="502" r:id="rId19"/>
    <p:sldId id="503" r:id="rId20"/>
    <p:sldId id="504" r:id="rId21"/>
    <p:sldId id="591" r:id="rId22"/>
    <p:sldId id="604" r:id="rId23"/>
    <p:sldId id="607" r:id="rId24"/>
    <p:sldId id="605" r:id="rId25"/>
    <p:sldId id="593" r:id="rId26"/>
    <p:sldId id="577" r:id="rId27"/>
    <p:sldId id="608" r:id="rId28"/>
    <p:sldId id="510" r:id="rId29"/>
    <p:sldId id="511" r:id="rId30"/>
    <p:sldId id="595" r:id="rId31"/>
    <p:sldId id="609" r:id="rId32"/>
    <p:sldId id="610" r:id="rId33"/>
    <p:sldId id="613" r:id="rId34"/>
    <p:sldId id="521" r:id="rId35"/>
    <p:sldId id="522" r:id="rId36"/>
    <p:sldId id="570" r:id="rId37"/>
  </p:sldIdLst>
  <p:sldSz cx="9144000" cy="6858000" type="overhead"/>
  <p:notesSz cx="6997700" cy="9282113"/>
  <p:defaultTextStyle>
    <a:defPPr>
      <a:defRPr lang="en-US"/>
    </a:defPPr>
    <a:lvl1pPr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672">
          <p15:clr>
            <a:srgbClr val="A4A3A4"/>
          </p15:clr>
        </p15:guide>
        <p15:guide id="2" orient="horz" pos="1872">
          <p15:clr>
            <a:srgbClr val="A4A3A4"/>
          </p15:clr>
        </p15:guide>
        <p15:guide id="3" pos="624">
          <p15:clr>
            <a:srgbClr val="A4A3A4"/>
          </p15:clr>
        </p15:guide>
        <p15:guide id="4" pos="5568">
          <p15:clr>
            <a:srgbClr val="A4A3A4"/>
          </p15:clr>
        </p15:guide>
        <p15:guide id="5" pos="864">
          <p15:clr>
            <a:srgbClr val="A4A3A4"/>
          </p15:clr>
        </p15:guide>
      </p15:sldGuideLst>
    </p:ext>
    <p:ext uri="{2D200454-40CA-4A62-9FC3-DE9A4176ACB9}">
      <p15:notesGuideLst xmlns:p15="http://schemas.microsoft.com/office/powerpoint/2012/main">
        <p15:guide id="1" orient="horz" pos="2923">
          <p15:clr>
            <a:srgbClr val="A4A3A4"/>
          </p15:clr>
        </p15:guide>
        <p15:guide id="2" pos="220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AE916C-3461-571D-028D-49A54500049B}" name="EMK" initials="E" userId="EMK" providerId="None"/>
  <p188:author id="{EC8AEC8E-716D-840B-8FE1-496A5BB3274B}" name="Nicole Bravo" initials="NB" userId="S::nicole.bravo@newventurefund.org::2f1cd653-a797-4885-8006-739dcf5b6e6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e Pimentel" initials="" lastIdx="1" clrIdx="8"/>
  <p:cmAuthor id="2" name="Unknown User1" initials="Unknown User1" lastIdx="1" clrIdx="6"/>
  <p:cmAuthor id="3" name="Nicole Bravo" initials="" lastIdx="2" clrIdx="3"/>
  <p:cmAuthor id="4" name="Meredith Liben" initials="" lastIdx="4" clrIdx="4"/>
  <p:cmAuthor id="5" name="Unknown User2" initials="Unknown User2" lastIdx="1" clrIdx="11"/>
  <p:cmAuthor id="6" name="EMK" initials="" lastIdx="53" clrIdx="9"/>
  <p:cmAuthor id="7" name="Unknown User3" initials="Unknown User3" lastIdx="1" clrIdx="10"/>
  <p:cmAuthor id="8" name="Unknown User4" initials="Unknown User4" lastIdx="12" clrIdx="1"/>
  <p:cmAuthor id="9" name="Unknown User5" initials="Unknown User5" lastIdx="1" clrIdx="5"/>
  <p:cmAuthor id="10" name="Farren Liben" initials="" lastIdx="3" clrIdx="0"/>
  <p:cmAuthor id="11" name="Unknown User6" initials="Unknown User6" lastIdx="4" clrIdx="7"/>
  <p:cmAuthor id="12" name="Unknown User7" initials="Unknown User7" lastIdx="8" clrIdx="2"/>
  <p:cmAuthor id="13" name="Mimi Alkire" initials="" lastIdx="2" clrIdx="12"/>
  <p:cmAuthor id="14" name="EMK" initials="E" lastIdx="44" clrIdx="13">
    <p:extLst>
      <p:ext uri="{19B8F6BF-5375-455C-9EA6-DF929625EA0E}">
        <p15:presenceInfo xmlns:p15="http://schemas.microsoft.com/office/powerpoint/2012/main" userId="EMK" providerId="None"/>
      </p:ext>
    </p:extLst>
  </p:cmAuthor>
  <p:cmAuthor id="15" name="Sue Pimentel" initials="MOU" lastIdx="1" clrIdx="14">
    <p:extLst>
      <p:ext uri="{19B8F6BF-5375-455C-9EA6-DF929625EA0E}">
        <p15:presenceInfo xmlns:p15="http://schemas.microsoft.com/office/powerpoint/2012/main" userId="Sue Piment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59" autoAdjust="0"/>
    <p:restoredTop sz="86371" autoAdjust="0"/>
  </p:normalViewPr>
  <p:slideViewPr>
    <p:cSldViewPr>
      <p:cViewPr varScale="1">
        <p:scale>
          <a:sx n="89" d="100"/>
          <a:sy n="89" d="100"/>
        </p:scale>
        <p:origin x="1280" y="160"/>
      </p:cViewPr>
      <p:guideLst>
        <p:guide orient="horz" pos="672"/>
        <p:guide orient="horz" pos="1872"/>
        <p:guide pos="624"/>
        <p:guide pos="5568"/>
        <p:guide pos="864"/>
      </p:guideLst>
    </p:cSldViewPr>
  </p:slideViewPr>
  <p:outlineViewPr>
    <p:cViewPr>
      <p:scale>
        <a:sx n="33" d="100"/>
        <a:sy n="33" d="100"/>
      </p:scale>
      <p:origin x="0" y="-24400"/>
    </p:cViewPr>
  </p:outlineViewPr>
  <p:notesTextViewPr>
    <p:cViewPr>
      <p:scale>
        <a:sx n="100" d="100"/>
        <a:sy n="100" d="100"/>
      </p:scale>
      <p:origin x="0" y="0"/>
    </p:cViewPr>
  </p:notesTextViewPr>
  <p:sorterViewPr>
    <p:cViewPr>
      <p:scale>
        <a:sx n="1" d="1"/>
        <a:sy n="1" d="1"/>
      </p:scale>
      <p:origin x="0" y="0"/>
    </p:cViewPr>
  </p:sorterViewPr>
  <p:notesViewPr>
    <p:cSldViewPr>
      <p:cViewPr>
        <p:scale>
          <a:sx n="88" d="100"/>
          <a:sy n="88" d="100"/>
        </p:scale>
        <p:origin x="3832" y="144"/>
      </p:cViewPr>
      <p:guideLst>
        <p:guide orient="horz" pos="2923"/>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0907EA8-A271-4F5C-A2F3-23113DA02747}"/>
              </a:ext>
            </a:extLst>
          </p:cNvPr>
          <p:cNvSpPr>
            <a:spLocks noChangeArrowheads="1"/>
          </p:cNvSpPr>
          <p:nvPr/>
        </p:nvSpPr>
        <p:spPr bwMode="auto">
          <a:xfrm>
            <a:off x="3146425" y="8842375"/>
            <a:ext cx="703263" cy="257175"/>
          </a:xfrm>
          <a:prstGeom prst="rect">
            <a:avLst/>
          </a:prstGeom>
          <a:noFill/>
          <a:ln>
            <a:noFill/>
          </a:ln>
        </p:spPr>
        <p:txBody>
          <a:bodyPr wrap="none" lIns="90438" tIns="45219" rIns="90438" bIns="45219">
            <a:spAutoFit/>
          </a:bodyPr>
          <a:lstStyle>
            <a:lvl1pPr defTabSz="892175">
              <a:defRPr sz="2200" b="1">
                <a:solidFill>
                  <a:schemeClr val="tx1"/>
                </a:solidFill>
                <a:latin typeface="Times New Roman" panose="02020603050405020304" pitchFamily="18" charset="0"/>
                <a:ea typeface="MS PGothic" panose="020B0600070205080204" pitchFamily="34" charset="-128"/>
              </a:defRPr>
            </a:lvl1pPr>
            <a:lvl2pPr marL="742950" indent="-285750" defTabSz="892175">
              <a:defRPr sz="2200" b="1">
                <a:solidFill>
                  <a:schemeClr val="tx1"/>
                </a:solidFill>
                <a:latin typeface="Times New Roman" panose="02020603050405020304" pitchFamily="18" charset="0"/>
                <a:ea typeface="MS PGothic" panose="020B0600070205080204" pitchFamily="34" charset="-128"/>
              </a:defRPr>
            </a:lvl2pPr>
            <a:lvl3pPr marL="1143000" indent="-228600" defTabSz="892175">
              <a:defRPr sz="2200" b="1">
                <a:solidFill>
                  <a:schemeClr val="tx1"/>
                </a:solidFill>
                <a:latin typeface="Times New Roman" panose="02020603050405020304" pitchFamily="18" charset="0"/>
                <a:ea typeface="MS PGothic" panose="020B0600070205080204" pitchFamily="34" charset="-128"/>
              </a:defRPr>
            </a:lvl3pPr>
            <a:lvl4pPr marL="1600200" indent="-228600" defTabSz="892175">
              <a:defRPr sz="2200" b="1">
                <a:solidFill>
                  <a:schemeClr val="tx1"/>
                </a:solidFill>
                <a:latin typeface="Times New Roman" panose="02020603050405020304" pitchFamily="18" charset="0"/>
                <a:ea typeface="MS PGothic" panose="020B0600070205080204" pitchFamily="34" charset="-128"/>
              </a:defRPr>
            </a:lvl4pPr>
            <a:lvl5pPr marL="2057400" indent="-228600" defTabSz="892175">
              <a:defRPr sz="2200" b="1">
                <a:solidFill>
                  <a:schemeClr val="tx1"/>
                </a:solidFill>
                <a:latin typeface="Times New Roman" panose="02020603050405020304" pitchFamily="18" charset="0"/>
                <a:ea typeface="MS PGothic" panose="020B0600070205080204" pitchFamily="34" charset="-128"/>
              </a:defRPr>
            </a:lvl5pPr>
            <a:lvl6pPr marL="25146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ctr">
              <a:lnSpc>
                <a:spcPct val="90000"/>
              </a:lnSpc>
              <a:defRPr/>
            </a:pPr>
            <a:r>
              <a:rPr lang="en-US" altLang="en-US" sz="1200" b="0"/>
              <a:t>Page </a:t>
            </a:r>
            <a:fld id="{E1D3F717-DDC3-4854-9C16-57E63F937E4D}" type="slidenum">
              <a:rPr lang="en-US" altLang="en-US" sz="1200" b="0" smtClean="0"/>
              <a:pPr algn="ctr">
                <a:lnSpc>
                  <a:spcPct val="90000"/>
                </a:lnSpc>
                <a:defRPr/>
              </a:pPr>
              <a:t>‹#›</a:t>
            </a:fld>
            <a:endParaRPr lang="en-US" altLang="en-US" sz="1200" b="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8BCE463-48D7-4D4D-AFB7-7C8ED1D1AEB9}"/>
              </a:ext>
            </a:extLst>
          </p:cNvPr>
          <p:cNvSpPr>
            <a:spLocks noGrp="1" noChangeArrowheads="1"/>
          </p:cNvSpPr>
          <p:nvPr>
            <p:ph type="body" sz="quarter" idx="3"/>
          </p:nvPr>
        </p:nvSpPr>
        <p:spPr bwMode="auto">
          <a:xfrm>
            <a:off x="933450" y="4408488"/>
            <a:ext cx="5130800" cy="4176712"/>
          </a:xfrm>
          <a:prstGeom prst="rect">
            <a:avLst/>
          </a:prstGeom>
          <a:noFill/>
          <a:ln w="12700">
            <a:noFill/>
            <a:miter lim="800000"/>
            <a:headEnd/>
            <a:tailEnd/>
          </a:ln>
          <a:effectLst/>
        </p:spPr>
        <p:txBody>
          <a:bodyPr vert="horz" wrap="square" lIns="95282" tIns="46833" rIns="95282" bIns="46833"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3" name="Rectangle 3">
            <a:extLst>
              <a:ext uri="{FF2B5EF4-FFF2-40B4-BE49-F238E27FC236}">
                <a16:creationId xmlns:a16="http://schemas.microsoft.com/office/drawing/2014/main" id="{31BD2A9D-8F02-4A27-895F-A906740EBE29}"/>
              </a:ext>
            </a:extLst>
          </p:cNvPr>
          <p:cNvSpPr>
            <a:spLocks noChangeArrowheads="1"/>
          </p:cNvSpPr>
          <p:nvPr/>
        </p:nvSpPr>
        <p:spPr bwMode="auto">
          <a:xfrm>
            <a:off x="3151188" y="8842375"/>
            <a:ext cx="693737" cy="254000"/>
          </a:xfrm>
          <a:prstGeom prst="rect">
            <a:avLst/>
          </a:prstGeom>
          <a:noFill/>
          <a:ln>
            <a:noFill/>
          </a:ln>
        </p:spPr>
        <p:txBody>
          <a:bodyPr wrap="none" lIns="90438" tIns="45219" rIns="90438" bIns="45219">
            <a:spAutoFit/>
          </a:bodyPr>
          <a:lstStyle>
            <a:lvl1pPr defTabSz="892175">
              <a:defRPr sz="2200" b="1">
                <a:solidFill>
                  <a:schemeClr val="tx1"/>
                </a:solidFill>
                <a:latin typeface="Times New Roman" panose="02020603050405020304" pitchFamily="18" charset="0"/>
                <a:ea typeface="MS PGothic" panose="020B0600070205080204" pitchFamily="34" charset="-128"/>
              </a:defRPr>
            </a:lvl1pPr>
            <a:lvl2pPr marL="742950" indent="-285750" defTabSz="892175">
              <a:defRPr sz="2200" b="1">
                <a:solidFill>
                  <a:schemeClr val="tx1"/>
                </a:solidFill>
                <a:latin typeface="Times New Roman" panose="02020603050405020304" pitchFamily="18" charset="0"/>
                <a:ea typeface="MS PGothic" panose="020B0600070205080204" pitchFamily="34" charset="-128"/>
              </a:defRPr>
            </a:lvl2pPr>
            <a:lvl3pPr marL="1143000" indent="-228600" defTabSz="892175">
              <a:defRPr sz="2200" b="1">
                <a:solidFill>
                  <a:schemeClr val="tx1"/>
                </a:solidFill>
                <a:latin typeface="Times New Roman" panose="02020603050405020304" pitchFamily="18" charset="0"/>
                <a:ea typeface="MS PGothic" panose="020B0600070205080204" pitchFamily="34" charset="-128"/>
              </a:defRPr>
            </a:lvl3pPr>
            <a:lvl4pPr marL="1600200" indent="-228600" defTabSz="892175">
              <a:defRPr sz="2200" b="1">
                <a:solidFill>
                  <a:schemeClr val="tx1"/>
                </a:solidFill>
                <a:latin typeface="Times New Roman" panose="02020603050405020304" pitchFamily="18" charset="0"/>
                <a:ea typeface="MS PGothic" panose="020B0600070205080204" pitchFamily="34" charset="-128"/>
              </a:defRPr>
            </a:lvl4pPr>
            <a:lvl5pPr marL="2057400" indent="-228600" defTabSz="892175">
              <a:defRPr sz="2200" b="1">
                <a:solidFill>
                  <a:schemeClr val="tx1"/>
                </a:solidFill>
                <a:latin typeface="Times New Roman" panose="02020603050405020304" pitchFamily="18" charset="0"/>
                <a:ea typeface="MS PGothic" panose="020B0600070205080204" pitchFamily="34" charset="-128"/>
              </a:defRPr>
            </a:lvl5pPr>
            <a:lvl6pPr marL="25146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ctr">
              <a:lnSpc>
                <a:spcPct val="90000"/>
              </a:lnSpc>
              <a:defRPr/>
            </a:pPr>
            <a:r>
              <a:rPr lang="en-US" altLang="en-US" sz="1200" b="0"/>
              <a:t>Page </a:t>
            </a:r>
            <a:fld id="{D1CDDA78-50B5-49FB-9A90-84CEA4AFF1C1}" type="slidenum">
              <a:rPr lang="en-US" altLang="en-US" sz="1200" b="0" smtClean="0"/>
              <a:pPr algn="ctr">
                <a:lnSpc>
                  <a:spcPct val="90000"/>
                </a:lnSpc>
                <a:defRPr/>
              </a:pPr>
              <a:t>‹#›</a:t>
            </a:fld>
            <a:endParaRPr lang="en-US" altLang="en-US" sz="1200" b="0"/>
          </a:p>
        </p:txBody>
      </p:sp>
      <p:sp>
        <p:nvSpPr>
          <p:cNvPr id="7172" name="Rectangle 4">
            <a:extLst>
              <a:ext uri="{FF2B5EF4-FFF2-40B4-BE49-F238E27FC236}">
                <a16:creationId xmlns:a16="http://schemas.microsoft.com/office/drawing/2014/main" id="{777DC393-D562-4B63-B028-B9797D0FD2A2}"/>
              </a:ext>
            </a:extLst>
          </p:cNvPr>
          <p:cNvSpPr>
            <a:spLocks noGrp="1" noRot="1" noChangeAspect="1" noChangeArrowheads="1" noTextEdit="1"/>
          </p:cNvSpPr>
          <p:nvPr>
            <p:ph type="sldImg" idx="2"/>
          </p:nvPr>
        </p:nvSpPr>
        <p:spPr bwMode="auto">
          <a:xfrm>
            <a:off x="1182688" y="700088"/>
            <a:ext cx="4632325" cy="3473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1pPr>
    <a:lvl2pPr marL="461963"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2pPr>
    <a:lvl3pPr marL="923925"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3pPr>
    <a:lvl4pPr marL="1385888"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4pPr>
    <a:lvl5pPr marL="1847850"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a:extLst>
              <a:ext uri="{FF2B5EF4-FFF2-40B4-BE49-F238E27FC236}">
                <a16:creationId xmlns:a16="http://schemas.microsoft.com/office/drawing/2014/main" id="{4FE97834-BAE4-4656-8A75-3314B1826575}"/>
              </a:ext>
            </a:extLst>
          </p:cNvPr>
          <p:cNvSpPr>
            <a:spLocks noGrp="1" noRot="1" noChangeAspect="1" noChangeArrowheads="1" noTextEdit="1"/>
          </p:cNvSpPr>
          <p:nvPr>
            <p:ph type="sldImg"/>
          </p:nvPr>
        </p:nvSpPr>
        <p:spPr>
          <a:ln/>
        </p:spPr>
      </p:sp>
      <p:sp>
        <p:nvSpPr>
          <p:cNvPr id="10242" name="Rectangle 3">
            <a:extLst>
              <a:ext uri="{FF2B5EF4-FFF2-40B4-BE49-F238E27FC236}">
                <a16:creationId xmlns:a16="http://schemas.microsoft.com/office/drawing/2014/main" id="{E84B1AB6-921C-492F-AF84-7247228D7FE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solidFill>
                <a:srgbClr val="0000FF"/>
              </a:solidFill>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DFCB4555-FC61-4300-98F9-0043C4D8C1DA}"/>
              </a:ext>
            </a:extLst>
          </p:cNvPr>
          <p:cNvSpPr>
            <a:spLocks noGrp="1" noRot="1" noChangeAspect="1" noChangeArrowheads="1" noTextEdit="1"/>
          </p:cNvSpPr>
          <p:nvPr>
            <p:ph type="sldImg"/>
          </p:nvPr>
        </p:nvSpPr>
        <p:spPr>
          <a:ln/>
        </p:spPr>
      </p:sp>
      <p:sp>
        <p:nvSpPr>
          <p:cNvPr id="9218" name="Rectangle 3">
            <a:extLst>
              <a:ext uri="{FF2B5EF4-FFF2-40B4-BE49-F238E27FC236}">
                <a16:creationId xmlns:a16="http://schemas.microsoft.com/office/drawing/2014/main" id="{834EF481-CC84-47BF-8FE3-765E1DB2B2EC}"/>
              </a:ext>
            </a:extLst>
          </p:cNvPr>
          <p:cNvSpPr>
            <a:spLocks noGrp="1" noChangeArrowheads="1"/>
          </p:cNvSpPr>
          <p:nvPr>
            <p:ph type="body" idx="1"/>
          </p:nvPr>
        </p:nvSpPr>
        <p:spPr>
          <a:ln w="9525"/>
        </p:spPr>
        <p:txBody>
          <a:bodyPr/>
          <a:lstStyle/>
          <a:p>
            <a:pPr marL="0" lvl="1" defTabSz="914400">
              <a:defRPr/>
            </a:pPr>
            <a:r>
              <a:rPr lang="en-US" b="1" dirty="0">
                <a:solidFill>
                  <a:srgbClr val="000000"/>
                </a:solidFill>
                <a:cs typeface="Helvetica"/>
                <a:sym typeface="Arial"/>
              </a:rPr>
              <a:t>Big idea: </a:t>
            </a:r>
            <a:r>
              <a:rPr lang="en-US" altLang="en-US" dirty="0">
                <a:latin typeface="Times New Roman" panose="02020603050405020304" pitchFamily="18" charset="0"/>
                <a:cs typeface="Times New Roman" panose="02020603050405020304" pitchFamily="18" charset="0"/>
              </a:rPr>
              <a:t>Check for understanding using the chat box. </a:t>
            </a:r>
            <a:r>
              <a:rPr lang="en-US" dirty="0"/>
              <a:t>Two features of a complex text make a text not just more complex but also more difficult for students. </a:t>
            </a:r>
          </a:p>
          <a:p>
            <a:pPr defTabSz="914400" eaLnBrk="1" fontAlgn="auto" hangingPunct="1">
              <a:lnSpc>
                <a:spcPct val="100000"/>
              </a:lnSpc>
              <a:spcBef>
                <a:spcPts val="0"/>
              </a:spcBef>
              <a:spcAft>
                <a:spcPts val="0"/>
              </a:spcAft>
              <a:defRPr/>
            </a:pPr>
            <a:endParaRPr lang="en-US" b="1" dirty="0">
              <a:solidFill>
                <a:srgbClr val="000000"/>
              </a:solidFill>
              <a:cs typeface="Helvetica"/>
              <a:sym typeface="Arial"/>
            </a:endParaRPr>
          </a:p>
          <a:p>
            <a:pPr defTabSz="914400" eaLnBrk="1" fontAlgn="auto" hangingPunct="1">
              <a:lnSpc>
                <a:spcPct val="100000"/>
              </a:lnSpc>
              <a:spcBef>
                <a:spcPts val="0"/>
              </a:spcBef>
              <a:spcAft>
                <a:spcPts val="0"/>
              </a:spcAft>
              <a:defRPr/>
            </a:pPr>
            <a:r>
              <a:rPr lang="en-US" b="1" dirty="0">
                <a:solidFill>
                  <a:srgbClr val="000000"/>
                </a:solidFill>
                <a:cs typeface="Helvetica"/>
                <a:sym typeface="Arial"/>
              </a:rPr>
              <a:t>Facilitator talking points:</a:t>
            </a:r>
          </a:p>
          <a:p>
            <a:pPr marL="171450" indent="-171450" defTabSz="914400">
              <a:buFont typeface="Arial"/>
              <a:buChar char="•"/>
              <a:defRPr/>
            </a:pPr>
            <a:r>
              <a:rPr lang="en-US" dirty="0"/>
              <a:t>Of the text features on the past two slides, two are by far the greatest source of student difficulty, especially for English learners.</a:t>
            </a:r>
          </a:p>
          <a:p>
            <a:pPr marL="171450" indent="-171450" defTabSz="914400">
              <a:buFont typeface="Arial"/>
              <a:buChar char="•"/>
              <a:defRPr/>
            </a:pPr>
            <a:r>
              <a:rPr lang="en-US" dirty="0"/>
              <a:t>Those two are on this slide. Put your two guesses into the chat box.</a:t>
            </a:r>
          </a:p>
          <a:p>
            <a:pPr marL="171450" indent="-171450" defTabSz="914400">
              <a:buFont typeface="Arial"/>
              <a:buChar char="•"/>
              <a:defRPr/>
            </a:pPr>
            <a:r>
              <a:rPr lang="en-US" dirty="0"/>
              <a:t>When text is more complex, many features or qualities generally contribute to it being so. But the two ingredients that cause challenges for students are the degree to which vocabulary is unfamiliar and how varied and complicated the sentences are. Those two ingredients are what are known as academic language. </a:t>
            </a:r>
          </a:p>
          <a:p>
            <a:pPr marL="171450" indent="-171450" defTabSz="914400">
              <a:buFont typeface="Arial"/>
              <a:buChar char="•"/>
              <a:defRPr/>
            </a:pPr>
            <a:r>
              <a:rPr lang="en-US" dirty="0"/>
              <a:t>After lots of research, it has been found that words have a lot to do with reading — which may come as no surprise!</a:t>
            </a:r>
          </a:p>
          <a:p>
            <a:pPr defTabSz="914400">
              <a:defRPr/>
            </a:pPr>
            <a:endParaRPr lang="en-US" dirty="0"/>
          </a:p>
          <a:p>
            <a:pPr>
              <a:spcBef>
                <a:spcPts val="0"/>
              </a:spcBef>
              <a:defRPr/>
            </a:pPr>
            <a:r>
              <a:rPr lang="en-US" altLang="en-US" b="1" dirty="0"/>
              <a:t>Facilitator notes:</a:t>
            </a:r>
          </a:p>
          <a:p>
            <a:pPr marL="171450" indent="-171450" defTabSz="914400" eaLnBrk="1" fontAlgn="auto" hangingPunct="1">
              <a:lnSpc>
                <a:spcPct val="100000"/>
              </a:lnSpc>
              <a:spcBef>
                <a:spcPts val="0"/>
              </a:spcBef>
              <a:spcAft>
                <a:spcPts val="0"/>
              </a:spcAft>
              <a:buFont typeface="Arial"/>
              <a:buChar char="•"/>
              <a:defRPr/>
            </a:pPr>
            <a:r>
              <a:rPr lang="en-US" dirty="0"/>
              <a:t>When enough responses have been written into the chat box, click to make the winners animate. Keep clicking again as you talk through the fact that, of the two, “uncommon vocabulary” is the biggest factor.</a:t>
            </a:r>
          </a:p>
          <a:p>
            <a:pPr marL="171450" indent="-171450" defTabSz="914400" eaLnBrk="1" fontAlgn="auto" hangingPunct="1">
              <a:lnSpc>
                <a:spcPct val="100000"/>
              </a:lnSpc>
              <a:spcBef>
                <a:spcPts val="0"/>
              </a:spcBef>
              <a:spcAft>
                <a:spcPts val="0"/>
              </a:spcAft>
              <a:buFont typeface="Arial"/>
              <a:buChar char="•"/>
              <a:defRPr/>
            </a:pPr>
            <a:r>
              <a:rPr lang="en-US" dirty="0"/>
              <a:t>It might interest the participants to know that these are the two common features that computers can analyze to get reliable quantitative complexity scores. We looked at these during our first virtual session. </a:t>
            </a:r>
          </a:p>
          <a:p>
            <a:pPr marL="171450" indent="-171450">
              <a:buFont typeface="Arial" panose="020B0604020202020204" pitchFamily="34" charset="0"/>
              <a:buChar char="•"/>
              <a:defRPr/>
            </a:pPr>
            <a:r>
              <a:rPr lang="en-US" altLang="en-US" dirty="0">
                <a:latin typeface="Times New Roman" panose="02020603050405020304" pitchFamily="18" charset="0"/>
              </a:rPr>
              <a:t>Coaches should read and monitor their own state participation.</a:t>
            </a:r>
          </a:p>
          <a:p>
            <a:pPr>
              <a:defRPr/>
            </a:pPr>
            <a:endParaRPr lang="en-US" altLang="en-US" dirty="0">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A2D7A9AE-8BF9-44C3-9174-137311386434}"/>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FB790CA6-CB49-4A04-8A70-9EE8E6004F27}"/>
              </a:ext>
            </a:extLst>
          </p:cNvPr>
          <p:cNvSpPr>
            <a:spLocks noGrp="1"/>
          </p:cNvSpPr>
          <p:nvPr>
            <p:ph type="body" idx="1"/>
          </p:nvPr>
        </p:nvSpPr>
        <p:spPr>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Move participants’ attention to the Content Alignment Criteria.</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endParaRPr lang="en-US" altLang="en-US" b="1"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A5F95F7A-069E-49A1-8063-62A12D6C067B}"/>
              </a:ext>
            </a:extLst>
          </p:cNvPr>
          <p:cNvSpPr>
            <a:spLocks noGrp="1" noRot="1" noChangeAspect="1" noChangeArrowheads="1" noTextEdit="1"/>
          </p:cNvSpPr>
          <p:nvPr>
            <p:ph type="sldImg"/>
          </p:nvPr>
        </p:nvSpPr>
        <p:spPr>
          <a:solidFill>
            <a:srgbClr val="FFFFFF"/>
          </a:solidFill>
          <a:ln/>
        </p:spPr>
      </p:sp>
      <p:sp>
        <p:nvSpPr>
          <p:cNvPr id="11266" name="Rectangle 3">
            <a:extLst>
              <a:ext uri="{FF2B5EF4-FFF2-40B4-BE49-F238E27FC236}">
                <a16:creationId xmlns:a16="http://schemas.microsoft.com/office/drawing/2014/main" id="{23C3D38A-E85C-46D2-80D6-1D60FA8F4C8D}"/>
              </a:ext>
            </a:extLst>
          </p:cNvPr>
          <p:cNvSpPr>
            <a:spLocks noGrp="1" noChangeArrowheads="1"/>
          </p:cNvSpPr>
          <p:nvPr>
            <p:ph type="body" idx="1"/>
          </p:nvPr>
        </p:nvSpPr>
        <p:spPr>
          <a:xfrm>
            <a:off x="908050" y="4411663"/>
            <a:ext cx="5130800" cy="4176712"/>
          </a:xfrm>
          <a:solidFill>
            <a:srgbClr val="FFFFFF"/>
          </a:solidFill>
          <a:ln>
            <a:solidFill>
              <a:srgbClr val="000000"/>
            </a:solidFill>
          </a:ln>
        </p:spPr>
        <p:txBody>
          <a:bodyPr/>
          <a:lstStyle/>
          <a:p>
            <a:pPr>
              <a:spcBef>
                <a:spcPts val="0"/>
              </a:spcBef>
              <a:defRPr/>
            </a:pPr>
            <a:r>
              <a:rPr lang="en-US" altLang="en-US" b="1" dirty="0"/>
              <a:t>Big idea: </a:t>
            </a:r>
            <a:r>
              <a:rPr lang="en-US" altLang="en-US" dirty="0"/>
              <a:t>Curriculum should draw attention to both vocabulary and syntax as it builds student competency with complex text. </a:t>
            </a:r>
            <a:endParaRPr lang="en-US" altLang="en-US" b="1" dirty="0"/>
          </a:p>
          <a:p>
            <a:pPr>
              <a:spcBef>
                <a:spcPts val="0"/>
              </a:spcBef>
              <a:defRPr/>
            </a:pPr>
            <a:endParaRPr lang="en-US" altLang="en-US" dirty="0"/>
          </a:p>
          <a:p>
            <a:pPr>
              <a:spcBef>
                <a:spcPts val="0"/>
              </a:spcBef>
              <a:defRPr/>
            </a:pPr>
            <a:r>
              <a:rPr lang="en-US" altLang="en-US" b="1" dirty="0"/>
              <a:t>Facilitator talking points:</a:t>
            </a:r>
          </a:p>
          <a:p>
            <a:pPr marL="171450" indent="-171450">
              <a:spcBef>
                <a:spcPts val="0"/>
              </a:spcBef>
              <a:buFont typeface="Arial" panose="020B0604020202020204" pitchFamily="34" charset="0"/>
              <a:buChar char="•"/>
              <a:defRPr/>
            </a:pPr>
            <a:r>
              <a:rPr lang="en-US" altLang="en-US" dirty="0"/>
              <a:t>The “Ask Yourself” questions on the slide are detailed.</a:t>
            </a:r>
          </a:p>
          <a:p>
            <a:pPr marL="171450" indent="-171450">
              <a:spcBef>
                <a:spcPts val="0"/>
              </a:spcBef>
              <a:buFont typeface="Arial" panose="020B0604020202020204" pitchFamily="34" charset="0"/>
              <a:buChar char="•"/>
              <a:defRPr/>
            </a:pPr>
            <a:r>
              <a:rPr lang="en-US" altLang="en-US" dirty="0"/>
              <a:t>Take a moment to read them to yourself before we discuss them together. </a:t>
            </a:r>
          </a:p>
          <a:p>
            <a:pPr marL="171450" indent="-171450">
              <a:spcBef>
                <a:spcPts val="0"/>
              </a:spcBef>
              <a:buFont typeface="Arial" panose="020B0604020202020204" pitchFamily="34" charset="0"/>
              <a:buChar char="•"/>
              <a:defRPr/>
            </a:pPr>
            <a:r>
              <a:rPr lang="en-US" altLang="en-US" dirty="0"/>
              <a:t>Academic words are words commonly seen in writing, especially as text gets more complex. Some academic words on this slide: </a:t>
            </a:r>
            <a:r>
              <a:rPr lang="en-US" altLang="en-US" i="1" dirty="0"/>
              <a:t>includes, systematic, essential, established.</a:t>
            </a:r>
          </a:p>
          <a:p>
            <a:pPr marL="171450" indent="-171450">
              <a:spcBef>
                <a:spcPts val="0"/>
              </a:spcBef>
              <a:buFont typeface="Arial" panose="020B0604020202020204" pitchFamily="34" charset="0"/>
              <a:buChar char="•"/>
              <a:defRPr/>
            </a:pPr>
            <a:r>
              <a:rPr lang="en-US" altLang="en-US" dirty="0"/>
              <a:t>Domain words belong to a specific content area. Words in the domain of history might be: </a:t>
            </a:r>
            <a:r>
              <a:rPr lang="en-US" altLang="en-US" i="1" dirty="0"/>
              <a:t>era, proximal causes, tsar</a:t>
            </a:r>
            <a:r>
              <a:rPr lang="en-US" altLang="en-US" dirty="0"/>
              <a:t>.  </a:t>
            </a:r>
          </a:p>
          <a:p>
            <a:pPr marL="171450" indent="-171450">
              <a:spcBef>
                <a:spcPts val="0"/>
              </a:spcBef>
              <a:buFont typeface="Arial" panose="020B0604020202020204" pitchFamily="34" charset="0"/>
              <a:buChar char="•"/>
              <a:defRPr/>
            </a:pPr>
            <a:r>
              <a:rPr lang="en-US" altLang="en-US" dirty="0"/>
              <a:t>Note this is an asterisked(*) criterion, so you will be checking now for something that is also a solid support for English learners. </a:t>
            </a:r>
          </a:p>
          <a:p>
            <a:pPr>
              <a:spcBef>
                <a:spcPts val="0"/>
              </a:spcBef>
              <a:buFont typeface="Arial" panose="020B0604020202020204" pitchFamily="34" charset="0"/>
              <a:buNone/>
              <a:defRPr/>
            </a:pPr>
            <a:endParaRPr lang="en-US" altLang="en-US" dirty="0"/>
          </a:p>
          <a:p>
            <a:pPr>
              <a:spcBef>
                <a:spcPts val="0"/>
              </a:spcBef>
              <a:buFont typeface="Arial" panose="020B0604020202020204" pitchFamily="34" charset="0"/>
              <a:buNone/>
              <a:defRPr/>
            </a:pPr>
            <a:r>
              <a:rPr lang="en-US" altLang="en-US" b="1" dirty="0"/>
              <a:t>Facilitator notes:</a:t>
            </a:r>
          </a:p>
          <a:p>
            <a:pPr marL="171450" indent="-171450">
              <a:spcBef>
                <a:spcPts val="0"/>
              </a:spcBef>
              <a:buFont typeface="Arial" panose="020B0604020202020204" pitchFamily="34" charset="0"/>
              <a:buChar char="•"/>
              <a:defRPr/>
            </a:pPr>
            <a:r>
              <a:rPr lang="en-US" altLang="en-US" dirty="0"/>
              <a:t>Make sure the participants understand the terminology used and have taken account of the different parts of the second question.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DE46E545-8D85-487D-BB86-5204D784DD86}"/>
              </a:ext>
            </a:extLst>
          </p:cNvPr>
          <p:cNvSpPr>
            <a:spLocks noGrp="1" noRot="1" noChangeAspect="1" noChangeArrowheads="1" noTextEdit="1"/>
          </p:cNvSpPr>
          <p:nvPr>
            <p:ph type="sldImg"/>
          </p:nvPr>
        </p:nvSpPr>
        <p:spPr>
          <a:solidFill>
            <a:srgbClr val="FFFFFF"/>
          </a:solidFill>
          <a:ln/>
        </p:spPr>
      </p:sp>
      <p:sp>
        <p:nvSpPr>
          <p:cNvPr id="11266" name="Rectangle 3">
            <a:extLst>
              <a:ext uri="{FF2B5EF4-FFF2-40B4-BE49-F238E27FC236}">
                <a16:creationId xmlns:a16="http://schemas.microsoft.com/office/drawing/2014/main" id="{7FE70498-BCEB-4958-9628-D249A403157B}"/>
              </a:ext>
            </a:extLst>
          </p:cNvPr>
          <p:cNvSpPr>
            <a:spLocks noGrp="1" noChangeArrowheads="1"/>
          </p:cNvSpPr>
          <p:nvPr>
            <p:ph type="body" idx="1"/>
          </p:nvPr>
        </p:nvSpPr>
        <p:spPr>
          <a:xfrm>
            <a:off x="908050" y="4411663"/>
            <a:ext cx="5130800" cy="4176712"/>
          </a:xfrm>
          <a:solidFill>
            <a:srgbClr val="FFFFFF"/>
          </a:solidFill>
          <a:ln>
            <a:solidFill>
              <a:srgbClr val="000000"/>
            </a:solidFill>
          </a:ln>
        </p:spPr>
        <p:txBody>
          <a:bodyPr/>
          <a:lstStyle/>
          <a:p>
            <a:pPr>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Curriculum should highlight syntactically complex sentences.</a:t>
            </a:r>
          </a:p>
          <a:p>
            <a:pPr>
              <a:defRPr/>
            </a:pPr>
            <a:endParaRPr lang="en-US" altLang="en-US" dirty="0">
              <a:latin typeface="Times New Roman" panose="02020603050405020304" pitchFamily="18" charset="0"/>
              <a:cs typeface="Times New Roman" panose="02020603050405020304" pitchFamily="18" charset="0"/>
            </a:endParaRPr>
          </a:p>
          <a:p>
            <a:pPr>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Questions in lessons should ask students to closely examine a sentence or two carefully to determine meaning.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The materials should provide guidance to teachers on how to do this with students.</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The materials should provide practice opportunities for students to gain experience in unpacking rich sentences.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Note that this criterion is asterisked, which means it is an important support for English learners.</a:t>
            </a:r>
          </a:p>
          <a:p>
            <a:pPr>
              <a:buFont typeface="Arial" panose="020B0604020202020204" pitchFamily="34" charset="0"/>
              <a:buNone/>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BA50BAB5-7337-4CFF-A280-FB4CDA721A95}"/>
              </a:ext>
            </a:extLst>
          </p:cNvPr>
          <p:cNvSpPr>
            <a:spLocks noGrp="1" noRot="1" noChangeAspect="1" noChangeArrowheads="1" noTextEdit="1"/>
          </p:cNvSpPr>
          <p:nvPr>
            <p:ph type="sldImg"/>
          </p:nvPr>
        </p:nvSpPr>
        <p:spPr>
          <a:solidFill>
            <a:srgbClr val="FFFFFF"/>
          </a:solidFill>
          <a:ln/>
        </p:spPr>
      </p:sp>
      <p:sp>
        <p:nvSpPr>
          <p:cNvPr id="11266" name="Rectangle 3">
            <a:extLst>
              <a:ext uri="{FF2B5EF4-FFF2-40B4-BE49-F238E27FC236}">
                <a16:creationId xmlns:a16="http://schemas.microsoft.com/office/drawing/2014/main" id="{278943E4-5F79-4142-8203-30C57B1202A0}"/>
              </a:ext>
            </a:extLst>
          </p:cNvPr>
          <p:cNvSpPr>
            <a:spLocks noGrp="1" noChangeArrowheads="1"/>
          </p:cNvSpPr>
          <p:nvPr>
            <p:ph type="body" idx="1"/>
          </p:nvPr>
        </p:nvSpPr>
        <p:spPr>
          <a:xfrm>
            <a:off x="908050" y="4411663"/>
            <a:ext cx="5130800" cy="4176712"/>
          </a:xfrm>
          <a:solidFill>
            <a:srgbClr val="FFFFFF"/>
          </a:solidFill>
          <a:ln>
            <a:solidFill>
              <a:srgbClr val="000000"/>
            </a:solidFill>
          </a:ln>
        </p:spPr>
        <p:txBody>
          <a:bodyPr/>
          <a:lstStyle/>
          <a:p>
            <a:pPr>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Morphology can (and should) be taught both in and out of the context of the texts students are reading. </a:t>
            </a:r>
            <a:endParaRPr lang="en-US" altLang="en-US" b="1" dirty="0">
              <a:latin typeface="Times New Roman" panose="02020603050405020304" pitchFamily="18" charset="0"/>
              <a:cs typeface="Times New Roman" panose="02020603050405020304" pitchFamily="18" charset="0"/>
            </a:endParaRPr>
          </a:p>
          <a:p>
            <a:pPr>
              <a:defRPr/>
            </a:pPr>
            <a:endParaRPr lang="en-US" altLang="en-US" dirty="0">
              <a:latin typeface="Times New Roman" panose="02020603050405020304" pitchFamily="18" charset="0"/>
              <a:cs typeface="Times New Roman" panose="02020603050405020304" pitchFamily="18" charset="0"/>
            </a:endParaRPr>
          </a:p>
          <a:p>
            <a:pPr>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Morphology is the study of how the parts of a word fit together to give it its precise meaning.</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The curriculum should have frequent opportunities to stop and think about words.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These should be both the words that appear in text and words focused on because of their value.</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Word parts include stems, root words, prefixes, and suffixes.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Note this too is an asterisked(*) content criterion. This is also a critical component of language development for EL students. </a:t>
            </a:r>
          </a:p>
          <a:p>
            <a:pPr marL="171450" indent="-171450">
              <a:buFont typeface="Arial" panose="020B0604020202020204" pitchFamily="34" charset="0"/>
              <a:buChar char="•"/>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“Morphology” is such a formal term that it can throw many people off.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Check that participants have a basic understanding of this aspect of word study. </a:t>
            </a:r>
          </a:p>
          <a:p>
            <a:pPr marL="171450" indent="-171450">
              <a:buFont typeface="Arial" panose="020B0604020202020204" pitchFamily="34" charset="0"/>
              <a:buChar char="•"/>
              <a:defRPr/>
            </a:pPr>
            <a:endParaRPr lang="en-US" altLang="en-US"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2370AAB5-5CF7-4971-A06B-C002545B9937}"/>
              </a:ext>
            </a:extLst>
          </p:cNvPr>
          <p:cNvSpPr>
            <a:spLocks noGrp="1" noRot="1" noChangeAspect="1" noChangeArrowheads="1" noTextEdit="1"/>
          </p:cNvSpPr>
          <p:nvPr>
            <p:ph type="sldImg"/>
          </p:nvPr>
        </p:nvSpPr>
        <p:spPr>
          <a:solidFill>
            <a:srgbClr val="FFFFFF"/>
          </a:solidFill>
          <a:ln/>
        </p:spPr>
      </p:sp>
      <p:sp>
        <p:nvSpPr>
          <p:cNvPr id="11266" name="Rectangle 3">
            <a:extLst>
              <a:ext uri="{FF2B5EF4-FFF2-40B4-BE49-F238E27FC236}">
                <a16:creationId xmlns:a16="http://schemas.microsoft.com/office/drawing/2014/main" id="{04A3D033-9C91-4B90-A4AA-14C39D61EDD3}"/>
              </a:ext>
            </a:extLst>
          </p:cNvPr>
          <p:cNvSpPr>
            <a:spLocks noGrp="1" noChangeArrowheads="1"/>
          </p:cNvSpPr>
          <p:nvPr>
            <p:ph type="body" idx="1"/>
          </p:nvPr>
        </p:nvSpPr>
        <p:spPr>
          <a:xfrm>
            <a:off x="908050" y="4411663"/>
            <a:ext cx="5130800" cy="4176712"/>
          </a:xfrm>
          <a:solidFill>
            <a:srgbClr val="FFFFFF"/>
          </a:solidFill>
          <a:ln>
            <a:solidFill>
              <a:srgbClr val="000000"/>
            </a:solidFill>
          </a:ln>
        </p:spPr>
        <p:txBody>
          <a:bodyPr/>
          <a:lstStyle/>
          <a:p>
            <a:pPr>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Developing academic language means students can use words they’ve read or studied in new contexts, both in their writing and in discussion. </a:t>
            </a:r>
            <a:endParaRPr lang="en-US" altLang="en-US" b="1" dirty="0">
              <a:latin typeface="Times New Roman" panose="02020603050405020304" pitchFamily="18" charset="0"/>
              <a:cs typeface="Times New Roman" panose="02020603050405020304" pitchFamily="18" charset="0"/>
            </a:endParaRPr>
          </a:p>
          <a:p>
            <a:pPr>
              <a:defRPr/>
            </a:pPr>
            <a:endParaRPr lang="en-US" altLang="en-US" dirty="0">
              <a:latin typeface="Times New Roman" panose="02020603050405020304" pitchFamily="18" charset="0"/>
              <a:cs typeface="Times New Roman" panose="02020603050405020304" pitchFamily="18" charset="0"/>
            </a:endParaRPr>
          </a:p>
          <a:p>
            <a:pPr>
              <a:defRPr/>
            </a:pPr>
            <a:r>
              <a:rPr lang="en-US" altLang="en-US" b="1" dirty="0">
                <a:latin typeface="Times New Roman" panose="02020603050405020304" pitchFamily="18" charset="0"/>
                <a:cs typeface="Times New Roman" panose="02020603050405020304" pitchFamily="18" charset="0"/>
              </a:rPr>
              <a:t>Facilitator talking points:</a:t>
            </a:r>
            <a:endParaRPr lang="en-US" altLang="en-US"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The materials should provide guidance to teachers on how to do this with students.</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The materials should also offer supports for students to keep track of and master the new vocabulary they are encountering.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Note that this criterion is asterisked which means that it is an important instructional support for English learners.</a:t>
            </a:r>
          </a:p>
          <a:p>
            <a:pPr>
              <a:buFont typeface="Arial" panose="020B0604020202020204" pitchFamily="34" charset="0"/>
              <a:buNone/>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D56C48CA-8BAA-4211-9266-2CA9050F72D7}"/>
              </a:ext>
            </a:extLst>
          </p:cNvPr>
          <p:cNvSpPr>
            <a:spLocks noGrp="1" noRot="1" noChangeAspect="1" noChangeArrowheads="1" noTextEdit="1"/>
          </p:cNvSpPr>
          <p:nvPr>
            <p:ph type="sldImg"/>
          </p:nvPr>
        </p:nvSpPr>
        <p:spPr>
          <a:ln/>
        </p:spPr>
      </p:sp>
      <p:sp>
        <p:nvSpPr>
          <p:cNvPr id="9218" name="Rectangle 3">
            <a:extLst>
              <a:ext uri="{FF2B5EF4-FFF2-40B4-BE49-F238E27FC236}">
                <a16:creationId xmlns:a16="http://schemas.microsoft.com/office/drawing/2014/main" id="{C3114689-2B39-4417-8329-B354F4FEA1EA}"/>
              </a:ext>
            </a:extLst>
          </p:cNvPr>
          <p:cNvSpPr>
            <a:spLocks noGrp="1" noChangeArrowheads="1"/>
          </p:cNvSpPr>
          <p:nvPr>
            <p:ph type="body" idx="1"/>
          </p:nvPr>
        </p:nvSpPr>
        <p:spPr>
          <a:ln w="9525"/>
        </p:spPr>
        <p:txBody>
          <a:bodyPr/>
          <a:lstStyle/>
          <a:p>
            <a:pPr>
              <a:spcBef>
                <a:spcPts val="0"/>
              </a:spcBef>
              <a:defRPr/>
            </a:pPr>
            <a:r>
              <a:rPr lang="en-US" altLang="en-US" b="1" dirty="0"/>
              <a:t>Big idea: </a:t>
            </a:r>
            <a:r>
              <a:rPr lang="en-US" altLang="en-US" dirty="0"/>
              <a:t>This is a reminder of the point system we use for rating the dimension against its content criteria. </a:t>
            </a:r>
            <a:endParaRPr lang="en-US" altLang="en-US" b="1" dirty="0"/>
          </a:p>
          <a:p>
            <a:pPr>
              <a:spcBef>
                <a:spcPts val="0"/>
              </a:spcBef>
              <a:defRPr/>
            </a:pPr>
            <a:endParaRPr lang="en-US" altLang="en-US" dirty="0"/>
          </a:p>
          <a:p>
            <a:pPr>
              <a:spcBef>
                <a:spcPts val="0"/>
              </a:spcBef>
              <a:defRPr/>
            </a:pPr>
            <a:r>
              <a:rPr lang="en-US" altLang="en-US" b="1" dirty="0"/>
              <a:t>Facilitator talking points:</a:t>
            </a:r>
          </a:p>
          <a:p>
            <a:pPr marL="171450" indent="-171450">
              <a:buFont typeface="Arial" panose="020B0604020202020204" pitchFamily="34" charset="0"/>
              <a:buChar char="•"/>
              <a:defRPr/>
            </a:pPr>
            <a:r>
              <a:rPr lang="en-US" altLang="en-US" dirty="0"/>
              <a:t>Even though there are only four content criteria for this dimension, there are several more “components” of the criteria. There are more than four ideas to consider here. </a:t>
            </a:r>
          </a:p>
          <a:p>
            <a:pPr marL="171450" indent="-171450">
              <a:spcBef>
                <a:spcPts val="0"/>
              </a:spcBef>
              <a:buFont typeface="Arial" panose="020B0604020202020204" pitchFamily="34" charset="0"/>
              <a:buChar char="•"/>
              <a:defRPr/>
            </a:pPr>
            <a:r>
              <a:rPr lang="en-US" sz="1800" dirty="0">
                <a:latin typeface="Calibri" panose="020F0502020204030204" pitchFamily="34" charset="0"/>
                <a:ea typeface="Calibri" panose="020F0502020204030204" pitchFamily="34" charset="0"/>
                <a:cs typeface="Times New Roman" panose="02020603050405020304" pitchFamily="18" charset="0"/>
              </a:rPr>
              <a:t>As you gather, look over, and discuss the evidence you find for each criterion, you will understand the nuances to the point rating system. </a:t>
            </a:r>
            <a:r>
              <a:rPr lang="en-US" altLang="en-US" dirty="0"/>
              <a:t>In some cases, there will be components of all four of the criteria present but also components of all four that are missing. Your professional judgment will be an important part of your team discussion and final decision. Ask yourself, “How crucial are the missing components? Can the gaps be easily filled by an instructor?”</a:t>
            </a:r>
          </a:p>
          <a:p>
            <a:pPr marL="171450" indent="-171450">
              <a:spcBef>
                <a:spcPts val="0"/>
              </a:spcBef>
              <a:buFont typeface="Arial" panose="020B0604020202020204" pitchFamily="34" charset="0"/>
              <a:buChar char="•"/>
              <a:defRPr/>
            </a:pPr>
            <a:r>
              <a:rPr lang="en-US" altLang="en-US" dirty="0"/>
              <a:t>It is important to keep a record of how you came to the rating decision. Don’t forget to record key points in your decision under “Summary Comments” in the Participant Workbook.</a:t>
            </a:r>
          </a:p>
          <a:p>
            <a:pPr>
              <a:spcBef>
                <a:spcPts val="0"/>
              </a:spcBef>
              <a:defRPr/>
            </a:pPr>
            <a:endParaRPr lang="en-US" altLang="en-US" dirty="0"/>
          </a:p>
          <a:p>
            <a:pPr>
              <a:spcBef>
                <a:spcPts val="0"/>
              </a:spcBef>
              <a:defRPr/>
            </a:pPr>
            <a:r>
              <a:rPr lang="en-US" altLang="en-US" b="1" dirty="0"/>
              <a:t>Facilitator notes:</a:t>
            </a:r>
          </a:p>
          <a:p>
            <a:pPr marL="171450" indent="-171450">
              <a:buFont typeface="Arial" panose="020B0604020202020204" pitchFamily="34" charset="0"/>
              <a:buChar char="•"/>
              <a:defRPr/>
            </a:pPr>
            <a:r>
              <a:rPr lang="en-US" altLang="en-US" dirty="0"/>
              <a:t>At this point, the rating system should be familiar to participants, so this slide can be addressed fairly quickly</a:t>
            </a:r>
          </a:p>
          <a:p>
            <a:pPr marL="171450" indent="-171450">
              <a:buFont typeface="Arial" panose="020B0604020202020204" pitchFamily="34" charset="0"/>
              <a:buChar char="•"/>
              <a:defRPr/>
            </a:pPr>
            <a:r>
              <a:rPr lang="en-US" altLang="en-US" dirty="0">
                <a:latin typeface="Times New Roman" panose="02020603050405020304" pitchFamily="18" charset="0"/>
              </a:rPr>
              <a:t>Some participants may already be confident in rating, but others will still be tentative. Reassure them that this does get easier with practice. The best thing to do is to get into their breakouts with their state teams and start examining the curriculum against the content criteria.</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D1555727-64BF-4476-AF25-778671318B3F}"/>
              </a:ext>
            </a:extLst>
          </p:cNvPr>
          <p:cNvSpPr>
            <a:spLocks noGrp="1" noRot="1" noChangeAspect="1" noChangeArrowheads="1" noTextEdit="1"/>
          </p:cNvSpPr>
          <p:nvPr>
            <p:ph type="sldImg"/>
          </p:nvPr>
        </p:nvSpPr>
        <p:spPr>
          <a:ln/>
        </p:spPr>
      </p:sp>
      <p:sp>
        <p:nvSpPr>
          <p:cNvPr id="9218" name="Rectangle 3">
            <a:extLst>
              <a:ext uri="{FF2B5EF4-FFF2-40B4-BE49-F238E27FC236}">
                <a16:creationId xmlns:a16="http://schemas.microsoft.com/office/drawing/2014/main" id="{566F3B22-6DBC-4B4E-BDEF-853539CA75F6}"/>
              </a:ext>
            </a:extLst>
          </p:cNvPr>
          <p:cNvSpPr>
            <a:spLocks noGrp="1" noChangeArrowheads="1"/>
          </p:cNvSpPr>
          <p:nvPr>
            <p:ph type="body" idx="1"/>
          </p:nvPr>
        </p:nvSpPr>
        <p:spPr>
          <a:ln w="9525"/>
        </p:spPr>
        <p:txBody>
          <a:bodyPr/>
          <a:lstStyle/>
          <a:p>
            <a:pPr>
              <a:defRPr/>
            </a:pPr>
            <a:r>
              <a:rPr lang="en-US" altLang="en-US" b="1" dirty="0"/>
              <a:t>Big idea: </a:t>
            </a:r>
            <a:r>
              <a:rPr lang="en-US" altLang="en-US" dirty="0"/>
              <a:t>Explain directions for applying Dimension 2 content criteria to the model curriculum.</a:t>
            </a:r>
            <a:endParaRPr lang="en-US" altLang="en-US" b="1" dirty="0"/>
          </a:p>
          <a:p>
            <a:pPr>
              <a:spcBef>
                <a:spcPts val="0"/>
              </a:spcBef>
              <a:defRPr/>
            </a:pPr>
            <a:endParaRPr lang="en-US" altLang="en-US" b="1" dirty="0"/>
          </a:p>
          <a:p>
            <a:pPr>
              <a:spcBef>
                <a:spcPts val="0"/>
              </a:spcBef>
              <a:defRPr/>
            </a:pPr>
            <a:r>
              <a:rPr lang="en-US" altLang="en-US" b="1" dirty="0"/>
              <a:t>Facilitator talking points:</a:t>
            </a:r>
          </a:p>
          <a:p>
            <a:pPr marL="171450" indent="-171450">
              <a:spcBef>
                <a:spcPts val="0"/>
              </a:spcBef>
              <a:buFont typeface="Arial" panose="020B0604020202020204" pitchFamily="34" charset="0"/>
              <a:buChar char="•"/>
              <a:defRPr/>
            </a:pPr>
            <a:r>
              <a:rPr lang="en-US" altLang="en-US" dirty="0"/>
              <a:t>This slide, as well as the next one, provides directions and a materials list for the breakout time.</a:t>
            </a:r>
          </a:p>
          <a:p>
            <a:pPr marL="171450" indent="-171450">
              <a:lnSpc>
                <a:spcPct val="100000"/>
              </a:lnSpc>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When we come back together, we will get to see the filled-in Example Workbook. Keep in mind that we will ask you to compare your rating, checks, substantiations, and comments with the example. Then we’ll ask a couple of teams to share their findings. Choose a reporter and be prepared for that. </a:t>
            </a:r>
          </a:p>
          <a:p>
            <a:pPr marL="171450" indent="-171450">
              <a:lnSpc>
                <a:spcPct val="100000"/>
              </a:lnSpc>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Don’t forget that we have four asterisked (*) criteria in this dimension that we will need to consider again in the next breakout session. </a:t>
            </a:r>
            <a:endParaRPr lang="en-US" altLang="en-US" b="1" dirty="0">
              <a:latin typeface="Times New Roman" panose="02020603050405020304" pitchFamily="18" charset="0"/>
              <a:cs typeface="Times New Roman" panose="02020603050405020304" pitchFamily="18" charset="0"/>
            </a:endParaRPr>
          </a:p>
          <a:p>
            <a:pPr>
              <a:spcBef>
                <a:spcPts val="0"/>
              </a:spcBef>
              <a:defRPr/>
            </a:pPr>
            <a:endParaRPr lang="en-US" altLang="en-US" b="1" dirty="0"/>
          </a:p>
          <a:p>
            <a:pPr>
              <a:spcBef>
                <a:spcPts val="0"/>
              </a:spcBef>
              <a:defRPr/>
            </a:pPr>
            <a:r>
              <a:rPr lang="en-US" altLang="en-US" b="1" dirty="0"/>
              <a:t>Facilitator notes:</a:t>
            </a:r>
            <a:endParaRPr lang="en-US" altLang="en-US" dirty="0"/>
          </a:p>
          <a:p>
            <a:pPr marL="171450" indent="-171450">
              <a:lnSpc>
                <a:spcPct val="100000"/>
              </a:lnSpc>
              <a:spcBef>
                <a:spcPts val="0"/>
              </a:spcBef>
              <a:buFont typeface="Arial" panose="020B0604020202020204" pitchFamily="34" charset="0"/>
              <a:buChar char="•"/>
              <a:defRPr/>
            </a:pPr>
            <a:r>
              <a:rPr lang="en-US" altLang="en-US" sz="1200" dirty="0">
                <a:latin typeface="Times New Roman" panose="02020603050405020304" pitchFamily="18" charset="0"/>
                <a:cs typeface="Times New Roman" panose="02020603050405020304" pitchFamily="18" charset="0"/>
              </a:rPr>
              <a:t>Read the first talking point and then the instructions for the breakout time. </a:t>
            </a:r>
          </a:p>
          <a:p>
            <a:pPr marL="171450" indent="-171450">
              <a:lnSpc>
                <a:spcPct val="100000"/>
              </a:lnSpc>
              <a:spcBef>
                <a:spcPts val="0"/>
              </a:spcBef>
              <a:buFont typeface="Arial" panose="020B0604020202020204" pitchFamily="34" charset="0"/>
              <a:buChar char="•"/>
              <a:defRPr/>
            </a:pPr>
            <a:r>
              <a:rPr lang="en-US" altLang="en-US" sz="1200" dirty="0">
                <a:latin typeface="Times New Roman"/>
                <a:ea typeface="MS PGothic"/>
                <a:cs typeface="Times New Roman"/>
              </a:rPr>
              <a:t>Read the second talking point. Remind them that they will be asked both poll questions and chat questions about comparisons between their responses and the Example Workbook. </a:t>
            </a:r>
            <a:endParaRPr lang="en-US" altLang="en-US" sz="1200" dirty="0">
              <a:latin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defRPr/>
            </a:pPr>
            <a:r>
              <a:rPr lang="en-US" altLang="en-US" sz="1200" dirty="0">
                <a:latin typeface="Times New Roman" panose="02020603050405020304" pitchFamily="18" charset="0"/>
                <a:cs typeface="Times New Roman" panose="02020603050405020304" pitchFamily="18" charset="0"/>
              </a:rPr>
              <a:t>Use the third talking point to remind participants that the asterisked content criteria will need to be considered when rating the dimension for EL supports.</a:t>
            </a:r>
          </a:p>
          <a:p>
            <a:pPr marL="171450" indent="-171450">
              <a:lnSpc>
                <a:spcPct val="100000"/>
              </a:lnSpc>
              <a:spcBef>
                <a:spcPts val="0"/>
              </a:spcBef>
              <a:buFont typeface="Arial" panose="020B0604020202020204" pitchFamily="34" charset="0"/>
              <a:buChar char="•"/>
              <a:defRPr/>
            </a:pPr>
            <a:r>
              <a:rPr lang="en-US" altLang="en-US" sz="1200" dirty="0">
                <a:latin typeface="Times New Roman" panose="02020603050405020304" pitchFamily="18" charset="0"/>
                <a:cs typeface="Times New Roman" panose="02020603050405020304" pitchFamily="18" charset="0"/>
              </a:rPr>
              <a:t>Check to make sure the instructions are clear. Click to the next slide for a list of the materials participants will need for the breakout. </a:t>
            </a:r>
          </a:p>
          <a:p>
            <a:pPr marL="171450" indent="-171450">
              <a:spcBef>
                <a:spcPts val="0"/>
              </a:spcBef>
              <a:buFont typeface="Arial" panose="020B0604020202020204" pitchFamily="34" charset="0"/>
              <a:buChar char="•"/>
              <a:defRPr/>
            </a:pPr>
            <a:endParaRPr lang="en-US" altLang="en-US" dirty="0"/>
          </a:p>
          <a:p>
            <a:pPr marL="171450" indent="-171450">
              <a:spcBef>
                <a:spcPts val="0"/>
              </a:spcBef>
              <a:buFont typeface="Arial" panose="020B0604020202020204" pitchFamily="34" charset="0"/>
              <a:buChar char="•"/>
              <a:defRPr/>
            </a:pPr>
            <a:endParaRPr lang="en-US" altLang="en-US" dirty="0"/>
          </a:p>
          <a:p>
            <a:pPr marL="0" indent="0">
              <a:spcBef>
                <a:spcPts val="0"/>
              </a:spcBef>
              <a:buFont typeface="Arial" panose="020B0604020202020204" pitchFamily="34" charset="0"/>
              <a:buNone/>
              <a:defRPr/>
            </a:pPr>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BAA04F89-4ADC-402B-A0FB-805B8B5B0571}"/>
              </a:ext>
            </a:extLst>
          </p:cNvPr>
          <p:cNvSpPr>
            <a:spLocks noGrp="1" noRot="1" noChangeAspect="1" noChangeArrowheads="1" noTextEdit="1"/>
          </p:cNvSpPr>
          <p:nvPr>
            <p:ph type="sldImg"/>
          </p:nvPr>
        </p:nvSpPr>
        <p:spPr>
          <a:ln/>
        </p:spPr>
      </p:sp>
      <p:sp>
        <p:nvSpPr>
          <p:cNvPr id="9218" name="Rectangle 3">
            <a:extLst>
              <a:ext uri="{FF2B5EF4-FFF2-40B4-BE49-F238E27FC236}">
                <a16:creationId xmlns:a16="http://schemas.microsoft.com/office/drawing/2014/main" id="{B3937AE3-D728-496B-8C3E-9C1770BF0286}"/>
              </a:ext>
            </a:extLst>
          </p:cNvPr>
          <p:cNvSpPr>
            <a:spLocks noGrp="1" noChangeArrowheads="1"/>
          </p:cNvSpPr>
          <p:nvPr>
            <p:ph type="body" idx="1"/>
          </p:nvPr>
        </p:nvSpPr>
        <p:spPr>
          <a:ln w="9525"/>
        </p:spPr>
        <p:txBody>
          <a:bodyPr/>
          <a:lstStyle/>
          <a:p>
            <a:pPr>
              <a:defRPr/>
            </a:pPr>
            <a:r>
              <a:rPr lang="en-US" altLang="en-US" b="1" dirty="0"/>
              <a:t>Big idea: </a:t>
            </a:r>
            <a:r>
              <a:rPr lang="en-US" altLang="en-US" dirty="0"/>
              <a:t>This is the list of materials necessary to apply Dimension 2 content criteria to the model curriculum during the breakout time.</a:t>
            </a:r>
            <a:endParaRPr lang="en-US" altLang="en-US" b="1" dirty="0"/>
          </a:p>
          <a:p>
            <a:pPr>
              <a:spcBef>
                <a:spcPts val="0"/>
              </a:spcBef>
              <a:defRPr/>
            </a:pPr>
            <a:endParaRPr lang="en-US" altLang="en-US" b="1" dirty="0"/>
          </a:p>
          <a:p>
            <a:pPr>
              <a:spcBef>
                <a:spcPts val="0"/>
              </a:spcBef>
              <a:defRPr/>
            </a:pPr>
            <a:r>
              <a:rPr lang="en-US" altLang="en-US" b="1" dirty="0"/>
              <a:t>Facilitator talking points: </a:t>
            </a:r>
          </a:p>
          <a:p>
            <a:pPr marL="171450" indent="-171450">
              <a:spcBef>
                <a:spcPts val="0"/>
              </a:spcBef>
              <a:buFont typeface="Arial" panose="020B0604020202020204" pitchFamily="34" charset="0"/>
              <a:buChar char="•"/>
              <a:defRPr/>
            </a:pPr>
            <a:endParaRPr lang="en-US" altLang="en-US" b="1" dirty="0"/>
          </a:p>
          <a:p>
            <a:pPr>
              <a:spcBef>
                <a:spcPts val="0"/>
              </a:spcBef>
              <a:defRPr/>
            </a:pPr>
            <a:r>
              <a:rPr lang="en-US" altLang="en-US" b="1" dirty="0"/>
              <a:t>Facilitator notes:</a:t>
            </a:r>
          </a:p>
          <a:p>
            <a:pPr marL="171450" indent="-171450">
              <a:spcBef>
                <a:spcPts val="0"/>
              </a:spcBef>
              <a:buFont typeface="Arial" panose="020B0604020202020204" pitchFamily="34" charset="0"/>
              <a:buChar char="•"/>
              <a:defRPr/>
            </a:pPr>
            <a:r>
              <a:rPr lang="en-US" altLang="en-US" dirty="0"/>
              <a:t>Before sending the teams to their breakout time, remind participants of the necessary materials.</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Coaches should have this slide up when participants get into the breakout room.</a:t>
            </a:r>
            <a:r>
              <a:rPr lang="en-US" altLang="en-US" b="1" dirty="0">
                <a:latin typeface="Times New Roman" panose="02020603050405020304" pitchFamily="18" charset="0"/>
                <a:cs typeface="Times New Roman" panose="02020603050405020304" pitchFamily="18" charset="0"/>
              </a:rPr>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2D04BC5E-1442-45DC-877B-1BCED2FA9805}"/>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F433E99D-5BAF-4847-832F-7449044B6339}"/>
              </a:ext>
            </a:extLst>
          </p:cNvPr>
          <p:cNvSpPr>
            <a:spLocks noGrp="1"/>
          </p:cNvSpPr>
          <p:nvPr>
            <p:ph type="body" idx="1"/>
          </p:nvPr>
        </p:nvSpPr>
        <p:spPr>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Bring state teams back together and debrief the work session.</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t>Click on this slide before breakout groups return to the main room.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dirty="0"/>
              <a:t>Big idea</a:t>
            </a:r>
            <a:r>
              <a:rPr lang="en-US" altLang="en-US" dirty="0"/>
              <a:t>: Make audience aware of contract information.</a:t>
            </a:r>
          </a:p>
          <a:p>
            <a:pPr>
              <a:defRPr/>
            </a:pPr>
            <a:endParaRPr lang="en-US" altLang="en-US" b="1" dirty="0"/>
          </a:p>
          <a:p>
            <a:pPr>
              <a:defRPr/>
            </a:pPr>
            <a:r>
              <a:rPr lang="en-US" altLang="en-US" b="1" dirty="0"/>
              <a:t>Facilitator talking points:</a:t>
            </a:r>
          </a:p>
          <a:p>
            <a:pPr marL="171450" indent="-171450">
              <a:buFont typeface="Arial" panose="020B0604020202020204" pitchFamily="34" charset="0"/>
              <a:buChar char="•"/>
              <a:defRPr/>
            </a:pPr>
            <a:r>
              <a:rPr lang="en-US" altLang="en-US" b="0" dirty="0">
                <a:latin typeface="Times New Roman" panose="02020603050405020304" pitchFamily="18" charset="0"/>
                <a:cs typeface="Times New Roman" panose="02020603050405020304" pitchFamily="18" charset="0"/>
              </a:rPr>
              <a:t>Please read through this slide for information about the contract.</a:t>
            </a:r>
          </a:p>
          <a:p>
            <a:pPr>
              <a:defRPr/>
            </a:pPr>
            <a:endParaRPr lang="en-US" altLang="en-US" b="1" dirty="0"/>
          </a:p>
          <a:p>
            <a:pPr>
              <a:defRPr/>
            </a:pPr>
            <a:r>
              <a:rPr lang="en-US" altLang="en-US" b="1" dirty="0"/>
              <a:t>Facilitator notes: </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altLang="en-US" dirty="0"/>
              <a:t>Allow 10-15 seconds or so for participants to review this slide for information about the contract (no need to read through).</a:t>
            </a:r>
          </a:p>
          <a:p>
            <a:pPr>
              <a:defRPr/>
            </a:pPr>
            <a:endParaRPr lang="en-US" altLang="en-US" b="1" dirty="0"/>
          </a:p>
        </p:txBody>
      </p:sp>
    </p:spTree>
    <p:extLst>
      <p:ext uri="{BB962C8B-B14F-4D97-AF65-F5344CB8AC3E}">
        <p14:creationId xmlns:p14="http://schemas.microsoft.com/office/powerpoint/2010/main" val="4271456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7D0793CF-8E3F-4645-93DF-D8D0A4F316EE}"/>
              </a:ext>
            </a:extLst>
          </p:cNvPr>
          <p:cNvSpPr>
            <a:spLocks noGrp="1" noRot="1" noChangeAspect="1" noChangeArrowheads="1" noTextEdit="1"/>
          </p:cNvSpPr>
          <p:nvPr>
            <p:ph type="sldImg"/>
          </p:nvPr>
        </p:nvSpPr>
        <p:spPr>
          <a:xfrm>
            <a:off x="831850" y="449263"/>
            <a:ext cx="4065588" cy="3048000"/>
          </a:xfrm>
          <a:ln/>
        </p:spPr>
      </p:sp>
      <p:sp>
        <p:nvSpPr>
          <p:cNvPr id="3" name="Notes Placeholder 2">
            <a:extLst>
              <a:ext uri="{FF2B5EF4-FFF2-40B4-BE49-F238E27FC236}">
                <a16:creationId xmlns:a16="http://schemas.microsoft.com/office/drawing/2014/main" id="{1854198A-D5D8-4BE6-921F-A7D07644CBDB}"/>
              </a:ext>
            </a:extLst>
          </p:cNvPr>
          <p:cNvSpPr>
            <a:spLocks noGrp="1"/>
          </p:cNvSpPr>
          <p:nvPr>
            <p:ph type="body" idx="1"/>
          </p:nvPr>
        </p:nvSpPr>
        <p:spPr>
          <a:xfrm>
            <a:off x="755650" y="3725863"/>
            <a:ext cx="5486400" cy="4724400"/>
          </a:xfrm>
        </p:spPr>
        <p:txBody>
          <a:bodyPr/>
          <a:lstStyle/>
          <a:p>
            <a:pPr>
              <a:spcBef>
                <a:spcPts val="0"/>
              </a:spcBef>
              <a:defRPr/>
            </a:pPr>
            <a:r>
              <a:rPr lang="en-US" altLang="en-US" b="1" dirty="0"/>
              <a:t>Big idea: </a:t>
            </a:r>
            <a:r>
              <a:rPr lang="en-US" altLang="en-US" dirty="0"/>
              <a:t>Share everyone’s rating of Dimension 2.</a:t>
            </a:r>
          </a:p>
          <a:p>
            <a:pPr>
              <a:spcBef>
                <a:spcPts val="0"/>
              </a:spcBef>
              <a:defRPr/>
            </a:pPr>
            <a:endParaRPr lang="en-US" altLang="en-US" dirty="0"/>
          </a:p>
          <a:p>
            <a:pPr>
              <a:spcBef>
                <a:spcPts val="0"/>
              </a:spcBef>
              <a:defRPr/>
            </a:pPr>
            <a:r>
              <a:rPr lang="en-US" altLang="en-US" b="1" dirty="0"/>
              <a:t>Facilitator talking points:</a:t>
            </a:r>
          </a:p>
          <a:p>
            <a:pPr marL="173355" indent="-173355">
              <a:spcBef>
                <a:spcPts val="0"/>
              </a:spcBef>
              <a:buFont typeface="Arial" panose="020B0604020202020204" pitchFamily="34" charset="0"/>
              <a:buChar char="•"/>
              <a:defRPr/>
            </a:pPr>
            <a:r>
              <a:rPr lang="en-US" altLang="en-US" dirty="0">
                <a:latin typeface="Times New Roman"/>
                <a:ea typeface="MS PGothic"/>
                <a:cs typeface="Times New Roman"/>
              </a:rPr>
              <a:t>Now that you’ve had a chance to find evidence for the criteria, let’s see if we agree on the dimension content rating. </a:t>
            </a:r>
            <a:endParaRPr lang="en-US" altLang="en-US" dirty="0"/>
          </a:p>
          <a:p>
            <a:pPr marL="173662" indent="-173662">
              <a:spcBef>
                <a:spcPts val="0"/>
              </a:spcBef>
              <a:buFont typeface="Arial" panose="020B0604020202020204" pitchFamily="34" charset="0"/>
              <a:buChar char="•"/>
              <a:defRPr/>
            </a:pPr>
            <a:r>
              <a:rPr lang="en-US" altLang="en-US" dirty="0"/>
              <a:t>Enter your rating for Dimension 2 content alignment. </a:t>
            </a:r>
          </a:p>
          <a:p>
            <a:pPr marL="173662" indent="-173662">
              <a:spcBef>
                <a:spcPts val="0"/>
              </a:spcBef>
              <a:buFont typeface="Arial" panose="020B0604020202020204" pitchFamily="34" charset="0"/>
              <a:buChar char="•"/>
              <a:defRPr/>
            </a:pPr>
            <a:r>
              <a:rPr lang="en-US" altLang="en-US" dirty="0"/>
              <a:t>Let’s see how your Dimension 2 content ratings compare with the example review.</a:t>
            </a:r>
          </a:p>
          <a:p>
            <a:pPr>
              <a:spcBef>
                <a:spcPts val="0"/>
              </a:spcBef>
              <a:defRPr/>
            </a:pPr>
            <a:endParaRPr lang="en-US" altLang="en-US" b="1" dirty="0"/>
          </a:p>
          <a:p>
            <a:pPr>
              <a:spcBef>
                <a:spcPts val="0"/>
              </a:spcBef>
              <a:defRPr/>
            </a:pPr>
            <a:r>
              <a:rPr lang="en-US" altLang="en-US" b="1" dirty="0"/>
              <a:t>Facilitator notes:</a:t>
            </a:r>
          </a:p>
          <a:p>
            <a:pPr marL="173662" indent="-173662">
              <a:lnSpc>
                <a:spcPct val="100000"/>
              </a:lnSpc>
              <a:spcBef>
                <a:spcPts val="0"/>
              </a:spcBef>
              <a:buFont typeface="Arial" panose="020B0604020202020204" pitchFamily="34" charset="0"/>
              <a:buChar char="•"/>
              <a:defRPr/>
            </a:pPr>
            <a:r>
              <a:rPr lang="en-US" altLang="en-US" dirty="0"/>
              <a:t>Briefly review the dimension rating scale and then </a:t>
            </a:r>
            <a:r>
              <a:rPr lang="en-US" altLang="en-US" dirty="0">
                <a:latin typeface="Times New Roman" panose="02020603050405020304" pitchFamily="18" charset="0"/>
              </a:rPr>
              <a:t>read the first talking point. </a:t>
            </a:r>
          </a:p>
          <a:p>
            <a:pPr marL="173662" indent="-173662">
              <a:lnSpc>
                <a:spcPct val="100000"/>
              </a:lnSpc>
              <a:spcBef>
                <a:spcPts val="0"/>
              </a:spcBef>
              <a:buFont typeface="Arial" panose="020B0604020202020204" pitchFamily="34" charset="0"/>
              <a:buChar char="•"/>
              <a:defRPr/>
            </a:pPr>
            <a:r>
              <a:rPr lang="en-US" altLang="en-US" dirty="0">
                <a:latin typeface="Times New Roman" panose="02020603050405020304" pitchFamily="18" charset="0"/>
              </a:rPr>
              <a:t>Create a poll or ask participants to enter their ratings in the chat. </a:t>
            </a:r>
          </a:p>
          <a:p>
            <a:pPr marL="173662" indent="-173662">
              <a:lnSpc>
                <a:spcPct val="100000"/>
              </a:lnSpc>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Allow a moment for them to enter their response. </a:t>
            </a:r>
            <a:endParaRPr lang="en-US" altLang="en-US" dirty="0"/>
          </a:p>
          <a:p>
            <a:pPr marL="173662" indent="-173662">
              <a:lnSpc>
                <a:spcPct val="100000"/>
              </a:lnSpc>
              <a:spcBef>
                <a:spcPts val="0"/>
              </a:spcBef>
              <a:buFont typeface="Arial" panose="020B0604020202020204" pitchFamily="34" charset="0"/>
              <a:buChar char="•"/>
              <a:defRPr/>
            </a:pPr>
            <a:r>
              <a:rPr lang="en-US" altLang="en-US" dirty="0"/>
              <a:t>Use the third talking point to summarize the results of the poll.</a:t>
            </a:r>
          </a:p>
          <a:p>
            <a:pPr marL="635625" lvl="1" indent="-173662">
              <a:spcBef>
                <a:spcPts val="0"/>
              </a:spcBef>
              <a:buFont typeface="Arial" panose="020B0604020202020204" pitchFamily="34" charset="0"/>
              <a:buChar char="•"/>
              <a:defRPr/>
            </a:pPr>
            <a:r>
              <a:rPr lang="en-US" b="1" dirty="0"/>
              <a:t>Example Workbook Dimension 2 Content Alignment Rating: 2 points. </a:t>
            </a:r>
          </a:p>
          <a:p>
            <a:pPr>
              <a:lnSpc>
                <a:spcPct val="100000"/>
              </a:lnSpc>
              <a:spcBef>
                <a:spcPts val="0"/>
              </a:spcBef>
              <a:defRPr/>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A2051C01-7522-4726-BF3A-F87EFF923321}"/>
              </a:ext>
            </a:extLst>
          </p:cNvPr>
          <p:cNvSpPr>
            <a:spLocks noGrp="1" noRot="1" noChangeAspect="1" noChangeArrowheads="1" noTextEdit="1"/>
          </p:cNvSpPr>
          <p:nvPr>
            <p:ph type="sldImg"/>
          </p:nvPr>
        </p:nvSpPr>
        <p:spPr>
          <a:xfrm>
            <a:off x="622300" y="373063"/>
            <a:ext cx="4167188" cy="3124200"/>
          </a:xfrm>
          <a:ln/>
        </p:spPr>
      </p:sp>
      <p:sp>
        <p:nvSpPr>
          <p:cNvPr id="13314" name="Notes Placeholder 2">
            <a:extLst>
              <a:ext uri="{FF2B5EF4-FFF2-40B4-BE49-F238E27FC236}">
                <a16:creationId xmlns:a16="http://schemas.microsoft.com/office/drawing/2014/main" id="{8851B96C-F72C-4372-B9FE-04F354F62BDD}"/>
              </a:ext>
            </a:extLst>
          </p:cNvPr>
          <p:cNvSpPr>
            <a:spLocks noGrp="1"/>
          </p:cNvSpPr>
          <p:nvPr>
            <p:ph type="body" idx="1"/>
          </p:nvPr>
        </p:nvSpPr>
        <p:spPr>
          <a:xfrm>
            <a:off x="374650" y="3802063"/>
            <a:ext cx="5867400" cy="4573587"/>
          </a:xfrm>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Share our evidence and ratings.</a:t>
            </a:r>
          </a:p>
          <a:p>
            <a:pPr marL="633413" lvl="1" indent="-171450">
              <a:lnSpc>
                <a:spcPct val="100000"/>
              </a:lnSpc>
              <a:spcBef>
                <a:spcPts val="0"/>
              </a:spcBef>
              <a:buFont typeface="Arial" panose="020B0604020202020204" pitchFamily="34" charset="0"/>
              <a:buChar char="•"/>
              <a:defRPr/>
            </a:pPr>
            <a:endParaRPr lang="en-US" sz="1100"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3355" indent="-173355">
              <a:spcBef>
                <a:spcPts val="0"/>
              </a:spcBef>
              <a:buFont typeface="Arial" panose="020B0604020202020204" pitchFamily="34" charset="0"/>
              <a:buChar char="•"/>
              <a:defRPr/>
            </a:pPr>
            <a:r>
              <a:rPr lang="en-US" altLang="en-US" sz="1200" dirty="0">
                <a:latin typeface="Times New Roman"/>
                <a:ea typeface="MS PGothic"/>
                <a:cs typeface="Times New Roman"/>
              </a:rPr>
              <a:t>Now let’s compare the individual checks your team decided to give for the criteria in this dimension with those checked in the example. </a:t>
            </a:r>
          </a:p>
          <a:p>
            <a:pPr marL="173355" indent="-173355">
              <a:spcBef>
                <a:spcPts val="0"/>
              </a:spcBef>
              <a:buFont typeface="Arial" panose="020B0604020202020204" pitchFamily="34" charset="0"/>
              <a:buChar char="•"/>
              <a:defRPr/>
            </a:pPr>
            <a:r>
              <a:rPr lang="en-US" altLang="en-US" sz="1200" dirty="0">
                <a:latin typeface="Times New Roman"/>
                <a:ea typeface="MS PGothic"/>
                <a:cs typeface="Times New Roman"/>
              </a:rPr>
              <a:t>Did your team’s checks match those of the example? Or did you check one or more criteria differently?</a:t>
            </a:r>
          </a:p>
          <a:p>
            <a:pPr marL="173355" indent="-173355">
              <a:spcBef>
                <a:spcPts val="0"/>
              </a:spcBef>
              <a:buFont typeface="Arial" panose="020B0604020202020204" pitchFamily="34" charset="0"/>
              <a:buChar char="•"/>
              <a:defRPr/>
            </a:pPr>
            <a:r>
              <a:rPr lang="en-US" altLang="en-US" sz="1200" dirty="0">
                <a:latin typeface="Times New Roman"/>
                <a:ea typeface="MS PGothic"/>
                <a:cs typeface="Times New Roman"/>
              </a:rPr>
              <a:t>Please enter your response in the chat.</a:t>
            </a:r>
            <a:endParaRPr lang="en-US" altLang="en-US" sz="1200" dirty="0"/>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sz="1200" dirty="0">
                <a:latin typeface="Times New Roman" panose="02020603050405020304" pitchFamily="18" charset="0"/>
                <a:cs typeface="Times New Roman" panose="02020603050405020304" pitchFamily="18" charset="0"/>
              </a:rPr>
              <a:t>Create a poll or ask participants to answer in the chat. </a:t>
            </a:r>
          </a:p>
          <a:p>
            <a:pPr marL="171450" indent="-171450">
              <a:spcBef>
                <a:spcPts val="0"/>
              </a:spcBef>
              <a:buFont typeface="Arial" panose="020B0604020202020204" pitchFamily="34" charset="0"/>
              <a:buChar char="•"/>
              <a:defRPr/>
            </a:pPr>
            <a:r>
              <a:rPr lang="en-US" altLang="en-US" sz="1200" dirty="0">
                <a:latin typeface="Times New Roman" panose="02020603050405020304" pitchFamily="18" charset="0"/>
                <a:cs typeface="Times New Roman" panose="02020603050405020304" pitchFamily="18" charset="0"/>
              </a:rPr>
              <a:t>Allow a minute for participants to enter their answer to the poll and then review the results.</a:t>
            </a:r>
          </a:p>
          <a:p>
            <a:pPr marL="171450" indent="-171450">
              <a:spcBef>
                <a:spcPts val="0"/>
              </a:spcBef>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Click to the next slide for a discussion of the substantiations for this dimension.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974394E7-2585-4C1B-97F4-4C1A7E6E32DA}"/>
              </a:ext>
            </a:extLst>
          </p:cNvPr>
          <p:cNvSpPr>
            <a:spLocks noGrp="1" noRot="1" noChangeAspect="1" noChangeArrowheads="1" noTextEdit="1"/>
          </p:cNvSpPr>
          <p:nvPr>
            <p:ph type="sldImg"/>
          </p:nvPr>
        </p:nvSpPr>
        <p:spPr>
          <a:xfrm>
            <a:off x="622300" y="373063"/>
            <a:ext cx="3105150" cy="2328862"/>
          </a:xfrm>
          <a:ln/>
        </p:spPr>
      </p:sp>
      <p:sp>
        <p:nvSpPr>
          <p:cNvPr id="13314" name="Notes Placeholder 2">
            <a:extLst>
              <a:ext uri="{FF2B5EF4-FFF2-40B4-BE49-F238E27FC236}">
                <a16:creationId xmlns:a16="http://schemas.microsoft.com/office/drawing/2014/main" id="{48CE9DA9-CE48-4A0F-8AAF-D4D3B20E6B16}"/>
              </a:ext>
            </a:extLst>
          </p:cNvPr>
          <p:cNvSpPr>
            <a:spLocks noGrp="1"/>
          </p:cNvSpPr>
          <p:nvPr>
            <p:ph type="body" idx="1"/>
          </p:nvPr>
        </p:nvSpPr>
        <p:spPr>
          <a:xfrm>
            <a:off x="527050" y="2963863"/>
            <a:ext cx="5867400" cy="5562600"/>
          </a:xfrm>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Share our evidence and ratings.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Now </a:t>
            </a:r>
            <a:r>
              <a:rPr lang="en-US" dirty="0">
                <a:latin typeface="Times New Roman" panose="02020603050405020304" pitchFamily="18" charset="0"/>
                <a:cs typeface="Times New Roman" panose="02020603050405020304" pitchFamily="18" charset="0"/>
              </a:rPr>
              <a:t>that we’ve compared the rating and checks for this part of the dimension, we want to give you some individual work time. Use this time to </a:t>
            </a:r>
            <a:r>
              <a:rPr lang="en-US" altLang="en-US" dirty="0">
                <a:latin typeface="Times New Roman" panose="02020603050405020304" pitchFamily="18" charset="0"/>
                <a:cs typeface="Times New Roman" panose="02020603050405020304" pitchFamily="18" charset="0"/>
              </a:rPr>
              <a:t>compare your substantiations and summary comments with those in the Example Workbook.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Remember that there can be many “right” answers, but while substantiations may be different, there should be agreement on the general findings and ratings.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We’re going to take 5 minutes for you to compare what you found with those of the Example Workbook.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Take some notes about what you see as the same and different. Then we’ll ask you to share your findings in the chat when we come back together.</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[After work time] Let’s have everyone type one or two sentences in the group chat to describe how your substantiations compared. Feel free to share a specific commonality or difference.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Now let’s hear from a couple of teams about their comparison… </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Use the first four talking points to bring attention to the Example Workbook with substantiations and commentary.</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Pause (5 minutes) for participants to compare and make some notes about what they found.</a:t>
            </a:r>
          </a:p>
          <a:p>
            <a:pPr marL="171450" indent="-171450">
              <a:spcBef>
                <a:spcPts val="0"/>
              </a:spcBef>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Read the last talking point and select one or two states to share verbally. You might select based on a chat statement that needs to be clarified or one that is especially insightful or unique. </a:t>
            </a:r>
          </a:p>
          <a:p>
            <a:pPr>
              <a:spcBef>
                <a:spcPts val="0"/>
              </a:spcBef>
              <a:defRPr/>
            </a:pPr>
            <a:endParaRPr lang="en-US" b="1"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CD480D22-4573-4049-BCE5-A9AEC5715485}"/>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277081B6-355F-422E-A96B-7D1EBDB70CDF}"/>
              </a:ext>
            </a:extLst>
          </p:cNvPr>
          <p:cNvSpPr>
            <a:spLocks noGrp="1"/>
          </p:cNvSpPr>
          <p:nvPr>
            <p:ph type="body" idx="1"/>
          </p:nvPr>
        </p:nvSpPr>
        <p:spPr>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Move participants’ attention to the EL Support Criteria.</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endParaRPr lang="en-US" altLang="en-US" b="1"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23162DFD-BC71-4C38-8DAA-B5FABFAD9375}"/>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A5303970-837F-4D75-BCF0-BF726EDA5CF2}"/>
              </a:ext>
            </a:extLst>
          </p:cNvPr>
          <p:cNvSpPr>
            <a:spLocks noGrp="1"/>
          </p:cNvSpPr>
          <p:nvPr>
            <p:ph type="body" idx="1"/>
          </p:nvPr>
        </p:nvSpPr>
        <p:spPr>
          <a:ln w="9525"/>
        </p:spPr>
        <p:txBody>
          <a:bodyPr/>
          <a:lstStyle/>
          <a:p>
            <a:pPr>
              <a:defRPr/>
            </a:pPr>
            <a:r>
              <a:rPr lang="en-US" altLang="en-US" b="1" dirty="0"/>
              <a:t>Big idea: </a:t>
            </a:r>
            <a:r>
              <a:rPr lang="en-US" altLang="en-US" dirty="0"/>
              <a:t>In this case, there are three EL support criteria. Two are connected to building knowledge. These are connected to helping English learners grow their English vocabulary.</a:t>
            </a:r>
          </a:p>
          <a:p>
            <a:pPr>
              <a:defRPr/>
            </a:pPr>
            <a:endParaRPr lang="en-US" altLang="en-US" dirty="0"/>
          </a:p>
          <a:p>
            <a:pPr>
              <a:spcBef>
                <a:spcPts val="0"/>
              </a:spcBef>
              <a:defRPr/>
            </a:pPr>
            <a:r>
              <a:rPr lang="en-US" altLang="en-US" b="1" dirty="0"/>
              <a:t>Facilitator talking points:</a:t>
            </a:r>
          </a:p>
          <a:p>
            <a:pPr marL="171450" indent="-171450">
              <a:spcBef>
                <a:spcPts val="0"/>
              </a:spcBef>
              <a:buFont typeface="Arial" panose="020B0604020202020204" pitchFamily="34" charset="0"/>
              <a:buChar char="•"/>
              <a:defRPr/>
            </a:pPr>
            <a:r>
              <a:rPr lang="en-US" altLang="en-US" dirty="0"/>
              <a:t>English learners benefit from having more than one modality to learn the definitions of new English words. </a:t>
            </a:r>
          </a:p>
          <a:p>
            <a:pPr marL="171450" indent="-171450">
              <a:spcBef>
                <a:spcPts val="0"/>
              </a:spcBef>
              <a:buFont typeface="Arial" panose="020B0604020202020204" pitchFamily="34" charset="0"/>
              <a:buChar char="•"/>
              <a:defRPr/>
            </a:pPr>
            <a:r>
              <a:rPr lang="en-US" altLang="en-US" dirty="0"/>
              <a:t>An easy-to-read dictionary can provide another mode to review a word the instructor might have talked about fairly quickly.</a:t>
            </a:r>
          </a:p>
          <a:p>
            <a:pPr marL="171450" indent="-171450">
              <a:spcBef>
                <a:spcPts val="0"/>
              </a:spcBef>
              <a:buFont typeface="Arial" panose="020B0604020202020204" pitchFamily="34" charset="0"/>
              <a:buChar char="•"/>
              <a:defRPr/>
            </a:pPr>
            <a:r>
              <a:rPr lang="en-US" altLang="en-US" dirty="0"/>
              <a:t>English learners have another language to draw on, one they are still more comfortable and conversant in. </a:t>
            </a:r>
          </a:p>
          <a:p>
            <a:pPr marL="171450" indent="-171450">
              <a:spcBef>
                <a:spcPts val="0"/>
              </a:spcBef>
              <a:buFont typeface="Arial" panose="020B0604020202020204" pitchFamily="34" charset="0"/>
              <a:buChar char="•"/>
              <a:defRPr/>
            </a:pPr>
            <a:r>
              <a:rPr lang="en-US" altLang="en-US" dirty="0"/>
              <a:t>It makes sense to use that native language as a tool to develop and cement vocabulary knowledge in English whenever possible. </a:t>
            </a:r>
          </a:p>
          <a:p>
            <a:pPr marL="171450" indent="-171450">
              <a:spcBef>
                <a:spcPts val="0"/>
              </a:spcBef>
              <a:buFont typeface="Arial" panose="020B0604020202020204" pitchFamily="34" charset="0"/>
              <a:buChar char="•"/>
              <a:defRPr/>
            </a:pPr>
            <a:r>
              <a:rPr lang="en-US" sz="1200" kern="1200">
                <a:solidFill>
                  <a:schemeClr val="tx1"/>
                </a:solidFill>
                <a:effectLst/>
                <a:latin typeface="Times New Roman" pitchFamily="-109" charset="0"/>
                <a:ea typeface="MS PGothic" panose="020B0600070205080204" pitchFamily="34" charset="-128"/>
                <a:cs typeface="MS PGothic" charset="0"/>
              </a:rPr>
              <a:t>In your workbooks, there are guiding questions to help ensure your understanding and enrich your discussions of the EL Support criteria.</a:t>
            </a:r>
            <a:r>
              <a:rPr lang="en-US">
                <a:effectLst/>
              </a:rPr>
              <a:t> </a:t>
            </a:r>
            <a:endParaRPr lang="en-US" altLang="en-US" dirty="0"/>
          </a:p>
          <a:p>
            <a:pPr>
              <a:defRPr/>
            </a:pPr>
            <a:endParaRPr lang="en-US" altLang="en-US" dirty="0">
              <a:latin typeface="Times New Roman" panose="02020603050405020304" pitchFamily="18" charset="0"/>
            </a:endParaRPr>
          </a:p>
          <a:p>
            <a:pPr>
              <a:defRPr/>
            </a:pPr>
            <a:r>
              <a:rPr lang="en-US" altLang="en-US" b="1" dirty="0">
                <a:latin typeface="Times New Roman" panose="02020603050405020304" pitchFamily="18" charset="0"/>
                <a:cs typeface="Times New Roman" panose="02020603050405020304" pitchFamily="18" charset="0"/>
              </a:rPr>
              <a:t>Facilitator notes:</a:t>
            </a:r>
          </a:p>
          <a:p>
            <a:pPr>
              <a:buFont typeface="Arial" panose="020B0604020202020204" pitchFamily="34" charset="0"/>
              <a:buNone/>
              <a:defRPr/>
            </a:pPr>
            <a:endParaRPr lang="en-US" altLang="en-US" dirty="0">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C538DE72-BE57-4433-8D1D-8123566861A6}"/>
              </a:ext>
            </a:extLst>
          </p:cNvPr>
          <p:cNvSpPr>
            <a:spLocks noGrp="1" noRot="1" noChangeAspect="1" noChangeArrowheads="1" noTextEdit="1"/>
          </p:cNvSpPr>
          <p:nvPr>
            <p:ph type="sldImg"/>
          </p:nvPr>
        </p:nvSpPr>
        <p:spPr>
          <a:xfrm>
            <a:off x="603250" y="373063"/>
            <a:ext cx="3230563" cy="2422525"/>
          </a:xfrm>
          <a:ln/>
        </p:spPr>
      </p:sp>
      <p:sp>
        <p:nvSpPr>
          <p:cNvPr id="3" name="Notes Placeholder 2">
            <a:extLst>
              <a:ext uri="{FF2B5EF4-FFF2-40B4-BE49-F238E27FC236}">
                <a16:creationId xmlns:a16="http://schemas.microsoft.com/office/drawing/2014/main" id="{5EC84835-34CD-497A-BA26-50DDEE24EC4D}"/>
              </a:ext>
            </a:extLst>
          </p:cNvPr>
          <p:cNvSpPr>
            <a:spLocks noGrp="1"/>
          </p:cNvSpPr>
          <p:nvPr>
            <p:ph type="body" idx="1"/>
          </p:nvPr>
        </p:nvSpPr>
        <p:spPr>
          <a:xfrm>
            <a:off x="538163" y="2887663"/>
            <a:ext cx="5791200" cy="5257800"/>
          </a:xfrm>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Prepare participants to use the rating system for this dimension. They have seen this scale before. </a:t>
            </a: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As you search and record substantiation of your evidence, as a team, you will be asked to rate the dimension and provide summary comments.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This is a reminder of the rating system we use for rating the dimension against its EL support criteria.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By now you know how to recognize the difference between “most,” “some,” and “few.” Your professional judgment will be an important part of your team discussion and final decision. Ask yourself, “How crucial are the missing </a:t>
            </a:r>
            <a:r>
              <a:rPr lang="en-US" altLang="en-US" sz="1100" dirty="0"/>
              <a:t>components</a:t>
            </a:r>
            <a:r>
              <a:rPr lang="en-US" altLang="en-US" sz="1100" dirty="0">
                <a:latin typeface="Times New Roman" panose="02020603050405020304" pitchFamily="18" charset="0"/>
                <a:cs typeface="Times New Roman" panose="02020603050405020304" pitchFamily="18" charset="0"/>
              </a:rPr>
              <a:t>? Can the gaps be easily filled by an instructor? Can a simple revision to the curriculum improve its alignment with the criteria?“</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You will consider the EL support criteria for Dimension 2 in addition to the asterisked content criteria #1-#4.</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Remember that it is possible to award the curriculum with a 2 rating even when there are ways it could be better. In addition to key points about your decision, comments and suggestions for improvement should be recorded in Summary Comments.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Don’t forget to keep a record of how you came to the rating decision. Record key points in your decision under “Summary Comments” in the Participant Workbook.</a:t>
            </a:r>
          </a:p>
          <a:p>
            <a:pPr>
              <a:lnSpc>
                <a:spcPct val="100000"/>
              </a:lnSpc>
              <a:spcBef>
                <a:spcPts val="0"/>
              </a:spcBef>
              <a:buFont typeface="Arial" panose="020B0604020202020204" pitchFamily="34" charset="0"/>
              <a:buNone/>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Review the rating descriptors and use the talking points to remind participants of how the rating system will work.</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For coaches: some participants might want to quantify the ratings, like “at least 90%” or “more than 60% of the lessons,” for example. Resist that temptation. After they look through the materials, they will begin to see how the differences are revealed through their discussion of the evidence.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With the last talking point, remind participants to take notes along the way for their summary comments.</a:t>
            </a:r>
          </a:p>
          <a:p>
            <a:pPr>
              <a:lnSpc>
                <a:spcPct val="100000"/>
              </a:lnSpc>
              <a:defRPr/>
            </a:pPr>
            <a:endParaRPr lang="en-US" sz="11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3FFA301E-A58B-4770-B8B7-01B94B071B8E}"/>
              </a:ext>
            </a:extLst>
          </p:cNvPr>
          <p:cNvSpPr>
            <a:spLocks noGrp="1" noRot="1" noChangeAspect="1" noChangeArrowheads="1" noTextEdit="1"/>
          </p:cNvSpPr>
          <p:nvPr>
            <p:ph type="sldImg"/>
          </p:nvPr>
        </p:nvSpPr>
        <p:spPr>
          <a:ln/>
        </p:spPr>
      </p:sp>
      <p:sp>
        <p:nvSpPr>
          <p:cNvPr id="9218" name="Rectangle 3">
            <a:extLst>
              <a:ext uri="{FF2B5EF4-FFF2-40B4-BE49-F238E27FC236}">
                <a16:creationId xmlns:a16="http://schemas.microsoft.com/office/drawing/2014/main" id="{55A64052-438E-421A-A005-D132226241B2}"/>
              </a:ext>
            </a:extLst>
          </p:cNvPr>
          <p:cNvSpPr>
            <a:spLocks noGrp="1" noChangeArrowheads="1"/>
          </p:cNvSpPr>
          <p:nvPr>
            <p:ph type="body" idx="1"/>
          </p:nvPr>
        </p:nvSpPr>
        <p:spPr>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Provide directions for applying Dimension 2 EL support criteria to the model curriculum.</a:t>
            </a:r>
            <a:endParaRPr lang="en-US" altLang="en-US" b="1" dirty="0">
              <a:latin typeface="Times New Roman" panose="02020603050405020304" pitchFamily="18" charset="0"/>
              <a:cs typeface="Times New Roman" panose="02020603050405020304" pitchFamily="18" charset="0"/>
            </a:endParaRP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You’re going to look in the Participant Workbook for Dimension 2 EL supports. Then see if you feel that the materials are supportive of ELs in this dimension of building academic language. </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altLang="en-US" sz="1200" dirty="0">
                <a:latin typeface="Times New Roman" panose="02020603050405020304" pitchFamily="18" charset="0"/>
                <a:cs typeface="Times New Roman" panose="02020603050405020304" pitchFamily="18" charset="0"/>
              </a:rPr>
              <a:t>Here are your instructions for the breakout time. </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altLang="en-US" dirty="0">
                <a:latin typeface="Times New Roman" panose="02020603050405020304" pitchFamily="18" charset="0"/>
                <a:cs typeface="Times New Roman" panose="02020603050405020304" pitchFamily="18" charset="0"/>
              </a:rPr>
              <a:t>When we come back together, we will get to see the filled-in Example Workbook. Keep in mind that we will ask you to compare your rating, checks, substantiations, and comments with the example. Then we’ll ask a couple of teams to share their findings. Choose a reporter and be prepared for that.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Remember that all the content criteria for Dimension 2 were asterisked (*), so consider that evidence before you rate.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Don’t worry if you don’t get through all the EL supports in the work time given.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We will be able to discuss our findings back in the whole-group gathering.</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200" dirty="0">
                <a:latin typeface="Times New Roman" panose="02020603050405020304" pitchFamily="18" charset="0"/>
                <a:cs typeface="Times New Roman" panose="02020603050405020304" pitchFamily="18" charset="0"/>
              </a:rPr>
              <a:t>Read the first two talking points and then the instructions for the breakout time. </a:t>
            </a:r>
          </a:p>
          <a:p>
            <a:pPr marL="171450" indent="-171450">
              <a:lnSpc>
                <a:spcPct val="100000"/>
              </a:lnSpc>
              <a:spcBef>
                <a:spcPts val="0"/>
              </a:spcBef>
              <a:buFont typeface="Arial" panose="020B0604020202020204" pitchFamily="34" charset="0"/>
              <a:buChar char="•"/>
              <a:defRPr/>
            </a:pPr>
            <a:r>
              <a:rPr lang="en-US" altLang="en-US" sz="1200" dirty="0">
                <a:latin typeface="Times New Roman" panose="02020603050405020304" pitchFamily="18" charset="0"/>
                <a:cs typeface="Times New Roman" panose="02020603050405020304" pitchFamily="18" charset="0"/>
              </a:rPr>
              <a:t>Read the third talking point. Remind them that they will be asked both poll questions and chat questions about comparisons between their responses and the Example Workbook. </a:t>
            </a:r>
          </a:p>
          <a:p>
            <a:pPr marL="171450" indent="-171450">
              <a:lnSpc>
                <a:spcPct val="100000"/>
              </a:lnSpc>
              <a:spcBef>
                <a:spcPts val="0"/>
              </a:spcBef>
              <a:buFont typeface="Arial" panose="020B0604020202020204" pitchFamily="34" charset="0"/>
              <a:buChar char="•"/>
              <a:defRPr/>
            </a:pPr>
            <a:r>
              <a:rPr lang="en-US" altLang="en-US" sz="1200" dirty="0">
                <a:latin typeface="Times New Roman" panose="02020603050405020304" pitchFamily="18" charset="0"/>
                <a:cs typeface="Times New Roman" panose="02020603050405020304" pitchFamily="18" charset="0"/>
              </a:rPr>
              <a:t>Check to make sure the instructions are clear. Click to the next slide for a list of the materials participants will need for the breakout.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BB3D8272-52A5-4DD9-AD4F-C936307441CE}"/>
              </a:ext>
            </a:extLst>
          </p:cNvPr>
          <p:cNvSpPr>
            <a:spLocks noGrp="1" noRot="1" noChangeAspect="1" noChangeArrowheads="1" noTextEdit="1"/>
          </p:cNvSpPr>
          <p:nvPr>
            <p:ph type="sldImg"/>
          </p:nvPr>
        </p:nvSpPr>
        <p:spPr>
          <a:ln/>
        </p:spPr>
      </p:sp>
      <p:sp>
        <p:nvSpPr>
          <p:cNvPr id="9218" name="Rectangle 3">
            <a:extLst>
              <a:ext uri="{FF2B5EF4-FFF2-40B4-BE49-F238E27FC236}">
                <a16:creationId xmlns:a16="http://schemas.microsoft.com/office/drawing/2014/main" id="{C4A616F2-C204-480B-A054-BAF24383614A}"/>
              </a:ext>
            </a:extLst>
          </p:cNvPr>
          <p:cNvSpPr>
            <a:spLocks noGrp="1" noChangeArrowheads="1"/>
          </p:cNvSpPr>
          <p:nvPr>
            <p:ph type="body" idx="1"/>
          </p:nvPr>
        </p:nvSpPr>
        <p:spPr>
          <a:ln w="9525"/>
        </p:spPr>
        <p:txBody>
          <a:bodyPr/>
          <a:lstStyle/>
          <a:p>
            <a:pPr>
              <a:defRPr/>
            </a:pPr>
            <a:r>
              <a:rPr lang="en-US" altLang="en-US" b="1" dirty="0">
                <a:latin typeface="Times New Roman" panose="02020603050405020304" pitchFamily="18" charset="0"/>
              </a:rPr>
              <a:t>Big idea: </a:t>
            </a:r>
            <a:r>
              <a:rPr lang="en-US" altLang="en-US" dirty="0">
                <a:latin typeface="Times New Roman" panose="02020603050405020304" pitchFamily="18" charset="0"/>
              </a:rPr>
              <a:t>These two resources will provide all the evidence you will need to substantiate your findings for Dimension 2 English learner supports. </a:t>
            </a:r>
            <a:endParaRPr lang="en-US" altLang="en-US" b="1" dirty="0">
              <a:latin typeface="Times New Roman" panose="02020603050405020304" pitchFamily="18" charset="0"/>
            </a:endParaRPr>
          </a:p>
          <a:p>
            <a:pPr>
              <a:defRPr/>
            </a:pPr>
            <a:endParaRPr lang="en-US" altLang="en-US" b="1" dirty="0">
              <a:latin typeface="Times New Roman" panose="02020603050405020304" pitchFamily="18" charset="0"/>
            </a:endParaRPr>
          </a:p>
          <a:p>
            <a:pPr>
              <a:defRPr/>
            </a:pPr>
            <a:r>
              <a:rPr lang="en-US" altLang="en-US" b="1" dirty="0">
                <a:latin typeface="Times New Roman" panose="02020603050405020304" pitchFamily="18" charset="0"/>
              </a:rPr>
              <a:t>Facilitator talking points:</a:t>
            </a:r>
          </a:p>
          <a:p>
            <a:pPr>
              <a:spcBef>
                <a:spcPts val="0"/>
              </a:spcBef>
              <a:defRPr/>
            </a:pPr>
            <a:endParaRPr lang="en-US" altLang="en-US" b="1" dirty="0"/>
          </a:p>
          <a:p>
            <a:pPr>
              <a:spcBef>
                <a:spcPts val="0"/>
              </a:spcBef>
              <a:defRPr/>
            </a:pPr>
            <a:r>
              <a:rPr lang="en-US" altLang="en-US" b="1" dirty="0"/>
              <a:t>Facilitator notes:</a:t>
            </a:r>
          </a:p>
          <a:p>
            <a:pPr>
              <a:defRPr/>
            </a:pPr>
            <a:endParaRPr lang="en-US" altLang="en-US" dirty="0">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9C230A59-5F8B-4A34-AB8B-89B343349B3F}"/>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16454455-2E96-49F0-A4B8-582035106E37}"/>
              </a:ext>
            </a:extLst>
          </p:cNvPr>
          <p:cNvSpPr>
            <a:spLocks noGrp="1"/>
          </p:cNvSpPr>
          <p:nvPr>
            <p:ph type="body" idx="1"/>
          </p:nvPr>
        </p:nvSpPr>
        <p:spPr>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Bring state teams back together and debrief the work session.</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t>Click on this slide before breakout groups return to the main room.</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80F7D5C3-723F-46C7-8258-26D61A06795F}"/>
              </a:ext>
            </a:extLst>
          </p:cNvPr>
          <p:cNvSpPr>
            <a:spLocks noGrp="1" noRot="1" noChangeAspect="1" noChangeArrowheads="1" noTextEdit="1"/>
          </p:cNvSpPr>
          <p:nvPr>
            <p:ph type="sldImg"/>
          </p:nvPr>
        </p:nvSpPr>
        <p:spPr>
          <a:xfrm>
            <a:off x="603250" y="449263"/>
            <a:ext cx="4144963" cy="3108325"/>
          </a:xfrm>
          <a:ln/>
        </p:spPr>
      </p:sp>
      <p:sp>
        <p:nvSpPr>
          <p:cNvPr id="3" name="Notes Placeholder 2">
            <a:extLst>
              <a:ext uri="{FF2B5EF4-FFF2-40B4-BE49-F238E27FC236}">
                <a16:creationId xmlns:a16="http://schemas.microsoft.com/office/drawing/2014/main" id="{68708C2B-B182-48D6-936E-F999A494D19C}"/>
              </a:ext>
            </a:extLst>
          </p:cNvPr>
          <p:cNvSpPr>
            <a:spLocks noGrp="1"/>
          </p:cNvSpPr>
          <p:nvPr>
            <p:ph type="body" idx="1"/>
          </p:nvPr>
        </p:nvSpPr>
        <p:spPr>
          <a:xfrm>
            <a:off x="527050" y="3878263"/>
            <a:ext cx="5486400" cy="4648200"/>
          </a:xfrm>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Share everyone’s rating of Dimension 2 EL supports.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endParaRPr lang="en-US" altLang="en-US" dirty="0">
              <a:latin typeface="Times New Roman" panose="02020603050405020304" pitchFamily="18" charset="0"/>
              <a:cs typeface="Times New Roman" panose="02020603050405020304" pitchFamily="18" charset="0"/>
            </a:endParaRPr>
          </a:p>
          <a:p>
            <a:pPr marL="173355" indent="-173355">
              <a:spcBef>
                <a:spcPts val="0"/>
              </a:spcBef>
              <a:buFont typeface="Arial" panose="020B0604020202020204" pitchFamily="34" charset="0"/>
              <a:buChar char="•"/>
              <a:defRPr/>
            </a:pPr>
            <a:r>
              <a:rPr lang="en-US" altLang="en-US" dirty="0">
                <a:latin typeface="Times New Roman"/>
                <a:ea typeface="MS PGothic"/>
                <a:cs typeface="Times New Roman"/>
              </a:rPr>
              <a:t>Now that you’ve had a chance to find evidence for the EL supports, let’s see if we agree on the ratings. </a:t>
            </a:r>
          </a:p>
          <a:p>
            <a:pPr marL="173662" indent="-173662">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Use the chat box to enter your team’s rating for Dimension 2 EL supports. </a:t>
            </a:r>
          </a:p>
          <a:p>
            <a:pPr marL="173662" indent="-173662">
              <a:spcBef>
                <a:spcPts val="0"/>
              </a:spcBef>
              <a:buFont typeface="Arial" panose="020B0604020202020204" pitchFamily="34" charset="0"/>
              <a:buChar char="•"/>
              <a:defRPr/>
            </a:pPr>
            <a:r>
              <a:rPr lang="en-US" altLang="en-US" dirty="0"/>
              <a:t>Let’s see how your ratings compare with the example review.</a:t>
            </a:r>
          </a:p>
          <a:p>
            <a:pPr marL="173662" indent="-173662">
              <a:spcBef>
                <a:spcPts val="0"/>
              </a:spcBef>
              <a:buFont typeface="Arial" panose="020B0604020202020204" pitchFamily="34" charset="0"/>
              <a:buChar char="•"/>
              <a:defRPr/>
            </a:pPr>
            <a:endParaRPr lang="en-US" altLang="en-US" dirty="0"/>
          </a:p>
          <a:p>
            <a:pPr marL="173662" indent="-173662">
              <a:spcBef>
                <a:spcPts val="0"/>
              </a:spcBef>
              <a:buFont typeface="Arial" panose="020B0604020202020204" pitchFamily="34" charset="0"/>
              <a:buChar char="•"/>
              <a:defRPr/>
            </a:pPr>
            <a:endParaRPr lang="en-US" altLang="en-US" b="1" dirty="0">
              <a:latin typeface="Times New Roman" panose="02020603050405020304" pitchFamily="18" charset="0"/>
              <a:cs typeface="Times New Roman" panose="02020603050405020304" pitchFamily="18" charset="0"/>
            </a:endParaRPr>
          </a:p>
          <a:p>
            <a:pPr>
              <a:spcBef>
                <a:spcPts val="0"/>
              </a:spcBef>
              <a:buFont typeface="Arial" panose="020B0604020202020204" pitchFamily="34" charset="0"/>
              <a:buNone/>
              <a:defRPr/>
            </a:pPr>
            <a:r>
              <a:rPr lang="en-US" altLang="en-US" b="1" dirty="0">
                <a:latin typeface="Times New Roman" panose="02020603050405020304" pitchFamily="18" charset="0"/>
                <a:cs typeface="Times New Roman" panose="02020603050405020304" pitchFamily="18" charset="0"/>
              </a:rPr>
              <a:t>Facilitator notes:</a:t>
            </a:r>
          </a:p>
          <a:p>
            <a:pPr marL="173662" indent="-173662">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Briefly review the dimension rating and then read the first talking point. </a:t>
            </a:r>
          </a:p>
          <a:p>
            <a:pPr marL="173662" indent="-173662">
              <a:lnSpc>
                <a:spcPct val="100000"/>
              </a:lnSpc>
              <a:spcBef>
                <a:spcPts val="0"/>
              </a:spcBef>
              <a:buFont typeface="Arial" panose="020B0604020202020204" pitchFamily="34" charset="0"/>
              <a:buChar char="•"/>
              <a:defRPr/>
            </a:pPr>
            <a:r>
              <a:rPr lang="en-US" altLang="en-US" dirty="0">
                <a:latin typeface="Times New Roman" panose="02020603050405020304" pitchFamily="18" charset="0"/>
              </a:rPr>
              <a:t>Create a poll or ask participants to enter their ratings in the chat. </a:t>
            </a:r>
          </a:p>
          <a:p>
            <a:pPr marL="173662" indent="-173662">
              <a:lnSpc>
                <a:spcPct val="100000"/>
              </a:lnSpc>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Allow a moment for them to enter their response. </a:t>
            </a:r>
            <a:endParaRPr lang="en-US" altLang="en-US" dirty="0"/>
          </a:p>
          <a:p>
            <a:pPr marL="173662" marR="0" lvl="0" indent="-173662" algn="l" defTabSz="923925" rtl="0" eaLnBrk="0" fontAlgn="base" latinLnBrk="0" hangingPunct="0">
              <a:lnSpc>
                <a:spcPct val="90000"/>
              </a:lnSpc>
              <a:spcBef>
                <a:spcPts val="0"/>
              </a:spcBef>
              <a:spcAft>
                <a:spcPct val="0"/>
              </a:spcAft>
              <a:buClrTx/>
              <a:buSzTx/>
              <a:buFont typeface="Arial" panose="020B0604020202020204" pitchFamily="34" charset="0"/>
              <a:buChar char="•"/>
              <a:tabLst/>
              <a:defRPr/>
            </a:pPr>
            <a:r>
              <a:rPr lang="en-US" sz="1200" kern="1200" dirty="0">
                <a:solidFill>
                  <a:schemeClr val="tx1"/>
                </a:solidFill>
                <a:effectLst/>
                <a:latin typeface="Times New Roman" pitchFamily="-109" charset="0"/>
                <a:ea typeface="MS PGothic" panose="020B0600070205080204" pitchFamily="34" charset="-128"/>
                <a:cs typeface="MS PGothic" charset="0"/>
              </a:rPr>
              <a:t>Use the third talking point to summarize the results of the poll. </a:t>
            </a:r>
            <a:r>
              <a:rPr lang="en-US" altLang="en-US" dirty="0">
                <a:latin typeface="Times New Roman" panose="02020603050405020304" pitchFamily="18" charset="0"/>
                <a:cs typeface="Times New Roman" panose="02020603050405020304" pitchFamily="18" charset="0"/>
              </a:rPr>
              <a:t>[With the next slide participants will compare the sample with their own substantiations.]  </a:t>
            </a:r>
          </a:p>
          <a:p>
            <a:pPr marL="635625" lvl="1" indent="-173662">
              <a:spcBef>
                <a:spcPts val="0"/>
              </a:spcBef>
              <a:buFont typeface="Arial" panose="020B0604020202020204" pitchFamily="34" charset="0"/>
              <a:buChar char="•"/>
              <a:defRPr/>
            </a:pPr>
            <a:r>
              <a:rPr lang="en-US" b="1" dirty="0">
                <a:latin typeface="Times New Roman" panose="02020603050405020304" pitchFamily="18" charset="0"/>
                <a:cs typeface="Times New Roman" panose="02020603050405020304" pitchFamily="18" charset="0"/>
              </a:rPr>
              <a:t>Example Workbook Dimension 2 EL Supports Rating: 2 points</a:t>
            </a:r>
          </a:p>
          <a:p>
            <a:pPr>
              <a:spcBef>
                <a:spcPts val="0"/>
              </a:spcBef>
              <a:defRPr/>
            </a:pPr>
            <a:endParaRPr lang="en-US"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a:extLst>
              <a:ext uri="{FF2B5EF4-FFF2-40B4-BE49-F238E27FC236}">
                <a16:creationId xmlns:a16="http://schemas.microsoft.com/office/drawing/2014/main" id="{4D7E8F5B-CDC5-497B-A17B-70F448F95E0B}"/>
              </a:ext>
            </a:extLst>
          </p:cNvPr>
          <p:cNvSpPr>
            <a:spLocks noGrp="1" noRot="1" noChangeAspect="1" noChangeArrowheads="1" noTextEdit="1"/>
          </p:cNvSpPr>
          <p:nvPr>
            <p:ph type="sldImg"/>
          </p:nvPr>
        </p:nvSpPr>
        <p:spPr>
          <a:ln/>
        </p:spPr>
      </p:sp>
      <p:sp>
        <p:nvSpPr>
          <p:cNvPr id="9218" name="Rectangle 3">
            <a:extLst>
              <a:ext uri="{FF2B5EF4-FFF2-40B4-BE49-F238E27FC236}">
                <a16:creationId xmlns:a16="http://schemas.microsoft.com/office/drawing/2014/main" id="{06DA6FB7-D86C-491D-B896-8A50BA09863B}"/>
              </a:ext>
            </a:extLst>
          </p:cNvPr>
          <p:cNvSpPr>
            <a:spLocks noGrp="1" noChangeArrowheads="1"/>
          </p:cNvSpPr>
          <p:nvPr>
            <p:ph type="body" idx="1"/>
          </p:nvPr>
        </p:nvSpPr>
        <p:spPr>
          <a:ln w="9525"/>
        </p:spPr>
        <p:txBody>
          <a:bodyPr/>
          <a:lstStyle/>
          <a:p>
            <a:pPr>
              <a:spcBef>
                <a:spcPts val="0"/>
              </a:spcBef>
              <a:defRPr/>
            </a:pPr>
            <a:r>
              <a:rPr lang="en-US" altLang="en-US" b="1" dirty="0"/>
              <a:t>Big idea: </a:t>
            </a:r>
            <a:r>
              <a:rPr lang="en-US" altLang="en-US" dirty="0"/>
              <a:t>Get a pulse check for</a:t>
            </a:r>
            <a:r>
              <a:rPr lang="en-US" altLang="en-US" b="1" dirty="0"/>
              <a:t> </a:t>
            </a:r>
            <a:r>
              <a:rPr lang="en-US" altLang="en-US" dirty="0"/>
              <a:t>how the participants are feeling after their first work on their own curricular materials. This also serves to review how the chat feature will be used during the virtual training sessions.</a:t>
            </a:r>
          </a:p>
          <a:p>
            <a:pPr>
              <a:spcBef>
                <a:spcPts val="0"/>
              </a:spcBef>
              <a:defRPr/>
            </a:pPr>
            <a:endParaRPr lang="en-US" altLang="en-US" b="1" dirty="0"/>
          </a:p>
          <a:p>
            <a:pPr>
              <a:spcBef>
                <a:spcPts val="0"/>
              </a:spcBef>
              <a:defRPr/>
            </a:pPr>
            <a:r>
              <a:rPr lang="en-US" altLang="en-US" b="1" dirty="0"/>
              <a:t>Facilitator talking points: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Everyone take about 2 minutes to type in the group chat, but don’t hit “enter” until I tell you to. We want everyone’s chats to happen at once so we can scroll through and see what everyone is thinking. </a:t>
            </a:r>
          </a:p>
          <a:p>
            <a:pPr marL="171450" indent="-171450">
              <a:spcBef>
                <a:spcPts val="0"/>
              </a:spcBef>
              <a:buFont typeface="Arial" panose="020B0604020202020204" pitchFamily="34" charset="0"/>
              <a:buChar char="•"/>
              <a:defRPr/>
            </a:pPr>
            <a:r>
              <a:rPr lang="en-US" altLang="en-US" dirty="0">
                <a:latin typeface="Times New Roman"/>
                <a:ea typeface="MS PGothic"/>
                <a:cs typeface="Times New Roman"/>
              </a:rPr>
              <a:t>OK, everyone can hit “enter” and read through all the responses. </a:t>
            </a:r>
            <a:endParaRPr lang="en-US" altLang="en-US" dirty="0">
              <a:latin typeface="Times New Roman" panose="02020603050405020304" pitchFamily="18" charset="0"/>
              <a:cs typeface="Times New Roman" panose="02020603050405020304" pitchFamily="18" charset="0"/>
            </a:endParaRPr>
          </a:p>
          <a:p>
            <a:pPr>
              <a:spcBef>
                <a:spcPts val="0"/>
              </a:spcBef>
              <a:defRPr/>
            </a:pPr>
            <a:endParaRPr lang="en-US" altLang="en-US" b="1" dirty="0"/>
          </a:p>
          <a:p>
            <a:pPr>
              <a:spcBef>
                <a:spcPts val="0"/>
              </a:spcBef>
              <a:defRPr/>
            </a:pPr>
            <a:r>
              <a:rPr lang="en-US" altLang="en-US" b="1" dirty="0"/>
              <a:t>Facilitator notes:</a:t>
            </a:r>
          </a:p>
          <a:p>
            <a:pPr marL="171450" indent="-171450">
              <a:buFont typeface="Arial" panose="020B0604020202020204" pitchFamily="34" charset="0"/>
              <a:buChar char="•"/>
              <a:defRPr/>
            </a:pPr>
            <a:r>
              <a:rPr lang="en-US" altLang="en-US" dirty="0"/>
              <a:t>Give a minute or two for people to join and respond to both parts of the prompt.</a:t>
            </a:r>
            <a:endParaRPr lang="en-US" altLang="en-US" dirty="0">
              <a:latin typeface="Times New Roman" panose="02020603050405020304" pitchFamily="18" charset="0"/>
            </a:endParaRPr>
          </a:p>
          <a:p>
            <a:pPr>
              <a:defRPr/>
            </a:pPr>
            <a:endParaRPr lang="en-US" altLang="en-US" dirty="0">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89FE20AA-AADF-4874-A242-7BA5EDCEC175}"/>
              </a:ext>
            </a:extLst>
          </p:cNvPr>
          <p:cNvSpPr>
            <a:spLocks noGrp="1" noRot="1" noChangeAspect="1" noChangeArrowheads="1" noTextEdit="1"/>
          </p:cNvSpPr>
          <p:nvPr>
            <p:ph type="sldImg"/>
          </p:nvPr>
        </p:nvSpPr>
        <p:spPr>
          <a:xfrm>
            <a:off x="622300" y="373063"/>
            <a:ext cx="3105150" cy="2328862"/>
          </a:xfrm>
          <a:ln/>
        </p:spPr>
      </p:sp>
      <p:sp>
        <p:nvSpPr>
          <p:cNvPr id="13314" name="Notes Placeholder 2">
            <a:extLst>
              <a:ext uri="{FF2B5EF4-FFF2-40B4-BE49-F238E27FC236}">
                <a16:creationId xmlns:a16="http://schemas.microsoft.com/office/drawing/2014/main" id="{FE9F9EBE-A041-4DB4-BF04-95DB43D9BE18}"/>
              </a:ext>
            </a:extLst>
          </p:cNvPr>
          <p:cNvSpPr>
            <a:spLocks noGrp="1"/>
          </p:cNvSpPr>
          <p:nvPr>
            <p:ph type="body" idx="1"/>
          </p:nvPr>
        </p:nvSpPr>
        <p:spPr>
          <a:xfrm>
            <a:off x="527050" y="2963863"/>
            <a:ext cx="5867400" cy="5562600"/>
          </a:xfrm>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Share our evidence and ratings.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3355" indent="-173355">
              <a:spcBef>
                <a:spcPts val="0"/>
              </a:spcBef>
              <a:buFont typeface="Arial" panose="020B0604020202020204" pitchFamily="34" charset="0"/>
              <a:buChar char="•"/>
              <a:defRPr/>
            </a:pPr>
            <a:r>
              <a:rPr lang="en-US" altLang="en-US" sz="1200" dirty="0">
                <a:latin typeface="Times New Roman"/>
                <a:ea typeface="MS PGothic"/>
                <a:cs typeface="Times New Roman"/>
              </a:rPr>
              <a:t>Now let’s compare the individual checks your team decided to give for the criteria in this dimension with those checked in the example. </a:t>
            </a:r>
          </a:p>
          <a:p>
            <a:pPr marL="173355" indent="-173355">
              <a:spcBef>
                <a:spcPts val="0"/>
              </a:spcBef>
              <a:buFont typeface="Arial" panose="020B0604020202020204" pitchFamily="34" charset="0"/>
              <a:buChar char="•"/>
              <a:defRPr/>
            </a:pPr>
            <a:r>
              <a:rPr lang="en-US" altLang="en-US" sz="1200" dirty="0">
                <a:latin typeface="Times New Roman"/>
                <a:ea typeface="MS PGothic"/>
                <a:cs typeface="Times New Roman"/>
              </a:rPr>
              <a:t>Did your team’s checks match those of the example? Or did you check one or more criteria differently?</a:t>
            </a:r>
          </a:p>
          <a:p>
            <a:pPr marL="173355" indent="-173355">
              <a:spcBef>
                <a:spcPts val="0"/>
              </a:spcBef>
              <a:buFont typeface="Arial" panose="020B0604020202020204" pitchFamily="34" charset="0"/>
              <a:buChar char="•"/>
              <a:defRPr/>
            </a:pPr>
            <a:r>
              <a:rPr lang="en-US" altLang="en-US" sz="1200" dirty="0">
                <a:latin typeface="Times New Roman"/>
                <a:ea typeface="MS PGothic"/>
                <a:cs typeface="Times New Roman"/>
              </a:rPr>
              <a:t>Please enter your response in the chat.</a:t>
            </a:r>
            <a:endParaRPr lang="en-US" altLang="en-US" sz="1200" dirty="0"/>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sz="1200" dirty="0">
                <a:latin typeface="Times New Roman" panose="02020603050405020304" pitchFamily="18" charset="0"/>
                <a:cs typeface="Times New Roman" panose="02020603050405020304" pitchFamily="18" charset="0"/>
              </a:rPr>
              <a:t>Create a poll or ask participants to answer in the chat. </a:t>
            </a:r>
          </a:p>
          <a:p>
            <a:pPr marL="171450" indent="-171450">
              <a:spcBef>
                <a:spcPts val="0"/>
              </a:spcBef>
              <a:buFont typeface="Arial" panose="020B0604020202020204" pitchFamily="34" charset="0"/>
              <a:buChar char="•"/>
              <a:defRPr/>
            </a:pPr>
            <a:r>
              <a:rPr lang="en-US" altLang="en-US" sz="1200" dirty="0">
                <a:latin typeface="Times New Roman" panose="02020603050405020304" pitchFamily="18" charset="0"/>
                <a:cs typeface="Times New Roman" panose="02020603050405020304" pitchFamily="18" charset="0"/>
              </a:rPr>
              <a:t>Allow a minute for participants to enter their answer to the poll and then review the results.</a:t>
            </a:r>
          </a:p>
          <a:p>
            <a:pPr marL="171450" indent="-171450">
              <a:spcBef>
                <a:spcPts val="0"/>
              </a:spcBef>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Click to the next slide for a discussion of the substantiations for this dimension.</a:t>
            </a:r>
          </a:p>
          <a:p>
            <a:pPr>
              <a:spcBef>
                <a:spcPts val="0"/>
              </a:spcBef>
              <a:defRPr/>
            </a:pPr>
            <a:endParaRPr lang="en-US" b="1"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2A6E2E58-17A0-4CE1-829F-72F4D5523F54}"/>
              </a:ext>
            </a:extLst>
          </p:cNvPr>
          <p:cNvSpPr>
            <a:spLocks noGrp="1" noRot="1" noChangeAspect="1" noChangeArrowheads="1" noTextEdit="1"/>
          </p:cNvSpPr>
          <p:nvPr>
            <p:ph type="sldImg"/>
          </p:nvPr>
        </p:nvSpPr>
        <p:spPr>
          <a:xfrm>
            <a:off x="622300" y="373063"/>
            <a:ext cx="3105150" cy="2328862"/>
          </a:xfrm>
          <a:ln/>
        </p:spPr>
      </p:sp>
      <p:sp>
        <p:nvSpPr>
          <p:cNvPr id="13314" name="Notes Placeholder 2">
            <a:extLst>
              <a:ext uri="{FF2B5EF4-FFF2-40B4-BE49-F238E27FC236}">
                <a16:creationId xmlns:a16="http://schemas.microsoft.com/office/drawing/2014/main" id="{F6D5830B-0EB2-4989-986A-AA0C4030B3C4}"/>
              </a:ext>
            </a:extLst>
          </p:cNvPr>
          <p:cNvSpPr>
            <a:spLocks noGrp="1"/>
          </p:cNvSpPr>
          <p:nvPr>
            <p:ph type="body" idx="1"/>
          </p:nvPr>
        </p:nvSpPr>
        <p:spPr>
          <a:xfrm>
            <a:off x="527050" y="2963863"/>
            <a:ext cx="5867400" cy="5562600"/>
          </a:xfrm>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Share our evidence and ratings.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Now </a:t>
            </a:r>
            <a:r>
              <a:rPr lang="en-US" dirty="0">
                <a:latin typeface="Times New Roman" panose="02020603050405020304" pitchFamily="18" charset="0"/>
                <a:cs typeface="Times New Roman" panose="02020603050405020304" pitchFamily="18" charset="0"/>
              </a:rPr>
              <a:t>that we’ve compared the rating and checks for this part of the dimension, we want to give you some individual work time. Use this time to </a:t>
            </a:r>
            <a:r>
              <a:rPr lang="en-US" altLang="en-US" dirty="0">
                <a:latin typeface="Times New Roman" panose="02020603050405020304" pitchFamily="18" charset="0"/>
                <a:cs typeface="Times New Roman" panose="02020603050405020304" pitchFamily="18" charset="0"/>
              </a:rPr>
              <a:t>compare your substantiations and summary comments with those in the Example Workbook.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Remember that there can be many “right” answers, but while substantiations may be different, there should be agreement on the general findings and ratings.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We’re going to take 5 minutes for you to compare what you found with those of the Example Workbook.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Take some notes about what you see as the same and different. Then we’ll ask you to share your findings in the chat when we come back together.</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[After work time] Let’s have everyone type one or two sentences in the group chat to describe how your substantiations compared. Feel free to share a specific commonality or difference.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Now let’s hear from a couple of teams about their comparison… </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Use the first four talking points to bring attention to the Example Workbook with substantiations.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Pause (5 minutes) for participants to compare and make some notes about what they found.</a:t>
            </a:r>
          </a:p>
          <a:p>
            <a:pPr marL="171450" indent="-171450">
              <a:spcBef>
                <a:spcPts val="0"/>
              </a:spcBef>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Read the last talking point and select one or two states to share verbally. You might select based on a chat statement that needs to be clarified or one that is especially insightful or unique. </a:t>
            </a:r>
          </a:p>
          <a:p>
            <a:pPr>
              <a:spcBef>
                <a:spcPts val="0"/>
              </a:spcBef>
              <a:defRPr/>
            </a:pPr>
            <a:endParaRPr lang="en-US" b="1"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8B5CD7A4-B55C-4E7B-9418-DD7CACA204BA}"/>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9630722E-8A38-4945-B160-9510D65AC43C}"/>
              </a:ext>
            </a:extLst>
          </p:cNvPr>
          <p:cNvSpPr>
            <a:spLocks noGrp="1"/>
          </p:cNvSpPr>
          <p:nvPr>
            <p:ph type="body" idx="1"/>
          </p:nvPr>
        </p:nvSpPr>
        <p:spPr>
          <a:ln w="9525"/>
        </p:spPr>
        <p:txBody>
          <a:bodyPr/>
          <a:lstStyle/>
          <a:p>
            <a:pPr>
              <a:lnSpc>
                <a:spcPct val="100000"/>
              </a:lnSpc>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Check for understanding using the chat feature.</a:t>
            </a:r>
          </a:p>
          <a:p>
            <a:pPr>
              <a:lnSpc>
                <a:spcPct val="100000"/>
              </a:lnSpc>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We’d love to hear about your biggest takeaway from today’s activities, in just a sentence or two, about the importance of building academic language.</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Everyone take about 2 minutes to type in the group chat, but don’t hit “enter” until I tell you to. We want everyone’s chats to happen at once so we can scroll through and see what everyone is thinking.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OK, everyone can hit “enter” and read through all the responses. </a:t>
            </a: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first and second talking points and then pause for about 2 minutes.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After the pause, read the third talking point and discuss the highlights of the chats.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rPr>
              <a:t>Coaches should read and monitor their own state participation.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BEAB3960-9E7E-4D81-9169-B7CE474301D4}"/>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AA6E3D17-0538-4571-B587-31B0BFB4F2C7}"/>
              </a:ext>
            </a:extLst>
          </p:cNvPr>
          <p:cNvSpPr>
            <a:spLocks noGrp="1"/>
          </p:cNvSpPr>
          <p:nvPr>
            <p:ph type="body" idx="1"/>
          </p:nvPr>
        </p:nvSpPr>
        <p:spPr>
          <a:xfrm>
            <a:off x="958850" y="4408488"/>
            <a:ext cx="5130800" cy="4176712"/>
          </a:xfrm>
          <a:ln w="9525"/>
        </p:spPr>
        <p:txBody>
          <a:bodyPr/>
          <a:lstStyle/>
          <a:p>
            <a:pPr>
              <a:lnSpc>
                <a:spcPct val="100000"/>
              </a:lnSpc>
              <a:spcBef>
                <a:spcPts val="0"/>
              </a:spcBef>
              <a:defRPr/>
            </a:pPr>
            <a:r>
              <a:rPr lang="en-US" altLang="en-US" sz="1100" b="1" dirty="0"/>
              <a:t>Big idea: </a:t>
            </a:r>
            <a:r>
              <a:rPr lang="en-US" altLang="en-US" sz="1100" dirty="0"/>
              <a:t>Provide date and topic of the next virtual training session.</a:t>
            </a:r>
          </a:p>
          <a:p>
            <a:pPr>
              <a:lnSpc>
                <a:spcPct val="100000"/>
              </a:lnSpc>
              <a:spcBef>
                <a:spcPts val="0"/>
              </a:spcBef>
              <a:defRPr/>
            </a:pPr>
            <a:endParaRPr lang="en-US" altLang="en-US" sz="1100" dirty="0"/>
          </a:p>
          <a:p>
            <a:pPr>
              <a:lnSpc>
                <a:spcPct val="100000"/>
              </a:lnSpc>
              <a:spcBef>
                <a:spcPts val="0"/>
              </a:spcBef>
              <a:defRPr/>
            </a:pPr>
            <a:r>
              <a:rPr lang="en-US" altLang="en-US" sz="1100" b="1" dirty="0"/>
              <a:t>Facilitator talking points:</a:t>
            </a:r>
          </a:p>
          <a:p>
            <a:pPr marL="171450" indent="-171450">
              <a:spcBef>
                <a:spcPts val="0"/>
              </a:spcBef>
              <a:buFont typeface="Arial" panose="020B0604020202020204" pitchFamily="34" charset="0"/>
              <a:buChar char="•"/>
              <a:defRPr/>
            </a:pPr>
            <a:r>
              <a:rPr lang="en-US" sz="1100" dirty="0">
                <a:latin typeface="Times New Roman" panose="02020603050405020304" pitchFamily="18" charset="0"/>
                <a:cs typeface="Times New Roman" panose="02020603050405020304" pitchFamily="18" charset="0"/>
              </a:rPr>
              <a:t>Here you see information about the next session.</a:t>
            </a:r>
          </a:p>
          <a:p>
            <a:pPr marL="171450" indent="-171450">
              <a:spcBef>
                <a:spcPts val="0"/>
              </a:spcBef>
              <a:buFont typeface="Arial" panose="020B0604020202020204" pitchFamily="34" charset="0"/>
              <a:buChar char="•"/>
              <a:defRPr/>
            </a:pPr>
            <a:r>
              <a:rPr lang="en-US" sz="1100" dirty="0">
                <a:latin typeface="Times New Roman" panose="02020603050405020304" pitchFamily="18" charset="0"/>
                <a:cs typeface="Times New Roman" panose="02020603050405020304" pitchFamily="18" charset="0"/>
              </a:rPr>
              <a:t>We will put you back into your breakout sessions if you would like to meet with your coach for up to 30 more minutes.</a:t>
            </a:r>
          </a:p>
          <a:p>
            <a:pPr>
              <a:spcBef>
                <a:spcPts val="0"/>
              </a:spcBef>
              <a:buFont typeface="Arial" panose="020B0604020202020204" pitchFamily="34" charset="0"/>
              <a:buNone/>
              <a:defRPr/>
            </a:pPr>
            <a:endParaRPr lang="en-US" altLang="en-US" sz="1100" b="1" dirty="0">
              <a:latin typeface="Times New Roman" panose="02020603050405020304" pitchFamily="18" charset="0"/>
              <a:cs typeface="Times New Roman" panose="02020603050405020304" pitchFamily="18" charset="0"/>
            </a:endParaRPr>
          </a:p>
          <a:p>
            <a:pPr>
              <a:spcBef>
                <a:spcPts val="0"/>
              </a:spcBef>
              <a:buFont typeface="Arial" panose="020B0604020202020204" pitchFamily="34" charset="0"/>
              <a:buNone/>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first talking point and the slide bullets. Emphasize the date and time of the next session.</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Use the second talking point to offer more coaching time if any participants have questions.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a:extLst>
              <a:ext uri="{FF2B5EF4-FFF2-40B4-BE49-F238E27FC236}">
                <a16:creationId xmlns:a16="http://schemas.microsoft.com/office/drawing/2014/main" id="{3F1424A5-FEC0-49C7-B5D2-09B73D420E51}"/>
              </a:ext>
            </a:extLst>
          </p:cNvPr>
          <p:cNvSpPr>
            <a:spLocks noGrp="1" noRot="1" noChangeAspect="1" noChangeArrowheads="1" noTextEdit="1"/>
          </p:cNvSpPr>
          <p:nvPr>
            <p:ph type="sldImg"/>
          </p:nvPr>
        </p:nvSpPr>
        <p:spPr>
          <a:ln/>
        </p:spPr>
      </p:sp>
      <p:sp>
        <p:nvSpPr>
          <p:cNvPr id="84994" name="Notes Placeholder 2">
            <a:extLst>
              <a:ext uri="{FF2B5EF4-FFF2-40B4-BE49-F238E27FC236}">
                <a16:creationId xmlns:a16="http://schemas.microsoft.com/office/drawing/2014/main" id="{4A0D1F81-8C09-442A-9436-56DA45CA0822}"/>
              </a:ext>
            </a:extLst>
          </p:cNvPr>
          <p:cNvSpPr>
            <a:spLocks noGrp="1" noChangeArrowheads="1"/>
          </p:cNvSpPr>
          <p:nvPr>
            <p:ph type="body" idx="1"/>
          </p:nvPr>
        </p:nvSpPr>
        <p:spPr>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Closing slide for virtual training sessions</a:t>
            </a:r>
            <a:endParaRPr lang="en-US" altLang="en-US" b="1" dirty="0">
              <a:latin typeface="Times New Roman" panose="02020603050405020304" pitchFamily="18" charset="0"/>
              <a:cs typeface="Times New Roman" panose="02020603050405020304" pitchFamily="18" charset="0"/>
            </a:endParaRP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This is the final slide participants will see before the meeting is ended.</a:t>
            </a:r>
            <a:endParaRPr lang="en-US" altLang="en-US" b="1" dirty="0">
              <a:latin typeface="Times New Roman" panose="02020603050405020304" pitchFamily="18" charset="0"/>
              <a:cs typeface="Times New Roman" panose="02020603050405020304" pitchFamily="18" charset="0"/>
            </a:endParaRPr>
          </a:p>
          <a:p>
            <a:pPr marL="171450" indent="-171450">
              <a:spcBef>
                <a:spcPts val="0"/>
              </a:spcBef>
              <a:buFont typeface="Arial" panose="020B0604020202020204" pitchFamily="34" charset="0"/>
              <a:buChar char="•"/>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a:buFont typeface="Arial" panose="020B0604020202020204" pitchFamily="34" charset="0"/>
              <a:buNone/>
              <a:defRPr/>
            </a:pPr>
            <a:endParaRPr lang="en-US" altLang="en-US" dirty="0">
              <a:latin typeface="Times New Roman" panose="02020603050405020304" pitchFamily="18" charset="0"/>
            </a:endParaRPr>
          </a:p>
          <a:p>
            <a:pPr>
              <a:defRPr/>
            </a:pPr>
            <a:endParaRPr lang="en-US" altLang="en-US" dirty="0">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A307D191-7FC9-4AA5-88B6-300C768D1998}"/>
              </a:ext>
            </a:extLst>
          </p:cNvPr>
          <p:cNvSpPr>
            <a:spLocks noGrp="1" noRot="1" noChangeAspect="1" noChangeArrowheads="1" noTextEdit="1"/>
          </p:cNvSpPr>
          <p:nvPr>
            <p:ph type="sldImg"/>
          </p:nvPr>
        </p:nvSpPr>
        <p:spPr>
          <a:solidFill>
            <a:srgbClr val="FFFFFF"/>
          </a:solidFill>
          <a:ln/>
        </p:spPr>
      </p:sp>
      <p:sp>
        <p:nvSpPr>
          <p:cNvPr id="11266" name="Rectangle 3">
            <a:extLst>
              <a:ext uri="{FF2B5EF4-FFF2-40B4-BE49-F238E27FC236}">
                <a16:creationId xmlns:a16="http://schemas.microsoft.com/office/drawing/2014/main" id="{AA374A4E-FD65-4223-B149-98D8ED1DF36C}"/>
              </a:ext>
            </a:extLst>
          </p:cNvPr>
          <p:cNvSpPr>
            <a:spLocks noGrp="1" noChangeArrowheads="1"/>
          </p:cNvSpPr>
          <p:nvPr>
            <p:ph type="body" idx="1"/>
          </p:nvPr>
        </p:nvSpPr>
        <p:spPr>
          <a:xfrm>
            <a:off x="908050" y="4411663"/>
            <a:ext cx="5130800" cy="4176712"/>
          </a:xfrm>
          <a:solidFill>
            <a:srgbClr val="FFFFFF"/>
          </a:solidFill>
          <a:ln>
            <a:solidFill>
              <a:srgbClr val="000000"/>
            </a:solidFill>
          </a:ln>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a:t>
            </a:r>
            <a:r>
              <a:rPr lang="en-US" altLang="en-US" dirty="0">
                <a:latin typeface="Times New Roman" panose="02020603050405020304" pitchFamily="18" charset="0"/>
                <a:cs typeface="Times New Roman" panose="02020603050405020304" pitchFamily="18" charset="0"/>
              </a:rPr>
              <a:t>: Introduce the agenda for today’s session.</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This session is structured similarly to the first two sessions.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From now on, we will be combining our look at both the content criteria and the English learner supports for the dimension in one session. That means we’ll move a bit faster through the whole group learning to preserve time for your work with your team.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You will be going into those breakout groups twice with your team and coaches. </a:t>
            </a:r>
          </a:p>
          <a:p>
            <a:pPr marL="633413" lvl="1"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The first time is to examine the model curriculum for how well it builds academic language.</a:t>
            </a:r>
          </a:p>
          <a:p>
            <a:pPr marL="633413" lvl="1"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The second time is to examine how the materials support English learners in learning academic vocabulary and syntax.</a:t>
            </a:r>
            <a:endParaRPr lang="en-US" altLang="en-US" b="1" dirty="0">
              <a:latin typeface="Times New Roman" panose="02020603050405020304" pitchFamily="18" charset="0"/>
              <a:cs typeface="Times New Roman" panose="02020603050405020304" pitchFamily="18" charset="0"/>
            </a:endParaRP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a:extLst>
              <a:ext uri="{FF2B5EF4-FFF2-40B4-BE49-F238E27FC236}">
                <a16:creationId xmlns:a16="http://schemas.microsoft.com/office/drawing/2014/main" id="{A936C44E-ECD4-4B6C-8083-FD7F1142D614}"/>
              </a:ext>
            </a:extLst>
          </p:cNvPr>
          <p:cNvSpPr>
            <a:spLocks noGrp="1" noRot="1" noChangeAspect="1" noChangeArrowheads="1" noTextEdit="1"/>
          </p:cNvSpPr>
          <p:nvPr>
            <p:ph type="sldImg"/>
          </p:nvPr>
        </p:nvSpPr>
        <p:spPr>
          <a:xfrm>
            <a:off x="1136650" y="830263"/>
            <a:ext cx="4632325" cy="3473450"/>
          </a:xfrm>
          <a:ln/>
        </p:spPr>
      </p:sp>
      <p:sp>
        <p:nvSpPr>
          <p:cNvPr id="16387" name="Notes Placeholder 2">
            <a:extLst>
              <a:ext uri="{FF2B5EF4-FFF2-40B4-BE49-F238E27FC236}">
                <a16:creationId xmlns:a16="http://schemas.microsoft.com/office/drawing/2014/main" id="{2414C7AE-C3F4-4C44-ACC1-29DBB1502903}"/>
              </a:ext>
            </a:extLst>
          </p:cNvPr>
          <p:cNvSpPr>
            <a:spLocks noGrp="1"/>
          </p:cNvSpPr>
          <p:nvPr>
            <p:ph type="body" idx="1"/>
          </p:nvPr>
        </p:nvSpPr>
        <p:spPr>
          <a:xfrm>
            <a:off x="908050" y="4408488"/>
            <a:ext cx="5130800" cy="4176712"/>
          </a:xfrm>
          <a:ln w="9525"/>
        </p:spPr>
        <p:txBody>
          <a:bodyPr/>
          <a:lstStyle/>
          <a:p>
            <a:pPr>
              <a:spcBef>
                <a:spcPts val="0"/>
              </a:spcBef>
              <a:defRPr/>
            </a:pPr>
            <a:r>
              <a:rPr lang="en-US" altLang="en-US" b="1" dirty="0">
                <a:cs typeface="Times New Roman" panose="02020603050405020304" pitchFamily="18" charset="0"/>
              </a:rPr>
              <a:t>Big idea: </a:t>
            </a:r>
            <a:r>
              <a:rPr lang="en-US" dirty="0"/>
              <a:t>Share with participants the norms we will adhere to as we proceed through the trainings.</a:t>
            </a:r>
            <a:endParaRPr lang="en-US" altLang="en-US" dirty="0">
              <a:cs typeface="Times New Roman" panose="02020603050405020304" pitchFamily="18" charset="0"/>
            </a:endParaRPr>
          </a:p>
          <a:p>
            <a:pPr>
              <a:spcBef>
                <a:spcPts val="0"/>
              </a:spcBef>
              <a:defRPr/>
            </a:pPr>
            <a:endParaRPr lang="en-US" altLang="en-US" dirty="0">
              <a:cs typeface="Times New Roman" panose="02020603050405020304" pitchFamily="18" charset="0"/>
            </a:endParaRPr>
          </a:p>
          <a:p>
            <a:pPr>
              <a:spcBef>
                <a:spcPts val="0"/>
              </a:spcBef>
              <a:defRPr/>
            </a:pPr>
            <a:r>
              <a:rPr lang="en-US" altLang="en-US" b="1" dirty="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 These are the norms we will use for all of our work together. </a:t>
            </a:r>
          </a:p>
          <a:p>
            <a:pPr>
              <a:spcBef>
                <a:spcPts val="0"/>
              </a:spcBef>
              <a:defRPr/>
            </a:pPr>
            <a:endParaRPr lang="en-US" altLang="en-US" dirty="0">
              <a:cs typeface="Times New Roman" panose="02020603050405020304" pitchFamily="18" charset="0"/>
            </a:endParaRPr>
          </a:p>
          <a:p>
            <a:pPr>
              <a:spcBef>
                <a:spcPts val="0"/>
              </a:spcBef>
              <a:defRPr/>
            </a:pPr>
            <a:r>
              <a:rPr lang="en-US" altLang="en-US" b="1" dirty="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Read the talking point and then the six statements. </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After reading through the norms, ask if there are any comments or questions.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Remind participants that they can do so through the chat box or verbally.</a:t>
            </a:r>
          </a:p>
          <a:p>
            <a:pPr>
              <a:spcBef>
                <a:spcPts val="0"/>
              </a:spcBef>
              <a:defRPr/>
            </a:pPr>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82D2F5D1-AF3D-43EC-B678-777730B3BC6E}"/>
              </a:ext>
            </a:extLst>
          </p:cNvPr>
          <p:cNvSpPr>
            <a:spLocks noGrp="1" noRot="1" noChangeAspect="1" noChangeArrowheads="1" noTextEdit="1"/>
          </p:cNvSpPr>
          <p:nvPr>
            <p:ph type="sldImg"/>
          </p:nvPr>
        </p:nvSpPr>
        <p:spPr>
          <a:solidFill>
            <a:srgbClr val="FFFFFF"/>
          </a:solidFill>
          <a:ln/>
        </p:spPr>
      </p:sp>
      <p:sp>
        <p:nvSpPr>
          <p:cNvPr id="11266" name="Rectangle 3">
            <a:extLst>
              <a:ext uri="{FF2B5EF4-FFF2-40B4-BE49-F238E27FC236}">
                <a16:creationId xmlns:a16="http://schemas.microsoft.com/office/drawing/2014/main" id="{6667D920-AD4F-4DA4-8629-1F1F24476B36}"/>
              </a:ext>
            </a:extLst>
          </p:cNvPr>
          <p:cNvSpPr>
            <a:spLocks noGrp="1" noChangeArrowheads="1"/>
          </p:cNvSpPr>
          <p:nvPr>
            <p:ph type="body" idx="1"/>
          </p:nvPr>
        </p:nvSpPr>
        <p:spPr>
          <a:xfrm>
            <a:off x="908050" y="4411663"/>
            <a:ext cx="5130800" cy="4176712"/>
          </a:xfrm>
          <a:solidFill>
            <a:srgbClr val="FFFFFF"/>
          </a:solidFill>
          <a:ln>
            <a:solidFill>
              <a:srgbClr val="000000"/>
            </a:solidFill>
          </a:ln>
        </p:spPr>
        <p:txBody>
          <a:bodyPr/>
          <a:lstStyle/>
          <a:p>
            <a:pPr eaLnBrk="1" hangingPunct="1">
              <a:spcBef>
                <a:spcPct val="0"/>
              </a:spcBef>
              <a:defRPr/>
            </a:pPr>
            <a:r>
              <a:rPr lang="en-US" b="1" dirty="0"/>
              <a:t>Big idea: </a:t>
            </a:r>
            <a:r>
              <a:rPr lang="en-US" dirty="0"/>
              <a:t>Let’s focus on why vocabulary and syntax are so vital to preparing students for college and careers.</a:t>
            </a:r>
          </a:p>
          <a:p>
            <a:pPr eaLnBrk="1" hangingPunct="1">
              <a:spcBef>
                <a:spcPct val="0"/>
              </a:spcBef>
              <a:defRPr/>
            </a:pPr>
            <a:endParaRPr lang="en-US" b="1" dirty="0"/>
          </a:p>
          <a:p>
            <a:pPr eaLnBrk="1" hangingPunct="1">
              <a:spcBef>
                <a:spcPct val="0"/>
              </a:spcBef>
              <a:defRPr/>
            </a:pPr>
            <a:r>
              <a:rPr lang="en-US" b="1" dirty="0"/>
              <a:t>Facilitator talking points:</a:t>
            </a:r>
            <a:endParaRPr lang="en-US" dirty="0"/>
          </a:p>
          <a:p>
            <a:pPr marL="171450" indent="-171450" eaLnBrk="1" hangingPunct="1">
              <a:spcBef>
                <a:spcPct val="0"/>
              </a:spcBef>
              <a:buFont typeface="Arial"/>
              <a:buChar char="•"/>
              <a:defRPr/>
            </a:pPr>
            <a:r>
              <a:rPr lang="en-US" dirty="0"/>
              <a:t>Here is key information about the ACT Reading Between the Lines study.  I’ll share with you the purpose, process, and findings, as well as an illustration. </a:t>
            </a:r>
          </a:p>
          <a:p>
            <a:pPr marL="344488" lvl="1" indent="-171450">
              <a:buFont typeface="Courier New"/>
              <a:buChar char="o"/>
              <a:defRPr/>
            </a:pPr>
            <a:r>
              <a:rPr lang="en-US" b="1" dirty="0">
                <a:cs typeface="Mona Lisa Solid ITC TT"/>
              </a:rPr>
              <a:t>Purpose</a:t>
            </a:r>
            <a:r>
              <a:rPr lang="en-US" dirty="0">
                <a:cs typeface="Mona Lisa Solid ITC TT"/>
              </a:rPr>
              <a:t>: </a:t>
            </a:r>
            <a:r>
              <a:rPr lang="en-US" sz="1800" dirty="0">
                <a:latin typeface="Segoe UI" panose="020B0502040204020203" pitchFamily="34" charset="0"/>
              </a:rPr>
              <a:t>Determine what distinguished the reading performance of students likely to succeed in college and those who were not. Success in college was defined by &lt;5-year completers, grade of B or better on “gatekeeper” courses like US History and Intro to Psych</a:t>
            </a:r>
            <a:r>
              <a:rPr lang="en-US" sz="1800" dirty="0">
                <a:latin typeface="Arial" panose="020B0604020202020204" pitchFamily="34" charset="0"/>
              </a:rPr>
              <a:t>.</a:t>
            </a:r>
            <a:endParaRPr lang="en-US" dirty="0">
              <a:cs typeface="Mona Lisa Solid ITC TT"/>
            </a:endParaRPr>
          </a:p>
          <a:p>
            <a:pPr marL="342900" lvl="1" indent="-171450">
              <a:spcAft>
                <a:spcPts val="200"/>
              </a:spcAft>
              <a:buFont typeface="Courier New"/>
              <a:buChar char="o"/>
              <a:defRPr/>
            </a:pPr>
            <a:r>
              <a:rPr lang="en-US" b="1" dirty="0">
                <a:cs typeface="Mona Lisa Solid ITC TT"/>
              </a:rPr>
              <a:t>Process</a:t>
            </a:r>
            <a:r>
              <a:rPr lang="en-US" dirty="0">
                <a:cs typeface="Mona Lisa Solid ITC TT"/>
              </a:rPr>
              <a:t>:</a:t>
            </a:r>
          </a:p>
          <a:p>
            <a:pPr marL="735013" lvl="2" indent="-171450">
              <a:spcAft>
                <a:spcPts val="200"/>
              </a:spcAft>
              <a:buFont typeface="Arial"/>
              <a:buChar char="•"/>
              <a:defRPr/>
            </a:pPr>
            <a:r>
              <a:rPr lang="en-US" dirty="0">
                <a:cs typeface="Mona Lisa Solid ITC TT"/>
              </a:rPr>
              <a:t>Set benchmark score on the reading test shown to be predictive of success in college (21 correct out of 36).</a:t>
            </a:r>
          </a:p>
          <a:p>
            <a:pPr marL="735013" lvl="2" indent="-171450">
              <a:spcAft>
                <a:spcPts val="200"/>
              </a:spcAft>
              <a:buFont typeface="Arial"/>
              <a:buChar char="•"/>
              <a:defRPr/>
            </a:pPr>
            <a:r>
              <a:rPr lang="en-US" dirty="0">
                <a:cs typeface="Mona Lisa Solid ITC TT"/>
              </a:rPr>
              <a:t>Looked at results from a half-million students.</a:t>
            </a:r>
          </a:p>
          <a:p>
            <a:pPr marL="735013" lvl="2" indent="-171450">
              <a:spcAft>
                <a:spcPts val="200"/>
              </a:spcAft>
              <a:buFont typeface="Arial"/>
              <a:buChar char="•"/>
              <a:defRPr/>
            </a:pPr>
            <a:r>
              <a:rPr lang="en-US" dirty="0">
                <a:cs typeface="Mona Lisa Solid ITC TT"/>
              </a:rPr>
              <a:t>Divided texts into three levels of complexity: uncomplicated, more challenging, and complex.</a:t>
            </a:r>
          </a:p>
          <a:p>
            <a:pPr marL="342900" lvl="1" indent="-171450">
              <a:buFont typeface="Courier New"/>
              <a:buChar char="o"/>
              <a:defRPr/>
            </a:pPr>
            <a:r>
              <a:rPr lang="en-US" b="1" dirty="0">
                <a:cs typeface="Mona Lisa Solid ITC TT"/>
              </a:rPr>
              <a:t>Recap of Findings:</a:t>
            </a:r>
          </a:p>
          <a:p>
            <a:pPr marL="735013" lvl="2" indent="-171450">
              <a:buFont typeface="Arial"/>
              <a:buChar char="•"/>
              <a:defRPr/>
            </a:pPr>
            <a:r>
              <a:rPr lang="en-US" dirty="0">
                <a:cs typeface="Mona Lisa Solid ITC TT"/>
              </a:rPr>
              <a:t>Ability to handle the academic vocabulary and syntax of complex text was the variable that explained who was successful and who was not.</a:t>
            </a:r>
          </a:p>
          <a:p>
            <a:pPr marL="735013" lvl="2" indent="-171450">
              <a:buFont typeface="Arial"/>
              <a:buChar char="•"/>
              <a:defRPr/>
            </a:pPr>
            <a:r>
              <a:rPr lang="en-US" dirty="0">
                <a:cs typeface="Mona Lisa Solid ITC TT"/>
              </a:rPr>
              <a:t>Question type (main idea, word meanings, details) is NOT the chief differentiator between students scoring above and below the benchmark.</a:t>
            </a:r>
          </a:p>
          <a:p>
            <a:pPr marL="735013" lvl="2" indent="-171450">
              <a:buFont typeface="Arial"/>
              <a:buChar char="•"/>
              <a:defRPr/>
            </a:pPr>
            <a:r>
              <a:rPr lang="en-US" dirty="0">
                <a:cs typeface="Mona Lisa Solid ITC TT"/>
              </a:rPr>
              <a:t>Question level (higher order vs. lower order; literal vs. inferential) is NOT the chief differentiator for student performance, either.</a:t>
            </a:r>
          </a:p>
          <a:p>
            <a:pPr marL="735013" lvl="2" indent="-171450">
              <a:buFont typeface="Arial"/>
              <a:buChar char="•"/>
              <a:defRPr/>
            </a:pPr>
            <a:r>
              <a:rPr lang="en-US" sz="1800" dirty="0">
                <a:latin typeface="Calibri" panose="020F0502020204030204" pitchFamily="34" charset="0"/>
                <a:ea typeface="Calibri" panose="020F0502020204030204" pitchFamily="34" charset="0"/>
                <a:cs typeface="Times New Roman" panose="02020603050405020304" pitchFamily="18" charset="0"/>
              </a:rPr>
              <a:t>The greatest predictor of success is what students could read. This was in terms of its complexity, along with its academic vocabulary and varied syntax, rather than what they could do with what they read.</a:t>
            </a:r>
            <a:endParaRPr lang="en-US" dirty="0">
              <a:cs typeface="Mona Lisa Solid ITC TT"/>
            </a:endParaRPr>
          </a:p>
          <a:p>
            <a:pPr marL="341313" lvl="1" indent="-171450">
              <a:buFont typeface="Courier New"/>
              <a:buChar char="o"/>
              <a:defRPr/>
            </a:pPr>
            <a:r>
              <a:rPr lang="en-US" b="1" dirty="0">
                <a:solidFill>
                  <a:srgbClr val="000000"/>
                </a:solidFill>
              </a:rPr>
              <a:t>Illustration: </a:t>
            </a:r>
            <a:r>
              <a:rPr lang="en-US" dirty="0">
                <a:solidFill>
                  <a:srgbClr val="000000"/>
                </a:solidFill>
              </a:rPr>
              <a:t>Two students can find the main idea or determine word meanings. One enters and succeeds in freshmen courses; the other ends up in remedial courses</a:t>
            </a:r>
            <a:r>
              <a:rPr lang="en-US" i="1" dirty="0">
                <a:solidFill>
                  <a:srgbClr val="008000"/>
                </a:solidFill>
              </a:rPr>
              <a:t>. </a:t>
            </a:r>
            <a:r>
              <a:rPr lang="en-US" dirty="0"/>
              <a:t>What’s the difference? One can find the main idea or determine word meanings </a:t>
            </a:r>
            <a:r>
              <a:rPr lang="en-US" i="1" dirty="0"/>
              <a:t>in college-level complex texts</a:t>
            </a:r>
            <a:r>
              <a:rPr lang="en-US" dirty="0"/>
              <a:t>; the other can only do that in simple texts.</a:t>
            </a:r>
          </a:p>
          <a:p>
            <a:pPr marL="341313" lvl="1" indent="-171450">
              <a:buFont typeface="Courier New"/>
              <a:buChar char="o"/>
              <a:defRPr/>
            </a:pPr>
            <a:endParaRPr lang="en-US" dirty="0"/>
          </a:p>
          <a:p>
            <a:pPr>
              <a:spcBef>
                <a:spcPts val="0"/>
              </a:spcBef>
              <a:defRPr/>
            </a:pPr>
            <a:r>
              <a:rPr lang="en-US" altLang="en-US" b="1" dirty="0"/>
              <a:t>Facilitator notes: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1D7B3387-A5E5-4FB4-AD9A-E8439C73DD39}"/>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679502C2-9F53-497E-B0F2-D14BFFE8C70A}"/>
              </a:ext>
            </a:extLst>
          </p:cNvPr>
          <p:cNvSpPr>
            <a:spLocks noGrp="1"/>
          </p:cNvSpPr>
          <p:nvPr>
            <p:ph type="body" idx="1"/>
          </p:nvPr>
        </p:nvSpPr>
        <p:spPr>
          <a:ln w="9525"/>
        </p:spPr>
        <p:txBody>
          <a:bodyPr/>
          <a:lstStyle/>
          <a:p>
            <a:pPr>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Given the importance of academic language to reading success, lessons should pay careful attention to both vocabulary building and syntax throughout materials. Both of these should be present for the materials to be considered aligned to the CCR for ABE. </a:t>
            </a:r>
            <a:endParaRPr lang="en-US" altLang="en-US" b="1" dirty="0">
              <a:latin typeface="Times New Roman" panose="02020603050405020304" pitchFamily="18" charset="0"/>
              <a:cs typeface="Times New Roman" panose="02020603050405020304" pitchFamily="18" charset="0"/>
            </a:endParaRPr>
          </a:p>
          <a:p>
            <a:pPr>
              <a:defRPr/>
            </a:pPr>
            <a:endParaRPr lang="en-US" altLang="en-US" dirty="0">
              <a:latin typeface="Times New Roman" panose="02020603050405020304" pitchFamily="18" charset="0"/>
              <a:cs typeface="Times New Roman" panose="02020603050405020304" pitchFamily="18" charset="0"/>
            </a:endParaRPr>
          </a:p>
          <a:p>
            <a:pPr>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“Academic language” has long been used by English learner educators to refer to both academic vocabulary and syntax as it appears in print. College and career readiness standards adopted this same convention.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The four factors, listed above for vocabulary selection, means selecting words for focus that are:</a:t>
            </a:r>
          </a:p>
          <a:p>
            <a:pPr marL="633413" lvl="1"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essential to understanding, </a:t>
            </a:r>
          </a:p>
          <a:p>
            <a:pPr marL="633413" lvl="1"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are more abstract/less concrete, </a:t>
            </a:r>
          </a:p>
          <a:p>
            <a:pPr marL="633413" lvl="1"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part of a larger word family, and </a:t>
            </a:r>
          </a:p>
          <a:p>
            <a:pPr marL="633413" lvl="1"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likely to reappear.</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These are important instructional considerations for curriculum design since they affect how vocabulary should be approached in materials.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You will have to decide how adequate the curricula you review are in selecting and focusing on vocabulary.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You will be able to look for vocabulary that is well (and regularly) attended to in the curriculum. There is frequent attention to parsing sentences and examining sentences carefully, too. </a:t>
            </a:r>
            <a:endParaRPr lang="en-US" altLang="en-US" b="1"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Make sure participants have a working definition of “syntax” at this point.</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Make sure they are clear on how we are using academic language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Consider doing a check for understanding to ensure this. </a:t>
            </a:r>
            <a:endParaRPr lang="en-US" altLang="en-US" b="1" dirty="0">
              <a:latin typeface="Times New Roman" panose="02020603050405020304" pitchFamily="18" charset="0"/>
              <a:cs typeface="Times New Roman" panose="02020603050405020304" pitchFamily="18" charset="0"/>
            </a:endParaRPr>
          </a:p>
          <a:p>
            <a:pPr>
              <a:defRPr/>
            </a:pPr>
            <a:endParaRPr lang="en-US" altLang="en-US" dirty="0">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84BB80E7-9971-486D-8905-190F82EDC166}"/>
              </a:ext>
            </a:extLst>
          </p:cNvPr>
          <p:cNvSpPr>
            <a:spLocks noGrp="1" noRot="1" noChangeAspect="1" noChangeArrowheads="1" noTextEdit="1"/>
          </p:cNvSpPr>
          <p:nvPr>
            <p:ph type="sldImg"/>
          </p:nvPr>
        </p:nvSpPr>
        <p:spPr>
          <a:ln/>
        </p:spPr>
      </p:sp>
      <p:sp>
        <p:nvSpPr>
          <p:cNvPr id="9218" name="Rectangle 3">
            <a:extLst>
              <a:ext uri="{FF2B5EF4-FFF2-40B4-BE49-F238E27FC236}">
                <a16:creationId xmlns:a16="http://schemas.microsoft.com/office/drawing/2014/main" id="{C3F2912D-1BB7-40A3-9081-B8074BF283D9}"/>
              </a:ext>
            </a:extLst>
          </p:cNvPr>
          <p:cNvSpPr>
            <a:spLocks noGrp="1" noChangeArrowheads="1"/>
          </p:cNvSpPr>
          <p:nvPr>
            <p:ph type="body" idx="1"/>
          </p:nvPr>
        </p:nvSpPr>
        <p:spPr>
          <a:ln w="9525"/>
        </p:spPr>
        <p:txBody>
          <a:bodyPr/>
          <a:lstStyle/>
          <a:p>
            <a:pPr>
              <a:defRPr/>
            </a:pPr>
            <a:r>
              <a:rPr lang="en-US" altLang="en-US" b="1" dirty="0">
                <a:solidFill>
                  <a:srgbClr val="000000"/>
                </a:solidFill>
                <a:latin typeface="Times New Roman" panose="02020603050405020304" pitchFamily="18" charset="0"/>
                <a:sym typeface="Arial" panose="020B0604020202020204" pitchFamily="34" charset="0"/>
              </a:rPr>
              <a:t>Big idea: </a:t>
            </a:r>
            <a:r>
              <a:rPr lang="en-US" altLang="en-US" dirty="0">
                <a:latin typeface="Times New Roman" panose="02020603050405020304" pitchFamily="18" charset="0"/>
              </a:rPr>
              <a:t>There are 10 features that make a text complex; a text with more of these features will be more complex. They will be shown on the next two slides. Items underlined have to do with Dimension 2 (vocabulary and syntax).</a:t>
            </a:r>
          </a:p>
          <a:p>
            <a:pPr eaLnBrk="1" hangingPunct="1">
              <a:lnSpc>
                <a:spcPct val="100000"/>
              </a:lnSpc>
              <a:spcBef>
                <a:spcPct val="0"/>
              </a:spcBef>
              <a:defRPr/>
            </a:pPr>
            <a:endParaRPr lang="en-US" altLang="en-US" b="1" dirty="0">
              <a:solidFill>
                <a:srgbClr val="000000"/>
              </a:solidFill>
              <a:latin typeface="Times New Roman" panose="02020603050405020304" pitchFamily="18" charset="0"/>
              <a:sym typeface="Arial" panose="020B0604020202020204" pitchFamily="34" charset="0"/>
            </a:endParaRPr>
          </a:p>
          <a:p>
            <a:pPr eaLnBrk="1" hangingPunct="1">
              <a:lnSpc>
                <a:spcPct val="100000"/>
              </a:lnSpc>
              <a:spcBef>
                <a:spcPct val="0"/>
              </a:spcBef>
              <a:defRPr/>
            </a:pPr>
            <a:r>
              <a:rPr lang="en-US" altLang="en-US" b="1" dirty="0">
                <a:solidFill>
                  <a:srgbClr val="000000"/>
                </a:solidFill>
                <a:latin typeface="Times New Roman" panose="02020603050405020304" pitchFamily="18" charset="0"/>
                <a:sym typeface="Arial" panose="020B0604020202020204" pitchFamily="34" charset="0"/>
              </a:rPr>
              <a:t>Facilitator talking points:</a:t>
            </a:r>
          </a:p>
          <a:p>
            <a:pPr marL="225425" lvl="1" indent="-225425">
              <a:buFontTx/>
              <a:buChar char="•"/>
              <a:defRPr/>
            </a:pPr>
            <a:r>
              <a:rPr lang="en-US" altLang="en-US" i="1" dirty="0">
                <a:latin typeface="Times New Roman" panose="02020603050405020304" pitchFamily="18" charset="0"/>
              </a:rPr>
              <a:t>Complex sentences</a:t>
            </a:r>
            <a:r>
              <a:rPr lang="en-US" altLang="en-US" dirty="0">
                <a:latin typeface="Times New Roman" panose="02020603050405020304" pitchFamily="18" charset="0"/>
              </a:rPr>
              <a:t>: These are sentences with lots of parts to them or lots of variation in sentence length and styles.</a:t>
            </a:r>
          </a:p>
          <a:p>
            <a:pPr marL="225425" lvl="1" indent="-225425">
              <a:buFontTx/>
              <a:buChar char="•"/>
              <a:defRPr/>
            </a:pPr>
            <a:r>
              <a:rPr lang="en-US" altLang="en-US" i="1" dirty="0">
                <a:latin typeface="Times New Roman" panose="02020603050405020304" pitchFamily="18" charset="0"/>
              </a:rPr>
              <a:t>Uncommon vocabulary</a:t>
            </a:r>
            <a:r>
              <a:rPr lang="en-US" altLang="en-US" dirty="0">
                <a:latin typeface="Times New Roman" panose="02020603050405020304" pitchFamily="18" charset="0"/>
              </a:rPr>
              <a:t>: This is vocabulary that is not likely to be familiar to many students at this level.</a:t>
            </a:r>
          </a:p>
          <a:p>
            <a:pPr marL="225425" lvl="1" indent="-225425">
              <a:buFontTx/>
              <a:buChar char="•"/>
              <a:defRPr/>
            </a:pPr>
            <a:r>
              <a:rPr lang="en-US" altLang="en-US" i="1" dirty="0">
                <a:latin typeface="Times New Roman" panose="02020603050405020304" pitchFamily="18" charset="0"/>
              </a:rPr>
              <a:t>Few key words…</a:t>
            </a:r>
            <a:r>
              <a:rPr lang="en-US" altLang="en-US" dirty="0">
                <a:latin typeface="Times New Roman" panose="02020603050405020304" pitchFamily="18" charset="0"/>
              </a:rPr>
              <a:t>: The author does not repeat ideas or summarize much. The author also may not offer clues to the reader through words and phrases like “next,” “as we just saw,” “in conclusion,” and “because.”</a:t>
            </a:r>
          </a:p>
          <a:p>
            <a:pPr marL="225425" lvl="1" indent="-225425">
              <a:buFontTx/>
              <a:buChar char="•"/>
              <a:defRPr/>
            </a:pPr>
            <a:r>
              <a:rPr lang="en-US" altLang="en-US" i="1" dirty="0">
                <a:latin typeface="Times New Roman" panose="02020603050405020304" pitchFamily="18" charset="0"/>
              </a:rPr>
              <a:t>Lengthy paragraphs</a:t>
            </a:r>
            <a:r>
              <a:rPr lang="en-US" altLang="en-US" dirty="0">
                <a:latin typeface="Times New Roman" panose="02020603050405020304" pitchFamily="18" charset="0"/>
              </a:rPr>
              <a:t>: Paragraphs that are long and dense.</a:t>
            </a:r>
          </a:p>
          <a:p>
            <a:pPr marL="225425" lvl="1" indent="-225425">
              <a:buFontTx/>
              <a:buChar char="•"/>
              <a:defRPr/>
            </a:pPr>
            <a:r>
              <a:rPr lang="en-US" altLang="en-US" i="1" dirty="0">
                <a:latin typeface="Times New Roman" panose="02020603050405020304" pitchFamily="18" charset="0"/>
              </a:rPr>
              <a:t>Text structures</a:t>
            </a:r>
            <a:r>
              <a:rPr lang="en-US" altLang="en-US" dirty="0">
                <a:latin typeface="Times New Roman" panose="02020603050405020304" pitchFamily="18" charset="0"/>
              </a:rPr>
              <a:t>: Narrative structure is story-like. It is easier to follow than problem and solution or cause and effect. When an author mixes up structures (which textbooks and articles often do), text becomes even trickier to follow.</a:t>
            </a:r>
          </a:p>
          <a:p>
            <a:pPr marL="225425" lvl="1" indent="-225425">
              <a:buFontTx/>
              <a:buChar char="•"/>
              <a:defRPr/>
            </a:pPr>
            <a:r>
              <a:rPr lang="en-US" altLang="en-US" dirty="0">
                <a:latin typeface="Times New Roman" panose="02020603050405020304" pitchFamily="18" charset="0"/>
              </a:rPr>
              <a:t>These qualities, or features of text</a:t>
            </a:r>
            <a:r>
              <a:rPr lang="en-US" altLang="en-US" i="1" dirty="0">
                <a:latin typeface="Times New Roman" panose="02020603050405020304" pitchFamily="18" charset="0"/>
              </a:rPr>
              <a:t>, </a:t>
            </a:r>
            <a:r>
              <a:rPr lang="en-US" altLang="en-US" dirty="0">
                <a:latin typeface="Times New Roman" panose="02020603050405020304" pitchFamily="18" charset="0"/>
              </a:rPr>
              <a:t>can</a:t>
            </a:r>
            <a:r>
              <a:rPr lang="en-US" altLang="en-US" i="1" dirty="0">
                <a:latin typeface="Times New Roman" panose="02020603050405020304" pitchFamily="18" charset="0"/>
              </a:rPr>
              <a:t> </a:t>
            </a:r>
            <a:r>
              <a:rPr lang="en-US" altLang="en-US" dirty="0">
                <a:latin typeface="Times New Roman" panose="02020603050405020304" pitchFamily="18" charset="0"/>
              </a:rPr>
              <a:t>be present in text in any number of ways: 10 factorial ways, actually! (Factorial =10 x 9 x 8 x 7 … which equals 3,628,800!!)</a:t>
            </a:r>
          </a:p>
          <a:p>
            <a:pPr eaLnBrk="1" hangingPunct="1">
              <a:lnSpc>
                <a:spcPct val="100000"/>
              </a:lnSpc>
              <a:spcBef>
                <a:spcPct val="0"/>
              </a:spcBef>
              <a:defRPr/>
            </a:pPr>
            <a:endParaRPr lang="en-US" altLang="en-US" dirty="0">
              <a:latin typeface="Times New Roman" panose="02020603050405020304" pitchFamily="18" charset="0"/>
            </a:endParaRPr>
          </a:p>
          <a:p>
            <a:pPr>
              <a:spcBef>
                <a:spcPts val="0"/>
              </a:spcBef>
              <a:defRPr/>
            </a:pPr>
            <a:r>
              <a:rPr lang="en-US" altLang="en-US" b="1" dirty="0"/>
              <a:t>Facilitator notes:</a:t>
            </a:r>
            <a:endParaRPr lang="en-US" altLang="en-US" dirty="0">
              <a:latin typeface="Times New Roman" panose="02020603050405020304" pitchFamily="18" charset="0"/>
            </a:endParaRPr>
          </a:p>
          <a:p>
            <a:pPr marL="171450" indent="-171450" eaLnBrk="1" hangingPunct="1">
              <a:lnSpc>
                <a:spcPct val="100000"/>
              </a:lnSpc>
              <a:spcBef>
                <a:spcPct val="0"/>
              </a:spcBef>
              <a:buFont typeface="Arial" panose="020B0604020202020204" pitchFamily="34" charset="0"/>
              <a:buChar char="•"/>
              <a:defRPr/>
            </a:pPr>
            <a:r>
              <a:rPr lang="en-US" altLang="en-US" dirty="0">
                <a:latin typeface="Times New Roman" panose="02020603050405020304" pitchFamily="18" charset="0"/>
              </a:rPr>
              <a:t>Show this slide and talk through it. Then, show the next slide long enough to read through and define for participants. Make clear the two sets of ingredients constitute one list. </a:t>
            </a:r>
          </a:p>
          <a:p>
            <a:pPr>
              <a:defRPr/>
            </a:pPr>
            <a:endParaRPr lang="en-US" altLang="en-US" dirty="0">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1902CC70-99B5-4816-AC3E-48DEAB4297D1}"/>
              </a:ext>
            </a:extLst>
          </p:cNvPr>
          <p:cNvSpPr>
            <a:spLocks noGrp="1" noRot="1" noChangeAspect="1" noChangeArrowheads="1" noTextEdit="1"/>
          </p:cNvSpPr>
          <p:nvPr>
            <p:ph type="sldImg"/>
          </p:nvPr>
        </p:nvSpPr>
        <p:spPr>
          <a:ln/>
        </p:spPr>
      </p:sp>
      <p:sp>
        <p:nvSpPr>
          <p:cNvPr id="9218" name="Rectangle 3">
            <a:extLst>
              <a:ext uri="{FF2B5EF4-FFF2-40B4-BE49-F238E27FC236}">
                <a16:creationId xmlns:a16="http://schemas.microsoft.com/office/drawing/2014/main" id="{8FC49271-B7DA-471F-B6E6-9D339250564B}"/>
              </a:ext>
            </a:extLst>
          </p:cNvPr>
          <p:cNvSpPr>
            <a:spLocks noGrp="1" noChangeArrowheads="1"/>
          </p:cNvSpPr>
          <p:nvPr>
            <p:ph type="body" idx="1"/>
          </p:nvPr>
        </p:nvSpPr>
        <p:spPr>
          <a:ln w="9525"/>
        </p:spPr>
        <p:txBody>
          <a:bodyPr/>
          <a:lstStyle/>
          <a:p>
            <a:pPr>
              <a:defRPr/>
            </a:pPr>
            <a:r>
              <a:rPr lang="en-US" altLang="en-US" b="1" dirty="0">
                <a:solidFill>
                  <a:srgbClr val="000000"/>
                </a:solidFill>
                <a:latin typeface="Times New Roman" panose="02020603050405020304" pitchFamily="18" charset="0"/>
                <a:sym typeface="Arial" panose="020B0604020202020204" pitchFamily="34" charset="0"/>
              </a:rPr>
              <a:t>Big idea: </a:t>
            </a:r>
            <a:r>
              <a:rPr lang="en-US" altLang="en-US" dirty="0">
                <a:latin typeface="Times New Roman" panose="02020603050405020304" pitchFamily="18" charset="0"/>
              </a:rPr>
              <a:t>There are 10 features that make a text complex; a text with more of these features will be more complex. These are the remaining five features.          </a:t>
            </a:r>
          </a:p>
          <a:p>
            <a:pPr eaLnBrk="1" hangingPunct="1">
              <a:lnSpc>
                <a:spcPct val="100000"/>
              </a:lnSpc>
              <a:spcBef>
                <a:spcPct val="0"/>
              </a:spcBef>
              <a:defRPr/>
            </a:pPr>
            <a:endParaRPr lang="en-US" altLang="en-US" b="1" dirty="0">
              <a:solidFill>
                <a:srgbClr val="000000"/>
              </a:solidFill>
              <a:latin typeface="Times New Roman" panose="02020603050405020304" pitchFamily="18" charset="0"/>
              <a:sym typeface="Arial" panose="020B0604020202020204" pitchFamily="34" charset="0"/>
            </a:endParaRPr>
          </a:p>
          <a:p>
            <a:pPr eaLnBrk="1" hangingPunct="1">
              <a:lnSpc>
                <a:spcPct val="100000"/>
              </a:lnSpc>
              <a:spcBef>
                <a:spcPct val="0"/>
              </a:spcBef>
              <a:defRPr/>
            </a:pPr>
            <a:r>
              <a:rPr lang="en-US" altLang="en-US" b="1" dirty="0">
                <a:solidFill>
                  <a:srgbClr val="000000"/>
                </a:solidFill>
                <a:latin typeface="Times New Roman" panose="02020603050405020304" pitchFamily="18" charset="0"/>
                <a:sym typeface="Arial" panose="020B0604020202020204" pitchFamily="34" charset="0"/>
              </a:rPr>
              <a:t>Facilitator talking points:</a:t>
            </a:r>
          </a:p>
          <a:p>
            <a:pPr marL="174625" lvl="1" indent="-171450">
              <a:buFontTx/>
              <a:buChar char="•"/>
              <a:defRPr/>
            </a:pPr>
            <a:r>
              <a:rPr lang="en-US" altLang="en-US" i="1" dirty="0">
                <a:solidFill>
                  <a:srgbClr val="000000"/>
                </a:solidFill>
                <a:latin typeface="Times New Roman" panose="02020603050405020304" pitchFamily="18" charset="0"/>
              </a:rPr>
              <a:t>Subtle or frequent transitions</a:t>
            </a:r>
            <a:r>
              <a:rPr lang="en-US" altLang="en-US" dirty="0">
                <a:solidFill>
                  <a:srgbClr val="000000"/>
                </a:solidFill>
                <a:latin typeface="Times New Roman" panose="02020603050405020304" pitchFamily="18" charset="0"/>
              </a:rPr>
              <a:t>: The author does not give you clues (“next,” “thus,” “consequently”) before moving to a new idea.</a:t>
            </a:r>
          </a:p>
          <a:p>
            <a:pPr marL="174625" lvl="1" indent="-171450">
              <a:buFontTx/>
              <a:buChar char="•"/>
              <a:defRPr/>
            </a:pPr>
            <a:r>
              <a:rPr lang="en-US" altLang="en-US" i="1" dirty="0">
                <a:solidFill>
                  <a:srgbClr val="000000"/>
                </a:solidFill>
                <a:latin typeface="Times New Roman" panose="02020603050405020304" pitchFamily="18" charset="0"/>
              </a:rPr>
              <a:t>Multiple or subtle themes and purposes</a:t>
            </a:r>
            <a:r>
              <a:rPr lang="en-US" altLang="en-US" dirty="0">
                <a:solidFill>
                  <a:srgbClr val="000000"/>
                </a:solidFill>
                <a:latin typeface="Times New Roman" panose="02020603050405020304" pitchFamily="18" charset="0"/>
              </a:rPr>
              <a:t>: The author does not directly state or clearly offer his purpose for writing, or the big ideas are hard to figure out. </a:t>
            </a:r>
          </a:p>
          <a:p>
            <a:pPr marL="174625" lvl="1" indent="-171450">
              <a:buFontTx/>
              <a:buChar char="•"/>
              <a:defRPr/>
            </a:pPr>
            <a:r>
              <a:rPr lang="en-US" altLang="en-US" i="1" dirty="0">
                <a:solidFill>
                  <a:srgbClr val="000000"/>
                </a:solidFill>
                <a:latin typeface="Times New Roman" panose="02020603050405020304" pitchFamily="18" charset="0"/>
              </a:rPr>
              <a:t>Dense information</a:t>
            </a:r>
            <a:r>
              <a:rPr lang="en-US" altLang="en-US" dirty="0">
                <a:solidFill>
                  <a:srgbClr val="000000"/>
                </a:solidFill>
                <a:latin typeface="Times New Roman" panose="02020603050405020304" pitchFamily="18" charset="0"/>
              </a:rPr>
              <a:t>: Informational text tends to pack ideas very tightly, and authors may assume that readers know more about the topic than students might actually know. </a:t>
            </a:r>
          </a:p>
          <a:p>
            <a:pPr marL="174625" lvl="1" indent="-171450">
              <a:buFontTx/>
              <a:buChar char="•"/>
              <a:defRPr/>
            </a:pPr>
            <a:r>
              <a:rPr lang="en-US" altLang="en-US" i="1" dirty="0">
                <a:solidFill>
                  <a:srgbClr val="000000"/>
                </a:solidFill>
                <a:latin typeface="Times New Roman" panose="02020603050405020304" pitchFamily="18" charset="0"/>
              </a:rPr>
              <a:t>Unfamiliar settings, topics, or events</a:t>
            </a:r>
            <a:r>
              <a:rPr lang="en-US" altLang="en-US" dirty="0">
                <a:solidFill>
                  <a:srgbClr val="000000"/>
                </a:solidFill>
                <a:latin typeface="Times New Roman" panose="02020603050405020304" pitchFamily="18" charset="0"/>
              </a:rPr>
              <a:t>: It is harder to visualize and imagine what you have never experienced. This is why contemporary fiction can be read so fast and is considered so enjoyable. Almost everything is familiar. </a:t>
            </a:r>
          </a:p>
          <a:p>
            <a:pPr marL="174625" lvl="1" indent="-171450">
              <a:buFontTx/>
              <a:buChar char="•"/>
              <a:defRPr/>
            </a:pPr>
            <a:r>
              <a:rPr lang="en-US" altLang="en-US" i="1" dirty="0">
                <a:solidFill>
                  <a:srgbClr val="000000"/>
                </a:solidFill>
                <a:latin typeface="Times New Roman" panose="02020603050405020304" pitchFamily="18" charset="0"/>
              </a:rPr>
              <a:t>Few repetitions, overlaps, or similarities in words and sentences</a:t>
            </a:r>
            <a:r>
              <a:rPr lang="en-US" altLang="en-US" dirty="0">
                <a:solidFill>
                  <a:srgbClr val="000000"/>
                </a:solidFill>
                <a:latin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The author keeps moving to new ideas or settings and does not stop to summarize or support what they have just discussed. Or they find new ways to express the same idea. If the reader didn’t understand or doesn’t realize the new phrasing is a restating of the original idea, it is easy to get lost.</a:t>
            </a:r>
          </a:p>
          <a:p>
            <a:pPr marL="174625" lvl="1" indent="-171450">
              <a:buFontTx/>
              <a:buChar char="•"/>
              <a:defRPr/>
            </a:pPr>
            <a:endParaRPr lang="en-US" altLang="en-US" dirty="0">
              <a:solidFill>
                <a:srgbClr val="000000"/>
              </a:solidFill>
              <a:latin typeface="Times New Roman" panose="02020603050405020304" pitchFamily="18" charset="0"/>
            </a:endParaRPr>
          </a:p>
          <a:p>
            <a:pPr marL="174625" lvl="1" indent="-171450">
              <a:buFontTx/>
              <a:buChar char="•"/>
              <a:defRPr/>
            </a:pPr>
            <a:endParaRPr lang="en-US" altLang="en-US" dirty="0">
              <a:solidFill>
                <a:srgbClr val="000000"/>
              </a:solidFill>
              <a:latin typeface="Times New Roman" panose="02020603050405020304" pitchFamily="18" charset="0"/>
            </a:endParaRPr>
          </a:p>
          <a:p>
            <a:pPr>
              <a:spcBef>
                <a:spcPts val="0"/>
              </a:spcBef>
              <a:defRPr/>
            </a:pPr>
            <a:r>
              <a:rPr lang="en-US" altLang="en-US" b="1" dirty="0"/>
              <a:t>Facilitator notes: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alpha val="90979"/>
          </a:schemeClr>
        </a:solidFill>
        <a:effectLst/>
      </p:bgPr>
    </p:bg>
    <p:spTree>
      <p:nvGrpSpPr>
        <p:cNvPr id="1" name=""/>
        <p:cNvGrpSpPr/>
        <p:nvPr/>
      </p:nvGrpSpPr>
      <p:grpSpPr>
        <a:xfrm>
          <a:off x="0" y="0"/>
          <a:ext cx="0" cy="0"/>
          <a:chOff x="0" y="0"/>
          <a:chExt cx="0" cy="0"/>
        </a:xfrm>
      </p:grpSpPr>
      <p:sp>
        <p:nvSpPr>
          <p:cNvPr id="3" name="Rectangle 10">
            <a:extLst>
              <a:ext uri="{FF2B5EF4-FFF2-40B4-BE49-F238E27FC236}">
                <a16:creationId xmlns:a16="http://schemas.microsoft.com/office/drawing/2014/main" id="{03C052BF-9EB7-4FB2-A163-F869F49931CB}"/>
              </a:ext>
            </a:extLst>
          </p:cNvPr>
          <p:cNvSpPr>
            <a:spLocks noChangeArrowheads="1"/>
          </p:cNvSpPr>
          <p:nvPr userDrawn="1"/>
        </p:nvSpPr>
        <p:spPr bwMode="white">
          <a:xfrm>
            <a:off x="-7938" y="0"/>
            <a:ext cx="9151938" cy="2743200"/>
          </a:xfrm>
          <a:prstGeom prst="rect">
            <a:avLst/>
          </a:prstGeom>
          <a:solidFill>
            <a:schemeClr val="bg1"/>
          </a:solidFill>
          <a:ln>
            <a:noFill/>
          </a:ln>
        </p:spPr>
        <p:txBody>
          <a:bodyPr wrap="none" anchor="ct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pPr algn="r" eaLnBrk="1" hangingPunct="1">
              <a:defRPr/>
            </a:pPr>
            <a:endParaRPr lang="x-none" altLang="x-none"/>
          </a:p>
        </p:txBody>
      </p:sp>
      <p:cxnSp>
        <p:nvCxnSpPr>
          <p:cNvPr id="4" name="Straight Connector 6">
            <a:extLst>
              <a:ext uri="{FF2B5EF4-FFF2-40B4-BE49-F238E27FC236}">
                <a16:creationId xmlns:a16="http://schemas.microsoft.com/office/drawing/2014/main" id="{60566E24-669D-46E4-ADFD-975DCC2EF8F8}"/>
              </a:ext>
            </a:extLst>
          </p:cNvPr>
          <p:cNvCxnSpPr>
            <a:cxnSpLocks noChangeShapeType="1"/>
          </p:cNvCxnSpPr>
          <p:nvPr userDrawn="1"/>
        </p:nvCxnSpPr>
        <p:spPr bwMode="auto">
          <a:xfrm>
            <a:off x="0" y="2743200"/>
            <a:ext cx="91440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pic>
        <p:nvPicPr>
          <p:cNvPr id="5" name="Picture 6">
            <a:extLst>
              <a:ext uri="{FF2B5EF4-FFF2-40B4-BE49-F238E27FC236}">
                <a16:creationId xmlns:a16="http://schemas.microsoft.com/office/drawing/2014/main" id="{5EE40E77-C596-4527-81EE-F54D9E0868F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7100" y="742950"/>
            <a:ext cx="446246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304800" y="3124203"/>
            <a:ext cx="8534400" cy="3505192"/>
          </a:xfrm>
        </p:spPr>
        <p:txBody>
          <a:bodyPr anchor="t"/>
          <a:lstStyle>
            <a:lvl1pPr algn="ct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433021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4954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600200"/>
            <a:ext cx="18288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600200"/>
            <a:ext cx="5791200" cy="45720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36907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alpha val="90979"/>
          </a:schemeClr>
        </a:solidFill>
        <a:effectLst/>
      </p:bgPr>
    </p:bg>
    <p:spTree>
      <p:nvGrpSpPr>
        <p:cNvPr id="1" name=""/>
        <p:cNvGrpSpPr/>
        <p:nvPr/>
      </p:nvGrpSpPr>
      <p:grpSpPr>
        <a:xfrm>
          <a:off x="0" y="0"/>
          <a:ext cx="0" cy="0"/>
          <a:chOff x="0" y="0"/>
          <a:chExt cx="0" cy="0"/>
        </a:xfrm>
      </p:grpSpPr>
      <p:sp>
        <p:nvSpPr>
          <p:cNvPr id="3" name="Rectangle 10">
            <a:extLst>
              <a:ext uri="{FF2B5EF4-FFF2-40B4-BE49-F238E27FC236}">
                <a16:creationId xmlns:a16="http://schemas.microsoft.com/office/drawing/2014/main" id="{9544799B-3D35-43A4-8AE7-2486884AEDB2}"/>
              </a:ext>
            </a:extLst>
          </p:cNvPr>
          <p:cNvSpPr>
            <a:spLocks noChangeArrowheads="1"/>
          </p:cNvSpPr>
          <p:nvPr userDrawn="1"/>
        </p:nvSpPr>
        <p:spPr bwMode="white">
          <a:xfrm>
            <a:off x="-7938" y="0"/>
            <a:ext cx="9151938" cy="2438400"/>
          </a:xfrm>
          <a:prstGeom prst="rect">
            <a:avLst/>
          </a:prstGeom>
          <a:solidFill>
            <a:schemeClr val="bg1"/>
          </a:solidFill>
          <a:ln>
            <a:noFill/>
          </a:ln>
        </p:spPr>
        <p:txBody>
          <a:bodyPr wrap="none" anchor="ct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pPr algn="r" eaLnBrk="1" hangingPunct="1">
              <a:defRPr/>
            </a:pPr>
            <a:endParaRPr lang="x-none" altLang="x-none" dirty="0"/>
          </a:p>
        </p:txBody>
      </p:sp>
      <p:cxnSp>
        <p:nvCxnSpPr>
          <p:cNvPr id="4" name="Straight Connector 6">
            <a:extLst>
              <a:ext uri="{FF2B5EF4-FFF2-40B4-BE49-F238E27FC236}">
                <a16:creationId xmlns:a16="http://schemas.microsoft.com/office/drawing/2014/main" id="{0E690CE3-B8A8-4559-90E4-39AED5AB2B4F}"/>
              </a:ext>
            </a:extLst>
          </p:cNvPr>
          <p:cNvCxnSpPr>
            <a:cxnSpLocks noChangeShapeType="1"/>
          </p:cNvCxnSpPr>
          <p:nvPr userDrawn="1"/>
        </p:nvCxnSpPr>
        <p:spPr bwMode="auto">
          <a:xfrm>
            <a:off x="0" y="2438400"/>
            <a:ext cx="91440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pic>
        <p:nvPicPr>
          <p:cNvPr id="5" name="Picture 6">
            <a:extLst>
              <a:ext uri="{FF2B5EF4-FFF2-40B4-BE49-F238E27FC236}">
                <a16:creationId xmlns:a16="http://schemas.microsoft.com/office/drawing/2014/main" id="{40796C48-B079-4753-BDBB-916773A7DEE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90800" y="398463"/>
            <a:ext cx="3962400"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300831" y="2933697"/>
            <a:ext cx="8534400" cy="2590795"/>
          </a:xfrm>
        </p:spPr>
        <p:txBody>
          <a:bodyPr anchor="t"/>
          <a:lstStyle>
            <a:lvl1pPr algn="ct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830345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4336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4">
            <a:extLst>
              <a:ext uri="{FF2B5EF4-FFF2-40B4-BE49-F238E27FC236}">
                <a16:creationId xmlns:a16="http://schemas.microsoft.com/office/drawing/2014/main" id="{B4F804B5-F580-44EC-B4B3-849D79DE2572}"/>
              </a:ext>
            </a:extLst>
          </p:cNvPr>
          <p:cNvCxnSpPr>
            <a:cxnSpLocks noChangeShapeType="1"/>
          </p:cNvCxnSpPr>
          <p:nvPr userDrawn="1"/>
        </p:nvCxnSpPr>
        <p:spPr bwMode="auto">
          <a:xfrm>
            <a:off x="685800" y="3733800"/>
            <a:ext cx="78486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722313" y="38735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411745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9328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81198"/>
            <a:ext cx="4040188" cy="42672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47800"/>
            <a:ext cx="4041775"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81199"/>
            <a:ext cx="4041775" cy="4267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295400" y="304800"/>
            <a:ext cx="7086600" cy="914400"/>
          </a:xfrm>
        </p:spPr>
        <p:txBody>
          <a:bodyPr/>
          <a:lstStyle/>
          <a:p>
            <a:r>
              <a:rPr lang="en-US"/>
              <a:t>Click to edit Master title style</a:t>
            </a:r>
          </a:p>
        </p:txBody>
      </p:sp>
    </p:spTree>
    <p:extLst>
      <p:ext uri="{BB962C8B-B14F-4D97-AF65-F5344CB8AC3E}">
        <p14:creationId xmlns:p14="http://schemas.microsoft.com/office/powerpoint/2010/main" val="2756511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51888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6944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07576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0264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74061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03597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600200"/>
            <a:ext cx="18288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600200"/>
            <a:ext cx="5791200" cy="45720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98773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4">
            <a:extLst>
              <a:ext uri="{FF2B5EF4-FFF2-40B4-BE49-F238E27FC236}">
                <a16:creationId xmlns:a16="http://schemas.microsoft.com/office/drawing/2014/main" id="{FEEB1B4E-73C2-48F1-995A-A0B0AC33297F}"/>
              </a:ext>
            </a:extLst>
          </p:cNvPr>
          <p:cNvCxnSpPr>
            <a:cxnSpLocks noChangeShapeType="1"/>
          </p:cNvCxnSpPr>
          <p:nvPr userDrawn="1"/>
        </p:nvCxnSpPr>
        <p:spPr bwMode="auto">
          <a:xfrm>
            <a:off x="685800" y="3733800"/>
            <a:ext cx="78486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722313" y="38735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090400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6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81198"/>
            <a:ext cx="4040188" cy="42672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47800"/>
            <a:ext cx="4041775"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81199"/>
            <a:ext cx="4041775" cy="4267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295400" y="304800"/>
            <a:ext cx="7086600" cy="914400"/>
          </a:xfrm>
        </p:spPr>
        <p:txBody>
          <a:bodyPr/>
          <a:lstStyle/>
          <a:p>
            <a:r>
              <a:rPr lang="en-US"/>
              <a:t>Click to edit Master title style</a:t>
            </a:r>
          </a:p>
        </p:txBody>
      </p:sp>
    </p:spTree>
    <p:extLst>
      <p:ext uri="{BB962C8B-B14F-4D97-AF65-F5344CB8AC3E}">
        <p14:creationId xmlns:p14="http://schemas.microsoft.com/office/powerpoint/2010/main" val="2422802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31370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1248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74466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17471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2DFD9E09-3A9A-4FE6-BD9F-EA5C6BE8CF1A}"/>
              </a:ext>
            </a:extLst>
          </p:cNvPr>
          <p:cNvSpPr>
            <a:spLocks noGrp="1" noChangeArrowheads="1"/>
          </p:cNvSpPr>
          <p:nvPr>
            <p:ph type="title"/>
          </p:nvPr>
        </p:nvSpPr>
        <p:spPr bwMode="auto">
          <a:xfrm>
            <a:off x="1295400" y="304800"/>
            <a:ext cx="708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b" anchorCtr="0" compatLnSpc="1">
            <a:prstTxWarp prst="textNoShape">
              <a:avLst/>
            </a:prstTxWarp>
          </a:bodyPr>
          <a:lstStyle/>
          <a:p>
            <a:pPr lvl="0"/>
            <a:r>
              <a:rPr lang="en-US" altLang="en-US"/>
              <a:t>Click to edit Master title style</a:t>
            </a:r>
          </a:p>
        </p:txBody>
      </p:sp>
      <p:sp>
        <p:nvSpPr>
          <p:cNvPr id="1027" name="Rectangle 5">
            <a:extLst>
              <a:ext uri="{FF2B5EF4-FFF2-40B4-BE49-F238E27FC236}">
                <a16:creationId xmlns:a16="http://schemas.microsoft.com/office/drawing/2014/main" id="{E7C5ED8A-8558-4DD9-B944-81D17FCC6BDC}"/>
              </a:ext>
            </a:extLst>
          </p:cNvPr>
          <p:cNvSpPr>
            <a:spLocks noGrp="1" noChangeArrowheads="1"/>
          </p:cNvSpPr>
          <p:nvPr>
            <p:ph type="body" idx="1"/>
          </p:nvPr>
        </p:nvSpPr>
        <p:spPr bwMode="auto">
          <a:xfrm>
            <a:off x="609600" y="1600200"/>
            <a:ext cx="7924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31" name="Text Box 31">
            <a:extLst>
              <a:ext uri="{FF2B5EF4-FFF2-40B4-BE49-F238E27FC236}">
                <a16:creationId xmlns:a16="http://schemas.microsoft.com/office/drawing/2014/main" id="{380D1381-997E-4E7E-8523-6AAC6C7110EC}"/>
              </a:ext>
            </a:extLst>
          </p:cNvPr>
          <p:cNvSpPr txBox="1">
            <a:spLocks noChangeArrowheads="1"/>
          </p:cNvSpPr>
          <p:nvPr/>
        </p:nvSpPr>
        <p:spPr bwMode="auto">
          <a:xfrm>
            <a:off x="8686800" y="6553200"/>
            <a:ext cx="338138" cy="230188"/>
          </a:xfrm>
          <a:prstGeom prst="rect">
            <a:avLst/>
          </a:prstGeom>
          <a:noFill/>
          <a:ln w="12700">
            <a:noFill/>
            <a:miter lim="800000"/>
            <a:headEnd/>
            <a:tailEnd/>
          </a:ln>
          <a:effectLst/>
        </p:spPr>
        <p:txBody>
          <a:bodyPr wrap="none" anchor="ctr">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defRPr/>
            </a:pPr>
            <a:fld id="{361E533C-110E-41F2-95DD-9764D47C44CC}" type="slidenum">
              <a:rPr lang="en-US" altLang="en-US" sz="900" smtClean="0">
                <a:solidFill>
                  <a:schemeClr val="bg1"/>
                </a:solidFill>
                <a:latin typeface="Trebuchet MS" panose="020B0703020202090204" pitchFamily="34" charset="0"/>
              </a:rPr>
              <a:pPr algn="r" eaLnBrk="1" hangingPunct="1">
                <a:defRPr/>
              </a:pPr>
              <a:t>‹#›</a:t>
            </a:fld>
            <a:endParaRPr lang="en-US" altLang="en-US" sz="900">
              <a:solidFill>
                <a:schemeClr val="bg1"/>
              </a:solidFill>
              <a:latin typeface="Trebuchet MS" panose="020B0703020202090204" pitchFamily="34" charset="0"/>
            </a:endParaRPr>
          </a:p>
        </p:txBody>
      </p:sp>
    </p:spTree>
  </p:cSld>
  <p:clrMap bg1="lt1" tx1="dk1" bg2="lt2" tx2="dk2" accent1="accent1" accent2="accent2" accent3="accent3" accent4="accent4" accent5="accent5" accent6="accent6" hlink="hlink" folHlink="folHlink"/>
  <p:sldLayoutIdLst>
    <p:sldLayoutId id="2147485634" r:id="rId1"/>
    <p:sldLayoutId id="2147485622" r:id="rId2"/>
    <p:sldLayoutId id="2147485635" r:id="rId3"/>
    <p:sldLayoutId id="2147485623" r:id="rId4"/>
    <p:sldLayoutId id="2147485624" r:id="rId5"/>
    <p:sldLayoutId id="2147485625" r:id="rId6"/>
    <p:sldLayoutId id="2147485636" r:id="rId7"/>
    <p:sldLayoutId id="2147485637" r:id="rId8"/>
    <p:sldLayoutId id="2147485638" r:id="rId9"/>
    <p:sldLayoutId id="2147485626" r:id="rId10"/>
    <p:sldLayoutId id="2147485627" r:id="rId11"/>
  </p:sldLayoutIdLst>
  <p:txStyles>
    <p:title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p:titleStyle>
    <p:bodyStyle>
      <a:lvl1pPr marL="231775" indent="-231775" algn="l" defTabSz="915988" rtl="0" eaLnBrk="0" fontAlgn="base" hangingPunct="0">
        <a:spcBef>
          <a:spcPct val="75000"/>
        </a:spcBef>
        <a:spcAft>
          <a:spcPct val="0"/>
        </a:spcAft>
        <a:buClr>
          <a:schemeClr val="tx2"/>
        </a:buClr>
        <a:buFont typeface="Wingdings" panose="05000000000000000000"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428DC623-2186-4429-A85A-E6CB2ABC44A7}"/>
              </a:ext>
            </a:extLst>
          </p:cNvPr>
          <p:cNvSpPr>
            <a:spLocks noGrp="1" noChangeArrowheads="1"/>
          </p:cNvSpPr>
          <p:nvPr>
            <p:ph type="title"/>
          </p:nvPr>
        </p:nvSpPr>
        <p:spPr bwMode="auto">
          <a:xfrm>
            <a:off x="1295400" y="304800"/>
            <a:ext cx="708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b" anchorCtr="0" compatLnSpc="1">
            <a:prstTxWarp prst="textNoShape">
              <a:avLst/>
            </a:prstTxWarp>
          </a:bodyPr>
          <a:lstStyle/>
          <a:p>
            <a:pPr lvl="0"/>
            <a:r>
              <a:rPr lang="en-US" altLang="en-US"/>
              <a:t>Click to edit Master title style</a:t>
            </a:r>
          </a:p>
        </p:txBody>
      </p:sp>
      <p:sp>
        <p:nvSpPr>
          <p:cNvPr id="4099" name="Rectangle 5">
            <a:extLst>
              <a:ext uri="{FF2B5EF4-FFF2-40B4-BE49-F238E27FC236}">
                <a16:creationId xmlns:a16="http://schemas.microsoft.com/office/drawing/2014/main" id="{87F771AD-B0CD-4917-907D-98AF30274987}"/>
              </a:ext>
            </a:extLst>
          </p:cNvPr>
          <p:cNvSpPr>
            <a:spLocks noGrp="1" noChangeArrowheads="1"/>
          </p:cNvSpPr>
          <p:nvPr>
            <p:ph type="body" idx="1"/>
          </p:nvPr>
        </p:nvSpPr>
        <p:spPr bwMode="auto">
          <a:xfrm>
            <a:off x="609600" y="1600200"/>
            <a:ext cx="7924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31" name="Text Box 31">
            <a:extLst>
              <a:ext uri="{FF2B5EF4-FFF2-40B4-BE49-F238E27FC236}">
                <a16:creationId xmlns:a16="http://schemas.microsoft.com/office/drawing/2014/main" id="{923FE018-D3D4-4340-88F1-51B3B58B1505}"/>
              </a:ext>
            </a:extLst>
          </p:cNvPr>
          <p:cNvSpPr txBox="1">
            <a:spLocks noChangeArrowheads="1"/>
          </p:cNvSpPr>
          <p:nvPr/>
        </p:nvSpPr>
        <p:spPr bwMode="auto">
          <a:xfrm>
            <a:off x="8686800" y="6553200"/>
            <a:ext cx="338138" cy="230188"/>
          </a:xfrm>
          <a:prstGeom prst="rect">
            <a:avLst/>
          </a:prstGeom>
          <a:noFill/>
          <a:ln w="12700">
            <a:noFill/>
            <a:miter lim="800000"/>
            <a:headEnd/>
            <a:tailEnd/>
          </a:ln>
          <a:effectLst/>
        </p:spPr>
        <p:txBody>
          <a:bodyPr wrap="none" anchor="ctr">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defRPr/>
            </a:pPr>
            <a:fld id="{4533D313-E6AD-4957-B49C-EFF56A385D9A}" type="slidenum">
              <a:rPr lang="en-US" altLang="en-US" sz="900" smtClean="0">
                <a:solidFill>
                  <a:schemeClr val="bg1"/>
                </a:solidFill>
                <a:latin typeface="Trebuchet MS" panose="020B0703020202090204" pitchFamily="34" charset="0"/>
              </a:rPr>
              <a:pPr algn="r" eaLnBrk="1" hangingPunct="1">
                <a:defRPr/>
              </a:pPr>
              <a:t>‹#›</a:t>
            </a:fld>
            <a:endParaRPr lang="en-US" altLang="en-US" sz="900">
              <a:solidFill>
                <a:schemeClr val="bg1"/>
              </a:solidFill>
              <a:latin typeface="Trebuchet MS" panose="020B0703020202090204" pitchFamily="34" charset="0"/>
            </a:endParaRPr>
          </a:p>
        </p:txBody>
      </p:sp>
    </p:spTree>
  </p:cSld>
  <p:clrMap bg1="lt1" tx1="dk1" bg2="lt2" tx2="dk2" accent1="accent1" accent2="accent2" accent3="accent3" accent4="accent4" accent5="accent5" accent6="accent6" hlink="hlink" folHlink="folHlink"/>
  <p:sldLayoutIdLst>
    <p:sldLayoutId id="2147485639" r:id="rId1"/>
    <p:sldLayoutId id="2147485628" r:id="rId2"/>
    <p:sldLayoutId id="2147485640" r:id="rId3"/>
    <p:sldLayoutId id="2147485629" r:id="rId4"/>
    <p:sldLayoutId id="2147485630" r:id="rId5"/>
    <p:sldLayoutId id="2147485631" r:id="rId6"/>
    <p:sldLayoutId id="2147485641" r:id="rId7"/>
    <p:sldLayoutId id="2147485642" r:id="rId8"/>
    <p:sldLayoutId id="2147485643" r:id="rId9"/>
    <p:sldLayoutId id="2147485632" r:id="rId10"/>
    <p:sldLayoutId id="2147485633" r:id="rId11"/>
  </p:sldLayoutIdLst>
  <p:txStyles>
    <p:title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p:titleStyle>
    <p:bodyStyle>
      <a:lvl1pPr marL="231775" indent="-231775" algn="l" defTabSz="915988" rtl="0" eaLnBrk="0" fontAlgn="base" hangingPunct="0">
        <a:spcBef>
          <a:spcPct val="75000"/>
        </a:spcBef>
        <a:spcAft>
          <a:spcPct val="0"/>
        </a:spcAft>
        <a:buClr>
          <a:schemeClr val="tx2"/>
        </a:buClr>
        <a:buFont typeface="Wingdings" panose="05000000000000000000"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3">
            <a:extLst>
              <a:ext uri="{FF2B5EF4-FFF2-40B4-BE49-F238E27FC236}">
                <a16:creationId xmlns:a16="http://schemas.microsoft.com/office/drawing/2014/main" id="{E5B18239-2597-4138-B2E2-982334572AD1}"/>
              </a:ext>
            </a:extLst>
          </p:cNvPr>
          <p:cNvSpPr>
            <a:spLocks noGrp="1" noChangeArrowheads="1"/>
          </p:cNvSpPr>
          <p:nvPr>
            <p:ph type="title"/>
          </p:nvPr>
        </p:nvSpPr>
        <p:spPr>
          <a:xfrm>
            <a:off x="304800" y="3810000"/>
            <a:ext cx="8534400" cy="2971800"/>
          </a:xfrm>
        </p:spPr>
        <p:txBody>
          <a:bodyPr/>
          <a:lstStyle/>
          <a:p>
            <a:pPr eaLnBrk="1" hangingPunct="1">
              <a:lnSpc>
                <a:spcPct val="114000"/>
              </a:lnSpc>
              <a:spcBef>
                <a:spcPts val="600"/>
              </a:spcBef>
              <a:spcAft>
                <a:spcPts val="600"/>
              </a:spcAft>
            </a:pPr>
            <a:r>
              <a:rPr lang="en-US" altLang="en-US" sz="4000" dirty="0">
                <a:cs typeface="Arial" panose="020B0604020202020204" pitchFamily="34" charset="0"/>
              </a:rPr>
              <a:t>Building Academic Language</a:t>
            </a:r>
            <a:endParaRPr lang="en-US" altLang="en-US" sz="1200" dirty="0"/>
          </a:p>
        </p:txBody>
      </p:sp>
      <p:sp>
        <p:nvSpPr>
          <p:cNvPr id="15363" name="TextBox 3">
            <a:extLst>
              <a:ext uri="{FF2B5EF4-FFF2-40B4-BE49-F238E27FC236}">
                <a16:creationId xmlns:a16="http://schemas.microsoft.com/office/drawing/2014/main" id="{37BD35E7-05FF-4028-8735-51DCC01C372E}"/>
              </a:ext>
            </a:extLst>
          </p:cNvPr>
          <p:cNvSpPr txBox="1">
            <a:spLocks noChangeArrowheads="1"/>
          </p:cNvSpPr>
          <p:nvPr/>
        </p:nvSpPr>
        <p:spPr bwMode="auto">
          <a:xfrm>
            <a:off x="1752600" y="1397000"/>
            <a:ext cx="6477000" cy="554038"/>
          </a:xfrm>
          <a:prstGeom prst="rect">
            <a:avLst/>
          </a:prstGeom>
          <a:noFill/>
          <a:ln>
            <a:noFill/>
          </a:ln>
        </p:spPr>
        <p:txBody>
          <a:bodyPr>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defRPr/>
            </a:pPr>
            <a:r>
              <a:rPr lang="en-US" altLang="en-US" sz="3000" b="0" dirty="0">
                <a:solidFill>
                  <a:srgbClr val="000000"/>
                </a:solidFill>
                <a:latin typeface="+mj-lt"/>
                <a:ea typeface="Arial Unicode MS" pitchFamily="34" charset="-128"/>
              </a:rPr>
              <a:t>State-Based Curriculum Review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2">
            <a:extLst>
              <a:ext uri="{FF2B5EF4-FFF2-40B4-BE49-F238E27FC236}">
                <a16:creationId xmlns:a16="http://schemas.microsoft.com/office/drawing/2014/main" id="{A4CB456D-A98A-41FC-896F-ECBE34286B6D}"/>
              </a:ext>
            </a:extLst>
          </p:cNvPr>
          <p:cNvSpPr>
            <a:spLocks noGrp="1" noChangeArrowheads="1"/>
          </p:cNvSpPr>
          <p:nvPr>
            <p:ph type="title"/>
          </p:nvPr>
        </p:nvSpPr>
        <p:spPr/>
        <p:txBody>
          <a:bodyPr/>
          <a:lstStyle/>
          <a:p>
            <a:r>
              <a:rPr lang="en-US" altLang="en-US" dirty="0"/>
              <a:t>Role of Vocabulary and Syntax in Complex Text, cont’d.</a:t>
            </a:r>
          </a:p>
        </p:txBody>
      </p:sp>
      <p:sp>
        <p:nvSpPr>
          <p:cNvPr id="8193" name="Rectangle 3">
            <a:extLst>
              <a:ext uri="{FF2B5EF4-FFF2-40B4-BE49-F238E27FC236}">
                <a16:creationId xmlns:a16="http://schemas.microsoft.com/office/drawing/2014/main" id="{612EC107-C053-4B07-93D8-503CF3A4140B}"/>
              </a:ext>
            </a:extLst>
          </p:cNvPr>
          <p:cNvSpPr>
            <a:spLocks noGrp="1" noChangeArrowheads="1"/>
          </p:cNvSpPr>
          <p:nvPr>
            <p:ph type="body" idx="1"/>
          </p:nvPr>
        </p:nvSpPr>
        <p:spPr>
          <a:xfrm>
            <a:off x="609600" y="1801813"/>
            <a:ext cx="7924800" cy="4446587"/>
          </a:xfrm>
        </p:spPr>
        <p:txBody>
          <a:bodyPr/>
          <a:lstStyle/>
          <a:p>
            <a:pPr marL="0" indent="0">
              <a:spcBef>
                <a:spcPts val="1200"/>
              </a:spcBef>
              <a:buFont typeface="Wingdings" panose="05000000000000000000" pitchFamily="2" charset="2"/>
              <a:buNone/>
              <a:defRPr/>
            </a:pPr>
            <a:r>
              <a:rPr lang="en-US" altLang="en-US" dirty="0"/>
              <a:t>In addition, text is made more complex by:</a:t>
            </a:r>
          </a:p>
          <a:p>
            <a:pPr marL="0" indent="0">
              <a:spcBef>
                <a:spcPts val="1200"/>
              </a:spcBef>
              <a:buFont typeface="Wingdings" panose="05000000000000000000" pitchFamily="2" charset="2"/>
              <a:buNone/>
              <a:defRPr/>
            </a:pPr>
            <a:r>
              <a:rPr lang="en-US" altLang="en-US" dirty="0">
                <a:solidFill>
                  <a:schemeClr val="accent1">
                    <a:lumMod val="75000"/>
                  </a:schemeClr>
                </a:solidFill>
              </a:rPr>
              <a:t>6. </a:t>
            </a:r>
            <a:r>
              <a:rPr lang="en-US" altLang="en-US" dirty="0">
                <a:solidFill>
                  <a:srgbClr val="000000"/>
                </a:solidFill>
              </a:rPr>
              <a:t>Subtle or frequent transitions</a:t>
            </a:r>
          </a:p>
          <a:p>
            <a:pPr marL="0" indent="0">
              <a:spcBef>
                <a:spcPts val="1200"/>
              </a:spcBef>
              <a:buFont typeface="Wingdings" panose="05000000000000000000" pitchFamily="2" charset="2"/>
              <a:buNone/>
              <a:defRPr/>
            </a:pPr>
            <a:r>
              <a:rPr lang="en-US" altLang="en-US" dirty="0">
                <a:solidFill>
                  <a:schemeClr val="accent1">
                    <a:lumMod val="75000"/>
                  </a:schemeClr>
                </a:solidFill>
              </a:rPr>
              <a:t>7. </a:t>
            </a:r>
            <a:r>
              <a:rPr lang="en-US" altLang="en-US" dirty="0">
                <a:solidFill>
                  <a:srgbClr val="000000"/>
                </a:solidFill>
              </a:rPr>
              <a:t>Multiple or subtle themes and purposes</a:t>
            </a:r>
          </a:p>
          <a:p>
            <a:pPr marL="0" indent="0">
              <a:spcBef>
                <a:spcPts val="1200"/>
              </a:spcBef>
              <a:buFont typeface="Wingdings" panose="05000000000000000000" pitchFamily="2" charset="2"/>
              <a:buNone/>
              <a:defRPr/>
            </a:pPr>
            <a:r>
              <a:rPr lang="en-US" altLang="en-US" dirty="0">
                <a:solidFill>
                  <a:schemeClr val="accent1">
                    <a:lumMod val="75000"/>
                  </a:schemeClr>
                </a:solidFill>
              </a:rPr>
              <a:t>8. </a:t>
            </a:r>
            <a:r>
              <a:rPr lang="en-US" altLang="en-US" dirty="0">
                <a:solidFill>
                  <a:srgbClr val="000000"/>
                </a:solidFill>
              </a:rPr>
              <a:t>Dense information</a:t>
            </a:r>
          </a:p>
          <a:p>
            <a:pPr marL="0" indent="0">
              <a:spcBef>
                <a:spcPts val="1200"/>
              </a:spcBef>
              <a:buFont typeface="Wingdings" panose="05000000000000000000" pitchFamily="2" charset="2"/>
              <a:buNone/>
              <a:defRPr/>
            </a:pPr>
            <a:r>
              <a:rPr lang="en-US" altLang="en-US" dirty="0">
                <a:solidFill>
                  <a:schemeClr val="accent1">
                    <a:lumMod val="75000"/>
                  </a:schemeClr>
                </a:solidFill>
              </a:rPr>
              <a:t>9. </a:t>
            </a:r>
            <a:r>
              <a:rPr lang="en-US" altLang="en-US" dirty="0">
                <a:solidFill>
                  <a:srgbClr val="000000"/>
                </a:solidFill>
              </a:rPr>
              <a:t>Unfamiliar settings, topics, or events</a:t>
            </a:r>
          </a:p>
          <a:p>
            <a:pPr marL="0" indent="0">
              <a:spcBef>
                <a:spcPts val="1200"/>
              </a:spcBef>
              <a:buFont typeface="Wingdings" panose="05000000000000000000" pitchFamily="2" charset="2"/>
              <a:buNone/>
              <a:defRPr/>
            </a:pPr>
            <a:r>
              <a:rPr lang="en-US" altLang="en-US" dirty="0">
                <a:solidFill>
                  <a:schemeClr val="accent1">
                    <a:lumMod val="75000"/>
                  </a:schemeClr>
                </a:solidFill>
              </a:rPr>
              <a:t>10. </a:t>
            </a:r>
            <a:r>
              <a:rPr lang="en-US" altLang="en-US" dirty="0"/>
              <a:t>Few repetitions, overlaps, or similarities in words and sentences</a:t>
            </a:r>
          </a:p>
          <a:p>
            <a:pPr>
              <a:defRPr/>
            </a:pPr>
            <a:endParaRPr lang="en-US" altLang="en-US" dirty="0"/>
          </a:p>
          <a:p>
            <a:pPr>
              <a:defRPr/>
            </a:pPr>
            <a:endParaRPr lang="en-US" altLang="en-US" dirty="0"/>
          </a:p>
        </p:txBody>
      </p:sp>
      <p:cxnSp>
        <p:nvCxnSpPr>
          <p:cNvPr id="6" name="Straight Connector 5">
            <a:extLst>
              <a:ext uri="{FF2B5EF4-FFF2-40B4-BE49-F238E27FC236}">
                <a16:creationId xmlns:a16="http://schemas.microsoft.com/office/drawing/2014/main" id="{63D8CA4D-851F-46C5-AF54-89CF08086837}"/>
              </a:ext>
              <a:ext uri="{C183D7F6-B498-43B3-948B-1728B52AA6E4}">
                <adec:decorative xmlns:adec="http://schemas.microsoft.com/office/drawing/2017/decorative" val="1"/>
              </a:ext>
            </a:extLst>
          </p:cNvPr>
          <p:cNvCxnSpPr>
            <a:cxnSpLocks/>
          </p:cNvCxnSpPr>
          <p:nvPr/>
        </p:nvCxnSpPr>
        <p:spPr bwMode="auto">
          <a:xfrm>
            <a:off x="990600" y="3657600"/>
            <a:ext cx="22860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2">
            <a:extLst>
              <a:ext uri="{FF2B5EF4-FFF2-40B4-BE49-F238E27FC236}">
                <a16:creationId xmlns:a16="http://schemas.microsoft.com/office/drawing/2014/main" id="{72340E34-976E-4CF3-8DB0-7D8691583C3C}"/>
              </a:ext>
            </a:extLst>
          </p:cNvPr>
          <p:cNvSpPr>
            <a:spLocks noGrp="1" noChangeArrowheads="1"/>
          </p:cNvSpPr>
          <p:nvPr>
            <p:ph type="title"/>
          </p:nvPr>
        </p:nvSpPr>
        <p:spPr/>
        <p:txBody>
          <a:bodyPr/>
          <a:lstStyle/>
          <a:p>
            <a:r>
              <a:rPr lang="en-US" altLang="en-US" dirty="0"/>
              <a:t>Let’s Hear From You!</a:t>
            </a:r>
          </a:p>
        </p:txBody>
      </p:sp>
      <p:sp>
        <p:nvSpPr>
          <p:cNvPr id="8193" name="Rectangle 3">
            <a:extLst>
              <a:ext uri="{FF2B5EF4-FFF2-40B4-BE49-F238E27FC236}">
                <a16:creationId xmlns:a16="http://schemas.microsoft.com/office/drawing/2014/main" id="{E3FAC5CC-BA06-4AFB-A3E3-49A646336516}"/>
              </a:ext>
            </a:extLst>
          </p:cNvPr>
          <p:cNvSpPr>
            <a:spLocks noGrp="1" noChangeArrowheads="1"/>
          </p:cNvSpPr>
          <p:nvPr>
            <p:ph type="body" idx="1"/>
          </p:nvPr>
        </p:nvSpPr>
        <p:spPr/>
        <p:txBody>
          <a:bodyPr/>
          <a:lstStyle/>
          <a:p>
            <a:pPr>
              <a:spcBef>
                <a:spcPts val="1176"/>
              </a:spcBef>
              <a:spcAft>
                <a:spcPts val="1200"/>
              </a:spcAft>
              <a:defRPr/>
            </a:pPr>
            <a:r>
              <a:rPr lang="en-US" dirty="0"/>
              <a:t>POLL: Which two factors have you experienced students having the most difficulty with when reading complex text?</a:t>
            </a:r>
          </a:p>
          <a:p>
            <a:pPr lvl="1">
              <a:spcBef>
                <a:spcPts val="1176"/>
              </a:spcBef>
              <a:spcAft>
                <a:spcPts val="600"/>
              </a:spcAft>
              <a:defRPr/>
            </a:pPr>
            <a:r>
              <a:rPr lang="en-US" sz="2200" i="1" dirty="0"/>
              <a:t>Complex sentences</a:t>
            </a:r>
          </a:p>
          <a:p>
            <a:pPr lvl="1">
              <a:spcBef>
                <a:spcPts val="1176"/>
              </a:spcBef>
              <a:spcAft>
                <a:spcPts val="600"/>
              </a:spcAft>
              <a:defRPr/>
            </a:pPr>
            <a:r>
              <a:rPr lang="en-US" sz="2200" i="1" dirty="0"/>
              <a:t>Multiple or subtle themes and purposes</a:t>
            </a:r>
          </a:p>
          <a:p>
            <a:pPr lvl="1">
              <a:spcBef>
                <a:spcPts val="1176"/>
              </a:spcBef>
              <a:spcAft>
                <a:spcPts val="600"/>
              </a:spcAft>
              <a:defRPr/>
            </a:pPr>
            <a:r>
              <a:rPr lang="en-US" sz="2200" i="1" dirty="0"/>
              <a:t>Lengthy paragraphs</a:t>
            </a:r>
          </a:p>
          <a:p>
            <a:pPr lvl="1">
              <a:spcBef>
                <a:spcPts val="1176"/>
              </a:spcBef>
              <a:spcAft>
                <a:spcPts val="600"/>
              </a:spcAft>
              <a:defRPr/>
            </a:pPr>
            <a:r>
              <a:rPr lang="en-US" sz="2200" i="1" dirty="0"/>
              <a:t>Uncommon vocabulary</a:t>
            </a:r>
          </a:p>
          <a:p>
            <a:pPr lvl="1">
              <a:spcBef>
                <a:spcPts val="1176"/>
              </a:spcBef>
              <a:spcAft>
                <a:spcPts val="600"/>
              </a:spcAft>
              <a:defRPr/>
            </a:pPr>
            <a:r>
              <a:rPr lang="en-US" altLang="en-US" sz="2200" i="1" dirty="0">
                <a:solidFill>
                  <a:srgbClr val="000000"/>
                </a:solidFill>
              </a:rPr>
              <a:t>Text that mixes structures</a:t>
            </a:r>
          </a:p>
          <a:p>
            <a:pPr>
              <a:defRPr/>
            </a:pPr>
            <a:endParaRPr lang="en-US" altLang="en-US" dirty="0"/>
          </a:p>
          <a:p>
            <a:pPr>
              <a:defRPr/>
            </a:pPr>
            <a:endParaRPr lang="en-US" altLang="en-US" dirty="0"/>
          </a:p>
        </p:txBody>
      </p:sp>
      <p:pic>
        <p:nvPicPr>
          <p:cNvPr id="23556" name="Picture 4">
            <a:extLst>
              <a:ext uri="{FF2B5EF4-FFF2-40B4-BE49-F238E27FC236}">
                <a16:creationId xmlns:a16="http://schemas.microsoft.com/office/drawing/2014/main" id="{96E1C8CC-A4B5-469A-81A4-3A290CA5994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9025" y="304800"/>
            <a:ext cx="9429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193">
                                            <p:txEl>
                                              <p:pRg st="1" end="1"/>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8193">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Placeholder 4">
            <a:extLst>
              <a:ext uri="{FF2B5EF4-FFF2-40B4-BE49-F238E27FC236}">
                <a16:creationId xmlns:a16="http://schemas.microsoft.com/office/drawing/2014/main" id="{E61B29C9-731E-46E5-B513-9C09719426DE}"/>
              </a:ext>
            </a:extLst>
          </p:cNvPr>
          <p:cNvSpPr>
            <a:spLocks noGrp="1" noChangeArrowheads="1"/>
          </p:cNvSpPr>
          <p:nvPr>
            <p:ph type="title" idx="4294967295"/>
          </p:nvPr>
        </p:nvSpPr>
        <p:spPr bwMode="auto">
          <a:xfrm>
            <a:off x="0" y="2133600"/>
            <a:ext cx="9144000" cy="15001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p>
            <a:pPr marL="0" marR="0" lvl="0" indent="0" algn="ctr"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altLang="en-US" sz="4000" b="1"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Content Alignment Criteria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9">
            <a:extLst>
              <a:ext uri="{FF2B5EF4-FFF2-40B4-BE49-F238E27FC236}">
                <a16:creationId xmlns:a16="http://schemas.microsoft.com/office/drawing/2014/main" id="{5F0CBA65-27BC-485B-9ED3-B60030043309}"/>
              </a:ext>
            </a:extLst>
          </p:cNvPr>
          <p:cNvSpPr>
            <a:spLocks noGrp="1" noChangeArrowheads="1"/>
          </p:cNvSpPr>
          <p:nvPr>
            <p:ph type="title"/>
          </p:nvPr>
        </p:nvSpPr>
        <p:spPr>
          <a:xfrm>
            <a:off x="1295400" y="304800"/>
            <a:ext cx="7467600" cy="914400"/>
          </a:xfrm>
        </p:spPr>
        <p:txBody>
          <a:bodyPr/>
          <a:lstStyle/>
          <a:p>
            <a:r>
              <a:rPr lang="en-US" altLang="en-US"/>
              <a:t>Dimension 2: Content Criterion 1</a:t>
            </a:r>
          </a:p>
        </p:txBody>
      </p:sp>
      <p:sp>
        <p:nvSpPr>
          <p:cNvPr id="27650" name="Content Placeholder 10">
            <a:extLst>
              <a:ext uri="{FF2B5EF4-FFF2-40B4-BE49-F238E27FC236}">
                <a16:creationId xmlns:a16="http://schemas.microsoft.com/office/drawing/2014/main" id="{AADD4AE8-967A-48B1-AF20-3659C5977A96}"/>
              </a:ext>
            </a:extLst>
          </p:cNvPr>
          <p:cNvSpPr>
            <a:spLocks noGrp="1" noChangeArrowheads="1"/>
          </p:cNvSpPr>
          <p:nvPr>
            <p:ph idx="1"/>
          </p:nvPr>
        </p:nvSpPr>
        <p:spPr/>
        <p:txBody>
          <a:bodyPr/>
          <a:lstStyle/>
          <a:p>
            <a:pPr marL="0" indent="0">
              <a:buFont typeface="Wingdings" panose="05000000000000000000" pitchFamily="2" charset="2"/>
              <a:buNone/>
            </a:pPr>
            <a:r>
              <a:rPr lang="en-US" altLang="en-US" dirty="0"/>
              <a:t>Curriculum includes text-based questions and tasks that provide systematic work with high-value academic vocabulary essential to the anchor text.* </a:t>
            </a:r>
            <a:endParaRPr lang="en-US" altLang="en-US" sz="1400" dirty="0"/>
          </a:p>
          <a:p>
            <a:pPr marL="0" indent="0">
              <a:spcBef>
                <a:spcPts val="1200"/>
              </a:spcBef>
              <a:spcAft>
                <a:spcPts val="600"/>
              </a:spcAft>
              <a:buFont typeface="Wingdings" panose="05000000000000000000" pitchFamily="2" charset="2"/>
              <a:buNone/>
            </a:pPr>
            <a:endParaRPr lang="en-US" altLang="en-US" b="1" dirty="0"/>
          </a:p>
          <a:p>
            <a:pPr marL="0" indent="0">
              <a:spcBef>
                <a:spcPts val="1200"/>
              </a:spcBef>
              <a:spcAft>
                <a:spcPts val="600"/>
              </a:spcAft>
              <a:buFont typeface="Wingdings" panose="05000000000000000000" pitchFamily="2" charset="2"/>
              <a:buNone/>
            </a:pPr>
            <a:r>
              <a:rPr lang="en-US" altLang="en-US" b="1" dirty="0"/>
              <a:t>Ask Yourself:</a:t>
            </a:r>
          </a:p>
          <a:p>
            <a:pPr lvl="1">
              <a:spcBef>
                <a:spcPts val="1200"/>
              </a:spcBef>
              <a:spcAft>
                <a:spcPts val="600"/>
              </a:spcAft>
            </a:pPr>
            <a:r>
              <a:rPr lang="en-US" altLang="en-US" sz="2200" i="1" dirty="0">
                <a:cs typeface="MS PGothic" panose="020B0600070205080204" pitchFamily="34" charset="-128"/>
              </a:rPr>
              <a:t>Does the curriculum have an established routine for learning essential vocabulary? </a:t>
            </a:r>
          </a:p>
          <a:p>
            <a:pPr lvl="1">
              <a:spcBef>
                <a:spcPts val="1200"/>
              </a:spcBef>
              <a:spcAft>
                <a:spcPts val="600"/>
              </a:spcAft>
            </a:pPr>
            <a:r>
              <a:rPr lang="en-US" altLang="en-US" sz="2200" i="1" dirty="0">
                <a:cs typeface="MS PGothic" panose="020B0600070205080204" pitchFamily="34" charset="-128"/>
              </a:rPr>
              <a:t>Are vocabulary tasks presented in context rather than in isolation?</a:t>
            </a:r>
          </a:p>
          <a:p>
            <a:pPr marL="0" indent="0">
              <a:buFont typeface="Wingdings" panose="05000000000000000000" pitchFamily="2" charset="2"/>
              <a:buNone/>
            </a:pPr>
            <a:endParaRPr lang="en-US" altLang="en-US" sz="2000" b="1" dirty="0"/>
          </a:p>
        </p:txBody>
      </p:sp>
      <p:cxnSp>
        <p:nvCxnSpPr>
          <p:cNvPr id="4" name="Straight Arrow Connector 3">
            <a:extLst>
              <a:ext uri="{FF2B5EF4-FFF2-40B4-BE49-F238E27FC236}">
                <a16:creationId xmlns:a16="http://schemas.microsoft.com/office/drawing/2014/main" id="{EF82E893-0CA5-3253-BA46-4B1C5D422B2B}"/>
              </a:ext>
              <a:ext uri="{C183D7F6-B498-43B3-948B-1728B52AA6E4}">
                <adec:decorative xmlns:adec="http://schemas.microsoft.com/office/drawing/2017/decorative" val="1"/>
              </a:ext>
            </a:extLst>
          </p:cNvPr>
          <p:cNvCxnSpPr>
            <a:cxnSpLocks/>
          </p:cNvCxnSpPr>
          <p:nvPr/>
        </p:nvCxnSpPr>
        <p:spPr bwMode="auto">
          <a:xfrm flipH="1">
            <a:off x="4305300" y="2438400"/>
            <a:ext cx="419100" cy="0"/>
          </a:xfrm>
          <a:prstGeom prst="straightConnector1">
            <a:avLst/>
          </a:prstGeom>
          <a:ln>
            <a:headEnd type="none" w="med" len="med"/>
            <a:tailEnd type="triangle"/>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9">
            <a:extLst>
              <a:ext uri="{FF2B5EF4-FFF2-40B4-BE49-F238E27FC236}">
                <a16:creationId xmlns:a16="http://schemas.microsoft.com/office/drawing/2014/main" id="{0990F252-C4B3-4025-94EA-479BAFDC44B0}"/>
              </a:ext>
            </a:extLst>
          </p:cNvPr>
          <p:cNvSpPr>
            <a:spLocks noGrp="1" noChangeArrowheads="1"/>
          </p:cNvSpPr>
          <p:nvPr>
            <p:ph type="title"/>
          </p:nvPr>
        </p:nvSpPr>
        <p:spPr/>
        <p:txBody>
          <a:bodyPr/>
          <a:lstStyle/>
          <a:p>
            <a:r>
              <a:rPr lang="en-US" altLang="en-US"/>
              <a:t>Dimension 2: Content Criterion 2</a:t>
            </a:r>
          </a:p>
        </p:txBody>
      </p:sp>
      <p:sp>
        <p:nvSpPr>
          <p:cNvPr id="29698" name="Content Placeholder 10">
            <a:extLst>
              <a:ext uri="{FF2B5EF4-FFF2-40B4-BE49-F238E27FC236}">
                <a16:creationId xmlns:a16="http://schemas.microsoft.com/office/drawing/2014/main" id="{0CDDC797-9A83-4550-918A-0348649009F5}"/>
              </a:ext>
            </a:extLst>
          </p:cNvPr>
          <p:cNvSpPr>
            <a:spLocks noGrp="1" noChangeArrowheads="1"/>
          </p:cNvSpPr>
          <p:nvPr>
            <p:ph idx="1"/>
          </p:nvPr>
        </p:nvSpPr>
        <p:spPr/>
        <p:txBody>
          <a:bodyPr/>
          <a:lstStyle/>
          <a:p>
            <a:pPr marL="0" indent="0">
              <a:buFont typeface="Wingdings" panose="05000000000000000000" pitchFamily="2" charset="2"/>
              <a:buNone/>
            </a:pPr>
            <a:r>
              <a:rPr lang="en-US" altLang="en-US" dirty="0"/>
              <a:t>Curriculum regularly highlights syntactically complex sentences from anchor texts for analysis and discussion.* </a:t>
            </a:r>
          </a:p>
          <a:p>
            <a:pPr marL="0" indent="0">
              <a:spcBef>
                <a:spcPct val="0"/>
              </a:spcBef>
              <a:buFont typeface="Wingdings" panose="05000000000000000000" pitchFamily="2" charset="2"/>
              <a:buNone/>
            </a:pPr>
            <a:endParaRPr lang="en-US" altLang="en-US" sz="2100" b="1" dirty="0"/>
          </a:p>
          <a:p>
            <a:pPr marL="0" indent="0">
              <a:spcBef>
                <a:spcPts val="1200"/>
              </a:spcBef>
              <a:spcAft>
                <a:spcPts val="600"/>
              </a:spcAft>
              <a:buFont typeface="Wingdings" panose="05000000000000000000" pitchFamily="2" charset="2"/>
              <a:buNone/>
            </a:pPr>
            <a:r>
              <a:rPr lang="en-US" altLang="en-US" b="1" dirty="0"/>
              <a:t>Ask Yourself:</a:t>
            </a:r>
          </a:p>
          <a:p>
            <a:pPr lvl="1">
              <a:spcBef>
                <a:spcPts val="1200"/>
              </a:spcBef>
              <a:spcAft>
                <a:spcPts val="600"/>
              </a:spcAft>
            </a:pPr>
            <a:r>
              <a:rPr lang="en-US" altLang="en-US" sz="2200" i="1" dirty="0">
                <a:cs typeface="MS PGothic" panose="020B0600070205080204" pitchFamily="34" charset="-128"/>
              </a:rPr>
              <a:t>Do text-dependent questions draw attention to difficult or key sentences that need examination? </a:t>
            </a:r>
          </a:p>
          <a:p>
            <a:pPr lvl="1">
              <a:spcBef>
                <a:spcPts val="1200"/>
              </a:spcBef>
              <a:spcAft>
                <a:spcPts val="600"/>
              </a:spcAft>
            </a:pPr>
            <a:r>
              <a:rPr lang="en-US" altLang="en-US" sz="2200" i="1" dirty="0">
                <a:cs typeface="MS PGothic" panose="020B0600070205080204" pitchFamily="34" charset="-128"/>
              </a:rPr>
              <a:t>Does the curriculum include an explicit routine for unpacking syntactically complex sentences when reading?</a:t>
            </a:r>
          </a:p>
        </p:txBody>
      </p:sp>
      <p:cxnSp>
        <p:nvCxnSpPr>
          <p:cNvPr id="4" name="Straight Arrow Connector 3">
            <a:extLst>
              <a:ext uri="{FF2B5EF4-FFF2-40B4-BE49-F238E27FC236}">
                <a16:creationId xmlns:a16="http://schemas.microsoft.com/office/drawing/2014/main" id="{7003A719-E80C-7A9F-E76A-36FFF6232EC5}"/>
              </a:ext>
              <a:ext uri="{C183D7F6-B498-43B3-948B-1728B52AA6E4}">
                <adec:decorative xmlns:adec="http://schemas.microsoft.com/office/drawing/2017/decorative" val="1"/>
              </a:ext>
            </a:extLst>
          </p:cNvPr>
          <p:cNvCxnSpPr>
            <a:cxnSpLocks/>
          </p:cNvCxnSpPr>
          <p:nvPr/>
        </p:nvCxnSpPr>
        <p:spPr bwMode="auto">
          <a:xfrm flipH="1">
            <a:off x="7848600" y="2057400"/>
            <a:ext cx="419100" cy="0"/>
          </a:xfrm>
          <a:prstGeom prst="straightConnector1">
            <a:avLst/>
          </a:prstGeom>
          <a:ln>
            <a:headEnd type="none" w="med" len="med"/>
            <a:tailEnd type="triangle"/>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9">
            <a:extLst>
              <a:ext uri="{FF2B5EF4-FFF2-40B4-BE49-F238E27FC236}">
                <a16:creationId xmlns:a16="http://schemas.microsoft.com/office/drawing/2014/main" id="{667DD55A-92D3-4682-8802-3355CA73558D}"/>
              </a:ext>
            </a:extLst>
          </p:cNvPr>
          <p:cNvSpPr>
            <a:spLocks noGrp="1" noChangeArrowheads="1"/>
          </p:cNvSpPr>
          <p:nvPr>
            <p:ph type="title"/>
          </p:nvPr>
        </p:nvSpPr>
        <p:spPr/>
        <p:txBody>
          <a:bodyPr/>
          <a:lstStyle/>
          <a:p>
            <a:r>
              <a:rPr lang="en-US" altLang="en-US"/>
              <a:t>Dimension 2: Content Criterion 3</a:t>
            </a:r>
          </a:p>
        </p:txBody>
      </p:sp>
      <p:sp>
        <p:nvSpPr>
          <p:cNvPr id="10242" name="Content Placeholder 10">
            <a:extLst>
              <a:ext uri="{FF2B5EF4-FFF2-40B4-BE49-F238E27FC236}">
                <a16:creationId xmlns:a16="http://schemas.microsoft.com/office/drawing/2014/main" id="{8E73A4CC-468C-4957-9F2A-CD0E1579A43F}"/>
              </a:ext>
            </a:extLst>
          </p:cNvPr>
          <p:cNvSpPr>
            <a:spLocks noGrp="1" noChangeArrowheads="1"/>
          </p:cNvSpPr>
          <p:nvPr>
            <p:ph idx="1"/>
          </p:nvPr>
        </p:nvSpPr>
        <p:spPr/>
        <p:txBody>
          <a:bodyPr/>
          <a:lstStyle/>
          <a:p>
            <a:pPr marL="0" indent="0">
              <a:buFont typeface="Wingdings" panose="05000000000000000000" pitchFamily="2" charset="2"/>
              <a:buNone/>
              <a:defRPr/>
            </a:pPr>
            <a:r>
              <a:rPr lang="en-US" dirty="0"/>
              <a:t>Curriculum teaches morphology so learners can understand structure of words to discern their meanings independently.*</a:t>
            </a:r>
          </a:p>
          <a:p>
            <a:pPr marL="0" indent="0">
              <a:spcBef>
                <a:spcPts val="0"/>
              </a:spcBef>
              <a:spcAft>
                <a:spcPts val="0"/>
              </a:spcAft>
              <a:buFont typeface="Wingdings" panose="05000000000000000000" pitchFamily="2" charset="2"/>
              <a:buNone/>
              <a:defRPr/>
            </a:pPr>
            <a:endParaRPr lang="en-US" sz="2600" b="1" dirty="0"/>
          </a:p>
          <a:p>
            <a:pPr marL="0" indent="0">
              <a:spcBef>
                <a:spcPts val="0"/>
              </a:spcBef>
              <a:spcAft>
                <a:spcPts val="0"/>
              </a:spcAft>
              <a:buFont typeface="Wingdings" panose="05000000000000000000" pitchFamily="2" charset="2"/>
              <a:buNone/>
              <a:defRPr/>
            </a:pPr>
            <a:r>
              <a:rPr lang="en-US" b="1" dirty="0"/>
              <a:t>Ask Yourself:</a:t>
            </a:r>
          </a:p>
          <a:p>
            <a:pPr marL="471488" indent="-228600">
              <a:spcBef>
                <a:spcPts val="1380"/>
              </a:spcBef>
              <a:spcAft>
                <a:spcPts val="600"/>
              </a:spcAft>
              <a:defRPr/>
            </a:pPr>
            <a:r>
              <a:rPr lang="en-US" i="1" dirty="0"/>
              <a:t>Does the curriculum highlight specific words in readings for analysis?</a:t>
            </a:r>
          </a:p>
          <a:p>
            <a:pPr marL="471488" indent="-228600">
              <a:spcBef>
                <a:spcPts val="1380"/>
              </a:spcBef>
              <a:spcAft>
                <a:spcPts val="600"/>
              </a:spcAft>
              <a:defRPr/>
            </a:pPr>
            <a:r>
              <a:rPr lang="en-US" i="1" dirty="0"/>
              <a:t>Does the curriculum teach learners to use word parts first to predict an unknown word’s meaning? And then use context to confirm or correct that prediction?</a:t>
            </a:r>
          </a:p>
        </p:txBody>
      </p:sp>
      <p:cxnSp>
        <p:nvCxnSpPr>
          <p:cNvPr id="4" name="Straight Arrow Connector 3">
            <a:extLst>
              <a:ext uri="{FF2B5EF4-FFF2-40B4-BE49-F238E27FC236}">
                <a16:creationId xmlns:a16="http://schemas.microsoft.com/office/drawing/2014/main" id="{C65412C3-7BC7-C796-7F92-01E78385A084}"/>
              </a:ext>
              <a:ext uri="{C183D7F6-B498-43B3-948B-1728B52AA6E4}">
                <adec:decorative xmlns:adec="http://schemas.microsoft.com/office/drawing/2017/decorative" val="1"/>
              </a:ext>
            </a:extLst>
          </p:cNvPr>
          <p:cNvCxnSpPr>
            <a:cxnSpLocks/>
          </p:cNvCxnSpPr>
          <p:nvPr/>
        </p:nvCxnSpPr>
        <p:spPr bwMode="auto">
          <a:xfrm flipH="1">
            <a:off x="8191500" y="2057400"/>
            <a:ext cx="419100" cy="0"/>
          </a:xfrm>
          <a:prstGeom prst="straightConnector1">
            <a:avLst/>
          </a:prstGeom>
          <a:ln>
            <a:headEnd type="none" w="med" len="med"/>
            <a:tailEnd type="triangle"/>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9">
            <a:extLst>
              <a:ext uri="{FF2B5EF4-FFF2-40B4-BE49-F238E27FC236}">
                <a16:creationId xmlns:a16="http://schemas.microsoft.com/office/drawing/2014/main" id="{A0E07725-5AA0-4E5A-AA9F-E1D129A4B8C3}"/>
              </a:ext>
            </a:extLst>
          </p:cNvPr>
          <p:cNvSpPr>
            <a:spLocks noGrp="1" noChangeArrowheads="1"/>
          </p:cNvSpPr>
          <p:nvPr>
            <p:ph type="title"/>
          </p:nvPr>
        </p:nvSpPr>
        <p:spPr/>
        <p:txBody>
          <a:bodyPr/>
          <a:lstStyle/>
          <a:p>
            <a:r>
              <a:rPr lang="en-US" altLang="en-US"/>
              <a:t>Dimension 2: Content Criterion 4</a:t>
            </a:r>
          </a:p>
        </p:txBody>
      </p:sp>
      <p:sp>
        <p:nvSpPr>
          <p:cNvPr id="33794" name="Content Placeholder 10">
            <a:extLst>
              <a:ext uri="{FF2B5EF4-FFF2-40B4-BE49-F238E27FC236}">
                <a16:creationId xmlns:a16="http://schemas.microsoft.com/office/drawing/2014/main" id="{49ABE97A-C419-4148-A2F9-7FBDD8A367B4}"/>
              </a:ext>
            </a:extLst>
          </p:cNvPr>
          <p:cNvSpPr>
            <a:spLocks noGrp="1" noChangeArrowheads="1"/>
          </p:cNvSpPr>
          <p:nvPr>
            <p:ph idx="1"/>
          </p:nvPr>
        </p:nvSpPr>
        <p:spPr/>
        <p:txBody>
          <a:bodyPr/>
          <a:lstStyle/>
          <a:p>
            <a:pPr marL="0" indent="0">
              <a:buFont typeface="Wingdings" panose="05000000000000000000" pitchFamily="2" charset="2"/>
              <a:buNone/>
            </a:pPr>
            <a:r>
              <a:rPr lang="en-US" altLang="en-US" dirty="0"/>
              <a:t>Curriculum requires students to use newly learned words and phrases in their writing and discussion activities.*</a:t>
            </a:r>
          </a:p>
          <a:p>
            <a:pPr marL="0" indent="0">
              <a:spcBef>
                <a:spcPts val="1200"/>
              </a:spcBef>
              <a:spcAft>
                <a:spcPts val="600"/>
              </a:spcAft>
              <a:buFont typeface="Wingdings" panose="05000000000000000000" pitchFamily="2" charset="2"/>
              <a:buNone/>
            </a:pPr>
            <a:endParaRPr lang="en-US" altLang="en-US" b="1" dirty="0"/>
          </a:p>
          <a:p>
            <a:pPr marL="0" indent="0">
              <a:spcBef>
                <a:spcPts val="1200"/>
              </a:spcBef>
              <a:spcAft>
                <a:spcPts val="600"/>
              </a:spcAft>
              <a:buFont typeface="Wingdings" panose="05000000000000000000" pitchFamily="2" charset="2"/>
              <a:buNone/>
            </a:pPr>
            <a:r>
              <a:rPr lang="en-US" altLang="en-US" b="1" dirty="0"/>
              <a:t>Ask Yourself:</a:t>
            </a:r>
          </a:p>
          <a:p>
            <a:pPr lvl="1">
              <a:spcBef>
                <a:spcPts val="1125"/>
              </a:spcBef>
              <a:spcAft>
                <a:spcPts val="600"/>
              </a:spcAft>
            </a:pPr>
            <a:r>
              <a:rPr lang="en-US" altLang="en-US" sz="2200" i="1" dirty="0">
                <a:cs typeface="MS PGothic" panose="020B0600070205080204" pitchFamily="34" charset="-128"/>
              </a:rPr>
              <a:t>Does the curriculum show teachers how to model using academic vocabulary for students?</a:t>
            </a:r>
          </a:p>
          <a:p>
            <a:pPr lvl="1">
              <a:spcBef>
                <a:spcPts val="1125"/>
              </a:spcBef>
              <a:spcAft>
                <a:spcPts val="600"/>
              </a:spcAft>
            </a:pPr>
            <a:r>
              <a:rPr lang="en-US" altLang="en-US" sz="2200" i="1" dirty="0">
                <a:cs typeface="MS PGothic" panose="020B0600070205080204" pitchFamily="34" charset="-128"/>
              </a:rPr>
              <a:t>Does the curriculum offer supports (e.g., vocabulary-based discussion questions or writing starters) to assist students?</a:t>
            </a:r>
          </a:p>
          <a:p>
            <a:pPr marL="0" indent="0">
              <a:spcBef>
                <a:spcPct val="0"/>
              </a:spcBef>
              <a:buFont typeface="Wingdings" panose="05000000000000000000" pitchFamily="2" charset="2"/>
              <a:buNone/>
            </a:pPr>
            <a:endParaRPr lang="en-US" altLang="en-US" sz="2100" b="1" dirty="0"/>
          </a:p>
        </p:txBody>
      </p:sp>
      <p:cxnSp>
        <p:nvCxnSpPr>
          <p:cNvPr id="4" name="Straight Arrow Connector 3">
            <a:extLst>
              <a:ext uri="{FF2B5EF4-FFF2-40B4-BE49-F238E27FC236}">
                <a16:creationId xmlns:a16="http://schemas.microsoft.com/office/drawing/2014/main" id="{280C3008-9B06-BC4F-D994-4BDC30AF11A3}"/>
              </a:ext>
              <a:ext uri="{C183D7F6-B498-43B3-948B-1728B52AA6E4}">
                <adec:decorative xmlns:adec="http://schemas.microsoft.com/office/drawing/2017/decorative" val="1"/>
              </a:ext>
            </a:extLst>
          </p:cNvPr>
          <p:cNvCxnSpPr>
            <a:cxnSpLocks/>
          </p:cNvCxnSpPr>
          <p:nvPr/>
        </p:nvCxnSpPr>
        <p:spPr bwMode="auto">
          <a:xfrm flipH="1">
            <a:off x="6781800" y="2057400"/>
            <a:ext cx="419100" cy="0"/>
          </a:xfrm>
          <a:prstGeom prst="straightConnector1">
            <a:avLst/>
          </a:prstGeom>
          <a:ln>
            <a:headEnd type="none" w="med" len="med"/>
            <a:tailEnd type="triangle"/>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12">
            <a:extLst>
              <a:ext uri="{FF2B5EF4-FFF2-40B4-BE49-F238E27FC236}">
                <a16:creationId xmlns:a16="http://schemas.microsoft.com/office/drawing/2014/main" id="{D99EA44B-46F5-4D59-8F7B-6370D6F87BAA}"/>
              </a:ext>
            </a:extLst>
          </p:cNvPr>
          <p:cNvSpPr>
            <a:spLocks noGrp="1" noChangeArrowheads="1"/>
          </p:cNvSpPr>
          <p:nvPr>
            <p:ph type="title"/>
          </p:nvPr>
        </p:nvSpPr>
        <p:spPr>
          <a:xfrm>
            <a:off x="1295400" y="304800"/>
            <a:ext cx="7620000" cy="914400"/>
          </a:xfrm>
        </p:spPr>
        <p:txBody>
          <a:bodyPr/>
          <a:lstStyle/>
          <a:p>
            <a:r>
              <a:rPr lang="en-US" altLang="en-US" dirty="0"/>
              <a:t>Rating for Content Alignment</a:t>
            </a:r>
          </a:p>
        </p:txBody>
      </p:sp>
      <p:sp>
        <p:nvSpPr>
          <p:cNvPr id="8193" name="Rectangle 3">
            <a:extLst>
              <a:ext uri="{FF2B5EF4-FFF2-40B4-BE49-F238E27FC236}">
                <a16:creationId xmlns:a16="http://schemas.microsoft.com/office/drawing/2014/main" id="{4E7DED0F-28DE-495C-92E3-90D373D85F7B}"/>
              </a:ext>
            </a:extLst>
          </p:cNvPr>
          <p:cNvSpPr>
            <a:spLocks noGrp="1" noChangeArrowheads="1"/>
          </p:cNvSpPr>
          <p:nvPr>
            <p:ph type="body" idx="1"/>
          </p:nvPr>
        </p:nvSpPr>
        <p:spPr>
          <a:xfrm>
            <a:off x="762000" y="1801813"/>
            <a:ext cx="7772400" cy="4446587"/>
          </a:xfrm>
        </p:spPr>
        <p:txBody>
          <a:bodyPr/>
          <a:lstStyle/>
          <a:p>
            <a:pPr marL="0" indent="0">
              <a:spcBef>
                <a:spcPts val="1200"/>
              </a:spcBef>
              <a:spcAft>
                <a:spcPts val="1200"/>
              </a:spcAft>
              <a:buFont typeface="Wingdings" panose="05000000000000000000" pitchFamily="2" charset="2"/>
              <a:buNone/>
              <a:defRPr/>
            </a:pPr>
            <a:r>
              <a:rPr lang="en-US" altLang="en-US" b="1" dirty="0"/>
              <a:t>2 Points:</a:t>
            </a:r>
            <a:r>
              <a:rPr lang="en-US" altLang="en-US" dirty="0"/>
              <a:t> Most or all of the components of the content criteria are present.</a:t>
            </a:r>
          </a:p>
          <a:p>
            <a:pPr marL="0" indent="0">
              <a:spcBef>
                <a:spcPts val="1200"/>
              </a:spcBef>
              <a:spcAft>
                <a:spcPts val="1200"/>
              </a:spcAft>
              <a:buFont typeface="Wingdings" panose="05000000000000000000" pitchFamily="2" charset="2"/>
              <a:buNone/>
              <a:defRPr/>
            </a:pPr>
            <a:r>
              <a:rPr lang="en-US" altLang="en-US" b="1" dirty="0"/>
              <a:t>1 Point:</a:t>
            </a:r>
            <a:r>
              <a:rPr lang="en-US" altLang="en-US" dirty="0"/>
              <a:t> Some components of the content criteria are present. </a:t>
            </a:r>
          </a:p>
          <a:p>
            <a:pPr marL="0" indent="0">
              <a:spcBef>
                <a:spcPts val="1200"/>
              </a:spcBef>
              <a:spcAft>
                <a:spcPts val="1200"/>
              </a:spcAft>
              <a:buFont typeface="Wingdings" panose="05000000000000000000" pitchFamily="2" charset="2"/>
              <a:buNone/>
              <a:defRPr/>
            </a:pPr>
            <a:r>
              <a:rPr lang="en-US" altLang="en-US" b="1" dirty="0"/>
              <a:t>0 Points:</a:t>
            </a:r>
            <a:r>
              <a:rPr lang="en-US" altLang="en-US" dirty="0"/>
              <a:t> Few or no components of the content criteria are present.</a:t>
            </a:r>
          </a:p>
          <a:p>
            <a:pPr>
              <a:defRPr/>
            </a:pPr>
            <a:endParaRPr lang="en-US" altLang="en-US" dirty="0"/>
          </a:p>
        </p:txBody>
      </p:sp>
      <p:cxnSp>
        <p:nvCxnSpPr>
          <p:cNvPr id="5" name="Straight Connector 4">
            <a:extLst>
              <a:ext uri="{FF2B5EF4-FFF2-40B4-BE49-F238E27FC236}">
                <a16:creationId xmlns:a16="http://schemas.microsoft.com/office/drawing/2014/main" id="{F6F391AB-7B4A-AC5B-300E-C898B33A698A}"/>
              </a:ext>
              <a:ext uri="{C183D7F6-B498-43B3-948B-1728B52AA6E4}">
                <adec:decorative xmlns:adec="http://schemas.microsoft.com/office/drawing/2017/decorative" val="1"/>
              </a:ext>
            </a:extLst>
          </p:cNvPr>
          <p:cNvCxnSpPr>
            <a:cxnSpLocks/>
          </p:cNvCxnSpPr>
          <p:nvPr/>
        </p:nvCxnSpPr>
        <p:spPr bwMode="auto">
          <a:xfrm>
            <a:off x="1981200" y="3200400"/>
            <a:ext cx="731838"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6" name="Straight Connector 5">
            <a:extLst>
              <a:ext uri="{FF2B5EF4-FFF2-40B4-BE49-F238E27FC236}">
                <a16:creationId xmlns:a16="http://schemas.microsoft.com/office/drawing/2014/main" id="{96BFA265-D370-7F18-0502-E4CB276E2A5F}"/>
              </a:ext>
              <a:ext uri="{C183D7F6-B498-43B3-948B-1728B52AA6E4}">
                <adec:decorative xmlns:adec="http://schemas.microsoft.com/office/drawing/2017/decorative" val="1"/>
              </a:ext>
            </a:extLst>
          </p:cNvPr>
          <p:cNvCxnSpPr>
            <a:cxnSpLocks/>
          </p:cNvCxnSpPr>
          <p:nvPr/>
        </p:nvCxnSpPr>
        <p:spPr bwMode="auto">
          <a:xfrm>
            <a:off x="2057400" y="2198724"/>
            <a:ext cx="1446213"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7" name="Straight Connector 6">
            <a:extLst>
              <a:ext uri="{FF2B5EF4-FFF2-40B4-BE49-F238E27FC236}">
                <a16:creationId xmlns:a16="http://schemas.microsoft.com/office/drawing/2014/main" id="{D49969CF-A19B-45ED-CF38-B0B1D0D66CEC}"/>
              </a:ext>
              <a:ext uri="{C183D7F6-B498-43B3-948B-1728B52AA6E4}">
                <adec:decorative xmlns:adec="http://schemas.microsoft.com/office/drawing/2017/decorative" val="1"/>
              </a:ext>
            </a:extLst>
          </p:cNvPr>
          <p:cNvCxnSpPr>
            <a:cxnSpLocks/>
          </p:cNvCxnSpPr>
          <p:nvPr/>
        </p:nvCxnSpPr>
        <p:spPr bwMode="auto">
          <a:xfrm>
            <a:off x="2127250" y="4191000"/>
            <a:ext cx="12192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12">
            <a:extLst>
              <a:ext uri="{FF2B5EF4-FFF2-40B4-BE49-F238E27FC236}">
                <a16:creationId xmlns:a16="http://schemas.microsoft.com/office/drawing/2014/main" id="{F8C87D65-BC41-41E2-B80D-F36475F7446C}"/>
              </a:ext>
            </a:extLst>
          </p:cNvPr>
          <p:cNvSpPr>
            <a:spLocks noGrp="1" noChangeArrowheads="1"/>
          </p:cNvSpPr>
          <p:nvPr>
            <p:ph type="title"/>
          </p:nvPr>
        </p:nvSpPr>
        <p:spPr/>
        <p:txBody>
          <a:bodyPr/>
          <a:lstStyle/>
          <a:p>
            <a:r>
              <a:rPr lang="en-US" altLang="en-US" dirty="0"/>
              <a:t>Breakout Time #1: 30 minutes</a:t>
            </a:r>
          </a:p>
        </p:txBody>
      </p:sp>
      <p:sp>
        <p:nvSpPr>
          <p:cNvPr id="8193" name="Rectangle 3">
            <a:extLst>
              <a:ext uri="{FF2B5EF4-FFF2-40B4-BE49-F238E27FC236}">
                <a16:creationId xmlns:a16="http://schemas.microsoft.com/office/drawing/2014/main" id="{9B0BD38F-5F0C-48C8-BAEC-C14B7F0CD36D}"/>
              </a:ext>
            </a:extLst>
          </p:cNvPr>
          <p:cNvSpPr>
            <a:spLocks noGrp="1" noChangeArrowheads="1"/>
          </p:cNvSpPr>
          <p:nvPr>
            <p:ph type="body" idx="1"/>
          </p:nvPr>
        </p:nvSpPr>
        <p:spPr>
          <a:xfrm>
            <a:off x="609600" y="1447800"/>
            <a:ext cx="7924800" cy="4953000"/>
          </a:xfrm>
        </p:spPr>
        <p:txBody>
          <a:bodyPr/>
          <a:lstStyle/>
          <a:p>
            <a:pPr marL="0" indent="0">
              <a:buFont typeface="Wingdings" panose="05000000000000000000" pitchFamily="2" charset="2"/>
              <a:buNone/>
              <a:defRPr/>
            </a:pPr>
            <a:r>
              <a:rPr lang="en-US" dirty="0"/>
              <a:t>Your turn to work with your team:</a:t>
            </a:r>
          </a:p>
          <a:p>
            <a:pPr>
              <a:defRPr/>
            </a:pPr>
            <a:r>
              <a:rPr lang="en-US" dirty="0"/>
              <a:t>Examine the evidence in the curriculum for each of these content criteria for Dimension 2.</a:t>
            </a:r>
          </a:p>
          <a:p>
            <a:pPr>
              <a:defRPr/>
            </a:pPr>
            <a:r>
              <a:rPr lang="en-US" dirty="0"/>
              <a:t>Check the content criteria that are evident and cite in your notes where you found evidence.</a:t>
            </a:r>
          </a:p>
          <a:p>
            <a:pPr>
              <a:defRPr/>
            </a:pPr>
            <a:r>
              <a:rPr lang="en-US" altLang="en-US" dirty="0"/>
              <a:t>Discuss the evidence you found for all the content criteria with your team and agree upon a rating for the </a:t>
            </a:r>
            <a:r>
              <a:rPr lang="en-US" altLang="ja-JP" dirty="0"/>
              <a:t>dimension.</a:t>
            </a:r>
          </a:p>
          <a:p>
            <a:pPr>
              <a:defRPr/>
            </a:pPr>
            <a:r>
              <a:rPr lang="en-US" dirty="0"/>
              <a:t>When we reconvene, we will ask you to share comparisons of your rating, criteria checks, substantiations, and commentary.</a:t>
            </a:r>
            <a:endParaRPr lang="en-US" altLang="en-US" dirty="0">
              <a:cs typeface="Arial" panose="020B0604020202020204" pitchFamily="34" charset="0"/>
            </a:endParaRPr>
          </a:p>
          <a:p>
            <a:pPr>
              <a:defRPr/>
            </a:pPr>
            <a:endParaRPr lang="en-US" altLang="en-US" dirty="0"/>
          </a:p>
          <a:p>
            <a:pPr>
              <a:defRPr/>
            </a:pPr>
            <a:endParaRPr lang="en-US" altLang="en-US" dirty="0"/>
          </a:p>
        </p:txBody>
      </p:sp>
      <p:pic>
        <p:nvPicPr>
          <p:cNvPr id="37892" name="Graphic 5" descr="Customer review">
            <a:extLst>
              <a:ext uri="{FF2B5EF4-FFF2-40B4-BE49-F238E27FC236}">
                <a16:creationId xmlns:a16="http://schemas.microsoft.com/office/drawing/2014/main" id="{9EA0A153-194C-461E-94DD-3861E7A2F8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30162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2">
            <a:extLst>
              <a:ext uri="{FF2B5EF4-FFF2-40B4-BE49-F238E27FC236}">
                <a16:creationId xmlns:a16="http://schemas.microsoft.com/office/drawing/2014/main" id="{B0A531FF-841A-452A-AF3D-4ACD22F0AFC9}"/>
              </a:ext>
            </a:extLst>
          </p:cNvPr>
          <p:cNvSpPr>
            <a:spLocks noGrp="1" noChangeArrowheads="1"/>
          </p:cNvSpPr>
          <p:nvPr>
            <p:ph type="title"/>
          </p:nvPr>
        </p:nvSpPr>
        <p:spPr/>
        <p:txBody>
          <a:bodyPr/>
          <a:lstStyle/>
          <a:p>
            <a:r>
              <a:rPr lang="en-US" altLang="en-US"/>
              <a:t>Breakout Materials</a:t>
            </a:r>
          </a:p>
        </p:txBody>
      </p:sp>
      <p:sp>
        <p:nvSpPr>
          <p:cNvPr id="39938" name="Rectangle 3">
            <a:extLst>
              <a:ext uri="{FF2B5EF4-FFF2-40B4-BE49-F238E27FC236}">
                <a16:creationId xmlns:a16="http://schemas.microsoft.com/office/drawing/2014/main" id="{B3FDF43B-ED19-4C9C-8641-4801CF5D5D0A}"/>
              </a:ext>
            </a:extLst>
          </p:cNvPr>
          <p:cNvSpPr>
            <a:spLocks noGrp="1" noChangeArrowheads="1"/>
          </p:cNvSpPr>
          <p:nvPr>
            <p:ph type="body" idx="1"/>
          </p:nvPr>
        </p:nvSpPr>
        <p:spPr/>
        <p:txBody>
          <a:bodyPr/>
          <a:lstStyle/>
          <a:p>
            <a:r>
              <a:rPr lang="en-US" altLang="en-US" dirty="0"/>
              <a:t>Your copy of the Participant Workbook (p. 5)</a:t>
            </a:r>
          </a:p>
          <a:p>
            <a:r>
              <a:rPr lang="en-US" altLang="en-US" dirty="0"/>
              <a:t>Curriculum: EL Education</a:t>
            </a:r>
          </a:p>
          <a:p>
            <a:r>
              <a:rPr lang="en-US" altLang="en-US" dirty="0"/>
              <a:t>Resources:</a:t>
            </a:r>
          </a:p>
          <a:p>
            <a:pPr lvl="1"/>
            <a:r>
              <a:rPr lang="en-US" altLang="en-US" sz="2200" dirty="0">
                <a:cs typeface="MS PGothic" panose="020B0600070205080204" pitchFamily="34" charset="-128"/>
              </a:rPr>
              <a:t>Teacher Supporting Materials</a:t>
            </a:r>
          </a:p>
          <a:p>
            <a:pPr lvl="1"/>
            <a:r>
              <a:rPr lang="en-US" altLang="en-US" sz="2200" dirty="0">
                <a:cs typeface="MS PGothic" panose="020B0600070205080204" pitchFamily="34" charset="-128"/>
              </a:rPr>
              <a:t>Teacher Guide</a:t>
            </a:r>
          </a:p>
          <a:p>
            <a:pPr lvl="1"/>
            <a:endParaRPr lang="en-US" altLang="en-US" sz="2200" dirty="0">
              <a:cs typeface="MS PGothic" panose="020B0600070205080204" pitchFamily="34" charset="-128"/>
            </a:endParaRPr>
          </a:p>
          <a:p>
            <a:endParaRPr lang="en-US" altLang="en-US" dirty="0"/>
          </a:p>
          <a:p>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ontent Placeholder 2">
            <a:extLst>
              <a:ext uri="{FF2B5EF4-FFF2-40B4-BE49-F238E27FC236}">
                <a16:creationId xmlns:a16="http://schemas.microsoft.com/office/drawing/2014/main" id="{CA9CA23E-025D-498D-BB37-77455C8FD2D7}"/>
              </a:ext>
            </a:extLst>
          </p:cNvPr>
          <p:cNvSpPr>
            <a:spLocks noGrp="1" noChangeArrowheads="1"/>
          </p:cNvSpPr>
          <p:nvPr>
            <p:ph type="title" idx="4294967295"/>
          </p:nvPr>
        </p:nvSpPr>
        <p:spPr bwMode="auto">
          <a:xfrm>
            <a:off x="609600" y="1600200"/>
            <a:ext cx="7924800" cy="4648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t" anchorCtr="0" forceAA="0" compatLnSpc="1">
            <a:prstTxWarp prst="textNoShape">
              <a:avLst/>
            </a:prstTxWarp>
            <a:noAutofit/>
          </a:bodyPr>
          <a:lstStyle/>
          <a:p>
            <a:pPr marL="0" marR="0" lvl="0" indent="0" algn="l"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endParaRPr kumimoji="0" lang="en-US" altLang="en-US" sz="2200" b="0"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endParaRPr>
          </a:p>
          <a:p>
            <a:pPr marL="0" marR="0" lvl="0" indent="0" algn="l"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endParaRPr kumimoji="0" lang="en-US" altLang="en-US" sz="2200" b="0"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endParaRPr>
          </a:p>
          <a:p>
            <a:pPr marL="0" marR="0" lvl="0" indent="0" algn="ctr"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altLang="en-US" sz="4000" b="0"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Welcome back!</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Placeholder 4">
            <a:extLst>
              <a:ext uri="{FF2B5EF4-FFF2-40B4-BE49-F238E27FC236}">
                <a16:creationId xmlns:a16="http://schemas.microsoft.com/office/drawing/2014/main" id="{D4289FCB-CE62-407F-90DA-C01661F9C1CA}"/>
              </a:ext>
            </a:extLst>
          </p:cNvPr>
          <p:cNvSpPr>
            <a:spLocks noGrp="1" noChangeArrowheads="1"/>
          </p:cNvSpPr>
          <p:nvPr>
            <p:ph type="title" idx="4294967295"/>
          </p:nvPr>
        </p:nvSpPr>
        <p:spPr bwMode="auto">
          <a:xfrm>
            <a:off x="722313" y="2133600"/>
            <a:ext cx="7735887" cy="1600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p>
            <a:pPr marL="0" marR="0" lvl="0" indent="0" algn="ctr"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altLang="en-US" sz="4000" b="1"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Welcome Back!</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8DB17932-8185-4A10-87A4-BE5004A2EC0F}"/>
              </a:ext>
            </a:extLst>
          </p:cNvPr>
          <p:cNvSpPr>
            <a:spLocks noGrp="1" noChangeArrowheads="1"/>
          </p:cNvSpPr>
          <p:nvPr>
            <p:ph type="title"/>
          </p:nvPr>
        </p:nvSpPr>
        <p:spPr/>
        <p:txBody>
          <a:bodyPr/>
          <a:lstStyle/>
          <a:p>
            <a:r>
              <a:rPr lang="en-US" altLang="en-US"/>
              <a:t>Let’s Hear From You!</a:t>
            </a:r>
          </a:p>
        </p:txBody>
      </p:sp>
      <p:sp>
        <p:nvSpPr>
          <p:cNvPr id="3" name="Content Placeholder 2">
            <a:extLst>
              <a:ext uri="{FF2B5EF4-FFF2-40B4-BE49-F238E27FC236}">
                <a16:creationId xmlns:a16="http://schemas.microsoft.com/office/drawing/2014/main" id="{2CCFCF5D-FE43-42DE-9EB8-D8611F767129}"/>
              </a:ext>
            </a:extLst>
          </p:cNvPr>
          <p:cNvSpPr>
            <a:spLocks noGrp="1"/>
          </p:cNvSpPr>
          <p:nvPr>
            <p:ph idx="1"/>
          </p:nvPr>
        </p:nvSpPr>
        <p:spPr>
          <a:xfrm>
            <a:off x="309563" y="1489075"/>
            <a:ext cx="8529637" cy="5029200"/>
          </a:xfrm>
        </p:spPr>
        <p:txBody>
          <a:bodyPr/>
          <a:lstStyle/>
          <a:p>
            <a:pPr marL="0" indent="0">
              <a:buFont typeface="Wingdings" panose="05000000000000000000" pitchFamily="2" charset="2"/>
              <a:buNone/>
              <a:defRPr/>
            </a:pPr>
            <a:endParaRPr lang="en-US" dirty="0"/>
          </a:p>
          <a:p>
            <a:pPr>
              <a:spcBef>
                <a:spcPts val="600"/>
              </a:spcBef>
              <a:spcAft>
                <a:spcPts val="600"/>
              </a:spcAft>
              <a:defRPr/>
            </a:pPr>
            <a:r>
              <a:rPr lang="en-US" dirty="0"/>
              <a:t>POLL: What is your rating for </a:t>
            </a:r>
            <a:r>
              <a:rPr lang="en-US" b="1" dirty="0"/>
              <a:t>Dimension 2 Content Alignment</a:t>
            </a:r>
            <a:r>
              <a:rPr lang="en-US" dirty="0"/>
              <a:t>?</a:t>
            </a:r>
          </a:p>
          <a:p>
            <a:pPr marL="817563" lvl="1" indent="-409575">
              <a:spcBef>
                <a:spcPts val="1128"/>
              </a:spcBef>
              <a:spcAft>
                <a:spcPts val="600"/>
              </a:spcAft>
              <a:buFont typeface="Wingdings" panose="05000000000000000000" pitchFamily="2" charset="2"/>
              <a:buNone/>
              <a:defRPr/>
            </a:pPr>
            <a:r>
              <a:rPr lang="en-US" sz="2200" dirty="0"/>
              <a:t>O	2 points: Most or all components of the content criteria are present.</a:t>
            </a:r>
          </a:p>
          <a:p>
            <a:pPr marL="817563" lvl="1" indent="-409575">
              <a:spcBef>
                <a:spcPts val="1128"/>
              </a:spcBef>
              <a:spcAft>
                <a:spcPts val="600"/>
              </a:spcAft>
              <a:buFont typeface="Wingdings" panose="05000000000000000000" pitchFamily="2" charset="2"/>
              <a:buNone/>
              <a:defRPr/>
            </a:pPr>
            <a:r>
              <a:rPr lang="en-US" sz="2200" dirty="0"/>
              <a:t>O	1 point: Some components of the content criteria are present.</a:t>
            </a:r>
          </a:p>
          <a:p>
            <a:pPr marL="817563" lvl="1" indent="-409575">
              <a:spcBef>
                <a:spcPts val="1128"/>
              </a:spcBef>
              <a:spcAft>
                <a:spcPts val="600"/>
              </a:spcAft>
              <a:buFont typeface="Wingdings" panose="05000000000000000000" pitchFamily="2" charset="2"/>
              <a:buNone/>
              <a:defRPr/>
            </a:pPr>
            <a:r>
              <a:rPr lang="en-US" sz="2200" dirty="0"/>
              <a:t>O 	0 points: Few or no components of the content criteria are present.</a:t>
            </a:r>
          </a:p>
          <a:p>
            <a:pPr marL="346075" lvl="1" indent="0">
              <a:buFont typeface="Wingdings" panose="05000000000000000000" pitchFamily="2" charset="2"/>
              <a:buNone/>
              <a:defRPr/>
            </a:pPr>
            <a:endParaRPr lang="en-US" sz="2200" dirty="0"/>
          </a:p>
          <a:p>
            <a:pPr marL="14288" lvl="1" indent="0">
              <a:buFont typeface="Wingdings" panose="05000000000000000000" pitchFamily="2" charset="2"/>
              <a:buNone/>
              <a:defRPr/>
            </a:pPr>
            <a:endParaRPr lang="en-US" sz="2200" dirty="0"/>
          </a:p>
        </p:txBody>
      </p:sp>
      <p:pic>
        <p:nvPicPr>
          <p:cNvPr id="44035" name="Picture 4">
            <a:extLst>
              <a:ext uri="{FF2B5EF4-FFF2-40B4-BE49-F238E27FC236}">
                <a16:creationId xmlns:a16="http://schemas.microsoft.com/office/drawing/2014/main" id="{3154529A-4AF3-45E9-8947-55063E5C0B8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9025" y="304800"/>
            <a:ext cx="9429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7153E0AE-1A24-4DE8-8C00-C295F2505C2F}"/>
              </a:ext>
              <a:ext uri="{C183D7F6-B498-43B3-948B-1728B52AA6E4}">
                <adec:decorative xmlns:adec="http://schemas.microsoft.com/office/drawing/2017/decorative" val="1"/>
              </a:ext>
            </a:extLst>
          </p:cNvPr>
          <p:cNvCxnSpPr>
            <a:cxnSpLocks/>
          </p:cNvCxnSpPr>
          <p:nvPr/>
        </p:nvCxnSpPr>
        <p:spPr bwMode="auto">
          <a:xfrm>
            <a:off x="2209800" y="3733800"/>
            <a:ext cx="731838"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7" name="Straight Connector 6">
            <a:extLst>
              <a:ext uri="{FF2B5EF4-FFF2-40B4-BE49-F238E27FC236}">
                <a16:creationId xmlns:a16="http://schemas.microsoft.com/office/drawing/2014/main" id="{43A42EB2-BC7A-4A9E-B07A-C6900612844C}"/>
              </a:ext>
              <a:ext uri="{C183D7F6-B498-43B3-948B-1728B52AA6E4}">
                <adec:decorative xmlns:adec="http://schemas.microsoft.com/office/drawing/2017/decorative" val="1"/>
              </a:ext>
            </a:extLst>
          </p:cNvPr>
          <p:cNvCxnSpPr>
            <a:cxnSpLocks/>
          </p:cNvCxnSpPr>
          <p:nvPr/>
        </p:nvCxnSpPr>
        <p:spPr bwMode="auto">
          <a:xfrm>
            <a:off x="2292350" y="2819400"/>
            <a:ext cx="1446213"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8" name="Straight Connector 7">
            <a:extLst>
              <a:ext uri="{FF2B5EF4-FFF2-40B4-BE49-F238E27FC236}">
                <a16:creationId xmlns:a16="http://schemas.microsoft.com/office/drawing/2014/main" id="{AD39D021-B249-48BE-8F6A-56DB31D3B272}"/>
              </a:ext>
              <a:ext uri="{C183D7F6-B498-43B3-948B-1728B52AA6E4}">
                <adec:decorative xmlns:adec="http://schemas.microsoft.com/office/drawing/2017/decorative" val="1"/>
              </a:ext>
            </a:extLst>
          </p:cNvPr>
          <p:cNvCxnSpPr>
            <a:cxnSpLocks/>
          </p:cNvCxnSpPr>
          <p:nvPr/>
        </p:nvCxnSpPr>
        <p:spPr bwMode="auto">
          <a:xfrm>
            <a:off x="2362200" y="4572000"/>
            <a:ext cx="12192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9">
            <a:extLst>
              <a:ext uri="{FF2B5EF4-FFF2-40B4-BE49-F238E27FC236}">
                <a16:creationId xmlns:a16="http://schemas.microsoft.com/office/drawing/2014/main" id="{BC5A5302-7BA1-4749-97E9-C64D70C5422A}"/>
              </a:ext>
            </a:extLst>
          </p:cNvPr>
          <p:cNvSpPr>
            <a:spLocks noGrp="1" noChangeArrowheads="1"/>
          </p:cNvSpPr>
          <p:nvPr>
            <p:ph type="title"/>
          </p:nvPr>
        </p:nvSpPr>
        <p:spPr>
          <a:xfrm>
            <a:off x="1295400" y="304800"/>
            <a:ext cx="6324600" cy="914400"/>
          </a:xfrm>
        </p:spPr>
        <p:txBody>
          <a:bodyPr/>
          <a:lstStyle/>
          <a:p>
            <a:r>
              <a:rPr lang="en-US" altLang="en-US"/>
              <a:t>Let’s Hear From You!</a:t>
            </a:r>
          </a:p>
        </p:txBody>
      </p:sp>
      <p:sp>
        <p:nvSpPr>
          <p:cNvPr id="11" name="Content Placeholder 10">
            <a:extLst>
              <a:ext uri="{FF2B5EF4-FFF2-40B4-BE49-F238E27FC236}">
                <a16:creationId xmlns:a16="http://schemas.microsoft.com/office/drawing/2014/main" id="{1BB2B7B1-5561-4A05-859D-7325F81766E9}"/>
              </a:ext>
            </a:extLst>
          </p:cNvPr>
          <p:cNvSpPr>
            <a:spLocks noGrp="1"/>
          </p:cNvSpPr>
          <p:nvPr>
            <p:ph idx="1"/>
          </p:nvPr>
        </p:nvSpPr>
        <p:spPr/>
        <p:txBody>
          <a:bodyPr/>
          <a:lstStyle/>
          <a:p>
            <a:pPr>
              <a:spcBef>
                <a:spcPts val="1200"/>
              </a:spcBef>
              <a:spcAft>
                <a:spcPts val="600"/>
              </a:spcAft>
              <a:defRPr/>
            </a:pPr>
            <a:r>
              <a:rPr lang="en-US" altLang="en-US" dirty="0"/>
              <a:t>POLL: Did you check (as present) the same criteria as in the Example Workbook? </a:t>
            </a:r>
          </a:p>
          <a:p>
            <a:pPr marL="336550" lvl="1" indent="0">
              <a:spcBef>
                <a:spcPts val="1128"/>
              </a:spcBef>
              <a:spcAft>
                <a:spcPts val="600"/>
              </a:spcAft>
              <a:buFont typeface="Wingdings" panose="05000000000000000000" pitchFamily="2" charset="2"/>
              <a:buNone/>
              <a:defRPr/>
            </a:pPr>
            <a:r>
              <a:rPr lang="en-US" sz="2200" dirty="0"/>
              <a:t>O  Yes, we checked the same criteria as the example.</a:t>
            </a:r>
          </a:p>
          <a:p>
            <a:pPr marL="687388" lvl="1" indent="-344488">
              <a:spcBef>
                <a:spcPts val="1128"/>
              </a:spcBef>
              <a:spcAft>
                <a:spcPts val="600"/>
              </a:spcAft>
              <a:buFont typeface="Wingdings" panose="05000000000000000000" pitchFamily="2" charset="2"/>
              <a:buNone/>
              <a:defRPr/>
            </a:pPr>
            <a:r>
              <a:rPr lang="en-US" sz="2200" dirty="0"/>
              <a:t>O  No, we checked one or more criteria differently than the example.</a:t>
            </a:r>
          </a:p>
          <a:p>
            <a:pPr marL="0" indent="0" algn="ctr">
              <a:buFont typeface="Wingdings" panose="05000000000000000000" pitchFamily="2" charset="2"/>
              <a:buNone/>
              <a:defRPr/>
            </a:pPr>
            <a:endParaRPr lang="en-US" sz="2000" dirty="0">
              <a:solidFill>
                <a:srgbClr val="C00000"/>
              </a:solidFill>
            </a:endParaRPr>
          </a:p>
          <a:p>
            <a:pPr marL="0" indent="0" algn="ctr">
              <a:buFont typeface="Wingdings" panose="05000000000000000000" pitchFamily="2" charset="2"/>
              <a:buNone/>
              <a:defRPr/>
            </a:pPr>
            <a:endParaRPr lang="en-US" sz="2000" dirty="0">
              <a:solidFill>
                <a:srgbClr val="C00000"/>
              </a:solidFill>
            </a:endParaRPr>
          </a:p>
        </p:txBody>
      </p:sp>
      <p:pic>
        <p:nvPicPr>
          <p:cNvPr id="46083" name="Picture 4">
            <a:extLst>
              <a:ext uri="{FF2B5EF4-FFF2-40B4-BE49-F238E27FC236}">
                <a16:creationId xmlns:a16="http://schemas.microsoft.com/office/drawing/2014/main" id="{51D88980-71E2-4CB6-B0FA-A09A66EA1A8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9025" y="304800"/>
            <a:ext cx="9429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9">
            <a:extLst>
              <a:ext uri="{FF2B5EF4-FFF2-40B4-BE49-F238E27FC236}">
                <a16:creationId xmlns:a16="http://schemas.microsoft.com/office/drawing/2014/main" id="{37C74A9D-147E-4FB8-92F7-F55363923949}"/>
              </a:ext>
            </a:extLst>
          </p:cNvPr>
          <p:cNvSpPr>
            <a:spLocks noGrp="1" noChangeArrowheads="1"/>
          </p:cNvSpPr>
          <p:nvPr>
            <p:ph type="title"/>
          </p:nvPr>
        </p:nvSpPr>
        <p:spPr>
          <a:xfrm>
            <a:off x="1295400" y="304800"/>
            <a:ext cx="6324600" cy="914400"/>
          </a:xfrm>
        </p:spPr>
        <p:txBody>
          <a:bodyPr/>
          <a:lstStyle/>
          <a:p>
            <a:r>
              <a:rPr lang="en-US" altLang="en-US"/>
              <a:t>Let’s Discuss!</a:t>
            </a:r>
          </a:p>
        </p:txBody>
      </p:sp>
      <p:sp>
        <p:nvSpPr>
          <p:cNvPr id="11" name="Content Placeholder 10">
            <a:extLst>
              <a:ext uri="{FF2B5EF4-FFF2-40B4-BE49-F238E27FC236}">
                <a16:creationId xmlns:a16="http://schemas.microsoft.com/office/drawing/2014/main" id="{7E04281A-D5E5-463A-9640-D6D6400B9109}"/>
              </a:ext>
            </a:extLst>
          </p:cNvPr>
          <p:cNvSpPr>
            <a:spLocks noGrp="1"/>
          </p:cNvSpPr>
          <p:nvPr>
            <p:ph idx="1"/>
          </p:nvPr>
        </p:nvSpPr>
        <p:spPr/>
        <p:txBody>
          <a:bodyPr/>
          <a:lstStyle/>
          <a:p>
            <a:pPr marL="20638" lvl="1" indent="0">
              <a:spcBef>
                <a:spcPts val="1200"/>
              </a:spcBef>
              <a:spcAft>
                <a:spcPts val="600"/>
              </a:spcAft>
              <a:buClr>
                <a:srgbClr val="C00000"/>
              </a:buClr>
              <a:buFont typeface="Wingdings" panose="05000000000000000000" pitchFamily="2" charset="2"/>
              <a:buNone/>
              <a:defRPr/>
            </a:pPr>
            <a:r>
              <a:rPr lang="en-US" altLang="en-US" sz="2200" dirty="0"/>
              <a:t>Let’s take 5 minutes to review the Example Workbook that contains the substantiations for the content criteria</a:t>
            </a:r>
            <a:r>
              <a:rPr lang="en-US" altLang="en-US" sz="2200" i="1" dirty="0"/>
              <a:t>.</a:t>
            </a:r>
          </a:p>
          <a:p>
            <a:pPr marL="20638" lvl="1" indent="0">
              <a:spcBef>
                <a:spcPts val="1200"/>
              </a:spcBef>
              <a:spcAft>
                <a:spcPts val="600"/>
              </a:spcAft>
              <a:buClr>
                <a:srgbClr val="C00000"/>
              </a:buClr>
              <a:buFont typeface="Wingdings" panose="05000000000000000000" pitchFamily="2" charset="2"/>
              <a:buNone/>
              <a:defRPr/>
            </a:pPr>
            <a:r>
              <a:rPr lang="en-US" altLang="en-US" sz="2200" dirty="0"/>
              <a:t>Then in the group chat, share your answer to this question:</a:t>
            </a:r>
          </a:p>
          <a:p>
            <a:pPr marL="762000" lvl="1" indent="-508000">
              <a:spcBef>
                <a:spcPts val="1200"/>
              </a:spcBef>
              <a:spcAft>
                <a:spcPts val="600"/>
              </a:spcAft>
              <a:buClr>
                <a:srgbClr val="C00000"/>
              </a:buClr>
              <a:buFont typeface="Wingdings" panose="05000000000000000000" pitchFamily="2" charset="2"/>
              <a:buChar char="Ø"/>
              <a:defRPr/>
            </a:pPr>
            <a:r>
              <a:rPr lang="en-US" altLang="en-US" sz="2200" i="1" dirty="0">
                <a:cs typeface="MS PGothic" panose="020B0600070205080204" pitchFamily="34" charset="-128"/>
              </a:rPr>
              <a:t>CHAT: How do your substantiations compare to the example? </a:t>
            </a:r>
          </a:p>
          <a:p>
            <a:pPr marL="63500" lvl="1" indent="0">
              <a:spcBef>
                <a:spcPts val="1200"/>
              </a:spcBef>
              <a:spcAft>
                <a:spcPts val="600"/>
              </a:spcAft>
              <a:buClr>
                <a:srgbClr val="C00000"/>
              </a:buClr>
              <a:buFont typeface="Wingdings" panose="05000000000000000000" pitchFamily="2" charset="2"/>
              <a:buNone/>
              <a:defRPr/>
            </a:pPr>
            <a:endParaRPr lang="en-US" sz="2200" dirty="0"/>
          </a:p>
          <a:p>
            <a:pPr marL="63500" lvl="1" indent="0">
              <a:spcBef>
                <a:spcPts val="1200"/>
              </a:spcBef>
              <a:spcAft>
                <a:spcPts val="600"/>
              </a:spcAft>
              <a:buClr>
                <a:srgbClr val="C00000"/>
              </a:buClr>
              <a:buFont typeface="Wingdings" panose="05000000000000000000" pitchFamily="2" charset="2"/>
              <a:buNone/>
              <a:defRPr/>
            </a:pPr>
            <a:r>
              <a:rPr lang="en-US" sz="2200" dirty="0"/>
              <a:t>Now let’s hear from a couple of teams about the evidence they found and noted in their Summary Comments.</a:t>
            </a:r>
          </a:p>
          <a:p>
            <a:pPr marL="63500" lvl="1" indent="0">
              <a:spcBef>
                <a:spcPts val="1200"/>
              </a:spcBef>
              <a:spcAft>
                <a:spcPts val="600"/>
              </a:spcAft>
              <a:buClr>
                <a:srgbClr val="C00000"/>
              </a:buClr>
              <a:buFont typeface="Wingdings" panose="05000000000000000000" pitchFamily="2" charset="2"/>
              <a:buNone/>
              <a:defRPr/>
            </a:pPr>
            <a:endParaRPr lang="en-US" sz="2200" dirty="0">
              <a:solidFill>
                <a:srgbClr val="FF0000"/>
              </a:solidFill>
            </a:endParaRPr>
          </a:p>
          <a:p>
            <a:pPr marL="63500" lvl="1" indent="0">
              <a:spcBef>
                <a:spcPts val="1200"/>
              </a:spcBef>
              <a:spcAft>
                <a:spcPts val="600"/>
              </a:spcAft>
              <a:buClr>
                <a:srgbClr val="C00000"/>
              </a:buClr>
              <a:buFont typeface="Wingdings" panose="05000000000000000000" pitchFamily="2" charset="2"/>
              <a:buNone/>
              <a:defRPr/>
            </a:pPr>
            <a:endParaRPr lang="en-US" dirty="0"/>
          </a:p>
          <a:p>
            <a:pPr marL="0" indent="0">
              <a:spcBef>
                <a:spcPts val="1200"/>
              </a:spcBef>
              <a:spcAft>
                <a:spcPts val="600"/>
              </a:spcAft>
              <a:buFont typeface="Wingdings" panose="05000000000000000000" pitchFamily="2" charset="2"/>
              <a:buNone/>
              <a:defRPr/>
            </a:pPr>
            <a:endParaRPr lang="en-US" altLang="en-US" dirty="0"/>
          </a:p>
          <a:p>
            <a:pPr marL="9525" indent="0">
              <a:spcBef>
                <a:spcPts val="1200"/>
              </a:spcBef>
              <a:spcAft>
                <a:spcPts val="600"/>
              </a:spcAft>
              <a:buFont typeface="Wingdings" panose="05000000000000000000" pitchFamily="2" charset="2"/>
              <a:buNone/>
              <a:defRPr/>
            </a:pPr>
            <a:endParaRPr lang="en-US" dirty="0"/>
          </a:p>
          <a:p>
            <a:pPr>
              <a:defRPr/>
            </a:pPr>
            <a:endParaRPr lang="en-US" dirty="0"/>
          </a:p>
        </p:txBody>
      </p:sp>
      <p:pic>
        <p:nvPicPr>
          <p:cNvPr id="48131" name="Picture 2">
            <a:extLst>
              <a:ext uri="{FF2B5EF4-FFF2-40B4-BE49-F238E27FC236}">
                <a16:creationId xmlns:a16="http://schemas.microsoft.com/office/drawing/2014/main" id="{F8EA2868-FADB-48AC-AB1D-562456F5E80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931" t="25130" r="26552" b="25130"/>
          <a:stretch>
            <a:fillRect/>
          </a:stretch>
        </p:blipFill>
        <p:spPr bwMode="auto">
          <a:xfrm>
            <a:off x="7848600" y="234950"/>
            <a:ext cx="871538"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2">
            <a:extLst>
              <a:ext uri="{FF2B5EF4-FFF2-40B4-BE49-F238E27FC236}">
                <a16:creationId xmlns:a16="http://schemas.microsoft.com/office/drawing/2014/main" id="{B5644A3A-E1FF-4505-8890-192AC83EC1A7}"/>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6575" y="419100"/>
            <a:ext cx="7810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Placeholder 4">
            <a:extLst>
              <a:ext uri="{FF2B5EF4-FFF2-40B4-BE49-F238E27FC236}">
                <a16:creationId xmlns:a16="http://schemas.microsoft.com/office/drawing/2014/main" id="{AD76DF63-C9D9-4316-BE4C-BA85B201DE3D}"/>
              </a:ext>
            </a:extLst>
          </p:cNvPr>
          <p:cNvSpPr>
            <a:spLocks noGrp="1" noChangeArrowheads="1"/>
          </p:cNvSpPr>
          <p:nvPr>
            <p:ph type="title" idx="4294967295"/>
          </p:nvPr>
        </p:nvSpPr>
        <p:spPr bwMode="auto">
          <a:xfrm>
            <a:off x="0" y="2133600"/>
            <a:ext cx="9144000" cy="15001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p>
            <a:pPr marL="0" marR="0" lvl="0" indent="0" algn="ctr"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altLang="en-US" sz="4000" b="1"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EL Support Criteria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9">
            <a:extLst>
              <a:ext uri="{FF2B5EF4-FFF2-40B4-BE49-F238E27FC236}">
                <a16:creationId xmlns:a16="http://schemas.microsoft.com/office/drawing/2014/main" id="{4ECE926C-B723-4EA0-BEE7-CBD640BB0FC9}"/>
              </a:ext>
            </a:extLst>
          </p:cNvPr>
          <p:cNvSpPr>
            <a:spLocks noGrp="1" noChangeArrowheads="1"/>
          </p:cNvSpPr>
          <p:nvPr>
            <p:ph type="title"/>
          </p:nvPr>
        </p:nvSpPr>
        <p:spPr/>
        <p:txBody>
          <a:bodyPr/>
          <a:lstStyle/>
          <a:p>
            <a:r>
              <a:rPr lang="en-US" altLang="en-US"/>
              <a:t>EL Support Criteria</a:t>
            </a:r>
          </a:p>
        </p:txBody>
      </p:sp>
      <p:sp>
        <p:nvSpPr>
          <p:cNvPr id="52226" name="Content Placeholder 10">
            <a:extLst>
              <a:ext uri="{FF2B5EF4-FFF2-40B4-BE49-F238E27FC236}">
                <a16:creationId xmlns:a16="http://schemas.microsoft.com/office/drawing/2014/main" id="{008B36F2-83A5-4174-8955-54622F146943}"/>
              </a:ext>
            </a:extLst>
          </p:cNvPr>
          <p:cNvSpPr>
            <a:spLocks noGrp="1" noChangeArrowheads="1"/>
          </p:cNvSpPr>
          <p:nvPr>
            <p:ph idx="1"/>
          </p:nvPr>
        </p:nvSpPr>
        <p:spPr>
          <a:xfrm>
            <a:off x="609600" y="1828800"/>
            <a:ext cx="7924800" cy="4419600"/>
          </a:xfrm>
        </p:spPr>
        <p:txBody>
          <a:bodyPr/>
          <a:lstStyle/>
          <a:p>
            <a:pPr marL="457200" indent="-457200">
              <a:buFont typeface="Wingdings" panose="05000000000000000000" pitchFamily="2" charset="2"/>
              <a:buAutoNum type="arabicParenBoth"/>
            </a:pPr>
            <a:r>
              <a:rPr lang="en-US" altLang="en-US" dirty="0"/>
              <a:t>Curriculum guides teachers to help students capture and reflect on the meaning of new vocabulary. </a:t>
            </a:r>
          </a:p>
          <a:p>
            <a:pPr marL="457200" indent="-457200">
              <a:buFont typeface="Wingdings" panose="05000000000000000000" pitchFamily="2" charset="2"/>
              <a:buAutoNum type="arabicParenBoth"/>
            </a:pPr>
            <a:r>
              <a:rPr lang="en-US" altLang="en-US" dirty="0"/>
              <a:t>Curriculum includes a glossary or encourages the use of student-friendly dictionaries for language learners. </a:t>
            </a:r>
          </a:p>
          <a:p>
            <a:pPr marL="457200" indent="-457200">
              <a:buFont typeface="Wingdings" panose="05000000000000000000" pitchFamily="2" charset="2"/>
              <a:buAutoNum type="arabicParenBoth"/>
            </a:pPr>
            <a:r>
              <a:rPr lang="en-US" altLang="en-US" dirty="0"/>
              <a:t>Curriculum connects words to home language cognates where there are common roots with English.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B2DF328C-B8C7-49A5-B760-0309612429B3}"/>
              </a:ext>
            </a:extLst>
          </p:cNvPr>
          <p:cNvSpPr>
            <a:spLocks noGrp="1" noChangeArrowheads="1"/>
          </p:cNvSpPr>
          <p:nvPr>
            <p:ph type="title"/>
          </p:nvPr>
        </p:nvSpPr>
        <p:spPr>
          <a:xfrm>
            <a:off x="1295400" y="304800"/>
            <a:ext cx="7315200" cy="914400"/>
          </a:xfrm>
        </p:spPr>
        <p:txBody>
          <a:bodyPr/>
          <a:lstStyle/>
          <a:p>
            <a:r>
              <a:rPr lang="en-US" altLang="en-US"/>
              <a:t>Rating for EL Supports </a:t>
            </a:r>
          </a:p>
        </p:txBody>
      </p:sp>
      <p:sp>
        <p:nvSpPr>
          <p:cNvPr id="2" name="Rectangle 1">
            <a:extLst>
              <a:ext uri="{FF2B5EF4-FFF2-40B4-BE49-F238E27FC236}">
                <a16:creationId xmlns:a16="http://schemas.microsoft.com/office/drawing/2014/main" id="{DEFB4D8D-D15A-4B46-9384-CF1697495237}"/>
              </a:ext>
            </a:extLst>
          </p:cNvPr>
          <p:cNvSpPr/>
          <p:nvPr/>
        </p:nvSpPr>
        <p:spPr>
          <a:xfrm>
            <a:off x="609600" y="1524000"/>
            <a:ext cx="7620000" cy="4648200"/>
          </a:xfrm>
          <a:prstGeom prst="rect">
            <a:avLst/>
          </a:prstGeom>
        </p:spPr>
        <p:txBody>
          <a:bodyPr>
            <a:spAutoFit/>
          </a:bodyPr>
          <a:lstStyle/>
          <a:p>
            <a:pPr>
              <a:spcBef>
                <a:spcPts val="1200"/>
              </a:spcBef>
              <a:spcAft>
                <a:spcPts val="1200"/>
              </a:spcAft>
              <a:buFont typeface="Wingdings" pitchFamily="2" charset="2"/>
              <a:buNone/>
              <a:defRPr/>
            </a:pPr>
            <a:endParaRPr lang="en-US" altLang="en-US" sz="800" dirty="0">
              <a:latin typeface="+mj-lt"/>
            </a:endParaRPr>
          </a:p>
          <a:p>
            <a:pPr>
              <a:spcBef>
                <a:spcPts val="1200"/>
              </a:spcBef>
              <a:spcAft>
                <a:spcPts val="1200"/>
              </a:spcAft>
              <a:buFont typeface="Wingdings" pitchFamily="2" charset="2"/>
              <a:buNone/>
              <a:defRPr/>
            </a:pPr>
            <a:r>
              <a:rPr lang="en-US" altLang="en-US" dirty="0">
                <a:latin typeface="+mj-lt"/>
              </a:rPr>
              <a:t>2 Points: </a:t>
            </a:r>
            <a:r>
              <a:rPr lang="en-US" altLang="en-US" b="0" dirty="0">
                <a:latin typeface="+mj-lt"/>
              </a:rPr>
              <a:t>Most or all components of the EL supports are present. </a:t>
            </a:r>
          </a:p>
          <a:p>
            <a:pPr>
              <a:spcBef>
                <a:spcPts val="1200"/>
              </a:spcBef>
              <a:spcAft>
                <a:spcPts val="1200"/>
              </a:spcAft>
              <a:buFont typeface="Wingdings" pitchFamily="2" charset="2"/>
              <a:buNone/>
              <a:defRPr/>
            </a:pPr>
            <a:r>
              <a:rPr lang="en-US" altLang="en-US" dirty="0">
                <a:latin typeface="+mj-lt"/>
              </a:rPr>
              <a:t>1 Point: </a:t>
            </a:r>
            <a:r>
              <a:rPr lang="en-US" altLang="en-US" b="0" dirty="0">
                <a:latin typeface="+mj-lt"/>
              </a:rPr>
              <a:t>Some components of the EL supports are present.</a:t>
            </a:r>
          </a:p>
          <a:p>
            <a:pPr>
              <a:spcBef>
                <a:spcPts val="1200"/>
              </a:spcBef>
              <a:spcAft>
                <a:spcPts val="1200"/>
              </a:spcAft>
              <a:buFont typeface="Wingdings" pitchFamily="2" charset="2"/>
              <a:buNone/>
              <a:defRPr/>
            </a:pPr>
            <a:r>
              <a:rPr lang="en-US" altLang="en-US" dirty="0">
                <a:latin typeface="+mj-lt"/>
              </a:rPr>
              <a:t>0 Points: </a:t>
            </a:r>
            <a:r>
              <a:rPr lang="en-US" altLang="en-US" b="0" dirty="0">
                <a:latin typeface="+mj-lt"/>
              </a:rPr>
              <a:t>Few or no components of the EL supports are present.</a:t>
            </a:r>
          </a:p>
          <a:p>
            <a:pPr>
              <a:spcBef>
                <a:spcPts val="1200"/>
              </a:spcBef>
              <a:spcAft>
                <a:spcPts val="1200"/>
              </a:spcAft>
              <a:buFont typeface="Wingdings" pitchFamily="2" charset="2"/>
              <a:buNone/>
              <a:defRPr/>
            </a:pPr>
            <a:endParaRPr lang="en-US" dirty="0">
              <a:latin typeface="Arial" panose="020B0604020202020204" pitchFamily="34" charset="0"/>
              <a:ea typeface="Arial" panose="020B0604020202020204" pitchFamily="34" charset="0"/>
            </a:endParaRPr>
          </a:p>
          <a:p>
            <a:pPr marL="114300" algn="ctr">
              <a:spcBef>
                <a:spcPts val="0"/>
              </a:spcBef>
              <a:spcAft>
                <a:spcPts val="0"/>
              </a:spcAft>
              <a:tabLst>
                <a:tab pos="1031240" algn="l"/>
              </a:tabLst>
              <a:defRPr/>
            </a:pPr>
            <a:r>
              <a:rPr lang="en-US" b="0" i="1" dirty="0">
                <a:latin typeface="+mj-lt"/>
              </a:rPr>
              <a:t>(include starred Content Criteria #1 – #4 in your rating)</a:t>
            </a:r>
            <a:endParaRPr lang="en-US" b="0" dirty="0">
              <a:latin typeface="+mj-lt"/>
            </a:endParaRPr>
          </a:p>
          <a:p>
            <a:pPr marL="114300" algn="ctr">
              <a:spcBef>
                <a:spcPts val="0"/>
              </a:spcBef>
              <a:spcAft>
                <a:spcPts val="0"/>
              </a:spcAft>
              <a:tabLst>
                <a:tab pos="1031240" algn="l"/>
              </a:tabLst>
              <a:defRPr/>
            </a:pPr>
            <a:endParaRPr lang="en-US" b="0" dirty="0">
              <a:solidFill>
                <a:srgbClr val="000000"/>
              </a:solidFill>
              <a:latin typeface="Arial" panose="020B0604020202020204" pitchFamily="34" charset="0"/>
              <a:ea typeface="Arial" panose="020B0604020202020204" pitchFamily="34" charset="0"/>
            </a:endParaRPr>
          </a:p>
          <a:p>
            <a:pPr marL="114300" algn="ctr">
              <a:spcBef>
                <a:spcPts val="0"/>
              </a:spcBef>
              <a:spcAft>
                <a:spcPts val="0"/>
              </a:spcAft>
              <a:tabLst>
                <a:tab pos="1031240" algn="l"/>
              </a:tabLst>
              <a:defRPr/>
            </a:pPr>
            <a:endParaRPr lang="en-US" b="0" dirty="0">
              <a:latin typeface="Arial" panose="020B0604020202020204" pitchFamily="34" charset="0"/>
              <a:ea typeface="Arial" panose="020B0604020202020204" pitchFamily="34" charset="0"/>
            </a:endParaRPr>
          </a:p>
        </p:txBody>
      </p:sp>
      <p:cxnSp>
        <p:nvCxnSpPr>
          <p:cNvPr id="4" name="Straight Connector 3">
            <a:extLst>
              <a:ext uri="{FF2B5EF4-FFF2-40B4-BE49-F238E27FC236}">
                <a16:creationId xmlns:a16="http://schemas.microsoft.com/office/drawing/2014/main" id="{3182B8ED-E34D-5AA6-896B-8F6F09CC3FB3}"/>
              </a:ext>
              <a:ext uri="{C183D7F6-B498-43B3-948B-1728B52AA6E4}">
                <adec:decorative xmlns:adec="http://schemas.microsoft.com/office/drawing/2017/decorative" val="1"/>
              </a:ext>
            </a:extLst>
          </p:cNvPr>
          <p:cNvCxnSpPr>
            <a:cxnSpLocks/>
          </p:cNvCxnSpPr>
          <p:nvPr/>
        </p:nvCxnSpPr>
        <p:spPr bwMode="auto">
          <a:xfrm>
            <a:off x="1981200" y="2362200"/>
            <a:ext cx="11430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5" name="Straight Connector 4">
            <a:extLst>
              <a:ext uri="{FF2B5EF4-FFF2-40B4-BE49-F238E27FC236}">
                <a16:creationId xmlns:a16="http://schemas.microsoft.com/office/drawing/2014/main" id="{EAA46F36-45ED-4AF7-7810-3F8A4C8A65C9}"/>
              </a:ext>
              <a:ext uri="{C183D7F6-B498-43B3-948B-1728B52AA6E4}">
                <adec:decorative xmlns:adec="http://schemas.microsoft.com/office/drawing/2017/decorative" val="1"/>
              </a:ext>
            </a:extLst>
          </p:cNvPr>
          <p:cNvCxnSpPr>
            <a:cxnSpLocks/>
          </p:cNvCxnSpPr>
          <p:nvPr/>
        </p:nvCxnSpPr>
        <p:spPr bwMode="auto">
          <a:xfrm>
            <a:off x="1828800" y="3352800"/>
            <a:ext cx="6858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6" name="Straight Connector 5">
            <a:extLst>
              <a:ext uri="{FF2B5EF4-FFF2-40B4-BE49-F238E27FC236}">
                <a16:creationId xmlns:a16="http://schemas.microsoft.com/office/drawing/2014/main" id="{77E03E22-F3A3-5002-237C-16134C3D95F8}"/>
              </a:ext>
              <a:ext uri="{C183D7F6-B498-43B3-948B-1728B52AA6E4}">
                <adec:decorative xmlns:adec="http://schemas.microsoft.com/office/drawing/2017/decorative" val="1"/>
              </a:ext>
            </a:extLst>
          </p:cNvPr>
          <p:cNvCxnSpPr>
            <a:cxnSpLocks/>
          </p:cNvCxnSpPr>
          <p:nvPr/>
        </p:nvCxnSpPr>
        <p:spPr bwMode="auto">
          <a:xfrm>
            <a:off x="1968500" y="3962400"/>
            <a:ext cx="12319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itle 12">
            <a:extLst>
              <a:ext uri="{FF2B5EF4-FFF2-40B4-BE49-F238E27FC236}">
                <a16:creationId xmlns:a16="http://schemas.microsoft.com/office/drawing/2014/main" id="{F136ED0D-2D46-49AA-A41E-778391FEE6FE}"/>
              </a:ext>
            </a:extLst>
          </p:cNvPr>
          <p:cNvSpPr>
            <a:spLocks noGrp="1" noChangeArrowheads="1"/>
          </p:cNvSpPr>
          <p:nvPr>
            <p:ph type="title"/>
          </p:nvPr>
        </p:nvSpPr>
        <p:spPr/>
        <p:txBody>
          <a:bodyPr/>
          <a:lstStyle/>
          <a:p>
            <a:r>
              <a:rPr lang="en-US" altLang="en-US" dirty="0"/>
              <a:t>Breakout Time #2: 25 minutes</a:t>
            </a:r>
          </a:p>
        </p:txBody>
      </p:sp>
      <p:sp>
        <p:nvSpPr>
          <p:cNvPr id="56321" name="Rectangle 3">
            <a:extLst>
              <a:ext uri="{FF2B5EF4-FFF2-40B4-BE49-F238E27FC236}">
                <a16:creationId xmlns:a16="http://schemas.microsoft.com/office/drawing/2014/main" id="{82E18D4B-BEBC-4A00-A381-348EE70F6FA6}"/>
              </a:ext>
            </a:extLst>
          </p:cNvPr>
          <p:cNvSpPr>
            <a:spLocks noGrp="1" noChangeArrowheads="1"/>
          </p:cNvSpPr>
          <p:nvPr>
            <p:ph type="body" idx="1"/>
          </p:nvPr>
        </p:nvSpPr>
        <p:spPr>
          <a:xfrm>
            <a:off x="627062" y="1600200"/>
            <a:ext cx="8135937" cy="4800600"/>
          </a:xfrm>
        </p:spPr>
        <p:txBody>
          <a:bodyPr/>
          <a:lstStyle/>
          <a:p>
            <a:r>
              <a:rPr lang="en-US" altLang="en-US" dirty="0"/>
              <a:t>Discuss with your team and determine whether there is sufficient evidence in the curriculum for each EL support criterion.</a:t>
            </a:r>
          </a:p>
          <a:p>
            <a:r>
              <a:rPr lang="en-US" altLang="en-US" dirty="0"/>
              <a:t>Check those for which you found evidence and determine the “weight” of the missing supports or parts of supports.</a:t>
            </a:r>
          </a:p>
          <a:p>
            <a:r>
              <a:rPr lang="en-US" altLang="en-US" dirty="0"/>
              <a:t>Make notes about your findings.</a:t>
            </a:r>
          </a:p>
          <a:p>
            <a:r>
              <a:rPr lang="en-US" altLang="en-US" dirty="0"/>
              <a:t>Together, work to give an overall rating for the dimension’s EL supports. (Include the asterisked content criteria.)</a:t>
            </a:r>
          </a:p>
          <a:p>
            <a:r>
              <a:rPr lang="en-US" altLang="en-US" dirty="0"/>
              <a:t>When we reconvene, we will ask you to share comparisons of your rating, criteria checks, substantiations, and commentary.</a:t>
            </a:r>
            <a:endParaRPr lang="en-US" altLang="en-US" dirty="0">
              <a:cs typeface="Arial" panose="020B0604020202020204" pitchFamily="34" charset="0"/>
            </a:endParaRPr>
          </a:p>
          <a:p>
            <a:endParaRPr lang="en-US" altLang="en-US" dirty="0"/>
          </a:p>
          <a:p>
            <a:endParaRPr lang="en-US" altLang="en-US" dirty="0"/>
          </a:p>
        </p:txBody>
      </p:sp>
      <p:pic>
        <p:nvPicPr>
          <p:cNvPr id="56324" name="Graphic 5" descr="Customer review">
            <a:extLst>
              <a:ext uri="{FF2B5EF4-FFF2-40B4-BE49-F238E27FC236}">
                <a16:creationId xmlns:a16="http://schemas.microsoft.com/office/drawing/2014/main" id="{C533E612-F109-4E9F-A714-E3C2610DED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30162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le 12">
            <a:extLst>
              <a:ext uri="{FF2B5EF4-FFF2-40B4-BE49-F238E27FC236}">
                <a16:creationId xmlns:a16="http://schemas.microsoft.com/office/drawing/2014/main" id="{43EA70FF-19C8-4CC2-8537-E796304150D3}"/>
              </a:ext>
            </a:extLst>
          </p:cNvPr>
          <p:cNvSpPr>
            <a:spLocks noGrp="1" noChangeArrowheads="1"/>
          </p:cNvSpPr>
          <p:nvPr>
            <p:ph type="title"/>
          </p:nvPr>
        </p:nvSpPr>
        <p:spPr/>
        <p:txBody>
          <a:bodyPr/>
          <a:lstStyle/>
          <a:p>
            <a:r>
              <a:rPr lang="en-US" altLang="en-US" dirty="0"/>
              <a:t>Breakout Materials</a:t>
            </a:r>
          </a:p>
        </p:txBody>
      </p:sp>
      <p:sp>
        <p:nvSpPr>
          <p:cNvPr id="44034" name="Rectangle 3">
            <a:extLst>
              <a:ext uri="{FF2B5EF4-FFF2-40B4-BE49-F238E27FC236}">
                <a16:creationId xmlns:a16="http://schemas.microsoft.com/office/drawing/2014/main" id="{9430C4EA-583F-44C7-9BB4-CA7786DC948C}"/>
              </a:ext>
            </a:extLst>
          </p:cNvPr>
          <p:cNvSpPr>
            <a:spLocks noGrp="1" noChangeArrowheads="1"/>
          </p:cNvSpPr>
          <p:nvPr>
            <p:ph type="body" idx="1"/>
          </p:nvPr>
        </p:nvSpPr>
        <p:spPr/>
        <p:txBody>
          <a:bodyPr/>
          <a:lstStyle/>
          <a:p>
            <a:pPr>
              <a:spcBef>
                <a:spcPts val="1200"/>
              </a:spcBef>
              <a:spcAft>
                <a:spcPts val="600"/>
              </a:spcAft>
              <a:defRPr/>
            </a:pPr>
            <a:r>
              <a:rPr lang="en-US" altLang="en-US" dirty="0"/>
              <a:t>Your copy of the Participant Workbook (p. 6)</a:t>
            </a:r>
          </a:p>
          <a:p>
            <a:pPr>
              <a:spcBef>
                <a:spcPts val="1200"/>
              </a:spcBef>
              <a:spcAft>
                <a:spcPts val="600"/>
              </a:spcAft>
              <a:defRPr/>
            </a:pPr>
            <a:r>
              <a:rPr lang="en-US" altLang="en-US" dirty="0"/>
              <a:t>Curriculum: EL Education </a:t>
            </a:r>
          </a:p>
          <a:p>
            <a:pPr>
              <a:spcBef>
                <a:spcPts val="1200"/>
              </a:spcBef>
              <a:spcAft>
                <a:spcPts val="600"/>
              </a:spcAft>
              <a:defRPr/>
            </a:pPr>
            <a:r>
              <a:rPr lang="en-US" altLang="en-US" dirty="0"/>
              <a:t>Resources (EL Supports):</a:t>
            </a:r>
          </a:p>
          <a:p>
            <a:pPr lvl="1">
              <a:defRPr/>
            </a:pPr>
            <a:r>
              <a:rPr lang="en-US" altLang="en-US" sz="2200" dirty="0"/>
              <a:t>Teacher Supporting Materials</a:t>
            </a:r>
          </a:p>
          <a:p>
            <a:pPr lvl="1">
              <a:defRPr/>
            </a:pPr>
            <a:r>
              <a:rPr lang="en-US" altLang="en-US" sz="2200" dirty="0"/>
              <a:t>Teacher Guide</a:t>
            </a:r>
          </a:p>
          <a:p>
            <a:pPr marL="346075" lvl="1" indent="0">
              <a:spcBef>
                <a:spcPts val="600"/>
              </a:spcBef>
              <a:buFont typeface="Wingdings" panose="05000000000000000000" pitchFamily="2" charset="2"/>
              <a:buNone/>
              <a:defRPr/>
            </a:pPr>
            <a:endParaRPr lang="en-US" altLang="en-US" sz="2200" dirty="0">
              <a:cs typeface="MS PGothic" panose="020B0600070205080204" pitchFamily="34" charset="-128"/>
            </a:endParaRPr>
          </a:p>
          <a:p>
            <a:pPr>
              <a:defRPr/>
            </a:pPr>
            <a:endParaRPr lang="en-US" altLang="en-US" dirty="0"/>
          </a:p>
          <a:p>
            <a:pPr>
              <a:defRPr/>
            </a:pPr>
            <a:endParaRPr lang="en-US"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Placeholder 4">
            <a:extLst>
              <a:ext uri="{FF2B5EF4-FFF2-40B4-BE49-F238E27FC236}">
                <a16:creationId xmlns:a16="http://schemas.microsoft.com/office/drawing/2014/main" id="{043D7B52-278C-4A12-8E3F-960B39F85A4B}"/>
              </a:ext>
            </a:extLst>
          </p:cNvPr>
          <p:cNvSpPr>
            <a:spLocks noGrp="1" noChangeArrowheads="1"/>
          </p:cNvSpPr>
          <p:nvPr>
            <p:ph type="title" idx="4294967295"/>
          </p:nvPr>
        </p:nvSpPr>
        <p:spPr bwMode="auto">
          <a:xfrm>
            <a:off x="722313" y="2133600"/>
            <a:ext cx="7812087" cy="16764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p>
            <a:pPr marL="0" marR="0" lvl="0" indent="0" algn="ctr"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altLang="en-US" sz="4000" b="1"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Welcome Back!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6613F0-F8DD-29B5-FA44-7185B25B25E1}"/>
              </a:ext>
            </a:extLst>
          </p:cNvPr>
          <p:cNvSpPr txBox="1">
            <a:spLocks noGrp="1"/>
          </p:cNvSpPr>
          <p:nvPr>
            <p:ph type="title" idx="4294967295"/>
          </p:nvPr>
        </p:nvSpPr>
        <p:spPr>
          <a:xfrm>
            <a:off x="1433015" y="559558"/>
            <a:ext cx="2217274" cy="615553"/>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400" b="0" i="0" u="none" strike="noStrike" kern="1200" cap="none" spc="0" normalizeH="0" baseline="0" noProof="0" dirty="0">
                <a:ln>
                  <a:noFill/>
                </a:ln>
                <a:solidFill>
                  <a:schemeClr val="tx1"/>
                </a:solidFill>
                <a:effectLst/>
                <a:uLnTx/>
                <a:uFillTx/>
                <a:latin typeface="+mj-lt"/>
                <a:ea typeface="MS PGothic" panose="020B0600070205080204" pitchFamily="34" charset="-128"/>
                <a:cs typeface="+mn-cs"/>
              </a:rPr>
              <a:t>Disclaimer</a:t>
            </a:r>
          </a:p>
        </p:txBody>
      </p:sp>
      <p:sp>
        <p:nvSpPr>
          <p:cNvPr id="3" name="Content Placeholder 2">
            <a:extLst>
              <a:ext uri="{FF2B5EF4-FFF2-40B4-BE49-F238E27FC236}">
                <a16:creationId xmlns:a16="http://schemas.microsoft.com/office/drawing/2014/main" id="{2A71E6B0-F47D-824B-A0A9-60BEE1C4A27F}"/>
              </a:ext>
            </a:extLst>
          </p:cNvPr>
          <p:cNvSpPr>
            <a:spLocks noGrp="1"/>
          </p:cNvSpPr>
          <p:nvPr>
            <p:ph idx="1"/>
          </p:nvPr>
        </p:nvSpPr>
        <p:spPr>
          <a:xfrm>
            <a:off x="685800" y="1676400"/>
            <a:ext cx="7924800" cy="4419600"/>
          </a:xfrm>
        </p:spPr>
        <p:txBody>
          <a:bodyPr/>
          <a:lstStyle/>
          <a:p>
            <a:pPr marL="0" indent="0" algn="ctr">
              <a:spcBef>
                <a:spcPts val="0"/>
              </a:spcBef>
              <a:spcAft>
                <a:spcPts val="0"/>
              </a:spcAft>
              <a:buNone/>
              <a:defRPr/>
            </a:pPr>
            <a:endParaRPr lang="en-US" b="1" dirty="0">
              <a:ea typeface="Calibri" panose="020F0502020204030204" pitchFamily="34" charset="0"/>
            </a:endParaRPr>
          </a:p>
          <a:p>
            <a:pPr marL="0" indent="0">
              <a:spcBef>
                <a:spcPts val="0"/>
              </a:spcBef>
              <a:spcAft>
                <a:spcPts val="0"/>
              </a:spcAft>
              <a:buNone/>
              <a:defRPr/>
            </a:pPr>
            <a:r>
              <a:rPr lang="en-US" dirty="0">
                <a:ea typeface="Calibri" panose="020F0502020204030204" pitchFamily="34" charset="0"/>
              </a:rPr>
              <a:t>This presentation was produced and funded in whole with Federal funds from the U.S. Department of Education under contract number ED-991990018C0040 with </a:t>
            </a:r>
            <a:r>
              <a:rPr lang="en-US" dirty="0" err="1">
                <a:ea typeface="Calibri" panose="020F0502020204030204" pitchFamily="34" charset="0"/>
              </a:rPr>
              <a:t>StandardsWork</a:t>
            </a:r>
            <a:r>
              <a:rPr lang="en-US" dirty="0">
                <a:ea typeface="Calibri" panose="020F0502020204030204" pitchFamily="34" charset="0"/>
              </a:rPr>
              <a:t>, Inc. Ronna </a:t>
            </a:r>
            <a:r>
              <a:rPr lang="en-US" dirty="0" err="1">
                <a:ea typeface="Calibri" panose="020F0502020204030204" pitchFamily="34" charset="0"/>
              </a:rPr>
              <a:t>Spacone</a:t>
            </a:r>
            <a:r>
              <a:rPr lang="en-US" dirty="0">
                <a:ea typeface="Calibri" panose="020F0502020204030204" pitchFamily="34" charset="0"/>
              </a:rPr>
              <a:t> serves as the Contracting Officer’s Representative. There is content on the slides </a:t>
            </a:r>
            <a:r>
              <a:rPr lang="en-US" dirty="0"/>
              <a:t>and additional content in the Slide Notes throughout the presentation. </a:t>
            </a:r>
            <a:r>
              <a:rPr lang="en-US" dirty="0">
                <a:ea typeface="Calibri" panose="020F0502020204030204" pitchFamily="34" charset="0"/>
              </a:rPr>
              <a:t>The content of this presentation does not necessarily reflect the views or policies of the U.S. Department of Education nor does the mention of trade names, commercial products, or organizations imply endorsement by the U.S. Government.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33D3F03F-DE93-4461-B9CE-4819942BF217}"/>
              </a:ext>
            </a:extLst>
          </p:cNvPr>
          <p:cNvSpPr>
            <a:spLocks noGrp="1" noChangeArrowheads="1"/>
          </p:cNvSpPr>
          <p:nvPr>
            <p:ph type="title"/>
          </p:nvPr>
        </p:nvSpPr>
        <p:spPr/>
        <p:txBody>
          <a:bodyPr/>
          <a:lstStyle/>
          <a:p>
            <a:r>
              <a:rPr lang="en-US" altLang="en-US"/>
              <a:t>Let’s Hear From You!</a:t>
            </a:r>
          </a:p>
        </p:txBody>
      </p:sp>
      <p:sp>
        <p:nvSpPr>
          <p:cNvPr id="3" name="Content Placeholder 2">
            <a:extLst>
              <a:ext uri="{FF2B5EF4-FFF2-40B4-BE49-F238E27FC236}">
                <a16:creationId xmlns:a16="http://schemas.microsoft.com/office/drawing/2014/main" id="{D06E6E45-3CE0-428E-9B5E-12CAB81681FC}"/>
              </a:ext>
            </a:extLst>
          </p:cNvPr>
          <p:cNvSpPr>
            <a:spLocks noGrp="1"/>
          </p:cNvSpPr>
          <p:nvPr>
            <p:ph idx="1"/>
          </p:nvPr>
        </p:nvSpPr>
        <p:spPr>
          <a:xfrm>
            <a:off x="381000" y="1371600"/>
            <a:ext cx="8610600" cy="4876800"/>
          </a:xfrm>
        </p:spPr>
        <p:txBody>
          <a:bodyPr/>
          <a:lstStyle/>
          <a:p>
            <a:pPr marL="0" indent="0">
              <a:buFont typeface="Wingdings" panose="05000000000000000000" pitchFamily="2" charset="2"/>
              <a:buNone/>
              <a:defRPr/>
            </a:pPr>
            <a:endParaRPr lang="en-US" dirty="0"/>
          </a:p>
          <a:p>
            <a:pPr>
              <a:spcBef>
                <a:spcPts val="600"/>
              </a:spcBef>
              <a:spcAft>
                <a:spcPts val="600"/>
              </a:spcAft>
              <a:defRPr/>
            </a:pPr>
            <a:r>
              <a:rPr lang="en-US" dirty="0"/>
              <a:t>POLL: What is your overall rating for </a:t>
            </a:r>
            <a:r>
              <a:rPr lang="en-US" b="1" dirty="0"/>
              <a:t>Dimension 2 EL Supports</a:t>
            </a:r>
            <a:r>
              <a:rPr lang="en-US" dirty="0"/>
              <a:t>?</a:t>
            </a:r>
          </a:p>
          <a:p>
            <a:pPr marL="817563" lvl="1" indent="-409575">
              <a:spcBef>
                <a:spcPts val="1128"/>
              </a:spcBef>
              <a:spcAft>
                <a:spcPts val="600"/>
              </a:spcAft>
              <a:buFont typeface="Wingdings" panose="05000000000000000000" pitchFamily="2" charset="2"/>
              <a:buNone/>
              <a:defRPr/>
            </a:pPr>
            <a:r>
              <a:rPr lang="en-US" sz="2200" dirty="0"/>
              <a:t>O	2 points: Most or all components of the EL supports are present.</a:t>
            </a:r>
          </a:p>
          <a:p>
            <a:pPr marL="817563" lvl="1" indent="-409575">
              <a:spcBef>
                <a:spcPts val="1128"/>
              </a:spcBef>
              <a:spcAft>
                <a:spcPts val="600"/>
              </a:spcAft>
              <a:buFont typeface="Wingdings" panose="05000000000000000000" pitchFamily="2" charset="2"/>
              <a:buNone/>
              <a:defRPr/>
            </a:pPr>
            <a:r>
              <a:rPr lang="en-US" sz="2200" dirty="0"/>
              <a:t>O	1 point: Some components of the EL supports are present.</a:t>
            </a:r>
          </a:p>
          <a:p>
            <a:pPr marL="817563" lvl="1" indent="-409575">
              <a:spcBef>
                <a:spcPts val="1128"/>
              </a:spcBef>
              <a:spcAft>
                <a:spcPts val="600"/>
              </a:spcAft>
              <a:buFont typeface="Wingdings" panose="05000000000000000000" pitchFamily="2" charset="2"/>
              <a:buNone/>
              <a:defRPr/>
            </a:pPr>
            <a:r>
              <a:rPr lang="en-US" sz="2200" dirty="0"/>
              <a:t>O 	0 points: Few or no components of the EL supports are present.</a:t>
            </a:r>
          </a:p>
          <a:p>
            <a:pPr marL="346075" lvl="1" indent="0">
              <a:buFont typeface="Wingdings" panose="05000000000000000000" pitchFamily="2" charset="2"/>
              <a:buNone/>
              <a:defRPr/>
            </a:pPr>
            <a:endParaRPr lang="en-US" sz="2200" dirty="0"/>
          </a:p>
          <a:p>
            <a:pPr marL="14288" lvl="1" indent="0">
              <a:buFont typeface="Wingdings" panose="05000000000000000000" pitchFamily="2" charset="2"/>
              <a:buNone/>
              <a:defRPr/>
            </a:pPr>
            <a:endParaRPr lang="en-US" sz="2200" dirty="0"/>
          </a:p>
        </p:txBody>
      </p:sp>
      <p:pic>
        <p:nvPicPr>
          <p:cNvPr id="62467" name="Picture 3">
            <a:extLst>
              <a:ext uri="{FF2B5EF4-FFF2-40B4-BE49-F238E27FC236}">
                <a16:creationId xmlns:a16="http://schemas.microsoft.com/office/drawing/2014/main" id="{9A9E467C-72A8-4829-B711-44269468132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04800"/>
            <a:ext cx="8382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B2B7C2B2-C329-47EB-A20D-A21F0F207119}"/>
              </a:ext>
              <a:ext uri="{C183D7F6-B498-43B3-948B-1728B52AA6E4}">
                <adec:decorative xmlns:adec="http://schemas.microsoft.com/office/drawing/2017/decorative" val="1"/>
              </a:ext>
            </a:extLst>
          </p:cNvPr>
          <p:cNvCxnSpPr>
            <a:cxnSpLocks/>
          </p:cNvCxnSpPr>
          <p:nvPr/>
        </p:nvCxnSpPr>
        <p:spPr bwMode="auto">
          <a:xfrm>
            <a:off x="2465388" y="2743200"/>
            <a:ext cx="11430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7" name="Straight Connector 6">
            <a:extLst>
              <a:ext uri="{FF2B5EF4-FFF2-40B4-BE49-F238E27FC236}">
                <a16:creationId xmlns:a16="http://schemas.microsoft.com/office/drawing/2014/main" id="{746033B8-4D88-41BB-8A01-D8DE908561B6}"/>
              </a:ext>
              <a:ext uri="{C183D7F6-B498-43B3-948B-1728B52AA6E4}">
                <adec:decorative xmlns:adec="http://schemas.microsoft.com/office/drawing/2017/decorative" val="1"/>
              </a:ext>
            </a:extLst>
          </p:cNvPr>
          <p:cNvCxnSpPr>
            <a:cxnSpLocks/>
          </p:cNvCxnSpPr>
          <p:nvPr/>
        </p:nvCxnSpPr>
        <p:spPr bwMode="auto">
          <a:xfrm>
            <a:off x="2286000" y="3657600"/>
            <a:ext cx="6858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8" name="Straight Connector 7">
            <a:extLst>
              <a:ext uri="{FF2B5EF4-FFF2-40B4-BE49-F238E27FC236}">
                <a16:creationId xmlns:a16="http://schemas.microsoft.com/office/drawing/2014/main" id="{BF146BA6-B998-4924-BE1B-9259676B9723}"/>
              </a:ext>
              <a:ext uri="{C183D7F6-B498-43B3-948B-1728B52AA6E4}">
                <adec:decorative xmlns:adec="http://schemas.microsoft.com/office/drawing/2017/decorative" val="1"/>
              </a:ext>
            </a:extLst>
          </p:cNvPr>
          <p:cNvCxnSpPr>
            <a:cxnSpLocks/>
          </p:cNvCxnSpPr>
          <p:nvPr/>
        </p:nvCxnSpPr>
        <p:spPr bwMode="auto">
          <a:xfrm>
            <a:off x="2438400" y="4191000"/>
            <a:ext cx="12319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9">
            <a:extLst>
              <a:ext uri="{FF2B5EF4-FFF2-40B4-BE49-F238E27FC236}">
                <a16:creationId xmlns:a16="http://schemas.microsoft.com/office/drawing/2014/main" id="{A4336E9A-4F70-4D52-9CF2-8A28F222074B}"/>
              </a:ext>
            </a:extLst>
          </p:cNvPr>
          <p:cNvSpPr>
            <a:spLocks noGrp="1" noChangeArrowheads="1"/>
          </p:cNvSpPr>
          <p:nvPr>
            <p:ph type="title"/>
          </p:nvPr>
        </p:nvSpPr>
        <p:spPr>
          <a:xfrm>
            <a:off x="1295400" y="304800"/>
            <a:ext cx="6324600" cy="914400"/>
          </a:xfrm>
        </p:spPr>
        <p:txBody>
          <a:bodyPr/>
          <a:lstStyle/>
          <a:p>
            <a:r>
              <a:rPr lang="en-US" altLang="en-US"/>
              <a:t>Let’s Hear From You! </a:t>
            </a:r>
          </a:p>
        </p:txBody>
      </p:sp>
      <p:sp>
        <p:nvSpPr>
          <p:cNvPr id="11" name="Content Placeholder 10">
            <a:extLst>
              <a:ext uri="{FF2B5EF4-FFF2-40B4-BE49-F238E27FC236}">
                <a16:creationId xmlns:a16="http://schemas.microsoft.com/office/drawing/2014/main" id="{53944EE9-205D-4F9F-8160-B641ACDF3F2A}"/>
              </a:ext>
            </a:extLst>
          </p:cNvPr>
          <p:cNvSpPr>
            <a:spLocks noGrp="1"/>
          </p:cNvSpPr>
          <p:nvPr>
            <p:ph idx="1"/>
          </p:nvPr>
        </p:nvSpPr>
        <p:spPr/>
        <p:txBody>
          <a:bodyPr/>
          <a:lstStyle/>
          <a:p>
            <a:pPr>
              <a:spcBef>
                <a:spcPts val="1200"/>
              </a:spcBef>
              <a:spcAft>
                <a:spcPts val="600"/>
              </a:spcAft>
              <a:defRPr/>
            </a:pPr>
            <a:r>
              <a:rPr lang="en-US" altLang="en-US" dirty="0"/>
              <a:t>POLL: Did you check (as present) the same criteria as in the Example Workbook? </a:t>
            </a:r>
          </a:p>
          <a:p>
            <a:pPr marL="336550" lvl="1" indent="0">
              <a:spcBef>
                <a:spcPts val="1128"/>
              </a:spcBef>
              <a:spcAft>
                <a:spcPts val="600"/>
              </a:spcAft>
              <a:buFont typeface="Wingdings" panose="05000000000000000000" pitchFamily="2" charset="2"/>
              <a:buNone/>
              <a:defRPr/>
            </a:pPr>
            <a:r>
              <a:rPr lang="en-US" sz="2200" dirty="0"/>
              <a:t>O  Yes, we checked the same criteria as the example.</a:t>
            </a:r>
          </a:p>
          <a:p>
            <a:pPr marL="687388" lvl="1" indent="-344488">
              <a:spcBef>
                <a:spcPts val="1128"/>
              </a:spcBef>
              <a:spcAft>
                <a:spcPts val="600"/>
              </a:spcAft>
              <a:buFont typeface="Wingdings" panose="05000000000000000000" pitchFamily="2" charset="2"/>
              <a:buNone/>
              <a:defRPr/>
            </a:pPr>
            <a:r>
              <a:rPr lang="en-US" sz="2200" dirty="0"/>
              <a:t>O  No, we checked one or more criteria differently than the example.</a:t>
            </a:r>
          </a:p>
          <a:p>
            <a:pPr marL="0" indent="0">
              <a:spcBef>
                <a:spcPts val="1200"/>
              </a:spcBef>
              <a:spcAft>
                <a:spcPts val="600"/>
              </a:spcAft>
              <a:buFont typeface="Wingdings" panose="05000000000000000000" pitchFamily="2" charset="2"/>
              <a:buNone/>
              <a:defRPr/>
            </a:pPr>
            <a:endParaRPr lang="en-US" altLang="en-US" dirty="0"/>
          </a:p>
          <a:p>
            <a:pPr marL="0" indent="0">
              <a:spcBef>
                <a:spcPts val="1200"/>
              </a:spcBef>
              <a:spcAft>
                <a:spcPts val="600"/>
              </a:spcAft>
              <a:buFont typeface="Wingdings" panose="05000000000000000000" pitchFamily="2" charset="2"/>
              <a:buNone/>
              <a:defRPr/>
            </a:pPr>
            <a:endParaRPr lang="en-US" altLang="en-US" dirty="0"/>
          </a:p>
          <a:p>
            <a:pPr marL="0" indent="0">
              <a:spcBef>
                <a:spcPts val="1200"/>
              </a:spcBef>
              <a:spcAft>
                <a:spcPts val="600"/>
              </a:spcAft>
              <a:buFont typeface="Wingdings" panose="05000000000000000000" pitchFamily="2" charset="2"/>
              <a:buNone/>
              <a:defRPr/>
            </a:pPr>
            <a:endParaRPr lang="en-US" altLang="en-US" dirty="0"/>
          </a:p>
          <a:p>
            <a:pPr marL="9525" indent="0">
              <a:spcBef>
                <a:spcPts val="1200"/>
              </a:spcBef>
              <a:spcAft>
                <a:spcPts val="600"/>
              </a:spcAft>
              <a:buFont typeface="Wingdings" panose="05000000000000000000" pitchFamily="2" charset="2"/>
              <a:buNone/>
              <a:defRPr/>
            </a:pPr>
            <a:endParaRPr lang="en-US" dirty="0"/>
          </a:p>
          <a:p>
            <a:pPr>
              <a:defRPr/>
            </a:pPr>
            <a:endParaRPr lang="en-US" dirty="0"/>
          </a:p>
        </p:txBody>
      </p:sp>
      <p:pic>
        <p:nvPicPr>
          <p:cNvPr id="64515" name="Picture 5">
            <a:extLst>
              <a:ext uri="{FF2B5EF4-FFF2-40B4-BE49-F238E27FC236}">
                <a16:creationId xmlns:a16="http://schemas.microsoft.com/office/drawing/2014/main" id="{52FDE0BD-D598-4E11-889D-58881B1D8BA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7963" y="479425"/>
            <a:ext cx="695325"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9">
            <a:extLst>
              <a:ext uri="{FF2B5EF4-FFF2-40B4-BE49-F238E27FC236}">
                <a16:creationId xmlns:a16="http://schemas.microsoft.com/office/drawing/2014/main" id="{94E89A7B-C917-4E61-878E-867983B8D90A}"/>
              </a:ext>
            </a:extLst>
          </p:cNvPr>
          <p:cNvSpPr>
            <a:spLocks noGrp="1" noChangeArrowheads="1"/>
          </p:cNvSpPr>
          <p:nvPr>
            <p:ph type="title"/>
          </p:nvPr>
        </p:nvSpPr>
        <p:spPr>
          <a:xfrm>
            <a:off x="1295400" y="304800"/>
            <a:ext cx="6324600" cy="914400"/>
          </a:xfrm>
        </p:spPr>
        <p:txBody>
          <a:bodyPr/>
          <a:lstStyle/>
          <a:p>
            <a:r>
              <a:rPr lang="en-US" altLang="en-US"/>
              <a:t>Let’s Discuss!</a:t>
            </a:r>
          </a:p>
        </p:txBody>
      </p:sp>
      <p:sp>
        <p:nvSpPr>
          <p:cNvPr id="11" name="Content Placeholder 10">
            <a:extLst>
              <a:ext uri="{FF2B5EF4-FFF2-40B4-BE49-F238E27FC236}">
                <a16:creationId xmlns:a16="http://schemas.microsoft.com/office/drawing/2014/main" id="{BBA08E3A-736F-4359-8D61-FC7E04BF704E}"/>
              </a:ext>
            </a:extLst>
          </p:cNvPr>
          <p:cNvSpPr>
            <a:spLocks noGrp="1"/>
          </p:cNvSpPr>
          <p:nvPr>
            <p:ph idx="1"/>
          </p:nvPr>
        </p:nvSpPr>
        <p:spPr/>
        <p:txBody>
          <a:bodyPr/>
          <a:lstStyle/>
          <a:p>
            <a:pPr marL="20638" lvl="1" indent="0">
              <a:spcBef>
                <a:spcPts val="1200"/>
              </a:spcBef>
              <a:spcAft>
                <a:spcPts val="600"/>
              </a:spcAft>
              <a:buClr>
                <a:srgbClr val="C00000"/>
              </a:buClr>
              <a:buFont typeface="Wingdings" panose="05000000000000000000" pitchFamily="2" charset="2"/>
              <a:buNone/>
              <a:defRPr/>
            </a:pPr>
            <a:r>
              <a:rPr lang="en-US" altLang="en-US" sz="2200" dirty="0"/>
              <a:t>Let’s take 5 minutes to review the Example Workbook that contains the substantiations for the EL support criteria.</a:t>
            </a:r>
            <a:endParaRPr lang="en-US" altLang="en-US" sz="2200" i="1" dirty="0"/>
          </a:p>
          <a:p>
            <a:pPr marL="20638" lvl="1" indent="0">
              <a:spcBef>
                <a:spcPts val="1200"/>
              </a:spcBef>
              <a:spcAft>
                <a:spcPts val="600"/>
              </a:spcAft>
              <a:buClr>
                <a:srgbClr val="C00000"/>
              </a:buClr>
              <a:buFont typeface="Wingdings" panose="05000000000000000000" pitchFamily="2" charset="2"/>
              <a:buNone/>
              <a:defRPr/>
            </a:pPr>
            <a:r>
              <a:rPr lang="en-US" altLang="en-US" sz="2200" dirty="0"/>
              <a:t>Then in the group chat, share your answer to this question:</a:t>
            </a:r>
          </a:p>
          <a:p>
            <a:pPr marL="762000" lvl="1" indent="-508000">
              <a:spcBef>
                <a:spcPts val="1200"/>
              </a:spcBef>
              <a:spcAft>
                <a:spcPts val="600"/>
              </a:spcAft>
              <a:buClr>
                <a:srgbClr val="C00000"/>
              </a:buClr>
              <a:buFont typeface="Wingdings" panose="05000000000000000000" pitchFamily="2" charset="2"/>
              <a:buChar char="Ø"/>
              <a:defRPr/>
            </a:pPr>
            <a:r>
              <a:rPr lang="en-US" altLang="en-US" sz="2200" i="1" dirty="0">
                <a:cs typeface="MS PGothic" panose="020B0600070205080204" pitchFamily="34" charset="-128"/>
              </a:rPr>
              <a:t>CHAT: How do your substantiations compare to the example? </a:t>
            </a:r>
          </a:p>
          <a:p>
            <a:pPr marL="63500" lvl="1" indent="0">
              <a:spcBef>
                <a:spcPts val="1200"/>
              </a:spcBef>
              <a:spcAft>
                <a:spcPts val="600"/>
              </a:spcAft>
              <a:buClr>
                <a:srgbClr val="C00000"/>
              </a:buClr>
              <a:buFont typeface="Wingdings" panose="05000000000000000000" pitchFamily="2" charset="2"/>
              <a:buNone/>
              <a:defRPr/>
            </a:pPr>
            <a:endParaRPr lang="en-US" sz="2200" dirty="0"/>
          </a:p>
          <a:p>
            <a:pPr marL="63500" lvl="1" indent="0">
              <a:spcBef>
                <a:spcPts val="1200"/>
              </a:spcBef>
              <a:spcAft>
                <a:spcPts val="600"/>
              </a:spcAft>
              <a:buClr>
                <a:srgbClr val="C00000"/>
              </a:buClr>
              <a:buFont typeface="Wingdings" panose="05000000000000000000" pitchFamily="2" charset="2"/>
              <a:buNone/>
              <a:defRPr/>
            </a:pPr>
            <a:r>
              <a:rPr lang="en-US" sz="2200" dirty="0"/>
              <a:t>Now let’s hear from a couple of teams about the evidence they found and noted in their Summary Comments.</a:t>
            </a:r>
          </a:p>
          <a:p>
            <a:pPr marL="63500" lvl="1" indent="0">
              <a:spcBef>
                <a:spcPts val="1200"/>
              </a:spcBef>
              <a:spcAft>
                <a:spcPts val="600"/>
              </a:spcAft>
              <a:buClr>
                <a:srgbClr val="C00000"/>
              </a:buClr>
              <a:buFont typeface="Wingdings" panose="05000000000000000000" pitchFamily="2" charset="2"/>
              <a:buNone/>
              <a:defRPr/>
            </a:pPr>
            <a:endParaRPr lang="en-US" sz="2200" dirty="0">
              <a:solidFill>
                <a:srgbClr val="FF0000"/>
              </a:solidFill>
            </a:endParaRPr>
          </a:p>
          <a:p>
            <a:pPr marL="63500" lvl="1" indent="0">
              <a:spcBef>
                <a:spcPts val="1200"/>
              </a:spcBef>
              <a:spcAft>
                <a:spcPts val="600"/>
              </a:spcAft>
              <a:buClr>
                <a:srgbClr val="C00000"/>
              </a:buClr>
              <a:buFont typeface="Wingdings" panose="05000000000000000000" pitchFamily="2" charset="2"/>
              <a:buNone/>
              <a:defRPr/>
            </a:pPr>
            <a:endParaRPr lang="en-US" dirty="0"/>
          </a:p>
          <a:p>
            <a:pPr marL="0" indent="0">
              <a:spcBef>
                <a:spcPts val="1200"/>
              </a:spcBef>
              <a:spcAft>
                <a:spcPts val="600"/>
              </a:spcAft>
              <a:buFont typeface="Wingdings" panose="05000000000000000000" pitchFamily="2" charset="2"/>
              <a:buNone/>
              <a:defRPr/>
            </a:pPr>
            <a:endParaRPr lang="en-US" altLang="en-US" dirty="0"/>
          </a:p>
          <a:p>
            <a:pPr marL="9525" indent="0">
              <a:spcBef>
                <a:spcPts val="1200"/>
              </a:spcBef>
              <a:spcAft>
                <a:spcPts val="600"/>
              </a:spcAft>
              <a:buFont typeface="Wingdings" panose="05000000000000000000" pitchFamily="2" charset="2"/>
              <a:buNone/>
              <a:defRPr/>
            </a:pPr>
            <a:endParaRPr lang="en-US" dirty="0"/>
          </a:p>
          <a:p>
            <a:pPr>
              <a:defRPr/>
            </a:pPr>
            <a:endParaRPr lang="en-US" dirty="0"/>
          </a:p>
        </p:txBody>
      </p:sp>
      <p:pic>
        <p:nvPicPr>
          <p:cNvPr id="66563" name="Picture 2">
            <a:extLst>
              <a:ext uri="{FF2B5EF4-FFF2-40B4-BE49-F238E27FC236}">
                <a16:creationId xmlns:a16="http://schemas.microsoft.com/office/drawing/2014/main" id="{6793EBBD-E4C0-49EE-BB11-426A0ACD256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931" t="25130" r="26552" b="25130"/>
          <a:stretch>
            <a:fillRect/>
          </a:stretch>
        </p:blipFill>
        <p:spPr bwMode="auto">
          <a:xfrm>
            <a:off x="7819292" y="354012"/>
            <a:ext cx="871538"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2">
            <a:extLst>
              <a:ext uri="{FF2B5EF4-FFF2-40B4-BE49-F238E27FC236}">
                <a16:creationId xmlns:a16="http://schemas.microsoft.com/office/drawing/2014/main" id="{9F8338A1-18E7-4BE7-B3B1-980FE7296F6D}"/>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6575" y="419100"/>
            <a:ext cx="7810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9">
            <a:extLst>
              <a:ext uri="{FF2B5EF4-FFF2-40B4-BE49-F238E27FC236}">
                <a16:creationId xmlns:a16="http://schemas.microsoft.com/office/drawing/2014/main" id="{5B957D85-5410-4E5D-91F0-39D64107E239}"/>
              </a:ext>
            </a:extLst>
          </p:cNvPr>
          <p:cNvSpPr>
            <a:spLocks noGrp="1" noChangeArrowheads="1"/>
          </p:cNvSpPr>
          <p:nvPr>
            <p:ph type="title"/>
          </p:nvPr>
        </p:nvSpPr>
        <p:spPr/>
        <p:txBody>
          <a:bodyPr/>
          <a:lstStyle/>
          <a:p>
            <a:r>
              <a:rPr lang="en-US" altLang="en-US" dirty="0"/>
              <a:t>Let’s Chat!</a:t>
            </a:r>
          </a:p>
        </p:txBody>
      </p:sp>
      <p:sp>
        <p:nvSpPr>
          <p:cNvPr id="51202" name="Content Placeholder 10">
            <a:extLst>
              <a:ext uri="{FF2B5EF4-FFF2-40B4-BE49-F238E27FC236}">
                <a16:creationId xmlns:a16="http://schemas.microsoft.com/office/drawing/2014/main" id="{6ABEF281-1A73-41CD-8BAF-69F65D720558}"/>
              </a:ext>
            </a:extLst>
          </p:cNvPr>
          <p:cNvSpPr>
            <a:spLocks noGrp="1" noChangeArrowheads="1"/>
          </p:cNvSpPr>
          <p:nvPr>
            <p:ph idx="1"/>
          </p:nvPr>
        </p:nvSpPr>
        <p:spPr>
          <a:xfrm>
            <a:off x="609600" y="1600200"/>
            <a:ext cx="7467600" cy="4648200"/>
          </a:xfrm>
        </p:spPr>
        <p:txBody>
          <a:bodyPr/>
          <a:lstStyle/>
          <a:p>
            <a:pPr marL="0" indent="0">
              <a:spcBef>
                <a:spcPts val="1200"/>
              </a:spcBef>
              <a:spcAft>
                <a:spcPts val="600"/>
              </a:spcAft>
              <a:buFont typeface="Wingdings" panose="05000000000000000000" pitchFamily="2" charset="2"/>
              <a:buNone/>
              <a:defRPr/>
            </a:pPr>
            <a:r>
              <a:rPr lang="en-US" altLang="en-US" dirty="0"/>
              <a:t>In the group chat, share your answer to this question in a sentence or two:</a:t>
            </a:r>
          </a:p>
          <a:p>
            <a:pPr marL="742950" lvl="1" indent="-396875">
              <a:spcBef>
                <a:spcPts val="1200"/>
              </a:spcBef>
              <a:spcAft>
                <a:spcPts val="600"/>
              </a:spcAft>
              <a:buClr>
                <a:srgbClr val="C00000"/>
              </a:buClr>
              <a:buFont typeface="Wingdings" panose="05000000000000000000" pitchFamily="2" charset="2"/>
              <a:buChar char="Ø"/>
              <a:defRPr/>
            </a:pPr>
            <a:r>
              <a:rPr lang="en-US" altLang="en-US" sz="2200" i="1" dirty="0">
                <a:cs typeface="MS PGothic" panose="020B0600070205080204" pitchFamily="34" charset="-128"/>
              </a:rPr>
              <a:t>CHAT: What is something you have learned today (or better understand) regarding the importance of building academic language?</a:t>
            </a:r>
          </a:p>
          <a:p>
            <a:pPr marL="346075" lvl="1" indent="0">
              <a:spcBef>
                <a:spcPts val="1200"/>
              </a:spcBef>
              <a:spcAft>
                <a:spcPts val="600"/>
              </a:spcAft>
              <a:buFont typeface="Wingdings" panose="05000000000000000000" pitchFamily="2" charset="2"/>
              <a:buNone/>
              <a:defRPr/>
            </a:pPr>
            <a:endParaRPr lang="en-US" altLang="en-US" b="1" i="1" dirty="0">
              <a:solidFill>
                <a:srgbClr val="C00000"/>
              </a:solidFill>
              <a:cs typeface="MS PGothic" panose="020B0600070205080204" pitchFamily="34" charset="-128"/>
            </a:endParaRPr>
          </a:p>
          <a:p>
            <a:pPr marL="346075" lvl="1" indent="0" algn="ctr">
              <a:spcBef>
                <a:spcPts val="1200"/>
              </a:spcBef>
              <a:spcAft>
                <a:spcPts val="600"/>
              </a:spcAft>
              <a:buFont typeface="Wingdings" panose="05000000000000000000" pitchFamily="2" charset="2"/>
              <a:buNone/>
              <a:defRPr/>
            </a:pPr>
            <a:r>
              <a:rPr lang="en-US" altLang="en-US" sz="2200" dirty="0"/>
              <a:t>We’ll ask everyone to hit “enter” at the same time so…</a:t>
            </a:r>
            <a:endParaRPr lang="en-US" altLang="en-US" sz="2200" i="1" dirty="0">
              <a:cs typeface="MS PGothic" panose="020B0600070205080204" pitchFamily="34" charset="-128"/>
            </a:endParaRPr>
          </a:p>
          <a:p>
            <a:pPr marL="346075" lvl="1" indent="0" algn="ctr">
              <a:spcBef>
                <a:spcPts val="1200"/>
              </a:spcBef>
              <a:spcAft>
                <a:spcPts val="600"/>
              </a:spcAft>
              <a:buFont typeface="Wingdings" panose="05000000000000000000" pitchFamily="2" charset="2"/>
              <a:buNone/>
              <a:defRPr/>
            </a:pPr>
            <a:r>
              <a:rPr lang="en-US" altLang="en-US" sz="2200" b="1" i="1" dirty="0">
                <a:solidFill>
                  <a:srgbClr val="C00000"/>
                </a:solidFill>
                <a:cs typeface="MS PGothic" panose="020B0600070205080204" pitchFamily="34" charset="-128"/>
              </a:rPr>
              <a:t>WAIT to hit “enter”!</a:t>
            </a:r>
            <a:endParaRPr lang="en-US" altLang="en-US" sz="2200" b="1" dirty="0">
              <a:solidFill>
                <a:srgbClr val="C00000"/>
              </a:solidFill>
              <a:cs typeface="MS PGothic" panose="020B0600070205080204" pitchFamily="34" charset="-128"/>
            </a:endParaRPr>
          </a:p>
          <a:p>
            <a:pPr marL="346075" lvl="1" indent="0">
              <a:spcBef>
                <a:spcPts val="1200"/>
              </a:spcBef>
              <a:spcAft>
                <a:spcPts val="600"/>
              </a:spcAft>
              <a:buFont typeface="Wingdings" panose="05000000000000000000" pitchFamily="2" charset="2"/>
              <a:buNone/>
              <a:defRPr/>
            </a:pPr>
            <a:endParaRPr lang="en-US" altLang="en-US" dirty="0">
              <a:cs typeface="MS PGothic" panose="020B0600070205080204" pitchFamily="34" charset="-128"/>
            </a:endParaRPr>
          </a:p>
        </p:txBody>
      </p:sp>
      <p:pic>
        <p:nvPicPr>
          <p:cNvPr id="68611" name="Picture 2">
            <a:extLst>
              <a:ext uri="{FF2B5EF4-FFF2-40B4-BE49-F238E27FC236}">
                <a16:creationId xmlns:a16="http://schemas.microsoft.com/office/drawing/2014/main" id="{16D4FFCA-C761-4FD2-8B3E-1CF467D9C9C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381000"/>
            <a:ext cx="1079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9">
            <a:extLst>
              <a:ext uri="{FF2B5EF4-FFF2-40B4-BE49-F238E27FC236}">
                <a16:creationId xmlns:a16="http://schemas.microsoft.com/office/drawing/2014/main" id="{1FF68A0F-64C4-49ED-ACDF-A24E87AEF328}"/>
              </a:ext>
            </a:extLst>
          </p:cNvPr>
          <p:cNvSpPr>
            <a:spLocks noGrp="1" noChangeArrowheads="1"/>
          </p:cNvSpPr>
          <p:nvPr>
            <p:ph type="title"/>
          </p:nvPr>
        </p:nvSpPr>
        <p:spPr/>
        <p:txBody>
          <a:bodyPr/>
          <a:lstStyle/>
          <a:p>
            <a:r>
              <a:rPr lang="en-US" altLang="en-US"/>
              <a:t>Next Steps</a:t>
            </a:r>
          </a:p>
        </p:txBody>
      </p:sp>
      <p:sp>
        <p:nvSpPr>
          <p:cNvPr id="11" name="Content Placeholder 10">
            <a:extLst>
              <a:ext uri="{FF2B5EF4-FFF2-40B4-BE49-F238E27FC236}">
                <a16:creationId xmlns:a16="http://schemas.microsoft.com/office/drawing/2014/main" id="{975CE44A-BEF7-45A9-96BB-B0B4CD32B7EB}"/>
              </a:ext>
            </a:extLst>
          </p:cNvPr>
          <p:cNvSpPr>
            <a:spLocks noGrp="1"/>
          </p:cNvSpPr>
          <p:nvPr>
            <p:ph idx="1"/>
          </p:nvPr>
        </p:nvSpPr>
        <p:spPr/>
        <p:txBody>
          <a:bodyPr/>
          <a:lstStyle/>
          <a:p>
            <a:pPr marL="242888" indent="-227013">
              <a:spcBef>
                <a:spcPts val="1200"/>
              </a:spcBef>
              <a:spcAft>
                <a:spcPts val="600"/>
              </a:spcAft>
              <a:defRPr/>
            </a:pPr>
            <a:r>
              <a:rPr lang="en-US" altLang="en-US" dirty="0"/>
              <a:t>We will focus on content criteria for </a:t>
            </a:r>
            <a:r>
              <a:rPr lang="en-US" altLang="en-US" b="1" dirty="0"/>
              <a:t>Dimension 3 </a:t>
            </a:r>
            <a:r>
              <a:rPr lang="en-US" altLang="en-US" dirty="0"/>
              <a:t>to:</a:t>
            </a:r>
          </a:p>
          <a:p>
            <a:pPr marL="700087" lvl="1" indent="-342900">
              <a:spcBef>
                <a:spcPts val="1200"/>
              </a:spcBef>
              <a:spcAft>
                <a:spcPts val="600"/>
              </a:spcAft>
              <a:defRPr/>
            </a:pPr>
            <a:r>
              <a:rPr lang="en-US" altLang="en-US" sz="2200" dirty="0">
                <a:cs typeface="MS PGothic" panose="020B0600070205080204" pitchFamily="34" charset="-128"/>
              </a:rPr>
              <a:t>Assess the sample curriculum for its inclusion of volume of reading to build knowledge.</a:t>
            </a:r>
          </a:p>
          <a:p>
            <a:pPr marL="700087" lvl="1" indent="-342900">
              <a:spcBef>
                <a:spcPts val="1200"/>
              </a:spcBef>
              <a:spcAft>
                <a:spcPts val="600"/>
              </a:spcAft>
              <a:defRPr/>
            </a:pPr>
            <a:r>
              <a:rPr lang="en-US" altLang="en-US" sz="2200" dirty="0">
                <a:cs typeface="MS PGothic" panose="020B0600070205080204" pitchFamily="34" charset="-128"/>
              </a:rPr>
              <a:t>Examine the curriculum for attention to EL supports related to a focus on the volume of reading.</a:t>
            </a:r>
          </a:p>
          <a:p>
            <a:pPr marL="20637" indent="0">
              <a:spcBef>
                <a:spcPts val="1200"/>
              </a:spcBef>
              <a:spcAft>
                <a:spcPts val="600"/>
              </a:spcAft>
              <a:buFont typeface="Wingdings" panose="05000000000000000000" pitchFamily="2" charset="2"/>
              <a:buNone/>
              <a:defRPr/>
            </a:pPr>
            <a:endParaRPr lang="en-US" altLang="en-U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3">
            <a:extLst>
              <a:ext uri="{FF2B5EF4-FFF2-40B4-BE49-F238E27FC236}">
                <a16:creationId xmlns:a16="http://schemas.microsoft.com/office/drawing/2014/main" id="{FDF1C255-F584-46D3-B2E1-E8F659016AF7}"/>
              </a:ext>
            </a:extLst>
          </p:cNvPr>
          <p:cNvSpPr>
            <a:spLocks noGrp="1" noChangeArrowheads="1"/>
          </p:cNvSpPr>
          <p:nvPr>
            <p:ph type="title"/>
          </p:nvPr>
        </p:nvSpPr>
        <p:spPr>
          <a:xfrm>
            <a:off x="304800" y="3124200"/>
            <a:ext cx="8534400" cy="3505200"/>
          </a:xfrm>
        </p:spPr>
        <p:txBody>
          <a:bodyPr/>
          <a:lstStyle/>
          <a:p>
            <a:r>
              <a:rPr lang="en-US" altLang="en-US" sz="6000"/>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2">
            <a:extLst>
              <a:ext uri="{FF2B5EF4-FFF2-40B4-BE49-F238E27FC236}">
                <a16:creationId xmlns:a16="http://schemas.microsoft.com/office/drawing/2014/main" id="{02753ED7-860D-4B3F-B9CE-A4B5DD62E15D}"/>
              </a:ext>
            </a:extLst>
          </p:cNvPr>
          <p:cNvSpPr>
            <a:spLocks noGrp="1" noChangeArrowheads="1"/>
          </p:cNvSpPr>
          <p:nvPr>
            <p:ph type="title"/>
          </p:nvPr>
        </p:nvSpPr>
        <p:spPr/>
        <p:txBody>
          <a:bodyPr/>
          <a:lstStyle/>
          <a:p>
            <a:r>
              <a:rPr lang="en-US" altLang="en-US" dirty="0"/>
              <a:t>Let’s Hear From You!</a:t>
            </a:r>
          </a:p>
        </p:txBody>
      </p:sp>
      <p:sp>
        <p:nvSpPr>
          <p:cNvPr id="8193" name="Rectangle 3">
            <a:extLst>
              <a:ext uri="{FF2B5EF4-FFF2-40B4-BE49-F238E27FC236}">
                <a16:creationId xmlns:a16="http://schemas.microsoft.com/office/drawing/2014/main" id="{90F096DA-B810-4071-8FE6-20CF728232CF}"/>
              </a:ext>
            </a:extLst>
          </p:cNvPr>
          <p:cNvSpPr>
            <a:spLocks noGrp="1" noChangeArrowheads="1"/>
          </p:cNvSpPr>
          <p:nvPr>
            <p:ph type="body" idx="1"/>
          </p:nvPr>
        </p:nvSpPr>
        <p:spPr/>
        <p:txBody>
          <a:bodyPr/>
          <a:lstStyle/>
          <a:p>
            <a:pPr marL="0" indent="0">
              <a:spcBef>
                <a:spcPts val="1200"/>
              </a:spcBef>
              <a:spcAft>
                <a:spcPts val="1200"/>
              </a:spcAft>
              <a:buNone/>
              <a:defRPr/>
            </a:pPr>
            <a:r>
              <a:rPr lang="en-US" altLang="en-US" dirty="0"/>
              <a:t>In the group chat, share your answer to this question:</a:t>
            </a:r>
          </a:p>
          <a:p>
            <a:pPr marL="914400" lvl="1" indent="-457200">
              <a:spcBef>
                <a:spcPts val="1200"/>
              </a:spcBef>
              <a:spcAft>
                <a:spcPts val="600"/>
              </a:spcAft>
              <a:buClr>
                <a:srgbClr val="FF0000"/>
              </a:buClr>
              <a:buFont typeface="Wingdings" panose="05000000000000000000" pitchFamily="2" charset="2"/>
              <a:buChar char="Ø"/>
              <a:defRPr/>
            </a:pPr>
            <a:r>
              <a:rPr lang="en-US" altLang="en-US" sz="2200" i="1" dirty="0">
                <a:cs typeface="MS PGothic" panose="020B0600070205080204" pitchFamily="34" charset="-128"/>
              </a:rPr>
              <a:t>CHAT: In a sentence, share any takeaways or challenges related to your experience reviewing your selected curriculum for Dimension 1: Close Reading of Complex Text.</a:t>
            </a:r>
          </a:p>
          <a:p>
            <a:pPr marL="0" indent="0">
              <a:buFont typeface="Wingdings" panose="05000000000000000000" pitchFamily="2" charset="2"/>
              <a:buNone/>
              <a:defRPr/>
            </a:pPr>
            <a:endParaRPr lang="en-US" altLang="en-US" dirty="0"/>
          </a:p>
          <a:p>
            <a:pPr marL="0" indent="0">
              <a:buFont typeface="Wingdings" panose="05000000000000000000" pitchFamily="2" charset="2"/>
              <a:buNone/>
              <a:defRPr/>
            </a:pPr>
            <a:endParaRPr lang="en-US" altLang="en-US" dirty="0"/>
          </a:p>
          <a:p>
            <a:pPr marL="0" indent="0">
              <a:buFont typeface="Wingdings" panose="05000000000000000000" pitchFamily="2" charset="2"/>
              <a:buNone/>
              <a:defRPr/>
            </a:pPr>
            <a:endParaRPr lang="en-US" altLang="en-US" sz="1000" dirty="0"/>
          </a:p>
          <a:p>
            <a:pPr marL="9525" indent="0" algn="ctr">
              <a:spcBef>
                <a:spcPts val="0"/>
              </a:spcBef>
              <a:spcAft>
                <a:spcPts val="600"/>
              </a:spcAft>
              <a:buClr>
                <a:srgbClr val="FF0000"/>
              </a:buClr>
              <a:buFont typeface="Wingdings" panose="05000000000000000000" pitchFamily="2" charset="2"/>
              <a:buNone/>
              <a:defRPr/>
            </a:pPr>
            <a:r>
              <a:rPr lang="en-US" altLang="en-US" dirty="0"/>
              <a:t>We’ll ask everyone to hit “enter” at the same time so...</a:t>
            </a:r>
            <a:endParaRPr lang="en-US" altLang="en-US" i="1" dirty="0"/>
          </a:p>
          <a:p>
            <a:pPr marL="346075" lvl="1" indent="0" algn="ctr">
              <a:spcBef>
                <a:spcPts val="0"/>
              </a:spcBef>
              <a:spcAft>
                <a:spcPts val="600"/>
              </a:spcAft>
              <a:buClr>
                <a:srgbClr val="FF0000"/>
              </a:buClr>
              <a:buFont typeface="Wingdings" panose="05000000000000000000" pitchFamily="2" charset="2"/>
              <a:buNone/>
              <a:defRPr/>
            </a:pPr>
            <a:r>
              <a:rPr lang="en-US" altLang="en-US" sz="2200" b="1" i="1" dirty="0">
                <a:solidFill>
                  <a:srgbClr val="C00000"/>
                </a:solidFill>
              </a:rPr>
              <a:t>WAIT to hit “enter”!</a:t>
            </a:r>
            <a:endParaRPr lang="en-US" altLang="en-US" sz="2200" b="1" dirty="0">
              <a:solidFill>
                <a:srgbClr val="C00000"/>
              </a:solidFill>
            </a:endParaRPr>
          </a:p>
          <a:p>
            <a:pPr marL="0" indent="0" algn="ctr">
              <a:buFont typeface="Wingdings" panose="05000000000000000000" pitchFamily="2" charset="2"/>
              <a:buNone/>
              <a:defRPr/>
            </a:pPr>
            <a:endParaRPr lang="en-US" altLang="en-US" dirty="0"/>
          </a:p>
        </p:txBody>
      </p:sp>
      <p:pic>
        <p:nvPicPr>
          <p:cNvPr id="11268" name="Picture 8">
            <a:extLst>
              <a:ext uri="{FF2B5EF4-FFF2-40B4-BE49-F238E27FC236}">
                <a16:creationId xmlns:a16="http://schemas.microsoft.com/office/drawing/2014/main" id="{22A0194A-A899-42F4-AD0D-43C3B3FE464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4913" y="476250"/>
            <a:ext cx="9048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9">
            <a:extLst>
              <a:ext uri="{FF2B5EF4-FFF2-40B4-BE49-F238E27FC236}">
                <a16:creationId xmlns:a16="http://schemas.microsoft.com/office/drawing/2014/main" id="{BD7065A8-BC02-4C92-BE08-536E587657EE}"/>
              </a:ext>
            </a:extLst>
          </p:cNvPr>
          <p:cNvSpPr>
            <a:spLocks noGrp="1" noChangeArrowheads="1"/>
          </p:cNvSpPr>
          <p:nvPr>
            <p:ph type="title"/>
          </p:nvPr>
        </p:nvSpPr>
        <p:spPr/>
        <p:txBody>
          <a:bodyPr/>
          <a:lstStyle/>
          <a:p>
            <a:r>
              <a:rPr lang="en-US" altLang="en-US"/>
              <a:t>Agenda</a:t>
            </a:r>
          </a:p>
        </p:txBody>
      </p:sp>
      <p:sp>
        <p:nvSpPr>
          <p:cNvPr id="13314" name="Content Placeholder 10">
            <a:extLst>
              <a:ext uri="{FF2B5EF4-FFF2-40B4-BE49-F238E27FC236}">
                <a16:creationId xmlns:a16="http://schemas.microsoft.com/office/drawing/2014/main" id="{99E43E32-1576-4556-A68A-D97A380D56F0}"/>
              </a:ext>
            </a:extLst>
          </p:cNvPr>
          <p:cNvSpPr>
            <a:spLocks noGrp="1" noChangeArrowheads="1"/>
          </p:cNvSpPr>
          <p:nvPr>
            <p:ph idx="1"/>
          </p:nvPr>
        </p:nvSpPr>
        <p:spPr>
          <a:xfrm>
            <a:off x="609600" y="1371600"/>
            <a:ext cx="7924800" cy="4800600"/>
          </a:xfrm>
        </p:spPr>
        <p:txBody>
          <a:bodyPr/>
          <a:lstStyle/>
          <a:p>
            <a:pPr>
              <a:spcBef>
                <a:spcPts val="900"/>
              </a:spcBef>
              <a:spcAft>
                <a:spcPts val="600"/>
              </a:spcAft>
            </a:pPr>
            <a:r>
              <a:rPr lang="en-US" altLang="en-US" dirty="0"/>
              <a:t>Overview of Dimension 2 and its research base</a:t>
            </a:r>
          </a:p>
          <a:p>
            <a:pPr>
              <a:spcBef>
                <a:spcPts val="900"/>
              </a:spcBef>
              <a:spcAft>
                <a:spcPts val="600"/>
              </a:spcAft>
            </a:pPr>
            <a:r>
              <a:rPr lang="en-US" altLang="en-US" dirty="0"/>
              <a:t>Introduction to the content criteria for Dimension 2</a:t>
            </a:r>
          </a:p>
          <a:p>
            <a:pPr>
              <a:spcBef>
                <a:spcPts val="900"/>
              </a:spcBef>
              <a:spcAft>
                <a:spcPts val="600"/>
              </a:spcAft>
            </a:pPr>
            <a:r>
              <a:rPr lang="en-US" altLang="en-US" dirty="0"/>
              <a:t>Breakout work session #1 with your team</a:t>
            </a:r>
          </a:p>
          <a:p>
            <a:pPr>
              <a:spcBef>
                <a:spcPts val="900"/>
              </a:spcBef>
              <a:spcAft>
                <a:spcPts val="600"/>
              </a:spcAft>
            </a:pPr>
            <a:r>
              <a:rPr lang="en-US" altLang="en-US" dirty="0"/>
              <a:t>Review of substantiations and ratings of content criteria in the Example Workbook</a:t>
            </a:r>
          </a:p>
          <a:p>
            <a:pPr>
              <a:spcBef>
                <a:spcPts val="900"/>
              </a:spcBef>
              <a:spcAft>
                <a:spcPts val="600"/>
              </a:spcAft>
            </a:pPr>
            <a:r>
              <a:rPr lang="en-US" altLang="en-US" dirty="0"/>
              <a:t>Introduction to the English learner (EL) support criteria for Dimension 2</a:t>
            </a:r>
          </a:p>
          <a:p>
            <a:pPr>
              <a:spcBef>
                <a:spcPts val="900"/>
              </a:spcBef>
              <a:spcAft>
                <a:spcPts val="600"/>
              </a:spcAft>
            </a:pPr>
            <a:r>
              <a:rPr lang="en-US" altLang="en-US" dirty="0"/>
              <a:t>Breakout work session #2 with your team</a:t>
            </a:r>
          </a:p>
          <a:p>
            <a:pPr>
              <a:spcBef>
                <a:spcPts val="900"/>
              </a:spcBef>
              <a:spcAft>
                <a:spcPts val="600"/>
              </a:spcAft>
            </a:pPr>
            <a:r>
              <a:rPr lang="en-US" altLang="en-US" dirty="0"/>
              <a:t>Review of substantiations and ratings of EL supports in the Example Workbook</a:t>
            </a:r>
          </a:p>
          <a:p>
            <a:pPr>
              <a:spcBef>
                <a:spcPts val="900"/>
              </a:spcBef>
              <a:spcAft>
                <a:spcPts val="600"/>
              </a:spcAft>
            </a:pPr>
            <a:r>
              <a:rPr lang="en-US" altLang="en-US" dirty="0"/>
              <a:t>Next steps and final questions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B51B363-1BB0-4878-8AFD-DCEBCAB7B25D}"/>
              </a:ext>
            </a:extLst>
          </p:cNvPr>
          <p:cNvSpPr txBox="1">
            <a:spLocks noGrp="1" noChangeArrowheads="1"/>
          </p:cNvSpPr>
          <p:nvPr>
            <p:ph type="title" idx="4294967295"/>
          </p:nvPr>
        </p:nvSpPr>
        <p:spPr bwMode="auto">
          <a:xfrm>
            <a:off x="1371600" y="457200"/>
            <a:ext cx="7086600" cy="720725"/>
          </a:xfrm>
          <a:prstGeom prst="rect">
            <a:avLst/>
          </a:prstGeom>
          <a:noFill/>
          <a:ln>
            <a:noFill/>
            <a:prstDash/>
          </a:ln>
          <a:effec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a:lstStyle>
          <a:p>
            <a:pPr marL="0" marR="0" lvl="0" indent="0" algn="l" defTabSz="915988" rtl="0" eaLnBrk="0" fontAlgn="base" latinLnBrk="0" hangingPunct="0">
              <a:lnSpc>
                <a:spcPct val="90000"/>
              </a:lnSpc>
              <a:spcBef>
                <a:spcPct val="0"/>
              </a:spcBef>
              <a:spcAft>
                <a:spcPct val="0"/>
              </a:spcAft>
              <a:buClrTx/>
              <a:buSzTx/>
              <a:buFontTx/>
              <a:buNone/>
              <a:tabLst/>
              <a:defRPr/>
            </a:pPr>
            <a:r>
              <a:rPr kumimoji="0" lang="en-US" altLang="en-US" sz="3400" b="0" i="0" u="none" strike="noStrike" kern="0" cap="none" spc="0" normalizeH="0" baseline="0" noProof="0" dirty="0">
                <a:ln>
                  <a:noFill/>
                </a:ln>
                <a:solidFill>
                  <a:schemeClr val="tx1"/>
                </a:solidFill>
                <a:effectLst/>
                <a:uLnTx/>
                <a:uFillTx/>
                <a:latin typeface="+mj-lt"/>
                <a:ea typeface="MS PGothic" panose="020B0600070205080204" pitchFamily="34" charset="-128"/>
                <a:cs typeface="MS PGothic" charset="0"/>
              </a:rPr>
              <a:t>Meeting Norms and Expectations</a:t>
            </a:r>
          </a:p>
        </p:txBody>
      </p:sp>
      <p:sp>
        <p:nvSpPr>
          <p:cNvPr id="15362" name="Content Placeholder 3">
            <a:extLst>
              <a:ext uri="{FF2B5EF4-FFF2-40B4-BE49-F238E27FC236}">
                <a16:creationId xmlns:a16="http://schemas.microsoft.com/office/drawing/2014/main" id="{DDE465D0-D7C3-4B62-9836-4A54995F0543}"/>
              </a:ext>
            </a:extLst>
          </p:cNvPr>
          <p:cNvSpPr txBox="1">
            <a:spLocks noChangeArrowheads="1"/>
          </p:cNvSpPr>
          <p:nvPr/>
        </p:nvSpPr>
        <p:spPr bwMode="auto">
          <a:xfrm>
            <a:off x="762000" y="1752600"/>
            <a:ext cx="8077200" cy="3875088"/>
          </a:xfrm>
          <a:prstGeom prst="rect">
            <a:avLst/>
          </a:prstGeom>
          <a:noFill/>
          <a:ln>
            <a:noFill/>
          </a:ln>
        </p:spPr>
        <p:txBody>
          <a:bodyPr lIns="90614" tIns="44513" rIns="90614" bIns="44513"/>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Be present and engage fully.</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Ask questions.</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Prepare for productive struggle. </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Consider differing perspectives.</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Create and maintain a safe space for professional learning.</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Be mindful of different learning styles.</a:t>
            </a:r>
            <a:endParaRPr lang="en-US" b="0" dirty="0">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9">
            <a:extLst>
              <a:ext uri="{FF2B5EF4-FFF2-40B4-BE49-F238E27FC236}">
                <a16:creationId xmlns:a16="http://schemas.microsoft.com/office/drawing/2014/main" id="{4AD7853F-8C3A-458D-AB52-D6456FA25A46}"/>
              </a:ext>
            </a:extLst>
          </p:cNvPr>
          <p:cNvSpPr>
            <a:spLocks noGrp="1" noChangeArrowheads="1"/>
          </p:cNvSpPr>
          <p:nvPr>
            <p:ph type="title"/>
          </p:nvPr>
        </p:nvSpPr>
        <p:spPr/>
        <p:txBody>
          <a:bodyPr/>
          <a:lstStyle/>
          <a:p>
            <a:r>
              <a:rPr lang="en-US" altLang="en-US"/>
              <a:t>Research Base for Dimension 2</a:t>
            </a:r>
          </a:p>
        </p:txBody>
      </p:sp>
      <p:sp>
        <p:nvSpPr>
          <p:cNvPr id="10242" name="Content Placeholder 10">
            <a:extLst>
              <a:ext uri="{FF2B5EF4-FFF2-40B4-BE49-F238E27FC236}">
                <a16:creationId xmlns:a16="http://schemas.microsoft.com/office/drawing/2014/main" id="{D7B47BCB-7B5F-4403-B716-A6E6A8589608}"/>
              </a:ext>
            </a:extLst>
          </p:cNvPr>
          <p:cNvSpPr>
            <a:spLocks noGrp="1" noChangeArrowheads="1"/>
          </p:cNvSpPr>
          <p:nvPr>
            <p:ph idx="1"/>
          </p:nvPr>
        </p:nvSpPr>
        <p:spPr/>
        <p:txBody>
          <a:bodyPr/>
          <a:lstStyle/>
          <a:p>
            <a:pPr marL="0" indent="0">
              <a:spcBef>
                <a:spcPts val="1176"/>
              </a:spcBef>
              <a:spcAft>
                <a:spcPts val="600"/>
              </a:spcAft>
              <a:buFont typeface="Wingdings" panose="05000000000000000000" pitchFamily="2" charset="2"/>
              <a:buNone/>
              <a:defRPr/>
            </a:pPr>
            <a:r>
              <a:rPr lang="en-US" spc="-90" dirty="0"/>
              <a:t>Research conducted by ACT (2006); the </a:t>
            </a:r>
            <a:r>
              <a:rPr lang="en-US" dirty="0">
                <a:cs typeface="Helvetica"/>
                <a:sym typeface="Arial" charset="0"/>
              </a:rPr>
              <a:t>National Center for Education Statistics (2012); </a:t>
            </a:r>
            <a:r>
              <a:rPr lang="en-US" dirty="0"/>
              <a:t>Goff, Pratt, and Ong (2005); Nation and </a:t>
            </a:r>
            <a:r>
              <a:rPr lang="en-US" dirty="0" err="1"/>
              <a:t>Snowling</a:t>
            </a:r>
            <a:r>
              <a:rPr lang="en-US" dirty="0"/>
              <a:t> (2000); </a:t>
            </a:r>
            <a:r>
              <a:rPr lang="en-US" dirty="0">
                <a:cs typeface="Helvetica"/>
                <a:sym typeface="Arial" charset="0"/>
              </a:rPr>
              <a:t>and Adams (2011) shows that:</a:t>
            </a:r>
            <a:endParaRPr lang="en-US" dirty="0">
              <a:solidFill>
                <a:srgbClr val="000000"/>
              </a:solidFill>
              <a:cs typeface="Helvetica"/>
              <a:sym typeface="Arial" charset="0"/>
            </a:endParaRPr>
          </a:p>
          <a:p>
            <a:pPr>
              <a:spcBef>
                <a:spcPts val="1176"/>
              </a:spcBef>
              <a:spcAft>
                <a:spcPts val="600"/>
              </a:spcAft>
              <a:buFont typeface="Wingdings" charset="2"/>
              <a:buChar char="§"/>
              <a:defRPr/>
            </a:pPr>
            <a:r>
              <a:rPr lang="en-US" dirty="0">
                <a:cs typeface="Helvetica"/>
                <a:sym typeface="Arial" charset="0"/>
              </a:rPr>
              <a:t>Ability to handle vocabulary and syntax are the variables that most clearly lead to successful reading of complex text.</a:t>
            </a:r>
          </a:p>
          <a:p>
            <a:pPr>
              <a:spcBef>
                <a:spcPts val="1176"/>
              </a:spcBef>
              <a:spcAft>
                <a:spcPts val="600"/>
              </a:spcAft>
              <a:buFont typeface="Wingdings" charset="2"/>
              <a:buChar char="§"/>
              <a:defRPr/>
            </a:pPr>
            <a:r>
              <a:rPr lang="en-US" dirty="0">
                <a:cs typeface="Helvetica"/>
                <a:sym typeface="Arial" charset="0"/>
              </a:rPr>
              <a:t>Scores on vocabulary questions are strongly correlated with scores on reading comprehension.</a:t>
            </a:r>
          </a:p>
          <a:p>
            <a:pPr>
              <a:spcBef>
                <a:spcPts val="1176"/>
              </a:spcBef>
              <a:spcAft>
                <a:spcPts val="600"/>
              </a:spcAft>
              <a:buFont typeface="Wingdings" charset="2"/>
              <a:buChar char="§"/>
              <a:defRPr/>
            </a:pPr>
            <a:r>
              <a:rPr lang="en-US" dirty="0">
                <a:cs typeface="Helvetica"/>
                <a:sym typeface="Arial" charset="0"/>
              </a:rPr>
              <a:t>Vocabulary growth has been shown to be essential to academic success.</a:t>
            </a:r>
          </a:p>
          <a:p>
            <a:pPr>
              <a:spcBef>
                <a:spcPts val="1176"/>
              </a:spcBef>
              <a:spcAft>
                <a:spcPts val="600"/>
              </a:spcAft>
              <a:buFont typeface="Wingdings" charset="2"/>
              <a:buChar char="§"/>
              <a:defRPr/>
            </a:pPr>
            <a:r>
              <a:rPr lang="en-US" dirty="0">
                <a:solidFill>
                  <a:srgbClr val="000000"/>
                </a:solidFill>
                <a:cs typeface="Helvetica"/>
                <a:sym typeface="Arial" charset="0"/>
              </a:rPr>
              <a:t>Understanding how complex sentences work is correlated to stronger readers. </a:t>
            </a:r>
            <a:endParaRPr lang="en-US" dirty="0">
              <a:solidFill>
                <a:srgbClr val="000000"/>
              </a:solidFill>
              <a:cs typeface="Helvetica"/>
            </a:endParaRPr>
          </a:p>
          <a:p>
            <a:pPr>
              <a:defRPr/>
            </a:pPr>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9">
            <a:extLst>
              <a:ext uri="{FF2B5EF4-FFF2-40B4-BE49-F238E27FC236}">
                <a16:creationId xmlns:a16="http://schemas.microsoft.com/office/drawing/2014/main" id="{80886E47-DB8C-4989-A5D2-92FCA247ED06}"/>
              </a:ext>
            </a:extLst>
          </p:cNvPr>
          <p:cNvSpPr>
            <a:spLocks noGrp="1" noChangeArrowheads="1"/>
          </p:cNvSpPr>
          <p:nvPr>
            <p:ph type="title"/>
          </p:nvPr>
        </p:nvSpPr>
        <p:spPr>
          <a:xfrm>
            <a:off x="1219200" y="304800"/>
            <a:ext cx="7848600" cy="914400"/>
          </a:xfrm>
        </p:spPr>
        <p:txBody>
          <a:bodyPr/>
          <a:lstStyle/>
          <a:p>
            <a:r>
              <a:rPr lang="en-US" altLang="en-US" sz="3000" dirty="0"/>
              <a:t>What Does Research on Building Academic Language Mean for High-Quality Curriculum?</a:t>
            </a:r>
          </a:p>
        </p:txBody>
      </p:sp>
      <p:sp>
        <p:nvSpPr>
          <p:cNvPr id="12290" name="Content Placeholder 10">
            <a:extLst>
              <a:ext uri="{FF2B5EF4-FFF2-40B4-BE49-F238E27FC236}">
                <a16:creationId xmlns:a16="http://schemas.microsoft.com/office/drawing/2014/main" id="{09BFE404-9E9B-46ED-93BD-D458726439E8}"/>
              </a:ext>
            </a:extLst>
          </p:cNvPr>
          <p:cNvSpPr>
            <a:spLocks noGrp="1" noChangeArrowheads="1"/>
          </p:cNvSpPr>
          <p:nvPr>
            <p:ph idx="1"/>
          </p:nvPr>
        </p:nvSpPr>
        <p:spPr/>
        <p:txBody>
          <a:bodyPr/>
          <a:lstStyle/>
          <a:p>
            <a:pPr marL="0" indent="0">
              <a:buFont typeface="Wingdings" panose="05000000000000000000" pitchFamily="2" charset="2"/>
              <a:buNone/>
              <a:defRPr/>
            </a:pPr>
            <a:r>
              <a:rPr lang="en-US" dirty="0"/>
              <a:t>It means curriculum resources should:</a:t>
            </a:r>
          </a:p>
          <a:p>
            <a:pPr>
              <a:defRPr/>
            </a:pPr>
            <a:r>
              <a:rPr lang="en-US" dirty="0"/>
              <a:t>Offer a selection of words for study from text that are:</a:t>
            </a:r>
          </a:p>
          <a:p>
            <a:pPr lvl="2">
              <a:buClr>
                <a:schemeClr val="tx2"/>
              </a:buClr>
              <a:buFont typeface="Wingdings" panose="05000000000000000000" pitchFamily="2" charset="2"/>
              <a:buChar char="§"/>
              <a:defRPr/>
            </a:pPr>
            <a:r>
              <a:rPr lang="en-US" sz="2200" dirty="0"/>
              <a:t>essential to understanding the text, </a:t>
            </a:r>
          </a:p>
          <a:p>
            <a:pPr lvl="2">
              <a:buClr>
                <a:schemeClr val="tx2"/>
              </a:buClr>
              <a:buFont typeface="Wingdings" panose="05000000000000000000" pitchFamily="2" charset="2"/>
              <a:buChar char="§"/>
              <a:defRPr/>
            </a:pPr>
            <a:r>
              <a:rPr lang="en-US" sz="2200" dirty="0"/>
              <a:t>more abstract than concrete, </a:t>
            </a:r>
          </a:p>
          <a:p>
            <a:pPr lvl="2">
              <a:buClr>
                <a:schemeClr val="tx2"/>
              </a:buClr>
              <a:buFont typeface="Wingdings" panose="05000000000000000000" pitchFamily="2" charset="2"/>
              <a:buChar char="§"/>
              <a:defRPr/>
            </a:pPr>
            <a:r>
              <a:rPr lang="en-US" sz="2200" dirty="0"/>
              <a:t>part of a semantic word family, and</a:t>
            </a:r>
          </a:p>
          <a:p>
            <a:pPr lvl="2">
              <a:buClr>
                <a:schemeClr val="tx2"/>
              </a:buClr>
              <a:buFont typeface="Wingdings" panose="05000000000000000000" pitchFamily="2" charset="2"/>
              <a:buChar char="§"/>
              <a:defRPr/>
            </a:pPr>
            <a:r>
              <a:rPr lang="en-US" sz="2200" dirty="0"/>
              <a:t>likely to appear in other texts students read; </a:t>
            </a:r>
          </a:p>
          <a:p>
            <a:pPr>
              <a:defRPr/>
            </a:pPr>
            <a:r>
              <a:rPr lang="en-US" dirty="0"/>
              <a:t>Include questions about the vocabulary and syntax encountered in complex text; and</a:t>
            </a:r>
          </a:p>
          <a:p>
            <a:pPr>
              <a:defRPr/>
            </a:pPr>
            <a:r>
              <a:rPr lang="en-US" dirty="0"/>
              <a:t>Include routines that draw students’ attention to challenging syntax.</a:t>
            </a:r>
          </a:p>
          <a:p>
            <a:pPr>
              <a:defRPr/>
            </a:pPr>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2">
            <a:extLst>
              <a:ext uri="{FF2B5EF4-FFF2-40B4-BE49-F238E27FC236}">
                <a16:creationId xmlns:a16="http://schemas.microsoft.com/office/drawing/2014/main" id="{946B3B7F-0250-4BB8-A5B6-1B7E9199085C}"/>
              </a:ext>
            </a:extLst>
          </p:cNvPr>
          <p:cNvSpPr>
            <a:spLocks noGrp="1" noChangeArrowheads="1"/>
          </p:cNvSpPr>
          <p:nvPr>
            <p:ph type="title"/>
          </p:nvPr>
        </p:nvSpPr>
        <p:spPr/>
        <p:txBody>
          <a:bodyPr/>
          <a:lstStyle/>
          <a:p>
            <a:r>
              <a:rPr lang="en-US" altLang="en-US" dirty="0"/>
              <a:t>Role of Vocabulary and Syntax in Complex Text</a:t>
            </a:r>
          </a:p>
        </p:txBody>
      </p:sp>
      <p:sp>
        <p:nvSpPr>
          <p:cNvPr id="8193" name="Rectangle 3">
            <a:extLst>
              <a:ext uri="{FF2B5EF4-FFF2-40B4-BE49-F238E27FC236}">
                <a16:creationId xmlns:a16="http://schemas.microsoft.com/office/drawing/2014/main" id="{E511014D-FEAE-474B-AF73-4A59AD24BAB8}"/>
              </a:ext>
            </a:extLst>
          </p:cNvPr>
          <p:cNvSpPr>
            <a:spLocks noGrp="1" noChangeArrowheads="1"/>
          </p:cNvSpPr>
          <p:nvPr>
            <p:ph type="body" idx="1"/>
          </p:nvPr>
        </p:nvSpPr>
        <p:spPr>
          <a:xfrm>
            <a:off x="609600" y="1801813"/>
            <a:ext cx="7924800" cy="4446587"/>
          </a:xfrm>
        </p:spPr>
        <p:txBody>
          <a:bodyPr/>
          <a:lstStyle/>
          <a:p>
            <a:pPr marL="0" indent="0">
              <a:spcBef>
                <a:spcPts val="1175"/>
              </a:spcBef>
              <a:buFont typeface="Wingdings" panose="05000000000000000000" pitchFamily="2" charset="2"/>
              <a:buNone/>
              <a:defRPr/>
            </a:pPr>
            <a:r>
              <a:rPr lang="en-US" altLang="en-US" dirty="0"/>
              <a:t>Text is made more complex by:</a:t>
            </a:r>
          </a:p>
          <a:p>
            <a:pPr marL="457200" indent="-457200">
              <a:spcBef>
                <a:spcPts val="1175"/>
              </a:spcBef>
              <a:buFont typeface="+mj-lt"/>
              <a:buAutoNum type="arabicPeriod"/>
              <a:defRPr/>
            </a:pPr>
            <a:r>
              <a:rPr lang="en-US" altLang="en-US" dirty="0"/>
              <a:t>Complex sentences</a:t>
            </a:r>
          </a:p>
          <a:p>
            <a:pPr marL="457200" indent="-457200">
              <a:spcBef>
                <a:spcPts val="1175"/>
              </a:spcBef>
              <a:buFont typeface="+mj-lt"/>
              <a:buAutoNum type="arabicPeriod"/>
              <a:defRPr/>
            </a:pPr>
            <a:r>
              <a:rPr lang="en-US" altLang="en-US" dirty="0"/>
              <a:t>Uncommon vocabulary</a:t>
            </a:r>
          </a:p>
          <a:p>
            <a:pPr marL="457200" indent="-457200">
              <a:spcBef>
                <a:spcPts val="1175"/>
              </a:spcBef>
              <a:buFont typeface="+mj-lt"/>
              <a:buAutoNum type="arabicPeriod"/>
              <a:defRPr/>
            </a:pPr>
            <a:r>
              <a:rPr lang="en-US" altLang="en-US" dirty="0">
                <a:solidFill>
                  <a:srgbClr val="000000"/>
                </a:solidFill>
              </a:rPr>
              <a:t>Few key words, sentences, or paragraphs to guide the reader and pull ideas together</a:t>
            </a:r>
          </a:p>
          <a:p>
            <a:pPr marL="457200" indent="-457200">
              <a:spcBef>
                <a:spcPts val="1175"/>
              </a:spcBef>
              <a:buFont typeface="+mj-lt"/>
              <a:buAutoNum type="arabicPeriod"/>
              <a:defRPr/>
            </a:pPr>
            <a:r>
              <a:rPr lang="en-US" altLang="en-US" dirty="0"/>
              <a:t>Lengthy paragraphs</a:t>
            </a:r>
          </a:p>
          <a:p>
            <a:pPr marL="457200" indent="-457200">
              <a:spcBef>
                <a:spcPts val="1175"/>
              </a:spcBef>
              <a:buFont typeface="+mj-lt"/>
              <a:buAutoNum type="arabicPeriod"/>
              <a:defRPr/>
            </a:pPr>
            <a:r>
              <a:rPr lang="en-US" altLang="en-US" dirty="0">
                <a:solidFill>
                  <a:srgbClr val="000000"/>
                </a:solidFill>
              </a:rPr>
              <a:t>Informational or mixed text structures rather than narrative ones </a:t>
            </a:r>
          </a:p>
          <a:p>
            <a:pPr>
              <a:defRPr/>
            </a:pPr>
            <a:endParaRPr lang="en-US" altLang="en-US" dirty="0"/>
          </a:p>
          <a:p>
            <a:pPr>
              <a:defRPr/>
            </a:pPr>
            <a:endParaRPr lang="en-US" altLang="en-US" dirty="0"/>
          </a:p>
        </p:txBody>
      </p:sp>
      <p:cxnSp>
        <p:nvCxnSpPr>
          <p:cNvPr id="5" name="Straight Connector 4">
            <a:extLst>
              <a:ext uri="{FF2B5EF4-FFF2-40B4-BE49-F238E27FC236}">
                <a16:creationId xmlns:a16="http://schemas.microsoft.com/office/drawing/2014/main" id="{06D968F5-5A7E-40BB-8C0E-B9C9050C8929}"/>
              </a:ext>
              <a:ext uri="{C183D7F6-B498-43B3-948B-1728B52AA6E4}">
                <adec:decorative xmlns:adec="http://schemas.microsoft.com/office/drawing/2017/decorative" val="1"/>
              </a:ext>
            </a:extLst>
          </p:cNvPr>
          <p:cNvCxnSpPr>
            <a:cxnSpLocks/>
          </p:cNvCxnSpPr>
          <p:nvPr/>
        </p:nvCxnSpPr>
        <p:spPr bwMode="auto">
          <a:xfrm>
            <a:off x="1143000" y="2667000"/>
            <a:ext cx="25400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0" name="Straight Connector 9">
            <a:extLst>
              <a:ext uri="{FF2B5EF4-FFF2-40B4-BE49-F238E27FC236}">
                <a16:creationId xmlns:a16="http://schemas.microsoft.com/office/drawing/2014/main" id="{7F029B96-7FF9-40AE-B97B-36C600FDCE0B}"/>
              </a:ext>
              <a:ext uri="{C183D7F6-B498-43B3-948B-1728B52AA6E4}">
                <adec:decorative xmlns:adec="http://schemas.microsoft.com/office/drawing/2017/decorative" val="1"/>
              </a:ext>
            </a:extLst>
          </p:cNvPr>
          <p:cNvCxnSpPr>
            <a:cxnSpLocks/>
          </p:cNvCxnSpPr>
          <p:nvPr/>
        </p:nvCxnSpPr>
        <p:spPr bwMode="auto">
          <a:xfrm>
            <a:off x="1143000" y="4495800"/>
            <a:ext cx="25400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8" name="Straight Connector 7">
            <a:extLst>
              <a:ext uri="{FF2B5EF4-FFF2-40B4-BE49-F238E27FC236}">
                <a16:creationId xmlns:a16="http://schemas.microsoft.com/office/drawing/2014/main" id="{3AB8E352-49D7-4404-BD39-A75F67C2C732}"/>
              </a:ext>
              <a:ext uri="{C183D7F6-B498-43B3-948B-1728B52AA6E4}">
                <adec:decorative xmlns:adec="http://schemas.microsoft.com/office/drawing/2017/decorative" val="1"/>
              </a:ext>
            </a:extLst>
          </p:cNvPr>
          <p:cNvCxnSpPr>
            <a:cxnSpLocks/>
          </p:cNvCxnSpPr>
          <p:nvPr/>
        </p:nvCxnSpPr>
        <p:spPr bwMode="auto">
          <a:xfrm>
            <a:off x="1143000" y="3124200"/>
            <a:ext cx="2925763"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lnDef>
  </a:objectDefaults>
  <a:extraClrSchemeLst>
    <a:extraClrScheme>
      <a:clrScheme name="SAMP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8">
        <a:dk1>
          <a:srgbClr val="000000"/>
        </a:dk1>
        <a:lt1>
          <a:srgbClr val="FFFFFF"/>
        </a:lt1>
        <a:dk2>
          <a:srgbClr val="000000"/>
        </a:dk2>
        <a:lt2>
          <a:srgbClr val="000092"/>
        </a:lt2>
        <a:accent1>
          <a:srgbClr val="800000"/>
        </a:accent1>
        <a:accent2>
          <a:srgbClr val="CC0000"/>
        </a:accent2>
        <a:accent3>
          <a:srgbClr val="FFFFFF"/>
        </a:accent3>
        <a:accent4>
          <a:srgbClr val="000000"/>
        </a:accent4>
        <a:accent5>
          <a:srgbClr val="C0AAAA"/>
        </a:accent5>
        <a:accent6>
          <a:srgbClr val="B90000"/>
        </a:accent6>
        <a:hlink>
          <a:srgbClr val="5943C7"/>
        </a:hlink>
        <a:folHlink>
          <a:srgbClr val="0000D4"/>
        </a:folHlink>
      </a:clrScheme>
      <a:clrMap bg1="lt1" tx1="dk1" bg2="lt2" tx2="dk2" accent1="accent1" accent2="accent2" accent3="accent3" accent4="accent4" accent5="accent5" accent6="accent6" hlink="hlink" folHlink="folHlink"/>
    </a:extraClrScheme>
    <a:extraClrScheme>
      <a:clrScheme name="SAMPLE 9">
        <a:dk1>
          <a:srgbClr val="000000"/>
        </a:dk1>
        <a:lt1>
          <a:srgbClr val="FFFFFF"/>
        </a:lt1>
        <a:dk2>
          <a:srgbClr val="FFFFFF"/>
        </a:dk2>
        <a:lt2>
          <a:srgbClr val="000000"/>
        </a:lt2>
        <a:accent1>
          <a:srgbClr val="CC3300"/>
        </a:accent1>
        <a:accent2>
          <a:srgbClr val="C89668"/>
        </a:accent2>
        <a:accent3>
          <a:srgbClr val="FFFFFF"/>
        </a:accent3>
        <a:accent4>
          <a:srgbClr val="000000"/>
        </a:accent4>
        <a:accent5>
          <a:srgbClr val="E2ADAA"/>
        </a:accent5>
        <a:accent6>
          <a:srgbClr val="B5875E"/>
        </a:accent6>
        <a:hlink>
          <a:srgbClr val="336699"/>
        </a:hlink>
        <a:folHlink>
          <a:srgbClr val="A46444"/>
        </a:folHlink>
      </a:clrScheme>
      <a:clrMap bg1="lt1" tx1="dk1" bg2="lt2" tx2="dk2" accent1="accent1" accent2="accent2" accent3="accent3" accent4="accent4" accent5="accent5" accent6="accent6" hlink="hlink" folHlink="folHlink"/>
    </a:extraClrScheme>
    <a:extraClrScheme>
      <a:clrScheme name="SAMPLE 10">
        <a:dk1>
          <a:srgbClr val="000000"/>
        </a:dk1>
        <a:lt1>
          <a:srgbClr val="FFFFFF"/>
        </a:lt1>
        <a:dk2>
          <a:srgbClr val="FFFFFF"/>
        </a:dk2>
        <a:lt2>
          <a:srgbClr val="000000"/>
        </a:lt2>
        <a:accent1>
          <a:srgbClr val="7DAAA9"/>
        </a:accent1>
        <a:accent2>
          <a:srgbClr val="CC3300"/>
        </a:accent2>
        <a:accent3>
          <a:srgbClr val="FFFFFF"/>
        </a:accent3>
        <a:accent4>
          <a:srgbClr val="000000"/>
        </a:accent4>
        <a:accent5>
          <a:srgbClr val="BFD2D1"/>
        </a:accent5>
        <a:accent6>
          <a:srgbClr val="B92D00"/>
        </a:accent6>
        <a:hlink>
          <a:srgbClr val="336699"/>
        </a:hlink>
        <a:folHlink>
          <a:srgbClr val="C8966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lnDef>
  </a:objectDefaults>
  <a:extraClrSchemeLst>
    <a:extraClrScheme>
      <a:clrScheme name="SAMP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8">
        <a:dk1>
          <a:srgbClr val="000000"/>
        </a:dk1>
        <a:lt1>
          <a:srgbClr val="FFFFFF"/>
        </a:lt1>
        <a:dk2>
          <a:srgbClr val="000000"/>
        </a:dk2>
        <a:lt2>
          <a:srgbClr val="000092"/>
        </a:lt2>
        <a:accent1>
          <a:srgbClr val="800000"/>
        </a:accent1>
        <a:accent2>
          <a:srgbClr val="CC0000"/>
        </a:accent2>
        <a:accent3>
          <a:srgbClr val="FFFFFF"/>
        </a:accent3>
        <a:accent4>
          <a:srgbClr val="000000"/>
        </a:accent4>
        <a:accent5>
          <a:srgbClr val="C0AAAA"/>
        </a:accent5>
        <a:accent6>
          <a:srgbClr val="B90000"/>
        </a:accent6>
        <a:hlink>
          <a:srgbClr val="5943C7"/>
        </a:hlink>
        <a:folHlink>
          <a:srgbClr val="0000D4"/>
        </a:folHlink>
      </a:clrScheme>
      <a:clrMap bg1="lt1" tx1="dk1" bg2="lt2" tx2="dk2" accent1="accent1" accent2="accent2" accent3="accent3" accent4="accent4" accent5="accent5" accent6="accent6" hlink="hlink" folHlink="folHlink"/>
    </a:extraClrScheme>
    <a:extraClrScheme>
      <a:clrScheme name="SAMPLE 9">
        <a:dk1>
          <a:srgbClr val="000000"/>
        </a:dk1>
        <a:lt1>
          <a:srgbClr val="FFFFFF"/>
        </a:lt1>
        <a:dk2>
          <a:srgbClr val="FFFFFF"/>
        </a:dk2>
        <a:lt2>
          <a:srgbClr val="000000"/>
        </a:lt2>
        <a:accent1>
          <a:srgbClr val="CC3300"/>
        </a:accent1>
        <a:accent2>
          <a:srgbClr val="C89668"/>
        </a:accent2>
        <a:accent3>
          <a:srgbClr val="FFFFFF"/>
        </a:accent3>
        <a:accent4>
          <a:srgbClr val="000000"/>
        </a:accent4>
        <a:accent5>
          <a:srgbClr val="E2ADAA"/>
        </a:accent5>
        <a:accent6>
          <a:srgbClr val="B5875E"/>
        </a:accent6>
        <a:hlink>
          <a:srgbClr val="336699"/>
        </a:hlink>
        <a:folHlink>
          <a:srgbClr val="A46444"/>
        </a:folHlink>
      </a:clrScheme>
      <a:clrMap bg1="lt1" tx1="dk1" bg2="lt2" tx2="dk2" accent1="accent1" accent2="accent2" accent3="accent3" accent4="accent4" accent5="accent5" accent6="accent6" hlink="hlink" folHlink="folHlink"/>
    </a:extraClrScheme>
    <a:extraClrScheme>
      <a:clrScheme name="SAMPLE 10">
        <a:dk1>
          <a:srgbClr val="000000"/>
        </a:dk1>
        <a:lt1>
          <a:srgbClr val="FFFFFF"/>
        </a:lt1>
        <a:dk2>
          <a:srgbClr val="FFFFFF"/>
        </a:dk2>
        <a:lt2>
          <a:srgbClr val="000000"/>
        </a:lt2>
        <a:accent1>
          <a:srgbClr val="7DAAA9"/>
        </a:accent1>
        <a:accent2>
          <a:srgbClr val="CC3300"/>
        </a:accent2>
        <a:accent3>
          <a:srgbClr val="FFFFFF"/>
        </a:accent3>
        <a:accent4>
          <a:srgbClr val="000000"/>
        </a:accent4>
        <a:accent5>
          <a:srgbClr val="BFD2D1"/>
        </a:accent5>
        <a:accent6>
          <a:srgbClr val="B92D00"/>
        </a:accent6>
        <a:hlink>
          <a:srgbClr val="336699"/>
        </a:hlink>
        <a:folHlink>
          <a:srgbClr val="C8966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10087</TotalTime>
  <Pages>39</Pages>
  <Words>6609</Words>
  <Application>Microsoft Macintosh PowerPoint</Application>
  <PresentationFormat>Overhead</PresentationFormat>
  <Paragraphs>530</Paragraphs>
  <Slides>35</Slides>
  <Notes>34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35</vt:i4>
      </vt:variant>
    </vt:vector>
  </HeadingPairs>
  <TitlesOfParts>
    <vt:vector size="45" baseType="lpstr">
      <vt:lpstr>Arial</vt:lpstr>
      <vt:lpstr>Calibri</vt:lpstr>
      <vt:lpstr>Courier New</vt:lpstr>
      <vt:lpstr>Segoe UI</vt:lpstr>
      <vt:lpstr>Times</vt:lpstr>
      <vt:lpstr>Times New Roman</vt:lpstr>
      <vt:lpstr>Trebuchet MS</vt:lpstr>
      <vt:lpstr>Wingdings</vt:lpstr>
      <vt:lpstr>SAMPLE</vt:lpstr>
      <vt:lpstr>1_SAMPLE</vt:lpstr>
      <vt:lpstr>Building Academic Language</vt:lpstr>
      <vt:lpstr>  Welcome back!</vt:lpstr>
      <vt:lpstr>Disclaimer</vt:lpstr>
      <vt:lpstr>Let’s Hear From You!</vt:lpstr>
      <vt:lpstr>Agenda</vt:lpstr>
      <vt:lpstr>Meeting Norms and Expectations</vt:lpstr>
      <vt:lpstr>Research Base for Dimension 2</vt:lpstr>
      <vt:lpstr>What Does Research on Building Academic Language Mean for High-Quality Curriculum?</vt:lpstr>
      <vt:lpstr>Role of Vocabulary and Syntax in Complex Text</vt:lpstr>
      <vt:lpstr>Role of Vocabulary and Syntax in Complex Text, cont’d.</vt:lpstr>
      <vt:lpstr>Let’s Hear From You!</vt:lpstr>
      <vt:lpstr>Content Alignment Criteria</vt:lpstr>
      <vt:lpstr>Dimension 2: Content Criterion 1</vt:lpstr>
      <vt:lpstr>Dimension 2: Content Criterion 2</vt:lpstr>
      <vt:lpstr>Dimension 2: Content Criterion 3</vt:lpstr>
      <vt:lpstr>Dimension 2: Content Criterion 4</vt:lpstr>
      <vt:lpstr>Rating for Content Alignment</vt:lpstr>
      <vt:lpstr>Breakout Time #1: 30 minutes</vt:lpstr>
      <vt:lpstr>Breakout Materials</vt:lpstr>
      <vt:lpstr>Welcome Back!</vt:lpstr>
      <vt:lpstr>Let’s Hear From You!</vt:lpstr>
      <vt:lpstr>Let’s Hear From You!</vt:lpstr>
      <vt:lpstr>Let’s Discuss!</vt:lpstr>
      <vt:lpstr>EL Support Criteria</vt:lpstr>
      <vt:lpstr>EL Support Criteria</vt:lpstr>
      <vt:lpstr>Rating for EL Supports </vt:lpstr>
      <vt:lpstr>Breakout Time #2: 25 minutes</vt:lpstr>
      <vt:lpstr>Breakout Materials</vt:lpstr>
      <vt:lpstr>Welcome Back!</vt:lpstr>
      <vt:lpstr>Let’s Hear From You!</vt:lpstr>
      <vt:lpstr>Let’s Hear From You! </vt:lpstr>
      <vt:lpstr>Let’s Discuss!</vt:lpstr>
      <vt:lpstr>Let’s Chat!</vt:lpstr>
      <vt:lpstr>Next Steps</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Academic Language</dc:title>
  <dc:subject/>
  <dc:creator>Susan Pimentel</dc:creator>
  <cp:keywords/>
  <dc:description/>
  <cp:lastModifiedBy>Nicole Bravo</cp:lastModifiedBy>
  <cp:revision>582</cp:revision>
  <cp:lastPrinted>2008-08-04T15:46:24Z</cp:lastPrinted>
  <dcterms:created xsi:type="dcterms:W3CDTF">2008-12-30T23:46:17Z</dcterms:created>
  <dcterms:modified xsi:type="dcterms:W3CDTF">2022-07-26T22:22:28Z</dcterms:modified>
  <cp:category/>
</cp:coreProperties>
</file>