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5184" r:id="rId2"/>
  </p:sldMasterIdLst>
  <p:notesMasterIdLst>
    <p:notesMasterId r:id="rId34"/>
  </p:notesMasterIdLst>
  <p:handoutMasterIdLst>
    <p:handoutMasterId r:id="rId35"/>
  </p:handoutMasterIdLst>
  <p:sldIdLst>
    <p:sldId id="333" r:id="rId3"/>
    <p:sldId id="669" r:id="rId4"/>
    <p:sldId id="668" r:id="rId5"/>
    <p:sldId id="576" r:id="rId6"/>
    <p:sldId id="497" r:id="rId7"/>
    <p:sldId id="493" r:id="rId8"/>
    <p:sldId id="498" r:id="rId9"/>
    <p:sldId id="499" r:id="rId10"/>
    <p:sldId id="594" r:id="rId11"/>
    <p:sldId id="577" r:id="rId12"/>
    <p:sldId id="578" r:id="rId13"/>
    <p:sldId id="504" r:id="rId14"/>
    <p:sldId id="505" r:id="rId15"/>
    <p:sldId id="495" r:id="rId16"/>
    <p:sldId id="591" r:id="rId17"/>
    <p:sldId id="604" r:id="rId18"/>
    <p:sldId id="607" r:id="rId19"/>
    <p:sldId id="605" r:id="rId20"/>
    <p:sldId id="593" r:id="rId21"/>
    <p:sldId id="500" r:id="rId22"/>
    <p:sldId id="509" r:id="rId23"/>
    <p:sldId id="608" r:id="rId24"/>
    <p:sldId id="511" r:id="rId25"/>
    <p:sldId id="512" r:id="rId26"/>
    <p:sldId id="595" r:id="rId27"/>
    <p:sldId id="609" r:id="rId28"/>
    <p:sldId id="610" r:id="rId29"/>
    <p:sldId id="612" r:id="rId30"/>
    <p:sldId id="521" r:id="rId31"/>
    <p:sldId id="522" r:id="rId32"/>
    <p:sldId id="570" r:id="rId33"/>
  </p:sldIdLst>
  <p:sldSz cx="9144000" cy="6858000" type="overhead"/>
  <p:notesSz cx="6997700" cy="9282113"/>
  <p:defaultTextStyle>
    <a:defPPr>
      <a:defRPr lang="en-US"/>
    </a:defPPr>
    <a:lvl1pPr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orient="horz" pos="1872">
          <p15:clr>
            <a:srgbClr val="A4A3A4"/>
          </p15:clr>
        </p15:guide>
        <p15:guide id="3" pos="624">
          <p15:clr>
            <a:srgbClr val="A4A3A4"/>
          </p15:clr>
        </p15:guide>
        <p15:guide id="4" pos="5568">
          <p15:clr>
            <a:srgbClr val="A4A3A4"/>
          </p15:clr>
        </p15:guide>
        <p15:guide id="5" pos="864">
          <p15:clr>
            <a:srgbClr val="A4A3A4"/>
          </p15:clr>
        </p15:guide>
      </p15:sldGuideLst>
    </p:ext>
    <p:ext uri="{2D200454-40CA-4A62-9FC3-DE9A4176ACB9}">
      <p15:notesGuideLst xmlns:p15="http://schemas.microsoft.com/office/powerpoint/2012/main">
        <p15:guide id="1" orient="horz" pos="2923">
          <p15:clr>
            <a:srgbClr val="A4A3A4"/>
          </p15:clr>
        </p15:guide>
        <p15:guide id="2" pos="22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AE916C-3461-571D-028D-49A54500049B}" name="EMK" initials="E" userId="EMK" providerId="None"/>
  <p188:author id="{EC8AEC8E-716D-840B-8FE1-496A5BB3274B}" name="Nicole Bravo" initials="NB" userId="S::nicole.bravo@newventurefund.org::2f1cd653-a797-4885-8006-739dcf5b6e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ue Pimentel" initials="" lastIdx="1" clrIdx="3"/>
  <p:cmAuthor id="1" name="Unknown User1" initials="Unknown User1" lastIdx="1" clrIdx="4"/>
  <p:cmAuthor id="8" name="Unknown User2" initials="Unknown User2" lastIdx="3" clrIdx="2"/>
  <p:cmAuthor id="2" name="Unknown User3" initials="Unknown User3" lastIdx="1" clrIdx="7"/>
  <p:cmAuthor id="9" name="EMK" initials="" lastIdx="33" clrIdx="5"/>
  <p:cmAuthor id="3" name="Unknown User4" initials="Unknown User4" lastIdx="1" clrIdx="6"/>
  <p:cmAuthor id="10" name="EMK" initials="E" lastIdx="24" clrIdx="9">
    <p:extLst>
      <p:ext uri="{19B8F6BF-5375-455C-9EA6-DF929625EA0E}">
        <p15:presenceInfo xmlns:p15="http://schemas.microsoft.com/office/powerpoint/2012/main" userId="EMK" providerId="None"/>
      </p:ext>
    </p:extLst>
  </p:cmAuthor>
  <p:cmAuthor id="4" name="Meredith Liben" initials="" lastIdx="1" clrIdx="1"/>
  <p:cmAuthor id="11" name="Sue Pimentel" initials="MOU" lastIdx="1" clrIdx="10">
    <p:extLst>
      <p:ext uri="{19B8F6BF-5375-455C-9EA6-DF929625EA0E}">
        <p15:presenceInfo xmlns:p15="http://schemas.microsoft.com/office/powerpoint/2012/main" userId="Sue Pimentel" providerId="None"/>
      </p:ext>
    </p:extLst>
  </p:cmAuthor>
  <p:cmAuthor id="5" name="Mimi Alkire" initials="" lastIdx="2" clrIdx="8"/>
  <p:cmAuthor id="6" name="Farren Liben"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59" autoAdjust="0"/>
    <p:restoredTop sz="86371" autoAdjust="0"/>
  </p:normalViewPr>
  <p:slideViewPr>
    <p:cSldViewPr>
      <p:cViewPr varScale="1">
        <p:scale>
          <a:sx n="89" d="100"/>
          <a:sy n="89" d="100"/>
        </p:scale>
        <p:origin x="1280" y="160"/>
      </p:cViewPr>
      <p:guideLst>
        <p:guide orient="horz" pos="672"/>
        <p:guide orient="horz" pos="1872"/>
        <p:guide pos="624"/>
        <p:guide pos="5568"/>
        <p:guide pos="864"/>
      </p:guideLst>
    </p:cSldViewPr>
  </p:slideViewPr>
  <p:outlineViewPr>
    <p:cViewPr>
      <p:scale>
        <a:sx n="33" d="100"/>
        <a:sy n="33" d="100"/>
      </p:scale>
      <p:origin x="0" y="-2568"/>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88" d="100"/>
          <a:sy n="88" d="100"/>
        </p:scale>
        <p:origin x="-1120" y="-440"/>
      </p:cViewPr>
      <p:guideLst>
        <p:guide orient="horz" pos="2923"/>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FEF2057-5E95-4364-AAA4-7662F75EAA0F}"/>
              </a:ext>
            </a:extLst>
          </p:cNvPr>
          <p:cNvSpPr>
            <a:spLocks noChangeArrowheads="1"/>
          </p:cNvSpPr>
          <p:nvPr/>
        </p:nvSpPr>
        <p:spPr bwMode="auto">
          <a:xfrm>
            <a:off x="3146425" y="8842375"/>
            <a:ext cx="703263" cy="257175"/>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a:t>Page </a:t>
            </a:r>
            <a:fld id="{2F7E0C9A-D241-4700-B6A2-B4B06A275DF8}" type="slidenum">
              <a:rPr lang="en-US" altLang="en-US" sz="1200" b="0" smtClean="0"/>
              <a:pPr algn="ctr">
                <a:lnSpc>
                  <a:spcPct val="90000"/>
                </a:lnSpc>
                <a:defRPr/>
              </a:pPr>
              <a:t>‹#›</a:t>
            </a:fld>
            <a:endParaRPr lang="en-US" altLang="en-US" sz="1200" b="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B51882F-0272-4239-AC75-165BE8BA0526}"/>
              </a:ext>
            </a:extLst>
          </p:cNvPr>
          <p:cNvSpPr>
            <a:spLocks noGrp="1" noChangeArrowheads="1"/>
          </p:cNvSpPr>
          <p:nvPr>
            <p:ph type="body" sz="quarter" idx="3"/>
          </p:nvPr>
        </p:nvSpPr>
        <p:spPr bwMode="auto">
          <a:xfrm>
            <a:off x="933450" y="4408488"/>
            <a:ext cx="5130800" cy="4176712"/>
          </a:xfrm>
          <a:prstGeom prst="rect">
            <a:avLst/>
          </a:prstGeom>
          <a:noFill/>
          <a:ln w="12700">
            <a:noFill/>
            <a:miter lim="800000"/>
            <a:headEnd/>
            <a:tailEnd/>
          </a:ln>
          <a:effectLst/>
        </p:spPr>
        <p:txBody>
          <a:bodyPr vert="horz" wrap="square" lIns="95282" tIns="46833" rIns="95282" bIns="46833"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3" name="Rectangle 3">
            <a:extLst>
              <a:ext uri="{FF2B5EF4-FFF2-40B4-BE49-F238E27FC236}">
                <a16:creationId xmlns:a16="http://schemas.microsoft.com/office/drawing/2014/main" id="{209CBCE8-3C73-4A86-9867-255CA7337856}"/>
              </a:ext>
            </a:extLst>
          </p:cNvPr>
          <p:cNvSpPr>
            <a:spLocks noChangeArrowheads="1"/>
          </p:cNvSpPr>
          <p:nvPr/>
        </p:nvSpPr>
        <p:spPr bwMode="auto">
          <a:xfrm>
            <a:off x="3151188" y="8842375"/>
            <a:ext cx="693737" cy="254000"/>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a:t>Page </a:t>
            </a:r>
            <a:fld id="{7C7EEACE-844E-413D-9E3E-DD2DAA5084EB}" type="slidenum">
              <a:rPr lang="en-US" altLang="en-US" sz="1200" b="0" smtClean="0"/>
              <a:pPr algn="ctr">
                <a:lnSpc>
                  <a:spcPct val="90000"/>
                </a:lnSpc>
                <a:defRPr/>
              </a:pPr>
              <a:t>‹#›</a:t>
            </a:fld>
            <a:endParaRPr lang="en-US" altLang="en-US" sz="1200" b="0"/>
          </a:p>
        </p:txBody>
      </p:sp>
      <p:sp>
        <p:nvSpPr>
          <p:cNvPr id="7172" name="Rectangle 4">
            <a:extLst>
              <a:ext uri="{FF2B5EF4-FFF2-40B4-BE49-F238E27FC236}">
                <a16:creationId xmlns:a16="http://schemas.microsoft.com/office/drawing/2014/main" id="{B336A27F-4FEE-40EC-BC4E-08A4F662B595}"/>
              </a:ext>
            </a:extLst>
          </p:cNvPr>
          <p:cNvSpPr>
            <a:spLocks noGrp="1" noRot="1" noChangeAspect="1" noChangeArrowheads="1" noTextEdit="1"/>
          </p:cNvSpPr>
          <p:nvPr>
            <p:ph type="sldImg" idx="2"/>
          </p:nvPr>
        </p:nvSpPr>
        <p:spPr bwMode="auto">
          <a:xfrm>
            <a:off x="1182688" y="700088"/>
            <a:ext cx="4632325"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1pPr>
    <a:lvl2pPr marL="461963"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2pPr>
    <a:lvl3pPr marL="923925"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3pPr>
    <a:lvl4pPr marL="1385888"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4pPr>
    <a:lvl5pPr marL="1847850"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94217B87-8FCF-42CE-8AB9-6779A8733B09}"/>
              </a:ext>
            </a:extLst>
          </p:cNvPr>
          <p:cNvSpPr>
            <a:spLocks noGrp="1" noRot="1" noChangeAspect="1" noChangeArrowheads="1" noTextEdit="1"/>
          </p:cNvSpPr>
          <p:nvPr>
            <p:ph type="sldImg"/>
          </p:nvPr>
        </p:nvSpPr>
        <p:spPr>
          <a:ln/>
        </p:spPr>
      </p:sp>
      <p:sp>
        <p:nvSpPr>
          <p:cNvPr id="10242" name="Rectangle 3">
            <a:extLst>
              <a:ext uri="{FF2B5EF4-FFF2-40B4-BE49-F238E27FC236}">
                <a16:creationId xmlns:a16="http://schemas.microsoft.com/office/drawing/2014/main" id="{291253C1-7E7D-4BDA-919C-248315CCEDA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solidFill>
                <a:srgbClr val="0000FF"/>
              </a:solidFill>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8B45A087-6A23-45A7-96A7-9DC1341FC74A}"/>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CDF8CB1F-4E06-4BCD-A418-15666E9AA276}"/>
              </a:ext>
            </a:extLst>
          </p:cNvPr>
          <p:cNvSpPr>
            <a:spLocks noGrp="1" noChangeArrowheads="1"/>
          </p:cNvSpPr>
          <p:nvPr>
            <p:ph type="body" idx="1"/>
          </p:nvPr>
        </p:nvSpPr>
        <p:spPr>
          <a:ln w="9525"/>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The texts provided or recommended for building knowledge should be able to be used by all the students, regardless of their current abilities. </a:t>
            </a:r>
            <a:endParaRPr lang="en-US" altLang="en-US" b="1" dirty="0">
              <a:latin typeface="Times New Roman" panose="02020603050405020304" pitchFamily="18" charset="0"/>
              <a:cs typeface="Times New Roman" panose="02020603050405020304" pitchFamily="18" charset="0"/>
            </a:endParaRPr>
          </a:p>
          <a:p>
            <a:pPr>
              <a:defRPr/>
            </a:pPr>
            <a:endParaRPr lang="en-US" altLang="en-US"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talking points: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We have two questions to ask ourselves to help us determine whether the intent of this criterion is met.</a:t>
            </a:r>
          </a:p>
          <a:p>
            <a:pPr marL="171450" indent="-171450">
              <a:buFont typeface="Arial" panose="020B0604020202020204" pitchFamily="34" charset="0"/>
              <a:buChar char="•"/>
              <a:defRPr/>
            </a:pPr>
            <a:r>
              <a:rPr lang="en-US" sz="1800" dirty="0">
                <a:latin typeface="Segoe UI" panose="020B0502040204020203" pitchFamily="34" charset="0"/>
              </a:rPr>
              <a:t>There should be lightweight ways for students to report out on their learning and be accountable for actually engaging in a volume of reading.</a:t>
            </a:r>
            <a:r>
              <a:rPr lang="en-US" sz="1800" dirty="0">
                <a:latin typeface="Arial" panose="020B0604020202020204" pitchFamily="34" charset="0"/>
              </a:rPr>
              <a:t> </a:t>
            </a:r>
            <a:r>
              <a:rPr lang="en-US" altLang="en-US" dirty="0">
                <a:latin typeface="Times New Roman" panose="02020603050405020304" pitchFamily="18" charset="0"/>
                <a:cs typeface="Times New Roman" panose="02020603050405020304" pitchFamily="18" charset="0"/>
              </a:rPr>
              <a:t>These should not create much additional work for instructors and should keep the focus on the knowledge being gained. </a:t>
            </a:r>
          </a:p>
          <a:p>
            <a:pPr marL="171450" indent="-171450">
              <a:buFont typeface="Arial" panose="020B0604020202020204" pitchFamily="34" charset="0"/>
              <a:buChar char="•"/>
              <a:defRPr/>
            </a:pPr>
            <a:endParaRPr lang="en-US" altLang="en-US" b="1" dirty="0">
              <a:latin typeface="Times New Roman" panose="02020603050405020304" pitchFamily="18" charset="0"/>
              <a:cs typeface="Times New Roman" panose="02020603050405020304" pitchFamily="18" charset="0"/>
            </a:endParaRPr>
          </a:p>
          <a:p>
            <a:pPr>
              <a:buFont typeface="Arial" panose="020B0604020202020204" pitchFamily="34" charset="0"/>
              <a:buNone/>
              <a:defRPr/>
            </a:pPr>
            <a:r>
              <a:rPr lang="en-US" altLang="en-US" b="1" dirty="0">
                <a:latin typeface="Times New Roman" panose="02020603050405020304" pitchFamily="18" charset="0"/>
                <a:cs typeface="Times New Roman" panose="02020603050405020304" pitchFamily="18" charset="0"/>
              </a:rPr>
              <a:t>Facilitator notes: </a:t>
            </a:r>
          </a:p>
          <a:p>
            <a:pPr>
              <a:defRPr/>
            </a:pPr>
            <a:endParaRPr lang="en-US" altLang="en-US" dirty="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2F78A109-353A-4E59-B3C6-BA313C42FFCE}"/>
              </a:ext>
            </a:extLst>
          </p:cNvPr>
          <p:cNvSpPr>
            <a:spLocks noGrp="1" noRot="1" noChangeAspect="1" noChangeArrowheads="1" noTextEdit="1"/>
          </p:cNvSpPr>
          <p:nvPr>
            <p:ph type="sldImg"/>
          </p:nvPr>
        </p:nvSpPr>
        <p:spPr>
          <a:solidFill>
            <a:srgbClr val="FFFFFF"/>
          </a:solidFill>
          <a:ln/>
        </p:spPr>
      </p:sp>
      <p:sp>
        <p:nvSpPr>
          <p:cNvPr id="11266" name="Rectangle 3">
            <a:extLst>
              <a:ext uri="{FF2B5EF4-FFF2-40B4-BE49-F238E27FC236}">
                <a16:creationId xmlns:a16="http://schemas.microsoft.com/office/drawing/2014/main" id="{0A296A84-6D51-422D-96E9-07EDC5475A7A}"/>
              </a:ext>
            </a:extLst>
          </p:cNvPr>
          <p:cNvSpPr>
            <a:spLocks noGrp="1" noChangeArrowheads="1"/>
          </p:cNvSpPr>
          <p:nvPr>
            <p:ph type="body" idx="1"/>
          </p:nvPr>
        </p:nvSpPr>
        <p:spPr>
          <a:xfrm>
            <a:off x="908050" y="4411663"/>
            <a:ext cx="5130800" cy="4176712"/>
          </a:xfrm>
          <a:solidFill>
            <a:srgbClr val="FFFFFF"/>
          </a:solidFill>
          <a:ln>
            <a:solidFill>
              <a:srgbClr val="000000"/>
            </a:solidFill>
          </a:ln>
        </p:spPr>
        <p:txBody>
          <a:bodyPr/>
          <a:lstStyle/>
          <a:p>
            <a:pPr>
              <a:spcBef>
                <a:spcPts val="0"/>
              </a:spcBef>
              <a:defRPr/>
            </a:pPr>
            <a:r>
              <a:rPr lang="en-US" altLang="en-US" b="1" dirty="0"/>
              <a:t>Big idea: </a:t>
            </a:r>
            <a:r>
              <a:rPr lang="en-US" altLang="en-US" dirty="0"/>
              <a:t>Review the system for rating the dimension’s content criteria. </a:t>
            </a:r>
          </a:p>
          <a:p>
            <a:pPr>
              <a:spcBef>
                <a:spcPts val="0"/>
              </a:spcBef>
              <a:defRPr/>
            </a:pPr>
            <a:endParaRPr lang="en-US" altLang="en-US" b="1" dirty="0"/>
          </a:p>
          <a:p>
            <a:pPr>
              <a:spcBef>
                <a:spcPts val="0"/>
              </a:spcBef>
              <a:defRPr/>
            </a:pPr>
            <a:r>
              <a:rPr lang="en-US" altLang="en-US" b="1" dirty="0"/>
              <a:t>Facilitator talking points:</a:t>
            </a:r>
          </a:p>
          <a:p>
            <a:pPr marL="171450" indent="-171450">
              <a:spcBef>
                <a:spcPts val="0"/>
              </a:spcBef>
              <a:buFont typeface="Arial" panose="020B0604020202020204" pitchFamily="34" charset="0"/>
              <a:buChar char="•"/>
              <a:defRPr/>
            </a:pPr>
            <a:r>
              <a:rPr lang="en-US" altLang="en-US" dirty="0"/>
              <a:t>This is a reminder of the point system we use for rating the dimension against its content criteria. </a:t>
            </a:r>
          </a:p>
          <a:p>
            <a:pPr marL="171450" indent="-171450">
              <a:spcBef>
                <a:spcPts val="0"/>
              </a:spcBef>
              <a:buFont typeface="Arial" panose="020B0604020202020204" pitchFamily="34" charset="0"/>
              <a:buChar char="•"/>
              <a:defRPr/>
            </a:pPr>
            <a:r>
              <a:rPr lang="en-US" altLang="en-US" dirty="0"/>
              <a:t>This is now the third time you’ve seen this rating laid out.</a:t>
            </a:r>
          </a:p>
          <a:p>
            <a:pPr marL="171450" indent="-171450">
              <a:buFont typeface="Arial" panose="020B0604020202020204" pitchFamily="34" charset="0"/>
              <a:buChar char="•"/>
              <a:defRPr/>
            </a:pPr>
            <a:r>
              <a:rPr lang="en-US" altLang="en-US" dirty="0"/>
              <a:t>Even though there are only two content criteria for this dimension, there are several more “components” of the criteria. There are more than two ideas to consider here. </a:t>
            </a:r>
          </a:p>
          <a:p>
            <a:pPr marL="171450" indent="-171450">
              <a:spcBef>
                <a:spcPts val="0"/>
              </a:spcBef>
              <a:buFont typeface="Arial" panose="020B0604020202020204" pitchFamily="34" charset="0"/>
              <a:buChar char="•"/>
              <a:defRPr/>
            </a:pPr>
            <a:r>
              <a:rPr lang="en-US" altLang="en-US" dirty="0"/>
              <a:t>In some cases, there will be components of all the criteria present but also components of all that are missing. Your professional judgment will be an important part of your team discussion and final decision. Ask yourself, “How crucial are the missing components? Can the gaps be easily filled by an instructor?”</a:t>
            </a:r>
          </a:p>
          <a:p>
            <a:pPr marL="171450" indent="-171450">
              <a:spcBef>
                <a:spcPts val="0"/>
              </a:spcBef>
              <a:buFont typeface="Arial" panose="020B0604020202020204" pitchFamily="34" charset="0"/>
              <a:buChar char="•"/>
              <a:defRPr/>
            </a:pPr>
            <a:r>
              <a:rPr lang="en-US" altLang="en-US" dirty="0"/>
              <a:t>It is important to keep a record of how you came to the rating decision. Don’t forget to record key points in your decision under “Summary Comments” in the Participant Workbook.</a:t>
            </a:r>
          </a:p>
          <a:p>
            <a:pPr>
              <a:spcBef>
                <a:spcPts val="0"/>
              </a:spcBef>
              <a:defRPr/>
            </a:pPr>
            <a:endParaRPr lang="en-US" altLang="en-US" dirty="0"/>
          </a:p>
          <a:p>
            <a:pPr>
              <a:spcBef>
                <a:spcPts val="0"/>
              </a:spcBef>
              <a:defRPr/>
            </a:pPr>
            <a:r>
              <a:rPr lang="en-US" altLang="en-US" b="1" dirty="0"/>
              <a:t>Facilitator notes: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ADA15DAD-259E-41C4-AB63-9288FC62DB07}"/>
              </a:ext>
            </a:extLst>
          </p:cNvPr>
          <p:cNvSpPr>
            <a:spLocks noGrp="1" noRot="1" noChangeAspect="1" noChangeArrowheads="1" noTextEdit="1"/>
          </p:cNvSpPr>
          <p:nvPr>
            <p:ph type="sldImg"/>
          </p:nvPr>
        </p:nvSpPr>
        <p:spPr>
          <a:solidFill>
            <a:srgbClr val="FFFFFF"/>
          </a:solidFill>
          <a:ln/>
        </p:spPr>
      </p:sp>
      <p:sp>
        <p:nvSpPr>
          <p:cNvPr id="11266" name="Rectangle 3">
            <a:extLst>
              <a:ext uri="{FF2B5EF4-FFF2-40B4-BE49-F238E27FC236}">
                <a16:creationId xmlns:a16="http://schemas.microsoft.com/office/drawing/2014/main" id="{F20DD94E-C3CE-4AF0-A75D-902A7E709E37}"/>
              </a:ext>
            </a:extLst>
          </p:cNvPr>
          <p:cNvSpPr>
            <a:spLocks noGrp="1" noChangeArrowheads="1"/>
          </p:cNvSpPr>
          <p:nvPr>
            <p:ph type="body" idx="1"/>
          </p:nvPr>
        </p:nvSpPr>
        <p:spPr>
          <a:xfrm>
            <a:off x="908050" y="4411663"/>
            <a:ext cx="5130800" cy="4176712"/>
          </a:xfrm>
          <a:solidFill>
            <a:srgbClr val="FFFFFF"/>
          </a:solidFill>
          <a:ln>
            <a:solidFill>
              <a:srgbClr val="000000"/>
            </a:solidFill>
          </a:ln>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Explain directions for applying Dimension 3 content criteria to the model curriculum.</a:t>
            </a:r>
            <a:endParaRPr lang="en-US" altLang="en-US" b="1" dirty="0">
              <a:latin typeface="Times New Roman" panose="02020603050405020304" pitchFamily="18" charset="0"/>
              <a:cs typeface="Times New Roman" panose="02020603050405020304" pitchFamily="18" charset="0"/>
            </a:endParaRP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This slide, as well as the next one, provides directions and a materials list for the breakout time.</a:t>
            </a:r>
          </a:p>
          <a:p>
            <a:pPr marL="171450" marR="0" lvl="0" indent="-171450" algn="l" defTabSz="923925" rtl="0" eaLnBrk="0" fontAlgn="base" latinLnBrk="0" hangingPunct="0">
              <a:lnSpc>
                <a:spcPct val="90000"/>
              </a:lnSpc>
              <a:spcBef>
                <a:spcPts val="0"/>
              </a:spcBef>
              <a:spcAft>
                <a:spcPct val="0"/>
              </a:spcAft>
              <a:buClrTx/>
              <a:buSzTx/>
              <a:buFont typeface="Arial" panose="020B0604020202020204" pitchFamily="34" charset="0"/>
              <a:buChar char="•"/>
              <a:tabLst/>
              <a:defRPr/>
            </a:pPr>
            <a:r>
              <a:rPr lang="en-US" altLang="en-US" dirty="0">
                <a:latin typeface="Times New Roman" panose="02020603050405020304" pitchFamily="18" charset="0"/>
                <a:cs typeface="Times New Roman" panose="02020603050405020304" pitchFamily="18" charset="0"/>
              </a:rPr>
              <a:t>When we come back together, we will get to see the filled-in Example Workbook. Keep in mind that we will ask you to compare your rating, checks, substantiations, and comments with the example. Then we’ll ask a couple of teams to share their findings. Choose a reporter and be prepared for that.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Remind participants that asterisked (*) content criteria will also apply when rating the EL supports for this dimension. That is important for this dimension.  </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Read the first talking point and then the instructions for the breakout time. </a:t>
            </a:r>
          </a:p>
          <a:p>
            <a:pPr marL="171450" indent="-171450">
              <a:lnSpc>
                <a:spcPct val="100000"/>
              </a:lnSpc>
              <a:spcBef>
                <a:spcPts val="0"/>
              </a:spcBef>
              <a:buFont typeface="Arial" panose="020B0604020202020204" pitchFamily="34" charset="0"/>
              <a:buChar char="•"/>
              <a:defRPr/>
            </a:pPr>
            <a:r>
              <a:rPr lang="en-US" altLang="en-US" sz="1200" dirty="0">
                <a:latin typeface="Times New Roman"/>
                <a:ea typeface="MS PGothic"/>
                <a:cs typeface="Times New Roman"/>
              </a:rPr>
              <a:t>Read the second talking point. Remind them that they will be asked both poll questions and chat questions about comparisons between their responses and the Example Workbook. </a:t>
            </a:r>
            <a:endParaRPr lang="en-US" altLang="en-US" sz="1200" dirty="0">
              <a:latin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Use the third talking point to remind participants that the asterisked content criteria will need to be considered when rating the dimension for EL supports.</a:t>
            </a:r>
          </a:p>
          <a:p>
            <a:pPr marL="171450" indent="-171450">
              <a:lnSpc>
                <a:spcPct val="100000"/>
              </a:lnSpc>
              <a:spcBef>
                <a:spcPts val="0"/>
              </a:spcBef>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Check to make sure the instructions are clear. Click to the next slide for a list of the materials participants will need for the breakout.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ABB68435-BD50-44E2-99DB-351662DE0229}"/>
              </a:ext>
            </a:extLst>
          </p:cNvPr>
          <p:cNvSpPr>
            <a:spLocks noGrp="1" noRot="1" noChangeAspect="1" noChangeArrowheads="1" noTextEdit="1"/>
          </p:cNvSpPr>
          <p:nvPr>
            <p:ph type="sldImg"/>
          </p:nvPr>
        </p:nvSpPr>
        <p:spPr>
          <a:solidFill>
            <a:srgbClr val="FFFFFF"/>
          </a:solidFill>
          <a:ln/>
        </p:spPr>
      </p:sp>
      <p:sp>
        <p:nvSpPr>
          <p:cNvPr id="11266" name="Rectangle 3">
            <a:extLst>
              <a:ext uri="{FF2B5EF4-FFF2-40B4-BE49-F238E27FC236}">
                <a16:creationId xmlns:a16="http://schemas.microsoft.com/office/drawing/2014/main" id="{B2C25F4A-149E-457E-B7B9-1377573F4497}"/>
              </a:ext>
            </a:extLst>
          </p:cNvPr>
          <p:cNvSpPr>
            <a:spLocks noGrp="1" noChangeArrowheads="1"/>
          </p:cNvSpPr>
          <p:nvPr>
            <p:ph type="body" idx="1"/>
          </p:nvPr>
        </p:nvSpPr>
        <p:spPr>
          <a:xfrm>
            <a:off x="908050" y="4411663"/>
            <a:ext cx="5130800" cy="4176712"/>
          </a:xfrm>
          <a:solidFill>
            <a:srgbClr val="FFFFFF"/>
          </a:solidFill>
          <a:ln>
            <a:solidFill>
              <a:srgbClr val="000000"/>
            </a:solidFill>
          </a:ln>
        </p:spPr>
        <p:txBody>
          <a:bodyPr/>
          <a:lstStyle/>
          <a:p>
            <a:pPr>
              <a:defRPr/>
            </a:pPr>
            <a:r>
              <a:rPr lang="en-US" altLang="en-US" b="1" dirty="0"/>
              <a:t>Big idea: </a:t>
            </a:r>
            <a:r>
              <a:rPr lang="en-US" altLang="en-US" dirty="0"/>
              <a:t>This is the list of materials necessary to apply Dimension 3 content criteria to the model curriculum during the breakout time.</a:t>
            </a:r>
            <a:endParaRPr lang="en-US" altLang="en-US" b="1" dirty="0"/>
          </a:p>
          <a:p>
            <a:pPr>
              <a:spcBef>
                <a:spcPts val="0"/>
              </a:spcBef>
              <a:defRPr/>
            </a:pPr>
            <a:endParaRPr lang="en-US" altLang="en-US" b="1" dirty="0"/>
          </a:p>
          <a:p>
            <a:pPr>
              <a:spcBef>
                <a:spcPts val="0"/>
              </a:spcBef>
              <a:defRPr/>
            </a:pPr>
            <a:r>
              <a:rPr lang="en-US" altLang="en-US" b="1" dirty="0"/>
              <a:t>Facilitator talking points: </a:t>
            </a:r>
          </a:p>
          <a:p>
            <a:pPr marL="171450" indent="-171450">
              <a:spcBef>
                <a:spcPts val="0"/>
              </a:spcBef>
              <a:buFont typeface="Arial" panose="020B0604020202020204" pitchFamily="34" charset="0"/>
              <a:buChar char="•"/>
              <a:defRPr/>
            </a:pPr>
            <a:endParaRPr lang="en-US" altLang="en-US" b="1" dirty="0"/>
          </a:p>
          <a:p>
            <a:pPr>
              <a:spcBef>
                <a:spcPts val="0"/>
              </a:spcBef>
              <a:buFont typeface="Arial" panose="020B0604020202020204" pitchFamily="34" charset="0"/>
              <a:buNone/>
              <a:defRPr/>
            </a:pPr>
            <a:r>
              <a:rPr lang="en-US" altLang="en-US" b="1" dirty="0"/>
              <a:t>Facilitator notes:</a:t>
            </a:r>
          </a:p>
          <a:p>
            <a:pPr marL="171450" indent="-171450">
              <a:spcBef>
                <a:spcPts val="0"/>
              </a:spcBef>
              <a:buFont typeface="Arial" panose="020B0604020202020204" pitchFamily="34" charset="0"/>
              <a:buChar char="•"/>
              <a:defRPr/>
            </a:pPr>
            <a:r>
              <a:rPr lang="en-US" altLang="en-US" dirty="0"/>
              <a:t>Before sending the teams to their breakout time, remind participants of the necessary materials.</a:t>
            </a:r>
          </a:p>
          <a:p>
            <a:pPr marL="171450" indent="-171450">
              <a:spcBef>
                <a:spcPts val="0"/>
              </a:spcBef>
              <a:buFont typeface="Arial" panose="020B0604020202020204" pitchFamily="34" charset="0"/>
              <a:buChar char="•"/>
              <a:defRPr/>
            </a:pPr>
            <a:r>
              <a:rPr lang="en-US" dirty="0"/>
              <a:t>STs should have this slide up as participants come into their breakout room.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5E9D2F39-1AD5-4672-B3E2-3117A1152983}"/>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F42DBDB7-1D71-4CF9-A35F-102E40E31F64}"/>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Bring state teams back together and debrief the work session.</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t>Click on this slide before breakout groups return to the main room.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8A72BC87-4497-4266-BE42-D97F4DEEF12D}"/>
              </a:ext>
            </a:extLst>
          </p:cNvPr>
          <p:cNvSpPr>
            <a:spLocks noGrp="1" noRot="1" noChangeAspect="1" noChangeArrowheads="1" noTextEdit="1"/>
          </p:cNvSpPr>
          <p:nvPr>
            <p:ph type="sldImg"/>
          </p:nvPr>
        </p:nvSpPr>
        <p:spPr>
          <a:xfrm>
            <a:off x="831850" y="449263"/>
            <a:ext cx="4065588" cy="3048000"/>
          </a:xfrm>
          <a:ln/>
        </p:spPr>
      </p:sp>
      <p:sp>
        <p:nvSpPr>
          <p:cNvPr id="3" name="Notes Placeholder 2">
            <a:extLst>
              <a:ext uri="{FF2B5EF4-FFF2-40B4-BE49-F238E27FC236}">
                <a16:creationId xmlns:a16="http://schemas.microsoft.com/office/drawing/2014/main" id="{0AFE4193-154A-4E8F-913F-4C4978B2D466}"/>
              </a:ext>
            </a:extLst>
          </p:cNvPr>
          <p:cNvSpPr>
            <a:spLocks noGrp="1"/>
          </p:cNvSpPr>
          <p:nvPr>
            <p:ph type="body" idx="1"/>
          </p:nvPr>
        </p:nvSpPr>
        <p:spPr>
          <a:xfrm>
            <a:off x="755650" y="3725863"/>
            <a:ext cx="5486400" cy="4724400"/>
          </a:xfrm>
        </p:spPr>
        <p:txBody>
          <a:bodyPr/>
          <a:lstStyle/>
          <a:p>
            <a:pPr>
              <a:spcBef>
                <a:spcPts val="0"/>
              </a:spcBef>
              <a:defRPr/>
            </a:pPr>
            <a:r>
              <a:rPr lang="en-US" altLang="en-US" b="1" dirty="0"/>
              <a:t>Big idea: </a:t>
            </a:r>
            <a:r>
              <a:rPr lang="en-US" altLang="en-US" dirty="0"/>
              <a:t>Share everyone’s rating of Dimension 3.</a:t>
            </a:r>
          </a:p>
          <a:p>
            <a:pPr>
              <a:spcBef>
                <a:spcPts val="0"/>
              </a:spcBef>
              <a:defRPr/>
            </a:pPr>
            <a:endParaRPr lang="en-US" altLang="en-US" dirty="0"/>
          </a:p>
          <a:p>
            <a:pPr>
              <a:spcBef>
                <a:spcPts val="0"/>
              </a:spcBef>
              <a:defRPr/>
            </a:pPr>
            <a:r>
              <a:rPr lang="en-US" altLang="en-US" b="1" dirty="0"/>
              <a:t>Facilitator talking points:</a:t>
            </a:r>
          </a:p>
          <a:p>
            <a:pPr marL="173662" indent="-173662">
              <a:spcBef>
                <a:spcPts val="0"/>
              </a:spcBef>
              <a:buFont typeface="Arial" panose="020B0604020202020204" pitchFamily="34" charset="0"/>
              <a:buChar char="•"/>
              <a:defRPr/>
            </a:pPr>
            <a:r>
              <a:rPr lang="en-US" altLang="en-US" dirty="0"/>
              <a:t>Now that you’ve had a chance to find evidence for the criteria, let’s look to see if we agree on the dimension content rating. </a:t>
            </a:r>
          </a:p>
          <a:p>
            <a:pPr marL="173662" indent="-173662">
              <a:spcBef>
                <a:spcPts val="0"/>
              </a:spcBef>
              <a:buFont typeface="Arial" panose="020B0604020202020204" pitchFamily="34" charset="0"/>
              <a:buChar char="•"/>
              <a:defRPr/>
            </a:pPr>
            <a:r>
              <a:rPr lang="en-US" altLang="en-US" dirty="0"/>
              <a:t>Enter your rating for Dimension 3 content alignment. </a:t>
            </a:r>
          </a:p>
          <a:p>
            <a:pPr marL="173662" indent="-173662">
              <a:spcBef>
                <a:spcPts val="0"/>
              </a:spcBef>
              <a:buFont typeface="Arial" panose="020B0604020202020204" pitchFamily="34" charset="0"/>
              <a:buChar char="•"/>
              <a:defRPr/>
            </a:pPr>
            <a:r>
              <a:rPr lang="en-US" altLang="en-US" dirty="0"/>
              <a:t>Let’s see how your Dimension 3 content ratings compare with the example review…</a:t>
            </a:r>
          </a:p>
          <a:p>
            <a:pPr>
              <a:spcBef>
                <a:spcPts val="0"/>
              </a:spcBef>
              <a:defRPr/>
            </a:pPr>
            <a:endParaRPr lang="en-US" altLang="en-US" b="1" dirty="0"/>
          </a:p>
          <a:p>
            <a:pPr>
              <a:spcBef>
                <a:spcPts val="0"/>
              </a:spcBef>
              <a:defRPr/>
            </a:pPr>
            <a:r>
              <a:rPr lang="en-US" altLang="en-US" b="1" dirty="0"/>
              <a:t>Facilitator notes:</a:t>
            </a:r>
          </a:p>
          <a:p>
            <a:pPr marL="173662" indent="-173662">
              <a:lnSpc>
                <a:spcPct val="100000"/>
              </a:lnSpc>
              <a:spcBef>
                <a:spcPts val="0"/>
              </a:spcBef>
              <a:buFont typeface="Arial" panose="020B0604020202020204" pitchFamily="34" charset="0"/>
              <a:buChar char="•"/>
              <a:defRPr/>
            </a:pPr>
            <a:r>
              <a:rPr lang="en-US" altLang="en-US" dirty="0"/>
              <a:t>Briefly review the dimension rating scale and then </a:t>
            </a:r>
            <a:r>
              <a:rPr lang="en-US" altLang="en-US" dirty="0">
                <a:latin typeface="Times New Roman" panose="02020603050405020304" pitchFamily="18" charset="0"/>
              </a:rPr>
              <a:t>read the first talking point. </a:t>
            </a:r>
          </a:p>
          <a:p>
            <a:pPr marL="173662" indent="-173662">
              <a:lnSpc>
                <a:spcPct val="100000"/>
              </a:lnSpc>
              <a:spcBef>
                <a:spcPts val="0"/>
              </a:spcBef>
              <a:buFont typeface="Arial" panose="020B0604020202020204" pitchFamily="34" charset="0"/>
              <a:buChar char="•"/>
              <a:defRPr/>
            </a:pPr>
            <a:r>
              <a:rPr lang="en-US" altLang="en-US" dirty="0">
                <a:latin typeface="Times New Roman" panose="02020603050405020304" pitchFamily="18" charset="0"/>
              </a:rPr>
              <a:t>Create a poll or ask participants to enter their ratings in the chat. </a:t>
            </a:r>
          </a:p>
          <a:p>
            <a:pPr marL="173662" indent="-173662">
              <a:lnSpc>
                <a:spcPct val="100000"/>
              </a:lnSpc>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Allow a minute for them to enter their answer. </a:t>
            </a:r>
            <a:endParaRPr lang="en-US" altLang="en-US" dirty="0"/>
          </a:p>
          <a:p>
            <a:pPr marL="173662" indent="-173662">
              <a:lnSpc>
                <a:spcPct val="100000"/>
              </a:lnSpc>
              <a:spcBef>
                <a:spcPts val="0"/>
              </a:spcBef>
              <a:buFont typeface="Arial" panose="020B0604020202020204" pitchFamily="34" charset="0"/>
              <a:buChar char="•"/>
              <a:defRPr/>
            </a:pPr>
            <a:r>
              <a:rPr lang="en-US" altLang="en-US" dirty="0"/>
              <a:t>Use the third talking point to summarize the results of the poll.</a:t>
            </a:r>
          </a:p>
          <a:p>
            <a:pPr marL="635625" lvl="1" indent="-173662">
              <a:spcBef>
                <a:spcPts val="0"/>
              </a:spcBef>
              <a:buFont typeface="Arial" panose="020B0604020202020204" pitchFamily="34" charset="0"/>
              <a:buChar char="•"/>
              <a:defRPr/>
            </a:pPr>
            <a:r>
              <a:rPr lang="en-US" b="1" dirty="0"/>
              <a:t>Example Workbook Dimension 3 Content Alignment Rating: 2 points. </a:t>
            </a:r>
          </a:p>
          <a:p>
            <a:pPr>
              <a:lnSpc>
                <a:spcPct val="100000"/>
              </a:lnSpc>
              <a:spcBef>
                <a:spcPts val="0"/>
              </a:spcBef>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7550F64D-6580-439E-AD99-52035443C163}"/>
              </a:ext>
            </a:extLst>
          </p:cNvPr>
          <p:cNvSpPr>
            <a:spLocks noGrp="1" noRot="1" noChangeAspect="1" noChangeArrowheads="1" noTextEdit="1"/>
          </p:cNvSpPr>
          <p:nvPr>
            <p:ph type="sldImg"/>
          </p:nvPr>
        </p:nvSpPr>
        <p:spPr>
          <a:xfrm>
            <a:off x="622300" y="373063"/>
            <a:ext cx="4167188" cy="3124200"/>
          </a:xfrm>
          <a:ln/>
        </p:spPr>
      </p:sp>
      <p:sp>
        <p:nvSpPr>
          <p:cNvPr id="13314" name="Notes Placeholder 2">
            <a:extLst>
              <a:ext uri="{FF2B5EF4-FFF2-40B4-BE49-F238E27FC236}">
                <a16:creationId xmlns:a16="http://schemas.microsoft.com/office/drawing/2014/main" id="{4EFA4AB4-BBB1-47EC-9482-71EF5BD9020A}"/>
              </a:ext>
            </a:extLst>
          </p:cNvPr>
          <p:cNvSpPr>
            <a:spLocks noGrp="1"/>
          </p:cNvSpPr>
          <p:nvPr>
            <p:ph type="body" idx="1"/>
          </p:nvPr>
        </p:nvSpPr>
        <p:spPr>
          <a:xfrm>
            <a:off x="374650" y="3802063"/>
            <a:ext cx="5867400" cy="4573587"/>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Share our evidence and ratings.</a:t>
            </a:r>
          </a:p>
          <a:p>
            <a:pPr marL="633413" lvl="1" indent="-171450">
              <a:lnSpc>
                <a:spcPct val="100000"/>
              </a:lnSpc>
              <a:spcBef>
                <a:spcPts val="0"/>
              </a:spcBef>
              <a:buFont typeface="Arial" panose="020B0604020202020204" pitchFamily="34" charset="0"/>
              <a:buChar char="•"/>
              <a:defRPr/>
            </a:pPr>
            <a:endParaRPr lang="en-US" sz="1100"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3355" indent="-173355">
              <a:spcBef>
                <a:spcPts val="0"/>
              </a:spcBef>
              <a:buFont typeface="Arial" panose="020B0604020202020204" pitchFamily="34" charset="0"/>
              <a:buChar char="•"/>
              <a:defRPr/>
            </a:pPr>
            <a:r>
              <a:rPr lang="en-US" altLang="en-US" sz="1200" dirty="0">
                <a:latin typeface="Times New Roman"/>
                <a:ea typeface="MS PGothic"/>
                <a:cs typeface="Times New Roman"/>
              </a:rPr>
              <a:t>Now let’s compare the individual checks your team decided to give for the criteria in this dimension with those checked in the example. </a:t>
            </a:r>
          </a:p>
          <a:p>
            <a:pPr marL="173355" indent="-173355">
              <a:spcBef>
                <a:spcPts val="0"/>
              </a:spcBef>
              <a:buFont typeface="Arial" panose="020B0604020202020204" pitchFamily="34" charset="0"/>
              <a:buChar char="•"/>
              <a:defRPr/>
            </a:pPr>
            <a:r>
              <a:rPr lang="en-US" altLang="en-US" sz="1200" dirty="0">
                <a:latin typeface="Times New Roman"/>
                <a:ea typeface="MS PGothic"/>
                <a:cs typeface="Times New Roman"/>
              </a:rPr>
              <a:t>Did your checks match those of the example? Or did you check one or more criteria differently?</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Allow a minute for participants to enter their answer to the poll and then review the results.</a:t>
            </a: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Click to the next slide for a discussion of the substantiations for this dimension.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E295AFA5-84B1-4FF8-8282-CD5AA87F70B2}"/>
              </a:ext>
            </a:extLst>
          </p:cNvPr>
          <p:cNvSpPr>
            <a:spLocks noGrp="1" noRot="1" noChangeAspect="1" noChangeArrowheads="1" noTextEdit="1"/>
          </p:cNvSpPr>
          <p:nvPr>
            <p:ph type="sldImg"/>
          </p:nvPr>
        </p:nvSpPr>
        <p:spPr>
          <a:xfrm>
            <a:off x="622300" y="373063"/>
            <a:ext cx="3105150" cy="2328862"/>
          </a:xfrm>
          <a:ln/>
        </p:spPr>
      </p:sp>
      <p:sp>
        <p:nvSpPr>
          <p:cNvPr id="13314" name="Notes Placeholder 2">
            <a:extLst>
              <a:ext uri="{FF2B5EF4-FFF2-40B4-BE49-F238E27FC236}">
                <a16:creationId xmlns:a16="http://schemas.microsoft.com/office/drawing/2014/main" id="{C86C1AF7-0D46-4086-B991-26AA75011AAF}"/>
              </a:ext>
            </a:extLst>
          </p:cNvPr>
          <p:cNvSpPr>
            <a:spLocks noGrp="1"/>
          </p:cNvSpPr>
          <p:nvPr>
            <p:ph type="body" idx="1"/>
          </p:nvPr>
        </p:nvSpPr>
        <p:spPr>
          <a:xfrm>
            <a:off x="527050" y="2963863"/>
            <a:ext cx="5867400" cy="5562600"/>
          </a:xfrm>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Share our evidence and ratings.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Now </a:t>
            </a:r>
            <a:r>
              <a:rPr lang="en-US" dirty="0">
                <a:latin typeface="Times New Roman" panose="02020603050405020304" pitchFamily="18" charset="0"/>
                <a:cs typeface="Times New Roman" panose="02020603050405020304" pitchFamily="18" charset="0"/>
              </a:rPr>
              <a:t>that we’ve compared the rating and checks for this part of the dimension, we want to give you some individual work time. Use this time to </a:t>
            </a:r>
            <a:r>
              <a:rPr lang="en-US" altLang="en-US" dirty="0">
                <a:latin typeface="Times New Roman" panose="02020603050405020304" pitchFamily="18" charset="0"/>
                <a:cs typeface="Times New Roman" panose="02020603050405020304" pitchFamily="18" charset="0"/>
              </a:rPr>
              <a:t>compare your substantiations and summary comments with those in the Example Workbook.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Remember that there can be many “right” answers, but while substantiations may be different, there should be agreement on the general findings and ratings.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We’re going to take 5 minutes for you to compare what you found with those of the Example Workbook.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Take some notes about what you see as the same and different. Then we’ll ask you to share your findings in the chat when we come back together.</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[After work time] Let’s have everyone type one or two sentences in the group chat to describe how your substantiations compared. Feel free to share a specific commonality or difference.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Now let’s hear from a couple of teams about their comparison… </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Use the first four talking points to bring attention to the Example Workbook with substantiations and commentary.</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Pause (5 minutes) for participants to compare and make some notes about what they found.</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After the 5-minute comparison time, read the fifth talking point and comment on interesting chats as they appear. </a:t>
            </a: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Read the last talking point and select one or two states to share verbally. You might select based on a chat statement that needs to be clarified or one that is especially insightful or unique. </a:t>
            </a:r>
          </a:p>
          <a:p>
            <a:pPr>
              <a:spcBef>
                <a:spcPts val="0"/>
              </a:spcBef>
              <a:defRPr/>
            </a:pPr>
            <a:endParaRPr lang="en-US" b="1"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A15895C5-E394-4A00-BBC7-4FC5E0BF71F7}"/>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B141371D-92DC-456B-8D9B-C6889224AC23}"/>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Move participants’ attention to the EL Support Criteria.</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endParaRPr lang="en-US" altLang="en-US" b="1"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E468CAF7-C853-422C-B94F-DA9B8FA587E2}"/>
              </a:ext>
            </a:extLst>
          </p:cNvPr>
          <p:cNvSpPr>
            <a:spLocks noGrp="1" noRot="1" noChangeAspect="1" noChangeArrowheads="1" noTextEdit="1"/>
          </p:cNvSpPr>
          <p:nvPr>
            <p:ph type="sldImg"/>
          </p:nvPr>
        </p:nvSpPr>
        <p:spPr>
          <a:solidFill>
            <a:srgbClr val="FFFFFF"/>
          </a:solidFill>
          <a:ln/>
        </p:spPr>
      </p:sp>
      <p:sp>
        <p:nvSpPr>
          <p:cNvPr id="11266" name="Rectangle 3">
            <a:extLst>
              <a:ext uri="{FF2B5EF4-FFF2-40B4-BE49-F238E27FC236}">
                <a16:creationId xmlns:a16="http://schemas.microsoft.com/office/drawing/2014/main" id="{987A9289-0C12-4A3B-801A-670DB4CE8833}"/>
              </a:ext>
            </a:extLst>
          </p:cNvPr>
          <p:cNvSpPr>
            <a:spLocks noGrp="1" noChangeArrowheads="1"/>
          </p:cNvSpPr>
          <p:nvPr>
            <p:ph type="body" idx="1"/>
          </p:nvPr>
        </p:nvSpPr>
        <p:spPr>
          <a:xfrm>
            <a:off x="908050" y="4411663"/>
            <a:ext cx="5130800" cy="4176712"/>
          </a:xfrm>
          <a:solidFill>
            <a:srgbClr val="FFFFFF"/>
          </a:solidFill>
          <a:ln>
            <a:solidFill>
              <a:srgbClr val="000000"/>
            </a:solidFill>
          </a:ln>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Check for understanding using the chat question.</a:t>
            </a:r>
          </a:p>
          <a:p>
            <a:pPr>
              <a:defRPr/>
            </a:pPr>
            <a:endParaRPr lang="en-US" altLang="en-US"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Anchoring a specific topic with connected content that shows up from text to text allows English learners to concentrate on comprehending the text itself.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There are fewer words and concepts to figure out since they have familiarity with the topic because the readings stay focused on it. </a:t>
            </a:r>
          </a:p>
          <a:p>
            <a:pPr>
              <a:defRPr/>
            </a:pPr>
            <a:endParaRPr lang="en-US" altLang="en-US" b="1"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notes:</a:t>
            </a:r>
          </a:p>
          <a:p>
            <a:pPr marL="171450" indent="-171450">
              <a:buFont typeface="Arial" panose="020B0604020202020204" pitchFamily="34" charset="0"/>
              <a:buChar char="•"/>
              <a:defRPr/>
            </a:pPr>
            <a:r>
              <a:rPr lang="en-US" altLang="en-US" dirty="0">
                <a:latin typeface="Times New Roman" panose="02020603050405020304" pitchFamily="18" charset="0"/>
              </a:rPr>
              <a:t>Coaches should read and monitor their own state participation.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t>Big idea</a:t>
            </a:r>
            <a:r>
              <a:rPr lang="en-US" altLang="en-US" dirty="0"/>
              <a:t>: Make audience aware of contract information.</a:t>
            </a:r>
          </a:p>
          <a:p>
            <a:pPr>
              <a:defRPr/>
            </a:pPr>
            <a:endParaRPr lang="en-US" altLang="en-US" b="1" dirty="0"/>
          </a:p>
          <a:p>
            <a:pPr>
              <a:defRPr/>
            </a:pPr>
            <a:r>
              <a:rPr lang="en-US" altLang="en-US" b="1" dirty="0"/>
              <a:t>Facilitator talking points:</a:t>
            </a:r>
          </a:p>
          <a:p>
            <a:pPr marL="171450" indent="-171450">
              <a:buFont typeface="Arial" panose="020B0604020202020204" pitchFamily="34" charset="0"/>
              <a:buChar char="•"/>
              <a:defRPr/>
            </a:pPr>
            <a:r>
              <a:rPr lang="en-US" altLang="en-US" b="0" dirty="0">
                <a:latin typeface="Times New Roman" panose="02020603050405020304" pitchFamily="18" charset="0"/>
                <a:cs typeface="Times New Roman" panose="02020603050405020304" pitchFamily="18" charset="0"/>
              </a:rPr>
              <a:t>Please read through this slide for information about the contract.</a:t>
            </a:r>
          </a:p>
          <a:p>
            <a:pPr>
              <a:defRPr/>
            </a:pPr>
            <a:endParaRPr lang="en-US" altLang="en-US" b="1" dirty="0"/>
          </a:p>
          <a:p>
            <a:pPr>
              <a:defRPr/>
            </a:pPr>
            <a:r>
              <a:rPr lang="en-US" altLang="en-US" b="1" dirty="0"/>
              <a:t>Facilitator notes: </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altLang="en-US" dirty="0"/>
              <a:t>Allow 10-15 seconds or so for participants to review this slide for information about the contract (no need to read through).</a:t>
            </a:r>
          </a:p>
          <a:p>
            <a:pPr>
              <a:defRPr/>
            </a:pPr>
            <a:endParaRPr lang="en-US" altLang="en-US" b="1" dirty="0"/>
          </a:p>
        </p:txBody>
      </p:sp>
    </p:spTree>
    <p:extLst>
      <p:ext uri="{BB962C8B-B14F-4D97-AF65-F5344CB8AC3E}">
        <p14:creationId xmlns:p14="http://schemas.microsoft.com/office/powerpoint/2010/main" val="4271456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0EBC1747-83CC-4E78-BB3F-EDB65B436C7B}"/>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68D9909E-715C-4BFE-9652-A134E6EF1A5A}"/>
              </a:ext>
            </a:extLst>
          </p:cNvPr>
          <p:cNvSpPr>
            <a:spLocks noGrp="1"/>
          </p:cNvSpPr>
          <p:nvPr>
            <p:ph type="body" idx="1"/>
          </p:nvPr>
        </p:nvSpPr>
        <p:spPr>
          <a:ln w="9525"/>
        </p:spPr>
        <p:txBody>
          <a:bodyPr/>
          <a:lstStyle/>
          <a:p>
            <a:pPr>
              <a:defRPr/>
            </a:pPr>
            <a:r>
              <a:rPr lang="en-US" altLang="en-US" b="1" dirty="0"/>
              <a:t>Big idea: </a:t>
            </a:r>
            <a:r>
              <a:rPr lang="en-US" altLang="en-US" dirty="0"/>
              <a:t>In this case, there are two EL criteria as well as the content criteria supporting ELs.</a:t>
            </a:r>
            <a:endParaRPr lang="en-US" altLang="en-US" b="1" dirty="0"/>
          </a:p>
          <a:p>
            <a:pPr>
              <a:spcBef>
                <a:spcPts val="0"/>
              </a:spcBef>
              <a:defRPr/>
            </a:pPr>
            <a:endParaRPr lang="en-US" altLang="en-US" dirty="0"/>
          </a:p>
          <a:p>
            <a:pPr>
              <a:spcBef>
                <a:spcPts val="0"/>
              </a:spcBef>
              <a:defRPr/>
            </a:pPr>
            <a:r>
              <a:rPr lang="en-US" altLang="en-US" b="1" dirty="0"/>
              <a:t>Facilitator talking points:</a:t>
            </a:r>
          </a:p>
          <a:p>
            <a:pPr marL="171450" indent="-171450">
              <a:spcBef>
                <a:spcPts val="0"/>
              </a:spcBef>
              <a:buFont typeface="Arial" panose="020B0604020202020204" pitchFamily="34" charset="0"/>
              <a:buChar char="•"/>
              <a:defRPr/>
            </a:pPr>
            <a:r>
              <a:rPr lang="en-US" altLang="en-US" dirty="0"/>
              <a:t>Still thinking about focusing on volume of reading, we will now move to looking for supports for building knowledge in this dimension for ELs.</a:t>
            </a:r>
          </a:p>
          <a:p>
            <a:pPr marL="171450" indent="-171450">
              <a:spcBef>
                <a:spcPts val="0"/>
              </a:spcBef>
              <a:buFont typeface="Arial" panose="020B0604020202020204" pitchFamily="34" charset="0"/>
              <a:buChar char="•"/>
              <a:defRPr/>
            </a:pPr>
            <a:r>
              <a:rPr lang="en-US" altLang="en-US" dirty="0"/>
              <a:t>The use of graphic organizers as a visual and an efficient way to record learning can be supportive of ELs. Organizers help students keep track of the learning they are doing from text to text on a topic. This is even more true when processing in a non-native language.</a:t>
            </a:r>
          </a:p>
          <a:p>
            <a:pPr marL="171450" indent="-171450">
              <a:spcBef>
                <a:spcPts val="0"/>
              </a:spcBef>
              <a:buFont typeface="Arial" panose="020B0604020202020204" pitchFamily="34" charset="0"/>
              <a:buChar char="•"/>
              <a:defRPr/>
            </a:pPr>
            <a:r>
              <a:rPr lang="en-US" altLang="en-US" dirty="0"/>
              <a:t>Visual media can transmit much information efficiently. They can provide breaks and alternatives to gaining information from reading text.</a:t>
            </a:r>
          </a:p>
          <a:p>
            <a:pPr marL="171450" indent="-171450">
              <a:spcBef>
                <a:spcPts val="0"/>
              </a:spcBef>
              <a:buFont typeface="Arial" panose="020B0604020202020204" pitchFamily="34" charset="0"/>
              <a:buChar char="•"/>
              <a:defRPr/>
            </a:pPr>
            <a:r>
              <a:rPr lang="en-US" sz="1200" kern="1200">
                <a:solidFill>
                  <a:schemeClr val="tx1"/>
                </a:solidFill>
                <a:effectLst/>
                <a:latin typeface="Times New Roman" pitchFamily="-109" charset="0"/>
                <a:ea typeface="MS PGothic" panose="020B0600070205080204" pitchFamily="34" charset="-128"/>
                <a:cs typeface="MS PGothic" charset="0"/>
              </a:rPr>
              <a:t>In your workbooks, there are guiding questions to help ensure your understanding and enrich your discussions of the EL Support criteria.</a:t>
            </a:r>
            <a:r>
              <a:rPr lang="en-US">
                <a:effectLst/>
              </a:rPr>
              <a:t> </a:t>
            </a:r>
            <a:endParaRPr lang="en-US" altLang="en-US" b="1" dirty="0"/>
          </a:p>
          <a:p>
            <a:pPr>
              <a:spcBef>
                <a:spcPts val="0"/>
              </a:spcBef>
              <a:buFont typeface="Arial" panose="020B0604020202020204" pitchFamily="34" charset="0"/>
              <a:buNone/>
              <a:defRPr/>
            </a:pPr>
            <a:endParaRPr lang="en-US" altLang="en-US" b="1" dirty="0"/>
          </a:p>
          <a:p>
            <a:pPr>
              <a:spcBef>
                <a:spcPts val="0"/>
              </a:spcBef>
              <a:buFont typeface="Arial" panose="020B0604020202020204" pitchFamily="34" charset="0"/>
              <a:buNone/>
              <a:defRPr/>
            </a:pPr>
            <a:r>
              <a:rPr lang="en-US" altLang="en-US" b="1" dirty="0"/>
              <a:t>Facilitator notes:</a:t>
            </a:r>
          </a:p>
          <a:p>
            <a:pPr>
              <a:defRPr/>
            </a:pPr>
            <a:endParaRPr lang="en-US" altLang="en-US" dirty="0">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5AA265CA-57B3-407F-B924-6B7A3C17FF74}"/>
              </a:ext>
            </a:extLst>
          </p:cNvPr>
          <p:cNvSpPr>
            <a:spLocks noGrp="1" noRot="1" noChangeAspect="1" noChangeArrowheads="1" noTextEdit="1"/>
          </p:cNvSpPr>
          <p:nvPr>
            <p:ph type="sldImg"/>
          </p:nvPr>
        </p:nvSpPr>
        <p:spPr>
          <a:xfrm>
            <a:off x="603250" y="373063"/>
            <a:ext cx="3230563" cy="2422525"/>
          </a:xfrm>
          <a:ln/>
        </p:spPr>
      </p:sp>
      <p:sp>
        <p:nvSpPr>
          <p:cNvPr id="3" name="Notes Placeholder 2">
            <a:extLst>
              <a:ext uri="{FF2B5EF4-FFF2-40B4-BE49-F238E27FC236}">
                <a16:creationId xmlns:a16="http://schemas.microsoft.com/office/drawing/2014/main" id="{FC9697DE-E870-44F2-B657-8CB45D866856}"/>
              </a:ext>
            </a:extLst>
          </p:cNvPr>
          <p:cNvSpPr>
            <a:spLocks noGrp="1"/>
          </p:cNvSpPr>
          <p:nvPr>
            <p:ph type="body" idx="1"/>
          </p:nvPr>
        </p:nvSpPr>
        <p:spPr>
          <a:xfrm>
            <a:off x="538163" y="2887663"/>
            <a:ext cx="5791200" cy="5257800"/>
          </a:xfrm>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Prepare participants to use the rating system for this dimension.</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As you search and record substantiation of your evidence, remember that you will be asked to rate the dimension and provide summary comments.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This is a reminder of the rating system we use for rating the dimension against its EL support criteria.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By now you know how to recognize the difference between “most,” “some,” and “few.” Your professional judgment will be an important part of your team discussion and final decision. Ask yourself, “How crucial are the missing </a:t>
            </a:r>
            <a:r>
              <a:rPr lang="en-US" altLang="en-US" sz="1100" dirty="0"/>
              <a:t>components</a:t>
            </a:r>
            <a:r>
              <a:rPr lang="en-US" altLang="en-US" sz="1100" dirty="0">
                <a:latin typeface="Times New Roman" panose="02020603050405020304" pitchFamily="18" charset="0"/>
                <a:cs typeface="Times New Roman" panose="02020603050405020304" pitchFamily="18" charset="0"/>
              </a:rPr>
              <a:t>? Can the gaps be easily filled by an instructor? Can a simple revision to the curriculum improve its alignment with the criteria?”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You will consider the EL support criteria for Dimension 3 in addition to the asterisked content criterion #1.</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Remember that it is possible to award the curriculum with a 2 rating even when there are ways it could be better. In addition to key points about your decision, comments and suggestions for improvement should be recorded in Summary Comments.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Don’t forget to keep a record of how you came to the rating decision. Record key points in your decision under “Summary Comments” in the Participant Workbook.</a:t>
            </a:r>
          </a:p>
          <a:p>
            <a:pPr>
              <a:lnSpc>
                <a:spcPct val="100000"/>
              </a:lnSpc>
              <a:spcBef>
                <a:spcPts val="0"/>
              </a:spcBef>
              <a:buFont typeface="Arial" panose="020B0604020202020204" pitchFamily="34" charset="0"/>
              <a:buNone/>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Review the rating descriptors and use the talking points to remind participants of how the rating system will work.</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Some participants might want to quantify the ratings, like “at least 90%” or “more than 60% of the lessons,” for example. Resist that temptation. After they look through the materials, they will begin to see how the differences are revealed through their discussion of the evidence.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With the last talking point, remind participants to take notes along the way for their summary comments.</a:t>
            </a:r>
          </a:p>
          <a:p>
            <a:pPr>
              <a:lnSpc>
                <a:spcPct val="100000"/>
              </a:lnSpc>
              <a:defRPr/>
            </a:pPr>
            <a:endParaRPr lang="en-US" sz="11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DE1CAFCF-1252-420F-8250-FB7EB0F0006D}"/>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2A1FB93B-99CE-40A8-B673-ACC5C637954A}"/>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Provide directions for applying Dimension 3 EL support criteria to the model curriculum.</a:t>
            </a:r>
            <a:endParaRPr lang="en-US" altLang="en-US" b="1" dirty="0">
              <a:latin typeface="Times New Roman" panose="02020603050405020304" pitchFamily="18" charset="0"/>
              <a:cs typeface="Times New Roman" panose="02020603050405020304" pitchFamily="18" charset="0"/>
            </a:endParaRP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You’re going to use the Participant Workbook for Dimension 3 EL supports and look for the evidence provided by the sample curriculum. Then see if you feel that the materials are supportive of ELs in this dimension of building volume of reading.</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Here are the instructions for the breakout time.</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altLang="en-US" dirty="0">
                <a:latin typeface="Times New Roman" panose="02020603050405020304" pitchFamily="18" charset="0"/>
                <a:cs typeface="Times New Roman" panose="02020603050405020304" pitchFamily="18" charset="0"/>
              </a:rPr>
              <a:t>When we come back together, we will get to see the filled-in Example Workbook. Keep in mind that we will ask you to compare your rating, checks, substantiations, and comments with the example. Then we’ll ask a couple of teams to share their findings. Choose a reporter and be prepared for that.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Remember that one of the content criteria for Dimension 3 was asterisked (*), so consider that evidence before you rate.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Don’t worry if you don’t get through all the EL supports together. This is something that we will discuss as a group.</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Read the first two talking points and then the instructions for the breakout time. </a:t>
            </a:r>
          </a:p>
          <a:p>
            <a:pPr marL="171450" indent="-171450">
              <a:lnSpc>
                <a:spcPct val="100000"/>
              </a:lnSpc>
              <a:spcBef>
                <a:spcPts val="0"/>
              </a:spcBef>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Read the third talking point. Remind them that they will be asked both poll questions and chat questions about comparisons between their responses and the Example Workbook. </a:t>
            </a:r>
          </a:p>
          <a:p>
            <a:pPr marL="171450" indent="-171450">
              <a:lnSpc>
                <a:spcPct val="100000"/>
              </a:lnSpc>
              <a:spcBef>
                <a:spcPts val="0"/>
              </a:spcBef>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Check to make sure the instructions are clear. Click to the next slide for a list of the materials participants will need for the breakout.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A689E40D-369D-47EF-8BAB-B61864D6553C}"/>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AC41D157-FDE7-44CD-9DA0-C9EED5450EE5}"/>
              </a:ext>
            </a:extLst>
          </p:cNvPr>
          <p:cNvSpPr>
            <a:spLocks noGrp="1"/>
          </p:cNvSpPr>
          <p:nvPr>
            <p:ph type="body" idx="1"/>
          </p:nvPr>
        </p:nvSpPr>
        <p:spPr>
          <a:ln w="9525"/>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Check for the correct materials.</a:t>
            </a:r>
            <a:endParaRPr lang="en-US" altLang="en-US" b="1" dirty="0">
              <a:latin typeface="Times New Roman" panose="02020603050405020304" pitchFamily="18" charset="0"/>
              <a:cs typeface="Times New Roman" panose="02020603050405020304" pitchFamily="18" charset="0"/>
            </a:endParaRP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endParaRPr lang="en-US" altLang="en-US" b="1" dirty="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None/>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Before sending the teams to their breakout rooms, check to make sure everyone has the correct materials.</a:t>
            </a:r>
            <a:endParaRPr lang="en-US" altLang="en-US" b="1" dirty="0">
              <a:latin typeface="Times New Roman" panose="02020603050405020304" pitchFamily="18" charset="0"/>
              <a:cs typeface="Times New Roman" panose="02020603050405020304" pitchFamily="18" charset="0"/>
            </a:endParaRPr>
          </a:p>
          <a:p>
            <a:pPr marL="171450" indent="-171450">
              <a:spcBef>
                <a:spcPts val="0"/>
              </a:spcBef>
              <a:buFont typeface="Arial" panose="020B0604020202020204" pitchFamily="34" charset="0"/>
              <a:buChar char="•"/>
              <a:defRPr/>
            </a:pPr>
            <a:r>
              <a:rPr lang="en-US" dirty="0"/>
              <a:t>Coaches should have this slide up as participants come into their breakout room.</a:t>
            </a:r>
          </a:p>
          <a:p>
            <a:pPr>
              <a:defRPr/>
            </a:pPr>
            <a:endParaRPr lang="en-US" altLang="en-US" dirty="0">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165A95B6-162D-4245-86AC-4EA6C4AC91EB}"/>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C8093C01-D522-4588-9735-450F9885140F}"/>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Bring state teams back together and debrief the work session.</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t>Click on this slide before breakout groups return to the main room.</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C8ED920B-6CAF-4432-A8C9-6EF67DF9B1CC}"/>
              </a:ext>
            </a:extLst>
          </p:cNvPr>
          <p:cNvSpPr>
            <a:spLocks noGrp="1" noRot="1" noChangeAspect="1" noChangeArrowheads="1" noTextEdit="1"/>
          </p:cNvSpPr>
          <p:nvPr>
            <p:ph type="sldImg"/>
          </p:nvPr>
        </p:nvSpPr>
        <p:spPr>
          <a:xfrm>
            <a:off x="603250" y="449263"/>
            <a:ext cx="4144963" cy="3108325"/>
          </a:xfrm>
          <a:ln/>
        </p:spPr>
      </p:sp>
      <p:sp>
        <p:nvSpPr>
          <p:cNvPr id="3" name="Notes Placeholder 2">
            <a:extLst>
              <a:ext uri="{FF2B5EF4-FFF2-40B4-BE49-F238E27FC236}">
                <a16:creationId xmlns:a16="http://schemas.microsoft.com/office/drawing/2014/main" id="{F235381D-181F-429F-8403-311C4AA477D2}"/>
              </a:ext>
            </a:extLst>
          </p:cNvPr>
          <p:cNvSpPr>
            <a:spLocks noGrp="1"/>
          </p:cNvSpPr>
          <p:nvPr>
            <p:ph type="body" idx="1"/>
          </p:nvPr>
        </p:nvSpPr>
        <p:spPr>
          <a:xfrm>
            <a:off x="527050" y="3878263"/>
            <a:ext cx="5486400" cy="4648200"/>
          </a:xfrm>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Share everyone’s rating of Dimension 3 EL supports.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3662" indent="-173662">
              <a:lnSpc>
                <a:spcPct val="100000"/>
              </a:lnSpc>
              <a:spcBef>
                <a:spcPts val="0"/>
              </a:spcBef>
              <a:buFont typeface="Arial" panose="020B0604020202020204" pitchFamily="34" charset="0"/>
              <a:buChar char="•"/>
              <a:defRPr/>
            </a:pPr>
            <a:r>
              <a:rPr lang="en-US" altLang="en-US" dirty="0"/>
              <a:t>Now that you’ve had a chance to find evidence for the criteria, let’s see if we agree on the dimension rating. </a:t>
            </a:r>
          </a:p>
          <a:p>
            <a:pPr marL="173662" indent="-173662">
              <a:lnSpc>
                <a:spcPct val="100000"/>
              </a:lnSpc>
              <a:spcBef>
                <a:spcPts val="0"/>
              </a:spcBef>
              <a:buFont typeface="Arial" panose="020B0604020202020204" pitchFamily="34" charset="0"/>
              <a:buChar char="•"/>
              <a:defRPr/>
            </a:pPr>
            <a:r>
              <a:rPr lang="en-US" altLang="en-US" dirty="0"/>
              <a:t>Use the chat box to enter your rating for Dimension 3 EL supports. </a:t>
            </a:r>
          </a:p>
          <a:p>
            <a:pPr marL="173662" indent="-173662">
              <a:lnSpc>
                <a:spcPct val="100000"/>
              </a:lnSpc>
              <a:spcBef>
                <a:spcPts val="0"/>
              </a:spcBef>
              <a:buFont typeface="Arial" panose="020B0604020202020204" pitchFamily="34" charset="0"/>
              <a:buChar char="•"/>
              <a:defRPr/>
            </a:pPr>
            <a:r>
              <a:rPr lang="en-US" altLang="en-US" dirty="0"/>
              <a:t>Let’s see how your ratings compare with the example review…</a:t>
            </a:r>
          </a:p>
          <a:p>
            <a:pPr marL="173662" indent="-173662">
              <a:spcBef>
                <a:spcPts val="0"/>
              </a:spcBef>
              <a:buFont typeface="Arial" panose="020B0604020202020204" pitchFamily="34" charset="0"/>
              <a:buChar char="•"/>
              <a:defRPr/>
            </a:pPr>
            <a:endParaRPr lang="en-US" altLang="en-US" b="1" dirty="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None/>
              <a:defRPr/>
            </a:pPr>
            <a:r>
              <a:rPr lang="en-US" altLang="en-US" b="1" dirty="0">
                <a:latin typeface="Times New Roman" panose="02020603050405020304" pitchFamily="18" charset="0"/>
                <a:cs typeface="Times New Roman" panose="02020603050405020304" pitchFamily="18" charset="0"/>
              </a:rPr>
              <a:t>Facilitator notes:</a:t>
            </a:r>
          </a:p>
          <a:p>
            <a:pPr marL="173662" indent="-173662">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Briefly review the dimension rating and then read the first talking point. </a:t>
            </a:r>
          </a:p>
          <a:p>
            <a:pPr marL="173662" indent="-173662">
              <a:lnSpc>
                <a:spcPct val="100000"/>
              </a:lnSpc>
              <a:spcBef>
                <a:spcPts val="0"/>
              </a:spcBef>
              <a:buFont typeface="Arial" panose="020B0604020202020204" pitchFamily="34" charset="0"/>
              <a:buChar char="•"/>
              <a:defRPr/>
            </a:pPr>
            <a:r>
              <a:rPr lang="en-US" altLang="en-US" dirty="0">
                <a:latin typeface="Times New Roman" panose="02020603050405020304" pitchFamily="18" charset="0"/>
              </a:rPr>
              <a:t>Create a poll or ask participants to enter their ratings in the chat. </a:t>
            </a:r>
          </a:p>
          <a:p>
            <a:pPr marL="173662" indent="-173662">
              <a:lnSpc>
                <a:spcPct val="100000"/>
              </a:lnSpc>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Allow a minute for them to enter their answer. </a:t>
            </a:r>
            <a:endParaRPr lang="en-US" altLang="en-US" dirty="0"/>
          </a:p>
          <a:p>
            <a:pPr marL="173662" indent="-173662">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Use the third talking point to summarize the results of the poll:</a:t>
            </a:r>
          </a:p>
          <a:p>
            <a:pPr marL="635625" lvl="1" indent="-173662">
              <a:spcBef>
                <a:spcPts val="0"/>
              </a:spcBef>
              <a:buFont typeface="Arial" panose="020B0604020202020204" pitchFamily="34" charset="0"/>
              <a:buChar char="•"/>
              <a:defRPr/>
            </a:pPr>
            <a:r>
              <a:rPr lang="en-US" b="1" dirty="0">
                <a:latin typeface="Times New Roman" panose="02020603050405020304" pitchFamily="18" charset="0"/>
                <a:cs typeface="Times New Roman" panose="02020603050405020304" pitchFamily="18" charset="0"/>
              </a:rPr>
              <a:t>Example Workbook Dimension 3 EL Supports Rating: 2 points</a:t>
            </a:r>
          </a:p>
          <a:p>
            <a:pPr>
              <a:spcBef>
                <a:spcPts val="0"/>
              </a:spcBef>
              <a:defRPr/>
            </a:pPr>
            <a:endParaRPr lang="en-US"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ED232E6C-DFEC-435B-8631-EEA6471AD095}"/>
              </a:ext>
            </a:extLst>
          </p:cNvPr>
          <p:cNvSpPr>
            <a:spLocks noGrp="1" noRot="1" noChangeAspect="1" noChangeArrowheads="1" noTextEdit="1"/>
          </p:cNvSpPr>
          <p:nvPr>
            <p:ph type="sldImg"/>
          </p:nvPr>
        </p:nvSpPr>
        <p:spPr>
          <a:xfrm>
            <a:off x="622300" y="373063"/>
            <a:ext cx="3105150" cy="2328862"/>
          </a:xfrm>
          <a:ln/>
        </p:spPr>
      </p:sp>
      <p:sp>
        <p:nvSpPr>
          <p:cNvPr id="13314" name="Notes Placeholder 2">
            <a:extLst>
              <a:ext uri="{FF2B5EF4-FFF2-40B4-BE49-F238E27FC236}">
                <a16:creationId xmlns:a16="http://schemas.microsoft.com/office/drawing/2014/main" id="{2D5A4A15-570A-4C7E-B7DC-999FC4C81CC6}"/>
              </a:ext>
            </a:extLst>
          </p:cNvPr>
          <p:cNvSpPr>
            <a:spLocks noGrp="1"/>
          </p:cNvSpPr>
          <p:nvPr>
            <p:ph type="body" idx="1"/>
          </p:nvPr>
        </p:nvSpPr>
        <p:spPr>
          <a:xfrm>
            <a:off x="527050" y="2963863"/>
            <a:ext cx="5867400" cy="5562600"/>
          </a:xfrm>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Share our evidence and ratings.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3355" indent="-173355">
              <a:spcBef>
                <a:spcPts val="0"/>
              </a:spcBef>
              <a:buFont typeface="Arial" panose="020B0604020202020204" pitchFamily="34" charset="0"/>
              <a:buChar char="•"/>
              <a:defRPr/>
            </a:pPr>
            <a:r>
              <a:rPr lang="en-US" altLang="en-US" sz="1200" dirty="0">
                <a:latin typeface="Times New Roman"/>
                <a:ea typeface="MS PGothic"/>
                <a:cs typeface="Times New Roman"/>
              </a:rPr>
              <a:t>Now let’s compare the individual checks your team decided to give for the criteria in this dimension with those checked in the example. </a:t>
            </a:r>
          </a:p>
          <a:p>
            <a:pPr marL="173355" indent="-173355">
              <a:spcBef>
                <a:spcPts val="0"/>
              </a:spcBef>
              <a:buFont typeface="Arial" panose="020B0604020202020204" pitchFamily="34" charset="0"/>
              <a:buChar char="•"/>
              <a:defRPr/>
            </a:pPr>
            <a:r>
              <a:rPr lang="en-US" altLang="en-US" sz="1200" dirty="0">
                <a:latin typeface="Times New Roman"/>
                <a:ea typeface="MS PGothic"/>
                <a:cs typeface="Times New Roman"/>
              </a:rPr>
              <a:t>Did your checks match those of the example? Or did you check one or more criteria differently?</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Allow a minute for participants to enter their answer to the poll and then review the results.</a:t>
            </a: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Click to the next slide for a discussion of the substantiations for this dimension.</a:t>
            </a:r>
          </a:p>
          <a:p>
            <a:pPr>
              <a:spcBef>
                <a:spcPts val="0"/>
              </a:spcBef>
              <a:defRPr/>
            </a:pPr>
            <a:endParaRPr lang="en-US" b="1"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FBB4417F-0BE8-487D-866B-4177476D759A}"/>
              </a:ext>
            </a:extLst>
          </p:cNvPr>
          <p:cNvSpPr>
            <a:spLocks noGrp="1" noRot="1" noChangeAspect="1" noChangeArrowheads="1" noTextEdit="1"/>
          </p:cNvSpPr>
          <p:nvPr>
            <p:ph type="sldImg"/>
          </p:nvPr>
        </p:nvSpPr>
        <p:spPr>
          <a:xfrm>
            <a:off x="622300" y="373063"/>
            <a:ext cx="3105150" cy="2328862"/>
          </a:xfrm>
          <a:ln/>
        </p:spPr>
      </p:sp>
      <p:sp>
        <p:nvSpPr>
          <p:cNvPr id="13314" name="Notes Placeholder 2">
            <a:extLst>
              <a:ext uri="{FF2B5EF4-FFF2-40B4-BE49-F238E27FC236}">
                <a16:creationId xmlns:a16="http://schemas.microsoft.com/office/drawing/2014/main" id="{6ADDF006-B5E5-41CE-A16C-54C4B3ECB834}"/>
              </a:ext>
            </a:extLst>
          </p:cNvPr>
          <p:cNvSpPr>
            <a:spLocks noGrp="1"/>
          </p:cNvSpPr>
          <p:nvPr>
            <p:ph type="body" idx="1"/>
          </p:nvPr>
        </p:nvSpPr>
        <p:spPr>
          <a:xfrm>
            <a:off x="527050" y="2963863"/>
            <a:ext cx="5867400" cy="5562600"/>
          </a:xfrm>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Share our evidence and ratings.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Now </a:t>
            </a:r>
            <a:r>
              <a:rPr lang="en-US" dirty="0">
                <a:latin typeface="Times New Roman" panose="02020603050405020304" pitchFamily="18" charset="0"/>
                <a:cs typeface="Times New Roman" panose="02020603050405020304" pitchFamily="18" charset="0"/>
              </a:rPr>
              <a:t>that we’ve compared the rating and checks for this part of the dimension, we want to give you some individual work time. Use this time to </a:t>
            </a:r>
            <a:r>
              <a:rPr lang="en-US" altLang="en-US" dirty="0">
                <a:latin typeface="Times New Roman" panose="02020603050405020304" pitchFamily="18" charset="0"/>
                <a:cs typeface="Times New Roman" panose="02020603050405020304" pitchFamily="18" charset="0"/>
              </a:rPr>
              <a:t>compare your substantiations and summary comments with those in the Example Workbook.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Remember that there can be many “right” answers, but while substantiations may be different, there should be agreement on the general findings and ratings.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We’re going to take 5 minutes for you to compare what you found with those of the Example Workbook.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Take some notes about what you see as the same and different. Then we’ll ask you to share your findings in the chat when we come back together.</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[After work time] Let’s have everyone type one or two sentences in the group chat to describe how your substantiations compared. Feel free to share a specific commonality or difference.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Now let’s hear from a couple of teams about their comparison… </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Use the first four talking points to bring attention to the Example Workbook with substantiations and commentary.</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Pause (5 minutes) for participants to compare and make some notes about what they found.</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After the 5-minute comparison time, read the fifth talking point and comment on interesting chats as they appear. </a:t>
            </a: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Read the last talking point and select one or two states to share verbally. You might select based on a chat statement that needs to be clarified or one that is especially insightful or unique. </a:t>
            </a:r>
          </a:p>
          <a:p>
            <a:pPr>
              <a:spcBef>
                <a:spcPts val="0"/>
              </a:spcBef>
              <a:defRPr/>
            </a:pPr>
            <a:endParaRPr lang="en-US" b="1"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199B3D57-4E2B-482B-B5FB-16DDFE19EDAD}"/>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36E3BD10-C9F3-45C1-A4E3-0682FEBB3A4B}"/>
              </a:ext>
            </a:extLst>
          </p:cNvPr>
          <p:cNvSpPr>
            <a:spLocks noGrp="1"/>
          </p:cNvSpPr>
          <p:nvPr>
            <p:ph type="body" idx="1"/>
          </p:nvPr>
        </p:nvSpPr>
        <p:spPr>
          <a:ln w="9525"/>
        </p:spPr>
        <p:txBody>
          <a:bodyPr/>
          <a:lstStyle/>
          <a:p>
            <a:pPr>
              <a:lnSpc>
                <a:spcPct val="100000"/>
              </a:lnSpc>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Check for understanding using the chat feature.</a:t>
            </a:r>
          </a:p>
          <a:p>
            <a:pPr>
              <a:lnSpc>
                <a:spcPct val="100000"/>
              </a:lnSpc>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We’d love to hear about your biggest takeaway from today’s activities. In just a sentence or two, share about the importance of making connections between the critical concepts within and across the level.</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Everyone take about 2 minutes to type in the group chat, but don’t hit “enter” until I tell you to. We want everyone’s chats to happen at once so we can scroll through and see what everyone is thinking.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OK, everyone can hit “enter” and read through all the responses. </a:t>
            </a: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and second talking points and then pause for about 2 minutes.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the pause, read the third talking point and discuss the highlights of the chats.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rPr>
              <a:t>Coaches should read and monitor their own state participation.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A8AE10C4-B0A4-4E0F-8B85-830E383187DF}"/>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F3F4D509-C793-419B-BA86-6A3330DACDCC}"/>
              </a:ext>
            </a:extLst>
          </p:cNvPr>
          <p:cNvSpPr>
            <a:spLocks noGrp="1"/>
          </p:cNvSpPr>
          <p:nvPr>
            <p:ph type="body" idx="1"/>
          </p:nvPr>
        </p:nvSpPr>
        <p:spPr>
          <a:xfrm>
            <a:off x="958850" y="4408488"/>
            <a:ext cx="5130800" cy="4176712"/>
          </a:xfrm>
          <a:ln w="9525"/>
        </p:spPr>
        <p:txBody>
          <a:bodyPr/>
          <a:lstStyle/>
          <a:p>
            <a:pPr>
              <a:lnSpc>
                <a:spcPct val="100000"/>
              </a:lnSpc>
              <a:spcBef>
                <a:spcPts val="0"/>
              </a:spcBef>
              <a:defRPr/>
            </a:pPr>
            <a:r>
              <a:rPr lang="en-US" altLang="en-US" sz="1100" b="1" dirty="0"/>
              <a:t>Big idea: </a:t>
            </a:r>
            <a:r>
              <a:rPr lang="en-US" altLang="en-US" sz="1100" dirty="0"/>
              <a:t>Provide date and topic of the next virtual training session.</a:t>
            </a:r>
          </a:p>
          <a:p>
            <a:pPr>
              <a:lnSpc>
                <a:spcPct val="100000"/>
              </a:lnSpc>
              <a:spcBef>
                <a:spcPts val="0"/>
              </a:spcBef>
              <a:defRPr/>
            </a:pPr>
            <a:endParaRPr lang="en-US" altLang="en-US" sz="1100" dirty="0"/>
          </a:p>
          <a:p>
            <a:pPr>
              <a:lnSpc>
                <a:spcPct val="100000"/>
              </a:lnSpc>
              <a:spcBef>
                <a:spcPts val="0"/>
              </a:spcBef>
              <a:defRPr/>
            </a:pPr>
            <a:r>
              <a:rPr lang="en-US" altLang="en-US" sz="1100" b="1" dirty="0"/>
              <a:t>Facilitator talking points:</a:t>
            </a:r>
          </a:p>
          <a:p>
            <a:pPr marL="171450" indent="-171450">
              <a:spcBef>
                <a:spcPts val="0"/>
              </a:spcBef>
              <a:buFont typeface="Arial" panose="020B0604020202020204" pitchFamily="34" charset="0"/>
              <a:buChar char="•"/>
              <a:defRPr/>
            </a:pPr>
            <a:r>
              <a:rPr lang="en-US" sz="1100" dirty="0">
                <a:latin typeface="Times New Roman" panose="02020603050405020304" pitchFamily="18" charset="0"/>
                <a:cs typeface="Times New Roman" panose="02020603050405020304" pitchFamily="18" charset="0"/>
              </a:rPr>
              <a:t>Here you see information about the next session.</a:t>
            </a:r>
          </a:p>
          <a:p>
            <a:pPr marL="171450" indent="-171450">
              <a:spcBef>
                <a:spcPts val="0"/>
              </a:spcBef>
              <a:buFont typeface="Arial" panose="020B0604020202020204" pitchFamily="34" charset="0"/>
              <a:buChar char="•"/>
              <a:defRPr/>
            </a:pPr>
            <a:r>
              <a:rPr lang="en-US" sz="1100" dirty="0">
                <a:latin typeface="Times New Roman" panose="02020603050405020304" pitchFamily="18" charset="0"/>
                <a:cs typeface="Times New Roman" panose="02020603050405020304" pitchFamily="18" charset="0"/>
              </a:rPr>
              <a:t>We will put you back into your breakout sessions if you would like to meet with your coach for up to 30 more minutes.</a:t>
            </a:r>
          </a:p>
          <a:p>
            <a:pPr>
              <a:spcBef>
                <a:spcPts val="0"/>
              </a:spcBef>
              <a:buFont typeface="Arial" panose="020B0604020202020204" pitchFamily="34" charset="0"/>
              <a:buNone/>
              <a:defRPr/>
            </a:pPr>
            <a:endParaRPr lang="en-US" altLang="en-US" sz="1100" b="1" dirty="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talking point and the slide bullets. Emphasize the date and time of the next session.</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Use the second talking point to offer more coaching time if any participants have questions.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a:extLst>
              <a:ext uri="{FF2B5EF4-FFF2-40B4-BE49-F238E27FC236}">
                <a16:creationId xmlns:a16="http://schemas.microsoft.com/office/drawing/2014/main" id="{CD3CF36E-4F40-49A7-9928-F2262B2256A5}"/>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9D727B5E-75F9-4098-88AF-4274197BEBC8}"/>
              </a:ext>
            </a:extLst>
          </p:cNvPr>
          <p:cNvSpPr>
            <a:spLocks noGrp="1" noChangeArrowheads="1"/>
          </p:cNvSpPr>
          <p:nvPr>
            <p:ph type="body" idx="1"/>
          </p:nvPr>
        </p:nvSpPr>
        <p:spPr>
          <a:ln w="9525"/>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sz="1800" dirty="0">
                <a:latin typeface="Segoe UI" panose="020B0502040204020203" pitchFamily="34" charset="0"/>
              </a:rPr>
              <a:t>Get participants back into the work and see how they did with assessing materials from the last session and completing the between-session work.</a:t>
            </a:r>
            <a:endParaRPr lang="en-US" sz="1800" dirty="0">
              <a:latin typeface="Arial" panose="020B0604020202020204" pitchFamily="34" charset="0"/>
            </a:endParaRP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t>Review the chat feature, if needed.</a:t>
            </a:r>
          </a:p>
          <a:p>
            <a:pPr marL="171450" indent="-171450">
              <a:spcBef>
                <a:spcPts val="0"/>
              </a:spcBef>
              <a:buFont typeface="Arial" panose="020B0604020202020204" pitchFamily="34" charset="0"/>
              <a:buChar char="•"/>
              <a:defRPr/>
            </a:pPr>
            <a:r>
              <a:rPr lang="en-US" altLang="en-US" dirty="0"/>
              <a:t>Read out some of the responses and respond briefly. </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2C8CBFD2-E063-4F98-97B2-79E4B85ECF8B}"/>
              </a:ext>
            </a:extLst>
          </p:cNvPr>
          <p:cNvSpPr>
            <a:spLocks noGrp="1" noRot="1" noChangeAspect="1" noChangeArrowheads="1" noTextEdit="1"/>
          </p:cNvSpPr>
          <p:nvPr>
            <p:ph type="sldImg"/>
          </p:nvPr>
        </p:nvSpPr>
        <p:spPr>
          <a:ln/>
        </p:spPr>
      </p:sp>
      <p:sp>
        <p:nvSpPr>
          <p:cNvPr id="86018" name="Notes Placeholder 2">
            <a:extLst>
              <a:ext uri="{FF2B5EF4-FFF2-40B4-BE49-F238E27FC236}">
                <a16:creationId xmlns:a16="http://schemas.microsoft.com/office/drawing/2014/main" id="{2CB67C1B-3579-419F-AEA5-413A51569B0B}"/>
              </a:ext>
            </a:extLst>
          </p:cNvPr>
          <p:cNvSpPr>
            <a:spLocks noGrp="1" noChangeArrowheads="1"/>
          </p:cNvSpPr>
          <p:nvPr>
            <p:ph type="body" idx="1"/>
          </p:nvPr>
        </p:nvSpPr>
        <p:spPr>
          <a:ln w="9525"/>
        </p:spPr>
        <p:txBody>
          <a:bodyPr/>
          <a:lstStyle/>
          <a:p>
            <a:pPr>
              <a:spcBef>
                <a:spcPts val="0"/>
              </a:spcBef>
              <a:defRPr/>
            </a:pPr>
            <a:r>
              <a:rPr lang="en-US" altLang="en-US" b="1" dirty="0"/>
              <a:t>Big idea: </a:t>
            </a:r>
            <a:r>
              <a:rPr lang="en-US" altLang="en-US" dirty="0"/>
              <a:t>Closing slide</a:t>
            </a:r>
          </a:p>
          <a:p>
            <a:pPr>
              <a:spcBef>
                <a:spcPts val="0"/>
              </a:spcBef>
              <a:defRPr/>
            </a:pPr>
            <a:endParaRPr lang="en-US" altLang="en-US" dirty="0"/>
          </a:p>
          <a:p>
            <a:pPr>
              <a:spcBef>
                <a:spcPts val="0"/>
              </a:spcBef>
              <a:defRPr/>
            </a:pPr>
            <a:r>
              <a:rPr lang="en-US" altLang="en-US" b="1" dirty="0"/>
              <a:t>Facilitator talking points:</a:t>
            </a:r>
          </a:p>
          <a:p>
            <a:pPr marL="171450" indent="-171450">
              <a:spcBef>
                <a:spcPts val="0"/>
              </a:spcBef>
              <a:buFont typeface="Arial" panose="020B0604020202020204" pitchFamily="34" charset="0"/>
              <a:buChar char="•"/>
              <a:defRPr/>
            </a:pPr>
            <a:r>
              <a:rPr lang="en-US" altLang="en-US" dirty="0"/>
              <a:t>This is the final slide participants will see before the meeting is ended.</a:t>
            </a:r>
            <a:endParaRPr lang="en-US" altLang="en-US" b="1" dirty="0"/>
          </a:p>
          <a:p>
            <a:pPr marL="171450" indent="-171450">
              <a:spcBef>
                <a:spcPts val="0"/>
              </a:spcBef>
              <a:buFont typeface="Arial" panose="020B0604020202020204" pitchFamily="34" charset="0"/>
              <a:buChar char="•"/>
              <a:defRPr/>
            </a:pPr>
            <a:endParaRPr lang="en-US" altLang="en-US" b="1" dirty="0"/>
          </a:p>
          <a:p>
            <a:pPr>
              <a:spcBef>
                <a:spcPts val="0"/>
              </a:spcBef>
              <a:buFont typeface="Arial" panose="020B0604020202020204" pitchFamily="34" charset="0"/>
              <a:buNone/>
              <a:defRPr/>
            </a:pPr>
            <a:r>
              <a:rPr lang="en-US" altLang="en-US" b="1" dirty="0"/>
              <a:t>Facilitator notes:</a:t>
            </a:r>
          </a:p>
          <a:p>
            <a:pPr>
              <a:spcBef>
                <a:spcPts val="0"/>
              </a:spcBef>
              <a:buFont typeface="Arial" panose="020B0604020202020204" pitchFamily="34" charset="0"/>
              <a:buNone/>
              <a:defRPr/>
            </a:pPr>
            <a:endParaRPr lang="en-US" alt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1BC73345-60FB-43B8-B7AD-91F83D06051A}"/>
              </a:ext>
            </a:extLst>
          </p:cNvPr>
          <p:cNvSpPr>
            <a:spLocks noGrp="1" noRot="1" noChangeAspect="1" noChangeArrowheads="1" noTextEdit="1"/>
          </p:cNvSpPr>
          <p:nvPr>
            <p:ph type="sldImg"/>
          </p:nvPr>
        </p:nvSpPr>
        <p:spPr>
          <a:solidFill>
            <a:srgbClr val="FFFFFF"/>
          </a:solidFill>
          <a:ln/>
        </p:spPr>
      </p:sp>
      <p:sp>
        <p:nvSpPr>
          <p:cNvPr id="11266" name="Rectangle 3">
            <a:extLst>
              <a:ext uri="{FF2B5EF4-FFF2-40B4-BE49-F238E27FC236}">
                <a16:creationId xmlns:a16="http://schemas.microsoft.com/office/drawing/2014/main" id="{60DECE15-A03A-473F-B831-B007B72533D3}"/>
              </a:ext>
            </a:extLst>
          </p:cNvPr>
          <p:cNvSpPr>
            <a:spLocks noGrp="1" noChangeArrowheads="1"/>
          </p:cNvSpPr>
          <p:nvPr>
            <p:ph type="body" idx="1"/>
          </p:nvPr>
        </p:nvSpPr>
        <p:spPr>
          <a:xfrm>
            <a:off x="908050" y="4411663"/>
            <a:ext cx="5130800" cy="4176712"/>
          </a:xfrm>
          <a:solidFill>
            <a:srgbClr val="FFFFFF"/>
          </a:solidFill>
          <a:ln>
            <a:solidFill>
              <a:srgbClr val="000000"/>
            </a:solidFill>
          </a:ln>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a:t>
            </a:r>
            <a:r>
              <a:rPr lang="en-US" altLang="en-US" dirty="0">
                <a:latin typeface="Times New Roman" panose="02020603050405020304" pitchFamily="18" charset="0"/>
                <a:cs typeface="Times New Roman" panose="02020603050405020304" pitchFamily="18" charset="0"/>
              </a:rPr>
              <a:t>: Introduce the agenda for today’s session: building knowledge through engaging in a volume of reading.</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This is the third dimension and the last one to focus primarily on text selection and student use of text in curricula.</a:t>
            </a:r>
            <a:endParaRPr lang="en-US" altLang="en-US" b="1" dirty="0">
              <a:latin typeface="Times New Roman" panose="02020603050405020304" pitchFamily="18" charset="0"/>
              <a:cs typeface="Times New Roman" panose="02020603050405020304" pitchFamily="18" charset="0"/>
            </a:endParaRP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The importance of building knowledge to deepen reading comprehension and to build vocabulary has been well documented, as we will be seeing.</a:t>
            </a:r>
          </a:p>
          <a:p>
            <a:pPr marL="171450" indent="-171450">
              <a:spcBef>
                <a:spcPts val="0"/>
              </a:spcBef>
              <a:buFont typeface="Arial" panose="020B0604020202020204" pitchFamily="34" charset="0"/>
              <a:buChar char="•"/>
              <a:defRPr/>
            </a:pPr>
            <a:r>
              <a:rPr lang="en-US" sz="1800" dirty="0">
                <a:latin typeface="Segoe UI" panose="020B0502040204020203" pitchFamily="34" charset="0"/>
              </a:rPr>
              <a:t>The structure of this virtual session will closely follow that of Dimension 2: learning first and then a series of two breakout work sessions</a:t>
            </a:r>
            <a:endParaRPr lang="en-US" sz="1800" dirty="0">
              <a:latin typeface="Arial" panose="020B0604020202020204" pitchFamily="34" charset="0"/>
            </a:endParaRPr>
          </a:p>
          <a:p>
            <a:pPr marL="171450" indent="-171450">
              <a:spcBef>
                <a:spcPts val="0"/>
              </a:spcBef>
              <a:buFont typeface="Arial" panose="020B0604020202020204" pitchFamily="34" charset="0"/>
              <a:buChar char="•"/>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169567EA-F0D0-48B3-BE66-945CD01F4B95}"/>
              </a:ext>
            </a:extLst>
          </p:cNvPr>
          <p:cNvSpPr>
            <a:spLocks noGrp="1" noRot="1" noChangeAspect="1" noChangeArrowheads="1" noTextEdit="1"/>
          </p:cNvSpPr>
          <p:nvPr>
            <p:ph type="sldImg"/>
          </p:nvPr>
        </p:nvSpPr>
        <p:spPr>
          <a:xfrm>
            <a:off x="1136650" y="830263"/>
            <a:ext cx="4632325" cy="3473450"/>
          </a:xfrm>
          <a:ln/>
        </p:spPr>
      </p:sp>
      <p:sp>
        <p:nvSpPr>
          <p:cNvPr id="16387" name="Notes Placeholder 2">
            <a:extLst>
              <a:ext uri="{FF2B5EF4-FFF2-40B4-BE49-F238E27FC236}">
                <a16:creationId xmlns:a16="http://schemas.microsoft.com/office/drawing/2014/main" id="{CE53EFEF-1BE8-4C71-94FB-C72390AD6C46}"/>
              </a:ext>
            </a:extLst>
          </p:cNvPr>
          <p:cNvSpPr>
            <a:spLocks noGrp="1"/>
          </p:cNvSpPr>
          <p:nvPr>
            <p:ph type="body" idx="1"/>
          </p:nvPr>
        </p:nvSpPr>
        <p:spPr>
          <a:xfrm>
            <a:off x="908050" y="4408488"/>
            <a:ext cx="5130800" cy="4176712"/>
          </a:xfrm>
          <a:ln w="9525"/>
        </p:spPr>
        <p:txBody>
          <a:bodyPr/>
          <a:lstStyle/>
          <a:p>
            <a:pPr>
              <a:spcBef>
                <a:spcPts val="0"/>
              </a:spcBef>
              <a:defRPr/>
            </a:pPr>
            <a:r>
              <a:rPr lang="en-US" altLang="en-US" b="1" dirty="0">
                <a:cs typeface="Times New Roman" panose="02020603050405020304" pitchFamily="18" charset="0"/>
              </a:rPr>
              <a:t>Big idea: </a:t>
            </a:r>
            <a:r>
              <a:rPr lang="en-US" dirty="0"/>
              <a:t>Share with participants the norms we will adhere to as we proceed through the trainings.</a:t>
            </a:r>
            <a:endParaRPr lang="en-US" altLang="en-US" dirty="0">
              <a:cs typeface="Times New Roman" panose="02020603050405020304" pitchFamily="18" charset="0"/>
            </a:endParaRPr>
          </a:p>
          <a:p>
            <a:pPr>
              <a:spcBef>
                <a:spcPts val="0"/>
              </a:spcBef>
              <a:defRPr/>
            </a:pPr>
            <a:endParaRPr lang="en-US" altLang="en-US" dirty="0">
              <a:cs typeface="Times New Roman" panose="02020603050405020304" pitchFamily="18" charset="0"/>
            </a:endParaRPr>
          </a:p>
          <a:p>
            <a:pPr>
              <a:spcBef>
                <a:spcPts val="0"/>
              </a:spcBef>
              <a:defRPr/>
            </a:pPr>
            <a:r>
              <a:rPr lang="en-US" altLang="en-US" b="1" dirty="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 These are the norms we will use for all of our work together. </a:t>
            </a:r>
          </a:p>
          <a:p>
            <a:pPr>
              <a:spcBef>
                <a:spcPts val="0"/>
              </a:spcBef>
              <a:defRPr/>
            </a:pPr>
            <a:endParaRPr lang="en-US" altLang="en-US" dirty="0">
              <a:cs typeface="Times New Roman" panose="02020603050405020304" pitchFamily="18" charset="0"/>
            </a:endParaRPr>
          </a:p>
          <a:p>
            <a:pPr>
              <a:spcBef>
                <a:spcPts val="0"/>
              </a:spcBef>
              <a:defRPr/>
            </a:pPr>
            <a:r>
              <a:rPr lang="en-US" altLang="en-US" b="1" dirty="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Read the talking point and then click to begin the animation of the six statements. </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After reading through the norms, ask if there are any comments or questions.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Remind participants that they can do so through the chat box or verbally.</a:t>
            </a:r>
          </a:p>
          <a:p>
            <a:pPr>
              <a:spcBef>
                <a:spcPts val="0"/>
              </a:spcBef>
              <a:defRPr/>
            </a:pPr>
            <a:endParaRPr lang="en-US" altLang="en-US" dirty="0"/>
          </a:p>
          <a:p>
            <a:pPr>
              <a:spcBef>
                <a:spcPts val="0"/>
              </a:spcBef>
              <a:defRPr/>
            </a:pP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DFEF327A-C750-4421-8D0C-178D821E3B78}"/>
              </a:ext>
            </a:extLst>
          </p:cNvPr>
          <p:cNvSpPr>
            <a:spLocks noGrp="1" noRot="1" noChangeAspect="1" noChangeArrowheads="1" noTextEdit="1"/>
          </p:cNvSpPr>
          <p:nvPr>
            <p:ph type="sldImg"/>
          </p:nvPr>
        </p:nvSpPr>
        <p:spPr>
          <a:solidFill>
            <a:srgbClr val="FFFFFF"/>
          </a:solidFill>
          <a:ln/>
        </p:spPr>
      </p:sp>
      <p:sp>
        <p:nvSpPr>
          <p:cNvPr id="11266" name="Rectangle 3">
            <a:extLst>
              <a:ext uri="{FF2B5EF4-FFF2-40B4-BE49-F238E27FC236}">
                <a16:creationId xmlns:a16="http://schemas.microsoft.com/office/drawing/2014/main" id="{8DBAA224-EEBF-44B3-927C-A146B34E873C}"/>
              </a:ext>
            </a:extLst>
          </p:cNvPr>
          <p:cNvSpPr>
            <a:spLocks noGrp="1" noChangeArrowheads="1"/>
          </p:cNvSpPr>
          <p:nvPr>
            <p:ph type="body" idx="1"/>
          </p:nvPr>
        </p:nvSpPr>
        <p:spPr>
          <a:xfrm>
            <a:off x="908050" y="4411663"/>
            <a:ext cx="5130800" cy="4176712"/>
          </a:xfrm>
          <a:solidFill>
            <a:srgbClr val="FFFFFF"/>
          </a:solidFill>
          <a:ln>
            <a:solidFill>
              <a:srgbClr val="000000"/>
            </a:solidFill>
          </a:ln>
        </p:spPr>
        <p:txBody>
          <a:bodyPr/>
          <a:lstStyle/>
          <a:p>
            <a:pPr eaLnBrk="1" hangingPunct="1">
              <a:spcBef>
                <a:spcPct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Lots of research shows that building knowledge strengthens students’ comprehension.</a:t>
            </a:r>
            <a:endParaRPr lang="en-US" altLang="en-US" b="1" dirty="0">
              <a:latin typeface="Times New Roman" panose="02020603050405020304" pitchFamily="18" charset="0"/>
              <a:cs typeface="Times New Roman" panose="02020603050405020304" pitchFamily="18" charset="0"/>
            </a:endParaRPr>
          </a:p>
          <a:p>
            <a:pPr eaLnBrk="1" hangingPunct="1">
              <a:spcBef>
                <a:spcPct val="0"/>
              </a:spcBef>
              <a:defRPr/>
            </a:pPr>
            <a:endParaRPr lang="en-US" altLang="en-US" b="1" dirty="0">
              <a:latin typeface="Times New Roman" panose="02020603050405020304" pitchFamily="18" charset="0"/>
              <a:cs typeface="Times New Roman" panose="02020603050405020304" pitchFamily="18" charset="0"/>
            </a:endParaRPr>
          </a:p>
          <a:p>
            <a:pPr eaLnBrk="1" hangingPunct="1">
              <a:spcBef>
                <a:spcPct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ct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Comprehension instruction needs to go hand in hand with building knowledge on topics because the two forms of learning reinforce each other. When faced with a complex text, comprehension strategies cannot compensate for a student’s weak domain knowledge. This has been shown most clearly by </a:t>
            </a:r>
            <a:r>
              <a:rPr lang="en-US" altLang="en-US" dirty="0" err="1">
                <a:latin typeface="Times New Roman" panose="02020603050405020304" pitchFamily="18" charset="0"/>
                <a:cs typeface="Times New Roman" panose="02020603050405020304" pitchFamily="18" charset="0"/>
              </a:rPr>
              <a:t>Recht</a:t>
            </a:r>
            <a:r>
              <a:rPr lang="en-US" altLang="en-US" dirty="0">
                <a:latin typeface="Times New Roman" panose="02020603050405020304" pitchFamily="18" charset="0"/>
                <a:cs typeface="Times New Roman" panose="02020603050405020304" pitchFamily="18" charset="0"/>
              </a:rPr>
              <a:t> and Leslie’s classic “Baseball Study” and replicated many times since. </a:t>
            </a:r>
          </a:p>
          <a:p>
            <a:pPr marL="171450" indent="-171450" eaLnBrk="1" hangingPunct="1">
              <a:lnSpc>
                <a:spcPct val="100000"/>
              </a:lnSpc>
              <a:spcBef>
                <a:spcPct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For deep comprehension to take place, students must connect the information from the printed page with relevant background knowledge stored in their memories. </a:t>
            </a:r>
          </a:p>
          <a:p>
            <a:pPr marL="171450" indent="-171450" eaLnBrk="1" hangingPunct="1">
              <a:lnSpc>
                <a:spcPct val="100000"/>
              </a:lnSpc>
              <a:spcBef>
                <a:spcPct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Growing domain knowledge aids students’ comprehension of future texts; it also builds students’ vocabulary quickly. </a:t>
            </a:r>
          </a:p>
          <a:p>
            <a:pPr marL="171450" indent="-171450" eaLnBrk="1" hangingPunct="1">
              <a:lnSpc>
                <a:spcPct val="100000"/>
              </a:lnSpc>
              <a:spcBef>
                <a:spcPct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Asking students to write about what they read is a central method to building students’ knowledge and helping solidify learning from text.</a:t>
            </a:r>
          </a:p>
          <a:p>
            <a:pPr marL="171450" indent="-171450" eaLnBrk="1" hangingPunct="1">
              <a:lnSpc>
                <a:spcPct val="100000"/>
              </a:lnSpc>
              <a:spcBef>
                <a:spcPct val="0"/>
              </a:spcBef>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a:p>
            <a:pPr eaLnBrk="1" hangingPunct="1">
              <a:lnSpc>
                <a:spcPct val="100000"/>
              </a:lnSpc>
              <a:spcBef>
                <a:spcPct val="0"/>
              </a:spcBef>
              <a:buFont typeface="Arial" panose="020B0604020202020204" pitchFamily="34" charset="0"/>
              <a:buNone/>
              <a:defRPr/>
            </a:pPr>
            <a:r>
              <a:rPr lang="en-US" altLang="en-US" b="1" dirty="0">
                <a:latin typeface="Times New Roman" panose="02020603050405020304" pitchFamily="18" charset="0"/>
                <a:cs typeface="Times New Roman" panose="02020603050405020304" pitchFamily="18" charset="0"/>
              </a:rPr>
              <a:t>Facilitator notes:</a:t>
            </a:r>
            <a:r>
              <a:rPr lang="en-US" altLang="en-US" dirty="0">
                <a:latin typeface="Times New Roman" panose="02020603050405020304" pitchFamily="18" charset="0"/>
                <a:cs typeface="Times New Roman" panose="02020603050405020304" pitchFamily="18" charset="0"/>
              </a:rPr>
              <a:t> </a:t>
            </a:r>
          </a:p>
          <a:p>
            <a:pPr marL="171450" indent="-171450" eaLnBrk="1" hangingPunct="1">
              <a:lnSpc>
                <a:spcPct val="100000"/>
              </a:lnSpc>
              <a:spcBef>
                <a:spcPct val="0"/>
              </a:spcBef>
              <a:buFont typeface="Arial" panose="020B0604020202020204" pitchFamily="34" charset="0"/>
              <a:buChar char="•"/>
              <a:defRPr/>
            </a:pPr>
            <a:r>
              <a:rPr lang="en-US" altLang="en-US" dirty="0"/>
              <a:t>Research can be sent out if participants would like. </a:t>
            </a:r>
          </a:p>
          <a:p>
            <a:pPr marL="171450" indent="-171450" eaLnBrk="1" hangingPunct="1">
              <a:lnSpc>
                <a:spcPct val="100000"/>
              </a:lnSpc>
              <a:spcBef>
                <a:spcPct val="0"/>
              </a:spcBef>
              <a:buFont typeface="Arial" panose="020B0604020202020204" pitchFamily="34" charset="0"/>
              <a:buChar char="•"/>
              <a:defRPr/>
            </a:pPr>
            <a:r>
              <a:rPr lang="en-US" altLang="en-US" dirty="0"/>
              <a:t>These are academic studies, but some of them are presented in more digestible form. These ideas are important for adult learners and for English learners.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0267C76A-884F-4CA8-9797-C519E96A4708}"/>
              </a:ext>
            </a:extLst>
          </p:cNvPr>
          <p:cNvSpPr>
            <a:spLocks noGrp="1" noRot="1" noChangeAspect="1" noChangeArrowheads="1" noTextEdit="1"/>
          </p:cNvSpPr>
          <p:nvPr>
            <p:ph type="sldImg"/>
          </p:nvPr>
        </p:nvSpPr>
        <p:spPr>
          <a:solidFill>
            <a:srgbClr val="FFFFFF"/>
          </a:solidFill>
          <a:ln/>
        </p:spPr>
      </p:sp>
      <p:sp>
        <p:nvSpPr>
          <p:cNvPr id="11266" name="Rectangle 3">
            <a:extLst>
              <a:ext uri="{FF2B5EF4-FFF2-40B4-BE49-F238E27FC236}">
                <a16:creationId xmlns:a16="http://schemas.microsoft.com/office/drawing/2014/main" id="{3574E452-B385-4080-B757-0C83D10F976E}"/>
              </a:ext>
            </a:extLst>
          </p:cNvPr>
          <p:cNvSpPr>
            <a:spLocks noGrp="1" noChangeArrowheads="1"/>
          </p:cNvSpPr>
          <p:nvPr>
            <p:ph type="body" idx="1"/>
          </p:nvPr>
        </p:nvSpPr>
        <p:spPr>
          <a:xfrm>
            <a:off x="908050" y="4411663"/>
            <a:ext cx="5130800" cy="4176712"/>
          </a:xfrm>
          <a:solidFill>
            <a:srgbClr val="FFFFFF"/>
          </a:solidFill>
          <a:ln>
            <a:solidFill>
              <a:srgbClr val="000000"/>
            </a:solidFill>
          </a:ln>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Draw a connection between the research and what we should be seeing in curriculum. </a:t>
            </a:r>
          </a:p>
          <a:p>
            <a:pPr>
              <a:defRPr/>
            </a:pPr>
            <a:endParaRPr lang="en-US" altLang="en-US" b="1"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There is a strong connection between volume of reading and growing students’ knowledge and vocabulary.</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That is clear from the research base.</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This means materials should offer a clear pathway for students to read widely on each topic that is a focus of the curriculum.</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Those opportunities for volume of reading should be at a variety of reading levels so students can access them without much instructor support.</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The curriculum should offer ways for students to track their own reading and for instructors to ascertain independent reading is happening.</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This idea of students engaging in a volume of reading is not new. The idea of it being connected, conceptually, to what they are studying is a shift in thinking, however. The importance of curriculum providing these opportunities, rather than instructors having to locate and obtain all these readings, should be emphasized. </a:t>
            </a:r>
          </a:p>
          <a:p>
            <a:pPr>
              <a:defRPr/>
            </a:pPr>
            <a:endParaRPr lang="en-US" altLang="en-US" b="1"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notes: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06DA801B-8814-4F0D-A030-2062B22A6A28}"/>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2CFDE77E-25AA-479A-ADB3-8CDE21B739CC}"/>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Move participants’ attention to the Content Alignment Criteria.</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endParaRPr lang="en-US" altLang="en-US"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DF8B7A5C-F767-461D-9BAE-60E76B93FF1B}"/>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8F62CFF8-1A3F-4361-A4FD-261EC619A01F}"/>
              </a:ext>
            </a:extLst>
          </p:cNvPr>
          <p:cNvSpPr>
            <a:spLocks noGrp="1" noChangeArrowheads="1"/>
          </p:cNvSpPr>
          <p:nvPr>
            <p:ph type="body" idx="1"/>
          </p:nvPr>
        </p:nvSpPr>
        <p:spPr>
          <a:ln w="9525"/>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The texts provided or recommended for building knowledge should be able to be used by all the students, regardless of their current abilities. </a:t>
            </a:r>
            <a:endParaRPr lang="en-US" altLang="en-US" b="1" dirty="0">
              <a:latin typeface="Times New Roman" panose="02020603050405020304" pitchFamily="18" charset="0"/>
              <a:cs typeface="Times New Roman" panose="02020603050405020304" pitchFamily="18" charset="0"/>
            </a:endParaRPr>
          </a:p>
          <a:p>
            <a:pPr>
              <a:defRPr/>
            </a:pPr>
            <a:endParaRPr lang="en-US" altLang="en-US"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talking points: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We have two questions to ask ourselves to help us determine whether the intent of this criterion is met.</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The texts need to be available at a variety of levels so students can access them without in-person teacher support. Note the emphasis on a set of texts or resources that stay with one topic. This reflects the research base on the most efficient ways to build knowledge and increase vocabulary.  </a:t>
            </a:r>
            <a:r>
              <a:rPr lang="en-US" altLang="en-US" b="1" dirty="0">
                <a:latin typeface="Times New Roman" panose="02020603050405020304" pitchFamily="18" charset="0"/>
                <a:cs typeface="Times New Roman" panose="02020603050405020304" pitchFamily="18" charset="0"/>
              </a:rPr>
              <a:t>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Note this content criterion is asterisked(*). You will consider your findings for this criterion when you consider how supportive the materials are for English learners later on. </a:t>
            </a:r>
          </a:p>
          <a:p>
            <a:pPr marL="171450" indent="-171450">
              <a:buFont typeface="Arial" panose="020B0604020202020204" pitchFamily="34" charset="0"/>
              <a:buChar char="•"/>
              <a:defRPr/>
            </a:pPr>
            <a:endParaRPr lang="en-US" altLang="en-US" b="1" dirty="0">
              <a:latin typeface="Times New Roman" panose="02020603050405020304" pitchFamily="18" charset="0"/>
              <a:cs typeface="Times New Roman" panose="02020603050405020304" pitchFamily="18" charset="0"/>
            </a:endParaRPr>
          </a:p>
          <a:p>
            <a:pPr>
              <a:buFont typeface="Arial" panose="020B0604020202020204" pitchFamily="34" charset="0"/>
              <a:buNone/>
              <a:defRPr/>
            </a:pPr>
            <a:r>
              <a:rPr lang="en-US" altLang="en-US" b="1" dirty="0">
                <a:latin typeface="Times New Roman" panose="02020603050405020304" pitchFamily="18" charset="0"/>
                <a:cs typeface="Times New Roman" panose="02020603050405020304" pitchFamily="18" charset="0"/>
              </a:rPr>
              <a:t>Facilitator notes: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56FB6FD5-61E2-4F88-8757-137BA5F24400}"/>
              </a:ext>
            </a:extLst>
          </p:cNvPr>
          <p:cNvSpPr>
            <a:spLocks noChangeArrowheads="1"/>
          </p:cNvSpPr>
          <p:nvPr userDrawn="1"/>
        </p:nvSpPr>
        <p:spPr bwMode="white">
          <a:xfrm>
            <a:off x="-7938" y="0"/>
            <a:ext cx="9151938" cy="2743200"/>
          </a:xfrm>
          <a:prstGeom prst="rect">
            <a:avLst/>
          </a:prstGeom>
          <a:solidFill>
            <a:schemeClr val="bg1"/>
          </a:solidFill>
          <a:ln>
            <a:noFill/>
          </a:ln>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x-none" altLang="x-none"/>
          </a:p>
        </p:txBody>
      </p:sp>
      <p:cxnSp>
        <p:nvCxnSpPr>
          <p:cNvPr id="4" name="Straight Connector 6">
            <a:extLst>
              <a:ext uri="{FF2B5EF4-FFF2-40B4-BE49-F238E27FC236}">
                <a16:creationId xmlns:a16="http://schemas.microsoft.com/office/drawing/2014/main" id="{6426BFE8-AFF8-4138-AC0D-AA4F308A3D79}"/>
              </a:ext>
            </a:extLst>
          </p:cNvPr>
          <p:cNvCxnSpPr>
            <a:cxnSpLocks noChangeShapeType="1"/>
          </p:cNvCxnSpPr>
          <p:nvPr userDrawn="1"/>
        </p:nvCxnSpPr>
        <p:spPr bwMode="auto">
          <a:xfrm>
            <a:off x="0" y="2743200"/>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pic>
        <p:nvPicPr>
          <p:cNvPr id="5" name="Picture 6">
            <a:extLst>
              <a:ext uri="{FF2B5EF4-FFF2-40B4-BE49-F238E27FC236}">
                <a16:creationId xmlns:a16="http://schemas.microsoft.com/office/drawing/2014/main" id="{3DA3BDB4-CF67-4891-8D63-501B851BE64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7100" y="742950"/>
            <a:ext cx="44624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304800" y="3124203"/>
            <a:ext cx="8534400" cy="3505192"/>
          </a:xfrm>
        </p:spPr>
        <p:txBody>
          <a:bodyPr anchor="t"/>
          <a:lstStyle>
            <a:lvl1pPr algn="ct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97291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4862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6877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247848CD-CD92-4609-98E8-24C59BD153E4}"/>
              </a:ext>
            </a:extLst>
          </p:cNvPr>
          <p:cNvSpPr>
            <a:spLocks noChangeArrowheads="1"/>
          </p:cNvSpPr>
          <p:nvPr userDrawn="1"/>
        </p:nvSpPr>
        <p:spPr bwMode="white">
          <a:xfrm>
            <a:off x="-7938" y="0"/>
            <a:ext cx="9151938" cy="2438400"/>
          </a:xfrm>
          <a:prstGeom prst="rect">
            <a:avLst/>
          </a:prstGeom>
          <a:solidFill>
            <a:schemeClr val="bg1"/>
          </a:solidFill>
          <a:ln>
            <a:noFill/>
          </a:ln>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x-none" altLang="x-none" dirty="0"/>
          </a:p>
        </p:txBody>
      </p:sp>
      <p:cxnSp>
        <p:nvCxnSpPr>
          <p:cNvPr id="4" name="Straight Connector 6">
            <a:extLst>
              <a:ext uri="{FF2B5EF4-FFF2-40B4-BE49-F238E27FC236}">
                <a16:creationId xmlns:a16="http://schemas.microsoft.com/office/drawing/2014/main" id="{2843D054-51BE-458D-99C0-D53BB8177CA8}"/>
              </a:ext>
            </a:extLst>
          </p:cNvPr>
          <p:cNvCxnSpPr>
            <a:cxnSpLocks noChangeShapeType="1"/>
          </p:cNvCxnSpPr>
          <p:nvPr userDrawn="1"/>
        </p:nvCxnSpPr>
        <p:spPr bwMode="auto">
          <a:xfrm>
            <a:off x="0" y="2438400"/>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pic>
        <p:nvPicPr>
          <p:cNvPr id="5" name="Picture 6">
            <a:extLst>
              <a:ext uri="{FF2B5EF4-FFF2-40B4-BE49-F238E27FC236}">
                <a16:creationId xmlns:a16="http://schemas.microsoft.com/office/drawing/2014/main" id="{C4984C57-1D6E-443F-B9AA-9FC06711D97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90800" y="398463"/>
            <a:ext cx="3962400"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300831" y="2933697"/>
            <a:ext cx="8534400" cy="2590795"/>
          </a:xfrm>
        </p:spPr>
        <p:txBody>
          <a:bodyPr anchor="t"/>
          <a:lstStyle>
            <a:lvl1pPr algn="ct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182545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6457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1D3C69BB-8105-4BBD-9031-558E456EC82D}"/>
              </a:ext>
            </a:extLst>
          </p:cNvPr>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4083347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792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81198"/>
            <a:ext cx="4040188" cy="4267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199"/>
            <a:ext cx="40417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95400" y="304800"/>
            <a:ext cx="7086600" cy="914400"/>
          </a:xfrm>
        </p:spPr>
        <p:txBody>
          <a:bodyPr/>
          <a:lstStyle/>
          <a:p>
            <a:r>
              <a:rPr lang="en-US"/>
              <a:t>Click to edit Master title style</a:t>
            </a:r>
          </a:p>
        </p:txBody>
      </p:sp>
    </p:spTree>
    <p:extLst>
      <p:ext uri="{BB962C8B-B14F-4D97-AF65-F5344CB8AC3E}">
        <p14:creationId xmlns:p14="http://schemas.microsoft.com/office/powerpoint/2010/main" val="3327989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28064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196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26791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2971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93095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3748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8969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FA537331-DE44-4590-BA74-517EFD5FD5CE}"/>
              </a:ext>
            </a:extLst>
          </p:cNvPr>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18351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8447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81198"/>
            <a:ext cx="4040188" cy="4267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199"/>
            <a:ext cx="40417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95400" y="304800"/>
            <a:ext cx="7086600" cy="914400"/>
          </a:xfrm>
        </p:spPr>
        <p:txBody>
          <a:bodyPr/>
          <a:lstStyle/>
          <a:p>
            <a:r>
              <a:rPr lang="en-US"/>
              <a:t>Click to edit Master title style</a:t>
            </a:r>
          </a:p>
        </p:txBody>
      </p:sp>
    </p:spTree>
    <p:extLst>
      <p:ext uri="{BB962C8B-B14F-4D97-AF65-F5344CB8AC3E}">
        <p14:creationId xmlns:p14="http://schemas.microsoft.com/office/powerpoint/2010/main" val="4284990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48365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611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66761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85643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E00F6A14-306D-480F-90ED-C7DA94CF5BD5}"/>
              </a:ext>
            </a:extLst>
          </p:cNvPr>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1027" name="Rectangle 5">
            <a:extLst>
              <a:ext uri="{FF2B5EF4-FFF2-40B4-BE49-F238E27FC236}">
                <a16:creationId xmlns:a16="http://schemas.microsoft.com/office/drawing/2014/main" id="{C7E1ADF2-61E6-45D9-A884-FD80B36B8066}"/>
              </a:ext>
            </a:extLst>
          </p:cNvPr>
          <p:cNvSpPr>
            <a:spLocks noGrp="1" noChangeArrowheads="1"/>
          </p:cNvSpPr>
          <p:nvPr>
            <p:ph type="body" idx="1"/>
          </p:nvPr>
        </p:nvSpPr>
        <p:spPr bwMode="auto">
          <a:xfrm>
            <a:off x="609600" y="1600200"/>
            <a:ext cx="792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a:extLst>
              <a:ext uri="{FF2B5EF4-FFF2-40B4-BE49-F238E27FC236}">
                <a16:creationId xmlns:a16="http://schemas.microsoft.com/office/drawing/2014/main" id="{F15C4957-5284-485C-80AF-2F74DCB69157}"/>
              </a:ext>
            </a:extLst>
          </p:cNvPr>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F1000B38-C3B6-4176-AC24-3342CA4817B7}" type="slidenum">
              <a:rPr lang="en-US" altLang="en-US" sz="900" smtClean="0">
                <a:solidFill>
                  <a:schemeClr val="bg1"/>
                </a:solidFill>
                <a:latin typeface="Trebuchet MS" panose="020B0703020202090204" pitchFamily="34" charset="0"/>
              </a:rPr>
              <a:pPr algn="r" eaLnBrk="1" hangingPunct="1">
                <a:defRPr/>
              </a:pPr>
              <a:t>‹#›</a:t>
            </a:fld>
            <a:endParaRPr lang="en-US" altLang="en-US" sz="900">
              <a:solidFill>
                <a:schemeClr val="bg1"/>
              </a:solidFill>
              <a:latin typeface="Trebuchet MS" panose="020B0703020202090204" pitchFamily="34" charset="0"/>
            </a:endParaRPr>
          </a:p>
        </p:txBody>
      </p:sp>
    </p:spTree>
  </p:cSld>
  <p:clrMap bg1="lt1" tx1="dk1" bg2="lt2" tx2="dk2" accent1="accent1" accent2="accent2" accent3="accent3" accent4="accent4" accent5="accent5" accent6="accent6" hlink="hlink" folHlink="folHlink"/>
  <p:sldLayoutIdLst>
    <p:sldLayoutId id="2147485570" r:id="rId1"/>
    <p:sldLayoutId id="2147485558" r:id="rId2"/>
    <p:sldLayoutId id="2147485571" r:id="rId3"/>
    <p:sldLayoutId id="2147485559" r:id="rId4"/>
    <p:sldLayoutId id="2147485560" r:id="rId5"/>
    <p:sldLayoutId id="2147485561" r:id="rId6"/>
    <p:sldLayoutId id="2147485572" r:id="rId7"/>
    <p:sldLayoutId id="2147485573" r:id="rId8"/>
    <p:sldLayoutId id="2147485574" r:id="rId9"/>
    <p:sldLayoutId id="2147485562" r:id="rId10"/>
    <p:sldLayoutId id="2147485563" r:id="rId11"/>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F622D040-AE91-484F-861F-480EAEE3EFAE}"/>
              </a:ext>
            </a:extLst>
          </p:cNvPr>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4099" name="Rectangle 5">
            <a:extLst>
              <a:ext uri="{FF2B5EF4-FFF2-40B4-BE49-F238E27FC236}">
                <a16:creationId xmlns:a16="http://schemas.microsoft.com/office/drawing/2014/main" id="{FD014BCD-B13F-4C8B-80EB-40BD6BE7CCF7}"/>
              </a:ext>
            </a:extLst>
          </p:cNvPr>
          <p:cNvSpPr>
            <a:spLocks noGrp="1" noChangeArrowheads="1"/>
          </p:cNvSpPr>
          <p:nvPr>
            <p:ph type="body" idx="1"/>
          </p:nvPr>
        </p:nvSpPr>
        <p:spPr bwMode="auto">
          <a:xfrm>
            <a:off x="609600" y="1600200"/>
            <a:ext cx="792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a:extLst>
              <a:ext uri="{FF2B5EF4-FFF2-40B4-BE49-F238E27FC236}">
                <a16:creationId xmlns:a16="http://schemas.microsoft.com/office/drawing/2014/main" id="{5D99055C-F2AA-46B3-B04D-C89A1872B0AB}"/>
              </a:ext>
            </a:extLst>
          </p:cNvPr>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2BA3FB94-47DA-4980-88F3-D2CAF714FF25}" type="slidenum">
              <a:rPr lang="en-US" altLang="en-US" sz="900" smtClean="0">
                <a:solidFill>
                  <a:schemeClr val="bg1"/>
                </a:solidFill>
                <a:latin typeface="Trebuchet MS" panose="020B0703020202090204" pitchFamily="34" charset="0"/>
              </a:rPr>
              <a:pPr algn="r" eaLnBrk="1" hangingPunct="1">
                <a:defRPr/>
              </a:pPr>
              <a:t>‹#›</a:t>
            </a:fld>
            <a:endParaRPr lang="en-US" altLang="en-US" sz="900">
              <a:solidFill>
                <a:schemeClr val="bg1"/>
              </a:solidFill>
              <a:latin typeface="Trebuchet MS" panose="020B0703020202090204" pitchFamily="34" charset="0"/>
            </a:endParaRPr>
          </a:p>
        </p:txBody>
      </p:sp>
    </p:spTree>
  </p:cSld>
  <p:clrMap bg1="lt1" tx1="dk1" bg2="lt2" tx2="dk2" accent1="accent1" accent2="accent2" accent3="accent3" accent4="accent4" accent5="accent5" accent6="accent6" hlink="hlink" folHlink="folHlink"/>
  <p:sldLayoutIdLst>
    <p:sldLayoutId id="2147485575" r:id="rId1"/>
    <p:sldLayoutId id="2147485564" r:id="rId2"/>
    <p:sldLayoutId id="2147485576" r:id="rId3"/>
    <p:sldLayoutId id="2147485565" r:id="rId4"/>
    <p:sldLayoutId id="2147485566" r:id="rId5"/>
    <p:sldLayoutId id="2147485567" r:id="rId6"/>
    <p:sldLayoutId id="2147485577" r:id="rId7"/>
    <p:sldLayoutId id="2147485578" r:id="rId8"/>
    <p:sldLayoutId id="2147485579" r:id="rId9"/>
    <p:sldLayoutId id="2147485568" r:id="rId10"/>
    <p:sldLayoutId id="2147485569" r:id="rId11"/>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a:extLst>
              <a:ext uri="{FF2B5EF4-FFF2-40B4-BE49-F238E27FC236}">
                <a16:creationId xmlns:a16="http://schemas.microsoft.com/office/drawing/2014/main" id="{619CF2EB-CD92-4A71-9ECF-C4C093F6496C}"/>
              </a:ext>
            </a:extLst>
          </p:cNvPr>
          <p:cNvSpPr>
            <a:spLocks noGrp="1" noChangeArrowheads="1"/>
          </p:cNvSpPr>
          <p:nvPr>
            <p:ph type="title"/>
          </p:nvPr>
        </p:nvSpPr>
        <p:spPr>
          <a:xfrm>
            <a:off x="304800" y="3581400"/>
            <a:ext cx="8534400" cy="3200400"/>
          </a:xfrm>
        </p:spPr>
        <p:txBody>
          <a:bodyPr/>
          <a:lstStyle/>
          <a:p>
            <a:pPr eaLnBrk="1" hangingPunct="1">
              <a:lnSpc>
                <a:spcPct val="114000"/>
              </a:lnSpc>
              <a:spcBef>
                <a:spcPts val="600"/>
              </a:spcBef>
              <a:spcAft>
                <a:spcPts val="600"/>
              </a:spcAft>
            </a:pPr>
            <a:r>
              <a:rPr lang="en-US" altLang="en-US" sz="4000" dirty="0">
                <a:cs typeface="Arial" panose="020B0604020202020204" pitchFamily="34" charset="0"/>
              </a:rPr>
              <a:t>Volume of Reading to Build Knowledge</a:t>
            </a:r>
            <a:endParaRPr lang="en-US" altLang="en-US" sz="1200" dirty="0"/>
          </a:p>
        </p:txBody>
      </p:sp>
      <p:sp>
        <p:nvSpPr>
          <p:cNvPr id="15363" name="TextBox 3">
            <a:extLst>
              <a:ext uri="{FF2B5EF4-FFF2-40B4-BE49-F238E27FC236}">
                <a16:creationId xmlns:a16="http://schemas.microsoft.com/office/drawing/2014/main" id="{1C4B1D4B-8EAA-4C5B-B778-B1EDD62A3224}"/>
              </a:ext>
            </a:extLst>
          </p:cNvPr>
          <p:cNvSpPr txBox="1">
            <a:spLocks noChangeArrowheads="1"/>
          </p:cNvSpPr>
          <p:nvPr/>
        </p:nvSpPr>
        <p:spPr bwMode="auto">
          <a:xfrm>
            <a:off x="1752600" y="1397000"/>
            <a:ext cx="6477000" cy="554038"/>
          </a:xfrm>
          <a:prstGeom prst="rect">
            <a:avLst/>
          </a:prstGeom>
          <a:noFill/>
          <a:ln>
            <a:noFill/>
          </a:ln>
        </p:spPr>
        <p:txBody>
          <a:bodyP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defRPr/>
            </a:pPr>
            <a:r>
              <a:rPr lang="en-US" altLang="en-US" sz="3000" b="0" dirty="0">
                <a:solidFill>
                  <a:srgbClr val="000000"/>
                </a:solidFill>
                <a:latin typeface="+mj-lt"/>
                <a:ea typeface="Arial Unicode MS" pitchFamily="34" charset="-128"/>
              </a:rPr>
              <a:t>State-Based Curriculum Review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2">
            <a:extLst>
              <a:ext uri="{FF2B5EF4-FFF2-40B4-BE49-F238E27FC236}">
                <a16:creationId xmlns:a16="http://schemas.microsoft.com/office/drawing/2014/main" id="{3106D486-9CED-498C-B069-F81DF4A1B229}"/>
              </a:ext>
            </a:extLst>
          </p:cNvPr>
          <p:cNvSpPr>
            <a:spLocks noGrp="1" noChangeArrowheads="1"/>
          </p:cNvSpPr>
          <p:nvPr>
            <p:ph type="title"/>
          </p:nvPr>
        </p:nvSpPr>
        <p:spPr/>
        <p:txBody>
          <a:bodyPr/>
          <a:lstStyle/>
          <a:p>
            <a:r>
              <a:rPr lang="en-US" altLang="en-US" dirty="0"/>
              <a:t>Dimension 3: Content Criterion 1</a:t>
            </a:r>
          </a:p>
        </p:txBody>
      </p:sp>
      <p:sp>
        <p:nvSpPr>
          <p:cNvPr id="8193" name="Rectangle 3">
            <a:extLst>
              <a:ext uri="{FF2B5EF4-FFF2-40B4-BE49-F238E27FC236}">
                <a16:creationId xmlns:a16="http://schemas.microsoft.com/office/drawing/2014/main" id="{72732618-DBC3-40A8-B693-AB8B1D9254CF}"/>
              </a:ext>
            </a:extLst>
          </p:cNvPr>
          <p:cNvSpPr>
            <a:spLocks noGrp="1" noChangeArrowheads="1"/>
          </p:cNvSpPr>
          <p:nvPr>
            <p:ph type="body" idx="1"/>
          </p:nvPr>
        </p:nvSpPr>
        <p:spPr>
          <a:xfrm>
            <a:off x="381000" y="1524000"/>
            <a:ext cx="8305800" cy="4724400"/>
          </a:xfrm>
        </p:spPr>
        <p:txBody>
          <a:bodyPr/>
          <a:lstStyle/>
          <a:p>
            <a:pPr marL="0" indent="0">
              <a:buFont typeface="Wingdings" panose="05000000000000000000" pitchFamily="2" charset="2"/>
              <a:buNone/>
              <a:defRPr/>
            </a:pPr>
            <a:r>
              <a:rPr lang="en-US" dirty="0"/>
              <a:t>Curriculum provides high-quality auxiliary resources that build knowledge about the topics of central texts and are available at a variety of complexity levels.*</a:t>
            </a:r>
          </a:p>
          <a:p>
            <a:pPr marL="9525" indent="0">
              <a:spcAft>
                <a:spcPts val="600"/>
              </a:spcAft>
              <a:buFont typeface="Wingdings" panose="05000000000000000000" pitchFamily="2" charset="2"/>
              <a:buNone/>
              <a:defRPr/>
            </a:pPr>
            <a:endParaRPr lang="en-US" altLang="en-US" sz="1400" dirty="0"/>
          </a:p>
          <a:p>
            <a:pPr marL="9525" indent="0">
              <a:spcBef>
                <a:spcPts val="0"/>
              </a:spcBef>
              <a:buFont typeface="Wingdings" panose="05000000000000000000" pitchFamily="2" charset="2"/>
              <a:buNone/>
              <a:defRPr/>
            </a:pPr>
            <a:r>
              <a:rPr lang="en-US" altLang="en-US" b="1" dirty="0"/>
              <a:t>Ask Yourself:</a:t>
            </a:r>
            <a:endParaRPr lang="en-US" dirty="0"/>
          </a:p>
          <a:p>
            <a:pPr marL="457200" indent="-228600">
              <a:defRPr/>
            </a:pPr>
            <a:r>
              <a:rPr lang="en-US" i="1" dirty="0"/>
              <a:t>Is there a volume of texts or visual resources to build knowledge and vocabulary on the topic of the anchor text?</a:t>
            </a:r>
          </a:p>
          <a:p>
            <a:pPr marL="457200" indent="-228600">
              <a:defRPr/>
            </a:pPr>
            <a:r>
              <a:rPr lang="en-US" i="1" dirty="0"/>
              <a:t>Are these texts and resources accessible to students without teacher support?</a:t>
            </a:r>
          </a:p>
          <a:p>
            <a:pPr marL="9525" indent="0">
              <a:spcAft>
                <a:spcPts val="600"/>
              </a:spcAft>
              <a:buFont typeface="Wingdings" panose="05000000000000000000" pitchFamily="2" charset="2"/>
              <a:buNone/>
              <a:defRPr/>
            </a:pPr>
            <a:endParaRPr lang="en-US" altLang="en-US" sz="1400" dirty="0"/>
          </a:p>
          <a:p>
            <a:pPr marL="9525" indent="0">
              <a:spcBef>
                <a:spcPts val="0"/>
              </a:spcBef>
              <a:buFont typeface="Wingdings" panose="05000000000000000000" pitchFamily="2" charset="2"/>
              <a:buNone/>
              <a:defRPr/>
            </a:pPr>
            <a:endParaRPr lang="en-US" altLang="en-US" sz="2000" b="1" dirty="0"/>
          </a:p>
          <a:p>
            <a:pPr marL="0" indent="0">
              <a:buFont typeface="Wingdings" panose="05000000000000000000" pitchFamily="2" charset="2"/>
              <a:buNone/>
              <a:defRPr/>
            </a:pPr>
            <a:endParaRPr lang="en-US" altLang="en-US" dirty="0"/>
          </a:p>
          <a:p>
            <a:pPr>
              <a:defRPr/>
            </a:pPr>
            <a:endParaRPr lang="en-US" altLang="en-US" dirty="0"/>
          </a:p>
        </p:txBody>
      </p:sp>
      <p:cxnSp>
        <p:nvCxnSpPr>
          <p:cNvPr id="5" name="Straight Arrow Connector 4">
            <a:extLst>
              <a:ext uri="{FF2B5EF4-FFF2-40B4-BE49-F238E27FC236}">
                <a16:creationId xmlns:a16="http://schemas.microsoft.com/office/drawing/2014/main" id="{0970E54E-6C9E-6542-5C1B-DE565C0CABEA}"/>
              </a:ext>
              <a:ext uri="{C183D7F6-B498-43B3-948B-1728B52AA6E4}">
                <adec:decorative xmlns:adec="http://schemas.microsoft.com/office/drawing/2017/decorative" val="1"/>
              </a:ext>
            </a:extLst>
          </p:cNvPr>
          <p:cNvCxnSpPr>
            <a:cxnSpLocks/>
          </p:cNvCxnSpPr>
          <p:nvPr/>
        </p:nvCxnSpPr>
        <p:spPr bwMode="auto">
          <a:xfrm flipH="1">
            <a:off x="4038600" y="2362200"/>
            <a:ext cx="419100" cy="0"/>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2">
            <a:extLst>
              <a:ext uri="{FF2B5EF4-FFF2-40B4-BE49-F238E27FC236}">
                <a16:creationId xmlns:a16="http://schemas.microsoft.com/office/drawing/2014/main" id="{0330F4BA-668C-450D-809E-D06D4B177477}"/>
              </a:ext>
            </a:extLst>
          </p:cNvPr>
          <p:cNvSpPr>
            <a:spLocks noGrp="1" noChangeArrowheads="1"/>
          </p:cNvSpPr>
          <p:nvPr>
            <p:ph type="title"/>
          </p:nvPr>
        </p:nvSpPr>
        <p:spPr/>
        <p:txBody>
          <a:bodyPr/>
          <a:lstStyle/>
          <a:p>
            <a:r>
              <a:rPr lang="en-US" altLang="en-US" dirty="0"/>
              <a:t>Dimension 3: Content Criterion 2</a:t>
            </a:r>
          </a:p>
        </p:txBody>
      </p:sp>
      <p:sp>
        <p:nvSpPr>
          <p:cNvPr id="8193" name="Rectangle 3">
            <a:extLst>
              <a:ext uri="{FF2B5EF4-FFF2-40B4-BE49-F238E27FC236}">
                <a16:creationId xmlns:a16="http://schemas.microsoft.com/office/drawing/2014/main" id="{E561A615-81B5-42FD-B539-88FCE15A1D71}"/>
              </a:ext>
            </a:extLst>
          </p:cNvPr>
          <p:cNvSpPr>
            <a:spLocks noGrp="1" noChangeArrowheads="1"/>
          </p:cNvSpPr>
          <p:nvPr>
            <p:ph type="body" idx="1"/>
          </p:nvPr>
        </p:nvSpPr>
        <p:spPr/>
        <p:txBody>
          <a:bodyPr/>
          <a:lstStyle/>
          <a:p>
            <a:pPr marL="0" indent="0">
              <a:buFont typeface="Wingdings" panose="05000000000000000000" pitchFamily="2" charset="2"/>
              <a:buNone/>
              <a:defRPr/>
            </a:pPr>
            <a:r>
              <a:rPr lang="en-US" dirty="0"/>
              <a:t>Curriculum provides guidance for simple ways students can show what they are learning when they engage in a volume of reading. </a:t>
            </a:r>
          </a:p>
          <a:p>
            <a:pPr marL="0" indent="0">
              <a:buFont typeface="Wingdings" panose="05000000000000000000" pitchFamily="2" charset="2"/>
              <a:buNone/>
              <a:defRPr/>
            </a:pPr>
            <a:endParaRPr lang="en-US" sz="2000" b="1" dirty="0"/>
          </a:p>
          <a:p>
            <a:pPr marL="9525" indent="0">
              <a:spcBef>
                <a:spcPts val="1200"/>
              </a:spcBef>
              <a:spcAft>
                <a:spcPts val="600"/>
              </a:spcAft>
              <a:buFont typeface="Wingdings" panose="05000000000000000000" pitchFamily="2" charset="2"/>
              <a:buNone/>
              <a:defRPr/>
            </a:pPr>
            <a:r>
              <a:rPr lang="en-US" b="1" dirty="0"/>
              <a:t>Ask Yourself:</a:t>
            </a:r>
          </a:p>
          <a:p>
            <a:pPr lvl="1">
              <a:spcBef>
                <a:spcPts val="1200"/>
              </a:spcBef>
              <a:spcAft>
                <a:spcPts val="600"/>
              </a:spcAft>
              <a:defRPr/>
            </a:pPr>
            <a:r>
              <a:rPr lang="en-US" sz="2200" i="1" dirty="0"/>
              <a:t>Does the curriculum promote regular independent reading?</a:t>
            </a:r>
          </a:p>
          <a:p>
            <a:pPr lvl="1">
              <a:spcBef>
                <a:spcPts val="1200"/>
              </a:spcBef>
              <a:spcAft>
                <a:spcPts val="600"/>
              </a:spcAft>
              <a:defRPr/>
            </a:pPr>
            <a:r>
              <a:rPr lang="en-US" sz="2200" i="1" dirty="0"/>
              <a:t>Are there routines to keep students accountable to share what they are learning from the volume of reading they are doing?</a:t>
            </a:r>
          </a:p>
          <a:p>
            <a:pPr marL="0" indent="0">
              <a:buFont typeface="Wingdings" panose="05000000000000000000" pitchFamily="2" charset="2"/>
              <a:buNone/>
              <a:defRPr/>
            </a:pPr>
            <a:endParaRPr lang="en-US" sz="1400" i="1" dirty="0"/>
          </a:p>
          <a:p>
            <a:pPr marL="0" indent="0">
              <a:buFont typeface="Wingdings" panose="05000000000000000000" pitchFamily="2" charset="2"/>
              <a:buNone/>
              <a:defRPr/>
            </a:pPr>
            <a:endParaRPr lang="en-US" altLang="en-US" sz="1400" dirty="0"/>
          </a:p>
          <a:p>
            <a:pPr>
              <a:defRPr/>
            </a:pPr>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9">
            <a:extLst>
              <a:ext uri="{FF2B5EF4-FFF2-40B4-BE49-F238E27FC236}">
                <a16:creationId xmlns:a16="http://schemas.microsoft.com/office/drawing/2014/main" id="{64A7CD1B-F993-4F78-8D9E-5DFB1D9DD3BE}"/>
              </a:ext>
            </a:extLst>
          </p:cNvPr>
          <p:cNvSpPr>
            <a:spLocks noGrp="1" noChangeArrowheads="1"/>
          </p:cNvSpPr>
          <p:nvPr>
            <p:ph type="title"/>
          </p:nvPr>
        </p:nvSpPr>
        <p:spPr/>
        <p:txBody>
          <a:bodyPr/>
          <a:lstStyle/>
          <a:p>
            <a:r>
              <a:rPr lang="en-US" altLang="en-US"/>
              <a:t>Rating for Content Alignment</a:t>
            </a:r>
          </a:p>
        </p:txBody>
      </p:sp>
      <p:sp>
        <p:nvSpPr>
          <p:cNvPr id="25602" name="Content Placeholder 10">
            <a:extLst>
              <a:ext uri="{FF2B5EF4-FFF2-40B4-BE49-F238E27FC236}">
                <a16:creationId xmlns:a16="http://schemas.microsoft.com/office/drawing/2014/main" id="{E9CDB455-B522-417C-9995-7D5051F7A7B8}"/>
              </a:ext>
            </a:extLst>
          </p:cNvPr>
          <p:cNvSpPr>
            <a:spLocks noGrp="1" noChangeArrowheads="1"/>
          </p:cNvSpPr>
          <p:nvPr>
            <p:ph idx="1"/>
          </p:nvPr>
        </p:nvSpPr>
        <p:spPr>
          <a:xfrm>
            <a:off x="838200" y="1828800"/>
            <a:ext cx="7543800" cy="4419600"/>
          </a:xfrm>
        </p:spPr>
        <p:txBody>
          <a:bodyPr/>
          <a:lstStyle/>
          <a:p>
            <a:pPr marL="0" indent="0">
              <a:spcBef>
                <a:spcPts val="1200"/>
              </a:spcBef>
              <a:spcAft>
                <a:spcPts val="1200"/>
              </a:spcAft>
              <a:buFont typeface="Wingdings" panose="05000000000000000000" pitchFamily="2" charset="2"/>
              <a:buNone/>
            </a:pPr>
            <a:r>
              <a:rPr lang="en-US" altLang="en-US" b="1" dirty="0"/>
              <a:t>2 Points</a:t>
            </a:r>
            <a:r>
              <a:rPr lang="en-US" altLang="en-US" dirty="0"/>
              <a:t>: Most or all components of the content criteria are present. </a:t>
            </a:r>
          </a:p>
          <a:p>
            <a:pPr marL="0" indent="0">
              <a:spcBef>
                <a:spcPts val="1200"/>
              </a:spcBef>
              <a:spcAft>
                <a:spcPts val="1200"/>
              </a:spcAft>
              <a:buFont typeface="Wingdings" panose="05000000000000000000" pitchFamily="2" charset="2"/>
              <a:buNone/>
            </a:pPr>
            <a:r>
              <a:rPr lang="en-US" altLang="en-US" b="1" dirty="0"/>
              <a:t>1 Point</a:t>
            </a:r>
            <a:r>
              <a:rPr lang="en-US" altLang="en-US" dirty="0"/>
              <a:t>: Some components of the content criteria are present. </a:t>
            </a:r>
          </a:p>
          <a:p>
            <a:pPr marL="0" indent="0">
              <a:spcBef>
                <a:spcPts val="1200"/>
              </a:spcBef>
              <a:spcAft>
                <a:spcPts val="1200"/>
              </a:spcAft>
              <a:buFont typeface="Wingdings" panose="05000000000000000000" pitchFamily="2" charset="2"/>
              <a:buNone/>
            </a:pPr>
            <a:r>
              <a:rPr lang="en-US" altLang="en-US" b="1" dirty="0"/>
              <a:t>0 Points</a:t>
            </a:r>
            <a:r>
              <a:rPr lang="en-US" altLang="en-US" dirty="0"/>
              <a:t>: Few or no components of the content criteria are present.</a:t>
            </a:r>
          </a:p>
        </p:txBody>
      </p:sp>
      <p:cxnSp>
        <p:nvCxnSpPr>
          <p:cNvPr id="4" name="Straight Connector 3">
            <a:extLst>
              <a:ext uri="{FF2B5EF4-FFF2-40B4-BE49-F238E27FC236}">
                <a16:creationId xmlns:a16="http://schemas.microsoft.com/office/drawing/2014/main" id="{B82B072D-E6F4-1B9E-60F7-30B77BB2B232}"/>
              </a:ext>
              <a:ext uri="{C183D7F6-B498-43B3-948B-1728B52AA6E4}">
                <adec:decorative xmlns:adec="http://schemas.microsoft.com/office/drawing/2017/decorative" val="1"/>
              </a:ext>
            </a:extLst>
          </p:cNvPr>
          <p:cNvCxnSpPr>
            <a:cxnSpLocks/>
          </p:cNvCxnSpPr>
          <p:nvPr/>
        </p:nvCxnSpPr>
        <p:spPr bwMode="auto">
          <a:xfrm>
            <a:off x="2057400" y="3200400"/>
            <a:ext cx="674688"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 name="Straight Connector 4">
            <a:extLst>
              <a:ext uri="{FF2B5EF4-FFF2-40B4-BE49-F238E27FC236}">
                <a16:creationId xmlns:a16="http://schemas.microsoft.com/office/drawing/2014/main" id="{D6DC85E7-32BA-D6EC-00E7-AEE1BAEFA325}"/>
              </a:ext>
              <a:ext uri="{C183D7F6-B498-43B3-948B-1728B52AA6E4}">
                <adec:decorative xmlns:adec="http://schemas.microsoft.com/office/drawing/2017/decorative" val="1"/>
              </a:ext>
            </a:extLst>
          </p:cNvPr>
          <p:cNvCxnSpPr>
            <a:cxnSpLocks/>
          </p:cNvCxnSpPr>
          <p:nvPr/>
        </p:nvCxnSpPr>
        <p:spPr bwMode="auto">
          <a:xfrm>
            <a:off x="2133600" y="2209800"/>
            <a:ext cx="1446213"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6" name="Straight Connector 5">
            <a:extLst>
              <a:ext uri="{FF2B5EF4-FFF2-40B4-BE49-F238E27FC236}">
                <a16:creationId xmlns:a16="http://schemas.microsoft.com/office/drawing/2014/main" id="{B2872670-6675-C6B6-B0C4-3A42C5D38303}"/>
              </a:ext>
              <a:ext uri="{C183D7F6-B498-43B3-948B-1728B52AA6E4}">
                <adec:decorative xmlns:adec="http://schemas.microsoft.com/office/drawing/2017/decorative" val="1"/>
              </a:ext>
            </a:extLst>
          </p:cNvPr>
          <p:cNvCxnSpPr>
            <a:cxnSpLocks/>
          </p:cNvCxnSpPr>
          <p:nvPr/>
        </p:nvCxnSpPr>
        <p:spPr bwMode="auto">
          <a:xfrm>
            <a:off x="2209800" y="4191000"/>
            <a:ext cx="12192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9">
            <a:extLst>
              <a:ext uri="{FF2B5EF4-FFF2-40B4-BE49-F238E27FC236}">
                <a16:creationId xmlns:a16="http://schemas.microsoft.com/office/drawing/2014/main" id="{4D0BDEFE-5862-422A-B688-4A4C0374938D}"/>
              </a:ext>
            </a:extLst>
          </p:cNvPr>
          <p:cNvSpPr>
            <a:spLocks noGrp="1" noChangeArrowheads="1"/>
          </p:cNvSpPr>
          <p:nvPr>
            <p:ph type="title"/>
          </p:nvPr>
        </p:nvSpPr>
        <p:spPr/>
        <p:txBody>
          <a:bodyPr/>
          <a:lstStyle/>
          <a:p>
            <a:r>
              <a:rPr lang="en-US" altLang="en-US"/>
              <a:t>Breakout #1: 25 minutes</a:t>
            </a:r>
          </a:p>
        </p:txBody>
      </p:sp>
      <p:sp>
        <p:nvSpPr>
          <p:cNvPr id="10242" name="Content Placeholder 10">
            <a:extLst>
              <a:ext uri="{FF2B5EF4-FFF2-40B4-BE49-F238E27FC236}">
                <a16:creationId xmlns:a16="http://schemas.microsoft.com/office/drawing/2014/main" id="{902A45AD-0672-4A77-9BC1-5B2FF170705B}"/>
              </a:ext>
            </a:extLst>
          </p:cNvPr>
          <p:cNvSpPr>
            <a:spLocks noGrp="1" noChangeArrowheads="1"/>
          </p:cNvSpPr>
          <p:nvPr>
            <p:ph idx="1"/>
          </p:nvPr>
        </p:nvSpPr>
        <p:spPr>
          <a:xfrm>
            <a:off x="609600" y="1676400"/>
            <a:ext cx="7924800" cy="4419600"/>
          </a:xfrm>
        </p:spPr>
        <p:txBody>
          <a:bodyPr/>
          <a:lstStyle/>
          <a:p>
            <a:pPr marL="0" indent="0">
              <a:spcBef>
                <a:spcPts val="1200"/>
              </a:spcBef>
              <a:spcAft>
                <a:spcPts val="600"/>
              </a:spcAft>
              <a:buFont typeface="Wingdings" panose="05000000000000000000" pitchFamily="2" charset="2"/>
              <a:buNone/>
              <a:defRPr/>
            </a:pPr>
            <a:r>
              <a:rPr lang="en-US" dirty="0"/>
              <a:t>Your turn to work with your team:</a:t>
            </a:r>
          </a:p>
          <a:p>
            <a:pPr>
              <a:spcBef>
                <a:spcPts val="1200"/>
              </a:spcBef>
              <a:spcAft>
                <a:spcPts val="600"/>
              </a:spcAft>
              <a:defRPr/>
            </a:pPr>
            <a:r>
              <a:rPr lang="en-US" dirty="0"/>
              <a:t>Examine the evidence in the curriculum for each of these content criteria for Dimension 3.</a:t>
            </a:r>
          </a:p>
          <a:p>
            <a:pPr>
              <a:spcBef>
                <a:spcPts val="1200"/>
              </a:spcBef>
              <a:spcAft>
                <a:spcPts val="600"/>
              </a:spcAft>
              <a:defRPr/>
            </a:pPr>
            <a:r>
              <a:rPr lang="en-US" dirty="0"/>
              <a:t>Check the content criteria that are evident and cite in your notes where you found evidence.</a:t>
            </a:r>
          </a:p>
          <a:p>
            <a:pPr>
              <a:spcBef>
                <a:spcPts val="1200"/>
              </a:spcBef>
              <a:spcAft>
                <a:spcPts val="600"/>
              </a:spcAft>
              <a:buClr>
                <a:srgbClr val="376092"/>
              </a:buClr>
              <a:defRPr/>
            </a:pPr>
            <a:r>
              <a:rPr lang="en-US" altLang="en-US" dirty="0"/>
              <a:t>Discuss the evidence you found for all the content criteria with your team and work to agree on a rating for the </a:t>
            </a:r>
            <a:r>
              <a:rPr lang="en-US" altLang="ja-JP" dirty="0"/>
              <a:t>dimension.</a:t>
            </a:r>
          </a:p>
          <a:p>
            <a:pPr>
              <a:spcBef>
                <a:spcPts val="1200"/>
              </a:spcBef>
              <a:spcAft>
                <a:spcPts val="600"/>
              </a:spcAft>
              <a:defRPr/>
            </a:pPr>
            <a:r>
              <a:rPr lang="en-US" dirty="0"/>
              <a:t>When we reconvene, we will ask you to share comparisons of your rating, criteria checks, substantiations, and commentary.</a:t>
            </a:r>
            <a:endParaRPr lang="en-US" altLang="en-US" dirty="0">
              <a:cs typeface="Arial" panose="020B0604020202020204" pitchFamily="34" charset="0"/>
            </a:endParaRPr>
          </a:p>
          <a:p>
            <a:pPr>
              <a:spcBef>
                <a:spcPts val="600"/>
              </a:spcBef>
              <a:spcAft>
                <a:spcPts val="600"/>
              </a:spcAft>
              <a:buClr>
                <a:srgbClr val="376092"/>
              </a:buClr>
              <a:defRPr/>
            </a:pPr>
            <a:endParaRPr lang="en-US" altLang="en-US" dirty="0"/>
          </a:p>
        </p:txBody>
      </p:sp>
      <p:pic>
        <p:nvPicPr>
          <p:cNvPr id="27651" name="Graphic 5" descr="Customer review">
            <a:extLst>
              <a:ext uri="{FF2B5EF4-FFF2-40B4-BE49-F238E27FC236}">
                <a16:creationId xmlns:a16="http://schemas.microsoft.com/office/drawing/2014/main" id="{669081D6-D369-46BD-A8BD-466E03DD51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3016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9">
            <a:extLst>
              <a:ext uri="{FF2B5EF4-FFF2-40B4-BE49-F238E27FC236}">
                <a16:creationId xmlns:a16="http://schemas.microsoft.com/office/drawing/2014/main" id="{346C9DF6-07CF-4A53-A135-4321D048000A}"/>
              </a:ext>
            </a:extLst>
          </p:cNvPr>
          <p:cNvSpPr>
            <a:spLocks noGrp="1" noChangeArrowheads="1"/>
          </p:cNvSpPr>
          <p:nvPr>
            <p:ph type="title"/>
          </p:nvPr>
        </p:nvSpPr>
        <p:spPr/>
        <p:txBody>
          <a:bodyPr/>
          <a:lstStyle/>
          <a:p>
            <a:r>
              <a:rPr lang="en-US" altLang="en-US"/>
              <a:t>Breakout Materials</a:t>
            </a:r>
          </a:p>
        </p:txBody>
      </p:sp>
      <p:sp>
        <p:nvSpPr>
          <p:cNvPr id="29698" name="Content Placeholder 10">
            <a:extLst>
              <a:ext uri="{FF2B5EF4-FFF2-40B4-BE49-F238E27FC236}">
                <a16:creationId xmlns:a16="http://schemas.microsoft.com/office/drawing/2014/main" id="{E3CAC0CF-242F-4488-8CC6-56E769742973}"/>
              </a:ext>
            </a:extLst>
          </p:cNvPr>
          <p:cNvSpPr>
            <a:spLocks noGrp="1" noChangeArrowheads="1"/>
          </p:cNvSpPr>
          <p:nvPr>
            <p:ph idx="1"/>
          </p:nvPr>
        </p:nvSpPr>
        <p:spPr>
          <a:xfrm>
            <a:off x="609600" y="1905000"/>
            <a:ext cx="7924800" cy="4343400"/>
          </a:xfrm>
        </p:spPr>
        <p:txBody>
          <a:bodyPr/>
          <a:lstStyle/>
          <a:p>
            <a:r>
              <a:rPr lang="en-US" altLang="en-US" dirty="0"/>
              <a:t>Your copy of the Participant Workbook (p. 8)</a:t>
            </a:r>
          </a:p>
          <a:p>
            <a:r>
              <a:rPr lang="en-US" altLang="en-US" dirty="0"/>
              <a:t>Curriculum: EL Education </a:t>
            </a:r>
          </a:p>
          <a:p>
            <a:r>
              <a:rPr lang="en-US" altLang="en-US" dirty="0"/>
              <a:t>Resources:</a:t>
            </a:r>
          </a:p>
          <a:p>
            <a:pPr lvl="1"/>
            <a:r>
              <a:rPr lang="en-US" altLang="en-US" sz="2200" dirty="0">
                <a:cs typeface="MS PGothic" panose="020B0600070205080204" pitchFamily="34" charset="-128"/>
              </a:rPr>
              <a:t>Teacher Support Materials</a:t>
            </a:r>
          </a:p>
          <a:p>
            <a:pPr lvl="1"/>
            <a:r>
              <a:rPr lang="en-US" altLang="en-US" sz="2200" dirty="0">
                <a:cs typeface="MS PGothic" panose="020B0600070205080204" pitchFamily="34" charset="-128"/>
              </a:rPr>
              <a:t>Teacher Guide </a:t>
            </a:r>
          </a:p>
          <a:p>
            <a:pPr lvl="1"/>
            <a:endParaRPr lang="en-US" altLang="en-US" sz="2200" dirty="0">
              <a:cs typeface="MS PGothic" panose="020B0600070205080204" pitchFamily="34" charset="-128"/>
            </a:endParaRPr>
          </a:p>
          <a:p>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Placeholder 4">
            <a:extLst>
              <a:ext uri="{FF2B5EF4-FFF2-40B4-BE49-F238E27FC236}">
                <a16:creationId xmlns:a16="http://schemas.microsoft.com/office/drawing/2014/main" id="{A2B2FFB1-EC93-4C54-AD17-CF3034CFB469}"/>
              </a:ext>
            </a:extLst>
          </p:cNvPr>
          <p:cNvSpPr>
            <a:spLocks noGrp="1" noChangeArrowheads="1"/>
          </p:cNvSpPr>
          <p:nvPr>
            <p:ph type="title" idx="4294967295"/>
          </p:nvPr>
        </p:nvSpPr>
        <p:spPr bwMode="auto">
          <a:xfrm>
            <a:off x="722313" y="2133600"/>
            <a:ext cx="7812087" cy="15001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 Back!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75220D9D-F1F0-4B7F-932B-A5A9AB5E5E78}"/>
              </a:ext>
            </a:extLst>
          </p:cNvPr>
          <p:cNvSpPr>
            <a:spLocks noGrp="1" noChangeArrowheads="1"/>
          </p:cNvSpPr>
          <p:nvPr>
            <p:ph type="title"/>
          </p:nvPr>
        </p:nvSpPr>
        <p:spPr/>
        <p:txBody>
          <a:bodyPr/>
          <a:lstStyle/>
          <a:p>
            <a:r>
              <a:rPr lang="en-US" altLang="en-US"/>
              <a:t>Let’s Hear From You!</a:t>
            </a:r>
          </a:p>
        </p:txBody>
      </p:sp>
      <p:sp>
        <p:nvSpPr>
          <p:cNvPr id="3" name="Content Placeholder 2">
            <a:extLst>
              <a:ext uri="{FF2B5EF4-FFF2-40B4-BE49-F238E27FC236}">
                <a16:creationId xmlns:a16="http://schemas.microsoft.com/office/drawing/2014/main" id="{7C5695BC-0E64-44F0-AB7E-0D93D2E411F1}"/>
              </a:ext>
            </a:extLst>
          </p:cNvPr>
          <p:cNvSpPr>
            <a:spLocks noGrp="1"/>
          </p:cNvSpPr>
          <p:nvPr>
            <p:ph idx="1"/>
          </p:nvPr>
        </p:nvSpPr>
        <p:spPr>
          <a:xfrm>
            <a:off x="309563" y="1489075"/>
            <a:ext cx="8529637" cy="5029200"/>
          </a:xfrm>
        </p:spPr>
        <p:txBody>
          <a:bodyPr/>
          <a:lstStyle/>
          <a:p>
            <a:pPr marL="0" indent="0">
              <a:buFont typeface="Wingdings" panose="05000000000000000000" pitchFamily="2" charset="2"/>
              <a:buNone/>
              <a:defRPr/>
            </a:pPr>
            <a:endParaRPr lang="en-US" dirty="0"/>
          </a:p>
          <a:p>
            <a:pPr>
              <a:spcBef>
                <a:spcPts val="600"/>
              </a:spcBef>
              <a:spcAft>
                <a:spcPts val="600"/>
              </a:spcAft>
              <a:defRPr/>
            </a:pPr>
            <a:r>
              <a:rPr lang="en-US" dirty="0"/>
              <a:t>POLL: What is your rating for </a:t>
            </a:r>
            <a:r>
              <a:rPr lang="en-US" b="1" dirty="0"/>
              <a:t>Dimension 3 Content Alignment</a:t>
            </a:r>
            <a:r>
              <a:rPr lang="en-US" dirty="0"/>
              <a:t>?</a:t>
            </a:r>
          </a:p>
          <a:p>
            <a:pPr marL="817563" lvl="1" indent="-409575">
              <a:spcBef>
                <a:spcPts val="1128"/>
              </a:spcBef>
              <a:spcAft>
                <a:spcPts val="600"/>
              </a:spcAft>
              <a:buFont typeface="Wingdings" panose="05000000000000000000" pitchFamily="2" charset="2"/>
              <a:buNone/>
              <a:defRPr/>
            </a:pPr>
            <a:r>
              <a:rPr lang="en-US" sz="2200" dirty="0"/>
              <a:t>O	2 points: Most or all components of the content criteria are present.</a:t>
            </a:r>
          </a:p>
          <a:p>
            <a:pPr marL="817563" lvl="1" indent="-409575">
              <a:spcBef>
                <a:spcPts val="1128"/>
              </a:spcBef>
              <a:spcAft>
                <a:spcPts val="600"/>
              </a:spcAft>
              <a:buFont typeface="Wingdings" panose="05000000000000000000" pitchFamily="2" charset="2"/>
              <a:buNone/>
              <a:defRPr/>
            </a:pPr>
            <a:r>
              <a:rPr lang="en-US" sz="2200" dirty="0"/>
              <a:t>O	1 point: Some components of the content criteria are present.</a:t>
            </a:r>
          </a:p>
          <a:p>
            <a:pPr marL="817563" lvl="1" indent="-409575">
              <a:spcBef>
                <a:spcPts val="1128"/>
              </a:spcBef>
              <a:spcAft>
                <a:spcPts val="600"/>
              </a:spcAft>
              <a:buFont typeface="Wingdings" panose="05000000000000000000" pitchFamily="2" charset="2"/>
              <a:buNone/>
              <a:defRPr/>
            </a:pPr>
            <a:r>
              <a:rPr lang="en-US" sz="2200" dirty="0"/>
              <a:t>O 	0 points: Few or no components of the content criteria are present.</a:t>
            </a:r>
          </a:p>
          <a:p>
            <a:pPr marL="346075" lvl="1" indent="0">
              <a:buFont typeface="Wingdings" panose="05000000000000000000" pitchFamily="2" charset="2"/>
              <a:buNone/>
              <a:defRPr/>
            </a:pPr>
            <a:endParaRPr lang="en-US" sz="2200" dirty="0"/>
          </a:p>
          <a:p>
            <a:pPr marL="14288" lvl="1" indent="0">
              <a:buFont typeface="Wingdings" panose="05000000000000000000" pitchFamily="2" charset="2"/>
              <a:buNone/>
              <a:defRPr/>
            </a:pPr>
            <a:endParaRPr lang="en-US" sz="2200" dirty="0"/>
          </a:p>
        </p:txBody>
      </p:sp>
      <p:pic>
        <p:nvPicPr>
          <p:cNvPr id="33795" name="Picture 4">
            <a:extLst>
              <a:ext uri="{FF2B5EF4-FFF2-40B4-BE49-F238E27FC236}">
                <a16:creationId xmlns:a16="http://schemas.microsoft.com/office/drawing/2014/main" id="{F5D28ACF-7E3A-4CF4-813C-166AE189667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9025" y="304800"/>
            <a:ext cx="9429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A5526AD2-724B-4516-BD34-D8B8F5C0F5AD}"/>
              </a:ext>
              <a:ext uri="{C183D7F6-B498-43B3-948B-1728B52AA6E4}">
                <adec:decorative xmlns:adec="http://schemas.microsoft.com/office/drawing/2017/decorative" val="1"/>
              </a:ext>
            </a:extLst>
          </p:cNvPr>
          <p:cNvCxnSpPr>
            <a:cxnSpLocks/>
          </p:cNvCxnSpPr>
          <p:nvPr/>
        </p:nvCxnSpPr>
        <p:spPr bwMode="auto">
          <a:xfrm>
            <a:off x="2292350" y="3746500"/>
            <a:ext cx="674688"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id="{9862474C-2770-4FC3-A45B-73821B2A6C0D}"/>
              </a:ext>
              <a:ext uri="{C183D7F6-B498-43B3-948B-1728B52AA6E4}">
                <adec:decorative xmlns:adec="http://schemas.microsoft.com/office/drawing/2017/decorative" val="1"/>
              </a:ext>
            </a:extLst>
          </p:cNvPr>
          <p:cNvCxnSpPr>
            <a:cxnSpLocks/>
          </p:cNvCxnSpPr>
          <p:nvPr/>
        </p:nvCxnSpPr>
        <p:spPr bwMode="auto">
          <a:xfrm>
            <a:off x="2292350" y="2819400"/>
            <a:ext cx="1446213"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id="{3499F638-610F-4BB6-B37E-DB3A5FF6C8D1}"/>
              </a:ext>
              <a:ext uri="{C183D7F6-B498-43B3-948B-1728B52AA6E4}">
                <adec:decorative xmlns:adec="http://schemas.microsoft.com/office/drawing/2017/decorative" val="1"/>
              </a:ext>
            </a:extLst>
          </p:cNvPr>
          <p:cNvCxnSpPr>
            <a:cxnSpLocks/>
          </p:cNvCxnSpPr>
          <p:nvPr/>
        </p:nvCxnSpPr>
        <p:spPr bwMode="auto">
          <a:xfrm>
            <a:off x="2386013" y="4572000"/>
            <a:ext cx="12192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9">
            <a:extLst>
              <a:ext uri="{FF2B5EF4-FFF2-40B4-BE49-F238E27FC236}">
                <a16:creationId xmlns:a16="http://schemas.microsoft.com/office/drawing/2014/main" id="{AB69FF38-6EB5-4CE2-8119-276342858976}"/>
              </a:ext>
            </a:extLst>
          </p:cNvPr>
          <p:cNvSpPr>
            <a:spLocks noGrp="1" noChangeArrowheads="1"/>
          </p:cNvSpPr>
          <p:nvPr>
            <p:ph type="title"/>
          </p:nvPr>
        </p:nvSpPr>
        <p:spPr>
          <a:xfrm>
            <a:off x="1295400" y="304800"/>
            <a:ext cx="6324600" cy="914400"/>
          </a:xfrm>
        </p:spPr>
        <p:txBody>
          <a:bodyPr/>
          <a:lstStyle/>
          <a:p>
            <a:r>
              <a:rPr lang="en-US" altLang="en-US"/>
              <a:t>Let’s Hear From You!</a:t>
            </a:r>
          </a:p>
        </p:txBody>
      </p:sp>
      <p:sp>
        <p:nvSpPr>
          <p:cNvPr id="11" name="Content Placeholder 10">
            <a:extLst>
              <a:ext uri="{FF2B5EF4-FFF2-40B4-BE49-F238E27FC236}">
                <a16:creationId xmlns:a16="http://schemas.microsoft.com/office/drawing/2014/main" id="{51E940AC-3A62-4D5C-B4E7-E58D9FFC70F2}"/>
              </a:ext>
            </a:extLst>
          </p:cNvPr>
          <p:cNvSpPr>
            <a:spLocks noGrp="1"/>
          </p:cNvSpPr>
          <p:nvPr>
            <p:ph idx="1"/>
          </p:nvPr>
        </p:nvSpPr>
        <p:spPr/>
        <p:txBody>
          <a:bodyPr/>
          <a:lstStyle/>
          <a:p>
            <a:pPr>
              <a:spcBef>
                <a:spcPts val="1200"/>
              </a:spcBef>
              <a:spcAft>
                <a:spcPts val="600"/>
              </a:spcAft>
              <a:defRPr/>
            </a:pPr>
            <a:r>
              <a:rPr lang="en-US" altLang="en-US" dirty="0"/>
              <a:t>POLL: Did you check (as present) the same criteria as in the Example Workbook? </a:t>
            </a:r>
          </a:p>
          <a:p>
            <a:pPr marL="336550" lvl="1" indent="0">
              <a:spcBef>
                <a:spcPts val="1128"/>
              </a:spcBef>
              <a:spcAft>
                <a:spcPts val="600"/>
              </a:spcAft>
              <a:buFont typeface="Wingdings" panose="05000000000000000000" pitchFamily="2" charset="2"/>
              <a:buNone/>
              <a:defRPr/>
            </a:pPr>
            <a:r>
              <a:rPr lang="en-US" sz="2200" dirty="0"/>
              <a:t>O  Yes, we checked the same criteria as the example.</a:t>
            </a:r>
          </a:p>
          <a:p>
            <a:pPr marL="687388" lvl="1" indent="-344488">
              <a:spcBef>
                <a:spcPts val="1128"/>
              </a:spcBef>
              <a:spcAft>
                <a:spcPts val="600"/>
              </a:spcAft>
              <a:buFont typeface="Wingdings" panose="05000000000000000000" pitchFamily="2" charset="2"/>
              <a:buNone/>
              <a:defRPr/>
            </a:pPr>
            <a:r>
              <a:rPr lang="en-US" sz="2200" dirty="0"/>
              <a:t>O  No, we checked one or more criteria differently than the example.</a:t>
            </a:r>
          </a:p>
          <a:p>
            <a:pPr marL="0" indent="0" algn="ctr">
              <a:buFont typeface="Wingdings" panose="05000000000000000000" pitchFamily="2" charset="2"/>
              <a:buNone/>
              <a:defRPr/>
            </a:pPr>
            <a:endParaRPr lang="en-US" sz="2000" dirty="0">
              <a:solidFill>
                <a:srgbClr val="C00000"/>
              </a:solidFill>
            </a:endParaRPr>
          </a:p>
          <a:p>
            <a:pPr marL="0" indent="0" algn="ctr">
              <a:buFont typeface="Wingdings" panose="05000000000000000000" pitchFamily="2" charset="2"/>
              <a:buNone/>
              <a:defRPr/>
            </a:pPr>
            <a:endParaRPr lang="en-US" sz="2000" dirty="0">
              <a:solidFill>
                <a:srgbClr val="C00000"/>
              </a:solidFill>
            </a:endParaRPr>
          </a:p>
          <a:p>
            <a:pPr marL="0" indent="0">
              <a:buFont typeface="Wingdings" panose="05000000000000000000" pitchFamily="2" charset="2"/>
              <a:buNone/>
              <a:defRPr/>
            </a:pPr>
            <a:endParaRPr lang="en-US" dirty="0"/>
          </a:p>
          <a:p>
            <a:pPr>
              <a:spcBef>
                <a:spcPts val="1200"/>
              </a:spcBef>
              <a:spcAft>
                <a:spcPts val="600"/>
              </a:spcAft>
              <a:defRPr/>
            </a:pPr>
            <a:endParaRPr lang="en-US" altLang="en-US" sz="2400" dirty="0"/>
          </a:p>
          <a:p>
            <a:pPr marL="0" indent="0">
              <a:spcBef>
                <a:spcPts val="1200"/>
              </a:spcBef>
              <a:spcAft>
                <a:spcPts val="600"/>
              </a:spcAft>
              <a:buFont typeface="Wingdings" panose="05000000000000000000" pitchFamily="2" charset="2"/>
              <a:buNone/>
              <a:defRPr/>
            </a:pPr>
            <a:endParaRPr lang="en-US" altLang="en-US" dirty="0"/>
          </a:p>
          <a:p>
            <a:pPr marL="9525" indent="0">
              <a:spcBef>
                <a:spcPts val="1200"/>
              </a:spcBef>
              <a:spcAft>
                <a:spcPts val="600"/>
              </a:spcAft>
              <a:buFont typeface="Wingdings" panose="05000000000000000000" pitchFamily="2" charset="2"/>
              <a:buNone/>
              <a:defRPr/>
            </a:pPr>
            <a:endParaRPr lang="en-US" dirty="0"/>
          </a:p>
          <a:p>
            <a:pPr>
              <a:defRPr/>
            </a:pPr>
            <a:endParaRPr lang="en-US" dirty="0"/>
          </a:p>
        </p:txBody>
      </p:sp>
      <p:pic>
        <p:nvPicPr>
          <p:cNvPr id="35843" name="Picture 4">
            <a:extLst>
              <a:ext uri="{FF2B5EF4-FFF2-40B4-BE49-F238E27FC236}">
                <a16:creationId xmlns:a16="http://schemas.microsoft.com/office/drawing/2014/main" id="{BEDC6100-4D23-4C54-91C5-FF3F2E5AEAA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9025" y="304800"/>
            <a:ext cx="9429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9">
            <a:extLst>
              <a:ext uri="{FF2B5EF4-FFF2-40B4-BE49-F238E27FC236}">
                <a16:creationId xmlns:a16="http://schemas.microsoft.com/office/drawing/2014/main" id="{92624DA0-894C-4F8B-890D-68DEF9D38143}"/>
              </a:ext>
            </a:extLst>
          </p:cNvPr>
          <p:cNvSpPr>
            <a:spLocks noGrp="1" noChangeArrowheads="1"/>
          </p:cNvSpPr>
          <p:nvPr>
            <p:ph type="title"/>
          </p:nvPr>
        </p:nvSpPr>
        <p:spPr>
          <a:xfrm>
            <a:off x="1295400" y="304800"/>
            <a:ext cx="6324600" cy="914400"/>
          </a:xfrm>
        </p:spPr>
        <p:txBody>
          <a:bodyPr/>
          <a:lstStyle/>
          <a:p>
            <a:r>
              <a:rPr lang="en-US" altLang="en-US"/>
              <a:t>Let’s Discuss!</a:t>
            </a:r>
          </a:p>
        </p:txBody>
      </p:sp>
      <p:sp>
        <p:nvSpPr>
          <p:cNvPr id="11" name="Content Placeholder 10">
            <a:extLst>
              <a:ext uri="{FF2B5EF4-FFF2-40B4-BE49-F238E27FC236}">
                <a16:creationId xmlns:a16="http://schemas.microsoft.com/office/drawing/2014/main" id="{169D43B0-7A9F-4AF9-A076-B8E118A7EA8F}"/>
              </a:ext>
            </a:extLst>
          </p:cNvPr>
          <p:cNvSpPr>
            <a:spLocks noGrp="1"/>
          </p:cNvSpPr>
          <p:nvPr>
            <p:ph idx="1"/>
          </p:nvPr>
        </p:nvSpPr>
        <p:spPr/>
        <p:txBody>
          <a:bodyPr/>
          <a:lstStyle/>
          <a:p>
            <a:pPr marL="20638" lvl="1" indent="0">
              <a:spcBef>
                <a:spcPts val="1200"/>
              </a:spcBef>
              <a:spcAft>
                <a:spcPts val="600"/>
              </a:spcAft>
              <a:buClr>
                <a:srgbClr val="C00000"/>
              </a:buClr>
              <a:buFont typeface="Wingdings" panose="05000000000000000000" pitchFamily="2" charset="2"/>
              <a:buNone/>
              <a:defRPr/>
            </a:pPr>
            <a:r>
              <a:rPr lang="en-US" altLang="en-US" sz="2200" dirty="0"/>
              <a:t>Let’s take 5 minutes to review the Example Workbook that contains the substantiations for the content criteria.</a:t>
            </a:r>
            <a:endParaRPr lang="en-US" altLang="en-US" sz="2200" i="1" dirty="0"/>
          </a:p>
          <a:p>
            <a:pPr marL="20638" lvl="1" indent="0">
              <a:spcBef>
                <a:spcPts val="1200"/>
              </a:spcBef>
              <a:spcAft>
                <a:spcPts val="600"/>
              </a:spcAft>
              <a:buClr>
                <a:srgbClr val="C00000"/>
              </a:buClr>
              <a:buFont typeface="Wingdings" panose="05000000000000000000" pitchFamily="2" charset="2"/>
              <a:buNone/>
              <a:defRPr/>
            </a:pPr>
            <a:r>
              <a:rPr lang="en-US" altLang="en-US" sz="2200" dirty="0"/>
              <a:t>Then in the group chat, share your answer to this question:</a:t>
            </a:r>
          </a:p>
          <a:p>
            <a:pPr marL="762000" lvl="1" indent="-508000">
              <a:spcBef>
                <a:spcPts val="1200"/>
              </a:spcBef>
              <a:spcAft>
                <a:spcPts val="600"/>
              </a:spcAft>
              <a:buClr>
                <a:srgbClr val="C00000"/>
              </a:buClr>
              <a:buFont typeface="Wingdings" panose="05000000000000000000" pitchFamily="2" charset="2"/>
              <a:buChar char="Ø"/>
              <a:defRPr/>
            </a:pPr>
            <a:r>
              <a:rPr lang="en-US" altLang="en-US" sz="2200" i="1" dirty="0">
                <a:cs typeface="MS PGothic" panose="020B0600070205080204" pitchFamily="34" charset="-128"/>
              </a:rPr>
              <a:t>CHAT: How do your substantiations compare to the example? </a:t>
            </a:r>
          </a:p>
          <a:p>
            <a:pPr marL="63500" lvl="1" indent="0">
              <a:spcBef>
                <a:spcPts val="1200"/>
              </a:spcBef>
              <a:spcAft>
                <a:spcPts val="600"/>
              </a:spcAft>
              <a:buClr>
                <a:srgbClr val="C00000"/>
              </a:buClr>
              <a:buFont typeface="Wingdings" panose="05000000000000000000" pitchFamily="2" charset="2"/>
              <a:buNone/>
              <a:defRPr/>
            </a:pPr>
            <a:endParaRPr lang="en-US" sz="2200" dirty="0"/>
          </a:p>
          <a:p>
            <a:pPr marL="63500" lvl="1" indent="0">
              <a:spcBef>
                <a:spcPts val="1200"/>
              </a:spcBef>
              <a:spcAft>
                <a:spcPts val="600"/>
              </a:spcAft>
              <a:buClr>
                <a:srgbClr val="C00000"/>
              </a:buClr>
              <a:buFont typeface="Wingdings" panose="05000000000000000000" pitchFamily="2" charset="2"/>
              <a:buNone/>
              <a:defRPr/>
            </a:pPr>
            <a:r>
              <a:rPr lang="en-US" sz="2200" dirty="0"/>
              <a:t>Now let’s hear from a couple of teams about the evidence they found and noted in their Summary Comments.</a:t>
            </a:r>
          </a:p>
          <a:p>
            <a:pPr marL="63500" lvl="1" indent="0">
              <a:spcBef>
                <a:spcPts val="1200"/>
              </a:spcBef>
              <a:spcAft>
                <a:spcPts val="600"/>
              </a:spcAft>
              <a:buClr>
                <a:srgbClr val="C00000"/>
              </a:buClr>
              <a:buFont typeface="Wingdings" panose="05000000000000000000" pitchFamily="2" charset="2"/>
              <a:buNone/>
              <a:defRPr/>
            </a:pPr>
            <a:endParaRPr lang="en-US" sz="2200" dirty="0">
              <a:solidFill>
                <a:srgbClr val="FF0000"/>
              </a:solidFill>
            </a:endParaRPr>
          </a:p>
          <a:p>
            <a:pPr marL="63500" lvl="1" indent="0">
              <a:spcBef>
                <a:spcPts val="1200"/>
              </a:spcBef>
              <a:spcAft>
                <a:spcPts val="600"/>
              </a:spcAft>
              <a:buClr>
                <a:srgbClr val="C00000"/>
              </a:buClr>
              <a:buFont typeface="Wingdings" panose="05000000000000000000" pitchFamily="2" charset="2"/>
              <a:buNone/>
              <a:defRPr/>
            </a:pPr>
            <a:endParaRPr lang="en-US" dirty="0"/>
          </a:p>
          <a:p>
            <a:pPr marL="0" indent="0">
              <a:spcBef>
                <a:spcPts val="1200"/>
              </a:spcBef>
              <a:spcAft>
                <a:spcPts val="600"/>
              </a:spcAft>
              <a:buFont typeface="Wingdings" panose="05000000000000000000" pitchFamily="2" charset="2"/>
              <a:buNone/>
              <a:defRPr/>
            </a:pPr>
            <a:endParaRPr lang="en-US" altLang="en-US" dirty="0"/>
          </a:p>
          <a:p>
            <a:pPr marL="9525" indent="0">
              <a:spcBef>
                <a:spcPts val="1200"/>
              </a:spcBef>
              <a:spcAft>
                <a:spcPts val="600"/>
              </a:spcAft>
              <a:buFont typeface="Wingdings" panose="05000000000000000000" pitchFamily="2" charset="2"/>
              <a:buNone/>
              <a:defRPr/>
            </a:pPr>
            <a:endParaRPr lang="en-US" dirty="0"/>
          </a:p>
          <a:p>
            <a:pPr>
              <a:defRPr/>
            </a:pPr>
            <a:endParaRPr lang="en-US" dirty="0"/>
          </a:p>
        </p:txBody>
      </p:sp>
      <p:pic>
        <p:nvPicPr>
          <p:cNvPr id="37891" name="Picture 2">
            <a:extLst>
              <a:ext uri="{FF2B5EF4-FFF2-40B4-BE49-F238E27FC236}">
                <a16:creationId xmlns:a16="http://schemas.microsoft.com/office/drawing/2014/main" id="{133AD51C-F949-481D-87ED-DAE45F77968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931" t="25130" r="26552" b="25130"/>
          <a:stretch>
            <a:fillRect/>
          </a:stretch>
        </p:blipFill>
        <p:spPr bwMode="auto">
          <a:xfrm>
            <a:off x="7848600" y="304800"/>
            <a:ext cx="8715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2">
            <a:extLst>
              <a:ext uri="{FF2B5EF4-FFF2-40B4-BE49-F238E27FC236}">
                <a16:creationId xmlns:a16="http://schemas.microsoft.com/office/drawing/2014/main" id="{7735B595-6EFC-4041-8DB0-355B5FD2F1E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575" y="419100"/>
            <a:ext cx="781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Placeholder 4">
            <a:extLst>
              <a:ext uri="{FF2B5EF4-FFF2-40B4-BE49-F238E27FC236}">
                <a16:creationId xmlns:a16="http://schemas.microsoft.com/office/drawing/2014/main" id="{4AF52C62-7314-4540-842C-E04D246E961D}"/>
              </a:ext>
            </a:extLst>
          </p:cNvPr>
          <p:cNvSpPr>
            <a:spLocks noGrp="1" noChangeArrowheads="1"/>
          </p:cNvSpPr>
          <p:nvPr>
            <p:ph type="title" idx="4294967295"/>
          </p:nvPr>
        </p:nvSpPr>
        <p:spPr bwMode="auto">
          <a:xfrm>
            <a:off x="0" y="2133600"/>
            <a:ext cx="9144000" cy="15001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EL Support Criteria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a:extLst>
              <a:ext uri="{FF2B5EF4-FFF2-40B4-BE49-F238E27FC236}">
                <a16:creationId xmlns:a16="http://schemas.microsoft.com/office/drawing/2014/main" id="{360C00FC-1DA1-44B4-896D-AA137CB7F272}"/>
              </a:ext>
            </a:extLst>
          </p:cNvPr>
          <p:cNvSpPr>
            <a:spLocks noGrp="1" noChangeArrowheads="1"/>
          </p:cNvSpPr>
          <p:nvPr>
            <p:ph type="title" idx="4294967295"/>
          </p:nvPr>
        </p:nvSpPr>
        <p:spPr bwMode="auto">
          <a:xfrm>
            <a:off x="609600" y="1600200"/>
            <a:ext cx="7924800" cy="4648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t" anchorCtr="0" forceAA="0" compatLnSpc="1">
            <a:prstTxWarp prst="textNoShape">
              <a:avLst/>
            </a:prstTxWarp>
            <a:noAutofit/>
          </a:bodyPr>
          <a:lstStyle/>
          <a:p>
            <a:pPr marL="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endParaRPr kumimoji="0" lang="en-US" altLang="en-US" sz="22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a:p>
            <a:pPr marL="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endParaRPr kumimoji="0" lang="en-US" altLang="en-US" sz="22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 back!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9">
            <a:extLst>
              <a:ext uri="{FF2B5EF4-FFF2-40B4-BE49-F238E27FC236}">
                <a16:creationId xmlns:a16="http://schemas.microsoft.com/office/drawing/2014/main" id="{1CEE2D38-6CFF-4886-9ED4-790B31D8D2CC}"/>
              </a:ext>
            </a:extLst>
          </p:cNvPr>
          <p:cNvSpPr>
            <a:spLocks noGrp="1" noChangeArrowheads="1"/>
          </p:cNvSpPr>
          <p:nvPr>
            <p:ph type="title"/>
          </p:nvPr>
        </p:nvSpPr>
        <p:spPr/>
        <p:txBody>
          <a:bodyPr/>
          <a:lstStyle/>
          <a:p>
            <a:r>
              <a:rPr lang="en-US" altLang="en-US"/>
              <a:t>Let’s Chat!</a:t>
            </a:r>
          </a:p>
        </p:txBody>
      </p:sp>
      <p:sp>
        <p:nvSpPr>
          <p:cNvPr id="36866" name="Content Placeholder 10">
            <a:extLst>
              <a:ext uri="{FF2B5EF4-FFF2-40B4-BE49-F238E27FC236}">
                <a16:creationId xmlns:a16="http://schemas.microsoft.com/office/drawing/2014/main" id="{9409D524-F896-4E7A-AC42-0A0C827CB899}"/>
              </a:ext>
            </a:extLst>
          </p:cNvPr>
          <p:cNvSpPr>
            <a:spLocks noGrp="1" noChangeArrowheads="1"/>
          </p:cNvSpPr>
          <p:nvPr>
            <p:ph idx="1"/>
          </p:nvPr>
        </p:nvSpPr>
        <p:spPr/>
        <p:txBody>
          <a:bodyPr/>
          <a:lstStyle/>
          <a:p>
            <a:pPr marL="0" indent="0">
              <a:spcBef>
                <a:spcPts val="1200"/>
              </a:spcBef>
              <a:spcAft>
                <a:spcPts val="1200"/>
              </a:spcAft>
              <a:buNone/>
              <a:defRPr/>
            </a:pPr>
            <a:r>
              <a:rPr lang="en-US" altLang="en-US" dirty="0"/>
              <a:t>In the group chat, share your answer to this question: </a:t>
            </a:r>
          </a:p>
          <a:p>
            <a:pPr marL="914400" lvl="1" indent="-457200">
              <a:spcBef>
                <a:spcPts val="1200"/>
              </a:spcBef>
              <a:spcAft>
                <a:spcPts val="1200"/>
              </a:spcAft>
              <a:buClr>
                <a:srgbClr val="FF0000"/>
              </a:buClr>
              <a:buFont typeface="Wingdings" panose="05000000000000000000" pitchFamily="2" charset="2"/>
              <a:buChar char="Ø"/>
              <a:defRPr/>
            </a:pPr>
            <a:r>
              <a:rPr lang="en-US" altLang="en-US" sz="2200" i="1" dirty="0">
                <a:cs typeface="MS PGothic" panose="020B0600070205080204" pitchFamily="34" charset="-128"/>
              </a:rPr>
              <a:t>CHAT: Why is reading to grow specific knowledge particularly useful for English learners?</a:t>
            </a:r>
          </a:p>
          <a:p>
            <a:pPr marL="0" indent="0">
              <a:buFont typeface="Wingdings" panose="05000000000000000000" pitchFamily="2" charset="2"/>
              <a:buNone/>
              <a:defRPr/>
            </a:pPr>
            <a:endParaRPr lang="en-US" altLang="en-US" dirty="0"/>
          </a:p>
        </p:txBody>
      </p:sp>
      <p:pic>
        <p:nvPicPr>
          <p:cNvPr id="41987" name="Picture 2">
            <a:extLst>
              <a:ext uri="{FF2B5EF4-FFF2-40B4-BE49-F238E27FC236}">
                <a16:creationId xmlns:a16="http://schemas.microsoft.com/office/drawing/2014/main" id="{A0E902D0-15AD-47A3-830B-30E98EF6E1D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4900" y="304800"/>
            <a:ext cx="1079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9">
            <a:extLst>
              <a:ext uri="{FF2B5EF4-FFF2-40B4-BE49-F238E27FC236}">
                <a16:creationId xmlns:a16="http://schemas.microsoft.com/office/drawing/2014/main" id="{40BE208A-22BE-4321-BEBF-8EA1C0D94CE6}"/>
              </a:ext>
            </a:extLst>
          </p:cNvPr>
          <p:cNvSpPr>
            <a:spLocks noGrp="1" noChangeArrowheads="1"/>
          </p:cNvSpPr>
          <p:nvPr>
            <p:ph type="title"/>
          </p:nvPr>
        </p:nvSpPr>
        <p:spPr/>
        <p:txBody>
          <a:bodyPr/>
          <a:lstStyle/>
          <a:p>
            <a:r>
              <a:rPr lang="en-US" altLang="en-US"/>
              <a:t>EL Support Criteria</a:t>
            </a:r>
          </a:p>
        </p:txBody>
      </p:sp>
      <p:sp>
        <p:nvSpPr>
          <p:cNvPr id="44034" name="Content Placeholder 10">
            <a:extLst>
              <a:ext uri="{FF2B5EF4-FFF2-40B4-BE49-F238E27FC236}">
                <a16:creationId xmlns:a16="http://schemas.microsoft.com/office/drawing/2014/main" id="{5DBEB42D-BCF6-40B2-8350-047A04410B89}"/>
              </a:ext>
            </a:extLst>
          </p:cNvPr>
          <p:cNvSpPr>
            <a:spLocks noGrp="1" noChangeArrowheads="1"/>
          </p:cNvSpPr>
          <p:nvPr>
            <p:ph idx="1"/>
          </p:nvPr>
        </p:nvSpPr>
        <p:spPr>
          <a:xfrm>
            <a:off x="609600" y="1752600"/>
            <a:ext cx="7924800" cy="4495800"/>
          </a:xfrm>
        </p:spPr>
        <p:txBody>
          <a:bodyPr/>
          <a:lstStyle/>
          <a:p>
            <a:pPr marL="457200" indent="-457200">
              <a:buClr>
                <a:srgbClr val="1F497D"/>
              </a:buClr>
              <a:buFont typeface="Wingdings" panose="05000000000000000000" pitchFamily="2" charset="2"/>
              <a:buAutoNum type="arabicParenBoth"/>
            </a:pPr>
            <a:r>
              <a:rPr lang="en-US" altLang="en-US" dirty="0"/>
              <a:t>Curriculum provides supports to help students capture and reflect on new knowledge.</a:t>
            </a:r>
          </a:p>
          <a:p>
            <a:pPr marL="457200" indent="-457200">
              <a:buClr>
                <a:srgbClr val="1F497D"/>
              </a:buClr>
              <a:buFont typeface="Wingdings" panose="05000000000000000000" pitchFamily="2" charset="2"/>
              <a:buAutoNum type="arabicParenBoth"/>
            </a:pPr>
            <a:r>
              <a:rPr lang="en-US" altLang="en-US" dirty="0"/>
              <a:t>Curriculum includes visual resources (e.g., illustrations, photographs, and video clips) that build knowledge and vocabulary about the topics of the central texts.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CB9C4A86-0E6F-409B-87A2-6D59E35C37C1}"/>
              </a:ext>
            </a:extLst>
          </p:cNvPr>
          <p:cNvSpPr>
            <a:spLocks noGrp="1" noChangeArrowheads="1"/>
          </p:cNvSpPr>
          <p:nvPr>
            <p:ph type="title"/>
          </p:nvPr>
        </p:nvSpPr>
        <p:spPr>
          <a:xfrm>
            <a:off x="1295400" y="304800"/>
            <a:ext cx="7315200" cy="914400"/>
          </a:xfrm>
        </p:spPr>
        <p:txBody>
          <a:bodyPr/>
          <a:lstStyle/>
          <a:p>
            <a:r>
              <a:rPr lang="en-US" altLang="en-US"/>
              <a:t>Rating for EL Supports </a:t>
            </a:r>
          </a:p>
        </p:txBody>
      </p:sp>
      <p:sp>
        <p:nvSpPr>
          <p:cNvPr id="2" name="Rectangle 1">
            <a:extLst>
              <a:ext uri="{FF2B5EF4-FFF2-40B4-BE49-F238E27FC236}">
                <a16:creationId xmlns:a16="http://schemas.microsoft.com/office/drawing/2014/main" id="{97903B55-A919-45B2-9308-9B18BD502C70}"/>
              </a:ext>
            </a:extLst>
          </p:cNvPr>
          <p:cNvSpPr/>
          <p:nvPr/>
        </p:nvSpPr>
        <p:spPr>
          <a:xfrm>
            <a:off x="609600" y="1524000"/>
            <a:ext cx="7620000" cy="4648200"/>
          </a:xfrm>
          <a:prstGeom prst="rect">
            <a:avLst/>
          </a:prstGeom>
        </p:spPr>
        <p:txBody>
          <a:bodyPr>
            <a:spAutoFit/>
          </a:bodyPr>
          <a:lstStyle/>
          <a:p>
            <a:pPr>
              <a:spcBef>
                <a:spcPts val="1200"/>
              </a:spcBef>
              <a:spcAft>
                <a:spcPts val="1200"/>
              </a:spcAft>
              <a:buFont typeface="Wingdings" pitchFamily="2" charset="2"/>
              <a:buNone/>
              <a:defRPr/>
            </a:pPr>
            <a:endParaRPr lang="en-US" altLang="en-US" sz="800" dirty="0">
              <a:latin typeface="+mj-lt"/>
            </a:endParaRPr>
          </a:p>
          <a:p>
            <a:pPr>
              <a:spcBef>
                <a:spcPts val="1200"/>
              </a:spcBef>
              <a:spcAft>
                <a:spcPts val="1200"/>
              </a:spcAft>
              <a:buFont typeface="Wingdings" pitchFamily="2" charset="2"/>
              <a:buNone/>
              <a:defRPr/>
            </a:pPr>
            <a:r>
              <a:rPr lang="en-US" altLang="en-US" dirty="0">
                <a:latin typeface="+mj-lt"/>
              </a:rPr>
              <a:t>2 Points: </a:t>
            </a:r>
            <a:r>
              <a:rPr lang="en-US" altLang="en-US" b="0" dirty="0">
                <a:latin typeface="+mj-lt"/>
              </a:rPr>
              <a:t>Most or all components of the EL supports are present. </a:t>
            </a:r>
          </a:p>
          <a:p>
            <a:pPr>
              <a:spcBef>
                <a:spcPts val="1200"/>
              </a:spcBef>
              <a:spcAft>
                <a:spcPts val="1200"/>
              </a:spcAft>
              <a:buFont typeface="Wingdings" pitchFamily="2" charset="2"/>
              <a:buNone/>
              <a:defRPr/>
            </a:pPr>
            <a:r>
              <a:rPr lang="en-US" altLang="en-US" dirty="0">
                <a:latin typeface="+mj-lt"/>
              </a:rPr>
              <a:t>1 Point: </a:t>
            </a:r>
            <a:r>
              <a:rPr lang="en-US" altLang="en-US" b="0" dirty="0">
                <a:latin typeface="+mj-lt"/>
              </a:rPr>
              <a:t>Some components of the EL supports are present.</a:t>
            </a:r>
          </a:p>
          <a:p>
            <a:pPr>
              <a:spcBef>
                <a:spcPts val="1200"/>
              </a:spcBef>
              <a:spcAft>
                <a:spcPts val="1200"/>
              </a:spcAft>
              <a:buFont typeface="Wingdings" pitchFamily="2" charset="2"/>
              <a:buNone/>
              <a:defRPr/>
            </a:pPr>
            <a:r>
              <a:rPr lang="en-US" altLang="en-US" dirty="0">
                <a:latin typeface="+mj-lt"/>
              </a:rPr>
              <a:t>0 Points: </a:t>
            </a:r>
            <a:r>
              <a:rPr lang="en-US" altLang="en-US" b="0" dirty="0">
                <a:latin typeface="+mj-lt"/>
              </a:rPr>
              <a:t>Few or no components of the EL supports are present.</a:t>
            </a:r>
          </a:p>
          <a:p>
            <a:pPr>
              <a:spcBef>
                <a:spcPts val="1200"/>
              </a:spcBef>
              <a:spcAft>
                <a:spcPts val="1200"/>
              </a:spcAft>
              <a:buFont typeface="Wingdings" pitchFamily="2" charset="2"/>
              <a:buNone/>
              <a:defRPr/>
            </a:pPr>
            <a:endParaRPr lang="en-US" dirty="0">
              <a:latin typeface="Arial" panose="020B0604020202020204" pitchFamily="34" charset="0"/>
              <a:ea typeface="Arial" panose="020B0604020202020204" pitchFamily="34" charset="0"/>
            </a:endParaRPr>
          </a:p>
          <a:p>
            <a:pPr marL="114300" algn="ctr">
              <a:spcBef>
                <a:spcPts val="0"/>
              </a:spcBef>
              <a:spcAft>
                <a:spcPts val="0"/>
              </a:spcAft>
              <a:tabLst>
                <a:tab pos="1031240" algn="l"/>
              </a:tabLst>
              <a:defRPr/>
            </a:pPr>
            <a:r>
              <a:rPr lang="en-US" b="0" i="1" dirty="0">
                <a:latin typeface="+mj-lt"/>
              </a:rPr>
              <a:t>(include starred Content Criterion #1 in your rating)</a:t>
            </a:r>
            <a:endParaRPr lang="en-US" b="0" dirty="0">
              <a:latin typeface="+mj-lt"/>
            </a:endParaRPr>
          </a:p>
          <a:p>
            <a:pPr marL="114300" algn="ctr">
              <a:spcBef>
                <a:spcPts val="0"/>
              </a:spcBef>
              <a:spcAft>
                <a:spcPts val="0"/>
              </a:spcAft>
              <a:tabLst>
                <a:tab pos="1031240" algn="l"/>
              </a:tabLst>
              <a:defRPr/>
            </a:pPr>
            <a:endParaRPr lang="en-US" b="0" dirty="0">
              <a:solidFill>
                <a:srgbClr val="000000"/>
              </a:solidFill>
              <a:latin typeface="Arial" panose="020B0604020202020204" pitchFamily="34" charset="0"/>
              <a:ea typeface="Arial" panose="020B0604020202020204" pitchFamily="34" charset="0"/>
            </a:endParaRPr>
          </a:p>
          <a:p>
            <a:pPr marL="114300" algn="ctr">
              <a:spcBef>
                <a:spcPts val="0"/>
              </a:spcBef>
              <a:spcAft>
                <a:spcPts val="0"/>
              </a:spcAft>
              <a:tabLst>
                <a:tab pos="1031240" algn="l"/>
              </a:tabLst>
              <a:defRPr/>
            </a:pPr>
            <a:endParaRPr lang="en-US" b="0" dirty="0">
              <a:latin typeface="Arial" panose="020B0604020202020204" pitchFamily="34" charset="0"/>
              <a:ea typeface="Arial" panose="020B0604020202020204" pitchFamily="34" charset="0"/>
            </a:endParaRPr>
          </a:p>
        </p:txBody>
      </p:sp>
      <p:cxnSp>
        <p:nvCxnSpPr>
          <p:cNvPr id="4" name="Straight Connector 3">
            <a:extLst>
              <a:ext uri="{FF2B5EF4-FFF2-40B4-BE49-F238E27FC236}">
                <a16:creationId xmlns:a16="http://schemas.microsoft.com/office/drawing/2014/main" id="{7C23A91E-8FCA-9D18-36AD-EC6400F81841}"/>
              </a:ext>
              <a:ext uri="{C183D7F6-B498-43B3-948B-1728B52AA6E4}">
                <adec:decorative xmlns:adec="http://schemas.microsoft.com/office/drawing/2017/decorative" val="1"/>
              </a:ext>
            </a:extLst>
          </p:cNvPr>
          <p:cNvCxnSpPr>
            <a:cxnSpLocks/>
          </p:cNvCxnSpPr>
          <p:nvPr/>
        </p:nvCxnSpPr>
        <p:spPr bwMode="auto">
          <a:xfrm>
            <a:off x="1828800" y="3352800"/>
            <a:ext cx="674688"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 name="Straight Connector 4">
            <a:extLst>
              <a:ext uri="{FF2B5EF4-FFF2-40B4-BE49-F238E27FC236}">
                <a16:creationId xmlns:a16="http://schemas.microsoft.com/office/drawing/2014/main" id="{FD051412-6EAA-2149-E5EF-4648FC6259C0}"/>
              </a:ext>
              <a:ext uri="{C183D7F6-B498-43B3-948B-1728B52AA6E4}">
                <adec:decorative xmlns:adec="http://schemas.microsoft.com/office/drawing/2017/decorative" val="1"/>
              </a:ext>
            </a:extLst>
          </p:cNvPr>
          <p:cNvCxnSpPr>
            <a:cxnSpLocks/>
          </p:cNvCxnSpPr>
          <p:nvPr/>
        </p:nvCxnSpPr>
        <p:spPr bwMode="auto">
          <a:xfrm>
            <a:off x="1905000" y="2362200"/>
            <a:ext cx="1446213"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6" name="Straight Connector 5">
            <a:extLst>
              <a:ext uri="{FF2B5EF4-FFF2-40B4-BE49-F238E27FC236}">
                <a16:creationId xmlns:a16="http://schemas.microsoft.com/office/drawing/2014/main" id="{A9BA4445-520C-2902-FC6E-E69C2CBE9BF4}"/>
              </a:ext>
              <a:ext uri="{C183D7F6-B498-43B3-948B-1728B52AA6E4}">
                <adec:decorative xmlns:adec="http://schemas.microsoft.com/office/drawing/2017/decorative" val="1"/>
              </a:ext>
            </a:extLst>
          </p:cNvPr>
          <p:cNvCxnSpPr>
            <a:cxnSpLocks/>
          </p:cNvCxnSpPr>
          <p:nvPr/>
        </p:nvCxnSpPr>
        <p:spPr bwMode="auto">
          <a:xfrm>
            <a:off x="1981200" y="3962400"/>
            <a:ext cx="12192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9">
            <a:extLst>
              <a:ext uri="{FF2B5EF4-FFF2-40B4-BE49-F238E27FC236}">
                <a16:creationId xmlns:a16="http://schemas.microsoft.com/office/drawing/2014/main" id="{75C258B2-B27D-4D3D-9491-5F26D831C81F}"/>
              </a:ext>
            </a:extLst>
          </p:cNvPr>
          <p:cNvSpPr>
            <a:spLocks noGrp="1" noChangeArrowheads="1"/>
          </p:cNvSpPr>
          <p:nvPr>
            <p:ph type="title"/>
          </p:nvPr>
        </p:nvSpPr>
        <p:spPr/>
        <p:txBody>
          <a:bodyPr/>
          <a:lstStyle/>
          <a:p>
            <a:r>
              <a:rPr lang="en-US" altLang="en-US"/>
              <a:t>Breakout #2: 25 minutes</a:t>
            </a:r>
          </a:p>
        </p:txBody>
      </p:sp>
      <p:sp>
        <p:nvSpPr>
          <p:cNvPr id="34818" name="Content Placeholder 10">
            <a:extLst>
              <a:ext uri="{FF2B5EF4-FFF2-40B4-BE49-F238E27FC236}">
                <a16:creationId xmlns:a16="http://schemas.microsoft.com/office/drawing/2014/main" id="{CB237038-705E-4C72-BF92-805E81B66391}"/>
              </a:ext>
            </a:extLst>
          </p:cNvPr>
          <p:cNvSpPr>
            <a:spLocks noGrp="1" noChangeArrowheads="1"/>
          </p:cNvSpPr>
          <p:nvPr>
            <p:ph idx="1"/>
          </p:nvPr>
        </p:nvSpPr>
        <p:spPr/>
        <p:txBody>
          <a:bodyPr/>
          <a:lstStyle/>
          <a:p>
            <a:pPr>
              <a:spcBef>
                <a:spcPts val="1375"/>
              </a:spcBef>
              <a:defRPr/>
            </a:pPr>
            <a:r>
              <a:rPr lang="en-US" altLang="en-US" dirty="0"/>
              <a:t>Discuss with your team and determine whether there is sufficient evidence in the curriculum for each EL support criterion.</a:t>
            </a:r>
          </a:p>
          <a:p>
            <a:pPr>
              <a:spcBef>
                <a:spcPts val="1375"/>
              </a:spcBef>
              <a:defRPr/>
            </a:pPr>
            <a:r>
              <a:rPr lang="en-US" altLang="en-US" dirty="0"/>
              <a:t>Check those for which you found evidence and determine the “weight” of the missing supports or parts of supports.</a:t>
            </a:r>
          </a:p>
          <a:p>
            <a:pPr>
              <a:spcBef>
                <a:spcPts val="1375"/>
              </a:spcBef>
              <a:defRPr/>
            </a:pPr>
            <a:r>
              <a:rPr lang="en-US" altLang="en-US" dirty="0"/>
              <a:t>Make notes about your findings.</a:t>
            </a:r>
          </a:p>
          <a:p>
            <a:pPr>
              <a:spcBef>
                <a:spcPts val="1375"/>
              </a:spcBef>
              <a:defRPr/>
            </a:pPr>
            <a:r>
              <a:rPr lang="en-US" altLang="en-US" dirty="0"/>
              <a:t>Together, work to give an overall rating for the dimension’s EL supports. (Include asterisked content criterion #1.)</a:t>
            </a:r>
          </a:p>
          <a:p>
            <a:pPr>
              <a:spcBef>
                <a:spcPts val="1375"/>
              </a:spcBef>
              <a:defRPr/>
            </a:pPr>
            <a:r>
              <a:rPr lang="en-US" altLang="en-US" dirty="0"/>
              <a:t>When we reconvene, we will ask you to share comparisons of your rating, criteria checks, substantiations, and commentary.</a:t>
            </a:r>
            <a:endParaRPr lang="en-US" altLang="en-US" dirty="0">
              <a:cs typeface="Arial" panose="020B0604020202020204" pitchFamily="34" charset="0"/>
            </a:endParaRPr>
          </a:p>
          <a:p>
            <a:pPr marL="0" indent="0">
              <a:spcBef>
                <a:spcPts val="1375"/>
              </a:spcBef>
              <a:buFont typeface="Wingdings" panose="05000000000000000000" pitchFamily="2" charset="2"/>
              <a:buNone/>
              <a:defRPr/>
            </a:pPr>
            <a:endParaRPr lang="en-US" altLang="en-US" dirty="0"/>
          </a:p>
        </p:txBody>
      </p:sp>
      <p:pic>
        <p:nvPicPr>
          <p:cNvPr id="48131" name="Graphic 5" descr="Customer review">
            <a:extLst>
              <a:ext uri="{FF2B5EF4-FFF2-40B4-BE49-F238E27FC236}">
                <a16:creationId xmlns:a16="http://schemas.microsoft.com/office/drawing/2014/main" id="{FB4E3775-5621-4201-B0CB-76EDE5730C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3016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9">
            <a:extLst>
              <a:ext uri="{FF2B5EF4-FFF2-40B4-BE49-F238E27FC236}">
                <a16:creationId xmlns:a16="http://schemas.microsoft.com/office/drawing/2014/main" id="{E64A810D-299B-4043-87D2-876E5B3EF3E1}"/>
              </a:ext>
            </a:extLst>
          </p:cNvPr>
          <p:cNvSpPr>
            <a:spLocks noGrp="1" noChangeArrowheads="1"/>
          </p:cNvSpPr>
          <p:nvPr>
            <p:ph type="title"/>
          </p:nvPr>
        </p:nvSpPr>
        <p:spPr/>
        <p:txBody>
          <a:bodyPr/>
          <a:lstStyle/>
          <a:p>
            <a:r>
              <a:rPr lang="en-US" altLang="en-US"/>
              <a:t>Breakout Materials</a:t>
            </a:r>
          </a:p>
        </p:txBody>
      </p:sp>
      <p:sp>
        <p:nvSpPr>
          <p:cNvPr id="50178" name="Content Placeholder 10">
            <a:extLst>
              <a:ext uri="{FF2B5EF4-FFF2-40B4-BE49-F238E27FC236}">
                <a16:creationId xmlns:a16="http://schemas.microsoft.com/office/drawing/2014/main" id="{0333E1B6-D475-4132-8591-949A1E094CBE}"/>
              </a:ext>
            </a:extLst>
          </p:cNvPr>
          <p:cNvSpPr>
            <a:spLocks noGrp="1" noChangeArrowheads="1"/>
          </p:cNvSpPr>
          <p:nvPr>
            <p:ph idx="1"/>
          </p:nvPr>
        </p:nvSpPr>
        <p:spPr>
          <a:xfrm>
            <a:off x="609600" y="1828800"/>
            <a:ext cx="7924800" cy="4419600"/>
          </a:xfrm>
        </p:spPr>
        <p:txBody>
          <a:bodyPr/>
          <a:lstStyle/>
          <a:p>
            <a:pPr>
              <a:spcBef>
                <a:spcPts val="775"/>
              </a:spcBef>
              <a:spcAft>
                <a:spcPts val="600"/>
              </a:spcAft>
            </a:pPr>
            <a:r>
              <a:rPr lang="en-US" altLang="en-US" dirty="0"/>
              <a:t>Your copy of the Participant Workbook (p. 9)</a:t>
            </a:r>
          </a:p>
          <a:p>
            <a:pPr>
              <a:spcBef>
                <a:spcPts val="775"/>
              </a:spcBef>
              <a:spcAft>
                <a:spcPts val="600"/>
              </a:spcAft>
            </a:pPr>
            <a:r>
              <a:rPr lang="en-US" altLang="en-US" dirty="0"/>
              <a:t>Curriculum: EL Education </a:t>
            </a:r>
          </a:p>
          <a:p>
            <a:pPr>
              <a:spcBef>
                <a:spcPts val="775"/>
              </a:spcBef>
              <a:spcAft>
                <a:spcPts val="600"/>
              </a:spcAft>
            </a:pPr>
            <a:r>
              <a:rPr lang="en-US" altLang="en-US" dirty="0"/>
              <a:t>Resources (EL Supports):</a:t>
            </a:r>
          </a:p>
          <a:p>
            <a:pPr lvl="1"/>
            <a:r>
              <a:rPr lang="en-US" altLang="en-US" sz="2200" dirty="0">
                <a:cs typeface="MS PGothic" panose="020B0600070205080204" pitchFamily="34" charset="-128"/>
              </a:rPr>
              <a:t>Teacher Support Materials</a:t>
            </a:r>
          </a:p>
          <a:p>
            <a:pPr lvl="1"/>
            <a:r>
              <a:rPr lang="en-US" altLang="en-US" sz="2200" dirty="0">
                <a:cs typeface="MS PGothic" panose="020B0600070205080204" pitchFamily="34" charset="-128"/>
              </a:rPr>
              <a:t>Teacher Guide </a:t>
            </a:r>
          </a:p>
          <a:p>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Placeholder 4">
            <a:extLst>
              <a:ext uri="{FF2B5EF4-FFF2-40B4-BE49-F238E27FC236}">
                <a16:creationId xmlns:a16="http://schemas.microsoft.com/office/drawing/2014/main" id="{527BC80B-EFCF-44E3-BCF2-C974F46B9811}"/>
              </a:ext>
            </a:extLst>
          </p:cNvPr>
          <p:cNvSpPr>
            <a:spLocks noGrp="1" noChangeArrowheads="1"/>
          </p:cNvSpPr>
          <p:nvPr>
            <p:ph type="title" idx="4294967295"/>
          </p:nvPr>
        </p:nvSpPr>
        <p:spPr bwMode="auto">
          <a:xfrm>
            <a:off x="722313" y="2133600"/>
            <a:ext cx="8116887" cy="15001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 Back!</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A300EF57-3A5F-4E22-ACB6-9A15FF4A300F}"/>
              </a:ext>
            </a:extLst>
          </p:cNvPr>
          <p:cNvSpPr>
            <a:spLocks noGrp="1" noChangeArrowheads="1"/>
          </p:cNvSpPr>
          <p:nvPr>
            <p:ph type="title"/>
          </p:nvPr>
        </p:nvSpPr>
        <p:spPr/>
        <p:txBody>
          <a:bodyPr/>
          <a:lstStyle/>
          <a:p>
            <a:r>
              <a:rPr lang="en-US" altLang="en-US"/>
              <a:t>Let’s Hear From You!</a:t>
            </a:r>
          </a:p>
        </p:txBody>
      </p:sp>
      <p:sp>
        <p:nvSpPr>
          <p:cNvPr id="3" name="Content Placeholder 2">
            <a:extLst>
              <a:ext uri="{FF2B5EF4-FFF2-40B4-BE49-F238E27FC236}">
                <a16:creationId xmlns:a16="http://schemas.microsoft.com/office/drawing/2014/main" id="{994816D4-3D5F-47CC-A41E-2ADD242634EB}"/>
              </a:ext>
            </a:extLst>
          </p:cNvPr>
          <p:cNvSpPr>
            <a:spLocks noGrp="1"/>
          </p:cNvSpPr>
          <p:nvPr>
            <p:ph idx="1"/>
          </p:nvPr>
        </p:nvSpPr>
        <p:spPr>
          <a:xfrm>
            <a:off x="381000" y="1600200"/>
            <a:ext cx="8610600" cy="4648200"/>
          </a:xfrm>
        </p:spPr>
        <p:txBody>
          <a:bodyPr/>
          <a:lstStyle/>
          <a:p>
            <a:pPr marL="0" indent="0">
              <a:buFont typeface="Wingdings" panose="05000000000000000000" pitchFamily="2" charset="2"/>
              <a:buNone/>
              <a:defRPr/>
            </a:pPr>
            <a:endParaRPr lang="en-US" dirty="0"/>
          </a:p>
          <a:p>
            <a:pPr>
              <a:spcBef>
                <a:spcPts val="600"/>
              </a:spcBef>
              <a:spcAft>
                <a:spcPts val="600"/>
              </a:spcAft>
              <a:defRPr/>
            </a:pPr>
            <a:r>
              <a:rPr lang="en-US" dirty="0"/>
              <a:t>POLL: What is your overall rating for </a:t>
            </a:r>
            <a:r>
              <a:rPr lang="en-US" b="1" dirty="0"/>
              <a:t>Dimension 3 EL Supports</a:t>
            </a:r>
            <a:r>
              <a:rPr lang="en-US" dirty="0"/>
              <a:t>?</a:t>
            </a:r>
          </a:p>
          <a:p>
            <a:pPr marL="817563" lvl="1" indent="-409575">
              <a:spcBef>
                <a:spcPts val="1128"/>
              </a:spcBef>
              <a:spcAft>
                <a:spcPts val="600"/>
              </a:spcAft>
              <a:buFont typeface="Wingdings" panose="05000000000000000000" pitchFamily="2" charset="2"/>
              <a:buNone/>
              <a:defRPr/>
            </a:pPr>
            <a:r>
              <a:rPr lang="en-US" sz="2200" dirty="0"/>
              <a:t>O	2 points: Most or all components of the EL supports are present.</a:t>
            </a:r>
          </a:p>
          <a:p>
            <a:pPr marL="817563" lvl="1" indent="-409575">
              <a:spcBef>
                <a:spcPts val="1128"/>
              </a:spcBef>
              <a:spcAft>
                <a:spcPts val="600"/>
              </a:spcAft>
              <a:buFont typeface="Wingdings" panose="05000000000000000000" pitchFamily="2" charset="2"/>
              <a:buNone/>
              <a:defRPr/>
            </a:pPr>
            <a:r>
              <a:rPr lang="en-US" sz="2200" dirty="0"/>
              <a:t>O	1 point: Some components of the EL supports are present.</a:t>
            </a:r>
          </a:p>
          <a:p>
            <a:pPr marL="817563" lvl="1" indent="-409575">
              <a:spcBef>
                <a:spcPts val="1128"/>
              </a:spcBef>
              <a:spcAft>
                <a:spcPts val="600"/>
              </a:spcAft>
              <a:buFont typeface="Wingdings" panose="05000000000000000000" pitchFamily="2" charset="2"/>
              <a:buNone/>
              <a:defRPr/>
            </a:pPr>
            <a:r>
              <a:rPr lang="en-US" sz="2200" dirty="0"/>
              <a:t>O 	0 points: Few or no components of the EL supports are present.</a:t>
            </a:r>
          </a:p>
          <a:p>
            <a:pPr marL="346075" lvl="1" indent="0">
              <a:buFont typeface="Wingdings" panose="05000000000000000000" pitchFamily="2" charset="2"/>
              <a:buNone/>
              <a:defRPr/>
            </a:pPr>
            <a:endParaRPr lang="en-US" sz="2200" dirty="0"/>
          </a:p>
          <a:p>
            <a:pPr marL="14288" lvl="1" indent="0">
              <a:buFont typeface="Wingdings" panose="05000000000000000000" pitchFamily="2" charset="2"/>
              <a:buNone/>
              <a:defRPr/>
            </a:pPr>
            <a:endParaRPr lang="en-US" sz="2200" dirty="0"/>
          </a:p>
        </p:txBody>
      </p:sp>
      <p:pic>
        <p:nvPicPr>
          <p:cNvPr id="54275" name="Picture 3">
            <a:extLst>
              <a:ext uri="{FF2B5EF4-FFF2-40B4-BE49-F238E27FC236}">
                <a16:creationId xmlns:a16="http://schemas.microsoft.com/office/drawing/2014/main" id="{B74D9CD3-384F-47F7-BC64-38FB07C719E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04800"/>
            <a:ext cx="8382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AE1F1773-8CF8-47F9-A42C-456BD49FB393}"/>
              </a:ext>
              <a:ext uri="{C183D7F6-B498-43B3-948B-1728B52AA6E4}">
                <adec:decorative xmlns:adec="http://schemas.microsoft.com/office/drawing/2017/decorative" val="1"/>
              </a:ext>
            </a:extLst>
          </p:cNvPr>
          <p:cNvCxnSpPr>
            <a:cxnSpLocks/>
          </p:cNvCxnSpPr>
          <p:nvPr/>
        </p:nvCxnSpPr>
        <p:spPr bwMode="auto">
          <a:xfrm>
            <a:off x="2420938" y="2971800"/>
            <a:ext cx="1279525"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id="{92F409AC-6226-4E2B-ABCC-52331C963B38}"/>
              </a:ext>
              <a:ext uri="{C183D7F6-B498-43B3-948B-1728B52AA6E4}">
                <adec:decorative xmlns:adec="http://schemas.microsoft.com/office/drawing/2017/decorative" val="1"/>
              </a:ext>
            </a:extLst>
          </p:cNvPr>
          <p:cNvCxnSpPr>
            <a:cxnSpLocks/>
          </p:cNvCxnSpPr>
          <p:nvPr/>
        </p:nvCxnSpPr>
        <p:spPr bwMode="auto">
          <a:xfrm>
            <a:off x="2286000" y="3886200"/>
            <a:ext cx="6858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id="{FC02D737-4A30-4E7B-8F12-96F6EE487010}"/>
              </a:ext>
              <a:ext uri="{C183D7F6-B498-43B3-948B-1728B52AA6E4}">
                <adec:decorative xmlns:adec="http://schemas.microsoft.com/office/drawing/2017/decorative" val="1"/>
              </a:ext>
            </a:extLst>
          </p:cNvPr>
          <p:cNvCxnSpPr>
            <a:cxnSpLocks/>
          </p:cNvCxnSpPr>
          <p:nvPr/>
        </p:nvCxnSpPr>
        <p:spPr bwMode="auto">
          <a:xfrm>
            <a:off x="2468563" y="4419600"/>
            <a:ext cx="12319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9">
            <a:extLst>
              <a:ext uri="{FF2B5EF4-FFF2-40B4-BE49-F238E27FC236}">
                <a16:creationId xmlns:a16="http://schemas.microsoft.com/office/drawing/2014/main" id="{0F1F8E90-E711-4CBF-8DC4-DECDD36C8432}"/>
              </a:ext>
            </a:extLst>
          </p:cNvPr>
          <p:cNvSpPr>
            <a:spLocks noGrp="1" noChangeArrowheads="1"/>
          </p:cNvSpPr>
          <p:nvPr>
            <p:ph type="title"/>
          </p:nvPr>
        </p:nvSpPr>
        <p:spPr>
          <a:xfrm>
            <a:off x="1295400" y="304800"/>
            <a:ext cx="6324600" cy="914400"/>
          </a:xfrm>
        </p:spPr>
        <p:txBody>
          <a:bodyPr/>
          <a:lstStyle/>
          <a:p>
            <a:r>
              <a:rPr lang="en-US" altLang="en-US"/>
              <a:t>Let’s Hear From You! </a:t>
            </a:r>
          </a:p>
        </p:txBody>
      </p:sp>
      <p:sp>
        <p:nvSpPr>
          <p:cNvPr id="11" name="Content Placeholder 10">
            <a:extLst>
              <a:ext uri="{FF2B5EF4-FFF2-40B4-BE49-F238E27FC236}">
                <a16:creationId xmlns:a16="http://schemas.microsoft.com/office/drawing/2014/main" id="{9C2F2C07-E357-4E8F-91B0-A15B1630A09E}"/>
              </a:ext>
            </a:extLst>
          </p:cNvPr>
          <p:cNvSpPr>
            <a:spLocks noGrp="1"/>
          </p:cNvSpPr>
          <p:nvPr>
            <p:ph idx="1"/>
          </p:nvPr>
        </p:nvSpPr>
        <p:spPr/>
        <p:txBody>
          <a:bodyPr/>
          <a:lstStyle/>
          <a:p>
            <a:pPr>
              <a:spcBef>
                <a:spcPts val="1200"/>
              </a:spcBef>
              <a:spcAft>
                <a:spcPts val="600"/>
              </a:spcAft>
              <a:defRPr/>
            </a:pPr>
            <a:r>
              <a:rPr lang="en-US" altLang="en-US" dirty="0"/>
              <a:t>POLL: Did you check (as present) the same criteria as is in the Example Workbook? </a:t>
            </a:r>
          </a:p>
          <a:p>
            <a:pPr marL="336550" lvl="1" indent="0">
              <a:spcBef>
                <a:spcPts val="1128"/>
              </a:spcBef>
              <a:spcAft>
                <a:spcPts val="600"/>
              </a:spcAft>
              <a:buFont typeface="Wingdings" panose="05000000000000000000" pitchFamily="2" charset="2"/>
              <a:buNone/>
              <a:defRPr/>
            </a:pPr>
            <a:r>
              <a:rPr lang="en-US" sz="2200" dirty="0"/>
              <a:t>O  Yes, we checked the same criteria as the example.</a:t>
            </a:r>
          </a:p>
          <a:p>
            <a:pPr marL="687388" lvl="1" indent="-344488">
              <a:spcBef>
                <a:spcPts val="1128"/>
              </a:spcBef>
              <a:spcAft>
                <a:spcPts val="600"/>
              </a:spcAft>
              <a:buFont typeface="Wingdings" panose="05000000000000000000" pitchFamily="2" charset="2"/>
              <a:buNone/>
              <a:defRPr/>
            </a:pPr>
            <a:r>
              <a:rPr lang="en-US" sz="2200" dirty="0"/>
              <a:t>O  No, we checked one or more criteria differently than the example.</a:t>
            </a:r>
          </a:p>
          <a:p>
            <a:pPr marL="0" indent="0">
              <a:spcBef>
                <a:spcPts val="1200"/>
              </a:spcBef>
              <a:spcAft>
                <a:spcPts val="600"/>
              </a:spcAft>
              <a:buFont typeface="Wingdings" panose="05000000000000000000" pitchFamily="2" charset="2"/>
              <a:buNone/>
              <a:defRPr/>
            </a:pPr>
            <a:endParaRPr lang="en-US" altLang="en-US" dirty="0"/>
          </a:p>
          <a:p>
            <a:pPr marL="0" indent="0">
              <a:spcBef>
                <a:spcPts val="1200"/>
              </a:spcBef>
              <a:spcAft>
                <a:spcPts val="600"/>
              </a:spcAft>
              <a:buFont typeface="Wingdings" panose="05000000000000000000" pitchFamily="2" charset="2"/>
              <a:buNone/>
              <a:defRPr/>
            </a:pPr>
            <a:endParaRPr lang="en-US" altLang="en-US" dirty="0"/>
          </a:p>
          <a:p>
            <a:pPr marL="0" indent="0">
              <a:spcBef>
                <a:spcPts val="1200"/>
              </a:spcBef>
              <a:spcAft>
                <a:spcPts val="600"/>
              </a:spcAft>
              <a:buFont typeface="Wingdings" panose="05000000000000000000" pitchFamily="2" charset="2"/>
              <a:buNone/>
              <a:defRPr/>
            </a:pPr>
            <a:endParaRPr lang="en-US" altLang="en-US" dirty="0"/>
          </a:p>
          <a:p>
            <a:pPr marL="9525" indent="0">
              <a:spcBef>
                <a:spcPts val="1200"/>
              </a:spcBef>
              <a:spcAft>
                <a:spcPts val="600"/>
              </a:spcAft>
              <a:buFont typeface="Wingdings" panose="05000000000000000000" pitchFamily="2" charset="2"/>
              <a:buNone/>
              <a:defRPr/>
            </a:pPr>
            <a:endParaRPr lang="en-US" dirty="0"/>
          </a:p>
          <a:p>
            <a:pPr>
              <a:defRPr/>
            </a:pPr>
            <a:endParaRPr lang="en-US" dirty="0"/>
          </a:p>
        </p:txBody>
      </p:sp>
      <p:pic>
        <p:nvPicPr>
          <p:cNvPr id="56323" name="Picture 5">
            <a:extLst>
              <a:ext uri="{FF2B5EF4-FFF2-40B4-BE49-F238E27FC236}">
                <a16:creationId xmlns:a16="http://schemas.microsoft.com/office/drawing/2014/main" id="{2C47C033-F04C-4312-9A4B-3C53A585400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7963" y="479425"/>
            <a:ext cx="695325"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9">
            <a:extLst>
              <a:ext uri="{FF2B5EF4-FFF2-40B4-BE49-F238E27FC236}">
                <a16:creationId xmlns:a16="http://schemas.microsoft.com/office/drawing/2014/main" id="{EBBA244B-A8BD-4C47-A22E-F5C753E11765}"/>
              </a:ext>
            </a:extLst>
          </p:cNvPr>
          <p:cNvSpPr>
            <a:spLocks noGrp="1" noChangeArrowheads="1"/>
          </p:cNvSpPr>
          <p:nvPr>
            <p:ph type="title"/>
          </p:nvPr>
        </p:nvSpPr>
        <p:spPr>
          <a:xfrm>
            <a:off x="1295400" y="304800"/>
            <a:ext cx="6324600" cy="914400"/>
          </a:xfrm>
        </p:spPr>
        <p:txBody>
          <a:bodyPr/>
          <a:lstStyle/>
          <a:p>
            <a:r>
              <a:rPr lang="en-US" altLang="en-US"/>
              <a:t>Let’s Discuss!</a:t>
            </a:r>
          </a:p>
        </p:txBody>
      </p:sp>
      <p:sp>
        <p:nvSpPr>
          <p:cNvPr id="11" name="Content Placeholder 10">
            <a:extLst>
              <a:ext uri="{FF2B5EF4-FFF2-40B4-BE49-F238E27FC236}">
                <a16:creationId xmlns:a16="http://schemas.microsoft.com/office/drawing/2014/main" id="{EEA7DD44-1289-4EA3-BC77-9D2AFB91B6F5}"/>
              </a:ext>
            </a:extLst>
          </p:cNvPr>
          <p:cNvSpPr>
            <a:spLocks noGrp="1"/>
          </p:cNvSpPr>
          <p:nvPr>
            <p:ph idx="1"/>
          </p:nvPr>
        </p:nvSpPr>
        <p:spPr/>
        <p:txBody>
          <a:bodyPr/>
          <a:lstStyle/>
          <a:p>
            <a:pPr marL="20638" lvl="1" indent="0">
              <a:spcBef>
                <a:spcPts val="1200"/>
              </a:spcBef>
              <a:spcAft>
                <a:spcPts val="600"/>
              </a:spcAft>
              <a:buClr>
                <a:srgbClr val="C00000"/>
              </a:buClr>
              <a:buFont typeface="Wingdings" panose="05000000000000000000" pitchFamily="2" charset="2"/>
              <a:buNone/>
              <a:defRPr/>
            </a:pPr>
            <a:r>
              <a:rPr lang="en-US" altLang="en-US" sz="2200" dirty="0"/>
              <a:t>Let’s take 5 minutes to review the Example Workbook that contains the substantiations for the EL support criteria</a:t>
            </a:r>
            <a:r>
              <a:rPr lang="en-US" altLang="en-US" sz="2200" i="1" dirty="0"/>
              <a:t>.</a:t>
            </a:r>
          </a:p>
          <a:p>
            <a:pPr marL="20638" lvl="1" indent="0">
              <a:spcBef>
                <a:spcPts val="1200"/>
              </a:spcBef>
              <a:spcAft>
                <a:spcPts val="600"/>
              </a:spcAft>
              <a:buClr>
                <a:srgbClr val="C00000"/>
              </a:buClr>
              <a:buFont typeface="Wingdings" panose="05000000000000000000" pitchFamily="2" charset="2"/>
              <a:buNone/>
              <a:defRPr/>
            </a:pPr>
            <a:r>
              <a:rPr lang="en-US" altLang="en-US" sz="2200" dirty="0"/>
              <a:t>Then in the group chat, share your answer to this question:</a:t>
            </a:r>
          </a:p>
          <a:p>
            <a:pPr marL="762000" lvl="1" indent="-508000">
              <a:spcBef>
                <a:spcPts val="1200"/>
              </a:spcBef>
              <a:spcAft>
                <a:spcPts val="600"/>
              </a:spcAft>
              <a:buClr>
                <a:srgbClr val="C00000"/>
              </a:buClr>
              <a:buFont typeface="Wingdings" panose="05000000000000000000" pitchFamily="2" charset="2"/>
              <a:buChar char="Ø"/>
              <a:defRPr/>
            </a:pPr>
            <a:r>
              <a:rPr lang="en-US" altLang="en-US" sz="2200" i="1" dirty="0">
                <a:cs typeface="MS PGothic" panose="020B0600070205080204" pitchFamily="34" charset="-128"/>
              </a:rPr>
              <a:t>CHAT: How do your substantiations compare to the example? </a:t>
            </a:r>
          </a:p>
          <a:p>
            <a:pPr marL="63500" lvl="1" indent="0">
              <a:spcBef>
                <a:spcPts val="1200"/>
              </a:spcBef>
              <a:spcAft>
                <a:spcPts val="600"/>
              </a:spcAft>
              <a:buClr>
                <a:srgbClr val="C00000"/>
              </a:buClr>
              <a:buFont typeface="Wingdings" panose="05000000000000000000" pitchFamily="2" charset="2"/>
              <a:buNone/>
              <a:defRPr/>
            </a:pPr>
            <a:endParaRPr lang="en-US" sz="2200" dirty="0"/>
          </a:p>
          <a:p>
            <a:pPr marL="63500" lvl="1" indent="0">
              <a:spcBef>
                <a:spcPts val="1200"/>
              </a:spcBef>
              <a:spcAft>
                <a:spcPts val="600"/>
              </a:spcAft>
              <a:buClr>
                <a:srgbClr val="C00000"/>
              </a:buClr>
              <a:buFont typeface="Wingdings" panose="05000000000000000000" pitchFamily="2" charset="2"/>
              <a:buNone/>
              <a:defRPr/>
            </a:pPr>
            <a:r>
              <a:rPr lang="en-US" sz="2200" dirty="0"/>
              <a:t>Now let’s hear from a couple of teams about the evidence they found and noted in their Summary Comments.</a:t>
            </a:r>
          </a:p>
          <a:p>
            <a:pPr marL="63500" lvl="1" indent="0">
              <a:spcBef>
                <a:spcPts val="1200"/>
              </a:spcBef>
              <a:spcAft>
                <a:spcPts val="600"/>
              </a:spcAft>
              <a:buClr>
                <a:srgbClr val="C00000"/>
              </a:buClr>
              <a:buFont typeface="Wingdings" panose="05000000000000000000" pitchFamily="2" charset="2"/>
              <a:buNone/>
              <a:defRPr/>
            </a:pPr>
            <a:endParaRPr lang="en-US" sz="2200" dirty="0">
              <a:solidFill>
                <a:srgbClr val="FF0000"/>
              </a:solidFill>
            </a:endParaRPr>
          </a:p>
          <a:p>
            <a:pPr marL="63500" lvl="1" indent="0">
              <a:spcBef>
                <a:spcPts val="1200"/>
              </a:spcBef>
              <a:spcAft>
                <a:spcPts val="600"/>
              </a:spcAft>
              <a:buClr>
                <a:srgbClr val="C00000"/>
              </a:buClr>
              <a:buFont typeface="Wingdings" panose="05000000000000000000" pitchFamily="2" charset="2"/>
              <a:buNone/>
              <a:defRPr/>
            </a:pPr>
            <a:endParaRPr lang="en-US" dirty="0"/>
          </a:p>
          <a:p>
            <a:pPr marL="0" indent="0">
              <a:spcBef>
                <a:spcPts val="1200"/>
              </a:spcBef>
              <a:spcAft>
                <a:spcPts val="600"/>
              </a:spcAft>
              <a:buFont typeface="Wingdings" panose="05000000000000000000" pitchFamily="2" charset="2"/>
              <a:buNone/>
              <a:defRPr/>
            </a:pPr>
            <a:endParaRPr lang="en-US" altLang="en-US" dirty="0"/>
          </a:p>
          <a:p>
            <a:pPr marL="9525" indent="0">
              <a:spcBef>
                <a:spcPts val="1200"/>
              </a:spcBef>
              <a:spcAft>
                <a:spcPts val="600"/>
              </a:spcAft>
              <a:buFont typeface="Wingdings" panose="05000000000000000000" pitchFamily="2" charset="2"/>
              <a:buNone/>
              <a:defRPr/>
            </a:pPr>
            <a:endParaRPr lang="en-US" dirty="0"/>
          </a:p>
          <a:p>
            <a:pPr>
              <a:defRPr/>
            </a:pPr>
            <a:endParaRPr lang="en-US" dirty="0"/>
          </a:p>
        </p:txBody>
      </p:sp>
      <p:pic>
        <p:nvPicPr>
          <p:cNvPr id="58371" name="Picture 2">
            <a:extLst>
              <a:ext uri="{FF2B5EF4-FFF2-40B4-BE49-F238E27FC236}">
                <a16:creationId xmlns:a16="http://schemas.microsoft.com/office/drawing/2014/main" id="{F7B85392-0CCD-4CAD-A889-27AB4ECA7DE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931" t="25130" r="26552" b="25130"/>
          <a:stretch>
            <a:fillRect/>
          </a:stretch>
        </p:blipFill>
        <p:spPr bwMode="auto">
          <a:xfrm>
            <a:off x="7848600" y="304800"/>
            <a:ext cx="8715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2">
            <a:extLst>
              <a:ext uri="{FF2B5EF4-FFF2-40B4-BE49-F238E27FC236}">
                <a16:creationId xmlns:a16="http://schemas.microsoft.com/office/drawing/2014/main" id="{7D2CBF4D-1E23-4521-990C-60AAE96A465D}"/>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575" y="419100"/>
            <a:ext cx="781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9">
            <a:extLst>
              <a:ext uri="{FF2B5EF4-FFF2-40B4-BE49-F238E27FC236}">
                <a16:creationId xmlns:a16="http://schemas.microsoft.com/office/drawing/2014/main" id="{E8BA3F05-F2F4-4AF5-ACE7-7B4BA3221851}"/>
              </a:ext>
            </a:extLst>
          </p:cNvPr>
          <p:cNvSpPr>
            <a:spLocks noGrp="1" noChangeArrowheads="1"/>
          </p:cNvSpPr>
          <p:nvPr>
            <p:ph type="title"/>
          </p:nvPr>
        </p:nvSpPr>
        <p:spPr/>
        <p:txBody>
          <a:bodyPr/>
          <a:lstStyle/>
          <a:p>
            <a:r>
              <a:rPr lang="en-US" altLang="en-US" dirty="0"/>
              <a:t>Let’s Chat!</a:t>
            </a:r>
          </a:p>
        </p:txBody>
      </p:sp>
      <p:sp>
        <p:nvSpPr>
          <p:cNvPr id="51202" name="Content Placeholder 10">
            <a:extLst>
              <a:ext uri="{FF2B5EF4-FFF2-40B4-BE49-F238E27FC236}">
                <a16:creationId xmlns:a16="http://schemas.microsoft.com/office/drawing/2014/main" id="{1026AC38-079D-4A59-B5E6-63A5F22E7408}"/>
              </a:ext>
            </a:extLst>
          </p:cNvPr>
          <p:cNvSpPr>
            <a:spLocks noGrp="1" noChangeArrowheads="1"/>
          </p:cNvSpPr>
          <p:nvPr>
            <p:ph idx="1"/>
          </p:nvPr>
        </p:nvSpPr>
        <p:spPr>
          <a:xfrm>
            <a:off x="609600" y="1600200"/>
            <a:ext cx="7315200" cy="4648200"/>
          </a:xfrm>
        </p:spPr>
        <p:txBody>
          <a:bodyPr/>
          <a:lstStyle/>
          <a:p>
            <a:pPr marL="0" indent="0">
              <a:spcBef>
                <a:spcPts val="1200"/>
              </a:spcBef>
              <a:spcAft>
                <a:spcPts val="600"/>
              </a:spcAft>
              <a:buFont typeface="Wingdings" panose="05000000000000000000" pitchFamily="2" charset="2"/>
              <a:buNone/>
              <a:defRPr/>
            </a:pPr>
            <a:r>
              <a:rPr lang="en-US" altLang="en-US" dirty="0"/>
              <a:t>In the group chat, share your answer to this question in a sentence or two:</a:t>
            </a:r>
          </a:p>
          <a:p>
            <a:pPr marL="742950" lvl="1" indent="-396875">
              <a:spcBef>
                <a:spcPts val="1200"/>
              </a:spcBef>
              <a:spcAft>
                <a:spcPts val="600"/>
              </a:spcAft>
              <a:buClr>
                <a:srgbClr val="C00000"/>
              </a:buClr>
              <a:buFont typeface="Wingdings" panose="05000000000000000000" pitchFamily="2" charset="2"/>
              <a:buChar char="Ø"/>
              <a:defRPr/>
            </a:pPr>
            <a:r>
              <a:rPr lang="en-US" altLang="en-US" sz="2200" i="1" dirty="0">
                <a:cs typeface="MS PGothic" panose="020B0600070205080204" pitchFamily="34" charset="-128"/>
              </a:rPr>
              <a:t>CHAT: What is something you have learned today (or better understand) regarding the importance of building knowledge through volume of learning?</a:t>
            </a:r>
          </a:p>
          <a:p>
            <a:pPr marL="346075" lvl="1" indent="0">
              <a:spcBef>
                <a:spcPts val="1200"/>
              </a:spcBef>
              <a:spcAft>
                <a:spcPts val="600"/>
              </a:spcAft>
              <a:buFont typeface="Wingdings" panose="05000000000000000000" pitchFamily="2" charset="2"/>
              <a:buNone/>
              <a:defRPr/>
            </a:pPr>
            <a:endParaRPr lang="en-US" altLang="en-US" b="1" i="1" dirty="0">
              <a:solidFill>
                <a:srgbClr val="C00000"/>
              </a:solidFill>
              <a:cs typeface="MS PGothic" panose="020B0600070205080204" pitchFamily="34" charset="-128"/>
            </a:endParaRPr>
          </a:p>
          <a:p>
            <a:pPr marL="346075" lvl="1" indent="0">
              <a:spcBef>
                <a:spcPts val="1200"/>
              </a:spcBef>
              <a:spcAft>
                <a:spcPts val="600"/>
              </a:spcAft>
              <a:buFont typeface="Wingdings" panose="05000000000000000000" pitchFamily="2" charset="2"/>
              <a:buNone/>
              <a:defRPr/>
            </a:pPr>
            <a:endParaRPr lang="en-US" altLang="en-US" b="1" i="1" dirty="0">
              <a:solidFill>
                <a:srgbClr val="C00000"/>
              </a:solidFill>
              <a:cs typeface="MS PGothic" panose="020B0600070205080204" pitchFamily="34" charset="-128"/>
            </a:endParaRPr>
          </a:p>
          <a:p>
            <a:pPr marL="346075" lvl="1" indent="0" algn="ctr">
              <a:spcBef>
                <a:spcPts val="1200"/>
              </a:spcBef>
              <a:spcAft>
                <a:spcPts val="600"/>
              </a:spcAft>
              <a:buFont typeface="Wingdings" panose="05000000000000000000" pitchFamily="2" charset="2"/>
              <a:buNone/>
              <a:defRPr/>
            </a:pPr>
            <a:r>
              <a:rPr lang="en-US" altLang="en-US" sz="2200" dirty="0"/>
              <a:t>We’ll ask everyone to hit “enter” at the same time so…</a:t>
            </a:r>
            <a:endParaRPr lang="en-US" altLang="en-US" sz="2200" i="1" dirty="0">
              <a:cs typeface="MS PGothic" panose="020B0600070205080204" pitchFamily="34" charset="-128"/>
            </a:endParaRPr>
          </a:p>
          <a:p>
            <a:pPr marL="346075" lvl="1" indent="0" algn="ctr">
              <a:spcBef>
                <a:spcPts val="1200"/>
              </a:spcBef>
              <a:spcAft>
                <a:spcPts val="600"/>
              </a:spcAft>
              <a:buFont typeface="Wingdings" panose="05000000000000000000" pitchFamily="2" charset="2"/>
              <a:buNone/>
              <a:defRPr/>
            </a:pPr>
            <a:r>
              <a:rPr lang="en-US" altLang="en-US" sz="2200" b="1" i="1" dirty="0">
                <a:solidFill>
                  <a:srgbClr val="C00000"/>
                </a:solidFill>
                <a:cs typeface="MS PGothic" panose="020B0600070205080204" pitchFamily="34" charset="-128"/>
              </a:rPr>
              <a:t>WAIT to hit “enter”!</a:t>
            </a:r>
            <a:endParaRPr lang="en-US" altLang="en-US" sz="2200" b="1" dirty="0">
              <a:solidFill>
                <a:srgbClr val="C00000"/>
              </a:solidFill>
              <a:cs typeface="MS PGothic" panose="020B0600070205080204" pitchFamily="34" charset="-128"/>
            </a:endParaRPr>
          </a:p>
          <a:p>
            <a:pPr marL="346075" lvl="1" indent="0">
              <a:spcBef>
                <a:spcPts val="1200"/>
              </a:spcBef>
              <a:spcAft>
                <a:spcPts val="600"/>
              </a:spcAft>
              <a:buFont typeface="Wingdings" panose="05000000000000000000" pitchFamily="2" charset="2"/>
              <a:buNone/>
              <a:defRPr/>
            </a:pPr>
            <a:endParaRPr lang="en-US" altLang="en-US" dirty="0">
              <a:cs typeface="MS PGothic" panose="020B0600070205080204" pitchFamily="34" charset="-128"/>
            </a:endParaRPr>
          </a:p>
        </p:txBody>
      </p:sp>
      <p:pic>
        <p:nvPicPr>
          <p:cNvPr id="60419" name="Picture 2">
            <a:extLst>
              <a:ext uri="{FF2B5EF4-FFF2-40B4-BE49-F238E27FC236}">
                <a16:creationId xmlns:a16="http://schemas.microsoft.com/office/drawing/2014/main" id="{2EFA4A9E-4A59-45CC-96F6-628C24212DA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81000"/>
            <a:ext cx="1079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6613F0-F8DD-29B5-FA44-7185B25B25E1}"/>
              </a:ext>
            </a:extLst>
          </p:cNvPr>
          <p:cNvSpPr txBox="1">
            <a:spLocks noGrp="1"/>
          </p:cNvSpPr>
          <p:nvPr>
            <p:ph type="title" idx="4294967295"/>
          </p:nvPr>
        </p:nvSpPr>
        <p:spPr>
          <a:xfrm>
            <a:off x="1433015" y="559558"/>
            <a:ext cx="2217274" cy="615553"/>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400" b="0" i="0" u="none" strike="noStrike" kern="1200" cap="none" spc="0" normalizeH="0" baseline="0" noProof="0" dirty="0">
                <a:ln>
                  <a:noFill/>
                </a:ln>
                <a:solidFill>
                  <a:schemeClr val="tx1"/>
                </a:solidFill>
                <a:effectLst/>
                <a:uLnTx/>
                <a:uFillTx/>
                <a:latin typeface="+mj-lt"/>
                <a:ea typeface="MS PGothic" panose="020B0600070205080204" pitchFamily="34" charset="-128"/>
                <a:cs typeface="+mn-cs"/>
              </a:rPr>
              <a:t>Disclaimer</a:t>
            </a:r>
          </a:p>
        </p:txBody>
      </p:sp>
      <p:sp>
        <p:nvSpPr>
          <p:cNvPr id="3" name="Content Placeholder 2">
            <a:extLst>
              <a:ext uri="{FF2B5EF4-FFF2-40B4-BE49-F238E27FC236}">
                <a16:creationId xmlns:a16="http://schemas.microsoft.com/office/drawing/2014/main" id="{2A71E6B0-F47D-824B-A0A9-60BEE1C4A27F}"/>
              </a:ext>
            </a:extLst>
          </p:cNvPr>
          <p:cNvSpPr>
            <a:spLocks noGrp="1"/>
          </p:cNvSpPr>
          <p:nvPr>
            <p:ph idx="1"/>
          </p:nvPr>
        </p:nvSpPr>
        <p:spPr>
          <a:xfrm>
            <a:off x="685800" y="1676400"/>
            <a:ext cx="7924800" cy="4038600"/>
          </a:xfrm>
        </p:spPr>
        <p:txBody>
          <a:bodyPr/>
          <a:lstStyle/>
          <a:p>
            <a:pPr marL="0" indent="0" algn="ctr">
              <a:spcBef>
                <a:spcPts val="0"/>
              </a:spcBef>
              <a:spcAft>
                <a:spcPts val="0"/>
              </a:spcAft>
              <a:buNone/>
              <a:defRPr/>
            </a:pPr>
            <a:endParaRPr lang="en-US" b="1" dirty="0">
              <a:ea typeface="Calibri" panose="020F0502020204030204" pitchFamily="34" charset="0"/>
            </a:endParaRPr>
          </a:p>
          <a:p>
            <a:pPr marL="0" indent="0">
              <a:spcBef>
                <a:spcPts val="0"/>
              </a:spcBef>
              <a:spcAft>
                <a:spcPts val="0"/>
              </a:spcAft>
              <a:buNone/>
              <a:defRPr/>
            </a:pPr>
            <a:r>
              <a:rPr lang="en-US" dirty="0">
                <a:ea typeface="Calibri" panose="020F0502020204030204" pitchFamily="34" charset="0"/>
              </a:rPr>
              <a:t>This presentation was produced and funded in whole with Federal funds from the U.S. Department of Education under contract number ED-991990018C0040 with </a:t>
            </a:r>
            <a:r>
              <a:rPr lang="en-US" dirty="0" err="1">
                <a:ea typeface="Calibri" panose="020F0502020204030204" pitchFamily="34" charset="0"/>
              </a:rPr>
              <a:t>StandardsWork</a:t>
            </a:r>
            <a:r>
              <a:rPr lang="en-US" dirty="0">
                <a:ea typeface="Calibri" panose="020F0502020204030204" pitchFamily="34" charset="0"/>
              </a:rPr>
              <a:t>, Inc. Ronna </a:t>
            </a:r>
            <a:r>
              <a:rPr lang="en-US" dirty="0" err="1">
                <a:ea typeface="Calibri" panose="020F0502020204030204" pitchFamily="34" charset="0"/>
              </a:rPr>
              <a:t>Spacone</a:t>
            </a:r>
            <a:r>
              <a:rPr lang="en-US" dirty="0">
                <a:ea typeface="Calibri" panose="020F0502020204030204" pitchFamily="34" charset="0"/>
              </a:rPr>
              <a:t> serves as the Contracting Officer’s Representative. There is content on the slides </a:t>
            </a:r>
            <a:r>
              <a:rPr lang="en-US" dirty="0"/>
              <a:t>and additional content in the Slide Notes throughout the presentation. </a:t>
            </a:r>
            <a:r>
              <a:rPr lang="en-US" dirty="0">
                <a:ea typeface="Calibri" panose="020F0502020204030204" pitchFamily="34" charset="0"/>
              </a:rPr>
              <a:t>The content of this presentation does not necessarily reflect the views or policies of the U.S. Department of Education nor does the mention of trade names, commercial products, or organizations imply endorsement by the U.S. Government.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9">
            <a:extLst>
              <a:ext uri="{FF2B5EF4-FFF2-40B4-BE49-F238E27FC236}">
                <a16:creationId xmlns:a16="http://schemas.microsoft.com/office/drawing/2014/main" id="{A93D468C-8755-42DC-834C-53AF605CAA5D}"/>
              </a:ext>
            </a:extLst>
          </p:cNvPr>
          <p:cNvSpPr>
            <a:spLocks noGrp="1" noChangeArrowheads="1"/>
          </p:cNvSpPr>
          <p:nvPr>
            <p:ph type="title"/>
          </p:nvPr>
        </p:nvSpPr>
        <p:spPr/>
        <p:txBody>
          <a:bodyPr/>
          <a:lstStyle/>
          <a:p>
            <a:r>
              <a:rPr lang="en-US" altLang="en-US"/>
              <a:t>Next Steps</a:t>
            </a:r>
          </a:p>
        </p:txBody>
      </p:sp>
      <p:sp>
        <p:nvSpPr>
          <p:cNvPr id="11" name="Content Placeholder 10">
            <a:extLst>
              <a:ext uri="{FF2B5EF4-FFF2-40B4-BE49-F238E27FC236}">
                <a16:creationId xmlns:a16="http://schemas.microsoft.com/office/drawing/2014/main" id="{46ED36AB-E5D2-4038-894F-7114E27FE920}"/>
              </a:ext>
            </a:extLst>
          </p:cNvPr>
          <p:cNvSpPr>
            <a:spLocks noGrp="1"/>
          </p:cNvSpPr>
          <p:nvPr>
            <p:ph idx="1"/>
          </p:nvPr>
        </p:nvSpPr>
        <p:spPr/>
        <p:txBody>
          <a:bodyPr/>
          <a:lstStyle/>
          <a:p>
            <a:pPr marL="242888" indent="-227013">
              <a:spcBef>
                <a:spcPts val="1200"/>
              </a:spcBef>
              <a:spcAft>
                <a:spcPts val="600"/>
              </a:spcAft>
              <a:defRPr/>
            </a:pPr>
            <a:r>
              <a:rPr lang="en-US" altLang="en-US" dirty="0"/>
              <a:t>We will focus on content criteria for </a:t>
            </a:r>
            <a:r>
              <a:rPr lang="en-US" altLang="en-US" b="1" dirty="0"/>
              <a:t>Dimension 4 </a:t>
            </a:r>
            <a:r>
              <a:rPr lang="en-US" altLang="en-US" dirty="0"/>
              <a:t>to:</a:t>
            </a:r>
          </a:p>
          <a:p>
            <a:pPr marL="700087" lvl="1" indent="-342900">
              <a:spcBef>
                <a:spcPts val="1200"/>
              </a:spcBef>
              <a:spcAft>
                <a:spcPts val="600"/>
              </a:spcAft>
              <a:defRPr/>
            </a:pPr>
            <a:r>
              <a:rPr lang="en-US" altLang="en-US" sz="2200" dirty="0">
                <a:cs typeface="MS PGothic" panose="020B0600070205080204" pitchFamily="34" charset="-128"/>
              </a:rPr>
              <a:t>Assess the sample curriculum’s inclusion of evidence-based discussions.</a:t>
            </a:r>
          </a:p>
          <a:p>
            <a:pPr marL="700087" lvl="1" indent="-342900">
              <a:spcBef>
                <a:spcPts val="1200"/>
              </a:spcBef>
              <a:spcAft>
                <a:spcPts val="600"/>
              </a:spcAft>
              <a:defRPr/>
            </a:pPr>
            <a:r>
              <a:rPr lang="en-US" altLang="en-US" sz="2200" dirty="0">
                <a:cs typeface="MS PGothic" panose="020B0600070205080204" pitchFamily="34" charset="-128"/>
              </a:rPr>
              <a:t>Examine the curriculum for attention to EL supports related to a focus on evidence-based discussions.</a:t>
            </a:r>
          </a:p>
          <a:p>
            <a:pPr marL="20637" indent="0">
              <a:spcBef>
                <a:spcPts val="1200"/>
              </a:spcBef>
              <a:spcAft>
                <a:spcPts val="600"/>
              </a:spcAft>
              <a:buFont typeface="Wingdings" panose="05000000000000000000" pitchFamily="2" charset="2"/>
              <a:buNone/>
              <a:defRPr/>
            </a:pPr>
            <a:endParaRPr lang="en-US" alt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3">
            <a:extLst>
              <a:ext uri="{FF2B5EF4-FFF2-40B4-BE49-F238E27FC236}">
                <a16:creationId xmlns:a16="http://schemas.microsoft.com/office/drawing/2014/main" id="{4362F637-19ED-42B4-AB2A-539DC184F139}"/>
              </a:ext>
            </a:extLst>
          </p:cNvPr>
          <p:cNvSpPr>
            <a:spLocks noGrp="1" noChangeArrowheads="1"/>
          </p:cNvSpPr>
          <p:nvPr>
            <p:ph type="title"/>
          </p:nvPr>
        </p:nvSpPr>
        <p:spPr>
          <a:xfrm>
            <a:off x="304800" y="3124200"/>
            <a:ext cx="8534400" cy="3505200"/>
          </a:xfrm>
        </p:spPr>
        <p:txBody>
          <a:bodyPr/>
          <a:lstStyle/>
          <a:p>
            <a:r>
              <a:rPr lang="en-US" altLang="en-US" sz="6000"/>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2">
            <a:extLst>
              <a:ext uri="{FF2B5EF4-FFF2-40B4-BE49-F238E27FC236}">
                <a16:creationId xmlns:a16="http://schemas.microsoft.com/office/drawing/2014/main" id="{3AF1EC11-29E0-442B-8EE9-19C473391787}"/>
              </a:ext>
            </a:extLst>
          </p:cNvPr>
          <p:cNvSpPr>
            <a:spLocks noGrp="1" noChangeArrowheads="1"/>
          </p:cNvSpPr>
          <p:nvPr>
            <p:ph type="title"/>
          </p:nvPr>
        </p:nvSpPr>
        <p:spPr/>
        <p:txBody>
          <a:bodyPr/>
          <a:lstStyle/>
          <a:p>
            <a:r>
              <a:rPr lang="en-US" altLang="en-US" dirty="0"/>
              <a:t>Let’s Hear From You!</a:t>
            </a:r>
          </a:p>
        </p:txBody>
      </p:sp>
      <p:sp>
        <p:nvSpPr>
          <p:cNvPr id="11265" name="Rectangle 3">
            <a:extLst>
              <a:ext uri="{FF2B5EF4-FFF2-40B4-BE49-F238E27FC236}">
                <a16:creationId xmlns:a16="http://schemas.microsoft.com/office/drawing/2014/main" id="{98D9D7E8-4C58-4F26-9ABD-7C530FF64FAF}"/>
              </a:ext>
            </a:extLst>
          </p:cNvPr>
          <p:cNvSpPr>
            <a:spLocks noGrp="1" noChangeArrowheads="1"/>
          </p:cNvSpPr>
          <p:nvPr>
            <p:ph type="body" idx="1"/>
          </p:nvPr>
        </p:nvSpPr>
        <p:spPr/>
        <p:txBody>
          <a:bodyPr/>
          <a:lstStyle/>
          <a:p>
            <a:pPr>
              <a:spcBef>
                <a:spcPts val="1200"/>
              </a:spcBef>
              <a:spcAft>
                <a:spcPts val="1200"/>
              </a:spcAft>
            </a:pPr>
            <a:r>
              <a:rPr lang="en-US" altLang="en-US" dirty="0"/>
              <a:t>In the group chat, share your answer to this question:</a:t>
            </a:r>
          </a:p>
          <a:p>
            <a:pPr marL="914400" lvl="1" indent="-457200">
              <a:spcBef>
                <a:spcPts val="1200"/>
              </a:spcBef>
              <a:spcAft>
                <a:spcPts val="1200"/>
              </a:spcAft>
              <a:buClr>
                <a:srgbClr val="FF0000"/>
              </a:buClr>
              <a:buFont typeface="Wingdings" panose="05000000000000000000" pitchFamily="2" charset="2"/>
              <a:buChar char="Ø"/>
            </a:pPr>
            <a:r>
              <a:rPr lang="en-US" altLang="en-US" sz="2200" i="1" dirty="0">
                <a:cs typeface="MS PGothic" panose="020B0600070205080204" pitchFamily="34" charset="-128"/>
              </a:rPr>
              <a:t>CHAT: In a sentence, share any takeaways or challenges related to your experience reviewing your selected curriculum for Dimension 2: Building Academic Language.</a:t>
            </a:r>
          </a:p>
        </p:txBody>
      </p:sp>
      <p:pic>
        <p:nvPicPr>
          <p:cNvPr id="11268" name="Picture 2">
            <a:extLst>
              <a:ext uri="{FF2B5EF4-FFF2-40B4-BE49-F238E27FC236}">
                <a16:creationId xmlns:a16="http://schemas.microsoft.com/office/drawing/2014/main" id="{0BA8E649-7ADE-413A-9F99-4382C008B89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2813" y="381000"/>
            <a:ext cx="1079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9">
            <a:extLst>
              <a:ext uri="{FF2B5EF4-FFF2-40B4-BE49-F238E27FC236}">
                <a16:creationId xmlns:a16="http://schemas.microsoft.com/office/drawing/2014/main" id="{C902EF45-FEFF-4707-AE9E-3AF9DE4807A6}"/>
              </a:ext>
            </a:extLst>
          </p:cNvPr>
          <p:cNvSpPr>
            <a:spLocks noGrp="1" noChangeArrowheads="1"/>
          </p:cNvSpPr>
          <p:nvPr>
            <p:ph type="title"/>
          </p:nvPr>
        </p:nvSpPr>
        <p:spPr/>
        <p:txBody>
          <a:bodyPr/>
          <a:lstStyle/>
          <a:p>
            <a:r>
              <a:rPr lang="en-US" altLang="en-US"/>
              <a:t>Agenda</a:t>
            </a:r>
          </a:p>
        </p:txBody>
      </p:sp>
      <p:sp>
        <p:nvSpPr>
          <p:cNvPr id="13314" name="Content Placeholder 10">
            <a:extLst>
              <a:ext uri="{FF2B5EF4-FFF2-40B4-BE49-F238E27FC236}">
                <a16:creationId xmlns:a16="http://schemas.microsoft.com/office/drawing/2014/main" id="{612D1CA3-7F5D-49EE-AB02-204C36F62F65}"/>
              </a:ext>
            </a:extLst>
          </p:cNvPr>
          <p:cNvSpPr>
            <a:spLocks noGrp="1" noChangeArrowheads="1"/>
          </p:cNvSpPr>
          <p:nvPr>
            <p:ph idx="1"/>
          </p:nvPr>
        </p:nvSpPr>
        <p:spPr>
          <a:xfrm>
            <a:off x="609600" y="1447800"/>
            <a:ext cx="7924800" cy="4495800"/>
          </a:xfrm>
        </p:spPr>
        <p:txBody>
          <a:bodyPr/>
          <a:lstStyle/>
          <a:p>
            <a:pPr>
              <a:spcBef>
                <a:spcPts val="1375"/>
              </a:spcBef>
            </a:pPr>
            <a:r>
              <a:rPr lang="en-US" altLang="en-US" dirty="0"/>
              <a:t>Overview of Dimension 3 and its research base</a:t>
            </a:r>
          </a:p>
          <a:p>
            <a:pPr>
              <a:spcBef>
                <a:spcPts val="1375"/>
              </a:spcBef>
            </a:pPr>
            <a:r>
              <a:rPr lang="en-US" altLang="en-US" dirty="0"/>
              <a:t>Introduction to the content criteria for Dimension 3</a:t>
            </a:r>
          </a:p>
          <a:p>
            <a:pPr>
              <a:spcBef>
                <a:spcPts val="1375"/>
              </a:spcBef>
            </a:pPr>
            <a:r>
              <a:rPr lang="en-US" altLang="en-US" dirty="0"/>
              <a:t>Breakout work session #1 with your team</a:t>
            </a:r>
          </a:p>
          <a:p>
            <a:pPr>
              <a:spcBef>
                <a:spcPts val="1375"/>
              </a:spcBef>
            </a:pPr>
            <a:r>
              <a:rPr lang="en-US" altLang="en-US" dirty="0"/>
              <a:t>Review of substantiations and ratings of content criteria in the Example Workbook </a:t>
            </a:r>
          </a:p>
          <a:p>
            <a:pPr>
              <a:spcBef>
                <a:spcPts val="1375"/>
              </a:spcBef>
            </a:pPr>
            <a:r>
              <a:rPr lang="en-US" altLang="en-US" dirty="0"/>
              <a:t>Introduction to the English learner (EL) support criteria for Dimension 3</a:t>
            </a:r>
          </a:p>
          <a:p>
            <a:pPr>
              <a:spcBef>
                <a:spcPts val="1375"/>
              </a:spcBef>
            </a:pPr>
            <a:r>
              <a:rPr lang="en-US" altLang="en-US" dirty="0"/>
              <a:t>Breakout work session #2 with your team</a:t>
            </a:r>
          </a:p>
          <a:p>
            <a:pPr>
              <a:spcBef>
                <a:spcPts val="1375"/>
              </a:spcBef>
            </a:pPr>
            <a:r>
              <a:rPr lang="en-US" altLang="en-US" dirty="0"/>
              <a:t>Review of substantiations and ratings of EL supports in the Example Workbook </a:t>
            </a:r>
          </a:p>
          <a:p>
            <a:pPr>
              <a:spcBef>
                <a:spcPts val="1375"/>
              </a:spcBef>
            </a:pPr>
            <a:r>
              <a:rPr lang="en-US" altLang="en-US" dirty="0"/>
              <a:t>Next steps and final questions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98B51A6A-6032-484F-99A6-434D734C7EC6}"/>
              </a:ext>
            </a:extLst>
          </p:cNvPr>
          <p:cNvSpPr txBox="1">
            <a:spLocks noGrp="1" noChangeArrowheads="1"/>
          </p:cNvSpPr>
          <p:nvPr>
            <p:ph type="title" idx="4294967295"/>
          </p:nvPr>
        </p:nvSpPr>
        <p:spPr bwMode="auto">
          <a:xfrm>
            <a:off x="1371600" y="457200"/>
            <a:ext cx="7086600" cy="720725"/>
          </a:xfrm>
          <a:prstGeom prst="rect">
            <a:avLst/>
          </a:prstGeom>
          <a:noFill/>
          <a:ln>
            <a:noFill/>
            <a:prstDash/>
          </a:ln>
          <a:effec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a:lstStyle>
          <a:p>
            <a:pPr marL="0" marR="0" lvl="0" indent="0" algn="l" defTabSz="915988" rtl="0" eaLnBrk="0" fontAlgn="base" latinLnBrk="0" hangingPunct="0">
              <a:lnSpc>
                <a:spcPct val="90000"/>
              </a:lnSpc>
              <a:spcBef>
                <a:spcPct val="0"/>
              </a:spcBef>
              <a:spcAft>
                <a:spcPct val="0"/>
              </a:spcAft>
              <a:buClrTx/>
              <a:buSzTx/>
              <a:buFontTx/>
              <a:buNone/>
              <a:tabLst/>
              <a:defRPr/>
            </a:pPr>
            <a:r>
              <a:rPr kumimoji="0" lang="en-US" altLang="en-US" sz="3400" b="0" i="0" u="none" strike="noStrike" kern="0" cap="none" spc="0" normalizeH="0" baseline="0" noProof="0" dirty="0">
                <a:ln>
                  <a:noFill/>
                </a:ln>
                <a:solidFill>
                  <a:schemeClr val="tx1"/>
                </a:solidFill>
                <a:effectLst/>
                <a:uLnTx/>
                <a:uFillTx/>
                <a:latin typeface="+mj-lt"/>
                <a:ea typeface="MS PGothic" panose="020B0600070205080204" pitchFamily="34" charset="-128"/>
                <a:cs typeface="MS PGothic" charset="0"/>
              </a:rPr>
              <a:t>Meeting Norms and Expectations</a:t>
            </a:r>
          </a:p>
        </p:txBody>
      </p:sp>
      <p:sp>
        <p:nvSpPr>
          <p:cNvPr id="15362" name="Content Placeholder 3">
            <a:extLst>
              <a:ext uri="{FF2B5EF4-FFF2-40B4-BE49-F238E27FC236}">
                <a16:creationId xmlns:a16="http://schemas.microsoft.com/office/drawing/2014/main" id="{ADDCC40A-E0CA-44D1-8675-D464FD9B4A99}"/>
              </a:ext>
            </a:extLst>
          </p:cNvPr>
          <p:cNvSpPr txBox="1">
            <a:spLocks noChangeArrowheads="1"/>
          </p:cNvSpPr>
          <p:nvPr/>
        </p:nvSpPr>
        <p:spPr bwMode="auto">
          <a:xfrm>
            <a:off x="762000" y="1752600"/>
            <a:ext cx="8077200" cy="3875088"/>
          </a:xfrm>
          <a:prstGeom prst="rect">
            <a:avLst/>
          </a:prstGeom>
          <a:noFill/>
          <a:ln>
            <a:noFill/>
          </a:ln>
        </p:spPr>
        <p:txBody>
          <a:bodyPr lIns="90614" tIns="44513" rIns="90614" bIns="44513"/>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Be present and engage fully.</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Ask questions.</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Prepare for productive struggle. </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Consider differing perspectives.</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Create and maintain a safe space for professional learning.</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Be mindful of different learning styles.</a:t>
            </a:r>
            <a:endParaRPr lang="en-US" b="0"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9">
            <a:extLst>
              <a:ext uri="{FF2B5EF4-FFF2-40B4-BE49-F238E27FC236}">
                <a16:creationId xmlns:a16="http://schemas.microsoft.com/office/drawing/2014/main" id="{CA01417D-90CB-4D38-8F25-7578B4912361}"/>
              </a:ext>
            </a:extLst>
          </p:cNvPr>
          <p:cNvSpPr>
            <a:spLocks noGrp="1" noChangeArrowheads="1"/>
          </p:cNvSpPr>
          <p:nvPr>
            <p:ph type="title"/>
          </p:nvPr>
        </p:nvSpPr>
        <p:spPr/>
        <p:txBody>
          <a:bodyPr/>
          <a:lstStyle/>
          <a:p>
            <a:r>
              <a:rPr lang="en-US" altLang="en-US"/>
              <a:t>Research Base for Dimension 3</a:t>
            </a:r>
          </a:p>
        </p:txBody>
      </p:sp>
      <p:sp>
        <p:nvSpPr>
          <p:cNvPr id="10242" name="Content Placeholder 10">
            <a:extLst>
              <a:ext uri="{FF2B5EF4-FFF2-40B4-BE49-F238E27FC236}">
                <a16:creationId xmlns:a16="http://schemas.microsoft.com/office/drawing/2014/main" id="{789044FD-FFD5-4874-904C-99A4B28A8F2C}"/>
              </a:ext>
            </a:extLst>
          </p:cNvPr>
          <p:cNvSpPr>
            <a:spLocks noGrp="1" noChangeArrowheads="1"/>
          </p:cNvSpPr>
          <p:nvPr>
            <p:ph idx="1"/>
          </p:nvPr>
        </p:nvSpPr>
        <p:spPr/>
        <p:txBody>
          <a:bodyPr/>
          <a:lstStyle/>
          <a:p>
            <a:pPr marL="0" indent="0">
              <a:spcBef>
                <a:spcPts val="1200"/>
              </a:spcBef>
              <a:spcAft>
                <a:spcPts val="600"/>
              </a:spcAft>
              <a:buFont typeface="Wingdings" panose="05000000000000000000" pitchFamily="2" charset="2"/>
              <a:buNone/>
              <a:defRPr/>
            </a:pPr>
            <a:r>
              <a:rPr lang="en-US" spc="-90" dirty="0"/>
              <a:t>Research conducted by </a:t>
            </a:r>
            <a:r>
              <a:rPr lang="en-US" altLang="en-US" dirty="0" err="1"/>
              <a:t>Recht</a:t>
            </a:r>
            <a:r>
              <a:rPr lang="en-US" altLang="en-US" dirty="0"/>
              <a:t> and Leslie (1988); </a:t>
            </a:r>
            <a:r>
              <a:rPr lang="en-US" altLang="en-US" dirty="0" err="1"/>
              <a:t>Kintsch</a:t>
            </a:r>
            <a:r>
              <a:rPr lang="en-US" altLang="en-US" dirty="0"/>
              <a:t> (1988); Neuman (2006); Graham and Hebert (2011); and Willingham (2006) </a:t>
            </a:r>
            <a:r>
              <a:rPr lang="en-US" spc="-90" dirty="0"/>
              <a:t>shows that:</a:t>
            </a:r>
          </a:p>
          <a:p>
            <a:pPr>
              <a:spcBef>
                <a:spcPts val="1200"/>
              </a:spcBef>
              <a:spcAft>
                <a:spcPts val="600"/>
              </a:spcAft>
              <a:defRPr/>
            </a:pPr>
            <a:r>
              <a:rPr lang="en-US" altLang="en-US" dirty="0"/>
              <a:t>Prior knowledge is a strong predictor of students’ ability to remember and comprehend complex texts; </a:t>
            </a:r>
          </a:p>
          <a:p>
            <a:pPr>
              <a:spcBef>
                <a:spcPts val="1200"/>
              </a:spcBef>
              <a:defRPr/>
            </a:pPr>
            <a:r>
              <a:rPr lang="en-US" altLang="en-US" dirty="0"/>
              <a:t>Asking students to write about what they read improves students’ comprehension of the text (and their writing skills); </a:t>
            </a:r>
          </a:p>
          <a:p>
            <a:pPr>
              <a:spcBef>
                <a:spcPts val="1200"/>
              </a:spcBef>
              <a:defRPr/>
            </a:pPr>
            <a:r>
              <a:rPr lang="en-US" altLang="en-US" dirty="0"/>
              <a:t>Knowledge and vocabulary are tightly connected; and</a:t>
            </a:r>
          </a:p>
          <a:p>
            <a:pPr>
              <a:spcBef>
                <a:spcPts val="1200"/>
              </a:spcBef>
              <a:defRPr/>
            </a:pPr>
            <a:r>
              <a:rPr lang="en-US" altLang="en-US" dirty="0"/>
              <a:t>Deficits in reading are integrally bound to deficits in knowledge.</a:t>
            </a:r>
          </a:p>
          <a:p>
            <a:pPr>
              <a:defRPr/>
            </a:pP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9">
            <a:extLst>
              <a:ext uri="{FF2B5EF4-FFF2-40B4-BE49-F238E27FC236}">
                <a16:creationId xmlns:a16="http://schemas.microsoft.com/office/drawing/2014/main" id="{DF6CE8C5-0C6B-4E77-A79A-5D9D82FA51A3}"/>
              </a:ext>
            </a:extLst>
          </p:cNvPr>
          <p:cNvSpPr>
            <a:spLocks noGrp="1" noChangeArrowheads="1"/>
          </p:cNvSpPr>
          <p:nvPr>
            <p:ph type="title"/>
          </p:nvPr>
        </p:nvSpPr>
        <p:spPr>
          <a:xfrm>
            <a:off x="1143000" y="304800"/>
            <a:ext cx="8153400" cy="914400"/>
          </a:xfrm>
        </p:spPr>
        <p:txBody>
          <a:bodyPr/>
          <a:lstStyle/>
          <a:p>
            <a:r>
              <a:rPr lang="en-US" altLang="en-US" sz="3200" dirty="0"/>
              <a:t>What Does Research on Volume of Reading Mean for High-Quality Curriculum?</a:t>
            </a:r>
          </a:p>
        </p:txBody>
      </p:sp>
      <p:sp>
        <p:nvSpPr>
          <p:cNvPr id="10242" name="Content Placeholder 10">
            <a:extLst>
              <a:ext uri="{FF2B5EF4-FFF2-40B4-BE49-F238E27FC236}">
                <a16:creationId xmlns:a16="http://schemas.microsoft.com/office/drawing/2014/main" id="{D53411B8-1380-418E-A480-204F7CD9E9D4}"/>
              </a:ext>
            </a:extLst>
          </p:cNvPr>
          <p:cNvSpPr>
            <a:spLocks noGrp="1" noChangeArrowheads="1"/>
          </p:cNvSpPr>
          <p:nvPr>
            <p:ph idx="1"/>
          </p:nvPr>
        </p:nvSpPr>
        <p:spPr/>
        <p:txBody>
          <a:bodyPr/>
          <a:lstStyle/>
          <a:p>
            <a:pPr marL="0" indent="0">
              <a:spcBef>
                <a:spcPts val="1200"/>
              </a:spcBef>
              <a:spcAft>
                <a:spcPts val="600"/>
              </a:spcAft>
              <a:buFont typeface="Wingdings" panose="05000000000000000000" pitchFamily="2" charset="2"/>
              <a:buNone/>
              <a:defRPr/>
            </a:pPr>
            <a:r>
              <a:rPr lang="en-US" altLang="en-US" dirty="0"/>
              <a:t>It means curriculum resources should:</a:t>
            </a:r>
          </a:p>
          <a:p>
            <a:pPr>
              <a:spcBef>
                <a:spcPts val="1200"/>
              </a:spcBef>
              <a:spcAft>
                <a:spcPts val="600"/>
              </a:spcAft>
              <a:defRPr/>
            </a:pPr>
            <a:r>
              <a:rPr lang="en-US" altLang="en-US" dirty="0"/>
              <a:t>Ask students to read on conceptually connected topics to grow students’ knowledge and vocabulary;</a:t>
            </a:r>
          </a:p>
          <a:p>
            <a:pPr>
              <a:spcBef>
                <a:spcPts val="1200"/>
              </a:spcBef>
              <a:spcAft>
                <a:spcPts val="600"/>
              </a:spcAft>
              <a:defRPr/>
            </a:pPr>
            <a:r>
              <a:rPr lang="en-US" altLang="en-US" dirty="0"/>
              <a:t>Offer a series of texts at a variety of complexity levels with less complex texts supporting access to more complex texts to build knowledge; </a:t>
            </a:r>
          </a:p>
          <a:p>
            <a:pPr>
              <a:spcBef>
                <a:spcPts val="1200"/>
              </a:spcBef>
              <a:spcAft>
                <a:spcPts val="600"/>
              </a:spcAft>
              <a:defRPr/>
            </a:pPr>
            <a:r>
              <a:rPr lang="en-US" altLang="en-US" dirty="0"/>
              <a:t>Promote regular independent reading—both assigned and based on student interest; and</a:t>
            </a:r>
          </a:p>
          <a:p>
            <a:pPr>
              <a:spcBef>
                <a:spcPts val="1200"/>
              </a:spcBef>
              <a:spcAft>
                <a:spcPts val="600"/>
              </a:spcAft>
              <a:defRPr/>
            </a:pPr>
            <a:r>
              <a:rPr lang="en-US" altLang="en-US" dirty="0"/>
              <a:t>Provide instructions for holding students accountable to regularly engage in a volume of reading and tracking their own learning.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Placeholder 4">
            <a:extLst>
              <a:ext uri="{FF2B5EF4-FFF2-40B4-BE49-F238E27FC236}">
                <a16:creationId xmlns:a16="http://schemas.microsoft.com/office/drawing/2014/main" id="{EE154E3B-429D-474D-9F22-A8B03254257E}"/>
              </a:ext>
            </a:extLst>
          </p:cNvPr>
          <p:cNvSpPr>
            <a:spLocks noGrp="1" noChangeArrowheads="1"/>
          </p:cNvSpPr>
          <p:nvPr>
            <p:ph type="title" idx="4294967295"/>
          </p:nvPr>
        </p:nvSpPr>
        <p:spPr bwMode="auto">
          <a:xfrm>
            <a:off x="0" y="2133600"/>
            <a:ext cx="9144000" cy="15001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Content Alignment Criteria</a:t>
            </a:r>
          </a:p>
        </p:txBody>
      </p:sp>
    </p:spTree>
  </p:cSld>
  <p:clrMapOvr>
    <a:masterClrMapping/>
  </p:clrMapOvr>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10688</TotalTime>
  <Pages>39</Pages>
  <Words>5069</Words>
  <Application>Microsoft Macintosh PowerPoint</Application>
  <PresentationFormat>Overhead</PresentationFormat>
  <Paragraphs>428</Paragraphs>
  <Slides>31</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Segoe UI</vt:lpstr>
      <vt:lpstr>Times</vt:lpstr>
      <vt:lpstr>Times New Roman</vt:lpstr>
      <vt:lpstr>Trebuchet MS</vt:lpstr>
      <vt:lpstr>Wingdings</vt:lpstr>
      <vt:lpstr>SAMPLE</vt:lpstr>
      <vt:lpstr>1_SAMPLE</vt:lpstr>
      <vt:lpstr>Volume of Reading to Build Knowledge</vt:lpstr>
      <vt:lpstr>  Welcome back!</vt:lpstr>
      <vt:lpstr>Disclaimer</vt:lpstr>
      <vt:lpstr>Let’s Hear From You!</vt:lpstr>
      <vt:lpstr>Agenda</vt:lpstr>
      <vt:lpstr>Meeting Norms and Expectations</vt:lpstr>
      <vt:lpstr>Research Base for Dimension 3</vt:lpstr>
      <vt:lpstr>What Does Research on Volume of Reading Mean for High-Quality Curriculum?</vt:lpstr>
      <vt:lpstr>Content Alignment Criteria</vt:lpstr>
      <vt:lpstr>Dimension 3: Content Criterion 1</vt:lpstr>
      <vt:lpstr>Dimension 3: Content Criterion 2</vt:lpstr>
      <vt:lpstr>Rating for Content Alignment</vt:lpstr>
      <vt:lpstr>Breakout #1: 25 minutes</vt:lpstr>
      <vt:lpstr>Breakout Materials</vt:lpstr>
      <vt:lpstr>Welcome Back!</vt:lpstr>
      <vt:lpstr>Let’s Hear From You!</vt:lpstr>
      <vt:lpstr>Let’s Hear From You!</vt:lpstr>
      <vt:lpstr>Let’s Discuss!</vt:lpstr>
      <vt:lpstr>EL Support Criteria</vt:lpstr>
      <vt:lpstr>Let’s Chat!</vt:lpstr>
      <vt:lpstr>EL Support Criteria</vt:lpstr>
      <vt:lpstr>Rating for EL Supports </vt:lpstr>
      <vt:lpstr>Breakout #2: 25 minutes</vt:lpstr>
      <vt:lpstr>Breakout Materials</vt:lpstr>
      <vt:lpstr>Welcome Back!</vt:lpstr>
      <vt:lpstr>Let’s Hear From You!</vt:lpstr>
      <vt:lpstr>Let’s Hear From You! </vt:lpstr>
      <vt:lpstr>Let’s Discuss!</vt:lpstr>
      <vt:lpstr>Let’s Chat!</vt:lpstr>
      <vt:lpstr>Next Steps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Volume of Reading to Build Knowledge</dc:title>
  <dc:subject/>
  <dc:creator>Susan Pimentel</dc:creator>
  <cp:keywords/>
  <dc:description/>
  <cp:lastModifiedBy>Nicole Bravo</cp:lastModifiedBy>
  <cp:revision>513</cp:revision>
  <cp:lastPrinted>2008-08-04T15:46:24Z</cp:lastPrinted>
  <dcterms:created xsi:type="dcterms:W3CDTF">2008-12-30T23:46:17Z</dcterms:created>
  <dcterms:modified xsi:type="dcterms:W3CDTF">2022-07-26T22:22:47Z</dcterms:modified>
  <cp:category/>
</cp:coreProperties>
</file>