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136" r:id="rId2"/>
  </p:sldMasterIdLst>
  <p:notesMasterIdLst>
    <p:notesMasterId r:id="rId38"/>
  </p:notesMasterIdLst>
  <p:handoutMasterIdLst>
    <p:handoutMasterId r:id="rId39"/>
  </p:handoutMasterIdLst>
  <p:sldIdLst>
    <p:sldId id="333" r:id="rId3"/>
    <p:sldId id="669" r:id="rId4"/>
    <p:sldId id="670" r:id="rId5"/>
    <p:sldId id="488" r:id="rId6"/>
    <p:sldId id="495" r:id="rId7"/>
    <p:sldId id="493" r:id="rId8"/>
    <p:sldId id="496" r:id="rId9"/>
    <p:sldId id="497" r:id="rId10"/>
    <p:sldId id="498" r:id="rId11"/>
    <p:sldId id="499" r:id="rId12"/>
    <p:sldId id="515" r:id="rId13"/>
    <p:sldId id="500" r:id="rId14"/>
    <p:sldId id="501" r:id="rId15"/>
    <p:sldId id="594" r:id="rId16"/>
    <p:sldId id="502" r:id="rId17"/>
    <p:sldId id="503" r:id="rId18"/>
    <p:sldId id="504" r:id="rId19"/>
    <p:sldId id="506" r:id="rId20"/>
    <p:sldId id="507" r:id="rId21"/>
    <p:sldId id="591" r:id="rId22"/>
    <p:sldId id="604" r:id="rId23"/>
    <p:sldId id="607" r:id="rId24"/>
    <p:sldId id="605" r:id="rId25"/>
    <p:sldId id="593" r:id="rId26"/>
    <p:sldId id="510" r:id="rId27"/>
    <p:sldId id="608" r:id="rId28"/>
    <p:sldId id="513" r:id="rId29"/>
    <p:sldId id="514" r:id="rId30"/>
    <p:sldId id="595" r:id="rId31"/>
    <p:sldId id="609" r:id="rId32"/>
    <p:sldId id="610" r:id="rId33"/>
    <p:sldId id="612" r:id="rId34"/>
    <p:sldId id="521" r:id="rId35"/>
    <p:sldId id="522" r:id="rId36"/>
    <p:sldId id="570" r:id="rId37"/>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Pimentel" initials="" lastIdx="1" clrIdx="8"/>
  <p:cmAuthor id="2" name="Unknown User2" initials="Unknown User2" lastIdx="1" clrIdx="6"/>
  <p:cmAuthor id="3" name="Unknown User4" initials="Unknown User4" lastIdx="1" clrIdx="4"/>
  <p:cmAuthor id="4" name="Unknown User5" initials="Unknown User5" lastIdx="1" clrIdx="1"/>
  <p:cmAuthor id="5" name="Unknown User6" initials="Unknown User6" lastIdx="1" clrIdx="3"/>
  <p:cmAuthor id="6" name="EMK" initials="" lastIdx="45" clrIdx="7"/>
  <p:cmAuthor id="7" name="Meredith Liben" initials="" lastIdx="2" clrIdx="5"/>
  <p:cmAuthor id="8" name="Unknown User1" initials="Unknown User1" lastIdx="3" clrIdx="9"/>
  <p:cmAuthor id="9" name="Unknown User3" initials="Unknown User3" lastIdx="10" clrIdx="2"/>
  <p:cmAuthor id="10" name="Nicole Bravo" initials="" lastIdx="1" clrIdx="10"/>
  <p:cmAuthor id="11" name="Mimi Alkire" initials="" lastIdx="2" clrIdx="11"/>
  <p:cmAuthor id="12" name="Farren Liben" initials="" lastIdx="3" clrIdx="0"/>
  <p:cmAuthor id="13" name="EMK" initials="E" lastIdx="36" clrIdx="12">
    <p:extLst>
      <p:ext uri="{19B8F6BF-5375-455C-9EA6-DF929625EA0E}">
        <p15:presenceInfo xmlns:p15="http://schemas.microsoft.com/office/powerpoint/2012/main" userId="EMK" providerId="None"/>
      </p:ext>
    </p:extLst>
  </p:cmAuthor>
  <p:cmAuthor id="14" name="Sue Pimentel" initials="MOU" lastIdx="1" clrIdx="13">
    <p:extLst>
      <p:ext uri="{19B8F6BF-5375-455C-9EA6-DF929625EA0E}">
        <p15:presenceInfo xmlns:p15="http://schemas.microsoft.com/office/powerpoint/2012/main" userId="Sue Pime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2515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88" d="100"/>
          <a:sy n="88" d="100"/>
        </p:scale>
        <p:origin x="1312" y="-8"/>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E38386-C345-4282-AF5A-74997ADAD807}"/>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8730D769-AC2F-4688-8253-875EFFC2B679}"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284C2B-4ABD-4174-9575-0938616EAA74}"/>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DE841CD3-6777-42BD-9D17-D9667EE6DCA3}"/>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68F8711B-4D42-4CA0-AFAA-E315B5AFA0C2}"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8C1B8B07-80CD-4BDD-9703-C2B86210056C}"/>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395E39BF-EF8D-4829-8196-731469F257DE}"/>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4A3D2744-A4DB-4EFE-8CC6-3324190E0C8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BB2E454-A322-4F11-9858-EE052A40644E}"/>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A72DFBF4-0660-41CD-9FAE-F8A329E35D3F}"/>
              </a:ext>
            </a:extLst>
          </p:cNvPr>
          <p:cNvSpPr>
            <a:spLocks noGrp="1" noChangeArrowheads="1"/>
          </p:cNvSpPr>
          <p:nvPr>
            <p:ph type="body" idx="1"/>
          </p:nvPr>
        </p:nvSpPr>
        <p:spPr>
          <a:ln w="9525"/>
        </p:spPr>
        <p:txBody>
          <a:bodyPr/>
          <a:lstStyle/>
          <a:p>
            <a:pPr defTabSz="457200" eaLnBrk="1" fontAlgn="auto" hangingPunct="1">
              <a:lnSpc>
                <a:spcPct val="100000"/>
              </a:lnSpc>
              <a:spcBef>
                <a:spcPct val="0"/>
              </a:spcBef>
              <a:spcAft>
                <a:spcPts val="0"/>
              </a:spcAft>
              <a:buClr>
                <a:srgbClr val="000000"/>
              </a:buClr>
              <a:buSzPct val="130000"/>
              <a:defRPr/>
            </a:pPr>
            <a:r>
              <a:rPr lang="en-US" b="1" dirty="0">
                <a:latin typeface="Times New Roman" panose="02020603050405020304" pitchFamily="18" charset="0"/>
                <a:cs typeface="Times New Roman" panose="02020603050405020304" pitchFamily="18" charset="0"/>
              </a:rPr>
              <a:t>Big idea: </a:t>
            </a:r>
            <a:r>
              <a:rPr lang="en-US" dirty="0">
                <a:latin typeface="Times New Roman" panose="02020603050405020304" pitchFamily="18" charset="0"/>
                <a:cs typeface="Times New Roman" panose="02020603050405020304" pitchFamily="18" charset="0"/>
              </a:rPr>
              <a:t>Participants need to be able to identify a text-dependent question when they are assessing their own materials.</a:t>
            </a:r>
          </a:p>
          <a:p>
            <a:pPr defTabSz="457200" eaLnBrk="1" fontAlgn="auto" hangingPunct="1">
              <a:lnSpc>
                <a:spcPct val="100000"/>
              </a:lnSpc>
              <a:spcBef>
                <a:spcPct val="0"/>
              </a:spcBef>
              <a:spcAft>
                <a:spcPts val="0"/>
              </a:spcAft>
              <a:buClr>
                <a:srgbClr val="000000"/>
              </a:buClr>
              <a:buSzPct val="130000"/>
              <a:defRPr/>
            </a:pPr>
            <a:endParaRPr lang="en-US" b="1" dirty="0">
              <a:latin typeface="Times New Roman" panose="02020603050405020304" pitchFamily="18" charset="0"/>
              <a:cs typeface="Times New Roman" panose="02020603050405020304" pitchFamily="18" charset="0"/>
            </a:endParaRPr>
          </a:p>
          <a:p>
            <a:pPr defTabSz="457200" eaLnBrk="1" fontAlgn="auto" hangingPunct="1">
              <a:lnSpc>
                <a:spcPct val="100000"/>
              </a:lnSpc>
              <a:spcBef>
                <a:spcPct val="0"/>
              </a:spcBef>
              <a:spcAft>
                <a:spcPts val="0"/>
              </a:spcAft>
              <a:buClr>
                <a:srgbClr val="000000"/>
              </a:buClr>
              <a:buSzPct val="130000"/>
              <a:defRPr/>
            </a:pPr>
            <a:r>
              <a:rPr lang="en-US" b="1" dirty="0">
                <a:latin typeface="Times New Roman" panose="02020603050405020304" pitchFamily="18" charset="0"/>
                <a:cs typeface="Times New Roman" panose="02020603050405020304" pitchFamily="18" charset="0"/>
              </a:rPr>
              <a:t>Facilitator talking points:</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These are real-life examples of other sorts of questions compared with a text-dependent one about the same text.</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It is easy to see that the question/prompt on the left side pulls students away from the text as opposed to deeper into it. </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Non-text-dependent questions are common in older materials that are not college and career readiness-aligned. </a:t>
            </a:r>
          </a:p>
          <a:p>
            <a:pPr defTabSz="457200" eaLnBrk="1" fontAlgn="auto" hangingPunct="1">
              <a:lnSpc>
                <a:spcPct val="100000"/>
              </a:lnSpc>
              <a:spcBef>
                <a:spcPct val="0"/>
              </a:spcBef>
              <a:spcAft>
                <a:spcPts val="0"/>
              </a:spcAft>
              <a:buClr>
                <a:srgbClr val="000000"/>
              </a:buClr>
              <a:buSzPct val="130000"/>
              <a:defRPr/>
            </a:pPr>
            <a:endParaRPr lang="en-US" dirty="0">
              <a:latin typeface="Times New Roman" panose="02020603050405020304" pitchFamily="18" charset="0"/>
              <a:cs typeface="Times New Roman" panose="02020603050405020304" pitchFamily="18" charset="0"/>
            </a:endParaRPr>
          </a:p>
          <a:p>
            <a:pPr defTabSz="457200" eaLnBrk="1" fontAlgn="auto" hangingPunct="1">
              <a:lnSpc>
                <a:spcPct val="100000"/>
              </a:lnSpc>
              <a:spcBef>
                <a:spcPct val="0"/>
              </a:spcBef>
              <a:spcAft>
                <a:spcPts val="0"/>
              </a:spcAft>
              <a:buClr>
                <a:srgbClr val="000000"/>
              </a:buClr>
              <a:buSzPct val="130000"/>
              <a:defRPr/>
            </a:pPr>
            <a:r>
              <a:rPr lang="en-US" b="1" dirty="0">
                <a:latin typeface="Times New Roman" panose="02020603050405020304" pitchFamily="18" charset="0"/>
                <a:cs typeface="Times New Roman" panose="02020603050405020304" pitchFamily="18" charset="0"/>
              </a:rPr>
              <a:t>Facilitator notes:</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Many instructional materials spend lots of time trying to make learning relevant to the lives of students. This is as if talking about one’s own life is more compelling than learning new information about a range of topics. </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The research suggests that time is better spent developing the ability to gather and present text-based evidence instead.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CD5E9DE-70B6-48FA-A590-F7D4D9214398}"/>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BA85B968-927D-4104-A291-AA0E24B6865E}"/>
              </a:ext>
            </a:extLst>
          </p:cNvPr>
          <p:cNvSpPr>
            <a:spLocks noGrp="1" noChangeArrowheads="1"/>
          </p:cNvSpPr>
          <p:nvPr>
            <p:ph type="body" idx="1"/>
          </p:nvPr>
        </p:nvSpPr>
        <p:spPr>
          <a:ln w="9525"/>
        </p:spPr>
        <p:txBody>
          <a:bodyPr/>
          <a:lstStyle/>
          <a:p>
            <a:pPr defTabSz="457200" eaLnBrk="1" fontAlgn="auto" hangingPunct="1">
              <a:lnSpc>
                <a:spcPct val="100000"/>
              </a:lnSpc>
              <a:spcBef>
                <a:spcPct val="0"/>
              </a:spcBef>
              <a:spcAft>
                <a:spcPts val="0"/>
              </a:spcAft>
              <a:buClr>
                <a:srgbClr val="000000"/>
              </a:buClr>
              <a:buSzPct val="130000"/>
              <a:defRPr/>
            </a:pPr>
            <a:r>
              <a:rPr lang="en-US" b="1" dirty="0">
                <a:latin typeface="Times New Roman" panose="02020603050405020304" pitchFamily="18" charset="0"/>
                <a:cs typeface="Times New Roman" panose="02020603050405020304" pitchFamily="18" charset="0"/>
              </a:rPr>
              <a:t>Big idea: </a:t>
            </a:r>
            <a:r>
              <a:rPr lang="en-US" dirty="0">
                <a:latin typeface="Times New Roman" panose="02020603050405020304" pitchFamily="18" charset="0"/>
                <a:cs typeface="Times New Roman" panose="02020603050405020304" pitchFamily="18" charset="0"/>
              </a:rPr>
              <a:t>Participants need to be able to identify a text-dependent question when they are assessing their own materials.</a:t>
            </a:r>
          </a:p>
          <a:p>
            <a:pPr defTabSz="457200" eaLnBrk="1" fontAlgn="auto" hangingPunct="1">
              <a:lnSpc>
                <a:spcPct val="100000"/>
              </a:lnSpc>
              <a:spcBef>
                <a:spcPct val="0"/>
              </a:spcBef>
              <a:spcAft>
                <a:spcPts val="0"/>
              </a:spcAft>
              <a:buClr>
                <a:srgbClr val="000000"/>
              </a:buClr>
              <a:buSzPct val="130000"/>
              <a:defRPr/>
            </a:pPr>
            <a:endParaRPr lang="en-US" b="1" dirty="0">
              <a:latin typeface="Times New Roman" panose="02020603050405020304" pitchFamily="18" charset="0"/>
              <a:cs typeface="Times New Roman" panose="02020603050405020304" pitchFamily="18" charset="0"/>
            </a:endParaRPr>
          </a:p>
          <a:p>
            <a:pPr defTabSz="457200" eaLnBrk="1" fontAlgn="auto" hangingPunct="1">
              <a:lnSpc>
                <a:spcPct val="100000"/>
              </a:lnSpc>
              <a:spcBef>
                <a:spcPct val="0"/>
              </a:spcBef>
              <a:spcAft>
                <a:spcPts val="0"/>
              </a:spcAft>
              <a:buClr>
                <a:srgbClr val="000000"/>
              </a:buClr>
              <a:buSzPct val="130000"/>
              <a:defRPr/>
            </a:pPr>
            <a:r>
              <a:rPr lang="en-US" b="1" dirty="0">
                <a:latin typeface="Times New Roman" panose="02020603050405020304" pitchFamily="18" charset="0"/>
                <a:cs typeface="Times New Roman" panose="02020603050405020304" pitchFamily="18" charset="0"/>
              </a:rPr>
              <a:t>Facilitator talking points:</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t>Text-dependent questions include questions about (a) general </a:t>
            </a:r>
            <a:r>
              <a:rPr lang="en-US" b="0" dirty="0"/>
              <a:t>understandings, </a:t>
            </a:r>
            <a:r>
              <a:rPr lang="en-US" dirty="0"/>
              <a:t>(b) key details, (c) vocabulary and text structure, (d) author's purpose, (e) inferences, and (f) opinions, arguments, and intertextual connections. Students can also ask text-dependent questions as a way to critically examine a text.</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t>Text-specific questions </a:t>
            </a:r>
            <a:r>
              <a:rPr lang="en-US" b="0" dirty="0"/>
              <a:t>require students to delve into the particular complexities of the text at hand. They </a:t>
            </a:r>
            <a:r>
              <a:rPr lang="en-US" dirty="0"/>
              <a:t>are also based solely on that text, not generalizable (e.g., more detailed than “What are the main idea and details of the text?”).</a:t>
            </a:r>
          </a:p>
          <a:p>
            <a:pPr defTabSz="457200" eaLnBrk="1" fontAlgn="auto" hangingPunct="1">
              <a:lnSpc>
                <a:spcPct val="100000"/>
              </a:lnSpc>
              <a:spcBef>
                <a:spcPct val="0"/>
              </a:spcBef>
              <a:spcAft>
                <a:spcPts val="0"/>
              </a:spcAft>
              <a:buClr>
                <a:srgbClr val="000000"/>
              </a:buClr>
              <a:buSzPct val="130000"/>
              <a:buFont typeface="Arial"/>
              <a:buNone/>
              <a:defRPr/>
            </a:pPr>
            <a:endParaRPr lang="en-US" dirty="0">
              <a:latin typeface="Times New Roman" panose="02020603050405020304" pitchFamily="18" charset="0"/>
              <a:cs typeface="Times New Roman" panose="02020603050405020304" pitchFamily="18" charset="0"/>
            </a:endParaRPr>
          </a:p>
          <a:p>
            <a:pPr defTabSz="457200" eaLnBrk="1" fontAlgn="auto" hangingPunct="1">
              <a:lnSpc>
                <a:spcPct val="100000"/>
              </a:lnSpc>
              <a:spcBef>
                <a:spcPct val="0"/>
              </a:spcBef>
              <a:spcAft>
                <a:spcPts val="0"/>
              </a:spcAft>
              <a:buClr>
                <a:srgbClr val="000000"/>
              </a:buClr>
              <a:buSzPct val="130000"/>
              <a:defRPr/>
            </a:pPr>
            <a:r>
              <a:rPr lang="en-US" b="1" dirty="0">
                <a:latin typeface="Times New Roman" panose="02020603050405020304" pitchFamily="18" charset="0"/>
                <a:cs typeface="Times New Roman" panose="02020603050405020304" pitchFamily="18" charset="0"/>
              </a:rPr>
              <a:t>Facilitator notes:</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Many instructional materials spend lots of time trying to make learning relevant to the lives of students. This is as if talking about one’s own life is more compelling than learning new information about a range of topics. </a:t>
            </a:r>
          </a:p>
          <a:p>
            <a:pPr marL="171450" indent="-171450" defTabSz="457200" eaLnBrk="1" fontAlgn="auto" hangingPunct="1">
              <a:lnSpc>
                <a:spcPct val="100000"/>
              </a:lnSpc>
              <a:spcBef>
                <a:spcPct val="0"/>
              </a:spcBef>
              <a:spcAft>
                <a:spcPts val="0"/>
              </a:spcAft>
              <a:buClr>
                <a:srgbClr val="000000"/>
              </a:buClr>
              <a:buSzPct val="130000"/>
              <a:buFont typeface="Arial"/>
              <a:buChar char="•"/>
              <a:defRPr/>
            </a:pPr>
            <a:r>
              <a:rPr lang="en-US" dirty="0">
                <a:latin typeface="Times New Roman" panose="02020603050405020304" pitchFamily="18" charset="0"/>
                <a:cs typeface="Times New Roman" panose="02020603050405020304" pitchFamily="18" charset="0"/>
              </a:rPr>
              <a:t>The research suggests that time is better spent developing the ability to gather and present text-based evidence instead. </a:t>
            </a:r>
          </a:p>
          <a:p>
            <a:pPr>
              <a:defRPr/>
            </a:pPr>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F6EC316-4EEA-4848-84E6-309FFE6277D0}"/>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870D1CE7-024B-4021-98AC-045DB32C486C}"/>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for understanding using the chat question.</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Utilizing text-dependent writing is a shift in practice for many educators.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dimension is about developing better readers and writers as the primary goal of the classroom and the primary goal of our students. It does not mean that we have suddenly become uninterested in what students think and feel.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For example, the text-to-self type questions (</a:t>
            </a:r>
            <a:r>
              <a:rPr lang="en-US" altLang="en-US" dirty="0" err="1">
                <a:latin typeface="Times New Roman" panose="02020603050405020304" pitchFamily="18" charset="0"/>
                <a:cs typeface="Times New Roman" panose="02020603050405020304" pitchFamily="18" charset="0"/>
              </a:rPr>
              <a:t>nontext</a:t>
            </a:r>
            <a:r>
              <a:rPr lang="en-US" altLang="en-US" dirty="0">
                <a:latin typeface="Times New Roman" panose="02020603050405020304" pitchFamily="18" charset="0"/>
                <a:cs typeface="Times New Roman" panose="02020603050405020304" pitchFamily="18" charset="0"/>
              </a:rPr>
              <a:t>-dependent) in the Gettysburg Address example on the previous slide could be worthwhile. But it should not be a substitute for students getting a chance to read, write, and interact with the speech deeply. Those sorts of questions could be raised after the text has been worked with, so students have more equitable access to the conversation. </a:t>
            </a:r>
            <a:endParaRPr lang="en-US" altLang="en-US" b="1" dirty="0">
              <a:latin typeface="Times New Roman" panose="02020603050405020304" pitchFamily="18" charset="0"/>
              <a:cs typeface="Times New Roman" panose="02020603050405020304" pitchFamily="18" charset="0"/>
            </a:endParaRP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r>
              <a:rPr lang="en-US" altLang="en-US"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defRPr/>
            </a:pPr>
            <a:r>
              <a:rPr lang="en-US" altLang="en-US" dirty="0">
                <a:latin typeface="Times New Roman" panose="02020603050405020304" pitchFamily="18" charset="0"/>
              </a:rPr>
              <a:t>Coaches should read and monitor their own state participation.</a:t>
            </a:r>
          </a:p>
          <a:p>
            <a:pPr>
              <a:defRPr/>
            </a:pPr>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45F24A03-A806-47EB-BABF-A75AFD5A7F27}"/>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73A32E60-FAE8-47F6-9393-60D89921BCD3}"/>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Content Alignment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8763BAB-BB2B-4F73-B970-914F8751FE89}"/>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A0D2F4BA-BC76-4C98-AC03-939D46824C4D}"/>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A variety of groups for student discussions should be offered (e.g., pairs, small groups, whole group). These are more questions to ask as you review the model curriculum.</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through the questions, which are mostly self-explanatory.</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Smaller groupings allow each student to talk more while still giving plenty of opportunity for listening to one another. This is important for ELs, so it is asterisked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Larger groupings allow students to learn from a greater variety of voices.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Pairs let students support one another while both parties are still responsible for full participation in the activity.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”ask yourself” questions are intended to facilitate reviewing curricular resources for an emphasis on staying focused on the text.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 </a:t>
            </a:r>
          </a:p>
          <a:p>
            <a:pPr>
              <a:defRPr/>
            </a:pP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75F4D9A0-0162-4218-A720-21998506E987}"/>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954E6C09-356B-4748-B83B-9A35AF4BD6A3}"/>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Staying focused on the text is critical. Key to strong ELA materials is that they routinely provide instructors and students access to high-quality, evidence-based questions to help build deep understanding.</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These ”ask yourself” questions are intended to facilitate reviewing curricular resources for an emphasis on staying focused on the text.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Questions and tasks should frequently prompt students to work together to build and refine individual understanding of what’s being read.</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Note this content criterion is asterisked, which means it qualifies as an important EL support.</a:t>
            </a:r>
          </a:p>
          <a:p>
            <a:pPr marL="171450" indent="-171450">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r>
              <a:rPr lang="en-US" altLang="en-US" dirty="0">
                <a:latin typeface="Times New Roman" panose="02020603050405020304" pitchFamily="18" charset="0"/>
                <a:cs typeface="Times New Roman" panose="02020603050405020304" pitchFamily="18" charset="0"/>
              </a:rPr>
              <a:t> </a:t>
            </a:r>
          </a:p>
          <a:p>
            <a:pPr>
              <a:defRPr/>
            </a:pPr>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7A8F2FA9-D4F0-4869-8B0C-D9394F5B7D1C}"/>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A3934B9F-E8F8-4305-9FB1-DF16BB4DC306}"/>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t>Big idea: </a:t>
            </a:r>
            <a:r>
              <a:rPr lang="en-US" altLang="en-US" dirty="0"/>
              <a:t>Review the system for rating the dimension’s content criteria. </a:t>
            </a:r>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a reminder of the point system we use for rating the dimension against its content criteria. </a:t>
            </a:r>
          </a:p>
          <a:p>
            <a:pPr marL="171450" indent="-171450">
              <a:spcBef>
                <a:spcPts val="0"/>
              </a:spcBef>
              <a:buFont typeface="Arial" panose="020B0604020202020204" pitchFamily="34" charset="0"/>
              <a:buChar char="•"/>
              <a:defRPr/>
            </a:pPr>
            <a:r>
              <a:rPr lang="en-US" altLang="en-US" dirty="0"/>
              <a:t>This is now the fourth time participants will have seen this rating laid out.</a:t>
            </a:r>
          </a:p>
          <a:p>
            <a:pPr marL="171450" indent="-171450">
              <a:buFont typeface="Arial" panose="020B0604020202020204" pitchFamily="34" charset="0"/>
              <a:buChar char="•"/>
              <a:defRPr/>
            </a:pPr>
            <a:r>
              <a:rPr lang="en-US" altLang="en-US" dirty="0"/>
              <a:t>Even though there are only two content criteria for this dimension, there are several more “components” of the criteria. There are more than two ideas to consider here. </a:t>
            </a:r>
          </a:p>
          <a:p>
            <a:pPr marL="171450" indent="-171450">
              <a:spcBef>
                <a:spcPts val="0"/>
              </a:spcBef>
              <a:buFont typeface="Arial" panose="020B0604020202020204" pitchFamily="34" charset="0"/>
              <a:buChar char="•"/>
              <a:defRPr/>
            </a:pPr>
            <a:r>
              <a:rPr lang="en-US" altLang="en-US" dirty="0"/>
              <a:t>In some cases, there will be components of all criteria present but also components of all that are missing. Your professional judgment will be an important part of your team discussion and final decision. Ask yourself, “How crucial are the missing components? Can the gaps be easily filled by an instructor?”</a:t>
            </a:r>
          </a:p>
          <a:p>
            <a:pPr marL="171450" indent="-171450">
              <a:spcBef>
                <a:spcPts val="0"/>
              </a:spcBef>
              <a:buFont typeface="Arial" panose="020B0604020202020204" pitchFamily="34" charset="0"/>
              <a:buChar char="•"/>
              <a:defRPr/>
            </a:pPr>
            <a:r>
              <a:rPr lang="en-US" altLang="en-US" dirty="0"/>
              <a:t>It is important to keep a record of how you came to the rating decision. Don’t forget to record key points in your decision under “Summary Comments” in the Participant Workbook.</a:t>
            </a:r>
          </a:p>
          <a:p>
            <a:pPr>
              <a:spcBef>
                <a:spcPts val="0"/>
              </a:spcBef>
              <a:defRPr/>
            </a:pPr>
            <a:endParaRPr lang="en-US" altLang="en-US" dirty="0"/>
          </a:p>
          <a:p>
            <a:pPr>
              <a:spcBef>
                <a:spcPts val="0"/>
              </a:spcBef>
              <a:defRPr/>
            </a:pPr>
            <a:r>
              <a:rPr lang="en-US" altLang="en-US" b="1" dirty="0"/>
              <a:t>Facilitator notes: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A5FDF03-2C17-48C2-A417-6BF9C181E515}"/>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D862AC13-72DC-4105-B756-1D4134008973}"/>
              </a:ext>
            </a:extLst>
          </p:cNvPr>
          <p:cNvSpPr>
            <a:spLocks noGrp="1" noChangeArrowheads="1"/>
          </p:cNvSpPr>
          <p:nvPr>
            <p:ph type="body" idx="1"/>
          </p:nvPr>
        </p:nvSpPr>
        <p:spPr>
          <a:ln w="9525"/>
        </p:spPr>
        <p:txBody>
          <a:bodyPr/>
          <a:lstStyle/>
          <a:p>
            <a:pPr>
              <a:defRPr/>
            </a:pPr>
            <a:r>
              <a:rPr lang="en-US" altLang="en-US" b="1" dirty="0"/>
              <a:t>Big idea: </a:t>
            </a:r>
            <a:r>
              <a:rPr lang="en-US" altLang="en-US" dirty="0"/>
              <a:t>Provide directions for applying Dimension 4 content criteria to the model curriculum</a:t>
            </a:r>
            <a:endParaRPr lang="en-US" altLang="en-US" b="1" dirty="0"/>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slide, as well as the next one, provides directions and a materials list for the breakout time.</a:t>
            </a:r>
          </a:p>
          <a:p>
            <a:pPr>
              <a:spcBef>
                <a:spcPts val="0"/>
              </a:spcBef>
              <a:defRPr/>
            </a:pPr>
            <a:endParaRPr lang="en-US" altLang="en-US" b="1" dirty="0"/>
          </a:p>
          <a:p>
            <a:pPr>
              <a:spcBef>
                <a:spcPts val="0"/>
              </a:spcBef>
              <a:defRPr/>
            </a:pPr>
            <a:r>
              <a:rPr lang="en-US" altLang="en-US" b="1" dirty="0"/>
              <a:t>Facilitator notes:</a:t>
            </a:r>
          </a:p>
          <a:p>
            <a:pPr marL="171450" indent="-171450">
              <a:spcBef>
                <a:spcPts val="0"/>
              </a:spcBef>
              <a:buFont typeface="Arial" panose="020B0604020202020204" pitchFamily="34" charset="0"/>
              <a:buChar char="•"/>
              <a:defRPr/>
            </a:pPr>
            <a:r>
              <a:rPr lang="en-US" altLang="en-US" dirty="0"/>
              <a:t>Read through the directions for the breakout time.</a:t>
            </a:r>
          </a:p>
          <a:p>
            <a:pPr marL="171450" indent="-171450">
              <a:buFont typeface="Arial" panose="020B0604020202020204" pitchFamily="34" charset="0"/>
              <a:buChar char="•"/>
              <a:defRPr/>
            </a:pPr>
            <a:r>
              <a:rPr lang="en-US" altLang="en-US" dirty="0"/>
              <a:t>Remind coaches that asterisked (*) content criteria will also apply when rating the EL supports for this dimension. They will need to remind their state teams of this. That is important for this dimension since both content criteria are asterisked.  </a:t>
            </a:r>
          </a:p>
          <a:p>
            <a:pPr>
              <a:defRPr/>
            </a:pPr>
            <a:endParaRPr lang="en-US"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CCAA4D9A-1821-4699-80F6-53E54A4D37D8}"/>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48B3341E-88E2-4925-9717-1A0DB703D815}"/>
              </a:ext>
            </a:extLst>
          </p:cNvPr>
          <p:cNvSpPr>
            <a:spLocks noGrp="1" noChangeArrowheads="1"/>
          </p:cNvSpPr>
          <p:nvPr>
            <p:ph type="body" idx="1"/>
          </p:nvPr>
        </p:nvSpPr>
        <p:spPr>
          <a:ln w="9525"/>
        </p:spPr>
        <p:txBody>
          <a:bodyPr/>
          <a:lstStyle/>
          <a:p>
            <a:pPr>
              <a:defRPr/>
            </a:pPr>
            <a:r>
              <a:rPr lang="en-US" altLang="en-US" b="1" dirty="0"/>
              <a:t>Big idea: </a:t>
            </a:r>
            <a:r>
              <a:rPr lang="en-US" altLang="en-US" dirty="0"/>
              <a:t>This is the list of materials necessary to apply Dimension 4 content criteria to the model curriculum.</a:t>
            </a:r>
            <a:endParaRPr lang="en-US" altLang="en-US" b="1" dirty="0"/>
          </a:p>
          <a:p>
            <a:pPr>
              <a:spcBef>
                <a:spcPts val="0"/>
              </a:spcBef>
              <a:defRPr/>
            </a:pPr>
            <a:endParaRPr lang="en-US" altLang="en-US" b="1" dirty="0"/>
          </a:p>
          <a:p>
            <a:pPr>
              <a:spcBef>
                <a:spcPts val="0"/>
              </a:spcBef>
              <a:defRPr/>
            </a:pPr>
            <a:r>
              <a:rPr lang="en-US" altLang="en-US" b="1" dirty="0"/>
              <a:t>Facilitator talking points: </a:t>
            </a:r>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a:p>
            <a:pPr marL="171450" indent="-171450">
              <a:spcBef>
                <a:spcPts val="0"/>
              </a:spcBef>
              <a:buFont typeface="Arial" panose="020B0604020202020204" pitchFamily="34" charset="0"/>
              <a:buChar char="•"/>
              <a:defRPr/>
            </a:pPr>
            <a:r>
              <a:rPr lang="en-US" altLang="en-US" dirty="0"/>
              <a:t>Before sending the teams to their breakout time, remind participants of the necessary materials.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have this slide up when participants get into the breakout room.</a:t>
            </a:r>
            <a:r>
              <a:rPr lang="en-US" altLang="en-US" b="1"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A95E031-6706-4EA3-80FE-A9067DDBE610}"/>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A1946177-A464-4B68-82CC-5CD3C792AF25}"/>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6B6AE4E1-7888-45AA-AD4A-919383349F2E}"/>
              </a:ext>
            </a:extLst>
          </p:cNvPr>
          <p:cNvSpPr>
            <a:spLocks noGrp="1" noRot="1" noChangeAspect="1" noChangeArrowheads="1" noTextEdit="1"/>
          </p:cNvSpPr>
          <p:nvPr>
            <p:ph type="sldImg"/>
          </p:nvPr>
        </p:nvSpPr>
        <p:spPr>
          <a:xfrm>
            <a:off x="831850" y="449263"/>
            <a:ext cx="4065588" cy="3048000"/>
          </a:xfrm>
          <a:ln/>
        </p:spPr>
      </p:sp>
      <p:sp>
        <p:nvSpPr>
          <p:cNvPr id="3" name="Notes Placeholder 2">
            <a:extLst>
              <a:ext uri="{FF2B5EF4-FFF2-40B4-BE49-F238E27FC236}">
                <a16:creationId xmlns:a16="http://schemas.microsoft.com/office/drawing/2014/main" id="{48A686B4-A407-4E60-BFFA-0F728EA68A29}"/>
              </a:ext>
            </a:extLst>
          </p:cNvPr>
          <p:cNvSpPr>
            <a:spLocks noGrp="1"/>
          </p:cNvSpPr>
          <p:nvPr>
            <p:ph type="body" idx="1"/>
          </p:nvPr>
        </p:nvSpPr>
        <p:spPr>
          <a:xfrm>
            <a:off x="755650" y="3725863"/>
            <a:ext cx="5486400" cy="4724400"/>
          </a:xfrm>
        </p:spPr>
        <p:txBody>
          <a:bodyPr/>
          <a:lstStyle/>
          <a:p>
            <a:pPr>
              <a:spcBef>
                <a:spcPts val="0"/>
              </a:spcBef>
              <a:defRPr/>
            </a:pPr>
            <a:r>
              <a:rPr lang="en-US" altLang="en-US" b="1" dirty="0"/>
              <a:t>Big idea: </a:t>
            </a:r>
            <a:r>
              <a:rPr lang="en-US" altLang="en-US" dirty="0"/>
              <a:t>Share everyone’s rating of Dimension 4.</a:t>
            </a:r>
          </a:p>
          <a:p>
            <a:pPr>
              <a:spcBef>
                <a:spcPts val="0"/>
              </a:spcBef>
              <a:defRPr/>
            </a:pPr>
            <a:endParaRPr lang="en-US" altLang="en-US" dirty="0"/>
          </a:p>
          <a:p>
            <a:pPr>
              <a:spcBef>
                <a:spcPts val="0"/>
              </a:spcBef>
              <a:defRPr/>
            </a:pPr>
            <a:r>
              <a:rPr lang="en-US" altLang="en-US" b="1" dirty="0"/>
              <a:t>Facilitator talking points:</a:t>
            </a:r>
          </a:p>
          <a:p>
            <a:pPr marL="173662" indent="-173662">
              <a:spcBef>
                <a:spcPts val="0"/>
              </a:spcBef>
              <a:buFont typeface="Arial" panose="020B0604020202020204" pitchFamily="34" charset="0"/>
              <a:buChar char="•"/>
              <a:defRPr/>
            </a:pPr>
            <a:r>
              <a:rPr lang="en-US" altLang="en-US" dirty="0"/>
              <a:t>Now that you’ve had a chance to find evidence for the criteria, let’s look to see if we agree on the dimension content rating. </a:t>
            </a:r>
          </a:p>
          <a:p>
            <a:pPr marL="173662" indent="-173662">
              <a:spcBef>
                <a:spcPts val="0"/>
              </a:spcBef>
              <a:buFont typeface="Arial" panose="020B0604020202020204" pitchFamily="34" charset="0"/>
              <a:buChar char="•"/>
              <a:defRPr/>
            </a:pPr>
            <a:r>
              <a:rPr lang="en-US" altLang="en-US" dirty="0"/>
              <a:t>Enter your rating for Dimension 4 content alignment. </a:t>
            </a:r>
          </a:p>
          <a:p>
            <a:pPr marL="173355" indent="-173355">
              <a:lnSpc>
                <a:spcPct val="100000"/>
              </a:lnSpc>
              <a:spcBef>
                <a:spcPts val="0"/>
              </a:spcBef>
              <a:buFont typeface="Arial" panose="020B0604020202020204" pitchFamily="34" charset="0"/>
              <a:buChar char="•"/>
              <a:defRPr/>
            </a:pPr>
            <a:r>
              <a:rPr lang="en-US" altLang="en-US" dirty="0">
                <a:latin typeface="Times New Roman"/>
                <a:ea typeface="MS PGothic"/>
                <a:cs typeface="Times New Roman"/>
              </a:rPr>
              <a:t>Let’s see how your Dimension 4 content ratings compare with the example review…</a:t>
            </a:r>
            <a:endParaRPr lang="en-US" dirty="0"/>
          </a:p>
          <a:p>
            <a:pPr>
              <a:spcBef>
                <a:spcPts val="0"/>
              </a:spcBef>
              <a:defRPr/>
            </a:pPr>
            <a:endParaRPr lang="en-US" altLang="en-US" b="1" dirty="0"/>
          </a:p>
          <a:p>
            <a:pPr>
              <a:spcBef>
                <a:spcPts val="0"/>
              </a:spcBef>
              <a:defRPr/>
            </a:pPr>
            <a:r>
              <a:rPr lang="en-US" altLang="en-US" b="1" dirty="0"/>
              <a:t>Facilitator notes:</a:t>
            </a:r>
          </a:p>
          <a:p>
            <a:pPr marL="173662" indent="-173662">
              <a:lnSpc>
                <a:spcPct val="100000"/>
              </a:lnSpc>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Create a poll or ask participants to enter their ratings in the chat. </a:t>
            </a:r>
          </a:p>
          <a:p>
            <a:pPr marL="173662" indent="-173662">
              <a:lnSpc>
                <a:spcPct val="100000"/>
              </a:lnSpc>
              <a:spcBef>
                <a:spcPts val="0"/>
              </a:spcBef>
              <a:buFont typeface="Arial" panose="020B0604020202020204" pitchFamily="34" charset="0"/>
              <a:buChar char="•"/>
              <a:defRPr/>
            </a:pPr>
            <a:r>
              <a:rPr lang="en-US" altLang="en-US" dirty="0">
                <a:latin typeface="Times New Roman" panose="02020603050405020304" pitchFamily="18" charset="0"/>
              </a:rPr>
              <a:t>U</a:t>
            </a:r>
            <a:r>
              <a:rPr lang="en-US" altLang="en-US" dirty="0"/>
              <a:t>se the second talking point to ask participants to enter their ratings in the poll. </a:t>
            </a:r>
            <a:r>
              <a:rPr lang="en-US" altLang="en-US" dirty="0">
                <a:latin typeface="Times New Roman" panose="02020603050405020304" pitchFamily="18" charset="0"/>
                <a:cs typeface="Times New Roman" panose="02020603050405020304" pitchFamily="18" charset="0"/>
              </a:rPr>
              <a:t>Allow a minute for them to enter their answer. </a:t>
            </a:r>
            <a:endParaRPr lang="en-US" altLang="en-US" dirty="0"/>
          </a:p>
          <a:p>
            <a:pPr marL="173662" indent="-173662">
              <a:lnSpc>
                <a:spcPct val="100000"/>
              </a:lnSpc>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t>Example Workbook Dimension 4 Content Rating: 2 points. </a:t>
            </a:r>
          </a:p>
          <a:p>
            <a:pPr>
              <a:lnSpc>
                <a:spcPct val="100000"/>
              </a:lnSpc>
              <a:spcBef>
                <a:spcPts val="0"/>
              </a:spcBef>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7A9A733A-E79D-46CA-A290-0A200F81D058}"/>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36036D59-3629-49D7-9FBC-C8EACCCA0FE8}"/>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Now let’s compare the individual checks you gave for the content criteria in this dimension with those checked in the example. </a:t>
            </a:r>
          </a:p>
          <a:p>
            <a:pPr marL="171450" lvl="0" indent="-171450">
              <a:buFont typeface="Arial" panose="020B0604020202020204" pitchFamily="34" charset="0"/>
              <a:buChar char="•"/>
            </a:pPr>
            <a:r>
              <a:rPr lang="en-US" sz="1200" kern="1200" dirty="0">
                <a:solidFill>
                  <a:schemeClr val="tx1"/>
                </a:solidFill>
                <a:effectLst/>
                <a:latin typeface="Times New Roman" pitchFamily="-109" charset="0"/>
                <a:ea typeface="MS PGothic" panose="020B0600070205080204" pitchFamily="34" charset="-128"/>
                <a:cs typeface="MS PGothic" charset="0"/>
              </a:rPr>
              <a:t>Do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7487D511-47EB-4394-B96D-4C64EE7C49D3}"/>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D9446CF4-096C-473D-B0FB-87590A3CED61}"/>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EF49E87D-BE99-458E-A439-DC3E84A07CB4}"/>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ED9E7272-B42D-4EC8-8902-E616227D5488}"/>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Move participants’ attention to the EL Support Criteria.</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0354E224-3C03-40E5-9966-5ACFF7863257}"/>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DD8B43F-9DE4-4121-92ED-C2221015EBD6}"/>
              </a:ext>
            </a:extLst>
          </p:cNvPr>
          <p:cNvSpPr>
            <a:spLocks noGrp="1" noChangeArrowheads="1"/>
          </p:cNvSpPr>
          <p:nvPr>
            <p:ph type="body" idx="1"/>
          </p:nvPr>
        </p:nvSpPr>
        <p:spPr>
          <a:ln w="9525"/>
        </p:spPr>
        <p:txBody>
          <a:bodyPr/>
          <a:lstStyle/>
          <a:p>
            <a:pPr>
              <a:defRPr/>
            </a:pPr>
            <a:r>
              <a:rPr lang="en-US" altLang="en-US" b="1" dirty="0"/>
              <a:t>Big idea: </a:t>
            </a:r>
            <a:r>
              <a:rPr lang="en-US" altLang="en-US" dirty="0"/>
              <a:t>You will explore the curriculum for the ways it supports ELs through the use of additional language supports.</a:t>
            </a:r>
          </a:p>
          <a:p>
            <a:pPr>
              <a:defRPr/>
            </a:pPr>
            <a:r>
              <a:rPr lang="en-US" altLang="en-US" dirty="0"/>
              <a:t> </a:t>
            </a:r>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Remember that, in addition to these EL supports, both content criteria are applicable to English learners, too.</a:t>
            </a:r>
          </a:p>
          <a:p>
            <a:pPr marL="171450" indent="-171450">
              <a:spcBef>
                <a:spcPts val="0"/>
              </a:spcBef>
              <a:buFont typeface="Arial" panose="020B0604020202020204" pitchFamily="34" charset="0"/>
              <a:buChar char="•"/>
              <a:defRPr/>
            </a:pPr>
            <a:r>
              <a:rPr lang="en-US" altLang="en-US" dirty="0"/>
              <a:t>Notice the idea of linguistic partnerships that is suggested as supportive in the first bullet.</a:t>
            </a:r>
          </a:p>
          <a:p>
            <a:pPr marL="171450" indent="-171450">
              <a:spcBef>
                <a:spcPts val="0"/>
              </a:spcBef>
              <a:buFont typeface="Arial" panose="020B0604020202020204" pitchFamily="34" charset="0"/>
              <a:buChar char="•"/>
              <a:defRPr/>
            </a:pPr>
            <a:r>
              <a:rPr lang="en-US" altLang="en-US" dirty="0"/>
              <a:t>Support for producing sentences in English can take many forms.</a:t>
            </a:r>
          </a:p>
          <a:p>
            <a:pPr marL="171450" indent="-171450">
              <a:spcBef>
                <a:spcPts val="0"/>
              </a:spcBef>
              <a:buFont typeface="Arial" panose="020B0604020202020204" pitchFamily="34" charset="0"/>
              <a:buChar char="•"/>
              <a:defRPr/>
            </a:pPr>
            <a:r>
              <a:rPr lang="en-US" altLang="en-US" dirty="0"/>
              <a:t>The third support encourages English learners to summarize the “gist” of long conversations.</a:t>
            </a:r>
          </a:p>
          <a:p>
            <a:pPr marL="171450" indent="-171450">
              <a:spcBef>
                <a:spcPts val="0"/>
              </a:spcBef>
              <a:buFont typeface="Arial" panose="020B0604020202020204" pitchFamily="34" charset="0"/>
              <a:buChar char="•"/>
              <a:defRPr/>
            </a:pPr>
            <a:r>
              <a:rPr lang="en-US" altLang="en-US" dirty="0"/>
              <a:t>That evidence should be considered as you rate the materials for how supportive of English learners they are. </a:t>
            </a:r>
          </a:p>
          <a:p>
            <a:pPr marL="171450" indent="-171450">
              <a:spcBef>
                <a:spcPts val="0"/>
              </a:spcBef>
              <a:buFont typeface="Arial" panose="020B0604020202020204" pitchFamily="34" charset="0"/>
              <a:buChar char="•"/>
              <a:defRPr/>
            </a:pPr>
            <a:r>
              <a:rPr lang="en-US" sz="1200" kern="1200">
                <a:solidFill>
                  <a:schemeClr val="tx1"/>
                </a:solidFill>
                <a:effectLst/>
                <a:latin typeface="Times New Roman" pitchFamily="-109" charset="0"/>
                <a:ea typeface="MS PGothic" panose="020B0600070205080204" pitchFamily="34" charset="-128"/>
                <a:cs typeface="MS PGothic" charset="0"/>
              </a:rPr>
              <a:t>In your workbooks, there are guiding questions to help ensure your understanding and enrich your discussions of the EL Support criteria.</a:t>
            </a:r>
            <a:r>
              <a:rPr lang="en-US">
                <a:effectLst/>
              </a:rPr>
              <a:t> </a:t>
            </a:r>
            <a:endParaRPr lang="en-US" altLang="en-US" b="1" dirty="0"/>
          </a:p>
          <a:p>
            <a:pPr>
              <a:spcBef>
                <a:spcPts val="0"/>
              </a:spcBef>
              <a:buFont typeface="Arial" panose="020B0604020202020204" pitchFamily="34" charset="0"/>
              <a:buNone/>
              <a:defRPr/>
            </a:pPr>
            <a:endParaRPr lang="en-US" altLang="en-US" b="1" dirty="0"/>
          </a:p>
          <a:p>
            <a:pPr>
              <a:spcBef>
                <a:spcPts val="0"/>
              </a:spcBef>
              <a:buFont typeface="Arial" panose="020B0604020202020204" pitchFamily="34" charset="0"/>
              <a:buNone/>
              <a:defRPr/>
            </a:pPr>
            <a:r>
              <a:rPr lang="en-US" altLang="en-US" b="1" dirty="0"/>
              <a:t>Facilitator notes:</a:t>
            </a:r>
          </a:p>
          <a:p>
            <a:pPr>
              <a:buFont typeface="Arial" panose="020B0604020202020204" pitchFamily="34" charset="0"/>
              <a:buNone/>
              <a:defRPr/>
            </a:pPr>
            <a:endParaRPr lang="en-US" altLang="en-US"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BE640FD2-5248-4332-A627-D2DC0BEFB3B8}"/>
              </a:ext>
            </a:extLst>
          </p:cNvPr>
          <p:cNvSpPr>
            <a:spLocks noGrp="1" noRot="1" noChangeAspect="1" noChangeArrowheads="1" noTextEdit="1"/>
          </p:cNvSpPr>
          <p:nvPr>
            <p:ph type="sldImg"/>
          </p:nvPr>
        </p:nvSpPr>
        <p:spPr>
          <a:xfrm>
            <a:off x="603250" y="373063"/>
            <a:ext cx="3230563" cy="2422525"/>
          </a:xfrm>
          <a:ln/>
        </p:spPr>
      </p:sp>
      <p:sp>
        <p:nvSpPr>
          <p:cNvPr id="3" name="Notes Placeholder 2">
            <a:extLst>
              <a:ext uri="{FF2B5EF4-FFF2-40B4-BE49-F238E27FC236}">
                <a16:creationId xmlns:a16="http://schemas.microsoft.com/office/drawing/2014/main" id="{2A9D288D-0EC9-4DEA-B0FF-68F96A0E8D17}"/>
              </a:ext>
            </a:extLst>
          </p:cNvPr>
          <p:cNvSpPr>
            <a:spLocks noGrp="1"/>
          </p:cNvSpPr>
          <p:nvPr>
            <p:ph type="body" idx="1"/>
          </p:nvPr>
        </p:nvSpPr>
        <p:spPr>
          <a:xfrm>
            <a:off x="538163" y="2887663"/>
            <a:ext cx="5791200" cy="5257800"/>
          </a:xfrm>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Prepare participants to use the rating system for this dimension.</a:t>
            </a:r>
            <a:endParaRPr lang="en-US" altLang="en-US" sz="1100" b="1" dirty="0">
              <a:latin typeface="Times New Roman" panose="02020603050405020304" pitchFamily="18" charset="0"/>
              <a:cs typeface="Times New Roman" panose="02020603050405020304" pitchFamily="18" charset="0"/>
            </a:endParaRP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As you search and record substantiation of your evidence, remember that you will be asked to rate the dimension and provide summary comments.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By now you know how to recognize the difference between “most,” “some,” and “few.” Your professional judgment will be an important part of your team discussion and final decision. Ask yourself: how crucial are the missing </a:t>
            </a:r>
            <a:r>
              <a:rPr lang="en-US" altLang="en-US" sz="1100" dirty="0"/>
              <a:t>components</a:t>
            </a:r>
            <a:r>
              <a:rPr lang="en-US" altLang="en-US" sz="1100" dirty="0">
                <a:latin typeface="Times New Roman" panose="02020603050405020304" pitchFamily="18" charset="0"/>
                <a:cs typeface="Times New Roman" panose="02020603050405020304" pitchFamily="18" charset="0"/>
              </a:rPr>
              <a:t>? Can the gaps be easily filled by an instructor? Can a simple revision to the curriculum improve its alignment with the criteria?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You will consider the EL support criteria for Dimension 4, in addition to the asterisked content criterion </a:t>
            </a:r>
            <a:r>
              <a:rPr lang="en-US" altLang="en-US" sz="1100">
                <a:latin typeface="Times New Roman" panose="02020603050405020304" pitchFamily="18" charset="0"/>
                <a:cs typeface="Times New Roman" panose="02020603050405020304" pitchFamily="18" charset="0"/>
              </a:rPr>
              <a:t>#1 and #2.</a:t>
            </a:r>
            <a:endParaRPr lang="en-US" altLang="en-US" sz="1100" dirty="0">
              <a:latin typeface="Times New Roman" panose="02020603050405020304" pitchFamily="18" charset="0"/>
              <a:cs typeface="Times New Roman" panose="02020603050405020304" pitchFamily="18" charset="0"/>
            </a:endParaRP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it is possible to award the curriculum with a 2 rating even when there are ways it could be better. In addition to key points about your decision, comments and suggestions for improvement should be recorded in Summary Comments.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Don’t forget to keep a record of how you came to the rating decision. Record key points in your decision under “Summary Comments” in the Participant Workbook.</a:t>
            </a:r>
          </a:p>
          <a:p>
            <a:pPr>
              <a:lnSpc>
                <a:spcPct val="100000"/>
              </a:lnSpc>
              <a:spcBef>
                <a:spcPts val="0"/>
              </a:spcBef>
              <a:buFont typeface="Arial" panose="020B0604020202020204" pitchFamily="34" charset="0"/>
              <a:buNone/>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Some participants might want to quantify the ratings, like “at least 90%” or “more than 60% of the lessons,” for example. Resist that temptation. After they look through the materials, they will begin to see how the differences are revealed through their discussion of the evidence.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lnSpc>
                <a:spcPct val="100000"/>
              </a:lnSpc>
              <a:defRPr/>
            </a:pPr>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6B725BA-DABF-4767-99D2-80504B207028}"/>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11C66AD6-2A37-49A7-897D-9607B0124138}"/>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directions for applying Dimension 4 EL support criteria to the model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You’re going to look in the Participant Workbook for Dimension 4 EL supports. Then see if you feel that the materials are supportive of ELs in this dimension of evidence-based discussions.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Here are the instructions for the breakout time.</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both content criteria for Dimension 4 were asterisked (*), so consider that evidence before you rate.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worry if you don’t get through all of the EL supports together. This is something that we will discuss as a group.</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lnSpc>
                <a:spcPct val="100000"/>
              </a:lnSpc>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a:p>
            <a:pPr>
              <a:defRPr/>
            </a:pPr>
            <a:endParaRPr lang="en-US" altLang="en-US" dirty="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8AE4BEA3-5DDB-47B1-8AE2-C8EF0088B3AD}"/>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C7B2F4C2-8C4F-43C9-B002-B3A69EA9E341}"/>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This is another area where the supports built into the materials for all students act as significant supports for EL students.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have this slide up when participants get into the breakout room</a:t>
            </a:r>
            <a:r>
              <a:rPr lang="en-US" altLang="en-US" b="1"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Coaches should note they will have 20 minutes to delve into these supports since there are many. Remind participants much of the evidence overlaps with the criteria evidence, too. </a:t>
            </a:r>
          </a:p>
          <a:p>
            <a:pPr>
              <a:defRPr/>
            </a:pPr>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B0561F9F-12B0-44E3-AC44-9031F73A804F}"/>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035214E2-6BD2-427E-92E1-E35882A78318}"/>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BF31F828-5327-4753-915E-38C320855452}"/>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061C315B-2FE8-4212-8169-B3833A15841A}"/>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4 EL supports.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dirty="0">
                <a:latin typeface="Times New Roman"/>
                <a:ea typeface="MS PGothic"/>
                <a:cs typeface="Times New Roman"/>
              </a:rPr>
              <a:t>Now that you’ve had a chance to find evidence for the EL supports, let’s see if we agree on the rating. </a:t>
            </a:r>
            <a:endParaRPr lang="en-US" altLang="en-US" dirty="0">
              <a:latin typeface="Times New Roman" panose="02020603050405020304" pitchFamily="18" charset="0"/>
              <a:cs typeface="Times New Roman" panose="02020603050405020304" pitchFamily="18" charset="0"/>
            </a:endParaRP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Enter your rating for Dimension 4 EL supports. </a:t>
            </a:r>
          </a:p>
          <a:p>
            <a:pPr marL="173662" indent="-173662">
              <a:spcBef>
                <a:spcPts val="0"/>
              </a:spcBef>
              <a:buFont typeface="Arial" panose="020B0604020202020204" pitchFamily="34" charset="0"/>
              <a:buChar char="•"/>
              <a:defRPr/>
            </a:pPr>
            <a:r>
              <a:rPr lang="en-US" altLang="en-US" dirty="0"/>
              <a:t>Let’s see how your ratings compare with the example review…</a:t>
            </a:r>
          </a:p>
          <a:p>
            <a:pPr marL="173662" indent="-173662">
              <a:spcBef>
                <a:spcPts val="0"/>
              </a:spcBef>
              <a:buFont typeface="Arial" panose="020B0604020202020204" pitchFamily="34" charset="0"/>
              <a:buChar char="•"/>
              <a:defRPr/>
            </a:pPr>
            <a:endParaRPr lang="en-US" altLang="en-US" dirty="0"/>
          </a:p>
          <a:p>
            <a:pPr marL="173662" indent="-173662">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Briefly review the dimension rating and then read the first talking point. </a:t>
            </a:r>
          </a:p>
          <a:p>
            <a:pPr marL="173355" marR="0" lvl="0" indent="-173355"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rPr>
              <a:t>Create a poll or ask participants to enter their ratings in the chat. </a:t>
            </a:r>
          </a:p>
          <a:p>
            <a:pPr marL="173662" marR="0" lvl="0" indent="-173662"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Use the third talking point to summarize the results of the poll. </a:t>
            </a:r>
            <a:r>
              <a:rPr lang="en-US" altLang="en-US" dirty="0">
                <a:latin typeface="Times New Roman" panose="02020603050405020304" pitchFamily="18" charset="0"/>
                <a:cs typeface="Times New Roman" panose="02020603050405020304" pitchFamily="18" charset="0"/>
              </a:rPr>
              <a:t>[With the next slide, participants will compare the sample with their own substantiations.]  </a:t>
            </a: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4 EL Supports Rating: 2 points</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B4AE2065-9F08-41B3-87DE-A61967B8CD9A}"/>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93636780-1B98-4789-B26C-55E0315E3187}"/>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Get a feel for how participants did on assessing their materials for Dimension 4 and completing the between-session work. </a:t>
            </a:r>
          </a:p>
          <a:p>
            <a:pPr>
              <a:spcBef>
                <a:spcPts val="0"/>
              </a:spcBef>
              <a:defRPr/>
            </a:pPr>
            <a:endParaRPr lang="en-US" altLang="en-US" b="1"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Query whether the reviewing is getting easier and if there were any surprises. </a:t>
            </a:r>
          </a:p>
          <a:p>
            <a:pPr marL="171450" indent="-171450">
              <a:spcBef>
                <a:spcPts val="0"/>
              </a:spcBef>
              <a:buFont typeface="Arial" panose="020B0604020202020204" pitchFamily="34" charset="0"/>
              <a:buChar char="•"/>
              <a:defRPr/>
            </a:pPr>
            <a:r>
              <a:rPr lang="en-US" altLang="en-US" dirty="0"/>
              <a:t>Remind participants they can question or comment via the chat at any time.  </a:t>
            </a:r>
          </a:p>
          <a:p>
            <a:pPr>
              <a:spcBef>
                <a:spcPts val="0"/>
              </a:spcBef>
              <a:defRPr/>
            </a:pPr>
            <a:endParaRPr lang="en-US" altLang="en-US" b="1" dirty="0"/>
          </a:p>
          <a:p>
            <a:pPr>
              <a:spcBef>
                <a:spcPts val="0"/>
              </a:spcBef>
              <a:defRPr/>
            </a:pPr>
            <a:r>
              <a:rPr lang="en-US" altLang="en-US" b="1" dirty="0"/>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3890EC54-F529-44E6-B699-D5077E77B6D8}"/>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58BB4E79-4582-43E6-9371-475B2AA15654}"/>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Now let’s compare the individual checks your team decided to give for the criteria in this dimension with those checked in the example. </a:t>
            </a:r>
          </a:p>
          <a:p>
            <a:pPr marL="173355" indent="-173355">
              <a:spcBef>
                <a:spcPts val="0"/>
              </a:spcBef>
              <a:buFont typeface="Arial" panose="020B0604020202020204" pitchFamily="34" charset="0"/>
              <a:buChar char="•"/>
              <a:defRPr/>
            </a:pPr>
            <a:r>
              <a:rPr lang="en-US" altLang="en-US" sz="1200" dirty="0">
                <a:latin typeface="Times New Roman"/>
                <a:ea typeface="MS PGothic"/>
                <a:cs typeface="Times New Roman"/>
              </a:rPr>
              <a:t>Did your checks match those of the example? Or did you check one or more criteria differently?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Allow a minute for participants to enter their answer to the poll and then review the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280990E-E789-4276-8C57-1EF8892AF53E}"/>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4291EDB7-B148-4974-8DA9-B9DDC96234BB}"/>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57736018-8D06-48A2-92BF-4F33CCA7D871}"/>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150B2A9-8E39-4AB5-9E59-009B8477372E}"/>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about your biggest takeaway from today’s activities, in just a sentence or two, about the importance of evidence-based discussions.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OK, everyone can hit “enter” and read through all the responses.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monitor their own state participation.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E95FCBAF-95FB-4DE2-9CB4-A170816D14C7}"/>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047AD7FD-C9DE-43A4-AB9B-7418C66D53A8}"/>
              </a:ext>
            </a:extLst>
          </p:cNvPr>
          <p:cNvSpPr>
            <a:spLocks noGrp="1"/>
          </p:cNvSpPr>
          <p:nvPr>
            <p:ph type="body" idx="1"/>
          </p:nvPr>
        </p:nvSpPr>
        <p:spPr>
          <a:xfrm>
            <a:off x="958850" y="4408488"/>
            <a:ext cx="5130800" cy="4176712"/>
          </a:xfrm>
          <a:ln w="9525"/>
        </p:spPr>
        <p:txBody>
          <a:bodyPr/>
          <a:lstStyle/>
          <a:p>
            <a:pPr>
              <a:lnSpc>
                <a:spcPct val="100000"/>
              </a:lnSpc>
              <a:spcBef>
                <a:spcPts val="0"/>
              </a:spcBef>
              <a:defRPr/>
            </a:pPr>
            <a:r>
              <a:rPr lang="en-US" altLang="en-US" sz="1100" b="1" dirty="0"/>
              <a:t>Big idea: </a:t>
            </a:r>
            <a:r>
              <a:rPr lang="en-US" altLang="en-US" sz="1100" dirty="0"/>
              <a:t>Provide date and topic of the next virtual training session.</a:t>
            </a:r>
          </a:p>
          <a:p>
            <a:pPr>
              <a:lnSpc>
                <a:spcPct val="100000"/>
              </a:lnSpc>
              <a:spcBef>
                <a:spcPts val="0"/>
              </a:spcBef>
              <a:defRPr/>
            </a:pPr>
            <a:endParaRPr lang="en-US" altLang="en-US" sz="1100" dirty="0"/>
          </a:p>
          <a:p>
            <a:pPr>
              <a:lnSpc>
                <a:spcPct val="100000"/>
              </a:lnSpc>
              <a:spcBef>
                <a:spcPts val="0"/>
              </a:spcBef>
              <a:defRPr/>
            </a:pPr>
            <a:r>
              <a:rPr lang="en-US" altLang="en-US" sz="1100" b="1" dirty="0"/>
              <a:t>Facilitator talking points:</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sz="1100"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sz="1100"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5D4077EF-02FF-4F31-B087-BDEB196CEEA8}"/>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20AE57BC-7A36-4D13-8193-48A688DAAA18}"/>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Closing slide for virtual training sessions</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the final slide participants will see before the meeting is ended.</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a:buFont typeface="Arial" panose="020B0604020202020204" pitchFamily="34" charset="0"/>
              <a:buNone/>
              <a:defRPr/>
            </a:pPr>
            <a:endParaRPr lang="en-US" altLang="en-US" dirty="0">
              <a:latin typeface="Times New Roman" panose="02020603050405020304" pitchFamily="18" charset="0"/>
            </a:endParaRPr>
          </a:p>
          <a:p>
            <a:pPr>
              <a:defRPr/>
            </a:pPr>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4014FD39-E7D1-47C9-9C72-1E5C39D4D4F3}"/>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919FEDFE-AB89-4B23-93A6-390552E4D93B}"/>
              </a:ext>
            </a:extLst>
          </p:cNvPr>
          <p:cNvSpPr>
            <a:spLocks noGrp="1" noChangeArrowheads="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structure should feel familiar by this point! We are keeping the session structures uniform so the focus can stay on applying each session’s new learning to assessing curricula. </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Let’s go through the agenda quickly.</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a:defRPr/>
            </a:pPr>
            <a:endParaRPr lang="en-US" altLang="en-US" dirty="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752DE75E-3396-4D52-9E95-65761BF42940}"/>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F009A0D4-64FE-4464-B7A7-38CE7A9021CD}"/>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5008A7D0-A28D-4277-938F-9215CD6C9030}"/>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B88BCE19-1A28-4CC5-84CE-E81022290CC6}"/>
              </a:ext>
            </a:extLst>
          </p:cNvPr>
          <p:cNvSpPr>
            <a:spLocks noGrp="1" noChangeArrowheads="1"/>
          </p:cNvSpPr>
          <p:nvPr>
            <p:ph type="body" idx="1"/>
          </p:nvPr>
        </p:nvSpPr>
        <p:spPr>
          <a:ln w="9525"/>
        </p:spPr>
        <p:txBody>
          <a:bodyPr/>
          <a:lstStyle/>
          <a:p>
            <a:pPr eaLnBrk="1" hangingPunct="1">
              <a:spcBef>
                <a:spcPct val="0"/>
              </a:spcBef>
              <a:defRPr/>
            </a:pPr>
            <a:r>
              <a:rPr lang="en-US" b="1" dirty="0">
                <a:latin typeface="Times New Roman" panose="02020603050405020304" pitchFamily="18" charset="0"/>
                <a:cs typeface="Times New Roman" panose="02020603050405020304" pitchFamily="18" charset="0"/>
              </a:rPr>
              <a:t>Big idea: </a:t>
            </a:r>
            <a:r>
              <a:rPr lang="en-US" dirty="0">
                <a:latin typeface="Times New Roman" panose="02020603050405020304" pitchFamily="18" charset="0"/>
                <a:cs typeface="Times New Roman" panose="02020603050405020304" pitchFamily="18" charset="0"/>
              </a:rPr>
              <a:t>Focus on the fact that being able to discuss evidence found in what we read and research is important in all facets of life.</a:t>
            </a:r>
            <a:endParaRPr lang="en-US" b="1" dirty="0">
              <a:latin typeface="Times New Roman" panose="02020603050405020304" pitchFamily="18" charset="0"/>
              <a:cs typeface="Times New Roman" panose="02020603050405020304" pitchFamily="18" charset="0"/>
            </a:endParaRPr>
          </a:p>
          <a:p>
            <a:pPr eaLnBrk="1" hangingPunct="1">
              <a:spcBef>
                <a:spcPct val="0"/>
              </a:spcBef>
              <a:defRPr/>
            </a:pPr>
            <a:endParaRPr lang="en-US" b="1" dirty="0">
              <a:latin typeface="Times New Roman" panose="02020603050405020304" pitchFamily="18" charset="0"/>
              <a:cs typeface="Times New Roman" panose="02020603050405020304" pitchFamily="18" charset="0"/>
            </a:endParaRPr>
          </a:p>
          <a:p>
            <a:pPr eaLnBrk="1" hangingPunct="1">
              <a:spcBef>
                <a:spcPct val="0"/>
              </a:spcBef>
              <a:defRPr/>
            </a:pPr>
            <a:r>
              <a:rPr lang="en-US" b="1" dirty="0">
                <a:latin typeface="Times New Roman" panose="02020603050405020304" pitchFamily="18" charset="0"/>
                <a:cs typeface="Times New Roman" panose="02020603050405020304" pitchFamily="18" charset="0"/>
              </a:rPr>
              <a:t>Facilitator talking points:</a:t>
            </a:r>
          </a:p>
          <a:p>
            <a:pPr marL="171450" indent="-171450" eaLnBrk="1" hangingPunct="1">
              <a:spcBef>
                <a:spcPct val="0"/>
              </a:spcBef>
              <a:buFont typeface="Arial"/>
              <a:buChar char="•"/>
              <a:defRPr/>
            </a:pPr>
            <a:r>
              <a:rPr lang="en-US" dirty="0">
                <a:latin typeface="Times New Roman" panose="02020603050405020304" pitchFamily="18" charset="0"/>
                <a:cs typeface="Times New Roman" panose="02020603050405020304" pitchFamily="18" charset="0"/>
              </a:rPr>
              <a:t>In surveys, postsecondary educators regularly stress the importance of “identifying, evaluating and using evidence” as central to the academic experience of students in college. Most jobs require the same.</a:t>
            </a:r>
          </a:p>
          <a:p>
            <a:pPr marL="171450" indent="-171450">
              <a:spcBef>
                <a:spcPct val="0"/>
              </a:spcBef>
              <a:buFont typeface="Arial"/>
              <a:buChar char="•"/>
              <a:defRPr/>
            </a:pPr>
            <a:r>
              <a:rPr lang="en-US" dirty="0">
                <a:latin typeface="Times New Roman" panose="02020603050405020304" pitchFamily="18" charset="0"/>
                <a:cs typeface="Times New Roman" panose="02020603050405020304" pitchFamily="18" charset="0"/>
              </a:rPr>
              <a:t>On the NAEP, the ability to cite evidence to support their answers is what differentiates students who score at the proficient vs. the basic level.</a:t>
            </a:r>
          </a:p>
          <a:p>
            <a:pPr marL="171450" indent="-171450">
              <a:spcBef>
                <a:spcPct val="0"/>
              </a:spcBef>
              <a:buFont typeface="Arial"/>
              <a:buChar char="•"/>
              <a:defRPr/>
            </a:pPr>
            <a:r>
              <a:rPr lang="en-US" dirty="0">
                <a:latin typeface="Times New Roman" panose="02020603050405020304" pitchFamily="18" charset="0"/>
                <a:cs typeface="Times New Roman" panose="02020603050405020304" pitchFamily="18" charset="0"/>
              </a:rPr>
              <a:t>The McKeown, Beck, and Blake study shows that students who read for evidence demonstrate greater comprehension on standardized tests. This is compared to students who are encouraged to read using specific strategies – even though those strategies are the skills examined during reading tests!  </a:t>
            </a:r>
          </a:p>
          <a:p>
            <a:pPr marL="171450" indent="-171450" eaLnBrk="1" hangingPunct="1">
              <a:spcBef>
                <a:spcPct val="0"/>
              </a:spcBef>
              <a:buFont typeface="Arial"/>
              <a:buChar char="•"/>
              <a:defRPr/>
            </a:pPr>
            <a:r>
              <a:rPr lang="en-US" dirty="0">
                <a:latin typeface="Times New Roman" panose="02020603050405020304" pitchFamily="18" charset="0"/>
                <a:cs typeface="Times New Roman" panose="02020603050405020304" pitchFamily="18" charset="0"/>
              </a:rPr>
              <a:t>The demands of college-level writing </a:t>
            </a:r>
            <a:r>
              <a:rPr lang="en-US" dirty="0">
                <a:solidFill>
                  <a:srgbClr val="000000"/>
                </a:solidFill>
                <a:latin typeface="Times New Roman" panose="02020603050405020304" pitchFamily="18" charset="0"/>
                <a:cs typeface="Times New Roman" panose="02020603050405020304" pitchFamily="18" charset="0"/>
              </a:rPr>
              <a:t>require</a:t>
            </a:r>
            <a:r>
              <a:rPr lang="en-US" dirty="0">
                <a:latin typeface="Times New Roman" panose="02020603050405020304" pitchFamily="18" charset="0"/>
                <a:cs typeface="Times New Roman" panose="02020603050405020304" pitchFamily="18" charset="0"/>
              </a:rPr>
              <a:t> that students deploy evidence they have gathered from what they have read.</a:t>
            </a:r>
          </a:p>
          <a:p>
            <a:pPr marL="171450" indent="-171450" eaLnBrk="1" hangingPunct="1">
              <a:spcBef>
                <a:spcPct val="0"/>
              </a:spcBef>
              <a:buFont typeface="Arial"/>
              <a:buChar char="•"/>
              <a:defRPr/>
            </a:pPr>
            <a:r>
              <a:rPr lang="en-US" dirty="0">
                <a:latin typeface="Times New Roman" panose="02020603050405020304" pitchFamily="18" charset="0"/>
                <a:cs typeface="Times New Roman" panose="02020603050405020304" pitchFamily="18" charset="0"/>
              </a:rPr>
              <a:t>Think of what you are asked to do at your job. How often are you asked to provide information or your opinion on a topic you have read about and studied?</a:t>
            </a:r>
          </a:p>
          <a:p>
            <a:pPr marL="171450" indent="-171450" eaLnBrk="1" hangingPunct="1">
              <a:spcBef>
                <a:spcPct val="0"/>
              </a:spcBef>
              <a:buFont typeface="Arial"/>
              <a:buChar char="•"/>
              <a:defRPr/>
            </a:pPr>
            <a:endParaRPr lang="en-US" dirty="0">
              <a:latin typeface="Times New Roman" panose="02020603050405020304" pitchFamily="18" charset="0"/>
              <a:cs typeface="Times New Roman" panose="02020603050405020304" pitchFamily="18" charset="0"/>
            </a:endParaRPr>
          </a:p>
          <a:p>
            <a:pPr eaLnBrk="1" hangingPunct="1">
              <a:spcBef>
                <a:spcPct val="0"/>
              </a:spcBef>
              <a:buFont typeface="Arial"/>
              <a:buNone/>
              <a:defRPr/>
            </a:pPr>
            <a:r>
              <a:rPr 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ICASC stands for Intersegmental Committee of the Academic Senates of California, 2002.</a:t>
            </a:r>
            <a:endParaRPr lang="en-US" altLang="en-US" dirty="0">
              <a:latin typeface="Times New Roman" panose="02020603050405020304" pitchFamily="18" charset="0"/>
              <a:cs typeface="Times New Roman" panose="02020603050405020304" pitchFamily="18"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0213E19-F7B4-4685-A725-C361DB8AF19C}"/>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3701BD22-CF6F-49ED-9108-793B5B355812}"/>
              </a:ext>
            </a:extLst>
          </p:cNvPr>
          <p:cNvSpPr>
            <a:spLocks noGrp="1" noChangeArrowheads="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Explain the connection between asking evidence-based questions about texts and developing comprehension of difficult material.</a:t>
            </a:r>
          </a:p>
          <a:p>
            <a:pPr eaLnBrk="1" hangingPunct="1">
              <a:lnSpc>
                <a:spcPct val="100000"/>
              </a:lnSpc>
              <a:spcBef>
                <a:spcPct val="0"/>
              </a:spcBef>
              <a:defRPr/>
            </a:pPr>
            <a:endParaRPr lang="en-US" altLang="en-US" b="1" dirty="0">
              <a:latin typeface="Times New Roman" panose="02020603050405020304" pitchFamily="18" charset="0"/>
              <a:cs typeface="Times New Roman" panose="02020603050405020304" pitchFamily="18" charset="0"/>
            </a:endParaRPr>
          </a:p>
          <a:p>
            <a:pPr eaLnBrk="1" hangingPunct="1">
              <a:lnSpc>
                <a:spcPct val="100000"/>
              </a:lnSpc>
              <a:spcBef>
                <a:spcPct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solidFill>
                  <a:srgbClr val="000000"/>
                </a:solidFill>
                <a:latin typeface="Times New Roman" panose="02020603050405020304" pitchFamily="18" charset="0"/>
                <a:cs typeface="Times New Roman" panose="02020603050405020304" pitchFamily="18" charset="0"/>
              </a:rPr>
              <a:t>If students are going to develop a solid understanding of what they read, then they need to notice with accuracy what the author says. They do so by making valid claims backed by text evidence.</a:t>
            </a:r>
          </a:p>
          <a:p>
            <a:pPr marL="171450" indent="-171450">
              <a:buFont typeface="Arial" panose="020B0604020202020204" pitchFamily="34" charset="0"/>
              <a:buChar char="•"/>
              <a:defRPr/>
            </a:pPr>
            <a:r>
              <a:rPr lang="en-US" altLang="en-US" dirty="0">
                <a:solidFill>
                  <a:srgbClr val="000000"/>
                </a:solidFill>
                <a:latin typeface="Times New Roman" panose="02020603050405020304" pitchFamily="18" charset="0"/>
                <a:cs typeface="Times New Roman" panose="02020603050405020304" pitchFamily="18" charset="0"/>
              </a:rPr>
              <a:t>They need to be able to produce that evidence in discussion and their writing and locate it within the text. </a:t>
            </a:r>
          </a:p>
          <a:p>
            <a:pPr marL="171450" indent="-171450">
              <a:buFont typeface="Arial" panose="020B0604020202020204" pitchFamily="34" charset="0"/>
              <a:buChar char="•"/>
              <a:defRPr/>
            </a:pPr>
            <a:r>
              <a:rPr lang="en-US" altLang="en-US" dirty="0">
                <a:solidFill>
                  <a:srgbClr val="000000"/>
                </a:solidFill>
                <a:latin typeface="Times New Roman" panose="02020603050405020304" pitchFamily="18" charset="0"/>
                <a:cs typeface="Times New Roman" panose="02020603050405020304" pitchFamily="18" charset="0"/>
              </a:rPr>
              <a:t>An array of CCR Standards for Adult Education focus on the need for students to be able to answer text-dependent questions. These include Reading Standard 1; Writing Standards 7-9; and Speaking Standard 1.</a:t>
            </a:r>
          </a:p>
          <a:p>
            <a:pPr marL="171450" indent="-171450">
              <a:buFont typeface="Arial" panose="020B0604020202020204" pitchFamily="34" charset="0"/>
              <a:buChar char="•"/>
              <a:defRPr/>
            </a:pPr>
            <a:r>
              <a:rPr lang="en-US" altLang="en-US" dirty="0">
                <a:solidFill>
                  <a:srgbClr val="000000"/>
                </a:solidFill>
                <a:latin typeface="Times New Roman" panose="02020603050405020304" pitchFamily="18" charset="0"/>
                <a:cs typeface="Times New Roman" panose="02020603050405020304" pitchFamily="18" charset="0"/>
              </a:rPr>
              <a:t>Students build important habits of self-questioning for understanding if they are regularly exposed to sequences of questions that build on one another.</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Reading for evidence expands student learning. At the same time, the presence of high-quality questions that demand such reading strengthens students’ skills and confidence!</a:t>
            </a:r>
          </a:p>
          <a:p>
            <a:pPr marL="171450" indent="-171450">
              <a:buFont typeface="Arial" panose="020B0604020202020204" pitchFamily="34" charset="0"/>
              <a:buChar char="•"/>
              <a:defRPr/>
            </a:pPr>
            <a:r>
              <a:rPr lang="en-US" altLang="en-US" dirty="0">
                <a:solidFill>
                  <a:srgbClr val="000000"/>
                </a:solidFill>
                <a:latin typeface="Times New Roman" panose="02020603050405020304" pitchFamily="18" charset="0"/>
                <a:cs typeface="Times New Roman" panose="02020603050405020304" pitchFamily="18" charset="0"/>
              </a:rPr>
              <a:t>The final bullet is a pra</a:t>
            </a:r>
            <a:r>
              <a:rPr lang="en-US" altLang="en-US" dirty="0">
                <a:latin typeface="Times New Roman" panose="02020603050405020304" pitchFamily="18" charset="0"/>
                <a:cs typeface="Times New Roman" panose="02020603050405020304" pitchFamily="18" charset="0"/>
              </a:rPr>
              <a:t>ctical idea for what students can do beyond their academic settings with this new understanding. </a:t>
            </a:r>
          </a:p>
          <a:p>
            <a:pPr marL="171450" indent="-171450">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r>
              <a:rPr lang="en-US" altLang="en-US" dirty="0">
                <a:latin typeface="Times New Roman" panose="02020603050405020304" pitchFamily="18" charset="0"/>
                <a:cs typeface="Times New Roman" panose="02020603050405020304" pitchFamily="18"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C47A490-DE45-4F47-B23C-A3681A7FEA2F}"/>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E2217002-A8C0-455A-9BE5-5A878E5DC427}"/>
              </a:ext>
            </a:extLst>
          </p:cNvPr>
          <p:cNvSpPr>
            <a:spLocks noGrp="1" noChangeArrowheads="1"/>
          </p:cNvSpPr>
          <p:nvPr>
            <p:ph type="body" idx="1"/>
          </p:nvPr>
        </p:nvSpPr>
        <p:spPr>
          <a:ln w="9525"/>
        </p:spPr>
        <p:txBody>
          <a:bodyPr/>
          <a:lstStyle/>
          <a:p>
            <a:pPr eaLnBrk="1" hangingPunct="1">
              <a:lnSpc>
                <a:spcPct val="100000"/>
              </a:lnSpc>
              <a:spcBef>
                <a:spcPct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Define text-dependent questions, why they’re important, and how they can and should be used in discussions, not just in written responses. </a:t>
            </a:r>
          </a:p>
          <a:p>
            <a:pPr eaLnBrk="1" hangingPunct="1">
              <a:lnSpc>
                <a:spcPct val="100000"/>
              </a:lnSpc>
              <a:spcBef>
                <a:spcPct val="0"/>
              </a:spcBef>
              <a:defRPr/>
            </a:pPr>
            <a:endParaRPr lang="en-US" altLang="en-US" b="1" dirty="0">
              <a:latin typeface="Times New Roman" panose="02020603050405020304" pitchFamily="18" charset="0"/>
            </a:endParaRPr>
          </a:p>
          <a:p>
            <a:pPr eaLnBrk="1" hangingPunct="1">
              <a:lnSpc>
                <a:spcPct val="100000"/>
              </a:lnSpc>
              <a:spcBef>
                <a:spcPct val="0"/>
              </a:spcBef>
              <a:defRPr/>
            </a:pPr>
            <a:r>
              <a:rPr lang="en-US" altLang="en-US" b="1" dirty="0">
                <a:latin typeface="Times New Roman" panose="02020603050405020304" pitchFamily="18" charset="0"/>
              </a:rPr>
              <a:t>Facilitator talking points:</a:t>
            </a:r>
          </a:p>
          <a:p>
            <a:pPr marL="171450" indent="-171450" eaLnBrk="1" hangingPunct="1">
              <a:lnSpc>
                <a:spcPct val="100000"/>
              </a:lnSpc>
              <a:spcBef>
                <a:spcPct val="0"/>
              </a:spcBef>
              <a:buFont typeface="Arial" panose="020B0604020202020204" pitchFamily="34" charset="0"/>
              <a:buChar char="•"/>
              <a:defRPr/>
            </a:pPr>
            <a:r>
              <a:rPr lang="en-US" altLang="en-US" dirty="0">
                <a:latin typeface="Times New Roman" panose="02020603050405020304" pitchFamily="18" charset="0"/>
              </a:rPr>
              <a:t>Questions must be traceable “back to the text.” </a:t>
            </a:r>
          </a:p>
          <a:p>
            <a:pPr marL="171450" indent="-171450">
              <a:buFont typeface="Arial" panose="020B0604020202020204" pitchFamily="34" charset="0"/>
              <a:buChar char="•"/>
              <a:defRPr/>
            </a:pPr>
            <a:r>
              <a:rPr lang="en-US" altLang="en-US" dirty="0">
                <a:latin typeface="Times New Roman" panose="02020603050405020304" pitchFamily="18" charset="0"/>
              </a:rPr>
              <a:t>The text is the common “expert resource” in the room — important since it gives </a:t>
            </a:r>
            <a:r>
              <a:rPr lang="en-US" altLang="en-US" i="1" dirty="0">
                <a:latin typeface="Times New Roman" panose="02020603050405020304" pitchFamily="18" charset="0"/>
              </a:rPr>
              <a:t>all</a:t>
            </a:r>
            <a:r>
              <a:rPr lang="en-US" altLang="en-US" dirty="0">
                <a:latin typeface="Times New Roman" panose="02020603050405020304" pitchFamily="18" charset="0"/>
              </a:rPr>
              <a:t> students access to the learning that is being offered. </a:t>
            </a:r>
          </a:p>
          <a:p>
            <a:pPr marL="171450" indent="-171450">
              <a:buFont typeface="Arial" panose="020B0604020202020204" pitchFamily="34" charset="0"/>
              <a:buChar char="•"/>
              <a:defRPr/>
            </a:pPr>
            <a:r>
              <a:rPr lang="en-US" altLang="en-US" dirty="0">
                <a:latin typeface="Times New Roman" panose="02020603050405020304" pitchFamily="18" charset="0"/>
              </a:rPr>
              <a:t>Text-dependent questions can have general applicability (i.e., asked of any text). That makes them text-dependent but not specific to the text students are reading.</a:t>
            </a:r>
          </a:p>
          <a:p>
            <a:pPr marL="171450" indent="-171450">
              <a:buFont typeface="Arial" panose="020B0604020202020204" pitchFamily="34" charset="0"/>
              <a:buChar char="•"/>
              <a:defRPr/>
            </a:pPr>
            <a:r>
              <a:rPr lang="en-US" altLang="en-US" dirty="0">
                <a:latin typeface="Times New Roman" panose="02020603050405020304" pitchFamily="18" charset="0"/>
              </a:rPr>
              <a:t>An example of a good text-dependent question would be: “Why did the passage begin as it did? Discuss using evidence from the text.”</a:t>
            </a:r>
          </a:p>
          <a:p>
            <a:pPr marL="7938" lvl="1">
              <a:buFont typeface="Arial" panose="020B0604020202020204" pitchFamily="34" charset="0"/>
              <a:buNone/>
              <a:defRPr/>
            </a:pPr>
            <a:endParaRPr lang="en-US" altLang="en-US" dirty="0">
              <a:latin typeface="Times New Roman" panose="02020603050405020304" pitchFamily="18" charset="0"/>
            </a:endParaRPr>
          </a:p>
          <a:p>
            <a:pPr marL="179388" lvl="1" indent="-171450">
              <a:defRPr/>
            </a:pPr>
            <a:r>
              <a:rPr lang="en-US" altLang="en-US" b="1" dirty="0">
                <a:latin typeface="Times New Roman" panose="02020603050405020304" pitchFamily="18" charset="0"/>
              </a:rPr>
              <a:t>Facilitator notes: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AD84B14-2FC5-44CF-BF71-F325D5AFD883}"/>
              </a:ext>
            </a:extLst>
          </p:cNvPr>
          <p:cNvSpPr>
            <a:spLocks noGrp="1" noRot="1" noChangeAspect="1" noChangeArrowheads="1" noTextEdit="1"/>
          </p:cNvSpPr>
          <p:nvPr>
            <p:ph type="sldImg"/>
          </p:nvPr>
        </p:nvSpPr>
        <p:spPr>
          <a:ln/>
        </p:spPr>
      </p:sp>
      <p:sp>
        <p:nvSpPr>
          <p:cNvPr id="9218" name="Rectangle 3">
            <a:extLst>
              <a:ext uri="{FF2B5EF4-FFF2-40B4-BE49-F238E27FC236}">
                <a16:creationId xmlns:a16="http://schemas.microsoft.com/office/drawing/2014/main" id="{443871E0-7733-4C1E-AF0D-2EA04ECF1C4F}"/>
              </a:ext>
            </a:extLst>
          </p:cNvPr>
          <p:cNvSpPr>
            <a:spLocks noGrp="1" noChangeArrowheads="1"/>
          </p:cNvSpPr>
          <p:nvPr>
            <p:ph type="body" idx="1"/>
          </p:nvPr>
        </p:nvSpPr>
        <p:spPr>
          <a:ln w="9525"/>
        </p:spPr>
        <p:txBody>
          <a:bodyPr/>
          <a:lstStyle/>
          <a:p>
            <a:pPr eaLnBrk="1" hangingPunct="1">
              <a:lnSpc>
                <a:spcPct val="100000"/>
              </a:lnSpc>
              <a:spcBef>
                <a:spcPct val="0"/>
              </a:spcBef>
              <a:defRPr/>
            </a:pPr>
            <a:r>
              <a:rPr lang="en-US" altLang="en-US" b="1" dirty="0">
                <a:latin typeface="Times New Roman" panose="02020603050405020304" pitchFamily="18" charset="0"/>
              </a:rPr>
              <a:t>Big idea: </a:t>
            </a:r>
            <a:r>
              <a:rPr lang="en-US" altLang="en-US" dirty="0">
                <a:latin typeface="Times New Roman" panose="02020603050405020304" pitchFamily="18" charset="0"/>
              </a:rPr>
              <a:t>Define text-specific questions, why they’re important, and how they can and should be used in discussions, not just in written responses. </a:t>
            </a:r>
          </a:p>
          <a:p>
            <a:pPr eaLnBrk="1" hangingPunct="1">
              <a:lnSpc>
                <a:spcPct val="100000"/>
              </a:lnSpc>
              <a:spcBef>
                <a:spcPct val="0"/>
              </a:spcBef>
              <a:defRPr/>
            </a:pPr>
            <a:endParaRPr lang="en-US" altLang="en-US" b="1" dirty="0">
              <a:latin typeface="Times New Roman" panose="02020603050405020304" pitchFamily="18" charset="0"/>
            </a:endParaRPr>
          </a:p>
          <a:p>
            <a:pPr eaLnBrk="1" hangingPunct="1">
              <a:lnSpc>
                <a:spcPct val="100000"/>
              </a:lnSpc>
              <a:spcBef>
                <a:spcPct val="0"/>
              </a:spcBef>
              <a:defRPr/>
            </a:pPr>
            <a:r>
              <a:rPr lang="en-US" altLang="en-US" b="1" dirty="0">
                <a:latin typeface="Times New Roman" panose="02020603050405020304" pitchFamily="18" charset="0"/>
              </a:rPr>
              <a:t>Facilitator talking points:</a:t>
            </a:r>
          </a:p>
          <a:p>
            <a:pPr marL="179388" lvl="1" indent="-171450">
              <a:buFont typeface="Arial" panose="020B0604020202020204" pitchFamily="34" charset="0"/>
              <a:buChar char="•"/>
              <a:defRPr/>
            </a:pPr>
            <a:r>
              <a:rPr lang="en-US" altLang="en-US" dirty="0">
                <a:latin typeface="Times New Roman" panose="02020603050405020304" pitchFamily="18" charset="0"/>
              </a:rPr>
              <a:t>A text-specific question can only be answered by the </a:t>
            </a:r>
            <a:r>
              <a:rPr lang="en-US" altLang="en-US" i="1" dirty="0">
                <a:latin typeface="Times New Roman" panose="02020603050405020304" pitchFamily="18" charset="0"/>
              </a:rPr>
              <a:t>unique</a:t>
            </a:r>
            <a:r>
              <a:rPr lang="en-US" altLang="en-US" dirty="0">
                <a:latin typeface="Times New Roman" panose="02020603050405020304" pitchFamily="18" charset="0"/>
              </a:rPr>
              <a:t> text you are reading. </a:t>
            </a:r>
          </a:p>
          <a:p>
            <a:pPr marL="179388" lvl="1" indent="-171450">
              <a:buFont typeface="Arial" panose="020B0604020202020204" pitchFamily="34" charset="0"/>
              <a:buChar char="•"/>
              <a:defRPr/>
            </a:pPr>
            <a:r>
              <a:rPr lang="en-US" altLang="en-US" dirty="0">
                <a:latin typeface="Times New Roman" panose="02020603050405020304" pitchFamily="18" charset="0"/>
              </a:rPr>
              <a:t>It is specific to the characters or ideas that are in the text students are reading</a:t>
            </a:r>
          </a:p>
          <a:p>
            <a:pPr marL="7938" lvl="1">
              <a:buFont typeface="Arial" panose="020B0604020202020204" pitchFamily="34" charset="0"/>
              <a:buNone/>
              <a:defRPr/>
            </a:pPr>
            <a:endParaRPr lang="en-US" altLang="en-US" dirty="0">
              <a:latin typeface="Times New Roman" panose="02020603050405020304" pitchFamily="18" charset="0"/>
            </a:endParaRPr>
          </a:p>
          <a:p>
            <a:pPr marL="179388" lvl="1" indent="-171450">
              <a:defRPr/>
            </a:pPr>
            <a:r>
              <a:rPr lang="en-US" altLang="en-US" b="1" dirty="0">
                <a:latin typeface="Times New Roman" panose="02020603050405020304" pitchFamily="18" charset="0"/>
              </a:rPr>
              <a:t>Facilitator notes: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F4941F65-B81B-4C51-A99F-199583A27FB4}"/>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409FFA6F-D251-494D-8878-A05AE619BA59}"/>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AAF0A96F-7953-41CC-A326-3DF199A4E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7201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82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365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19160207-0C66-4338-A306-F2F3815FDC05}"/>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25F27D53-6A5F-4DBD-8531-09E4E5E2AC91}"/>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A94DEF9D-E09F-413F-9E63-D4BD0FFB15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819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63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A66617F8-25CB-4A02-9F30-E0D9E1469D97}"/>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49330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0803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91846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834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47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003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080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347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566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982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A6D5B4F-9AFD-4249-9BFC-1641AB89C39C}"/>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253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89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54927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564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86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433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81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D169F6F-27B2-4E33-9B17-ACC4DF401787}"/>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9B705211-1708-497D-9A2D-A83BC9F1645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83F5BF6D-4F08-4E9A-8D40-BD111C680BF8}"/>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BA48E5AA-011F-4595-9278-36AD06CBC678}"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522" r:id="rId1"/>
    <p:sldLayoutId id="2147485510" r:id="rId2"/>
    <p:sldLayoutId id="2147485523" r:id="rId3"/>
    <p:sldLayoutId id="2147485511" r:id="rId4"/>
    <p:sldLayoutId id="2147485512" r:id="rId5"/>
    <p:sldLayoutId id="2147485513" r:id="rId6"/>
    <p:sldLayoutId id="2147485524" r:id="rId7"/>
    <p:sldLayoutId id="2147485525" r:id="rId8"/>
    <p:sldLayoutId id="2147485526" r:id="rId9"/>
    <p:sldLayoutId id="2147485514" r:id="rId10"/>
    <p:sldLayoutId id="2147485515"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0748AA5-05BF-4473-A9C4-D6E866D32CD7}"/>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E905D9D0-38A0-40EE-B299-19D67358DBAF}"/>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A8E859ED-3C38-4160-86E2-1582EC737EB3}"/>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F152C329-1946-448D-8668-4DE8851A21E3}"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527" r:id="rId1"/>
    <p:sldLayoutId id="2147485516" r:id="rId2"/>
    <p:sldLayoutId id="2147485528" r:id="rId3"/>
    <p:sldLayoutId id="2147485517" r:id="rId4"/>
    <p:sldLayoutId id="2147485518" r:id="rId5"/>
    <p:sldLayoutId id="2147485519" r:id="rId6"/>
    <p:sldLayoutId id="2147485529" r:id="rId7"/>
    <p:sldLayoutId id="2147485530" r:id="rId8"/>
    <p:sldLayoutId id="2147485531" r:id="rId9"/>
    <p:sldLayoutId id="2147485520" r:id="rId10"/>
    <p:sldLayoutId id="2147485521"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15836B34-2603-4478-93D6-EB412144F1BC}"/>
              </a:ext>
            </a:extLst>
          </p:cNvPr>
          <p:cNvSpPr>
            <a:spLocks noGrp="1" noChangeArrowheads="1"/>
          </p:cNvSpPr>
          <p:nvPr>
            <p:ph type="title"/>
          </p:nvPr>
        </p:nvSpPr>
        <p:spPr>
          <a:xfrm>
            <a:off x="304800" y="3810000"/>
            <a:ext cx="8534400" cy="29718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Evidence-Based Discussions</a:t>
            </a:r>
            <a:endParaRPr lang="en-US" altLang="en-US" sz="1200" dirty="0"/>
          </a:p>
        </p:txBody>
      </p:sp>
      <p:sp>
        <p:nvSpPr>
          <p:cNvPr id="15363" name="TextBox 3">
            <a:extLst>
              <a:ext uri="{FF2B5EF4-FFF2-40B4-BE49-F238E27FC236}">
                <a16:creationId xmlns:a16="http://schemas.microsoft.com/office/drawing/2014/main" id="{97D715FC-FF47-45AB-A061-B275D568CFBB}"/>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3000" b="0" dirty="0">
                <a:solidFill>
                  <a:srgbClr val="000000"/>
                </a:solidFill>
                <a:latin typeface="+mj-lt"/>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2">
            <a:extLst>
              <a:ext uri="{FF2B5EF4-FFF2-40B4-BE49-F238E27FC236}">
                <a16:creationId xmlns:a16="http://schemas.microsoft.com/office/drawing/2014/main" id="{A5F26886-11B7-4B21-8E5D-31BDD93A4FBC}"/>
              </a:ext>
            </a:extLst>
          </p:cNvPr>
          <p:cNvSpPr>
            <a:spLocks noGrp="1" noChangeArrowheads="1"/>
          </p:cNvSpPr>
          <p:nvPr>
            <p:ph type="title"/>
          </p:nvPr>
        </p:nvSpPr>
        <p:spPr/>
        <p:txBody>
          <a:bodyPr/>
          <a:lstStyle/>
          <a:p>
            <a:r>
              <a:rPr lang="en-US" altLang="en-US" dirty="0"/>
              <a:t>Defining Text-Specific Questions</a:t>
            </a:r>
          </a:p>
        </p:txBody>
      </p:sp>
      <p:sp>
        <p:nvSpPr>
          <p:cNvPr id="21505" name="Rectangle 3">
            <a:extLst>
              <a:ext uri="{FF2B5EF4-FFF2-40B4-BE49-F238E27FC236}">
                <a16:creationId xmlns:a16="http://schemas.microsoft.com/office/drawing/2014/main" id="{DBABA530-603C-4896-926B-0191419400E1}"/>
              </a:ext>
            </a:extLst>
          </p:cNvPr>
          <p:cNvSpPr>
            <a:spLocks noGrp="1" noChangeArrowheads="1"/>
          </p:cNvSpPr>
          <p:nvPr>
            <p:ph type="body" idx="1"/>
          </p:nvPr>
        </p:nvSpPr>
        <p:spPr>
          <a:xfrm>
            <a:off x="609600" y="1801813"/>
            <a:ext cx="7924800" cy="4446587"/>
          </a:xfrm>
        </p:spPr>
        <p:txBody>
          <a:bodyPr/>
          <a:lstStyle/>
          <a:p>
            <a:pPr>
              <a:spcBef>
                <a:spcPts val="1200"/>
              </a:spcBef>
              <a:spcAft>
                <a:spcPts val="600"/>
              </a:spcAft>
            </a:pPr>
            <a:r>
              <a:rPr lang="en-US" altLang="en-US" dirty="0"/>
              <a:t>Text-specific questions probe the particulars of the text and avoid “canned” questions that could be asked of any text.</a:t>
            </a:r>
          </a:p>
          <a:p>
            <a:pPr>
              <a:spcBef>
                <a:spcPts val="1200"/>
              </a:spcBef>
              <a:spcAft>
                <a:spcPts val="600"/>
              </a:spcAft>
            </a:pPr>
            <a:r>
              <a:rPr lang="en-US" altLang="en-US" dirty="0"/>
              <a:t>They require examination of the language and mechanics of the text, rather than personal experience or opinion. </a:t>
            </a:r>
          </a:p>
          <a:p>
            <a:pPr>
              <a:spcBef>
                <a:spcPts val="1200"/>
              </a:spcBef>
              <a:spcAft>
                <a:spcPts val="600"/>
              </a:spcAft>
            </a:pPr>
            <a:r>
              <a:rPr lang="en-US" altLang="en-US" dirty="0"/>
              <a:t>They are tailored to the text for which they are written.</a:t>
            </a:r>
          </a:p>
          <a:p>
            <a:endParaRPr lang="en-US" altLang="en-US"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C321E-7A43-D0B6-6461-1EC23C32E7B7}"/>
              </a:ext>
            </a:extLst>
          </p:cNvPr>
          <p:cNvSpPr>
            <a:spLocks noGrp="1"/>
          </p:cNvSpPr>
          <p:nvPr>
            <p:ph type="title"/>
          </p:nvPr>
        </p:nvSpPr>
        <p:spPr/>
        <p:txBody>
          <a:bodyPr/>
          <a:lstStyle/>
          <a:p>
            <a:r>
              <a:rPr lang="en-US" dirty="0"/>
              <a:t>Examples of Questions</a:t>
            </a:r>
          </a:p>
        </p:txBody>
      </p:sp>
      <p:sp>
        <p:nvSpPr>
          <p:cNvPr id="23553" name="Rectangle 3">
            <a:extLst>
              <a:ext uri="{FF2B5EF4-FFF2-40B4-BE49-F238E27FC236}">
                <a16:creationId xmlns:a16="http://schemas.microsoft.com/office/drawing/2014/main" id="{2C3BBA75-1991-4B78-8139-4D1EEAF66A69}"/>
              </a:ext>
            </a:extLst>
          </p:cNvPr>
          <p:cNvSpPr>
            <a:spLocks noGrp="1" noChangeArrowheads="1"/>
          </p:cNvSpPr>
          <p:nvPr>
            <p:ph type="body" idx="1"/>
          </p:nvPr>
        </p:nvSpPr>
        <p:spPr>
          <a:xfrm>
            <a:off x="457200" y="1447800"/>
            <a:ext cx="4040188" cy="609600"/>
          </a:xfrm>
        </p:spPr>
        <p:txBody>
          <a:bodyPr/>
          <a:lstStyle/>
          <a:p>
            <a:endParaRPr lang="en-US" altLang="en-US"/>
          </a:p>
          <a:p>
            <a:pPr algn="ctr"/>
            <a:r>
              <a:rPr lang="en-US" altLang="en-US"/>
              <a:t>Non-Text-Dependent</a:t>
            </a:r>
          </a:p>
        </p:txBody>
      </p:sp>
      <p:sp>
        <p:nvSpPr>
          <p:cNvPr id="23554" name="Content Placeholder 2">
            <a:extLst>
              <a:ext uri="{FF2B5EF4-FFF2-40B4-BE49-F238E27FC236}">
                <a16:creationId xmlns:a16="http://schemas.microsoft.com/office/drawing/2014/main" id="{3251893F-B2C8-4ED7-822C-9792097DE8C4}"/>
              </a:ext>
            </a:extLst>
          </p:cNvPr>
          <p:cNvSpPr>
            <a:spLocks noGrp="1" noChangeArrowheads="1"/>
          </p:cNvSpPr>
          <p:nvPr>
            <p:ph sz="half" idx="2"/>
          </p:nvPr>
        </p:nvSpPr>
        <p:spPr>
          <a:xfrm>
            <a:off x="457200" y="2228850"/>
            <a:ext cx="4040188" cy="4019550"/>
          </a:xfrm>
        </p:spPr>
        <p:txBody>
          <a:bodyPr/>
          <a:lstStyle/>
          <a:p>
            <a:r>
              <a:rPr lang="en-US" altLang="en-US" sz="2200" dirty="0"/>
              <a:t>As we’ve learned, President Lincoln wrote </a:t>
            </a:r>
            <a:r>
              <a:rPr lang="en-US" altLang="en-US" sz="2200" i="1" dirty="0"/>
              <a:t>The Gettysburg Address </a:t>
            </a:r>
            <a:r>
              <a:rPr lang="en-US" altLang="en-US" sz="2200" dirty="0">
                <a:sym typeface="Arial" panose="020B0604020202020204" pitchFamily="34" charset="0"/>
              </a:rPr>
              <a:t>in honor of the soldiers who had died at the Battle of Gettysburg. Describe a time when you had to write or talk to a friend about something tragic. What did you say?</a:t>
            </a:r>
            <a:endParaRPr lang="en-US" altLang="en-US" sz="2200" dirty="0"/>
          </a:p>
        </p:txBody>
      </p:sp>
      <p:sp>
        <p:nvSpPr>
          <p:cNvPr id="23555" name="Text Placeholder 3">
            <a:extLst>
              <a:ext uri="{FF2B5EF4-FFF2-40B4-BE49-F238E27FC236}">
                <a16:creationId xmlns:a16="http://schemas.microsoft.com/office/drawing/2014/main" id="{DF0231F3-0C13-4B72-8A71-0DE706B349C1}"/>
              </a:ext>
            </a:extLst>
          </p:cNvPr>
          <p:cNvSpPr>
            <a:spLocks noGrp="1" noChangeArrowheads="1"/>
          </p:cNvSpPr>
          <p:nvPr>
            <p:ph type="body" sz="quarter" idx="3"/>
          </p:nvPr>
        </p:nvSpPr>
        <p:spPr>
          <a:xfrm>
            <a:off x="4645025" y="1447800"/>
            <a:ext cx="4041775" cy="609600"/>
          </a:xfrm>
        </p:spPr>
        <p:txBody>
          <a:bodyPr/>
          <a:lstStyle/>
          <a:p>
            <a:pPr algn="ctr"/>
            <a:r>
              <a:rPr lang="en-US" altLang="en-US" dirty="0"/>
              <a:t>Text-Dependent</a:t>
            </a:r>
          </a:p>
        </p:txBody>
      </p:sp>
      <p:sp>
        <p:nvSpPr>
          <p:cNvPr id="23556" name="Content Placeholder 4">
            <a:extLst>
              <a:ext uri="{FF2B5EF4-FFF2-40B4-BE49-F238E27FC236}">
                <a16:creationId xmlns:a16="http://schemas.microsoft.com/office/drawing/2014/main" id="{5C471A22-F603-430A-8826-B330BB294269}"/>
              </a:ext>
            </a:extLst>
          </p:cNvPr>
          <p:cNvSpPr>
            <a:spLocks noGrp="1" noChangeArrowheads="1"/>
          </p:cNvSpPr>
          <p:nvPr>
            <p:ph sz="quarter" idx="4"/>
          </p:nvPr>
        </p:nvSpPr>
        <p:spPr>
          <a:xfrm>
            <a:off x="4724400" y="2228850"/>
            <a:ext cx="4041775" cy="3333750"/>
          </a:xfrm>
        </p:spPr>
        <p:txBody>
          <a:bodyPr/>
          <a:lstStyle/>
          <a:p>
            <a:pPr>
              <a:defRPr/>
            </a:pPr>
            <a:r>
              <a:rPr lang="en-US" altLang="ja-JP" sz="2200" dirty="0">
                <a:cs typeface="Helvetica"/>
                <a:sym typeface="Arial" charset="0"/>
              </a:rPr>
              <a:t>What is the main idea and what are the details of President Lincoln’s </a:t>
            </a:r>
            <a:r>
              <a:rPr lang="en-US" altLang="ja-JP" sz="2200" i="1" dirty="0">
                <a:cs typeface="Helvetica"/>
                <a:sym typeface="Arial" charset="0"/>
              </a:rPr>
              <a:t>Gettysburg Address?</a:t>
            </a:r>
            <a:endParaRPr lang="en-US" sz="2200" dirty="0">
              <a:cs typeface="Helvetica"/>
              <a:sym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itle 1">
            <a:extLst>
              <a:ext uri="{FF2B5EF4-FFF2-40B4-BE49-F238E27FC236}">
                <a16:creationId xmlns:a16="http://schemas.microsoft.com/office/drawing/2014/main" id="{6EEB0E63-E08B-40F4-961F-0A7AA78B8056}"/>
              </a:ext>
            </a:extLst>
          </p:cNvPr>
          <p:cNvSpPr>
            <a:spLocks noGrp="1" noChangeArrowheads="1"/>
          </p:cNvSpPr>
          <p:nvPr>
            <p:ph type="title"/>
          </p:nvPr>
        </p:nvSpPr>
        <p:spPr/>
        <p:txBody>
          <a:bodyPr/>
          <a:lstStyle/>
          <a:p>
            <a:r>
              <a:rPr lang="en-US" altLang="en-US" dirty="0"/>
              <a:t>Examples of Questions, cont’d.</a:t>
            </a:r>
          </a:p>
        </p:txBody>
      </p:sp>
      <p:sp>
        <p:nvSpPr>
          <p:cNvPr id="25601" name="Rectangle 3">
            <a:extLst>
              <a:ext uri="{FF2B5EF4-FFF2-40B4-BE49-F238E27FC236}">
                <a16:creationId xmlns:a16="http://schemas.microsoft.com/office/drawing/2014/main" id="{D873EED4-9A70-46E4-B245-08742FC951DC}"/>
              </a:ext>
            </a:extLst>
          </p:cNvPr>
          <p:cNvSpPr>
            <a:spLocks noGrp="1" noChangeArrowheads="1"/>
          </p:cNvSpPr>
          <p:nvPr>
            <p:ph type="body" idx="1"/>
          </p:nvPr>
        </p:nvSpPr>
        <p:spPr>
          <a:xfrm>
            <a:off x="457200" y="1447800"/>
            <a:ext cx="4040188" cy="609600"/>
          </a:xfrm>
        </p:spPr>
        <p:txBody>
          <a:bodyPr/>
          <a:lstStyle/>
          <a:p>
            <a:endParaRPr lang="en-US" altLang="en-US"/>
          </a:p>
          <a:p>
            <a:pPr algn="ctr"/>
            <a:r>
              <a:rPr lang="en-US" altLang="en-US"/>
              <a:t>Text-Dependent</a:t>
            </a:r>
          </a:p>
        </p:txBody>
      </p:sp>
      <p:sp>
        <p:nvSpPr>
          <p:cNvPr id="3" name="Content Placeholder 2">
            <a:extLst>
              <a:ext uri="{FF2B5EF4-FFF2-40B4-BE49-F238E27FC236}">
                <a16:creationId xmlns:a16="http://schemas.microsoft.com/office/drawing/2014/main" id="{EC541E5B-9328-4EEC-BEFC-A123D6A7CAAF}"/>
              </a:ext>
            </a:extLst>
          </p:cNvPr>
          <p:cNvSpPr>
            <a:spLocks noGrp="1"/>
          </p:cNvSpPr>
          <p:nvPr>
            <p:ph sz="half" idx="2"/>
          </p:nvPr>
        </p:nvSpPr>
        <p:spPr>
          <a:xfrm>
            <a:off x="457200" y="2228850"/>
            <a:ext cx="4040188" cy="4019550"/>
          </a:xfrm>
        </p:spPr>
        <p:txBody>
          <a:bodyPr/>
          <a:lstStyle/>
          <a:p>
            <a:pPr>
              <a:defRPr/>
            </a:pPr>
            <a:r>
              <a:rPr lang="en-US" altLang="ja-JP" sz="2200" dirty="0">
                <a:cs typeface="Helvetica"/>
                <a:sym typeface="Arial" charset="0"/>
              </a:rPr>
              <a:t>What is the main idea and what are the details of President Lincoln’s </a:t>
            </a:r>
            <a:r>
              <a:rPr lang="en-US" altLang="ja-JP" sz="2200" i="1" dirty="0">
                <a:cs typeface="Helvetica"/>
                <a:sym typeface="Arial" charset="0"/>
              </a:rPr>
              <a:t>Gettysburg Address?</a:t>
            </a:r>
            <a:endParaRPr lang="en-US" sz="2200" dirty="0">
              <a:cs typeface="Helvetica"/>
              <a:sym typeface="Arial" charset="0"/>
            </a:endParaRPr>
          </a:p>
          <a:p>
            <a:pPr marL="0" indent="0">
              <a:buFont typeface="Wingdings" panose="05000000000000000000" pitchFamily="2" charset="2"/>
              <a:buNone/>
              <a:defRPr/>
            </a:pPr>
            <a:endParaRPr lang="en-US" dirty="0"/>
          </a:p>
        </p:txBody>
      </p:sp>
      <p:sp>
        <p:nvSpPr>
          <p:cNvPr id="25603" name="Text Placeholder 3">
            <a:extLst>
              <a:ext uri="{FF2B5EF4-FFF2-40B4-BE49-F238E27FC236}">
                <a16:creationId xmlns:a16="http://schemas.microsoft.com/office/drawing/2014/main" id="{C4249176-5C8C-4C8E-96E9-92E44A24917C}"/>
              </a:ext>
            </a:extLst>
          </p:cNvPr>
          <p:cNvSpPr>
            <a:spLocks noGrp="1" noChangeArrowheads="1"/>
          </p:cNvSpPr>
          <p:nvPr>
            <p:ph type="body" sz="quarter" idx="3"/>
          </p:nvPr>
        </p:nvSpPr>
        <p:spPr>
          <a:xfrm>
            <a:off x="4645025" y="1447800"/>
            <a:ext cx="4041775" cy="609600"/>
          </a:xfrm>
        </p:spPr>
        <p:txBody>
          <a:bodyPr/>
          <a:lstStyle/>
          <a:p>
            <a:pPr algn="ctr"/>
            <a:r>
              <a:rPr lang="en-US" altLang="en-US"/>
              <a:t>Text-Specific</a:t>
            </a:r>
          </a:p>
        </p:txBody>
      </p:sp>
      <p:sp>
        <p:nvSpPr>
          <p:cNvPr id="25604" name="Content Placeholder 4">
            <a:extLst>
              <a:ext uri="{FF2B5EF4-FFF2-40B4-BE49-F238E27FC236}">
                <a16:creationId xmlns:a16="http://schemas.microsoft.com/office/drawing/2014/main" id="{FDD3D70B-227B-4742-9205-CDF56806EEEF}"/>
              </a:ext>
            </a:extLst>
          </p:cNvPr>
          <p:cNvSpPr>
            <a:spLocks noGrp="1" noChangeArrowheads="1"/>
          </p:cNvSpPr>
          <p:nvPr>
            <p:ph sz="quarter" idx="4"/>
          </p:nvPr>
        </p:nvSpPr>
        <p:spPr>
          <a:xfrm>
            <a:off x="4645025" y="2228850"/>
            <a:ext cx="4041775" cy="4019550"/>
          </a:xfrm>
        </p:spPr>
        <p:txBody>
          <a:bodyPr/>
          <a:lstStyle/>
          <a:p>
            <a:r>
              <a:rPr lang="en-US" altLang="en-US" sz="2200" dirty="0">
                <a:solidFill>
                  <a:srgbClr val="000000"/>
                </a:solidFill>
                <a:sym typeface="Arial" panose="020B0604020202020204" pitchFamily="34" charset="0"/>
              </a:rPr>
              <a:t>In </a:t>
            </a:r>
            <a:r>
              <a:rPr lang="en-US" altLang="en-US" sz="2200" i="1" dirty="0">
                <a:solidFill>
                  <a:srgbClr val="000000"/>
                </a:solidFill>
                <a:sym typeface="Arial" panose="020B0604020202020204" pitchFamily="34" charset="0"/>
              </a:rPr>
              <a:t>The Gettysburg Address</a:t>
            </a:r>
            <a:r>
              <a:rPr lang="en-US" altLang="en-US" sz="2200" dirty="0">
                <a:solidFill>
                  <a:srgbClr val="000000"/>
                </a:solidFill>
                <a:sym typeface="Arial" panose="020B0604020202020204" pitchFamily="34" charset="0"/>
              </a:rPr>
              <a:t>, Lincoln used the word “dedicate” six separate times. What was he asking the American people to dedicate themselves to in order to honor the soldiers’ memory and dedication?</a:t>
            </a: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2">
            <a:extLst>
              <a:ext uri="{FF2B5EF4-FFF2-40B4-BE49-F238E27FC236}">
                <a16:creationId xmlns:a16="http://schemas.microsoft.com/office/drawing/2014/main" id="{CB3C12DC-F8D1-4258-897F-750CB6266390}"/>
              </a:ext>
            </a:extLst>
          </p:cNvPr>
          <p:cNvSpPr>
            <a:spLocks noGrp="1" noChangeArrowheads="1"/>
          </p:cNvSpPr>
          <p:nvPr>
            <p:ph type="title"/>
          </p:nvPr>
        </p:nvSpPr>
        <p:spPr/>
        <p:txBody>
          <a:bodyPr/>
          <a:lstStyle/>
          <a:p>
            <a:r>
              <a:rPr lang="en-US" altLang="en-US" dirty="0"/>
              <a:t>Let’s Chat!</a:t>
            </a:r>
          </a:p>
        </p:txBody>
      </p:sp>
      <p:sp>
        <p:nvSpPr>
          <p:cNvPr id="27649" name="Rectangle 3">
            <a:extLst>
              <a:ext uri="{FF2B5EF4-FFF2-40B4-BE49-F238E27FC236}">
                <a16:creationId xmlns:a16="http://schemas.microsoft.com/office/drawing/2014/main" id="{ED959C02-DA77-47C1-B0FF-2F8073E480C4}"/>
              </a:ext>
            </a:extLst>
          </p:cNvPr>
          <p:cNvSpPr>
            <a:spLocks noGrp="1" noChangeArrowheads="1"/>
          </p:cNvSpPr>
          <p:nvPr>
            <p:ph type="body" idx="1"/>
          </p:nvPr>
        </p:nvSpPr>
        <p:spPr/>
        <p:txBody>
          <a:bodyPr/>
          <a:lstStyle/>
          <a:p>
            <a:pPr marL="0" indent="0">
              <a:spcBef>
                <a:spcPts val="1200"/>
              </a:spcBef>
              <a:spcAft>
                <a:spcPts val="1200"/>
              </a:spcAft>
              <a:buFont typeface="Wingdings" panose="05000000000000000000" pitchFamily="2" charset="2"/>
              <a:buNone/>
            </a:pPr>
            <a:r>
              <a:rPr lang="en-US" altLang="en-US" dirty="0"/>
              <a:t>In the group chat, share your answer to this question:</a:t>
            </a:r>
          </a:p>
          <a:p>
            <a:pPr marL="471488" lvl="1" indent="-457200">
              <a:spcBef>
                <a:spcPts val="1200"/>
              </a:spcBef>
              <a:spcAft>
                <a:spcPts val="1200"/>
              </a:spcAft>
              <a:buClr>
                <a:srgbClr val="FF0000"/>
              </a:buClr>
              <a:buFont typeface="Wingdings" panose="05000000000000000000" pitchFamily="2" charset="2"/>
              <a:buChar char="Ø"/>
            </a:pPr>
            <a:r>
              <a:rPr lang="en-US" altLang="en-US" sz="2200" i="1" dirty="0">
                <a:cs typeface="MS PGothic" panose="020B0600070205080204" pitchFamily="34" charset="-128"/>
              </a:rPr>
              <a:t>CHAT: From your perspective, what is one value of text-dependent or text-specific questions and discussions?</a:t>
            </a:r>
          </a:p>
          <a:p>
            <a:pPr marL="14288" lvl="1" indent="0">
              <a:spcBef>
                <a:spcPts val="1200"/>
              </a:spcBef>
              <a:spcAft>
                <a:spcPts val="1200"/>
              </a:spcAft>
              <a:buClr>
                <a:srgbClr val="FF0000"/>
              </a:buClr>
              <a:buNone/>
            </a:pPr>
            <a:r>
              <a:rPr lang="en-US" altLang="en-US" sz="2200" dirty="0">
                <a:cs typeface="MS PGothic" panose="020B0600070205080204" pitchFamily="34" charset="-128"/>
              </a:rPr>
              <a:t>If you have time, read and expand on a colleague’s response. </a:t>
            </a:r>
          </a:p>
        </p:txBody>
      </p:sp>
      <p:pic>
        <p:nvPicPr>
          <p:cNvPr id="27652" name="Picture 2">
            <a:extLst>
              <a:ext uri="{FF2B5EF4-FFF2-40B4-BE49-F238E27FC236}">
                <a16:creationId xmlns:a16="http://schemas.microsoft.com/office/drawing/2014/main" id="{A74C0692-BC4A-410A-B335-87319A9CF8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2667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4">
            <a:extLst>
              <a:ext uri="{FF2B5EF4-FFF2-40B4-BE49-F238E27FC236}">
                <a16:creationId xmlns:a16="http://schemas.microsoft.com/office/drawing/2014/main" id="{4522EF35-CD58-4615-98F1-77BE56262C26}"/>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Content Alignment Criteria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2">
            <a:extLst>
              <a:ext uri="{FF2B5EF4-FFF2-40B4-BE49-F238E27FC236}">
                <a16:creationId xmlns:a16="http://schemas.microsoft.com/office/drawing/2014/main" id="{B5E575F1-D78A-42C3-9B52-BE3A8C2BC18C}"/>
              </a:ext>
            </a:extLst>
          </p:cNvPr>
          <p:cNvSpPr>
            <a:spLocks noGrp="1" noChangeArrowheads="1"/>
          </p:cNvSpPr>
          <p:nvPr>
            <p:ph type="title"/>
          </p:nvPr>
        </p:nvSpPr>
        <p:spPr/>
        <p:txBody>
          <a:bodyPr/>
          <a:lstStyle/>
          <a:p>
            <a:r>
              <a:rPr lang="en-US" altLang="en-US" dirty="0"/>
              <a:t>Dimension 4: Content Criterion 1</a:t>
            </a:r>
          </a:p>
        </p:txBody>
      </p:sp>
      <p:sp>
        <p:nvSpPr>
          <p:cNvPr id="31745" name="Rectangle 3">
            <a:extLst>
              <a:ext uri="{FF2B5EF4-FFF2-40B4-BE49-F238E27FC236}">
                <a16:creationId xmlns:a16="http://schemas.microsoft.com/office/drawing/2014/main" id="{90E75FE3-D288-47DE-A143-305E279A137A}"/>
              </a:ext>
            </a:extLst>
          </p:cNvPr>
          <p:cNvSpPr>
            <a:spLocks noGrp="1" noChangeArrowheads="1"/>
          </p:cNvSpPr>
          <p:nvPr>
            <p:ph type="body" idx="1"/>
          </p:nvPr>
        </p:nvSpPr>
        <p:spPr>
          <a:xfrm>
            <a:off x="609600" y="1447800"/>
            <a:ext cx="7924800" cy="5105400"/>
          </a:xfrm>
        </p:spPr>
        <p:txBody>
          <a:bodyPr/>
          <a:lstStyle/>
          <a:p>
            <a:pPr marL="0" indent="0">
              <a:buFont typeface="Wingdings" panose="05000000000000000000" pitchFamily="2" charset="2"/>
              <a:buNone/>
            </a:pPr>
            <a:r>
              <a:rPr lang="en-US" altLang="en-US" dirty="0"/>
              <a:t>Curriculum provides guidance on how to engage learners in productive and sustained academic discussions to develop understanding about texts and content they are studying.*</a:t>
            </a:r>
          </a:p>
          <a:p>
            <a:pPr marL="0" indent="0">
              <a:spcBef>
                <a:spcPts val="600"/>
              </a:spcBef>
              <a:buFont typeface="Wingdings" panose="05000000000000000000" pitchFamily="2" charset="2"/>
              <a:buNone/>
            </a:pPr>
            <a:endParaRPr lang="en-US" altLang="en-US" sz="1100" b="1" dirty="0"/>
          </a:p>
          <a:p>
            <a:pPr marL="0" indent="0">
              <a:spcBef>
                <a:spcPts val="600"/>
              </a:spcBef>
              <a:buFont typeface="Wingdings" panose="05000000000000000000" pitchFamily="2" charset="2"/>
              <a:buNone/>
            </a:pPr>
            <a:r>
              <a:rPr lang="en-US" altLang="en-US" sz="2000" b="1" dirty="0"/>
              <a:t>Ask Yourself:</a:t>
            </a:r>
          </a:p>
          <a:p>
            <a:pPr lvl="1">
              <a:spcBef>
                <a:spcPts val="1075"/>
              </a:spcBef>
            </a:pPr>
            <a:r>
              <a:rPr lang="en-US" altLang="en-US" i="1" dirty="0">
                <a:cs typeface="MS PGothic" panose="020B0600070205080204" pitchFamily="34" charset="-128"/>
              </a:rPr>
              <a:t>Does the curriculum provide guidance for students to process their thinking and evidence about texts in pairs, in small groups, and through whole-group discussions?</a:t>
            </a:r>
          </a:p>
          <a:p>
            <a:pPr lvl="1">
              <a:spcBef>
                <a:spcPts val="1075"/>
              </a:spcBef>
            </a:pPr>
            <a:r>
              <a:rPr lang="en-US" altLang="en-US" i="1" dirty="0">
                <a:cs typeface="MS PGothic" panose="020B0600070205080204" pitchFamily="34" charset="-128"/>
              </a:rPr>
              <a:t>Does the curriculum explicitly guide students to return to the text to cite evidence in support of their ideas or claims during discussions?</a:t>
            </a:r>
          </a:p>
          <a:p>
            <a:pPr lvl="1">
              <a:spcBef>
                <a:spcPts val="1075"/>
              </a:spcBef>
            </a:pPr>
            <a:r>
              <a:rPr lang="en-US" altLang="en-US" i="1" dirty="0">
                <a:cs typeface="MS PGothic" panose="020B0600070205080204" pitchFamily="34" charset="-128"/>
              </a:rPr>
              <a:t>Does the curriculum suggest ways to encourage varied and equitable participation by all members of small-group discussions?</a:t>
            </a:r>
          </a:p>
          <a:p>
            <a:pPr marL="0" indent="0">
              <a:buFont typeface="Wingdings" panose="05000000000000000000" pitchFamily="2" charset="2"/>
              <a:buNone/>
            </a:pPr>
            <a:endParaRPr lang="en-US" altLang="en-US" dirty="0"/>
          </a:p>
        </p:txBody>
      </p:sp>
      <p:cxnSp>
        <p:nvCxnSpPr>
          <p:cNvPr id="5" name="Straight Arrow Connector 4">
            <a:extLst>
              <a:ext uri="{FF2B5EF4-FFF2-40B4-BE49-F238E27FC236}">
                <a16:creationId xmlns:a16="http://schemas.microsoft.com/office/drawing/2014/main" id="{E571E798-F070-66E1-0BD8-F3DC1442B1FF}"/>
              </a:ext>
              <a:ext uri="{C183D7F6-B498-43B3-948B-1728B52AA6E4}">
                <adec:decorative xmlns:adec="http://schemas.microsoft.com/office/drawing/2017/decorative" val="1"/>
              </a:ext>
            </a:extLst>
          </p:cNvPr>
          <p:cNvCxnSpPr>
            <a:cxnSpLocks/>
          </p:cNvCxnSpPr>
          <p:nvPr/>
        </p:nvCxnSpPr>
        <p:spPr bwMode="auto">
          <a:xfrm flipH="1">
            <a:off x="7924800" y="22860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2">
            <a:extLst>
              <a:ext uri="{FF2B5EF4-FFF2-40B4-BE49-F238E27FC236}">
                <a16:creationId xmlns:a16="http://schemas.microsoft.com/office/drawing/2014/main" id="{A06EB17C-FC57-4A08-8EC0-1F8E95C1C037}"/>
              </a:ext>
            </a:extLst>
          </p:cNvPr>
          <p:cNvSpPr>
            <a:spLocks noGrp="1" noChangeArrowheads="1"/>
          </p:cNvSpPr>
          <p:nvPr>
            <p:ph type="title"/>
          </p:nvPr>
        </p:nvSpPr>
        <p:spPr/>
        <p:txBody>
          <a:bodyPr/>
          <a:lstStyle/>
          <a:p>
            <a:r>
              <a:rPr lang="en-US" altLang="en-US" dirty="0"/>
              <a:t>Dimension 4: Content Criterion 2</a:t>
            </a:r>
          </a:p>
        </p:txBody>
      </p:sp>
      <p:sp>
        <p:nvSpPr>
          <p:cNvPr id="33793" name="Rectangle 3">
            <a:extLst>
              <a:ext uri="{FF2B5EF4-FFF2-40B4-BE49-F238E27FC236}">
                <a16:creationId xmlns:a16="http://schemas.microsoft.com/office/drawing/2014/main" id="{F73E29EB-1AB4-44E6-B940-5C6DDD558ADD}"/>
              </a:ext>
            </a:extLst>
          </p:cNvPr>
          <p:cNvSpPr>
            <a:spLocks noGrp="1" noChangeArrowheads="1"/>
          </p:cNvSpPr>
          <p:nvPr>
            <p:ph type="body" idx="1"/>
          </p:nvPr>
        </p:nvSpPr>
        <p:spPr/>
        <p:txBody>
          <a:bodyPr/>
          <a:lstStyle/>
          <a:p>
            <a:pPr marL="0" indent="0">
              <a:buFont typeface="Wingdings" panose="05000000000000000000" pitchFamily="2" charset="2"/>
              <a:buNone/>
            </a:pPr>
            <a:r>
              <a:rPr lang="en-US" altLang="en-US" dirty="0"/>
              <a:t>Curriculum provides a sequence of text-based tasks for student discussion.*</a:t>
            </a:r>
          </a:p>
          <a:p>
            <a:pPr marL="0" indent="0">
              <a:buFont typeface="Wingdings" panose="05000000000000000000" pitchFamily="2" charset="2"/>
              <a:buNone/>
            </a:pPr>
            <a:r>
              <a:rPr lang="en-US" altLang="en-US" sz="1400" dirty="0"/>
              <a:t>                           </a:t>
            </a:r>
          </a:p>
          <a:p>
            <a:pPr marL="0" indent="0">
              <a:spcBef>
                <a:spcPct val="0"/>
              </a:spcBef>
              <a:buFont typeface="Wingdings" panose="05000000000000000000" pitchFamily="2" charset="2"/>
              <a:buNone/>
            </a:pPr>
            <a:endParaRPr lang="en-US" altLang="en-US" b="1" dirty="0"/>
          </a:p>
          <a:p>
            <a:pPr marL="0" indent="0">
              <a:spcBef>
                <a:spcPct val="0"/>
              </a:spcBef>
              <a:buFont typeface="Wingdings" panose="05000000000000000000" pitchFamily="2" charset="2"/>
              <a:buNone/>
            </a:pPr>
            <a:r>
              <a:rPr lang="en-US" altLang="en-US" b="1" dirty="0"/>
              <a:t>Ask Yourself:</a:t>
            </a:r>
          </a:p>
          <a:p>
            <a:pPr lvl="1">
              <a:spcBef>
                <a:spcPts val="1125"/>
              </a:spcBef>
              <a:spcAft>
                <a:spcPts val="600"/>
              </a:spcAft>
            </a:pPr>
            <a:r>
              <a:rPr lang="en-US" altLang="en-US" sz="2200" i="1" dirty="0">
                <a:cs typeface="MS PGothic" panose="020B0600070205080204" pitchFamily="34" charset="-128"/>
              </a:rPr>
              <a:t>Does the curriculum pose questions that build student understanding of the key ideas of the texts?</a:t>
            </a:r>
          </a:p>
          <a:p>
            <a:pPr lvl="1">
              <a:spcBef>
                <a:spcPts val="1125"/>
              </a:spcBef>
              <a:spcAft>
                <a:spcPts val="600"/>
              </a:spcAft>
            </a:pPr>
            <a:r>
              <a:rPr lang="en-US" altLang="en-US" sz="2200" i="1" dirty="0">
                <a:cs typeface="MS PGothic" panose="020B0600070205080204" pitchFamily="34" charset="-128"/>
              </a:rPr>
              <a:t>Does the curriculum promote building knowledge as a communal activity, in which students are encouraged to voice, revise, and build their understanding with peers? </a:t>
            </a:r>
          </a:p>
          <a:p>
            <a:pPr marL="0" indent="0">
              <a:buFont typeface="Wingdings" panose="05000000000000000000" pitchFamily="2" charset="2"/>
              <a:buNone/>
            </a:pPr>
            <a:endParaRPr lang="en-US" altLang="en-US" dirty="0"/>
          </a:p>
        </p:txBody>
      </p:sp>
      <p:cxnSp>
        <p:nvCxnSpPr>
          <p:cNvPr id="5" name="Straight Arrow Connector 4">
            <a:extLst>
              <a:ext uri="{FF2B5EF4-FFF2-40B4-BE49-F238E27FC236}">
                <a16:creationId xmlns:a16="http://schemas.microsoft.com/office/drawing/2014/main" id="{31C58FC6-D255-927C-C2E6-C4EE608A003B}"/>
              </a:ext>
              <a:ext uri="{C183D7F6-B498-43B3-948B-1728B52AA6E4}">
                <adec:decorative xmlns:adec="http://schemas.microsoft.com/office/drawing/2017/decorative" val="1"/>
              </a:ext>
            </a:extLst>
          </p:cNvPr>
          <p:cNvCxnSpPr>
            <a:cxnSpLocks/>
          </p:cNvCxnSpPr>
          <p:nvPr/>
        </p:nvCxnSpPr>
        <p:spPr bwMode="auto">
          <a:xfrm flipH="1">
            <a:off x="3200400" y="2057400"/>
            <a:ext cx="419100" cy="0"/>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9">
            <a:extLst>
              <a:ext uri="{FF2B5EF4-FFF2-40B4-BE49-F238E27FC236}">
                <a16:creationId xmlns:a16="http://schemas.microsoft.com/office/drawing/2014/main" id="{86DE032A-1BED-4065-AED7-416A54ADB198}"/>
              </a:ext>
            </a:extLst>
          </p:cNvPr>
          <p:cNvSpPr>
            <a:spLocks noGrp="1" noChangeArrowheads="1"/>
          </p:cNvSpPr>
          <p:nvPr>
            <p:ph type="title"/>
          </p:nvPr>
        </p:nvSpPr>
        <p:spPr/>
        <p:txBody>
          <a:bodyPr/>
          <a:lstStyle/>
          <a:p>
            <a:r>
              <a:rPr lang="en-US" altLang="en-US"/>
              <a:t>Rating for Content Alignment</a:t>
            </a:r>
          </a:p>
        </p:txBody>
      </p:sp>
      <p:sp>
        <p:nvSpPr>
          <p:cNvPr id="35842" name="Content Placeholder 10">
            <a:extLst>
              <a:ext uri="{FF2B5EF4-FFF2-40B4-BE49-F238E27FC236}">
                <a16:creationId xmlns:a16="http://schemas.microsoft.com/office/drawing/2014/main" id="{C5F0FD23-A650-4A31-8CFA-940BF7B654F2}"/>
              </a:ext>
            </a:extLst>
          </p:cNvPr>
          <p:cNvSpPr>
            <a:spLocks noGrp="1" noChangeArrowheads="1"/>
          </p:cNvSpPr>
          <p:nvPr>
            <p:ph idx="1"/>
          </p:nvPr>
        </p:nvSpPr>
        <p:spPr>
          <a:xfrm>
            <a:off x="838200" y="1828800"/>
            <a:ext cx="7543800" cy="4419600"/>
          </a:xfrm>
        </p:spPr>
        <p:txBody>
          <a:bodyPr/>
          <a:lstStyle/>
          <a:p>
            <a:pPr marL="0" indent="0">
              <a:spcBef>
                <a:spcPts val="1200"/>
              </a:spcBef>
              <a:spcAft>
                <a:spcPts val="1200"/>
              </a:spcAft>
              <a:buFont typeface="Wingdings" panose="05000000000000000000" pitchFamily="2" charset="2"/>
              <a:buNone/>
            </a:pPr>
            <a:r>
              <a:rPr lang="en-US" altLang="en-US" b="1" dirty="0"/>
              <a:t>2 Points</a:t>
            </a:r>
            <a:r>
              <a:rPr lang="en-US" altLang="en-US" dirty="0"/>
              <a:t>: Most or all components of the content criteria are present. </a:t>
            </a:r>
          </a:p>
          <a:p>
            <a:pPr marL="0" indent="0">
              <a:spcBef>
                <a:spcPts val="1200"/>
              </a:spcBef>
              <a:spcAft>
                <a:spcPts val="1200"/>
              </a:spcAft>
              <a:buFont typeface="Wingdings" panose="05000000000000000000" pitchFamily="2" charset="2"/>
              <a:buNone/>
            </a:pPr>
            <a:r>
              <a:rPr lang="en-US" altLang="en-US" b="1" dirty="0"/>
              <a:t>1 Point</a:t>
            </a:r>
            <a:r>
              <a:rPr lang="en-US" altLang="en-US" dirty="0"/>
              <a:t>: Some components of the content criteria are present. </a:t>
            </a:r>
          </a:p>
          <a:p>
            <a:pPr marL="0" indent="0">
              <a:spcBef>
                <a:spcPts val="1200"/>
              </a:spcBef>
              <a:spcAft>
                <a:spcPts val="1200"/>
              </a:spcAft>
              <a:buFont typeface="Wingdings" panose="05000000000000000000" pitchFamily="2" charset="2"/>
              <a:buNone/>
            </a:pPr>
            <a:r>
              <a:rPr lang="en-US" altLang="en-US" b="1" dirty="0"/>
              <a:t>0 Points</a:t>
            </a:r>
            <a:r>
              <a:rPr lang="en-US" altLang="en-US" dirty="0"/>
              <a:t>: Few or no components of the content criteria are present.</a:t>
            </a:r>
          </a:p>
        </p:txBody>
      </p:sp>
      <p:cxnSp>
        <p:nvCxnSpPr>
          <p:cNvPr id="4" name="Straight Connector 3">
            <a:extLst>
              <a:ext uri="{FF2B5EF4-FFF2-40B4-BE49-F238E27FC236}">
                <a16:creationId xmlns:a16="http://schemas.microsoft.com/office/drawing/2014/main" id="{0EF3B1B8-CFE9-16CB-FF0B-61B1B30B6866}"/>
              </a:ext>
              <a:ext uri="{C183D7F6-B498-43B3-948B-1728B52AA6E4}">
                <adec:decorative xmlns:adec="http://schemas.microsoft.com/office/drawing/2017/decorative" val="1"/>
              </a:ext>
            </a:extLst>
          </p:cNvPr>
          <p:cNvCxnSpPr>
            <a:cxnSpLocks/>
          </p:cNvCxnSpPr>
          <p:nvPr/>
        </p:nvCxnSpPr>
        <p:spPr bwMode="auto">
          <a:xfrm>
            <a:off x="2057400" y="32004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920871FE-1646-799D-9E12-D50B5222D24C}"/>
              </a:ext>
              <a:ext uri="{C183D7F6-B498-43B3-948B-1728B52AA6E4}">
                <adec:decorative xmlns:adec="http://schemas.microsoft.com/office/drawing/2017/decorative" val="1"/>
              </a:ext>
            </a:extLst>
          </p:cNvPr>
          <p:cNvCxnSpPr>
            <a:cxnSpLocks/>
          </p:cNvCxnSpPr>
          <p:nvPr/>
        </p:nvCxnSpPr>
        <p:spPr bwMode="auto">
          <a:xfrm>
            <a:off x="2133600" y="2209800"/>
            <a:ext cx="12954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62E9F930-D3ED-6086-80D4-1D932DCF3E49}"/>
              </a:ext>
              <a:ext uri="{C183D7F6-B498-43B3-948B-1728B52AA6E4}">
                <adec:decorative xmlns:adec="http://schemas.microsoft.com/office/drawing/2017/decorative" val="1"/>
              </a:ext>
            </a:extLst>
          </p:cNvPr>
          <p:cNvCxnSpPr>
            <a:cxnSpLocks/>
          </p:cNvCxnSpPr>
          <p:nvPr/>
        </p:nvCxnSpPr>
        <p:spPr bwMode="auto">
          <a:xfrm>
            <a:off x="2209800" y="41910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2">
            <a:extLst>
              <a:ext uri="{FF2B5EF4-FFF2-40B4-BE49-F238E27FC236}">
                <a16:creationId xmlns:a16="http://schemas.microsoft.com/office/drawing/2014/main" id="{32C0150E-FBE3-4858-87C7-9285982749A4}"/>
              </a:ext>
            </a:extLst>
          </p:cNvPr>
          <p:cNvSpPr>
            <a:spLocks noGrp="1" noChangeArrowheads="1"/>
          </p:cNvSpPr>
          <p:nvPr>
            <p:ph type="title"/>
          </p:nvPr>
        </p:nvSpPr>
        <p:spPr/>
        <p:txBody>
          <a:bodyPr/>
          <a:lstStyle/>
          <a:p>
            <a:r>
              <a:rPr lang="en-US" altLang="en-US" dirty="0"/>
              <a:t>Breakout #1: 25 minutes</a:t>
            </a:r>
          </a:p>
        </p:txBody>
      </p:sp>
      <p:sp>
        <p:nvSpPr>
          <p:cNvPr id="8193" name="Rectangle 3">
            <a:extLst>
              <a:ext uri="{FF2B5EF4-FFF2-40B4-BE49-F238E27FC236}">
                <a16:creationId xmlns:a16="http://schemas.microsoft.com/office/drawing/2014/main" id="{24301C8C-8B69-450A-9D38-694BAE1D7A6A}"/>
              </a:ext>
            </a:extLst>
          </p:cNvPr>
          <p:cNvSpPr>
            <a:spLocks noGrp="1" noChangeArrowheads="1"/>
          </p:cNvSpPr>
          <p:nvPr>
            <p:ph type="body" idx="1"/>
          </p:nvPr>
        </p:nvSpPr>
        <p:spPr/>
        <p:txBody>
          <a:bodyPr/>
          <a:lstStyle/>
          <a:p>
            <a:pPr marL="0" indent="0">
              <a:buFont typeface="Wingdings" panose="05000000000000000000" pitchFamily="2" charset="2"/>
              <a:buNone/>
              <a:defRPr/>
            </a:pPr>
            <a:r>
              <a:rPr lang="en-US" dirty="0"/>
              <a:t>Your turn to work with your team and coach:</a:t>
            </a:r>
          </a:p>
          <a:p>
            <a:pPr>
              <a:defRPr/>
            </a:pPr>
            <a:r>
              <a:rPr lang="en-US" dirty="0"/>
              <a:t>Examine the evidence in the curriculum for each of these content criteria.</a:t>
            </a:r>
          </a:p>
          <a:p>
            <a:pPr>
              <a:defRPr/>
            </a:pPr>
            <a:r>
              <a:rPr lang="en-US" dirty="0"/>
              <a:t>Check the content criteria that are evident and cite in your notes where you found evidence.</a:t>
            </a:r>
          </a:p>
          <a:p>
            <a:pPr>
              <a:defRPr/>
            </a:pPr>
            <a:r>
              <a:rPr lang="en-US" altLang="en-US" dirty="0"/>
              <a:t>Discuss the evidence you found for all the criteria with your team and work to agree on a rating for the dimension.</a:t>
            </a:r>
          </a:p>
          <a:p>
            <a:pPr>
              <a:defRPr/>
            </a:pPr>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pPr marL="0" indent="0">
              <a:buFont typeface="Wingdings" panose="05000000000000000000" pitchFamily="2" charset="2"/>
              <a:buNone/>
              <a:defRPr/>
            </a:pPr>
            <a:endParaRPr lang="en-US" altLang="en-US" dirty="0"/>
          </a:p>
          <a:p>
            <a:pPr>
              <a:defRPr/>
            </a:pPr>
            <a:endParaRPr lang="en-US" altLang="en-US" dirty="0"/>
          </a:p>
        </p:txBody>
      </p:sp>
      <p:pic>
        <p:nvPicPr>
          <p:cNvPr id="37892" name="Graphic 5">
            <a:extLst>
              <a:ext uri="{FF2B5EF4-FFF2-40B4-BE49-F238E27FC236}">
                <a16:creationId xmlns:a16="http://schemas.microsoft.com/office/drawing/2014/main" id="{D5A5A424-1CBE-4881-92FC-2C162C06FF5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2">
            <a:extLst>
              <a:ext uri="{FF2B5EF4-FFF2-40B4-BE49-F238E27FC236}">
                <a16:creationId xmlns:a16="http://schemas.microsoft.com/office/drawing/2014/main" id="{3E360324-4B48-4A57-925D-2B8632A65D78}"/>
              </a:ext>
            </a:extLst>
          </p:cNvPr>
          <p:cNvSpPr>
            <a:spLocks noGrp="1" noChangeArrowheads="1"/>
          </p:cNvSpPr>
          <p:nvPr>
            <p:ph type="title"/>
          </p:nvPr>
        </p:nvSpPr>
        <p:spPr/>
        <p:txBody>
          <a:bodyPr/>
          <a:lstStyle/>
          <a:p>
            <a:r>
              <a:rPr lang="en-US" altLang="en-US" dirty="0"/>
              <a:t>Breakout Materials</a:t>
            </a:r>
          </a:p>
        </p:txBody>
      </p:sp>
      <p:sp>
        <p:nvSpPr>
          <p:cNvPr id="39937" name="Rectangle 3">
            <a:extLst>
              <a:ext uri="{FF2B5EF4-FFF2-40B4-BE49-F238E27FC236}">
                <a16:creationId xmlns:a16="http://schemas.microsoft.com/office/drawing/2014/main" id="{D832A436-778D-4764-95C8-CF65F25DB24C}"/>
              </a:ext>
            </a:extLst>
          </p:cNvPr>
          <p:cNvSpPr>
            <a:spLocks noGrp="1" noChangeArrowheads="1"/>
          </p:cNvSpPr>
          <p:nvPr>
            <p:ph type="body" idx="1"/>
          </p:nvPr>
        </p:nvSpPr>
        <p:spPr>
          <a:xfrm>
            <a:off x="609600" y="1801813"/>
            <a:ext cx="7924800" cy="4446587"/>
          </a:xfrm>
        </p:spPr>
        <p:txBody>
          <a:bodyPr/>
          <a:lstStyle/>
          <a:p>
            <a:pPr>
              <a:spcBef>
                <a:spcPts val="1375"/>
              </a:spcBef>
              <a:spcAft>
                <a:spcPts val="600"/>
              </a:spcAft>
            </a:pPr>
            <a:r>
              <a:rPr lang="en-US" altLang="en-US" dirty="0"/>
              <a:t>Your copy of the Participant Workbook (p. 10)</a:t>
            </a:r>
          </a:p>
          <a:p>
            <a:pPr>
              <a:spcBef>
                <a:spcPts val="1375"/>
              </a:spcBef>
              <a:spcAft>
                <a:spcPts val="600"/>
              </a:spcAft>
            </a:pPr>
            <a:r>
              <a:rPr lang="en-US" altLang="en-US" dirty="0"/>
              <a:t>Curriculum: EL Education </a:t>
            </a:r>
          </a:p>
          <a:p>
            <a:pPr>
              <a:spcBef>
                <a:spcPts val="1375"/>
              </a:spcBef>
              <a:spcAft>
                <a:spcPts val="600"/>
              </a:spcAft>
            </a:pPr>
            <a:r>
              <a:rPr lang="en-US" altLang="en-US" dirty="0"/>
              <a:t>Resources:</a:t>
            </a:r>
          </a:p>
          <a:p>
            <a:pPr lvl="1">
              <a:spcBef>
                <a:spcPts val="775"/>
              </a:spcBef>
              <a:spcAft>
                <a:spcPts val="600"/>
              </a:spcAft>
            </a:pPr>
            <a:r>
              <a:rPr lang="en-US" altLang="en-US" sz="2200" dirty="0">
                <a:cs typeface="MS PGothic" panose="020B0600070205080204" pitchFamily="34" charset="-128"/>
              </a:rPr>
              <a:t>Teacher Guide</a:t>
            </a:r>
          </a:p>
          <a:p>
            <a:pPr lvl="1">
              <a:spcBef>
                <a:spcPts val="775"/>
              </a:spcBef>
              <a:spcAft>
                <a:spcPts val="600"/>
              </a:spcAft>
            </a:pPr>
            <a:r>
              <a:rPr lang="en-US" altLang="en-US" sz="2200" dirty="0">
                <a:cs typeface="MS PGothic" panose="020B0600070205080204" pitchFamily="34" charset="-128"/>
              </a:rPr>
              <a:t>Classroom Protocols Document</a:t>
            </a:r>
          </a:p>
          <a:p>
            <a:pPr lvl="1">
              <a:spcBef>
                <a:spcPts val="775"/>
              </a:spcBef>
              <a:spcAft>
                <a:spcPts val="600"/>
              </a:spcAft>
            </a:pPr>
            <a:r>
              <a:rPr lang="en-US" altLang="en-US" sz="2200" dirty="0">
                <a:cs typeface="MS PGothic" panose="020B0600070205080204" pitchFamily="34" charset="-128"/>
              </a:rPr>
              <a:t>Teacher Supporting Materials</a:t>
            </a:r>
          </a:p>
          <a:p>
            <a:pPr>
              <a:spcBef>
                <a:spcPts val="775"/>
              </a:spcBef>
              <a:spcAft>
                <a:spcPts val="600"/>
              </a:spcAft>
            </a:pPr>
            <a:endParaRPr lang="en-US" altLang="en-US" dirty="0"/>
          </a:p>
          <a:p>
            <a:endParaRPr lang="en-US" altLang="en-US" dirty="0"/>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a16="http://schemas.microsoft.com/office/drawing/2014/main" id="{9BD3CA32-8746-4C5A-B7F3-063AAADD740F}"/>
              </a:ext>
            </a:extLst>
          </p:cNvPr>
          <p:cNvSpPr>
            <a:spLocks noGrp="1" noChangeArrowheads="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4">
            <a:extLst>
              <a:ext uri="{FF2B5EF4-FFF2-40B4-BE49-F238E27FC236}">
                <a16:creationId xmlns:a16="http://schemas.microsoft.com/office/drawing/2014/main" id="{B81D39E5-48A4-422C-9E0C-7F6B67042822}"/>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49156695-3C3D-4128-B28B-4C83DCFA9D72}"/>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396692DC-EEA5-454F-B282-3FB8A689D73E}"/>
              </a:ext>
            </a:extLst>
          </p:cNvPr>
          <p:cNvSpPr>
            <a:spLocks noGrp="1"/>
          </p:cNvSpPr>
          <p:nvPr>
            <p:ph idx="1"/>
          </p:nvPr>
        </p:nvSpPr>
        <p:spPr>
          <a:xfrm>
            <a:off x="309563" y="1489075"/>
            <a:ext cx="8529637" cy="5029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4 Content Alignment</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content criteria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content criteria are present.</a:t>
            </a:r>
          </a:p>
          <a:p>
            <a:pPr marL="346075" lvl="1" indent="0">
              <a:buFont typeface="Wingdings" panose="05000000000000000000" pitchFamily="2" charset="2"/>
              <a:buNone/>
              <a:defRPr/>
            </a:pPr>
            <a:endParaRPr lang="en-US" sz="2200" dirty="0"/>
          </a:p>
          <a:p>
            <a:pPr marL="346075" lvl="1" indent="0">
              <a:buFont typeface="Wingdings" panose="05000000000000000000" pitchFamily="2" charset="2"/>
              <a:buNone/>
              <a:defRPr/>
            </a:pPr>
            <a:endParaRPr lang="en-US" sz="2200" dirty="0"/>
          </a:p>
          <a:p>
            <a:pPr marL="14288" lvl="1" indent="0">
              <a:buFont typeface="Wingdings" panose="05000000000000000000" pitchFamily="2" charset="2"/>
              <a:buNone/>
              <a:defRPr/>
            </a:pPr>
            <a:endParaRPr lang="en-US" sz="2200" dirty="0"/>
          </a:p>
        </p:txBody>
      </p:sp>
      <p:pic>
        <p:nvPicPr>
          <p:cNvPr id="44035" name="Picture 4">
            <a:extLst>
              <a:ext uri="{FF2B5EF4-FFF2-40B4-BE49-F238E27FC236}">
                <a16:creationId xmlns:a16="http://schemas.microsoft.com/office/drawing/2014/main" id="{5BBF0B1F-EFF7-4D42-B80C-9E4DD1FA34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1FD3F69-C153-42CA-8CE1-90B6A20107A8}"/>
              </a:ext>
              <a:ext uri="{C183D7F6-B498-43B3-948B-1728B52AA6E4}">
                <adec:decorative xmlns:adec="http://schemas.microsoft.com/office/drawing/2017/decorative" val="1"/>
              </a:ext>
            </a:extLst>
          </p:cNvPr>
          <p:cNvCxnSpPr>
            <a:cxnSpLocks/>
          </p:cNvCxnSpPr>
          <p:nvPr/>
        </p:nvCxnSpPr>
        <p:spPr bwMode="auto">
          <a:xfrm>
            <a:off x="2209800" y="37338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D2F07412-2FA7-4F3D-AFF9-59F9BDD183C9}"/>
              </a:ext>
              <a:ext uri="{C183D7F6-B498-43B3-948B-1728B52AA6E4}">
                <adec:decorative xmlns:adec="http://schemas.microsoft.com/office/drawing/2017/decorative" val="1"/>
              </a:ext>
            </a:extLst>
          </p:cNvPr>
          <p:cNvCxnSpPr>
            <a:cxnSpLocks/>
          </p:cNvCxnSpPr>
          <p:nvPr/>
        </p:nvCxnSpPr>
        <p:spPr bwMode="auto">
          <a:xfrm>
            <a:off x="2362200" y="2819400"/>
            <a:ext cx="128905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F0F2649B-BA60-4C2D-88FB-AD998D1FFF7D}"/>
              </a:ext>
              <a:ext uri="{C183D7F6-B498-43B3-948B-1728B52AA6E4}">
                <adec:decorative xmlns:adec="http://schemas.microsoft.com/office/drawing/2017/decorative" val="1"/>
              </a:ext>
            </a:extLst>
          </p:cNvPr>
          <p:cNvCxnSpPr>
            <a:cxnSpLocks/>
          </p:cNvCxnSpPr>
          <p:nvPr/>
        </p:nvCxnSpPr>
        <p:spPr bwMode="auto">
          <a:xfrm>
            <a:off x="2362200" y="46482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9">
            <a:extLst>
              <a:ext uri="{FF2B5EF4-FFF2-40B4-BE49-F238E27FC236}">
                <a16:creationId xmlns:a16="http://schemas.microsoft.com/office/drawing/2014/main" id="{D94906F0-418D-4D3A-B3CE-6D5E9D63F702}"/>
              </a:ext>
            </a:extLst>
          </p:cNvPr>
          <p:cNvSpPr>
            <a:spLocks noGrp="1" noChangeArrowheads="1"/>
          </p:cNvSpPr>
          <p:nvPr>
            <p:ph type="title"/>
          </p:nvPr>
        </p:nvSpPr>
        <p:spPr>
          <a:xfrm>
            <a:off x="1295400" y="304800"/>
            <a:ext cx="6324600" cy="914400"/>
          </a:xfrm>
        </p:spPr>
        <p:txBody>
          <a:bodyPr/>
          <a:lstStyle/>
          <a:p>
            <a:r>
              <a:rPr lang="en-US" altLang="en-US"/>
              <a:t>Let’s Hear From You!</a:t>
            </a:r>
          </a:p>
        </p:txBody>
      </p:sp>
      <p:sp>
        <p:nvSpPr>
          <p:cNvPr id="11" name="Content Placeholder 10">
            <a:extLst>
              <a:ext uri="{FF2B5EF4-FFF2-40B4-BE49-F238E27FC236}">
                <a16:creationId xmlns:a16="http://schemas.microsoft.com/office/drawing/2014/main" id="{7B34070B-08EA-4A92-AE40-BC2EA759163F}"/>
              </a:ext>
            </a:extLst>
          </p:cNvPr>
          <p:cNvSpPr>
            <a:spLocks noGrp="1"/>
          </p:cNvSpPr>
          <p:nvPr>
            <p:ph idx="1"/>
          </p:nvPr>
        </p:nvSpPr>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lgn="ctr">
              <a:buFont typeface="Wingdings" panose="05000000000000000000" pitchFamily="2" charset="2"/>
              <a:buNone/>
              <a:defRPr/>
            </a:pPr>
            <a:endParaRPr lang="en-US" sz="2000" dirty="0">
              <a:solidFill>
                <a:srgbClr val="C00000"/>
              </a:solidFill>
            </a:endParaRPr>
          </a:p>
          <a:p>
            <a:pPr marL="0" indent="0" algn="ctr">
              <a:buFont typeface="Wingdings" panose="05000000000000000000" pitchFamily="2" charset="2"/>
              <a:buNone/>
              <a:defRPr/>
            </a:pPr>
            <a:endParaRPr lang="en-US" sz="2000" dirty="0">
              <a:solidFill>
                <a:srgbClr val="C00000"/>
              </a:solidFill>
            </a:endParaRPr>
          </a:p>
          <a:p>
            <a:pPr marL="0" indent="0">
              <a:buFont typeface="Wingdings" panose="05000000000000000000" pitchFamily="2" charset="2"/>
              <a:buNone/>
              <a:defRPr/>
            </a:pPr>
            <a:endParaRPr lang="en-US" dirty="0"/>
          </a:p>
          <a:p>
            <a:pPr>
              <a:spcBef>
                <a:spcPts val="1200"/>
              </a:spcBef>
              <a:spcAft>
                <a:spcPts val="600"/>
              </a:spcAft>
              <a:defRPr/>
            </a:pPr>
            <a:endParaRPr lang="en-US" altLang="en-US" sz="2400"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6083" name="Picture 4">
            <a:extLst>
              <a:ext uri="{FF2B5EF4-FFF2-40B4-BE49-F238E27FC236}">
                <a16:creationId xmlns:a16="http://schemas.microsoft.com/office/drawing/2014/main" id="{716123B8-0ACC-4D90-A27F-A17D624E452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025" y="304800"/>
            <a:ext cx="942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9">
            <a:extLst>
              <a:ext uri="{FF2B5EF4-FFF2-40B4-BE49-F238E27FC236}">
                <a16:creationId xmlns:a16="http://schemas.microsoft.com/office/drawing/2014/main" id="{0C18D4EC-8B05-40E4-B176-3C931D864516}"/>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C839BD87-5163-400F-8EB5-D138D6295973}"/>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content criteria</a:t>
            </a:r>
            <a:r>
              <a:rPr lang="en-US" altLang="en-US" sz="2200" i="1" dirty="0"/>
              <a:t>.</a:t>
            </a:r>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48131" name="Picture 2">
            <a:extLst>
              <a:ext uri="{FF2B5EF4-FFF2-40B4-BE49-F238E27FC236}">
                <a16:creationId xmlns:a16="http://schemas.microsoft.com/office/drawing/2014/main" id="{393B3C5F-AB15-4E57-9DC6-6B40679076D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a:extLst>
              <a:ext uri="{FF2B5EF4-FFF2-40B4-BE49-F238E27FC236}">
                <a16:creationId xmlns:a16="http://schemas.microsoft.com/office/drawing/2014/main" id="{1EE1C801-5F4E-434B-AAFB-F658159E329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4">
            <a:extLst>
              <a:ext uri="{FF2B5EF4-FFF2-40B4-BE49-F238E27FC236}">
                <a16:creationId xmlns:a16="http://schemas.microsoft.com/office/drawing/2014/main" id="{F020A9CA-191D-4D01-8B0C-2A17DB5183C9}"/>
              </a:ext>
            </a:extLst>
          </p:cNvPr>
          <p:cNvSpPr>
            <a:spLocks noGrp="1" noChangeArrowheads="1"/>
          </p:cNvSpPr>
          <p:nvPr>
            <p:ph type="title" idx="4294967295"/>
          </p:nvPr>
        </p:nvSpPr>
        <p:spPr bwMode="auto">
          <a:xfrm>
            <a:off x="0" y="2133600"/>
            <a:ext cx="9144000"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EL Support Criteria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2">
            <a:extLst>
              <a:ext uri="{FF2B5EF4-FFF2-40B4-BE49-F238E27FC236}">
                <a16:creationId xmlns:a16="http://schemas.microsoft.com/office/drawing/2014/main" id="{8A94722E-D30B-4B17-B111-108BC5594C29}"/>
              </a:ext>
            </a:extLst>
          </p:cNvPr>
          <p:cNvSpPr>
            <a:spLocks noGrp="1" noChangeArrowheads="1"/>
          </p:cNvSpPr>
          <p:nvPr>
            <p:ph type="title"/>
          </p:nvPr>
        </p:nvSpPr>
        <p:spPr>
          <a:xfrm>
            <a:off x="1295400" y="304800"/>
            <a:ext cx="7086600" cy="1295400"/>
          </a:xfrm>
        </p:spPr>
        <p:txBody>
          <a:bodyPr/>
          <a:lstStyle/>
          <a:p>
            <a:br>
              <a:rPr lang="en-US" altLang="en-US" dirty="0"/>
            </a:br>
            <a:br>
              <a:rPr lang="en-US" altLang="en-US" dirty="0"/>
            </a:br>
            <a:r>
              <a:rPr lang="en-US" altLang="en-US" dirty="0"/>
              <a:t>EL Support Criteria</a:t>
            </a:r>
            <a:br>
              <a:rPr lang="en-US" altLang="en-US" dirty="0"/>
            </a:br>
            <a:endParaRPr lang="en-US" altLang="en-US" dirty="0"/>
          </a:p>
        </p:txBody>
      </p:sp>
      <p:sp>
        <p:nvSpPr>
          <p:cNvPr id="40961" name="Rectangle 3">
            <a:extLst>
              <a:ext uri="{FF2B5EF4-FFF2-40B4-BE49-F238E27FC236}">
                <a16:creationId xmlns:a16="http://schemas.microsoft.com/office/drawing/2014/main" id="{D38D3515-6CF9-4E5D-98D9-EC324320FF65}"/>
              </a:ext>
            </a:extLst>
          </p:cNvPr>
          <p:cNvSpPr>
            <a:spLocks noGrp="1" noChangeArrowheads="1"/>
          </p:cNvSpPr>
          <p:nvPr>
            <p:ph type="body" idx="1"/>
          </p:nvPr>
        </p:nvSpPr>
        <p:spPr/>
        <p:txBody>
          <a:bodyPr/>
          <a:lstStyle/>
          <a:p>
            <a:pPr marL="457200" indent="-457200">
              <a:buFont typeface="Wingdings" panose="05000000000000000000" pitchFamily="2" charset="2"/>
              <a:buAutoNum type="arabicParenBoth"/>
              <a:defRPr/>
            </a:pPr>
            <a:r>
              <a:rPr lang="en-US" dirty="0"/>
              <a:t>Curriculum includes guidance for heterogeneous and homogeneous language groupings for collaborative learning based on students’ English language proficiency to optimize learning. </a:t>
            </a:r>
          </a:p>
          <a:p>
            <a:pPr marL="457200" indent="-457200">
              <a:buFont typeface="Wingdings" panose="05000000000000000000" pitchFamily="2" charset="2"/>
              <a:buAutoNum type="arabicParenBoth"/>
              <a:defRPr/>
            </a:pPr>
            <a:r>
              <a:rPr lang="en-US" dirty="0"/>
              <a:t>Curriculum suggests language supports to facilitate students’ participation in discussions.</a:t>
            </a:r>
          </a:p>
          <a:p>
            <a:pPr marL="457200" indent="-457200">
              <a:buFont typeface="Wingdings" panose="05000000000000000000" pitchFamily="2" charset="2"/>
              <a:buAutoNum type="arabicParenBoth"/>
              <a:defRPr/>
            </a:pPr>
            <a:r>
              <a:rPr lang="en-US" dirty="0"/>
              <a:t>Curriculum suggests ELs use their home language in combination with English during discussions to help students process and build understanding of their readings.</a:t>
            </a:r>
          </a:p>
          <a:p>
            <a:pPr marL="0" indent="0">
              <a:buFont typeface="Wingdings" panose="05000000000000000000" pitchFamily="2" charset="2"/>
              <a:buNone/>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021A6A5-2E8D-4B12-B3E4-6C68DC09C829}"/>
              </a:ext>
            </a:extLst>
          </p:cNvPr>
          <p:cNvSpPr>
            <a:spLocks noGrp="1" noChangeArrowheads="1"/>
          </p:cNvSpPr>
          <p:nvPr>
            <p:ph type="title"/>
          </p:nvPr>
        </p:nvSpPr>
        <p:spPr>
          <a:xfrm>
            <a:off x="1295400" y="304800"/>
            <a:ext cx="7315200" cy="914400"/>
          </a:xfrm>
        </p:spPr>
        <p:txBody>
          <a:bodyPr/>
          <a:lstStyle/>
          <a:p>
            <a:r>
              <a:rPr lang="en-US" altLang="en-US"/>
              <a:t>Rating for EL Supports </a:t>
            </a:r>
          </a:p>
        </p:txBody>
      </p:sp>
      <p:sp>
        <p:nvSpPr>
          <p:cNvPr id="2" name="Rectangle 1">
            <a:extLst>
              <a:ext uri="{FF2B5EF4-FFF2-40B4-BE49-F238E27FC236}">
                <a16:creationId xmlns:a16="http://schemas.microsoft.com/office/drawing/2014/main" id="{1BA41B0E-8860-4243-9C62-81B663017185}"/>
              </a:ext>
            </a:extLst>
          </p:cNvPr>
          <p:cNvSpPr/>
          <p:nvPr/>
        </p:nvSpPr>
        <p:spPr>
          <a:xfrm>
            <a:off x="609600" y="1524000"/>
            <a:ext cx="7620000" cy="4648200"/>
          </a:xfrm>
          <a:prstGeom prst="rect">
            <a:avLst/>
          </a:prstGeom>
        </p:spPr>
        <p:txBody>
          <a:bodyPr>
            <a:spAutoFit/>
          </a:bodyPr>
          <a:lstStyle/>
          <a:p>
            <a:pPr>
              <a:spcBef>
                <a:spcPts val="1200"/>
              </a:spcBef>
              <a:spcAft>
                <a:spcPts val="1200"/>
              </a:spcAft>
              <a:buFont typeface="Wingdings" pitchFamily="2" charset="2"/>
              <a:buNone/>
              <a:defRPr/>
            </a:pPr>
            <a:endParaRPr lang="en-US" altLang="en-US" sz="800" dirty="0">
              <a:latin typeface="+mj-lt"/>
            </a:endParaRPr>
          </a:p>
          <a:p>
            <a:pPr>
              <a:spcBef>
                <a:spcPts val="1200"/>
              </a:spcBef>
              <a:spcAft>
                <a:spcPts val="1200"/>
              </a:spcAft>
              <a:buFont typeface="Wingdings" pitchFamily="2" charset="2"/>
              <a:buNone/>
              <a:defRPr/>
            </a:pPr>
            <a:r>
              <a:rPr lang="en-US" altLang="en-US" dirty="0">
                <a:latin typeface="+mj-lt"/>
              </a:rPr>
              <a:t>2 Points: </a:t>
            </a:r>
            <a:r>
              <a:rPr lang="en-US" altLang="en-US" b="0" dirty="0">
                <a:latin typeface="+mj-lt"/>
              </a:rPr>
              <a:t>Most or all components of the EL supports are present. </a:t>
            </a:r>
          </a:p>
          <a:p>
            <a:pPr>
              <a:spcBef>
                <a:spcPts val="1200"/>
              </a:spcBef>
              <a:spcAft>
                <a:spcPts val="1200"/>
              </a:spcAft>
              <a:buFont typeface="Wingdings" pitchFamily="2" charset="2"/>
              <a:buNone/>
              <a:defRPr/>
            </a:pPr>
            <a:r>
              <a:rPr lang="en-US" altLang="en-US" dirty="0">
                <a:latin typeface="+mj-lt"/>
              </a:rPr>
              <a:t>1 Point: </a:t>
            </a:r>
            <a:r>
              <a:rPr lang="en-US" altLang="en-US" b="0" dirty="0">
                <a:latin typeface="+mj-lt"/>
              </a:rPr>
              <a:t>Some components of the EL supports are present.</a:t>
            </a:r>
          </a:p>
          <a:p>
            <a:pPr>
              <a:spcBef>
                <a:spcPts val="1200"/>
              </a:spcBef>
              <a:spcAft>
                <a:spcPts val="1200"/>
              </a:spcAft>
              <a:buFont typeface="Wingdings" pitchFamily="2" charset="2"/>
              <a:buNone/>
              <a:defRPr/>
            </a:pPr>
            <a:r>
              <a:rPr lang="en-US" altLang="en-US" dirty="0">
                <a:latin typeface="+mj-lt"/>
              </a:rPr>
              <a:t>0 Points: </a:t>
            </a:r>
            <a:r>
              <a:rPr lang="en-US" altLang="en-US" b="0" dirty="0">
                <a:latin typeface="+mj-lt"/>
              </a:rPr>
              <a:t>Few or no components of the EL supports are present.</a:t>
            </a:r>
          </a:p>
          <a:p>
            <a:pPr>
              <a:spcBef>
                <a:spcPts val="1200"/>
              </a:spcBef>
              <a:spcAft>
                <a:spcPts val="1200"/>
              </a:spcAft>
              <a:buFont typeface="Wingdings" pitchFamily="2" charset="2"/>
              <a:buNone/>
              <a:defRPr/>
            </a:pPr>
            <a:endParaRPr lang="en-US" dirty="0">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r>
              <a:rPr lang="en-US" b="0" i="1" dirty="0">
                <a:latin typeface="+mj-lt"/>
              </a:rPr>
              <a:t>(include starred Content Criteria #1 and #2 in your rating)</a:t>
            </a:r>
            <a:endParaRPr lang="en-US" b="0" dirty="0">
              <a:latin typeface="+mj-lt"/>
            </a:endParaRPr>
          </a:p>
          <a:p>
            <a:pPr marL="114300" algn="ctr">
              <a:spcBef>
                <a:spcPts val="0"/>
              </a:spcBef>
              <a:spcAft>
                <a:spcPts val="0"/>
              </a:spcAft>
              <a:tabLst>
                <a:tab pos="1031240" algn="l"/>
              </a:tabLst>
              <a:defRPr/>
            </a:pPr>
            <a:endParaRPr lang="en-US" b="0" dirty="0">
              <a:solidFill>
                <a:srgbClr val="000000"/>
              </a:solidFill>
              <a:latin typeface="Arial" panose="020B0604020202020204" pitchFamily="34" charset="0"/>
              <a:ea typeface="Arial" panose="020B0604020202020204" pitchFamily="34" charset="0"/>
            </a:endParaRPr>
          </a:p>
          <a:p>
            <a:pPr marL="114300" algn="ctr">
              <a:spcBef>
                <a:spcPts val="0"/>
              </a:spcBef>
              <a:spcAft>
                <a:spcPts val="0"/>
              </a:spcAft>
              <a:tabLst>
                <a:tab pos="1031240" algn="l"/>
              </a:tabLst>
              <a:defRPr/>
            </a:pPr>
            <a:endParaRPr lang="en-US" b="0" dirty="0">
              <a:latin typeface="Arial" panose="020B0604020202020204" pitchFamily="34" charset="0"/>
              <a:ea typeface="Arial" panose="020B0604020202020204" pitchFamily="34" charset="0"/>
            </a:endParaRPr>
          </a:p>
        </p:txBody>
      </p:sp>
      <p:cxnSp>
        <p:nvCxnSpPr>
          <p:cNvPr id="4" name="Straight Connector 3">
            <a:extLst>
              <a:ext uri="{FF2B5EF4-FFF2-40B4-BE49-F238E27FC236}">
                <a16:creationId xmlns:a16="http://schemas.microsoft.com/office/drawing/2014/main" id="{B87C46FB-C916-E541-5EC1-2538F14B87F5}"/>
              </a:ext>
              <a:ext uri="{C183D7F6-B498-43B3-948B-1728B52AA6E4}">
                <adec:decorative xmlns:adec="http://schemas.microsoft.com/office/drawing/2017/decorative" val="1"/>
              </a:ext>
            </a:extLst>
          </p:cNvPr>
          <p:cNvCxnSpPr>
            <a:cxnSpLocks/>
          </p:cNvCxnSpPr>
          <p:nvPr/>
        </p:nvCxnSpPr>
        <p:spPr bwMode="auto">
          <a:xfrm>
            <a:off x="1828800" y="3352800"/>
            <a:ext cx="67468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F7329646-3D28-2C82-4BBC-38A81ACE119F}"/>
              </a:ext>
              <a:ext uri="{C183D7F6-B498-43B3-948B-1728B52AA6E4}">
                <adec:decorative xmlns:adec="http://schemas.microsoft.com/office/drawing/2017/decorative" val="1"/>
              </a:ext>
            </a:extLst>
          </p:cNvPr>
          <p:cNvCxnSpPr>
            <a:cxnSpLocks/>
          </p:cNvCxnSpPr>
          <p:nvPr/>
        </p:nvCxnSpPr>
        <p:spPr bwMode="auto">
          <a:xfrm>
            <a:off x="1905000" y="2362200"/>
            <a:ext cx="1446213"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D44785AD-C947-D37F-ECD9-977E70912E3E}"/>
              </a:ext>
              <a:ext uri="{C183D7F6-B498-43B3-948B-1728B52AA6E4}">
                <adec:decorative xmlns:adec="http://schemas.microsoft.com/office/drawing/2017/decorative" val="1"/>
              </a:ext>
            </a:extLst>
          </p:cNvPr>
          <p:cNvCxnSpPr>
            <a:cxnSpLocks/>
          </p:cNvCxnSpPr>
          <p:nvPr/>
        </p:nvCxnSpPr>
        <p:spPr bwMode="auto">
          <a:xfrm>
            <a:off x="1981200" y="39624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2">
            <a:extLst>
              <a:ext uri="{FF2B5EF4-FFF2-40B4-BE49-F238E27FC236}">
                <a16:creationId xmlns:a16="http://schemas.microsoft.com/office/drawing/2014/main" id="{4AE06DBB-173E-4AE4-BDC2-19C72E34AEFE}"/>
              </a:ext>
            </a:extLst>
          </p:cNvPr>
          <p:cNvSpPr>
            <a:spLocks noGrp="1" noChangeArrowheads="1"/>
          </p:cNvSpPr>
          <p:nvPr>
            <p:ph type="title"/>
          </p:nvPr>
        </p:nvSpPr>
        <p:spPr/>
        <p:txBody>
          <a:bodyPr/>
          <a:lstStyle/>
          <a:p>
            <a:r>
              <a:rPr lang="en-US" altLang="en-US" dirty="0"/>
              <a:t>Breakout #2: 20 minutes</a:t>
            </a:r>
          </a:p>
        </p:txBody>
      </p:sp>
      <p:sp>
        <p:nvSpPr>
          <p:cNvPr id="56321" name="Rectangle 3">
            <a:extLst>
              <a:ext uri="{FF2B5EF4-FFF2-40B4-BE49-F238E27FC236}">
                <a16:creationId xmlns:a16="http://schemas.microsoft.com/office/drawing/2014/main" id="{3D87AD52-AB97-4459-BB96-81EE1167C076}"/>
              </a:ext>
            </a:extLst>
          </p:cNvPr>
          <p:cNvSpPr>
            <a:spLocks noGrp="1" noChangeArrowheads="1"/>
          </p:cNvSpPr>
          <p:nvPr>
            <p:ph type="body" idx="1"/>
          </p:nvPr>
        </p:nvSpPr>
        <p:spPr>
          <a:xfrm>
            <a:off x="609600" y="1447800"/>
            <a:ext cx="7924800" cy="4800600"/>
          </a:xfrm>
        </p:spPr>
        <p:txBody>
          <a:bodyPr/>
          <a:lstStyle/>
          <a:p>
            <a:r>
              <a:rPr lang="en-US" altLang="en-US" dirty="0"/>
              <a:t>Discuss with your team and determine whether there is sufficient evidence in the curriculum for each EL support criterion.</a:t>
            </a:r>
          </a:p>
          <a:p>
            <a:r>
              <a:rPr lang="en-US" altLang="en-US" dirty="0"/>
              <a:t>Check those for which you found evidence and determine the “weight” of the missing supports or parts of supports.</a:t>
            </a:r>
          </a:p>
          <a:p>
            <a:r>
              <a:rPr lang="en-US" altLang="en-US" dirty="0"/>
              <a:t>Make notes about your findings.</a:t>
            </a:r>
          </a:p>
          <a:p>
            <a:r>
              <a:rPr lang="en-US" altLang="en-US" dirty="0"/>
              <a:t>Together, work to give an overall rating for the dimension’s EL supports. (Include the asterisked content criteria.)</a:t>
            </a:r>
          </a:p>
          <a:p>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endParaRPr lang="en-US" altLang="en-US" dirty="0"/>
          </a:p>
          <a:p>
            <a:endParaRPr lang="en-US" altLang="en-US" dirty="0"/>
          </a:p>
          <a:p>
            <a:endParaRPr lang="en-US" altLang="en-US" dirty="0"/>
          </a:p>
        </p:txBody>
      </p:sp>
      <p:pic>
        <p:nvPicPr>
          <p:cNvPr id="56324" name="Graphic 5" descr="Customer review">
            <a:extLst>
              <a:ext uri="{FF2B5EF4-FFF2-40B4-BE49-F238E27FC236}">
                <a16:creationId xmlns:a16="http://schemas.microsoft.com/office/drawing/2014/main" id="{E7ED5973-033B-4F11-B2B4-817C8F693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2">
            <a:extLst>
              <a:ext uri="{FF2B5EF4-FFF2-40B4-BE49-F238E27FC236}">
                <a16:creationId xmlns:a16="http://schemas.microsoft.com/office/drawing/2014/main" id="{11F6F16F-BB58-47F9-AD44-72FE8D01B6EB}"/>
              </a:ext>
            </a:extLst>
          </p:cNvPr>
          <p:cNvSpPr>
            <a:spLocks noGrp="1" noChangeArrowheads="1"/>
          </p:cNvSpPr>
          <p:nvPr>
            <p:ph type="title"/>
          </p:nvPr>
        </p:nvSpPr>
        <p:spPr/>
        <p:txBody>
          <a:bodyPr/>
          <a:lstStyle/>
          <a:p>
            <a:r>
              <a:rPr lang="en-US" altLang="en-US" dirty="0"/>
              <a:t>Breakout Materials</a:t>
            </a:r>
          </a:p>
        </p:txBody>
      </p:sp>
      <p:sp>
        <p:nvSpPr>
          <p:cNvPr id="58369" name="Rectangle 3">
            <a:extLst>
              <a:ext uri="{FF2B5EF4-FFF2-40B4-BE49-F238E27FC236}">
                <a16:creationId xmlns:a16="http://schemas.microsoft.com/office/drawing/2014/main" id="{8F457173-9D50-4835-B203-AEB9D279E9CC}"/>
              </a:ext>
            </a:extLst>
          </p:cNvPr>
          <p:cNvSpPr>
            <a:spLocks noGrp="1" noChangeArrowheads="1"/>
          </p:cNvSpPr>
          <p:nvPr>
            <p:ph type="body" idx="1"/>
          </p:nvPr>
        </p:nvSpPr>
        <p:spPr>
          <a:xfrm>
            <a:off x="609600" y="1801813"/>
            <a:ext cx="7924800" cy="4446587"/>
          </a:xfrm>
        </p:spPr>
        <p:txBody>
          <a:bodyPr/>
          <a:lstStyle/>
          <a:p>
            <a:r>
              <a:rPr lang="en-US" altLang="en-US" dirty="0"/>
              <a:t>Your copy of the Participant Workbook (p. 11)</a:t>
            </a:r>
          </a:p>
          <a:p>
            <a:r>
              <a:rPr lang="en-US" altLang="en-US" dirty="0"/>
              <a:t>Curriculum: EL Education </a:t>
            </a:r>
          </a:p>
          <a:p>
            <a:r>
              <a:rPr lang="en-US" altLang="en-US" dirty="0"/>
              <a:t>Resources (EL Supports):</a:t>
            </a:r>
          </a:p>
          <a:p>
            <a:pPr lvl="1"/>
            <a:r>
              <a:rPr lang="en-US" altLang="en-US" sz="2200" dirty="0">
                <a:cs typeface="MS PGothic" panose="020B0600070205080204" pitchFamily="34" charset="-128"/>
              </a:rPr>
              <a:t>Teacher Guide</a:t>
            </a:r>
          </a:p>
          <a:p>
            <a:endParaRPr lang="en-US" altLang="en-US" dirty="0"/>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4">
            <a:extLst>
              <a:ext uri="{FF2B5EF4-FFF2-40B4-BE49-F238E27FC236}">
                <a16:creationId xmlns:a16="http://schemas.microsoft.com/office/drawing/2014/main" id="{F3EA89CE-3219-447A-8771-3F99C2626156}"/>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2D527FE6-CF38-4D5D-8B2E-F97C0F1007B0}"/>
              </a:ext>
            </a:extLst>
          </p:cNvPr>
          <p:cNvSpPr>
            <a:spLocks noGrp="1" noChangeArrowheads="1"/>
          </p:cNvSpPr>
          <p:nvPr>
            <p:ph type="title"/>
          </p:nvPr>
        </p:nvSpPr>
        <p:spPr/>
        <p:txBody>
          <a:bodyPr/>
          <a:lstStyle/>
          <a:p>
            <a:r>
              <a:rPr lang="en-US" altLang="en-US"/>
              <a:t>Let’s Hear From You!</a:t>
            </a:r>
          </a:p>
        </p:txBody>
      </p:sp>
      <p:sp>
        <p:nvSpPr>
          <p:cNvPr id="3" name="Content Placeholder 2">
            <a:extLst>
              <a:ext uri="{FF2B5EF4-FFF2-40B4-BE49-F238E27FC236}">
                <a16:creationId xmlns:a16="http://schemas.microsoft.com/office/drawing/2014/main" id="{4C1D6038-BFE6-4F72-93BB-E02ECABDB36E}"/>
              </a:ext>
            </a:extLst>
          </p:cNvPr>
          <p:cNvSpPr>
            <a:spLocks noGrp="1"/>
          </p:cNvSpPr>
          <p:nvPr>
            <p:ph idx="1"/>
          </p:nvPr>
        </p:nvSpPr>
        <p:spPr>
          <a:xfrm>
            <a:off x="381000" y="1600200"/>
            <a:ext cx="86106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overall rating for </a:t>
            </a:r>
            <a:r>
              <a:rPr lang="en-US" b="1" dirty="0"/>
              <a:t>Dimension 4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EL supports are present.</a:t>
            </a:r>
          </a:p>
          <a:p>
            <a:pPr lvl="1">
              <a:defRPr/>
            </a:pPr>
            <a:endParaRPr lang="en-US" sz="2200" dirty="0"/>
          </a:p>
          <a:p>
            <a:pPr lvl="1">
              <a:defRPr/>
            </a:pPr>
            <a:endParaRPr lang="en-US" sz="2200" dirty="0"/>
          </a:p>
          <a:p>
            <a:pPr marL="14288" lvl="1" indent="0">
              <a:buFont typeface="Wingdings" panose="05000000000000000000" pitchFamily="2" charset="2"/>
              <a:buNone/>
              <a:defRPr/>
            </a:pPr>
            <a:endParaRPr lang="en-US" sz="2200" dirty="0"/>
          </a:p>
        </p:txBody>
      </p:sp>
      <p:pic>
        <p:nvPicPr>
          <p:cNvPr id="62467" name="Picture 3">
            <a:extLst>
              <a:ext uri="{FF2B5EF4-FFF2-40B4-BE49-F238E27FC236}">
                <a16:creationId xmlns:a16="http://schemas.microsoft.com/office/drawing/2014/main" id="{E597E0F4-7643-403A-A370-45BAE134296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1B5BA7A-A708-4CEA-8588-D257427015E7}"/>
              </a:ext>
              <a:ext uri="{C183D7F6-B498-43B3-948B-1728B52AA6E4}">
                <adec:decorative xmlns:adec="http://schemas.microsoft.com/office/drawing/2017/decorative" val="1"/>
              </a:ext>
            </a:extLst>
          </p:cNvPr>
          <p:cNvCxnSpPr>
            <a:cxnSpLocks/>
          </p:cNvCxnSpPr>
          <p:nvPr/>
        </p:nvCxnSpPr>
        <p:spPr bwMode="auto">
          <a:xfrm>
            <a:off x="2420938" y="2971800"/>
            <a:ext cx="127952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C16C562F-A112-47AD-A7FD-D4479D69111B}"/>
              </a:ext>
              <a:ext uri="{C183D7F6-B498-43B3-948B-1728B52AA6E4}">
                <adec:decorative xmlns:adec="http://schemas.microsoft.com/office/drawing/2017/decorative" val="1"/>
              </a:ext>
            </a:extLst>
          </p:cNvPr>
          <p:cNvCxnSpPr>
            <a:cxnSpLocks/>
          </p:cNvCxnSpPr>
          <p:nvPr/>
        </p:nvCxnSpPr>
        <p:spPr bwMode="auto">
          <a:xfrm>
            <a:off x="2362200" y="3886200"/>
            <a:ext cx="6858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E6D80C20-BC3C-4A17-8D2B-6C54787DFA9F}"/>
              </a:ext>
              <a:ext uri="{C183D7F6-B498-43B3-948B-1728B52AA6E4}">
                <adec:decorative xmlns:adec="http://schemas.microsoft.com/office/drawing/2017/decorative" val="1"/>
              </a:ext>
            </a:extLst>
          </p:cNvPr>
          <p:cNvCxnSpPr>
            <a:cxnSpLocks/>
          </p:cNvCxnSpPr>
          <p:nvPr/>
        </p:nvCxnSpPr>
        <p:spPr bwMode="auto">
          <a:xfrm>
            <a:off x="2420938" y="4419600"/>
            <a:ext cx="12319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9">
            <a:extLst>
              <a:ext uri="{FF2B5EF4-FFF2-40B4-BE49-F238E27FC236}">
                <a16:creationId xmlns:a16="http://schemas.microsoft.com/office/drawing/2014/main" id="{6408DEF3-8486-43DD-AD4D-770D2E0C943B}"/>
              </a:ext>
            </a:extLst>
          </p:cNvPr>
          <p:cNvSpPr>
            <a:spLocks noGrp="1" noChangeArrowheads="1"/>
          </p:cNvSpPr>
          <p:nvPr>
            <p:ph type="title"/>
          </p:nvPr>
        </p:nvSpPr>
        <p:spPr>
          <a:xfrm>
            <a:off x="1295400" y="304800"/>
            <a:ext cx="6324600" cy="914400"/>
          </a:xfrm>
        </p:spPr>
        <p:txBody>
          <a:bodyPr/>
          <a:lstStyle/>
          <a:p>
            <a:r>
              <a:rPr lang="en-US" altLang="en-US"/>
              <a:t>Let’s Hear From You! </a:t>
            </a:r>
          </a:p>
        </p:txBody>
      </p:sp>
      <p:sp>
        <p:nvSpPr>
          <p:cNvPr id="11" name="Content Placeholder 10">
            <a:extLst>
              <a:ext uri="{FF2B5EF4-FFF2-40B4-BE49-F238E27FC236}">
                <a16:creationId xmlns:a16="http://schemas.microsoft.com/office/drawing/2014/main" id="{484C7AAF-AF0E-4BD7-99D3-8B7C3C1C7D86}"/>
              </a:ext>
            </a:extLst>
          </p:cNvPr>
          <p:cNvSpPr>
            <a:spLocks noGrp="1"/>
          </p:cNvSpPr>
          <p:nvPr>
            <p:ph idx="1"/>
          </p:nvPr>
        </p:nvSpPr>
        <p:spPr>
          <a:xfrm>
            <a:off x="609600" y="1752600"/>
            <a:ext cx="79248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4515" name="Picture 5">
            <a:extLst>
              <a:ext uri="{FF2B5EF4-FFF2-40B4-BE49-F238E27FC236}">
                <a16:creationId xmlns:a16="http://schemas.microsoft.com/office/drawing/2014/main" id="{2019DE57-8F0A-4090-8106-C064908116F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9">
            <a:extLst>
              <a:ext uri="{FF2B5EF4-FFF2-40B4-BE49-F238E27FC236}">
                <a16:creationId xmlns:a16="http://schemas.microsoft.com/office/drawing/2014/main" id="{BBAD1815-ECDB-4947-8DF8-3E07BFDE10BC}"/>
              </a:ext>
            </a:extLst>
          </p:cNvPr>
          <p:cNvSpPr>
            <a:spLocks noGrp="1" noChangeArrowheads="1"/>
          </p:cNvSpPr>
          <p:nvPr>
            <p:ph type="title"/>
          </p:nvPr>
        </p:nvSpPr>
        <p:spPr>
          <a:xfrm>
            <a:off x="1295400" y="304800"/>
            <a:ext cx="6324600" cy="914400"/>
          </a:xfrm>
        </p:spPr>
        <p:txBody>
          <a:bodyPr/>
          <a:lstStyle/>
          <a:p>
            <a:r>
              <a:rPr lang="en-US" altLang="en-US"/>
              <a:t>Let’s Discuss!</a:t>
            </a:r>
          </a:p>
        </p:txBody>
      </p:sp>
      <p:sp>
        <p:nvSpPr>
          <p:cNvPr id="11" name="Content Placeholder 10">
            <a:extLst>
              <a:ext uri="{FF2B5EF4-FFF2-40B4-BE49-F238E27FC236}">
                <a16:creationId xmlns:a16="http://schemas.microsoft.com/office/drawing/2014/main" id="{43F16B4E-3B00-430D-8DF8-9891630CE823}"/>
              </a:ext>
            </a:extLst>
          </p:cNvPr>
          <p:cNvSpPr>
            <a:spLocks noGrp="1"/>
          </p:cNvSpPr>
          <p:nvPr>
            <p:ph idx="1"/>
          </p:nvPr>
        </p:nvSpPr>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EL support criteria</a:t>
            </a:r>
            <a:r>
              <a:rPr lang="en-US" altLang="en-US" sz="2200" i="1" dirty="0"/>
              <a:t>.</a:t>
            </a:r>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66563" name="Picture 2">
            <a:extLst>
              <a:ext uri="{FF2B5EF4-FFF2-40B4-BE49-F238E27FC236}">
                <a16:creationId xmlns:a16="http://schemas.microsoft.com/office/drawing/2014/main" id="{2FA96603-80DE-4CD5-B845-5C481042F3C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2">
            <a:extLst>
              <a:ext uri="{FF2B5EF4-FFF2-40B4-BE49-F238E27FC236}">
                <a16:creationId xmlns:a16="http://schemas.microsoft.com/office/drawing/2014/main" id="{D00AD030-130E-4120-AC10-582E9C576E7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9">
            <a:extLst>
              <a:ext uri="{FF2B5EF4-FFF2-40B4-BE49-F238E27FC236}">
                <a16:creationId xmlns:a16="http://schemas.microsoft.com/office/drawing/2014/main" id="{6227B45A-654C-4D33-A64D-4BDADEC9A39C}"/>
              </a:ext>
            </a:extLst>
          </p:cNvPr>
          <p:cNvSpPr>
            <a:spLocks noGrp="1" noChangeArrowheads="1"/>
          </p:cNvSpPr>
          <p:nvPr>
            <p:ph type="title"/>
          </p:nvPr>
        </p:nvSpPr>
        <p:spPr/>
        <p:txBody>
          <a:bodyPr/>
          <a:lstStyle/>
          <a:p>
            <a:r>
              <a:rPr lang="en-US" altLang="en-US" dirty="0"/>
              <a:t>Let’s Chat!</a:t>
            </a:r>
          </a:p>
        </p:txBody>
      </p:sp>
      <p:sp>
        <p:nvSpPr>
          <p:cNvPr id="51202" name="Content Placeholder 10">
            <a:extLst>
              <a:ext uri="{FF2B5EF4-FFF2-40B4-BE49-F238E27FC236}">
                <a16:creationId xmlns:a16="http://schemas.microsoft.com/office/drawing/2014/main" id="{F44EF068-2D1D-46DA-8F38-F0E7178A3A4E}"/>
              </a:ext>
            </a:extLst>
          </p:cNvPr>
          <p:cNvSpPr>
            <a:spLocks noGrp="1" noChangeArrowheads="1"/>
          </p:cNvSpPr>
          <p:nvPr>
            <p:ph idx="1"/>
          </p:nvPr>
        </p:nvSpPr>
        <p:spPr>
          <a:xfrm>
            <a:off x="609600" y="1600200"/>
            <a:ext cx="7315200" cy="4648200"/>
          </a:xfrm>
        </p:spPr>
        <p:txBody>
          <a:bodyPr/>
          <a:lstStyle/>
          <a:p>
            <a:pPr marL="0" indent="0">
              <a:spcBef>
                <a:spcPts val="1200"/>
              </a:spcBef>
              <a:spcAft>
                <a:spcPts val="600"/>
              </a:spcAft>
              <a:buFont typeface="Wingdings" panose="05000000000000000000" pitchFamily="2" charset="2"/>
              <a:buNone/>
              <a:defRPr/>
            </a:pPr>
            <a:r>
              <a:rPr lang="en-US" altLang="en-US" dirty="0"/>
              <a:t>In the group chat, share your answer to this question in a sentence or two:</a:t>
            </a:r>
          </a:p>
          <a:p>
            <a:pPr marL="742950" lvl="1" indent="-396875">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something you have learned today (or better understand) regarding the importance of evidence-based discussions?</a:t>
            </a: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b="1" i="1" dirty="0">
              <a:solidFill>
                <a:srgbClr val="C00000"/>
              </a:solidFill>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dirty="0"/>
              <a:t>We’ll ask everyone to hit “enter” at the same time so…</a:t>
            </a:r>
            <a:endParaRPr lang="en-US" altLang="en-US" sz="2200" i="1" dirty="0">
              <a:cs typeface="MS PGothic" panose="020B0600070205080204" pitchFamily="34" charset="-128"/>
            </a:endParaRPr>
          </a:p>
          <a:p>
            <a:pPr marL="346075" lvl="1" indent="0" algn="ctr">
              <a:spcBef>
                <a:spcPts val="1200"/>
              </a:spcBef>
              <a:spcAft>
                <a:spcPts val="600"/>
              </a:spcAft>
              <a:buFont typeface="Wingdings" panose="05000000000000000000" pitchFamily="2" charset="2"/>
              <a:buNone/>
              <a:defRPr/>
            </a:pPr>
            <a:r>
              <a:rPr lang="en-US" altLang="en-US" sz="2200" b="1" i="1" dirty="0">
                <a:solidFill>
                  <a:srgbClr val="C00000"/>
                </a:solidFill>
                <a:cs typeface="MS PGothic" panose="020B0600070205080204" pitchFamily="34" charset="-128"/>
              </a:rPr>
              <a:t>WAIT to hit “enter”!</a:t>
            </a:r>
            <a:endParaRPr lang="en-US" altLang="en-US" sz="2200" b="1" dirty="0">
              <a:solidFill>
                <a:srgbClr val="C00000"/>
              </a:solidFill>
              <a:cs typeface="MS PGothic" panose="020B0600070205080204" pitchFamily="34" charset="-128"/>
            </a:endParaRPr>
          </a:p>
          <a:p>
            <a:pPr marL="346075" lvl="1" indent="0">
              <a:spcBef>
                <a:spcPts val="1200"/>
              </a:spcBef>
              <a:spcAft>
                <a:spcPts val="600"/>
              </a:spcAft>
              <a:buFont typeface="Wingdings" panose="05000000000000000000" pitchFamily="2" charset="2"/>
              <a:buNone/>
              <a:defRPr/>
            </a:pPr>
            <a:endParaRPr lang="en-US" altLang="en-US" dirty="0">
              <a:cs typeface="MS PGothic" panose="020B0600070205080204" pitchFamily="34" charset="-128"/>
            </a:endParaRPr>
          </a:p>
        </p:txBody>
      </p:sp>
      <p:pic>
        <p:nvPicPr>
          <p:cNvPr id="68611" name="Picture 2">
            <a:extLst>
              <a:ext uri="{FF2B5EF4-FFF2-40B4-BE49-F238E27FC236}">
                <a16:creationId xmlns:a16="http://schemas.microsoft.com/office/drawing/2014/main" id="{90FB2018-136A-4D90-8637-59DD62CDD86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9">
            <a:extLst>
              <a:ext uri="{FF2B5EF4-FFF2-40B4-BE49-F238E27FC236}">
                <a16:creationId xmlns:a16="http://schemas.microsoft.com/office/drawing/2014/main" id="{0B342541-5B0B-439F-A05C-04D121E1E8A9}"/>
              </a:ext>
            </a:extLst>
          </p:cNvPr>
          <p:cNvSpPr>
            <a:spLocks noGrp="1" noChangeArrowheads="1"/>
          </p:cNvSpPr>
          <p:nvPr>
            <p:ph type="title"/>
          </p:nvPr>
        </p:nvSpPr>
        <p:spPr/>
        <p:txBody>
          <a:bodyPr/>
          <a:lstStyle/>
          <a:p>
            <a:r>
              <a:rPr lang="en-US" altLang="en-US"/>
              <a:t>Next Steps</a:t>
            </a:r>
          </a:p>
        </p:txBody>
      </p:sp>
      <p:sp>
        <p:nvSpPr>
          <p:cNvPr id="11" name="Content Placeholder 10">
            <a:extLst>
              <a:ext uri="{FF2B5EF4-FFF2-40B4-BE49-F238E27FC236}">
                <a16:creationId xmlns:a16="http://schemas.microsoft.com/office/drawing/2014/main" id="{FBDECA8D-902D-41BE-A934-F641D402DEEF}"/>
              </a:ext>
            </a:extLst>
          </p:cNvPr>
          <p:cNvSpPr>
            <a:spLocks noGrp="1"/>
          </p:cNvSpPr>
          <p:nvPr>
            <p:ph idx="1"/>
          </p:nvPr>
        </p:nvSpPr>
        <p:spPr/>
        <p:txBody>
          <a:bodyPr/>
          <a:lstStyle/>
          <a:p>
            <a:pPr marL="242888" indent="-227013">
              <a:spcBef>
                <a:spcPts val="1200"/>
              </a:spcBef>
              <a:spcAft>
                <a:spcPts val="600"/>
              </a:spcAft>
              <a:defRPr/>
            </a:pPr>
            <a:r>
              <a:rPr lang="en-US" altLang="en-US" dirty="0"/>
              <a:t>We will focus on content criteria for </a:t>
            </a:r>
            <a:r>
              <a:rPr lang="en-US" altLang="en-US" b="1" dirty="0"/>
              <a:t>Dimension 5 </a:t>
            </a:r>
            <a:r>
              <a:rPr lang="en-US" altLang="en-US" dirty="0"/>
              <a:t>to:</a:t>
            </a:r>
          </a:p>
          <a:p>
            <a:pPr marL="700087" lvl="1" indent="-342900">
              <a:spcBef>
                <a:spcPts val="1200"/>
              </a:spcBef>
              <a:spcAft>
                <a:spcPts val="600"/>
              </a:spcAft>
              <a:defRPr/>
            </a:pPr>
            <a:r>
              <a:rPr lang="en-US" altLang="en-US" sz="2200" dirty="0">
                <a:cs typeface="MS PGothic" panose="020B0600070205080204" pitchFamily="34" charset="-128"/>
              </a:rPr>
              <a:t>Assess the sample curriculum’s inclusion of evidence-based writing.</a:t>
            </a:r>
          </a:p>
          <a:p>
            <a:pPr marL="700087" lvl="1" indent="-342900">
              <a:spcBef>
                <a:spcPts val="1200"/>
              </a:spcBef>
              <a:spcAft>
                <a:spcPts val="600"/>
              </a:spcAft>
              <a:defRPr/>
            </a:pPr>
            <a:r>
              <a:rPr lang="en-US" altLang="en-US" sz="2200" dirty="0">
                <a:cs typeface="MS PGothic" panose="020B0600070205080204" pitchFamily="34" charset="-128"/>
              </a:rPr>
              <a:t>Examine the curriculum for attention to EL supports related to a focus on evidence-based writing.</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a:extLst>
              <a:ext uri="{FF2B5EF4-FFF2-40B4-BE49-F238E27FC236}">
                <a16:creationId xmlns:a16="http://schemas.microsoft.com/office/drawing/2014/main" id="{29CE8512-E3A6-4C3F-9A05-45E22485C168}"/>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2">
            <a:extLst>
              <a:ext uri="{FF2B5EF4-FFF2-40B4-BE49-F238E27FC236}">
                <a16:creationId xmlns:a16="http://schemas.microsoft.com/office/drawing/2014/main" id="{1FA211DA-3BC9-4EA2-9985-7B6DC08A4610}"/>
              </a:ext>
            </a:extLst>
          </p:cNvPr>
          <p:cNvSpPr>
            <a:spLocks noGrp="1" noChangeArrowheads="1"/>
          </p:cNvSpPr>
          <p:nvPr>
            <p:ph type="title"/>
          </p:nvPr>
        </p:nvSpPr>
        <p:spPr/>
        <p:txBody>
          <a:bodyPr/>
          <a:lstStyle/>
          <a:p>
            <a:r>
              <a:rPr lang="en-US" altLang="en-US" dirty="0"/>
              <a:t>Let’s Hear From You!</a:t>
            </a:r>
          </a:p>
        </p:txBody>
      </p:sp>
      <p:sp>
        <p:nvSpPr>
          <p:cNvPr id="11266" name="Rectangle 3">
            <a:extLst>
              <a:ext uri="{FF2B5EF4-FFF2-40B4-BE49-F238E27FC236}">
                <a16:creationId xmlns:a16="http://schemas.microsoft.com/office/drawing/2014/main" id="{6C913595-A12F-4F22-95D6-A25DAF73F8FD}"/>
              </a:ext>
            </a:extLst>
          </p:cNvPr>
          <p:cNvSpPr>
            <a:spLocks noGrp="1" noChangeArrowheads="1"/>
          </p:cNvSpPr>
          <p:nvPr>
            <p:ph type="body" idx="1"/>
          </p:nvPr>
        </p:nvSpPr>
        <p:spPr/>
        <p:txBody>
          <a:bodyPr/>
          <a:lstStyle/>
          <a:p>
            <a:pPr>
              <a:spcBef>
                <a:spcPts val="1200"/>
              </a:spcBef>
              <a:spcAft>
                <a:spcPts val="1200"/>
              </a:spcAft>
            </a:pPr>
            <a:r>
              <a:rPr lang="en-US" altLang="en-US" dirty="0"/>
              <a:t>In the group chat, share your answer to the question:</a:t>
            </a:r>
          </a:p>
          <a:p>
            <a:pPr marL="914400" lvl="1" indent="-457200">
              <a:spcBef>
                <a:spcPts val="1200"/>
              </a:spcBef>
              <a:spcAft>
                <a:spcPts val="1200"/>
              </a:spcAft>
              <a:buClr>
                <a:srgbClr val="FF0000"/>
              </a:buClr>
              <a:buFont typeface="Wingdings" panose="05000000000000000000" pitchFamily="2" charset="2"/>
              <a:buChar char="Ø"/>
              <a:defRPr/>
            </a:pPr>
            <a:r>
              <a:rPr lang="en-US" altLang="en-US" sz="2200" i="1" dirty="0">
                <a:cs typeface="MS PGothic" panose="020B0600070205080204" pitchFamily="34" charset="-128"/>
              </a:rPr>
              <a:t>CHAT: In a sentence, share any takeaways or challenges related to your experience reviewing your selected curriculum for Dimension 3: Volume of Reading to Build Knowledge.</a:t>
            </a:r>
          </a:p>
        </p:txBody>
      </p:sp>
      <p:pic>
        <p:nvPicPr>
          <p:cNvPr id="11268" name="Picture 2">
            <a:extLst>
              <a:ext uri="{FF2B5EF4-FFF2-40B4-BE49-F238E27FC236}">
                <a16:creationId xmlns:a16="http://schemas.microsoft.com/office/drawing/2014/main" id="{239765E4-E867-4463-9D13-2F44537F5B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3048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2">
            <a:extLst>
              <a:ext uri="{FF2B5EF4-FFF2-40B4-BE49-F238E27FC236}">
                <a16:creationId xmlns:a16="http://schemas.microsoft.com/office/drawing/2014/main" id="{068D6F99-9F69-4F96-9A79-547F7A43CE7A}"/>
              </a:ext>
            </a:extLst>
          </p:cNvPr>
          <p:cNvSpPr>
            <a:spLocks noGrp="1" noChangeArrowheads="1"/>
          </p:cNvSpPr>
          <p:nvPr>
            <p:ph type="title"/>
          </p:nvPr>
        </p:nvSpPr>
        <p:spPr/>
        <p:txBody>
          <a:bodyPr/>
          <a:lstStyle/>
          <a:p>
            <a:r>
              <a:rPr lang="en-US" altLang="en-US" dirty="0"/>
              <a:t>Agenda</a:t>
            </a:r>
          </a:p>
        </p:txBody>
      </p:sp>
      <p:sp>
        <p:nvSpPr>
          <p:cNvPr id="13313" name="Rectangle 3">
            <a:extLst>
              <a:ext uri="{FF2B5EF4-FFF2-40B4-BE49-F238E27FC236}">
                <a16:creationId xmlns:a16="http://schemas.microsoft.com/office/drawing/2014/main" id="{ADB0108D-2F6A-4BEB-9080-EF45D33B65C2}"/>
              </a:ext>
            </a:extLst>
          </p:cNvPr>
          <p:cNvSpPr>
            <a:spLocks noGrp="1" noChangeArrowheads="1"/>
          </p:cNvSpPr>
          <p:nvPr>
            <p:ph type="body" idx="1"/>
          </p:nvPr>
        </p:nvSpPr>
        <p:spPr>
          <a:xfrm>
            <a:off x="609600" y="1447800"/>
            <a:ext cx="7924800" cy="4572000"/>
          </a:xfrm>
        </p:spPr>
        <p:txBody>
          <a:bodyPr/>
          <a:lstStyle/>
          <a:p>
            <a:pPr>
              <a:spcBef>
                <a:spcPts val="1375"/>
              </a:spcBef>
            </a:pPr>
            <a:r>
              <a:rPr lang="en-US" altLang="en-US" dirty="0"/>
              <a:t>Overview of Dimension 4 and its research base</a:t>
            </a:r>
          </a:p>
          <a:p>
            <a:pPr>
              <a:spcBef>
                <a:spcPts val="1375"/>
              </a:spcBef>
            </a:pPr>
            <a:r>
              <a:rPr lang="en-US" altLang="en-US" dirty="0"/>
              <a:t>Introduction to the content criteria for Dimension 4</a:t>
            </a:r>
          </a:p>
          <a:p>
            <a:pPr>
              <a:spcBef>
                <a:spcPts val="1375"/>
              </a:spcBef>
            </a:pPr>
            <a:r>
              <a:rPr lang="en-US" altLang="en-US" dirty="0"/>
              <a:t>Breakout work session #1 with your team</a:t>
            </a:r>
          </a:p>
          <a:p>
            <a:pPr>
              <a:spcBef>
                <a:spcPts val="1375"/>
              </a:spcBef>
            </a:pPr>
            <a:r>
              <a:rPr lang="en-US" altLang="en-US" dirty="0"/>
              <a:t>Review of substantiations and ratings of content criteria in the Example Workbook</a:t>
            </a:r>
          </a:p>
          <a:p>
            <a:pPr>
              <a:spcBef>
                <a:spcPts val="1375"/>
              </a:spcBef>
            </a:pPr>
            <a:r>
              <a:rPr lang="en-US" altLang="en-US" dirty="0"/>
              <a:t>Introduction to the English learner (EL) support criteria for Dimension 4</a:t>
            </a:r>
          </a:p>
          <a:p>
            <a:pPr>
              <a:spcBef>
                <a:spcPts val="1375"/>
              </a:spcBef>
            </a:pPr>
            <a:r>
              <a:rPr lang="en-US" altLang="en-US" dirty="0"/>
              <a:t>Breakout work session #2 with your team</a:t>
            </a:r>
          </a:p>
          <a:p>
            <a:pPr>
              <a:spcBef>
                <a:spcPts val="1375"/>
              </a:spcBef>
            </a:pPr>
            <a:r>
              <a:rPr lang="en-US" altLang="en-US" dirty="0"/>
              <a:t>Review of substantiations and ratings of the EL supports in the Example Workbook</a:t>
            </a:r>
          </a:p>
          <a:p>
            <a:pPr>
              <a:spcBef>
                <a:spcPts val="1375"/>
              </a:spcBef>
            </a:pPr>
            <a:r>
              <a:rPr lang="en-US" altLang="en-US" dirty="0"/>
              <a:t>Next steps and final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3BF9591-AA6F-4AFD-B43A-6FCC6FC3B78E}"/>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15362" name="Content Placeholder 3">
            <a:extLst>
              <a:ext uri="{FF2B5EF4-FFF2-40B4-BE49-F238E27FC236}">
                <a16:creationId xmlns:a16="http://schemas.microsoft.com/office/drawing/2014/main" id="{D20D6F8E-DDFA-4921-A56D-38442146E0F1}"/>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2">
            <a:extLst>
              <a:ext uri="{FF2B5EF4-FFF2-40B4-BE49-F238E27FC236}">
                <a16:creationId xmlns:a16="http://schemas.microsoft.com/office/drawing/2014/main" id="{A54D5CEA-BAB2-4A79-B7DA-C70066310AB2}"/>
              </a:ext>
            </a:extLst>
          </p:cNvPr>
          <p:cNvSpPr>
            <a:spLocks noGrp="1" noChangeArrowheads="1"/>
          </p:cNvSpPr>
          <p:nvPr>
            <p:ph type="title"/>
          </p:nvPr>
        </p:nvSpPr>
        <p:spPr/>
        <p:txBody>
          <a:bodyPr/>
          <a:lstStyle/>
          <a:p>
            <a:r>
              <a:rPr lang="en-US" altLang="en-US" dirty="0"/>
              <a:t>Research Base for Dimension 4</a:t>
            </a:r>
          </a:p>
        </p:txBody>
      </p:sp>
      <p:sp>
        <p:nvSpPr>
          <p:cNvPr id="8193" name="Rectangle 3">
            <a:extLst>
              <a:ext uri="{FF2B5EF4-FFF2-40B4-BE49-F238E27FC236}">
                <a16:creationId xmlns:a16="http://schemas.microsoft.com/office/drawing/2014/main" id="{8AEFA909-7D59-47AA-B96D-1B34CCE63E7F}"/>
              </a:ext>
            </a:extLst>
          </p:cNvPr>
          <p:cNvSpPr>
            <a:spLocks noGrp="1" noChangeArrowheads="1"/>
          </p:cNvSpPr>
          <p:nvPr>
            <p:ph type="body" idx="1"/>
          </p:nvPr>
        </p:nvSpPr>
        <p:spPr>
          <a:xfrm>
            <a:off x="609600" y="1801813"/>
            <a:ext cx="7924800" cy="4446587"/>
          </a:xfrm>
        </p:spPr>
        <p:txBody>
          <a:bodyPr/>
          <a:lstStyle/>
          <a:p>
            <a:pPr marL="0" indent="0">
              <a:spcBef>
                <a:spcPts val="1200"/>
              </a:spcBef>
              <a:buFont typeface="Wingdings" panose="05000000000000000000" pitchFamily="2" charset="2"/>
              <a:buNone/>
              <a:defRPr/>
            </a:pPr>
            <a:r>
              <a:rPr lang="en-US" altLang="en-US" dirty="0">
                <a:sym typeface="Arial" panose="020B0604020202020204" pitchFamily="34" charset="0"/>
              </a:rPr>
              <a:t>Research conducted by the ICASC (2002); McKeown, Beck, and Blake (2009); Willingham (2010); and NAEP (2013) shows that:</a:t>
            </a:r>
          </a:p>
          <a:p>
            <a:pPr>
              <a:spcBef>
                <a:spcPts val="1200"/>
              </a:spcBef>
              <a:defRPr/>
            </a:pPr>
            <a:r>
              <a:rPr lang="en-US" altLang="en-US" dirty="0">
                <a:sym typeface="Arial" panose="020B0604020202020204" pitchFamily="34" charset="0"/>
              </a:rPr>
              <a:t>Most colleges and workplaces stress the importance of evaluating and using evidence; </a:t>
            </a:r>
          </a:p>
          <a:p>
            <a:pPr>
              <a:spcBef>
                <a:spcPts val="1200"/>
              </a:spcBef>
              <a:defRPr/>
            </a:pPr>
            <a:r>
              <a:rPr lang="en-US" altLang="en-US" dirty="0">
                <a:sym typeface="Arial" panose="020B0604020202020204" pitchFamily="34" charset="0"/>
              </a:rPr>
              <a:t>The ability to locate and deploy evidence is a hallmark of strong readers and writers; and</a:t>
            </a:r>
          </a:p>
          <a:p>
            <a:pPr>
              <a:spcBef>
                <a:spcPts val="1200"/>
              </a:spcBef>
              <a:defRPr/>
            </a:pPr>
            <a:r>
              <a:rPr lang="en-US" altLang="en-US" dirty="0"/>
              <a:t>Students’ ability to cite evidence to support their answers differentiates students with proficient level scores versus basic level scores on the national assessment.</a:t>
            </a:r>
          </a:p>
          <a:p>
            <a:pPr>
              <a:defRPr/>
            </a:pPr>
            <a:endParaRPr lang="en-US" altLang="en-US" dirty="0"/>
          </a:p>
          <a:p>
            <a:pPr>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2">
            <a:extLst>
              <a:ext uri="{FF2B5EF4-FFF2-40B4-BE49-F238E27FC236}">
                <a16:creationId xmlns:a16="http://schemas.microsoft.com/office/drawing/2014/main" id="{D56D2C17-EF84-4BE9-A756-C5E41277EA90}"/>
              </a:ext>
            </a:extLst>
          </p:cNvPr>
          <p:cNvSpPr>
            <a:spLocks noGrp="1" noChangeArrowheads="1"/>
          </p:cNvSpPr>
          <p:nvPr>
            <p:ph type="title"/>
          </p:nvPr>
        </p:nvSpPr>
        <p:spPr>
          <a:xfrm>
            <a:off x="1219200" y="792163"/>
            <a:ext cx="7924800" cy="427037"/>
          </a:xfrm>
        </p:spPr>
        <p:txBody>
          <a:bodyPr/>
          <a:lstStyle/>
          <a:p>
            <a:r>
              <a:rPr lang="en-US" altLang="en-US" sz="2900" dirty="0"/>
              <a:t>What Does Research on Evidence-Based Discussions Mean for High-Quality Curriculum?</a:t>
            </a:r>
          </a:p>
        </p:txBody>
      </p:sp>
      <p:sp>
        <p:nvSpPr>
          <p:cNvPr id="8193" name="Rectangle 3">
            <a:extLst>
              <a:ext uri="{FF2B5EF4-FFF2-40B4-BE49-F238E27FC236}">
                <a16:creationId xmlns:a16="http://schemas.microsoft.com/office/drawing/2014/main" id="{3AD821C9-3BF9-4337-9F94-7C76C063E374}"/>
              </a:ext>
            </a:extLst>
          </p:cNvPr>
          <p:cNvSpPr>
            <a:spLocks noGrp="1" noChangeArrowheads="1"/>
          </p:cNvSpPr>
          <p:nvPr>
            <p:ph type="body" idx="1"/>
          </p:nvPr>
        </p:nvSpPr>
        <p:spPr>
          <a:xfrm>
            <a:off x="609600" y="1801813"/>
            <a:ext cx="7924800" cy="4446587"/>
          </a:xfrm>
        </p:spPr>
        <p:txBody>
          <a:bodyPr/>
          <a:lstStyle/>
          <a:p>
            <a:pPr marL="0" indent="0">
              <a:spcBef>
                <a:spcPts val="1200"/>
              </a:spcBef>
              <a:buFont typeface="Wingdings" panose="05000000000000000000" pitchFamily="2" charset="2"/>
              <a:buNone/>
              <a:defRPr/>
            </a:pPr>
            <a:r>
              <a:rPr lang="en-US" dirty="0"/>
              <a:t>It means curriculum resources should ask students to</a:t>
            </a:r>
            <a:r>
              <a:rPr lang="en-US" altLang="en-US" dirty="0">
                <a:solidFill>
                  <a:srgbClr val="000000"/>
                </a:solidFill>
                <a:cs typeface="Calibri" panose="020F0502020204030204" pitchFamily="34" charset="0"/>
              </a:rPr>
              <a:t>:</a:t>
            </a:r>
          </a:p>
          <a:p>
            <a:pPr marL="239713" lvl="1" indent="-223838">
              <a:spcBef>
                <a:spcPts val="1200"/>
              </a:spcBef>
              <a:defRPr/>
            </a:pPr>
            <a:r>
              <a:rPr lang="en-US" altLang="en-US" sz="2200" dirty="0">
                <a:solidFill>
                  <a:srgbClr val="000000"/>
                </a:solidFill>
                <a:cs typeface="Calibri" panose="020F0502020204030204" pitchFamily="34" charset="0"/>
              </a:rPr>
              <a:t>Comprehend with accuracy what an author says; </a:t>
            </a:r>
          </a:p>
          <a:p>
            <a:pPr marL="239713" lvl="1" indent="-223838">
              <a:spcBef>
                <a:spcPts val="1200"/>
              </a:spcBef>
              <a:defRPr/>
            </a:pPr>
            <a:r>
              <a:rPr lang="en-US" altLang="en-US" sz="2200" dirty="0">
                <a:solidFill>
                  <a:srgbClr val="000000"/>
                </a:solidFill>
                <a:cs typeface="Calibri" panose="020F0502020204030204" pitchFamily="34" charset="0"/>
              </a:rPr>
              <a:t>Make valid claims that are supported by the text evidence;</a:t>
            </a:r>
          </a:p>
          <a:p>
            <a:pPr marL="239713" lvl="1" indent="-223838">
              <a:spcBef>
                <a:spcPts val="1200"/>
              </a:spcBef>
              <a:defRPr/>
            </a:pPr>
            <a:r>
              <a:rPr lang="en-US" altLang="en-US" sz="2200" dirty="0">
                <a:solidFill>
                  <a:srgbClr val="000000"/>
                </a:solidFill>
                <a:cs typeface="Calibri" panose="020F0502020204030204" pitchFamily="34" charset="0"/>
              </a:rPr>
              <a:t>Respond to questions that do not require information or evidence from outside the text;</a:t>
            </a:r>
          </a:p>
          <a:p>
            <a:pPr marL="239713" lvl="1" indent="-223838">
              <a:spcBef>
                <a:spcPts val="1200"/>
              </a:spcBef>
              <a:defRPr/>
            </a:pPr>
            <a:r>
              <a:rPr lang="en-US" altLang="en-US" sz="2200" dirty="0">
                <a:solidFill>
                  <a:srgbClr val="000000"/>
                </a:solidFill>
                <a:cs typeface="Calibri" panose="020F0502020204030204" pitchFamily="34" charset="0"/>
              </a:rPr>
              <a:t>Respond to sequences of questions that build on one another so students stay focused on the text; and</a:t>
            </a:r>
          </a:p>
          <a:p>
            <a:pPr marL="239713" lvl="1" indent="-223838">
              <a:spcBef>
                <a:spcPts val="1200"/>
              </a:spcBef>
              <a:defRPr/>
            </a:pPr>
            <a:r>
              <a:rPr lang="en-US" altLang="en-US" sz="2200" dirty="0">
                <a:solidFill>
                  <a:srgbClr val="000000"/>
                </a:solidFill>
                <a:cs typeface="Calibri" panose="020F0502020204030204" pitchFamily="34" charset="0"/>
              </a:rPr>
              <a:t>Speak confidently and respectfully to one another.</a:t>
            </a:r>
          </a:p>
          <a:p>
            <a:pPr>
              <a:defRPr/>
            </a:pPr>
            <a:endParaRPr lang="en-US" altLang="en-US" dirty="0"/>
          </a:p>
          <a:p>
            <a:pPr>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2">
            <a:extLst>
              <a:ext uri="{FF2B5EF4-FFF2-40B4-BE49-F238E27FC236}">
                <a16:creationId xmlns:a16="http://schemas.microsoft.com/office/drawing/2014/main" id="{B9032EC3-566D-4BCF-9841-3FD8048FE464}"/>
              </a:ext>
            </a:extLst>
          </p:cNvPr>
          <p:cNvSpPr>
            <a:spLocks noGrp="1" noChangeArrowheads="1"/>
          </p:cNvSpPr>
          <p:nvPr>
            <p:ph type="title"/>
          </p:nvPr>
        </p:nvSpPr>
        <p:spPr/>
        <p:txBody>
          <a:bodyPr/>
          <a:lstStyle/>
          <a:p>
            <a:r>
              <a:rPr lang="en-US" altLang="en-US" dirty="0"/>
              <a:t>Defining Text-Dependent Questions</a:t>
            </a:r>
          </a:p>
        </p:txBody>
      </p:sp>
      <p:sp>
        <p:nvSpPr>
          <p:cNvPr id="19457" name="Rectangle 3">
            <a:extLst>
              <a:ext uri="{FF2B5EF4-FFF2-40B4-BE49-F238E27FC236}">
                <a16:creationId xmlns:a16="http://schemas.microsoft.com/office/drawing/2014/main" id="{CA36EB8A-30AB-4A8E-9FF9-3CE8A7B1046F}"/>
              </a:ext>
            </a:extLst>
          </p:cNvPr>
          <p:cNvSpPr>
            <a:spLocks noGrp="1" noChangeArrowheads="1"/>
          </p:cNvSpPr>
          <p:nvPr>
            <p:ph type="body" idx="1"/>
          </p:nvPr>
        </p:nvSpPr>
        <p:spPr>
          <a:xfrm>
            <a:off x="609600" y="1801813"/>
            <a:ext cx="7924800" cy="4446587"/>
          </a:xfrm>
        </p:spPr>
        <p:txBody>
          <a:bodyPr/>
          <a:lstStyle/>
          <a:p>
            <a:pPr>
              <a:spcBef>
                <a:spcPts val="1200"/>
              </a:spcBef>
              <a:spcAft>
                <a:spcPts val="600"/>
              </a:spcAft>
            </a:pPr>
            <a:r>
              <a:rPr lang="en-US" altLang="en-US" dirty="0"/>
              <a:t>Text-dependent questions push students to rely solely on the text for insight and analysis.</a:t>
            </a:r>
          </a:p>
          <a:p>
            <a:pPr>
              <a:spcBef>
                <a:spcPts val="1200"/>
              </a:spcBef>
              <a:spcAft>
                <a:spcPts val="600"/>
              </a:spcAft>
            </a:pPr>
            <a:r>
              <a:rPr lang="en-US" altLang="en-US" dirty="0"/>
              <a:t>They identify the text as the “expert” in the room.</a:t>
            </a:r>
          </a:p>
          <a:p>
            <a:pPr>
              <a:spcBef>
                <a:spcPts val="1200"/>
              </a:spcBef>
              <a:spcAft>
                <a:spcPts val="600"/>
              </a:spcAft>
            </a:pPr>
            <a:r>
              <a:rPr lang="en-US" altLang="en-US" dirty="0"/>
              <a:t>They can be asked of other texts because they are general in nature (e.g., What’s the main idea of this text? Why does the author start the way she does?).</a:t>
            </a:r>
          </a:p>
          <a:p>
            <a:endParaRPr lang="en-US" altLang="en-US" dirty="0"/>
          </a:p>
          <a:p>
            <a:endParaRPr lang="en-US" altLang="en-US"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9542</TotalTime>
  <Pages>39</Pages>
  <Words>5852</Words>
  <Application>Microsoft Macintosh PowerPoint</Application>
  <PresentationFormat>Overhead</PresentationFormat>
  <Paragraphs>485</Paragraphs>
  <Slides>35</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Times</vt:lpstr>
      <vt:lpstr>Times New Roman</vt:lpstr>
      <vt:lpstr>Trebuchet MS</vt:lpstr>
      <vt:lpstr>Wingdings</vt:lpstr>
      <vt:lpstr>SAMPLE</vt:lpstr>
      <vt:lpstr>1_SAMPLE</vt:lpstr>
      <vt:lpstr>Evidence-Based Discussions</vt:lpstr>
      <vt:lpstr>  Welcome back!</vt:lpstr>
      <vt:lpstr>Disclaimer</vt:lpstr>
      <vt:lpstr>Let’s Hear From You!</vt:lpstr>
      <vt:lpstr>Agenda</vt:lpstr>
      <vt:lpstr>Meeting Norms and Expectations</vt:lpstr>
      <vt:lpstr>Research Base for Dimension 4</vt:lpstr>
      <vt:lpstr>What Does Research on Evidence-Based Discussions Mean for High-Quality Curriculum?</vt:lpstr>
      <vt:lpstr>Defining Text-Dependent Questions</vt:lpstr>
      <vt:lpstr>Defining Text-Specific Questions</vt:lpstr>
      <vt:lpstr>Examples of Questions</vt:lpstr>
      <vt:lpstr>Examples of Questions, cont’d.</vt:lpstr>
      <vt:lpstr>Let’s Chat!</vt:lpstr>
      <vt:lpstr>Content Alignment Criteria</vt:lpstr>
      <vt:lpstr>Dimension 4: Content Criterion 1</vt:lpstr>
      <vt:lpstr>Dimension 4: Content Criterion 2</vt:lpstr>
      <vt:lpstr>Rating for Content Alignment</vt:lpstr>
      <vt:lpstr>Breakout #1: 25 minutes</vt:lpstr>
      <vt:lpstr>Breakout Materials</vt:lpstr>
      <vt:lpstr>Welcome Back!</vt:lpstr>
      <vt:lpstr>Let’s Hear From You!</vt:lpstr>
      <vt:lpstr>Let’s Hear From You!</vt:lpstr>
      <vt:lpstr>Let’s Discuss!</vt:lpstr>
      <vt:lpstr>EL Support Criteria</vt:lpstr>
      <vt:lpstr>  EL Support Criteria </vt:lpstr>
      <vt:lpstr>Rating for EL Supports </vt:lpstr>
      <vt:lpstr>Breakout #2: 20 minutes</vt:lpstr>
      <vt:lpstr>Breakout Materials</vt:lpstr>
      <vt:lpstr>Welcome Back!</vt:lpstr>
      <vt:lpstr>Let’s Hear From You!</vt:lpstr>
      <vt:lpstr>Let’s Hear From You! </vt:lpstr>
      <vt:lpstr>Let’s Discuss!</vt:lpstr>
      <vt:lpstr>Let’s Chat!</vt:lpstr>
      <vt:lpstr>Next Steps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Discussions</dc:title>
  <dc:subject/>
  <dc:creator>Susan Pimentel</dc:creator>
  <cp:keywords/>
  <dc:description/>
  <cp:lastModifiedBy>Nicole Bravo</cp:lastModifiedBy>
  <cp:revision>490</cp:revision>
  <cp:lastPrinted>2008-08-04T15:46:24Z</cp:lastPrinted>
  <dcterms:created xsi:type="dcterms:W3CDTF">2008-12-30T23:46:17Z</dcterms:created>
  <dcterms:modified xsi:type="dcterms:W3CDTF">2022-07-26T22:23:04Z</dcterms:modified>
  <cp:category/>
</cp:coreProperties>
</file>