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056" r:id="rId2"/>
  </p:sldMasterIdLst>
  <p:notesMasterIdLst>
    <p:notesMasterId r:id="rId39"/>
  </p:notesMasterIdLst>
  <p:handoutMasterIdLst>
    <p:handoutMasterId r:id="rId40"/>
  </p:handoutMasterIdLst>
  <p:sldIdLst>
    <p:sldId id="333" r:id="rId3"/>
    <p:sldId id="669" r:id="rId4"/>
    <p:sldId id="668" r:id="rId5"/>
    <p:sldId id="488" r:id="rId6"/>
    <p:sldId id="571" r:id="rId7"/>
    <p:sldId id="493" r:id="rId8"/>
    <p:sldId id="487" r:id="rId9"/>
    <p:sldId id="495" r:id="rId10"/>
    <p:sldId id="496" r:id="rId11"/>
    <p:sldId id="594" r:id="rId12"/>
    <p:sldId id="497" r:id="rId13"/>
    <p:sldId id="499" r:id="rId14"/>
    <p:sldId id="500" r:id="rId15"/>
    <p:sldId id="501" r:id="rId16"/>
    <p:sldId id="502" r:id="rId17"/>
    <p:sldId id="503" r:id="rId18"/>
    <p:sldId id="591" r:id="rId19"/>
    <p:sldId id="604" r:id="rId20"/>
    <p:sldId id="607" r:id="rId21"/>
    <p:sldId id="605" r:id="rId22"/>
    <p:sldId id="593" r:id="rId23"/>
    <p:sldId id="507" r:id="rId24"/>
    <p:sldId id="608" r:id="rId25"/>
    <p:sldId id="509" r:id="rId26"/>
    <p:sldId id="510" r:id="rId27"/>
    <p:sldId id="595" r:id="rId28"/>
    <p:sldId id="609" r:id="rId29"/>
    <p:sldId id="610" r:id="rId30"/>
    <p:sldId id="641" r:id="rId31"/>
    <p:sldId id="521" r:id="rId32"/>
    <p:sldId id="639" r:id="rId33"/>
    <p:sldId id="642" r:id="rId34"/>
    <p:sldId id="643" r:id="rId35"/>
    <p:sldId id="622" r:id="rId36"/>
    <p:sldId id="625" r:id="rId37"/>
    <p:sldId id="570" r:id="rId38"/>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K" initials="" lastIdx="38" clrIdx="7"/>
  <p:cmAuthor id="2" name="Unknown User1" initials="Unknown User1" lastIdx="4" clrIdx="1"/>
  <p:cmAuthor id="3" name="Unknown User2" initials="Unknown User2" lastIdx="1" clrIdx="5"/>
  <p:cmAuthor id="4" name="Unknown User4" initials="Unknown User4" lastIdx="3" clrIdx="3"/>
  <p:cmAuthor id="5" name="Unknown User5" initials="Unknown User5" lastIdx="1" clrIdx="6"/>
  <p:cmAuthor id="6" name="Unknown User6" initials="Unknown User6" lastIdx="2" clrIdx="0"/>
  <p:cmAuthor id="7" name="Meredith Liben" initials="" lastIdx="2" clrIdx="4"/>
  <p:cmAuthor id="8" name="Sue Pimentel" initials="" lastIdx="3" clrIdx="9"/>
  <p:cmAuthor id="9" name="Mimi Alkire" initials="" lastIdx="2" clrIdx="10"/>
  <p:cmAuthor id="10" name="Unknown User3" initials="Unknown User3" lastIdx="1" clrIdx="8"/>
  <p:cmAuthor id="11" name="Nicole Bravo" initials="" lastIdx="1" clrIdx="2"/>
  <p:cmAuthor id="12" name="EMK" initials="E" lastIdx="25" clrIdx="11">
    <p:extLst>
      <p:ext uri="{19B8F6BF-5375-455C-9EA6-DF929625EA0E}">
        <p15:presenceInfo xmlns:p15="http://schemas.microsoft.com/office/powerpoint/2012/main" userId="EMK" providerId="None"/>
      </p:ext>
    </p:extLst>
  </p:cmAuthor>
  <p:cmAuthor id="13" name="Sue Pimentel" initials="MOU" lastIdx="1" clrIdx="12">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1560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88" d="100"/>
          <a:sy n="88" d="100"/>
        </p:scale>
        <p:origin x="1312" y="-8"/>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E0A612A-9245-4614-AD5C-8F23E3D2E9EF}"/>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BA10A590-6C2F-4338-9164-9534E0750FC6}"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307482-5C5C-404B-8FDA-DE695C9F0B26}"/>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692DD538-9729-4B28-A2A1-968520D55378}"/>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28577A3B-DF20-42CD-A00A-414229033AC8}"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A09E0193-192E-4574-B3AD-9CB6762DBB84}"/>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75E6C2AC-0AF0-40FD-BC3F-EA505F9FDA0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B8B8543E-A1E2-463C-9FFE-99A55521D93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A241F9C-8234-4257-8A15-0300B7E8A9C9}"/>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F4D4F54B-83A5-4D13-99EF-65C6519E3BA5}"/>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Writing should be intertwined with what students are reading and used for a variety of purposes.</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first criterion that emphasizes the priority </a:t>
            </a:r>
            <a:r>
              <a:rPr lang="en-US" altLang="en-US" dirty="0"/>
              <a:t>components</a:t>
            </a:r>
            <a:r>
              <a:rPr lang="en-US" altLang="en-US" dirty="0">
                <a:latin typeface="Times New Roman" panose="02020603050405020304" pitchFamily="18" charset="0"/>
                <a:cs typeface="Times New Roman" panose="02020603050405020304" pitchFamily="18" charset="0"/>
              </a:rPr>
              <a:t> that should be present in a curriculum for adult student writing.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Assignments that ask ELs to write about the content they are reading and collaborating on is a support to their writing in English.</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you see these questions again in your Participant Workbook as you conduct your review.</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the criterion is asterisked (*), which means it qualifies as an important EL support.</a:t>
            </a:r>
          </a:p>
          <a:p>
            <a:pPr>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51E6FBF-9CED-41E3-9D20-0114F0E61D04}"/>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0D889A47-D96F-4EFB-BAFF-D673424B663F}"/>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Writing should stretch students’ understanding and be well supported through instructional routines.</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Effective writing can be challenging to teach.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Aligned materials need to offer supports to the instructor on providing appropriate feedback while also supporting student movement toward proficiency.</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Notice that this content criterion is asterisked (*). Providing ELs with targeted feedback (rather than correcting every little thing) has been found to advance learning and their ability to write in English.</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set of “ask yourself” questions points to the variety and types of support that should be observed. </a:t>
            </a:r>
            <a:endParaRPr lang="en-US" alt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C4696EF-BEA3-45DA-845F-EAE8F22B93F8}"/>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FDA53E2D-A289-48D2-9ECA-402A442ABD14}"/>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Students need feedback regularly in order to improve their written communications.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Providing students with sample responses can support their understanding of what is expected.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Providing instructors with these responses provides a benchmark for evaluating solid student responses.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Teaching writing well is challenging. Materials can provide instructors with tips that strengthen their practice.</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Note the criterion is asterisked (*), which means it qualifies as an important EL support.</a:t>
            </a: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CDAA05D-0A0D-426C-A767-0D88A61565CE}"/>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1FB2C35A-7E12-4B4E-B045-8EDB0FC158CF}"/>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Review the system for rating the dimension’s content criteria if needed.</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a reminder of the point system we use for rating the dimension against its content criteria. </a:t>
            </a:r>
          </a:p>
          <a:p>
            <a:pPr marL="171450" indent="-171450">
              <a:buFont typeface="Arial" panose="020B0604020202020204" pitchFamily="34" charset="0"/>
              <a:buChar char="•"/>
              <a:defRPr/>
            </a:pPr>
            <a:r>
              <a:rPr lang="en-US" altLang="en-US" dirty="0"/>
              <a:t>Your professional judgment will be an important part of your team discussion and final decision. </a:t>
            </a:r>
          </a:p>
          <a:p>
            <a:pPr marL="171450" indent="-171450">
              <a:spcBef>
                <a:spcPts val="0"/>
              </a:spcBef>
              <a:buFont typeface="Arial" panose="020B0604020202020204" pitchFamily="34" charset="0"/>
              <a:buChar char="•"/>
              <a:defRPr/>
            </a:pPr>
            <a:r>
              <a:rPr lang="en-US" altLang="en-US" dirty="0"/>
              <a:t>It is important to keep a record of how you came to the rating decision. </a:t>
            </a:r>
          </a:p>
          <a:p>
            <a:pPr marL="171450" indent="-171450">
              <a:spcBef>
                <a:spcPts val="0"/>
              </a:spcBef>
              <a:buFont typeface="Arial" panose="020B0604020202020204" pitchFamily="34" charset="0"/>
              <a:buChar char="•"/>
              <a:defRPr/>
            </a:pPr>
            <a:r>
              <a:rPr lang="en-US" altLang="en-US" dirty="0"/>
              <a:t>Don’t forget to record key points in your decision under “Summary Comments” in the Participant Workbook.</a:t>
            </a:r>
          </a:p>
          <a:p>
            <a:pPr>
              <a:spcBef>
                <a:spcPts val="0"/>
              </a:spcBef>
              <a:defRPr/>
            </a:pPr>
            <a:endParaRPr lang="en-US" altLang="en-US" dirty="0"/>
          </a:p>
          <a:p>
            <a:pPr>
              <a:spcBef>
                <a:spcPts val="0"/>
              </a:spcBef>
              <a:buFont typeface="Arial" panose="020B0604020202020204" pitchFamily="34" charset="0"/>
              <a:buNone/>
              <a:defRPr/>
            </a:pPr>
            <a:r>
              <a:rPr lang="en-US" altLang="en-US" b="1" dirty="0"/>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This slide should not take up much time at this point in the virtual training sequence. </a:t>
            </a:r>
          </a:p>
          <a:p>
            <a:pPr>
              <a:defRPr/>
            </a:pPr>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DCB37575-D443-4B3F-8143-B2BE26BCB19A}"/>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31796912-3327-4DB4-80C8-5F222191FDC7}"/>
              </a:ext>
            </a:extLst>
          </p:cNvPr>
          <p:cNvSpPr>
            <a:spLocks noGrp="1" noChangeArrowheads="1"/>
          </p:cNvSpPr>
          <p:nvPr>
            <p:ph type="body" idx="1"/>
          </p:nvPr>
        </p:nvSpPr>
        <p:spPr>
          <a:ln w="9525"/>
        </p:spPr>
        <p:txBody>
          <a:bodyPr/>
          <a:lstStyle/>
          <a:p>
            <a:pPr>
              <a:defRPr/>
            </a:pPr>
            <a:r>
              <a:rPr lang="en-US" altLang="en-US" b="1" dirty="0"/>
              <a:t>Big idea: </a:t>
            </a:r>
            <a:r>
              <a:rPr lang="en-US" altLang="en-US" dirty="0"/>
              <a:t>Review the directions for applying Dimension 5 content criteria to the model curriculum.</a:t>
            </a:r>
            <a:endParaRPr lang="en-US" altLang="en-US" b="1" dirty="0"/>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slide, as well as the next one, provides directions and a materials list for the breakout time.</a:t>
            </a:r>
          </a:p>
          <a:p>
            <a:pPr>
              <a:spcBef>
                <a:spcPts val="0"/>
              </a:spcBef>
              <a:defRPr/>
            </a:pPr>
            <a:endParaRPr lang="en-US" altLang="en-US" b="1"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Read through the directions for the breakout time.</a:t>
            </a:r>
          </a:p>
          <a:p>
            <a:pPr marL="171450" indent="-171450">
              <a:buFont typeface="Arial" panose="020B0604020202020204" pitchFamily="34" charset="0"/>
              <a:buChar char="•"/>
              <a:defRPr/>
            </a:pPr>
            <a:r>
              <a:rPr lang="en-US" altLang="en-US" dirty="0"/>
              <a:t>Remind coaches that, as always, asterisked (*) content criteria will also apply when rating the EL supports for this dimension. They will need to remind their state teams of this. That is important for this dimension.  </a:t>
            </a: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3FE1A860-1833-4F30-9A98-8F5B6CA613FD}"/>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9CFDF543-C0E3-4A13-A798-BE9C0CBB403D}"/>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These are the necessary materials for the breakout session.</a:t>
            </a:r>
            <a:endParaRPr lang="en-US" altLang="en-US" b="1" dirty="0">
              <a:latin typeface="Times New Roman" panose="02020603050405020304" pitchFamily="18" charset="0"/>
              <a:cs typeface="Times New Roman" panose="02020603050405020304" pitchFamily="18" charset="0"/>
            </a:endParaRP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Before sending the teams to the breakout, remind them of the materials they will be using.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have this slide up when participants get into the breakout room.</a:t>
            </a:r>
            <a:r>
              <a:rPr lang="en-US" altLang="en-US" b="1"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C3A80D5-DC64-4684-A676-E19C54F72D5E}"/>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C0AE4EF-2A84-4148-B323-F2F155FA32AA}"/>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7B64628-AF16-4969-B0BE-210D61434ABE}"/>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457AA469-50D5-4617-8201-8D66133D7DBC}"/>
              </a:ext>
            </a:extLst>
          </p:cNvPr>
          <p:cNvSpPr>
            <a:spLocks noGrp="1"/>
          </p:cNvSpPr>
          <p:nvPr>
            <p:ph type="body" idx="1"/>
          </p:nvPr>
        </p:nvSpPr>
        <p:spPr>
          <a:xfrm>
            <a:off x="755650" y="3725863"/>
            <a:ext cx="5486400" cy="4724400"/>
          </a:xfrm>
        </p:spPr>
        <p:txBody>
          <a:bodyPr/>
          <a:lstStyle/>
          <a:p>
            <a:pPr>
              <a:spcBef>
                <a:spcPts val="0"/>
              </a:spcBef>
              <a:defRPr/>
            </a:pPr>
            <a:r>
              <a:rPr lang="en-US" altLang="en-US" b="1" dirty="0"/>
              <a:t>Big idea: </a:t>
            </a:r>
            <a:r>
              <a:rPr lang="en-US" altLang="en-US" dirty="0"/>
              <a:t>Share everyone’s rating of Dimension 5.</a:t>
            </a:r>
          </a:p>
          <a:p>
            <a:pPr>
              <a:spcBef>
                <a:spcPts val="0"/>
              </a:spcBef>
              <a:defRPr/>
            </a:pPr>
            <a:endParaRPr lang="en-US" altLang="en-US" dirty="0"/>
          </a:p>
          <a:p>
            <a:pPr>
              <a:spcBef>
                <a:spcPts val="0"/>
              </a:spcBef>
              <a:defRPr/>
            </a:pPr>
            <a:r>
              <a:rPr lang="en-US" altLang="en-US" b="1" dirty="0"/>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look to see if we agree on the dimension content rating. </a:t>
            </a:r>
          </a:p>
          <a:p>
            <a:pPr marL="173662" indent="-173662">
              <a:spcBef>
                <a:spcPts val="0"/>
              </a:spcBef>
              <a:buFont typeface="Arial" panose="020B0604020202020204" pitchFamily="34" charset="0"/>
              <a:buChar char="•"/>
              <a:defRPr/>
            </a:pPr>
            <a:r>
              <a:rPr lang="en-US" altLang="en-US" dirty="0"/>
              <a:t>Enter your rating for Dimension 5 content alignment. </a:t>
            </a:r>
          </a:p>
          <a:p>
            <a:pPr marL="173355" indent="-173355">
              <a:lnSpc>
                <a:spcPct val="100000"/>
              </a:lnSpc>
              <a:spcBef>
                <a:spcPts val="0"/>
              </a:spcBef>
              <a:buFont typeface="Arial" panose="020B0604020202020204" pitchFamily="34" charset="0"/>
              <a:buChar char="•"/>
              <a:defRPr/>
            </a:pPr>
            <a:r>
              <a:rPr lang="en-US" altLang="en-US" dirty="0">
                <a:latin typeface="Times New Roman"/>
                <a:ea typeface="MS PGothic"/>
                <a:cs typeface="Times New Roman"/>
              </a:rPr>
              <a:t>Let’s see how your Dimension 5 content ratings compare with the example review…</a:t>
            </a:r>
            <a:endParaRPr lang="en-US" dirty="0"/>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U</a:t>
            </a:r>
            <a:r>
              <a:rPr lang="en-US" altLang="en-US" dirty="0"/>
              <a:t>se the second talking point to ask participants to enter their ratings in the poll. </a:t>
            </a: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5 Content Alignment Rating: 2 points. </a:t>
            </a:r>
          </a:p>
          <a:p>
            <a:pPr>
              <a:lnSpc>
                <a:spcPct val="100000"/>
              </a:lnSpc>
              <a:spcBef>
                <a:spcPts val="0"/>
              </a:spcBef>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D51E857-248D-4E6F-B26F-1B1FEC635CAB}"/>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D4F22DEB-760E-44D5-A8B2-BDBF89C51E83}"/>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Now let’s compare the individual checks you gave for the content criteria in this dimension with those checked in the example. </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50AB1BFE-3007-4F93-918E-299F629C4FE8}"/>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B6372F2C-6221-47CA-9A1D-5CA8B2F63730}"/>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and 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D19E679-6E59-439F-8FD5-27926C46F83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641F1702-79AA-424A-B875-53BBCBA7FB44}"/>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3042EEDA-6D92-4EA9-BA05-B829357A9F55}"/>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16F5D084-F7F2-4C47-AD01-7F4EF7C18FD9}"/>
              </a:ext>
            </a:extLst>
          </p:cNvPr>
          <p:cNvSpPr>
            <a:spLocks noGrp="1" noChangeArrowheads="1"/>
          </p:cNvSpPr>
          <p:nvPr>
            <p:ph type="body" idx="1"/>
          </p:nvPr>
        </p:nvSpPr>
        <p:spPr>
          <a:ln w="9525"/>
        </p:spPr>
        <p:txBody>
          <a:bodyPr/>
          <a:lstStyle/>
          <a:p>
            <a:pPr>
              <a:defRPr/>
            </a:pPr>
            <a:r>
              <a:rPr lang="en-US" altLang="en-US" b="1" dirty="0"/>
              <a:t>Big idea: </a:t>
            </a:r>
            <a:r>
              <a:rPr lang="en-US" altLang="en-US" dirty="0"/>
              <a:t>You will explore the curriculum for the ways it supports ELs through routines that build knowledge.</a:t>
            </a:r>
          </a:p>
          <a:p>
            <a:pPr>
              <a:defRPr/>
            </a:pPr>
            <a:r>
              <a:rPr lang="en-US" altLang="en-US" dirty="0"/>
              <a:t> </a:t>
            </a:r>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The first support is about how essential it is for English learners to see models of what they are expected to produce.</a:t>
            </a:r>
          </a:p>
          <a:p>
            <a:pPr marL="171450" indent="-171450">
              <a:spcBef>
                <a:spcPts val="0"/>
              </a:spcBef>
              <a:buFont typeface="Arial" panose="020B0604020202020204" pitchFamily="34" charset="0"/>
              <a:buChar char="•"/>
              <a:defRPr/>
            </a:pPr>
            <a:r>
              <a:rPr lang="en-US" altLang="en-US" dirty="0"/>
              <a:t>Sentence-level supports can be particularly helpful as they can be used by students in multiple contexts. </a:t>
            </a:r>
          </a:p>
          <a:p>
            <a:pPr marL="171450" indent="-171450">
              <a:spcBef>
                <a:spcPts val="0"/>
              </a:spcBef>
              <a:buFont typeface="Arial" panose="020B0604020202020204" pitchFamily="34" charset="0"/>
              <a:buChar char="•"/>
              <a:defRPr/>
            </a:pPr>
            <a:r>
              <a:rPr lang="en-US" altLang="en-US" dirty="0"/>
              <a:t>They help make sense of how English syntax works. </a:t>
            </a:r>
          </a:p>
          <a:p>
            <a:pPr marL="171450" indent="-171450">
              <a:spcBef>
                <a:spcPts val="0"/>
              </a:spcBef>
              <a:buFont typeface="Arial" panose="020B0604020202020204" pitchFamily="34" charset="0"/>
              <a:buChar char="•"/>
              <a:defRPr/>
            </a:pPr>
            <a:r>
              <a:rPr lang="en-US" altLang="en-US" dirty="0"/>
              <a:t>They should be used sparingly and “just in time” not “just in case”!</a:t>
            </a:r>
          </a:p>
          <a:p>
            <a:pPr marL="171450" indent="-171450">
              <a:spcBef>
                <a:spcPts val="0"/>
              </a:spcBef>
              <a:buFont typeface="Arial" panose="020B0604020202020204" pitchFamily="34" charset="0"/>
              <a:buChar char="•"/>
              <a:defRPr/>
            </a:pPr>
            <a:r>
              <a:rPr lang="en-US" altLang="en-US" dirty="0"/>
              <a:t>Curricula should provide those supports as writing tasks are set up within the materials. </a:t>
            </a:r>
          </a:p>
          <a:p>
            <a:pPr marL="171450" indent="-171450">
              <a:spcBef>
                <a:spcPts val="0"/>
              </a:spcBef>
              <a:buFont typeface="Arial" panose="020B0604020202020204" pitchFamily="34" charset="0"/>
              <a:buChar char="•"/>
              <a:defRPr/>
            </a:pPr>
            <a:r>
              <a:rPr lang="en-US" sz="1800" dirty="0">
                <a:latin typeface="Segoe UI" panose="020B0502040204020203" pitchFamily="34" charset="0"/>
              </a:rPr>
              <a:t>Allowing English learners to gather their thoughts together before they produce them in writing is a way to support English learners. Being able to process new learning in one's most familiar language is helpful.</a:t>
            </a:r>
          </a:p>
          <a:p>
            <a:pPr marL="171450" indent="-171450">
              <a:spcBef>
                <a:spcPts val="0"/>
              </a:spcBef>
              <a:buFont typeface="Arial" panose="020B0604020202020204" pitchFamily="34" charset="0"/>
              <a:buChar char="•"/>
              <a:defRPr/>
            </a:pPr>
            <a:r>
              <a:rPr lang="en-US" sz="1200" kern="1200">
                <a:solidFill>
                  <a:schemeClr val="tx1"/>
                </a:solidFill>
                <a:effectLst/>
                <a:latin typeface="Times New Roman" pitchFamily="-109" charset="0"/>
                <a:ea typeface="MS PGothic" panose="020B0600070205080204" pitchFamily="34" charset="-128"/>
                <a:cs typeface="MS PGothic" charset="0"/>
              </a:rPr>
              <a:t>In your workbooks, there are guiding questions to help ensure your understanding and enrich your discussions of the EL Support criteria.</a:t>
            </a:r>
            <a:r>
              <a:rPr lang="en-US" sz="1800">
                <a:effectLst/>
              </a:rPr>
              <a:t> </a:t>
            </a:r>
            <a:endParaRPr lang="en-US" altLang="en-US" b="1" dirty="0"/>
          </a:p>
          <a:p>
            <a:pPr>
              <a:spcBef>
                <a:spcPts val="0"/>
              </a:spcBef>
              <a:buFont typeface="Arial" panose="020B0604020202020204" pitchFamily="34" charset="0"/>
              <a:buNone/>
              <a:defRPr/>
            </a:pPr>
            <a:endParaRPr lang="en-US" altLang="en-US" dirty="0"/>
          </a:p>
          <a:p>
            <a:pPr>
              <a:spcBef>
                <a:spcPts val="0"/>
              </a:spcBef>
              <a:buFont typeface="Arial" panose="020B0604020202020204" pitchFamily="34" charset="0"/>
              <a:buNone/>
              <a:defRPr/>
            </a:pPr>
            <a:r>
              <a:rPr lang="en-US" altLang="en-US" b="1" dirty="0"/>
              <a:t>Facilitator notes:</a:t>
            </a:r>
          </a:p>
          <a:p>
            <a:pPr>
              <a:spcBef>
                <a:spcPts val="0"/>
              </a:spcBef>
              <a:buFont typeface="Arial" panose="020B0604020202020204" pitchFamily="34" charset="0"/>
              <a:buNone/>
              <a:defRPr/>
            </a:pPr>
            <a:endParaRPr lang="en-US" altLang="en-US" b="1" dirty="0"/>
          </a:p>
          <a:p>
            <a:pPr>
              <a:defRPr/>
            </a:pPr>
            <a:endParaRPr lang="en-US" altLang="en-US"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EDBE9C5F-E7B9-49DC-A214-C562159318B4}"/>
              </a:ext>
            </a:extLst>
          </p:cNvPr>
          <p:cNvSpPr>
            <a:spLocks noGrp="1" noRot="1" noChangeAspect="1" noChangeArrowheads="1" noTextEdit="1"/>
          </p:cNvSpPr>
          <p:nvPr>
            <p:ph type="sldImg"/>
          </p:nvPr>
        </p:nvSpPr>
        <p:spPr>
          <a:xfrm>
            <a:off x="603250" y="373063"/>
            <a:ext cx="3230563" cy="2422525"/>
          </a:xfrm>
          <a:ln/>
        </p:spPr>
      </p:sp>
      <p:sp>
        <p:nvSpPr>
          <p:cNvPr id="3" name="Notes Placeholder 2">
            <a:extLst>
              <a:ext uri="{FF2B5EF4-FFF2-40B4-BE49-F238E27FC236}">
                <a16:creationId xmlns:a16="http://schemas.microsoft.com/office/drawing/2014/main" id="{B6475CC7-1819-4B88-880D-625A3D88F7EC}"/>
              </a:ext>
            </a:extLst>
          </p:cNvPr>
          <p:cNvSpPr>
            <a:spLocks noGrp="1"/>
          </p:cNvSpPr>
          <p:nvPr>
            <p:ph type="body" idx="1"/>
          </p:nvPr>
        </p:nvSpPr>
        <p:spPr>
          <a:xfrm>
            <a:off x="538163" y="2887663"/>
            <a:ext cx="5791200" cy="5257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Ask yourself: how crucial are the missing </a:t>
            </a:r>
            <a:r>
              <a:rPr lang="en-US" altLang="en-US" sz="1100" dirty="0"/>
              <a:t>components</a:t>
            </a:r>
            <a:r>
              <a:rPr lang="en-US" altLang="en-US" sz="1100" dirty="0">
                <a:latin typeface="Times New Roman" panose="02020603050405020304" pitchFamily="18" charset="0"/>
                <a:cs typeface="Times New Roman" panose="02020603050405020304" pitchFamily="18" charset="0"/>
              </a:rPr>
              <a:t>? Can the gaps be easily filled by an instructor? Can a simple revision to the curriculum improve its alignment with the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consider the EL support criteria for Dimension 5, in addition to the asterisked content criteria #1-#3.</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Participant Workbook.</a:t>
            </a:r>
          </a:p>
          <a:p>
            <a:pPr>
              <a:lnSpc>
                <a:spcPct val="100000"/>
              </a:lnSpc>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8EC7B99-59D4-44EB-8DC9-7167B38E0E26}"/>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CF9D1D5-9E78-47CD-A1D5-E9E21CB14125}"/>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directions for applying Dimension 5 EL support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You’re going to use your Participant Workbook to look at the EL supports against the curriculum evidence. Then see if you agree that this dimension of evidence-based writing is supportive of ELs at this level.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Here are the instructions for the breakout time.</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all of the content criteria for Dimension 5 were asterisked (*), so consider that evidence before you rate.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worry if you don’t get through all the EL supports together. This is something that we will discuss as a group.</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CD3157C7-5E54-44D4-A648-E7EDC420E847}"/>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4B855796-FE7E-48DE-BDE2-F8CCF3B3115F}"/>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This is another area where many of the supports built into the materials act as significant supports for EL students.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have this slide up when participants get into the breakout room.</a:t>
            </a:r>
            <a:r>
              <a:rPr lang="en-US" altLang="en-US" b="1"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note they will have 15 minutes in this webinar to delve into these supports since there are many. Remind participants much of the evidence overlaps with the criteria evidence, too.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5746139-FB71-4F48-B3DB-7884B95EA8EB}"/>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7D25106-13ED-4202-BB0E-D2E3E28EAD12}"/>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CDE5CAD-2B55-4636-B641-8A2865CEA891}"/>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82BCEEEE-554E-467E-9814-69E07554409C}"/>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5 EL supports.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EL supports, let’s see if we agree on the rating. </a:t>
            </a:r>
            <a:endParaRPr lang="en-US" altLang="en-US" dirty="0">
              <a:latin typeface="Times New Roman" panose="02020603050405020304" pitchFamily="18" charset="0"/>
              <a:cs typeface="Times New Roman" panose="02020603050405020304" pitchFamily="18" charset="0"/>
            </a:endParaRP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Enter your rating for Dimension 5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355" marR="0" lvl="0" indent="-173355"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rPr>
              <a:t>Create a poll or ask participants to enter their ratings in the chat. </a:t>
            </a:r>
          </a:p>
          <a:p>
            <a:pPr marL="173662" marR="0" lvl="0" indent="-173662"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Use the third talking point to summarize the results of the poll. </a:t>
            </a:r>
            <a:r>
              <a:rPr lang="en-US" altLang="en-US" dirty="0">
                <a:latin typeface="Times New Roman" panose="02020603050405020304" pitchFamily="18" charset="0"/>
                <a:cs typeface="Times New Roman" panose="02020603050405020304" pitchFamily="18" charset="0"/>
              </a:rPr>
              <a:t>[With the next slide, participants will compare the sample with their own substantiations.]  </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5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3BEE9D2E-D1E4-40D0-A8AC-C3AE74DE2D1F}"/>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9C57C59E-C24D-4903-8544-97B77F7F3A53}"/>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112A3A62-87D6-4684-86D3-9F1EB911FE9E}"/>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259F4B43-2267-4501-A79D-10DD3947B1B2}"/>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 for this part of the Workbook.</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and 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911E6B1D-92C3-4440-9356-02D00E5A6F28}"/>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448038F-3775-4827-B973-1473CEE9BB75}"/>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your biggest takeaway from today’s activities, in just a sentence or two, about the importance of evidence-based discussions.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CEB8F0D-3A3D-4DDF-8BB0-B0184908261A}"/>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79B42F08-45F1-4D61-A8E4-AA5E6482761C}"/>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Get a pulse check for how participants are finding the review process as they apply it to their selected curricula.</a:t>
            </a:r>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Read out some of the responses and respond briefly. </a:t>
            </a:r>
          </a:p>
          <a:p>
            <a:pPr>
              <a:spcBef>
                <a:spcPts val="0"/>
              </a:spcBef>
              <a:defRPr/>
            </a:pPr>
            <a:endParaRPr lang="en-US" altLang="en-US" b="1" dirty="0"/>
          </a:p>
          <a:p>
            <a:pPr>
              <a:spcBef>
                <a:spcPts val="0"/>
              </a:spcBef>
              <a:buFont typeface="Arial" panose="020B0604020202020204" pitchFamily="34" charset="0"/>
              <a:buNone/>
              <a:defRPr/>
            </a:pPr>
            <a:r>
              <a:rPr lang="en-US" altLang="en-US" b="1" dirty="0"/>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97020AA8-44E8-4D21-8459-9262E4039FCA}"/>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BC607FC4-119D-49DA-A578-71085C50C24C}"/>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State teams look at their overall rating and complete the Participant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look at the big picture and see how the curriculum is rated when all the dimensions of quality are considered together. </a:t>
            </a:r>
          </a:p>
          <a:p>
            <a:pPr marL="17145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02F791C9-C1B5-4A1F-8A25-BDD9C2E4D05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34ACD2B-E91E-4DF1-ACB5-3B7150A4737A}"/>
              </a:ext>
            </a:extLst>
          </p:cNvPr>
          <p:cNvSpPr>
            <a:spLocks noGrp="1"/>
          </p:cNvSpPr>
          <p:nvPr>
            <p:ph type="body" idx="1"/>
          </p:nvPr>
        </p:nvSpPr>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Discuss the overall rating for the Example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is the example curriculum’s overall rating: Well Aligned for content and Well Supported for EL supports.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The summary comments will point out the strengths as well as the areas where it can benefit from improvement. </a:t>
            </a:r>
            <a:endParaRPr lang="en-US"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dirty="0"/>
              <a:t>Make sure participants have located the overall rating in their Example Workbook before reading the talking points.</a:t>
            </a:r>
          </a:p>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B98055CE-BA16-4C40-86F0-EA9F50E1B5B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3462157-A7B2-4D4E-866F-25249FE0158D}"/>
              </a:ext>
            </a:extLst>
          </p:cNvPr>
          <p:cNvSpPr>
            <a:spLocks noGrp="1"/>
          </p:cNvSpPr>
          <p:nvPr>
            <p:ph type="body" idx="1"/>
          </p:nvPr>
        </p:nvSpPr>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Discuss summary comments for the Example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The summary comments point out the strengths as well as the areas where it can benefit from improvement. </a:t>
            </a:r>
            <a:endParaRPr lang="en-US"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CFD75D8C-2D1C-48B2-BDC3-165A49EFDA21}"/>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0336BB46-E449-4B6B-8B4A-E09FFE93E607}"/>
              </a:ext>
            </a:extLst>
          </p:cNvPr>
          <p:cNvSpPr>
            <a:spLocks noGrp="1" noChangeArrowheads="1"/>
          </p:cNvSpPr>
          <p:nvPr>
            <p:ph type="body" idx="1"/>
          </p:nvPr>
        </p:nvSpPr>
        <p:spPr>
          <a:xfrm>
            <a:off x="831850" y="4335463"/>
            <a:ext cx="5410200" cy="4176712"/>
          </a:xfrm>
          <a:ln w="9525"/>
        </p:spPr>
        <p:txBody>
          <a:bodyPr/>
          <a:lstStyle/>
          <a:p>
            <a:pPr>
              <a:lnSpc>
                <a:spcPct val="100000"/>
              </a:lnSpc>
              <a:spcBef>
                <a:spcPts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Sustainability is a major goal of this pilot.</a:t>
            </a: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We know we have been asking you to think about sustainability from the start, so you have been thinking about this. You likely have some ideas about the </a:t>
            </a:r>
            <a:r>
              <a:rPr lang="en-US" altLang="en-US" dirty="0" err="1">
                <a:latin typeface="Times New Roman" panose="02020603050405020304" pitchFamily="18" charset="0"/>
              </a:rPr>
              <a:t>whos</a:t>
            </a:r>
            <a:r>
              <a:rPr lang="en-US" altLang="en-US" dirty="0">
                <a:latin typeface="Times New Roman" panose="02020603050405020304" pitchFamily="18" charset="0"/>
              </a:rPr>
              <a:t>, </a:t>
            </a:r>
            <a:r>
              <a:rPr lang="en-US" altLang="en-US" dirty="0" err="1">
                <a:latin typeface="Times New Roman" panose="02020603050405020304" pitchFamily="18" charset="0"/>
              </a:rPr>
              <a:t>whats</a:t>
            </a:r>
            <a:r>
              <a:rPr lang="en-US" altLang="en-US" dirty="0">
                <a:latin typeface="Times New Roman" panose="02020603050405020304" pitchFamily="18" charset="0"/>
              </a:rPr>
              <a:t>, </a:t>
            </a:r>
            <a:r>
              <a:rPr lang="en-US" altLang="en-US" dirty="0" err="1">
                <a:latin typeface="Times New Roman" panose="02020603050405020304" pitchFamily="18" charset="0"/>
              </a:rPr>
              <a:t>hows</a:t>
            </a:r>
            <a:r>
              <a:rPr lang="en-US" altLang="en-US" dirty="0">
                <a:latin typeface="Times New Roman" panose="02020603050405020304" pitchFamily="18" charset="0"/>
              </a:rPr>
              <a:t>, and </a:t>
            </a:r>
            <a:r>
              <a:rPr lang="en-US" altLang="en-US" dirty="0" err="1">
                <a:latin typeface="Times New Roman" panose="02020603050405020304" pitchFamily="18" charset="0"/>
              </a:rPr>
              <a:t>whens</a:t>
            </a:r>
            <a:r>
              <a:rPr lang="en-US" altLang="en-US" dirty="0">
                <a:latin typeface="Times New Roman" panose="02020603050405020304" pitchFamily="18" charset="0"/>
              </a:rPr>
              <a:t>. Your coach has been keeping track of those.</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We have a template to help guide your sustainability planning.</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After you meet as a team (including the state director), you will meet with your coach. They will make themselves available to review your plan or answer your questions. Your coaches have had lots of experience sustaining efforts, so lean on them.</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Once you have a plan, we will be holding a call for states to share their plans with one another. </a:t>
            </a: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Read all four talking points and then the bullets on the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88381662-9E50-4EA4-8C6D-F09A9A238D3F}"/>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4B3E1FEF-4BD8-49D0-9232-864604F9065B}"/>
              </a:ext>
            </a:extLst>
          </p:cNvPr>
          <p:cNvSpPr>
            <a:spLocks noGrp="1" noChangeArrowheads="1"/>
          </p:cNvSpPr>
          <p:nvPr>
            <p:ph type="body" idx="1"/>
          </p:nvPr>
        </p:nvSpPr>
        <p:spPr>
          <a:xfrm>
            <a:off x="933450" y="4408488"/>
            <a:ext cx="5461000" cy="2517775"/>
          </a:xfrm>
          <a:ln w="9525"/>
        </p:spPr>
        <p:txBody>
          <a:bodyPr/>
          <a:lstStyle/>
          <a:p>
            <a:pPr>
              <a:lnSpc>
                <a:spcPct val="100000"/>
              </a:lnSpc>
              <a:spcBef>
                <a:spcPts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Sustainability is a major goal of this pilot.</a:t>
            </a: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There are good and important reasons to sustain your curriculum review efforts.</a:t>
            </a: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Read the talking point and then the bullets on the slide.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CAC37DBD-9922-48F7-A988-674587F3EDBA}"/>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55C3B5D8-74DB-4861-AC6B-7D965BAF8CAB}"/>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 for virtual training sessions.</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b="1" dirty="0"/>
              <a:t> </a:t>
            </a: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a:t>
            </a:r>
            <a:r>
              <a:rPr lang="en-US" altLang="en-US" b="1"/>
              <a:t>notes:</a:t>
            </a:r>
            <a:endParaRPr lang="en-US" alt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3622AB6-E46F-4667-94E6-CA92BADC70F9}"/>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88C12FA4-2A23-4914-B30D-53E40BCEADB7}"/>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At this point, the flow of the virtual session should be familiar.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are keeping the format consistent, so the focus is on learning about the important ideas in CCR instruction and its application to the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A2777A5-C6CD-4A02-B3AF-554C8D9E2F94}"/>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1B335182-B536-4117-A255-841D209B29DE}"/>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0" indent="0">
              <a:spcBef>
                <a:spcPts val="0"/>
              </a:spcBef>
              <a:buFont typeface="Arial" panose="020B0604020202020204" pitchFamily="34" charset="0"/>
              <a:buNone/>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CDFC738-E560-45AA-935C-4820F9223503}"/>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74F12E15-7897-476A-ADD2-5E4FE790B2F9}"/>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eaLnBrk="1" hangingPunct="1">
              <a:spcBef>
                <a:spcPct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Research shows that building knowledge strengthens both students’ comprehension and ability to express themselves in writing. </a:t>
            </a: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defRPr/>
            </a:pP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defRPr/>
            </a:pPr>
            <a:r>
              <a:rPr lang="en-US" altLang="en-US" b="1" dirty="0">
                <a:latin typeface="Times New Roman" panose="02020603050405020304" pitchFamily="18" charset="0"/>
                <a:cs typeface="Times New Roman" panose="02020603050405020304" pitchFamily="18" charset="0"/>
              </a:rPr>
              <a:t>Facilitator talking points:</a:t>
            </a:r>
          </a:p>
          <a:p>
            <a:pPr marL="228600" indent="-22860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Capturing learning in writing is a way of solidifying what has been learned. </a:t>
            </a:r>
          </a:p>
          <a:p>
            <a:pPr marL="228600" indent="-22860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sym typeface="Arial" panose="020B0604020202020204" pitchFamily="34" charset="0"/>
              </a:rPr>
              <a:t>Most college and workplace writing and speaking require the use of evidence.</a:t>
            </a:r>
          </a:p>
          <a:p>
            <a:pPr marL="228600" indent="-22860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CCR Writing Standards for Adult Education emphasize writing to a source. </a:t>
            </a:r>
          </a:p>
          <a:p>
            <a:pPr marL="228600" indent="-22860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working hard to understand a complex text, students deserve opportunities to display what they have learned, either orally or in writing. </a:t>
            </a:r>
          </a:p>
          <a:p>
            <a:pPr marL="228600" indent="-22860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Growing domain knowledge aids students’ comprehension of future texts; it also builds students’ vocabulary quickly. And asking students to write about what they read is a central method to building students’ knowledge.</a:t>
            </a:r>
          </a:p>
          <a:p>
            <a:pPr>
              <a:lnSpc>
                <a:spcPct val="120000"/>
              </a:lnSpc>
              <a:spcBef>
                <a:spcPts val="1200"/>
              </a:spcBef>
              <a:spcAft>
                <a:spcPts val="1200"/>
              </a:spcAft>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20000"/>
              </a:lnSpc>
              <a:spcBef>
                <a:spcPts val="1200"/>
              </a:spcBef>
              <a:spcAft>
                <a:spcPts val="1200"/>
              </a:spcAf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ICASC is the Intersegmental Committee of the Academic Senates of California, 2002.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1BD55D5F-97E7-4C51-B629-8E8BD85957F4}"/>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47E0A0B9-1BD0-42A1-9109-3A52D6E3271F}"/>
              </a:ext>
            </a:extLst>
          </p:cNvPr>
          <p:cNvSpPr>
            <a:spLocks noGrp="1" noChangeArrowheads="1"/>
          </p:cNvSpPr>
          <p:nvPr>
            <p:ph type="body" idx="1"/>
          </p:nvPr>
        </p:nvSpPr>
        <p:spPr>
          <a:ln w="9525"/>
        </p:spPr>
        <p:txBody>
          <a:bodyPr/>
          <a:lstStyle/>
          <a:p>
            <a:pPr>
              <a:defRPr/>
            </a:pPr>
            <a:r>
              <a:rPr lang="en-US" b="1" dirty="0">
                <a:latin typeface="Times New Roman" panose="02020603050405020304" pitchFamily="18" charset="0"/>
                <a:ea typeface="ＭＳ Ｐゴシック" charset="0"/>
                <a:cs typeface="Times New Roman" panose="02020603050405020304" pitchFamily="18" charset="0"/>
              </a:rPr>
              <a:t>Big idea: </a:t>
            </a:r>
            <a:r>
              <a:rPr lang="en-US" dirty="0">
                <a:latin typeface="Times New Roman" panose="02020603050405020304" pitchFamily="18" charset="0"/>
                <a:ea typeface="ＭＳ Ｐゴシック" charset="0"/>
                <a:cs typeface="Times New Roman" panose="02020603050405020304" pitchFamily="18" charset="0"/>
              </a:rPr>
              <a:t>Writing should be embedded throughout the curriculum as part of regular literacy practice.</a:t>
            </a:r>
          </a:p>
          <a:p>
            <a:pPr>
              <a:defRPr/>
            </a:pPr>
            <a:endParaRPr lang="en-US" b="1" dirty="0">
              <a:latin typeface="Times New Roman" panose="02020603050405020304" pitchFamily="18" charset="0"/>
              <a:ea typeface="ＭＳ Ｐゴシック" charset="0"/>
              <a:cs typeface="Times New Roman" panose="02020603050405020304" pitchFamily="18" charset="0"/>
            </a:endParaRPr>
          </a:p>
          <a:p>
            <a:pPr>
              <a:defRPr/>
            </a:pPr>
            <a:r>
              <a:rPr lang="en-US" b="1" dirty="0">
                <a:latin typeface="Times New Roman" panose="02020603050405020304" pitchFamily="18" charset="0"/>
                <a:ea typeface="ＭＳ Ｐゴシック" charset="0"/>
                <a:cs typeface="Times New Roman" panose="02020603050405020304" pitchFamily="18" charset="0"/>
              </a:rPr>
              <a:t>Facilitator talking points:</a:t>
            </a:r>
            <a:endParaRPr lang="en-US" dirty="0">
              <a:latin typeface="Times New Roman" panose="02020603050405020304" pitchFamily="18" charset="0"/>
              <a:ea typeface="ＭＳ Ｐゴシック" charset="0"/>
              <a:cs typeface="Times New Roman" panose="02020603050405020304" pitchFamily="18" charset="0"/>
            </a:endParaRP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Writing is not just a summative experience; it is part of the learning process.</a:t>
            </a: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Writing comes in all shapes and lengths and purposes. </a:t>
            </a: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It can be a quick collecting of thoughts, a sentence or paragraph, or a more formal essay assignment that takes several class periods.  </a:t>
            </a: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Speaking is an important step in the writing process (it provides time to process, share ideas, and/or get feedback).</a:t>
            </a:r>
          </a:p>
          <a:p>
            <a:pPr marL="171450" indent="-171450">
              <a:buFont typeface="Arial"/>
              <a:buChar char="•"/>
              <a:defRPr/>
            </a:pPr>
            <a:endParaRPr lang="en-US" dirty="0">
              <a:latin typeface="Times New Roman" panose="02020603050405020304" pitchFamily="18" charset="0"/>
              <a:ea typeface="ＭＳ Ｐゴシック"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7B0281B-CA58-44FC-B8F1-DE984B0D1597}"/>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0DE5A798-4162-4A58-A7D3-1AEA2B3BA7DB}"/>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Discussion and oral rehearsal should not be separated from the writing process.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may be a new idea to many, so we want to make sure this understanding is solid. </a:t>
            </a:r>
            <a:endParaRPr lang="en-US" alt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C885EC4-E4C6-49F8-9BA2-8E4E48DC89DA}"/>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EB815AD-4D9C-4561-A81A-B4222D95E42D}"/>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C40B6FE7-E624-4169-A238-4D6646EF58A6}"/>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FCCD484B-B72D-4D37-83D1-2DFC0AF9EEFD}"/>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E7FE7011-F1F5-41CA-93AC-D0E18DD4D0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5839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90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512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D06EFA16-4AC7-430B-9A32-B521EB87454F}"/>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5D3CA471-6688-4B20-9CEE-030173079F0F}"/>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CB260392-33E0-4184-961C-CBD01D1ABF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969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81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2E24283C-B909-4083-BC84-2940AAEA138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5666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56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55627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940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8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675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20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3755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78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9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6620152D-6460-4F4E-99C3-0915729756A4}"/>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9987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08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52523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679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8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92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476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AE67D47-6798-4581-8F3B-F250B5D8B700}"/>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44156DBF-EB27-436E-AA22-D28028D00EEF}"/>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61BB0154-264F-4B47-9F59-8EC85A4FF2D2}"/>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E706C40D-2701-43D6-B69E-D1AC3D181231}"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410" r:id="rId1"/>
    <p:sldLayoutId id="2147485398" r:id="rId2"/>
    <p:sldLayoutId id="2147485411" r:id="rId3"/>
    <p:sldLayoutId id="2147485399" r:id="rId4"/>
    <p:sldLayoutId id="2147485400" r:id="rId5"/>
    <p:sldLayoutId id="2147485401" r:id="rId6"/>
    <p:sldLayoutId id="2147485412" r:id="rId7"/>
    <p:sldLayoutId id="2147485413" r:id="rId8"/>
    <p:sldLayoutId id="2147485414" r:id="rId9"/>
    <p:sldLayoutId id="2147485402" r:id="rId10"/>
    <p:sldLayoutId id="2147485403"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709A309-84FB-41F8-AA61-F917FB4445AE}"/>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027E7CA3-53E2-4A4C-8060-224953F3B2C4}"/>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2B4E14A2-A3A5-4D07-BDB0-6F002D8F0DC5}"/>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726226BE-B979-4324-90B2-A6853EC256CB}"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415" r:id="rId1"/>
    <p:sldLayoutId id="2147485404" r:id="rId2"/>
    <p:sldLayoutId id="2147485416" r:id="rId3"/>
    <p:sldLayoutId id="2147485405" r:id="rId4"/>
    <p:sldLayoutId id="2147485406" r:id="rId5"/>
    <p:sldLayoutId id="2147485407" r:id="rId6"/>
    <p:sldLayoutId id="2147485417" r:id="rId7"/>
    <p:sldLayoutId id="2147485418" r:id="rId8"/>
    <p:sldLayoutId id="2147485419" r:id="rId9"/>
    <p:sldLayoutId id="2147485408" r:id="rId10"/>
    <p:sldLayoutId id="214748540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3">
            <a:extLst>
              <a:ext uri="{FF2B5EF4-FFF2-40B4-BE49-F238E27FC236}">
                <a16:creationId xmlns:a16="http://schemas.microsoft.com/office/drawing/2014/main" id="{6472FD2E-2FC7-4CB0-ACC4-37FD165FF60F}"/>
              </a:ext>
            </a:extLst>
          </p:cNvPr>
          <p:cNvSpPr txBox="1">
            <a:spLocks noGrp="1" noChangeArrowheads="1"/>
          </p:cNvSpPr>
          <p:nvPr>
            <p:ph type="title" idx="4294967295"/>
          </p:nvPr>
        </p:nvSpPr>
        <p:spPr bwMode="auto">
          <a:xfrm>
            <a:off x="1752600" y="1397000"/>
            <a:ext cx="6477000" cy="554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0000"/>
                </a:solidFill>
                <a:effectLst/>
                <a:uLnTx/>
                <a:uFillTx/>
                <a:latin typeface="+mj-lt"/>
                <a:ea typeface="Arial Unicode MS" pitchFamily="34" charset="-128"/>
                <a:cs typeface="+mn-cs"/>
              </a:rPr>
              <a:t>State-Based Curriculum Review </a:t>
            </a:r>
          </a:p>
        </p:txBody>
      </p:sp>
      <p:sp>
        <p:nvSpPr>
          <p:cNvPr id="9217" name="Title 3">
            <a:extLst>
              <a:ext uri="{FF2B5EF4-FFF2-40B4-BE49-F238E27FC236}">
                <a16:creationId xmlns:a16="http://schemas.microsoft.com/office/drawing/2014/main" id="{9601D1F7-7CA8-48B5-9F26-202FD5C0A34E}"/>
              </a:ext>
            </a:extLst>
          </p:cNvPr>
          <p:cNvSpPr>
            <a:spLocks noChangeArrowheads="1"/>
          </p:cNvSpPr>
          <p:nvPr/>
        </p:nvSpPr>
        <p:spPr bwMode="auto">
          <a:xfrm>
            <a:off x="304800" y="3657600"/>
            <a:ext cx="8534400" cy="312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ctr" defTabSz="915988" rtl="0" eaLnBrk="1" fontAlgn="base" latinLnBrk="0" hangingPunct="1">
              <a:lnSpc>
                <a:spcPct val="114000"/>
              </a:lnSpc>
              <a:spcBef>
                <a:spcPts val="600"/>
              </a:spcBef>
              <a:spcAft>
                <a:spcPts val="600"/>
              </a:spcAft>
              <a:buClrTx/>
              <a:buSzTx/>
              <a:buFontTx/>
              <a:buNone/>
              <a:tabLst/>
              <a:defRPr/>
            </a:pPr>
            <a:r>
              <a:rPr kumimoji="0" lang="en-US" altLang="en-US" sz="4000" b="0" i="0" u="none" strike="noStrike" kern="0" cap="none" spc="0" normalizeH="0" baseline="0" noProof="0" dirty="0">
                <a:ln>
                  <a:noFill/>
                </a:ln>
                <a:solidFill>
                  <a:schemeClr val="bg1"/>
                </a:solidFill>
                <a:effectLst/>
                <a:uLnTx/>
                <a:uFillTx/>
                <a:latin typeface="+mj-lt"/>
                <a:ea typeface="MS PGothic" panose="020B0600070205080204" pitchFamily="34" charset="-128"/>
                <a:cs typeface="Arial" panose="020B0604020202020204" pitchFamily="34" charset="0"/>
              </a:rPr>
              <a:t>Evidence-Based Writing</a:t>
            </a:r>
            <a:endParaRPr kumimoji="0" lang="en-US" altLang="en-US" sz="1200" b="0" i="0" u="none" strike="noStrike" kern="0" cap="none" spc="0" normalizeH="0" baseline="0" noProof="0" dirty="0">
              <a:ln>
                <a:noFill/>
              </a:ln>
              <a:solidFill>
                <a:schemeClr val="bg1"/>
              </a:solidFill>
              <a:effectLst/>
              <a:uLnTx/>
              <a:uFillTx/>
              <a:latin typeface="+mj-lt"/>
              <a:ea typeface="MS PGothic" panose="020B0600070205080204" pitchFamily="34" charset="-128"/>
              <a:cs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4">
            <a:extLst>
              <a:ext uri="{FF2B5EF4-FFF2-40B4-BE49-F238E27FC236}">
                <a16:creationId xmlns:a16="http://schemas.microsoft.com/office/drawing/2014/main" id="{3ADD0F4E-FD8F-44CA-8DE6-D6A752C02E85}"/>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2">
            <a:extLst>
              <a:ext uri="{FF2B5EF4-FFF2-40B4-BE49-F238E27FC236}">
                <a16:creationId xmlns:a16="http://schemas.microsoft.com/office/drawing/2014/main" id="{F6EE0D75-D284-487A-A157-652BF1C561C5}"/>
              </a:ext>
            </a:extLst>
          </p:cNvPr>
          <p:cNvSpPr>
            <a:spLocks noGrp="1" noChangeArrowheads="1"/>
          </p:cNvSpPr>
          <p:nvPr>
            <p:ph type="title"/>
          </p:nvPr>
        </p:nvSpPr>
        <p:spPr>
          <a:xfrm>
            <a:off x="1295400" y="304800"/>
            <a:ext cx="7543800" cy="914400"/>
          </a:xfrm>
        </p:spPr>
        <p:txBody>
          <a:bodyPr/>
          <a:lstStyle/>
          <a:p>
            <a:r>
              <a:rPr lang="en-US" altLang="en-US" dirty="0"/>
              <a:t>Dimension 5: Content Criterion 1</a:t>
            </a:r>
          </a:p>
        </p:txBody>
      </p:sp>
      <p:sp>
        <p:nvSpPr>
          <p:cNvPr id="8193" name="Rectangle 3">
            <a:extLst>
              <a:ext uri="{FF2B5EF4-FFF2-40B4-BE49-F238E27FC236}">
                <a16:creationId xmlns:a16="http://schemas.microsoft.com/office/drawing/2014/main" id="{479AD8C3-4FC1-49D5-8393-D5895D0C7292}"/>
              </a:ext>
            </a:extLst>
          </p:cNvPr>
          <p:cNvSpPr>
            <a:spLocks noGrp="1" noChangeArrowheads="1"/>
          </p:cNvSpPr>
          <p:nvPr>
            <p:ph type="body" idx="1"/>
          </p:nvPr>
        </p:nvSpPr>
        <p:spPr/>
        <p:txBody>
          <a:bodyPr/>
          <a:lstStyle/>
          <a:p>
            <a:pPr marL="0" indent="0">
              <a:buFont typeface="Wingdings" panose="05000000000000000000" pitchFamily="2" charset="2"/>
              <a:buNone/>
              <a:defRPr/>
            </a:pPr>
            <a:r>
              <a:rPr lang="en-US" dirty="0"/>
              <a:t>Curriculum includes frequent writing opportunities that are focused on and anchored in the content students are learning to extend and solidify their learning.*</a:t>
            </a:r>
          </a:p>
          <a:p>
            <a:pPr marL="0" indent="0">
              <a:spcBef>
                <a:spcPts val="0"/>
              </a:spcBef>
              <a:buFont typeface="Wingdings" panose="05000000000000000000" pitchFamily="2" charset="2"/>
              <a:buNone/>
              <a:defRPr/>
            </a:pPr>
            <a:endParaRPr lang="en-US" b="1" dirty="0"/>
          </a:p>
          <a:p>
            <a:pPr marL="0" indent="0">
              <a:spcBef>
                <a:spcPts val="1200"/>
              </a:spcBef>
              <a:spcAft>
                <a:spcPts val="600"/>
              </a:spcAft>
              <a:buFont typeface="Wingdings" panose="05000000000000000000" pitchFamily="2" charset="2"/>
              <a:buNone/>
              <a:defRPr/>
            </a:pPr>
            <a:r>
              <a:rPr lang="en-US" b="1" dirty="0"/>
              <a:t>Ask Yourself:</a:t>
            </a:r>
          </a:p>
          <a:p>
            <a:pPr marL="461963" lvl="1">
              <a:spcBef>
                <a:spcPts val="1200"/>
              </a:spcBef>
              <a:spcAft>
                <a:spcPts val="600"/>
              </a:spcAft>
              <a:defRPr/>
            </a:pPr>
            <a:r>
              <a:rPr lang="en-US" sz="2200" i="1" dirty="0"/>
              <a:t>Does the curriculum include writing opportunities that vary in purpose, length, and duration?</a:t>
            </a:r>
          </a:p>
          <a:p>
            <a:pPr marL="461963" lvl="1">
              <a:spcBef>
                <a:spcPts val="1200"/>
              </a:spcBef>
              <a:spcAft>
                <a:spcPts val="600"/>
              </a:spcAft>
              <a:defRPr/>
            </a:pPr>
            <a:r>
              <a:rPr lang="en-US" sz="2200" i="1" dirty="0"/>
              <a:t>Do most writing assignments require students to provide text-based evidence?</a:t>
            </a:r>
          </a:p>
          <a:p>
            <a:pPr marL="346075" lvl="1" indent="0">
              <a:buFont typeface="Wingdings" panose="05000000000000000000" pitchFamily="2" charset="2"/>
              <a:buNone/>
              <a:defRPr/>
            </a:pPr>
            <a:endParaRPr lang="en-US" altLang="en-US" sz="2200" dirty="0">
              <a:cs typeface="MS PGothic" panose="020B0600070205080204" pitchFamily="34" charset="-128"/>
            </a:endParaRPr>
          </a:p>
        </p:txBody>
      </p:sp>
      <p:cxnSp>
        <p:nvCxnSpPr>
          <p:cNvPr id="5" name="Straight Arrow Connector 4">
            <a:extLst>
              <a:ext uri="{FF2B5EF4-FFF2-40B4-BE49-F238E27FC236}">
                <a16:creationId xmlns:a16="http://schemas.microsoft.com/office/drawing/2014/main" id="{69D2BB27-4BE3-4DE9-A9E6-74707B3C2AB4}"/>
              </a:ext>
              <a:ext uri="{C183D7F6-B498-43B3-948B-1728B52AA6E4}">
                <adec:decorative xmlns:adec="http://schemas.microsoft.com/office/drawing/2017/decorative" val="1"/>
              </a:ext>
            </a:extLst>
          </p:cNvPr>
          <p:cNvCxnSpPr>
            <a:cxnSpLocks/>
          </p:cNvCxnSpPr>
          <p:nvPr/>
        </p:nvCxnSpPr>
        <p:spPr bwMode="auto">
          <a:xfrm flipH="1">
            <a:off x="5257800" y="2438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2">
            <a:extLst>
              <a:ext uri="{FF2B5EF4-FFF2-40B4-BE49-F238E27FC236}">
                <a16:creationId xmlns:a16="http://schemas.microsoft.com/office/drawing/2014/main" id="{E94F326E-D417-4F1A-856F-12C2D2410845}"/>
              </a:ext>
            </a:extLst>
          </p:cNvPr>
          <p:cNvSpPr>
            <a:spLocks noGrp="1" noChangeArrowheads="1"/>
          </p:cNvSpPr>
          <p:nvPr>
            <p:ph type="title"/>
          </p:nvPr>
        </p:nvSpPr>
        <p:spPr>
          <a:xfrm>
            <a:off x="1295400" y="304800"/>
            <a:ext cx="7543800" cy="914400"/>
          </a:xfrm>
        </p:spPr>
        <p:txBody>
          <a:bodyPr/>
          <a:lstStyle/>
          <a:p>
            <a:r>
              <a:rPr lang="en-US" altLang="en-US" dirty="0"/>
              <a:t>Dimension 5: Content Criterion 2</a:t>
            </a:r>
          </a:p>
        </p:txBody>
      </p:sp>
      <p:sp>
        <p:nvSpPr>
          <p:cNvPr id="8193" name="Rectangle 3">
            <a:extLst>
              <a:ext uri="{FF2B5EF4-FFF2-40B4-BE49-F238E27FC236}">
                <a16:creationId xmlns:a16="http://schemas.microsoft.com/office/drawing/2014/main" id="{AA653A12-3508-47ED-9E0E-1B78DE769844}"/>
              </a:ext>
            </a:extLst>
          </p:cNvPr>
          <p:cNvSpPr>
            <a:spLocks noGrp="1" noChangeArrowheads="1"/>
          </p:cNvSpPr>
          <p:nvPr>
            <p:ph type="body" idx="1"/>
          </p:nvPr>
        </p:nvSpPr>
        <p:spPr/>
        <p:txBody>
          <a:bodyPr/>
          <a:lstStyle/>
          <a:p>
            <a:pPr marL="0" indent="0">
              <a:buFont typeface="Wingdings" panose="05000000000000000000" pitchFamily="2" charset="2"/>
              <a:buNone/>
              <a:defRPr/>
            </a:pPr>
            <a:r>
              <a:rPr lang="en-US" sz="2400" dirty="0"/>
              <a:t>Curriculum includes a set of clear, concrete instructional routines to support learners as they organize their ideas for writing.*</a:t>
            </a:r>
          </a:p>
          <a:p>
            <a:pPr marL="19050" lvl="1" indent="0">
              <a:spcBef>
                <a:spcPts val="0"/>
              </a:spcBef>
              <a:spcAft>
                <a:spcPts val="0"/>
              </a:spcAft>
              <a:buFont typeface="Wingdings" panose="05000000000000000000" pitchFamily="2" charset="2"/>
              <a:buNone/>
              <a:defRPr/>
            </a:pPr>
            <a:endParaRPr lang="en-US" altLang="en-US" b="1" dirty="0">
              <a:cs typeface="MS PGothic" panose="020B0600070205080204" pitchFamily="34" charset="-128"/>
            </a:endParaRPr>
          </a:p>
          <a:p>
            <a:pPr marL="19050" lvl="1" indent="0">
              <a:spcBef>
                <a:spcPts val="1200"/>
              </a:spcBef>
              <a:spcAft>
                <a:spcPts val="600"/>
              </a:spcAft>
              <a:buFont typeface="Wingdings" panose="05000000000000000000" pitchFamily="2" charset="2"/>
              <a:buNone/>
              <a:defRPr/>
            </a:pPr>
            <a:r>
              <a:rPr lang="en-US" altLang="en-US" sz="2200" b="1" dirty="0">
                <a:cs typeface="MS PGothic" panose="020B0600070205080204" pitchFamily="34" charset="-128"/>
              </a:rPr>
              <a:t>Ask Yourself:</a:t>
            </a:r>
          </a:p>
          <a:p>
            <a:pPr marL="461963" indent="-222250">
              <a:spcBef>
                <a:spcPts val="1200"/>
              </a:spcBef>
              <a:spcAft>
                <a:spcPts val="600"/>
              </a:spcAft>
              <a:defRPr/>
            </a:pPr>
            <a:r>
              <a:rPr lang="en-US" i="1" dirty="0"/>
              <a:t>Do routines include using discussions to prepare for writing?</a:t>
            </a:r>
          </a:p>
          <a:p>
            <a:pPr marL="461963" indent="-222250">
              <a:spcBef>
                <a:spcPts val="1200"/>
              </a:spcBef>
              <a:spcAft>
                <a:spcPts val="600"/>
              </a:spcAft>
              <a:defRPr/>
            </a:pPr>
            <a:r>
              <a:rPr lang="en-US" i="1" dirty="0"/>
              <a:t>Do routines include creating notes and graphic organizers before turning formal thoughts into sentences and paragraphs?</a:t>
            </a:r>
          </a:p>
          <a:p>
            <a:pPr marL="19050" lvl="1" indent="0">
              <a:spcBef>
                <a:spcPts val="1176"/>
              </a:spcBef>
              <a:spcAft>
                <a:spcPts val="1200"/>
              </a:spcAft>
              <a:buFont typeface="Wingdings" panose="05000000000000000000" pitchFamily="2" charset="2"/>
              <a:buNone/>
              <a:defRPr/>
            </a:pPr>
            <a:endParaRPr lang="en-US" altLang="en-US" sz="1400" dirty="0"/>
          </a:p>
        </p:txBody>
      </p:sp>
      <p:cxnSp>
        <p:nvCxnSpPr>
          <p:cNvPr id="5" name="Straight Arrow Connector 4">
            <a:extLst>
              <a:ext uri="{FF2B5EF4-FFF2-40B4-BE49-F238E27FC236}">
                <a16:creationId xmlns:a16="http://schemas.microsoft.com/office/drawing/2014/main" id="{AED85482-9F23-370C-BAF3-B66430C1B24E}"/>
              </a:ext>
              <a:ext uri="{C183D7F6-B498-43B3-948B-1728B52AA6E4}">
                <adec:decorative xmlns:adec="http://schemas.microsoft.com/office/drawing/2017/decorative" val="1"/>
              </a:ext>
            </a:extLst>
          </p:cNvPr>
          <p:cNvCxnSpPr>
            <a:cxnSpLocks/>
          </p:cNvCxnSpPr>
          <p:nvPr/>
        </p:nvCxnSpPr>
        <p:spPr bwMode="auto">
          <a:xfrm flipH="1">
            <a:off x="2247900" y="25146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2">
            <a:extLst>
              <a:ext uri="{FF2B5EF4-FFF2-40B4-BE49-F238E27FC236}">
                <a16:creationId xmlns:a16="http://schemas.microsoft.com/office/drawing/2014/main" id="{67BFB38F-59B2-4539-BAFA-54A61092C22A}"/>
              </a:ext>
            </a:extLst>
          </p:cNvPr>
          <p:cNvSpPr>
            <a:spLocks noGrp="1" noChangeArrowheads="1"/>
          </p:cNvSpPr>
          <p:nvPr>
            <p:ph type="title"/>
          </p:nvPr>
        </p:nvSpPr>
        <p:spPr>
          <a:xfrm>
            <a:off x="1295400" y="304800"/>
            <a:ext cx="7467600" cy="914400"/>
          </a:xfrm>
        </p:spPr>
        <p:txBody>
          <a:bodyPr/>
          <a:lstStyle/>
          <a:p>
            <a:r>
              <a:rPr lang="en-US" altLang="en-US" dirty="0"/>
              <a:t>Dimension 5: Content Criterion 3</a:t>
            </a:r>
          </a:p>
        </p:txBody>
      </p:sp>
      <p:sp>
        <p:nvSpPr>
          <p:cNvPr id="32769" name="Rectangle 3">
            <a:extLst>
              <a:ext uri="{FF2B5EF4-FFF2-40B4-BE49-F238E27FC236}">
                <a16:creationId xmlns:a16="http://schemas.microsoft.com/office/drawing/2014/main" id="{C97EC1AA-9B9E-442D-BF40-EA3E071782B8}"/>
              </a:ext>
            </a:extLst>
          </p:cNvPr>
          <p:cNvSpPr>
            <a:spLocks noGrp="1" noChangeArrowheads="1"/>
          </p:cNvSpPr>
          <p:nvPr>
            <p:ph type="body" idx="1"/>
          </p:nvPr>
        </p:nvSpPr>
        <p:spPr/>
        <p:txBody>
          <a:bodyPr/>
          <a:lstStyle/>
          <a:p>
            <a:pPr marL="0" indent="0">
              <a:spcBef>
                <a:spcPts val="1200"/>
              </a:spcBef>
              <a:spcAft>
                <a:spcPts val="1200"/>
              </a:spcAft>
              <a:buFont typeface="Wingdings" panose="05000000000000000000" pitchFamily="2" charset="2"/>
              <a:buNone/>
            </a:pPr>
            <a:r>
              <a:rPr lang="en-US" altLang="en-US" dirty="0"/>
              <a:t>Curriculum provides guidance about how to provide timely and targeted feedback connected to lesson objectives.* </a:t>
            </a:r>
          </a:p>
          <a:p>
            <a:pPr marL="0" indent="0">
              <a:spcBef>
                <a:spcPts val="1200"/>
              </a:spcBef>
              <a:spcAft>
                <a:spcPts val="600"/>
              </a:spcAft>
              <a:buFont typeface="Wingdings" panose="05000000000000000000" pitchFamily="2" charset="2"/>
              <a:buNone/>
            </a:pPr>
            <a:r>
              <a:rPr lang="en-US" altLang="en-US" b="1" dirty="0"/>
              <a:t>Ask Yourself:</a:t>
            </a:r>
          </a:p>
          <a:p>
            <a:pPr marL="471488" lvl="1" indent="-211138">
              <a:spcBef>
                <a:spcPts val="1200"/>
              </a:spcBef>
              <a:spcAft>
                <a:spcPts val="600"/>
              </a:spcAft>
            </a:pPr>
            <a:r>
              <a:rPr lang="en-US" altLang="en-US" sz="2200" i="1" dirty="0">
                <a:cs typeface="MS PGothic" panose="020B0600070205080204" pitchFamily="34" charset="-128"/>
              </a:rPr>
              <a:t>Does the curriculum provide writing exemplars to highlight specific components of well-structured responses?</a:t>
            </a:r>
          </a:p>
          <a:p>
            <a:pPr marL="471488" lvl="1" indent="-211138">
              <a:spcBef>
                <a:spcPts val="1200"/>
              </a:spcBef>
              <a:spcAft>
                <a:spcPts val="600"/>
              </a:spcAft>
            </a:pPr>
            <a:r>
              <a:rPr lang="en-US" altLang="en-US" sz="2200" i="1" dirty="0">
                <a:cs typeface="MS PGothic" panose="020B0600070205080204" pitchFamily="34" charset="-128"/>
              </a:rPr>
              <a:t>Does the curriculum advise teachers to provide feedback at various points during the writing process?</a:t>
            </a:r>
          </a:p>
        </p:txBody>
      </p:sp>
      <p:cxnSp>
        <p:nvCxnSpPr>
          <p:cNvPr id="5" name="Straight Arrow Connector 4">
            <a:extLst>
              <a:ext uri="{FF2B5EF4-FFF2-40B4-BE49-F238E27FC236}">
                <a16:creationId xmlns:a16="http://schemas.microsoft.com/office/drawing/2014/main" id="{5CA44C28-158E-A851-BC57-73749934FF4B}"/>
              </a:ext>
              <a:ext uri="{C183D7F6-B498-43B3-948B-1728B52AA6E4}">
                <adec:decorative xmlns:adec="http://schemas.microsoft.com/office/drawing/2017/decorative" val="1"/>
              </a:ext>
            </a:extLst>
          </p:cNvPr>
          <p:cNvCxnSpPr>
            <a:cxnSpLocks/>
          </p:cNvCxnSpPr>
          <p:nvPr/>
        </p:nvCxnSpPr>
        <p:spPr bwMode="auto">
          <a:xfrm flipH="1">
            <a:off x="7086600" y="2057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2">
            <a:extLst>
              <a:ext uri="{FF2B5EF4-FFF2-40B4-BE49-F238E27FC236}">
                <a16:creationId xmlns:a16="http://schemas.microsoft.com/office/drawing/2014/main" id="{BF9362BD-224D-42B2-96D4-DD4961BC91A3}"/>
              </a:ext>
            </a:extLst>
          </p:cNvPr>
          <p:cNvSpPr>
            <a:spLocks noGrp="1" noChangeArrowheads="1"/>
          </p:cNvSpPr>
          <p:nvPr>
            <p:ph type="title"/>
          </p:nvPr>
        </p:nvSpPr>
        <p:spPr/>
        <p:txBody>
          <a:bodyPr/>
          <a:lstStyle/>
          <a:p>
            <a:r>
              <a:rPr lang="en-US" altLang="en-US" dirty="0"/>
              <a:t>Rating for Content Alignment</a:t>
            </a:r>
          </a:p>
        </p:txBody>
      </p:sp>
      <p:sp>
        <p:nvSpPr>
          <p:cNvPr id="8193" name="Rectangle 3">
            <a:extLst>
              <a:ext uri="{FF2B5EF4-FFF2-40B4-BE49-F238E27FC236}">
                <a16:creationId xmlns:a16="http://schemas.microsoft.com/office/drawing/2014/main" id="{5261E175-FFE6-4FEA-8A99-2D0642284A9F}"/>
              </a:ext>
            </a:extLst>
          </p:cNvPr>
          <p:cNvSpPr>
            <a:spLocks noGrp="1" noChangeArrowheads="1"/>
          </p:cNvSpPr>
          <p:nvPr>
            <p:ph type="body" idx="1"/>
          </p:nvPr>
        </p:nvSpPr>
        <p:spPr/>
        <p:txBody>
          <a:bodyPr/>
          <a:lstStyle/>
          <a:p>
            <a:pPr marL="0" indent="0" defTabSz="914400">
              <a:spcBef>
                <a:spcPts val="1200"/>
              </a:spcBef>
              <a:spcAft>
                <a:spcPts val="1200"/>
              </a:spcAft>
              <a:buFont typeface="Wingdings" panose="05000000000000000000" pitchFamily="2" charset="2"/>
              <a:buNone/>
              <a:defRPr/>
            </a:pPr>
            <a:r>
              <a:rPr lang="en-US" altLang="en-US" b="1" kern="1200" dirty="0">
                <a:solidFill>
                  <a:prstClr val="black"/>
                </a:solidFill>
              </a:rPr>
              <a:t>2 Points: </a:t>
            </a:r>
            <a:r>
              <a:rPr lang="en-US" altLang="en-US" kern="1200" dirty="0">
                <a:solidFill>
                  <a:prstClr val="black"/>
                </a:solidFill>
              </a:rPr>
              <a:t>Most or all of the </a:t>
            </a:r>
            <a:r>
              <a:rPr lang="en-US" altLang="en-US" dirty="0"/>
              <a:t>components</a:t>
            </a:r>
            <a:r>
              <a:rPr lang="en-US" altLang="en-US" kern="1200" dirty="0">
                <a:solidFill>
                  <a:prstClr val="black"/>
                </a:solidFill>
              </a:rPr>
              <a:t> of the content criteria are present.</a:t>
            </a:r>
          </a:p>
          <a:p>
            <a:pPr marL="0" indent="0" defTabSz="914400">
              <a:spcBef>
                <a:spcPts val="1200"/>
              </a:spcBef>
              <a:spcAft>
                <a:spcPts val="1200"/>
              </a:spcAft>
              <a:buFont typeface="Wingdings" panose="05000000000000000000" pitchFamily="2" charset="2"/>
              <a:buNone/>
              <a:defRPr/>
            </a:pPr>
            <a:r>
              <a:rPr lang="en-US" altLang="en-US" b="1" kern="1200" dirty="0">
                <a:solidFill>
                  <a:prstClr val="black"/>
                </a:solidFill>
              </a:rPr>
              <a:t>1 Point: </a:t>
            </a:r>
            <a:r>
              <a:rPr lang="en-US" altLang="en-US" kern="1200" dirty="0">
                <a:solidFill>
                  <a:prstClr val="black"/>
                </a:solidFill>
              </a:rPr>
              <a:t>Some </a:t>
            </a:r>
            <a:r>
              <a:rPr lang="en-US" altLang="en-US" dirty="0"/>
              <a:t>components</a:t>
            </a:r>
            <a:r>
              <a:rPr lang="en-US" altLang="en-US" kern="1200" dirty="0">
                <a:solidFill>
                  <a:prstClr val="black"/>
                </a:solidFill>
              </a:rPr>
              <a:t> of the content criteria are present.</a:t>
            </a:r>
          </a:p>
          <a:p>
            <a:pPr marL="0" indent="0" defTabSz="914400">
              <a:spcBef>
                <a:spcPts val="1200"/>
              </a:spcBef>
              <a:spcAft>
                <a:spcPts val="1200"/>
              </a:spcAft>
              <a:buFont typeface="Wingdings" panose="05000000000000000000" pitchFamily="2" charset="2"/>
              <a:buNone/>
              <a:defRPr/>
            </a:pPr>
            <a:r>
              <a:rPr lang="en-US" altLang="en-US" b="1" kern="1200" dirty="0">
                <a:solidFill>
                  <a:prstClr val="black"/>
                </a:solidFill>
              </a:rPr>
              <a:t>0 Points: </a:t>
            </a:r>
            <a:r>
              <a:rPr lang="en-US" altLang="en-US" kern="1200" dirty="0">
                <a:solidFill>
                  <a:prstClr val="black"/>
                </a:solidFill>
              </a:rPr>
              <a:t>Few or no </a:t>
            </a:r>
            <a:r>
              <a:rPr lang="en-US" altLang="en-US" dirty="0"/>
              <a:t>components</a:t>
            </a:r>
            <a:r>
              <a:rPr lang="en-US" altLang="en-US" kern="1200" dirty="0">
                <a:solidFill>
                  <a:prstClr val="black"/>
                </a:solidFill>
              </a:rPr>
              <a:t> of the content criteria are present.</a:t>
            </a:r>
            <a:endParaRPr lang="en-US" dirty="0"/>
          </a:p>
        </p:txBody>
      </p:sp>
      <p:cxnSp>
        <p:nvCxnSpPr>
          <p:cNvPr id="5" name="Straight Connector 4">
            <a:extLst>
              <a:ext uri="{FF2B5EF4-FFF2-40B4-BE49-F238E27FC236}">
                <a16:creationId xmlns:a16="http://schemas.microsoft.com/office/drawing/2014/main" id="{A976E9D6-ACDD-5053-E327-FE869F86CBEA}"/>
              </a:ext>
              <a:ext uri="{C183D7F6-B498-43B3-948B-1728B52AA6E4}">
                <adec:decorative xmlns:adec="http://schemas.microsoft.com/office/drawing/2017/decorative" val="1"/>
              </a:ext>
            </a:extLst>
          </p:cNvPr>
          <p:cNvCxnSpPr>
            <a:cxnSpLocks/>
          </p:cNvCxnSpPr>
          <p:nvPr/>
        </p:nvCxnSpPr>
        <p:spPr bwMode="auto">
          <a:xfrm>
            <a:off x="1905000" y="1981200"/>
            <a:ext cx="1371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06BF5788-6940-4AE2-5A46-59A508BC828D}"/>
              </a:ext>
              <a:ext uri="{C183D7F6-B498-43B3-948B-1728B52AA6E4}">
                <adec:decorative xmlns:adec="http://schemas.microsoft.com/office/drawing/2017/decorative" val="1"/>
              </a:ext>
            </a:extLst>
          </p:cNvPr>
          <p:cNvCxnSpPr>
            <a:cxnSpLocks/>
          </p:cNvCxnSpPr>
          <p:nvPr/>
        </p:nvCxnSpPr>
        <p:spPr bwMode="auto">
          <a:xfrm>
            <a:off x="1828800" y="29718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4B187D2B-38FF-C696-5D95-48EADCB95FEF}"/>
              </a:ext>
              <a:ext uri="{C183D7F6-B498-43B3-948B-1728B52AA6E4}">
                <adec:decorative xmlns:adec="http://schemas.microsoft.com/office/drawing/2017/decorative" val="1"/>
              </a:ext>
            </a:extLst>
          </p:cNvPr>
          <p:cNvCxnSpPr>
            <a:cxnSpLocks/>
          </p:cNvCxnSpPr>
          <p:nvPr/>
        </p:nvCxnSpPr>
        <p:spPr bwMode="auto">
          <a:xfrm>
            <a:off x="1981200" y="36576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2">
            <a:extLst>
              <a:ext uri="{FF2B5EF4-FFF2-40B4-BE49-F238E27FC236}">
                <a16:creationId xmlns:a16="http://schemas.microsoft.com/office/drawing/2014/main" id="{A0B4E043-3F30-4381-B582-6AC36A21498E}"/>
              </a:ext>
            </a:extLst>
          </p:cNvPr>
          <p:cNvSpPr>
            <a:spLocks noGrp="1" noChangeArrowheads="1"/>
          </p:cNvSpPr>
          <p:nvPr>
            <p:ph type="title"/>
          </p:nvPr>
        </p:nvSpPr>
        <p:spPr/>
        <p:txBody>
          <a:bodyPr/>
          <a:lstStyle/>
          <a:p>
            <a:r>
              <a:rPr lang="en-US" altLang="en-US" dirty="0"/>
              <a:t>Breakout #1: 25 minutes</a:t>
            </a:r>
          </a:p>
        </p:txBody>
      </p:sp>
      <p:sp>
        <p:nvSpPr>
          <p:cNvPr id="8193" name="Rectangle 3">
            <a:extLst>
              <a:ext uri="{FF2B5EF4-FFF2-40B4-BE49-F238E27FC236}">
                <a16:creationId xmlns:a16="http://schemas.microsoft.com/office/drawing/2014/main" id="{F2E87A8E-3220-43CE-8648-B50AFD4A21AE}"/>
              </a:ext>
            </a:extLst>
          </p:cNvPr>
          <p:cNvSpPr>
            <a:spLocks noGrp="1" noChangeArrowheads="1"/>
          </p:cNvSpPr>
          <p:nvPr>
            <p:ph type="body" idx="1"/>
          </p:nvPr>
        </p:nvSpPr>
        <p:spPr/>
        <p:txBody>
          <a:bodyPr/>
          <a:lstStyle/>
          <a:p>
            <a:pPr marL="0" indent="0">
              <a:spcBef>
                <a:spcPts val="1200"/>
              </a:spcBef>
              <a:spcAft>
                <a:spcPts val="600"/>
              </a:spcAft>
              <a:buFont typeface="Wingdings" panose="05000000000000000000" pitchFamily="2" charset="2"/>
              <a:buNone/>
              <a:defRPr/>
            </a:pPr>
            <a:r>
              <a:rPr lang="en-US" dirty="0"/>
              <a:t>Your turn to work with your team and coach:</a:t>
            </a:r>
          </a:p>
          <a:p>
            <a:pPr>
              <a:spcBef>
                <a:spcPts val="1200"/>
              </a:spcBef>
              <a:spcAft>
                <a:spcPts val="600"/>
              </a:spcAft>
              <a:defRPr/>
            </a:pPr>
            <a:r>
              <a:rPr lang="en-US" dirty="0"/>
              <a:t>Examine the evidence in the curriculum for each of these content criteria.</a:t>
            </a:r>
          </a:p>
          <a:p>
            <a:pPr>
              <a:spcBef>
                <a:spcPts val="1200"/>
              </a:spcBef>
              <a:spcAft>
                <a:spcPts val="600"/>
              </a:spcAft>
              <a:defRPr/>
            </a:pPr>
            <a:r>
              <a:rPr lang="en-US" dirty="0"/>
              <a:t>Check the content criteria that are evident and cite in your notes where you found evidence.</a:t>
            </a:r>
          </a:p>
          <a:p>
            <a:pPr>
              <a:spcBef>
                <a:spcPts val="600"/>
              </a:spcBef>
              <a:spcAft>
                <a:spcPts val="600"/>
              </a:spcAft>
              <a:buClr>
                <a:srgbClr val="376092"/>
              </a:buClr>
              <a:defRPr/>
            </a:pPr>
            <a:r>
              <a:rPr lang="en-US" altLang="en-US" dirty="0"/>
              <a:t>Discuss the evidence you found for all the criteria with your team and work to agree on a rating for the </a:t>
            </a:r>
            <a:r>
              <a:rPr lang="en-US" altLang="ja-JP" dirty="0"/>
              <a:t>dimension.</a:t>
            </a:r>
          </a:p>
          <a:p>
            <a:pPr>
              <a:spcBef>
                <a:spcPts val="600"/>
              </a:spcBef>
              <a:spcAft>
                <a:spcPts val="600"/>
              </a:spcAft>
              <a:buClr>
                <a:srgbClr val="376092"/>
              </a:buClr>
              <a:defRPr/>
            </a:pPr>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pPr marL="0" indent="0">
              <a:spcBef>
                <a:spcPts val="600"/>
              </a:spcBef>
              <a:spcAft>
                <a:spcPts val="600"/>
              </a:spcAft>
              <a:buClr>
                <a:srgbClr val="376092"/>
              </a:buClr>
              <a:buFont typeface="Wingdings" panose="05000000000000000000" pitchFamily="2" charset="2"/>
              <a:buNone/>
              <a:defRPr/>
            </a:pPr>
            <a:endParaRPr lang="en-US" altLang="en-US" dirty="0"/>
          </a:p>
        </p:txBody>
      </p:sp>
      <p:pic>
        <p:nvPicPr>
          <p:cNvPr id="36868" name="Graphic 3" descr="Customer review">
            <a:extLst>
              <a:ext uri="{FF2B5EF4-FFF2-40B4-BE49-F238E27FC236}">
                <a16:creationId xmlns:a16="http://schemas.microsoft.com/office/drawing/2014/main" id="{177C4376-D85E-40C0-B114-854AA7FF3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2">
            <a:extLst>
              <a:ext uri="{FF2B5EF4-FFF2-40B4-BE49-F238E27FC236}">
                <a16:creationId xmlns:a16="http://schemas.microsoft.com/office/drawing/2014/main" id="{996163AC-EBFC-4CEF-B342-57CF1BA8FA35}"/>
              </a:ext>
            </a:extLst>
          </p:cNvPr>
          <p:cNvSpPr>
            <a:spLocks noGrp="1" noChangeArrowheads="1"/>
          </p:cNvSpPr>
          <p:nvPr>
            <p:ph type="title"/>
          </p:nvPr>
        </p:nvSpPr>
        <p:spPr/>
        <p:txBody>
          <a:bodyPr/>
          <a:lstStyle/>
          <a:p>
            <a:r>
              <a:rPr lang="en-US" altLang="en-US" dirty="0"/>
              <a:t>Breakout Materials</a:t>
            </a:r>
          </a:p>
        </p:txBody>
      </p:sp>
      <p:sp>
        <p:nvSpPr>
          <p:cNvPr id="38913" name="Rectangle 3">
            <a:extLst>
              <a:ext uri="{FF2B5EF4-FFF2-40B4-BE49-F238E27FC236}">
                <a16:creationId xmlns:a16="http://schemas.microsoft.com/office/drawing/2014/main" id="{1B53DFA4-0BB6-4922-A914-3E4255FA2787}"/>
              </a:ext>
            </a:extLst>
          </p:cNvPr>
          <p:cNvSpPr>
            <a:spLocks noGrp="1" noChangeArrowheads="1"/>
          </p:cNvSpPr>
          <p:nvPr>
            <p:ph type="body" idx="1"/>
          </p:nvPr>
        </p:nvSpPr>
        <p:spPr/>
        <p:txBody>
          <a:bodyPr/>
          <a:lstStyle/>
          <a:p>
            <a:r>
              <a:rPr lang="en-US" altLang="en-US" dirty="0"/>
              <a:t>Your copy of the Participant Workbook (p. 13)</a:t>
            </a:r>
          </a:p>
          <a:p>
            <a:r>
              <a:rPr lang="en-US" altLang="en-US" dirty="0"/>
              <a:t>Curriculum: EL Education </a:t>
            </a:r>
          </a:p>
          <a:p>
            <a:r>
              <a:rPr lang="en-US" altLang="en-US" dirty="0"/>
              <a:t>Resources:</a:t>
            </a:r>
          </a:p>
          <a:p>
            <a:pPr lvl="1"/>
            <a:r>
              <a:rPr lang="en-US" altLang="en-US" sz="2200" dirty="0">
                <a:cs typeface="MS PGothic" panose="020B0600070205080204" pitchFamily="34" charset="-128"/>
              </a:rPr>
              <a:t>Teacher Guide</a:t>
            </a:r>
          </a:p>
          <a:p>
            <a:pPr lvl="1"/>
            <a:r>
              <a:rPr lang="en-US" altLang="en-US" sz="2200" dirty="0">
                <a:cs typeface="MS PGothic" panose="020B0600070205080204" pitchFamily="34" charset="-128"/>
              </a:rPr>
              <a:t>Teacher Supporting Materials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4">
            <a:extLst>
              <a:ext uri="{FF2B5EF4-FFF2-40B4-BE49-F238E27FC236}">
                <a16:creationId xmlns:a16="http://schemas.microsoft.com/office/drawing/2014/main" id="{C53AA728-2265-422B-9FAF-8E3635F36366}"/>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1A1A8707-118C-47EC-9A0C-CBF07104512B}"/>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93C18A4E-4AB7-4C3E-829C-52690ED5E0BE}"/>
              </a:ext>
            </a:extLst>
          </p:cNvPr>
          <p:cNvSpPr>
            <a:spLocks noGrp="1"/>
          </p:cNvSpPr>
          <p:nvPr>
            <p:ph idx="1"/>
          </p:nvPr>
        </p:nvSpPr>
        <p:spPr>
          <a:xfrm>
            <a:off x="309563" y="1489075"/>
            <a:ext cx="8529637"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5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43011" name="Picture 4">
            <a:extLst>
              <a:ext uri="{FF2B5EF4-FFF2-40B4-BE49-F238E27FC236}">
                <a16:creationId xmlns:a16="http://schemas.microsoft.com/office/drawing/2014/main" id="{5F303F9E-0214-4AAF-B184-308F18CC5F8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215E7A19-EABC-4E4B-A70F-E8E5CDCA2433}"/>
              </a:ext>
              <a:ext uri="{C183D7F6-B498-43B3-948B-1728B52AA6E4}">
                <adec:decorative xmlns:adec="http://schemas.microsoft.com/office/drawing/2017/decorative" val="1"/>
              </a:ext>
            </a:extLst>
          </p:cNvPr>
          <p:cNvCxnSpPr>
            <a:cxnSpLocks/>
          </p:cNvCxnSpPr>
          <p:nvPr/>
        </p:nvCxnSpPr>
        <p:spPr bwMode="auto">
          <a:xfrm>
            <a:off x="2209800" y="37338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D99B53DC-4B0F-4D2D-A7A6-195B60861CBA}"/>
              </a:ext>
              <a:ext uri="{C183D7F6-B498-43B3-948B-1728B52AA6E4}">
                <adec:decorative xmlns:adec="http://schemas.microsoft.com/office/drawing/2017/decorative" val="1"/>
              </a:ext>
            </a:extLst>
          </p:cNvPr>
          <p:cNvCxnSpPr>
            <a:cxnSpLocks/>
          </p:cNvCxnSpPr>
          <p:nvPr/>
        </p:nvCxnSpPr>
        <p:spPr bwMode="auto">
          <a:xfrm>
            <a:off x="2362200" y="2819400"/>
            <a:ext cx="12795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DCA88E77-499F-4AF2-8205-ACFE29FE49FB}"/>
              </a:ext>
              <a:ext uri="{C183D7F6-B498-43B3-948B-1728B52AA6E4}">
                <adec:decorative xmlns:adec="http://schemas.microsoft.com/office/drawing/2017/decorative" val="1"/>
              </a:ext>
            </a:extLst>
          </p:cNvPr>
          <p:cNvCxnSpPr>
            <a:cxnSpLocks/>
          </p:cNvCxnSpPr>
          <p:nvPr/>
        </p:nvCxnSpPr>
        <p:spPr bwMode="auto">
          <a:xfrm>
            <a:off x="2357438" y="4572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9">
            <a:extLst>
              <a:ext uri="{FF2B5EF4-FFF2-40B4-BE49-F238E27FC236}">
                <a16:creationId xmlns:a16="http://schemas.microsoft.com/office/drawing/2014/main" id="{8DCEF0B4-F789-4B38-8E8C-AC731D8EA0F9}"/>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EB6637B0-A323-48BC-8E7F-079A6D04FBCA}"/>
              </a:ext>
            </a:extLst>
          </p:cNvPr>
          <p:cNvSpPr>
            <a:spLocks noGrp="1"/>
          </p:cNvSpPr>
          <p:nvPr>
            <p:ph idx="1"/>
          </p:nvPr>
        </p:nvSpPr>
        <p:spPr>
          <a:xfrm>
            <a:off x="609600" y="1905000"/>
            <a:ext cx="7924800" cy="43434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lgn="ctr">
              <a:buFont typeface="Wingdings" panose="05000000000000000000" pitchFamily="2" charset="2"/>
              <a:buNone/>
              <a:defRPr/>
            </a:pPr>
            <a:endParaRPr lang="en-US" sz="2000" dirty="0">
              <a:solidFill>
                <a:srgbClr val="C00000"/>
              </a:solidFill>
            </a:endParaRPr>
          </a:p>
          <a:p>
            <a:pPr marL="0" indent="0">
              <a:buFont typeface="Wingdings" panose="05000000000000000000" pitchFamily="2" charset="2"/>
              <a:buNone/>
              <a:defRPr/>
            </a:pPr>
            <a:endParaRPr lang="en-US" dirty="0"/>
          </a:p>
          <a:p>
            <a:pPr>
              <a:spcBef>
                <a:spcPts val="1200"/>
              </a:spcBef>
              <a:spcAft>
                <a:spcPts val="600"/>
              </a:spcAft>
              <a:defRPr/>
            </a:pPr>
            <a:endParaRPr lang="en-US" altLang="en-US" sz="2400"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5059" name="Picture 4">
            <a:extLst>
              <a:ext uri="{FF2B5EF4-FFF2-40B4-BE49-F238E27FC236}">
                <a16:creationId xmlns:a16="http://schemas.microsoft.com/office/drawing/2014/main" id="{6F9FAC35-D99C-4AFE-A8E5-4E4D1CBA4BD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617C7AEC-1484-4EAE-8ACD-16AB35B8D8B8}"/>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9">
            <a:extLst>
              <a:ext uri="{FF2B5EF4-FFF2-40B4-BE49-F238E27FC236}">
                <a16:creationId xmlns:a16="http://schemas.microsoft.com/office/drawing/2014/main" id="{46AFF833-2BFB-49AC-B7BC-EEBD73721B30}"/>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1A011ADD-4453-4AF9-AC94-C20A277FE3F8}"/>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content criteria.</a:t>
            </a:r>
            <a:endParaRPr lang="en-US" altLang="en-US" sz="2200" i="1" dirty="0"/>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7107" name="Picture 2">
            <a:extLst>
              <a:ext uri="{FF2B5EF4-FFF2-40B4-BE49-F238E27FC236}">
                <a16:creationId xmlns:a16="http://schemas.microsoft.com/office/drawing/2014/main" id="{FDA99124-F315-44B3-A929-3894E30D26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2FB55392-14C3-4835-BA37-6C69870CFFD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4">
            <a:extLst>
              <a:ext uri="{FF2B5EF4-FFF2-40B4-BE49-F238E27FC236}">
                <a16:creationId xmlns:a16="http://schemas.microsoft.com/office/drawing/2014/main" id="{0410AEB1-F8BC-4BEA-BBAE-D6121B5C54A6}"/>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2">
            <a:extLst>
              <a:ext uri="{FF2B5EF4-FFF2-40B4-BE49-F238E27FC236}">
                <a16:creationId xmlns:a16="http://schemas.microsoft.com/office/drawing/2014/main" id="{F6121CF3-D7A1-41F0-BADC-1F7E9C0B1C53}"/>
              </a:ext>
            </a:extLst>
          </p:cNvPr>
          <p:cNvSpPr>
            <a:spLocks noGrp="1" noChangeArrowheads="1"/>
          </p:cNvSpPr>
          <p:nvPr>
            <p:ph type="title"/>
          </p:nvPr>
        </p:nvSpPr>
        <p:spPr/>
        <p:txBody>
          <a:bodyPr/>
          <a:lstStyle/>
          <a:p>
            <a:r>
              <a:rPr lang="en-US" altLang="en-US" dirty="0"/>
              <a:t>EL Support Criteria</a:t>
            </a:r>
          </a:p>
        </p:txBody>
      </p:sp>
      <p:sp>
        <p:nvSpPr>
          <p:cNvPr id="51201" name="Rectangle 3">
            <a:extLst>
              <a:ext uri="{FF2B5EF4-FFF2-40B4-BE49-F238E27FC236}">
                <a16:creationId xmlns:a16="http://schemas.microsoft.com/office/drawing/2014/main" id="{C3C0EDBD-D423-4B88-B4CB-30E404C9C4AD}"/>
              </a:ext>
            </a:extLst>
          </p:cNvPr>
          <p:cNvSpPr>
            <a:spLocks noGrp="1" noChangeArrowheads="1"/>
          </p:cNvSpPr>
          <p:nvPr>
            <p:ph type="body" idx="1"/>
          </p:nvPr>
        </p:nvSpPr>
        <p:spPr>
          <a:xfrm>
            <a:off x="609600" y="1801813"/>
            <a:ext cx="7924800" cy="4446587"/>
          </a:xfrm>
        </p:spPr>
        <p:txBody>
          <a:bodyPr/>
          <a:lstStyle/>
          <a:p>
            <a:pPr marL="457200" indent="-457200">
              <a:buFont typeface="Wingdings" panose="05000000000000000000" pitchFamily="2" charset="2"/>
              <a:buAutoNum type="arabicParenBoth"/>
            </a:pPr>
            <a:r>
              <a:rPr lang="en-US" altLang="en-US" dirty="0"/>
              <a:t>Curriculum provides students with opportunities to orally process their ideas before they are expected to write.</a:t>
            </a:r>
          </a:p>
          <a:p>
            <a:pPr marL="457200" indent="-457200">
              <a:buFont typeface="Wingdings" panose="05000000000000000000" pitchFamily="2" charset="2"/>
              <a:buAutoNum type="arabicParenBoth"/>
            </a:pPr>
            <a:r>
              <a:rPr lang="en-US" altLang="en-US" dirty="0"/>
              <a:t>Curriculum offers supports to facilitate students’ developing sentences (e.g., sentence starters, linking words, and transitional phrases).</a:t>
            </a:r>
          </a:p>
          <a:p>
            <a:pPr marL="457200" indent="-457200">
              <a:buFont typeface="Wingdings" panose="05000000000000000000" pitchFamily="2" charset="2"/>
              <a:buAutoNum type="arabicParenBoth"/>
            </a:pPr>
            <a:r>
              <a:rPr lang="en-US" altLang="en-US" dirty="0"/>
              <a:t>Curriculum makes suggestions (or can be easily modified to suggest) that ELs use their home languages during the writing process. </a:t>
            </a:r>
          </a:p>
          <a:p>
            <a:pPr marL="457200" indent="-457200">
              <a:buFont typeface="Wingdings" panose="05000000000000000000" pitchFamily="2" charset="2"/>
              <a:buAutoNum type="arabicParenBoth"/>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35F9A4B-3EA1-47FE-AB7A-649BAD53711E}"/>
              </a:ext>
            </a:extLst>
          </p:cNvPr>
          <p:cNvSpPr>
            <a:spLocks noGrp="1" noChangeArrowheads="1"/>
          </p:cNvSpPr>
          <p:nvPr>
            <p:ph type="title"/>
          </p:nvPr>
        </p:nvSpPr>
        <p:spPr>
          <a:xfrm>
            <a:off x="1295400" y="304800"/>
            <a:ext cx="7315200" cy="914400"/>
          </a:xfrm>
        </p:spPr>
        <p:txBody>
          <a:bodyPr/>
          <a:lstStyle/>
          <a:p>
            <a:r>
              <a:rPr lang="en-US" altLang="en-US"/>
              <a:t>Rating for EL Supports </a:t>
            </a:r>
          </a:p>
        </p:txBody>
      </p:sp>
      <p:sp>
        <p:nvSpPr>
          <p:cNvPr id="2" name="Rectangle 1">
            <a:extLst>
              <a:ext uri="{FF2B5EF4-FFF2-40B4-BE49-F238E27FC236}">
                <a16:creationId xmlns:a16="http://schemas.microsoft.com/office/drawing/2014/main" id="{E0422B65-A880-4D4E-97FF-D0963B106C99}"/>
              </a:ext>
            </a:extLst>
          </p:cNvPr>
          <p:cNvSpPr/>
          <p:nvPr/>
        </p:nvSpPr>
        <p:spPr>
          <a:xfrm>
            <a:off x="609600" y="1524000"/>
            <a:ext cx="7620000" cy="4648200"/>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a:spcBef>
                <a:spcPts val="1200"/>
              </a:spcBef>
              <a:spcAft>
                <a:spcPts val="1200"/>
              </a:spcAft>
              <a:buFont typeface="Wingdings" pitchFamily="2" charset="2"/>
              <a:buNone/>
              <a:defRPr/>
            </a:pPr>
            <a:endParaRPr lang="en-US" dirty="0">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r>
              <a:rPr lang="en-US" b="0" i="1" dirty="0">
                <a:latin typeface="+mj-lt"/>
              </a:rPr>
              <a:t>(include starred Content Criteria #1 – #3 in your rating)</a:t>
            </a:r>
            <a:endParaRPr lang="en-US" b="0" dirty="0">
              <a:latin typeface="+mj-lt"/>
            </a:endParaRP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F0CFCE08-7EFA-888F-E991-165DB3F672BB}"/>
              </a:ext>
              <a:ext uri="{C183D7F6-B498-43B3-948B-1728B52AA6E4}">
                <adec:decorative xmlns:adec="http://schemas.microsoft.com/office/drawing/2017/decorative" val="1"/>
              </a:ext>
            </a:extLst>
          </p:cNvPr>
          <p:cNvCxnSpPr>
            <a:cxnSpLocks/>
          </p:cNvCxnSpPr>
          <p:nvPr/>
        </p:nvCxnSpPr>
        <p:spPr bwMode="auto">
          <a:xfrm>
            <a:off x="1905000" y="23622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4519B4EF-7C1F-4B94-BC6B-58CFA9F171E9}"/>
              </a:ext>
              <a:ext uri="{C183D7F6-B498-43B3-948B-1728B52AA6E4}">
                <adec:decorative xmlns:adec="http://schemas.microsoft.com/office/drawing/2017/decorative" val="1"/>
              </a:ext>
            </a:extLst>
          </p:cNvPr>
          <p:cNvCxnSpPr>
            <a:cxnSpLocks/>
          </p:cNvCxnSpPr>
          <p:nvPr/>
        </p:nvCxnSpPr>
        <p:spPr bwMode="auto">
          <a:xfrm>
            <a:off x="1828800" y="33528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A5BC86A3-58A8-81BC-0957-49AE09FF3FA7}"/>
              </a:ext>
              <a:ext uri="{C183D7F6-B498-43B3-948B-1728B52AA6E4}">
                <adec:decorative xmlns:adec="http://schemas.microsoft.com/office/drawing/2017/decorative" val="1"/>
              </a:ext>
            </a:extLst>
          </p:cNvPr>
          <p:cNvCxnSpPr>
            <a:cxnSpLocks/>
          </p:cNvCxnSpPr>
          <p:nvPr/>
        </p:nvCxnSpPr>
        <p:spPr bwMode="auto">
          <a:xfrm>
            <a:off x="19812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2">
            <a:extLst>
              <a:ext uri="{FF2B5EF4-FFF2-40B4-BE49-F238E27FC236}">
                <a16:creationId xmlns:a16="http://schemas.microsoft.com/office/drawing/2014/main" id="{C5BCB3E2-EE30-42FE-87D7-099AA176D2F7}"/>
              </a:ext>
            </a:extLst>
          </p:cNvPr>
          <p:cNvSpPr>
            <a:spLocks noGrp="1" noChangeArrowheads="1"/>
          </p:cNvSpPr>
          <p:nvPr>
            <p:ph type="title"/>
          </p:nvPr>
        </p:nvSpPr>
        <p:spPr/>
        <p:txBody>
          <a:bodyPr/>
          <a:lstStyle/>
          <a:p>
            <a:r>
              <a:rPr lang="en-US" altLang="en-US" dirty="0"/>
              <a:t>Breakout #2: 20 minutes</a:t>
            </a:r>
          </a:p>
        </p:txBody>
      </p:sp>
      <p:sp>
        <p:nvSpPr>
          <p:cNvPr id="43009" name="Rectangle 3">
            <a:extLst>
              <a:ext uri="{FF2B5EF4-FFF2-40B4-BE49-F238E27FC236}">
                <a16:creationId xmlns:a16="http://schemas.microsoft.com/office/drawing/2014/main" id="{5CF8849E-3AF8-4A7B-B77E-57956C95281E}"/>
              </a:ext>
            </a:extLst>
          </p:cNvPr>
          <p:cNvSpPr>
            <a:spLocks noGrp="1" noChangeArrowheads="1"/>
          </p:cNvSpPr>
          <p:nvPr>
            <p:ph type="body" idx="1"/>
          </p:nvPr>
        </p:nvSpPr>
        <p:spPr/>
        <p:txBody>
          <a:bodyPr/>
          <a:lstStyle/>
          <a:p>
            <a:pPr>
              <a:spcBef>
                <a:spcPts val="1375"/>
              </a:spcBef>
              <a:defRPr/>
            </a:pPr>
            <a:r>
              <a:rPr lang="en-US" altLang="en-US" dirty="0"/>
              <a:t>Discuss with your team and determine whether there is sufficient evidence in the curriculum for each EL support criterion.</a:t>
            </a:r>
          </a:p>
          <a:p>
            <a:pPr>
              <a:spcBef>
                <a:spcPts val="1375"/>
              </a:spcBef>
              <a:defRPr/>
            </a:pPr>
            <a:r>
              <a:rPr lang="en-US" altLang="en-US" dirty="0"/>
              <a:t>Check those for which you found evidence and determine the “weight” of the missing supports or parts of supports. </a:t>
            </a:r>
          </a:p>
          <a:p>
            <a:pPr>
              <a:spcBef>
                <a:spcPts val="1375"/>
              </a:spcBef>
              <a:defRPr/>
            </a:pPr>
            <a:r>
              <a:rPr lang="en-US" altLang="en-US" dirty="0"/>
              <a:t>Make notes about your findings.</a:t>
            </a:r>
          </a:p>
          <a:p>
            <a:pPr>
              <a:spcBef>
                <a:spcPts val="1375"/>
              </a:spcBef>
              <a:defRPr/>
            </a:pPr>
            <a:r>
              <a:rPr lang="en-US" altLang="en-US" dirty="0"/>
              <a:t>Together, work to give an overall rating for the dimension’s EL supports. (Include the asterisked content criteria.)</a:t>
            </a:r>
          </a:p>
          <a:p>
            <a:pPr>
              <a:spcBef>
                <a:spcPts val="1375"/>
              </a:spcBef>
              <a:defRPr/>
            </a:pPr>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pPr marL="0" indent="0">
              <a:spcBef>
                <a:spcPts val="1375"/>
              </a:spcBef>
              <a:buFont typeface="Wingdings" panose="05000000000000000000" pitchFamily="2" charset="2"/>
              <a:buNone/>
              <a:defRPr/>
            </a:pPr>
            <a:endParaRPr lang="en-US" altLang="en-US" dirty="0"/>
          </a:p>
        </p:txBody>
      </p:sp>
      <p:pic>
        <p:nvPicPr>
          <p:cNvPr id="55300" name="Graphic 3" descr="Customer review">
            <a:extLst>
              <a:ext uri="{FF2B5EF4-FFF2-40B4-BE49-F238E27FC236}">
                <a16:creationId xmlns:a16="http://schemas.microsoft.com/office/drawing/2014/main" id="{482E0398-74F0-46FF-952E-18FCC8FBF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2">
            <a:extLst>
              <a:ext uri="{FF2B5EF4-FFF2-40B4-BE49-F238E27FC236}">
                <a16:creationId xmlns:a16="http://schemas.microsoft.com/office/drawing/2014/main" id="{CFFF5E55-490B-4DDF-841F-AB99CB8B520C}"/>
              </a:ext>
            </a:extLst>
          </p:cNvPr>
          <p:cNvSpPr>
            <a:spLocks noGrp="1" noChangeArrowheads="1"/>
          </p:cNvSpPr>
          <p:nvPr>
            <p:ph type="title"/>
          </p:nvPr>
        </p:nvSpPr>
        <p:spPr/>
        <p:txBody>
          <a:bodyPr/>
          <a:lstStyle/>
          <a:p>
            <a:r>
              <a:rPr lang="en-US" altLang="en-US" dirty="0"/>
              <a:t>Breakout Materials</a:t>
            </a:r>
          </a:p>
        </p:txBody>
      </p:sp>
      <p:sp>
        <p:nvSpPr>
          <p:cNvPr id="8193" name="Rectangle 3">
            <a:extLst>
              <a:ext uri="{FF2B5EF4-FFF2-40B4-BE49-F238E27FC236}">
                <a16:creationId xmlns:a16="http://schemas.microsoft.com/office/drawing/2014/main" id="{7761AD57-3BF7-4CC2-BC47-A69D65EAF2E9}"/>
              </a:ext>
            </a:extLst>
          </p:cNvPr>
          <p:cNvSpPr>
            <a:spLocks noGrp="1" noChangeArrowheads="1"/>
          </p:cNvSpPr>
          <p:nvPr>
            <p:ph type="body" idx="1"/>
          </p:nvPr>
        </p:nvSpPr>
        <p:spPr/>
        <p:txBody>
          <a:bodyPr/>
          <a:lstStyle/>
          <a:p>
            <a:pPr>
              <a:defRPr/>
            </a:pPr>
            <a:r>
              <a:rPr lang="en-US" altLang="en-US" dirty="0"/>
              <a:t>Your copy of the Participant Workbook (p. 14)</a:t>
            </a:r>
          </a:p>
          <a:p>
            <a:pPr>
              <a:defRPr/>
            </a:pPr>
            <a:r>
              <a:rPr lang="en-US" dirty="0"/>
              <a:t>Curriculum: EL Education </a:t>
            </a:r>
          </a:p>
          <a:p>
            <a:pPr>
              <a:defRPr/>
            </a:pPr>
            <a:r>
              <a:rPr lang="en-US" dirty="0"/>
              <a:t>Resources (EL Supports):</a:t>
            </a:r>
          </a:p>
          <a:p>
            <a:pPr lvl="1">
              <a:defRPr/>
            </a:pPr>
            <a:r>
              <a:rPr lang="en-US" sz="2200" dirty="0"/>
              <a:t>Teacher Guide</a:t>
            </a:r>
          </a:p>
          <a:p>
            <a:pPr lvl="1">
              <a:defRPr/>
            </a:pPr>
            <a:r>
              <a:rPr lang="en-US" sz="2200" dirty="0"/>
              <a:t>Teacher Supporting Materials</a:t>
            </a:r>
          </a:p>
          <a:p>
            <a:pPr marL="0" indent="0">
              <a:buFont typeface="Wingdings" panose="05000000000000000000" pitchFamily="2" charset="2"/>
              <a:buNone/>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4">
            <a:extLst>
              <a:ext uri="{FF2B5EF4-FFF2-40B4-BE49-F238E27FC236}">
                <a16:creationId xmlns:a16="http://schemas.microsoft.com/office/drawing/2014/main" id="{7C229525-79E3-431B-A257-A8312958A210}"/>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E72FA7E-0E64-4396-9044-6E353B0417AA}"/>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7F8A9368-5303-4328-8AA1-DE18A5E596A1}"/>
              </a:ext>
            </a:extLst>
          </p:cNvPr>
          <p:cNvSpPr>
            <a:spLocks noGrp="1"/>
          </p:cNvSpPr>
          <p:nvPr>
            <p:ph idx="1"/>
          </p:nvPr>
        </p:nvSpPr>
        <p:spPr>
          <a:xfrm>
            <a:off x="381000" y="1600200"/>
            <a:ext cx="86106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overall rating for </a:t>
            </a:r>
            <a:r>
              <a:rPr lang="en-US" b="1" dirty="0"/>
              <a:t>Dimension 5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EL supports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61443" name="Picture 3">
            <a:extLst>
              <a:ext uri="{FF2B5EF4-FFF2-40B4-BE49-F238E27FC236}">
                <a16:creationId xmlns:a16="http://schemas.microsoft.com/office/drawing/2014/main" id="{6A8464A9-70E4-4C2B-9C87-DAB04A644F3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5C398E1C-9C09-4615-98BB-FABF010EE3B7}"/>
              </a:ext>
              <a:ext uri="{C183D7F6-B498-43B3-948B-1728B52AA6E4}">
                <adec:decorative xmlns:adec="http://schemas.microsoft.com/office/drawing/2017/decorative" val="1"/>
              </a:ext>
            </a:extLst>
          </p:cNvPr>
          <p:cNvCxnSpPr>
            <a:cxnSpLocks/>
          </p:cNvCxnSpPr>
          <p:nvPr/>
        </p:nvCxnSpPr>
        <p:spPr bwMode="auto">
          <a:xfrm>
            <a:off x="2355850" y="2971800"/>
            <a:ext cx="1371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8B04161B-BB8C-4CFF-9063-712D40BFDE6B}"/>
              </a:ext>
              <a:ext uri="{C183D7F6-B498-43B3-948B-1728B52AA6E4}">
                <adec:decorative xmlns:adec="http://schemas.microsoft.com/office/drawing/2017/decorative" val="1"/>
              </a:ext>
            </a:extLst>
          </p:cNvPr>
          <p:cNvCxnSpPr>
            <a:cxnSpLocks/>
          </p:cNvCxnSpPr>
          <p:nvPr/>
        </p:nvCxnSpPr>
        <p:spPr bwMode="auto">
          <a:xfrm>
            <a:off x="2355850" y="38862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B4609EA0-0CC9-4EA9-BE2D-D12B6E8DEC49}"/>
              </a:ext>
              <a:ext uri="{C183D7F6-B498-43B3-948B-1728B52AA6E4}">
                <adec:decorative xmlns:adec="http://schemas.microsoft.com/office/drawing/2017/decorative" val="1"/>
              </a:ext>
            </a:extLst>
          </p:cNvPr>
          <p:cNvCxnSpPr>
            <a:cxnSpLocks/>
          </p:cNvCxnSpPr>
          <p:nvPr/>
        </p:nvCxnSpPr>
        <p:spPr bwMode="auto">
          <a:xfrm>
            <a:off x="2495550" y="44196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9">
            <a:extLst>
              <a:ext uri="{FF2B5EF4-FFF2-40B4-BE49-F238E27FC236}">
                <a16:creationId xmlns:a16="http://schemas.microsoft.com/office/drawing/2014/main" id="{D35CBB86-47C9-4BAF-8D70-BF40BB91C377}"/>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F62D789A-E087-4FE9-B791-2CC5F32A045F}"/>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3491" name="Picture 5">
            <a:extLst>
              <a:ext uri="{FF2B5EF4-FFF2-40B4-BE49-F238E27FC236}">
                <a16:creationId xmlns:a16="http://schemas.microsoft.com/office/drawing/2014/main" id="{9BF88F82-F031-485A-8CB1-EA09785905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9">
            <a:extLst>
              <a:ext uri="{FF2B5EF4-FFF2-40B4-BE49-F238E27FC236}">
                <a16:creationId xmlns:a16="http://schemas.microsoft.com/office/drawing/2014/main" id="{64ACF259-989C-428B-911E-F1AEA50A2B90}"/>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8D6341D9-ADC0-492C-88B2-72E46C08F288}"/>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EL support criteria</a:t>
            </a:r>
            <a:r>
              <a:rPr lang="en-US" altLang="en-US" sz="2200" i="1" dirty="0"/>
              <a:t>.</a:t>
            </a:r>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5539" name="Picture 2">
            <a:extLst>
              <a:ext uri="{FF2B5EF4-FFF2-40B4-BE49-F238E27FC236}">
                <a16:creationId xmlns:a16="http://schemas.microsoft.com/office/drawing/2014/main" id="{2924CF2D-1524-44DE-B80A-44EF0886690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2">
            <a:extLst>
              <a:ext uri="{FF2B5EF4-FFF2-40B4-BE49-F238E27FC236}">
                <a16:creationId xmlns:a16="http://schemas.microsoft.com/office/drawing/2014/main" id="{EDDFE6AF-4B5A-4168-B4BC-14402183F6A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1148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9">
            <a:extLst>
              <a:ext uri="{FF2B5EF4-FFF2-40B4-BE49-F238E27FC236}">
                <a16:creationId xmlns:a16="http://schemas.microsoft.com/office/drawing/2014/main" id="{98B5DD94-4F41-42EA-BABF-B9DCCD16585E}"/>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DB55DF43-7005-4038-A503-1F6FFFCF4DB6}"/>
              </a:ext>
            </a:extLst>
          </p:cNvPr>
          <p:cNvSpPr>
            <a:spLocks noGrp="1" noChangeArrowheads="1"/>
          </p:cNvSpPr>
          <p:nvPr>
            <p:ph idx="1"/>
          </p:nvPr>
        </p:nvSpPr>
        <p:spPr>
          <a:xfrm>
            <a:off x="609600" y="1600200"/>
            <a:ext cx="7391400"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a sentence or two:</a:t>
            </a:r>
          </a:p>
          <a:p>
            <a:pPr marL="742950" lvl="1" indent="-39687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better understand) regarding the importance of evidence-based writing?</a:t>
            </a: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sz="2200"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67587" name="Picture 2">
            <a:extLst>
              <a:ext uri="{FF2B5EF4-FFF2-40B4-BE49-F238E27FC236}">
                <a16:creationId xmlns:a16="http://schemas.microsoft.com/office/drawing/2014/main" id="{094AC368-F71B-4AED-A055-7F61484A75E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4">
            <a:extLst>
              <a:ext uri="{FF2B5EF4-FFF2-40B4-BE49-F238E27FC236}">
                <a16:creationId xmlns:a16="http://schemas.microsoft.com/office/drawing/2014/main" id="{D6BA1708-13ED-4A65-83F1-EF12E26D3A56}"/>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Overall Rating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784C053D-60D2-4EA2-807A-59D0102794FE}"/>
              </a:ext>
            </a:extLst>
          </p:cNvPr>
          <p:cNvSpPr>
            <a:spLocks noGrp="1" noChangeArrowheads="1"/>
          </p:cNvSpPr>
          <p:nvPr>
            <p:ph type="title"/>
          </p:nvPr>
        </p:nvSpPr>
        <p:spPr/>
        <p:txBody>
          <a:bodyPr/>
          <a:lstStyle/>
          <a:p>
            <a:r>
              <a:rPr lang="en-US" altLang="en-US" dirty="0"/>
              <a:t>Example Overall Rating for Model Curriculum</a:t>
            </a:r>
          </a:p>
        </p:txBody>
      </p:sp>
      <p:pic>
        <p:nvPicPr>
          <p:cNvPr id="71683" name="Picture 3" descr="Table">
            <a:extLst>
              <a:ext uri="{FF2B5EF4-FFF2-40B4-BE49-F238E27FC236}">
                <a16:creationId xmlns:a16="http://schemas.microsoft.com/office/drawing/2014/main" id="{8E6782D3-A459-400C-A35B-2939F932C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1936750"/>
            <a:ext cx="86360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B4559128-8AE9-4890-89EB-794F8E5B705B}"/>
              </a:ext>
            </a:extLst>
          </p:cNvPr>
          <p:cNvSpPr>
            <a:spLocks noGrp="1" noChangeArrowheads="1"/>
          </p:cNvSpPr>
          <p:nvPr>
            <p:ph type="title"/>
          </p:nvPr>
        </p:nvSpPr>
        <p:spPr/>
        <p:txBody>
          <a:bodyPr/>
          <a:lstStyle/>
          <a:p>
            <a:r>
              <a:rPr lang="en-US" altLang="en-US"/>
              <a:t>Summary Comments for Model Curriculum</a:t>
            </a:r>
          </a:p>
        </p:txBody>
      </p:sp>
      <p:sp>
        <p:nvSpPr>
          <p:cNvPr id="73730" name="Content Placeholder 2">
            <a:extLst>
              <a:ext uri="{FF2B5EF4-FFF2-40B4-BE49-F238E27FC236}">
                <a16:creationId xmlns:a16="http://schemas.microsoft.com/office/drawing/2014/main" id="{AC1ABF0B-BCD6-4FA8-A728-C7BE6322011E}"/>
              </a:ext>
            </a:extLst>
          </p:cNvPr>
          <p:cNvSpPr>
            <a:spLocks noGrp="1" noChangeArrowheads="1"/>
          </p:cNvSpPr>
          <p:nvPr>
            <p:ph idx="1"/>
          </p:nvPr>
        </p:nvSpPr>
        <p:spPr>
          <a:xfrm>
            <a:off x="457200" y="1447800"/>
            <a:ext cx="8382000" cy="4800600"/>
          </a:xfrm>
        </p:spPr>
        <p:txBody>
          <a:bodyPr/>
          <a:lstStyle/>
          <a:p>
            <a:pPr marL="0" indent="0">
              <a:spcBef>
                <a:spcPct val="0"/>
              </a:spcBef>
              <a:buFont typeface="Wingdings" panose="05000000000000000000" pitchFamily="2" charset="2"/>
              <a:buNone/>
            </a:pPr>
            <a:r>
              <a:rPr lang="en-US" altLang="en-US" sz="2000" i="1" dirty="0">
                <a:solidFill>
                  <a:srgbClr val="4472C4"/>
                </a:solidFill>
                <a:cs typeface="Arial" panose="020B0604020202020204" pitchFamily="34" charset="0"/>
              </a:rPr>
              <a:t>The content criteria are solidly addressed in this curriculum. It is particularly strong in maintaining focus on research-based practices that follow the shifts to promote strong attainment of CCR reading and writing practices. There is a consistent emphasis on building understanding collectively. The materials support frequent discussion and discourse between members of the class and between instructor and students. </a:t>
            </a:r>
          </a:p>
          <a:p>
            <a:pPr marL="0" indent="0">
              <a:spcBef>
                <a:spcPct val="0"/>
              </a:spcBef>
              <a:buFont typeface="Wingdings" panose="05000000000000000000" pitchFamily="2" charset="2"/>
              <a:buNone/>
            </a:pPr>
            <a:endParaRPr lang="en-US" altLang="en-US" sz="2000" i="1" dirty="0">
              <a:cs typeface="Arial" panose="020B0604020202020204" pitchFamily="34" charset="0"/>
            </a:endParaRPr>
          </a:p>
          <a:p>
            <a:pPr marL="0" indent="0">
              <a:spcBef>
                <a:spcPct val="0"/>
              </a:spcBef>
              <a:buFont typeface="Wingdings" panose="05000000000000000000" pitchFamily="2" charset="2"/>
              <a:buNone/>
            </a:pPr>
            <a:r>
              <a:rPr lang="en-US" altLang="en-US" sz="2000" i="1" dirty="0">
                <a:solidFill>
                  <a:srgbClr val="4472C4"/>
                </a:solidFill>
                <a:cs typeface="Arial" panose="020B0604020202020204" pitchFamily="34" charset="0"/>
              </a:rPr>
              <a:t>There are a few areas where English learners could be better supported. A few simple modifications or notes to the teacher could result in better alignment for most of the missing components of the criteria.</a:t>
            </a:r>
            <a:endParaRPr lang="en-US" altLang="en-US" sz="2000" i="1" dirty="0">
              <a:cs typeface="Arial" panose="020B0604020202020204" pitchFamily="34" charset="0"/>
            </a:endParaRPr>
          </a:p>
          <a:p>
            <a:pPr marL="0" indent="0">
              <a:spcBef>
                <a:spcPct val="0"/>
              </a:spcBef>
              <a:buFont typeface="Wingdings" panose="05000000000000000000" pitchFamily="2" charset="2"/>
              <a:buNone/>
            </a:pPr>
            <a:r>
              <a:rPr lang="en-US" altLang="en-US" sz="2000" i="1" dirty="0">
                <a:solidFill>
                  <a:srgbClr val="4472C4"/>
                </a:solidFill>
                <a:cs typeface="Arial" panose="020B0604020202020204" pitchFamily="34" charset="0"/>
              </a:rPr>
              <a:t> </a:t>
            </a:r>
            <a:endParaRPr lang="en-US" altLang="en-US" sz="2000" i="1" dirty="0">
              <a:cs typeface="Arial" panose="020B0604020202020204" pitchFamily="34" charset="0"/>
            </a:endParaRPr>
          </a:p>
          <a:p>
            <a:pPr marL="0" indent="0">
              <a:spcBef>
                <a:spcPct val="0"/>
              </a:spcBef>
              <a:buFont typeface="Wingdings" panose="05000000000000000000" pitchFamily="2" charset="2"/>
              <a:buNone/>
            </a:pPr>
            <a:r>
              <a:rPr lang="en-US" altLang="en-US" sz="2000" i="1" dirty="0">
                <a:solidFill>
                  <a:srgbClr val="4472C4"/>
                </a:solidFill>
                <a:cs typeface="Arial" panose="020B0604020202020204" pitchFamily="34" charset="0"/>
              </a:rPr>
              <a:t>There are some places where considerations of adult learners may require some adjustments in tone or how an activity is structured. These adaptations are worthwhile investments given the underlying strength of the materials.  </a:t>
            </a:r>
            <a:endParaRPr lang="en-US" altLang="en-US" sz="2000" i="1" dirty="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9CB5ACEA-BC7F-49F4-BBB0-82EF042398C3}"/>
              </a:ext>
            </a:extLst>
          </p:cNvPr>
          <p:cNvSpPr>
            <a:spLocks noGrp="1" noChangeArrowheads="1"/>
          </p:cNvSpPr>
          <p:nvPr>
            <p:ph type="title"/>
          </p:nvPr>
        </p:nvSpPr>
        <p:spPr>
          <a:xfrm>
            <a:off x="1295400" y="304800"/>
            <a:ext cx="7467600" cy="914400"/>
          </a:xfrm>
        </p:spPr>
        <p:txBody>
          <a:bodyPr/>
          <a:lstStyle/>
          <a:p>
            <a:r>
              <a:rPr lang="en-US" altLang="en-US"/>
              <a:t>Sustaining Your Curriculum Review Efforts</a:t>
            </a:r>
          </a:p>
        </p:txBody>
      </p:sp>
      <p:sp>
        <p:nvSpPr>
          <p:cNvPr id="3" name="Content Placeholder 2">
            <a:extLst>
              <a:ext uri="{FF2B5EF4-FFF2-40B4-BE49-F238E27FC236}">
                <a16:creationId xmlns:a16="http://schemas.microsoft.com/office/drawing/2014/main" id="{874A91F7-C9B6-4BE2-BC7C-9A93ED4C7BBD}"/>
              </a:ext>
            </a:extLst>
          </p:cNvPr>
          <p:cNvSpPr>
            <a:spLocks noGrp="1"/>
          </p:cNvSpPr>
          <p:nvPr>
            <p:ph idx="1"/>
          </p:nvPr>
        </p:nvSpPr>
        <p:spPr>
          <a:xfrm>
            <a:off x="609600" y="1752600"/>
            <a:ext cx="7924800" cy="4495800"/>
          </a:xfrm>
        </p:spPr>
        <p:txBody>
          <a:bodyPr/>
          <a:lstStyle/>
          <a:p>
            <a:pPr>
              <a:defRPr/>
            </a:pPr>
            <a:r>
              <a:rPr lang="en-US" dirty="0"/>
              <a:t>These resources are designed to help you expand the decision-making capacity of educators across your state. It will help them to become skilled at making judgments about the quality of curricula in use. </a:t>
            </a:r>
          </a:p>
          <a:p>
            <a:pPr marL="0" indent="0">
              <a:buFont typeface="Wingdings" panose="05000000000000000000" pitchFamily="2" charset="2"/>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FB5234CE-090F-46FB-A298-D8D2B6DC5647}"/>
              </a:ext>
            </a:extLst>
          </p:cNvPr>
          <p:cNvSpPr>
            <a:spLocks noGrp="1" noChangeArrowheads="1"/>
          </p:cNvSpPr>
          <p:nvPr>
            <p:ph type="title"/>
          </p:nvPr>
        </p:nvSpPr>
        <p:spPr>
          <a:xfrm>
            <a:off x="1295400" y="304800"/>
            <a:ext cx="7467600" cy="914400"/>
          </a:xfrm>
        </p:spPr>
        <p:txBody>
          <a:bodyPr/>
          <a:lstStyle/>
          <a:p>
            <a:r>
              <a:rPr lang="en-US" altLang="en-US" dirty="0"/>
              <a:t>Sustaining Your Curriculum Review Efforts, cont’d.</a:t>
            </a:r>
          </a:p>
        </p:txBody>
      </p:sp>
      <p:sp>
        <p:nvSpPr>
          <p:cNvPr id="77826" name="Content Placeholder 2">
            <a:extLst>
              <a:ext uri="{FF2B5EF4-FFF2-40B4-BE49-F238E27FC236}">
                <a16:creationId xmlns:a16="http://schemas.microsoft.com/office/drawing/2014/main" id="{9DA44044-DCB6-4D72-9715-CC08888C2B7E}"/>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pPr>
            <a:r>
              <a:rPr lang="en-US" altLang="en-US" dirty="0"/>
              <a:t>You will be able to use the curriculum training and resources to:</a:t>
            </a:r>
          </a:p>
          <a:p>
            <a:pPr marL="347663" lvl="1" indent="-227013">
              <a:spcBef>
                <a:spcPts val="1200"/>
              </a:spcBef>
              <a:spcAft>
                <a:spcPts val="600"/>
              </a:spcAft>
            </a:pPr>
            <a:r>
              <a:rPr lang="en-US" altLang="en-US" sz="2200" dirty="0">
                <a:cs typeface="MS PGothic" panose="020B0600070205080204" pitchFamily="34" charset="-128"/>
              </a:rPr>
              <a:t>Analyze the degree of alignment of curricula in use in your programs;</a:t>
            </a:r>
          </a:p>
          <a:p>
            <a:pPr marL="347663" lvl="1" indent="-227013">
              <a:spcBef>
                <a:spcPts val="1200"/>
              </a:spcBef>
              <a:spcAft>
                <a:spcPts val="600"/>
              </a:spcAft>
            </a:pPr>
            <a:r>
              <a:rPr lang="en-US" altLang="en-US" sz="2200" dirty="0">
                <a:cs typeface="MS PGothic" panose="020B0600070205080204" pitchFamily="34" charset="-128"/>
              </a:rPr>
              <a:t>Assist programs in recognizing when they should replace current curricula for better-aligned products;</a:t>
            </a:r>
          </a:p>
          <a:p>
            <a:pPr marL="347663" lvl="1" indent="-227013">
              <a:spcBef>
                <a:spcPts val="1200"/>
              </a:spcBef>
              <a:spcAft>
                <a:spcPts val="600"/>
              </a:spcAft>
            </a:pPr>
            <a:r>
              <a:rPr lang="en-US" altLang="en-US" sz="2200" dirty="0">
                <a:cs typeface="MS PGothic" panose="020B0600070205080204" pitchFamily="34" charset="-128"/>
              </a:rPr>
              <a:t>Create a thoughtful plan to modify or combine existing resources to fill any gaps found in existing curricula; and</a:t>
            </a:r>
          </a:p>
          <a:p>
            <a:pPr marL="347663" lvl="1" indent="-227013">
              <a:spcBef>
                <a:spcPts val="1200"/>
              </a:spcBef>
              <a:spcAft>
                <a:spcPts val="600"/>
              </a:spcAft>
            </a:pPr>
            <a:r>
              <a:rPr lang="en-US" altLang="en-US" sz="2200" dirty="0">
                <a:cs typeface="MS PGothic" panose="020B0600070205080204" pitchFamily="34" charset="-128"/>
              </a:rPr>
              <a:t>Make purchasing decisions about prospective curricula. </a:t>
            </a:r>
          </a:p>
          <a:p>
            <a:pPr marL="0" indent="0">
              <a:buFont typeface="Wingdings" panose="05000000000000000000" pitchFamily="2" charset="2"/>
              <a:buNone/>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a:extLst>
              <a:ext uri="{FF2B5EF4-FFF2-40B4-BE49-F238E27FC236}">
                <a16:creationId xmlns:a16="http://schemas.microsoft.com/office/drawing/2014/main" id="{51266E44-EFFD-4A59-ABD8-A85C56589C8F}"/>
              </a:ext>
            </a:extLst>
          </p:cNvPr>
          <p:cNvSpPr>
            <a:spLocks noGrp="1" noChangeArrowheads="1"/>
          </p:cNvSpPr>
          <p:nvPr>
            <p:ph type="title"/>
          </p:nvPr>
        </p:nvSpPr>
        <p:spPr>
          <a:xfrm>
            <a:off x="990600" y="3200400"/>
            <a:ext cx="7086600" cy="20574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2">
            <a:extLst>
              <a:ext uri="{FF2B5EF4-FFF2-40B4-BE49-F238E27FC236}">
                <a16:creationId xmlns:a16="http://schemas.microsoft.com/office/drawing/2014/main" id="{FC0DBBB8-F27A-4C98-9D80-4F07238C90B1}"/>
              </a:ext>
            </a:extLst>
          </p:cNvPr>
          <p:cNvSpPr>
            <a:spLocks noGrp="1" noChangeArrowheads="1"/>
          </p:cNvSpPr>
          <p:nvPr>
            <p:ph type="title"/>
          </p:nvPr>
        </p:nvSpPr>
        <p:spPr/>
        <p:txBody>
          <a:bodyPr/>
          <a:lstStyle/>
          <a:p>
            <a:r>
              <a:rPr lang="en-US" altLang="en-US" dirty="0"/>
              <a:t>Let’s Hear From You!</a:t>
            </a:r>
          </a:p>
        </p:txBody>
      </p:sp>
      <p:sp>
        <p:nvSpPr>
          <p:cNvPr id="14337" name="Rectangle 3">
            <a:extLst>
              <a:ext uri="{FF2B5EF4-FFF2-40B4-BE49-F238E27FC236}">
                <a16:creationId xmlns:a16="http://schemas.microsoft.com/office/drawing/2014/main" id="{BDE56E5F-6361-4FCC-99A3-F2814866399E}"/>
              </a:ext>
            </a:extLst>
          </p:cNvPr>
          <p:cNvSpPr>
            <a:spLocks noGrp="1" noChangeArrowheads="1"/>
          </p:cNvSpPr>
          <p:nvPr>
            <p:ph type="body" idx="1"/>
          </p:nvPr>
        </p:nvSpPr>
        <p:spPr/>
        <p:txBody>
          <a:bodyPr/>
          <a:lstStyle/>
          <a:p>
            <a:pPr>
              <a:spcBef>
                <a:spcPts val="1200"/>
              </a:spcBef>
              <a:spcAft>
                <a:spcPts val="1200"/>
              </a:spcAft>
            </a:pPr>
            <a:r>
              <a:rPr lang="en-US" altLang="en-US" dirty="0"/>
              <a:t>In the group chat, share your answer to the question:</a:t>
            </a:r>
          </a:p>
          <a:p>
            <a:pPr marL="914400" lvl="1" indent="-457200">
              <a:spcBef>
                <a:spcPts val="1200"/>
              </a:spcBef>
              <a:spcAft>
                <a:spcPts val="1200"/>
              </a:spcAft>
              <a:buClr>
                <a:srgbClr val="FF0000"/>
              </a:buClr>
              <a:buFont typeface="Wingdings" panose="05000000000000000000" pitchFamily="2" charset="2"/>
              <a:buChar char="Ø"/>
            </a:pPr>
            <a:r>
              <a:rPr lang="en-US" altLang="en-US" sz="2200" i="1" dirty="0">
                <a:cs typeface="MS PGothic" panose="020B0600070205080204" pitchFamily="34" charset="-128"/>
              </a:rPr>
              <a:t>CHAT: Thus far, have you found ample EL supports in the curriculum you’re reviewing?</a:t>
            </a:r>
          </a:p>
        </p:txBody>
      </p:sp>
      <p:pic>
        <p:nvPicPr>
          <p:cNvPr id="14340" name="Picture 2">
            <a:extLst>
              <a:ext uri="{FF2B5EF4-FFF2-40B4-BE49-F238E27FC236}">
                <a16:creationId xmlns:a16="http://schemas.microsoft.com/office/drawing/2014/main" id="{4057FA54-6AD3-45C3-9829-F4BC5ECF802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152400"/>
            <a:ext cx="1231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2">
            <a:extLst>
              <a:ext uri="{FF2B5EF4-FFF2-40B4-BE49-F238E27FC236}">
                <a16:creationId xmlns:a16="http://schemas.microsoft.com/office/drawing/2014/main" id="{A9DE18F9-1840-40C1-8384-08DF8444CE24}"/>
              </a:ext>
            </a:extLst>
          </p:cNvPr>
          <p:cNvSpPr>
            <a:spLocks noGrp="1" noChangeArrowheads="1"/>
          </p:cNvSpPr>
          <p:nvPr>
            <p:ph type="title"/>
          </p:nvPr>
        </p:nvSpPr>
        <p:spPr/>
        <p:txBody>
          <a:bodyPr/>
          <a:lstStyle/>
          <a:p>
            <a:r>
              <a:rPr lang="en-US" altLang="en-US" dirty="0"/>
              <a:t>Agenda</a:t>
            </a:r>
          </a:p>
        </p:txBody>
      </p:sp>
      <p:sp>
        <p:nvSpPr>
          <p:cNvPr id="16385" name="Rectangle 3">
            <a:extLst>
              <a:ext uri="{FF2B5EF4-FFF2-40B4-BE49-F238E27FC236}">
                <a16:creationId xmlns:a16="http://schemas.microsoft.com/office/drawing/2014/main" id="{0EB06364-2399-4073-95EF-0626637885F0}"/>
              </a:ext>
            </a:extLst>
          </p:cNvPr>
          <p:cNvSpPr>
            <a:spLocks noGrp="1" noChangeArrowheads="1"/>
          </p:cNvSpPr>
          <p:nvPr>
            <p:ph type="body" idx="1"/>
          </p:nvPr>
        </p:nvSpPr>
        <p:spPr>
          <a:xfrm>
            <a:off x="609600" y="1447800"/>
            <a:ext cx="7924800" cy="4572000"/>
          </a:xfrm>
        </p:spPr>
        <p:txBody>
          <a:bodyPr/>
          <a:lstStyle/>
          <a:p>
            <a:pPr>
              <a:spcBef>
                <a:spcPts val="1375"/>
              </a:spcBef>
            </a:pPr>
            <a:r>
              <a:rPr lang="en-US" altLang="en-US" dirty="0"/>
              <a:t>Overview of Dimension 5 and its research base</a:t>
            </a:r>
          </a:p>
          <a:p>
            <a:pPr>
              <a:spcBef>
                <a:spcPts val="1375"/>
              </a:spcBef>
            </a:pPr>
            <a:r>
              <a:rPr lang="en-US" altLang="en-US" dirty="0"/>
              <a:t>Introduction to the content criteria for Dimension 5</a:t>
            </a:r>
          </a:p>
          <a:p>
            <a:pPr>
              <a:spcBef>
                <a:spcPts val="1375"/>
              </a:spcBef>
            </a:pPr>
            <a:r>
              <a:rPr lang="en-US" altLang="en-US" dirty="0"/>
              <a:t>Breakout work session #1 with your team</a:t>
            </a:r>
          </a:p>
          <a:p>
            <a:pPr>
              <a:spcBef>
                <a:spcPts val="1375"/>
              </a:spcBef>
            </a:pPr>
            <a:r>
              <a:rPr lang="en-US" altLang="en-US" dirty="0"/>
              <a:t>Review of substantiations and rating of content criteria in the Example Workbook</a:t>
            </a:r>
          </a:p>
          <a:p>
            <a:pPr>
              <a:spcBef>
                <a:spcPts val="1375"/>
              </a:spcBef>
            </a:pPr>
            <a:r>
              <a:rPr lang="en-US" altLang="en-US" dirty="0"/>
              <a:t>Introduction to the English learner (EL) support criteria for Dimension 5</a:t>
            </a:r>
          </a:p>
          <a:p>
            <a:pPr>
              <a:spcBef>
                <a:spcPts val="1375"/>
              </a:spcBef>
            </a:pPr>
            <a:r>
              <a:rPr lang="en-US" altLang="en-US" dirty="0"/>
              <a:t>Breakout work session #2 with your team</a:t>
            </a:r>
          </a:p>
          <a:p>
            <a:pPr>
              <a:spcBef>
                <a:spcPts val="1375"/>
              </a:spcBef>
            </a:pPr>
            <a:r>
              <a:rPr lang="en-US" altLang="en-US" dirty="0"/>
              <a:t>Review of substantiations and ratings of EL supports in the Example Workbook</a:t>
            </a:r>
          </a:p>
          <a:p>
            <a:pPr>
              <a:spcBef>
                <a:spcPts val="1375"/>
              </a:spcBef>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D058B56-7530-44B0-A257-8F4A1CDA258E}"/>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8628CA2A-D581-431D-AE5E-0CC674231C08}"/>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7601D4B3-2CBE-41E9-8BBB-26A0653DF8A5}"/>
              </a:ext>
            </a:extLst>
          </p:cNvPr>
          <p:cNvSpPr>
            <a:spLocks noGrp="1" noChangeArrowheads="1"/>
          </p:cNvSpPr>
          <p:nvPr>
            <p:ph type="title"/>
          </p:nvPr>
        </p:nvSpPr>
        <p:spPr/>
        <p:txBody>
          <a:bodyPr/>
          <a:lstStyle/>
          <a:p>
            <a:r>
              <a:rPr lang="en-US" altLang="en-US"/>
              <a:t>Research Base for Dimension 5</a:t>
            </a:r>
          </a:p>
        </p:txBody>
      </p:sp>
      <p:sp>
        <p:nvSpPr>
          <p:cNvPr id="10242" name="Content Placeholder 10">
            <a:extLst>
              <a:ext uri="{FF2B5EF4-FFF2-40B4-BE49-F238E27FC236}">
                <a16:creationId xmlns:a16="http://schemas.microsoft.com/office/drawing/2014/main" id="{C94F04A6-FB64-43D1-8A14-F8EF1B5E30E8}"/>
              </a:ext>
            </a:extLst>
          </p:cNvPr>
          <p:cNvSpPr>
            <a:spLocks noGrp="1" noChangeArrowheads="1"/>
          </p:cNvSpPr>
          <p:nvPr>
            <p:ph idx="1"/>
          </p:nvPr>
        </p:nvSpPr>
        <p:spPr/>
        <p:txBody>
          <a:bodyPr/>
          <a:lstStyle/>
          <a:p>
            <a:pPr marL="0" indent="0">
              <a:spcBef>
                <a:spcPts val="1200"/>
              </a:spcBef>
              <a:spcAft>
                <a:spcPts val="1200"/>
              </a:spcAft>
              <a:buFont typeface="Wingdings" panose="05000000000000000000" pitchFamily="2" charset="2"/>
              <a:buNone/>
              <a:defRPr/>
            </a:pPr>
            <a:r>
              <a:rPr lang="en-US" altLang="en-US" dirty="0"/>
              <a:t>Research conducted by the ICASC (2002) and Graham and Hebert (2011) shows that:</a:t>
            </a:r>
          </a:p>
          <a:p>
            <a:pPr>
              <a:spcBef>
                <a:spcPts val="1200"/>
              </a:spcBef>
              <a:spcAft>
                <a:spcPts val="1200"/>
              </a:spcAft>
              <a:defRPr/>
            </a:pPr>
            <a:r>
              <a:rPr lang="en-US" altLang="en-US" dirty="0"/>
              <a:t>College instructors cite identifying, evaluating, and using evidence to support or challenge a thesis as one of the most important skills for incoming college students;</a:t>
            </a:r>
          </a:p>
          <a:p>
            <a:pPr>
              <a:spcBef>
                <a:spcPts val="1200"/>
              </a:spcBef>
              <a:spcAft>
                <a:spcPts val="1200"/>
              </a:spcAft>
              <a:defRPr/>
            </a:pPr>
            <a:r>
              <a:rPr lang="en-US" altLang="en-US" dirty="0"/>
              <a:t>To cultivate strong knowledge, students must read and write regularly about content-rich, complex texts; and</a:t>
            </a:r>
          </a:p>
          <a:p>
            <a:pPr>
              <a:spcBef>
                <a:spcPts val="1200"/>
              </a:spcBef>
              <a:spcAft>
                <a:spcPts val="1200"/>
              </a:spcAft>
              <a:defRPr/>
            </a:pPr>
            <a:r>
              <a:rPr lang="en-US" altLang="en-US" dirty="0"/>
              <a:t>Asking students to write about what they read improves their comprehension of the text (and their writing skills).</a:t>
            </a:r>
          </a:p>
          <a:p>
            <a:pP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2">
            <a:extLst>
              <a:ext uri="{FF2B5EF4-FFF2-40B4-BE49-F238E27FC236}">
                <a16:creationId xmlns:a16="http://schemas.microsoft.com/office/drawing/2014/main" id="{1EB46902-AD13-4462-A810-ABDF002F5F73}"/>
              </a:ext>
            </a:extLst>
          </p:cNvPr>
          <p:cNvSpPr>
            <a:spLocks noGrp="1" noChangeArrowheads="1"/>
          </p:cNvSpPr>
          <p:nvPr>
            <p:ph type="title"/>
          </p:nvPr>
        </p:nvSpPr>
        <p:spPr>
          <a:xfrm>
            <a:off x="1219200" y="304800"/>
            <a:ext cx="7924800" cy="914400"/>
          </a:xfrm>
        </p:spPr>
        <p:txBody>
          <a:bodyPr/>
          <a:lstStyle/>
          <a:p>
            <a:r>
              <a:rPr lang="en-US" altLang="en-US" sz="3200" dirty="0"/>
              <a:t>What Does Research on Evidence-Based Writing Mean for High-Quality Curriculum?</a:t>
            </a:r>
          </a:p>
        </p:txBody>
      </p:sp>
      <p:sp>
        <p:nvSpPr>
          <p:cNvPr id="8193" name="Rectangle 3">
            <a:extLst>
              <a:ext uri="{FF2B5EF4-FFF2-40B4-BE49-F238E27FC236}">
                <a16:creationId xmlns:a16="http://schemas.microsoft.com/office/drawing/2014/main" id="{1809FBC3-C29E-478C-9B18-1836CDA55430}"/>
              </a:ext>
            </a:extLst>
          </p:cNvPr>
          <p:cNvSpPr>
            <a:spLocks noGrp="1" noChangeArrowheads="1"/>
          </p:cNvSpPr>
          <p:nvPr>
            <p:ph type="body" idx="1"/>
          </p:nvPr>
        </p:nvSpPr>
        <p:spPr/>
        <p:txBody>
          <a:bodyPr/>
          <a:lstStyle/>
          <a:p>
            <a:pPr marL="0" indent="0">
              <a:spcBef>
                <a:spcPts val="1200"/>
              </a:spcBef>
              <a:spcAft>
                <a:spcPts val="600"/>
              </a:spcAft>
              <a:buFont typeface="Wingdings" charset="0"/>
              <a:buNone/>
              <a:defRPr/>
            </a:pPr>
            <a:r>
              <a:rPr lang="en-US" dirty="0">
                <a:ea typeface="ＭＳ Ｐゴシック" charset="0"/>
                <a:cs typeface="Helvetica" charset="0"/>
              </a:rPr>
              <a:t>It means curriculum resources should include:</a:t>
            </a:r>
          </a:p>
          <a:p>
            <a:pPr>
              <a:spcBef>
                <a:spcPts val="1200"/>
              </a:spcBef>
              <a:spcAft>
                <a:spcPts val="600"/>
              </a:spcAft>
              <a:defRPr/>
            </a:pPr>
            <a:r>
              <a:rPr lang="en-US" dirty="0">
                <a:ea typeface="ＭＳ Ｐゴシック" charset="0"/>
                <a:cs typeface="Helvetica" charset="0"/>
              </a:rPr>
              <a:t>Regular opportunities for evidence-based writing connected to reading;</a:t>
            </a:r>
          </a:p>
          <a:p>
            <a:pPr>
              <a:spcBef>
                <a:spcPts val="1200"/>
              </a:spcBef>
              <a:spcAft>
                <a:spcPts val="600"/>
              </a:spcAft>
              <a:defRPr/>
            </a:pPr>
            <a:r>
              <a:rPr lang="en-US" dirty="0">
                <a:ea typeface="ＭＳ Ｐゴシック" charset="0"/>
                <a:cs typeface="Helvetica" charset="0"/>
              </a:rPr>
              <a:t>Varied writing assignments that emphasize argumentative or informative writing types rather than narrative;</a:t>
            </a:r>
          </a:p>
          <a:p>
            <a:pPr>
              <a:spcBef>
                <a:spcPts val="1200"/>
              </a:spcBef>
              <a:spcAft>
                <a:spcPts val="600"/>
              </a:spcAft>
              <a:defRPr/>
            </a:pPr>
            <a:r>
              <a:rPr lang="en-US" dirty="0">
                <a:ea typeface="ＭＳ Ｐゴシック" charset="0"/>
                <a:cs typeface="Helvetica" charset="0"/>
              </a:rPr>
              <a:t>A mix of longer, more formal writing assignments and briefer, informal tasks; and</a:t>
            </a:r>
          </a:p>
          <a:p>
            <a:pPr>
              <a:spcBef>
                <a:spcPts val="1200"/>
              </a:spcBef>
              <a:spcAft>
                <a:spcPts val="600"/>
              </a:spcAft>
              <a:defRPr/>
            </a:pPr>
            <a:r>
              <a:rPr lang="en-US" dirty="0">
                <a:ea typeface="ＭＳ Ｐゴシック" charset="0"/>
                <a:cs typeface="Helvetica" charset="0"/>
              </a:rPr>
              <a:t>Explicit instruction in the fundamentals of writing.</a:t>
            </a:r>
            <a:endParaRPr lang="en-US" dirty="0">
              <a:solidFill>
                <a:srgbClr val="FFFFFF"/>
              </a:solidFill>
              <a:latin typeface="Helvetica" charset="0"/>
              <a:ea typeface="ＭＳ Ｐゴシック" charset="0"/>
              <a:cs typeface="Helvetic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2">
            <a:extLst>
              <a:ext uri="{FF2B5EF4-FFF2-40B4-BE49-F238E27FC236}">
                <a16:creationId xmlns:a16="http://schemas.microsoft.com/office/drawing/2014/main" id="{75E0C437-D15F-43BA-A75A-3F5D3147712C}"/>
              </a:ext>
            </a:extLst>
          </p:cNvPr>
          <p:cNvSpPr>
            <a:spLocks noGrp="1" noChangeArrowheads="1"/>
          </p:cNvSpPr>
          <p:nvPr>
            <p:ph type="title"/>
          </p:nvPr>
        </p:nvSpPr>
        <p:spPr/>
        <p:txBody>
          <a:bodyPr/>
          <a:lstStyle/>
          <a:p>
            <a:r>
              <a:rPr lang="en-US" altLang="en-US" dirty="0"/>
              <a:t>Let’s Chat!</a:t>
            </a:r>
          </a:p>
        </p:txBody>
      </p:sp>
      <p:sp>
        <p:nvSpPr>
          <p:cNvPr id="8193" name="Rectangle 3">
            <a:extLst>
              <a:ext uri="{FF2B5EF4-FFF2-40B4-BE49-F238E27FC236}">
                <a16:creationId xmlns:a16="http://schemas.microsoft.com/office/drawing/2014/main" id="{F043B748-01AF-4D2A-B96E-8A5DD8927B47}"/>
              </a:ext>
            </a:extLst>
          </p:cNvPr>
          <p:cNvSpPr>
            <a:spLocks noGrp="1" noChangeArrowheads="1"/>
          </p:cNvSpPr>
          <p:nvPr>
            <p:ph type="body" idx="1"/>
          </p:nvPr>
        </p:nvSpPr>
        <p:spPr>
          <a:xfrm>
            <a:off x="423863" y="1485900"/>
            <a:ext cx="7924800" cy="4648200"/>
          </a:xfrm>
        </p:spPr>
        <p:txBody>
          <a:bodyPr/>
          <a:lstStyle/>
          <a:p>
            <a:pPr marL="14288" lvl="1" indent="0">
              <a:spcBef>
                <a:spcPts val="1728"/>
              </a:spcBef>
              <a:spcAft>
                <a:spcPts val="1200"/>
              </a:spcAft>
              <a:buFont typeface="Wingdings" panose="05000000000000000000" pitchFamily="2" charset="2"/>
              <a:buNone/>
              <a:defRPr/>
            </a:pPr>
            <a:r>
              <a:rPr lang="en-US" altLang="en-US" sz="2200" dirty="0">
                <a:cs typeface="MS PGothic" panose="020B0600070205080204" pitchFamily="34" charset="-128"/>
              </a:rPr>
              <a:t>In the group chat, share your answer to this question:</a:t>
            </a:r>
            <a:endParaRPr lang="en-US" altLang="en-US" sz="800" i="1" dirty="0">
              <a:cs typeface="MS PGothic" panose="020B0600070205080204" pitchFamily="34" charset="-128"/>
            </a:endParaRPr>
          </a:p>
          <a:p>
            <a:pPr marL="357188" lvl="1" indent="-342900">
              <a:spcBef>
                <a:spcPts val="1728"/>
              </a:spcBef>
              <a:spcAft>
                <a:spcPts val="12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Based on what we’ve covered and your experience, what would you say is most important about the connection between speaking, writing, and reading?</a:t>
            </a:r>
          </a:p>
          <a:p>
            <a:pPr marL="14288" lvl="1" indent="0">
              <a:spcBef>
                <a:spcPts val="1728"/>
              </a:spcBef>
              <a:spcAft>
                <a:spcPts val="1200"/>
              </a:spcAft>
              <a:buFont typeface="Wingdings" panose="05000000000000000000" pitchFamily="2" charset="2"/>
              <a:buNone/>
              <a:defRPr/>
            </a:pPr>
            <a:r>
              <a:rPr lang="en-US" altLang="en-US" sz="2200" dirty="0">
                <a:cs typeface="MS PGothic" panose="020B0600070205080204" pitchFamily="34" charset="-128"/>
              </a:rPr>
              <a:t>If you have time, read and respond to a colleague’s response.</a:t>
            </a:r>
          </a:p>
        </p:txBody>
      </p:sp>
      <p:pic>
        <p:nvPicPr>
          <p:cNvPr id="24580" name="Picture 2">
            <a:extLst>
              <a:ext uri="{FF2B5EF4-FFF2-40B4-BE49-F238E27FC236}">
                <a16:creationId xmlns:a16="http://schemas.microsoft.com/office/drawing/2014/main" id="{8EF659F5-B666-40C9-A3AF-DBFD65E1444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282575"/>
            <a:ext cx="107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7626</TotalTime>
  <Pages>39</Pages>
  <Words>5176</Words>
  <Application>Microsoft Macintosh PowerPoint</Application>
  <PresentationFormat>Overhead</PresentationFormat>
  <Paragraphs>472</Paragraphs>
  <Slides>36</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Helvetica</vt:lpstr>
      <vt:lpstr>Segoe UI</vt:lpstr>
      <vt:lpstr>Times</vt:lpstr>
      <vt:lpstr>Times New Roman</vt:lpstr>
      <vt:lpstr>Trebuchet MS</vt:lpstr>
      <vt:lpstr>Wingdings</vt:lpstr>
      <vt:lpstr>SAMPLE</vt:lpstr>
      <vt:lpstr>1_SAMPLE</vt:lpstr>
      <vt:lpstr>State-Based Curriculum Review </vt:lpstr>
      <vt:lpstr>  Welcome back!</vt:lpstr>
      <vt:lpstr>Disclaimer</vt:lpstr>
      <vt:lpstr>Let’s Hear From You!</vt:lpstr>
      <vt:lpstr>Agenda</vt:lpstr>
      <vt:lpstr>Meeting Norms and Expectations</vt:lpstr>
      <vt:lpstr>Research Base for Dimension 5</vt:lpstr>
      <vt:lpstr>What Does Research on Evidence-Based Writing Mean for High-Quality Curriculum?</vt:lpstr>
      <vt:lpstr>Let’s Chat!</vt:lpstr>
      <vt:lpstr>Content Alignment Criteria</vt:lpstr>
      <vt:lpstr>Dimension 5: Content Criterion 1</vt:lpstr>
      <vt:lpstr>Dimension 5: Content Criterion 2</vt:lpstr>
      <vt:lpstr>Dimension 5: Content Criterion 3</vt:lpstr>
      <vt:lpstr>Rating for Content Alignment</vt:lpstr>
      <vt:lpstr>Breakout #1: 25 minutes</vt:lpstr>
      <vt:lpstr>Breakout Materials</vt:lpstr>
      <vt:lpstr>Welcome Back!</vt:lpstr>
      <vt:lpstr>Let’s Hear From You!</vt:lpstr>
      <vt:lpstr>Let’s Hear From You!</vt:lpstr>
      <vt:lpstr>Let’s Discuss!</vt:lpstr>
      <vt:lpstr>EL Support Criteria</vt:lpstr>
      <vt:lpstr>EL Support Criteria</vt:lpstr>
      <vt:lpstr>Rating for EL Supports </vt:lpstr>
      <vt:lpstr>Breakout #2: 20 minutes</vt:lpstr>
      <vt:lpstr>Breakout Materials</vt:lpstr>
      <vt:lpstr>Welcome Back!</vt:lpstr>
      <vt:lpstr>Let’s Hear From You!</vt:lpstr>
      <vt:lpstr>Let’s Hear From You! </vt:lpstr>
      <vt:lpstr>Let’s Discuss!</vt:lpstr>
      <vt:lpstr>Let’s Chat!</vt:lpstr>
      <vt:lpstr>Overall Rating</vt:lpstr>
      <vt:lpstr>Example Overall Rating for Model Curriculum</vt:lpstr>
      <vt:lpstr>Summary Comments for Model Curriculum</vt:lpstr>
      <vt:lpstr>Sustaining Your Curriculum Review Efforts</vt:lpstr>
      <vt:lpstr>Sustaining Your Curriculum Review Efforts, cont’d.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Writing </dc:title>
  <dc:subject/>
  <dc:creator>Susan Pimentel</dc:creator>
  <cp:keywords/>
  <dc:description/>
  <cp:lastModifiedBy>Nicole Bravo</cp:lastModifiedBy>
  <cp:revision>449</cp:revision>
  <cp:lastPrinted>2008-08-04T15:46:24Z</cp:lastPrinted>
  <dcterms:created xsi:type="dcterms:W3CDTF">2008-12-30T23:46:17Z</dcterms:created>
  <dcterms:modified xsi:type="dcterms:W3CDTF">2022-07-26T22:23:23Z</dcterms:modified>
  <cp:category/>
</cp:coreProperties>
</file>