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3"/>
    <p:sldMasterId id="2147485664" r:id="rId4"/>
  </p:sldMasterIdLst>
  <p:notesMasterIdLst>
    <p:notesMasterId r:id="rId36"/>
  </p:notesMasterIdLst>
  <p:handoutMasterIdLst>
    <p:handoutMasterId r:id="rId37"/>
  </p:handoutMasterIdLst>
  <p:sldIdLst>
    <p:sldId id="661" r:id="rId5"/>
    <p:sldId id="669" r:id="rId6"/>
    <p:sldId id="668" r:id="rId7"/>
    <p:sldId id="626" r:id="rId8"/>
    <p:sldId id="493" r:id="rId9"/>
    <p:sldId id="688" r:id="rId10"/>
    <p:sldId id="644" r:id="rId11"/>
    <p:sldId id="670" r:id="rId12"/>
    <p:sldId id="671" r:id="rId13"/>
    <p:sldId id="594" r:id="rId14"/>
    <p:sldId id="527" r:id="rId15"/>
    <p:sldId id="645" r:id="rId16"/>
    <p:sldId id="672" r:id="rId17"/>
    <p:sldId id="647" r:id="rId18"/>
    <p:sldId id="530" r:id="rId19"/>
    <p:sldId id="683" r:id="rId20"/>
    <p:sldId id="684" r:id="rId21"/>
    <p:sldId id="650" r:id="rId22"/>
    <p:sldId id="627" r:id="rId23"/>
    <p:sldId id="658" r:id="rId24"/>
    <p:sldId id="685" r:id="rId25"/>
    <p:sldId id="686" r:id="rId26"/>
    <p:sldId id="659" r:id="rId27"/>
    <p:sldId id="662" r:id="rId28"/>
    <p:sldId id="687" r:id="rId29"/>
    <p:sldId id="673" r:id="rId30"/>
    <p:sldId id="657" r:id="rId31"/>
    <p:sldId id="616" r:id="rId32"/>
    <p:sldId id="643" r:id="rId33"/>
    <p:sldId id="653" r:id="rId34"/>
    <p:sldId id="518" r:id="rId35"/>
  </p:sldIdLst>
  <p:sldSz cx="9144000" cy="6858000" type="overhead"/>
  <p:notesSz cx="6997700" cy="9282113"/>
  <p:defaultTextStyle>
    <a:defPPr>
      <a:defRPr lang="en-US"/>
    </a:defPPr>
    <a:lvl1pPr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orient="horz" pos="1872">
          <p15:clr>
            <a:srgbClr val="A4A3A4"/>
          </p15:clr>
        </p15:guide>
        <p15:guide id="3" pos="624">
          <p15:clr>
            <a:srgbClr val="A4A3A4"/>
          </p15:clr>
        </p15:guide>
        <p15:guide id="4" pos="5568">
          <p15:clr>
            <a:srgbClr val="A4A3A4"/>
          </p15:clr>
        </p15:guide>
        <p15:guide id="5" pos="864">
          <p15:clr>
            <a:srgbClr val="A4A3A4"/>
          </p15:clr>
        </p15:guide>
      </p15:sldGuideLst>
    </p:ext>
    <p:ext uri="{2D200454-40CA-4A62-9FC3-DE9A4176ACB9}">
      <p15:notesGuideLst xmlns:p15="http://schemas.microsoft.com/office/powerpoint/2012/main">
        <p15:guide id="1" orient="horz" pos="2923">
          <p15:clr>
            <a:srgbClr val="A4A3A4"/>
          </p15:clr>
        </p15:guide>
        <p15:guide id="2" pos="22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7E5441-9832-C233-AF0C-5E9CB20A7833}" name="Sue Pimentel" initials="MOU" userId="Sue Pimentel" providerId="None"/>
  <p188:author id="{878A0E5B-0026-98CF-2086-47790340BEBA}" name="Nicole Bravo" initials="NB" userId="S::nbravo@studentsachieve.net::b1bea685-5dc1-422c-b885-3190c62a958b" providerId="AD"/>
  <p188:author id="{EBAE916C-3461-571D-028D-49A54500049B}" name="EMK" initials="E" userId="EMK"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e Pimentel" initials="SP" lastIdx="28" clrIdx="0"/>
  <p:cmAuthor id="2" name="Melanie Alkire" initials="" lastIdx="27" clrIdx="1"/>
  <p:cmAuthor id="3" name="Nicole Bravo" initials="" lastIdx="1" clrIdx="2"/>
  <p:cmAuthor id="4" name="Nicole Bravo" initials="NB" lastIdx="1" clrIdx="3">
    <p:extLst>
      <p:ext uri="{19B8F6BF-5375-455C-9EA6-DF929625EA0E}">
        <p15:presenceInfo xmlns:p15="http://schemas.microsoft.com/office/powerpoint/2012/main" userId="S::nbravo@studentsachieve.net::b1bea685-5dc1-422c-b885-3190c62a958b" providerId="AD"/>
      </p:ext>
    </p:extLst>
  </p:cmAuthor>
  <p:cmAuthor id="5" name="Melanie Alkire" initials="MA" lastIdx="16" clrIdx="4">
    <p:extLst>
      <p:ext uri="{19B8F6BF-5375-455C-9EA6-DF929625EA0E}">
        <p15:presenceInfo xmlns:p15="http://schemas.microsoft.com/office/powerpoint/2012/main" userId="56a2a0a8b69462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59" autoAdjust="0"/>
    <p:restoredTop sz="86371" autoAdjust="0"/>
  </p:normalViewPr>
  <p:slideViewPr>
    <p:cSldViewPr>
      <p:cViewPr varScale="1">
        <p:scale>
          <a:sx n="89" d="100"/>
          <a:sy n="89" d="100"/>
        </p:scale>
        <p:origin x="1280" y="160"/>
      </p:cViewPr>
      <p:guideLst>
        <p:guide orient="horz" pos="672"/>
        <p:guide orient="horz" pos="1872"/>
        <p:guide pos="624"/>
        <p:guide pos="5568"/>
        <p:guide pos="864"/>
      </p:guideLst>
    </p:cSldViewPr>
  </p:slideViewPr>
  <p:outlineViewPr>
    <p:cViewPr>
      <p:scale>
        <a:sx n="33" d="100"/>
        <a:sy n="33" d="100"/>
      </p:scale>
      <p:origin x="0" y="-15080"/>
    </p:cViewPr>
  </p:outlineViewPr>
  <p:notesTextViewPr>
    <p:cViewPr>
      <p:scale>
        <a:sx n="85" d="100"/>
        <a:sy n="85" d="100"/>
      </p:scale>
      <p:origin x="0" y="0"/>
    </p:cViewPr>
  </p:notesTextViewPr>
  <p:sorterViewPr>
    <p:cViewPr varScale="1">
      <p:scale>
        <a:sx n="1" d="1"/>
        <a:sy n="1" d="1"/>
      </p:scale>
      <p:origin x="0" y="0"/>
    </p:cViewPr>
  </p:sorterViewPr>
  <p:notesViewPr>
    <p:cSldViewPr>
      <p:cViewPr>
        <p:scale>
          <a:sx n="118" d="100"/>
          <a:sy n="118" d="100"/>
        </p:scale>
        <p:origin x="3114" y="-492"/>
      </p:cViewPr>
      <p:guideLst>
        <p:guide orient="horz" pos="2923"/>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56A8C3E-85BA-48CE-B033-8756BCD9D2C8}"/>
              </a:ext>
            </a:extLst>
          </p:cNvPr>
          <p:cNvSpPr>
            <a:spLocks noChangeArrowheads="1"/>
          </p:cNvSpPr>
          <p:nvPr/>
        </p:nvSpPr>
        <p:spPr bwMode="auto">
          <a:xfrm>
            <a:off x="3146425" y="8842375"/>
            <a:ext cx="703263" cy="257175"/>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dirty="0"/>
              <a:t>Page </a:t>
            </a:r>
            <a:fld id="{24C535AD-F137-4085-A6DE-59DF446E4EC4}" type="slidenum">
              <a:rPr lang="en-US" altLang="en-US" sz="1200" b="0" smtClean="0"/>
              <a:pPr algn="ctr">
                <a:lnSpc>
                  <a:spcPct val="90000"/>
                </a:lnSpc>
                <a:defRPr/>
              </a:pPr>
              <a:t>‹#›</a:t>
            </a:fld>
            <a:endParaRPr lang="en-US" altLang="en-US" sz="1200" b="0"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FB3D1B5-D2E0-415C-A216-020E86AFB18A}"/>
              </a:ext>
            </a:extLst>
          </p:cNvPr>
          <p:cNvSpPr>
            <a:spLocks noGrp="1" noChangeArrowheads="1"/>
          </p:cNvSpPr>
          <p:nvPr>
            <p:ph type="body" sz="quarter" idx="3"/>
          </p:nvPr>
        </p:nvSpPr>
        <p:spPr bwMode="auto">
          <a:xfrm>
            <a:off x="933450" y="4408488"/>
            <a:ext cx="5130800" cy="4176712"/>
          </a:xfrm>
          <a:prstGeom prst="rect">
            <a:avLst/>
          </a:prstGeom>
          <a:noFill/>
          <a:ln w="12700">
            <a:noFill/>
            <a:miter lim="800000"/>
            <a:headEnd/>
            <a:tailEnd/>
          </a:ln>
          <a:effectLst/>
        </p:spPr>
        <p:txBody>
          <a:bodyPr vert="horz" wrap="square" lIns="95282" tIns="46833" rIns="95282" bIns="46833"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3" name="Rectangle 3">
            <a:extLst>
              <a:ext uri="{FF2B5EF4-FFF2-40B4-BE49-F238E27FC236}">
                <a16:creationId xmlns:a16="http://schemas.microsoft.com/office/drawing/2014/main" id="{3B6E7D15-F933-4C23-8F6A-2A602C5F4CE2}"/>
              </a:ext>
            </a:extLst>
          </p:cNvPr>
          <p:cNvSpPr>
            <a:spLocks noChangeArrowheads="1"/>
          </p:cNvSpPr>
          <p:nvPr/>
        </p:nvSpPr>
        <p:spPr bwMode="auto">
          <a:xfrm>
            <a:off x="3151188" y="8842375"/>
            <a:ext cx="693737" cy="254000"/>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dirty="0"/>
              <a:t>Page </a:t>
            </a:r>
            <a:fld id="{62EA1F41-42B4-4F03-ABA8-6D41B3552E41}" type="slidenum">
              <a:rPr lang="en-US" altLang="en-US" sz="1200" b="0" smtClean="0"/>
              <a:pPr algn="ctr">
                <a:lnSpc>
                  <a:spcPct val="90000"/>
                </a:lnSpc>
                <a:defRPr/>
              </a:pPr>
              <a:t>‹#›</a:t>
            </a:fld>
            <a:endParaRPr lang="en-US" altLang="en-US" sz="1200" b="0" dirty="0"/>
          </a:p>
        </p:txBody>
      </p:sp>
      <p:sp>
        <p:nvSpPr>
          <p:cNvPr id="7172" name="Rectangle 4">
            <a:extLst>
              <a:ext uri="{FF2B5EF4-FFF2-40B4-BE49-F238E27FC236}">
                <a16:creationId xmlns:a16="http://schemas.microsoft.com/office/drawing/2014/main" id="{6464C310-FD33-45E8-9DED-7619809EC875}"/>
              </a:ext>
            </a:extLst>
          </p:cNvPr>
          <p:cNvSpPr>
            <a:spLocks noGrp="1" noRot="1" noChangeAspect="1" noChangeArrowheads="1" noTextEdit="1"/>
          </p:cNvSpPr>
          <p:nvPr>
            <p:ph type="sldImg" idx="2"/>
          </p:nvPr>
        </p:nvSpPr>
        <p:spPr bwMode="auto">
          <a:xfrm>
            <a:off x="1182688" y="700088"/>
            <a:ext cx="4632325"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1pPr>
    <a:lvl2pPr marL="461963"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2pPr>
    <a:lvl3pPr marL="923925"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3pPr>
    <a:lvl4pPr marL="1385888"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4pPr>
    <a:lvl5pPr marL="1847850"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087D6254-8CA3-4FCF-BAF7-BE12D53055DE}"/>
              </a:ext>
            </a:extLst>
          </p:cNvPr>
          <p:cNvSpPr>
            <a:spLocks noGrp="1" noRot="1" noChangeAspect="1" noChangeArrowheads="1" noTextEdit="1"/>
          </p:cNvSpPr>
          <p:nvPr>
            <p:ph type="sldImg"/>
          </p:nvPr>
        </p:nvSpPr>
        <p:spPr>
          <a:ln/>
        </p:spPr>
      </p:sp>
      <p:sp>
        <p:nvSpPr>
          <p:cNvPr id="10242" name="Rectangle 3">
            <a:extLst>
              <a:ext uri="{FF2B5EF4-FFF2-40B4-BE49-F238E27FC236}">
                <a16:creationId xmlns:a16="http://schemas.microsoft.com/office/drawing/2014/main" id="{9B210C41-DD74-4783-9133-966268175C0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0000FF"/>
              </a:solidFill>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08C6F9C9-AB2A-4644-AEE1-787F0D76E6B8}"/>
              </a:ext>
            </a:extLst>
          </p:cNvPr>
          <p:cNvSpPr>
            <a:spLocks noGrp="1" noRot="1" noChangeAspect="1" noChangeArrowheads="1" noTextEdit="1"/>
          </p:cNvSpPr>
          <p:nvPr>
            <p:ph type="sldImg"/>
          </p:nvPr>
        </p:nvSpPr>
        <p:spPr>
          <a:ln/>
        </p:spPr>
      </p:sp>
      <p:sp>
        <p:nvSpPr>
          <p:cNvPr id="39938" name="Notes Placeholder 2">
            <a:extLst>
              <a:ext uri="{FF2B5EF4-FFF2-40B4-BE49-F238E27FC236}">
                <a16:creationId xmlns:a16="http://schemas.microsoft.com/office/drawing/2014/main" id="{384D55F6-0F49-4376-A3F9-A6C38EF7C109}"/>
              </a:ext>
            </a:extLst>
          </p:cNvPr>
          <p:cNvSpPr>
            <a:spLocks noGrp="1" noChangeArrowheads="1"/>
          </p:cNvSpPr>
          <p:nvPr>
            <p:ph type="body" idx="1"/>
          </p:nvPr>
        </p:nvSpPr>
        <p:spPr>
          <a:ln w="9525"/>
        </p:spPr>
        <p:txBody>
          <a:bodyPr/>
          <a:lstStyle/>
          <a:p>
            <a:pPr>
              <a:defRPr/>
            </a:pPr>
            <a:r>
              <a:rPr lang="en-US" altLang="en-US" sz="1100" b="1" dirty="0">
                <a:latin typeface="Times New Roman" panose="02020603050405020304" pitchFamily="18" charset="0"/>
              </a:rPr>
              <a:t>Big idea: </a:t>
            </a:r>
            <a:r>
              <a:rPr lang="en-US" altLang="en-US" sz="1100" dirty="0">
                <a:latin typeface="Times New Roman" panose="02020603050405020304" pitchFamily="18" charset="0"/>
              </a:rPr>
              <a:t>Getting set up for the work session.</a:t>
            </a:r>
          </a:p>
          <a:p>
            <a:pPr>
              <a:defRPr/>
            </a:pPr>
            <a:endParaRPr lang="en-US" altLang="en-US" sz="1100" dirty="0">
              <a:latin typeface="Times New Roman" panose="02020603050405020304" pitchFamily="18" charset="0"/>
            </a:endParaRPr>
          </a:p>
          <a:p>
            <a:pPr>
              <a:defRPr/>
            </a:pPr>
            <a:r>
              <a:rPr lang="en-US" altLang="en-US" sz="1100" b="1" dirty="0">
                <a:latin typeface="Times New Roman" panose="02020603050405020304" pitchFamily="18" charset="0"/>
              </a:rPr>
              <a:t>Facilitator talking points:</a:t>
            </a:r>
            <a:r>
              <a:rPr lang="en-US" altLang="en-US" sz="1100" dirty="0">
                <a:latin typeface="Times New Roman" panose="02020603050405020304" pitchFamily="18" charset="0"/>
              </a:rPr>
              <a:t> </a:t>
            </a:r>
          </a:p>
          <a:p>
            <a:pPr marL="171450" indent="-171450">
              <a:buFont typeface="Arial" panose="020B0604020202020204" pitchFamily="34" charset="0"/>
              <a:buChar char="•"/>
              <a:defRPr/>
            </a:pPr>
            <a:r>
              <a:rPr lang="en-US" altLang="en-US" sz="1100" dirty="0">
                <a:latin typeface="Times New Roman" panose="02020603050405020304" pitchFamily="18" charset="0"/>
              </a:rPr>
              <a:t>Now we're going to send you to a breakout room to partner with 1 or 2 team members. This is an opportunity to think about how the dimensions of quality in the Protocol are derived from, and connect to, the key instructional shifts. </a:t>
            </a:r>
          </a:p>
          <a:p>
            <a:pPr marL="171450" indent="-171450">
              <a:buFont typeface="Arial" panose="020B0604020202020204" pitchFamily="34" charset="0"/>
              <a:buChar char="•"/>
              <a:defRPr/>
            </a:pPr>
            <a:r>
              <a:rPr lang="en-US" altLang="en-US" sz="1100" dirty="0">
                <a:latin typeface="Times New Roman" panose="02020603050405020304" pitchFamily="18" charset="0"/>
              </a:rPr>
              <a:t>In a minute, you will </a:t>
            </a:r>
            <a:r>
              <a:rPr lang="en-US" altLang="en-US" sz="1100" dirty="0">
                <a:latin typeface="Times New Roman" panose="02020603050405020304" pitchFamily="18" charset="0"/>
                <a:cs typeface="Times New Roman" panose="02020603050405020304" pitchFamily="18" charset="0"/>
              </a:rPr>
              <a:t>see a pop-up to join the breakout room with one or two teammates. Click on “join” and you will be moved into the breakout room.</a:t>
            </a:r>
          </a:p>
          <a:p>
            <a:pPr marL="171450" indent="-171450">
              <a:buFont typeface="Arial" panose="020B0604020202020204" pitchFamily="34" charset="0"/>
              <a:buChar char="•"/>
              <a:defRPr/>
            </a:pPr>
            <a:r>
              <a:rPr lang="en-US" altLang="en-US" sz="1100" dirty="0">
                <a:latin typeface="Times New Roman" panose="02020603050405020304" pitchFamily="18" charset="0"/>
              </a:rPr>
              <a:t>Then for the next 20 minutes, we want you and your partners to review the Word document. Look at the five dimensions and decide how they relate to the instructional shifts in college and career readiness standards:</a:t>
            </a:r>
          </a:p>
          <a:p>
            <a:pPr marL="633413" lvl="1" indent="-171450">
              <a:buFont typeface="Arial" panose="020B0604020202020204" pitchFamily="34" charset="0"/>
              <a:buChar char="•"/>
              <a:defRPr/>
            </a:pPr>
            <a:r>
              <a:rPr lang="en-US" altLang="en-US" sz="1100" dirty="0">
                <a:latin typeface="Times New Roman" panose="02020603050405020304" pitchFamily="18" charset="0"/>
              </a:rPr>
              <a:t>Note that the doc includes arrows for you to connect shifts to the dimensions of quality.</a:t>
            </a:r>
          </a:p>
          <a:p>
            <a:pPr marL="633413" lvl="1" indent="-171450">
              <a:buFont typeface="Arial" panose="020B0604020202020204" pitchFamily="34" charset="0"/>
              <a:buChar char="•"/>
              <a:defRPr/>
            </a:pPr>
            <a:r>
              <a:rPr lang="en-US" altLang="en-US" sz="1100" dirty="0">
                <a:latin typeface="Times New Roman" panose="02020603050405020304" pitchFamily="18" charset="0"/>
              </a:rPr>
              <a:t>It also asks you to make notes about your rationales.</a:t>
            </a:r>
          </a:p>
          <a:p>
            <a:pPr marL="633413" lvl="1" indent="-171450">
              <a:buFont typeface="Arial" panose="020B0604020202020204" pitchFamily="34" charset="0"/>
              <a:buChar char="•"/>
              <a:defRPr/>
            </a:pPr>
            <a:r>
              <a:rPr lang="en-US" altLang="en-US" sz="1100" dirty="0">
                <a:latin typeface="Times New Roman" panose="02020603050405020304" pitchFamily="18" charset="0"/>
              </a:rPr>
              <a:t>Make sure to make a note of any questions about the shifts or the dimensions that come up. This way you can share with the whole team when we return to debrief.</a:t>
            </a:r>
          </a:p>
          <a:p>
            <a:pPr marL="171450" indent="-171450">
              <a:buFont typeface="Arial" panose="020B0604020202020204" pitchFamily="34" charset="0"/>
              <a:buChar char="•"/>
              <a:defRPr/>
            </a:pPr>
            <a:r>
              <a:rPr lang="en-US" altLang="en-US" sz="1100" dirty="0">
                <a:latin typeface="Times New Roman" panose="02020603050405020304" pitchFamily="18" charset="0"/>
              </a:rPr>
              <a:t>As you are thinking about these connections, remember that there are no wrong answers!</a:t>
            </a:r>
          </a:p>
          <a:p>
            <a:pPr>
              <a:buFontTx/>
              <a:buChar char="•"/>
              <a:defRPr/>
            </a:pPr>
            <a:endParaRPr lang="en-US" altLang="en-US" sz="1100" dirty="0">
              <a:latin typeface="Times New Roman" panose="02020603050405020304" pitchFamily="18" charset="0"/>
            </a:endParaRPr>
          </a:p>
          <a:p>
            <a:pPr>
              <a:defRPr/>
            </a:pPr>
            <a:r>
              <a:rPr lang="en-US" altLang="en-US" sz="1100" b="1" dirty="0">
                <a:latin typeface="Times New Roman" panose="02020603050405020304" pitchFamily="18" charset="0"/>
              </a:rPr>
              <a:t>Facilitator notes:</a:t>
            </a:r>
          </a:p>
          <a:p>
            <a:pPr marL="171450" indent="-171450">
              <a:buFont typeface="Arial" panose="020B0604020202020204" pitchFamily="34" charset="0"/>
              <a:buChar char="•"/>
              <a:defRPr/>
            </a:pPr>
            <a:r>
              <a:rPr lang="en-US" altLang="en-US" sz="1100" dirty="0">
                <a:latin typeface="Times New Roman" panose="02020603050405020304" pitchFamily="18" charset="0"/>
              </a:rPr>
              <a:t>Use the first two talking points to explain what is happening.</a:t>
            </a:r>
          </a:p>
          <a:p>
            <a:pPr marL="171450" indent="-171450">
              <a:buFont typeface="Arial" panose="020B0604020202020204" pitchFamily="34" charset="0"/>
              <a:buChar char="•"/>
              <a:defRPr/>
            </a:pPr>
            <a:r>
              <a:rPr lang="en-US" altLang="en-US" sz="1100" dirty="0">
                <a:latin typeface="Times New Roman" panose="02020603050405020304" pitchFamily="18" charset="0"/>
              </a:rPr>
              <a:t>Read the remaining talking points to explain the breakout session.</a:t>
            </a:r>
          </a:p>
          <a:p>
            <a:pPr>
              <a:defRPr/>
            </a:pPr>
            <a:endParaRPr lang="en-US" altLang="en-US" b="1" dirty="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CA1098B6-F402-479A-9408-ECFAC35B576D}"/>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8FCA8C67-9C30-42A3-8482-D7CA886F4574}"/>
              </a:ext>
            </a:extLst>
          </p:cNvPr>
          <p:cNvSpPr>
            <a:spLocks noGrp="1"/>
          </p:cNvSpPr>
          <p:nvPr>
            <p:ph type="body" idx="1"/>
          </p:nvPr>
        </p:nvSpPr>
        <p:spPr>
          <a:ln w="9525"/>
        </p:spPr>
        <p:txBody>
          <a:bodyPr/>
          <a:lstStyle/>
          <a:p>
            <a:pPr>
              <a:defRPr/>
            </a:pPr>
            <a:r>
              <a:rPr lang="en-US" altLang="en-US" sz="1100" b="1" dirty="0">
                <a:latin typeface="Times New Roman" panose="02020603050405020304" pitchFamily="18" charset="0"/>
              </a:rPr>
              <a:t>Big idea: </a:t>
            </a:r>
            <a:r>
              <a:rPr lang="en-US" altLang="en-US" sz="1100" dirty="0">
                <a:latin typeface="Times New Roman" panose="02020603050405020304" pitchFamily="18" charset="0"/>
              </a:rPr>
              <a:t>Time for participants to share their thoughts with one another.</a:t>
            </a:r>
          </a:p>
          <a:p>
            <a:pPr>
              <a:defRPr/>
            </a:pPr>
            <a:endParaRPr lang="en-US" altLang="en-US" sz="1100" dirty="0">
              <a:latin typeface="Times New Roman" panose="02020603050405020304" pitchFamily="18" charset="0"/>
            </a:endParaRPr>
          </a:p>
          <a:p>
            <a:pPr>
              <a:defRPr/>
            </a:pPr>
            <a:r>
              <a:rPr lang="en-US" altLang="en-US" sz="1100" b="1" dirty="0">
                <a:latin typeface="Times New Roman" panose="02020603050405020304" pitchFamily="18" charset="0"/>
              </a:rPr>
              <a:t>Facilitator talking points:</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sz="1100" dirty="0">
                <a:latin typeface="Times New Roman" panose="02020603050405020304" pitchFamily="18" charset="0"/>
              </a:rPr>
              <a:t>Did your team find that some matches were almost perfect (1:1 correspondence), while others were more of a “partial” match?</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sz="1100" dirty="0">
                <a:latin typeface="Times New Roman" panose="02020603050405020304" pitchFamily="18" charset="0"/>
              </a:rPr>
              <a:t>Who is willing to share your connections and your rationales?</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sz="1100" dirty="0">
                <a:latin typeface="Times New Roman" panose="02020603050405020304" pitchFamily="18" charset="0"/>
              </a:rPr>
              <a:t>Did others have different answers?</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sz="1100" dirty="0">
                <a:latin typeface="Times New Roman" panose="02020603050405020304" pitchFamily="18" charset="0"/>
              </a:rPr>
              <a:t>What questions and insights came up during your breakout session?</a:t>
            </a:r>
          </a:p>
          <a:p>
            <a:pPr marL="171450" indent="-171450">
              <a:buFont typeface="Arial" panose="020B0604020202020204" pitchFamily="34" charset="0"/>
              <a:buChar char="•"/>
              <a:defRPr/>
            </a:pPr>
            <a:r>
              <a:rPr lang="en-US" altLang="en-US" sz="1100" dirty="0">
                <a:latin typeface="Times New Roman" panose="02020603050405020304" pitchFamily="18" charset="0"/>
              </a:rPr>
              <a:t>You can share verbally or use the chat box to do that now. </a:t>
            </a:r>
          </a:p>
          <a:p>
            <a:pPr>
              <a:defRPr/>
            </a:pPr>
            <a:endParaRPr lang="en-US" altLang="en-US" sz="1100" dirty="0">
              <a:latin typeface="Times New Roman" panose="02020603050405020304" pitchFamily="18" charset="0"/>
            </a:endParaRPr>
          </a:p>
          <a:p>
            <a:pPr>
              <a:defRPr/>
            </a:pPr>
            <a:r>
              <a:rPr lang="en-US" altLang="en-US" sz="1100" b="1" dirty="0">
                <a:latin typeface="Times New Roman" panose="02020603050405020304" pitchFamily="18" charset="0"/>
              </a:rPr>
              <a:t>Facilitator Note:</a:t>
            </a:r>
          </a:p>
          <a:p>
            <a:pPr marL="171450" indent="-171450">
              <a:buFont typeface="Arial" panose="020B0604020202020204" pitchFamily="34" charset="0"/>
              <a:buChar char="•"/>
              <a:defRPr/>
            </a:pPr>
            <a:r>
              <a:rPr lang="en-US" altLang="en-US" sz="1100" dirty="0">
                <a:latin typeface="Times New Roman" panose="02020603050405020304" pitchFamily="18" charset="0"/>
              </a:rPr>
              <a:t>Be prepared to review the “sample” answer sheet.</a:t>
            </a:r>
          </a:p>
          <a:p>
            <a:pPr marL="171450" indent="-171450">
              <a:buFont typeface="Arial" panose="020B0604020202020204" pitchFamily="34" charset="0"/>
              <a:buChar char="•"/>
              <a:defRPr/>
            </a:pPr>
            <a:r>
              <a:rPr lang="en-US" altLang="en-US" sz="1100" dirty="0">
                <a:latin typeface="Times New Roman" panose="02020603050405020304" pitchFamily="18" charset="0"/>
              </a:rPr>
              <a:t>Use the first talking point to jumpstart the conversation.</a:t>
            </a:r>
          </a:p>
          <a:p>
            <a:pPr marL="171450" indent="-171450">
              <a:buFont typeface="Arial" panose="020B0604020202020204" pitchFamily="34" charset="0"/>
              <a:buChar char="•"/>
              <a:defRPr/>
            </a:pPr>
            <a:r>
              <a:rPr lang="en-US" altLang="en-US" sz="1100" dirty="0">
                <a:latin typeface="Times New Roman" panose="02020603050405020304" pitchFamily="18" charset="0"/>
              </a:rPr>
              <a:t>Read the next three talking points. </a:t>
            </a:r>
          </a:p>
          <a:p>
            <a:pPr marL="171450" indent="-171450">
              <a:buFont typeface="Arial" panose="020B0604020202020204" pitchFamily="34" charset="0"/>
              <a:buChar char="•"/>
              <a:defRPr/>
            </a:pPr>
            <a:r>
              <a:rPr lang="en-US" altLang="en-US" sz="1100" dirty="0">
                <a:latin typeface="Times New Roman" panose="02020603050405020304" pitchFamily="18" charset="0"/>
              </a:rPr>
              <a:t>Prompt individual teams if time passes.</a:t>
            </a:r>
          </a:p>
          <a:p>
            <a:pPr>
              <a:defRPr/>
            </a:pPr>
            <a:endParaRPr lang="en-US" altLang="en-US" dirty="0">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6AABF6FF-8F7A-4F0E-9242-5AD4AE80B500}"/>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3C4C2BFE-CB75-4128-B43D-737B0767A7CF}"/>
              </a:ext>
            </a:extLst>
          </p:cNvPr>
          <p:cNvSpPr>
            <a:spLocks noGrp="1"/>
          </p:cNvSpPr>
          <p:nvPr>
            <p:ph type="body" idx="1"/>
          </p:nvPr>
        </p:nvSpPr>
        <p:spPr/>
        <p:txBody>
          <a:bodyPr/>
          <a:lstStyle/>
          <a:p>
            <a:pPr>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Offer further introduction to the contents of the curriculum review protocol within the Participant Workbook.</a:t>
            </a:r>
          </a:p>
          <a:p>
            <a:pPr>
              <a:defRPr/>
            </a:pPr>
            <a:endParaRPr lang="en-US" altLang="en-US" sz="1100" dirty="0">
              <a:latin typeface="Times New Roman" panose="02020603050405020304" pitchFamily="18" charset="0"/>
              <a:cs typeface="Times New Roman" panose="02020603050405020304" pitchFamily="18" charset="0"/>
            </a:endParaRPr>
          </a:p>
          <a:p>
            <a:pPr>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 curriculum review process is used to review curriculum that can guide </a:t>
            </a:r>
            <a:r>
              <a:rPr lang="en-US" altLang="en-US" sz="1100" i="1" dirty="0">
                <a:latin typeface="Times New Roman" panose="02020603050405020304" pitchFamily="18" charset="0"/>
                <a:cs typeface="Times New Roman" panose="02020603050405020304" pitchFamily="18" charset="0"/>
              </a:rPr>
              <a:t>all</a:t>
            </a:r>
            <a:r>
              <a:rPr lang="en-US" altLang="en-US" sz="1100" dirty="0">
                <a:latin typeface="Times New Roman" panose="02020603050405020304" pitchFamily="18" charset="0"/>
                <a:cs typeface="Times New Roman" panose="02020603050405020304" pitchFamily="18" charset="0"/>
              </a:rPr>
              <a:t> students</a:t>
            </a:r>
            <a:r>
              <a:rPr lang="ja-JP" altLang="en-US" sz="1100" dirty="0">
                <a:latin typeface="Times New Roman" panose="02020603050405020304" pitchFamily="18" charset="0"/>
                <a:cs typeface="Times New Roman" panose="02020603050405020304" pitchFamily="18" charset="0"/>
              </a:rPr>
              <a:t>’</a:t>
            </a:r>
            <a:r>
              <a:rPr lang="en-US" altLang="ja-JP" sz="1100" dirty="0">
                <a:latin typeface="Times New Roman" panose="02020603050405020304" pitchFamily="18" charset="0"/>
                <a:cs typeface="Times New Roman" panose="02020603050405020304" pitchFamily="18" charset="0"/>
              </a:rPr>
              <a:t> learning. </a:t>
            </a:r>
          </a:p>
          <a:p>
            <a:pPr marL="171450" indent="-171450">
              <a:buFont typeface="Arial" panose="020B0604020202020204" pitchFamily="34" charset="0"/>
              <a:buChar char="•"/>
              <a:defRPr/>
            </a:pPr>
            <a:r>
              <a:rPr lang="en-US" sz="1100" dirty="0">
                <a:latin typeface="Times New Roman" panose="02020603050405020304" pitchFamily="18" charset="0"/>
                <a:cs typeface="Times New Roman" panose="02020603050405020304" pitchFamily="18" charset="0"/>
              </a:rPr>
              <a:t>This includes Adult Basic Education (ABE) and Adult Secondary Education (ASE) students and English learners.</a:t>
            </a:r>
          </a:p>
          <a:p>
            <a:pPr marL="171450" indent="-171450">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 content criteria and the scaffolding and supports for each dimension will be explored in more detail in the Participant Workbook.</a:t>
            </a:r>
          </a:p>
          <a:p>
            <a:pPr>
              <a:buFontTx/>
              <a:buChar char="•"/>
              <a:defRPr/>
            </a:pPr>
            <a:endParaRPr lang="en-US" altLang="en-US" sz="1100" dirty="0">
              <a:latin typeface="Times New Roman" panose="02020603050405020304" pitchFamily="18" charset="0"/>
              <a:cs typeface="Times New Roman" panose="02020603050405020304" pitchFamily="18" charset="0"/>
            </a:endParaRPr>
          </a:p>
          <a:p>
            <a:pPr>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One click.</a:t>
            </a:r>
          </a:p>
          <a:p>
            <a:pPr marL="171450" indent="-171450">
              <a:buFont typeface="Arial" panose="020B0604020202020204" pitchFamily="34" charset="0"/>
              <a:buChar char="•"/>
              <a:defRPr/>
            </a:pPr>
            <a:r>
              <a:rPr lang="en-US" sz="1800" dirty="0">
                <a:effectLst/>
                <a:latin typeface="Segoe UI" panose="020B0502040204020203" pitchFamily="34" charset="0"/>
              </a:rPr>
              <a:t>Read through the text of the first criteria before clicking to show EL support criteria.</a:t>
            </a:r>
            <a:endParaRPr lang="en-US" sz="1800" dirty="0">
              <a:effectLst/>
              <a:latin typeface="Arial" panose="020B0604020202020204" pitchFamily="34" charset="0"/>
            </a:endParaRPr>
          </a:p>
          <a:p>
            <a:pPr marL="171450" indent="-171450">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Then read all the talking points.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C4584017-9F91-ED4A-9441-8054B2C535E8}"/>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47C159B8-DC80-294E-BE21-4FF56A9A6DC9}"/>
              </a:ext>
            </a:extLst>
          </p:cNvPr>
          <p:cNvSpPr>
            <a:spLocks noGrp="1"/>
          </p:cNvSpPr>
          <p:nvPr>
            <p:ph type="body" idx="1"/>
          </p:nvPr>
        </p:nvSpPr>
        <p:spPr/>
        <p:txBody>
          <a:bodyPr/>
          <a:lstStyle/>
          <a:p>
            <a:pPr>
              <a:spcBef>
                <a:spcPct val="0"/>
              </a:spcBef>
              <a:defRPr/>
            </a:pPr>
            <a:r>
              <a:rPr lang="en-US" altLang="en-US" sz="1100" b="1" dirty="0">
                <a:latin typeface="Times New Roman" panose="02020603050405020304" pitchFamily="18" charset="0"/>
              </a:rPr>
              <a:t>Big idea: </a:t>
            </a:r>
            <a:r>
              <a:rPr lang="en-US" altLang="en-US" sz="1100" dirty="0">
                <a:latin typeface="Times New Roman" panose="02020603050405020304" pitchFamily="18" charset="0"/>
              </a:rPr>
              <a:t>Show screenshot of the Participant Workbook for Dimension 1 to showcase the format.</a:t>
            </a:r>
            <a:endParaRPr lang="en-US" altLang="en-US" sz="1100" b="1" dirty="0">
              <a:latin typeface="Times New Roman" panose="02020603050405020304" pitchFamily="18" charset="0"/>
            </a:endParaRPr>
          </a:p>
          <a:p>
            <a:pPr>
              <a:spcBef>
                <a:spcPct val="0"/>
              </a:spcBef>
              <a:defRPr/>
            </a:pPr>
            <a:endParaRPr lang="en-US" altLang="en-US" sz="1100" dirty="0">
              <a:latin typeface="Times New Roman" panose="02020603050405020304" pitchFamily="18" charset="0"/>
            </a:endParaRPr>
          </a:p>
          <a:p>
            <a:pPr>
              <a:spcBef>
                <a:spcPct val="0"/>
              </a:spcBef>
              <a:defRPr/>
            </a:pPr>
            <a:r>
              <a:rPr lang="en-US" altLang="en-US" sz="1100" b="1" dirty="0">
                <a:latin typeface="Times New Roman" panose="02020603050405020304" pitchFamily="18" charset="0"/>
              </a:rPr>
              <a:t>Facilitator talking points:</a:t>
            </a:r>
          </a:p>
          <a:p>
            <a:pPr marL="171450" indent="-171450">
              <a:spcBef>
                <a:spcPct val="0"/>
              </a:spcBef>
              <a:buFont typeface="Arial" panose="020B0604020202020204" pitchFamily="34" charset="0"/>
              <a:buChar char="•"/>
              <a:defRPr/>
            </a:pPr>
            <a:r>
              <a:rPr lang="en-US" altLang="en-US" sz="1100" dirty="0">
                <a:latin typeface="Times New Roman" panose="02020603050405020304" pitchFamily="18" charset="0"/>
              </a:rPr>
              <a:t>During the first training session, you will concentrate on the content criteria for Dimension 1. </a:t>
            </a:r>
          </a:p>
          <a:p>
            <a:pPr marL="171450" indent="-171450">
              <a:spcBef>
                <a:spcPct val="0"/>
              </a:spcBef>
              <a:buFont typeface="Arial" panose="020B0604020202020204" pitchFamily="34" charset="0"/>
              <a:buChar char="•"/>
              <a:defRPr/>
            </a:pPr>
            <a:r>
              <a:rPr lang="en-US" altLang="en-US" sz="1100" dirty="0">
                <a:latin typeface="Times New Roman" panose="02020603050405020304" pitchFamily="18" charset="0"/>
              </a:rPr>
              <a:t>Let’s look at page 2 of the Participant Workbook to see Dimension 1’s content criteria. You can see that there are three content criteria in this dimension. Two are captured on this slide. The third is on the next slide. </a:t>
            </a:r>
          </a:p>
          <a:p>
            <a:pPr marL="171450" indent="-171450">
              <a:spcBef>
                <a:spcPct val="0"/>
              </a:spcBef>
              <a:buFont typeface="Arial" panose="020B0604020202020204" pitchFamily="34" charset="0"/>
              <a:buChar char="•"/>
              <a:defRPr/>
            </a:pPr>
            <a:r>
              <a:rPr lang="en-US" altLang="en-US" sz="1100" dirty="0">
                <a:latin typeface="Times New Roman" panose="02020603050405020304" pitchFamily="18" charset="0"/>
              </a:rPr>
              <a:t>Each content criterion is followed by a set of guiding questions. These are not a checklist. They are designed to help you understand what the criterion means and guide your search for evidence in the curriculum. </a:t>
            </a:r>
          </a:p>
          <a:p>
            <a:pPr marL="171450" indent="-171450">
              <a:spcBef>
                <a:spcPct val="0"/>
              </a:spcBef>
              <a:buFont typeface="Arial" panose="020B0604020202020204" pitchFamily="34" charset="0"/>
              <a:buChar char="•"/>
              <a:defRPr/>
            </a:pPr>
            <a:r>
              <a:rPr lang="en-US" altLang="en-US" sz="1100" dirty="0">
                <a:latin typeface="Times New Roman" panose="02020603050405020304" pitchFamily="18" charset="0"/>
              </a:rPr>
              <a:t>You will be filling out two workbooks during the course of our time together: one for our model curricula and one for the curriculum they selected to review.</a:t>
            </a:r>
          </a:p>
          <a:p>
            <a:pPr marL="171450" indent="-171450">
              <a:buFont typeface="Arial" panose="020B0604020202020204" pitchFamily="34" charset="0"/>
              <a:buChar char="•"/>
              <a:defRPr/>
            </a:pPr>
            <a:r>
              <a:rPr lang="en-US" altLang="en-US" sz="1100" dirty="0">
                <a:latin typeface="Times New Roman" panose="02020603050405020304" pitchFamily="18" charset="0"/>
              </a:rPr>
              <a:t>During sessions, you will be working with you to find evidence for each dimension criterion by criterion with a model curriculum we’ve selected.</a:t>
            </a:r>
          </a:p>
          <a:p>
            <a:pPr marL="171450" indent="-171450">
              <a:buFont typeface="Arial" panose="020B0604020202020204" pitchFamily="34" charset="0"/>
              <a:buChar char="•"/>
              <a:defRPr/>
            </a:pPr>
            <a:r>
              <a:rPr lang="en-US" altLang="en-US" sz="1100" dirty="0">
                <a:latin typeface="Times New Roman" panose="02020603050405020304" pitchFamily="18" charset="0"/>
              </a:rPr>
              <a:t>Between sessions, you will apply the same section of the workbook to curricular materials of their own choosing. </a:t>
            </a:r>
          </a:p>
          <a:p>
            <a:pPr>
              <a:defRPr/>
            </a:pPr>
            <a:endParaRPr lang="en-US" altLang="en-US" sz="1100" dirty="0">
              <a:latin typeface="Times New Roman" panose="02020603050405020304" pitchFamily="18" charset="0"/>
            </a:endParaRPr>
          </a:p>
          <a:p>
            <a:pPr>
              <a:defRPr/>
            </a:pPr>
            <a:r>
              <a:rPr lang="en-US" altLang="en-US" sz="1100" b="1" dirty="0">
                <a:latin typeface="Times New Roman" panose="02020603050405020304" pitchFamily="18" charset="0"/>
              </a:rPr>
              <a:t>Facilitator notes:</a:t>
            </a:r>
          </a:p>
          <a:p>
            <a:pPr marL="171450" indent="-171450">
              <a:buFont typeface="Arial" panose="020B0604020202020204" pitchFamily="34" charset="0"/>
              <a:buChar char="•"/>
              <a:defRPr/>
            </a:pPr>
            <a:r>
              <a:rPr lang="en-US" altLang="en-US" sz="1100" dirty="0">
                <a:latin typeface="Times New Roman" panose="02020603050405020304" pitchFamily="18" charset="0"/>
              </a:rPr>
              <a:t>Encourage your team to read this in their own Participant Workbook since it is easier to see how all three criteria are laid out on one page. </a:t>
            </a:r>
          </a:p>
          <a:p>
            <a:pPr>
              <a:defRPr/>
            </a:pPr>
            <a:endParaRPr lang="en-US" b="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2E603367-6543-8843-99BB-EC1E71CF2F33}"/>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D4F7A1B6-56B0-E34F-933E-D326693C217F}"/>
              </a:ext>
            </a:extLst>
          </p:cNvPr>
          <p:cNvSpPr>
            <a:spLocks noGrp="1"/>
          </p:cNvSpPr>
          <p:nvPr>
            <p:ph type="body" idx="1"/>
          </p:nvPr>
        </p:nvSpPr>
        <p:spPr/>
        <p:txBody>
          <a:bodyPr/>
          <a:lstStyle/>
          <a:p>
            <a:pPr>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Show screenshot of the Participant Workbook for Dimension 1.</a:t>
            </a:r>
            <a:endParaRPr lang="en-US" altLang="en-US" sz="1100" b="1" dirty="0">
              <a:latin typeface="Times New Roman" panose="02020603050405020304" pitchFamily="18" charset="0"/>
              <a:cs typeface="Times New Roman" panose="02020603050405020304" pitchFamily="18" charset="0"/>
            </a:endParaRPr>
          </a:p>
          <a:p>
            <a:pPr>
              <a:spcBef>
                <a:spcPts val="0"/>
              </a:spcBef>
              <a:defRPr/>
            </a:pPr>
            <a:endParaRPr lang="en-US" altLang="en-US" sz="1100" dirty="0">
              <a:latin typeface="Times New Roman" panose="02020603050405020304" pitchFamily="18" charset="0"/>
              <a:cs typeface="Times New Roman" panose="02020603050405020304" pitchFamily="18" charset="0"/>
            </a:endParaRPr>
          </a:p>
          <a:p>
            <a:pPr>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This is a continuation of the content criteria for Dimension 1.</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Note content criterion #3 has an asterisk by it. It indicates that this criterion is a research-based best practice in reading as well as a proven English learner support.</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Note the rating system:</a:t>
            </a:r>
          </a:p>
          <a:p>
            <a:r>
              <a:rPr lang="en-US" sz="1100" dirty="0"/>
              <a:t>The difference between “most,” “some,” and “few” might seem hard to determine at first. </a:t>
            </a:r>
            <a:r>
              <a:rPr lang="en-US" sz="1800" dirty="0">
                <a:effectLst/>
                <a:latin typeface="Segoe UI" panose="020B0502040204020203" pitchFamily="34" charset="0"/>
              </a:rPr>
              <a:t>Their differences usually become quite clear when you are looking at the actual curriculum and discussing what you each think.</a:t>
            </a:r>
            <a:endParaRPr lang="en-US" sz="1800" dirty="0">
              <a:effectLst/>
              <a:latin typeface="Arial" panose="020B0604020202020204" pitchFamily="34" charset="0"/>
            </a:endParaRPr>
          </a:p>
          <a:p>
            <a:pPr marL="633413" lvl="1" indent="-171450">
              <a:spcBef>
                <a:spcPts val="0"/>
              </a:spcBef>
              <a:buFont typeface="Arial" panose="020B0604020202020204" pitchFamily="34" charset="0"/>
              <a:buChar char="•"/>
              <a:defRPr/>
            </a:pPr>
            <a:r>
              <a:rPr lang="en-US" sz="1100" dirty="0"/>
              <a:t>As you gather and discuss the evidence you find for each criterion, you will begin to understand the nuances of the point rating system. </a:t>
            </a:r>
          </a:p>
          <a:p>
            <a:pPr marL="633413" lvl="1" indent="-171450">
              <a:spcBef>
                <a:spcPts val="0"/>
              </a:spcBef>
              <a:buFont typeface="Arial" panose="020B0604020202020204" pitchFamily="34" charset="0"/>
              <a:buChar char="•"/>
              <a:defRPr/>
            </a:pPr>
            <a:r>
              <a:rPr lang="en-US" sz="1100" dirty="0"/>
              <a:t>In some cases, there will be elements of all the criteria present but some elements may be absent. </a:t>
            </a:r>
          </a:p>
          <a:p>
            <a:pPr marL="633413" lvl="1"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Your professional judgment will be an important part of your team discussion and final decision. Ask yourself, “How crucial are the missing elements? Can the gaps be easily filled by an instructor?”</a:t>
            </a:r>
          </a:p>
          <a:p>
            <a:pPr marL="633413" lvl="1"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It will be important to keep a record of how you came to the rating decision. So don’t forget to record key points in your decision under “Summary Comments” in the Participant Workbook.</a:t>
            </a:r>
          </a:p>
          <a:p>
            <a:pPr>
              <a:defRPr/>
            </a:pPr>
            <a:endParaRPr lang="en-US" sz="1100" dirty="0"/>
          </a:p>
          <a:p>
            <a:pPr>
              <a:defRPr/>
            </a:pPr>
            <a:r>
              <a:rPr lang="en-US" sz="1100" b="1" dirty="0"/>
              <a:t>Facilitator notes:</a:t>
            </a:r>
          </a:p>
          <a:p>
            <a:pPr marL="171450" indent="-171450">
              <a:buFont typeface="Arial" panose="020B0604020202020204" pitchFamily="34" charset="0"/>
              <a:buChar char="•"/>
              <a:defRPr/>
            </a:pPr>
            <a:r>
              <a:rPr lang="en-US" sz="1100" dirty="0"/>
              <a:t>The summary comments are on the top of page 3 in the Participant Workbook. </a:t>
            </a:r>
          </a:p>
          <a:p>
            <a:pPr marL="171450" indent="-171450">
              <a:buFont typeface="Arial" panose="020B0604020202020204" pitchFamily="34" charset="0"/>
              <a:buChar char="•"/>
              <a:defRPr/>
            </a:pPr>
            <a:r>
              <a:rPr lang="en-US" sz="1100" dirty="0"/>
              <a:t>Make sure your team turns the page to see that they are responsible for commenting on how they reached their overall rating. </a:t>
            </a:r>
          </a:p>
          <a:p>
            <a:pPr marL="171450" indent="-171450">
              <a:buFont typeface="Arial" panose="020B0604020202020204" pitchFamily="34" charset="0"/>
              <a:buChar char="•"/>
              <a:defRPr/>
            </a:pPr>
            <a:r>
              <a:rPr lang="en-US" sz="1100" dirty="0"/>
              <a:t>The idea that they are calibrating together and coming to agreement around each criterion is central. Make sure you emphasize this is group work and group learning frequently through the orientations.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D56EAE7D-1283-024D-A0B4-A23341943103}"/>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5636EE04-C6D6-844A-B4C8-B9AAB09FA14C}"/>
              </a:ext>
            </a:extLst>
          </p:cNvPr>
          <p:cNvSpPr>
            <a:spLocks noGrp="1"/>
          </p:cNvSpPr>
          <p:nvPr>
            <p:ph type="body" idx="1"/>
          </p:nvPr>
        </p:nvSpPr>
        <p:spPr>
          <a:ln w="9525"/>
        </p:spPr>
        <p:txBody>
          <a:bodyPr/>
          <a:lstStyle/>
          <a:p>
            <a:pPr>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 We are also looking for English learner supports in the materials we examine. These are the supports that are connected to the idea of providing ELs access to complex text.</a:t>
            </a:r>
            <a:endParaRPr lang="en-US" altLang="en-US" sz="1100" b="1" dirty="0">
              <a:latin typeface="Times New Roman" panose="02020603050405020304" pitchFamily="18" charset="0"/>
              <a:cs typeface="Times New Roman" panose="02020603050405020304" pitchFamily="18" charset="0"/>
            </a:endParaRPr>
          </a:p>
          <a:p>
            <a:pPr>
              <a:spcBef>
                <a:spcPts val="0"/>
              </a:spcBef>
              <a:defRPr/>
            </a:pPr>
            <a:endParaRPr lang="en-US" altLang="en-US" sz="1100" dirty="0">
              <a:latin typeface="Times New Roman" panose="02020603050405020304" pitchFamily="18" charset="0"/>
              <a:cs typeface="Times New Roman" panose="02020603050405020304" pitchFamily="18" charset="0"/>
            </a:endParaRPr>
          </a:p>
          <a:p>
            <a:pPr>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Here you see the Participant Workbook pages for Dimension 1’s EL supports.</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This is on page 3 of the workbook. Turn to your own workbook and read through the supports.  </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You will work to find evidence of these supports in the same way you will for the content criteria. You’ll look in the curricular materials and discuss your findings as a team. </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 ratings for EL supports are identical to the content criteria ratings you just examined. </a:t>
            </a:r>
          </a:p>
          <a:p>
            <a:pPr>
              <a:defRPr/>
            </a:pPr>
            <a:endParaRPr lang="en-US" sz="1100" dirty="0"/>
          </a:p>
          <a:p>
            <a:pPr>
              <a:defRPr/>
            </a:pPr>
            <a:r>
              <a:rPr lang="en-US" sz="1100" b="1" dirty="0"/>
              <a:t>Facilitator notes:</a:t>
            </a:r>
          </a:p>
          <a:p>
            <a:pPr marL="171450" indent="-171450">
              <a:buFont typeface="Arial" panose="020B0604020202020204" pitchFamily="34" charset="0"/>
              <a:buChar char="•"/>
              <a:defRPr/>
            </a:pPr>
            <a:r>
              <a:rPr lang="en-US" sz="1100" b="0" dirty="0"/>
              <a:t>Remind your team that during the training sessions, they would look back and see content criterion 3 (asterisked*) on page 2. They should figure out in what way it is supportive of English learners as part of their rating consideration.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100" b="1" dirty="0"/>
              <a:t>Big idea: </a:t>
            </a:r>
            <a:r>
              <a:rPr lang="en-US" sz="1100" dirty="0"/>
              <a:t>Describe the review process.</a:t>
            </a:r>
          </a:p>
          <a:p>
            <a:endParaRPr lang="en-US" sz="1100" dirty="0"/>
          </a:p>
          <a:p>
            <a:r>
              <a:rPr lang="en-US" sz="1100" b="1" dirty="0"/>
              <a:t>Facilitator talking points:</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sz="1100" dirty="0"/>
              <a:t>With your team, we will ask you to search the model curriculum for evidence that each criterion is met. Following each content criterion, you will find a set of “guiding questions” that are included to help you better understand the intent of the criterion.</a:t>
            </a:r>
          </a:p>
          <a:p>
            <a:pPr marL="171450" indent="-171450">
              <a:buFont typeface="Arial" panose="020B0604020202020204" pitchFamily="34" charset="0"/>
              <a:buChar char="•"/>
            </a:pPr>
            <a:r>
              <a:rPr lang="en-US" sz="1100" kern="1200" dirty="0">
                <a:solidFill>
                  <a:schemeClr val="tx1"/>
                </a:solidFill>
                <a:effectLst/>
                <a:latin typeface="Times New Roman" pitchFamily="-109" charset="0"/>
                <a:ea typeface="MS PGothic" panose="020B0600070205080204" pitchFamily="34" charset="-128"/>
                <a:cs typeface="MS PGothic" charset="0"/>
              </a:rPr>
              <a:t>Use this workbook to analyze the extent to which the provided model curriculum aligns to the evidence-based criteria of the curriculum review tool. </a:t>
            </a:r>
          </a:p>
          <a:p>
            <a:pPr marL="171450" indent="-171450">
              <a:buFont typeface="Arial" panose="020B0604020202020204" pitchFamily="34" charset="0"/>
              <a:buChar char="•"/>
            </a:pPr>
            <a:r>
              <a:rPr lang="en-US" sz="1100" kern="1200" dirty="0">
                <a:solidFill>
                  <a:schemeClr val="tx1"/>
                </a:solidFill>
                <a:effectLst/>
                <a:latin typeface="Times New Roman" pitchFamily="-109" charset="0"/>
                <a:ea typeface="MS PGothic" panose="020B0600070205080204" pitchFamily="34" charset="-128"/>
                <a:cs typeface="MS PGothic" charset="0"/>
              </a:rPr>
              <a:t>Use another copy of this workbook to assess the alignment of the curriculum from your state that you have chosen to review. </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sz="1100" kern="1200" dirty="0">
                <a:solidFill>
                  <a:schemeClr val="tx1"/>
                </a:solidFill>
                <a:effectLst/>
                <a:latin typeface="Times New Roman" pitchFamily="-109" charset="0"/>
                <a:ea typeface="MS PGothic" panose="020B0600070205080204" pitchFamily="34" charset="-128"/>
                <a:cs typeface="MS PGothic" charset="0"/>
              </a:rPr>
              <a:t>Your team lead will maintain a master copy of your team’s consensus ratings and summary findings. </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sz="1100" kern="1200" dirty="0">
                <a:solidFill>
                  <a:schemeClr val="tx1"/>
                </a:solidFill>
                <a:effectLst/>
                <a:latin typeface="Times New Roman" pitchFamily="-109" charset="0"/>
                <a:ea typeface="MS PGothic" panose="020B0600070205080204" pitchFamily="34" charset="-128"/>
                <a:cs typeface="MS PGothic" charset="0"/>
              </a:rPr>
              <a:t>Once your consensus review is complete, decide, in conjunction with your state leadership, how and with whom to share the review materials.</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sz="1100" kern="1200" dirty="0">
                <a:solidFill>
                  <a:schemeClr val="tx1"/>
                </a:solidFill>
                <a:effectLst/>
                <a:latin typeface="Times New Roman" pitchFamily="-109" charset="0"/>
                <a:ea typeface="MS PGothic" panose="020B0600070205080204" pitchFamily="34" charset="-128"/>
                <a:cs typeface="MS PGothic" charset="0"/>
              </a:rPr>
              <a:t>Note that some content criteria are indicated with an asterisk (*). These also are research-based EL supports. When rating for EL support, therefore, you will consider all the EL support criteria as well as the asterisked content criteria for the dimension. </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endParaRPr lang="en-US" sz="1100" kern="1200" dirty="0">
              <a:solidFill>
                <a:schemeClr val="tx1"/>
              </a:solidFill>
              <a:effectLst/>
              <a:latin typeface="Times New Roman" pitchFamily="-109" charset="0"/>
              <a:ea typeface="MS PGothic" panose="020B0600070205080204" pitchFamily="34" charset="-128"/>
              <a:cs typeface="MS PGothic" charset="0"/>
            </a:endParaRPr>
          </a:p>
          <a:p>
            <a:endParaRPr lang="en-US" sz="1100" dirty="0"/>
          </a:p>
          <a:p>
            <a:r>
              <a:rPr lang="en-US" sz="1100" b="1" dirty="0"/>
              <a:t>Facilitator notes:</a:t>
            </a:r>
          </a:p>
          <a:p>
            <a:r>
              <a:rPr lang="en-US" sz="1100" kern="1200" dirty="0">
                <a:solidFill>
                  <a:schemeClr val="tx1"/>
                </a:solidFill>
                <a:effectLst/>
                <a:latin typeface="Times New Roman" pitchFamily="-109" charset="0"/>
                <a:ea typeface="MS PGothic" panose="020B0600070205080204" pitchFamily="34" charset="-128"/>
                <a:cs typeface="MS PGothic" charset="0"/>
              </a:rPr>
              <a:t> </a:t>
            </a:r>
          </a:p>
          <a:p>
            <a:endParaRPr lang="en-US" dirty="0"/>
          </a:p>
        </p:txBody>
      </p:sp>
    </p:spTree>
    <p:extLst>
      <p:ext uri="{BB962C8B-B14F-4D97-AF65-F5344CB8AC3E}">
        <p14:creationId xmlns:p14="http://schemas.microsoft.com/office/powerpoint/2010/main" val="1512186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Big idea: </a:t>
            </a:r>
            <a:r>
              <a:rPr lang="en-US" sz="1100" dirty="0"/>
              <a:t>Present the last steps in the curriculum review process.</a:t>
            </a:r>
          </a:p>
          <a:p>
            <a:endParaRPr lang="en-US" sz="1100" dirty="0"/>
          </a:p>
          <a:p>
            <a:r>
              <a:rPr lang="en-US" sz="1100" b="1" dirty="0"/>
              <a:t>Facilitator talking points:</a:t>
            </a:r>
          </a:p>
          <a:p>
            <a:pPr marL="171450" indent="-171450">
              <a:buFont typeface="Arial" panose="020B0604020202020204" pitchFamily="34" charset="0"/>
              <a:buChar char="•"/>
            </a:pPr>
            <a:r>
              <a:rPr lang="en-US" sz="1100" kern="1200" dirty="0">
                <a:solidFill>
                  <a:schemeClr val="tx1"/>
                </a:solidFill>
                <a:effectLst/>
                <a:latin typeface="Times New Roman" pitchFamily="-109" charset="0"/>
                <a:ea typeface="MS PGothic" panose="020B0600070205080204" pitchFamily="34" charset="-128"/>
                <a:cs typeface="MS PGothic" charset="0"/>
              </a:rPr>
              <a:t>Remember, it is unlikely that any curriculum will contain every content criterion and every EL support included in this review tool. </a:t>
            </a:r>
          </a:p>
          <a:p>
            <a:pPr marL="171450" indent="-171450">
              <a:buFont typeface="Arial" panose="020B0604020202020204" pitchFamily="34" charset="0"/>
              <a:buChar char="•"/>
            </a:pPr>
            <a:r>
              <a:rPr lang="en-US" sz="1100" kern="1200" dirty="0">
                <a:solidFill>
                  <a:schemeClr val="tx1"/>
                </a:solidFill>
                <a:effectLst/>
                <a:latin typeface="Times New Roman" pitchFamily="-109" charset="0"/>
                <a:ea typeface="MS PGothic" panose="020B0600070205080204" pitchFamily="34" charset="-128"/>
                <a:cs typeface="MS PGothic" charset="0"/>
              </a:rPr>
              <a:t>Think through how important the missing criteria are to your overall rating. </a:t>
            </a:r>
          </a:p>
          <a:p>
            <a:pPr marL="633413" lvl="1" indent="-171450">
              <a:buFont typeface="Arial" panose="020B0604020202020204" pitchFamily="34" charset="0"/>
              <a:buChar char="•"/>
            </a:pPr>
            <a:r>
              <a:rPr lang="en-US" sz="1100" kern="1200" dirty="0">
                <a:solidFill>
                  <a:schemeClr val="tx1"/>
                </a:solidFill>
                <a:effectLst/>
                <a:latin typeface="Times New Roman" pitchFamily="-109" charset="0"/>
                <a:ea typeface="MS PGothic" panose="020B0600070205080204" pitchFamily="34" charset="-128"/>
                <a:cs typeface="MS PGothic" charset="0"/>
              </a:rPr>
              <a:t>Is their absence so critical that you cannot assign an overall rating of Well Aligned or Well Supported? </a:t>
            </a:r>
          </a:p>
          <a:p>
            <a:pPr marL="633413" lvl="1" indent="-171450">
              <a:buFont typeface="Arial" panose="020B0604020202020204" pitchFamily="34" charset="0"/>
              <a:buChar char="•"/>
            </a:pPr>
            <a:r>
              <a:rPr lang="en-US" sz="1100" kern="1200" dirty="0">
                <a:solidFill>
                  <a:schemeClr val="tx1"/>
                </a:solidFill>
                <a:effectLst/>
                <a:latin typeface="Times New Roman" pitchFamily="-109" charset="0"/>
                <a:ea typeface="MS PGothic" panose="020B0600070205080204" pitchFamily="34" charset="-128"/>
                <a:cs typeface="MS PGothic" charset="0"/>
              </a:rPr>
              <a:t>Alternatively, how easily could you and your fellow adult educators fill in the gaps in the curriculum?</a:t>
            </a:r>
          </a:p>
          <a:p>
            <a:r>
              <a:rPr lang="en-US" sz="1100" kern="1200" dirty="0">
                <a:solidFill>
                  <a:schemeClr val="tx1"/>
                </a:solidFill>
                <a:effectLst/>
                <a:latin typeface="Times New Roman" pitchFamily="-109" charset="0"/>
                <a:ea typeface="MS PGothic" panose="020B0600070205080204" pitchFamily="34" charset="-128"/>
                <a:cs typeface="MS PGothic" charset="0"/>
              </a:rPr>
              <a:t> </a:t>
            </a:r>
          </a:p>
          <a:p>
            <a:r>
              <a:rPr lang="en-US" sz="1100" b="1" kern="1200" dirty="0">
                <a:solidFill>
                  <a:schemeClr val="tx1"/>
                </a:solidFill>
                <a:effectLst/>
                <a:latin typeface="Times New Roman" pitchFamily="-109" charset="0"/>
                <a:ea typeface="MS PGothic" panose="020B0600070205080204" pitchFamily="34" charset="-128"/>
                <a:cs typeface="MS PGothic" charset="0"/>
              </a:rPr>
              <a:t>Facilitator notes:</a:t>
            </a:r>
          </a:p>
          <a:p>
            <a:pPr marL="171450" indent="-171450">
              <a:buFont typeface="Arial" panose="020B0604020202020204" pitchFamily="34" charset="0"/>
              <a:buChar char="•"/>
            </a:pPr>
            <a:r>
              <a:rPr lang="en-US" sz="1100" kern="1200" dirty="0">
                <a:solidFill>
                  <a:schemeClr val="tx1"/>
                </a:solidFill>
                <a:effectLst/>
                <a:latin typeface="Times New Roman" pitchFamily="-109" charset="0"/>
                <a:ea typeface="MS PGothic" panose="020B0600070205080204" pitchFamily="34" charset="-128"/>
                <a:cs typeface="MS PGothic" charset="0"/>
              </a:rPr>
              <a:t>Four clicks.</a:t>
            </a:r>
          </a:p>
          <a:p>
            <a:pPr marL="171450" indent="-171450">
              <a:buFont typeface="Arial" panose="020B0604020202020204" pitchFamily="34" charset="0"/>
              <a:buChar char="•"/>
            </a:pPr>
            <a:r>
              <a:rPr lang="en-US" sz="1100" kern="1200" dirty="0">
                <a:solidFill>
                  <a:schemeClr val="tx1"/>
                </a:solidFill>
                <a:effectLst/>
                <a:latin typeface="Times New Roman" pitchFamily="-109" charset="0"/>
                <a:ea typeface="MS PGothic" panose="020B0600070205080204" pitchFamily="34" charset="-128"/>
                <a:cs typeface="MS PGothic" charset="0"/>
              </a:rPr>
              <a:t>Click through the slide bullets to explain the steps of the review process.</a:t>
            </a:r>
          </a:p>
          <a:p>
            <a:pPr marL="171450" indent="-171450">
              <a:buFont typeface="Arial" panose="020B0604020202020204" pitchFamily="34" charset="0"/>
              <a:buChar char="•"/>
            </a:pPr>
            <a:r>
              <a:rPr lang="en-US" sz="1100" kern="1200" dirty="0">
                <a:solidFill>
                  <a:schemeClr val="tx1"/>
                </a:solidFill>
                <a:effectLst/>
                <a:latin typeface="Times New Roman" pitchFamily="-109" charset="0"/>
                <a:ea typeface="MS PGothic" panose="020B0600070205080204" pitchFamily="34" charset="-128"/>
                <a:cs typeface="MS PGothic" charset="0"/>
              </a:rPr>
              <a:t>Then use the talking points for additional information.</a:t>
            </a:r>
          </a:p>
          <a:p>
            <a:pPr marL="171450" indent="-171450">
              <a:buFont typeface="Arial" panose="020B0604020202020204" pitchFamily="34" charset="0"/>
              <a:buChar char="•"/>
            </a:pPr>
            <a:r>
              <a:rPr lang="en-US" sz="1100" kern="1200" dirty="0">
                <a:solidFill>
                  <a:schemeClr val="tx1"/>
                </a:solidFill>
                <a:effectLst/>
                <a:latin typeface="Times New Roman" pitchFamily="-109" charset="0"/>
                <a:ea typeface="MS PGothic" panose="020B0600070205080204" pitchFamily="34" charset="-128"/>
                <a:cs typeface="MS PGothic" charset="0"/>
              </a:rPr>
              <a:t>Pause to ask for questions.</a:t>
            </a:r>
          </a:p>
          <a:p>
            <a:pPr marL="0" indent="0">
              <a:buFont typeface="Arial" panose="020B0604020202020204" pitchFamily="34" charset="0"/>
              <a:buNone/>
            </a:pPr>
            <a:endParaRPr lang="en-US" sz="1100" kern="1200" dirty="0">
              <a:solidFill>
                <a:schemeClr val="tx1"/>
              </a:solidFill>
              <a:effectLst/>
              <a:latin typeface="Times New Roman" pitchFamily="-109" charset="0"/>
              <a:ea typeface="MS PGothic" panose="020B0600070205080204" pitchFamily="34" charset="-128"/>
              <a:cs typeface="MS PGothic" charset="0"/>
            </a:endParaRPr>
          </a:p>
        </p:txBody>
      </p:sp>
    </p:spTree>
    <p:extLst>
      <p:ext uri="{BB962C8B-B14F-4D97-AF65-F5344CB8AC3E}">
        <p14:creationId xmlns:p14="http://schemas.microsoft.com/office/powerpoint/2010/main" val="2882069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F130272E-BA99-4F55-BA39-76D7F2930A2F}"/>
              </a:ext>
            </a:extLst>
          </p:cNvPr>
          <p:cNvSpPr>
            <a:spLocks noGrp="1" noRot="1" noChangeAspect="1" noChangeArrowheads="1" noTextEdit="1"/>
          </p:cNvSpPr>
          <p:nvPr>
            <p:ph type="sldImg"/>
          </p:nvPr>
        </p:nvSpPr>
        <p:spPr>
          <a:ln/>
        </p:spPr>
      </p:sp>
      <p:sp>
        <p:nvSpPr>
          <p:cNvPr id="62466" name="Notes Placeholder 2">
            <a:extLst>
              <a:ext uri="{FF2B5EF4-FFF2-40B4-BE49-F238E27FC236}">
                <a16:creationId xmlns:a16="http://schemas.microsoft.com/office/drawing/2014/main" id="{D0788119-4BEA-4050-9C32-D6724A052BB1}"/>
              </a:ext>
            </a:extLst>
          </p:cNvPr>
          <p:cNvSpPr>
            <a:spLocks noGrp="1"/>
          </p:cNvSpPr>
          <p:nvPr>
            <p:ph type="body" idx="1"/>
          </p:nvPr>
        </p:nvSpPr>
        <p:spPr>
          <a:ln w="9525"/>
        </p:spPr>
        <p:txBody>
          <a:bodyPr/>
          <a:lstStyle/>
          <a:p>
            <a:pPr>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Review the overall curriculum ratings.</a:t>
            </a:r>
            <a:endParaRPr lang="en-US" altLang="en-US" sz="1100" b="1" dirty="0">
              <a:latin typeface="Times New Roman" panose="02020603050405020304" pitchFamily="18" charset="0"/>
              <a:cs typeface="Times New Roman" panose="02020603050405020304" pitchFamily="18" charset="0"/>
            </a:endParaRPr>
          </a:p>
          <a:p>
            <a:pPr>
              <a:defRPr/>
            </a:pPr>
            <a:endParaRPr lang="en-US" altLang="en-US" sz="1100" b="1" dirty="0">
              <a:latin typeface="Times New Roman" panose="02020603050405020304" pitchFamily="18" charset="0"/>
              <a:cs typeface="Times New Roman" panose="02020603050405020304" pitchFamily="18" charset="0"/>
            </a:endParaRPr>
          </a:p>
          <a:p>
            <a:pPr>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We won’t be looking for a perfect curriculum; we will be looking for a strong curriculum.</a:t>
            </a:r>
          </a:p>
          <a:p>
            <a:pPr marL="171450" indent="-171450">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For both the content criteria and the EL support criteria, add up the total points assigned to each dimension</a:t>
            </a:r>
            <a:r>
              <a:rPr lang="ja-JP" altLang="en-US" sz="1100" dirty="0">
                <a:latin typeface="Times New Roman" panose="02020603050405020304" pitchFamily="18" charset="0"/>
                <a:cs typeface="Times New Roman" panose="02020603050405020304" pitchFamily="18" charset="0"/>
              </a:rPr>
              <a:t>’</a:t>
            </a:r>
            <a:r>
              <a:rPr lang="en-US" altLang="ja-JP" sz="1100" dirty="0">
                <a:latin typeface="Times New Roman" panose="02020603050405020304" pitchFamily="18" charset="0"/>
                <a:cs typeface="Times New Roman" panose="02020603050405020304" pitchFamily="18" charset="0"/>
              </a:rPr>
              <a:t>s content criteria. The highest possible score would be 10 points (2 points per dimension). </a:t>
            </a:r>
          </a:p>
          <a:p>
            <a:pPr marL="171450" indent="-171450">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In this way we can determine whether the curriculum is Well Aligned, Somewhat Aligned, or not Aligned. </a:t>
            </a:r>
          </a:p>
          <a:p>
            <a:pPr marL="171450" indent="-171450">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And we can determine whether English learners are Well Supported, Somewhat Supported, or Not Supported by the curriculum. </a:t>
            </a:r>
          </a:p>
          <a:p>
            <a:pPr>
              <a:defRPr/>
            </a:pPr>
            <a:endParaRPr lang="en-US" altLang="en-US" sz="1100" dirty="0">
              <a:latin typeface="Times New Roman" panose="02020603050405020304" pitchFamily="18" charset="0"/>
              <a:cs typeface="Times New Roman" panose="02020603050405020304" pitchFamily="18" charset="0"/>
            </a:endParaRPr>
          </a:p>
          <a:p>
            <a:pPr>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Use the talking points to explain the Overall Rating scale.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14F730A3-EA64-4A3E-96A5-F085BE2AE9D4}"/>
              </a:ext>
            </a:extLst>
          </p:cNvPr>
          <p:cNvSpPr>
            <a:spLocks noGrp="1" noRot="1" noChangeAspect="1" noChangeArrowheads="1" noTextEdit="1"/>
          </p:cNvSpPr>
          <p:nvPr>
            <p:ph type="sldImg"/>
          </p:nvPr>
        </p:nvSpPr>
        <p:spPr>
          <a:ln/>
        </p:spPr>
      </p:sp>
      <p:sp>
        <p:nvSpPr>
          <p:cNvPr id="44034" name="Notes Placeholder 2">
            <a:extLst>
              <a:ext uri="{FF2B5EF4-FFF2-40B4-BE49-F238E27FC236}">
                <a16:creationId xmlns:a16="http://schemas.microsoft.com/office/drawing/2014/main" id="{CAF750ED-E727-4842-B454-7F0BEC7E94F4}"/>
              </a:ext>
            </a:extLst>
          </p:cNvPr>
          <p:cNvSpPr>
            <a:spLocks noGrp="1"/>
          </p:cNvSpPr>
          <p:nvPr>
            <p:ph type="body" idx="1"/>
          </p:nvPr>
        </p:nvSpPr>
        <p:spPr>
          <a:ln w="9525"/>
        </p:spPr>
        <p:txBody>
          <a:bodyPr/>
          <a:lstStyle/>
          <a:p>
            <a:pPr>
              <a:spcBef>
                <a:spcPct val="0"/>
              </a:spcBef>
              <a:defRPr/>
            </a:pPr>
            <a:endParaRPr lang="en-US" altLang="en-US"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1533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1FE0B02F-E264-6A49-A651-245C210C0FF5}"/>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9AE5533F-2381-F04C-AC1E-28AFE7BBCBA3}"/>
              </a:ext>
            </a:extLst>
          </p:cNvPr>
          <p:cNvSpPr>
            <a:spLocks noGrp="1"/>
          </p:cNvSpPr>
          <p:nvPr>
            <p:ph type="body" idx="1"/>
          </p:nvPr>
        </p:nvSpPr>
        <p:spPr/>
        <p:txBody>
          <a:bodyPr/>
          <a:lstStyle/>
          <a:p>
            <a:pPr>
              <a:spcBef>
                <a:spcPts val="0"/>
              </a:spcBef>
              <a:defRPr/>
            </a:pPr>
            <a:r>
              <a:rPr lang="en-US" altLang="en-US" sz="1100" b="1" dirty="0">
                <a:cs typeface="Times New Roman" panose="02020603050405020304" pitchFamily="18" charset="0"/>
              </a:rPr>
              <a:t>Big idea: </a:t>
            </a:r>
            <a:r>
              <a:rPr lang="en-US" sz="1100" dirty="0"/>
              <a:t>Explain how the unit we selected from EL Education meets our criteria.</a:t>
            </a:r>
            <a:endParaRPr lang="en-US" altLang="en-US" sz="1100" dirty="0">
              <a:cs typeface="Times New Roman" panose="02020603050405020304" pitchFamily="18" charset="0"/>
            </a:endParaRPr>
          </a:p>
          <a:p>
            <a:pPr>
              <a:spcBef>
                <a:spcPts val="0"/>
              </a:spcBef>
              <a:defRPr/>
            </a:pPr>
            <a:endParaRPr lang="en-US" altLang="en-US" sz="1100" dirty="0">
              <a:cs typeface="Times New Roman" panose="02020603050405020304" pitchFamily="18" charset="0"/>
            </a:endParaRPr>
          </a:p>
          <a:p>
            <a:pPr>
              <a:spcBef>
                <a:spcPts val="0"/>
              </a:spcBef>
              <a:defRPr/>
            </a:pPr>
            <a:r>
              <a:rPr lang="en-US" altLang="en-US" sz="1100" b="1" dirty="0">
                <a:cs typeface="Times New Roman" panose="02020603050405020304" pitchFamily="18" charset="0"/>
              </a:rPr>
              <a:t>Facilitator talking points:</a:t>
            </a:r>
          </a:p>
          <a:p>
            <a:pPr marL="171450" marR="0" lvl="0" indent="-171450" algn="l" defTabSz="923925"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altLang="en-US" sz="1100" b="0" dirty="0">
                <a:cs typeface="Times New Roman" panose="02020603050405020304" pitchFamily="18" charset="0"/>
              </a:rPr>
              <a:t>Though designed for use by 5</a:t>
            </a:r>
            <a:r>
              <a:rPr lang="en-US" altLang="en-US" sz="1100" b="0" baseline="30000" dirty="0">
                <a:cs typeface="Times New Roman" panose="02020603050405020304" pitchFamily="18" charset="0"/>
              </a:rPr>
              <a:t>th</a:t>
            </a:r>
            <a:r>
              <a:rPr lang="en-US" altLang="en-US" sz="1100" b="0" dirty="0">
                <a:cs typeface="Times New Roman" panose="02020603050405020304" pitchFamily="18" charset="0"/>
              </a:rPr>
              <a:t> graders, the maturity and relevance of the topic allows for these lessons to be easily applied to adult students. </a:t>
            </a:r>
          </a:p>
          <a:p>
            <a:pPr marL="171450" marR="0" lvl="0" indent="-171450" algn="l" defTabSz="923925"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altLang="en-US" sz="1100" b="0" dirty="0">
                <a:cs typeface="Times New Roman" panose="02020603050405020304" pitchFamily="18" charset="0"/>
              </a:rPr>
              <a:t>This program is highly rated for alignment to the same standards as the CCR for ABE and other challenging state academic standards. It will be useful to examine what that means as we go through the training.</a:t>
            </a:r>
          </a:p>
          <a:p>
            <a:pPr marL="171450" marR="0" lvl="0" indent="-171450" algn="l" defTabSz="923925"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altLang="en-US" sz="1100" b="0" dirty="0">
                <a:cs typeface="Times New Roman" panose="02020603050405020304" pitchFamily="18" charset="0"/>
              </a:rPr>
              <a:t>This program is also considered supportive of English learners. Examining the kinds of supports it incorporates will help build our vision for what materials could provide for ABE students, including English learners. </a:t>
            </a:r>
          </a:p>
          <a:p>
            <a:pPr marL="171450" marR="0" lvl="0" indent="-171450" algn="l" defTabSz="923925" rtl="0" eaLnBrk="0" fontAlgn="base" latinLnBrk="0" hangingPunct="0">
              <a:lnSpc>
                <a:spcPct val="100000"/>
              </a:lnSpc>
              <a:spcBef>
                <a:spcPts val="0"/>
              </a:spcBef>
              <a:spcAft>
                <a:spcPct val="0"/>
              </a:spcAft>
              <a:buClrTx/>
              <a:buSzTx/>
              <a:buFont typeface="Arial" panose="020B0604020202020204" pitchFamily="34" charset="0"/>
              <a:buChar char="•"/>
              <a:tabLst/>
              <a:defRPr/>
            </a:pPr>
            <a:endParaRPr lang="en-US" altLang="en-US" sz="1100" dirty="0">
              <a:cs typeface="Times New Roman" panose="02020603050405020304" pitchFamily="18" charset="0"/>
            </a:endParaRPr>
          </a:p>
          <a:p>
            <a:pPr>
              <a:spcBef>
                <a:spcPts val="0"/>
              </a:spcBef>
              <a:defRPr/>
            </a:pPr>
            <a:r>
              <a:rPr lang="en-US" altLang="en-US" sz="1100" b="1" dirty="0">
                <a:cs typeface="Times New Roman" panose="02020603050405020304" pitchFamily="18" charset="0"/>
              </a:rPr>
              <a:t>Facilitator notes:</a:t>
            </a:r>
          </a:p>
          <a:p>
            <a:pPr marL="0" indent="0">
              <a:spcBef>
                <a:spcPts val="0"/>
              </a:spcBef>
              <a:buFont typeface="Arial" panose="020B0604020202020204" pitchFamily="34" charset="0"/>
              <a:buNone/>
              <a:defRPr/>
            </a:pPr>
            <a:endParaRPr lang="en-US" altLang="en-US" dirty="0">
              <a:cs typeface="Times New Roman" panose="02020603050405020304" pitchFamily="18" charset="0"/>
            </a:endParaRPr>
          </a:p>
          <a:p>
            <a:pPr>
              <a:spcBef>
                <a:spcPts val="0"/>
              </a:spcBef>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b="1" dirty="0">
                <a:cs typeface="Times New Roman" panose="02020603050405020304" pitchFamily="18" charset="0"/>
              </a:rPr>
              <a:t>Big idea: </a:t>
            </a:r>
            <a:r>
              <a:rPr lang="en-US" altLang="en-US" sz="1100" b="0" dirty="0">
                <a:cs typeface="Times New Roman" panose="02020603050405020304" pitchFamily="18" charset="0"/>
              </a:rPr>
              <a:t>Get a high-level overview of Unit One—Building Background Knowledge: Human Rights.  </a:t>
            </a:r>
            <a:endParaRPr lang="en-US" sz="1100" dirty="0"/>
          </a:p>
          <a:p>
            <a:pPr>
              <a:spcBef>
                <a:spcPts val="0"/>
              </a:spcBef>
              <a:defRPr/>
            </a:pPr>
            <a:endParaRPr lang="en-US" altLang="en-US" sz="1100" dirty="0">
              <a:cs typeface="Times New Roman" panose="02020603050405020304" pitchFamily="18" charset="0"/>
            </a:endParaRPr>
          </a:p>
          <a:p>
            <a:pPr>
              <a:spcBef>
                <a:spcPts val="0"/>
              </a:spcBef>
              <a:defRPr/>
            </a:pPr>
            <a:r>
              <a:rPr lang="en-US" altLang="en-US" sz="1100" b="1" dirty="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sz="1100" dirty="0"/>
              <a:t>This link takes you to the overview for 5</a:t>
            </a:r>
            <a:r>
              <a:rPr lang="en-US" sz="1100" baseline="30000" dirty="0"/>
              <a:t>th </a:t>
            </a:r>
            <a:r>
              <a:rPr lang="en-US" sz="1100" dirty="0"/>
              <a:t>grade Module 1, Unit 1. </a:t>
            </a:r>
          </a:p>
          <a:p>
            <a:pPr marL="171450" indent="-171450">
              <a:spcBef>
                <a:spcPts val="0"/>
              </a:spcBef>
              <a:buFont typeface="Arial" panose="020B0604020202020204" pitchFamily="34" charset="0"/>
              <a:buChar char="•"/>
              <a:defRPr/>
            </a:pPr>
            <a:r>
              <a:rPr lang="en-US" altLang="en-US" sz="1100" b="0" dirty="0">
                <a:cs typeface="Times New Roman" panose="02020603050405020304" pitchFamily="18" charset="0"/>
              </a:rPr>
              <a:t>Take several minutes to scroll through and read how the unit is organized and what it is about. </a:t>
            </a:r>
          </a:p>
          <a:p>
            <a:pPr marL="171450" indent="-171450">
              <a:spcBef>
                <a:spcPts val="0"/>
              </a:spcBef>
              <a:buFont typeface="Arial" panose="020B0604020202020204" pitchFamily="34" charset="0"/>
              <a:buChar char="•"/>
              <a:defRPr/>
            </a:pPr>
            <a:endParaRPr lang="en-US" altLang="en-US" sz="1100" b="0" dirty="0">
              <a:cs typeface="Times New Roman" panose="02020603050405020304" pitchFamily="18" charset="0"/>
            </a:endParaRPr>
          </a:p>
          <a:p>
            <a:pPr marL="171450" indent="-171450">
              <a:spcBef>
                <a:spcPts val="0"/>
              </a:spcBef>
              <a:buFont typeface="Arial" panose="020B0604020202020204" pitchFamily="34" charset="0"/>
              <a:buChar char="•"/>
              <a:defRPr/>
            </a:pPr>
            <a:endParaRPr lang="en-US" altLang="en-US" sz="1100" b="0" dirty="0">
              <a:cs typeface="Times New Roman" panose="02020603050405020304" pitchFamily="18" charset="0"/>
            </a:endParaRPr>
          </a:p>
          <a:p>
            <a:pPr>
              <a:spcBef>
                <a:spcPts val="0"/>
              </a:spcBef>
              <a:defRPr/>
            </a:pPr>
            <a:r>
              <a:rPr lang="en-US" altLang="en-US" sz="1100" b="1" dirty="0">
                <a:cs typeface="Times New Roman" panose="02020603050405020304" pitchFamily="18" charset="0"/>
              </a:rPr>
              <a:t>Facilitator notes:</a:t>
            </a:r>
          </a:p>
          <a:p>
            <a:pPr marL="171450" indent="-171450">
              <a:buFont typeface="Arial" panose="020B0604020202020204" pitchFamily="34" charset="0"/>
              <a:buChar char="•"/>
            </a:pPr>
            <a:r>
              <a:rPr lang="en-US" sz="1100" dirty="0"/>
              <a:t>Put this link into the chat: https://curriculum.eleducation.org/curriculum/ela/grade-5/module-1/unit-1</a:t>
            </a:r>
          </a:p>
          <a:p>
            <a:pPr marL="171450" indent="-171450">
              <a:buFont typeface="Arial" panose="020B0604020202020204" pitchFamily="34" charset="0"/>
              <a:buChar char="•"/>
            </a:pPr>
            <a:r>
              <a:rPr lang="en-US" sz="1100" dirty="0"/>
              <a:t>Have participants spend 4 minutes quietly scrolling through the page and reading. </a:t>
            </a:r>
          </a:p>
          <a:p>
            <a:pPr marL="171450" indent="-171450">
              <a:buFont typeface="Arial" panose="020B0604020202020204" pitchFamily="34" charset="0"/>
              <a:buChar char="•"/>
            </a:pPr>
            <a:r>
              <a:rPr lang="en-US" sz="1100" dirty="0"/>
              <a:t>After they have had a chance to read the description of how the unit works, go to the next slide for discussion questions. </a:t>
            </a:r>
          </a:p>
        </p:txBody>
      </p:sp>
    </p:spTree>
    <p:extLst>
      <p:ext uri="{BB962C8B-B14F-4D97-AF65-F5344CB8AC3E}">
        <p14:creationId xmlns:p14="http://schemas.microsoft.com/office/powerpoint/2010/main" val="951008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b="1" dirty="0">
                <a:cs typeface="Times New Roman" panose="02020603050405020304" pitchFamily="18" charset="0"/>
              </a:rPr>
              <a:t>Big idea: </a:t>
            </a:r>
            <a:r>
              <a:rPr lang="en-US" altLang="en-US" sz="1100" b="0" dirty="0">
                <a:cs typeface="Times New Roman" panose="02020603050405020304" pitchFamily="18" charset="0"/>
              </a:rPr>
              <a:t>See that this curriculum contains many of the ingredients that the training will be focused on, starting with the title itself.</a:t>
            </a:r>
            <a:endParaRPr lang="en-US" sz="1100" dirty="0"/>
          </a:p>
          <a:p>
            <a:pPr>
              <a:spcBef>
                <a:spcPts val="0"/>
              </a:spcBef>
              <a:defRPr/>
            </a:pPr>
            <a:endParaRPr lang="en-US" altLang="en-US" sz="1100" dirty="0">
              <a:cs typeface="Times New Roman" panose="02020603050405020304" pitchFamily="18" charset="0"/>
            </a:endParaRPr>
          </a:p>
          <a:p>
            <a:pPr>
              <a:spcBef>
                <a:spcPts val="0"/>
              </a:spcBef>
              <a:defRPr/>
            </a:pPr>
            <a:r>
              <a:rPr lang="en-US" altLang="en-US" sz="1100" b="1" dirty="0">
                <a:cs typeface="Times New Roman" panose="02020603050405020304" pitchFamily="18" charset="0"/>
              </a:rPr>
              <a:t>Facilitator talking points:</a:t>
            </a:r>
            <a:endParaRPr lang="en-US" altLang="en-US" sz="1100" b="0" dirty="0">
              <a:cs typeface="Times New Roman" panose="02020603050405020304" pitchFamily="18" charset="0"/>
            </a:endParaRPr>
          </a:p>
          <a:p>
            <a:pPr marL="171450" indent="-171450">
              <a:spcBef>
                <a:spcPts val="0"/>
              </a:spcBef>
              <a:buFont typeface="Arial" panose="020B0604020202020204" pitchFamily="34" charset="0"/>
              <a:buChar char="•"/>
              <a:defRPr/>
            </a:pPr>
            <a:r>
              <a:rPr lang="en-US" altLang="en-US" sz="1100" b="0" dirty="0">
                <a:cs typeface="Times New Roman" panose="02020603050405020304" pitchFamily="18" charset="0"/>
              </a:rPr>
              <a:t>I’m going to ask a series of questions about the overview page you just scanned. </a:t>
            </a:r>
          </a:p>
          <a:p>
            <a:pPr marL="171450" indent="-171450">
              <a:spcBef>
                <a:spcPts val="0"/>
              </a:spcBef>
              <a:buFont typeface="Arial" panose="020B0604020202020204" pitchFamily="34" charset="0"/>
              <a:buChar char="•"/>
              <a:defRPr/>
            </a:pPr>
            <a:r>
              <a:rPr lang="en-US" altLang="en-US" sz="1100" b="0" dirty="0">
                <a:cs typeface="Times New Roman" panose="02020603050405020304" pitchFamily="18" charset="0"/>
              </a:rPr>
              <a:t>You’ll get a chance to answer in the chat or out loud.</a:t>
            </a:r>
          </a:p>
          <a:p>
            <a:pPr marL="171450" indent="-171450">
              <a:spcBef>
                <a:spcPts val="0"/>
              </a:spcBef>
              <a:buFont typeface="Arial" panose="020B0604020202020204" pitchFamily="34" charset="0"/>
              <a:buChar char="•"/>
              <a:defRPr/>
            </a:pPr>
            <a:r>
              <a:rPr lang="en-US" altLang="en-US" sz="1100" b="0" dirty="0">
                <a:cs typeface="Times New Roman" panose="02020603050405020304" pitchFamily="18" charset="0"/>
              </a:rPr>
              <a:t>We’ll discuss the answers briefly one at a time and answer any questions.  </a:t>
            </a:r>
          </a:p>
          <a:p>
            <a:pPr marL="171450" indent="-171450">
              <a:spcBef>
                <a:spcPts val="0"/>
              </a:spcBef>
              <a:buFont typeface="Arial" panose="020B0604020202020204" pitchFamily="34" charset="0"/>
              <a:buChar char="•"/>
              <a:defRPr/>
            </a:pPr>
            <a:endParaRPr lang="en-US" altLang="en-US" sz="1100" b="0" dirty="0">
              <a:cs typeface="Times New Roman" panose="02020603050405020304" pitchFamily="18" charset="0"/>
            </a:endParaRPr>
          </a:p>
          <a:p>
            <a:pPr>
              <a:spcBef>
                <a:spcPts val="0"/>
              </a:spcBef>
              <a:defRPr/>
            </a:pPr>
            <a:r>
              <a:rPr lang="en-US" altLang="en-US" sz="1100" b="1" dirty="0">
                <a:cs typeface="Times New Roman" panose="02020603050405020304" pitchFamily="18" charset="0"/>
              </a:rPr>
              <a:t>Facilitator notes:</a:t>
            </a:r>
          </a:p>
          <a:p>
            <a:pPr marL="171450" indent="-171450">
              <a:buFont typeface="Arial" panose="020B0604020202020204" pitchFamily="34" charset="0"/>
              <a:buChar char="•"/>
            </a:pPr>
            <a:r>
              <a:rPr lang="en-US" sz="1100" dirty="0"/>
              <a:t>The goal is to activate participants and let them discuss these materials for a few minutes. </a:t>
            </a:r>
          </a:p>
          <a:p>
            <a:pPr marL="171450" indent="-171450">
              <a:buFont typeface="Arial" panose="020B0604020202020204" pitchFamily="34" charset="0"/>
              <a:buChar char="•"/>
            </a:pPr>
            <a:r>
              <a:rPr lang="en-US" sz="1100" dirty="0"/>
              <a:t>Tell the group to scroll down past the content connections and SEL to get to the academic heart of the materials in this unit.</a:t>
            </a:r>
          </a:p>
          <a:p>
            <a:pPr marL="171450" indent="-171450">
              <a:buFont typeface="Arial" panose="020B0604020202020204" pitchFamily="34" charset="0"/>
              <a:buChar char="•"/>
            </a:pPr>
            <a:r>
              <a:rPr lang="en-US" sz="1100" dirty="0"/>
              <a:t>The fact that the entire unit is titled “Building Background Knowledge: Human Rights” is evidence that knowledge building is valued in these materials. But we will be taking a deeper dive in the weeks to come to see evidence of other dimensions of alignment. </a:t>
            </a:r>
          </a:p>
          <a:p>
            <a:pPr marL="171450" indent="-171450">
              <a:buFont typeface="Arial" panose="020B0604020202020204" pitchFamily="34" charset="0"/>
              <a:buChar char="•"/>
            </a:pPr>
            <a:r>
              <a:rPr lang="en-US" sz="1100" dirty="0"/>
              <a:t>Make sure to allow time for questions. </a:t>
            </a:r>
          </a:p>
          <a:p>
            <a:pPr marL="633413" lvl="1" indent="-171450">
              <a:buFont typeface="Arial" panose="020B0604020202020204" pitchFamily="34" charset="0"/>
              <a:buChar char="•"/>
            </a:pPr>
            <a:endParaRPr lang="en-US" dirty="0"/>
          </a:p>
        </p:txBody>
      </p:sp>
    </p:spTree>
    <p:extLst>
      <p:ext uri="{BB962C8B-B14F-4D97-AF65-F5344CB8AC3E}">
        <p14:creationId xmlns:p14="http://schemas.microsoft.com/office/powerpoint/2010/main" val="2365105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1B3C1143-4B0A-A343-878C-6D26A89B45C0}"/>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FD6D0D78-92E5-754E-9422-E77408390131}"/>
              </a:ext>
            </a:extLst>
          </p:cNvPr>
          <p:cNvSpPr>
            <a:spLocks noGrp="1"/>
          </p:cNvSpPr>
          <p:nvPr>
            <p:ph type="body" idx="1"/>
          </p:nvPr>
        </p:nvSpPr>
        <p:spPr/>
        <p:txBody>
          <a:bodyPr/>
          <a:lstStyle/>
          <a:p>
            <a:pPr>
              <a:spcBef>
                <a:spcPts val="0"/>
              </a:spcBef>
              <a:defRPr/>
            </a:pPr>
            <a:r>
              <a:rPr lang="en-US" altLang="en-US" sz="1100" b="1" dirty="0">
                <a:cs typeface="Times New Roman" panose="02020603050405020304" pitchFamily="18" charset="0"/>
              </a:rPr>
              <a:t>Big idea: </a:t>
            </a:r>
            <a:r>
              <a:rPr lang="en-US" altLang="en-US" sz="1100" dirty="0">
                <a:cs typeface="Times New Roman" panose="02020603050405020304" pitchFamily="18" charset="0"/>
              </a:rPr>
              <a:t>Identify the documents needed for our sample review.</a:t>
            </a:r>
          </a:p>
          <a:p>
            <a:pPr>
              <a:spcBef>
                <a:spcPts val="0"/>
              </a:spcBef>
              <a:defRPr/>
            </a:pPr>
            <a:endParaRPr lang="en-US" altLang="en-US" sz="1100" dirty="0">
              <a:cs typeface="Times New Roman" panose="02020603050405020304" pitchFamily="18" charset="0"/>
            </a:endParaRPr>
          </a:p>
          <a:p>
            <a:pPr>
              <a:spcBef>
                <a:spcPts val="0"/>
              </a:spcBef>
              <a:defRPr/>
            </a:pPr>
            <a:r>
              <a:rPr lang="en-US" altLang="en-US" sz="1100" b="1" dirty="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sz="1100" b="0" dirty="0">
                <a:cs typeface="Times New Roman" panose="02020603050405020304" pitchFamily="18" charset="0"/>
              </a:rPr>
              <a:t>Except for the overview webpage we just examined, these are large documents, but they are well organized and labeled. </a:t>
            </a:r>
          </a:p>
          <a:p>
            <a:pPr marL="171450" indent="-171450">
              <a:spcBef>
                <a:spcPts val="0"/>
              </a:spcBef>
              <a:buFont typeface="Arial" panose="020B0604020202020204" pitchFamily="34" charset="0"/>
              <a:buChar char="•"/>
              <a:defRPr/>
            </a:pPr>
            <a:r>
              <a:rPr lang="en-US" altLang="en-US" sz="1100" b="0" dirty="0">
                <a:cs typeface="Times New Roman" panose="02020603050405020304" pitchFamily="18" charset="0"/>
              </a:rPr>
              <a:t>Coaches will always be available to help you navigate. </a:t>
            </a:r>
          </a:p>
          <a:p>
            <a:pPr marL="171450" indent="-171450">
              <a:spcBef>
                <a:spcPts val="0"/>
              </a:spcBef>
              <a:buFont typeface="Arial" panose="020B0604020202020204" pitchFamily="34" charset="0"/>
              <a:buChar char="•"/>
              <a:defRPr/>
            </a:pPr>
            <a:r>
              <a:rPr lang="en-US" altLang="en-US" sz="1100" b="0" dirty="0">
                <a:cs typeface="Times New Roman" panose="02020603050405020304" pitchFamily="18" charset="0"/>
              </a:rPr>
              <a:t>Take a couple of minutes to navigate now to the Teacher Guide. </a:t>
            </a:r>
          </a:p>
          <a:p>
            <a:pPr marL="171450" indent="-171450">
              <a:spcBef>
                <a:spcPts val="0"/>
              </a:spcBef>
              <a:buFont typeface="Arial" panose="020B0604020202020204" pitchFamily="34" charset="0"/>
              <a:buChar char="•"/>
              <a:defRPr/>
            </a:pPr>
            <a:endParaRPr lang="en-US" altLang="en-US" sz="1100" b="0" dirty="0">
              <a:cs typeface="Times New Roman" panose="02020603050405020304" pitchFamily="18" charset="0"/>
            </a:endParaRPr>
          </a:p>
          <a:p>
            <a:pPr>
              <a:spcBef>
                <a:spcPts val="0"/>
              </a:spcBef>
              <a:defRPr/>
            </a:pPr>
            <a:r>
              <a:rPr lang="en-US" altLang="en-US" sz="1100" b="1" dirty="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sz="1100" dirty="0">
                <a:cs typeface="Times New Roman" panose="02020603050405020304" pitchFamily="18" charset="0"/>
              </a:rPr>
              <a:t>Make sure participants all have these documents available to scan as we continue.</a:t>
            </a:r>
          </a:p>
          <a:p>
            <a:pPr>
              <a:spcBef>
                <a:spcPts val="0"/>
              </a:spcBef>
              <a:defRP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7034F97A-6F6F-F245-B5BA-C6655FAEDC3A}"/>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482ECE0A-3FC9-EC40-9BA8-EFD26F0C6F1B}"/>
              </a:ext>
            </a:extLst>
          </p:cNvPr>
          <p:cNvSpPr>
            <a:spLocks noGrp="1"/>
          </p:cNvSpPr>
          <p:nvPr>
            <p:ph type="body" idx="1"/>
          </p:nvPr>
        </p:nvSpPr>
        <p:spPr/>
        <p:txBody>
          <a:bodyPr/>
          <a:lstStyle/>
          <a:p>
            <a:pPr>
              <a:spcBef>
                <a:spcPts val="0"/>
              </a:spcBef>
              <a:defRPr/>
            </a:pPr>
            <a:r>
              <a:rPr lang="en-US" altLang="en-US" sz="1100" b="1" dirty="0">
                <a:cs typeface="Times New Roman" panose="02020603050405020304" pitchFamily="18" charset="0"/>
              </a:rPr>
              <a:t>Big idea: </a:t>
            </a:r>
            <a:r>
              <a:rPr lang="en-US" altLang="en-US" sz="1100" b="0" dirty="0">
                <a:cs typeface="Times New Roman" panose="02020603050405020304" pitchFamily="18" charset="0"/>
              </a:rPr>
              <a:t>Expose participants to the Teacher Guide so they can start to see how to navigate it.</a:t>
            </a:r>
          </a:p>
          <a:p>
            <a:pPr>
              <a:spcBef>
                <a:spcPts val="0"/>
              </a:spcBef>
              <a:defRPr/>
            </a:pPr>
            <a:endParaRPr lang="en-US" altLang="en-US" sz="1100" dirty="0">
              <a:cs typeface="Times New Roman" panose="02020603050405020304" pitchFamily="18" charset="0"/>
            </a:endParaRPr>
          </a:p>
          <a:p>
            <a:pPr>
              <a:spcBef>
                <a:spcPts val="0"/>
              </a:spcBef>
              <a:defRPr/>
            </a:pPr>
            <a:r>
              <a:rPr lang="en-US" altLang="en-US" sz="1100" b="1" dirty="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sz="1100" dirty="0">
                <a:cs typeface="Times New Roman" panose="02020603050405020304" pitchFamily="18" charset="0"/>
              </a:rPr>
              <a:t>The Teacher Guide contains all the lessons and supporting materials for Module 1.</a:t>
            </a:r>
          </a:p>
          <a:p>
            <a:pPr marL="171450" indent="-171450">
              <a:spcBef>
                <a:spcPts val="0"/>
              </a:spcBef>
              <a:buFont typeface="Arial" panose="020B0604020202020204" pitchFamily="34" charset="0"/>
              <a:buChar char="•"/>
              <a:defRPr/>
            </a:pPr>
            <a:r>
              <a:rPr lang="en-US" altLang="en-US" sz="1100" dirty="0">
                <a:cs typeface="Times New Roman" panose="02020603050405020304" pitchFamily="18" charset="0"/>
              </a:rPr>
              <a:t>It is large! That’s why we’re focusing primarily on Unit 1. But there will be times we look at the other two modules for evidence for some dimensions.</a:t>
            </a:r>
          </a:p>
          <a:p>
            <a:pPr marL="171450" marR="0" lvl="0" indent="-171450" algn="l" defTabSz="923925"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altLang="en-US" sz="1100" dirty="0">
                <a:cs typeface="Times New Roman" panose="02020603050405020304" pitchFamily="18" charset="0"/>
              </a:rPr>
              <a:t>This is the beginning of the Table of Contents. It is found on pages 3-5 of the PDF.</a:t>
            </a:r>
          </a:p>
          <a:p>
            <a:pPr marL="171450" indent="-171450">
              <a:spcBef>
                <a:spcPts val="0"/>
              </a:spcBef>
              <a:buFont typeface="Arial" panose="020B0604020202020204" pitchFamily="34" charset="0"/>
              <a:buChar char="•"/>
              <a:defRPr/>
            </a:pPr>
            <a:r>
              <a:rPr lang="en-US" altLang="en-US" sz="1100" dirty="0">
                <a:cs typeface="Times New Roman" panose="02020603050405020304" pitchFamily="18" charset="0"/>
              </a:rPr>
              <a:t>We’ll be relying heavily on the Table of Contents and on the search functions available for .pdf documents. </a:t>
            </a:r>
          </a:p>
          <a:p>
            <a:pPr marL="171450" indent="-171450">
              <a:spcBef>
                <a:spcPts val="0"/>
              </a:spcBef>
              <a:buFont typeface="Arial" panose="020B0604020202020204" pitchFamily="34" charset="0"/>
              <a:buChar char="•"/>
              <a:defRPr/>
            </a:pPr>
            <a:r>
              <a:rPr lang="en-US" altLang="en-US" sz="1100" dirty="0">
                <a:cs typeface="Times New Roman" panose="02020603050405020304" pitchFamily="18" charset="0"/>
              </a:rPr>
              <a:t>I want to be sure you know how to navigate EL Education’s large PDF documents. </a:t>
            </a:r>
          </a:p>
          <a:p>
            <a:pPr marL="171450" indent="-171450">
              <a:spcBef>
                <a:spcPts val="0"/>
              </a:spcBef>
              <a:buFont typeface="Arial" panose="020B0604020202020204" pitchFamily="34" charset="0"/>
              <a:buChar char="•"/>
              <a:defRPr/>
            </a:pPr>
            <a:r>
              <a:rPr lang="en-US" altLang="en-US" sz="1100" dirty="0">
                <a:cs typeface="Times New Roman" panose="02020603050405020304" pitchFamily="18" charset="0"/>
              </a:rPr>
              <a:t>There is a page number at the top of the navigation bar. You can type in the page number you want to move to, and the PDF will move to that page. </a:t>
            </a:r>
          </a:p>
          <a:p>
            <a:pPr marL="171450" indent="-171450">
              <a:spcBef>
                <a:spcPts val="0"/>
              </a:spcBef>
              <a:buFont typeface="Arial" panose="020B0604020202020204" pitchFamily="34" charset="0"/>
              <a:buChar char="•"/>
              <a:defRPr/>
            </a:pPr>
            <a:r>
              <a:rPr lang="en-US" altLang="en-US" sz="1100" dirty="0">
                <a:cs typeface="Times New Roman" panose="02020603050405020304" pitchFamily="18" charset="0"/>
              </a:rPr>
              <a:t>When you find it, type an “8” into the page number navigator. It should take you to the Module-at-a-Glance. </a:t>
            </a:r>
          </a:p>
          <a:p>
            <a:pPr marL="171450" indent="-171450">
              <a:spcBef>
                <a:spcPts val="0"/>
              </a:spcBef>
              <a:buFont typeface="Arial" panose="020B0604020202020204" pitchFamily="34" charset="0"/>
              <a:buChar char="•"/>
              <a:defRPr/>
            </a:pPr>
            <a:r>
              <a:rPr lang="en-US" altLang="en-US" sz="1100" dirty="0">
                <a:cs typeface="Times New Roman" panose="02020603050405020304" pitchFamily="18" charset="0"/>
              </a:rPr>
              <a:t>I will help you navigate in the weeks to come until you’re comfortable with how these resources are organized. </a:t>
            </a:r>
          </a:p>
          <a:p>
            <a:pPr marL="171450" indent="-171450">
              <a:spcBef>
                <a:spcPts val="0"/>
              </a:spcBef>
              <a:buFont typeface="Arial" panose="020B0604020202020204" pitchFamily="34" charset="0"/>
              <a:buChar char="•"/>
              <a:defRPr/>
            </a:pPr>
            <a:endParaRPr lang="en-US" altLang="en-US" sz="1100" dirty="0">
              <a:cs typeface="Times New Roman" panose="02020603050405020304" pitchFamily="18" charset="0"/>
            </a:endParaRPr>
          </a:p>
          <a:p>
            <a:pPr>
              <a:spcBef>
                <a:spcPts val="0"/>
              </a:spcBef>
              <a:defRPr/>
            </a:pPr>
            <a:r>
              <a:rPr lang="en-US" altLang="en-US" sz="1100" b="1" dirty="0">
                <a:cs typeface="Times New Roman" panose="02020603050405020304" pitchFamily="18" charset="0"/>
              </a:rPr>
              <a:t>Facilitator notes:</a:t>
            </a:r>
            <a:endParaRPr lang="en-US" altLang="en-US" sz="1100" dirty="0">
              <a:cs typeface="Times New Roman" panose="02020603050405020304" pitchFamily="18" charset="0"/>
            </a:endParaRPr>
          </a:p>
          <a:p>
            <a:pPr marL="171450" indent="-171450">
              <a:spcBef>
                <a:spcPts val="0"/>
              </a:spcBef>
              <a:buFont typeface="Arial" panose="020B0604020202020204" pitchFamily="34" charset="0"/>
              <a:buChar char="•"/>
              <a:defRPr/>
            </a:pPr>
            <a:r>
              <a:rPr lang="en-US" altLang="en-US" sz="1100" dirty="0">
                <a:cs typeface="Times New Roman" panose="02020603050405020304" pitchFamily="18" charset="0"/>
              </a:rPr>
              <a:t>Have participants take a minute or two to scroll through the Table of Contents. They can see what resources this unit contains and how it is organized. </a:t>
            </a:r>
          </a:p>
          <a:p>
            <a:pPr marL="171450" indent="-171450">
              <a:spcBef>
                <a:spcPts val="0"/>
              </a:spcBef>
              <a:buFont typeface="Arial" panose="020B0604020202020204" pitchFamily="34" charset="0"/>
              <a:buChar char="•"/>
              <a:defRPr/>
            </a:pPr>
            <a:r>
              <a:rPr lang="en-US" altLang="en-US" sz="1100" dirty="0">
                <a:cs typeface="Times New Roman" panose="02020603050405020304" pitchFamily="18" charset="0"/>
              </a:rPr>
              <a:t>Some participants may not be familiar with how to navigate a large PDF file.</a:t>
            </a:r>
          </a:p>
          <a:p>
            <a:pPr marL="171450" indent="-171450">
              <a:spcBef>
                <a:spcPts val="0"/>
              </a:spcBef>
              <a:buFont typeface="Arial" panose="020B0604020202020204" pitchFamily="34" charset="0"/>
              <a:buChar char="•"/>
              <a:defRPr/>
            </a:pPr>
            <a:r>
              <a:rPr lang="en-US" altLang="en-US" sz="1100" dirty="0">
                <a:cs typeface="Times New Roman" panose="02020603050405020304" pitchFamily="18" charset="0"/>
              </a:rPr>
              <a:t>This screenshot is small. It may be easier to share your screen and show where the page navigator is at the top of the Teacher Guide. </a:t>
            </a:r>
          </a:p>
          <a:p>
            <a:pPr marL="171450" indent="-171450">
              <a:spcBef>
                <a:spcPts val="0"/>
              </a:spcBef>
              <a:buFont typeface="Arial" panose="020B0604020202020204" pitchFamily="34" charset="0"/>
              <a:buChar char="•"/>
              <a:defRPr/>
            </a:pPr>
            <a:r>
              <a:rPr lang="en-US" altLang="en-US" sz="1100" dirty="0">
                <a:cs typeface="Times New Roman" panose="02020603050405020304" pitchFamily="18" charset="0"/>
              </a:rPr>
              <a:t>Ask participants to type in “8” to go to the Module-at-a-Glance, which is located on page 8 of the Teacher Guide. </a:t>
            </a:r>
          </a:p>
          <a:p>
            <a:pPr>
              <a:spcBef>
                <a:spcPts val="0"/>
              </a:spcBef>
              <a:defRPr/>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7034F97A-6F6F-F245-B5BA-C6655FAEDC3A}"/>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482ECE0A-3FC9-EC40-9BA8-EFD26F0C6F1B}"/>
              </a:ext>
            </a:extLst>
          </p:cNvPr>
          <p:cNvSpPr>
            <a:spLocks noGrp="1"/>
          </p:cNvSpPr>
          <p:nvPr>
            <p:ph type="body" idx="1"/>
          </p:nvPr>
        </p:nvSpPr>
        <p:spPr/>
        <p:txBody>
          <a:bodyPr/>
          <a:lstStyle/>
          <a:p>
            <a:pPr>
              <a:spcBef>
                <a:spcPts val="0"/>
              </a:spcBef>
              <a:defRPr/>
            </a:pPr>
            <a:r>
              <a:rPr lang="en-US" altLang="en-US" sz="1100" b="1" dirty="0">
                <a:cs typeface="Times New Roman" panose="02020603050405020304" pitchFamily="18" charset="0"/>
              </a:rPr>
              <a:t>Big idea: </a:t>
            </a:r>
            <a:r>
              <a:rPr lang="en-US" altLang="en-US" sz="1100" b="0" dirty="0">
                <a:cs typeface="Times New Roman" panose="02020603050405020304" pitchFamily="18" charset="0"/>
              </a:rPr>
              <a:t>Understand what is contained in the Teacher Supporting Materials.</a:t>
            </a:r>
          </a:p>
          <a:p>
            <a:pPr>
              <a:spcBef>
                <a:spcPts val="0"/>
              </a:spcBef>
              <a:defRPr/>
            </a:pPr>
            <a:endParaRPr lang="en-US" altLang="en-US" sz="1100" dirty="0">
              <a:cs typeface="Times New Roman" panose="02020603050405020304" pitchFamily="18" charset="0"/>
            </a:endParaRPr>
          </a:p>
          <a:p>
            <a:pPr>
              <a:spcBef>
                <a:spcPts val="0"/>
              </a:spcBef>
              <a:defRPr/>
            </a:pPr>
            <a:r>
              <a:rPr lang="en-US" altLang="en-US" sz="1100" b="1" dirty="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sz="1100" dirty="0">
                <a:cs typeface="Times New Roman" panose="02020603050405020304" pitchFamily="18" charset="0"/>
              </a:rPr>
              <a:t>This resource contains all the specific templates, questions, activities, and directions that each lesson in Module 1 calls for. </a:t>
            </a:r>
          </a:p>
          <a:p>
            <a:pPr marL="171450" indent="-171450">
              <a:spcBef>
                <a:spcPts val="0"/>
              </a:spcBef>
              <a:buFont typeface="Arial" panose="020B0604020202020204" pitchFamily="34" charset="0"/>
              <a:buChar char="•"/>
              <a:defRPr/>
            </a:pPr>
            <a:r>
              <a:rPr lang="en-US" altLang="en-US" sz="1100" dirty="0">
                <a:cs typeface="Times New Roman" panose="02020603050405020304" pitchFamily="18" charset="0"/>
              </a:rPr>
              <a:t>For this resource, the Table of Contents is not as helpful. It is simply a list of every lesson in the three units of Module 1. </a:t>
            </a:r>
          </a:p>
          <a:p>
            <a:pPr marL="171450" indent="-171450">
              <a:spcBef>
                <a:spcPts val="0"/>
              </a:spcBef>
              <a:buFont typeface="Arial" panose="020B0604020202020204" pitchFamily="34" charset="0"/>
              <a:buChar char="•"/>
              <a:defRPr/>
            </a:pPr>
            <a:r>
              <a:rPr lang="en-US" altLang="en-US" sz="1100" dirty="0">
                <a:cs typeface="Times New Roman" panose="02020603050405020304" pitchFamily="18" charset="0"/>
              </a:rPr>
              <a:t>You will use this resource to examine how the curriculum handles all the ELA activities and supports mentioned in each lesson overview.</a:t>
            </a:r>
          </a:p>
          <a:p>
            <a:pPr marL="171450" indent="-171450">
              <a:spcBef>
                <a:spcPts val="0"/>
              </a:spcBef>
              <a:buFont typeface="Arial" panose="020B0604020202020204" pitchFamily="34" charset="0"/>
              <a:buChar char="•"/>
              <a:defRPr/>
            </a:pPr>
            <a:r>
              <a:rPr lang="en-US" altLang="en-US" sz="1100" dirty="0">
                <a:cs typeface="Times New Roman" panose="02020603050405020304" pitchFamily="18" charset="0"/>
              </a:rPr>
              <a:t>The lessons themselves are in the Teacher Guide, but they refer to specific resources that are in this packet. </a:t>
            </a:r>
          </a:p>
          <a:p>
            <a:pPr marL="171450" indent="-171450">
              <a:spcBef>
                <a:spcPts val="0"/>
              </a:spcBef>
              <a:buFont typeface="Arial" panose="020B0604020202020204" pitchFamily="34" charset="0"/>
              <a:buChar char="•"/>
              <a:defRPr/>
            </a:pPr>
            <a:r>
              <a:rPr lang="en-US" altLang="en-US" sz="1100" dirty="0">
                <a:cs typeface="Times New Roman" panose="02020603050405020304" pitchFamily="18" charset="0"/>
              </a:rPr>
              <a:t>Let’s look at one example and practice using the navigation bar by going to page 24.</a:t>
            </a:r>
          </a:p>
          <a:p>
            <a:pPr>
              <a:spcBef>
                <a:spcPts val="0"/>
              </a:spcBef>
              <a:defRPr/>
            </a:pPr>
            <a:endParaRPr lang="en-US" altLang="en-US" sz="1100" b="1" dirty="0">
              <a:cs typeface="Times New Roman" panose="02020603050405020304" pitchFamily="18" charset="0"/>
            </a:endParaRPr>
          </a:p>
          <a:p>
            <a:pPr>
              <a:spcBef>
                <a:spcPts val="0"/>
              </a:spcBef>
              <a:defRPr/>
            </a:pPr>
            <a:r>
              <a:rPr lang="en-US" altLang="en-US" sz="1100" b="1" dirty="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sz="1100" dirty="0">
                <a:cs typeface="Times New Roman" panose="02020603050405020304" pitchFamily="18" charset="0"/>
              </a:rPr>
              <a:t>It will be even more important for participants to be comfortable navigating via the page number navigation bar for this resource. </a:t>
            </a:r>
          </a:p>
          <a:p>
            <a:pPr marL="171450" indent="-171450">
              <a:spcBef>
                <a:spcPts val="0"/>
              </a:spcBef>
              <a:buFont typeface="Arial" panose="020B0604020202020204" pitchFamily="34" charset="0"/>
              <a:buChar char="•"/>
              <a:defRPr/>
            </a:pPr>
            <a:r>
              <a:rPr lang="en-US" altLang="en-US" sz="1100" dirty="0">
                <a:cs typeface="Times New Roman" panose="02020603050405020304" pitchFamily="18" charset="0"/>
              </a:rPr>
              <a:t>If they go to page 24 and scroll through at least page 26, they’ll see a sample of academic and domain-specific vocabulary charts. </a:t>
            </a:r>
          </a:p>
          <a:p>
            <a:pPr marL="171450" indent="-171450">
              <a:spcBef>
                <a:spcPts val="0"/>
              </a:spcBef>
              <a:buFont typeface="Arial" panose="020B0604020202020204" pitchFamily="34" charset="0"/>
              <a:buChar char="•"/>
              <a:defRPr/>
            </a:pPr>
            <a:r>
              <a:rPr lang="en-US" altLang="en-US" sz="1100" dirty="0">
                <a:cs typeface="Times New Roman" panose="02020603050405020304" pitchFamily="18" charset="0"/>
              </a:rPr>
              <a:t>Have participants examine these for a moment. Then see what they notice about the resource. Can they tell which lesson it’s associated with? (It runs in large font along the left side of each page.) These are all from Lesson 4. </a:t>
            </a:r>
          </a:p>
          <a:p>
            <a:pPr marL="171450" indent="-171450">
              <a:spcBef>
                <a:spcPts val="0"/>
              </a:spcBef>
              <a:buFont typeface="Arial" panose="020B0604020202020204" pitchFamily="34" charset="0"/>
              <a:buChar char="•"/>
              <a:defRPr/>
            </a:pPr>
            <a:endParaRPr lang="en-US" altLang="en-US" dirty="0">
              <a:cs typeface="Times New Roman" panose="02020603050405020304" pitchFamily="18" charset="0"/>
            </a:endParaRPr>
          </a:p>
          <a:p>
            <a:pPr marL="171450" indent="-171450">
              <a:spcBef>
                <a:spcPts val="0"/>
              </a:spcBef>
              <a:buFont typeface="Arial" panose="020B0604020202020204" pitchFamily="34" charset="0"/>
              <a:buChar char="•"/>
              <a:defRPr/>
            </a:pPr>
            <a:endParaRPr lang="en-US" altLang="en-US" dirty="0">
              <a:cs typeface="Times New Roman" panose="02020603050405020304" pitchFamily="18" charset="0"/>
            </a:endParaRPr>
          </a:p>
          <a:p>
            <a:pPr>
              <a:spcBef>
                <a:spcPts val="0"/>
              </a:spcBef>
              <a:defRPr/>
            </a:pPr>
            <a:endParaRPr lang="en-US" dirty="0"/>
          </a:p>
        </p:txBody>
      </p:sp>
    </p:spTree>
    <p:extLst>
      <p:ext uri="{BB962C8B-B14F-4D97-AF65-F5344CB8AC3E}">
        <p14:creationId xmlns:p14="http://schemas.microsoft.com/office/powerpoint/2010/main" val="2109630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defRPr/>
            </a:pPr>
            <a:r>
              <a:rPr lang="en-US" altLang="en-US" sz="1100" b="1" dirty="0">
                <a:cs typeface="Times New Roman" panose="02020603050405020304" pitchFamily="18" charset="0"/>
              </a:rPr>
              <a:t>Big idea: </a:t>
            </a:r>
            <a:r>
              <a:rPr lang="en-US" altLang="en-US" sz="1100" b="0" dirty="0">
                <a:cs typeface="Times New Roman" panose="02020603050405020304" pitchFamily="18" charset="0"/>
              </a:rPr>
              <a:t>This is the end of our orientation to the EL Education materials. </a:t>
            </a:r>
          </a:p>
          <a:p>
            <a:pPr>
              <a:spcBef>
                <a:spcPts val="0"/>
              </a:spcBef>
              <a:defRPr/>
            </a:pPr>
            <a:endParaRPr lang="en-US" altLang="en-US" sz="1100" dirty="0">
              <a:cs typeface="Times New Roman" panose="02020603050405020304" pitchFamily="18" charset="0"/>
            </a:endParaRPr>
          </a:p>
          <a:p>
            <a:pPr>
              <a:spcBef>
                <a:spcPts val="0"/>
              </a:spcBef>
              <a:defRPr/>
            </a:pPr>
            <a:r>
              <a:rPr lang="en-US" altLang="en-US" sz="1100" b="1" dirty="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sz="1100" dirty="0">
                <a:cs typeface="Times New Roman" panose="02020603050405020304" pitchFamily="18" charset="0"/>
              </a:rPr>
              <a:t>That’s the completion of our orientation to EL Education. </a:t>
            </a:r>
          </a:p>
          <a:p>
            <a:pPr marL="171450" indent="-171450">
              <a:spcBef>
                <a:spcPts val="0"/>
              </a:spcBef>
              <a:buFont typeface="Arial" panose="020B0604020202020204" pitchFamily="34" charset="0"/>
              <a:buChar char="•"/>
              <a:defRPr/>
            </a:pPr>
            <a:r>
              <a:rPr lang="en-US" altLang="en-US" sz="1100" dirty="0">
                <a:cs typeface="Times New Roman" panose="02020603050405020304" pitchFamily="18" charset="0"/>
              </a:rPr>
              <a:t>You’ll be investigating it in much more depth in the coming weeks of the training. </a:t>
            </a:r>
          </a:p>
          <a:p>
            <a:pPr marL="171450" indent="-171450">
              <a:spcBef>
                <a:spcPts val="0"/>
              </a:spcBef>
              <a:buFont typeface="Arial" panose="020B0604020202020204" pitchFamily="34" charset="0"/>
              <a:buChar char="•"/>
              <a:defRPr/>
            </a:pPr>
            <a:r>
              <a:rPr lang="en-US" altLang="en-US" sz="1100" dirty="0">
                <a:cs typeface="Times New Roman" panose="02020603050405020304" pitchFamily="18" charset="0"/>
              </a:rPr>
              <a:t>The other important part of this training is to apply these same criteria to a curriculum your instructors commonly use. </a:t>
            </a:r>
          </a:p>
          <a:p>
            <a:pPr marL="171450" indent="-171450">
              <a:spcBef>
                <a:spcPts val="0"/>
              </a:spcBef>
              <a:buFont typeface="Arial" panose="020B0604020202020204" pitchFamily="34" charset="0"/>
              <a:buChar char="•"/>
              <a:defRPr/>
            </a:pPr>
            <a:r>
              <a:rPr lang="en-US" altLang="en-US" sz="1100" dirty="0">
                <a:cs typeface="Times New Roman" panose="02020603050405020304" pitchFamily="18" charset="0"/>
              </a:rPr>
              <a:t>You’ll need to pick that before we start the training sessions.  </a:t>
            </a:r>
          </a:p>
          <a:p>
            <a:pPr marL="171450" indent="-171450">
              <a:spcBef>
                <a:spcPts val="0"/>
              </a:spcBef>
              <a:buFont typeface="Arial" panose="020B0604020202020204" pitchFamily="34" charset="0"/>
              <a:buChar char="•"/>
              <a:defRPr/>
            </a:pPr>
            <a:r>
              <a:rPr lang="en-US" altLang="en-US" sz="1100" dirty="0">
                <a:cs typeface="Times New Roman" panose="02020603050405020304" pitchFamily="18" charset="0"/>
              </a:rPr>
              <a:t>There are more details on the next slide. </a:t>
            </a:r>
          </a:p>
          <a:p>
            <a:pPr marL="171450" indent="-171450">
              <a:spcBef>
                <a:spcPts val="0"/>
              </a:spcBef>
              <a:buFont typeface="Arial" panose="020B0604020202020204" pitchFamily="34" charset="0"/>
              <a:buChar char="•"/>
              <a:defRPr/>
            </a:pPr>
            <a:endParaRPr lang="en-US" altLang="en-US" sz="1100" b="1" dirty="0">
              <a:cs typeface="Times New Roman" panose="02020603050405020304" pitchFamily="18" charset="0"/>
            </a:endParaRPr>
          </a:p>
          <a:p>
            <a:pPr>
              <a:spcBef>
                <a:spcPts val="0"/>
              </a:spcBef>
              <a:defRPr/>
            </a:pPr>
            <a:r>
              <a:rPr lang="en-US" altLang="en-US" sz="1100" b="1" dirty="0">
                <a:cs typeface="Times New Roman" panose="02020603050405020304" pitchFamily="18" charset="0"/>
              </a:rPr>
              <a:t>Facilitator notes:</a:t>
            </a:r>
          </a:p>
          <a:p>
            <a:pPr marL="171450" indent="-171450">
              <a:buFont typeface="Arial" panose="020B0604020202020204" pitchFamily="34" charset="0"/>
              <a:buChar char="•"/>
            </a:pPr>
            <a:r>
              <a:rPr lang="en-US" sz="1100" dirty="0"/>
              <a:t>Advance to the next slide for specific guidance for selecting materials to review. </a:t>
            </a:r>
          </a:p>
        </p:txBody>
      </p:sp>
    </p:spTree>
    <p:extLst>
      <p:ext uri="{BB962C8B-B14F-4D97-AF65-F5344CB8AC3E}">
        <p14:creationId xmlns:p14="http://schemas.microsoft.com/office/powerpoint/2010/main" val="976759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8943BE30-53B7-984D-909F-78C4DBEDEFCA}"/>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3D975719-9794-8749-967C-27574832AA93}"/>
              </a:ext>
            </a:extLst>
          </p:cNvPr>
          <p:cNvSpPr>
            <a:spLocks noGrp="1"/>
          </p:cNvSpPr>
          <p:nvPr>
            <p:ph type="body" idx="1"/>
          </p:nvPr>
        </p:nvSpPr>
        <p:spPr/>
        <p:txBody>
          <a:bodyPr/>
          <a:lstStyle/>
          <a:p>
            <a:pPr>
              <a:spcBef>
                <a:spcPts val="0"/>
              </a:spcBef>
              <a:defRPr/>
            </a:pPr>
            <a:r>
              <a:rPr lang="en-US" altLang="en-US" sz="1100" b="1" dirty="0">
                <a:cs typeface="Times New Roman" panose="02020603050405020304" pitchFamily="18" charset="0"/>
              </a:rPr>
              <a:t>Big idea: </a:t>
            </a:r>
            <a:r>
              <a:rPr lang="en-US" sz="1100" dirty="0"/>
              <a:t>Share the process used to select a valid sample from a larger curriculum.</a:t>
            </a:r>
            <a:endParaRPr lang="en-US" altLang="en-US" sz="1100" dirty="0">
              <a:cs typeface="Times New Roman" panose="02020603050405020304" pitchFamily="18" charset="0"/>
            </a:endParaRPr>
          </a:p>
          <a:p>
            <a:pPr>
              <a:spcBef>
                <a:spcPts val="0"/>
              </a:spcBef>
              <a:defRPr/>
            </a:pPr>
            <a:endParaRPr lang="en-US" altLang="en-US" sz="1100" dirty="0">
              <a:cs typeface="Times New Roman" panose="02020603050405020304" pitchFamily="18" charset="0"/>
            </a:endParaRPr>
          </a:p>
          <a:p>
            <a:pPr>
              <a:spcBef>
                <a:spcPts val="0"/>
              </a:spcBef>
              <a:defRPr/>
            </a:pPr>
            <a:r>
              <a:rPr lang="en-US" altLang="en-US" sz="1100" b="1" dirty="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sz="1100" dirty="0">
                <a:cs typeface="Times New Roman" panose="02020603050405020304" pitchFamily="18" charset="0"/>
              </a:rPr>
              <a:t>When you need to select a small sample of your curriculum</a:t>
            </a:r>
            <a:r>
              <a:rPr lang="mr-IN" altLang="en-US" sz="1100" dirty="0">
                <a:cs typeface="Times New Roman" panose="02020603050405020304" pitchFamily="18" charset="0"/>
              </a:rPr>
              <a:t>…</a:t>
            </a:r>
            <a:endParaRPr lang="en-US" altLang="en-US" sz="1100" dirty="0">
              <a:cs typeface="Times New Roman" panose="02020603050405020304" pitchFamily="18" charset="0"/>
            </a:endParaRPr>
          </a:p>
          <a:p>
            <a:pPr marL="633413" lvl="1" indent="-171450">
              <a:spcBef>
                <a:spcPts val="0"/>
              </a:spcBef>
              <a:buFont typeface="Arial" panose="020B0604020202020204" pitchFamily="34" charset="0"/>
              <a:buChar char="•"/>
              <a:defRPr/>
            </a:pPr>
            <a:r>
              <a:rPr lang="en-US" altLang="en-US" sz="1100" baseline="0" dirty="0">
                <a:cs typeface="Times New Roman" panose="02020603050405020304" pitchFamily="18" charset="0"/>
              </a:rPr>
              <a:t>Make sure the section you select addresses the breadth of ELA. </a:t>
            </a:r>
          </a:p>
          <a:p>
            <a:pPr marL="633413" lvl="1" indent="-171450">
              <a:spcBef>
                <a:spcPts val="0"/>
              </a:spcBef>
              <a:buFont typeface="Arial" panose="020B0604020202020204" pitchFamily="34" charset="0"/>
              <a:buChar char="•"/>
              <a:defRPr/>
            </a:pPr>
            <a:r>
              <a:rPr lang="en-US" altLang="en-US" sz="1100" dirty="0">
                <a:cs typeface="Times New Roman" panose="02020603050405020304" pitchFamily="18" charset="0"/>
              </a:rPr>
              <a:t>Select</a:t>
            </a:r>
            <a:r>
              <a:rPr lang="en-US" altLang="en-US" sz="1100" baseline="0" dirty="0">
                <a:cs typeface="Times New Roman" panose="02020603050405020304" pitchFamily="18" charset="0"/>
              </a:rPr>
              <a:t> a large enough section of the curriculum to give you a good picture of the whole. This could depend on how the whole curriculum is designed. </a:t>
            </a:r>
          </a:p>
          <a:p>
            <a:pPr marL="633413" lvl="1" indent="-171450">
              <a:spcBef>
                <a:spcPts val="0"/>
              </a:spcBef>
              <a:buFont typeface="Arial" panose="020B0604020202020204" pitchFamily="34" charset="0"/>
              <a:buChar char="•"/>
              <a:defRPr/>
            </a:pPr>
            <a:r>
              <a:rPr lang="en-US" altLang="en-US" sz="1100" baseline="0" dirty="0">
                <a:cs typeface="Times New Roman" panose="02020603050405020304" pitchFamily="18" charset="0"/>
              </a:rPr>
              <a:t>If most units and lessons are set up the same way, it might be enough to look at just one unit. </a:t>
            </a:r>
          </a:p>
          <a:p>
            <a:pPr marL="633413" lvl="1" indent="-171450">
              <a:spcBef>
                <a:spcPts val="0"/>
              </a:spcBef>
              <a:buFont typeface="Arial" panose="020B0604020202020204" pitchFamily="34" charset="0"/>
              <a:buChar char="•"/>
              <a:defRPr/>
            </a:pPr>
            <a:r>
              <a:rPr lang="en-US" altLang="en-US" sz="1100" baseline="0" dirty="0">
                <a:cs typeface="Times New Roman" panose="02020603050405020304" pitchFamily="18" charset="0"/>
              </a:rPr>
              <a:t>If there is a lot of variety in the formatting across lessons and units. It would be best to select a cross-section of the whole that includes most of the variations.</a:t>
            </a:r>
          </a:p>
          <a:p>
            <a:pPr marL="633413" lvl="1" indent="-171450">
              <a:spcBef>
                <a:spcPts val="0"/>
              </a:spcBef>
              <a:buFont typeface="Arial" panose="020B0604020202020204" pitchFamily="34" charset="0"/>
              <a:buChar char="•"/>
              <a:defRPr/>
            </a:pPr>
            <a:r>
              <a:rPr lang="en-US" altLang="en-US" sz="1100" baseline="0" dirty="0">
                <a:cs typeface="Times New Roman" panose="02020603050405020304" pitchFamily="18" charset="0"/>
              </a:rPr>
              <a:t>Also, make sure your selection is small enough that it can be easily handled in the time you have to do the review work. This could be just 1 or 2 units or perhaps about 10% of the whole curriculum.</a:t>
            </a:r>
          </a:p>
          <a:p>
            <a:pPr marL="633413" lvl="1" indent="-171450">
              <a:spcBef>
                <a:spcPts val="0"/>
              </a:spcBef>
              <a:buFont typeface="Arial" panose="020B0604020202020204" pitchFamily="34" charset="0"/>
              <a:buChar char="•"/>
              <a:defRPr/>
            </a:pPr>
            <a:r>
              <a:rPr lang="en-US" altLang="en-US" sz="1100" dirty="0">
                <a:cs typeface="Times New Roman" panose="02020603050405020304" pitchFamily="18" charset="0"/>
              </a:rPr>
              <a:t>Make sure to find a sub-section</a:t>
            </a:r>
            <a:r>
              <a:rPr lang="en-US" altLang="en-US" sz="1100" baseline="0" dirty="0">
                <a:cs typeface="Times New Roman" panose="02020603050405020304" pitchFamily="18" charset="0"/>
              </a:rPr>
              <a:t> that is readily available to all participants.</a:t>
            </a:r>
          </a:p>
          <a:p>
            <a:pPr lvl="1">
              <a:spcBef>
                <a:spcPts val="0"/>
              </a:spcBef>
              <a:defRPr/>
            </a:pPr>
            <a:r>
              <a:rPr lang="en-US" altLang="en-US" sz="1100" dirty="0">
                <a:cs typeface="Times New Roman" panose="02020603050405020304" pitchFamily="18" charset="0"/>
              </a:rPr>
              <a:t> </a:t>
            </a:r>
          </a:p>
          <a:p>
            <a:pPr>
              <a:spcBef>
                <a:spcPts val="0"/>
              </a:spcBef>
              <a:defRPr/>
            </a:pPr>
            <a:r>
              <a:rPr lang="en-US" altLang="en-US" sz="1100" b="1" dirty="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sz="1100" dirty="0">
                <a:cs typeface="Times New Roman" panose="02020603050405020304" pitchFamily="18" charset="0"/>
              </a:rPr>
              <a:t>Four clicks.</a:t>
            </a:r>
          </a:p>
          <a:p>
            <a:pPr marL="171450" indent="-171450">
              <a:spcBef>
                <a:spcPts val="0"/>
              </a:spcBef>
              <a:buFont typeface="Arial" panose="020B0604020202020204" pitchFamily="34" charset="0"/>
              <a:buChar char="•"/>
              <a:defRPr/>
            </a:pPr>
            <a:r>
              <a:rPr lang="en-US" altLang="en-US" sz="1100" dirty="0">
                <a:cs typeface="Times New Roman" panose="02020603050405020304" pitchFamily="18" charset="0"/>
              </a:rPr>
              <a:t>Read the first talking point and then click to begin the animated bullet points (one</a:t>
            </a:r>
            <a:r>
              <a:rPr lang="en-US" altLang="en-US" sz="1100" baseline="0" dirty="0">
                <a:cs typeface="Times New Roman" panose="02020603050405020304" pitchFamily="18" charset="0"/>
              </a:rPr>
              <a:t> click for each of the four bullets)</a:t>
            </a:r>
            <a:r>
              <a:rPr lang="en-US" altLang="en-US" sz="1100" dirty="0">
                <a:cs typeface="Times New Roman" panose="02020603050405020304" pitchFamily="18" charset="0"/>
              </a:rPr>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FE7B5B86-47DD-4CFE-935B-CACE82769939}"/>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9485F81E-914C-4362-96C5-F317E187F86F}"/>
              </a:ext>
            </a:extLst>
          </p:cNvPr>
          <p:cNvSpPr>
            <a:spLocks noGrp="1"/>
          </p:cNvSpPr>
          <p:nvPr>
            <p:ph type="body" idx="1"/>
          </p:nvPr>
        </p:nvSpPr>
        <p:spPr>
          <a:ln w="9525"/>
        </p:spPr>
        <p:txBody>
          <a:bodyPr/>
          <a:lstStyle/>
          <a:p>
            <a:pPr>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Remind participants about their in-between work session with their coach.</a:t>
            </a:r>
          </a:p>
          <a:p>
            <a:pPr>
              <a:defRPr/>
            </a:pPr>
            <a:endParaRPr lang="en-US" altLang="en-US" sz="1100" dirty="0">
              <a:latin typeface="Times New Roman" panose="02020603050405020304" pitchFamily="18" charset="0"/>
              <a:cs typeface="Times New Roman" panose="02020603050405020304" pitchFamily="18" charset="0"/>
            </a:endParaRPr>
          </a:p>
          <a:p>
            <a:pPr>
              <a:defRPr/>
            </a:pPr>
            <a:r>
              <a:rPr lang="en-US" altLang="en-US" sz="1100" b="1" dirty="0">
                <a:latin typeface="Times New Roman" panose="02020603050405020304" pitchFamily="18" charset="0"/>
                <a:cs typeface="Times New Roman" panose="02020603050405020304" pitchFamily="18" charset="0"/>
              </a:rPr>
              <a:t>Facilitator talking points:</a:t>
            </a:r>
            <a:endParaRPr lang="en-US" altLang="en-US" sz="1100" dirty="0">
              <a:latin typeface="Times New Roman" panose="02020603050405020304" pitchFamily="18" charset="0"/>
              <a:cs typeface="Times New Roman" panose="02020603050405020304" pitchFamily="18" charset="0"/>
            </a:endParaRPr>
          </a:p>
          <a:p>
            <a:pPr>
              <a:defRPr/>
            </a:pPr>
            <a:endParaRPr lang="en-US" altLang="en-US" sz="1100" dirty="0">
              <a:latin typeface="Times New Roman" panose="02020603050405020304" pitchFamily="18" charset="0"/>
              <a:cs typeface="Times New Roman" panose="02020603050405020304" pitchFamily="18" charset="0"/>
            </a:endParaRPr>
          </a:p>
          <a:p>
            <a:pPr>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Two clicks.</a:t>
            </a:r>
          </a:p>
          <a:p>
            <a:pPr marL="171450" indent="-171450">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and click through the slide contents; use the bullets as your talking points.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420F22AA-F864-3843-8580-BCAEF2B5A829}"/>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4815D60A-B834-6E4E-9FA3-45B7C7BBDF60}"/>
              </a:ext>
            </a:extLst>
          </p:cNvPr>
          <p:cNvSpPr>
            <a:spLocks noGrp="1"/>
          </p:cNvSpPr>
          <p:nvPr>
            <p:ph type="body" idx="1"/>
          </p:nvPr>
        </p:nvSpPr>
        <p:spPr/>
        <p:txBody>
          <a:bodyPr/>
          <a:lstStyle/>
          <a:p>
            <a:pPr>
              <a:defRPr/>
            </a:pPr>
            <a:r>
              <a:rPr lang="en-US" altLang="en-US" sz="1100" b="1" dirty="0">
                <a:latin typeface="Times New Roman" panose="02020603050405020304" pitchFamily="18" charset="0"/>
                <a:cs typeface="Times New Roman" panose="02020603050405020304" pitchFamily="18" charset="0"/>
              </a:rPr>
              <a:t>Big idea: </a:t>
            </a:r>
            <a:r>
              <a:rPr lang="en-US" sz="1100" dirty="0"/>
              <a:t>Recap the work that has occurred thus far with their coaches.</a:t>
            </a:r>
          </a:p>
          <a:p>
            <a:pPr>
              <a:defRPr/>
            </a:pPr>
            <a:endParaRPr lang="en-US" altLang="en-US" sz="1100" dirty="0">
              <a:latin typeface="Times New Roman" panose="02020603050405020304" pitchFamily="18" charset="0"/>
              <a:cs typeface="Times New Roman" panose="02020603050405020304" pitchFamily="18" charset="0"/>
            </a:endParaRPr>
          </a:p>
          <a:p>
            <a:pPr>
              <a:defRPr/>
            </a:pPr>
            <a:r>
              <a:rPr lang="en-US" altLang="en-US" sz="1100" b="1" dirty="0">
                <a:latin typeface="Times New Roman" panose="02020603050405020304" pitchFamily="18" charset="0"/>
                <a:cs typeface="Times New Roman" panose="02020603050405020304" pitchFamily="18" charset="0"/>
              </a:rPr>
              <a:t>Facilitator talking points:</a:t>
            </a:r>
          </a:p>
          <a:p>
            <a:pPr marL="228600" indent="-228600">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Regarding comfort, remind them you’ll be there to support their use of the Participant Workbook. </a:t>
            </a:r>
          </a:p>
          <a:p>
            <a:pPr marL="228600" indent="-228600">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Regarding selection of a curriculum, we’ll share what state teams have selected.</a:t>
            </a:r>
          </a:p>
          <a:p>
            <a:pPr marL="228600" indent="-228600">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Regarding the Participant Workbook, let participants know that we will review it in more detail during this session and work with it throughout the sessions.</a:t>
            </a:r>
          </a:p>
          <a:p>
            <a:pPr marL="228600" indent="-228600">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Regarding expectations, let participants know that we’ll be talking about that in more detail later in the presentation.</a:t>
            </a:r>
            <a:endParaRPr lang="en-US" altLang="en-US" sz="1100" b="1" dirty="0">
              <a:latin typeface="Times New Roman" panose="02020603050405020304" pitchFamily="18" charset="0"/>
              <a:cs typeface="Times New Roman" panose="02020603050405020304" pitchFamily="18" charset="0"/>
            </a:endParaRPr>
          </a:p>
          <a:p>
            <a:pPr>
              <a:defRPr/>
            </a:pPr>
            <a:r>
              <a:rPr lang="en-US" altLang="en-US" sz="1100" dirty="0">
                <a:latin typeface="Times New Roman" panose="02020603050405020304" pitchFamily="18" charset="0"/>
                <a:cs typeface="Times New Roman" panose="02020603050405020304" pitchFamily="18" charset="0"/>
              </a:rPr>
              <a:t> </a:t>
            </a:r>
          </a:p>
          <a:p>
            <a:pPr>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through the slide.</a:t>
            </a:r>
          </a:p>
          <a:p>
            <a:pPr>
              <a:defRPr/>
            </a:pPr>
            <a:endParaRPr lang="en-US" altLang="en-US" dirty="0">
              <a:latin typeface="Calibri" panose="020F0502020204030204" pitchFamily="34" charset="0"/>
            </a:endParaRPr>
          </a:p>
          <a:p>
            <a:pPr>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t>Big idea</a:t>
            </a:r>
            <a:r>
              <a:rPr lang="en-US" altLang="en-US" dirty="0"/>
              <a:t>: Make audience aware of contract information.</a:t>
            </a:r>
          </a:p>
          <a:p>
            <a:pPr>
              <a:defRPr/>
            </a:pPr>
            <a:endParaRPr lang="en-US" altLang="en-US" b="1" dirty="0"/>
          </a:p>
          <a:p>
            <a:pPr>
              <a:defRPr/>
            </a:pPr>
            <a:r>
              <a:rPr lang="en-US" altLang="en-US" b="1" dirty="0"/>
              <a:t>Facilitator talking points:</a:t>
            </a:r>
          </a:p>
          <a:p>
            <a:pPr marL="171450" indent="-171450">
              <a:buFont typeface="Arial" panose="020B0604020202020204" pitchFamily="34" charset="0"/>
              <a:buChar char="•"/>
              <a:defRPr/>
            </a:pPr>
            <a:r>
              <a:rPr lang="en-US" altLang="en-US" b="0" dirty="0">
                <a:latin typeface="Times New Roman" panose="02020603050405020304" pitchFamily="18" charset="0"/>
                <a:cs typeface="Times New Roman" panose="02020603050405020304" pitchFamily="18" charset="0"/>
              </a:rPr>
              <a:t>Please read through this slide for information about the contract.</a:t>
            </a:r>
          </a:p>
          <a:p>
            <a:pPr>
              <a:defRPr/>
            </a:pPr>
            <a:endParaRPr lang="en-US" altLang="en-US" b="1" dirty="0"/>
          </a:p>
          <a:p>
            <a:pPr>
              <a:defRPr/>
            </a:pPr>
            <a:r>
              <a:rPr lang="en-US" altLang="en-US" b="1" dirty="0"/>
              <a:t>Facilitator notes: </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dirty="0"/>
              <a:t>Allow 10-15 seconds or so for participants to review this slide for information about the contract (no need to read through).</a:t>
            </a:r>
          </a:p>
          <a:p>
            <a:pPr>
              <a:defRPr/>
            </a:pPr>
            <a:endParaRPr lang="en-US" altLang="en-US" b="1" dirty="0"/>
          </a:p>
        </p:txBody>
      </p:sp>
    </p:spTree>
    <p:extLst>
      <p:ext uri="{BB962C8B-B14F-4D97-AF65-F5344CB8AC3E}">
        <p14:creationId xmlns:p14="http://schemas.microsoft.com/office/powerpoint/2010/main" val="4271456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24740DDA-1AD2-40B3-9A78-EC2F4740CA2F}"/>
              </a:ext>
            </a:extLst>
          </p:cNvPr>
          <p:cNvSpPr>
            <a:spLocks noGrp="1" noRot="1" noChangeAspect="1" noChangeArrowheads="1" noTextEdit="1"/>
          </p:cNvSpPr>
          <p:nvPr>
            <p:ph type="sldImg"/>
          </p:nvPr>
        </p:nvSpPr>
        <p:spPr>
          <a:ln/>
        </p:spPr>
      </p:sp>
      <p:sp>
        <p:nvSpPr>
          <p:cNvPr id="86018" name="Notes Placeholder 2">
            <a:extLst>
              <a:ext uri="{FF2B5EF4-FFF2-40B4-BE49-F238E27FC236}">
                <a16:creationId xmlns:a16="http://schemas.microsoft.com/office/drawing/2014/main" id="{63577857-516E-46A7-92B8-CB41827DBA48}"/>
              </a:ext>
            </a:extLst>
          </p:cNvPr>
          <p:cNvSpPr>
            <a:spLocks noGrp="1"/>
          </p:cNvSpPr>
          <p:nvPr>
            <p:ph type="body" idx="1"/>
          </p:nvPr>
        </p:nvSpPr>
        <p:spPr>
          <a:ln w="9525"/>
        </p:spPr>
        <p:txBody>
          <a:bodyPr/>
          <a:lstStyle/>
          <a:p>
            <a:pPr>
              <a:spcBef>
                <a:spcPts val="0"/>
              </a:spcBef>
              <a:defRPr/>
            </a:pPr>
            <a:r>
              <a:rPr lang="en-US" altLang="en-US" sz="1100" b="1" dirty="0"/>
              <a:t>Big idea: </a:t>
            </a:r>
            <a:r>
              <a:rPr lang="en-US" altLang="en-US" sz="1100" dirty="0"/>
              <a:t>Provide date and topic of the next virtual training session.</a:t>
            </a:r>
          </a:p>
          <a:p>
            <a:pPr>
              <a:spcBef>
                <a:spcPts val="0"/>
              </a:spcBef>
              <a:defRPr/>
            </a:pPr>
            <a:endParaRPr lang="en-US" altLang="en-US" sz="1100" dirty="0"/>
          </a:p>
          <a:p>
            <a:pPr>
              <a:spcBef>
                <a:spcPts val="0"/>
              </a:spcBef>
              <a:defRPr/>
            </a:pPr>
            <a:r>
              <a:rPr lang="en-US" altLang="en-US" sz="1100" b="1" dirty="0"/>
              <a:t>Facilitator talking points:</a:t>
            </a:r>
          </a:p>
          <a:p>
            <a:pPr marL="171450" indent="-171450">
              <a:spcBef>
                <a:spcPts val="0"/>
              </a:spcBef>
              <a:buFont typeface="Arial" panose="020B0604020202020204" pitchFamily="34" charset="0"/>
              <a:buChar char="•"/>
              <a:defRPr/>
            </a:pPr>
            <a:r>
              <a:rPr lang="en-US" altLang="en-US" sz="1100" dirty="0"/>
              <a:t>On this slide you see information about our next session</a:t>
            </a:r>
          </a:p>
          <a:p>
            <a:pPr>
              <a:spcBef>
                <a:spcPts val="0"/>
              </a:spcBef>
              <a:buFont typeface="Arial" panose="020B0604020202020204" pitchFamily="34" charset="0"/>
              <a:buNone/>
              <a:defRPr/>
            </a:pPr>
            <a:endParaRPr lang="en-US" altLang="en-US" sz="1100" b="1" dirty="0"/>
          </a:p>
          <a:p>
            <a:pPr>
              <a:spcBef>
                <a:spcPts val="0"/>
              </a:spcBef>
              <a:buFont typeface="Arial" panose="020B0604020202020204" pitchFamily="34" charset="0"/>
              <a:buNone/>
              <a:defRPr/>
            </a:pPr>
            <a:r>
              <a:rPr lang="en-US" altLang="en-US" sz="1100" b="1" dirty="0"/>
              <a:t>Facilitator notes:</a:t>
            </a:r>
          </a:p>
          <a:p>
            <a:pPr marL="171450" indent="-171450">
              <a:spcBef>
                <a:spcPts val="0"/>
              </a:spcBef>
              <a:buFont typeface="Arial" panose="020B0604020202020204" pitchFamily="34" charset="0"/>
              <a:buChar char="•"/>
              <a:defRPr/>
            </a:pPr>
            <a:r>
              <a:rPr lang="en-US" altLang="en-US" sz="1100" dirty="0"/>
              <a:t>Read the bullets. Emphasize the date and time of the next session.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08B9FEFE-3A04-423A-953D-DFC21099F00E}"/>
              </a:ext>
            </a:extLst>
          </p:cNvPr>
          <p:cNvSpPr>
            <a:spLocks noGrp="1" noRot="1" noChangeAspect="1" noChangeArrowheads="1" noTextEdit="1"/>
          </p:cNvSpPr>
          <p:nvPr>
            <p:ph type="sldImg"/>
          </p:nvPr>
        </p:nvSpPr>
        <p:spPr>
          <a:ln/>
        </p:spPr>
      </p:sp>
      <p:sp>
        <p:nvSpPr>
          <p:cNvPr id="66562" name="Notes Placeholder 2">
            <a:extLst>
              <a:ext uri="{FF2B5EF4-FFF2-40B4-BE49-F238E27FC236}">
                <a16:creationId xmlns:a16="http://schemas.microsoft.com/office/drawing/2014/main" id="{E192A092-949D-4585-B4A0-54611CDC545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54CD1585-9F78-4DC5-B341-B63989B4E09B}"/>
              </a:ext>
            </a:extLst>
          </p:cNvPr>
          <p:cNvSpPr>
            <a:spLocks noGrp="1" noRot="1" noChangeAspect="1" noChangeArrowheads="1" noTextEdit="1"/>
          </p:cNvSpPr>
          <p:nvPr>
            <p:ph type="sldImg"/>
          </p:nvPr>
        </p:nvSpPr>
        <p:spPr>
          <a:ln/>
        </p:spPr>
      </p:sp>
      <p:sp>
        <p:nvSpPr>
          <p:cNvPr id="2" name="Rectangle 3">
            <a:extLst>
              <a:ext uri="{FF2B5EF4-FFF2-40B4-BE49-F238E27FC236}">
                <a16:creationId xmlns:a16="http://schemas.microsoft.com/office/drawing/2014/main" id="{ADBEAED1-C702-4060-8423-D33269E3E1CC}"/>
              </a:ext>
            </a:extLst>
          </p:cNvPr>
          <p:cNvSpPr>
            <a:spLocks noGrp="1" noChangeArrowheads="1"/>
          </p:cNvSpPr>
          <p:nvPr>
            <p:ph type="body" idx="1"/>
          </p:nvPr>
        </p:nvSpPr>
        <p:spPr>
          <a:ln w="9525"/>
        </p:spPr>
        <p:txBody>
          <a:bodyPr/>
          <a:lstStyle/>
          <a:p>
            <a:pPr>
              <a:spcBef>
                <a:spcPct val="0"/>
              </a:spcBef>
              <a:defRPr/>
            </a:pPr>
            <a:r>
              <a:rPr lang="en-US" altLang="en-US" sz="1100" b="1" dirty="0">
                <a:latin typeface="Times New Roman" panose="02020603050405020304" pitchFamily="18" charset="0"/>
              </a:rPr>
              <a:t>Big idea</a:t>
            </a:r>
            <a:r>
              <a:rPr lang="en-US" altLang="en-US" sz="1100" dirty="0">
                <a:latin typeface="Times New Roman" panose="02020603050405020304" pitchFamily="18" charset="0"/>
              </a:rPr>
              <a:t>: Introduce the agenda for today’s session.</a:t>
            </a:r>
          </a:p>
          <a:p>
            <a:pPr>
              <a:spcBef>
                <a:spcPct val="0"/>
              </a:spcBef>
              <a:defRPr/>
            </a:pPr>
            <a:endParaRPr lang="en-US" altLang="en-US" sz="1100" b="1" dirty="0">
              <a:latin typeface="Times New Roman" panose="02020603050405020304" pitchFamily="18" charset="0"/>
            </a:endParaRPr>
          </a:p>
          <a:p>
            <a:pPr>
              <a:spcBef>
                <a:spcPct val="0"/>
              </a:spcBef>
              <a:defRPr/>
            </a:pPr>
            <a:r>
              <a:rPr lang="en-US" altLang="en-US" sz="1100" b="1" dirty="0">
                <a:latin typeface="Times New Roman" panose="02020603050405020304" pitchFamily="18" charset="0"/>
              </a:rPr>
              <a:t>Facilitator talking points:</a:t>
            </a:r>
          </a:p>
          <a:p>
            <a:pPr marL="171450" indent="-171450">
              <a:spcBef>
                <a:spcPct val="0"/>
              </a:spcBef>
              <a:buFont typeface="Arial" panose="020B0604020202020204" pitchFamily="34" charset="0"/>
              <a:buChar char="•"/>
              <a:defRPr/>
            </a:pPr>
            <a:r>
              <a:rPr lang="en-US" altLang="en-US" sz="1100" dirty="0">
                <a:latin typeface="Times New Roman" panose="02020603050405020304" pitchFamily="18" charset="0"/>
              </a:rPr>
              <a:t>Today, we are going to take some time to introduce the Participant Workbook that we will be using to do our review work.</a:t>
            </a:r>
          </a:p>
          <a:p>
            <a:pPr marL="171450" indent="-171450">
              <a:spcBef>
                <a:spcPct val="0"/>
              </a:spcBef>
              <a:buFont typeface="Arial" panose="020B0604020202020204" pitchFamily="34" charset="0"/>
              <a:buChar char="•"/>
              <a:defRPr/>
            </a:pPr>
            <a:r>
              <a:rPr lang="en-US" altLang="en-US" sz="1100" dirty="0">
                <a:latin typeface="Times New Roman" panose="02020603050405020304" pitchFamily="18" charset="0"/>
              </a:rPr>
              <a:t>Then, we will introduce you to the model curriculum we will be using.</a:t>
            </a:r>
          </a:p>
          <a:p>
            <a:pPr marL="171450" marR="0" lvl="0" indent="-171450" algn="l" defTabSz="923925" rtl="0" eaLnBrk="0" fontAlgn="base" latinLnBrk="0" hangingPunct="0">
              <a:lnSpc>
                <a:spcPct val="90000"/>
              </a:lnSpc>
              <a:spcBef>
                <a:spcPct val="0"/>
              </a:spcBef>
              <a:spcAft>
                <a:spcPct val="0"/>
              </a:spcAft>
              <a:buClrTx/>
              <a:buSzTx/>
              <a:buFont typeface="Arial" panose="020B0604020202020204" pitchFamily="34" charset="0"/>
              <a:buChar char="•"/>
              <a:tabLst/>
              <a:defRPr/>
            </a:pPr>
            <a:r>
              <a:rPr lang="en-US" sz="1100" b="0" i="0" u="none" strike="noStrike" kern="1200" dirty="0">
                <a:solidFill>
                  <a:schemeClr val="tx1"/>
                </a:solidFill>
                <a:effectLst/>
                <a:latin typeface="Times New Roman" pitchFamily="-109" charset="0"/>
                <a:ea typeface="MS PGothic" panose="020B0600070205080204" pitchFamily="34" charset="-128"/>
                <a:cs typeface="MS PGothic" charset="0"/>
              </a:rPr>
              <a:t>We will also share with you our process for identifying a representative sample of the model curriculum. You will be selecting a representative sample of the curriculum you have chosen to review as well.</a:t>
            </a:r>
          </a:p>
          <a:p>
            <a:pPr marL="171450" indent="-171450">
              <a:spcBef>
                <a:spcPct val="0"/>
              </a:spcBef>
              <a:buFont typeface="Arial" panose="020B0604020202020204" pitchFamily="34" charset="0"/>
              <a:buChar char="•"/>
              <a:defRPr/>
            </a:pPr>
            <a:endParaRPr lang="en-US" altLang="en-US" sz="1100" b="1" dirty="0">
              <a:latin typeface="Times New Roman" panose="02020603050405020304" pitchFamily="18" charset="0"/>
            </a:endParaRPr>
          </a:p>
          <a:p>
            <a:pPr>
              <a:spcBef>
                <a:spcPct val="0"/>
              </a:spcBef>
              <a:defRPr/>
            </a:pPr>
            <a:r>
              <a:rPr lang="en-US" altLang="en-US" sz="1100" b="1" dirty="0">
                <a:latin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talking points to explain the agenda for today’s session (no need to read the slide bullets). </a:t>
            </a:r>
          </a:p>
          <a:p>
            <a:pPr>
              <a:defRPr/>
            </a:pPr>
            <a:endParaRPr lang="en-US" altLang="en-US" dirty="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6C2B8A86-CCBA-4F4D-89A8-05B1908597FD}"/>
              </a:ext>
            </a:extLst>
          </p:cNvPr>
          <p:cNvSpPr>
            <a:spLocks noGrp="1" noRot="1" noChangeAspect="1" noChangeArrowheads="1" noTextEdit="1"/>
          </p:cNvSpPr>
          <p:nvPr>
            <p:ph type="sldImg"/>
          </p:nvPr>
        </p:nvSpPr>
        <p:spPr>
          <a:xfrm>
            <a:off x="1136650" y="830263"/>
            <a:ext cx="4632325" cy="3473450"/>
          </a:xfrm>
          <a:ln/>
        </p:spPr>
      </p:sp>
      <p:sp>
        <p:nvSpPr>
          <p:cNvPr id="16387" name="Notes Placeholder 2">
            <a:extLst>
              <a:ext uri="{FF2B5EF4-FFF2-40B4-BE49-F238E27FC236}">
                <a16:creationId xmlns:a16="http://schemas.microsoft.com/office/drawing/2014/main" id="{9655A650-DE63-4A6F-A819-0F5951E3B011}"/>
              </a:ext>
            </a:extLst>
          </p:cNvPr>
          <p:cNvSpPr>
            <a:spLocks noGrp="1"/>
          </p:cNvSpPr>
          <p:nvPr>
            <p:ph type="body" idx="1"/>
          </p:nvPr>
        </p:nvSpPr>
        <p:spPr>
          <a:ln w="9525"/>
        </p:spPr>
        <p:txBody>
          <a:bodyPr/>
          <a:lstStyle/>
          <a:p>
            <a:pPr>
              <a:defRPr/>
            </a:pPr>
            <a:r>
              <a:rPr lang="en-US" altLang="en-US" sz="1100" b="1" dirty="0">
                <a:latin typeface="Times New Roman" panose="02020603050405020304" pitchFamily="18" charset="0"/>
                <a:cs typeface="Times New Roman" panose="02020603050405020304" pitchFamily="18" charset="0"/>
              </a:rPr>
              <a:t>Big idea: </a:t>
            </a:r>
            <a:r>
              <a:rPr lang="en-US" sz="1100" dirty="0"/>
              <a:t>Share with participants the norms and expectations that will guide us as we proceed through the trainings.</a:t>
            </a:r>
            <a:endParaRPr lang="en-US" altLang="en-US" sz="1100" dirty="0">
              <a:latin typeface="Times New Roman" panose="02020603050405020304" pitchFamily="18" charset="0"/>
              <a:cs typeface="Times New Roman" panose="02020603050405020304" pitchFamily="18" charset="0"/>
            </a:endParaRPr>
          </a:p>
          <a:p>
            <a:pPr>
              <a:defRPr/>
            </a:pPr>
            <a:endParaRPr lang="en-US" altLang="en-US" sz="1100" dirty="0">
              <a:latin typeface="Times New Roman" panose="02020603050405020304" pitchFamily="18" charset="0"/>
              <a:cs typeface="Times New Roman" panose="02020603050405020304" pitchFamily="18" charset="0"/>
            </a:endParaRPr>
          </a:p>
          <a:p>
            <a:pPr>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reading through the agreements, ask if there are any comments or questions.</a:t>
            </a:r>
          </a:p>
          <a:p>
            <a:pPr marL="171450" indent="-171450">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Remind participants that they can do so through the chat box or verbally.</a:t>
            </a:r>
          </a:p>
          <a:p>
            <a:pPr>
              <a:defRPr/>
            </a:pPr>
            <a:r>
              <a:rPr lang="en-US" altLang="en-US" sz="1100" dirty="0">
                <a:latin typeface="Times New Roman" panose="02020603050405020304" pitchFamily="18" charset="0"/>
                <a:cs typeface="Times New Roman" panose="02020603050405020304" pitchFamily="18" charset="0"/>
              </a:rPr>
              <a:t> </a:t>
            </a:r>
          </a:p>
          <a:p>
            <a:pPr>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Six clicks.</a:t>
            </a:r>
          </a:p>
          <a:p>
            <a:pPr marL="171450" indent="-171450">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through the slide, clicking for each statement.</a:t>
            </a:r>
          </a:p>
          <a:p>
            <a:pPr>
              <a:defRPr/>
            </a:pPr>
            <a:endParaRPr lang="en-US" altLang="en-US" dirty="0">
              <a:latin typeface="Calibri" panose="020F0502020204030204" pitchFamily="34" charset="0"/>
            </a:endParaRPr>
          </a:p>
          <a:p>
            <a:pPr>
              <a:defRPr/>
            </a:pPr>
            <a:endParaRPr lang="en-US" altLang="en-US" dirty="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2432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B16C5F60-307A-45EB-875F-CDB0E3A19DF7}"/>
              </a:ext>
            </a:extLst>
          </p:cNvPr>
          <p:cNvSpPr>
            <a:spLocks noGrp="1" noRot="1" noChangeAspect="1" noChangeArrowheads="1" noTextEdit="1"/>
          </p:cNvSpPr>
          <p:nvPr>
            <p:ph type="sldImg"/>
          </p:nvPr>
        </p:nvSpPr>
        <p:spPr>
          <a:ln/>
        </p:spPr>
      </p:sp>
      <p:sp>
        <p:nvSpPr>
          <p:cNvPr id="21506" name="Notes Placeholder 2">
            <a:extLst>
              <a:ext uri="{FF2B5EF4-FFF2-40B4-BE49-F238E27FC236}">
                <a16:creationId xmlns:a16="http://schemas.microsoft.com/office/drawing/2014/main" id="{14536D00-8061-4C84-866E-C62CDB020E5A}"/>
              </a:ext>
            </a:extLst>
          </p:cNvPr>
          <p:cNvSpPr>
            <a:spLocks noGrp="1" noChangeArrowheads="1"/>
          </p:cNvSpPr>
          <p:nvPr>
            <p:ph type="body" idx="1"/>
          </p:nvPr>
        </p:nvSpPr>
        <p:spPr>
          <a:ln w="9525"/>
        </p:spPr>
        <p:txBody>
          <a:bodyPr/>
          <a:lstStyle/>
          <a:p>
            <a:pPr>
              <a:spcBef>
                <a:spcPct val="0"/>
              </a:spcBef>
              <a:defRPr/>
            </a:pPr>
            <a:r>
              <a:rPr lang="en-US" sz="1100" b="1" dirty="0">
                <a:latin typeface="Times New Roman" charset="0"/>
                <a:ea typeface="MS PGothic" charset="0"/>
                <a:cs typeface="Times New Roman" charset="0"/>
              </a:rPr>
              <a:t>Big idea</a:t>
            </a:r>
            <a:r>
              <a:rPr lang="en-US" sz="1100" dirty="0">
                <a:latin typeface="Times New Roman" charset="0"/>
                <a:ea typeface="MS PGothic" charset="0"/>
                <a:cs typeface="Times New Roman" charset="0"/>
              </a:rPr>
              <a:t>: Introducing the State-Based Curriculum Review Participant Workbook for ELA/Literacy</a:t>
            </a:r>
          </a:p>
          <a:p>
            <a:pPr>
              <a:spcBef>
                <a:spcPct val="0"/>
              </a:spcBef>
              <a:defRPr/>
            </a:pPr>
            <a:endParaRPr lang="en-US" sz="1100" b="1" dirty="0">
              <a:latin typeface="Times New Roman" charset="0"/>
              <a:ea typeface="MS PGothic" charset="0"/>
              <a:cs typeface="Times New Roman" charset="0"/>
            </a:endParaRPr>
          </a:p>
          <a:p>
            <a:pPr>
              <a:spcBef>
                <a:spcPct val="0"/>
              </a:spcBef>
              <a:defRPr/>
            </a:pPr>
            <a:r>
              <a:rPr lang="en-US" sz="1100" b="1" dirty="0">
                <a:latin typeface="Times New Roman" charset="0"/>
                <a:ea typeface="MS PGothic" charset="0"/>
                <a:cs typeface="Times New Roman" charset="0"/>
              </a:rPr>
              <a:t>Facilitator talking points:</a:t>
            </a:r>
          </a:p>
          <a:p>
            <a:pPr marL="171450" indent="-171450">
              <a:spcBef>
                <a:spcPct val="0"/>
              </a:spcBef>
              <a:buFont typeface="Arial"/>
              <a:buChar char="•"/>
              <a:defRPr/>
            </a:pPr>
            <a:r>
              <a:rPr lang="en-US" sz="1100" dirty="0">
                <a:latin typeface="Times New Roman" charset="0"/>
                <a:ea typeface="MS PGothic" charset="0"/>
                <a:cs typeface="Times New Roman" charset="0"/>
              </a:rPr>
              <a:t>In the next few slides, we will look at the components of the Workbook we will be using in this pilot work.</a:t>
            </a:r>
          </a:p>
          <a:p>
            <a:pPr marL="171450" indent="-171450">
              <a:spcBef>
                <a:spcPct val="0"/>
              </a:spcBef>
              <a:buFont typeface="Arial"/>
              <a:buChar char="•"/>
              <a:defRPr/>
            </a:pPr>
            <a:r>
              <a:rPr lang="en-US" sz="1100" dirty="0">
                <a:latin typeface="Times New Roman" charset="0"/>
                <a:ea typeface="MS PGothic" charset="0"/>
                <a:cs typeface="Times New Roman" charset="0"/>
              </a:rPr>
              <a:t>You’ll see how it’s structured and how we’ll be working to fill it in during the course of the sessions to come. </a:t>
            </a:r>
          </a:p>
          <a:p>
            <a:pPr>
              <a:spcBef>
                <a:spcPct val="0"/>
              </a:spcBef>
              <a:defRPr/>
            </a:pPr>
            <a:endParaRPr lang="en-US" sz="1100" b="1" dirty="0">
              <a:latin typeface="Times New Roman" charset="0"/>
              <a:ea typeface="MS PGothic" charset="0"/>
              <a:cs typeface="Times New Roman" charset="0"/>
            </a:endParaRPr>
          </a:p>
          <a:p>
            <a:pPr>
              <a:spcBef>
                <a:spcPct val="0"/>
              </a:spcBef>
              <a:defRPr/>
            </a:pPr>
            <a:r>
              <a:rPr lang="en-US" sz="1100" b="1" dirty="0">
                <a:latin typeface="Times New Roman" charset="0"/>
                <a:ea typeface="MS PGothic" charset="0"/>
                <a:cs typeface="Times New Roman" charset="0"/>
              </a:rPr>
              <a:t>Facilitator notes:</a:t>
            </a:r>
          </a:p>
          <a:p>
            <a:pPr marL="171450" indent="-171450">
              <a:buFont typeface="Arial" panose="020B0604020202020204" pitchFamily="34" charset="0"/>
              <a:buChar char="•"/>
              <a:defRPr/>
            </a:pPr>
            <a:r>
              <a:rPr lang="en-US" altLang="en-US" sz="1100" dirty="0"/>
              <a:t>No clicks.</a:t>
            </a:r>
            <a:endParaRPr lang="en-US" sz="1100" dirty="0"/>
          </a:p>
          <a:p>
            <a:pPr>
              <a:defRPr/>
            </a:pPr>
            <a:endParaRPr lang="en-US" dirty="0">
              <a:latin typeface="Times New Roman" charset="0"/>
              <a:ea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C5F8A368-2DF2-3B41-B92D-342CF82F3AB6}"/>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81ECED0D-A1A0-7045-B37B-0E039628A92E}"/>
              </a:ext>
            </a:extLst>
          </p:cNvPr>
          <p:cNvSpPr>
            <a:spLocks noGrp="1"/>
          </p:cNvSpPr>
          <p:nvPr>
            <p:ph type="body" idx="1"/>
          </p:nvPr>
        </p:nvSpPr>
        <p:spPr>
          <a:ln w="9525"/>
        </p:spPr>
        <p:txBody>
          <a:bodyPr/>
          <a:lstStyle/>
          <a:p>
            <a:pPr>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The protocol focuses on these three instructional shifts that represent what is most important for students to learn to be prepared for postsecondary opportunities.</a:t>
            </a:r>
          </a:p>
          <a:p>
            <a:pPr>
              <a:defRPr/>
            </a:pPr>
            <a:endParaRPr lang="en-US" altLang="en-US" sz="1100" b="1" dirty="0">
              <a:latin typeface="Times New Roman" panose="02020603050405020304" pitchFamily="18" charset="0"/>
              <a:cs typeface="Times New Roman" panose="02020603050405020304" pitchFamily="18" charset="0"/>
            </a:endParaRPr>
          </a:p>
          <a:p>
            <a:pPr>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spcBef>
                <a:spcPct val="0"/>
              </a:spcBef>
              <a:buFont typeface="Arial" panose="020B0604020202020204" pitchFamily="34" charset="0"/>
              <a:buChar char="•"/>
              <a:defRPr/>
            </a:pPr>
            <a:r>
              <a:rPr lang="en-US" altLang="en-US" sz="1100" dirty="0">
                <a:latin typeface="Times New Roman" panose="02020603050405020304" pitchFamily="18" charset="0"/>
              </a:rPr>
              <a:t>The key instructional shifts correlate closely to critical aspects of the College and Career Readiness (CCR) Standards for Adult Education and other college and career readiness state standards.</a:t>
            </a:r>
          </a:p>
          <a:p>
            <a:pPr marL="171450" indent="-171450">
              <a:spcBef>
                <a:spcPct val="0"/>
              </a:spcBef>
              <a:buFont typeface="Arial" panose="020B0604020202020204" pitchFamily="34" charset="0"/>
              <a:buChar char="•"/>
              <a:defRPr/>
            </a:pPr>
            <a:r>
              <a:rPr lang="en-US" altLang="en-US" sz="1100" dirty="0">
                <a:latin typeface="Times New Roman" panose="02020603050405020304" pitchFamily="18" charset="0"/>
              </a:rPr>
              <a:t>The curriculum review protocol is anchored in the key instructional shifts. It’s what is meant by standards-aligned curriculum. So, as we move from standards to curriculum, it is important to know if the curriculum being used includes the most critical aspects of CCR standards. Those are from adult education or your state’s K-12 standards. That’s why the instructional shifts are expressed as questions.</a:t>
            </a:r>
          </a:p>
          <a:p>
            <a:pPr marL="171450" indent="-171450">
              <a:spcBef>
                <a:spcPct val="0"/>
              </a:spcBef>
              <a:buFont typeface="Arial" panose="020B0604020202020204" pitchFamily="34" charset="0"/>
              <a:buChar char="•"/>
              <a:defRPr/>
            </a:pPr>
            <a:r>
              <a:rPr lang="en-US" altLang="en-US" sz="1100" dirty="0">
                <a:latin typeface="Times New Roman" panose="02020603050405020304" pitchFamily="18" charset="0"/>
              </a:rPr>
              <a:t>The shifts are based on research about what students need to be prepared for college and most new century jobs.</a:t>
            </a:r>
            <a:endParaRPr lang="en-US" altLang="en-US" sz="1100" dirty="0">
              <a:latin typeface="Times New Roman" panose="02020603050405020304" pitchFamily="18" charset="0"/>
              <a:cs typeface="Times New Roman" panose="02020603050405020304" pitchFamily="18" charset="0"/>
            </a:endParaRPr>
          </a:p>
          <a:p>
            <a:pPr>
              <a:buFont typeface="Arial" panose="020B0604020202020204" pitchFamily="34" charset="0"/>
              <a:buNone/>
              <a:defRPr/>
            </a:pPr>
            <a:endParaRPr lang="en-US" altLang="en-US" sz="1100" b="1" dirty="0">
              <a:latin typeface="Times New Roman" panose="02020603050405020304" pitchFamily="18" charset="0"/>
              <a:cs typeface="Times New Roman" panose="02020603050405020304" pitchFamily="18" charset="0"/>
            </a:endParaRPr>
          </a:p>
          <a:p>
            <a:pPr>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Three clicks.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Read the first three talking points before clicking.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Then click to show the key shifts one at a time as you read the slide.</a:t>
            </a:r>
          </a:p>
          <a:p>
            <a:pPr>
              <a:defRPr/>
            </a:pPr>
            <a:endParaRPr lang="en-US" altLang="en-US" dirty="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B8C9389F-7BB4-3146-AFC7-2B60AC52B9AC}"/>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11DB38D4-D204-3D4C-A841-AABA64DAB090}"/>
              </a:ext>
            </a:extLst>
          </p:cNvPr>
          <p:cNvSpPr>
            <a:spLocks noGrp="1"/>
          </p:cNvSpPr>
          <p:nvPr>
            <p:ph type="body" idx="1"/>
          </p:nvPr>
        </p:nvSpPr>
        <p:spPr>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Introduce the five dimensions of quality for ELA/Literacy curriculum.</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These dimensions are not listed or numbered in any priority order, although the first dimension is an anchor for the other dimensions.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 five dimensions are all important, though the first dimension is key because it sets the requirement for reading complex texts that the others incorporate.</a:t>
            </a:r>
          </a:p>
          <a:p>
            <a:pPr marL="171450" indent="-171450">
              <a:buFont typeface="Arial" panose="020B0604020202020204" pitchFamily="34" charset="0"/>
              <a:buChar char="•"/>
              <a:defRPr/>
            </a:pPr>
            <a:r>
              <a:rPr lang="en-US" sz="1100" dirty="0"/>
              <a:t>The five dimensions of the Curriculum Review Tool offer you a structure to capture information about the key instructional shifts in ELA/Literacy.</a:t>
            </a:r>
            <a:endParaRPr lang="en-US" altLang="en-US" sz="1100" b="1" dirty="0">
              <a:latin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Next, your team will do an activity so you can reflect on how this review tool’s dimensions connect to the three key shifts.</a:t>
            </a:r>
          </a:p>
          <a:p>
            <a:pPr>
              <a:defRPr/>
            </a:pPr>
            <a:endParaRPr lang="en-US" altLang="en-US" sz="1100" dirty="0">
              <a:latin typeface="Times New Roman" panose="02020603050405020304" pitchFamily="18" charset="0"/>
              <a:cs typeface="Times New Roman" panose="02020603050405020304" pitchFamily="18" charset="0"/>
            </a:endParaRPr>
          </a:p>
          <a:p>
            <a:pPr>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Five clicks.</a:t>
            </a:r>
          </a:p>
          <a:p>
            <a:pPr marL="171450" indent="-171450">
              <a:buFont typeface="Arial"/>
              <a:buChar char="•"/>
              <a:defRPr/>
            </a:pPr>
            <a:r>
              <a:rPr lang="en-US" altLang="en-US" sz="1100" dirty="0">
                <a:latin typeface="Times New Roman" panose="02020603050405020304" pitchFamily="18" charset="0"/>
                <a:cs typeface="Times New Roman" panose="02020603050405020304" pitchFamily="18" charset="0"/>
              </a:rPr>
              <a:t>Read the first talking point and then click through and read the titles of the dimensions.</a:t>
            </a:r>
          </a:p>
          <a:p>
            <a:pPr marL="171450" indent="-171450">
              <a:buFont typeface="Arial"/>
              <a:buChar char="•"/>
              <a:defRPr/>
            </a:pPr>
            <a:r>
              <a:rPr lang="en-US" altLang="en-US" sz="1100" dirty="0">
                <a:latin typeface="Times New Roman" panose="02020603050405020304" pitchFamily="18" charset="0"/>
                <a:cs typeface="Times New Roman" panose="02020603050405020304" pitchFamily="18" charset="0"/>
              </a:rPr>
              <a:t>Then read the second and third talking points. </a:t>
            </a:r>
          </a:p>
          <a:p>
            <a:pPr marL="171450" indent="-171450">
              <a:buFont typeface="Arial"/>
              <a:buChar char="•"/>
              <a:defRPr/>
            </a:pPr>
            <a:r>
              <a:rPr lang="en-US" altLang="en-US" sz="1100" dirty="0">
                <a:latin typeface="Times New Roman" panose="02020603050405020304" pitchFamily="18" charset="0"/>
                <a:cs typeface="Times New Roman" panose="02020603050405020304" pitchFamily="18" charset="0"/>
              </a:rPr>
              <a:t>The next slide provides instructions for the breakout work session.</a:t>
            </a:r>
          </a:p>
          <a:p>
            <a:pPr marL="171450" indent="-171450">
              <a:buFont typeface="Arial" panose="020B0604020202020204" pitchFamily="34" charset="0"/>
              <a:buChar char="•"/>
              <a:defRPr/>
            </a:pPr>
            <a:r>
              <a:rPr lang="en-US" altLang="en-US" sz="1100" b="0" dirty="0">
                <a:latin typeface="Times New Roman" panose="02020603050405020304" pitchFamily="18" charset="0"/>
                <a:cs typeface="Times New Roman" panose="02020603050405020304" pitchFamily="18" charset="0"/>
              </a:rPr>
              <a:t>There is a sixth dimension: Foundational Reading Skills. It is presented as an optional training session, perhaps with a different group from your state participating. </a:t>
            </a:r>
          </a:p>
          <a:p>
            <a:pPr marL="171450" indent="-171450">
              <a:buFont typeface="Arial" panose="020B0604020202020204" pitchFamily="34" charset="0"/>
              <a:buChar char="•"/>
              <a:defRPr/>
            </a:pPr>
            <a:r>
              <a:rPr lang="en-US" altLang="en-US" sz="1100" b="0" dirty="0">
                <a:latin typeface="Times New Roman" panose="02020603050405020304" pitchFamily="18" charset="0"/>
                <a:cs typeface="Times New Roman" panose="02020603050405020304" pitchFamily="18" charset="0"/>
              </a:rPr>
              <a:t>You have access to the criteria for Foundational Reading Skills in the Appendix of this Workbook. </a:t>
            </a:r>
          </a:p>
          <a:p>
            <a:pPr>
              <a:defRPr/>
            </a:pPr>
            <a:endParaRPr lang="en-US" altLang="en-US"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3FB12A1C-2B75-4EFA-87CB-69A179CEC4E3}"/>
              </a:ext>
            </a:extLst>
          </p:cNvPr>
          <p:cNvSpPr>
            <a:spLocks noChangeArrowheads="1"/>
          </p:cNvSpPr>
          <p:nvPr userDrawn="1"/>
        </p:nvSpPr>
        <p:spPr bwMode="white">
          <a:xfrm>
            <a:off x="-7938" y="0"/>
            <a:ext cx="9151938" cy="27432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a:p>
        </p:txBody>
      </p:sp>
      <p:cxnSp>
        <p:nvCxnSpPr>
          <p:cNvPr id="4" name="Straight Connector 6">
            <a:extLst>
              <a:ext uri="{FF2B5EF4-FFF2-40B4-BE49-F238E27FC236}">
                <a16:creationId xmlns:a16="http://schemas.microsoft.com/office/drawing/2014/main" id="{84AC7791-74FC-40B6-9D3F-9AF5A4BD1897}"/>
              </a:ext>
            </a:extLst>
          </p:cNvPr>
          <p:cNvCxnSpPr>
            <a:cxnSpLocks noChangeShapeType="1"/>
          </p:cNvCxnSpPr>
          <p:nvPr userDrawn="1"/>
        </p:nvCxnSpPr>
        <p:spPr bwMode="auto">
          <a:xfrm>
            <a:off x="0" y="2743200"/>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pic>
        <p:nvPicPr>
          <p:cNvPr id="5" name="Picture 6">
            <a:extLst>
              <a:ext uri="{FF2B5EF4-FFF2-40B4-BE49-F238E27FC236}">
                <a16:creationId xmlns:a16="http://schemas.microsoft.com/office/drawing/2014/main" id="{1F74E97B-2A76-429C-99F4-A68D685BE1E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7100" y="742950"/>
            <a:ext cx="44624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990600" y="3200400"/>
            <a:ext cx="7086600" cy="914400"/>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6511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40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8988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A277ED24-90DC-4D12-A616-7D5178EDAEC2}"/>
              </a:ext>
            </a:extLst>
          </p:cNvPr>
          <p:cNvSpPr>
            <a:spLocks noChangeArrowheads="1"/>
          </p:cNvSpPr>
          <p:nvPr userDrawn="1"/>
        </p:nvSpPr>
        <p:spPr bwMode="white">
          <a:xfrm>
            <a:off x="-7938" y="0"/>
            <a:ext cx="9151938" cy="24384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a:p>
        </p:txBody>
      </p:sp>
      <p:cxnSp>
        <p:nvCxnSpPr>
          <p:cNvPr id="4" name="Straight Connector 6">
            <a:extLst>
              <a:ext uri="{FF2B5EF4-FFF2-40B4-BE49-F238E27FC236}">
                <a16:creationId xmlns:a16="http://schemas.microsoft.com/office/drawing/2014/main" id="{7E2B2E2D-90C3-44E4-A4A7-A3FCC80FF664}"/>
              </a:ext>
            </a:extLst>
          </p:cNvPr>
          <p:cNvCxnSpPr>
            <a:cxnSpLocks noChangeShapeType="1"/>
          </p:cNvCxnSpPr>
          <p:nvPr userDrawn="1"/>
        </p:nvCxnSpPr>
        <p:spPr bwMode="auto">
          <a:xfrm>
            <a:off x="0" y="2438400"/>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pic>
        <p:nvPicPr>
          <p:cNvPr id="5" name="Picture 6">
            <a:extLst>
              <a:ext uri="{FF2B5EF4-FFF2-40B4-BE49-F238E27FC236}">
                <a16:creationId xmlns:a16="http://schemas.microsoft.com/office/drawing/2014/main" id="{C1385C48-0CCE-4F5E-9E7E-45458DDF58A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90800" y="398463"/>
            <a:ext cx="3962400"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300831" y="2933697"/>
            <a:ext cx="8534400" cy="2590795"/>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27023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9683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F6326E99-9A82-440F-BB14-FFBD500A54AC}"/>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751211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6557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1045077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53599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8485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73015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5523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88684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8932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0524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FF8F852B-0C3E-4942-A1C4-419ECACD44A9}"/>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846125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28800"/>
            <a:ext cx="3886200" cy="3951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86200" cy="3951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948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1467923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979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38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7612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83011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69108EE7-08A5-455E-A8E2-55958015A8CF}"/>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1027" name="Rectangle 5">
            <a:extLst>
              <a:ext uri="{FF2B5EF4-FFF2-40B4-BE49-F238E27FC236}">
                <a16:creationId xmlns:a16="http://schemas.microsoft.com/office/drawing/2014/main" id="{1B39163D-186C-4BEA-A403-BD761E0D79B8}"/>
              </a:ext>
            </a:extLst>
          </p:cNvPr>
          <p:cNvSpPr>
            <a:spLocks noGrp="1" noChangeArrowheads="1"/>
          </p:cNvSpPr>
          <p:nvPr>
            <p:ph type="body" idx="1"/>
          </p:nvPr>
        </p:nvSpPr>
        <p:spPr bwMode="auto">
          <a:xfrm>
            <a:off x="609600" y="1828800"/>
            <a:ext cx="79248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DC8F25BC-C099-4F10-8BE6-3C378209EC10}"/>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D6A1E5AF-5C63-472C-9302-8D900172A1A6}" type="slidenum">
              <a:rPr lang="en-US" altLang="en-US" sz="900" smtClean="0">
                <a:solidFill>
                  <a:schemeClr val="bg1"/>
                </a:solidFill>
                <a:latin typeface="Trebuchet MS" panose="020B0603020202020204" pitchFamily="34" charset="0"/>
              </a:rPr>
              <a:pPr algn="r" eaLnBrk="1" hangingPunct="1">
                <a:defRPr/>
              </a:pPr>
              <a:t>‹#›</a:t>
            </a:fld>
            <a:endParaRPr lang="en-US" altLang="en-US" sz="900" dirty="0">
              <a:solidFill>
                <a:schemeClr val="bg1"/>
              </a:solidFill>
              <a:latin typeface="Trebuchet MS" panose="020B0603020202020204" pitchFamily="34" charset="0"/>
            </a:endParaRPr>
          </a:p>
        </p:txBody>
      </p:sp>
    </p:spTree>
  </p:cSld>
  <p:clrMap bg1="lt1" tx1="dk1" bg2="lt2" tx2="dk2" accent1="accent1" accent2="accent2" accent3="accent3" accent4="accent4" accent5="accent5" accent6="accent6" hlink="hlink" folHlink="folHlink"/>
  <p:sldLayoutIdLst>
    <p:sldLayoutId id="2147485730" r:id="rId1"/>
    <p:sldLayoutId id="2147485718" r:id="rId2"/>
    <p:sldLayoutId id="2147485731" r:id="rId3"/>
    <p:sldLayoutId id="2147485719" r:id="rId4"/>
    <p:sldLayoutId id="2147485720" r:id="rId5"/>
    <p:sldLayoutId id="2147485721" r:id="rId6"/>
    <p:sldLayoutId id="2147485732" r:id="rId7"/>
    <p:sldLayoutId id="2147485733" r:id="rId8"/>
    <p:sldLayoutId id="2147485734" r:id="rId9"/>
    <p:sldLayoutId id="2147485722" r:id="rId10"/>
    <p:sldLayoutId id="2147485723" r:id="rId11"/>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DD789450-6505-4D6A-B0C2-0EF0A182215B}"/>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4099" name="Rectangle 5">
            <a:extLst>
              <a:ext uri="{FF2B5EF4-FFF2-40B4-BE49-F238E27FC236}">
                <a16:creationId xmlns:a16="http://schemas.microsoft.com/office/drawing/2014/main" id="{1D515FEF-DBBB-4FD9-8BD1-CFC06DCFDB2F}"/>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0796BDF1-6FF9-42F1-9347-AA5D0E6A2627}"/>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9127E373-8D14-4E4B-806B-E8466421FCB6}" type="slidenum">
              <a:rPr lang="en-US" altLang="en-US" sz="900" smtClean="0">
                <a:solidFill>
                  <a:schemeClr val="bg1"/>
                </a:solidFill>
                <a:latin typeface="Trebuchet MS" panose="020B0703020202090204" pitchFamily="34" charset="0"/>
              </a:rPr>
              <a:pPr algn="r" eaLnBrk="1" hangingPunct="1">
                <a:defRPr/>
              </a:pPr>
              <a:t>‹#›</a:t>
            </a:fld>
            <a:endParaRPr lang="en-US" altLang="en-US" sz="900" dirty="0">
              <a:solidFill>
                <a:schemeClr val="bg1"/>
              </a:solidFill>
              <a:latin typeface="Trebuchet MS" panose="020B0703020202090204" pitchFamily="34" charset="0"/>
            </a:endParaRPr>
          </a:p>
        </p:txBody>
      </p:sp>
    </p:spTree>
  </p:cSld>
  <p:clrMap bg1="lt1" tx1="dk1" bg2="lt2" tx2="dk2" accent1="accent1" accent2="accent2" accent3="accent3" accent4="accent4" accent5="accent5" accent6="accent6" hlink="hlink" folHlink="folHlink"/>
  <p:sldLayoutIdLst>
    <p:sldLayoutId id="2147485735" r:id="rId1"/>
    <p:sldLayoutId id="2147485724" r:id="rId2"/>
    <p:sldLayoutId id="2147485736" r:id="rId3"/>
    <p:sldLayoutId id="2147485725" r:id="rId4"/>
    <p:sldLayoutId id="2147485726" r:id="rId5"/>
    <p:sldLayoutId id="2147485727" r:id="rId6"/>
    <p:sldLayoutId id="2147485737" r:id="rId7"/>
    <p:sldLayoutId id="2147485738" r:id="rId8"/>
    <p:sldLayoutId id="2147485739" r:id="rId9"/>
    <p:sldLayoutId id="2147485728" r:id="rId10"/>
    <p:sldLayoutId id="2147485729" r:id="rId11"/>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a:extLst>
              <a:ext uri="{FF2B5EF4-FFF2-40B4-BE49-F238E27FC236}">
                <a16:creationId xmlns:a16="http://schemas.microsoft.com/office/drawing/2014/main" id="{56B2C20A-8BFF-48B5-A817-82F033200581}"/>
              </a:ext>
            </a:extLst>
          </p:cNvPr>
          <p:cNvSpPr>
            <a:spLocks noGrp="1" noChangeArrowheads="1"/>
          </p:cNvSpPr>
          <p:nvPr>
            <p:ph type="title"/>
          </p:nvPr>
        </p:nvSpPr>
        <p:spPr>
          <a:xfrm>
            <a:off x="304800" y="3048000"/>
            <a:ext cx="8534400" cy="3733800"/>
          </a:xfrm>
        </p:spPr>
        <p:txBody>
          <a:bodyPr/>
          <a:lstStyle/>
          <a:p>
            <a:pPr eaLnBrk="1" hangingPunct="1">
              <a:lnSpc>
                <a:spcPct val="114000"/>
              </a:lnSpc>
              <a:spcBef>
                <a:spcPts val="600"/>
              </a:spcBef>
              <a:spcAft>
                <a:spcPts val="600"/>
              </a:spcAft>
            </a:pPr>
            <a:r>
              <a:rPr lang="en-US" altLang="en-US" sz="4000" dirty="0">
                <a:cs typeface="Arial" panose="020B0604020202020204" pitchFamily="34" charset="0"/>
              </a:rPr>
              <a:t>Introducing the Participant Workbook and Model Curriculum for</a:t>
            </a:r>
            <a:br>
              <a:rPr lang="en-US" altLang="en-US" sz="4000" dirty="0">
                <a:cs typeface="Arial" panose="020B0604020202020204" pitchFamily="34" charset="0"/>
              </a:rPr>
            </a:br>
            <a:r>
              <a:rPr lang="en-US" altLang="en-US" sz="4000" dirty="0">
                <a:cs typeface="Arial" panose="020B0604020202020204" pitchFamily="34" charset="0"/>
              </a:rPr>
              <a:t>English Language Arts/Literacy</a:t>
            </a:r>
            <a:br>
              <a:rPr lang="en-US" altLang="en-US" sz="4000" dirty="0">
                <a:cs typeface="Arial" panose="020B0604020202020204" pitchFamily="34" charset="0"/>
              </a:rPr>
            </a:br>
            <a:br>
              <a:rPr lang="en-US" altLang="en-US" sz="3600" dirty="0">
                <a:cs typeface="Arial" panose="020B0604020202020204" pitchFamily="34" charset="0"/>
              </a:rPr>
            </a:br>
            <a:r>
              <a:rPr lang="en-US" altLang="en-US" dirty="0">
                <a:cs typeface="Arial" panose="020B0604020202020204" pitchFamily="34" charset="0"/>
              </a:rPr>
              <a:t>2022</a:t>
            </a:r>
            <a:endParaRPr lang="en-US" altLang="en-US" sz="1400" dirty="0"/>
          </a:p>
        </p:txBody>
      </p:sp>
      <p:sp>
        <p:nvSpPr>
          <p:cNvPr id="9218" name="TextBox 3">
            <a:extLst>
              <a:ext uri="{FF2B5EF4-FFF2-40B4-BE49-F238E27FC236}">
                <a16:creationId xmlns:a16="http://schemas.microsoft.com/office/drawing/2014/main" id="{C321526F-3F37-4858-A909-86653AE4D4C5}"/>
              </a:ext>
            </a:extLst>
          </p:cNvPr>
          <p:cNvSpPr txBox="1">
            <a:spLocks noChangeArrowheads="1"/>
          </p:cNvSpPr>
          <p:nvPr/>
        </p:nvSpPr>
        <p:spPr bwMode="auto">
          <a:xfrm>
            <a:off x="1752600" y="1397000"/>
            <a:ext cx="6477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r>
              <a:rPr lang="en-US" altLang="en-US" sz="3000" b="0" dirty="0">
                <a:solidFill>
                  <a:srgbClr val="000000"/>
                </a:solidFill>
                <a:latin typeface="Arial Unicode MS" pitchFamily="34" charset="-128"/>
                <a:ea typeface="Arial Unicode MS" pitchFamily="34" charset="-128"/>
              </a:rPr>
              <a:t>State-Based Curriculum Review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B57BC7A8-313A-4A05-ABDC-09EE8A36807C}"/>
              </a:ext>
            </a:extLst>
          </p:cNvPr>
          <p:cNvSpPr>
            <a:spLocks noGrp="1" noChangeArrowheads="1"/>
          </p:cNvSpPr>
          <p:nvPr>
            <p:ph type="title"/>
          </p:nvPr>
        </p:nvSpPr>
        <p:spPr/>
        <p:txBody>
          <a:bodyPr/>
          <a:lstStyle/>
          <a:p>
            <a:r>
              <a:rPr lang="en-US" altLang="en-US" dirty="0"/>
              <a:t>Breakout Session</a:t>
            </a:r>
          </a:p>
        </p:txBody>
      </p:sp>
      <p:sp>
        <p:nvSpPr>
          <p:cNvPr id="24578" name="Content Placeholder 2">
            <a:extLst>
              <a:ext uri="{FF2B5EF4-FFF2-40B4-BE49-F238E27FC236}">
                <a16:creationId xmlns:a16="http://schemas.microsoft.com/office/drawing/2014/main" id="{EE167462-9A7D-4728-B2D9-B05460002432}"/>
              </a:ext>
            </a:extLst>
          </p:cNvPr>
          <p:cNvSpPr>
            <a:spLocks noGrp="1" noChangeArrowheads="1"/>
          </p:cNvSpPr>
          <p:nvPr>
            <p:ph idx="1"/>
          </p:nvPr>
        </p:nvSpPr>
        <p:spPr>
          <a:xfrm>
            <a:off x="609600" y="1600200"/>
            <a:ext cx="7924800" cy="4495800"/>
          </a:xfrm>
        </p:spPr>
        <p:txBody>
          <a:bodyPr/>
          <a:lstStyle/>
          <a:p>
            <a:pPr marL="0" indent="0">
              <a:buFont typeface="Wingdings" panose="05000000000000000000" pitchFamily="2" charset="2"/>
              <a:buNone/>
              <a:defRPr/>
            </a:pPr>
            <a:r>
              <a:rPr lang="en-US" altLang="en-US" dirty="0"/>
              <a:t>Now it’s your turn!</a:t>
            </a:r>
          </a:p>
          <a:p>
            <a:pPr>
              <a:defRPr/>
            </a:pPr>
            <a:r>
              <a:rPr lang="en-US" altLang="en-US" dirty="0"/>
              <a:t>Use the Curriculum Review Activity document to reflect on how the dimensions of quality relate to the three key instructional shifts.</a:t>
            </a:r>
          </a:p>
          <a:p>
            <a:pPr>
              <a:defRPr/>
            </a:pPr>
            <a:r>
              <a:rPr lang="en-US" altLang="en-US" dirty="0"/>
              <a:t>You’ll have about 20 minutes for the activity and to share your thoughts with one another.</a:t>
            </a:r>
          </a:p>
          <a:p>
            <a:pPr>
              <a:defRPr/>
            </a:pPr>
            <a:r>
              <a:rPr lang="en-US" altLang="en-US" dirty="0"/>
              <a:t>Take time to raise questions about anything that comes up as you make connections. </a:t>
            </a:r>
          </a:p>
          <a:p>
            <a:pPr>
              <a:defRPr/>
            </a:pPr>
            <a:r>
              <a:rPr lang="en-US" altLang="en-US" dirty="0"/>
              <a:t>Then, we’ll regroup and debrief.</a:t>
            </a:r>
          </a:p>
          <a:p>
            <a:pPr marL="0" indent="0">
              <a:buFont typeface="Wingdings" panose="05000000000000000000" pitchFamily="2" charset="2"/>
              <a:buNone/>
              <a:defRPr/>
            </a:pPr>
            <a:endParaRPr lang="en-US" altLang="en-US" dirty="0"/>
          </a:p>
          <a:p>
            <a:pPr marL="0" indent="0">
              <a:defRPr/>
            </a:pPr>
            <a:endParaRPr lang="en-US" altLang="en-US" dirty="0"/>
          </a:p>
          <a:p>
            <a:pPr marL="0" indent="0">
              <a:buFont typeface="Wingdings" panose="05000000000000000000" pitchFamily="2" charset="2"/>
              <a:buNone/>
              <a:defRPr/>
            </a:pPr>
            <a:endParaRPr lang="en-US" altLang="en-US" dirty="0">
              <a:solidFill>
                <a:srgbClr val="000000"/>
              </a:solidFill>
            </a:endParaRPr>
          </a:p>
        </p:txBody>
      </p:sp>
      <p:pic>
        <p:nvPicPr>
          <p:cNvPr id="22531" name="Graphic 5" descr="Customer review">
            <a:extLst>
              <a:ext uri="{FF2B5EF4-FFF2-40B4-BE49-F238E27FC236}">
                <a16:creationId xmlns:a16="http://schemas.microsoft.com/office/drawing/2014/main" id="{660028F4-F6F7-41FB-8353-FADA738C9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152400"/>
            <a:ext cx="914400" cy="914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a:extLst>
              <a:ext uri="{FF2B5EF4-FFF2-40B4-BE49-F238E27FC236}">
                <a16:creationId xmlns:a16="http://schemas.microsoft.com/office/drawing/2014/main" id="{3E622712-656B-4920-8E7A-C4818B2FD83F}"/>
              </a:ext>
            </a:extLst>
          </p:cNvPr>
          <p:cNvSpPr>
            <a:spLocks noGrp="1" noChangeArrowheads="1"/>
          </p:cNvSpPr>
          <p:nvPr>
            <p:ph type="title"/>
          </p:nvPr>
        </p:nvSpPr>
        <p:spPr>
          <a:xfrm>
            <a:off x="1295400" y="0"/>
            <a:ext cx="7086600" cy="1077913"/>
          </a:xfrm>
        </p:spPr>
        <p:txBody>
          <a:bodyPr/>
          <a:lstStyle/>
          <a:p>
            <a:r>
              <a:rPr lang="en-US" altLang="en-US" dirty="0"/>
              <a:t>Whole Group Debrief</a:t>
            </a:r>
          </a:p>
        </p:txBody>
      </p:sp>
      <p:sp>
        <p:nvSpPr>
          <p:cNvPr id="24578" name="Content Placeholder 4">
            <a:extLst>
              <a:ext uri="{FF2B5EF4-FFF2-40B4-BE49-F238E27FC236}">
                <a16:creationId xmlns:a16="http://schemas.microsoft.com/office/drawing/2014/main" id="{651038BB-436F-4C54-B783-64CEB1E57DE2}"/>
              </a:ext>
            </a:extLst>
          </p:cNvPr>
          <p:cNvSpPr>
            <a:spLocks noGrp="1" noChangeArrowheads="1"/>
          </p:cNvSpPr>
          <p:nvPr>
            <p:ph idx="1"/>
          </p:nvPr>
        </p:nvSpPr>
        <p:spPr/>
        <p:txBody>
          <a:bodyPr/>
          <a:lstStyle/>
          <a:p>
            <a:r>
              <a:rPr lang="en-US" altLang="en-US" dirty="0"/>
              <a:t>Let’s go through your reflections on how the dimensions of quality connect to the key instructional shifts.</a:t>
            </a:r>
          </a:p>
          <a:p>
            <a:r>
              <a:rPr lang="en-US" altLang="en-US" dirty="0"/>
              <a:t>What questions or insights came up in the breakout rooms that you would like to share?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25B85FDC-450E-4C92-97D6-0BA9AFEF02BA}"/>
              </a:ext>
            </a:extLst>
          </p:cNvPr>
          <p:cNvSpPr>
            <a:spLocks noGrp="1" noChangeArrowheads="1"/>
          </p:cNvSpPr>
          <p:nvPr>
            <p:ph type="title"/>
          </p:nvPr>
        </p:nvSpPr>
        <p:spPr>
          <a:xfrm>
            <a:off x="1295400" y="304800"/>
            <a:ext cx="7467600" cy="914400"/>
          </a:xfrm>
        </p:spPr>
        <p:txBody>
          <a:bodyPr/>
          <a:lstStyle/>
          <a:p>
            <a:r>
              <a:rPr lang="en-US" altLang="en-US" dirty="0"/>
              <a:t>Format of the Workbook’s Curriculum Review Protocol for ELA/Literacy</a:t>
            </a:r>
          </a:p>
        </p:txBody>
      </p:sp>
      <p:sp>
        <p:nvSpPr>
          <p:cNvPr id="35843" name="Content Placeholder 2">
            <a:extLst>
              <a:ext uri="{FF2B5EF4-FFF2-40B4-BE49-F238E27FC236}">
                <a16:creationId xmlns:a16="http://schemas.microsoft.com/office/drawing/2014/main" id="{72944F7F-54CD-4242-BDFA-F0296A880C9C}"/>
              </a:ext>
            </a:extLst>
          </p:cNvPr>
          <p:cNvSpPr>
            <a:spLocks noGrp="1" noChangeArrowheads="1"/>
          </p:cNvSpPr>
          <p:nvPr>
            <p:ph idx="1"/>
          </p:nvPr>
        </p:nvSpPr>
        <p:spPr/>
        <p:txBody>
          <a:bodyPr/>
          <a:lstStyle/>
          <a:p>
            <a:pPr marL="0" indent="0">
              <a:buFont typeface="Wingdings" panose="05000000000000000000" pitchFamily="2" charset="2"/>
              <a:buNone/>
              <a:defRPr/>
            </a:pPr>
            <a:r>
              <a:rPr lang="en-US" altLang="en-US" dirty="0"/>
              <a:t>Each dimension includes two types of criteria:</a:t>
            </a:r>
          </a:p>
          <a:p>
            <a:pPr>
              <a:defRPr/>
            </a:pPr>
            <a:r>
              <a:rPr lang="en-US" altLang="en-US" b="1" dirty="0"/>
              <a:t>Content criteria </a:t>
            </a:r>
            <a:r>
              <a:rPr lang="en-US" altLang="en-US" dirty="0"/>
              <a:t>detail the demands of high-quality college and career readiness standards. They are also the foundation of sound instruction for English learners (ELs).</a:t>
            </a:r>
          </a:p>
          <a:p>
            <a:pPr>
              <a:defRPr/>
            </a:pPr>
            <a:r>
              <a:rPr lang="en-US" altLang="en-US" b="1" dirty="0"/>
              <a:t>EL support criteria </a:t>
            </a:r>
            <a:r>
              <a:rPr lang="en-US" altLang="en-US" dirty="0"/>
              <a:t>name research-based instructional supports that bridge learning gaps and make content in academically rigorous classes comprehensible for ELs.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500"/>
                                  </p:stCondLst>
                                  <p:childTnLst>
                                    <p:set>
                                      <p:cBhvr>
                                        <p:cTn id="6" dur="1" fill="hold">
                                          <p:stCondLst>
                                            <p:cond delay="0"/>
                                          </p:stCondLst>
                                        </p:cTn>
                                        <p:tgtEl>
                                          <p:spTgt spid="35843">
                                            <p:txEl>
                                              <p:pRg st="1" end="1"/>
                                            </p:txEl>
                                          </p:spTgt>
                                        </p:tgtEl>
                                        <p:attrNameLst>
                                          <p:attrName>style.visibility</p:attrName>
                                        </p:attrNameLst>
                                      </p:cBhvr>
                                      <p:to>
                                        <p:strVal val="visible"/>
                                      </p:to>
                                    </p:set>
                                    <p:animEffect transition="in" filter="dissolve">
                                      <p:cBhvr>
                                        <p:cTn id="7" dur="500"/>
                                        <p:tgtEl>
                                          <p:spTgt spid="358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5843">
                                            <p:txEl>
                                              <p:pRg st="2" end="2"/>
                                            </p:txEl>
                                          </p:spTgt>
                                        </p:tgtEl>
                                        <p:attrNameLst>
                                          <p:attrName>style.visibility</p:attrName>
                                        </p:attrNameLst>
                                      </p:cBhvr>
                                      <p:to>
                                        <p:strVal val="visible"/>
                                      </p:to>
                                    </p:set>
                                    <p:animEffect transition="in" filter="dissolve">
                                      <p:cBhvr>
                                        <p:cTn id="12" dur="500"/>
                                        <p:tgtEl>
                                          <p:spTgt spid="35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9D4051A0-F90F-5A4A-A9D6-6411DF23A110}"/>
              </a:ext>
            </a:extLst>
          </p:cNvPr>
          <p:cNvSpPr>
            <a:spLocks noGrp="1" noChangeArrowheads="1"/>
          </p:cNvSpPr>
          <p:nvPr>
            <p:ph type="title"/>
          </p:nvPr>
        </p:nvSpPr>
        <p:spPr>
          <a:xfrm>
            <a:off x="1295400" y="69850"/>
            <a:ext cx="7391400" cy="1225550"/>
          </a:xfrm>
        </p:spPr>
        <p:txBody>
          <a:bodyPr/>
          <a:lstStyle/>
          <a:p>
            <a:r>
              <a:rPr lang="en-US" altLang="en-US" dirty="0"/>
              <a:t>Workbook Pages for Dimension 1’s Content Criteria</a:t>
            </a:r>
          </a:p>
        </p:txBody>
      </p:sp>
      <p:pic>
        <p:nvPicPr>
          <p:cNvPr id="2" name="Picture 1" descr="Sample page">
            <a:extLst>
              <a:ext uri="{FF2B5EF4-FFF2-40B4-BE49-F238E27FC236}">
                <a16:creationId xmlns:a16="http://schemas.microsoft.com/office/drawing/2014/main" id="{49DC44BF-A248-D433-C7FA-D98AA95FB50E}"/>
              </a:ext>
            </a:extLst>
          </p:cNvPr>
          <p:cNvPicPr>
            <a:picLocks noChangeAspect="1"/>
          </p:cNvPicPr>
          <p:nvPr/>
        </p:nvPicPr>
        <p:blipFill rotWithShape="1">
          <a:blip r:embed="rId3"/>
          <a:srcRect t="2731"/>
          <a:stretch/>
        </p:blipFill>
        <p:spPr>
          <a:xfrm>
            <a:off x="1492250" y="1524000"/>
            <a:ext cx="6159500" cy="478761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E565D95A-54D6-1544-89F1-21A3FBD94844}"/>
              </a:ext>
            </a:extLst>
          </p:cNvPr>
          <p:cNvSpPr>
            <a:spLocks noGrp="1" noChangeArrowheads="1"/>
          </p:cNvSpPr>
          <p:nvPr>
            <p:ph type="title"/>
          </p:nvPr>
        </p:nvSpPr>
        <p:spPr/>
        <p:txBody>
          <a:bodyPr/>
          <a:lstStyle/>
          <a:p>
            <a:r>
              <a:rPr lang="en-US" altLang="en-US" dirty="0"/>
              <a:t>Workbook Pages for Dimension 1’s Content Criteria, cont’d.</a:t>
            </a:r>
          </a:p>
        </p:txBody>
      </p:sp>
      <p:pic>
        <p:nvPicPr>
          <p:cNvPr id="2" name="Picture 1" descr="Sample page">
            <a:extLst>
              <a:ext uri="{FF2B5EF4-FFF2-40B4-BE49-F238E27FC236}">
                <a16:creationId xmlns:a16="http://schemas.microsoft.com/office/drawing/2014/main" id="{FBA892EF-DEFF-D5C0-C256-8D511A02EDC7}"/>
              </a:ext>
            </a:extLst>
          </p:cNvPr>
          <p:cNvPicPr>
            <a:picLocks noChangeAspect="1"/>
          </p:cNvPicPr>
          <p:nvPr/>
        </p:nvPicPr>
        <p:blipFill>
          <a:blip r:embed="rId3"/>
          <a:stretch>
            <a:fillRect/>
          </a:stretch>
        </p:blipFill>
        <p:spPr>
          <a:xfrm>
            <a:off x="1174750" y="1409700"/>
            <a:ext cx="6794500" cy="2324100"/>
          </a:xfrm>
          <a:prstGeom prst="rect">
            <a:avLst/>
          </a:prstGeom>
        </p:spPr>
      </p:pic>
      <p:pic>
        <p:nvPicPr>
          <p:cNvPr id="4" name="Picture 3" descr="Sample page">
            <a:extLst>
              <a:ext uri="{FF2B5EF4-FFF2-40B4-BE49-F238E27FC236}">
                <a16:creationId xmlns:a16="http://schemas.microsoft.com/office/drawing/2014/main" id="{393F2AE8-4025-4F9B-CDB2-D039A6418025}"/>
              </a:ext>
            </a:extLst>
          </p:cNvPr>
          <p:cNvPicPr>
            <a:picLocks noChangeAspect="1"/>
          </p:cNvPicPr>
          <p:nvPr/>
        </p:nvPicPr>
        <p:blipFill>
          <a:blip r:embed="rId4"/>
          <a:stretch>
            <a:fillRect/>
          </a:stretch>
        </p:blipFill>
        <p:spPr>
          <a:xfrm>
            <a:off x="1771650" y="3898900"/>
            <a:ext cx="5600700" cy="21209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F0690BA1-003C-F942-96CE-18F83A1D7811}"/>
              </a:ext>
            </a:extLst>
          </p:cNvPr>
          <p:cNvSpPr>
            <a:spLocks noGrp="1" noChangeArrowheads="1"/>
          </p:cNvSpPr>
          <p:nvPr>
            <p:ph type="title"/>
          </p:nvPr>
        </p:nvSpPr>
        <p:spPr>
          <a:xfrm>
            <a:off x="1295400" y="14288"/>
            <a:ext cx="7086600" cy="1281112"/>
          </a:xfrm>
        </p:spPr>
        <p:txBody>
          <a:bodyPr/>
          <a:lstStyle/>
          <a:p>
            <a:r>
              <a:rPr lang="en-US" altLang="en-US" dirty="0"/>
              <a:t>Workbook Pages for Dimension 1’s English Learner (EL) Supports</a:t>
            </a:r>
          </a:p>
        </p:txBody>
      </p:sp>
      <p:pic>
        <p:nvPicPr>
          <p:cNvPr id="4" name="Picture 3" descr="Sample page">
            <a:extLst>
              <a:ext uri="{FF2B5EF4-FFF2-40B4-BE49-F238E27FC236}">
                <a16:creationId xmlns:a16="http://schemas.microsoft.com/office/drawing/2014/main" id="{AC7D57BC-201C-4561-B7B8-824B04ADF839}"/>
              </a:ext>
            </a:extLst>
          </p:cNvPr>
          <p:cNvPicPr>
            <a:picLocks noChangeAspect="1"/>
          </p:cNvPicPr>
          <p:nvPr/>
        </p:nvPicPr>
        <p:blipFill>
          <a:blip r:embed="rId3"/>
          <a:stretch>
            <a:fillRect/>
          </a:stretch>
        </p:blipFill>
        <p:spPr>
          <a:xfrm>
            <a:off x="1778794" y="1371600"/>
            <a:ext cx="5586412" cy="505062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FDD1-E0DF-3D4A-A79C-791EF132B1F9}"/>
              </a:ext>
            </a:extLst>
          </p:cNvPr>
          <p:cNvSpPr>
            <a:spLocks noGrp="1"/>
          </p:cNvSpPr>
          <p:nvPr>
            <p:ph type="title"/>
          </p:nvPr>
        </p:nvSpPr>
        <p:spPr/>
        <p:txBody>
          <a:bodyPr/>
          <a:lstStyle/>
          <a:p>
            <a:r>
              <a:rPr lang="en-US" dirty="0"/>
              <a:t>The Curriculum Review Process</a:t>
            </a:r>
          </a:p>
        </p:txBody>
      </p:sp>
      <p:sp>
        <p:nvSpPr>
          <p:cNvPr id="3" name="Content Placeholder 2">
            <a:extLst>
              <a:ext uri="{FF2B5EF4-FFF2-40B4-BE49-F238E27FC236}">
                <a16:creationId xmlns:a16="http://schemas.microsoft.com/office/drawing/2014/main" id="{94AE9DFD-D151-0246-921F-25B207D42461}"/>
              </a:ext>
            </a:extLst>
          </p:cNvPr>
          <p:cNvSpPr>
            <a:spLocks noGrp="1"/>
          </p:cNvSpPr>
          <p:nvPr>
            <p:ph idx="1"/>
          </p:nvPr>
        </p:nvSpPr>
        <p:spPr>
          <a:xfrm>
            <a:off x="609600" y="1524000"/>
            <a:ext cx="7924800" cy="5029200"/>
          </a:xfrm>
        </p:spPr>
        <p:txBody>
          <a:bodyPr/>
          <a:lstStyle/>
          <a:p>
            <a:pPr lvl="0">
              <a:spcBef>
                <a:spcPts val="1380"/>
              </a:spcBef>
            </a:pPr>
            <a:r>
              <a:rPr lang="en-US" dirty="0"/>
              <a:t>Together, we will review the meaning of the content criteria for each dimension.</a:t>
            </a:r>
          </a:p>
          <a:p>
            <a:pPr lvl="0">
              <a:spcBef>
                <a:spcPts val="1380"/>
              </a:spcBef>
            </a:pPr>
            <a:r>
              <a:rPr lang="en-US" dirty="0"/>
              <a:t>Then with your team, we will ask you to search the model curriculum for evidence that each criterion is met. </a:t>
            </a:r>
          </a:p>
          <a:p>
            <a:pPr lvl="0">
              <a:spcBef>
                <a:spcPts val="1380"/>
              </a:spcBef>
            </a:pPr>
            <a:r>
              <a:rPr lang="en-US" dirty="0"/>
              <a:t>You will place a checkmark next to each criterion for which you find evidence. You will add a brief comment that substantiates your check mark (or the lack thereof).</a:t>
            </a:r>
          </a:p>
          <a:p>
            <a:pPr lvl="0">
              <a:spcBef>
                <a:spcPts val="1380"/>
              </a:spcBef>
            </a:pPr>
            <a:r>
              <a:rPr lang="en-US" dirty="0"/>
              <a:t>Once you have reviewed all the content criteria for that dimension, you will assign a rating of 0, 1, or 2 points.</a:t>
            </a:r>
          </a:p>
          <a:p>
            <a:pPr lvl="0">
              <a:spcBef>
                <a:spcPts val="1380"/>
              </a:spcBef>
            </a:pPr>
            <a:r>
              <a:rPr lang="en-US" dirty="0"/>
              <a:t>We will ask you to follow the same steps to rate the EL support criteria for each dimension. </a:t>
            </a:r>
          </a:p>
        </p:txBody>
      </p:sp>
    </p:spTree>
    <p:extLst>
      <p:ext uri="{BB962C8B-B14F-4D97-AF65-F5344CB8AC3E}">
        <p14:creationId xmlns:p14="http://schemas.microsoft.com/office/powerpoint/2010/main" val="375299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CA5AC-2984-5E4A-955E-D9051DB174DF}"/>
              </a:ext>
            </a:extLst>
          </p:cNvPr>
          <p:cNvSpPr>
            <a:spLocks noGrp="1"/>
          </p:cNvSpPr>
          <p:nvPr>
            <p:ph type="title"/>
          </p:nvPr>
        </p:nvSpPr>
        <p:spPr>
          <a:xfrm>
            <a:off x="1295400" y="304800"/>
            <a:ext cx="7620000" cy="914400"/>
          </a:xfrm>
        </p:spPr>
        <p:txBody>
          <a:bodyPr/>
          <a:lstStyle/>
          <a:p>
            <a:r>
              <a:rPr lang="en-US" dirty="0"/>
              <a:t>Determine the Curriculum’s Overall Ratings and Recommendations</a:t>
            </a:r>
          </a:p>
        </p:txBody>
      </p:sp>
      <p:sp>
        <p:nvSpPr>
          <p:cNvPr id="3" name="Content Placeholder 2">
            <a:extLst>
              <a:ext uri="{FF2B5EF4-FFF2-40B4-BE49-F238E27FC236}">
                <a16:creationId xmlns:a16="http://schemas.microsoft.com/office/drawing/2014/main" id="{E2751D72-C4F6-BC46-9117-36B76D4B1CE4}"/>
              </a:ext>
            </a:extLst>
          </p:cNvPr>
          <p:cNvSpPr>
            <a:spLocks noGrp="1"/>
          </p:cNvSpPr>
          <p:nvPr>
            <p:ph idx="1"/>
          </p:nvPr>
        </p:nvSpPr>
        <p:spPr>
          <a:xfrm>
            <a:off x="457200" y="1447800"/>
            <a:ext cx="8458200" cy="4724400"/>
          </a:xfrm>
        </p:spPr>
        <p:txBody>
          <a:bodyPr/>
          <a:lstStyle/>
          <a:p>
            <a:pPr marL="0" indent="0">
              <a:buNone/>
            </a:pPr>
            <a:r>
              <a:rPr lang="en-US" sz="2100" dirty="0"/>
              <a:t>Once you have reviewed and rated all five dimensions of quality, you will:</a:t>
            </a:r>
          </a:p>
          <a:p>
            <a:r>
              <a:rPr lang="en-US" sz="2100" dirty="0"/>
              <a:t>Determine an overall rating for content alignment by adding the total points assigned to each dimension’s content criteria. The highest possible score would be 10 points (2 points per dimension). </a:t>
            </a:r>
          </a:p>
          <a:p>
            <a:r>
              <a:rPr lang="en-US" sz="2100" dirty="0"/>
              <a:t>Determine an overall rating for EL supports by adding the total points assigned to each dimension’s EL support criteria. The highest possible score would be 10 points (2 points per dimension). </a:t>
            </a:r>
          </a:p>
          <a:p>
            <a:r>
              <a:rPr lang="en-US" sz="2100" dirty="0"/>
              <a:t>Summarize your comments and recommendations, including the key strengths and weaknesses of the curriculum you reviewed. </a:t>
            </a:r>
          </a:p>
          <a:p>
            <a:r>
              <a:rPr lang="en-US" sz="2100" dirty="0"/>
              <a:t>Then document any recommendations regarding the continued use of the curriculum in your program(s). </a:t>
            </a:r>
          </a:p>
          <a:p>
            <a:endParaRPr lang="en-US" dirty="0"/>
          </a:p>
        </p:txBody>
      </p:sp>
    </p:spTree>
    <p:extLst>
      <p:ext uri="{BB962C8B-B14F-4D97-AF65-F5344CB8AC3E}">
        <p14:creationId xmlns:p14="http://schemas.microsoft.com/office/powerpoint/2010/main" val="51403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591AF2A1-0DA9-4D62-B17D-973C7C0C1762}"/>
              </a:ext>
            </a:extLst>
          </p:cNvPr>
          <p:cNvSpPr>
            <a:spLocks noGrp="1" noChangeArrowheads="1"/>
          </p:cNvSpPr>
          <p:nvPr>
            <p:ph type="title"/>
          </p:nvPr>
        </p:nvSpPr>
        <p:spPr/>
        <p:txBody>
          <a:bodyPr/>
          <a:lstStyle/>
          <a:p>
            <a:r>
              <a:rPr lang="en-US" altLang="en-US" dirty="0"/>
              <a:t>Overall Curriculum Ratings</a:t>
            </a:r>
          </a:p>
        </p:txBody>
      </p:sp>
      <p:pic>
        <p:nvPicPr>
          <p:cNvPr id="51202" name="Picture 2" descr="Ratings table">
            <a:extLst>
              <a:ext uri="{FF2B5EF4-FFF2-40B4-BE49-F238E27FC236}">
                <a16:creationId xmlns:a16="http://schemas.microsoft.com/office/drawing/2014/main" id="{D7A877C2-2A07-4F97-8CE4-6AD1CC478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83820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Placeholder 2">
            <a:extLst>
              <a:ext uri="{FF2B5EF4-FFF2-40B4-BE49-F238E27FC236}">
                <a16:creationId xmlns:a16="http://schemas.microsoft.com/office/drawing/2014/main" id="{0A6447FF-BB94-459F-98C1-BE3C5B457A21}"/>
              </a:ext>
            </a:extLst>
          </p:cNvPr>
          <p:cNvSpPr>
            <a:spLocks noGrp="1" noChangeArrowheads="1"/>
          </p:cNvSpPr>
          <p:nvPr>
            <p:ph type="title" idx="4294967295"/>
          </p:nvPr>
        </p:nvSpPr>
        <p:spPr bwMode="auto">
          <a:xfrm>
            <a:off x="0" y="2133600"/>
            <a:ext cx="9144000" cy="15001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36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Orientation to the Model Curriculum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02D5C3-6F3B-314A-BDAB-B9D92FDE0F33}"/>
              </a:ext>
            </a:extLst>
          </p:cNvPr>
          <p:cNvSpPr>
            <a:spLocks noGrp="1"/>
          </p:cNvSpPr>
          <p:nvPr>
            <p:ph type="title" idx="4294967295"/>
          </p:nvPr>
        </p:nvSpPr>
        <p:spPr bwMode="auto">
          <a:xfrm>
            <a:off x="609600" y="1600200"/>
            <a:ext cx="7924800" cy="4648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t" anchorCtr="0" forceAA="0" compatLnSpc="1">
            <a:prstTxWarp prst="textNoShape">
              <a:avLst/>
            </a:prstTxWarp>
            <a:noAutofit/>
          </a:bodyPr>
          <a:lstStyle/>
          <a:p>
            <a:pPr marL="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endParaRPr kumimoji="0" lang="en-US" sz="22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a:p>
            <a:pPr marL="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endParaRPr kumimoji="0" lang="en-US" sz="22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sz="40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a:t>
            </a:r>
          </a:p>
        </p:txBody>
      </p:sp>
    </p:spTree>
    <p:extLst>
      <p:ext uri="{BB962C8B-B14F-4D97-AF65-F5344CB8AC3E}">
        <p14:creationId xmlns:p14="http://schemas.microsoft.com/office/powerpoint/2010/main" val="1145214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BEBC38E3-95CC-344C-B938-E6C22FF2284E}"/>
              </a:ext>
            </a:extLst>
          </p:cNvPr>
          <p:cNvSpPr>
            <a:spLocks noGrp="1" noChangeArrowheads="1"/>
          </p:cNvSpPr>
          <p:nvPr>
            <p:ph type="title"/>
          </p:nvPr>
        </p:nvSpPr>
        <p:spPr>
          <a:xfrm>
            <a:off x="1295400" y="304800"/>
            <a:ext cx="7696200" cy="914400"/>
          </a:xfrm>
        </p:spPr>
        <p:txBody>
          <a:bodyPr/>
          <a:lstStyle/>
          <a:p>
            <a:r>
              <a:rPr lang="en-US" altLang="en-US" dirty="0"/>
              <a:t>Why We Chose EL Education as Our Model Curriculum</a:t>
            </a:r>
          </a:p>
        </p:txBody>
      </p:sp>
      <p:sp>
        <p:nvSpPr>
          <p:cNvPr id="3" name="Content Placeholder 2">
            <a:extLst>
              <a:ext uri="{FF2B5EF4-FFF2-40B4-BE49-F238E27FC236}">
                <a16:creationId xmlns:a16="http://schemas.microsoft.com/office/drawing/2014/main" id="{96E628BA-FE2F-464E-B2D2-E988443380B5}"/>
              </a:ext>
            </a:extLst>
          </p:cNvPr>
          <p:cNvSpPr>
            <a:spLocks noGrp="1"/>
          </p:cNvSpPr>
          <p:nvPr>
            <p:ph idx="1"/>
          </p:nvPr>
        </p:nvSpPr>
        <p:spPr>
          <a:xfrm>
            <a:off x="609600" y="1371600"/>
            <a:ext cx="7924800" cy="4724400"/>
          </a:xfrm>
        </p:spPr>
        <p:txBody>
          <a:bodyPr/>
          <a:lstStyle/>
          <a:p>
            <a:pPr marL="0" indent="0">
              <a:spcBef>
                <a:spcPts val="1380"/>
              </a:spcBef>
              <a:spcAft>
                <a:spcPts val="600"/>
              </a:spcAft>
              <a:buFont typeface="Wingdings" pitchFamily="2" charset="2"/>
              <a:buNone/>
              <a:defRPr/>
            </a:pPr>
            <a:r>
              <a:rPr lang="en-US" dirty="0"/>
              <a:t>EL Education is:</a:t>
            </a:r>
          </a:p>
          <a:p>
            <a:pPr>
              <a:spcBef>
                <a:spcPts val="1380"/>
              </a:spcBef>
              <a:spcAft>
                <a:spcPts val="600"/>
              </a:spcAft>
              <a:defRPr/>
            </a:pPr>
            <a:r>
              <a:rPr lang="en-US" dirty="0"/>
              <a:t>Highly rated as being closely aligned to college and career readiness standards;</a:t>
            </a:r>
          </a:p>
          <a:p>
            <a:pPr>
              <a:spcBef>
                <a:spcPts val="1380"/>
              </a:spcBef>
              <a:spcAft>
                <a:spcPts val="600"/>
              </a:spcAft>
              <a:defRPr/>
            </a:pPr>
            <a:r>
              <a:rPr lang="en-US" dirty="0"/>
              <a:t>A free and open curriculum; and</a:t>
            </a:r>
          </a:p>
          <a:p>
            <a:pPr>
              <a:spcBef>
                <a:spcPts val="1380"/>
              </a:spcBef>
              <a:spcAft>
                <a:spcPts val="600"/>
              </a:spcAft>
              <a:defRPr/>
            </a:pPr>
            <a:r>
              <a:rPr lang="en-US" dirty="0"/>
              <a:t>Supportive of English leaners.</a:t>
            </a:r>
          </a:p>
          <a:p>
            <a:pPr marL="0" indent="0">
              <a:spcBef>
                <a:spcPts val="600"/>
              </a:spcBef>
              <a:spcAft>
                <a:spcPts val="600"/>
              </a:spcAft>
              <a:buNone/>
              <a:defRPr/>
            </a:pPr>
            <a:endParaRPr lang="en-US" dirty="0"/>
          </a:p>
          <a:p>
            <a:pPr marL="0" indent="0">
              <a:spcBef>
                <a:spcPts val="1380"/>
              </a:spcBef>
              <a:spcAft>
                <a:spcPts val="600"/>
              </a:spcAft>
              <a:buNone/>
              <a:defRPr/>
            </a:pPr>
            <a:r>
              <a:rPr lang="en-US" dirty="0"/>
              <a:t>EL Education’s Grade 5 Module 1, Unit 1:</a:t>
            </a:r>
          </a:p>
          <a:p>
            <a:pPr>
              <a:spcBef>
                <a:spcPts val="1380"/>
              </a:spcBef>
              <a:spcAft>
                <a:spcPts val="600"/>
              </a:spcAft>
              <a:defRPr/>
            </a:pPr>
            <a:r>
              <a:rPr lang="en-US" dirty="0"/>
              <a:t>The unit is built upon the Universal Declaration of Human Rights (UDHR); and</a:t>
            </a:r>
          </a:p>
          <a:p>
            <a:pPr>
              <a:spcBef>
                <a:spcPts val="1380"/>
              </a:spcBef>
              <a:spcAft>
                <a:spcPts val="600"/>
              </a:spcAft>
              <a:defRPr/>
            </a:pPr>
            <a:r>
              <a:rPr lang="en-US" dirty="0"/>
              <a:t>The topic is relevant to the lives of many adult students.</a:t>
            </a:r>
          </a:p>
          <a:p>
            <a:pPr marL="0" indent="0">
              <a:buNone/>
              <a:defRPr/>
            </a:pPr>
            <a:endParaRPr lang="en-US" dirty="0"/>
          </a:p>
          <a:p>
            <a:pPr marL="0" indent="0">
              <a:buFont typeface="Wingdings" pitchFamily="2" charset="2"/>
              <a:buNone/>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B3FAD-E666-1F4A-9FE4-B7650F35B663}"/>
              </a:ext>
            </a:extLst>
          </p:cNvPr>
          <p:cNvSpPr>
            <a:spLocks noGrp="1"/>
          </p:cNvSpPr>
          <p:nvPr>
            <p:ph type="title"/>
          </p:nvPr>
        </p:nvSpPr>
        <p:spPr/>
        <p:txBody>
          <a:bodyPr/>
          <a:lstStyle/>
          <a:p>
            <a:r>
              <a:rPr lang="en-US" dirty="0"/>
              <a:t>Let’s Take a Look at the Curriculum</a:t>
            </a:r>
          </a:p>
        </p:txBody>
      </p:sp>
      <p:pic>
        <p:nvPicPr>
          <p:cNvPr id="4" name="Content Placeholder 3" descr="Curriculum">
            <a:extLst>
              <a:ext uri="{FF2B5EF4-FFF2-40B4-BE49-F238E27FC236}">
                <a16:creationId xmlns:a16="http://schemas.microsoft.com/office/drawing/2014/main" id="{6DDD02DC-5EA8-5F47-B0B2-C27CFD3D3869}"/>
              </a:ext>
            </a:extLst>
          </p:cNvPr>
          <p:cNvPicPr>
            <a:picLocks noGrp="1" noChangeAspect="1"/>
          </p:cNvPicPr>
          <p:nvPr>
            <p:ph idx="1"/>
          </p:nvPr>
        </p:nvPicPr>
        <p:blipFill>
          <a:blip r:embed="rId3"/>
          <a:stretch>
            <a:fillRect/>
          </a:stretch>
        </p:blipFill>
        <p:spPr>
          <a:xfrm>
            <a:off x="451757" y="1905000"/>
            <a:ext cx="8460534" cy="2971800"/>
          </a:xfrm>
          <a:prstGeom prst="rect">
            <a:avLst/>
          </a:prstGeom>
        </p:spPr>
      </p:pic>
    </p:spTree>
    <p:extLst>
      <p:ext uri="{BB962C8B-B14F-4D97-AF65-F5344CB8AC3E}">
        <p14:creationId xmlns:p14="http://schemas.microsoft.com/office/powerpoint/2010/main" val="2953685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63B7B-9270-3444-A8DE-84E658A22760}"/>
              </a:ext>
            </a:extLst>
          </p:cNvPr>
          <p:cNvSpPr>
            <a:spLocks noGrp="1"/>
          </p:cNvSpPr>
          <p:nvPr>
            <p:ph type="title"/>
          </p:nvPr>
        </p:nvSpPr>
        <p:spPr/>
        <p:txBody>
          <a:bodyPr/>
          <a:lstStyle/>
          <a:p>
            <a:r>
              <a:rPr lang="en-US" dirty="0"/>
              <a:t>What Did You Notice? </a:t>
            </a:r>
          </a:p>
        </p:txBody>
      </p:sp>
      <p:sp>
        <p:nvSpPr>
          <p:cNvPr id="3" name="Content Placeholder 2">
            <a:extLst>
              <a:ext uri="{FF2B5EF4-FFF2-40B4-BE49-F238E27FC236}">
                <a16:creationId xmlns:a16="http://schemas.microsoft.com/office/drawing/2014/main" id="{2132A073-5EB9-584B-995C-A7CD815CEF76}"/>
              </a:ext>
            </a:extLst>
          </p:cNvPr>
          <p:cNvSpPr>
            <a:spLocks noGrp="1"/>
          </p:cNvSpPr>
          <p:nvPr>
            <p:ph idx="1"/>
          </p:nvPr>
        </p:nvSpPr>
        <p:spPr/>
        <p:txBody>
          <a:bodyPr/>
          <a:lstStyle/>
          <a:p>
            <a:r>
              <a:rPr lang="en-US" dirty="0"/>
              <a:t>What is the name of the whole unit?</a:t>
            </a:r>
          </a:p>
          <a:p>
            <a:r>
              <a:rPr lang="en-US" dirty="0"/>
              <a:t>Is there evidence:</a:t>
            </a:r>
          </a:p>
          <a:p>
            <a:pPr lvl="1"/>
            <a:r>
              <a:rPr lang="en-US" sz="2200" dirty="0"/>
              <a:t>Of activities that encourage discussion? Where?</a:t>
            </a:r>
          </a:p>
          <a:p>
            <a:pPr lvl="1"/>
            <a:r>
              <a:rPr lang="en-US" sz="2200" dirty="0"/>
              <a:t>That complex text will be used? Where?</a:t>
            </a:r>
          </a:p>
          <a:p>
            <a:pPr lvl="1"/>
            <a:r>
              <a:rPr lang="en-US" sz="2200" dirty="0"/>
              <a:t>Of supports for English learners? Where?</a:t>
            </a:r>
          </a:p>
          <a:p>
            <a:pPr lvl="1"/>
            <a:r>
              <a:rPr lang="en-US" sz="2200" dirty="0"/>
              <a:t>That a volume of reading is available? Where?</a:t>
            </a:r>
          </a:p>
          <a:p>
            <a:pPr lvl="1"/>
            <a:r>
              <a:rPr lang="en-US" sz="2200" dirty="0"/>
              <a:t>That students will have chances to write during the unit? </a:t>
            </a:r>
          </a:p>
          <a:p>
            <a:pPr marL="346075" lvl="1" indent="0">
              <a:buNone/>
            </a:pPr>
            <a:r>
              <a:rPr lang="en-US" dirty="0"/>
              <a:t> </a:t>
            </a:r>
          </a:p>
          <a:p>
            <a:endParaRPr lang="en-US" dirty="0"/>
          </a:p>
          <a:p>
            <a:endParaRPr lang="en-US" dirty="0"/>
          </a:p>
        </p:txBody>
      </p:sp>
    </p:spTree>
    <p:extLst>
      <p:ext uri="{BB962C8B-B14F-4D97-AF65-F5344CB8AC3E}">
        <p14:creationId xmlns:p14="http://schemas.microsoft.com/office/powerpoint/2010/main" val="2847627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2D4D2207-571B-1E4F-BDBF-939202F55AAA}"/>
              </a:ext>
            </a:extLst>
          </p:cNvPr>
          <p:cNvSpPr>
            <a:spLocks noGrp="1" noChangeArrowheads="1"/>
          </p:cNvSpPr>
          <p:nvPr>
            <p:ph type="title"/>
          </p:nvPr>
        </p:nvSpPr>
        <p:spPr/>
        <p:txBody>
          <a:bodyPr/>
          <a:lstStyle/>
          <a:p>
            <a:r>
              <a:rPr lang="en-US" altLang="en-US" dirty="0"/>
              <a:t>EL Education – Materials for the Review</a:t>
            </a:r>
          </a:p>
        </p:txBody>
      </p:sp>
      <p:sp>
        <p:nvSpPr>
          <p:cNvPr id="3" name="Content Placeholder 2">
            <a:extLst>
              <a:ext uri="{FF2B5EF4-FFF2-40B4-BE49-F238E27FC236}">
                <a16:creationId xmlns:a16="http://schemas.microsoft.com/office/drawing/2014/main" id="{B183B55D-2B7B-4F44-924C-A6E1D1C064C9}"/>
              </a:ext>
            </a:extLst>
          </p:cNvPr>
          <p:cNvSpPr>
            <a:spLocks noGrp="1"/>
          </p:cNvSpPr>
          <p:nvPr>
            <p:ph idx="1"/>
          </p:nvPr>
        </p:nvSpPr>
        <p:spPr>
          <a:xfrm>
            <a:off x="533400" y="1752600"/>
            <a:ext cx="8115300" cy="4648200"/>
          </a:xfrm>
        </p:spPr>
        <p:txBody>
          <a:bodyPr/>
          <a:lstStyle/>
          <a:p>
            <a:r>
              <a:rPr lang="en-US" dirty="0"/>
              <a:t>For getting a quick overview of the unit: </a:t>
            </a:r>
          </a:p>
          <a:p>
            <a:pPr lvl="1"/>
            <a:r>
              <a:rPr lang="en-US" sz="2200" dirty="0"/>
              <a:t>EL Education G.5 M1 U1 Unit-at-a-Glance.</a:t>
            </a:r>
          </a:p>
          <a:p>
            <a:pPr lvl="0"/>
            <a:r>
              <a:rPr lang="en-US" dirty="0"/>
              <a:t>These documents are used in every dimension:</a:t>
            </a:r>
          </a:p>
          <a:p>
            <a:pPr lvl="1"/>
            <a:r>
              <a:rPr lang="en-US" sz="2200" dirty="0"/>
              <a:t>Teacher Guide</a:t>
            </a:r>
          </a:p>
          <a:p>
            <a:pPr lvl="1"/>
            <a:r>
              <a:rPr lang="en-US" sz="2200" dirty="0"/>
              <a:t>Teacher Supporting Materials</a:t>
            </a:r>
          </a:p>
          <a:p>
            <a:pPr>
              <a:defRPr/>
            </a:pPr>
            <a:r>
              <a:rPr lang="en-US" dirty="0"/>
              <a:t>Used only in Dimension 1: </a:t>
            </a:r>
          </a:p>
          <a:p>
            <a:pPr lvl="1">
              <a:defRPr/>
            </a:pPr>
            <a:r>
              <a:rPr lang="en-US" sz="2200" dirty="0"/>
              <a:t>Text Analyses of </a:t>
            </a:r>
            <a:r>
              <a:rPr lang="en-US" sz="2200" i="1" dirty="0"/>
              <a:t>Esperanza Rising</a:t>
            </a:r>
          </a:p>
          <a:p>
            <a:pPr>
              <a:defRPr/>
            </a:pPr>
            <a:r>
              <a:rPr lang="en-US" dirty="0"/>
              <a:t>Used only in Dimension 4:</a:t>
            </a:r>
          </a:p>
          <a:p>
            <a:pPr lvl="1">
              <a:defRPr/>
            </a:pPr>
            <a:r>
              <a:rPr lang="en-US" sz="2200" dirty="0"/>
              <a:t>Classroom Protocols Document   </a:t>
            </a:r>
          </a:p>
          <a:p>
            <a:pPr marL="0" indent="0">
              <a:buFont typeface="Wingdings" pitchFamily="2" charset="2"/>
              <a:buNone/>
              <a:defRPr/>
            </a:pPr>
            <a:endParaRPr lang="en-US" sz="2400" dirty="0"/>
          </a:p>
          <a:p>
            <a:pPr>
              <a:defRPr/>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E6A7707F-56CC-F843-9560-4C19B2C2F058}"/>
              </a:ext>
            </a:extLst>
          </p:cNvPr>
          <p:cNvSpPr>
            <a:spLocks noGrp="1" noChangeArrowheads="1"/>
          </p:cNvSpPr>
          <p:nvPr>
            <p:ph type="title"/>
          </p:nvPr>
        </p:nvSpPr>
        <p:spPr>
          <a:xfrm>
            <a:off x="1295399" y="304800"/>
            <a:ext cx="7642225" cy="1371600"/>
          </a:xfrm>
        </p:spPr>
        <p:txBody>
          <a:bodyPr/>
          <a:lstStyle/>
          <a:p>
            <a:pPr marL="0" indent="0">
              <a:buFont typeface="Wingdings" pitchFamily="2" charset="2"/>
              <a:buNone/>
              <a:defRPr/>
            </a:pPr>
            <a:br>
              <a:rPr lang="en-US" dirty="0"/>
            </a:br>
            <a:r>
              <a:rPr lang="en-US" dirty="0"/>
              <a:t>Teacher Guide</a:t>
            </a:r>
            <a:br>
              <a:rPr lang="en-US" dirty="0"/>
            </a:br>
            <a:endParaRPr lang="en-US" dirty="0"/>
          </a:p>
        </p:txBody>
      </p:sp>
      <p:pic>
        <p:nvPicPr>
          <p:cNvPr id="4" name="Picture 3" descr="Table of contents">
            <a:extLst>
              <a:ext uri="{FF2B5EF4-FFF2-40B4-BE49-F238E27FC236}">
                <a16:creationId xmlns:a16="http://schemas.microsoft.com/office/drawing/2014/main" id="{B3C7D256-3D88-E047-AD91-6934D46960B9}"/>
              </a:ext>
            </a:extLst>
          </p:cNvPr>
          <p:cNvPicPr>
            <a:picLocks noChangeAspect="1"/>
          </p:cNvPicPr>
          <p:nvPr/>
        </p:nvPicPr>
        <p:blipFill>
          <a:blip r:embed="rId3"/>
          <a:stretch>
            <a:fillRect/>
          </a:stretch>
        </p:blipFill>
        <p:spPr>
          <a:xfrm>
            <a:off x="750887" y="1524000"/>
            <a:ext cx="7642225" cy="48768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E6A7707F-56CC-F843-9560-4C19B2C2F058}"/>
              </a:ext>
            </a:extLst>
          </p:cNvPr>
          <p:cNvSpPr>
            <a:spLocks noGrp="1" noChangeArrowheads="1"/>
          </p:cNvSpPr>
          <p:nvPr>
            <p:ph type="title"/>
          </p:nvPr>
        </p:nvSpPr>
        <p:spPr>
          <a:xfrm>
            <a:off x="1295399" y="304800"/>
            <a:ext cx="7642225" cy="1371600"/>
          </a:xfrm>
        </p:spPr>
        <p:txBody>
          <a:bodyPr/>
          <a:lstStyle/>
          <a:p>
            <a:pPr marL="0" indent="0">
              <a:buFont typeface="Wingdings" pitchFamily="2" charset="2"/>
              <a:buNone/>
              <a:defRPr/>
            </a:pPr>
            <a:br>
              <a:rPr lang="en-US" dirty="0"/>
            </a:br>
            <a:r>
              <a:rPr lang="en-US" dirty="0"/>
              <a:t>Teacher Supporting Materials</a:t>
            </a:r>
            <a:br>
              <a:rPr lang="en-US" dirty="0"/>
            </a:br>
            <a:endParaRPr lang="en-US" dirty="0"/>
          </a:p>
        </p:txBody>
      </p:sp>
      <p:pic>
        <p:nvPicPr>
          <p:cNvPr id="2" name="Picture 1" descr="Cover of book">
            <a:extLst>
              <a:ext uri="{FF2B5EF4-FFF2-40B4-BE49-F238E27FC236}">
                <a16:creationId xmlns:a16="http://schemas.microsoft.com/office/drawing/2014/main" id="{5D222F91-817A-B04B-B1AB-F0BFBC73D2F6}"/>
              </a:ext>
            </a:extLst>
          </p:cNvPr>
          <p:cNvPicPr>
            <a:picLocks noChangeAspect="1"/>
          </p:cNvPicPr>
          <p:nvPr/>
        </p:nvPicPr>
        <p:blipFill>
          <a:blip r:embed="rId3"/>
          <a:stretch>
            <a:fillRect/>
          </a:stretch>
        </p:blipFill>
        <p:spPr>
          <a:xfrm>
            <a:off x="2002901" y="1524000"/>
            <a:ext cx="4931299" cy="4858505"/>
          </a:xfrm>
          <a:prstGeom prst="rect">
            <a:avLst/>
          </a:prstGeom>
        </p:spPr>
      </p:pic>
    </p:spTree>
    <p:extLst>
      <p:ext uri="{BB962C8B-B14F-4D97-AF65-F5344CB8AC3E}">
        <p14:creationId xmlns:p14="http://schemas.microsoft.com/office/powerpoint/2010/main" val="307337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0321-1020-E94F-9B73-6C206C3DFC4E}"/>
              </a:ext>
            </a:extLst>
          </p:cNvPr>
          <p:cNvSpPr>
            <a:spLocks noGrp="1"/>
          </p:cNvSpPr>
          <p:nvPr>
            <p:ph type="title"/>
          </p:nvPr>
        </p:nvSpPr>
        <p:spPr>
          <a:xfrm>
            <a:off x="1295400" y="304800"/>
            <a:ext cx="7239000" cy="914400"/>
          </a:xfrm>
        </p:spPr>
        <p:txBody>
          <a:bodyPr/>
          <a:lstStyle/>
          <a:p>
            <a:r>
              <a:rPr lang="en-US" dirty="0"/>
              <a:t>That Was a Quick Tour of the Model</a:t>
            </a:r>
          </a:p>
        </p:txBody>
      </p:sp>
      <p:sp>
        <p:nvSpPr>
          <p:cNvPr id="3" name="Content Placeholder 2">
            <a:extLst>
              <a:ext uri="{FF2B5EF4-FFF2-40B4-BE49-F238E27FC236}">
                <a16:creationId xmlns:a16="http://schemas.microsoft.com/office/drawing/2014/main" id="{4816D7AE-6A5E-9D4C-8751-A26262E1B31E}"/>
              </a:ext>
            </a:extLst>
          </p:cNvPr>
          <p:cNvSpPr>
            <a:spLocks noGrp="1"/>
          </p:cNvSpPr>
          <p:nvPr>
            <p:ph idx="1"/>
          </p:nvPr>
        </p:nvSpPr>
        <p:spPr/>
        <p:txBody>
          <a:bodyPr/>
          <a:lstStyle/>
          <a:p>
            <a:r>
              <a:rPr lang="en-US" dirty="0"/>
              <a:t>At our next session, we will start digging into the specifics of each dimension.</a:t>
            </a:r>
          </a:p>
          <a:p>
            <a:r>
              <a:rPr lang="en-US" dirty="0"/>
              <a:t>Before then, if you haven’t already, you need to select a curriculum in use in your state to examine alongside the model.</a:t>
            </a:r>
          </a:p>
          <a:p>
            <a:r>
              <a:rPr lang="en-US" dirty="0"/>
              <a:t>There are more details on the following slide of what to consider. </a:t>
            </a:r>
          </a:p>
        </p:txBody>
      </p:sp>
    </p:spTree>
    <p:extLst>
      <p:ext uri="{BB962C8B-B14F-4D97-AF65-F5344CB8AC3E}">
        <p14:creationId xmlns:p14="http://schemas.microsoft.com/office/powerpoint/2010/main" val="2835195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B20B8CEF-8B3B-2C42-9621-5DD6CE8C396E}"/>
              </a:ext>
            </a:extLst>
          </p:cNvPr>
          <p:cNvSpPr>
            <a:spLocks noGrp="1" noChangeArrowheads="1"/>
          </p:cNvSpPr>
          <p:nvPr>
            <p:ph type="title"/>
          </p:nvPr>
        </p:nvSpPr>
        <p:spPr>
          <a:xfrm>
            <a:off x="1143000" y="304800"/>
            <a:ext cx="7848600" cy="914400"/>
          </a:xfrm>
        </p:spPr>
        <p:txBody>
          <a:bodyPr/>
          <a:lstStyle/>
          <a:p>
            <a:r>
              <a:rPr lang="en-US" altLang="en-US" dirty="0"/>
              <a:t>Select a Representative Sample of Your Curriculum</a:t>
            </a:r>
          </a:p>
        </p:txBody>
      </p:sp>
      <p:sp>
        <p:nvSpPr>
          <p:cNvPr id="3" name="Content Placeholder 2">
            <a:extLst>
              <a:ext uri="{FF2B5EF4-FFF2-40B4-BE49-F238E27FC236}">
                <a16:creationId xmlns:a16="http://schemas.microsoft.com/office/drawing/2014/main" id="{EC41939A-F8B5-204E-9427-EF710BAFEFE6}"/>
              </a:ext>
            </a:extLst>
          </p:cNvPr>
          <p:cNvSpPr>
            <a:spLocks noGrp="1"/>
          </p:cNvSpPr>
          <p:nvPr>
            <p:ph idx="1"/>
          </p:nvPr>
        </p:nvSpPr>
        <p:spPr/>
        <p:txBody>
          <a:bodyPr/>
          <a:lstStyle/>
          <a:p>
            <a:pPr marL="0" indent="0">
              <a:buFont typeface="Wingdings" pitchFamily="2" charset="2"/>
              <a:buNone/>
              <a:defRPr/>
            </a:pPr>
            <a:r>
              <a:rPr lang="en-US" dirty="0"/>
              <a:t>Select a sample that…</a:t>
            </a:r>
          </a:p>
          <a:p>
            <a:pPr>
              <a:defRPr/>
            </a:pPr>
            <a:r>
              <a:rPr lang="en-US" dirty="0"/>
              <a:t>Addresses all aspects of English Language Arts and is relevant to the lives of adult students.</a:t>
            </a:r>
          </a:p>
          <a:p>
            <a:pPr>
              <a:defRPr/>
            </a:pPr>
            <a:r>
              <a:rPr lang="en-US" dirty="0"/>
              <a:t>Is big enough to get a clear picture of what the whole curriculum has to offer; but</a:t>
            </a:r>
          </a:p>
          <a:p>
            <a:pPr>
              <a:defRPr/>
            </a:pPr>
            <a:r>
              <a:rPr lang="en-US" dirty="0"/>
              <a:t>Is small enough to be handled easily; and</a:t>
            </a:r>
          </a:p>
          <a:p>
            <a:pPr>
              <a:defRPr/>
            </a:pPr>
            <a:r>
              <a:rPr lang="en-US" dirty="0"/>
              <a:t>Is readily available to educators in your state.</a:t>
            </a:r>
          </a:p>
          <a:p>
            <a:pPr>
              <a:defRPr/>
            </a:pPr>
            <a:endParaRPr lang="en-US" dirty="0"/>
          </a:p>
          <a:p>
            <a:pPr>
              <a:defRPr/>
            </a:pPr>
            <a:endParaRPr lang="en-US" dirty="0"/>
          </a:p>
          <a:p>
            <a:pPr>
              <a:defRPr/>
            </a:pPr>
            <a:endParaRPr lang="en-US" dirty="0"/>
          </a:p>
          <a:p>
            <a:pPr>
              <a:defRPr/>
            </a:pPr>
            <a:endParaRPr lang="en-US" dirty="0"/>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750F3F1C-17E4-44F8-95E5-466E5BE2FCD3}"/>
              </a:ext>
            </a:extLst>
          </p:cNvPr>
          <p:cNvSpPr>
            <a:spLocks noGrp="1" noChangeArrowheads="1"/>
          </p:cNvSpPr>
          <p:nvPr>
            <p:ph type="title"/>
          </p:nvPr>
        </p:nvSpPr>
        <p:spPr/>
        <p:txBody>
          <a:bodyPr/>
          <a:lstStyle/>
          <a:p>
            <a:r>
              <a:rPr lang="en-US" altLang="en-US" dirty="0"/>
              <a:t>Our Work Together</a:t>
            </a:r>
          </a:p>
        </p:txBody>
      </p:sp>
      <p:sp>
        <p:nvSpPr>
          <p:cNvPr id="63490" name="Content Placeholder 2">
            <a:extLst>
              <a:ext uri="{FF2B5EF4-FFF2-40B4-BE49-F238E27FC236}">
                <a16:creationId xmlns:a16="http://schemas.microsoft.com/office/drawing/2014/main" id="{03139881-6DD5-4A86-8693-8420CA9318C7}"/>
              </a:ext>
            </a:extLst>
          </p:cNvPr>
          <p:cNvSpPr>
            <a:spLocks noGrp="1" noChangeArrowheads="1"/>
          </p:cNvSpPr>
          <p:nvPr>
            <p:ph idx="1"/>
          </p:nvPr>
        </p:nvSpPr>
        <p:spPr/>
        <p:txBody>
          <a:bodyPr/>
          <a:lstStyle/>
          <a:p>
            <a:r>
              <a:rPr lang="en-US" altLang="en-US" dirty="0"/>
              <a:t>We will always have between-session work to apply the learning from each webinar to your chosen curriculum.</a:t>
            </a:r>
          </a:p>
          <a:p>
            <a:r>
              <a:rPr lang="en-US" altLang="en-US" dirty="0"/>
              <a:t>We will also think through how to sustain this work when the training ends.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anim calcmode="lin" valueType="num">
                                      <p:cBhvr additive="base">
                                        <p:cTn id="7" dur="500" fill="hold"/>
                                        <p:tgtEl>
                                          <p:spTgt spid="634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3490">
                                            <p:txEl>
                                              <p:pRg st="1" end="1"/>
                                            </p:txEl>
                                          </p:spTgt>
                                        </p:tgtEl>
                                        <p:attrNameLst>
                                          <p:attrName>style.visibility</p:attrName>
                                        </p:attrNameLst>
                                      </p:cBhvr>
                                      <p:to>
                                        <p:strVal val="visible"/>
                                      </p:to>
                                    </p:set>
                                    <p:anim calcmode="lin" valueType="num">
                                      <p:cBhvr additive="base">
                                        <p:cTn id="13" dur="500" fill="hold"/>
                                        <p:tgtEl>
                                          <p:spTgt spid="634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49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229F2F47-0520-7C4E-9517-5FE8969EC448}"/>
              </a:ext>
            </a:extLst>
          </p:cNvPr>
          <p:cNvSpPr>
            <a:spLocks noGrp="1" noChangeArrowheads="1"/>
          </p:cNvSpPr>
          <p:nvPr>
            <p:ph type="title"/>
          </p:nvPr>
        </p:nvSpPr>
        <p:spPr/>
        <p:txBody>
          <a:bodyPr/>
          <a:lstStyle/>
          <a:p>
            <a:r>
              <a:rPr lang="en-US" altLang="en-US"/>
              <a:t>Let’s Recap Our Preparations</a:t>
            </a:r>
          </a:p>
        </p:txBody>
      </p:sp>
      <p:sp>
        <p:nvSpPr>
          <p:cNvPr id="61442" name="Content Placeholder 2">
            <a:extLst>
              <a:ext uri="{FF2B5EF4-FFF2-40B4-BE49-F238E27FC236}">
                <a16:creationId xmlns:a16="http://schemas.microsoft.com/office/drawing/2014/main" id="{112558AF-1F15-FA46-9B71-D7E969E87CAA}"/>
              </a:ext>
            </a:extLst>
          </p:cNvPr>
          <p:cNvSpPr>
            <a:spLocks noGrp="1" noChangeArrowheads="1"/>
          </p:cNvSpPr>
          <p:nvPr>
            <p:ph idx="1"/>
          </p:nvPr>
        </p:nvSpPr>
        <p:spPr/>
        <p:txBody>
          <a:bodyPr/>
          <a:lstStyle/>
          <a:p>
            <a:r>
              <a:rPr lang="en-US" altLang="en-US" dirty="0"/>
              <a:t>We have worked to become comfortable with the tools and the technology.</a:t>
            </a:r>
          </a:p>
          <a:p>
            <a:r>
              <a:rPr lang="en-US" altLang="en-US" dirty="0"/>
              <a:t>We have reviewed the components of the ELA/Literacy Workbook.</a:t>
            </a:r>
          </a:p>
          <a:p>
            <a:r>
              <a:rPr lang="en-US" altLang="en-US" dirty="0"/>
              <a:t>We have reviewed the team expectations (e.g., meeting times, attendance, assignments).</a:t>
            </a:r>
          </a:p>
          <a:p>
            <a:r>
              <a:rPr lang="en-US" altLang="en-US" dirty="0"/>
              <a:t>Two questions:</a:t>
            </a:r>
          </a:p>
          <a:p>
            <a:pPr lvl="1"/>
            <a:r>
              <a:rPr lang="en-US" altLang="en-US" sz="2200" dirty="0"/>
              <a:t>Have you selected a curriculum to review as a team?</a:t>
            </a:r>
          </a:p>
          <a:p>
            <a:pPr lvl="1"/>
            <a:r>
              <a:rPr lang="en-US" altLang="en-US" sz="2200" dirty="0"/>
              <a:t>Shall we schedule our standing, in-between work sessions now?</a:t>
            </a:r>
          </a:p>
          <a:p>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6613F0-F8DD-29B5-FA44-7185B25B25E1}"/>
              </a:ext>
            </a:extLst>
          </p:cNvPr>
          <p:cNvSpPr txBox="1">
            <a:spLocks noGrp="1"/>
          </p:cNvSpPr>
          <p:nvPr>
            <p:ph type="title" idx="4294967295"/>
          </p:nvPr>
        </p:nvSpPr>
        <p:spPr>
          <a:xfrm>
            <a:off x="1433015" y="559558"/>
            <a:ext cx="2217274" cy="615553"/>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0" i="0" u="none" strike="noStrike" kern="1200" cap="none" spc="0" normalizeH="0" baseline="0" noProof="0" dirty="0">
                <a:ln>
                  <a:noFill/>
                </a:ln>
                <a:solidFill>
                  <a:schemeClr val="tx1"/>
                </a:solidFill>
                <a:effectLst/>
                <a:uLnTx/>
                <a:uFillTx/>
                <a:latin typeface="+mj-lt"/>
                <a:ea typeface="MS PGothic" panose="020B0600070205080204" pitchFamily="34" charset="-128"/>
                <a:cs typeface="+mn-cs"/>
              </a:rPr>
              <a:t>Disclaimer</a:t>
            </a:r>
          </a:p>
        </p:txBody>
      </p:sp>
      <p:sp>
        <p:nvSpPr>
          <p:cNvPr id="3" name="Content Placeholder 2">
            <a:extLst>
              <a:ext uri="{FF2B5EF4-FFF2-40B4-BE49-F238E27FC236}">
                <a16:creationId xmlns:a16="http://schemas.microsoft.com/office/drawing/2014/main" id="{2A71E6B0-F47D-824B-A0A9-60BEE1C4A27F}"/>
              </a:ext>
            </a:extLst>
          </p:cNvPr>
          <p:cNvSpPr>
            <a:spLocks noGrp="1"/>
          </p:cNvSpPr>
          <p:nvPr>
            <p:ph idx="1"/>
          </p:nvPr>
        </p:nvSpPr>
        <p:spPr>
          <a:xfrm>
            <a:off x="685800" y="1676400"/>
            <a:ext cx="7924800" cy="4038600"/>
          </a:xfrm>
        </p:spPr>
        <p:txBody>
          <a:bodyPr/>
          <a:lstStyle/>
          <a:p>
            <a:pPr marL="0" indent="0" algn="ctr">
              <a:spcBef>
                <a:spcPts val="0"/>
              </a:spcBef>
              <a:spcAft>
                <a:spcPts val="0"/>
              </a:spcAft>
              <a:buNone/>
              <a:defRPr/>
            </a:pPr>
            <a:endParaRPr lang="en-US" b="1" dirty="0">
              <a:ea typeface="Calibri" panose="020F0502020204030204" pitchFamily="34" charset="0"/>
            </a:endParaRPr>
          </a:p>
          <a:p>
            <a:pPr marL="0" indent="0">
              <a:spcBef>
                <a:spcPts val="0"/>
              </a:spcBef>
              <a:spcAft>
                <a:spcPts val="0"/>
              </a:spcAft>
              <a:buNone/>
              <a:defRPr/>
            </a:pPr>
            <a:r>
              <a:rPr lang="en-US" dirty="0">
                <a:ea typeface="Calibri" panose="020F0502020204030204" pitchFamily="34" charset="0"/>
              </a:rPr>
              <a:t>This presentation was produced and funded in whole with Federal funds from the U.S. Department of Education under contract number ED-991990018C0040 with </a:t>
            </a:r>
            <a:r>
              <a:rPr lang="en-US" dirty="0" err="1">
                <a:ea typeface="Calibri" panose="020F0502020204030204" pitchFamily="34" charset="0"/>
              </a:rPr>
              <a:t>StandardsWork</a:t>
            </a:r>
            <a:r>
              <a:rPr lang="en-US" dirty="0">
                <a:ea typeface="Calibri" panose="020F0502020204030204" pitchFamily="34" charset="0"/>
              </a:rPr>
              <a:t>, Inc. Ronna </a:t>
            </a:r>
            <a:r>
              <a:rPr lang="en-US" dirty="0" err="1">
                <a:ea typeface="Calibri" panose="020F0502020204030204" pitchFamily="34" charset="0"/>
              </a:rPr>
              <a:t>Spacone</a:t>
            </a:r>
            <a:r>
              <a:rPr lang="en-US" dirty="0">
                <a:ea typeface="Calibri" panose="020F0502020204030204" pitchFamily="34" charset="0"/>
              </a:rPr>
              <a:t> serves as the Contracting Officer’s Representative. There is content on the slides </a:t>
            </a:r>
            <a:r>
              <a:rPr lang="en-US" dirty="0"/>
              <a:t>and additional content in the Slide Notes throughout the presentation. </a:t>
            </a:r>
            <a:r>
              <a:rPr lang="en-US" dirty="0">
                <a:ea typeface="Calibri" panose="020F0502020204030204" pitchFamily="34" charset="0"/>
              </a:rPr>
              <a:t>The content of this presentation does not necessarily reflect the views or policies of the U.S. Department of Education nor does the mention of trade names, commercial products, or organizations imply endorsement by the U.S. Government.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DE0C01D7-EE5B-4511-AB03-4C5FD65C6CB7}"/>
              </a:ext>
            </a:extLst>
          </p:cNvPr>
          <p:cNvSpPr>
            <a:spLocks noGrp="1" noChangeArrowheads="1"/>
          </p:cNvSpPr>
          <p:nvPr>
            <p:ph type="title"/>
          </p:nvPr>
        </p:nvSpPr>
        <p:spPr/>
        <p:txBody>
          <a:bodyPr/>
          <a:lstStyle/>
          <a:p>
            <a:r>
              <a:rPr lang="en-US" altLang="en-US" dirty="0"/>
              <a:t>Our Next Session</a:t>
            </a:r>
          </a:p>
        </p:txBody>
      </p:sp>
      <p:sp>
        <p:nvSpPr>
          <p:cNvPr id="63490" name="Content Placeholder 1">
            <a:extLst>
              <a:ext uri="{FF2B5EF4-FFF2-40B4-BE49-F238E27FC236}">
                <a16:creationId xmlns:a16="http://schemas.microsoft.com/office/drawing/2014/main" id="{4BFE9FE3-7ADA-454F-B2D4-38DCBB712AAB}"/>
              </a:ext>
            </a:extLst>
          </p:cNvPr>
          <p:cNvSpPr>
            <a:spLocks noGrp="1" noChangeArrowheads="1"/>
          </p:cNvSpPr>
          <p:nvPr>
            <p:ph idx="1"/>
          </p:nvPr>
        </p:nvSpPr>
        <p:spPr/>
        <p:txBody>
          <a:bodyPr/>
          <a:lstStyle/>
          <a:p>
            <a:r>
              <a:rPr lang="en-US" altLang="en-US" dirty="0"/>
              <a:t>We will begin our deep dive into Dimension 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3">
            <a:extLst>
              <a:ext uri="{FF2B5EF4-FFF2-40B4-BE49-F238E27FC236}">
                <a16:creationId xmlns:a16="http://schemas.microsoft.com/office/drawing/2014/main" id="{86E30DD0-C02F-4652-A246-A682E95AB51D}"/>
              </a:ext>
            </a:extLst>
          </p:cNvPr>
          <p:cNvSpPr>
            <a:spLocks noGrp="1" noChangeArrowheads="1"/>
          </p:cNvSpPr>
          <p:nvPr>
            <p:ph type="title"/>
          </p:nvPr>
        </p:nvSpPr>
        <p:spPr/>
        <p:txBody>
          <a:bodyPr/>
          <a:lstStyle/>
          <a:p>
            <a:r>
              <a:rPr lang="en-US" altLang="en-US" sz="6000" dirty="0"/>
              <a:t>Thank you and see you soon!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2">
            <a:extLst>
              <a:ext uri="{FF2B5EF4-FFF2-40B4-BE49-F238E27FC236}">
                <a16:creationId xmlns:a16="http://schemas.microsoft.com/office/drawing/2014/main" id="{A14A8B72-509B-4D47-9C80-B676798A81E1}"/>
              </a:ext>
            </a:extLst>
          </p:cNvPr>
          <p:cNvSpPr>
            <a:spLocks noGrp="1" noChangeArrowheads="1"/>
          </p:cNvSpPr>
          <p:nvPr>
            <p:ph type="title"/>
          </p:nvPr>
        </p:nvSpPr>
        <p:spPr/>
        <p:txBody>
          <a:bodyPr/>
          <a:lstStyle/>
          <a:p>
            <a:r>
              <a:rPr lang="en-US" altLang="en-US" dirty="0"/>
              <a:t>Today’s Agenda</a:t>
            </a:r>
          </a:p>
        </p:txBody>
      </p:sp>
      <p:sp>
        <p:nvSpPr>
          <p:cNvPr id="12289" name="Rectangle 3">
            <a:extLst>
              <a:ext uri="{FF2B5EF4-FFF2-40B4-BE49-F238E27FC236}">
                <a16:creationId xmlns:a16="http://schemas.microsoft.com/office/drawing/2014/main" id="{6919B06B-0CFD-48B6-9608-5E5D005C417D}"/>
              </a:ext>
            </a:extLst>
          </p:cNvPr>
          <p:cNvSpPr>
            <a:spLocks noGrp="1" noChangeArrowheads="1"/>
          </p:cNvSpPr>
          <p:nvPr>
            <p:ph type="body" idx="1"/>
          </p:nvPr>
        </p:nvSpPr>
        <p:spPr>
          <a:xfrm>
            <a:off x="609600" y="1801813"/>
            <a:ext cx="7942263" cy="3810000"/>
          </a:xfrm>
        </p:spPr>
        <p:txBody>
          <a:bodyPr/>
          <a:lstStyle/>
          <a:p>
            <a:pPr>
              <a:lnSpc>
                <a:spcPct val="120000"/>
              </a:lnSpc>
              <a:spcBef>
                <a:spcPts val="1200"/>
              </a:spcBef>
              <a:spcAft>
                <a:spcPts val="600"/>
              </a:spcAft>
            </a:pPr>
            <a:r>
              <a:rPr lang="en-US" altLang="en-US" dirty="0">
                <a:cs typeface="Arial" panose="020B0604020202020204" pitchFamily="34" charset="0"/>
              </a:rPr>
              <a:t>Icebreaker</a:t>
            </a:r>
          </a:p>
          <a:p>
            <a:pPr>
              <a:lnSpc>
                <a:spcPct val="120000"/>
              </a:lnSpc>
              <a:spcBef>
                <a:spcPts val="1200"/>
              </a:spcBef>
              <a:spcAft>
                <a:spcPts val="600"/>
              </a:spcAft>
            </a:pPr>
            <a:r>
              <a:rPr lang="en-US" altLang="en-US" dirty="0">
                <a:cs typeface="Arial" panose="020B0604020202020204" pitchFamily="34" charset="0"/>
              </a:rPr>
              <a:t>Introduction to the ELA/Literacy Participant Workbook</a:t>
            </a:r>
          </a:p>
          <a:p>
            <a:pPr>
              <a:lnSpc>
                <a:spcPct val="120000"/>
              </a:lnSpc>
              <a:spcBef>
                <a:spcPts val="1200"/>
              </a:spcBef>
              <a:spcAft>
                <a:spcPts val="600"/>
              </a:spcAft>
            </a:pPr>
            <a:r>
              <a:rPr lang="en-US" altLang="en-US" dirty="0">
                <a:cs typeface="Arial" panose="020B0604020202020204" pitchFamily="34" charset="0"/>
              </a:rPr>
              <a:t>Orientation to the Model Curriculum</a:t>
            </a:r>
          </a:p>
          <a:p>
            <a:pPr>
              <a:spcBef>
                <a:spcPts val="1200"/>
              </a:spcBef>
              <a:spcAft>
                <a:spcPts val="600"/>
              </a:spcAft>
            </a:pPr>
            <a:r>
              <a:rPr lang="en-US" altLang="en-US" dirty="0"/>
              <a:t>Next Steps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EB8B3E-00D6-447C-9C7C-BFE48B935C4F}"/>
              </a:ext>
            </a:extLst>
          </p:cNvPr>
          <p:cNvSpPr txBox="1">
            <a:spLocks noGrp="1" noChangeArrowheads="1"/>
          </p:cNvSpPr>
          <p:nvPr>
            <p:ph type="title" idx="4294967295"/>
          </p:nvPr>
        </p:nvSpPr>
        <p:spPr bwMode="auto">
          <a:xfrm>
            <a:off x="1371600" y="457200"/>
            <a:ext cx="7086600" cy="720725"/>
          </a:xfrm>
          <a:prstGeom prst="rect">
            <a:avLst/>
          </a:prstGeom>
          <a:noFill/>
          <a:ln>
            <a:noFill/>
            <a:prstDash/>
          </a:ln>
          <a:effec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pPr marL="0" marR="0" lvl="0" indent="0" algn="l" defTabSz="915988" rtl="0" eaLnBrk="0" fontAlgn="base" latinLnBrk="0" hangingPunct="0">
              <a:lnSpc>
                <a:spcPct val="90000"/>
              </a:lnSpc>
              <a:spcBef>
                <a:spcPct val="0"/>
              </a:spcBef>
              <a:spcAft>
                <a:spcPct val="0"/>
              </a:spcAft>
              <a:buClrTx/>
              <a:buSzTx/>
              <a:buFontTx/>
              <a:buNone/>
              <a:tabLst/>
              <a:defRPr/>
            </a:pPr>
            <a:r>
              <a:rPr kumimoji="0" lang="en-US" altLang="en-US" sz="3400" b="0" i="0" u="none" strike="noStrike" kern="0" cap="none" spc="0" normalizeH="0" baseline="0" noProof="0" dirty="0">
                <a:ln>
                  <a:noFill/>
                </a:ln>
                <a:solidFill>
                  <a:schemeClr val="tx1"/>
                </a:solidFill>
                <a:effectLst/>
                <a:uLnTx/>
                <a:uFillTx/>
                <a:latin typeface="+mj-lt"/>
                <a:ea typeface="MS PGothic" panose="020B0600070205080204" pitchFamily="34" charset="-128"/>
                <a:cs typeface="MS PGothic" charset="0"/>
              </a:rPr>
              <a:t>Meeting Norms and Expectations</a:t>
            </a:r>
          </a:p>
        </p:txBody>
      </p:sp>
      <p:sp>
        <p:nvSpPr>
          <p:cNvPr id="6" name="Content Placeholder 3">
            <a:extLst>
              <a:ext uri="{FF2B5EF4-FFF2-40B4-BE49-F238E27FC236}">
                <a16:creationId xmlns:a16="http://schemas.microsoft.com/office/drawing/2014/main" id="{DD6D24AC-B99E-C6E2-4B8B-6030141F532D}"/>
              </a:ext>
            </a:extLst>
          </p:cNvPr>
          <p:cNvSpPr txBox="1">
            <a:spLocks noChangeArrowheads="1"/>
          </p:cNvSpPr>
          <p:nvPr/>
        </p:nvSpPr>
        <p:spPr bwMode="auto">
          <a:xfrm>
            <a:off x="762000" y="1752600"/>
            <a:ext cx="8077200" cy="3875088"/>
          </a:xfrm>
          <a:prstGeom prst="rect">
            <a:avLst/>
          </a:prstGeom>
          <a:noFill/>
          <a:ln>
            <a:noFill/>
          </a:ln>
        </p:spPr>
        <p:txBody>
          <a:bodyPr lIns="90614" tIns="44513" rIns="90614" bIns="44513"/>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n-lt"/>
              </a:rPr>
              <a:t>Be present and engage fully.</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n-lt"/>
              </a:rPr>
              <a:t>Ask questions.</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n-lt"/>
              </a:rPr>
              <a:t>Prepare for productive struggle. </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n-lt"/>
              </a:rPr>
              <a:t>Consider differing perspectives.</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n-lt"/>
              </a:rPr>
              <a:t>Create and maintain a safe space for professional learning.</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n-lt"/>
              </a:rPr>
              <a:t>Be mindful of different learning styles.</a:t>
            </a:r>
            <a:endParaRPr lang="en-US" b="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anim calcmode="lin" valueType="num">
                                      <p:cBhvr>
                                        <p:cTn id="1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1000"/>
                                        <p:tgtEl>
                                          <p:spTgt spid="6">
                                            <p:txEl>
                                              <p:pRg st="2" end="2"/>
                                            </p:txEl>
                                          </p:spTgt>
                                        </p:tgtEl>
                                      </p:cBhvr>
                                    </p:animEffect>
                                    <p:anim calcmode="lin" valueType="num">
                                      <p:cBhvr>
                                        <p:cTn id="2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1000"/>
                                        <p:tgtEl>
                                          <p:spTgt spid="6">
                                            <p:txEl>
                                              <p:pRg st="3" end="3"/>
                                            </p:txEl>
                                          </p:spTgt>
                                        </p:tgtEl>
                                      </p:cBhvr>
                                    </p:animEffect>
                                    <p:anim calcmode="lin" valueType="num">
                                      <p:cBhvr>
                                        <p:cTn id="3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6">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fade">
                                      <p:cBhvr>
                                        <p:cTn id="39" dur="1000"/>
                                        <p:tgtEl>
                                          <p:spTgt spid="6">
                                            <p:txEl>
                                              <p:pRg st="4" end="4"/>
                                            </p:txEl>
                                          </p:spTgt>
                                        </p:tgtEl>
                                      </p:cBhvr>
                                    </p:animEffect>
                                    <p:anim calcmode="lin" valueType="num">
                                      <p:cBhvr>
                                        <p:cTn id="4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6">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6">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1000"/>
                                        <p:tgtEl>
                                          <p:spTgt spid="6">
                                            <p:txEl>
                                              <p:pRg st="5" end="5"/>
                                            </p:txEl>
                                          </p:spTgt>
                                        </p:tgtEl>
                                      </p:cBhvr>
                                    </p:animEffect>
                                    <p:anim calcmode="lin" valueType="num">
                                      <p:cBhvr>
                                        <p:cTn id="4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6">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6">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7F195-6F6C-49A2-BE17-B966983B547F}"/>
              </a:ext>
            </a:extLst>
          </p:cNvPr>
          <p:cNvSpPr>
            <a:spLocks noGrp="1"/>
          </p:cNvSpPr>
          <p:nvPr>
            <p:ph type="title"/>
          </p:nvPr>
        </p:nvSpPr>
        <p:spPr/>
        <p:txBody>
          <a:bodyPr/>
          <a:lstStyle/>
          <a:p>
            <a:r>
              <a:rPr lang="en-US" dirty="0"/>
              <a:t>Ice Breaker</a:t>
            </a:r>
          </a:p>
        </p:txBody>
      </p:sp>
      <p:sp>
        <p:nvSpPr>
          <p:cNvPr id="3" name="Content Placeholder 2">
            <a:extLst>
              <a:ext uri="{FF2B5EF4-FFF2-40B4-BE49-F238E27FC236}">
                <a16:creationId xmlns:a16="http://schemas.microsoft.com/office/drawing/2014/main" id="{4A5A913E-7159-4B4D-965F-0E6FAB1AA9A6}"/>
              </a:ext>
            </a:extLst>
          </p:cNvPr>
          <p:cNvSpPr>
            <a:spLocks noGrp="1"/>
          </p:cNvSpPr>
          <p:nvPr>
            <p:ph idx="1"/>
          </p:nvPr>
        </p:nvSpPr>
        <p:spPr>
          <a:xfrm>
            <a:off x="609600" y="1828800"/>
            <a:ext cx="8077200" cy="3951288"/>
          </a:xfrm>
        </p:spPr>
        <p:txBody>
          <a:bodyPr/>
          <a:lstStyle/>
          <a:p>
            <a:r>
              <a:rPr lang="en-US" dirty="0"/>
              <a:t>Choose </a:t>
            </a:r>
            <a:r>
              <a:rPr lang="en-US" u="sng" dirty="0"/>
              <a:t>one</a:t>
            </a:r>
            <a:r>
              <a:rPr lang="en-US" dirty="0"/>
              <a:t> option from the following:</a:t>
            </a:r>
          </a:p>
          <a:p>
            <a:pPr lvl="1"/>
            <a:r>
              <a:rPr lang="en-US" sz="2200" dirty="0"/>
              <a:t>One word that describes what you most like to do to relax;</a:t>
            </a:r>
          </a:p>
          <a:p>
            <a:pPr lvl="1"/>
            <a:r>
              <a:rPr lang="en-US" sz="2200" dirty="0"/>
              <a:t>Something that comes from, is made in, or stands for your place of birth;</a:t>
            </a:r>
          </a:p>
          <a:p>
            <a:pPr lvl="1"/>
            <a:r>
              <a:rPr lang="en-US" sz="2200" dirty="0"/>
              <a:t>Your favorite song;</a:t>
            </a:r>
          </a:p>
          <a:p>
            <a:pPr lvl="1"/>
            <a:r>
              <a:rPr lang="en-US" sz="2200" dirty="0"/>
              <a:t>What body of water do you think best represents your personality (or just your favorite type of water form and why); or</a:t>
            </a:r>
          </a:p>
          <a:p>
            <a:pPr lvl="1"/>
            <a:r>
              <a:rPr lang="en-US" sz="2200" dirty="0"/>
              <a:t>A book you’ve read in the past year that you liked and why.</a:t>
            </a:r>
          </a:p>
        </p:txBody>
      </p:sp>
    </p:spTree>
    <p:extLst>
      <p:ext uri="{BB962C8B-B14F-4D97-AF65-F5344CB8AC3E}">
        <p14:creationId xmlns:p14="http://schemas.microsoft.com/office/powerpoint/2010/main" val="472631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E0A26BB3-E099-4094-9DBB-B72905EFE2B0}"/>
              </a:ext>
            </a:extLst>
          </p:cNvPr>
          <p:cNvSpPr>
            <a:spLocks noGrp="1" noChangeArrowheads="1"/>
          </p:cNvSpPr>
          <p:nvPr>
            <p:ph type="title"/>
          </p:nvPr>
        </p:nvSpPr>
        <p:spPr>
          <a:xfrm>
            <a:off x="1371600" y="304800"/>
            <a:ext cx="7086600" cy="914400"/>
          </a:xfrm>
        </p:spPr>
        <p:txBody>
          <a:bodyPr/>
          <a:lstStyle/>
          <a:p>
            <a:r>
              <a:rPr lang="en-US" altLang="en-US" dirty="0"/>
              <a:t>SIA 2.0 ELA/Literacy Workbook</a:t>
            </a:r>
          </a:p>
        </p:txBody>
      </p:sp>
      <p:pic>
        <p:nvPicPr>
          <p:cNvPr id="3" name="Picture 2" descr="Workbook cover">
            <a:extLst>
              <a:ext uri="{FF2B5EF4-FFF2-40B4-BE49-F238E27FC236}">
                <a16:creationId xmlns:a16="http://schemas.microsoft.com/office/drawing/2014/main" id="{105B791D-3D01-B845-B56B-A963DF02D1F1}"/>
              </a:ext>
            </a:extLst>
          </p:cNvPr>
          <p:cNvPicPr>
            <a:picLocks noChangeAspect="1"/>
          </p:cNvPicPr>
          <p:nvPr/>
        </p:nvPicPr>
        <p:blipFill>
          <a:blip r:embed="rId3"/>
          <a:stretch>
            <a:fillRect/>
          </a:stretch>
        </p:blipFill>
        <p:spPr>
          <a:xfrm>
            <a:off x="2514600" y="1447800"/>
            <a:ext cx="4114799" cy="4953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01DD8DA3-11A3-3340-98D4-952FC8C9773B}"/>
              </a:ext>
            </a:extLst>
          </p:cNvPr>
          <p:cNvSpPr>
            <a:spLocks noGrp="1" noChangeArrowheads="1"/>
          </p:cNvSpPr>
          <p:nvPr>
            <p:ph type="title"/>
          </p:nvPr>
        </p:nvSpPr>
        <p:spPr>
          <a:xfrm>
            <a:off x="1143000" y="304800"/>
            <a:ext cx="7772400" cy="914400"/>
          </a:xfrm>
        </p:spPr>
        <p:txBody>
          <a:bodyPr/>
          <a:lstStyle/>
          <a:p>
            <a:r>
              <a:rPr lang="en-US" altLang="en-US" dirty="0"/>
              <a:t>The Participant Workbook Is Anchored in the Instructional Shifts</a:t>
            </a:r>
          </a:p>
        </p:txBody>
      </p:sp>
      <p:sp>
        <p:nvSpPr>
          <p:cNvPr id="3" name="Content Placeholder 2">
            <a:extLst>
              <a:ext uri="{FF2B5EF4-FFF2-40B4-BE49-F238E27FC236}">
                <a16:creationId xmlns:a16="http://schemas.microsoft.com/office/drawing/2014/main" id="{BD8F631E-5BE1-B449-8559-BE369B49EDB0}"/>
              </a:ext>
            </a:extLst>
          </p:cNvPr>
          <p:cNvSpPr>
            <a:spLocks noGrp="1"/>
          </p:cNvSpPr>
          <p:nvPr>
            <p:ph idx="1"/>
          </p:nvPr>
        </p:nvSpPr>
        <p:spPr>
          <a:xfrm>
            <a:off x="609600" y="1600200"/>
            <a:ext cx="8077200" cy="4648200"/>
          </a:xfrm>
        </p:spPr>
        <p:txBody>
          <a:bodyPr/>
          <a:lstStyle/>
          <a:p>
            <a:pPr marL="0" indent="0">
              <a:lnSpc>
                <a:spcPct val="120000"/>
              </a:lnSpc>
              <a:spcBef>
                <a:spcPts val="450"/>
              </a:spcBef>
              <a:spcAft>
                <a:spcPts val="900"/>
              </a:spcAft>
              <a:buFont typeface="Wingdings" pitchFamily="2" charset="2"/>
              <a:buNone/>
              <a:defRPr/>
            </a:pPr>
            <a:r>
              <a:rPr lang="en-US" dirty="0"/>
              <a:t>The three key instructional shifts are based on evidence of what is most important for students to learn to be prepared for college and careers.</a:t>
            </a:r>
          </a:p>
          <a:p>
            <a:pPr marL="457200" indent="-457200">
              <a:lnSpc>
                <a:spcPct val="120000"/>
              </a:lnSpc>
              <a:spcBef>
                <a:spcPts val="450"/>
              </a:spcBef>
              <a:spcAft>
                <a:spcPts val="900"/>
              </a:spcAft>
              <a:buFont typeface="+mj-lt"/>
              <a:buAutoNum type="arabicPeriod"/>
              <a:defRPr/>
            </a:pPr>
            <a:r>
              <a:rPr lang="en-US" b="1" dirty="0">
                <a:ea typeface="ＭＳ Ｐゴシック" pitchFamily="-109" charset="-128"/>
                <a:cs typeface="Helvetica"/>
                <a:sym typeface="Arial"/>
              </a:rPr>
              <a:t>Text Complexity: </a:t>
            </a:r>
            <a:r>
              <a:rPr lang="en-US" dirty="0">
                <a:ea typeface="ＭＳ Ｐゴシック" pitchFamily="-109" charset="-128"/>
                <a:cs typeface="Helvetica"/>
                <a:sym typeface="Arial"/>
              </a:rPr>
              <a:t>Does the curriculum provide r</a:t>
            </a:r>
            <a:r>
              <a:rPr lang="x-none" dirty="0">
                <a:ea typeface="ＭＳ Ｐゴシック" pitchFamily="-109" charset="-128"/>
                <a:cs typeface="Helvetica"/>
                <a:sym typeface="Arial"/>
              </a:rPr>
              <a:t>egular </a:t>
            </a:r>
            <a:r>
              <a:rPr lang="en-US" dirty="0">
                <a:ea typeface="ＭＳ Ｐゴシック" pitchFamily="-109" charset="-128"/>
                <a:cs typeface="Helvetica"/>
                <a:sym typeface="Arial"/>
              </a:rPr>
              <a:t>p</a:t>
            </a:r>
            <a:r>
              <a:rPr lang="x-none" dirty="0">
                <a:ea typeface="ＭＳ Ｐゴシック" pitchFamily="-109" charset="-128"/>
                <a:cs typeface="Helvetica"/>
                <a:sym typeface="Arial"/>
              </a:rPr>
              <a:t>ractice </a:t>
            </a:r>
            <a:r>
              <a:rPr lang="en-US" dirty="0">
                <a:ea typeface="ＭＳ Ｐゴシック" pitchFamily="-109" charset="-128"/>
                <a:cs typeface="Helvetica"/>
                <a:sym typeface="Arial"/>
              </a:rPr>
              <a:t>w</a:t>
            </a:r>
            <a:r>
              <a:rPr lang="x-none" dirty="0">
                <a:ea typeface="ＭＳ Ｐゴシック" pitchFamily="-109" charset="-128"/>
                <a:cs typeface="Helvetica"/>
                <a:sym typeface="Arial"/>
              </a:rPr>
              <a:t>ith </a:t>
            </a:r>
            <a:r>
              <a:rPr lang="en-US" dirty="0">
                <a:ea typeface="ＭＳ Ｐゴシック" pitchFamily="-109" charset="-128"/>
                <a:cs typeface="Helvetica"/>
                <a:sym typeface="Arial"/>
              </a:rPr>
              <a:t>c</a:t>
            </a:r>
            <a:r>
              <a:rPr lang="x-none" dirty="0">
                <a:ea typeface="ＭＳ Ｐゴシック" pitchFamily="-109" charset="-128"/>
                <a:cs typeface="Helvetica"/>
                <a:sym typeface="Arial"/>
              </a:rPr>
              <a:t>omplex </a:t>
            </a:r>
            <a:r>
              <a:rPr lang="en-US" dirty="0">
                <a:ea typeface="ＭＳ Ｐゴシック" pitchFamily="-109" charset="-128"/>
                <a:cs typeface="Helvetica"/>
                <a:sym typeface="Arial"/>
              </a:rPr>
              <a:t>t</a:t>
            </a:r>
            <a:r>
              <a:rPr lang="x-none" dirty="0">
                <a:ea typeface="ＭＳ Ｐゴシック" pitchFamily="-109" charset="-128"/>
                <a:cs typeface="Helvetica"/>
                <a:sym typeface="Arial"/>
              </a:rPr>
              <a:t>ext </a:t>
            </a:r>
            <a:r>
              <a:rPr lang="en-US" dirty="0">
                <a:ea typeface="ＭＳ Ｐゴシック" pitchFamily="-109" charset="-128"/>
                <a:cs typeface="Helvetica"/>
                <a:sym typeface="Arial"/>
              </a:rPr>
              <a:t>(a</a:t>
            </a:r>
            <a:r>
              <a:rPr lang="x-none" dirty="0">
                <a:ea typeface="ＭＳ Ｐゴシック" pitchFamily="-109" charset="-128"/>
                <a:cs typeface="Helvetica"/>
                <a:sym typeface="Arial"/>
              </a:rPr>
              <a:t>nd </a:t>
            </a:r>
            <a:r>
              <a:rPr lang="en-US" dirty="0">
                <a:ea typeface="ＭＳ Ｐゴシック" pitchFamily="-109" charset="-128"/>
                <a:cs typeface="Helvetica"/>
                <a:sym typeface="Arial"/>
              </a:rPr>
              <a:t>its</a:t>
            </a:r>
            <a:r>
              <a:rPr lang="x-none" dirty="0">
                <a:ea typeface="ＭＳ Ｐゴシック" pitchFamily="-109" charset="-128"/>
                <a:cs typeface="Helvetica"/>
                <a:sym typeface="Arial"/>
              </a:rPr>
              <a:t> </a:t>
            </a:r>
            <a:r>
              <a:rPr lang="en-US" dirty="0">
                <a:ea typeface="ＭＳ Ｐゴシック" pitchFamily="-109" charset="-128"/>
                <a:cs typeface="Helvetica"/>
                <a:sym typeface="Arial"/>
              </a:rPr>
              <a:t>a</a:t>
            </a:r>
            <a:r>
              <a:rPr lang="x-none" dirty="0">
                <a:ea typeface="ＭＳ Ｐゴシック" pitchFamily="-109" charset="-128"/>
                <a:cs typeface="Helvetica"/>
                <a:sym typeface="Arial"/>
              </a:rPr>
              <a:t>cademic </a:t>
            </a:r>
            <a:r>
              <a:rPr lang="en-US" dirty="0">
                <a:ea typeface="ＭＳ Ｐゴシック" pitchFamily="-109" charset="-128"/>
                <a:cs typeface="Helvetica"/>
                <a:sym typeface="Arial"/>
              </a:rPr>
              <a:t>l</a:t>
            </a:r>
            <a:r>
              <a:rPr lang="x-none" dirty="0">
                <a:ea typeface="ＭＳ Ｐゴシック" pitchFamily="-109" charset="-128"/>
                <a:cs typeface="Helvetica"/>
                <a:sym typeface="Arial"/>
              </a:rPr>
              <a:t>anguage</a:t>
            </a:r>
            <a:r>
              <a:rPr lang="en-US" dirty="0">
                <a:ea typeface="ＭＳ Ｐゴシック" pitchFamily="-109" charset="-128"/>
                <a:cs typeface="Helvetica"/>
                <a:sym typeface="Arial"/>
              </a:rPr>
              <a:t>)?</a:t>
            </a:r>
          </a:p>
          <a:p>
            <a:pPr marL="457200" indent="-457200">
              <a:lnSpc>
                <a:spcPct val="120000"/>
              </a:lnSpc>
              <a:spcBef>
                <a:spcPts val="450"/>
              </a:spcBef>
              <a:spcAft>
                <a:spcPts val="900"/>
              </a:spcAft>
              <a:buFont typeface="+mj-lt"/>
              <a:buAutoNum type="arabicPeriod"/>
              <a:defRPr/>
            </a:pPr>
            <a:r>
              <a:rPr lang="en-US" b="1" dirty="0">
                <a:ea typeface="ＭＳ Ｐゴシック" pitchFamily="-109" charset="-128"/>
                <a:cs typeface="Helvetica"/>
                <a:sym typeface="Arial"/>
              </a:rPr>
              <a:t>Evidence: </a:t>
            </a:r>
            <a:r>
              <a:rPr lang="en-US" dirty="0">
                <a:ea typeface="ＭＳ Ｐゴシック" pitchFamily="-109" charset="-128"/>
                <a:cs typeface="Helvetica"/>
                <a:sym typeface="Arial"/>
              </a:rPr>
              <a:t>Does the curriculum provide reading, writing and speaking grounded in evidence from text?</a:t>
            </a:r>
          </a:p>
          <a:p>
            <a:pPr marL="457200" indent="-457200">
              <a:lnSpc>
                <a:spcPct val="120000"/>
              </a:lnSpc>
              <a:spcBef>
                <a:spcPts val="450"/>
              </a:spcBef>
              <a:spcAft>
                <a:spcPts val="900"/>
              </a:spcAft>
              <a:buFont typeface="+mj-lt"/>
              <a:buAutoNum type="arabicPeriod"/>
              <a:defRPr/>
            </a:pPr>
            <a:r>
              <a:rPr lang="en-US" b="1" dirty="0">
                <a:ea typeface="ＭＳ Ｐゴシック" pitchFamily="-109" charset="-128"/>
                <a:cs typeface="Helvetica"/>
                <a:sym typeface="Arial"/>
              </a:rPr>
              <a:t>Knowledge: </a:t>
            </a:r>
            <a:r>
              <a:rPr lang="en-US" dirty="0">
                <a:ea typeface="ＭＳ Ｐゴシック" pitchFamily="-109" charset="-128"/>
                <a:cs typeface="Helvetica"/>
                <a:sym typeface="Arial"/>
              </a:rPr>
              <a:t>Does the curriculum build knowledge through content-rich nonfiction?</a:t>
            </a:r>
            <a:endParaRPr lang="x-none" dirty="0">
              <a:ea typeface="ＭＳ Ｐゴシック" pitchFamily="-109" charset="-128"/>
              <a:cs typeface="Helvetica"/>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D9214AD2-9CC4-B945-A981-B98D407FBE79}"/>
              </a:ext>
            </a:extLst>
          </p:cNvPr>
          <p:cNvSpPr>
            <a:spLocks noGrp="1" noChangeArrowheads="1"/>
          </p:cNvSpPr>
          <p:nvPr>
            <p:ph type="title"/>
          </p:nvPr>
        </p:nvSpPr>
        <p:spPr>
          <a:xfrm>
            <a:off x="1295400" y="304800"/>
            <a:ext cx="8153400" cy="914400"/>
          </a:xfrm>
        </p:spPr>
        <p:txBody>
          <a:bodyPr/>
          <a:lstStyle/>
          <a:p>
            <a:r>
              <a:rPr lang="en-US" altLang="en-US" dirty="0"/>
              <a:t>Five Research-Based Dimensions of Quality for ELA/Literacy Curriculum</a:t>
            </a:r>
          </a:p>
        </p:txBody>
      </p:sp>
      <p:sp>
        <p:nvSpPr>
          <p:cNvPr id="26626" name="Content Placeholder 2">
            <a:extLst>
              <a:ext uri="{FF2B5EF4-FFF2-40B4-BE49-F238E27FC236}">
                <a16:creationId xmlns:a16="http://schemas.microsoft.com/office/drawing/2014/main" id="{E4CAB152-34A7-4848-A672-3749DBDB618E}"/>
              </a:ext>
            </a:extLst>
          </p:cNvPr>
          <p:cNvSpPr>
            <a:spLocks noGrp="1" noChangeArrowheads="1"/>
          </p:cNvSpPr>
          <p:nvPr>
            <p:ph idx="1"/>
          </p:nvPr>
        </p:nvSpPr>
        <p:spPr>
          <a:xfrm>
            <a:off x="381000" y="1600200"/>
            <a:ext cx="8153400" cy="4179888"/>
          </a:xfrm>
        </p:spPr>
        <p:txBody>
          <a:bodyPr/>
          <a:lstStyle/>
          <a:p>
            <a:pPr marL="671513" indent="-457200">
              <a:buFont typeface="Arial" panose="020B0604020202020204" pitchFamily="34" charset="0"/>
              <a:buAutoNum type="arabicPeriod"/>
            </a:pPr>
            <a:r>
              <a:rPr lang="en-US" altLang="en-US" sz="2400" dirty="0"/>
              <a:t>Close Reading of Complex Text	</a:t>
            </a:r>
          </a:p>
          <a:p>
            <a:pPr marL="671513" indent="-457200">
              <a:buFont typeface="Arial" panose="020B0604020202020204" pitchFamily="34" charset="0"/>
              <a:buAutoNum type="arabicPeriod"/>
            </a:pPr>
            <a:r>
              <a:rPr lang="en-US" altLang="en-US" sz="2400" dirty="0"/>
              <a:t>Building Academic Language</a:t>
            </a:r>
          </a:p>
          <a:p>
            <a:pPr marL="671513" indent="-457200">
              <a:buFont typeface="Arial" panose="020B0604020202020204" pitchFamily="34" charset="0"/>
              <a:buAutoNum type="arabicPeriod"/>
            </a:pPr>
            <a:r>
              <a:rPr lang="en-US" altLang="en-US" sz="2400" dirty="0"/>
              <a:t>Volume of Reading to Build Knowledge </a:t>
            </a:r>
            <a:endParaRPr lang="en-US" altLang="en-US" sz="2400" b="1" dirty="0"/>
          </a:p>
          <a:p>
            <a:pPr marL="671513" indent="-457200">
              <a:buFont typeface="Arial" panose="020B0604020202020204" pitchFamily="34" charset="0"/>
              <a:buAutoNum type="arabicPeriod"/>
            </a:pPr>
            <a:r>
              <a:rPr lang="en-US" altLang="en-US" sz="2400" dirty="0"/>
              <a:t>Evidence-Based Discussions</a:t>
            </a:r>
          </a:p>
          <a:p>
            <a:pPr marL="671513" indent="-457200">
              <a:buFont typeface="Arial" panose="020B0604020202020204" pitchFamily="34" charset="0"/>
              <a:buAutoNum type="arabicPeriod"/>
            </a:pPr>
            <a:r>
              <a:rPr lang="en-US" altLang="en-US" sz="2400" dirty="0"/>
              <a:t>Evidence-Based Writing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 calcmode="lin" valueType="num">
                                      <p:cBhvr additive="base">
                                        <p:cTn id="7" dur="500" fill="hold"/>
                                        <p:tgtEl>
                                          <p:spTgt spid="266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6">
                                            <p:txEl>
                                              <p:pRg st="1" end="1"/>
                                            </p:txEl>
                                          </p:spTgt>
                                        </p:tgtEl>
                                        <p:attrNameLst>
                                          <p:attrName>style.visibility</p:attrName>
                                        </p:attrNameLst>
                                      </p:cBhvr>
                                      <p:to>
                                        <p:strVal val="visible"/>
                                      </p:to>
                                    </p:set>
                                    <p:anim calcmode="lin" valueType="num">
                                      <p:cBhvr additive="base">
                                        <p:cTn id="13" dur="500" fill="hold"/>
                                        <p:tgtEl>
                                          <p:spTgt spid="266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6">
                                            <p:txEl>
                                              <p:pRg st="2" end="2"/>
                                            </p:txEl>
                                          </p:spTgt>
                                        </p:tgtEl>
                                        <p:attrNameLst>
                                          <p:attrName>style.visibility</p:attrName>
                                        </p:attrNameLst>
                                      </p:cBhvr>
                                      <p:to>
                                        <p:strVal val="visible"/>
                                      </p:to>
                                    </p:set>
                                    <p:anim calcmode="lin" valueType="num">
                                      <p:cBhvr additive="base">
                                        <p:cTn id="19" dur="500" fill="hold"/>
                                        <p:tgtEl>
                                          <p:spTgt spid="266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6">
                                            <p:txEl>
                                              <p:pRg st="3" end="3"/>
                                            </p:txEl>
                                          </p:spTgt>
                                        </p:tgtEl>
                                        <p:attrNameLst>
                                          <p:attrName>style.visibility</p:attrName>
                                        </p:attrNameLst>
                                      </p:cBhvr>
                                      <p:to>
                                        <p:strVal val="visible"/>
                                      </p:to>
                                    </p:set>
                                    <p:anim calcmode="lin" valueType="num">
                                      <p:cBhvr additive="base">
                                        <p:cTn id="25" dur="500" fill="hold"/>
                                        <p:tgtEl>
                                          <p:spTgt spid="2662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626">
                                            <p:txEl>
                                              <p:pRg st="4" end="4"/>
                                            </p:txEl>
                                          </p:spTgt>
                                        </p:tgtEl>
                                        <p:attrNameLst>
                                          <p:attrName>style.visibility</p:attrName>
                                        </p:attrNameLst>
                                      </p:cBhvr>
                                      <p:to>
                                        <p:strVal val="visible"/>
                                      </p:to>
                                    </p:set>
                                    <p:anim calcmode="lin" valueType="num">
                                      <p:cBhvr additive="base">
                                        <p:cTn id="31" dur="500" fill="hold"/>
                                        <p:tgtEl>
                                          <p:spTgt spid="2662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8" ma:contentTypeDescription="Create a new document." ma:contentTypeScope="" ma:versionID="5232abec21be5a20e8f5a57ce28aa98a">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ba6e2207f121ff4b3863d809cce3965"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Location" ma:index="21" nillable="true" ma:displayName="MediaServiceLocation" ma:internalName="MediaServiceLocation"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80FC4E-38F2-430C-96D2-6434E3FB21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EDEC54-57E3-4535-99EC-490C8BE2B5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22665</TotalTime>
  <Pages>39</Pages>
  <Words>5179</Words>
  <Application>Microsoft Macintosh PowerPoint</Application>
  <PresentationFormat>Overhead</PresentationFormat>
  <Paragraphs>420</Paragraphs>
  <Slides>31</Slides>
  <Notes>31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Arial Unicode MS</vt:lpstr>
      <vt:lpstr>Arial</vt:lpstr>
      <vt:lpstr>Calibri</vt:lpstr>
      <vt:lpstr>Segoe UI</vt:lpstr>
      <vt:lpstr>Times</vt:lpstr>
      <vt:lpstr>Times New Roman</vt:lpstr>
      <vt:lpstr>Trebuchet MS</vt:lpstr>
      <vt:lpstr>Wingdings</vt:lpstr>
      <vt:lpstr>SAMPLE</vt:lpstr>
      <vt:lpstr>1_SAMPLE</vt:lpstr>
      <vt:lpstr>Introducing the Participant Workbook and Model Curriculum for English Language Arts/Literacy  2022</vt:lpstr>
      <vt:lpstr>  Welcome!</vt:lpstr>
      <vt:lpstr>Disclaimer</vt:lpstr>
      <vt:lpstr>Today’s Agenda</vt:lpstr>
      <vt:lpstr>Meeting Norms and Expectations</vt:lpstr>
      <vt:lpstr>Ice Breaker</vt:lpstr>
      <vt:lpstr>SIA 2.0 ELA/Literacy Workbook</vt:lpstr>
      <vt:lpstr>The Participant Workbook Is Anchored in the Instructional Shifts</vt:lpstr>
      <vt:lpstr>Five Research-Based Dimensions of Quality for ELA/Literacy Curriculum</vt:lpstr>
      <vt:lpstr>Breakout Session</vt:lpstr>
      <vt:lpstr>Whole Group Debrief</vt:lpstr>
      <vt:lpstr>Format of the Workbook’s Curriculum Review Protocol for ELA/Literacy</vt:lpstr>
      <vt:lpstr>Workbook Pages for Dimension 1’s Content Criteria</vt:lpstr>
      <vt:lpstr>Workbook Pages for Dimension 1’s Content Criteria, cont’d.</vt:lpstr>
      <vt:lpstr>Workbook Pages for Dimension 1’s English Learner (EL) Supports</vt:lpstr>
      <vt:lpstr>The Curriculum Review Process</vt:lpstr>
      <vt:lpstr>Determine the Curriculum’s Overall Ratings and Recommendations</vt:lpstr>
      <vt:lpstr>Overall Curriculum Ratings</vt:lpstr>
      <vt:lpstr>Orientation to the Model Curriculum </vt:lpstr>
      <vt:lpstr>Why We Chose EL Education as Our Model Curriculum</vt:lpstr>
      <vt:lpstr>Let’s Take a Look at the Curriculum</vt:lpstr>
      <vt:lpstr>What Did You Notice? </vt:lpstr>
      <vt:lpstr>EL Education – Materials for the Review</vt:lpstr>
      <vt:lpstr> Teacher Guide </vt:lpstr>
      <vt:lpstr> Teacher Supporting Materials </vt:lpstr>
      <vt:lpstr>That Was a Quick Tour of the Model</vt:lpstr>
      <vt:lpstr>Select a Representative Sample of Your Curriculum</vt:lpstr>
      <vt:lpstr>Our Work Together</vt:lpstr>
      <vt:lpstr>Let’s Recap Our Preparations</vt:lpstr>
      <vt:lpstr>Our Next Session</vt:lpstr>
      <vt:lpstr>Thank you and see you soon!</vt:lpstr>
    </vt:vector>
  </TitlesOfParts>
  <Manager/>
  <Company>Lilly,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the Participant Workbook and Model Curriculum for English Language Arts/Literacy</dc:title>
  <dc:subject/>
  <dc:creator>Susan Pimentel</dc:creator>
  <cp:keywords/>
  <dc:description/>
  <cp:lastModifiedBy>Nicole Bravo</cp:lastModifiedBy>
  <cp:revision>827</cp:revision>
  <cp:lastPrinted>2008-08-04T15:46:24Z</cp:lastPrinted>
  <dcterms:created xsi:type="dcterms:W3CDTF">2008-12-30T23:46:17Z</dcterms:created>
  <dcterms:modified xsi:type="dcterms:W3CDTF">2022-07-26T22:23:41Z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y fmtid="{D5CDD505-2E9C-101B-9397-08002B2CF9AE}" pid="3" name="FileHash">
    <vt:lpwstr/>
  </property>
  <property fmtid="{D5CDD505-2E9C-101B-9397-08002B2CF9AE}" pid="4" name="DetailLink">
    <vt:lpwstr>, </vt:lpwstr>
  </property>
  <property fmtid="{D5CDD505-2E9C-101B-9397-08002B2CF9AE}" pid="5" name="UniqueSourceRef">
    <vt:lpwstr/>
  </property>
</Properties>
</file>