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744" r:id="rId2"/>
  </p:sldMasterIdLst>
  <p:notesMasterIdLst>
    <p:notesMasterId r:id="rId23"/>
  </p:notesMasterIdLst>
  <p:handoutMasterIdLst>
    <p:handoutMasterId r:id="rId24"/>
  </p:handoutMasterIdLst>
  <p:sldIdLst>
    <p:sldId id="605" r:id="rId3"/>
    <p:sldId id="669" r:id="rId4"/>
    <p:sldId id="668" r:id="rId5"/>
    <p:sldId id="494" r:id="rId6"/>
    <p:sldId id="495" r:id="rId7"/>
    <p:sldId id="493" r:id="rId8"/>
    <p:sldId id="574" r:id="rId9"/>
    <p:sldId id="512" r:id="rId10"/>
    <p:sldId id="572" r:id="rId11"/>
    <p:sldId id="577" r:id="rId12"/>
    <p:sldId id="576" r:id="rId13"/>
    <p:sldId id="519" r:id="rId14"/>
    <p:sldId id="509" r:id="rId15"/>
    <p:sldId id="591" r:id="rId16"/>
    <p:sldId id="602" r:id="rId17"/>
    <p:sldId id="671" r:id="rId18"/>
    <p:sldId id="573" r:id="rId19"/>
    <p:sldId id="520" r:id="rId20"/>
    <p:sldId id="521" r:id="rId21"/>
    <p:sldId id="570" r:id="rId22"/>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ue Pimentel" initials="" lastIdx="1" clrIdx="3"/>
  <p:cmAuthor id="1" name="Unknown User1" initials="Unknown User1" lastIdx="10" clrIdx="4"/>
  <p:cmAuthor id="8" name="Emily Kenton" initials="EK" lastIdx="31" clrIdx="7"/>
  <p:cmAuthor id="2" name="Melanie Alkire" initials="" lastIdx="11" clrIdx="5"/>
  <p:cmAuthor id="9" name="Nicole Bravo" initials="NB" lastIdx="1" clrIdx="8"/>
  <p:cmAuthor id="3" name="Unknown User2" initials="Unknown User2" lastIdx="1" clrIdx="6"/>
  <p:cmAuthor id="10" name="Mimi Alkire" initials="" lastIdx="2" clrIdx="9"/>
  <p:cmAuthor id="4" name="Farren Liben" initials="" lastIdx="13" clrIdx="0"/>
  <p:cmAuthor id="11" name="EMK" initials="E" lastIdx="25" clrIdx="10"/>
  <p:cmAuthor id="5" name="Unknown User3" initials="Unknown User3" lastIdx="12" clrIdx="1"/>
  <p:cmAuthor id="6" name="Unknown User4" initials="Unknown User4"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16" y="23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248AB6-1F5D-4CEA-B307-2FB440A0F793}"/>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59920A69-4E1D-430A-A5F1-5031D46DA645}"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AB7956-440B-4BEA-8446-CE83DE0DEA0B}"/>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48F47F1E-C496-4813-983E-CF12C40B4D1B}"/>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82608F08-5347-40F7-8F11-15D46518581A}" type="slidenum">
              <a:rPr lang="en-US" altLang="en-US" sz="1200" b="0" smtClean="0"/>
              <a:pPr algn="ctr">
                <a:lnSpc>
                  <a:spcPct val="90000"/>
                </a:lnSpc>
                <a:defRPr/>
              </a:pPr>
              <a:t>‹#›</a:t>
            </a:fld>
            <a:endParaRPr lang="en-US" altLang="en-US" sz="1200" b="0"/>
          </a:p>
        </p:txBody>
      </p:sp>
      <p:sp>
        <p:nvSpPr>
          <p:cNvPr id="4100" name="Rectangle 4">
            <a:extLst>
              <a:ext uri="{FF2B5EF4-FFF2-40B4-BE49-F238E27FC236}">
                <a16:creationId xmlns:a16="http://schemas.microsoft.com/office/drawing/2014/main" id="{740C76E5-63CC-4AEA-A171-A3A0EA15C176}"/>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934434921"/>
      </p:ext>
    </p:extLst>
  </p:cSld>
  <p:clrMap bg1="lt1" tx1="dk1" bg2="lt2" tx2="dk2" accent1="accent1" accent2="accent2" accent3="accent3" accent4="accent4" accent5="accent5" accent6="accent6" hlink="hlink" folHlink="folHlink"/>
  <p:notesStyle>
    <a:lvl1pPr algn="l" defTabSz="923925" rtl="0" eaLnBrk="0" fontAlgn="base" hangingPunct="0">
      <a:spcBef>
        <a:spcPct val="0"/>
      </a:spcBef>
      <a:spcAft>
        <a:spcPct val="0"/>
      </a:spcAft>
      <a:defRPr sz="1100" kern="1200">
        <a:solidFill>
          <a:schemeClr val="tx1"/>
        </a:solidFill>
        <a:latin typeface="+mn-lt"/>
        <a:ea typeface="MS PGothic" panose="020B0600070205080204" pitchFamily="34" charset="-128"/>
        <a:cs typeface="MS PGothic" charset="0"/>
      </a:defRPr>
    </a:lvl1pPr>
    <a:lvl2pPr marL="461963" algn="l" defTabSz="923925" rtl="0" eaLnBrk="0" fontAlgn="base" hangingPunct="0">
      <a:spcBef>
        <a:spcPct val="0"/>
      </a:spcBef>
      <a:spcAft>
        <a:spcPct val="0"/>
      </a:spcAft>
      <a:defRPr sz="1100" kern="1200">
        <a:solidFill>
          <a:schemeClr val="tx1"/>
        </a:solidFill>
        <a:latin typeface="+mn-lt"/>
        <a:ea typeface="MS PGothic" panose="020B0600070205080204" pitchFamily="34" charset="-128"/>
        <a:cs typeface="MS PGothic" charset="0"/>
      </a:defRPr>
    </a:lvl2pPr>
    <a:lvl3pPr marL="923925" algn="l" defTabSz="923925" rtl="0" eaLnBrk="0" fontAlgn="base" hangingPunct="0">
      <a:spcBef>
        <a:spcPct val="0"/>
      </a:spcBef>
      <a:spcAft>
        <a:spcPct val="0"/>
      </a:spcAft>
      <a:defRPr sz="1100" kern="1200">
        <a:solidFill>
          <a:schemeClr val="tx1"/>
        </a:solidFill>
        <a:latin typeface="+mn-lt"/>
        <a:ea typeface="MS PGothic" panose="020B0600070205080204" pitchFamily="34" charset="-128"/>
        <a:cs typeface="MS PGothic" charset="0"/>
      </a:defRPr>
    </a:lvl3pPr>
    <a:lvl4pPr marL="1385888" algn="l" defTabSz="923925" rtl="0" eaLnBrk="0" fontAlgn="base" hangingPunct="0">
      <a:spcBef>
        <a:spcPct val="0"/>
      </a:spcBef>
      <a:spcAft>
        <a:spcPct val="0"/>
      </a:spcAft>
      <a:defRPr sz="1100" kern="1200">
        <a:solidFill>
          <a:schemeClr val="tx1"/>
        </a:solidFill>
        <a:latin typeface="+mn-lt"/>
        <a:ea typeface="MS PGothic" panose="020B0600070205080204" pitchFamily="34" charset="-128"/>
        <a:cs typeface="MS PGothic" charset="0"/>
      </a:defRPr>
    </a:lvl4pPr>
    <a:lvl5pPr marL="1847850" algn="l" defTabSz="923925" rtl="0" eaLnBrk="0" fontAlgn="base" hangingPunct="0">
      <a:spcBef>
        <a:spcPct val="0"/>
      </a:spcBef>
      <a:spcAft>
        <a:spcPct val="0"/>
      </a:spcAft>
      <a:defRPr sz="11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818B628-06E4-49F9-968C-71AB5D2FD293}"/>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A2F1FD5F-7CFE-44CC-AAC3-242F9D4EEE4D}"/>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F237618-6248-46DB-BD0E-A5B0ABD2817E}"/>
              </a:ext>
            </a:extLst>
          </p:cNvPr>
          <p:cNvSpPr>
            <a:spLocks noGrp="1" noRot="1" noChangeAspect="1" noChangeArrowheads="1" noTextEdit="1"/>
          </p:cNvSpPr>
          <p:nvPr>
            <p:ph type="sldImg"/>
          </p:nvPr>
        </p:nvSpPr>
        <p:spPr>
          <a:xfrm>
            <a:off x="1136650" y="830263"/>
            <a:ext cx="2514600" cy="1885950"/>
          </a:xfrm>
          <a:ln/>
        </p:spPr>
      </p:sp>
      <p:sp>
        <p:nvSpPr>
          <p:cNvPr id="13314" name="Notes Placeholder 2">
            <a:extLst>
              <a:ext uri="{FF2B5EF4-FFF2-40B4-BE49-F238E27FC236}">
                <a16:creationId xmlns:a16="http://schemas.microsoft.com/office/drawing/2014/main" id="{E7A8131B-416B-4F06-8E10-318EF4EA58DD}"/>
              </a:ext>
            </a:extLst>
          </p:cNvPr>
          <p:cNvSpPr>
            <a:spLocks noGrp="1"/>
          </p:cNvSpPr>
          <p:nvPr>
            <p:ph type="body" idx="1"/>
          </p:nvPr>
        </p:nvSpPr>
        <p:spPr>
          <a:xfrm>
            <a:off x="527050" y="2887663"/>
            <a:ext cx="6019800" cy="54102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the EL support criteria for this dimension.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ea typeface="MS PGothic"/>
                <a:cs typeface="Times New Roman" panose="02020603050405020304" pitchFamily="18" charset="0"/>
              </a:rPr>
              <a:t>Let’s take a closer look at the four EL support criteria. You can find them in your Participant Workbook right after the content criteria for Dimension 1.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As we read the criteria, ask yourself: “Where might we look in the curriculum to find the answer to this question?” When you have some ideas, write them in the group chat.</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In your searches for evidence of these criteria, consider this …</a:t>
            </a:r>
          </a:p>
          <a:p>
            <a:pPr marL="633413" lvl="1"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Can you think of how this particular criterion relates to the needs of ELs and fits into this cluster? (Example: A clear focus on the most critical concepts will give ELs a clear understanding of the objectives of the lessons. Highlighting of the key vocabulary related to the critical concepts provides insight into the concepts being addressed.)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Share in the chat any thoughts you have on what the evidence might look like and where you might look for it in the curriculum.</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During your searches, don’t forget to </a:t>
            </a:r>
            <a:r>
              <a:rPr lang="en-US" altLang="en-US" dirty="0">
                <a:latin typeface="Times New Roman" panose="02020603050405020304" pitchFamily="18" charset="0"/>
                <a:ea typeface="MS PGothic"/>
                <a:cs typeface="Times New Roman" panose="02020603050405020304" pitchFamily="18" charset="0"/>
              </a:rPr>
              <a:t>make a note of the places you find evidence of a criterion under “Substantiation” in the Participant Workbook. Remember that </a:t>
            </a:r>
            <a:r>
              <a:rPr lang="en-US" altLang="en-US" dirty="0">
                <a:latin typeface="Times New Roman" panose="02020603050405020304" pitchFamily="18" charset="0"/>
                <a:cs typeface="Times New Roman" panose="02020603050405020304" pitchFamily="18" charset="0"/>
              </a:rPr>
              <a:t>we have </a:t>
            </a:r>
            <a:r>
              <a:rPr lang="en-US" dirty="0">
                <a:latin typeface="Times New Roman" panose="02020603050405020304" pitchFamily="18" charset="0"/>
                <a:cs typeface="Times New Roman" panose="02020603050405020304" pitchFamily="18" charset="0"/>
              </a:rPr>
              <a:t>no content criteria with an asterisk (*) for this dimension.</a:t>
            </a:r>
          </a:p>
          <a:p>
            <a:pPr lvl="1">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 and make sure participants are able to locate the EL support criteria for this dimension in their participant materials.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second talking point and then read through the four criteria.</a:t>
            </a:r>
          </a:p>
          <a:p>
            <a:pPr marL="171450" indent="-171450">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After the third and fourth talking points, give 2-3 minutes of quiet time for reading and absorbing. Then ask for ideas in the group chat about where they might look for the answers to these questions</a:t>
            </a:r>
            <a:r>
              <a:rPr lang="en-US" altLang="en-US" dirty="0">
                <a:latin typeface="Times New Roman" panose="02020603050405020304" pitchFamily="18" charset="0"/>
                <a:cs typeface="Times New Roman" panose="02020603050405020304" pitchFamily="18" charset="0"/>
              </a:rPr>
              <a:t>. Use the “Where to look” ideas to guide them in the right direction. </a:t>
            </a:r>
          </a:p>
          <a:p>
            <a:pPr marL="633413" lvl="1" indent="-171450">
              <a:spcBef>
                <a:spcPts val="0"/>
              </a:spcBef>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Where to look</a:t>
            </a:r>
            <a:r>
              <a:rPr lang="en-US" altLang="en-US" dirty="0">
                <a:latin typeface="Times New Roman" panose="02020603050405020304" pitchFamily="18" charset="0"/>
                <a:cs typeface="Times New Roman" panose="02020603050405020304" pitchFamily="18" charset="0"/>
              </a:rPr>
              <a:t>: Check in the lesson and activity introductions and in the Grade 6 Teacher Course Guide and in the Unit 3 Teacher Guide. </a:t>
            </a:r>
          </a:p>
          <a:p>
            <a:pPr marL="171450" indent="-171450">
              <a:spcBef>
                <a:spcPts val="0"/>
              </a:spcBef>
              <a:buFont typeface="Arial" panose="020B0604020202020204" pitchFamily="34" charset="0"/>
              <a:buChar char="•"/>
              <a:defRPr/>
            </a:pPr>
            <a:r>
              <a:rPr lang="en-US" dirty="0">
                <a:latin typeface="Times New Roman" panose="02020603050405020304" pitchFamily="18" charset="0"/>
                <a:ea typeface="MS PGothic"/>
                <a:cs typeface="Times New Roman" panose="02020603050405020304" pitchFamily="18" charset="0"/>
              </a:rPr>
              <a:t>Use the fifth talking point to remind participants to keep notes about their review. Also, remind them that there are no asterisked content criteria to consider in this dimension. </a:t>
            </a:r>
          </a:p>
          <a:p>
            <a:pPr marL="17145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marL="171450" lvl="0" indent="-171450">
              <a:spcBef>
                <a:spcPts val="0"/>
              </a:spcBef>
              <a:buFont typeface="Arial" panose="020B0604020202020204" pitchFamily="34" charset="0"/>
              <a:buChar char="•"/>
              <a:defRPr/>
            </a:pPr>
            <a:r>
              <a:rPr lang="en-US" sz="1100" dirty="0"/>
              <a:t>To make sure the meaning of the criteria is clear to the participants, use these guiding questions to steer the discussion. Use the first pair for Criterion 1; the second pair for Criterion 2; the third pair for Criterion 3, and the final pair for Criterion 4.</a:t>
            </a:r>
          </a:p>
          <a:p>
            <a:pPr marL="461963" marR="0" lvl="1" indent="0" algn="l" defTabSz="923925"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en-US" sz="1100" b="1" dirty="0">
                <a:latin typeface="Times New Roman" panose="02020603050405020304" pitchFamily="18" charset="0"/>
                <a:cs typeface="Times New Roman" panose="02020603050405020304" pitchFamily="18" charset="0"/>
              </a:rPr>
              <a:t>Guiding Questions to ensure understanding</a:t>
            </a:r>
            <a:r>
              <a:rPr lang="en-US" altLang="en-US" sz="1100" dirty="0">
                <a:latin typeface="Times New Roman" panose="02020603050405020304" pitchFamily="18" charset="0"/>
                <a:cs typeface="Times New Roman" panose="02020603050405020304" pitchFamily="18" charset="0"/>
              </a:rPr>
              <a:t>: </a:t>
            </a:r>
            <a:endParaRPr lang="en-US" altLang="en-US" sz="110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Do the student-facing materials state the concept target(s) for each lesson in clear and understandable terms?</a:t>
            </a: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Are conceptual goals stated and explained for each lesson in the teacher-facing materials?</a:t>
            </a:r>
          </a:p>
          <a:p>
            <a:pPr marL="633413" lvl="1" indent="-171450">
              <a:buFont typeface="Arial" panose="020B0604020202020204" pitchFamily="34" charset="0"/>
              <a:buChar char="•"/>
            </a:pPr>
            <a:endParaRPr lang="en-US" sz="1100" kern="1200" dirty="0">
              <a:solidFill>
                <a:schemeClr val="tx1"/>
              </a:solidFill>
              <a:effectLst/>
              <a:latin typeface="+mn-lt"/>
              <a:ea typeface="MS PGothic" panose="020B0600070205080204" pitchFamily="34" charset="-128"/>
              <a:cs typeface="MS PGothic" charset="0"/>
            </a:endParaRP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Are the relevant terms, required for understanding the mathematics, identified for students?</a:t>
            </a: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Are teachers encouraged to prepare students for the mathematics by identifying and defining key mathematical vocabulary words?</a:t>
            </a:r>
          </a:p>
          <a:p>
            <a:pPr marL="633413" lvl="1" indent="-171450">
              <a:buFont typeface="Arial" panose="020B0604020202020204" pitchFamily="34" charset="0"/>
              <a:buChar char="•"/>
            </a:pPr>
            <a:endParaRPr lang="en-US" sz="1100" kern="1200" dirty="0">
              <a:solidFill>
                <a:schemeClr val="tx1"/>
              </a:solidFill>
              <a:effectLst/>
              <a:latin typeface="+mn-lt"/>
              <a:ea typeface="MS PGothic" panose="020B0600070205080204" pitchFamily="34" charset="-128"/>
              <a:cs typeface="MS PGothic" charset="0"/>
            </a:endParaRP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Are glossary definitions written in plain language, and do they include useful context or concrete examples?</a:t>
            </a: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If there is no glossary, are appropriate resources suggested that can help students easily define unknown vocabulary?</a:t>
            </a:r>
          </a:p>
          <a:p>
            <a:pPr lvl="0"/>
            <a:endParaRPr lang="en-US" sz="1100" kern="1200" dirty="0">
              <a:solidFill>
                <a:schemeClr val="tx1"/>
              </a:solidFill>
              <a:effectLst/>
              <a:latin typeface="+mn-lt"/>
              <a:ea typeface="MS PGothic" panose="020B0600070205080204" pitchFamily="34" charset="-128"/>
              <a:cs typeface="MS PGothic" charset="0"/>
            </a:endParaRP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Are the examples and explanations in the student-facing materials written concisely and without jargon?</a:t>
            </a:r>
          </a:p>
          <a:p>
            <a:pPr marL="633413" lvl="1" indent="-171450">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Do teacher-facing materials model using clear, plain language that does not distract from the mathematics?</a:t>
            </a:r>
          </a:p>
          <a:p>
            <a:pPr marL="633413" lvl="1" indent="-171450">
              <a:buFont typeface="Arial" panose="020B0604020202020204" pitchFamily="34" charset="0"/>
              <a:buChar char="•"/>
            </a:pPr>
            <a:endParaRPr lang="en-US" sz="1100" kern="1200" dirty="0">
              <a:solidFill>
                <a:schemeClr val="tx1"/>
              </a:solidFill>
              <a:effectLst/>
              <a:latin typeface="+mn-lt"/>
              <a:ea typeface="MS PGothic" panose="020B0600070205080204" pitchFamily="34" charset="-128"/>
              <a:cs typeface="MS PGothic" charset="0"/>
            </a:endParaRPr>
          </a:p>
          <a:p>
            <a:pPr marL="633413" lvl="1" indent="-171450">
              <a:buFont typeface="Arial" panose="020B0604020202020204" pitchFamily="34" charset="0"/>
              <a:buChar char="•"/>
            </a:pPr>
            <a:endParaRPr lang="en-US" sz="1100" kern="1200" dirty="0">
              <a:solidFill>
                <a:schemeClr val="tx1"/>
              </a:solidFill>
              <a:effectLst/>
              <a:latin typeface="+mn-lt"/>
              <a:ea typeface="MS PGothic" panose="020B0600070205080204" pitchFamily="34" charset="-128"/>
              <a:cs typeface="MS PGothic" charset="0"/>
            </a:endParaRPr>
          </a:p>
          <a:p>
            <a:pPr marL="171450" lvl="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AEB8FCC-5D13-4E79-B02D-33F27F47A5EC}"/>
              </a:ext>
            </a:extLst>
          </p:cNvPr>
          <p:cNvSpPr>
            <a:spLocks noGrp="1" noRot="1" noChangeAspect="1" noChangeArrowheads="1" noTextEdit="1"/>
          </p:cNvSpPr>
          <p:nvPr>
            <p:ph type="sldImg"/>
          </p:nvPr>
        </p:nvSpPr>
        <p:spPr>
          <a:xfrm>
            <a:off x="1182688" y="700088"/>
            <a:ext cx="3425825" cy="2568575"/>
          </a:xfrm>
          <a:ln/>
        </p:spPr>
      </p:sp>
      <p:sp>
        <p:nvSpPr>
          <p:cNvPr id="3" name="Notes Placeholder 2">
            <a:extLst>
              <a:ext uri="{FF2B5EF4-FFF2-40B4-BE49-F238E27FC236}">
                <a16:creationId xmlns:a16="http://schemas.microsoft.com/office/drawing/2014/main" id="{C07E2873-5924-4E1C-AE39-AE631AB09AC3}"/>
              </a:ext>
            </a:extLst>
          </p:cNvPr>
          <p:cNvSpPr>
            <a:spLocks noGrp="1"/>
          </p:cNvSpPr>
          <p:nvPr>
            <p:ph type="body" idx="1"/>
          </p:nvPr>
        </p:nvSpPr>
        <p:spPr>
          <a:xfrm>
            <a:off x="603250" y="3421063"/>
            <a:ext cx="56388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Prepare participants to use the rating system for this dimension.</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While the difference between “most,” “some,” and “few” might seem negligible at first, you can clarify it when you are looking at the curriculum. As you gather and discuss the evidence you find for each criterion, you will begin to understand the nuances of the point rating system. In some cases, there will be elements of all three of the criteria present but also elements of all three that are missing. </a:t>
            </a:r>
            <a:r>
              <a:rPr lang="en-US" altLang="en-US" dirty="0">
                <a:latin typeface="Times New Roman" panose="02020603050405020304" pitchFamily="18" charset="0"/>
                <a:cs typeface="Times New Roman" panose="02020603050405020304" pitchFamily="18" charset="0"/>
              </a:rPr>
              <a:t>Your professional judgment will be an important part of your team discussion and final decision. Ask yourself, “How crucial are the missing elements? Can the gaps be easily filled by an instructor?”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a:t>
            </a:r>
            <a:r>
              <a:rPr lang="en-US" dirty="0">
                <a:latin typeface="Times New Roman" panose="02020603050405020304" pitchFamily="18" charset="0"/>
                <a:cs typeface="Times New Roman" panose="02020603050405020304" pitchFamily="18" charset="0"/>
              </a:rPr>
              <a:t>It helps the rating process to consider how difficult it would be to make revisions or additions to the curriculum to achieve a 2 rating.</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a:t>
            </a:r>
            <a:r>
              <a:rPr lang="en-US" altLang="en-US" dirty="0">
                <a:latin typeface="Times New Roman" panose="02020603050405020304" pitchFamily="18" charset="0"/>
                <a:ea typeface="MS PGothic"/>
                <a:cs typeface="Times New Roman" panose="02020603050405020304" pitchFamily="18" charset="0"/>
              </a:rPr>
              <a:t>Participant </a:t>
            </a:r>
            <a:r>
              <a:rPr lang="en-US" altLang="en-US" dirty="0">
                <a:latin typeface="Times New Roman" panose="02020603050405020304" pitchFamily="18" charset="0"/>
                <a:cs typeface="Times New Roman" panose="02020603050405020304" pitchFamily="18" charset="0"/>
              </a:rPr>
              <a:t>Workbook.</a:t>
            </a:r>
            <a:endParaRPr lang="en-US"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Some participants might want you to quantify the ratings: “at least 90%” or “more than 60% of the lessons,” for example. Resist that temptation. After they use it to look through the materials, they will begin to see how the differences are revealed through discussion of the evidence.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E859361-97FC-4ADD-BBF7-2C317EE8BCC3}"/>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4C060C20-801B-483B-A57A-3D275043CE7E}"/>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Apply Dimension 1 EL support criteria to </a:t>
            </a:r>
            <a:r>
              <a:rPr lang="en-US" dirty="0">
                <a:latin typeface="Times New Roman" panose="02020603050405020304" pitchFamily="18" charset="0"/>
                <a:cs typeface="Times New Roman" panose="02020603050405020304" pitchFamily="18" charset="0"/>
              </a:rPr>
              <a:t>our common sample from </a:t>
            </a:r>
            <a:r>
              <a:rPr lang="en-US" altLang="en-US" dirty="0">
                <a:latin typeface="Times New Roman" panose="02020603050405020304" pitchFamily="18" charset="0"/>
                <a:cs typeface="Times New Roman" panose="02020603050405020304" pitchFamily="18" charset="0"/>
              </a:rPr>
              <a:t>Illustrative Mathematics with your team.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you get the next 45 minutes to try this with your team.</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are your instructions for the breakout time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When we come back together, we will get to see the filled-in Example Workbook. Keep in mind that we will ask you to compare your rating, checks, </a:t>
            </a:r>
            <a:r>
              <a:rPr lang="en-US" altLang="en-US" sz="1100" dirty="0">
                <a:latin typeface="Times New Roman"/>
                <a:ea typeface="MS PGothic"/>
                <a:cs typeface="Times New Roman"/>
              </a:rPr>
              <a:t>substantiations, and</a:t>
            </a:r>
            <a:r>
              <a:rPr lang="en-US" altLang="en-US" dirty="0">
                <a:latin typeface="Times New Roman"/>
                <a:ea typeface="MS PGothic"/>
                <a:cs typeface="Times New Roman"/>
              </a:rPr>
              <a:t> comments with the example. Then we’ll ask a couple of teams to share their findings. Choose a reporter and be prepared for that.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In other dimensions, we have to pay particular attention to the asterisked (*) content criteria. However, there are none in Dimension 1.</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marL="17145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3CFBD99-4AB5-46F4-AFAE-3F4DC2BBB7BC}"/>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B597005-0C0E-43C8-8AE1-AD7F15EE2A56}"/>
              </a:ext>
            </a:extLst>
          </p:cNvPr>
          <p:cNvSpPr>
            <a:spLocks noGrp="1"/>
          </p:cNvSpPr>
          <p:nvPr>
            <p:ph type="body" idx="1"/>
          </p:nvPr>
        </p:nvSpPr>
        <p:spPr>
          <a:xfrm>
            <a:off x="933450" y="4408488"/>
            <a:ext cx="5130800" cy="3279775"/>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that everyone has the correct materials to conduct the review.</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are the materials you will need to have on hand during this breakout session.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forget to use the resource in Appendix A of your Participant Workbook to identify the critical concepts for the level. </a:t>
            </a: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talking points before sending the teams to their breakout,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Check to make sure everyone has the correct materials.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Leave this slide on the screen as groups go to their breakout sessions.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F04B2434-0F83-4F50-A691-3D72628FDC92}"/>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3AC39F32-ABD3-4463-9942-E1218A1DB6DA}"/>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050A307-A153-4876-90F6-55D4F2941C1E}"/>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0133B15A-1D45-47B2-B03C-C12318B55C2A}"/>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1.</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see if we agree on the dimension rating. </a:t>
            </a:r>
          </a:p>
          <a:p>
            <a:pPr marL="173662" indent="-173662">
              <a:spcBef>
                <a:spcPts val="0"/>
              </a:spcBef>
              <a:buFont typeface="Arial" panose="020B0604020202020204" pitchFamily="34" charset="0"/>
              <a:buChar char="•"/>
              <a:defRPr/>
            </a:pPr>
            <a:r>
              <a:rPr lang="en-US" altLang="en-US" dirty="0"/>
              <a:t>Please enter your rating for Dimension 1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b="1" dirty="0"/>
          </a:p>
          <a:p>
            <a:pPr>
              <a:spcBef>
                <a:spcPts val="0"/>
              </a:spcBef>
              <a:defRPr/>
            </a:pPr>
            <a:r>
              <a:rPr lang="en-US" altLang="en-US" b="1" dirty="0"/>
              <a:t>Facilitator notes:</a:t>
            </a:r>
          </a:p>
          <a:p>
            <a:pPr marL="173662" indent="-173662">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rPr>
              <a:t>Create a poll or ask team members to enter their rating in the chat</a:t>
            </a:r>
          </a:p>
          <a:p>
            <a:pPr marL="173662" indent="-173662">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1 EL Supports Rating: 1 point. (Some possible improvements are noted in the example’s Summary Comments.)</a:t>
            </a:r>
          </a:p>
          <a:p>
            <a:pPr marL="173662" indent="-173662">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E78ABBC-0CCB-47B8-AB77-19EF2B4DCE7D}"/>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5D2A40D2-C1C3-4951-B990-9DC993CA9D47}"/>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Now let's look just at the checks for the criteria.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The poll question is here.</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a few minutes to compare your checks with those in the Example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 and the poll question.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Create a poll or ask team members to enter their answer in the chat.</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Then give 2-3 minutes for participants to enter their response in the poll or chat.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last talking point to summarize the poll results</a:t>
            </a:r>
          </a:p>
          <a:p>
            <a:pPr marL="633413" lvl="1" indent="-171450">
              <a:spcBef>
                <a:spcPts val="0"/>
              </a:spcBef>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Example Workbook Dimension 1 EL Support Criteria: One EL support criterion (#2) cannot be fully checked. #1, #3, and #4 are checked.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02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DF9F321-34CF-4F2D-AE75-B08FB8715862}"/>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6CDAECB9-DC15-4BCA-B499-DBAED646BC12}"/>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We’re going to take 5 minutes for you to compare what you found with those of the Example Workbook.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you about your comparisons…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lnSpc>
                <a:spcPct val="90000"/>
              </a:lnSpc>
              <a:spcBef>
                <a:spcPts val="0"/>
              </a:spcBef>
              <a:buFont typeface="Arial" panose="020B0604020202020204" pitchFamily="34" charset="0"/>
              <a:buChar char="•"/>
              <a:defRPr/>
            </a:pPr>
            <a:r>
              <a:rPr lang="en-US" dirty="0">
                <a:latin typeface="Times New Roman"/>
                <a:ea typeface="MS PGothic"/>
                <a:cs typeface="Times New Roman"/>
              </a:rPr>
              <a:t>Read the last talking point and select one or two states to share verbally. You might select based on a chat statement that needs to be clarified or one that is especially insightful or unique.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ED0168B-511A-48FA-8BF1-DCBFDD4DDF7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E998B193-53BE-441D-BD4C-BB6A7E1C37D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feature.</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We’d love to hear what you learned today, in a sentence or two, about focusing on the most critical concepts for ELs.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[After pause] OK, everyone can hit “enter” and read through all the responses. </a:t>
            </a:r>
            <a:endParaRPr lang="en-US" altLang="en-US"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Coaches should read, monitor their own state participation, and comment aloud along with the presenter.</a:t>
            </a:r>
          </a:p>
          <a:p>
            <a:pPr marL="17145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2681F2AC-8883-490A-8D8D-0B07FDE8F7B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2433BD3-FEC8-476F-8C35-D623BFE564B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date and topic of the next virtual training session.</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50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E42F6AE-F110-4CA3-9F5F-B7084D244884}"/>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3A626B1D-0FD5-4200-8086-615FA81011AD}"/>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Closing slide</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final slide participants will see before the meeting is ended.</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Make audience aware of contract information.</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15 seconds or so for participants to review this slide for information about the contract (no need to read through).</a:t>
            </a:r>
          </a:p>
        </p:txBody>
      </p:sp>
    </p:spTree>
    <p:extLst>
      <p:ext uri="{BB962C8B-B14F-4D97-AF65-F5344CB8AC3E}">
        <p14:creationId xmlns:p14="http://schemas.microsoft.com/office/powerpoint/2010/main" val="427145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D04DE8C-109B-4D58-9BA2-1DABAA7E7942}"/>
              </a:ext>
            </a:extLst>
          </p:cNvPr>
          <p:cNvSpPr>
            <a:spLocks noGrp="1" noRot="1" noChangeAspect="1" noChangeArrowheads="1" noTextEdit="1"/>
          </p:cNvSpPr>
          <p:nvPr>
            <p:ph type="sldImg"/>
          </p:nvPr>
        </p:nvSpPr>
        <p:spPr>
          <a:xfrm>
            <a:off x="1182688" y="700088"/>
            <a:ext cx="4068762" cy="3051175"/>
          </a:xfrm>
          <a:ln/>
        </p:spPr>
      </p:sp>
      <p:sp>
        <p:nvSpPr>
          <p:cNvPr id="9218" name="Rectangle 3">
            <a:extLst>
              <a:ext uri="{FF2B5EF4-FFF2-40B4-BE49-F238E27FC236}">
                <a16:creationId xmlns:a16="http://schemas.microsoft.com/office/drawing/2014/main" id="{A15BBAD6-971C-4581-AA9F-5BF0E244F5D2}"/>
              </a:ext>
            </a:extLst>
          </p:cNvPr>
          <p:cNvSpPr>
            <a:spLocks noGrp="1" noChangeArrowheads="1"/>
          </p:cNvSpPr>
          <p:nvPr>
            <p:ph type="body" idx="1"/>
          </p:nvPr>
        </p:nvSpPr>
        <p:spPr>
          <a:xfrm>
            <a:off x="679450" y="3751263"/>
            <a:ext cx="5562600" cy="44704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Use a poll to better understand participants’ background knowledge on this topic.</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Making sure we stay focused on the most critical concepts for the level is important for all students’ understanding of the mathematical concepts and skills. This is particularly so for English learners, who need to know exactly where and how to focus their time and energy.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Answer this question about your current level of knowledge of the first key shift as it relates to ELs.</a:t>
            </a:r>
          </a:p>
          <a:p>
            <a:pPr marL="171450" indent="-171450">
              <a:spcBef>
                <a:spcPts val="0"/>
              </a:spcBef>
              <a:buFont typeface="Arial" panose="020B0604020202020204" pitchFamily="34" charset="0"/>
              <a:buChar char="•"/>
              <a:defRPr/>
            </a:pPr>
            <a:r>
              <a:rPr lang="en-US" sz="1800" dirty="0">
                <a:effectLst/>
                <a:latin typeface="Segoe UI" panose="020B0502040204020203" pitchFamily="34" charset="0"/>
              </a:rPr>
              <a:t>Advance warning: keep in mind that you will be asked at the end about what you have learned about where to focus. As we move through the session, consider why it's important to focus on the most critical concepts.</a:t>
            </a:r>
            <a:endParaRPr lang="en-US" sz="1800" dirty="0">
              <a:effectLst/>
              <a:latin typeface="Arial" panose="020B0604020202020204" pitchFamily="34" charset="0"/>
            </a:endParaRP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Create a poll or ask participants to enter their answer in the chat.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second talking point and pause for participants to respond to the poll.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Point out interesting poll results.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third talking point to remind participants that at the end of the session, we will be asking them to share something they learned.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Click to the next slide for today’s agenda.</a:t>
            </a:r>
          </a:p>
          <a:p>
            <a:pPr>
              <a:spcBef>
                <a:spcPts val="0"/>
              </a:spcBef>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21084813-B070-49EC-8BCE-E73CED8AF568}"/>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37FB7E3C-CE3A-405D-AE83-FE31B385CAA7}"/>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Today, we are going to start with a quick review of the content criteria we used in Part 1 of this dimension.</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Then, we will go through the EL support criteria for Dimension 1.</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 will have a chance to practice applying the criteria to our sample curriculum and compare your findings with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Finally, we will go over the next steps in the curriculum review training and answer any questions you may still have.</a:t>
            </a: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to explain the agenda for today’s session (no need to read the slide bullets).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7D5727F-322B-8245-AD9D-598C54D81F3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31B6BC40-D138-394F-847B-282542DBC5C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BEDE3D08-70A9-4FC6-A44C-A4EAB415B108}"/>
              </a:ext>
            </a:extLst>
          </p:cNvPr>
          <p:cNvSpPr>
            <a:spLocks noGrp="1" noRot="1" noChangeAspect="1" noChangeArrowheads="1" noTextEdit="1"/>
          </p:cNvSpPr>
          <p:nvPr>
            <p:ph type="sldImg"/>
          </p:nvPr>
        </p:nvSpPr>
        <p:spPr>
          <a:xfrm>
            <a:off x="1182688" y="700088"/>
            <a:ext cx="3687762" cy="2765425"/>
          </a:xfrm>
          <a:ln/>
        </p:spPr>
      </p:sp>
      <p:sp>
        <p:nvSpPr>
          <p:cNvPr id="3" name="Notes Placeholder 2">
            <a:extLst>
              <a:ext uri="{FF2B5EF4-FFF2-40B4-BE49-F238E27FC236}">
                <a16:creationId xmlns:a16="http://schemas.microsoft.com/office/drawing/2014/main" id="{30D9F26E-356E-4B1D-8DD1-DE8A2DF4DD97}"/>
              </a:ext>
            </a:extLst>
          </p:cNvPr>
          <p:cNvSpPr>
            <a:spLocks noGrp="1"/>
          </p:cNvSpPr>
          <p:nvPr>
            <p:ph type="body" idx="1"/>
          </p:nvPr>
        </p:nvSpPr>
        <p:spPr>
          <a:xfrm>
            <a:off x="679450" y="3725863"/>
            <a:ext cx="5130800" cy="4176712"/>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Review </a:t>
            </a:r>
            <a:r>
              <a:rPr lang="en-US" dirty="0">
                <a:latin typeface="Times New Roman" panose="02020603050405020304" pitchFamily="18" charset="0"/>
                <a:cs typeface="Times New Roman" panose="02020603050405020304" pitchFamily="18" charset="0"/>
              </a:rPr>
              <a:t>the content criteria the teams used in our last session together and when doing their homework.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In our last session (Dimension 1, Part 1), we </a:t>
            </a:r>
            <a:r>
              <a:rPr lang="en-US" dirty="0">
                <a:latin typeface="Times New Roman"/>
                <a:ea typeface="MS PGothic"/>
                <a:cs typeface="Times New Roman"/>
              </a:rPr>
              <a:t>reviewed the sample curriculum and rated it against the content criteria for Dimension 1. </a:t>
            </a:r>
            <a:r>
              <a:rPr lang="en-US" dirty="0">
                <a:solidFill>
                  <a:srgbClr val="FF0000"/>
                </a:solidFill>
                <a:latin typeface="Times New Roman"/>
                <a:ea typeface="MS PGothic"/>
                <a:cs typeface="Times New Roman"/>
              </a:rPr>
              <a:t>W</a:t>
            </a:r>
            <a:r>
              <a:rPr lang="en-US" altLang="en-US" dirty="0">
                <a:solidFill>
                  <a:srgbClr val="FF0000"/>
                </a:solidFill>
                <a:latin typeface="Times New Roman"/>
                <a:ea typeface="MS PGothic"/>
                <a:cs typeface="Times New Roman"/>
              </a:rPr>
              <a:t>e found …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It is important that, despite splitting the dimension for training purposes, we keep the connections between the content and EL support criteria in mind.</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As we complete the Part 2 work and rating, we want to review both parts and possibly update our summary notes for Part 1.</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Let’s quickly review the content criteria for this dimension.</a:t>
            </a:r>
          </a:p>
          <a:p>
            <a:pPr>
              <a:spcBef>
                <a:spcPts val="0"/>
              </a:spcBef>
              <a:defRPr/>
            </a:pPr>
            <a:endParaRPr 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first talking point and highlight the observations and insights from the previous session </a:t>
            </a:r>
            <a:r>
              <a:rPr lang="en-US" b="1" dirty="0">
                <a:latin typeface="Times New Roman" panose="02020603050405020304" pitchFamily="18" charset="0"/>
                <a:cs typeface="Times New Roman" panose="02020603050405020304" pitchFamily="18" charset="0"/>
              </a:rPr>
              <a:t>[to be inserted in the first talking point after the Part 1 session]</a:t>
            </a:r>
            <a:r>
              <a:rPr lang="en-US" b="0" dirty="0">
                <a:latin typeface="Times New Roman" panose="02020603050405020304" pitchFamily="18" charset="0"/>
                <a:cs typeface="Times New Roman" panose="02020603050405020304" pitchFamily="18" charset="0"/>
              </a:rPr>
              <a:t>.</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remaining talking points and then the slide bullets with short criteria descriptors.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With the final bullet, remind participants that although this dimension has no asterisked content criteria, the others will. </a:t>
            </a:r>
          </a:p>
          <a:p>
            <a:pPr marL="171450" indent="-171450">
              <a:spcBef>
                <a:spcPts val="0"/>
              </a:spcBef>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4DCE76D0-67D2-46E9-B785-3C693D79ADB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D6DB1CC7-AF79-4421-BA24-0AD7875B9AEC}"/>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Reintroduce Illustrative Mathematics and selected unit. </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saw the Grade 6, Unit 3 curriculum in the last session. Now we will look more closely as we apply the EL support criteria of the first dimension of quality to the curriculum.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Reminders:</a:t>
            </a:r>
          </a:p>
          <a:p>
            <a:pPr marL="633413" lvl="1"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Our selected unit addresses a critical concept for adult education, Level D: Unit Rates and Percentages.</a:t>
            </a:r>
          </a:p>
          <a:p>
            <a:pPr marL="633413" lvl="1"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chose it for its usefulness for adult students and its worthiness as a topic that represents critical content. </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sz="1100" dirty="0"/>
              <a:t>Read the talking points first.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all participants have these documents ready for this session.</a:t>
            </a:r>
          </a:p>
          <a:p>
            <a:pPr>
              <a:spcBef>
                <a:spcPts val="0"/>
              </a:spcBef>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08165B3-D809-42C7-8506-BE759E09FBA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AA4ED1F-EED8-4864-9245-E389115433A1}"/>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Show an overview of the Curriculum Review Protocol (within the Participant Workbook) for Dimension 1 EL support criteria.</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Here you see the workbook page for the EL support criteria of Dimension 1.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There is space for notes about substantiating evidence you find for the criteria are followed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And you will use the same rating scale for this part of the dimension.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For this session, we will continue to address focusing on the most critical concepts for the level. </a:t>
            </a: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talking points as participants scan the workbook pages for Dimension 1.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3E46E89D-4660-4D29-AF63-127761ABFF44}"/>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525F38AB-BFA1-4AEE-869A-4D526051B116}"/>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381B0252-145E-4CCB-82B9-C4EC6C69AE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0935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9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33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99ED10A-9DCE-4CC3-BA2E-2485AB6510A8}"/>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C595167E-4097-4CAD-94CD-C2947C162B3B}"/>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6EE104F5-31F6-4790-AC1B-B08210979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2815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79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9A12236-DC48-4698-86EB-B24398603373}"/>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1556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40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220645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398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95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317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61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5045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40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57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6B2E281-93AC-439A-9C94-BEFD5AA33FC4}"/>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5291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84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50395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662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93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538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055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166C509-C6AE-40EB-AF7E-321F371E135A}"/>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6CA48E6A-DD2F-4287-AC6E-D80FFAD4445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3A92CF9C-5B97-4574-8048-26A9AFD1959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EC1D8F38-DA33-467D-ADF6-0A07BBCDAE6C}"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39" r:id="rId1"/>
    <p:sldLayoutId id="2147485733" r:id="rId2"/>
    <p:sldLayoutId id="2147485740" r:id="rId3"/>
    <p:sldLayoutId id="2147485734" r:id="rId4"/>
    <p:sldLayoutId id="2147485735" r:id="rId5"/>
    <p:sldLayoutId id="2147485736" r:id="rId6"/>
    <p:sldLayoutId id="2147485741" r:id="rId7"/>
    <p:sldLayoutId id="2147485742" r:id="rId8"/>
    <p:sldLayoutId id="2147485743" r:id="rId9"/>
    <p:sldLayoutId id="2147485737" r:id="rId10"/>
    <p:sldLayoutId id="2147485738"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4D397C-CFB6-4E36-B7EE-0C2D8F9600CD}"/>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229FB7A-38F3-4332-93FC-A6C22172D939}"/>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89BADD4-A4E1-4069-9F09-0F60D0ED3B0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112A54A-1629-463E-9263-EE015D026CB1}"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3389414248"/>
      </p:ext>
    </p:extLst>
  </p:cSld>
  <p:clrMap bg1="lt1" tx1="dk1" bg2="lt2" tx2="dk2" accent1="accent1" accent2="accent2" accent3="accent3" accent4="accent4" accent5="accent5" accent6="accent6" hlink="hlink" folHlink="folHlink"/>
  <p:sldLayoutIdLst>
    <p:sldLayoutId id="2147485745" r:id="rId1"/>
    <p:sldLayoutId id="2147485746" r:id="rId2"/>
    <p:sldLayoutId id="2147485747" r:id="rId3"/>
    <p:sldLayoutId id="2147485748" r:id="rId4"/>
    <p:sldLayoutId id="2147485749" r:id="rId5"/>
    <p:sldLayoutId id="2147485750" r:id="rId6"/>
    <p:sldLayoutId id="2147485751" r:id="rId7"/>
    <p:sldLayoutId id="2147485752" r:id="rId8"/>
    <p:sldLayoutId id="2147485753" r:id="rId9"/>
    <p:sldLayoutId id="2147485754" r:id="rId10"/>
    <p:sldLayoutId id="2147485755"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FC9BC743-4CD3-4AFD-902D-5FEACBBA72D0}"/>
              </a:ext>
            </a:extLst>
          </p:cNvPr>
          <p:cNvSpPr>
            <a:spLocks noGrp="1" noChangeArrowheads="1"/>
          </p:cNvSpPr>
          <p:nvPr>
            <p:ph type="title"/>
          </p:nvPr>
        </p:nvSpPr>
        <p:spPr>
          <a:xfrm>
            <a:off x="304800" y="3429000"/>
            <a:ext cx="8534400" cy="33528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Critical Mathematical Concepts </a:t>
            </a:r>
            <a:br>
              <a:rPr lang="en-US" altLang="en-US" sz="4000" dirty="0">
                <a:cs typeface="Arial" panose="020B0604020202020204" pitchFamily="34" charset="0"/>
              </a:rPr>
            </a:br>
            <a:r>
              <a:rPr lang="en-US" altLang="en-US" sz="4000" dirty="0">
                <a:cs typeface="Arial" panose="020B0604020202020204" pitchFamily="34" charset="0"/>
              </a:rPr>
              <a:t>and Skills</a:t>
            </a:r>
            <a:br>
              <a:rPr lang="en-US" altLang="en-US" sz="4000" dirty="0">
                <a:cs typeface="Arial" panose="020B0604020202020204" pitchFamily="34" charset="0"/>
              </a:rPr>
            </a:br>
            <a:r>
              <a:rPr lang="en-US" altLang="en-US" dirty="0">
                <a:cs typeface="Arial" panose="020B0604020202020204" pitchFamily="34" charset="0"/>
              </a:rPr>
              <a:t>(Part 2)</a:t>
            </a:r>
            <a:endParaRPr lang="en-US" altLang="en-US" sz="1200" dirty="0"/>
          </a:p>
        </p:txBody>
      </p:sp>
      <p:sp>
        <p:nvSpPr>
          <p:cNvPr id="9219" name="TextBox 3">
            <a:extLst>
              <a:ext uri="{FF2B5EF4-FFF2-40B4-BE49-F238E27FC236}">
                <a16:creationId xmlns:a16="http://schemas.microsoft.com/office/drawing/2014/main" id="{48C4C73B-017B-4BA8-A759-680E4EA1C53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Arial Unicode MS" pitchFamily="34" charset="-128"/>
                <a:cs typeface="+mn-cs"/>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17A1D07B-99EB-450B-AAF8-036EC5981B23}"/>
              </a:ext>
            </a:extLst>
          </p:cNvPr>
          <p:cNvSpPr>
            <a:spLocks noGrp="1" noChangeArrowheads="1"/>
          </p:cNvSpPr>
          <p:nvPr>
            <p:ph type="title"/>
          </p:nvPr>
        </p:nvSpPr>
        <p:spPr>
          <a:xfrm>
            <a:off x="1295400" y="304800"/>
            <a:ext cx="7239000" cy="914400"/>
          </a:xfrm>
        </p:spPr>
        <p:txBody>
          <a:bodyPr/>
          <a:lstStyle/>
          <a:p>
            <a:r>
              <a:rPr lang="en-US" altLang="en-US" dirty="0"/>
              <a:t>Dimension 1: EL Support Criteria</a:t>
            </a:r>
          </a:p>
        </p:txBody>
      </p:sp>
      <p:sp>
        <p:nvSpPr>
          <p:cNvPr id="44035" name="Content Placeholder 10">
            <a:extLst>
              <a:ext uri="{FF2B5EF4-FFF2-40B4-BE49-F238E27FC236}">
                <a16:creationId xmlns:a16="http://schemas.microsoft.com/office/drawing/2014/main" id="{325C08A9-8600-496F-9A98-06E2801BA0D2}"/>
              </a:ext>
            </a:extLst>
          </p:cNvPr>
          <p:cNvSpPr>
            <a:spLocks noGrp="1" noChangeArrowheads="1"/>
          </p:cNvSpPr>
          <p:nvPr>
            <p:ph idx="1"/>
          </p:nvPr>
        </p:nvSpPr>
        <p:spPr/>
        <p:txBody>
          <a:bodyPr/>
          <a:lstStyle/>
          <a:p>
            <a:pPr marL="457200" lvl="0" indent="-457200">
              <a:buClr>
                <a:srgbClr val="1F497D"/>
              </a:buClr>
              <a:buFont typeface="Wingdings" panose="05000000000000000000" pitchFamily="2" charset="2"/>
              <a:buAutoNum type="arabicParenBoth"/>
            </a:pPr>
            <a:r>
              <a:rPr lang="en-US" dirty="0"/>
              <a:t>Curriculum explicitly points out the key mathematical concepts for each lesson. </a:t>
            </a:r>
          </a:p>
          <a:p>
            <a:pPr marL="457200" lvl="0" indent="-457200">
              <a:buClr>
                <a:srgbClr val="1F497D"/>
              </a:buClr>
              <a:buFont typeface="Wingdings" panose="05000000000000000000" pitchFamily="2" charset="2"/>
              <a:buAutoNum type="arabicParenBoth"/>
            </a:pPr>
            <a:r>
              <a:rPr lang="en-US" dirty="0"/>
              <a:t>Curriculum identifies key mathematical terms that students need to know to understand concepts addressed for the level. </a:t>
            </a:r>
          </a:p>
          <a:p>
            <a:pPr marL="457200" lvl="0" indent="-457200">
              <a:buClr>
                <a:srgbClr val="1F497D"/>
              </a:buClr>
              <a:buFont typeface="Wingdings" panose="05000000000000000000" pitchFamily="2" charset="2"/>
              <a:buAutoNum type="arabicParenBoth"/>
            </a:pPr>
            <a:r>
              <a:rPr lang="en-US" dirty="0"/>
              <a:t>Curriculum includes a glossary or encourages the use of student-friendly dictionaries that define key vocabulary so students can look up unknown words.</a:t>
            </a:r>
            <a:r>
              <a:rPr lang="en-US" sz="2400" dirty="0"/>
              <a:t> </a:t>
            </a:r>
          </a:p>
          <a:p>
            <a:pPr marL="457200" lvl="0" indent="-457200">
              <a:buClr>
                <a:srgbClr val="1F497D"/>
              </a:buClr>
              <a:buFont typeface="Wingdings" panose="05000000000000000000" pitchFamily="2" charset="2"/>
              <a:buAutoNum type="arabicParenBoth"/>
            </a:pPr>
            <a:r>
              <a:rPr lang="en-US" dirty="0"/>
              <a:t>Curriculum uses plain language that facilitates student access to the mathematical content required in the level. </a:t>
            </a:r>
          </a:p>
          <a:p>
            <a:pPr marL="0" indent="0">
              <a:buFont typeface="Wingdings" panose="05000000000000000000" pitchFamily="2" charset="2"/>
              <a:buNone/>
              <a:defRPr/>
            </a:pP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801E6BD-0C3F-4C94-A832-616ED8EA904F}"/>
              </a:ext>
            </a:extLst>
          </p:cNvPr>
          <p:cNvSpPr>
            <a:spLocks noGrp="1" noChangeArrowheads="1"/>
          </p:cNvSpPr>
          <p:nvPr>
            <p:ph type="title"/>
          </p:nvPr>
        </p:nvSpPr>
        <p:spPr/>
        <p:txBody>
          <a:bodyPr/>
          <a:lstStyle/>
          <a:p>
            <a:r>
              <a:rPr lang="en-US" altLang="en-US"/>
              <a:t>Rating for EL Supports </a:t>
            </a:r>
          </a:p>
        </p:txBody>
      </p:sp>
      <p:sp>
        <p:nvSpPr>
          <p:cNvPr id="9" name="TextBox 8">
            <a:extLst>
              <a:ext uri="{FF2B5EF4-FFF2-40B4-BE49-F238E27FC236}">
                <a16:creationId xmlns:a16="http://schemas.microsoft.com/office/drawing/2014/main" id="{9D7D4B9A-B678-4334-8C68-F211A50854E6}"/>
              </a:ext>
            </a:extLst>
          </p:cNvPr>
          <p:cNvSpPr txBox="1"/>
          <p:nvPr/>
        </p:nvSpPr>
        <p:spPr>
          <a:xfrm>
            <a:off x="838200" y="2062807"/>
            <a:ext cx="7696200" cy="2400657"/>
          </a:xfrm>
          <a:prstGeom prst="rect">
            <a:avLst/>
          </a:prstGeom>
          <a:noFill/>
        </p:spPr>
        <p:txBody>
          <a:bodyPr wrap="square">
            <a:spAutoFit/>
          </a:bodyPr>
          <a:lstStyle/>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p:txBody>
      </p:sp>
      <p:cxnSp>
        <p:nvCxnSpPr>
          <p:cNvPr id="4" name="Straight Connector 3">
            <a:extLst>
              <a:ext uri="{FF2B5EF4-FFF2-40B4-BE49-F238E27FC236}">
                <a16:creationId xmlns:a16="http://schemas.microsoft.com/office/drawing/2014/main" id="{526BC7A6-C052-B444-B8A5-AAE59AC319C1}"/>
              </a:ext>
              <a:ext uri="{C183D7F6-B498-43B3-948B-1728B52AA6E4}">
                <adec:decorative xmlns:adec="http://schemas.microsoft.com/office/drawing/2017/decorative" val="1"/>
              </a:ext>
            </a:extLst>
          </p:cNvPr>
          <p:cNvCxnSpPr/>
          <p:nvPr/>
        </p:nvCxnSpPr>
        <p:spPr bwMode="auto">
          <a:xfrm>
            <a:off x="2136819" y="2431961"/>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221425C7-AF4B-744B-A33D-0252941DD77D}"/>
              </a:ext>
              <a:ext uri="{C183D7F6-B498-43B3-948B-1728B52AA6E4}">
                <adec:decorative xmlns:adec="http://schemas.microsoft.com/office/drawing/2017/decorative" val="1"/>
              </a:ext>
            </a:extLst>
          </p:cNvPr>
          <p:cNvCxnSpPr>
            <a:cxnSpLocks/>
          </p:cNvCxnSpPr>
          <p:nvPr/>
        </p:nvCxnSpPr>
        <p:spPr bwMode="auto">
          <a:xfrm>
            <a:off x="2060619" y="3422561"/>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57716F8F-7808-DE47-9853-63B824B78929}"/>
              </a:ext>
              <a:ext uri="{C183D7F6-B498-43B3-948B-1728B52AA6E4}">
                <adec:decorative xmlns:adec="http://schemas.microsoft.com/office/drawing/2017/decorative" val="1"/>
              </a:ext>
            </a:extLst>
          </p:cNvPr>
          <p:cNvCxnSpPr/>
          <p:nvPr/>
        </p:nvCxnSpPr>
        <p:spPr bwMode="auto">
          <a:xfrm>
            <a:off x="2136819" y="4032161"/>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9">
            <a:extLst>
              <a:ext uri="{FF2B5EF4-FFF2-40B4-BE49-F238E27FC236}">
                <a16:creationId xmlns:a16="http://schemas.microsoft.com/office/drawing/2014/main" id="{6FC147F8-0FE5-4F0A-816F-8333A8E7881D}"/>
              </a:ext>
            </a:extLst>
          </p:cNvPr>
          <p:cNvSpPr>
            <a:spLocks noGrp="1" noChangeArrowheads="1"/>
          </p:cNvSpPr>
          <p:nvPr>
            <p:ph type="title"/>
          </p:nvPr>
        </p:nvSpPr>
        <p:spPr/>
        <p:txBody>
          <a:bodyPr/>
          <a:lstStyle/>
          <a:p>
            <a:r>
              <a:rPr lang="en-US" altLang="en-US"/>
              <a:t>Breakout Time: 45 minutes</a:t>
            </a:r>
          </a:p>
        </p:txBody>
      </p:sp>
      <p:sp>
        <p:nvSpPr>
          <p:cNvPr id="24578" name="Content Placeholder 10">
            <a:extLst>
              <a:ext uri="{FF2B5EF4-FFF2-40B4-BE49-F238E27FC236}">
                <a16:creationId xmlns:a16="http://schemas.microsoft.com/office/drawing/2014/main" id="{F122791A-B754-447A-91A4-10F82DD302BE}"/>
              </a:ext>
            </a:extLst>
          </p:cNvPr>
          <p:cNvSpPr>
            <a:spLocks noGrp="1" noChangeArrowheads="1"/>
          </p:cNvSpPr>
          <p:nvPr>
            <p:ph idx="1"/>
          </p:nvPr>
        </p:nvSpPr>
        <p:spPr>
          <a:xfrm>
            <a:off x="609600" y="1447800"/>
            <a:ext cx="7924800" cy="5029200"/>
          </a:xfrm>
        </p:spPr>
        <p:txBody>
          <a:bodyPr/>
          <a:lstStyle/>
          <a:p>
            <a:pPr>
              <a:spcBef>
                <a:spcPts val="600"/>
              </a:spcBef>
              <a:spcAft>
                <a:spcPts val="1200"/>
              </a:spcAft>
            </a:pPr>
            <a:r>
              <a:rPr lang="en-US" altLang="en-US" dirty="0">
                <a:ea typeface="MS PGothic"/>
              </a:rPr>
              <a:t>Scan the curriculum for evidence of each of the EL supports.</a:t>
            </a:r>
          </a:p>
          <a:p>
            <a:pPr>
              <a:spcBef>
                <a:spcPts val="600"/>
              </a:spcBef>
              <a:spcAft>
                <a:spcPts val="1200"/>
              </a:spcAft>
            </a:pPr>
            <a:r>
              <a:rPr lang="en-US" altLang="en-US" dirty="0">
                <a:ea typeface="MS PGothic"/>
              </a:rPr>
              <a:t>Discuss with your team and agree on whether there is evidence in the curriculum for each EL support criterion.</a:t>
            </a:r>
          </a:p>
          <a:p>
            <a:pPr>
              <a:spcBef>
                <a:spcPts val="600"/>
              </a:spcBef>
              <a:spcAft>
                <a:spcPts val="1200"/>
              </a:spcAft>
            </a:pPr>
            <a:r>
              <a:rPr lang="en-US" altLang="en-US" dirty="0">
                <a:ea typeface="MS PGothic"/>
              </a:rPr>
              <a:t>Check those for which you found evidence and determine the “weight” of the missing supports or parts of supports. </a:t>
            </a:r>
            <a:endParaRPr lang="en-US" altLang="en-US" dirty="0"/>
          </a:p>
          <a:p>
            <a:pPr>
              <a:spcBef>
                <a:spcPts val="600"/>
              </a:spcBef>
              <a:spcAft>
                <a:spcPts val="1200"/>
              </a:spcAft>
            </a:pPr>
            <a:r>
              <a:rPr lang="en-US" altLang="en-US" dirty="0">
                <a:ea typeface="MS PGothic"/>
              </a:rPr>
              <a:t>Make notes about your findings.</a:t>
            </a:r>
          </a:p>
          <a:p>
            <a:pPr>
              <a:spcBef>
                <a:spcPts val="600"/>
              </a:spcBef>
              <a:spcAft>
                <a:spcPts val="1200"/>
              </a:spcAft>
            </a:pPr>
            <a:r>
              <a:rPr lang="en-US" altLang="en-US" dirty="0">
                <a:ea typeface="MS PGothic"/>
              </a:rPr>
              <a:t>Together, assign a rating for the dimension’s EL supports.</a:t>
            </a:r>
          </a:p>
          <a:p>
            <a:pPr>
              <a:spcBef>
                <a:spcPts val="1200"/>
              </a:spcBef>
              <a:spcAft>
                <a:spcPts val="600"/>
              </a:spcAft>
            </a:pPr>
            <a:r>
              <a:rPr lang="en-US" alt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a:spcBef>
                <a:spcPts val="600"/>
              </a:spcBef>
              <a:spcAft>
                <a:spcPts val="1200"/>
              </a:spcAft>
            </a:pPr>
            <a:endParaRPr lang="en-US" altLang="en-US" dirty="0"/>
          </a:p>
        </p:txBody>
      </p:sp>
      <p:pic>
        <p:nvPicPr>
          <p:cNvPr id="24579" name="Graphic 5" descr="Customer review">
            <a:extLst>
              <a:ext uri="{FF2B5EF4-FFF2-40B4-BE49-F238E27FC236}">
                <a16:creationId xmlns:a16="http://schemas.microsoft.com/office/drawing/2014/main" id="{A6795B88-54BB-4677-8390-71D8DD816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9">
            <a:extLst>
              <a:ext uri="{FF2B5EF4-FFF2-40B4-BE49-F238E27FC236}">
                <a16:creationId xmlns:a16="http://schemas.microsoft.com/office/drawing/2014/main" id="{93C695FC-E617-4ACF-B2A1-518E975188DB}"/>
              </a:ext>
            </a:extLst>
          </p:cNvPr>
          <p:cNvSpPr>
            <a:spLocks noGrp="1" noChangeArrowheads="1"/>
          </p:cNvSpPr>
          <p:nvPr>
            <p:ph type="title"/>
          </p:nvPr>
        </p:nvSpPr>
        <p:spPr/>
        <p:txBody>
          <a:bodyPr/>
          <a:lstStyle/>
          <a:p>
            <a:r>
              <a:rPr lang="en-US" altLang="en-US" dirty="0"/>
              <a:t>Breakout Materials</a:t>
            </a:r>
          </a:p>
        </p:txBody>
      </p:sp>
      <p:sp>
        <p:nvSpPr>
          <p:cNvPr id="26626" name="Content Placeholder 10">
            <a:extLst>
              <a:ext uri="{FF2B5EF4-FFF2-40B4-BE49-F238E27FC236}">
                <a16:creationId xmlns:a16="http://schemas.microsoft.com/office/drawing/2014/main" id="{0C4355D4-6F69-4481-B62F-31C951BFFE70}"/>
              </a:ext>
            </a:extLst>
          </p:cNvPr>
          <p:cNvSpPr>
            <a:spLocks noGrp="1" noChangeArrowheads="1"/>
          </p:cNvSpPr>
          <p:nvPr>
            <p:ph idx="1"/>
          </p:nvPr>
        </p:nvSpPr>
        <p:spPr>
          <a:xfrm>
            <a:off x="609600" y="1600200"/>
            <a:ext cx="7772400" cy="4648200"/>
          </a:xfrm>
        </p:spPr>
        <p:txBody>
          <a:bodyPr/>
          <a:lstStyle/>
          <a:p>
            <a:pPr>
              <a:spcBef>
                <a:spcPts val="1200"/>
              </a:spcBef>
              <a:spcAft>
                <a:spcPts val="600"/>
              </a:spcAft>
            </a:pPr>
            <a:r>
              <a:rPr lang="en-US" altLang="en-US" dirty="0"/>
              <a:t>Your copy of the Participant Workbook (p. 3)</a:t>
            </a:r>
          </a:p>
          <a:p>
            <a:pPr>
              <a:spcBef>
                <a:spcPts val="1200"/>
              </a:spcBef>
              <a:spcAft>
                <a:spcPts val="600"/>
              </a:spcAft>
            </a:pPr>
            <a:r>
              <a:rPr lang="en-US" altLang="en-US" dirty="0"/>
              <a:t>Curriculum: Illustrative Mathematics: </a:t>
            </a:r>
          </a:p>
          <a:p>
            <a:pPr lvl="1">
              <a:spcBef>
                <a:spcPts val="1200"/>
              </a:spcBef>
              <a:spcAft>
                <a:spcPts val="600"/>
              </a:spcAft>
            </a:pPr>
            <a:r>
              <a:rPr lang="en-US" altLang="en-US" sz="2200" dirty="0">
                <a:cs typeface="MS PGothic" panose="020B0600070205080204" pitchFamily="34" charset="-128"/>
              </a:rPr>
              <a:t>Grade 6 Course Guide</a:t>
            </a:r>
          </a:p>
          <a:p>
            <a:pPr lvl="1">
              <a:spcBef>
                <a:spcPts val="1200"/>
              </a:spcBef>
              <a:spcAft>
                <a:spcPts val="600"/>
              </a:spcAft>
            </a:pPr>
            <a:r>
              <a:rPr lang="en-US" altLang="en-US" sz="2200" dirty="0">
                <a:cs typeface="MS PGothic" panose="020B0600070205080204" pitchFamily="34" charset="-128"/>
              </a:rPr>
              <a:t>Grade 6, Unit 3 Teacher Guide</a:t>
            </a:r>
            <a:endParaRPr lang="en-US" altLang="en-US" sz="2200" u="sng" dirty="0">
              <a:cs typeface="MS PGothic" panose="020B0600070205080204" pitchFamily="34" charset="-128"/>
            </a:endParaRPr>
          </a:p>
          <a:p>
            <a:pPr>
              <a:spcBef>
                <a:spcPts val="1200"/>
              </a:spcBef>
              <a:spcAft>
                <a:spcPts val="600"/>
              </a:spcAft>
            </a:pPr>
            <a:r>
              <a:rPr lang="en-US" altLang="en-US" dirty="0"/>
              <a:t>Resource: Critical Concepts and Fluencies of the Level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4">
            <a:extLst>
              <a:ext uri="{FF2B5EF4-FFF2-40B4-BE49-F238E27FC236}">
                <a16:creationId xmlns:a16="http://schemas.microsoft.com/office/drawing/2014/main" id="{3232A023-96C7-49A4-8317-12FFF04C10EB}"/>
              </a:ext>
            </a:extLst>
          </p:cNvPr>
          <p:cNvSpPr>
            <a:spLocks noGrp="1" noChangeArrowheads="1"/>
          </p:cNvSpPr>
          <p:nvPr>
            <p:ph type="title" idx="4294967295"/>
          </p:nvPr>
        </p:nvSpPr>
        <p:spPr bwMode="auto">
          <a:xfrm>
            <a:off x="512763" y="2133600"/>
            <a:ext cx="8116887"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83A13D4-BB3E-420C-84E0-87C7C7E4FBE1}"/>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50B22DAF-4D6F-4AC7-9BE9-C2A245796835}"/>
              </a:ext>
            </a:extLst>
          </p:cNvPr>
          <p:cNvSpPr>
            <a:spLocks noGrp="1"/>
          </p:cNvSpPr>
          <p:nvPr>
            <p:ph idx="1"/>
          </p:nvPr>
        </p:nvSpPr>
        <p:spPr>
          <a:xfrm>
            <a:off x="381000" y="1600200"/>
            <a:ext cx="83820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1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criteria are present.</a:t>
            </a:r>
          </a:p>
          <a:p>
            <a:pPr lvl="1">
              <a:defRPr/>
            </a:pPr>
            <a:endParaRPr lang="en-US" sz="2200" dirty="0"/>
          </a:p>
          <a:p>
            <a:pPr lvl="1">
              <a:defRPr/>
            </a:pPr>
            <a:endParaRPr lang="en-US" sz="2200" dirty="0"/>
          </a:p>
        </p:txBody>
      </p:sp>
      <p:pic>
        <p:nvPicPr>
          <p:cNvPr id="30723" name="Picture 3">
            <a:extLst>
              <a:ext uri="{FF2B5EF4-FFF2-40B4-BE49-F238E27FC236}">
                <a16:creationId xmlns:a16="http://schemas.microsoft.com/office/drawing/2014/main" id="{9E79E72B-D7F8-43E1-84A6-59EB96631B2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F9BFA8B-85DF-4DDA-A3C2-2675A68BD6C2}"/>
              </a:ext>
              <a:ext uri="{C183D7F6-B498-43B3-948B-1728B52AA6E4}">
                <adec:decorative xmlns:adec="http://schemas.microsoft.com/office/drawing/2017/decorative" val="1"/>
              </a:ext>
            </a:extLst>
          </p:cNvPr>
          <p:cNvCxnSpPr>
            <a:cxnSpLocks/>
          </p:cNvCxnSpPr>
          <p:nvPr/>
        </p:nvCxnSpPr>
        <p:spPr bwMode="auto">
          <a:xfrm>
            <a:off x="2422525" y="29718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C09D2566-D495-40A2-9BFD-8E000D47754A}"/>
              </a:ext>
              <a:ext uri="{C183D7F6-B498-43B3-948B-1728B52AA6E4}">
                <adec:decorative xmlns:adec="http://schemas.microsoft.com/office/drawing/2017/decorative" val="1"/>
              </a:ext>
            </a:extLst>
          </p:cNvPr>
          <p:cNvCxnSpPr>
            <a:cxnSpLocks/>
          </p:cNvCxnSpPr>
          <p:nvPr/>
        </p:nvCxnSpPr>
        <p:spPr bwMode="auto">
          <a:xfrm>
            <a:off x="2286000" y="3505200"/>
            <a:ext cx="609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6A99E211-FD8C-4874-947A-BEB5FC397070}"/>
              </a:ext>
              <a:ext uri="{C183D7F6-B498-43B3-948B-1728B52AA6E4}">
                <adec:decorative xmlns:adec="http://schemas.microsoft.com/office/drawing/2017/decorative" val="1"/>
              </a:ext>
            </a:extLst>
          </p:cNvPr>
          <p:cNvCxnSpPr>
            <a:cxnSpLocks/>
          </p:cNvCxnSpPr>
          <p:nvPr/>
        </p:nvCxnSpPr>
        <p:spPr bwMode="auto">
          <a:xfrm>
            <a:off x="2422525" y="40386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9">
            <a:extLst>
              <a:ext uri="{FF2B5EF4-FFF2-40B4-BE49-F238E27FC236}">
                <a16:creationId xmlns:a16="http://schemas.microsoft.com/office/drawing/2014/main" id="{52B39D5D-3318-4DEB-9922-589CFFC3D5EC}"/>
              </a:ext>
            </a:extLst>
          </p:cNvPr>
          <p:cNvSpPr>
            <a:spLocks noGrp="1" noChangeArrowheads="1"/>
          </p:cNvSpPr>
          <p:nvPr>
            <p:ph type="title"/>
          </p:nvPr>
        </p:nvSpPr>
        <p:spPr>
          <a:xfrm>
            <a:off x="1295400" y="304800"/>
            <a:ext cx="6324600" cy="914400"/>
          </a:xfrm>
        </p:spPr>
        <p:txBody>
          <a:bodyPr/>
          <a:lstStyle/>
          <a:p>
            <a:r>
              <a:rPr lang="en-US" altLang="en-US" dirty="0"/>
              <a:t>Let’s Hear From You! </a:t>
            </a:r>
          </a:p>
        </p:txBody>
      </p:sp>
      <p:sp>
        <p:nvSpPr>
          <p:cNvPr id="11" name="Content Placeholder 10">
            <a:extLst>
              <a:ext uri="{FF2B5EF4-FFF2-40B4-BE49-F238E27FC236}">
                <a16:creationId xmlns:a16="http://schemas.microsoft.com/office/drawing/2014/main" id="{2910865A-4524-46B8-B90B-BEE88EAEEAA2}"/>
              </a:ext>
            </a:extLst>
          </p:cNvPr>
          <p:cNvSpPr>
            <a:spLocks noGrp="1"/>
          </p:cNvSpPr>
          <p:nvPr>
            <p:ph idx="1"/>
          </p:nvPr>
        </p:nvSpPr>
        <p:spPr>
          <a:xfrm>
            <a:off x="457200" y="1676400"/>
            <a:ext cx="8305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I checked the same criteria as the example.</a:t>
            </a:r>
          </a:p>
          <a:p>
            <a:pPr marL="342900" lvl="1" indent="0">
              <a:spcBef>
                <a:spcPts val="1128"/>
              </a:spcBef>
              <a:spcAft>
                <a:spcPts val="600"/>
              </a:spcAft>
              <a:buNone/>
              <a:defRPr/>
            </a:pPr>
            <a:r>
              <a:rPr lang="en-US" sz="2200" dirty="0"/>
              <a:t>O  No, I checked one or more criteria differently than the example.</a:t>
            </a:r>
          </a:p>
          <a:p>
            <a:pPr marL="0" indent="0" algn="ctr">
              <a:spcBef>
                <a:spcPts val="1200"/>
              </a:spcBef>
              <a:spcAft>
                <a:spcPts val="600"/>
              </a:spcAft>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 name="Picture 3">
            <a:extLst>
              <a:ext uri="{FF2B5EF4-FFF2-40B4-BE49-F238E27FC236}">
                <a16:creationId xmlns:a16="http://schemas.microsoft.com/office/drawing/2014/main" id="{136248E7-44A9-6878-0BE6-5123023618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771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9">
            <a:extLst>
              <a:ext uri="{FF2B5EF4-FFF2-40B4-BE49-F238E27FC236}">
                <a16:creationId xmlns:a16="http://schemas.microsoft.com/office/drawing/2014/main" id="{5CC8A986-A52D-484F-A2FD-F1C20547F34E}"/>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D7B1E2D1-FFFD-4A91-B5AF-E441E590ED3A}"/>
              </a:ext>
            </a:extLst>
          </p:cNvPr>
          <p:cNvSpPr>
            <a:spLocks noGrp="1"/>
          </p:cNvSpPr>
          <p:nvPr>
            <p:ph idx="1"/>
          </p:nvPr>
        </p:nvSpPr>
        <p:spPr/>
        <p:txBody>
          <a:bodyPr/>
          <a:lstStyle/>
          <a:p>
            <a:pPr marL="20320" lvl="1" indent="0">
              <a:spcBef>
                <a:spcPts val="1200"/>
              </a:spcBef>
              <a:spcAft>
                <a:spcPts val="600"/>
              </a:spcAft>
              <a:buClr>
                <a:srgbClr val="C00000"/>
              </a:buClr>
              <a:buFont typeface="Wingdings" panose="05000000000000000000" pitchFamily="2" charset="2"/>
              <a:buNone/>
              <a:defRPr/>
            </a:pPr>
            <a:r>
              <a:rPr lang="en-US" altLang="en-US" sz="2200" dirty="0">
                <a:ea typeface="MS PGothic"/>
              </a:rPr>
              <a:t>Let’s take 5 minutes to review the Example Workbook that contains the substantiations for the EL support criteria. </a:t>
            </a:r>
          </a:p>
          <a:p>
            <a:pPr marL="20320" lvl="1" indent="0">
              <a:spcBef>
                <a:spcPts val="1200"/>
              </a:spcBef>
              <a:spcAft>
                <a:spcPts val="600"/>
              </a:spcAft>
              <a:buClr>
                <a:srgbClr val="C00000"/>
              </a:buClr>
              <a:buFont typeface="Wingdings" panose="05000000000000000000" pitchFamily="2" charset="2"/>
              <a:buNone/>
              <a:defRPr/>
            </a:pPr>
            <a:r>
              <a:rPr lang="en-US" altLang="en-US" sz="2200" dirty="0">
                <a:ea typeface="MS PGothic"/>
              </a:rPr>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None/>
              <a:defRPr/>
            </a:pPr>
            <a:r>
              <a:rPr lang="en-US" sz="2200" dirty="0">
                <a:ea typeface="MS PGothic"/>
              </a:rPr>
              <a:t>Then let’s hear from a couple of you about the evidence you found and noted in your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4819" name="Picture 2">
            <a:extLst>
              <a:ext uri="{FF2B5EF4-FFF2-40B4-BE49-F238E27FC236}">
                <a16:creationId xmlns:a16="http://schemas.microsoft.com/office/drawing/2014/main" id="{AF7F2B5A-B147-46AE-8534-676A288210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2">
            <a:extLst>
              <a:ext uri="{FF2B5EF4-FFF2-40B4-BE49-F238E27FC236}">
                <a16:creationId xmlns:a16="http://schemas.microsoft.com/office/drawing/2014/main" id="{3E308405-DFA8-4CC3-B8E4-47A05CE4F33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9">
            <a:extLst>
              <a:ext uri="{FF2B5EF4-FFF2-40B4-BE49-F238E27FC236}">
                <a16:creationId xmlns:a16="http://schemas.microsoft.com/office/drawing/2014/main" id="{53F47DFC-2861-4DAC-8E57-990AB6BB5A08}"/>
              </a:ext>
            </a:extLst>
          </p:cNvPr>
          <p:cNvSpPr>
            <a:spLocks noGrp="1" noChangeArrowheads="1"/>
          </p:cNvSpPr>
          <p:nvPr>
            <p:ph type="title"/>
          </p:nvPr>
        </p:nvSpPr>
        <p:spPr/>
        <p:txBody>
          <a:bodyPr/>
          <a:lstStyle/>
          <a:p>
            <a:r>
              <a:rPr lang="en-US" altLang="en-US" dirty="0"/>
              <a:t>Let’s Chat!</a:t>
            </a:r>
          </a:p>
        </p:txBody>
      </p:sp>
      <p:sp>
        <p:nvSpPr>
          <p:cNvPr id="38914" name="Content Placeholder 10">
            <a:extLst>
              <a:ext uri="{FF2B5EF4-FFF2-40B4-BE49-F238E27FC236}">
                <a16:creationId xmlns:a16="http://schemas.microsoft.com/office/drawing/2014/main" id="{6105DF18-7D07-490B-AB2B-D3BA3E83C3FC}"/>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defRPr/>
            </a:pPr>
            <a:r>
              <a:rPr lang="en-US" altLang="en-US" dirty="0"/>
              <a:t>In the group chat, type your answer to this question in a sentence or two:</a:t>
            </a:r>
          </a:p>
          <a:p>
            <a:pPr marL="850900" lvl="1" indent="-50482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understand better) about the need for a focus on critical mathematical concepts and skills for ELs?</a:t>
            </a:r>
          </a:p>
          <a:p>
            <a:pPr marL="850900" lvl="1" indent="-504825">
              <a:spcBef>
                <a:spcPts val="1200"/>
              </a:spcBef>
              <a:spcAft>
                <a:spcPts val="600"/>
              </a:spcAft>
              <a:buClr>
                <a:srgbClr val="C00000"/>
              </a:buClr>
              <a:buFont typeface="Wingdings" panose="05000000000000000000" pitchFamily="2" charset="2"/>
              <a:buChar char="Ø"/>
              <a:defRPr/>
            </a:pPr>
            <a:endParaRPr lang="en-US" altLang="en-US" sz="2200" i="1" dirty="0">
              <a:cs typeface="MS PGothic" panose="020B0600070205080204" pitchFamily="34" charset="-128"/>
            </a:endParaRPr>
          </a:p>
          <a:p>
            <a:pPr marL="850900" lvl="1" indent="-504825">
              <a:spcBef>
                <a:spcPts val="1200"/>
              </a:spcBef>
              <a:spcAft>
                <a:spcPts val="600"/>
              </a:spcAft>
              <a:buClr>
                <a:srgbClr val="C00000"/>
              </a:buClr>
              <a:buFont typeface="Wingdings" panose="05000000000000000000" pitchFamily="2" charset="2"/>
              <a:buChar char="Ø"/>
              <a:defRPr/>
            </a:pPr>
            <a:endParaRPr lang="en-US" altLang="en-US" sz="2200" i="1" dirty="0">
              <a:cs typeface="MS PGothic" panose="020B0600070205080204" pitchFamily="34" charset="-128"/>
            </a:endParaRPr>
          </a:p>
          <a:p>
            <a:pPr marL="346075" lvl="1" indent="0">
              <a:spcBef>
                <a:spcPts val="1200"/>
              </a:spcBef>
              <a:spcAft>
                <a:spcPts val="600"/>
              </a:spcAft>
              <a:buClr>
                <a:srgbClr val="C00000"/>
              </a:buClr>
              <a:buFont typeface="Wingdings" panose="05000000000000000000" pitchFamily="2" charset="2"/>
              <a:buNone/>
              <a:defRPr/>
            </a:pPr>
            <a:r>
              <a:rPr lang="en-US" altLang="en-US" sz="2400" dirty="0"/>
              <a:t>We’ll ask everyone to hit “enter” at the same time so…</a:t>
            </a:r>
            <a:endParaRPr lang="en-US" altLang="en-US" sz="2200" i="1"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b="1" dirty="0">
              <a:solidFill>
                <a:srgbClr val="C00000"/>
              </a:solidFill>
              <a:cs typeface="MS PGothic" panose="020B0600070205080204" pitchFamily="34" charset="-128"/>
            </a:endParaRPr>
          </a:p>
        </p:txBody>
      </p:sp>
      <p:pic>
        <p:nvPicPr>
          <p:cNvPr id="36867" name="Picture 2">
            <a:extLst>
              <a:ext uri="{FF2B5EF4-FFF2-40B4-BE49-F238E27FC236}">
                <a16:creationId xmlns:a16="http://schemas.microsoft.com/office/drawing/2014/main" id="{9100A143-E333-4ED4-B23B-C9962F24A2E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19100"/>
            <a:ext cx="1079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9">
            <a:extLst>
              <a:ext uri="{FF2B5EF4-FFF2-40B4-BE49-F238E27FC236}">
                <a16:creationId xmlns:a16="http://schemas.microsoft.com/office/drawing/2014/main" id="{43B597C6-0520-4EA8-A1B4-4AD8C8D8FDF2}"/>
              </a:ext>
            </a:extLst>
          </p:cNvPr>
          <p:cNvSpPr>
            <a:spLocks noGrp="1" noChangeArrowheads="1"/>
          </p:cNvSpPr>
          <p:nvPr>
            <p:ph type="title"/>
          </p:nvPr>
        </p:nvSpPr>
        <p:spPr>
          <a:xfrm>
            <a:off x="1295400" y="304800"/>
            <a:ext cx="7086600" cy="1295400"/>
          </a:xfrm>
        </p:spPr>
        <p:txBody>
          <a:bodyPr/>
          <a:lstStyle/>
          <a:p>
            <a:br>
              <a:rPr lang="en-US" altLang="en-US" dirty="0"/>
            </a:br>
            <a:r>
              <a:rPr lang="en-US" altLang="en-US">
                <a:ea typeface="MS PGothic"/>
              </a:rPr>
              <a:t>Next Steps</a:t>
            </a:r>
            <a:br>
              <a:rPr lang="en-US" altLang="en-US" dirty="0"/>
            </a:br>
            <a:endParaRPr lang="en-US" altLang="en-US"/>
          </a:p>
        </p:txBody>
      </p:sp>
      <p:sp>
        <p:nvSpPr>
          <p:cNvPr id="11" name="Content Placeholder 10">
            <a:extLst>
              <a:ext uri="{FF2B5EF4-FFF2-40B4-BE49-F238E27FC236}">
                <a16:creationId xmlns:a16="http://schemas.microsoft.com/office/drawing/2014/main" id="{17AA4633-8155-434F-B4F4-99FD8E36D841}"/>
              </a:ext>
            </a:extLst>
          </p:cNvPr>
          <p:cNvSpPr>
            <a:spLocks noGrp="1"/>
          </p:cNvSpPr>
          <p:nvPr>
            <p:ph idx="1"/>
          </p:nvPr>
        </p:nvSpPr>
        <p:spPr>
          <a:xfrm>
            <a:off x="609600" y="1600200"/>
            <a:ext cx="7924800" cy="4876800"/>
          </a:xfrm>
        </p:spPr>
        <p:txBody>
          <a:bodyPr/>
          <a:lstStyle/>
          <a:p>
            <a:pPr marL="242888" indent="-227013">
              <a:spcBef>
                <a:spcPts val="1200"/>
              </a:spcBef>
              <a:spcAft>
                <a:spcPts val="600"/>
              </a:spcAft>
              <a:defRPr/>
            </a:pPr>
            <a:r>
              <a:rPr lang="en-US" altLang="en-US" dirty="0"/>
              <a:t>We will focus on </a:t>
            </a:r>
            <a:r>
              <a:rPr lang="en-US" altLang="en-US" b="1" dirty="0"/>
              <a:t>Dimension 2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 from Illustrative Mathematics for its inclusion of logical mathematical progressions and connections.</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a:extLst>
              <a:ext uri="{FF2B5EF4-FFF2-40B4-BE49-F238E27FC236}">
                <a16:creationId xmlns:a16="http://schemas.microsoft.com/office/drawing/2014/main" id="{4397ABB1-C4EF-4A40-BCA2-4EF040D27EB0}"/>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71CBAA5B-92D2-1847-9EFF-5DD080ADDC74}"/>
              </a:ext>
            </a:extLst>
          </p:cNvPr>
          <p:cNvSpPr>
            <a:spLocks noGrp="1" noChangeArrowheads="1"/>
          </p:cNvSpPr>
          <p:nvPr>
            <p:ph type="title"/>
          </p:nvPr>
        </p:nvSpPr>
        <p:spPr>
          <a:xfrm>
            <a:off x="1295400" y="304800"/>
            <a:ext cx="7086600" cy="914400"/>
          </a:xfrm>
        </p:spPr>
        <p:txBody>
          <a:bodyPr/>
          <a:lstStyle/>
          <a:p>
            <a:r>
              <a:rPr lang="en-US" alt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2">
            <a:extLst>
              <a:ext uri="{FF2B5EF4-FFF2-40B4-BE49-F238E27FC236}">
                <a16:creationId xmlns:a16="http://schemas.microsoft.com/office/drawing/2014/main" id="{223E7ACE-4B36-4CE3-8B8C-C776BF12F287}"/>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1BA35DCE-16B8-4C31-8BED-A69019BC8C77}"/>
              </a:ext>
            </a:extLst>
          </p:cNvPr>
          <p:cNvSpPr>
            <a:spLocks noGrp="1" noChangeArrowheads="1"/>
          </p:cNvSpPr>
          <p:nvPr>
            <p:ph type="body" idx="1"/>
          </p:nvPr>
        </p:nvSpPr>
        <p:spPr>
          <a:xfrm>
            <a:off x="442913" y="1819275"/>
            <a:ext cx="7924800" cy="3886200"/>
          </a:xfrm>
        </p:spPr>
        <p:txBody>
          <a:bodyPr/>
          <a:lstStyle/>
          <a:p>
            <a:pPr marL="0" indent="0">
              <a:spcBef>
                <a:spcPts val="1200"/>
              </a:spcBef>
              <a:spcAft>
                <a:spcPts val="600"/>
              </a:spcAft>
              <a:buFont typeface="Wingdings" panose="05000000000000000000" pitchFamily="2" charset="2"/>
              <a:buNone/>
              <a:defRPr/>
            </a:pPr>
            <a:r>
              <a:rPr lang="en-US" altLang="en-US" dirty="0"/>
              <a:t>Share your answer to this question: </a:t>
            </a:r>
          </a:p>
          <a:p>
            <a:pPr marL="752475" lvl="1" indent="-4064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On a scale of 1 to 5, how much do you know about providing English learners (ELs) with access to critical mathematical concepts and skills? </a:t>
            </a:r>
          </a:p>
          <a:p>
            <a:pPr marL="1376363" lvl="2" indent="-450850">
              <a:buSzPct val="128000"/>
              <a:buFont typeface="Courier New" panose="02070309020205020404" pitchFamily="49" charset="0"/>
              <a:buChar char="o"/>
              <a:defRPr/>
            </a:pPr>
            <a:r>
              <a:rPr lang="en-US" sz="2400" dirty="0"/>
              <a:t>1 (not much)</a:t>
            </a:r>
          </a:p>
          <a:p>
            <a:pPr marL="1376363" lvl="2" indent="-450850">
              <a:buSzPct val="128000"/>
              <a:buFont typeface="Courier New" panose="02070309020205020404" pitchFamily="49" charset="0"/>
              <a:buChar char="o"/>
              <a:defRPr/>
            </a:pPr>
            <a:r>
              <a:rPr lang="en-US" sz="2400" dirty="0"/>
              <a:t>2</a:t>
            </a:r>
          </a:p>
          <a:p>
            <a:pPr marL="1376363" lvl="2" indent="-450850">
              <a:buSzPct val="128000"/>
              <a:buFont typeface="Courier New" panose="02070309020205020404" pitchFamily="49" charset="0"/>
              <a:buChar char="o"/>
              <a:defRPr/>
            </a:pPr>
            <a:r>
              <a:rPr lang="en-US" sz="2400" dirty="0"/>
              <a:t>3</a:t>
            </a:r>
          </a:p>
          <a:p>
            <a:pPr marL="1376363" lvl="2" indent="-450850">
              <a:buSzPct val="128000"/>
              <a:buFont typeface="Courier New" panose="02070309020205020404" pitchFamily="49" charset="0"/>
              <a:buChar char="o"/>
              <a:defRPr/>
            </a:pPr>
            <a:r>
              <a:rPr lang="en-US" sz="2400" dirty="0"/>
              <a:t>4</a:t>
            </a:r>
          </a:p>
          <a:p>
            <a:pPr marL="1376363" lvl="2" indent="-450850">
              <a:buSzPct val="128000"/>
              <a:buFont typeface="Courier New" panose="02070309020205020404" pitchFamily="49" charset="0"/>
              <a:buChar char="o"/>
              <a:defRPr/>
            </a:pPr>
            <a:r>
              <a:rPr lang="en-US" sz="2400" dirty="0"/>
              <a:t>5 (a great deal)</a:t>
            </a:r>
          </a:p>
          <a:p>
            <a:pPr marL="752475" lvl="1" indent="0">
              <a:spcBef>
                <a:spcPts val="0"/>
              </a:spcBef>
              <a:spcAft>
                <a:spcPts val="0"/>
              </a:spcAft>
              <a:buClr>
                <a:srgbClr val="C00000"/>
              </a:buClr>
              <a:buFont typeface="Wingdings" panose="05000000000000000000" pitchFamily="2" charset="2"/>
              <a:buNone/>
              <a:defRPr/>
            </a:pPr>
            <a:endParaRPr lang="en-US" altLang="en-US" sz="2200" dirty="0">
              <a:cs typeface="MS PGothic" panose="020B0600070205080204" pitchFamily="34" charset="-128"/>
            </a:endParaRPr>
          </a:p>
          <a:p>
            <a:pPr marL="0" indent="0">
              <a:buFont typeface="Wingdings" panose="05000000000000000000" pitchFamily="2" charset="2"/>
              <a:buNone/>
              <a:defRPr/>
            </a:pPr>
            <a:endParaRPr lang="en-US" altLang="en-US" dirty="0"/>
          </a:p>
          <a:p>
            <a:pPr>
              <a:defRPr/>
            </a:pPr>
            <a:endParaRPr lang="en-US" altLang="en-US" dirty="0"/>
          </a:p>
        </p:txBody>
      </p:sp>
      <p:pic>
        <p:nvPicPr>
          <p:cNvPr id="8" name="Picture 3">
            <a:extLst>
              <a:ext uri="{FF2B5EF4-FFF2-40B4-BE49-F238E27FC236}">
                <a16:creationId xmlns:a16="http://schemas.microsoft.com/office/drawing/2014/main" id="{469E040F-829B-DD20-7C04-DFA65B3136B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9">
            <a:extLst>
              <a:ext uri="{FF2B5EF4-FFF2-40B4-BE49-F238E27FC236}">
                <a16:creationId xmlns:a16="http://schemas.microsoft.com/office/drawing/2014/main" id="{C76D36F1-0F5F-4BB4-AE76-97057ACC67CE}"/>
              </a:ext>
            </a:extLst>
          </p:cNvPr>
          <p:cNvSpPr>
            <a:spLocks noGrp="1" noChangeArrowheads="1"/>
          </p:cNvSpPr>
          <p:nvPr>
            <p:ph type="title"/>
          </p:nvPr>
        </p:nvSpPr>
        <p:spPr/>
        <p:txBody>
          <a:bodyPr/>
          <a:lstStyle/>
          <a:p>
            <a:r>
              <a:rPr lang="en-US" altLang="en-US"/>
              <a:t>Agenda</a:t>
            </a:r>
          </a:p>
        </p:txBody>
      </p:sp>
      <p:sp>
        <p:nvSpPr>
          <p:cNvPr id="10242" name="Content Placeholder 10">
            <a:extLst>
              <a:ext uri="{FF2B5EF4-FFF2-40B4-BE49-F238E27FC236}">
                <a16:creationId xmlns:a16="http://schemas.microsoft.com/office/drawing/2014/main" id="{416B44B7-1A82-4521-AAFF-47907F6C5311}"/>
              </a:ext>
            </a:extLst>
          </p:cNvPr>
          <p:cNvSpPr>
            <a:spLocks noGrp="1" noChangeArrowheads="1"/>
          </p:cNvSpPr>
          <p:nvPr>
            <p:ph idx="1"/>
          </p:nvPr>
        </p:nvSpPr>
        <p:spPr/>
        <p:txBody>
          <a:bodyPr/>
          <a:lstStyle/>
          <a:p>
            <a:pPr>
              <a:spcBef>
                <a:spcPts val="1200"/>
              </a:spcBef>
              <a:spcAft>
                <a:spcPts val="600"/>
              </a:spcAft>
            </a:pPr>
            <a:r>
              <a:rPr lang="en-US" altLang="en-US" dirty="0"/>
              <a:t>Review of Dimension 1 content criteria</a:t>
            </a:r>
          </a:p>
          <a:p>
            <a:pPr>
              <a:spcBef>
                <a:spcPts val="1200"/>
              </a:spcBef>
              <a:spcAft>
                <a:spcPts val="600"/>
              </a:spcAft>
            </a:pPr>
            <a:r>
              <a:rPr lang="en-US" altLang="en-US" dirty="0"/>
              <a:t>Introduction to the English learner (EL) support criteria for Dimension 1</a:t>
            </a:r>
          </a:p>
          <a:p>
            <a:pPr>
              <a:spcBef>
                <a:spcPts val="1200"/>
              </a:spcBef>
              <a:spcAft>
                <a:spcPts val="600"/>
              </a:spcAft>
            </a:pPr>
            <a:r>
              <a:rPr lang="en-US" altLang="en-US" dirty="0"/>
              <a:t>Breakout work session with your team</a:t>
            </a:r>
          </a:p>
          <a:p>
            <a:pPr>
              <a:spcBef>
                <a:spcPts val="1200"/>
              </a:spcBef>
              <a:spcAft>
                <a:spcPts val="600"/>
              </a:spcAft>
            </a:pPr>
            <a:r>
              <a:rPr lang="en-US" altLang="en-US" dirty="0"/>
              <a:t>Review of substantiations and rating in the Example Workbook </a:t>
            </a:r>
          </a:p>
          <a:p>
            <a:pPr>
              <a:spcBef>
                <a:spcPts val="1200"/>
              </a:spcBef>
              <a:spcAft>
                <a:spcPts val="600"/>
              </a:spcAft>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205C846D-BC72-514B-950B-42069EB764FB}"/>
              </a:ext>
            </a:extLst>
          </p:cNvPr>
          <p:cNvSpPr>
            <a:spLocks noGrp="1" noChangeArrowheads="1"/>
          </p:cNvSpPr>
          <p:nvPr>
            <p:ph type="title"/>
          </p:nvPr>
        </p:nvSpPr>
        <p:spPr>
          <a:xfrm>
            <a:off x="1295400" y="304800"/>
            <a:ext cx="7086600" cy="914400"/>
          </a:xfrm>
        </p:spPr>
        <p:txBody>
          <a:bodyPr/>
          <a:lstStyle/>
          <a:p>
            <a:r>
              <a:rPr lang="en-US" altLang="en-US" dirty="0"/>
              <a:t>Meeting Norms and Expectations</a:t>
            </a:r>
          </a:p>
        </p:txBody>
      </p:sp>
      <p:sp>
        <p:nvSpPr>
          <p:cNvPr id="15362" name="Content Placeholder 3">
            <a:extLst>
              <a:ext uri="{FF2B5EF4-FFF2-40B4-BE49-F238E27FC236}">
                <a16:creationId xmlns:a16="http://schemas.microsoft.com/office/drawing/2014/main" id="{558BA5DC-6564-3E4E-A879-6FFE62FECB3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DD567411-4164-48A5-90FA-91B59D401B32}"/>
              </a:ext>
            </a:extLst>
          </p:cNvPr>
          <p:cNvSpPr>
            <a:spLocks noGrp="1" noChangeArrowheads="1"/>
          </p:cNvSpPr>
          <p:nvPr>
            <p:ph type="title"/>
          </p:nvPr>
        </p:nvSpPr>
        <p:spPr/>
        <p:txBody>
          <a:bodyPr/>
          <a:lstStyle/>
          <a:p>
            <a:r>
              <a:rPr lang="en-US" altLang="en-US" dirty="0"/>
              <a:t>Review of Part 1 for Dimension 1</a:t>
            </a:r>
          </a:p>
        </p:txBody>
      </p:sp>
      <p:sp>
        <p:nvSpPr>
          <p:cNvPr id="3" name="Content Placeholder 2">
            <a:extLst>
              <a:ext uri="{FF2B5EF4-FFF2-40B4-BE49-F238E27FC236}">
                <a16:creationId xmlns:a16="http://schemas.microsoft.com/office/drawing/2014/main" id="{87C7497D-5CBC-44D2-948B-574E2E307CBF}"/>
              </a:ext>
            </a:extLst>
          </p:cNvPr>
          <p:cNvSpPr>
            <a:spLocks noGrp="1" noChangeArrowheads="1"/>
          </p:cNvSpPr>
          <p:nvPr>
            <p:ph idx="1"/>
          </p:nvPr>
        </p:nvSpPr>
        <p:spPr>
          <a:xfrm>
            <a:off x="609600" y="1600200"/>
            <a:ext cx="7772400" cy="4648200"/>
          </a:xfrm>
        </p:spPr>
        <p:txBody>
          <a:bodyPr/>
          <a:lstStyle/>
          <a:p>
            <a:pPr>
              <a:spcBef>
                <a:spcPts val="1200"/>
              </a:spcBef>
              <a:spcAft>
                <a:spcPts val="600"/>
              </a:spcAft>
            </a:pPr>
            <a:r>
              <a:rPr lang="en-US" altLang="en-US" dirty="0"/>
              <a:t>The content criteria for Dimension 1 emphasize: </a:t>
            </a:r>
          </a:p>
          <a:p>
            <a:pPr lvl="1">
              <a:spcBef>
                <a:spcPts val="1200"/>
              </a:spcBef>
              <a:spcAft>
                <a:spcPts val="1800"/>
              </a:spcAft>
              <a:buFont typeface="Arial" panose="020B0604020202020204" pitchFamily="34" charset="0"/>
              <a:buChar char="•"/>
            </a:pPr>
            <a:r>
              <a:rPr lang="en-US" altLang="en-US" sz="2200" dirty="0">
                <a:cs typeface="MS PGothic" panose="020B0600070205080204" pitchFamily="34" charset="-128"/>
              </a:rPr>
              <a:t>Concentrating on the most critical concepts of the level;</a:t>
            </a:r>
          </a:p>
          <a:p>
            <a:pPr lvl="1">
              <a:spcBef>
                <a:spcPts val="1200"/>
              </a:spcBef>
              <a:spcAft>
                <a:spcPts val="1800"/>
              </a:spcAft>
              <a:buFont typeface="Arial" panose="020B0604020202020204" pitchFamily="34" charset="0"/>
              <a:buChar char="•"/>
            </a:pPr>
            <a:r>
              <a:rPr lang="en-US" altLang="en-US" sz="2200" dirty="0">
                <a:cs typeface="MS PGothic" panose="020B0600070205080204" pitchFamily="34" charset="-128"/>
              </a:rPr>
              <a:t>Using supporting concepts to enhance the focus; and</a:t>
            </a:r>
          </a:p>
          <a:p>
            <a:pPr lvl="1">
              <a:spcBef>
                <a:spcPts val="1200"/>
              </a:spcBef>
              <a:spcAft>
                <a:spcPts val="3000"/>
              </a:spcAft>
              <a:buFont typeface="Arial" panose="020B0604020202020204" pitchFamily="34" charset="0"/>
              <a:buChar char="•"/>
            </a:pPr>
            <a:r>
              <a:rPr lang="en-US" altLang="en-US" sz="2200" dirty="0">
                <a:cs typeface="MS PGothic" panose="020B0600070205080204" pitchFamily="34" charset="-128"/>
              </a:rPr>
              <a:t>Attaining procedural skills and fluencies of the level.</a:t>
            </a:r>
          </a:p>
          <a:p>
            <a:pPr>
              <a:spcBef>
                <a:spcPts val="1200"/>
              </a:spcBef>
              <a:spcAft>
                <a:spcPts val="3000"/>
              </a:spcAft>
            </a:pPr>
            <a:r>
              <a:rPr lang="en-US" altLang="en-US" dirty="0"/>
              <a:t>No content criteria are asterisked (*) indicating EL supports.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a:extLst>
              <a:ext uri="{FF2B5EF4-FFF2-40B4-BE49-F238E27FC236}">
                <a16:creationId xmlns:a16="http://schemas.microsoft.com/office/drawing/2014/main" id="{44B69360-FF69-4E50-916A-9DB777E14CB1}"/>
              </a:ext>
            </a:extLst>
          </p:cNvPr>
          <p:cNvSpPr>
            <a:spLocks noGrp="1" noChangeArrowheads="1"/>
          </p:cNvSpPr>
          <p:nvPr>
            <p:ph type="title"/>
          </p:nvPr>
        </p:nvSpPr>
        <p:spPr/>
        <p:txBody>
          <a:bodyPr/>
          <a:lstStyle/>
          <a:p>
            <a:r>
              <a:rPr lang="en-US" altLang="en-US"/>
              <a:t>Illustrative Mathematics</a:t>
            </a:r>
          </a:p>
        </p:txBody>
      </p:sp>
      <p:pic>
        <p:nvPicPr>
          <p:cNvPr id="3" name="Picture 2" descr="Course Guide Cover">
            <a:extLst>
              <a:ext uri="{FF2B5EF4-FFF2-40B4-BE49-F238E27FC236}">
                <a16:creationId xmlns:a16="http://schemas.microsoft.com/office/drawing/2014/main" id="{6EC961A1-DF5E-4F90-B128-FEC1071F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2388"/>
            <a:ext cx="4267200" cy="4926012"/>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Teacher Guide Cover">
            <a:extLst>
              <a:ext uri="{FF2B5EF4-FFF2-40B4-BE49-F238E27FC236}">
                <a16:creationId xmlns:a16="http://schemas.microsoft.com/office/drawing/2014/main" id="{C67DC11C-657C-4186-890D-C2C090EA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27150"/>
            <a:ext cx="3733800" cy="492125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3D51895C-FF7B-448D-B24A-45F28F044154}"/>
              </a:ext>
            </a:extLst>
          </p:cNvPr>
          <p:cNvSpPr>
            <a:spLocks noGrp="1" noChangeArrowheads="1"/>
          </p:cNvSpPr>
          <p:nvPr>
            <p:ph type="title"/>
          </p:nvPr>
        </p:nvSpPr>
        <p:spPr>
          <a:xfrm>
            <a:off x="1295400" y="304800"/>
            <a:ext cx="7239000" cy="914400"/>
          </a:xfrm>
        </p:spPr>
        <p:txBody>
          <a:bodyPr/>
          <a:lstStyle/>
          <a:p>
            <a:r>
              <a:rPr lang="en-US" altLang="en-US" dirty="0"/>
              <a:t>Dimension 1: Critical Concepts and Skills</a:t>
            </a:r>
          </a:p>
        </p:txBody>
      </p:sp>
      <p:sp>
        <p:nvSpPr>
          <p:cNvPr id="7" name="TextBox 6">
            <a:extLst>
              <a:ext uri="{FF2B5EF4-FFF2-40B4-BE49-F238E27FC236}">
                <a16:creationId xmlns:a16="http://schemas.microsoft.com/office/drawing/2014/main" id="{7CDF730B-0483-BF46-9AF8-6E0FF83F56CA}"/>
              </a:ext>
            </a:extLst>
          </p:cNvPr>
          <p:cNvSpPr txBox="1"/>
          <p:nvPr/>
        </p:nvSpPr>
        <p:spPr>
          <a:xfrm>
            <a:off x="381000" y="1550578"/>
            <a:ext cx="3505200" cy="4832092"/>
          </a:xfrm>
          <a:prstGeom prst="rect">
            <a:avLst/>
          </a:prstGeom>
          <a:noFill/>
        </p:spPr>
        <p:txBody>
          <a:bodyPr wrap="square" rtlCol="0">
            <a:spAutoFit/>
          </a:bodyPr>
          <a:lstStyle/>
          <a:p>
            <a:pPr marL="342900" indent="-342900">
              <a:buFont typeface="Arial" panose="020B0604020202020204" pitchFamily="34" charset="0"/>
              <a:buChar char="•"/>
            </a:pPr>
            <a:r>
              <a:rPr lang="en-US" b="0" dirty="0">
                <a:latin typeface="+mn-lt"/>
              </a:rPr>
              <a:t>Four EL support criteria</a:t>
            </a:r>
          </a:p>
          <a:p>
            <a:pPr marL="342900" indent="-342900">
              <a:buFont typeface="Arial" panose="020B0604020202020204" pitchFamily="34" charset="0"/>
              <a:buChar char="•"/>
            </a:pPr>
            <a:endParaRPr lang="en-US" b="0" dirty="0">
              <a:latin typeface="+mn-lt"/>
            </a:endParaRPr>
          </a:p>
          <a:p>
            <a:pPr marL="342900" indent="-342900">
              <a:buFont typeface="Arial" panose="020B0604020202020204" pitchFamily="34" charset="0"/>
              <a:buChar char="•"/>
            </a:pPr>
            <a:endParaRPr lang="en-US" b="0" dirty="0">
              <a:latin typeface="+mn-lt"/>
            </a:endParaRPr>
          </a:p>
          <a:p>
            <a:pPr marL="342900" indent="-342900">
              <a:buFont typeface="Arial" panose="020B0604020202020204" pitchFamily="34" charset="0"/>
              <a:buChar char="•"/>
            </a:pPr>
            <a:r>
              <a:rPr lang="en-US" b="0" dirty="0">
                <a:latin typeface="+mn-lt"/>
              </a:rPr>
              <a:t>Space for substantiation of evidence</a:t>
            </a: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pPr marL="342900" indent="-342900">
              <a:buFont typeface="Arial" panose="020B0604020202020204" pitchFamily="34" charset="0"/>
              <a:buChar char="•"/>
            </a:pPr>
            <a:r>
              <a:rPr lang="en-US" b="0" dirty="0">
                <a:latin typeface="+mn-lt"/>
              </a:rPr>
              <a:t>Rating scale</a:t>
            </a:r>
          </a:p>
          <a:p>
            <a:endParaRPr lang="en-US" b="0" dirty="0">
              <a:latin typeface="+mn-lt"/>
            </a:endParaRPr>
          </a:p>
          <a:p>
            <a:endParaRPr lang="en-US" b="0" dirty="0">
              <a:latin typeface="+mn-lt"/>
            </a:endParaRPr>
          </a:p>
          <a:p>
            <a:pPr marL="342900" indent="-342900">
              <a:buFont typeface="Arial" panose="020B0604020202020204" pitchFamily="34" charset="0"/>
              <a:buChar char="•"/>
            </a:pPr>
            <a:r>
              <a:rPr lang="en-US" b="0" dirty="0">
                <a:latin typeface="+mn-lt"/>
              </a:rPr>
              <a:t>Summary Comments</a:t>
            </a:r>
          </a:p>
        </p:txBody>
      </p:sp>
      <p:pic>
        <p:nvPicPr>
          <p:cNvPr id="6" name="Picture 5" descr="Sample page">
            <a:extLst>
              <a:ext uri="{FF2B5EF4-FFF2-40B4-BE49-F238E27FC236}">
                <a16:creationId xmlns:a16="http://schemas.microsoft.com/office/drawing/2014/main" id="{46B49906-6B5B-4255-BDB9-D2B6FFC51532}"/>
              </a:ext>
            </a:extLst>
          </p:cNvPr>
          <p:cNvPicPr>
            <a:picLocks noChangeAspect="1"/>
          </p:cNvPicPr>
          <p:nvPr/>
        </p:nvPicPr>
        <p:blipFill>
          <a:blip r:embed="rId3"/>
          <a:stretch>
            <a:fillRect/>
          </a:stretch>
        </p:blipFill>
        <p:spPr>
          <a:xfrm>
            <a:off x="4267199" y="1324272"/>
            <a:ext cx="4867141" cy="5106509"/>
          </a:xfrm>
          <a:prstGeom prst="rect">
            <a:avLst/>
          </a:prstGeom>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20696</TotalTime>
  <Pages>39</Pages>
  <Words>3843</Words>
  <Application>Microsoft Macintosh PowerPoint</Application>
  <PresentationFormat>Overhead</PresentationFormat>
  <Paragraphs>318</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Courier New</vt:lpstr>
      <vt:lpstr>Segoe UI</vt:lpstr>
      <vt:lpstr>Times</vt:lpstr>
      <vt:lpstr>Times New Roman</vt:lpstr>
      <vt:lpstr>Trebuchet MS</vt:lpstr>
      <vt:lpstr>Wingdings</vt:lpstr>
      <vt:lpstr>SAMPLE</vt:lpstr>
      <vt:lpstr>1_SAMPLE</vt:lpstr>
      <vt:lpstr>Critical Mathematical Concepts  and Skills (Part 2)</vt:lpstr>
      <vt:lpstr>  Welcome back!</vt:lpstr>
      <vt:lpstr>Disclaimer</vt:lpstr>
      <vt:lpstr>Let’s Hear From You!</vt:lpstr>
      <vt:lpstr>Agenda</vt:lpstr>
      <vt:lpstr>Meeting Norms and Expectations</vt:lpstr>
      <vt:lpstr>Review of Part 1 for Dimension 1</vt:lpstr>
      <vt:lpstr>Illustrative Mathematics</vt:lpstr>
      <vt:lpstr>Dimension 1: Critical Concepts and Skills</vt:lpstr>
      <vt:lpstr>Dimension 1: EL Support Criteria</vt:lpstr>
      <vt:lpstr>Rating for EL Supports </vt:lpstr>
      <vt:lpstr>Breakout Time: 45 minutes</vt:lpstr>
      <vt:lpstr>Breakout Materials</vt:lpstr>
      <vt:lpstr>Welcome Back!</vt:lpstr>
      <vt:lpstr>Let’s Hear From You!</vt:lpstr>
      <vt:lpstr>Let’s Hear From You! </vt:lpstr>
      <vt:lpstr>Let’s Discuss!</vt:lpstr>
      <vt:lpstr>Let’s Chat!</vt:lpstr>
      <vt:lpstr> Next Steps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Mathematical Concepts  and Skills (Part 2)</dc:title>
  <dc:subject/>
  <dc:creator>Susan Pimentel</dc:creator>
  <cp:keywords/>
  <dc:description/>
  <cp:lastModifiedBy>Nicole Bravo</cp:lastModifiedBy>
  <cp:revision>796</cp:revision>
  <cp:lastPrinted>2022-04-04T19:59:39Z</cp:lastPrinted>
  <dcterms:created xsi:type="dcterms:W3CDTF">2008-12-30T23:46:17Z</dcterms:created>
  <dcterms:modified xsi:type="dcterms:W3CDTF">2022-07-26T22:24:27Z</dcterms:modified>
  <cp:category/>
</cp:coreProperties>
</file>