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0" r:id="rId1"/>
    <p:sldMasterId id="2147485536" r:id="rId2"/>
  </p:sldMasterIdLst>
  <p:notesMasterIdLst>
    <p:notesMasterId r:id="rId38"/>
  </p:notesMasterIdLst>
  <p:handoutMasterIdLst>
    <p:handoutMasterId r:id="rId39"/>
  </p:handoutMasterIdLst>
  <p:sldIdLst>
    <p:sldId id="605" r:id="rId3"/>
    <p:sldId id="669" r:id="rId4"/>
    <p:sldId id="668" r:id="rId5"/>
    <p:sldId id="494" r:id="rId6"/>
    <p:sldId id="495" r:id="rId7"/>
    <p:sldId id="670" r:id="rId8"/>
    <p:sldId id="496" r:id="rId9"/>
    <p:sldId id="488" r:id="rId10"/>
    <p:sldId id="512" r:id="rId11"/>
    <p:sldId id="487" r:id="rId12"/>
    <p:sldId id="493" r:id="rId13"/>
    <p:sldId id="517" r:id="rId14"/>
    <p:sldId id="594" r:id="rId15"/>
    <p:sldId id="500" r:id="rId16"/>
    <p:sldId id="501" r:id="rId17"/>
    <p:sldId id="508" r:id="rId18"/>
    <p:sldId id="510" r:id="rId19"/>
    <p:sldId id="520" r:id="rId20"/>
    <p:sldId id="509" r:id="rId21"/>
    <p:sldId id="591" r:id="rId22"/>
    <p:sldId id="604" r:id="rId23"/>
    <p:sldId id="607" r:id="rId24"/>
    <p:sldId id="603" r:id="rId25"/>
    <p:sldId id="593" r:id="rId26"/>
    <p:sldId id="572" r:id="rId27"/>
    <p:sldId id="576" r:id="rId28"/>
    <p:sldId id="573" r:id="rId29"/>
    <p:sldId id="574" r:id="rId30"/>
    <p:sldId id="595" r:id="rId31"/>
    <p:sldId id="608" r:id="rId32"/>
    <p:sldId id="609" r:id="rId33"/>
    <p:sldId id="610" r:id="rId34"/>
    <p:sldId id="521" r:id="rId35"/>
    <p:sldId id="522" r:id="rId36"/>
    <p:sldId id="570" r:id="rId37"/>
  </p:sldIdLst>
  <p:sldSz cx="9144000" cy="6858000" type="overhead"/>
  <p:notesSz cx="6997700" cy="9282113"/>
  <p:defaultTextStyle>
    <a:defPPr>
      <a:defRPr lang="en-US"/>
    </a:defPPr>
    <a:lvl1pPr algn="l" rtl="0" eaLnBrk="0" fontAlgn="base" hangingPunct="0">
      <a:spcBef>
        <a:spcPct val="0"/>
      </a:spcBef>
      <a:spcAft>
        <a:spcPct val="0"/>
      </a:spcAft>
      <a:defRPr sz="2200" b="1"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200" b="1"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200" b="1"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200" b="1"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200" b="1"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200" b="1"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200" b="1"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200" b="1"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200" b="1"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672">
          <p15:clr>
            <a:srgbClr val="A4A3A4"/>
          </p15:clr>
        </p15:guide>
        <p15:guide id="2" orient="horz" pos="1872">
          <p15:clr>
            <a:srgbClr val="A4A3A4"/>
          </p15:clr>
        </p15:guide>
        <p15:guide id="3" pos="624">
          <p15:clr>
            <a:srgbClr val="A4A3A4"/>
          </p15:clr>
        </p15:guide>
        <p15:guide id="4" pos="5568">
          <p15:clr>
            <a:srgbClr val="A4A3A4"/>
          </p15:clr>
        </p15:guide>
        <p15:guide id="5" pos="864">
          <p15:clr>
            <a:srgbClr val="A4A3A4"/>
          </p15:clr>
        </p15:guide>
      </p15:sldGuideLst>
    </p:ext>
    <p:ext uri="{2D200454-40CA-4A62-9FC3-DE9A4176ACB9}">
      <p15:notesGuideLst xmlns:p15="http://schemas.microsoft.com/office/powerpoint/2012/main">
        <p15:guide id="1" orient="horz" pos="2923">
          <p15:clr>
            <a:srgbClr val="A4A3A4"/>
          </p15:clr>
        </p15:guide>
        <p15:guide id="2" pos="2204">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BAE916C-3461-571D-028D-49A54500049B}" name="EMK" initials="E" userId="EMK" providerId="None"/>
  <p188:author id="{EC8AEC8E-716D-840B-8FE1-496A5BB3274B}" name="Nicole Bravo" initials="NB" userId="S::nicole.bravo@newventurefund.org::2f1cd653-a797-4885-8006-739dcf5b6e6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Emily Kenton" initials="EK" lastIdx="65" clrIdx="6"/>
  <p:cmAuthor id="1" name="Farren Liben" initials="" lastIdx="12" clrIdx="0"/>
  <p:cmAuthor id="8" name="Nicole Bravo" initials="NB" lastIdx="1" clrIdx="7"/>
  <p:cmAuthor id="2" name="Melanie Alkire" initials="" lastIdx="14" clrIdx="1"/>
  <p:cmAuthor id="9" name="Mimi Alkire" initials="" lastIdx="2" clrIdx="8"/>
  <p:cmAuthor id="3" name="Sue Pimentel" initials="" lastIdx="14" clrIdx="2"/>
  <p:cmAuthor id="10" name="EMK" initials="E" lastIdx="37" clrIdx="9"/>
  <p:cmAuthor id="4" name="Unknown User1" initials="Unknown User1" lastIdx="1" clrIdx="3"/>
  <p:cmAuthor id="11" name="Sue Pimentel" initials="MOU" lastIdx="2" clrIdx="10"/>
  <p:cmAuthor id="5" name="Unknown User2" initials="Unknown User2" lastIdx="6" clrIdx="4"/>
  <p:cmAuthor id="12" name="Melanie Alkire" initials="MA" lastIdx="3" clrIdx="11"/>
  <p:cmAuthor id="6" name="Unknown User3" initials="Unknown User3" lastIdx="14"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59" autoAdjust="0"/>
    <p:restoredTop sz="86371" autoAdjust="0"/>
  </p:normalViewPr>
  <p:slideViewPr>
    <p:cSldViewPr>
      <p:cViewPr varScale="1">
        <p:scale>
          <a:sx n="89" d="100"/>
          <a:sy n="89" d="100"/>
        </p:scale>
        <p:origin x="1280" y="160"/>
      </p:cViewPr>
      <p:guideLst>
        <p:guide orient="horz" pos="672"/>
        <p:guide orient="horz" pos="1872"/>
        <p:guide pos="624"/>
        <p:guide pos="5568"/>
        <p:guide pos="864"/>
      </p:guideLst>
    </p:cSldViewPr>
  </p:slideViewPr>
  <p:outlineViewPr>
    <p:cViewPr>
      <p:scale>
        <a:sx n="33" d="100"/>
        <a:sy n="33" d="100"/>
      </p:scale>
      <p:origin x="0" y="-3864"/>
    </p:cViewPr>
  </p:outlineViewPr>
  <p:notesTextViewPr>
    <p:cViewPr>
      <p:scale>
        <a:sx n="100" d="100"/>
        <a:sy n="100" d="100"/>
      </p:scale>
      <p:origin x="0" y="0"/>
    </p:cViewPr>
  </p:notesTextViewPr>
  <p:sorterViewPr>
    <p:cViewPr>
      <p:scale>
        <a:sx n="1" d="1"/>
        <a:sy n="1" d="1"/>
      </p:scale>
      <p:origin x="0" y="0"/>
    </p:cViewPr>
  </p:sorterViewPr>
  <p:notesViewPr>
    <p:cSldViewPr>
      <p:cViewPr>
        <p:scale>
          <a:sx n="100" d="100"/>
          <a:sy n="100" d="100"/>
        </p:scale>
        <p:origin x="296" y="224"/>
      </p:cViewPr>
      <p:guideLst>
        <p:guide orient="horz" pos="2923"/>
        <p:guide pos="22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commentAuthors" Target="commentAuthors.xml"/><Relationship Id="rId45" Type="http://schemas.microsoft.com/office/2018/10/relationships/authors" Targe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D0324721-A117-4C6D-96AB-6E2EA3341878}"/>
              </a:ext>
            </a:extLst>
          </p:cNvPr>
          <p:cNvSpPr>
            <a:spLocks noChangeArrowheads="1"/>
          </p:cNvSpPr>
          <p:nvPr/>
        </p:nvSpPr>
        <p:spPr bwMode="auto">
          <a:xfrm>
            <a:off x="3146425" y="8842375"/>
            <a:ext cx="703263" cy="257175"/>
          </a:xfrm>
          <a:prstGeom prst="rect">
            <a:avLst/>
          </a:prstGeom>
          <a:noFill/>
          <a:ln>
            <a:noFill/>
          </a:ln>
        </p:spPr>
        <p:txBody>
          <a:bodyPr wrap="none" lIns="90438" tIns="45219" rIns="90438" bIns="45219">
            <a:spAutoFit/>
          </a:bodyPr>
          <a:lstStyle>
            <a:lvl1pPr defTabSz="892175">
              <a:defRPr sz="2200" b="1">
                <a:solidFill>
                  <a:schemeClr val="tx1"/>
                </a:solidFill>
                <a:latin typeface="Times New Roman" panose="02020603050405020304" pitchFamily="18" charset="0"/>
                <a:ea typeface="MS PGothic" panose="020B0600070205080204" pitchFamily="34" charset="-128"/>
              </a:defRPr>
            </a:lvl1pPr>
            <a:lvl2pPr marL="742950" indent="-285750" defTabSz="892175">
              <a:defRPr sz="2200" b="1">
                <a:solidFill>
                  <a:schemeClr val="tx1"/>
                </a:solidFill>
                <a:latin typeface="Times New Roman" panose="02020603050405020304" pitchFamily="18" charset="0"/>
                <a:ea typeface="MS PGothic" panose="020B0600070205080204" pitchFamily="34" charset="-128"/>
              </a:defRPr>
            </a:lvl2pPr>
            <a:lvl3pPr marL="1143000" indent="-228600" defTabSz="892175">
              <a:defRPr sz="2200" b="1">
                <a:solidFill>
                  <a:schemeClr val="tx1"/>
                </a:solidFill>
                <a:latin typeface="Times New Roman" panose="02020603050405020304" pitchFamily="18" charset="0"/>
                <a:ea typeface="MS PGothic" panose="020B0600070205080204" pitchFamily="34" charset="-128"/>
              </a:defRPr>
            </a:lvl3pPr>
            <a:lvl4pPr marL="1600200" indent="-228600" defTabSz="892175">
              <a:defRPr sz="2200" b="1">
                <a:solidFill>
                  <a:schemeClr val="tx1"/>
                </a:solidFill>
                <a:latin typeface="Times New Roman" panose="02020603050405020304" pitchFamily="18" charset="0"/>
                <a:ea typeface="MS PGothic" panose="020B0600070205080204" pitchFamily="34" charset="-128"/>
              </a:defRPr>
            </a:lvl4pPr>
            <a:lvl5pPr marL="2057400" indent="-228600" defTabSz="892175">
              <a:defRPr sz="2200" b="1">
                <a:solidFill>
                  <a:schemeClr val="tx1"/>
                </a:solidFill>
                <a:latin typeface="Times New Roman" panose="02020603050405020304" pitchFamily="18" charset="0"/>
                <a:ea typeface="MS PGothic" panose="020B0600070205080204" pitchFamily="34" charset="-128"/>
              </a:defRPr>
            </a:lvl5pPr>
            <a:lvl6pPr marL="25146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algn="ctr">
              <a:lnSpc>
                <a:spcPct val="90000"/>
              </a:lnSpc>
              <a:defRPr/>
            </a:pPr>
            <a:r>
              <a:rPr lang="en-US" altLang="en-US" sz="1200" b="0"/>
              <a:t>Page </a:t>
            </a:r>
            <a:fld id="{9DAA0EC5-AE05-4218-BE9E-DFE3C1507B14}" type="slidenum">
              <a:rPr lang="en-US" altLang="en-US" sz="1200" b="0" smtClean="0"/>
              <a:pPr algn="ctr">
                <a:lnSpc>
                  <a:spcPct val="90000"/>
                </a:lnSpc>
                <a:defRPr/>
              </a:pPr>
              <a:t>‹#›</a:t>
            </a:fld>
            <a:endParaRPr lang="en-US" altLang="en-US" sz="1200" b="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9ECEDE36-5496-4E7A-B177-FDD5C8922531}"/>
              </a:ext>
            </a:extLst>
          </p:cNvPr>
          <p:cNvSpPr>
            <a:spLocks noGrp="1" noChangeArrowheads="1"/>
          </p:cNvSpPr>
          <p:nvPr>
            <p:ph type="body" sz="quarter" idx="3"/>
          </p:nvPr>
        </p:nvSpPr>
        <p:spPr bwMode="auto">
          <a:xfrm>
            <a:off x="933450" y="4408488"/>
            <a:ext cx="5130800" cy="4176712"/>
          </a:xfrm>
          <a:prstGeom prst="rect">
            <a:avLst/>
          </a:prstGeom>
          <a:noFill/>
          <a:ln w="12700">
            <a:noFill/>
            <a:miter lim="800000"/>
            <a:headEnd/>
            <a:tailEnd/>
          </a:ln>
          <a:effectLst/>
        </p:spPr>
        <p:txBody>
          <a:bodyPr vert="horz" wrap="square" lIns="95282" tIns="46833" rIns="95282" bIns="46833" numCol="1" anchor="t" anchorCtr="0" compatLnSpc="1">
            <a:prstTxWarp prst="textNoShape">
              <a:avLst/>
            </a:prstTxWarp>
          </a:bodyPr>
          <a:lstStyle/>
          <a:p>
            <a:pPr lvl="0"/>
            <a:r>
              <a:rPr lang="en-US" noProof="0" dirty="0"/>
              <a:t>Body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123" name="Rectangle 3">
            <a:extLst>
              <a:ext uri="{FF2B5EF4-FFF2-40B4-BE49-F238E27FC236}">
                <a16:creationId xmlns:a16="http://schemas.microsoft.com/office/drawing/2014/main" id="{E909BD2E-D253-4251-9CE6-79FBB96D52DB}"/>
              </a:ext>
            </a:extLst>
          </p:cNvPr>
          <p:cNvSpPr>
            <a:spLocks noChangeArrowheads="1"/>
          </p:cNvSpPr>
          <p:nvPr/>
        </p:nvSpPr>
        <p:spPr bwMode="auto">
          <a:xfrm>
            <a:off x="3151188" y="8842375"/>
            <a:ext cx="693737" cy="254000"/>
          </a:xfrm>
          <a:prstGeom prst="rect">
            <a:avLst/>
          </a:prstGeom>
          <a:noFill/>
          <a:ln>
            <a:noFill/>
          </a:ln>
        </p:spPr>
        <p:txBody>
          <a:bodyPr wrap="none" lIns="90438" tIns="45219" rIns="90438" bIns="45219">
            <a:spAutoFit/>
          </a:bodyPr>
          <a:lstStyle>
            <a:lvl1pPr defTabSz="892175">
              <a:defRPr sz="2200" b="1">
                <a:solidFill>
                  <a:schemeClr val="tx1"/>
                </a:solidFill>
                <a:latin typeface="Times New Roman" panose="02020603050405020304" pitchFamily="18" charset="0"/>
                <a:ea typeface="MS PGothic" panose="020B0600070205080204" pitchFamily="34" charset="-128"/>
              </a:defRPr>
            </a:lvl1pPr>
            <a:lvl2pPr marL="742950" indent="-285750" defTabSz="892175">
              <a:defRPr sz="2200" b="1">
                <a:solidFill>
                  <a:schemeClr val="tx1"/>
                </a:solidFill>
                <a:latin typeface="Times New Roman" panose="02020603050405020304" pitchFamily="18" charset="0"/>
                <a:ea typeface="MS PGothic" panose="020B0600070205080204" pitchFamily="34" charset="-128"/>
              </a:defRPr>
            </a:lvl2pPr>
            <a:lvl3pPr marL="1143000" indent="-228600" defTabSz="892175">
              <a:defRPr sz="2200" b="1">
                <a:solidFill>
                  <a:schemeClr val="tx1"/>
                </a:solidFill>
                <a:latin typeface="Times New Roman" panose="02020603050405020304" pitchFamily="18" charset="0"/>
                <a:ea typeface="MS PGothic" panose="020B0600070205080204" pitchFamily="34" charset="-128"/>
              </a:defRPr>
            </a:lvl3pPr>
            <a:lvl4pPr marL="1600200" indent="-228600" defTabSz="892175">
              <a:defRPr sz="2200" b="1">
                <a:solidFill>
                  <a:schemeClr val="tx1"/>
                </a:solidFill>
                <a:latin typeface="Times New Roman" panose="02020603050405020304" pitchFamily="18" charset="0"/>
                <a:ea typeface="MS PGothic" panose="020B0600070205080204" pitchFamily="34" charset="-128"/>
              </a:defRPr>
            </a:lvl4pPr>
            <a:lvl5pPr marL="2057400" indent="-228600" defTabSz="892175">
              <a:defRPr sz="2200" b="1">
                <a:solidFill>
                  <a:schemeClr val="tx1"/>
                </a:solidFill>
                <a:latin typeface="Times New Roman" panose="02020603050405020304" pitchFamily="18" charset="0"/>
                <a:ea typeface="MS PGothic" panose="020B0600070205080204" pitchFamily="34" charset="-128"/>
              </a:defRPr>
            </a:lvl5pPr>
            <a:lvl6pPr marL="25146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algn="ctr">
              <a:lnSpc>
                <a:spcPct val="90000"/>
              </a:lnSpc>
              <a:defRPr/>
            </a:pPr>
            <a:r>
              <a:rPr lang="en-US" altLang="en-US" sz="1200" b="0"/>
              <a:t>Page </a:t>
            </a:r>
            <a:fld id="{5041AC69-C250-4A27-836E-F14200405E13}" type="slidenum">
              <a:rPr lang="en-US" altLang="en-US" sz="1200" b="0" smtClean="0"/>
              <a:pPr algn="ctr">
                <a:lnSpc>
                  <a:spcPct val="90000"/>
                </a:lnSpc>
                <a:defRPr/>
              </a:pPr>
              <a:t>‹#›</a:t>
            </a:fld>
            <a:endParaRPr lang="en-US" altLang="en-US" sz="1200" b="0"/>
          </a:p>
        </p:txBody>
      </p:sp>
      <p:sp>
        <p:nvSpPr>
          <p:cNvPr id="4100" name="Rectangle 4">
            <a:extLst>
              <a:ext uri="{FF2B5EF4-FFF2-40B4-BE49-F238E27FC236}">
                <a16:creationId xmlns:a16="http://schemas.microsoft.com/office/drawing/2014/main" id="{BB276BCA-A02F-4741-B0C1-9F8AD12F3FE0}"/>
              </a:ext>
            </a:extLst>
          </p:cNvPr>
          <p:cNvSpPr>
            <a:spLocks noGrp="1" noRot="1" noChangeAspect="1" noChangeArrowheads="1" noTextEdit="1"/>
          </p:cNvSpPr>
          <p:nvPr>
            <p:ph type="sldImg" idx="2"/>
          </p:nvPr>
        </p:nvSpPr>
        <p:spPr bwMode="auto">
          <a:xfrm>
            <a:off x="1182688" y="700088"/>
            <a:ext cx="4632325" cy="3473450"/>
          </a:xfrm>
          <a:prstGeom prst="rect">
            <a:avLst/>
          </a:prstGeom>
          <a:noFill/>
          <a:ln w="12700">
            <a:solidFill>
              <a:schemeClr val="tx1"/>
            </a:solidFill>
            <a:miter lim="800000"/>
            <a:headEnd/>
            <a:tailEnd/>
          </a:ln>
          <a:extLst>
            <a:ext uri="{909E8E84-426E-40dd-AFC4-6F175D3DCCD1}">
              <a14:hiddenFill xmlns="" xmlns:a14="http://schemas.microsoft.com/office/drawing/2010/main">
                <a:solidFill>
                  <a:srgbClr val="FFFFFF"/>
                </a:solidFill>
              </a14:hiddenFill>
            </a:ext>
          </a:extLst>
        </p:spPr>
      </p:sp>
    </p:spTree>
    <p:extLst>
      <p:ext uri="{BB962C8B-B14F-4D97-AF65-F5344CB8AC3E}">
        <p14:creationId xmlns:p14="http://schemas.microsoft.com/office/powerpoint/2010/main" val="402594708"/>
      </p:ext>
    </p:extLst>
  </p:cSld>
  <p:clrMap bg1="lt1" tx1="dk1" bg2="lt2" tx2="dk2" accent1="accent1" accent2="accent2" accent3="accent3" accent4="accent4" accent5="accent5" accent6="accent6" hlink="hlink" folHlink="folHlink"/>
  <p:notesStyle>
    <a:lvl1pPr algn="l" defTabSz="923925" rtl="0" eaLnBrk="0" fontAlgn="base" hangingPunct="0">
      <a:lnSpc>
        <a:spcPct val="90000"/>
      </a:lnSpc>
      <a:spcBef>
        <a:spcPct val="40000"/>
      </a:spcBef>
      <a:spcAft>
        <a:spcPct val="0"/>
      </a:spcAft>
      <a:defRPr sz="1200" kern="1200">
        <a:solidFill>
          <a:schemeClr val="tx1"/>
        </a:solidFill>
        <a:latin typeface="Times New Roman" pitchFamily="-109" charset="0"/>
        <a:ea typeface="MS PGothic" panose="020B0600070205080204" pitchFamily="34" charset="-128"/>
        <a:cs typeface="MS PGothic" charset="0"/>
      </a:defRPr>
    </a:lvl1pPr>
    <a:lvl2pPr marL="461963" algn="l" defTabSz="923925" rtl="0" eaLnBrk="0" fontAlgn="base" hangingPunct="0">
      <a:lnSpc>
        <a:spcPct val="90000"/>
      </a:lnSpc>
      <a:spcBef>
        <a:spcPct val="40000"/>
      </a:spcBef>
      <a:spcAft>
        <a:spcPct val="0"/>
      </a:spcAft>
      <a:defRPr sz="1200" kern="1200">
        <a:solidFill>
          <a:schemeClr val="tx1"/>
        </a:solidFill>
        <a:latin typeface="Times New Roman" pitchFamily="-109" charset="0"/>
        <a:ea typeface="MS PGothic" panose="020B0600070205080204" pitchFamily="34" charset="-128"/>
        <a:cs typeface="MS PGothic" charset="0"/>
      </a:defRPr>
    </a:lvl2pPr>
    <a:lvl3pPr marL="923925" algn="l" defTabSz="923925" rtl="0" eaLnBrk="0" fontAlgn="base" hangingPunct="0">
      <a:lnSpc>
        <a:spcPct val="90000"/>
      </a:lnSpc>
      <a:spcBef>
        <a:spcPct val="40000"/>
      </a:spcBef>
      <a:spcAft>
        <a:spcPct val="0"/>
      </a:spcAft>
      <a:defRPr sz="1200" kern="1200">
        <a:solidFill>
          <a:schemeClr val="tx1"/>
        </a:solidFill>
        <a:latin typeface="Times New Roman" pitchFamily="-109" charset="0"/>
        <a:ea typeface="MS PGothic" panose="020B0600070205080204" pitchFamily="34" charset="-128"/>
        <a:cs typeface="MS PGothic" charset="0"/>
      </a:defRPr>
    </a:lvl3pPr>
    <a:lvl4pPr marL="1385888" algn="l" defTabSz="923925" rtl="0" eaLnBrk="0" fontAlgn="base" hangingPunct="0">
      <a:lnSpc>
        <a:spcPct val="90000"/>
      </a:lnSpc>
      <a:spcBef>
        <a:spcPct val="40000"/>
      </a:spcBef>
      <a:spcAft>
        <a:spcPct val="0"/>
      </a:spcAft>
      <a:defRPr sz="1200" kern="1200">
        <a:solidFill>
          <a:schemeClr val="tx1"/>
        </a:solidFill>
        <a:latin typeface="Times New Roman" pitchFamily="-109" charset="0"/>
        <a:ea typeface="MS PGothic" panose="020B0600070205080204" pitchFamily="34" charset="-128"/>
        <a:cs typeface="MS PGothic" charset="0"/>
      </a:defRPr>
    </a:lvl4pPr>
    <a:lvl5pPr marL="1847850" algn="l" defTabSz="923925" rtl="0" eaLnBrk="0" fontAlgn="base" hangingPunct="0">
      <a:lnSpc>
        <a:spcPct val="90000"/>
      </a:lnSpc>
      <a:spcBef>
        <a:spcPct val="40000"/>
      </a:spcBef>
      <a:spcAft>
        <a:spcPct val="0"/>
      </a:spcAft>
      <a:defRPr sz="1200" kern="1200">
        <a:solidFill>
          <a:schemeClr val="tx1"/>
        </a:solidFill>
        <a:latin typeface="Times New Roman" pitchFamily="-109" charset="0"/>
        <a:ea typeface="MS PGothic" panose="020B0600070205080204"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a:extLst>
              <a:ext uri="{FF2B5EF4-FFF2-40B4-BE49-F238E27FC236}">
                <a16:creationId xmlns:a16="http://schemas.microsoft.com/office/drawing/2014/main" id="{9818B628-06E4-49F9-968C-71AB5D2FD293}"/>
              </a:ext>
            </a:extLst>
          </p:cNvPr>
          <p:cNvSpPr>
            <a:spLocks noGrp="1" noRot="1" noChangeAspect="1" noChangeArrowheads="1" noTextEdit="1"/>
          </p:cNvSpPr>
          <p:nvPr>
            <p:ph type="sldImg"/>
          </p:nvPr>
        </p:nvSpPr>
        <p:spPr>
          <a:ln/>
        </p:spPr>
      </p:sp>
      <p:sp>
        <p:nvSpPr>
          <p:cNvPr id="7170" name="Rectangle 3">
            <a:extLst>
              <a:ext uri="{FF2B5EF4-FFF2-40B4-BE49-F238E27FC236}">
                <a16:creationId xmlns:a16="http://schemas.microsoft.com/office/drawing/2014/main" id="{A2F1FD5F-7CFE-44CC-AAC3-242F9D4EEE4D}"/>
              </a:ext>
            </a:extLst>
          </p:cNvPr>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dirty="0">
              <a:solidFill>
                <a:srgbClr val="0000FF"/>
              </a:solidFill>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a:extLst>
              <a:ext uri="{FF2B5EF4-FFF2-40B4-BE49-F238E27FC236}">
                <a16:creationId xmlns:a16="http://schemas.microsoft.com/office/drawing/2014/main" id="{A0B927C8-89B0-4FCC-820D-EEF8A693287D}"/>
              </a:ext>
            </a:extLst>
          </p:cNvPr>
          <p:cNvSpPr>
            <a:spLocks noGrp="1" noRot="1" noChangeAspect="1" noChangeArrowheads="1" noTextEdit="1"/>
          </p:cNvSpPr>
          <p:nvPr>
            <p:ph type="sldImg"/>
          </p:nvPr>
        </p:nvSpPr>
        <p:spPr>
          <a:xfrm>
            <a:off x="1136650" y="830263"/>
            <a:ext cx="4632325" cy="3473450"/>
          </a:xfrm>
          <a:ln/>
        </p:spPr>
      </p:sp>
      <p:sp>
        <p:nvSpPr>
          <p:cNvPr id="13314" name="Notes Placeholder 2">
            <a:extLst>
              <a:ext uri="{FF2B5EF4-FFF2-40B4-BE49-F238E27FC236}">
                <a16:creationId xmlns:a16="http://schemas.microsoft.com/office/drawing/2014/main" id="{CA3977EB-CAB6-4E80-BFA5-A9AB337C178B}"/>
              </a:ext>
            </a:extLst>
          </p:cNvPr>
          <p:cNvSpPr>
            <a:spLocks noGrp="1"/>
          </p:cNvSpPr>
          <p:nvPr>
            <p:ph type="body" idx="1"/>
          </p:nvPr>
        </p:nvSpPr>
        <p:spPr>
          <a:ln w="9525"/>
        </p:spPr>
        <p:txBody>
          <a:bodyPr/>
          <a:lstStyle/>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Big idea: </a:t>
            </a:r>
            <a:r>
              <a:rPr lang="en-US" altLang="en-US" sz="1100" dirty="0">
                <a:latin typeface="Times New Roman" panose="02020603050405020304" pitchFamily="18" charset="0"/>
                <a:cs typeface="Times New Roman" panose="02020603050405020304" pitchFamily="18" charset="0"/>
              </a:rPr>
              <a:t>Introduce the Critical Mathematical Concepts that Progress Across the Levels resource.</a:t>
            </a:r>
            <a:endParaRPr lang="en-US" altLang="en-US" sz="1100" b="1" dirty="0">
              <a:latin typeface="Times New Roman" panose="02020603050405020304" pitchFamily="18" charset="0"/>
              <a:cs typeface="Times New Roman" panose="02020603050405020304" pitchFamily="18" charset="0"/>
            </a:endParaRPr>
          </a:p>
          <a:p>
            <a:pPr>
              <a:lnSpc>
                <a:spcPct val="100000"/>
              </a:lnSpc>
              <a:spcBef>
                <a:spcPts val="0"/>
              </a:spcBef>
              <a:defRPr/>
            </a:pPr>
            <a:endParaRPr lang="en-US" altLang="en-US" sz="1100" dirty="0">
              <a:latin typeface="Times New Roman" panose="02020603050405020304" pitchFamily="18" charset="0"/>
              <a:cs typeface="Times New Roman" panose="02020603050405020304" pitchFamily="18" charset="0"/>
            </a:endParaRPr>
          </a:p>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Facilitator talking points: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We’ve added a resource as Appendix B of your Participant Workbook: Critical Mathematical Concepts that Progress Across the Levels.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The resource shows the important progressions in the CCR Standards for Adult Education under their four domains: Number Concepts; Algebraic Thinking; Geometry and Measurement; and Data, Statistics, and Probability. It will help you track the progress of the critical concepts of these domains as they grow across the levels.</a:t>
            </a:r>
          </a:p>
          <a:p>
            <a:pPr marL="171450" indent="-171450">
              <a:lnSpc>
                <a:spcPct val="100000"/>
              </a:lnSpc>
              <a:spcBef>
                <a:spcPts val="0"/>
              </a:spcBef>
              <a:buFont typeface="Arial" panose="020B0604020202020204" pitchFamily="34" charset="0"/>
              <a:buChar char="•"/>
              <a:defRPr/>
            </a:pPr>
            <a:r>
              <a:rPr lang="en-US" sz="1100" dirty="0">
                <a:latin typeface="Times New Roman"/>
                <a:ea typeface="MS PGothic"/>
                <a:cs typeface="Times New Roman"/>
              </a:rPr>
              <a:t>There are two major, but overlapping, progressions in the “Number” progressions. One is for base-10 numbers (whole and decimal), and one is for fractions (including rational and real number operations as well as ratio and rate).</a:t>
            </a:r>
          </a:p>
          <a:p>
            <a:pPr marL="171450" indent="-171450">
              <a:lnSpc>
                <a:spcPct val="100000"/>
              </a:lnSpc>
              <a:spcBef>
                <a:spcPts val="0"/>
              </a:spcBef>
              <a:buFont typeface="Arial" panose="020B0604020202020204" pitchFamily="34" charset="0"/>
              <a:buChar char="•"/>
              <a:defRPr/>
            </a:pPr>
            <a:r>
              <a:rPr lang="en-US" sz="1100" dirty="0">
                <a:latin typeface="Times New Roman"/>
                <a:ea typeface="MS PGothic"/>
                <a:cs typeface="Times New Roman"/>
              </a:rPr>
              <a:t>In Algebraic Thinking, we have expressions, equations, and functions.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In Geometry and Measurement, we have analyzing geometric figures and measurements.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Finally, we have Data, Statistics, and Probability progressions, starting with organizing and counting and ending with summarizing and interpreting data.</a:t>
            </a:r>
          </a:p>
          <a:p>
            <a:pPr marL="171450" indent="-171450">
              <a:lnSpc>
                <a:spcPct val="100000"/>
              </a:lnSpc>
              <a:spcBef>
                <a:spcPts val="0"/>
              </a:spcBef>
              <a:buFont typeface="Arial" panose="020B0604020202020204" pitchFamily="34" charset="0"/>
              <a:buChar char="•"/>
              <a:defRPr/>
            </a:pPr>
            <a:endParaRPr lang="en-US" altLang="en-US" sz="1100" dirty="0">
              <a:latin typeface="Times New Roman" panose="02020603050405020304" pitchFamily="18" charset="0"/>
              <a:cs typeface="Times New Roman" panose="02020603050405020304" pitchFamily="18" charset="0"/>
            </a:endParaRPr>
          </a:p>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Facilitator notes: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Make sure participants have the document in front of them as they look at this slide.</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The titles in bold are the domains. Use the talking points, and quickly explain each domain’s critical progressions.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a:extLst>
              <a:ext uri="{FF2B5EF4-FFF2-40B4-BE49-F238E27FC236}">
                <a16:creationId xmlns:a16="http://schemas.microsoft.com/office/drawing/2014/main" id="{BEAD98B6-3D58-4F0C-AAF3-FA1CB978E3CA}"/>
              </a:ext>
            </a:extLst>
          </p:cNvPr>
          <p:cNvSpPr>
            <a:spLocks noGrp="1" noRot="1" noChangeAspect="1" noChangeArrowheads="1" noTextEdit="1"/>
          </p:cNvSpPr>
          <p:nvPr>
            <p:ph type="sldImg"/>
          </p:nvPr>
        </p:nvSpPr>
        <p:spPr>
          <a:xfrm>
            <a:off x="1136650" y="830263"/>
            <a:ext cx="4632325" cy="3473450"/>
          </a:xfrm>
          <a:ln/>
        </p:spPr>
      </p:sp>
      <p:sp>
        <p:nvSpPr>
          <p:cNvPr id="13314" name="Notes Placeholder 2">
            <a:extLst>
              <a:ext uri="{FF2B5EF4-FFF2-40B4-BE49-F238E27FC236}">
                <a16:creationId xmlns:a16="http://schemas.microsoft.com/office/drawing/2014/main" id="{13484D32-1231-43AE-9726-4CCBF620A8CE}"/>
              </a:ext>
            </a:extLst>
          </p:cNvPr>
          <p:cNvSpPr>
            <a:spLocks noGrp="1"/>
          </p:cNvSpPr>
          <p:nvPr>
            <p:ph type="body" idx="1"/>
          </p:nvPr>
        </p:nvSpPr>
        <p:spPr>
          <a:ln w="9525"/>
        </p:spPr>
        <p:txBody>
          <a:bodyPr/>
          <a:lstStyle/>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Big idea: </a:t>
            </a:r>
            <a:r>
              <a:rPr lang="en-US" altLang="en-US" sz="1100" dirty="0">
                <a:latin typeface="Times New Roman" panose="02020603050405020304" pitchFamily="18" charset="0"/>
                <a:cs typeface="Times New Roman" panose="02020603050405020304" pitchFamily="18" charset="0"/>
              </a:rPr>
              <a:t>Show an overview of the Curriculum Review Protocol (from the Participant Workbook) for Dimension 2.</a:t>
            </a:r>
            <a:endParaRPr lang="en-US" altLang="en-US" sz="1100" b="1" dirty="0">
              <a:latin typeface="Times New Roman" panose="02020603050405020304" pitchFamily="18" charset="0"/>
              <a:cs typeface="Times New Roman" panose="02020603050405020304" pitchFamily="18" charset="0"/>
            </a:endParaRPr>
          </a:p>
          <a:p>
            <a:pPr>
              <a:lnSpc>
                <a:spcPct val="100000"/>
              </a:lnSpc>
              <a:spcBef>
                <a:spcPts val="0"/>
              </a:spcBef>
              <a:defRPr/>
            </a:pPr>
            <a:endParaRPr lang="en-US" altLang="en-US" sz="1100" dirty="0">
              <a:latin typeface="Times New Roman" panose="02020603050405020304" pitchFamily="18" charset="0"/>
              <a:cs typeface="Times New Roman" panose="02020603050405020304" pitchFamily="18" charset="0"/>
            </a:endParaRPr>
          </a:p>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Facilitator talking points:</a:t>
            </a:r>
          </a:p>
          <a:p>
            <a:pPr marL="171450" indent="-171450">
              <a:lnSpc>
                <a:spcPct val="100000"/>
              </a:lnSpc>
              <a:spcBef>
                <a:spcPts val="0"/>
              </a:spcBef>
              <a:buFont typeface="Arial" panose="020B0604020202020204" pitchFamily="34" charset="0"/>
              <a:buChar char="•"/>
              <a:defRPr/>
            </a:pPr>
            <a:r>
              <a:rPr lang="en-US" altLang="en-US" sz="1100" dirty="0">
                <a:latin typeface="Times New Roman"/>
                <a:ea typeface="MS PGothic"/>
                <a:cs typeface="Times New Roman"/>
              </a:rPr>
              <a:t>Here you see the workbook pages for all of Dimension 2. This dimension is focused on attending to the logical mathematical progressions of concepts and the important connections between them.</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Each content criterion is followed by a set of guiding questions. These are designed to help you understand what the criterion means and also to guide your search for evidence in the curriculum.</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Notice that one of the criteria (#2) has an asterisk, indicating that it is also a key support for ELs.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Both the content and EL support criteria are followed by a rating scale. </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For this first part of the session, we will concentrate on the content criteria for Dimension 2. Let’s take a closer look.</a:t>
            </a:r>
          </a:p>
          <a:p>
            <a:pPr marL="171450" indent="-171450">
              <a:lnSpc>
                <a:spcPct val="100000"/>
              </a:lnSpc>
              <a:spcBef>
                <a:spcPts val="0"/>
              </a:spcBef>
              <a:buFont typeface="Arial" panose="020B0604020202020204" pitchFamily="34" charset="0"/>
              <a:buChar char="•"/>
              <a:defRPr/>
            </a:pPr>
            <a:endParaRPr lang="en-US" altLang="en-US" sz="1100" dirty="0">
              <a:latin typeface="Times New Roman" panose="02020603050405020304" pitchFamily="18" charset="0"/>
              <a:cs typeface="Times New Roman" panose="02020603050405020304" pitchFamily="18" charset="0"/>
            </a:endParaRPr>
          </a:p>
          <a:p>
            <a:pPr>
              <a:lnSpc>
                <a:spcPct val="100000"/>
              </a:lnSpc>
              <a:spcBef>
                <a:spcPts val="0"/>
              </a:spcBef>
              <a:buFont typeface="Arial" panose="020B0604020202020204" pitchFamily="34" charset="0"/>
              <a:buNone/>
              <a:defRPr/>
            </a:pPr>
            <a:endParaRPr lang="en-US" altLang="en-US" sz="1100" b="1" dirty="0">
              <a:latin typeface="Times New Roman" panose="02020603050405020304" pitchFamily="18" charset="0"/>
              <a:cs typeface="Times New Roman" panose="02020603050405020304" pitchFamily="18" charset="0"/>
            </a:endParaRPr>
          </a:p>
          <a:p>
            <a:pPr>
              <a:lnSpc>
                <a:spcPct val="100000"/>
              </a:lnSpc>
              <a:spcBef>
                <a:spcPts val="0"/>
              </a:spcBef>
              <a:buFont typeface="Arial" panose="020B0604020202020204" pitchFamily="34" charset="0"/>
              <a:buNone/>
              <a:defRPr/>
            </a:pPr>
            <a:r>
              <a:rPr lang="en-US" altLang="en-US" sz="1100" b="1" dirty="0">
                <a:latin typeface="Times New Roman" panose="02020603050405020304" pitchFamily="18" charset="0"/>
                <a:cs typeface="Times New Roman" panose="02020603050405020304" pitchFamily="18" charset="0"/>
              </a:rPr>
              <a:t>Facilitator notes: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Make sure everyone has found Dimension 2 in their Participant Workbooks.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Start with the first talking point and then point out the content criteria on the left side of the slide.</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Then read the second and third talking points to emphasize the guiding questions and asterisk.</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Then draw attention to the EL Support section of the workbook as you read the last two talking points.</a:t>
            </a:r>
          </a:p>
          <a:p>
            <a:pPr marL="171450" indent="-171450">
              <a:lnSpc>
                <a:spcPct val="100000"/>
              </a:lnSpc>
              <a:spcBef>
                <a:spcPts val="0"/>
              </a:spcBef>
              <a:buFont typeface="Arial" panose="020B0604020202020204" pitchFamily="34" charset="0"/>
              <a:buChar char="•"/>
              <a:defRPr/>
            </a:pPr>
            <a:r>
              <a:rPr lang="en-US" altLang="en-US" sz="1100" dirty="0">
                <a:latin typeface="Times New Roman"/>
                <a:ea typeface="MS PGothic"/>
                <a:cs typeface="Times New Roman"/>
              </a:rPr>
              <a:t>In the next few slides, we will take a closer look at the content criteria.</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B4B164F7-1EF7-46E0-BDC1-9A37B8710756}"/>
              </a:ext>
            </a:extLst>
          </p:cNvPr>
          <p:cNvSpPr>
            <a:spLocks noGrp="1" noRot="1" noChangeAspect="1" noChangeArrowheads="1" noTextEdit="1"/>
          </p:cNvSpPr>
          <p:nvPr>
            <p:ph type="sldImg"/>
          </p:nvPr>
        </p:nvSpPr>
        <p:spPr>
          <a:ln/>
        </p:spPr>
      </p:sp>
      <p:sp>
        <p:nvSpPr>
          <p:cNvPr id="54274" name="Notes Placeholder 2">
            <a:extLst>
              <a:ext uri="{FF2B5EF4-FFF2-40B4-BE49-F238E27FC236}">
                <a16:creationId xmlns:a16="http://schemas.microsoft.com/office/drawing/2014/main" id="{9B74B82D-765F-43B2-9A1D-AEC4F829EDD2}"/>
              </a:ext>
            </a:extLst>
          </p:cNvPr>
          <p:cNvSpPr>
            <a:spLocks noGrp="1"/>
          </p:cNvSpPr>
          <p:nvPr>
            <p:ph type="body" idx="1"/>
          </p:nvPr>
        </p:nvSpPr>
        <p:spPr>
          <a:ln w="9525"/>
        </p:spPr>
        <p:txBody>
          <a:bodyPr/>
          <a:lstStyle/>
          <a:p>
            <a:pPr>
              <a:spcBef>
                <a:spcPts val="0"/>
              </a:spcBef>
              <a:defRPr/>
            </a:pPr>
            <a:r>
              <a:rPr lang="en-US" altLang="en-US" b="1" dirty="0">
                <a:latin typeface="Times New Roman" panose="02020603050405020304" pitchFamily="18" charset="0"/>
                <a:cs typeface="Times New Roman" panose="02020603050405020304" pitchFamily="18" charset="0"/>
              </a:rPr>
              <a:t>Big idea: </a:t>
            </a:r>
            <a:r>
              <a:rPr lang="en-US" altLang="en-US" dirty="0">
                <a:latin typeface="Times New Roman" panose="02020603050405020304" pitchFamily="18" charset="0"/>
                <a:cs typeface="Times New Roman" panose="02020603050405020304" pitchFamily="18" charset="0"/>
              </a:rPr>
              <a:t>Move participants’ attention to the Content Alignment Criteria.</a:t>
            </a:r>
          </a:p>
          <a:p>
            <a:pPr>
              <a:spcBef>
                <a:spcPts val="0"/>
              </a:spcBef>
              <a:defRPr/>
            </a:pPr>
            <a:endParaRPr lang="en-US" altLang="en-US" b="1"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talking points:</a:t>
            </a:r>
          </a:p>
          <a:p>
            <a:pPr>
              <a:spcBef>
                <a:spcPts val="0"/>
              </a:spcBef>
              <a:defRPr/>
            </a:pPr>
            <a:endParaRPr lang="en-US" altLang="en-US"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notes:</a:t>
            </a:r>
          </a:p>
          <a:p>
            <a:pPr marL="171450" indent="-171450">
              <a:spcBef>
                <a:spcPts val="0"/>
              </a:spcBef>
              <a:buFont typeface="Arial" panose="020B0604020202020204" pitchFamily="34" charset="0"/>
              <a:buChar char="•"/>
              <a:defRPr/>
            </a:pPr>
            <a:endParaRPr lang="en-US" altLang="en-US" b="1"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a:extLst>
              <a:ext uri="{FF2B5EF4-FFF2-40B4-BE49-F238E27FC236}">
                <a16:creationId xmlns:a16="http://schemas.microsoft.com/office/drawing/2014/main" id="{09834195-417E-4D69-B2A9-41C7E3C9F568}"/>
              </a:ext>
            </a:extLst>
          </p:cNvPr>
          <p:cNvSpPr>
            <a:spLocks noGrp="1" noRot="1" noChangeAspect="1" noChangeArrowheads="1" noTextEdit="1"/>
          </p:cNvSpPr>
          <p:nvPr>
            <p:ph type="sldImg"/>
          </p:nvPr>
        </p:nvSpPr>
        <p:spPr>
          <a:xfrm>
            <a:off x="1138238" y="830263"/>
            <a:ext cx="2359025" cy="1770062"/>
          </a:xfrm>
          <a:ln/>
        </p:spPr>
      </p:sp>
      <p:sp>
        <p:nvSpPr>
          <p:cNvPr id="13314" name="Notes Placeholder 2">
            <a:extLst>
              <a:ext uri="{FF2B5EF4-FFF2-40B4-BE49-F238E27FC236}">
                <a16:creationId xmlns:a16="http://schemas.microsoft.com/office/drawing/2014/main" id="{E47BB053-FF35-4DBF-AC19-95FC44AC0287}"/>
              </a:ext>
            </a:extLst>
          </p:cNvPr>
          <p:cNvSpPr>
            <a:spLocks noGrp="1"/>
          </p:cNvSpPr>
          <p:nvPr>
            <p:ph type="body" idx="1"/>
          </p:nvPr>
        </p:nvSpPr>
        <p:spPr>
          <a:xfrm>
            <a:off x="563563" y="3116263"/>
            <a:ext cx="5867400" cy="4724400"/>
          </a:xfrm>
          <a:ln w="9525"/>
        </p:spPr>
        <p:txBody>
          <a:bodyPr/>
          <a:lstStyle/>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Big idea: </a:t>
            </a:r>
            <a:r>
              <a:rPr lang="en-US" altLang="en-US" sz="1100" dirty="0">
                <a:latin typeface="Times New Roman" panose="02020603050405020304" pitchFamily="18" charset="0"/>
                <a:cs typeface="Times New Roman" panose="02020603050405020304" pitchFamily="18" charset="0"/>
              </a:rPr>
              <a:t>Provide guiding questions to help participants review elements of Dimension 2’s first content criterion in the curriculum.</a:t>
            </a:r>
            <a:endParaRPr lang="en-US" altLang="en-US" sz="1100" b="1" dirty="0">
              <a:latin typeface="Times New Roman" panose="02020603050405020304" pitchFamily="18" charset="0"/>
              <a:cs typeface="Times New Roman" panose="02020603050405020304" pitchFamily="18" charset="0"/>
            </a:endParaRPr>
          </a:p>
          <a:p>
            <a:pPr>
              <a:lnSpc>
                <a:spcPct val="100000"/>
              </a:lnSpc>
              <a:spcBef>
                <a:spcPts val="0"/>
              </a:spcBef>
              <a:defRPr/>
            </a:pPr>
            <a:endParaRPr lang="en-US" altLang="en-US" sz="1100" dirty="0">
              <a:latin typeface="Times New Roman" panose="02020603050405020304" pitchFamily="18" charset="0"/>
              <a:cs typeface="Times New Roman" panose="02020603050405020304" pitchFamily="18" charset="0"/>
            </a:endParaRPr>
          </a:p>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Facilitator talking points: </a:t>
            </a:r>
          </a:p>
          <a:p>
            <a:pPr marL="171450" indent="-171450">
              <a:lnSpc>
                <a:spcPct val="100000"/>
              </a:lnSpc>
              <a:spcBef>
                <a:spcPts val="0"/>
              </a:spcBef>
              <a:buFont typeface="Arial" panose="020B0604020202020204" pitchFamily="34" charset="0"/>
              <a:buChar char="•"/>
              <a:defRPr/>
            </a:pPr>
            <a:r>
              <a:rPr lang="en-US" sz="1100" dirty="0"/>
              <a:t>Here is the first content criterion for this dimension.</a:t>
            </a:r>
          </a:p>
          <a:p>
            <a:pPr marL="171450" indent="-171450">
              <a:lnSpc>
                <a:spcPct val="100000"/>
              </a:lnSpc>
              <a:spcBef>
                <a:spcPts val="0"/>
              </a:spcBef>
              <a:buFont typeface="Arial" panose="020B0604020202020204" pitchFamily="34" charset="0"/>
              <a:buChar char="•"/>
              <a:defRPr/>
            </a:pPr>
            <a:r>
              <a:rPr lang="en-US" sz="1100" dirty="0"/>
              <a:t>These questions will help you determine whether the intent of this criterion is met in the curriculum. They are not meant to be used as a checklist, but rather as a way of further explaining the requirements of the criterion. </a:t>
            </a:r>
          </a:p>
          <a:p>
            <a:pPr marL="171450" indent="-171450">
              <a:lnSpc>
                <a:spcPct val="100000"/>
              </a:lnSpc>
              <a:spcBef>
                <a:spcPts val="0"/>
              </a:spcBef>
              <a:buFont typeface="Arial" panose="020B0604020202020204" pitchFamily="34" charset="0"/>
              <a:buChar char="•"/>
              <a:defRPr/>
            </a:pPr>
            <a:r>
              <a:rPr lang="en-US" sz="1100" dirty="0"/>
              <a:t>Where might you look, in any set of materials, for answers to these questions? Use the group chat to share any questions or comments that come to you as you read the guiding questions.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Don’t forget to </a:t>
            </a:r>
            <a:r>
              <a:rPr lang="en-US" altLang="en-US" sz="1100" dirty="0">
                <a:latin typeface="Times New Roman" panose="02020603050405020304" pitchFamily="18" charset="0"/>
                <a:ea typeface="MS PGothic"/>
                <a:cs typeface="Times New Roman" panose="02020603050405020304" pitchFamily="18" charset="0"/>
              </a:rPr>
              <a:t>make a note of the places you found evidence for a criterion under “Substantiation” in the </a:t>
            </a:r>
            <a:r>
              <a:rPr lang="en-US" altLang="en-US" sz="1100" dirty="0">
                <a:latin typeface="Times New Roman" panose="02020603050405020304" pitchFamily="18" charset="0"/>
                <a:cs typeface="Times New Roman" panose="02020603050405020304" pitchFamily="18" charset="0"/>
              </a:rPr>
              <a:t>Participant </a:t>
            </a:r>
            <a:r>
              <a:rPr lang="en-US" altLang="en-US" sz="1100" dirty="0">
                <a:latin typeface="Times New Roman" panose="02020603050405020304" pitchFamily="18" charset="0"/>
                <a:ea typeface="MS PGothic"/>
                <a:cs typeface="Times New Roman" panose="02020603050405020304" pitchFamily="18" charset="0"/>
              </a:rPr>
              <a:t>Workbook. Some evidence that you already found in earlier searches might also apply here.</a:t>
            </a:r>
            <a:endParaRPr lang="en-US" altLang="en-US" sz="1100" dirty="0">
              <a:latin typeface="Times New Roman" panose="02020603050405020304" pitchFamily="18" charset="0"/>
              <a:cs typeface="Times New Roman" panose="02020603050405020304" pitchFamily="18" charset="0"/>
            </a:endParaRPr>
          </a:p>
          <a:p>
            <a:pPr>
              <a:lnSpc>
                <a:spcPct val="100000"/>
              </a:lnSpc>
              <a:spcBef>
                <a:spcPts val="0"/>
              </a:spcBef>
              <a:buFont typeface="Arial" panose="020B0604020202020204" pitchFamily="34" charset="0"/>
              <a:buNone/>
              <a:defRPr/>
            </a:pPr>
            <a:endParaRPr lang="en-US" altLang="en-US" sz="1100" b="1" dirty="0">
              <a:latin typeface="Times New Roman" panose="02020603050405020304" pitchFamily="18" charset="0"/>
              <a:cs typeface="Times New Roman" panose="02020603050405020304" pitchFamily="18" charset="0"/>
            </a:endParaRPr>
          </a:p>
          <a:p>
            <a:pPr>
              <a:lnSpc>
                <a:spcPct val="100000"/>
              </a:lnSpc>
              <a:spcBef>
                <a:spcPts val="0"/>
              </a:spcBef>
              <a:buFont typeface="Arial" panose="020B0604020202020204" pitchFamily="34" charset="0"/>
              <a:buNone/>
              <a:defRPr/>
            </a:pPr>
            <a:r>
              <a:rPr lang="en-US" altLang="en-US" sz="1100" b="1" dirty="0">
                <a:latin typeface="Times New Roman" panose="02020603050405020304" pitchFamily="18" charset="0"/>
                <a:cs typeface="Times New Roman" panose="02020603050405020304" pitchFamily="18" charset="0"/>
              </a:rPr>
              <a:t>Facilitator notes: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Read the first talking point and then the criterion. </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After the second talking point, read the two guiding questions aloud.</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After the third talking point, pause for a moment while participants enter ideas for where might look for answers to these questions in the chat. Use the “Where to look” ideas to guide them in the right direction.</a:t>
            </a:r>
          </a:p>
          <a:p>
            <a:pPr marL="633095" lvl="1" indent="-171450">
              <a:lnSpc>
                <a:spcPct val="100000"/>
              </a:lnSpc>
              <a:spcBef>
                <a:spcPts val="0"/>
              </a:spcBef>
              <a:buFont typeface="Arial" panose="020B0604020202020204" pitchFamily="34" charset="0"/>
              <a:buChar char="•"/>
              <a:defRPr/>
            </a:pPr>
            <a:r>
              <a:rPr lang="en-US" altLang="en-US" sz="1100" b="1" dirty="0">
                <a:latin typeface="Times New Roman"/>
                <a:ea typeface="MS PGothic"/>
                <a:cs typeface="Times New Roman"/>
              </a:rPr>
              <a:t>Where to look</a:t>
            </a:r>
            <a:r>
              <a:rPr lang="en-US" altLang="en-US" sz="1100" dirty="0">
                <a:latin typeface="Times New Roman"/>
                <a:ea typeface="MS PGothic"/>
                <a:cs typeface="Times New Roman"/>
              </a:rPr>
              <a:t>: Use the Critical Mathematical Progressions resource to remind yourself of the important progressions for this level. Then look through the Grade 6, Grade 7, and Grade 8 Course Guides for evidence of progressions across the levels. In particular, use Appendix 1 and Appendix 2 to determine the standards. If the teams need to look up the CCR Standards for AE, we can provide copies of those. </a:t>
            </a:r>
            <a:endParaRPr lang="en-US" altLang="en-US" sz="1100" dirty="0">
              <a:latin typeface="Times New Roman" panose="02020603050405020304" pitchFamily="18"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defRPr/>
            </a:pPr>
            <a:r>
              <a:rPr lang="en-US" sz="1100" dirty="0"/>
              <a:t>Use the last talking point to remind participants that they must provide details about where in the curriculum they find evidence of the criterion. Evidence found in earlier searches might also be useful here. </a:t>
            </a:r>
            <a:endParaRPr lang="en-US" altLang="en-US" sz="1100" dirty="0">
              <a:latin typeface="Times New Roman" panose="02020603050405020304" pitchFamily="18" charset="0"/>
              <a:cs typeface="Times New Roman"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a:extLst>
              <a:ext uri="{FF2B5EF4-FFF2-40B4-BE49-F238E27FC236}">
                <a16:creationId xmlns:a16="http://schemas.microsoft.com/office/drawing/2014/main" id="{CB9B6936-81A4-4D19-9D57-B3557711F556}"/>
              </a:ext>
            </a:extLst>
          </p:cNvPr>
          <p:cNvSpPr>
            <a:spLocks noGrp="1" noRot="1" noChangeAspect="1" noChangeArrowheads="1" noTextEdit="1"/>
          </p:cNvSpPr>
          <p:nvPr>
            <p:ph type="sldImg"/>
          </p:nvPr>
        </p:nvSpPr>
        <p:spPr>
          <a:xfrm>
            <a:off x="909638" y="525463"/>
            <a:ext cx="2513012" cy="1885950"/>
          </a:xfrm>
          <a:ln/>
        </p:spPr>
      </p:sp>
      <p:sp>
        <p:nvSpPr>
          <p:cNvPr id="13314" name="Notes Placeholder 2">
            <a:extLst>
              <a:ext uri="{FF2B5EF4-FFF2-40B4-BE49-F238E27FC236}">
                <a16:creationId xmlns:a16="http://schemas.microsoft.com/office/drawing/2014/main" id="{1CA80492-3C95-4E96-8CEA-FF1E9745844E}"/>
              </a:ext>
            </a:extLst>
          </p:cNvPr>
          <p:cNvSpPr>
            <a:spLocks noGrp="1"/>
          </p:cNvSpPr>
          <p:nvPr>
            <p:ph type="body" idx="1"/>
          </p:nvPr>
        </p:nvSpPr>
        <p:spPr>
          <a:xfrm>
            <a:off x="450850" y="2735263"/>
            <a:ext cx="5867400" cy="5715000"/>
          </a:xfrm>
          <a:ln w="9525"/>
        </p:spPr>
        <p:txBody>
          <a:bodyPr/>
          <a:lstStyle/>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Big idea: </a:t>
            </a:r>
            <a:r>
              <a:rPr lang="en-US" altLang="en-US" sz="1100" dirty="0">
                <a:latin typeface="Times New Roman" panose="02020603050405020304" pitchFamily="18" charset="0"/>
                <a:cs typeface="Times New Roman" panose="02020603050405020304" pitchFamily="18" charset="0"/>
              </a:rPr>
              <a:t>Provide guiding questions to help participants review elements of Dimension 2’s second content criterion in the curriculum.</a:t>
            </a:r>
            <a:endParaRPr lang="en-US" altLang="en-US" sz="1100" b="1" dirty="0">
              <a:latin typeface="Times New Roman" panose="02020603050405020304" pitchFamily="18" charset="0"/>
              <a:cs typeface="Times New Roman" panose="02020603050405020304" pitchFamily="18" charset="0"/>
            </a:endParaRPr>
          </a:p>
          <a:p>
            <a:pPr>
              <a:lnSpc>
                <a:spcPct val="100000"/>
              </a:lnSpc>
              <a:spcBef>
                <a:spcPts val="0"/>
              </a:spcBef>
              <a:defRPr/>
            </a:pPr>
            <a:endParaRPr lang="en-US" altLang="en-US" sz="1100" dirty="0">
              <a:latin typeface="Times New Roman" panose="02020603050405020304" pitchFamily="18" charset="0"/>
              <a:cs typeface="Times New Roman" panose="02020603050405020304" pitchFamily="18" charset="0"/>
            </a:endParaRPr>
          </a:p>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Facilitator talking points: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Here is the second criterion. For this one, we are focused on connections made WITHIN the level. </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Note that this content criterion has an asterisk(*), indicating that it is also a key support for ELs.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These questions can help you determine whether the intent of this criterion is met in the curriculum.</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Where, in any set of materials, might you look for answers to these questions? Use the group chat to share any questions or comments that come to you as you read the guiding questions.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Don’t forget to </a:t>
            </a:r>
            <a:r>
              <a:rPr lang="en-US" altLang="en-US" sz="1100" dirty="0">
                <a:latin typeface="Times New Roman" panose="02020603050405020304" pitchFamily="18" charset="0"/>
                <a:ea typeface="MS PGothic"/>
                <a:cs typeface="Times New Roman" panose="02020603050405020304" pitchFamily="18" charset="0"/>
              </a:rPr>
              <a:t>make a note of the places you found evidence for a criterion under “Substantiation” in the Workbook. Some evidence that you already found in earlier searches might also apply here.</a:t>
            </a:r>
            <a:r>
              <a:rPr lang="en-US" sz="1100" dirty="0"/>
              <a:t> </a:t>
            </a:r>
            <a:endParaRPr lang="en-US" altLang="en-US" sz="1100" b="1" dirty="0">
              <a:latin typeface="Times New Roman" panose="02020603050405020304" pitchFamily="18" charset="0"/>
              <a:cs typeface="Times New Roman" panose="02020603050405020304" pitchFamily="18" charset="0"/>
            </a:endParaRPr>
          </a:p>
          <a:p>
            <a:pPr>
              <a:lnSpc>
                <a:spcPct val="100000"/>
              </a:lnSpc>
              <a:spcBef>
                <a:spcPts val="0"/>
              </a:spcBef>
              <a:buFont typeface="Arial" panose="020B0604020202020204" pitchFamily="34" charset="0"/>
              <a:buNone/>
              <a:defRPr/>
            </a:pPr>
            <a:endParaRPr lang="en-US" altLang="en-US" sz="1100" b="1" dirty="0">
              <a:latin typeface="Times New Roman" panose="02020603050405020304" pitchFamily="18" charset="0"/>
              <a:cs typeface="Times New Roman" panose="02020603050405020304" pitchFamily="18" charset="0"/>
            </a:endParaRPr>
          </a:p>
          <a:p>
            <a:pPr>
              <a:lnSpc>
                <a:spcPct val="100000"/>
              </a:lnSpc>
              <a:spcBef>
                <a:spcPts val="0"/>
              </a:spcBef>
              <a:buFont typeface="Arial" panose="020B0604020202020204" pitchFamily="34" charset="0"/>
              <a:buNone/>
              <a:defRPr/>
            </a:pPr>
            <a:r>
              <a:rPr lang="en-US" altLang="en-US" sz="1100" b="1" dirty="0">
                <a:latin typeface="Times New Roman" panose="02020603050405020304" pitchFamily="18" charset="0"/>
                <a:cs typeface="Times New Roman" panose="02020603050405020304" pitchFamily="18" charset="0"/>
              </a:rPr>
              <a:t>Facilitator notes: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Read the first talking point and then the criterion. </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Read the second talking point to call attention to the asterisk. </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Continue to read the talking points aloud.</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After the fourth talking point, pause for a moment while participants enter ideas for where might look for answers to these questions in the chat. </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Use the following “Where to look” ideas to guide them in the right direction:</a:t>
            </a:r>
          </a:p>
          <a:p>
            <a:pPr marL="633413" lvl="1" indent="-171450">
              <a:lnSpc>
                <a:spcPct val="100000"/>
              </a:lnSpc>
              <a:spcBef>
                <a:spcPts val="0"/>
              </a:spcBef>
              <a:buFont typeface="Arial" panose="020B0604020202020204" pitchFamily="34" charset="0"/>
              <a:buChar char="•"/>
              <a:defRPr/>
            </a:pPr>
            <a:r>
              <a:rPr lang="en-US" altLang="en-US" sz="1100" b="1" dirty="0">
                <a:latin typeface="Times New Roman" panose="02020603050405020304" pitchFamily="18" charset="0"/>
                <a:cs typeface="Times New Roman" panose="02020603050405020304" pitchFamily="18" charset="0"/>
              </a:rPr>
              <a:t>Where to look</a:t>
            </a:r>
            <a:r>
              <a:rPr lang="en-US" altLang="en-US" sz="1100" dirty="0">
                <a:latin typeface="Times New Roman" panose="02020603050405020304" pitchFamily="18" charset="0"/>
                <a:cs typeface="Times New Roman" panose="02020603050405020304" pitchFamily="18" charset="0"/>
              </a:rPr>
              <a:t>: Use the Critical Mathematical Progressions resource to remind ourselves of the important progressions for this level. </a:t>
            </a:r>
            <a:r>
              <a:rPr lang="en-US" sz="1100" dirty="0"/>
              <a:t>Look in the unit’s lesson introductions and teacher-facing information for suggestions about making connections between the current concepts and the prior or upcoming levels. </a:t>
            </a:r>
            <a:r>
              <a:rPr lang="en-US" altLang="en-US" sz="1100" dirty="0">
                <a:latin typeface="Times New Roman" panose="02020603050405020304" pitchFamily="18" charset="0"/>
                <a:cs typeface="Times New Roman" panose="02020603050405020304" pitchFamily="18" charset="0"/>
              </a:rPr>
              <a:t>Then scan the Grade 6 Course Guide for similar attention. In particular, look through the Teacher Guide sections called “About These Materials” and “How to Use These Materials.”</a:t>
            </a:r>
          </a:p>
          <a:p>
            <a:pPr marL="171450" indent="-171450">
              <a:lnSpc>
                <a:spcPct val="100000"/>
              </a:lnSpc>
              <a:spcBef>
                <a:spcPts val="0"/>
              </a:spcBef>
              <a:buFont typeface="Arial" panose="020B0604020202020204" pitchFamily="34" charset="0"/>
              <a:buChar char="•"/>
              <a:defRPr/>
            </a:pPr>
            <a:r>
              <a:rPr lang="en-US" sz="1100" dirty="0"/>
              <a:t>Remind participants that they must provide details about where in the curriculum they find evidence of the criterion. Evidence found in earlier searches might also be useful here. </a:t>
            </a:r>
            <a:endParaRPr lang="en-US" altLang="en-US" sz="1100" dirty="0">
              <a:latin typeface="Times New Roman" panose="02020603050405020304" pitchFamily="18" charset="0"/>
              <a:cs typeface="Times New Roman"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2BFFB31A-28CA-434B-9FD0-C86CC4D2F1C0}"/>
              </a:ext>
            </a:extLst>
          </p:cNvPr>
          <p:cNvSpPr>
            <a:spLocks noGrp="1" noRot="1" noChangeAspect="1" noChangeArrowheads="1" noTextEdit="1"/>
          </p:cNvSpPr>
          <p:nvPr>
            <p:ph type="sldImg"/>
          </p:nvPr>
        </p:nvSpPr>
        <p:spPr>
          <a:xfrm>
            <a:off x="1136650" y="830263"/>
            <a:ext cx="2514600" cy="1885950"/>
          </a:xfrm>
          <a:ln/>
        </p:spPr>
      </p:sp>
      <p:sp>
        <p:nvSpPr>
          <p:cNvPr id="13314" name="Notes Placeholder 2">
            <a:extLst>
              <a:ext uri="{FF2B5EF4-FFF2-40B4-BE49-F238E27FC236}">
                <a16:creationId xmlns:a16="http://schemas.microsoft.com/office/drawing/2014/main" id="{CD17ACF3-8A9F-4853-9A22-60F5AECE6D7C}"/>
              </a:ext>
            </a:extLst>
          </p:cNvPr>
          <p:cNvSpPr>
            <a:spLocks noGrp="1"/>
          </p:cNvSpPr>
          <p:nvPr>
            <p:ph type="body" idx="1"/>
          </p:nvPr>
        </p:nvSpPr>
        <p:spPr>
          <a:xfrm>
            <a:off x="603250" y="3040063"/>
            <a:ext cx="5715000" cy="5257800"/>
          </a:xfrm>
          <a:ln w="9525"/>
        </p:spPr>
        <p:txBody>
          <a:bodyPr/>
          <a:lstStyle/>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Big idea: </a:t>
            </a:r>
            <a:r>
              <a:rPr lang="en-US" altLang="en-US" sz="1100" dirty="0">
                <a:latin typeface="Times New Roman" panose="02020603050405020304" pitchFamily="18" charset="0"/>
                <a:cs typeface="Times New Roman" panose="02020603050405020304" pitchFamily="18" charset="0"/>
              </a:rPr>
              <a:t>Provide guiding questions to help participants review elements of Dimension 2’s third content criterion in the curriculum.</a:t>
            </a:r>
            <a:endParaRPr lang="en-US" altLang="en-US" sz="1100" b="1" dirty="0">
              <a:latin typeface="Times New Roman" panose="02020603050405020304" pitchFamily="18" charset="0"/>
              <a:cs typeface="Times New Roman" panose="02020603050405020304" pitchFamily="18" charset="0"/>
            </a:endParaRPr>
          </a:p>
          <a:p>
            <a:pPr>
              <a:lnSpc>
                <a:spcPct val="100000"/>
              </a:lnSpc>
              <a:spcBef>
                <a:spcPts val="0"/>
              </a:spcBef>
              <a:defRPr/>
            </a:pPr>
            <a:endParaRPr lang="en-US" altLang="en-US" sz="1100" dirty="0">
              <a:latin typeface="Times New Roman" panose="02020603050405020304" pitchFamily="18" charset="0"/>
              <a:cs typeface="Times New Roman" panose="02020603050405020304" pitchFamily="18" charset="0"/>
            </a:endParaRPr>
          </a:p>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Facilitator talking points: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Here is the third criterion for this dimension.</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These questions can help you determine whether the intent of this criterion is met in the curriculum.</a:t>
            </a:r>
          </a:p>
          <a:p>
            <a:pPr marL="171450" indent="-171450">
              <a:lnSpc>
                <a:spcPct val="100000"/>
              </a:lnSpc>
              <a:spcBef>
                <a:spcPts val="0"/>
              </a:spcBef>
              <a:buFont typeface="Arial" panose="020B0604020202020204" pitchFamily="34" charset="0"/>
              <a:buChar char="•"/>
              <a:defRPr/>
            </a:pPr>
            <a:r>
              <a:rPr lang="en-US" altLang="en-US" sz="1100" dirty="0">
                <a:latin typeface="Times New Roman"/>
                <a:ea typeface="MS PGothic"/>
                <a:cs typeface="Times New Roman"/>
              </a:rPr>
              <a:t>Where might you look, in any set of materials, for answers to these questions? Use the group chat to share any questions or comments that come to you as you read the guiding questions.</a:t>
            </a:r>
            <a:endParaRPr lang="en-US" altLang="en-US" sz="1100" dirty="0">
              <a:latin typeface="Times New Roman" panose="02020603050405020304" pitchFamily="18"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Don’t forget to </a:t>
            </a:r>
            <a:r>
              <a:rPr lang="en-US" altLang="en-US" sz="1100" dirty="0">
                <a:latin typeface="Times New Roman" panose="02020603050405020304" pitchFamily="18" charset="0"/>
                <a:ea typeface="MS PGothic"/>
                <a:cs typeface="Times New Roman" panose="02020603050405020304" pitchFamily="18" charset="0"/>
              </a:rPr>
              <a:t>make a note of the places you found evidence for a criterion under “Substantiation” in the Workbook. Some evidence that you already found in earlier searches might also apply here.</a:t>
            </a:r>
            <a:r>
              <a:rPr lang="en-US" sz="1100" dirty="0"/>
              <a:t> </a:t>
            </a:r>
            <a:endParaRPr lang="en-US" altLang="en-US" sz="1100" b="1" dirty="0">
              <a:latin typeface="Times New Roman" panose="02020603050405020304" pitchFamily="18" charset="0"/>
              <a:cs typeface="Times New Roman" panose="02020603050405020304" pitchFamily="18" charset="0"/>
            </a:endParaRPr>
          </a:p>
          <a:p>
            <a:pPr>
              <a:lnSpc>
                <a:spcPct val="100000"/>
              </a:lnSpc>
              <a:spcBef>
                <a:spcPts val="0"/>
              </a:spcBef>
              <a:buFont typeface="Arial" panose="020B0604020202020204" pitchFamily="34" charset="0"/>
              <a:buNone/>
              <a:defRPr/>
            </a:pPr>
            <a:endParaRPr lang="en-US" altLang="en-US" sz="1100" b="1" dirty="0">
              <a:latin typeface="Times New Roman" panose="02020603050405020304" pitchFamily="18" charset="0"/>
              <a:cs typeface="Times New Roman" panose="02020603050405020304" pitchFamily="18" charset="0"/>
            </a:endParaRPr>
          </a:p>
          <a:p>
            <a:pPr>
              <a:lnSpc>
                <a:spcPct val="100000"/>
              </a:lnSpc>
              <a:spcBef>
                <a:spcPts val="0"/>
              </a:spcBef>
              <a:buFont typeface="Arial" panose="020B0604020202020204" pitchFamily="34" charset="0"/>
              <a:buNone/>
              <a:defRPr/>
            </a:pPr>
            <a:r>
              <a:rPr lang="en-US" altLang="en-US" sz="1100" b="1" dirty="0">
                <a:latin typeface="Times New Roman" panose="02020603050405020304" pitchFamily="18" charset="0"/>
                <a:cs typeface="Times New Roman" panose="02020603050405020304" pitchFamily="18" charset="0"/>
              </a:rPr>
              <a:t>Facilitator notes: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Read the first talking point and then the criterion. </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After the second talking point, read the three guiding questions aloud.</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After the third talking point, pause for a moment while participants enter ideas for where might look for answers to these questions in the chat. Use the “Where to look” ideas to guide them in the right direction.</a:t>
            </a:r>
          </a:p>
          <a:p>
            <a:pPr marL="633413" lvl="1" indent="-171450">
              <a:lnSpc>
                <a:spcPct val="100000"/>
              </a:lnSpc>
              <a:spcBef>
                <a:spcPts val="0"/>
              </a:spcBef>
              <a:buFont typeface="Arial" panose="020B0604020202020204" pitchFamily="34" charset="0"/>
              <a:buChar char="•"/>
              <a:defRPr/>
            </a:pPr>
            <a:r>
              <a:rPr lang="en-US" altLang="en-US" sz="1100" b="1" dirty="0">
                <a:latin typeface="Times New Roman" panose="02020603050405020304" pitchFamily="18" charset="0"/>
                <a:cs typeface="Times New Roman" panose="02020603050405020304" pitchFamily="18" charset="0"/>
              </a:rPr>
              <a:t>Where to look</a:t>
            </a:r>
            <a:r>
              <a:rPr lang="en-US" altLang="en-US" sz="1100" dirty="0">
                <a:latin typeface="Times New Roman" panose="02020603050405020304" pitchFamily="18" charset="0"/>
                <a:cs typeface="Times New Roman" panose="02020603050405020304" pitchFamily="18" charset="0"/>
              </a:rPr>
              <a:t>: Use the Critical Mathematical Progressions resource to remind yourself of the important progressions for this level. </a:t>
            </a:r>
            <a:r>
              <a:rPr lang="en-US" dirty="0"/>
              <a:t>Look in the unit’s lesson introductions and teacher-facing information for suggestions about making connections between the current concepts and the prior or upcoming levels. </a:t>
            </a:r>
            <a:r>
              <a:rPr lang="en-US" altLang="en-US" sz="1100" dirty="0">
                <a:latin typeface="Times New Roman" panose="02020603050405020304" pitchFamily="18" charset="0"/>
                <a:cs typeface="Times New Roman" panose="02020603050405020304" pitchFamily="18" charset="0"/>
              </a:rPr>
              <a:t>Then scan the Grade 6 Course Guide for similar attention. In particular, look through the Teacher Guide sections called “About These Materials” and “How to Use These Materials.”</a:t>
            </a:r>
          </a:p>
          <a:p>
            <a:pPr marL="171450" indent="-171450">
              <a:lnSpc>
                <a:spcPct val="100000"/>
              </a:lnSpc>
              <a:spcBef>
                <a:spcPts val="0"/>
              </a:spcBef>
              <a:buFont typeface="Arial" panose="020B0604020202020204" pitchFamily="34" charset="0"/>
              <a:buChar char="•"/>
              <a:defRPr/>
            </a:pPr>
            <a:r>
              <a:rPr lang="en-US" dirty="0"/>
              <a:t>Use the last talking point to remind participants that they must provide details about where in the curriculum they find evidence of the criterion. Evidence found in earlier searches might also be useful here. </a:t>
            </a:r>
            <a:endParaRPr lang="en-US" altLang="en-US" dirty="0">
              <a:latin typeface="Times New Roman" panose="02020603050405020304" pitchFamily="18" charset="0"/>
              <a:cs typeface="Times New Roman" panose="02020603050405020304"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id="{170DF0F2-2F2E-4DA4-BB6E-BA87F50840A3}"/>
              </a:ext>
            </a:extLst>
          </p:cNvPr>
          <p:cNvSpPr>
            <a:spLocks noGrp="1" noRot="1" noChangeAspect="1" noChangeArrowheads="1" noTextEdit="1"/>
          </p:cNvSpPr>
          <p:nvPr>
            <p:ph type="sldImg"/>
          </p:nvPr>
        </p:nvSpPr>
        <p:spPr>
          <a:xfrm>
            <a:off x="1250950" y="525463"/>
            <a:ext cx="4267200" cy="3200400"/>
          </a:xfrm>
          <a:ln/>
        </p:spPr>
      </p:sp>
      <p:sp>
        <p:nvSpPr>
          <p:cNvPr id="13314" name="Notes Placeholder 2">
            <a:extLst>
              <a:ext uri="{FF2B5EF4-FFF2-40B4-BE49-F238E27FC236}">
                <a16:creationId xmlns:a16="http://schemas.microsoft.com/office/drawing/2014/main" id="{BCB19D99-FED7-45D0-A28D-7266B5D63850}"/>
              </a:ext>
            </a:extLst>
          </p:cNvPr>
          <p:cNvSpPr>
            <a:spLocks noGrp="1"/>
          </p:cNvSpPr>
          <p:nvPr>
            <p:ph type="body" idx="1"/>
          </p:nvPr>
        </p:nvSpPr>
        <p:spPr>
          <a:xfrm>
            <a:off x="527050" y="3878263"/>
            <a:ext cx="5867400" cy="4498975"/>
          </a:xfrm>
          <a:ln w="9525"/>
        </p:spPr>
        <p:txBody>
          <a:bodyPr/>
          <a:lstStyle/>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Big idea: </a:t>
            </a:r>
            <a:r>
              <a:rPr lang="en-US" altLang="en-US" sz="1100" dirty="0">
                <a:latin typeface="Times New Roman" panose="02020603050405020304" pitchFamily="18" charset="0"/>
                <a:cs typeface="Times New Roman" panose="02020603050405020304" pitchFamily="18" charset="0"/>
              </a:rPr>
              <a:t>Prepare participants to use the rating system for this dimension.</a:t>
            </a:r>
            <a:endParaRPr lang="en-US" altLang="en-US" sz="1100" b="1" dirty="0">
              <a:latin typeface="Times New Roman" panose="02020603050405020304" pitchFamily="18" charset="0"/>
              <a:cs typeface="Times New Roman" panose="02020603050405020304" pitchFamily="18" charset="0"/>
            </a:endParaRPr>
          </a:p>
          <a:p>
            <a:pPr>
              <a:lnSpc>
                <a:spcPct val="100000"/>
              </a:lnSpc>
              <a:spcBef>
                <a:spcPts val="0"/>
              </a:spcBef>
              <a:defRPr/>
            </a:pPr>
            <a:endParaRPr lang="en-US" altLang="en-US" sz="1100" dirty="0">
              <a:latin typeface="Times New Roman" panose="02020603050405020304" pitchFamily="18" charset="0"/>
              <a:cs typeface="Times New Roman" panose="02020603050405020304" pitchFamily="18" charset="0"/>
            </a:endParaRPr>
          </a:p>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Facilitator talking points: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This is a reminder of the point system we use for rating the dimension against its content criteria. </a:t>
            </a:r>
            <a:r>
              <a:rPr lang="en-US" sz="1100" dirty="0"/>
              <a:t>You have seen this already but pause to remember how to rate the dimension when we finish looking for evidence of Dimension 2 criteria.</a:t>
            </a:r>
          </a:p>
          <a:p>
            <a:pPr marL="171450" indent="-171450">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You are probably becoming more comfortable with how to recognize the difference between “most,” “some,” and “few.” Your professional judgment will be an important part of your team discussion and final decision. Ask yourself, “How crucial are the missing elements? Can the gaps be easily filled by an instructor? Can a simple revision to the curriculum improve its alignment with the criteria?”</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It is important to keep a record of how you came to the rating decision. Don’t forget to record key points in your decision under “Summary Comments” in the Participant Workbook.</a:t>
            </a:r>
          </a:p>
          <a:p>
            <a:pPr>
              <a:lnSpc>
                <a:spcPct val="100000"/>
              </a:lnSpc>
              <a:spcBef>
                <a:spcPts val="0"/>
              </a:spcBef>
              <a:defRPr/>
            </a:pPr>
            <a:endParaRPr lang="en-US" altLang="en-US" sz="1100" dirty="0">
              <a:latin typeface="Times New Roman" panose="02020603050405020304" pitchFamily="18" charset="0"/>
              <a:cs typeface="Times New Roman" panose="02020603050405020304" pitchFamily="18" charset="0"/>
            </a:endParaRPr>
          </a:p>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Facilitator notes: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There is no need to reread the descriptors but use the talking points to remind participants of the rating process. </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Some participants still might want you to quantify the ratings: “at least 90%” or “more than 60% of the lessons,” for example. Continue to try not to get pushed there. As they have more experience using the rating scale, they will begin to see how the differences are revealed through discussion of the evidence. </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With the last talking point, remind participants to write their summary comments under the rating for the dimension.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a:extLst>
              <a:ext uri="{FF2B5EF4-FFF2-40B4-BE49-F238E27FC236}">
                <a16:creationId xmlns:a16="http://schemas.microsoft.com/office/drawing/2014/main" id="{C4B39B43-B721-4EBB-B462-A2DE6773C296}"/>
              </a:ext>
            </a:extLst>
          </p:cNvPr>
          <p:cNvSpPr>
            <a:spLocks noGrp="1" noRot="1" noChangeAspect="1" noChangeArrowheads="1" noTextEdit="1"/>
          </p:cNvSpPr>
          <p:nvPr>
            <p:ph type="sldImg"/>
          </p:nvPr>
        </p:nvSpPr>
        <p:spPr>
          <a:xfrm>
            <a:off x="1136650" y="830263"/>
            <a:ext cx="4632325" cy="3473450"/>
          </a:xfrm>
          <a:ln/>
        </p:spPr>
      </p:sp>
      <p:sp>
        <p:nvSpPr>
          <p:cNvPr id="13314" name="Notes Placeholder 2">
            <a:extLst>
              <a:ext uri="{FF2B5EF4-FFF2-40B4-BE49-F238E27FC236}">
                <a16:creationId xmlns:a16="http://schemas.microsoft.com/office/drawing/2014/main" id="{89B37D64-860B-46BF-A5B7-F53F9BCBEA36}"/>
              </a:ext>
            </a:extLst>
          </p:cNvPr>
          <p:cNvSpPr>
            <a:spLocks noGrp="1"/>
          </p:cNvSpPr>
          <p:nvPr>
            <p:ph type="body" idx="1"/>
          </p:nvPr>
        </p:nvSpPr>
        <p:spPr>
          <a:ln w="9525"/>
        </p:spPr>
        <p:txBody>
          <a:bodyPr/>
          <a:lstStyle/>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Big idea: </a:t>
            </a:r>
            <a:r>
              <a:rPr lang="en-US" altLang="en-US" sz="1100" dirty="0">
                <a:latin typeface="Times New Roman" panose="02020603050405020304" pitchFamily="18" charset="0"/>
                <a:cs typeface="Times New Roman" panose="02020603050405020304" pitchFamily="18" charset="0"/>
              </a:rPr>
              <a:t>Apply Dimension 2 content criteria to </a:t>
            </a:r>
            <a:r>
              <a:rPr lang="en-US" sz="1100" dirty="0"/>
              <a:t>our common sample curriculum from</a:t>
            </a:r>
            <a:r>
              <a:rPr lang="en-US" altLang="en-US" sz="1100" dirty="0">
                <a:latin typeface="Times New Roman" panose="02020603050405020304" pitchFamily="18" charset="0"/>
                <a:cs typeface="Times New Roman" panose="02020603050405020304" pitchFamily="18" charset="0"/>
              </a:rPr>
              <a:t> Illustrative Mathematics in your team.</a:t>
            </a:r>
            <a:endParaRPr lang="en-US" altLang="en-US" sz="1100" b="1" dirty="0">
              <a:latin typeface="Times New Roman" panose="02020603050405020304" pitchFamily="18" charset="0"/>
              <a:cs typeface="Times New Roman" panose="02020603050405020304" pitchFamily="18" charset="0"/>
            </a:endParaRPr>
          </a:p>
          <a:p>
            <a:pPr>
              <a:lnSpc>
                <a:spcPct val="100000"/>
              </a:lnSpc>
              <a:spcBef>
                <a:spcPts val="0"/>
              </a:spcBef>
              <a:defRPr/>
            </a:pPr>
            <a:endParaRPr lang="en-US" altLang="en-US" sz="1100" b="1" dirty="0">
              <a:latin typeface="Times New Roman" panose="02020603050405020304" pitchFamily="18" charset="0"/>
              <a:cs typeface="Times New Roman" panose="02020603050405020304" pitchFamily="18" charset="0"/>
            </a:endParaRPr>
          </a:p>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Facilitator talking points: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Now you have the next 30 minutes to try this with your team.</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Here are your instructions for the breakout time.</a:t>
            </a:r>
          </a:p>
          <a:p>
            <a:pPr marL="171450" indent="-171450">
              <a:lnSpc>
                <a:spcPct val="100000"/>
              </a:lnSpc>
              <a:spcBef>
                <a:spcPts val="0"/>
              </a:spcBef>
              <a:buFont typeface="Arial" panose="020B0604020202020204" pitchFamily="34" charset="0"/>
              <a:buChar char="•"/>
              <a:defRPr/>
            </a:pPr>
            <a:r>
              <a:rPr lang="en-US" altLang="en-US" sz="1100" dirty="0">
                <a:latin typeface="Times New Roman"/>
                <a:ea typeface="MS PGothic"/>
                <a:cs typeface="Times New Roman"/>
              </a:rPr>
              <a:t>When we come back together, we will get to see the filled-in Example Workbook. Keep in mind that we will ask you to compare your rating, checks, substantiations, and comments with the example. Then we’ll ask a couple of you to share your findings. </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Don’t forget that we have one asterisked (*) criterion in this dimension that we will need to consider again in the next breakout session. </a:t>
            </a:r>
            <a:endParaRPr lang="en-US" altLang="en-US" sz="1100" b="1" dirty="0">
              <a:latin typeface="Times New Roman" panose="02020603050405020304" pitchFamily="18"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defRPr/>
            </a:pPr>
            <a:endParaRPr lang="en-US" altLang="en-US" sz="1100" dirty="0">
              <a:latin typeface="Times New Roman" panose="02020603050405020304" pitchFamily="18" charset="0"/>
              <a:cs typeface="Times New Roman" panose="02020603050405020304" pitchFamily="18" charset="0"/>
            </a:endParaRPr>
          </a:p>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Facilitator notes: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Read the first two talking points and then the instructions for the breakout time. </a:t>
            </a:r>
          </a:p>
          <a:p>
            <a:pPr marL="171450" indent="-171450">
              <a:lnSpc>
                <a:spcPct val="100000"/>
              </a:lnSpc>
              <a:spcBef>
                <a:spcPts val="0"/>
              </a:spcBef>
              <a:buFont typeface="Arial" panose="020B0604020202020204" pitchFamily="34" charset="0"/>
              <a:buChar char="•"/>
              <a:defRPr/>
            </a:pPr>
            <a:r>
              <a:rPr lang="en-US" altLang="en-US" sz="1100" dirty="0">
                <a:latin typeface="Times New Roman"/>
                <a:ea typeface="MS PGothic"/>
                <a:cs typeface="Times New Roman"/>
              </a:rPr>
              <a:t>Read the third talking point. Remind them that they will be asked both poll questions and chat questions about comparisons between their responses and the Example Workbook. </a:t>
            </a:r>
            <a:endParaRPr lang="en-US" altLang="en-US" sz="1100" dirty="0">
              <a:latin typeface="Times New Roman" panose="02020603050405020304" pitchFamily="18"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Use the fourth talking point to remind participants that the asterisked content criteria will need to be considered when rating the dimension for EL supports.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Check to make sure the instructions are clear. Click to the next slide for a list of the materials participants will need for the breakout.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a:extLst>
              <a:ext uri="{FF2B5EF4-FFF2-40B4-BE49-F238E27FC236}">
                <a16:creationId xmlns:a16="http://schemas.microsoft.com/office/drawing/2014/main" id="{EA74D541-4B3E-4554-88A2-CB15590522BC}"/>
              </a:ext>
            </a:extLst>
          </p:cNvPr>
          <p:cNvSpPr>
            <a:spLocks noGrp="1" noRot="1" noChangeAspect="1" noChangeArrowheads="1" noTextEdit="1"/>
          </p:cNvSpPr>
          <p:nvPr>
            <p:ph type="sldImg"/>
          </p:nvPr>
        </p:nvSpPr>
        <p:spPr>
          <a:xfrm>
            <a:off x="1136650" y="830263"/>
            <a:ext cx="4632325" cy="3473450"/>
          </a:xfrm>
          <a:ln/>
        </p:spPr>
      </p:sp>
      <p:sp>
        <p:nvSpPr>
          <p:cNvPr id="13314" name="Notes Placeholder 2">
            <a:extLst>
              <a:ext uri="{FF2B5EF4-FFF2-40B4-BE49-F238E27FC236}">
                <a16:creationId xmlns:a16="http://schemas.microsoft.com/office/drawing/2014/main" id="{C028C6CD-144A-41F5-9522-05696CB3D475}"/>
              </a:ext>
            </a:extLst>
          </p:cNvPr>
          <p:cNvSpPr>
            <a:spLocks noGrp="1"/>
          </p:cNvSpPr>
          <p:nvPr>
            <p:ph type="body" idx="1"/>
          </p:nvPr>
        </p:nvSpPr>
        <p:spPr>
          <a:ln w="9525"/>
        </p:spPr>
        <p:txBody>
          <a:bodyPr/>
          <a:lstStyle/>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Big idea: </a:t>
            </a:r>
            <a:r>
              <a:rPr lang="en-US" altLang="en-US" sz="1100" dirty="0">
                <a:latin typeface="Times New Roman" panose="02020603050405020304" pitchFamily="18" charset="0"/>
                <a:cs typeface="Times New Roman" panose="02020603050405020304" pitchFamily="18" charset="0"/>
              </a:rPr>
              <a:t>Check that everyone has the correct materials to conduct the review.</a:t>
            </a:r>
            <a:endParaRPr lang="en-US" altLang="en-US" sz="1100" b="1" dirty="0">
              <a:latin typeface="Times New Roman" panose="02020603050405020304" pitchFamily="18" charset="0"/>
              <a:cs typeface="Times New Roman" panose="02020603050405020304" pitchFamily="18" charset="0"/>
            </a:endParaRPr>
          </a:p>
          <a:p>
            <a:pPr>
              <a:lnSpc>
                <a:spcPct val="100000"/>
              </a:lnSpc>
              <a:spcBef>
                <a:spcPts val="0"/>
              </a:spcBef>
              <a:defRPr/>
            </a:pPr>
            <a:endParaRPr lang="en-US" altLang="en-US" sz="1100" dirty="0">
              <a:latin typeface="Times New Roman" panose="02020603050405020304" pitchFamily="18" charset="0"/>
              <a:cs typeface="Times New Roman" panose="02020603050405020304" pitchFamily="18" charset="0"/>
            </a:endParaRPr>
          </a:p>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Facilitator talking points: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These are the materials you will need to have at hand during this breakout session. </a:t>
            </a:r>
            <a:endParaRPr lang="en-US" altLang="en-US" sz="1100" b="1" dirty="0">
              <a:latin typeface="Times New Roman" panose="02020603050405020304" pitchFamily="18" charset="0"/>
              <a:cs typeface="Times New Roman" panose="02020603050405020304" pitchFamily="18" charset="0"/>
            </a:endParaRPr>
          </a:p>
          <a:p>
            <a:pPr>
              <a:lnSpc>
                <a:spcPct val="100000"/>
              </a:lnSpc>
              <a:spcBef>
                <a:spcPts val="0"/>
              </a:spcBef>
              <a:defRPr/>
            </a:pPr>
            <a:endParaRPr lang="en-US" altLang="en-US" sz="1100" b="1" dirty="0">
              <a:latin typeface="Times New Roman" panose="02020603050405020304" pitchFamily="18" charset="0"/>
              <a:cs typeface="Times New Roman" panose="02020603050405020304" pitchFamily="18" charset="0"/>
            </a:endParaRPr>
          </a:p>
          <a:p>
            <a:pPr>
              <a:lnSpc>
                <a:spcPct val="100000"/>
              </a:lnSpc>
              <a:spcBef>
                <a:spcPts val="0"/>
              </a:spcBef>
              <a:buFont typeface="Arial" panose="020B0604020202020204" pitchFamily="34" charset="0"/>
              <a:buNone/>
              <a:defRPr/>
            </a:pPr>
            <a:r>
              <a:rPr lang="en-US" altLang="en-US" sz="1100" b="1" dirty="0">
                <a:latin typeface="Times New Roman" panose="02020603050405020304" pitchFamily="18" charset="0"/>
                <a:cs typeface="Times New Roman" panose="02020603050405020304" pitchFamily="18" charset="0"/>
              </a:rPr>
              <a:t>Facilitator notes: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Before sending the teams to their breakout, check to make sure everyone has the correct materials.</a:t>
            </a:r>
          </a:p>
          <a:p>
            <a:pPr marL="171450" indent="-171450">
              <a:lnSpc>
                <a:spcPct val="100000"/>
              </a:lnSpc>
              <a:spcBef>
                <a:spcPts val="0"/>
              </a:spcBef>
              <a:buFont typeface="Arial" panose="020B0604020202020204" pitchFamily="34" charset="0"/>
              <a:buChar char="•"/>
              <a:defRPr/>
            </a:pPr>
            <a:r>
              <a:rPr lang="en-US" sz="1100" dirty="0">
                <a:latin typeface="Times New Roman" panose="02020603050405020304" pitchFamily="18" charset="0"/>
                <a:cs typeface="Times New Roman" panose="02020603050405020304" pitchFamily="18" charset="0"/>
              </a:rPr>
              <a:t>Leave this slide on the screen as groups go to their breakout sessions.</a:t>
            </a:r>
          </a:p>
          <a:p>
            <a:pPr marL="171450" indent="-171450">
              <a:lnSpc>
                <a:spcPct val="100000"/>
              </a:lnSpc>
              <a:spcBef>
                <a:spcPts val="0"/>
              </a:spcBef>
              <a:buFont typeface="Arial" panose="020B0604020202020204" pitchFamily="34" charset="0"/>
              <a:buChar char="•"/>
              <a:defRPr/>
            </a:pPr>
            <a:endParaRPr lang="en-US" altLang="en-US" sz="1100" dirty="0">
              <a:latin typeface="Times New Roman" panose="02020603050405020304" pitchFamily="18" charset="0"/>
              <a:cs typeface="Times New Roman" panose="02020603050405020304"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a:extLst>
              <a:ext uri="{FF2B5EF4-FFF2-40B4-BE49-F238E27FC236}">
                <a16:creationId xmlns:a16="http://schemas.microsoft.com/office/drawing/2014/main" id="{A2253289-A06C-47BC-B499-818208AD5756}"/>
              </a:ext>
            </a:extLst>
          </p:cNvPr>
          <p:cNvSpPr>
            <a:spLocks noGrp="1" noRot="1" noChangeAspect="1" noChangeArrowheads="1" noTextEdit="1"/>
          </p:cNvSpPr>
          <p:nvPr>
            <p:ph type="sldImg"/>
          </p:nvPr>
        </p:nvSpPr>
        <p:spPr>
          <a:ln/>
        </p:spPr>
      </p:sp>
      <p:sp>
        <p:nvSpPr>
          <p:cNvPr id="54274" name="Notes Placeholder 2">
            <a:extLst>
              <a:ext uri="{FF2B5EF4-FFF2-40B4-BE49-F238E27FC236}">
                <a16:creationId xmlns:a16="http://schemas.microsoft.com/office/drawing/2014/main" id="{541618AF-0056-449B-BC41-693E1E7F4F09}"/>
              </a:ext>
            </a:extLst>
          </p:cNvPr>
          <p:cNvSpPr>
            <a:spLocks noGrp="1"/>
          </p:cNvSpPr>
          <p:nvPr>
            <p:ph type="body" idx="1"/>
          </p:nvPr>
        </p:nvSpPr>
        <p:spPr>
          <a:ln w="9525"/>
        </p:spPr>
        <p:txBody>
          <a:bodyPr/>
          <a:lstStyle/>
          <a:p>
            <a:pPr>
              <a:spcBef>
                <a:spcPts val="0"/>
              </a:spcBef>
              <a:defRPr/>
            </a:pPr>
            <a:r>
              <a:rPr lang="en-US" altLang="en-US" b="1" dirty="0">
                <a:latin typeface="Times New Roman" panose="02020603050405020304" pitchFamily="18" charset="0"/>
                <a:cs typeface="Times New Roman" panose="02020603050405020304" pitchFamily="18" charset="0"/>
              </a:rPr>
              <a:t>Big idea: </a:t>
            </a:r>
            <a:r>
              <a:rPr lang="en-US" altLang="en-US" dirty="0">
                <a:latin typeface="Times New Roman" panose="02020603050405020304" pitchFamily="18" charset="0"/>
                <a:cs typeface="Times New Roman" panose="02020603050405020304" pitchFamily="18" charset="0"/>
              </a:rPr>
              <a:t>Bring state teams back together and debrief the work session.</a:t>
            </a:r>
          </a:p>
          <a:p>
            <a:pPr>
              <a:spcBef>
                <a:spcPts val="0"/>
              </a:spcBef>
              <a:defRPr/>
            </a:pPr>
            <a:endParaRPr lang="en-US" altLang="en-US" b="1"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talking points:</a:t>
            </a:r>
          </a:p>
          <a:p>
            <a:pPr>
              <a:spcBef>
                <a:spcPts val="0"/>
              </a:spcBef>
              <a:defRPr/>
            </a:pPr>
            <a:endParaRPr lang="en-US" altLang="en-US"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notes:</a:t>
            </a:r>
          </a:p>
          <a:p>
            <a:pPr marL="171450" indent="-171450">
              <a:spcBef>
                <a:spcPts val="0"/>
              </a:spcBef>
              <a:buFont typeface="Arial" panose="020B0604020202020204" pitchFamily="34" charset="0"/>
              <a:buChar char="•"/>
              <a:defRPr/>
            </a:pPr>
            <a:r>
              <a:rPr lang="en-US" altLang="en-US" dirty="0"/>
              <a:t>Click on this slide before breakout groups return to the main room.</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b="1" dirty="0"/>
              <a:t>Big idea</a:t>
            </a:r>
            <a:r>
              <a:rPr lang="en-US" altLang="en-US" dirty="0"/>
              <a:t>: Make audience aware of contract information.</a:t>
            </a:r>
          </a:p>
          <a:p>
            <a:pPr>
              <a:defRPr/>
            </a:pPr>
            <a:endParaRPr lang="en-US" altLang="en-US" b="1" dirty="0"/>
          </a:p>
          <a:p>
            <a:pPr>
              <a:defRPr/>
            </a:pPr>
            <a:r>
              <a:rPr lang="en-US" altLang="en-US" b="1" dirty="0"/>
              <a:t>Facilitator talking points:</a:t>
            </a:r>
          </a:p>
          <a:p>
            <a:pPr marL="171450" indent="-171450">
              <a:buFont typeface="Arial" panose="020B0604020202020204" pitchFamily="34" charset="0"/>
              <a:buChar char="•"/>
              <a:defRPr/>
            </a:pPr>
            <a:r>
              <a:rPr lang="en-US" altLang="en-US" b="0" dirty="0"/>
              <a:t>Please read through this slide for information about the contract.</a:t>
            </a:r>
          </a:p>
          <a:p>
            <a:pPr>
              <a:defRPr/>
            </a:pPr>
            <a:endParaRPr lang="en-US" altLang="en-US" b="1" dirty="0"/>
          </a:p>
          <a:p>
            <a:pPr>
              <a:defRPr/>
            </a:pPr>
            <a:r>
              <a:rPr lang="en-US" altLang="en-US" b="1" dirty="0"/>
              <a:t>Facilitator notes:</a:t>
            </a:r>
          </a:p>
          <a:p>
            <a:pPr marL="171450" marR="0" lvl="0" indent="-171450" algn="l" defTabSz="923925" rtl="0" eaLnBrk="0" fontAlgn="base" latinLnBrk="0" hangingPunct="0">
              <a:lnSpc>
                <a:spcPct val="90000"/>
              </a:lnSpc>
              <a:spcBef>
                <a:spcPct val="40000"/>
              </a:spcBef>
              <a:spcAft>
                <a:spcPct val="0"/>
              </a:spcAft>
              <a:buClrTx/>
              <a:buSzTx/>
              <a:buFont typeface="Arial" panose="020B0604020202020204" pitchFamily="34" charset="0"/>
              <a:buChar char="•"/>
              <a:tabLst/>
              <a:defRPr/>
            </a:pPr>
            <a:r>
              <a:rPr lang="en-US" altLang="en-US" dirty="0"/>
              <a:t>Allow 10-15 seconds or so for participants to review this slide for information about the contract (no need to read through).</a:t>
            </a:r>
          </a:p>
        </p:txBody>
      </p:sp>
    </p:spTree>
    <p:extLst>
      <p:ext uri="{BB962C8B-B14F-4D97-AF65-F5344CB8AC3E}">
        <p14:creationId xmlns:p14="http://schemas.microsoft.com/office/powerpoint/2010/main" val="42714563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a:extLst>
              <a:ext uri="{FF2B5EF4-FFF2-40B4-BE49-F238E27FC236}">
                <a16:creationId xmlns:a16="http://schemas.microsoft.com/office/drawing/2014/main" id="{10D7B52C-C33E-42C7-A942-AB3A3FEDCCF6}"/>
              </a:ext>
            </a:extLst>
          </p:cNvPr>
          <p:cNvSpPr>
            <a:spLocks noGrp="1" noRot="1" noChangeAspect="1" noChangeArrowheads="1" noTextEdit="1"/>
          </p:cNvSpPr>
          <p:nvPr>
            <p:ph type="sldImg"/>
          </p:nvPr>
        </p:nvSpPr>
        <p:spPr>
          <a:xfrm>
            <a:off x="831850" y="449263"/>
            <a:ext cx="4065588" cy="3048000"/>
          </a:xfrm>
          <a:ln/>
        </p:spPr>
      </p:sp>
      <p:sp>
        <p:nvSpPr>
          <p:cNvPr id="3" name="Notes Placeholder 2">
            <a:extLst>
              <a:ext uri="{FF2B5EF4-FFF2-40B4-BE49-F238E27FC236}">
                <a16:creationId xmlns:a16="http://schemas.microsoft.com/office/drawing/2014/main" id="{7D484145-D5AB-410D-8D22-4A6298AEEEB1}"/>
              </a:ext>
            </a:extLst>
          </p:cNvPr>
          <p:cNvSpPr>
            <a:spLocks noGrp="1"/>
          </p:cNvSpPr>
          <p:nvPr>
            <p:ph type="body" idx="1"/>
          </p:nvPr>
        </p:nvSpPr>
        <p:spPr>
          <a:xfrm>
            <a:off x="755650" y="3725863"/>
            <a:ext cx="5486400" cy="4724400"/>
          </a:xfrm>
        </p:spPr>
        <p:txBody>
          <a:bodyPr/>
          <a:lstStyle/>
          <a:p>
            <a:pPr>
              <a:spcBef>
                <a:spcPts val="0"/>
              </a:spcBef>
              <a:defRPr/>
            </a:pPr>
            <a:r>
              <a:rPr lang="en-US" altLang="en-US" b="1" dirty="0"/>
              <a:t>Big idea: </a:t>
            </a:r>
            <a:r>
              <a:rPr lang="en-US" altLang="en-US" dirty="0"/>
              <a:t>Share everyone’s rating of Dimension 2.</a:t>
            </a:r>
          </a:p>
          <a:p>
            <a:pPr>
              <a:spcBef>
                <a:spcPts val="0"/>
              </a:spcBef>
              <a:defRPr/>
            </a:pPr>
            <a:endParaRPr lang="en-US" altLang="en-US" dirty="0"/>
          </a:p>
          <a:p>
            <a:pPr>
              <a:spcBef>
                <a:spcPts val="0"/>
              </a:spcBef>
              <a:defRPr/>
            </a:pPr>
            <a:r>
              <a:rPr lang="en-US" altLang="en-US" b="1" dirty="0"/>
              <a:t>Facilitator talking points:</a:t>
            </a:r>
          </a:p>
          <a:p>
            <a:pPr marL="173355" indent="-173355">
              <a:spcBef>
                <a:spcPts val="0"/>
              </a:spcBef>
              <a:buFont typeface="Arial" panose="020B0604020202020204" pitchFamily="34" charset="0"/>
              <a:buChar char="•"/>
              <a:defRPr/>
            </a:pPr>
            <a:r>
              <a:rPr lang="en-US" altLang="en-US" dirty="0">
                <a:latin typeface="Times New Roman"/>
                <a:ea typeface="MS PGothic"/>
                <a:cs typeface="Times New Roman"/>
              </a:rPr>
              <a:t>Now that you’ve had a chance to find evidence for the criteria, let’s see if we agree on the dimension content rating. </a:t>
            </a:r>
            <a:endParaRPr lang="en-US" altLang="en-US" dirty="0"/>
          </a:p>
          <a:p>
            <a:pPr marL="173662" indent="-173662">
              <a:spcBef>
                <a:spcPts val="0"/>
              </a:spcBef>
              <a:buFont typeface="Arial" panose="020B0604020202020204" pitchFamily="34" charset="0"/>
              <a:buChar char="•"/>
              <a:defRPr/>
            </a:pPr>
            <a:r>
              <a:rPr lang="en-US" altLang="en-US" dirty="0"/>
              <a:t>Enter your rating for Dimension 2 content alignment. </a:t>
            </a:r>
          </a:p>
          <a:p>
            <a:pPr marL="173662" indent="-173662">
              <a:spcBef>
                <a:spcPts val="0"/>
              </a:spcBef>
              <a:buFont typeface="Arial" panose="020B0604020202020204" pitchFamily="34" charset="0"/>
              <a:buChar char="•"/>
              <a:defRPr/>
            </a:pPr>
            <a:r>
              <a:rPr lang="en-US" altLang="en-US" dirty="0"/>
              <a:t>Let’s see how your Dimension 2 content ratings compare with the example review…</a:t>
            </a:r>
          </a:p>
          <a:p>
            <a:pPr>
              <a:spcBef>
                <a:spcPts val="0"/>
              </a:spcBef>
              <a:defRPr/>
            </a:pPr>
            <a:endParaRPr lang="en-US" altLang="en-US" b="1" dirty="0"/>
          </a:p>
          <a:p>
            <a:pPr>
              <a:spcBef>
                <a:spcPts val="0"/>
              </a:spcBef>
              <a:defRPr/>
            </a:pPr>
            <a:r>
              <a:rPr lang="en-US" altLang="en-US" b="1" dirty="0"/>
              <a:t>Facilitator notes:</a:t>
            </a:r>
          </a:p>
          <a:p>
            <a:pPr marL="173662" indent="-173662">
              <a:lnSpc>
                <a:spcPct val="100000"/>
              </a:lnSpc>
              <a:spcBef>
                <a:spcPts val="0"/>
              </a:spcBef>
              <a:buFont typeface="Arial" panose="020B0604020202020204" pitchFamily="34" charset="0"/>
              <a:buChar char="•"/>
              <a:defRPr/>
            </a:pPr>
            <a:r>
              <a:rPr lang="en-US" altLang="en-US" dirty="0"/>
              <a:t>Briefly review the dimension rating scale and then </a:t>
            </a:r>
            <a:r>
              <a:rPr lang="en-US" altLang="en-US" dirty="0">
                <a:latin typeface="Times New Roman" panose="02020603050405020304" pitchFamily="18" charset="0"/>
              </a:rPr>
              <a:t>read the first talking point. </a:t>
            </a:r>
          </a:p>
          <a:p>
            <a:pPr marL="173662" indent="-173662">
              <a:lnSpc>
                <a:spcPct val="100000"/>
              </a:lnSpc>
              <a:spcBef>
                <a:spcPts val="0"/>
              </a:spcBef>
              <a:buFont typeface="Arial" panose="020B0604020202020204" pitchFamily="34" charset="0"/>
              <a:buChar char="•"/>
              <a:defRPr/>
            </a:pPr>
            <a:r>
              <a:rPr lang="en-US" altLang="en-US" dirty="0">
                <a:latin typeface="Times New Roman" panose="02020603050405020304" pitchFamily="18" charset="0"/>
              </a:rPr>
              <a:t>Create a poll or ask participants to enter their ratings in the chat. </a:t>
            </a:r>
          </a:p>
          <a:p>
            <a:pPr marL="173662" indent="-173662">
              <a:lnSpc>
                <a:spcPct val="100000"/>
              </a:lnSpc>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Allow a moment for them to enter their response. </a:t>
            </a:r>
            <a:endParaRPr lang="en-US" altLang="en-US" dirty="0"/>
          </a:p>
          <a:p>
            <a:pPr marL="173662" indent="-173662">
              <a:lnSpc>
                <a:spcPct val="100000"/>
              </a:lnSpc>
              <a:spcBef>
                <a:spcPts val="0"/>
              </a:spcBef>
              <a:buFont typeface="Arial" panose="020B0604020202020204" pitchFamily="34" charset="0"/>
              <a:buChar char="•"/>
              <a:defRPr/>
            </a:pPr>
            <a:r>
              <a:rPr lang="en-US" altLang="en-US" dirty="0"/>
              <a:t>Use the third talking point to summarize the results of the poll.</a:t>
            </a:r>
          </a:p>
          <a:p>
            <a:pPr marL="635625" lvl="1" indent="-173662">
              <a:spcBef>
                <a:spcPts val="0"/>
              </a:spcBef>
              <a:buFont typeface="Arial" panose="020B0604020202020204" pitchFamily="34" charset="0"/>
              <a:buChar char="•"/>
              <a:defRPr/>
            </a:pPr>
            <a:r>
              <a:rPr lang="en-US" b="1" dirty="0"/>
              <a:t>Example Workbook Dimension 2 Content Alignment Rating: 2 points. </a:t>
            </a:r>
          </a:p>
          <a:p>
            <a:pPr>
              <a:lnSpc>
                <a:spcPct val="100000"/>
              </a:lnSpc>
              <a:spcBef>
                <a:spcPts val="0"/>
              </a:spcBef>
              <a:defRPr/>
            </a:pP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a:extLst>
              <a:ext uri="{FF2B5EF4-FFF2-40B4-BE49-F238E27FC236}">
                <a16:creationId xmlns:a16="http://schemas.microsoft.com/office/drawing/2014/main" id="{FCF360A3-8DB1-4ED6-A579-733B971A10B5}"/>
              </a:ext>
            </a:extLst>
          </p:cNvPr>
          <p:cNvSpPr>
            <a:spLocks noGrp="1" noRot="1" noChangeAspect="1" noChangeArrowheads="1" noTextEdit="1"/>
          </p:cNvSpPr>
          <p:nvPr>
            <p:ph type="sldImg"/>
          </p:nvPr>
        </p:nvSpPr>
        <p:spPr>
          <a:xfrm>
            <a:off x="622300" y="373063"/>
            <a:ext cx="4167188" cy="3124200"/>
          </a:xfrm>
          <a:ln/>
        </p:spPr>
      </p:sp>
      <p:sp>
        <p:nvSpPr>
          <p:cNvPr id="13314" name="Notes Placeholder 2">
            <a:extLst>
              <a:ext uri="{FF2B5EF4-FFF2-40B4-BE49-F238E27FC236}">
                <a16:creationId xmlns:a16="http://schemas.microsoft.com/office/drawing/2014/main" id="{8762E046-1906-45EA-BB1A-3C1371764A0F}"/>
              </a:ext>
            </a:extLst>
          </p:cNvPr>
          <p:cNvSpPr>
            <a:spLocks noGrp="1"/>
          </p:cNvSpPr>
          <p:nvPr>
            <p:ph type="body" idx="1"/>
          </p:nvPr>
        </p:nvSpPr>
        <p:spPr>
          <a:xfrm>
            <a:off x="374650" y="3802063"/>
            <a:ext cx="5867400" cy="4573587"/>
          </a:xfrm>
          <a:ln w="9525"/>
        </p:spPr>
        <p:txBody>
          <a:bodyPr/>
          <a:lstStyle/>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Big idea: </a:t>
            </a:r>
            <a:r>
              <a:rPr lang="en-US" altLang="en-US" sz="1100" dirty="0">
                <a:latin typeface="Times New Roman" panose="02020603050405020304" pitchFamily="18" charset="0"/>
                <a:cs typeface="Times New Roman" panose="02020603050405020304" pitchFamily="18" charset="0"/>
              </a:rPr>
              <a:t>Share our evidence and ratings.</a:t>
            </a:r>
          </a:p>
          <a:p>
            <a:pPr marL="633413" lvl="1" indent="-171450">
              <a:lnSpc>
                <a:spcPct val="100000"/>
              </a:lnSpc>
              <a:spcBef>
                <a:spcPts val="0"/>
              </a:spcBef>
              <a:buFont typeface="Arial" panose="020B0604020202020204" pitchFamily="34" charset="0"/>
              <a:buChar char="•"/>
              <a:defRPr/>
            </a:pPr>
            <a:endParaRPr lang="en-US" sz="1100" b="1" dirty="0">
              <a:latin typeface="Times New Roman" panose="02020603050405020304" pitchFamily="18" charset="0"/>
              <a:cs typeface="Times New Roman" panose="02020603050405020304" pitchFamily="18" charset="0"/>
            </a:endParaRPr>
          </a:p>
          <a:p>
            <a:pPr>
              <a:spcBef>
                <a:spcPts val="0"/>
              </a:spcBef>
              <a:defRPr/>
            </a:pPr>
            <a:r>
              <a:rPr lang="en-US" altLang="en-US" sz="1100" b="1" dirty="0">
                <a:latin typeface="Times New Roman" panose="02020603050405020304" pitchFamily="18" charset="0"/>
                <a:cs typeface="Times New Roman" panose="02020603050405020304" pitchFamily="18" charset="0"/>
              </a:rPr>
              <a:t>Facilitator talking points:</a:t>
            </a:r>
          </a:p>
          <a:p>
            <a:pPr marL="173355" indent="-173355">
              <a:spcBef>
                <a:spcPts val="0"/>
              </a:spcBef>
              <a:buFont typeface="Arial" panose="020B0604020202020204" pitchFamily="34" charset="0"/>
              <a:buChar char="•"/>
              <a:defRPr/>
            </a:pPr>
            <a:r>
              <a:rPr lang="en-US" altLang="en-US" sz="1100" dirty="0">
                <a:latin typeface="Times New Roman"/>
                <a:ea typeface="MS PGothic"/>
                <a:cs typeface="Times New Roman"/>
              </a:rPr>
              <a:t>Now let’s compare the individual checks your team decided to give for the criteria in this dimension with those checked in the example. </a:t>
            </a:r>
          </a:p>
          <a:p>
            <a:pPr marL="173355" indent="-173355">
              <a:spcBef>
                <a:spcPts val="0"/>
              </a:spcBef>
              <a:buFont typeface="Arial" panose="020B0604020202020204" pitchFamily="34" charset="0"/>
              <a:buChar char="•"/>
              <a:defRPr/>
            </a:pPr>
            <a:r>
              <a:rPr lang="en-US" altLang="en-US" sz="1100" dirty="0">
                <a:latin typeface="Times New Roman"/>
                <a:ea typeface="MS PGothic"/>
                <a:cs typeface="Times New Roman"/>
              </a:rPr>
              <a:t>Did your team’s checks match those of the example? Or did you check one or more criteria differently?</a:t>
            </a:r>
          </a:p>
          <a:p>
            <a:pPr marL="173355" indent="-173355">
              <a:spcBef>
                <a:spcPts val="0"/>
              </a:spcBef>
              <a:buFont typeface="Arial" panose="020B0604020202020204" pitchFamily="34" charset="0"/>
              <a:buChar char="•"/>
              <a:defRPr/>
            </a:pPr>
            <a:r>
              <a:rPr lang="en-US" altLang="en-US" sz="1100" dirty="0">
                <a:latin typeface="Times New Roman"/>
                <a:ea typeface="MS PGothic"/>
                <a:cs typeface="Times New Roman"/>
              </a:rPr>
              <a:t>Please enter your response in the chat.</a:t>
            </a:r>
            <a:endParaRPr lang="en-US" altLang="en-US" sz="1100" dirty="0"/>
          </a:p>
          <a:p>
            <a:pPr>
              <a:spcBef>
                <a:spcPts val="0"/>
              </a:spcBef>
              <a:defRPr/>
            </a:pPr>
            <a:endParaRPr lang="en-US" altLang="en-US" sz="1100" b="1" dirty="0">
              <a:latin typeface="Times New Roman" panose="02020603050405020304" pitchFamily="18" charset="0"/>
              <a:cs typeface="Times New Roman" panose="02020603050405020304" pitchFamily="18" charset="0"/>
            </a:endParaRPr>
          </a:p>
          <a:p>
            <a:pPr>
              <a:spcBef>
                <a:spcPts val="0"/>
              </a:spcBef>
              <a:defRPr/>
            </a:pPr>
            <a:r>
              <a:rPr lang="en-US" altLang="en-US" sz="1100" b="1" dirty="0">
                <a:latin typeface="Times New Roman" panose="02020603050405020304" pitchFamily="18" charset="0"/>
                <a:cs typeface="Times New Roman" panose="02020603050405020304" pitchFamily="18" charset="0"/>
              </a:rPr>
              <a:t>Facilitator notes:</a:t>
            </a:r>
          </a:p>
          <a:p>
            <a:pPr marL="171450" indent="-171450">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Create a poll or ask participants to answer in the chat. </a:t>
            </a:r>
          </a:p>
          <a:p>
            <a:pPr marL="171450" indent="-171450">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Allow a minute for participants to enter their answer to the poll and then review the results.</a:t>
            </a:r>
          </a:p>
          <a:p>
            <a:pPr marL="633413" lvl="1" indent="-171450">
              <a:spcBef>
                <a:spcPts val="0"/>
              </a:spcBef>
              <a:buFont typeface="Arial" panose="020B0604020202020204" pitchFamily="34" charset="0"/>
              <a:buChar char="•"/>
              <a:defRPr/>
            </a:pPr>
            <a:r>
              <a:rPr lang="en-US" altLang="en-US" sz="1100" b="1" dirty="0">
                <a:latin typeface="Times New Roman" panose="02020603050405020304" pitchFamily="18" charset="0"/>
                <a:cs typeface="Times New Roman" panose="02020603050405020304" pitchFamily="18" charset="0"/>
              </a:rPr>
              <a:t>Example Workbook Dimension 2 Content Criteria: All three content criteria were checked.</a:t>
            </a:r>
          </a:p>
          <a:p>
            <a:pPr marL="171450" indent="-171450">
              <a:spcBef>
                <a:spcPts val="0"/>
              </a:spcBef>
              <a:buFont typeface="Arial" panose="020B0604020202020204" pitchFamily="34" charset="0"/>
              <a:buChar char="•"/>
              <a:defRPr/>
            </a:pPr>
            <a:r>
              <a:rPr lang="en-US" sz="1100" dirty="0"/>
              <a:t>Click to the next slide for a discussion of the substantiations for this dimension.</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a:extLst>
              <a:ext uri="{FF2B5EF4-FFF2-40B4-BE49-F238E27FC236}">
                <a16:creationId xmlns:a16="http://schemas.microsoft.com/office/drawing/2014/main" id="{6E1116FD-43BE-4F2B-87DF-6B2293883B20}"/>
              </a:ext>
            </a:extLst>
          </p:cNvPr>
          <p:cNvSpPr>
            <a:spLocks noGrp="1" noRot="1" noChangeAspect="1" noChangeArrowheads="1" noTextEdit="1"/>
          </p:cNvSpPr>
          <p:nvPr>
            <p:ph type="sldImg"/>
          </p:nvPr>
        </p:nvSpPr>
        <p:spPr>
          <a:xfrm>
            <a:off x="622300" y="373063"/>
            <a:ext cx="4167188" cy="3124200"/>
          </a:xfrm>
          <a:ln/>
        </p:spPr>
      </p:sp>
      <p:sp>
        <p:nvSpPr>
          <p:cNvPr id="13314" name="Notes Placeholder 2">
            <a:extLst>
              <a:ext uri="{FF2B5EF4-FFF2-40B4-BE49-F238E27FC236}">
                <a16:creationId xmlns:a16="http://schemas.microsoft.com/office/drawing/2014/main" id="{54F2EC34-F3ED-45EF-8788-16E3AB2074D3}"/>
              </a:ext>
            </a:extLst>
          </p:cNvPr>
          <p:cNvSpPr>
            <a:spLocks noGrp="1"/>
          </p:cNvSpPr>
          <p:nvPr>
            <p:ph type="body" idx="1"/>
          </p:nvPr>
        </p:nvSpPr>
        <p:spPr>
          <a:xfrm>
            <a:off x="374650" y="3802063"/>
            <a:ext cx="5867400" cy="4573587"/>
          </a:xfrm>
          <a:ln w="9525"/>
        </p:spPr>
        <p:txBody>
          <a:bodyPr/>
          <a:lstStyle/>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Big idea: </a:t>
            </a:r>
            <a:r>
              <a:rPr lang="en-US" altLang="en-US" sz="1100" dirty="0">
                <a:latin typeface="Times New Roman" panose="02020603050405020304" pitchFamily="18" charset="0"/>
                <a:cs typeface="Times New Roman" panose="02020603050405020304" pitchFamily="18" charset="0"/>
              </a:rPr>
              <a:t>Share our evidence and ratings.</a:t>
            </a:r>
          </a:p>
          <a:p>
            <a:pPr marL="633413" lvl="1" indent="-171450">
              <a:lnSpc>
                <a:spcPct val="100000"/>
              </a:lnSpc>
              <a:spcBef>
                <a:spcPts val="0"/>
              </a:spcBef>
              <a:buFont typeface="Arial" panose="020B0604020202020204" pitchFamily="34" charset="0"/>
              <a:buChar char="•"/>
              <a:defRPr/>
            </a:pPr>
            <a:endParaRPr lang="en-US" sz="1100" b="1" dirty="0">
              <a:latin typeface="Times New Roman" panose="02020603050405020304" pitchFamily="18" charset="0"/>
              <a:cs typeface="Times New Roman" panose="02020603050405020304" pitchFamily="18" charset="0"/>
            </a:endParaRPr>
          </a:p>
          <a:p>
            <a:pPr>
              <a:spcBef>
                <a:spcPts val="0"/>
              </a:spcBef>
              <a:defRPr/>
            </a:pPr>
            <a:r>
              <a:rPr lang="en-US" altLang="en-US" sz="1100" b="1" dirty="0">
                <a:latin typeface="Times New Roman" panose="02020603050405020304" pitchFamily="18" charset="0"/>
                <a:cs typeface="Times New Roman" panose="02020603050405020304" pitchFamily="18" charset="0"/>
              </a:rPr>
              <a:t>Facilitator talking points:</a:t>
            </a:r>
          </a:p>
          <a:p>
            <a:pPr marL="171450" indent="-171450">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Now </a:t>
            </a:r>
            <a:r>
              <a:rPr lang="en-US" sz="1100" dirty="0">
                <a:latin typeface="Times New Roman" panose="02020603050405020304" pitchFamily="18" charset="0"/>
                <a:cs typeface="Times New Roman" panose="02020603050405020304" pitchFamily="18" charset="0"/>
              </a:rPr>
              <a:t>that we’ve compared the rating and checks for this part of the dimension, we want to give you some individual work time. C</a:t>
            </a:r>
            <a:r>
              <a:rPr lang="en-US" altLang="en-US" sz="1100" dirty="0">
                <a:latin typeface="Times New Roman" panose="02020603050405020304" pitchFamily="18" charset="0"/>
                <a:cs typeface="Times New Roman" panose="02020603050405020304" pitchFamily="18" charset="0"/>
              </a:rPr>
              <a:t>ompare your substantiations and summary comments with those in the Example Workbook. </a:t>
            </a:r>
          </a:p>
          <a:p>
            <a:pPr marL="171450" indent="-171450">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Remember that there can be many “right” answers. But while substantiations may be different, there should be agreement on the general findings and ratings. </a:t>
            </a:r>
          </a:p>
          <a:p>
            <a:pPr marL="171450" indent="-171450">
              <a:spcBef>
                <a:spcPts val="0"/>
              </a:spcBef>
              <a:buFont typeface="Arial" panose="020B0604020202020204" pitchFamily="34" charset="0"/>
              <a:buChar char="•"/>
              <a:defRPr/>
            </a:pPr>
            <a:r>
              <a:rPr lang="en-US" altLang="en-US" sz="1100" dirty="0">
                <a:latin typeface="Times New Roman"/>
                <a:ea typeface="MS PGothic"/>
                <a:cs typeface="Times New Roman"/>
              </a:rPr>
              <a:t>We’re going to take 5 minutes for you to compare what you found with those of the Example Workbook.  </a:t>
            </a:r>
            <a:endParaRPr lang="en-US" altLang="en-US" sz="1100" dirty="0">
              <a:latin typeface="Times New Roman" panose="02020603050405020304" pitchFamily="18" charset="0"/>
              <a:cs typeface="Times New Roman" panose="02020603050405020304" pitchFamily="18" charset="0"/>
            </a:endParaRPr>
          </a:p>
          <a:p>
            <a:pPr marL="171450" indent="-171450">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Take some notes about what you see as the same and different. Then we’ll ask you to share your findings in chat when we come back together.</a:t>
            </a:r>
          </a:p>
          <a:p>
            <a:pPr marL="171450" indent="-171450">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[After work time] Let’s have everyone type one or two sentences in the group chat to describe how your substantiations compared. Feel free to share a specific commonality or difference.  </a:t>
            </a:r>
          </a:p>
          <a:p>
            <a:pPr marL="171450" indent="-171450">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Now let’s hear from a couple of teams about their comparison… </a:t>
            </a:r>
          </a:p>
          <a:p>
            <a:pPr>
              <a:spcBef>
                <a:spcPts val="0"/>
              </a:spcBef>
              <a:defRPr/>
            </a:pPr>
            <a:endParaRPr lang="en-US" altLang="en-US" sz="1100" b="1" dirty="0">
              <a:latin typeface="Times New Roman" panose="02020603050405020304" pitchFamily="18" charset="0"/>
              <a:cs typeface="Times New Roman" panose="02020603050405020304" pitchFamily="18" charset="0"/>
            </a:endParaRPr>
          </a:p>
          <a:p>
            <a:pPr>
              <a:spcBef>
                <a:spcPts val="0"/>
              </a:spcBef>
              <a:defRPr/>
            </a:pPr>
            <a:r>
              <a:rPr lang="en-US" altLang="en-US" sz="1100" b="1" dirty="0">
                <a:latin typeface="Times New Roman" panose="02020603050405020304" pitchFamily="18" charset="0"/>
                <a:cs typeface="Times New Roman" panose="02020603050405020304" pitchFamily="18" charset="0"/>
              </a:rPr>
              <a:t>Facilitator notes:</a:t>
            </a:r>
          </a:p>
          <a:p>
            <a:pPr marL="171450" indent="-171450">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Use the first four talking points to bring attention to the Example Workbook with substantiations and commentary.</a:t>
            </a:r>
          </a:p>
          <a:p>
            <a:pPr marL="171450" indent="-171450">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Pause (5 minutes) for participants to compare and make some notes about what they found.</a:t>
            </a:r>
          </a:p>
          <a:p>
            <a:pPr marL="171450" indent="-171450">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After the 5-minute comparison time, read the fifth talking point and comment on interesting chats as they appear. </a:t>
            </a:r>
          </a:p>
          <a:p>
            <a:pPr marL="171450" indent="-171450">
              <a:spcBef>
                <a:spcPts val="0"/>
              </a:spcBef>
              <a:buFont typeface="Arial" panose="020B0604020202020204" pitchFamily="34" charset="0"/>
              <a:buChar char="•"/>
              <a:defRPr/>
            </a:pPr>
            <a:r>
              <a:rPr lang="en-US" sz="1100" dirty="0">
                <a:latin typeface="Times New Roman"/>
                <a:ea typeface="MS PGothic"/>
                <a:cs typeface="Times New Roman"/>
              </a:rPr>
              <a:t>Click and read the last talking point and select one or two states to share verbally. You might select based on a chat statement that needs to be clarified or one that is especially insightful or unique. </a:t>
            </a:r>
            <a:endParaRPr lang="en-US" sz="1100" dirty="0">
              <a:latin typeface="Times New Roman" panose="02020603050405020304" pitchFamily="18" charset="0"/>
              <a:cs typeface="Times New Roman" panose="02020603050405020304"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a:extLst>
              <a:ext uri="{FF2B5EF4-FFF2-40B4-BE49-F238E27FC236}">
                <a16:creationId xmlns:a16="http://schemas.microsoft.com/office/drawing/2014/main" id="{F88A996B-9757-4B5C-A6F0-497EEB55986C}"/>
              </a:ext>
            </a:extLst>
          </p:cNvPr>
          <p:cNvSpPr>
            <a:spLocks noGrp="1" noRot="1" noChangeAspect="1" noChangeArrowheads="1" noTextEdit="1"/>
          </p:cNvSpPr>
          <p:nvPr>
            <p:ph type="sldImg"/>
          </p:nvPr>
        </p:nvSpPr>
        <p:spPr>
          <a:ln/>
        </p:spPr>
      </p:sp>
      <p:sp>
        <p:nvSpPr>
          <p:cNvPr id="54274" name="Notes Placeholder 2">
            <a:extLst>
              <a:ext uri="{FF2B5EF4-FFF2-40B4-BE49-F238E27FC236}">
                <a16:creationId xmlns:a16="http://schemas.microsoft.com/office/drawing/2014/main" id="{68CDE141-B28B-4B99-B74D-4608D1D41644}"/>
              </a:ext>
            </a:extLst>
          </p:cNvPr>
          <p:cNvSpPr>
            <a:spLocks noGrp="1"/>
          </p:cNvSpPr>
          <p:nvPr>
            <p:ph type="body" idx="1"/>
          </p:nvPr>
        </p:nvSpPr>
        <p:spPr>
          <a:ln w="9525"/>
        </p:spPr>
        <p:txBody>
          <a:bodyPr/>
          <a:lstStyle/>
          <a:p>
            <a:pPr>
              <a:spcBef>
                <a:spcPts val="0"/>
              </a:spcBef>
              <a:defRPr/>
            </a:pPr>
            <a:r>
              <a:rPr lang="en-US" altLang="en-US" b="1" dirty="0">
                <a:latin typeface="Times New Roman" panose="02020603050405020304" pitchFamily="18" charset="0"/>
                <a:cs typeface="Times New Roman" panose="02020603050405020304" pitchFamily="18" charset="0"/>
              </a:rPr>
              <a:t>Big idea: </a:t>
            </a:r>
            <a:r>
              <a:rPr lang="en-US" altLang="en-US" dirty="0">
                <a:latin typeface="Times New Roman" panose="02020603050405020304" pitchFamily="18" charset="0"/>
                <a:cs typeface="Times New Roman" panose="02020603050405020304" pitchFamily="18" charset="0"/>
              </a:rPr>
              <a:t>Move participants’ attention to the EL Support Criteria.</a:t>
            </a:r>
          </a:p>
          <a:p>
            <a:pPr>
              <a:spcBef>
                <a:spcPts val="0"/>
              </a:spcBef>
              <a:defRPr/>
            </a:pPr>
            <a:endParaRPr lang="en-US" altLang="en-US" b="1"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talking points:</a:t>
            </a:r>
          </a:p>
          <a:p>
            <a:pPr>
              <a:spcBef>
                <a:spcPts val="0"/>
              </a:spcBef>
              <a:defRPr/>
            </a:pPr>
            <a:endParaRPr lang="en-US" altLang="en-US"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notes:</a:t>
            </a:r>
          </a:p>
          <a:p>
            <a:pPr marL="171450" indent="-171450">
              <a:spcBef>
                <a:spcPts val="0"/>
              </a:spcBef>
              <a:buFont typeface="Arial" panose="020B0604020202020204" pitchFamily="34" charset="0"/>
              <a:buChar char="•"/>
              <a:defRPr/>
            </a:pPr>
            <a:endParaRPr lang="en-US" altLang="en-US" b="1"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a:extLst>
              <a:ext uri="{FF2B5EF4-FFF2-40B4-BE49-F238E27FC236}">
                <a16:creationId xmlns:a16="http://schemas.microsoft.com/office/drawing/2014/main" id="{48D15BF6-C822-44BC-911E-A6EC1152ECB1}"/>
              </a:ext>
            </a:extLst>
          </p:cNvPr>
          <p:cNvSpPr>
            <a:spLocks noGrp="1" noRot="1" noChangeAspect="1" noChangeArrowheads="1" noTextEdit="1"/>
          </p:cNvSpPr>
          <p:nvPr>
            <p:ph type="sldImg"/>
          </p:nvPr>
        </p:nvSpPr>
        <p:spPr>
          <a:xfrm>
            <a:off x="711200" y="449263"/>
            <a:ext cx="2236788" cy="1676400"/>
          </a:xfrm>
          <a:ln/>
        </p:spPr>
      </p:sp>
      <p:sp>
        <p:nvSpPr>
          <p:cNvPr id="13314" name="Notes Placeholder 2">
            <a:extLst>
              <a:ext uri="{FF2B5EF4-FFF2-40B4-BE49-F238E27FC236}">
                <a16:creationId xmlns:a16="http://schemas.microsoft.com/office/drawing/2014/main" id="{D050BF87-2E92-4ABD-9E52-832659E82A71}"/>
              </a:ext>
            </a:extLst>
          </p:cNvPr>
          <p:cNvSpPr>
            <a:spLocks noGrp="1"/>
          </p:cNvSpPr>
          <p:nvPr>
            <p:ph type="body" idx="1"/>
          </p:nvPr>
        </p:nvSpPr>
        <p:spPr>
          <a:xfrm>
            <a:off x="674688" y="2278063"/>
            <a:ext cx="5715000" cy="6324600"/>
          </a:xfrm>
          <a:ln w="9525"/>
        </p:spPr>
        <p:txBody>
          <a:bodyPr/>
          <a:lstStyle/>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Big idea: </a:t>
            </a:r>
            <a:r>
              <a:rPr lang="en-US" altLang="en-US" sz="1100" dirty="0">
                <a:latin typeface="Times New Roman" panose="02020603050405020304" pitchFamily="18" charset="0"/>
                <a:cs typeface="Times New Roman" panose="02020603050405020304" pitchFamily="18" charset="0"/>
              </a:rPr>
              <a:t>Share the EL support criterion for this dimension. </a:t>
            </a:r>
            <a:endParaRPr lang="en-US" sz="1100" dirty="0"/>
          </a:p>
          <a:p>
            <a:pPr>
              <a:lnSpc>
                <a:spcPct val="100000"/>
              </a:lnSpc>
              <a:spcBef>
                <a:spcPts val="0"/>
              </a:spcBef>
              <a:defRPr/>
            </a:pPr>
            <a:endParaRPr lang="en-US" altLang="en-US" sz="1100" dirty="0">
              <a:latin typeface="Times New Roman" panose="02020603050405020304" pitchFamily="18" charset="0"/>
              <a:cs typeface="Times New Roman" panose="02020603050405020304" pitchFamily="18" charset="0"/>
            </a:endParaRPr>
          </a:p>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Facilitator talking points: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For this dimension, we have just one EL support criterion. </a:t>
            </a:r>
            <a:r>
              <a:rPr lang="en-US" sz="1100" dirty="0"/>
              <a:t>But don’t forget that we also have one asterisked (*) content criterion in this cluster: #2.</a:t>
            </a:r>
          </a:p>
          <a:p>
            <a:pPr marL="171450" indent="-171450">
              <a:lnSpc>
                <a:spcPct val="100000"/>
              </a:lnSpc>
              <a:spcBef>
                <a:spcPts val="0"/>
              </a:spcBef>
              <a:buFont typeface="Arial" panose="020B0604020202020204" pitchFamily="34" charset="0"/>
              <a:buChar char="•"/>
              <a:defRPr/>
            </a:pPr>
            <a:r>
              <a:rPr lang="en-US" sz="1100" dirty="0"/>
              <a:t>As you read the criterion, ask yourself: “Where might we look in the curriculum to find the answer to this question?” When you have some ideas, write them in the group chat.</a:t>
            </a:r>
          </a:p>
          <a:p>
            <a:pPr marL="171450" indent="-171450">
              <a:lnSpc>
                <a:spcPct val="100000"/>
              </a:lnSpc>
              <a:spcBef>
                <a:spcPts val="0"/>
              </a:spcBef>
              <a:buFont typeface="Arial" panose="020B0604020202020204" pitchFamily="34" charset="0"/>
              <a:buChar char="•"/>
              <a:defRPr/>
            </a:pPr>
            <a:r>
              <a:rPr lang="en-US" sz="1100" dirty="0"/>
              <a:t>In your searches for evidence of this criterion, consider what you found for the asterisked content criterion in this cluster. And consider this …</a:t>
            </a:r>
          </a:p>
          <a:p>
            <a:pPr marL="633095" lvl="1" indent="-171450">
              <a:lnSpc>
                <a:spcPct val="100000"/>
              </a:lnSpc>
              <a:spcBef>
                <a:spcPts val="0"/>
              </a:spcBef>
              <a:buFont typeface="Arial" panose="020B0604020202020204" pitchFamily="34" charset="0"/>
              <a:buChar char="•"/>
              <a:defRPr/>
            </a:pPr>
            <a:r>
              <a:rPr lang="en-US" sz="1100" dirty="0">
                <a:latin typeface="Times New Roman"/>
                <a:ea typeface="MS PGothic"/>
                <a:cs typeface="Times New Roman"/>
              </a:rPr>
              <a:t>Can you think of how this particular criterion relates to the needs of ELs and fits into this cluster? (ELs must be clear about the connections so that their understanding of the new concepts can be firmly cemented in knowledge they already have. We can give them not only access to the concepts but also to the mathematical language to which they have already been exposed.)</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Share in the group chat thoughts you’ve had on what the evidence might look like and where you might look for it in the curriculum.</a:t>
            </a:r>
          </a:p>
          <a:p>
            <a:pPr marL="171450" indent="-171450">
              <a:lnSpc>
                <a:spcPct val="100000"/>
              </a:lnSpc>
              <a:spcBef>
                <a:spcPts val="0"/>
              </a:spcBef>
              <a:buFont typeface="Arial" panose="020B0604020202020204" pitchFamily="34" charset="0"/>
              <a:buChar char="•"/>
              <a:defRPr/>
            </a:pPr>
            <a:r>
              <a:rPr lang="en-US" altLang="en-US" sz="1100" dirty="0">
                <a:latin typeface="Times New Roman"/>
                <a:ea typeface="MS PGothic"/>
                <a:cs typeface="Times New Roman"/>
              </a:rPr>
              <a:t>Don’t forget to make a note of the places you found evidence of a criterion under “Substantiation” in the Participant Workbook.</a:t>
            </a:r>
            <a:endParaRPr lang="en-US" altLang="en-US" sz="1100" dirty="0">
              <a:latin typeface="Times New Roman"/>
              <a:cs typeface="Times New Roman"/>
            </a:endParaRPr>
          </a:p>
          <a:p>
            <a:pPr lvl="1">
              <a:lnSpc>
                <a:spcPct val="100000"/>
              </a:lnSpc>
              <a:spcBef>
                <a:spcPts val="0"/>
              </a:spcBef>
              <a:buFont typeface="Arial" panose="020B0604020202020204" pitchFamily="34" charset="0"/>
              <a:buNone/>
              <a:defRPr/>
            </a:pPr>
            <a:endParaRPr lang="en-US" altLang="en-US" sz="1100" b="1" dirty="0">
              <a:latin typeface="Times New Roman" panose="02020603050405020304" pitchFamily="18" charset="0"/>
              <a:cs typeface="Times New Roman" panose="02020603050405020304" pitchFamily="18" charset="0"/>
            </a:endParaRPr>
          </a:p>
          <a:p>
            <a:pPr>
              <a:lnSpc>
                <a:spcPct val="100000"/>
              </a:lnSpc>
              <a:spcBef>
                <a:spcPts val="0"/>
              </a:spcBef>
              <a:buFont typeface="Arial" panose="020B0604020202020204" pitchFamily="34" charset="0"/>
              <a:buNone/>
              <a:defRPr/>
            </a:pPr>
            <a:r>
              <a:rPr lang="en-US" altLang="en-US" sz="1100" b="1" dirty="0">
                <a:latin typeface="Times New Roman" panose="02020603050405020304" pitchFamily="18" charset="0"/>
                <a:cs typeface="Times New Roman" panose="02020603050405020304" pitchFamily="18" charset="0"/>
              </a:rPr>
              <a:t>Facilitator notes: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Read the first talking point and ask participants to locate the EL support criteria for this dimension in their participant materials. </a:t>
            </a:r>
          </a:p>
          <a:p>
            <a:pPr marL="171450" indent="-171450">
              <a:lnSpc>
                <a:spcPct val="100000"/>
              </a:lnSpc>
              <a:spcBef>
                <a:spcPts val="0"/>
              </a:spcBef>
              <a:buFont typeface="Arial" panose="020B0604020202020204" pitchFamily="34" charset="0"/>
              <a:buChar char="•"/>
              <a:defRPr/>
            </a:pPr>
            <a:r>
              <a:rPr lang="en-US" sz="1100" dirty="0"/>
              <a:t>Click to see the criterion and read the second talking point.</a:t>
            </a:r>
          </a:p>
          <a:p>
            <a:pPr marL="171450" indent="-171450">
              <a:lnSpc>
                <a:spcPct val="100000"/>
              </a:lnSpc>
              <a:spcBef>
                <a:spcPts val="0"/>
              </a:spcBef>
              <a:spcAft>
                <a:spcPts val="0"/>
              </a:spcAft>
              <a:buFont typeface="Arial" panose="020B0604020202020204" pitchFamily="34" charset="0"/>
              <a:buChar char="•"/>
              <a:defRPr/>
            </a:pPr>
            <a:r>
              <a:rPr lang="en-US" sz="1100" dirty="0"/>
              <a:t>After the third and fourth talking points, give 2-3 minutes of quiet time for reading and absorbing. Then ask for ideas in the group chat about where they might look for the answers to these questions</a:t>
            </a:r>
            <a:r>
              <a:rPr lang="en-US" altLang="en-US" sz="1100" dirty="0">
                <a:latin typeface="Times New Roman" panose="02020603050405020304" pitchFamily="18" charset="0"/>
                <a:cs typeface="Times New Roman" panose="02020603050405020304" pitchFamily="18" charset="0"/>
              </a:rPr>
              <a:t>. Use the “Where to look” ideas to guide them in the right direction. </a:t>
            </a:r>
          </a:p>
          <a:p>
            <a:pPr marL="633095" lvl="1" indent="-171450">
              <a:lnSpc>
                <a:spcPct val="100000"/>
              </a:lnSpc>
              <a:spcBef>
                <a:spcPts val="0"/>
              </a:spcBef>
              <a:buFont typeface="Arial" panose="020B0604020202020204" pitchFamily="34" charset="0"/>
              <a:buChar char="•"/>
              <a:defRPr/>
            </a:pPr>
            <a:r>
              <a:rPr lang="en-US" altLang="en-US" sz="1100" b="1" dirty="0">
                <a:latin typeface="Times New Roman"/>
                <a:ea typeface="MS PGothic"/>
                <a:cs typeface="Times New Roman"/>
              </a:rPr>
              <a:t>Where to look</a:t>
            </a:r>
            <a:r>
              <a:rPr lang="en-US" altLang="en-US" sz="1100" dirty="0">
                <a:latin typeface="Times New Roman"/>
                <a:ea typeface="MS PGothic"/>
                <a:cs typeface="Times New Roman"/>
              </a:rPr>
              <a:t>: Check in the lesson and activity introductions and also in the Grade 6 Course Guide and the Unit 3 Teacher Guide. </a:t>
            </a:r>
            <a:endParaRPr lang="en-US" sz="1100" dirty="0"/>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Use the fifth talking point to remind participants to take notes.</a:t>
            </a:r>
          </a:p>
          <a:p>
            <a:pPr marL="171450" indent="-171450">
              <a:lnSpc>
                <a:spcPct val="100000"/>
              </a:lnSpc>
              <a:spcBef>
                <a:spcPts val="0"/>
              </a:spcBef>
              <a:buFont typeface="Arial" panose="020B0604020202020204" pitchFamily="34" charset="0"/>
              <a:buChar char="•"/>
              <a:defRPr/>
            </a:pPr>
            <a:endParaRPr lang="en-US" sz="1100" dirty="0"/>
          </a:p>
          <a:p>
            <a:pPr marL="171450" indent="-171450">
              <a:lnSpc>
                <a:spcPct val="100000"/>
              </a:lnSpc>
              <a:spcBef>
                <a:spcPts val="0"/>
              </a:spcBef>
              <a:spcAft>
                <a:spcPts val="0"/>
              </a:spcAft>
              <a:buFont typeface="Arial" panose="020B0604020202020204" pitchFamily="34" charset="0"/>
              <a:buChar char="•"/>
              <a:defRPr/>
            </a:pPr>
            <a:r>
              <a:rPr lang="en-US" sz="1100" dirty="0"/>
              <a:t>To make sure the meaning of the criterion is clear to the participants, use these guiding questions to steer the discussion.</a:t>
            </a:r>
          </a:p>
          <a:p>
            <a:pPr marL="461963" lvl="1" indent="0">
              <a:lnSpc>
                <a:spcPct val="100000"/>
              </a:lnSpc>
              <a:spcBef>
                <a:spcPts val="0"/>
              </a:spcBef>
              <a:spcAft>
                <a:spcPts val="0"/>
              </a:spcAft>
              <a:buFont typeface="Arial" panose="020B0604020202020204" pitchFamily="34" charset="0"/>
              <a:buNone/>
              <a:defRPr/>
            </a:pPr>
            <a:r>
              <a:rPr lang="en-US" altLang="en-US" sz="1100" b="1" dirty="0">
                <a:latin typeface="Times New Roman" panose="02020603050405020304" pitchFamily="18" charset="0"/>
                <a:cs typeface="Times New Roman" panose="02020603050405020304" pitchFamily="18" charset="0"/>
              </a:rPr>
              <a:t>Guiding Questions to ensure understanding</a:t>
            </a:r>
            <a:r>
              <a:rPr lang="en-US" altLang="en-US" sz="1100" dirty="0">
                <a:latin typeface="Times New Roman" panose="02020603050405020304" pitchFamily="18" charset="0"/>
                <a:cs typeface="Times New Roman" panose="02020603050405020304" pitchFamily="18" charset="0"/>
              </a:rPr>
              <a:t>: </a:t>
            </a:r>
            <a:endParaRPr lang="en-US" sz="1100" dirty="0"/>
          </a:p>
          <a:p>
            <a:pPr marL="633413" lvl="1" indent="-171450">
              <a:buFont typeface="Arial" panose="020B0604020202020204" pitchFamily="34" charset="0"/>
              <a:buChar char="•"/>
            </a:pPr>
            <a:r>
              <a:rPr lang="en-US" sz="1200" kern="1200" dirty="0">
                <a:solidFill>
                  <a:schemeClr val="tx1"/>
                </a:solidFill>
                <a:effectLst/>
                <a:latin typeface="Times New Roman" pitchFamily="-109" charset="0"/>
                <a:ea typeface="MS PGothic" panose="020B0600070205080204" pitchFamily="34" charset="-128"/>
                <a:cs typeface="MS PGothic" charset="0"/>
              </a:rPr>
              <a:t>When new mathematical terms are introduced, are they connected to concepts students previously learned?</a:t>
            </a:r>
          </a:p>
          <a:p>
            <a:pPr marL="633413" lvl="1" indent="-171450">
              <a:buFont typeface="Arial" panose="020B0604020202020204" pitchFamily="34" charset="0"/>
              <a:buChar char="•"/>
            </a:pPr>
            <a:r>
              <a:rPr lang="en-US" sz="1200" kern="1200" dirty="0">
                <a:solidFill>
                  <a:schemeClr val="tx1"/>
                </a:solidFill>
                <a:effectLst/>
                <a:latin typeface="Times New Roman" pitchFamily="-109" charset="0"/>
                <a:ea typeface="MS PGothic" panose="020B0600070205080204" pitchFamily="34" charset="-128"/>
                <a:cs typeface="MS PGothic" charset="0"/>
              </a:rPr>
              <a:t>Are relationships clearly made between new vocabulary and words students may already know (e.g., “binomial” relates to “bicycle”)?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a:extLst>
              <a:ext uri="{FF2B5EF4-FFF2-40B4-BE49-F238E27FC236}">
                <a16:creationId xmlns:a16="http://schemas.microsoft.com/office/drawing/2014/main" id="{E1D99CE7-5B87-44C2-BF7F-B93CCF7ED1C7}"/>
              </a:ext>
            </a:extLst>
          </p:cNvPr>
          <p:cNvSpPr>
            <a:spLocks noGrp="1" noRot="1" noChangeAspect="1" noChangeArrowheads="1" noTextEdit="1"/>
          </p:cNvSpPr>
          <p:nvPr>
            <p:ph type="sldImg"/>
          </p:nvPr>
        </p:nvSpPr>
        <p:spPr>
          <a:xfrm>
            <a:off x="603250" y="373063"/>
            <a:ext cx="3230563" cy="2422525"/>
          </a:xfrm>
          <a:ln/>
        </p:spPr>
      </p:sp>
      <p:sp>
        <p:nvSpPr>
          <p:cNvPr id="3" name="Notes Placeholder 2">
            <a:extLst>
              <a:ext uri="{FF2B5EF4-FFF2-40B4-BE49-F238E27FC236}">
                <a16:creationId xmlns:a16="http://schemas.microsoft.com/office/drawing/2014/main" id="{D570D794-E46D-4032-80FE-4C1C5F61BB55}"/>
              </a:ext>
            </a:extLst>
          </p:cNvPr>
          <p:cNvSpPr>
            <a:spLocks noGrp="1"/>
          </p:cNvSpPr>
          <p:nvPr>
            <p:ph type="body" idx="1"/>
          </p:nvPr>
        </p:nvSpPr>
        <p:spPr>
          <a:xfrm>
            <a:off x="538163" y="2887663"/>
            <a:ext cx="5791200" cy="5257800"/>
          </a:xfrm>
        </p:spPr>
        <p:txBody>
          <a:bodyPr/>
          <a:lstStyle/>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Big idea: </a:t>
            </a:r>
            <a:r>
              <a:rPr lang="en-US" altLang="en-US" sz="1100" dirty="0">
                <a:latin typeface="Times New Roman" panose="02020603050405020304" pitchFamily="18" charset="0"/>
                <a:cs typeface="Times New Roman" panose="02020603050405020304" pitchFamily="18" charset="0"/>
              </a:rPr>
              <a:t>Prepare participants to use the rating system for this dimension.</a:t>
            </a:r>
            <a:endParaRPr lang="en-US" altLang="en-US" sz="1100" b="1" dirty="0">
              <a:latin typeface="Times New Roman" panose="02020603050405020304" pitchFamily="18" charset="0"/>
              <a:cs typeface="Times New Roman" panose="02020603050405020304" pitchFamily="18" charset="0"/>
            </a:endParaRPr>
          </a:p>
          <a:p>
            <a:pPr>
              <a:lnSpc>
                <a:spcPct val="100000"/>
              </a:lnSpc>
              <a:spcBef>
                <a:spcPts val="0"/>
              </a:spcBef>
              <a:defRPr/>
            </a:pPr>
            <a:endParaRPr lang="en-US" altLang="en-US" sz="1100" dirty="0">
              <a:latin typeface="Times New Roman" panose="02020603050405020304" pitchFamily="18" charset="0"/>
              <a:cs typeface="Times New Roman" panose="02020603050405020304" pitchFamily="18" charset="0"/>
            </a:endParaRPr>
          </a:p>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Facilitator talking points: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As you search and record substantiation of your evidence, remember that you will be asked to rate the dimension and provide summary comments. </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This is a reminder of the rating system we use for rating the dimension against its EL support criteria. </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By now you know how to recognize the difference between “most,” “some” and “few.” Your professional judgment will be an important part of your team discussion and final decision. Ask yourself, how crucial are the missing elements? Can the gaps be easily filled by an instructor? Can a simple revision to the curriculum improve its alignment with the criteria? </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You will consider the one EL support criterion for Dimension 2, in addition to the asterisked content criterion #2.</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Remember that it is possible to award the curriculum with a 2 rating even when there are ways it could be better. In addition to key points about your decision, comments and suggestions for improvement should be recorded in Summary Comments.</a:t>
            </a:r>
          </a:p>
          <a:p>
            <a:r>
              <a:rPr lang="en-US" sz="1800" dirty="0">
                <a:effectLst/>
                <a:latin typeface="Segoe UI" panose="020B0502040204020203" pitchFamily="34" charset="0"/>
              </a:rPr>
              <a:t>Sometimes it helps the rating process to consider the difficulty of making revisions or additions to the curriculum to achieve a 2 rating.</a:t>
            </a:r>
            <a:endParaRPr lang="en-US" sz="1800" dirty="0">
              <a:effectLst/>
              <a:latin typeface="Arial" panose="020B0604020202020204" pitchFamily="34" charset="0"/>
            </a:endParaRP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Don’t forget to keep a record of how you came to the rating decision. Record key points in your decision under “Summary Comments” in the </a:t>
            </a:r>
            <a:r>
              <a:rPr lang="en-US" altLang="en-US" sz="1100" dirty="0">
                <a:latin typeface="Times New Roman"/>
                <a:ea typeface="MS PGothic"/>
                <a:cs typeface="Times New Roman"/>
              </a:rPr>
              <a:t>Participant </a:t>
            </a:r>
            <a:r>
              <a:rPr lang="en-US" altLang="en-US" sz="1100" dirty="0">
                <a:latin typeface="Times New Roman" panose="02020603050405020304" pitchFamily="18" charset="0"/>
                <a:cs typeface="Times New Roman" panose="02020603050405020304" pitchFamily="18" charset="0"/>
              </a:rPr>
              <a:t>Workbook.</a:t>
            </a:r>
          </a:p>
          <a:p>
            <a:pPr>
              <a:lnSpc>
                <a:spcPct val="100000"/>
              </a:lnSpc>
              <a:spcBef>
                <a:spcPts val="0"/>
              </a:spcBef>
              <a:buFont typeface="Arial" panose="020B0604020202020204" pitchFamily="34" charset="0"/>
              <a:buNone/>
              <a:defRPr/>
            </a:pPr>
            <a:endParaRPr lang="en-US" altLang="en-US" sz="1100" dirty="0">
              <a:latin typeface="Times New Roman" panose="02020603050405020304" pitchFamily="18" charset="0"/>
              <a:cs typeface="Times New Roman" panose="02020603050405020304" pitchFamily="18" charset="0"/>
            </a:endParaRPr>
          </a:p>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Facilitator notes: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Review the rating descriptors and use the talking points to remind participants of how the rating system will work.</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Some participants might want to quantify the ratings: “at least 90%” or “more than 60% of the lessons,” for example. Resist that temptation. After they use it to look through the materials, they will begin to see how the differences are revealed through discussion of the evidence. </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With the last talking point, remind participants to take notes along the way for their summary comments.</a:t>
            </a:r>
          </a:p>
          <a:p>
            <a:pPr>
              <a:lnSpc>
                <a:spcPct val="100000"/>
              </a:lnSpc>
              <a:defRPr/>
            </a:pPr>
            <a:endParaRPr lang="en-US" sz="1100"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a:extLst>
              <a:ext uri="{FF2B5EF4-FFF2-40B4-BE49-F238E27FC236}">
                <a16:creationId xmlns:a16="http://schemas.microsoft.com/office/drawing/2014/main" id="{FDF99833-CF8D-40E4-8EBB-4F486B3ADDA2}"/>
              </a:ext>
            </a:extLst>
          </p:cNvPr>
          <p:cNvSpPr>
            <a:spLocks noGrp="1" noRot="1" noChangeAspect="1" noChangeArrowheads="1" noTextEdit="1"/>
          </p:cNvSpPr>
          <p:nvPr>
            <p:ph type="sldImg"/>
          </p:nvPr>
        </p:nvSpPr>
        <p:spPr>
          <a:xfrm>
            <a:off x="1136650" y="830263"/>
            <a:ext cx="4632325" cy="3473450"/>
          </a:xfrm>
          <a:ln/>
        </p:spPr>
      </p:sp>
      <p:sp>
        <p:nvSpPr>
          <p:cNvPr id="13314" name="Notes Placeholder 2">
            <a:extLst>
              <a:ext uri="{FF2B5EF4-FFF2-40B4-BE49-F238E27FC236}">
                <a16:creationId xmlns:a16="http://schemas.microsoft.com/office/drawing/2014/main" id="{5EACDA53-D0C1-4B7F-9344-8D6EA9839431}"/>
              </a:ext>
            </a:extLst>
          </p:cNvPr>
          <p:cNvSpPr>
            <a:spLocks noGrp="1"/>
          </p:cNvSpPr>
          <p:nvPr>
            <p:ph type="body" idx="1"/>
          </p:nvPr>
        </p:nvSpPr>
        <p:spPr>
          <a:xfrm>
            <a:off x="958850" y="4408488"/>
            <a:ext cx="5130800" cy="4176712"/>
          </a:xfrm>
          <a:ln w="9525"/>
        </p:spPr>
        <p:txBody>
          <a:bodyPr/>
          <a:lstStyle/>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Big idea: </a:t>
            </a:r>
            <a:r>
              <a:rPr lang="en-US" altLang="en-US" sz="1100" dirty="0">
                <a:latin typeface="Times New Roman" panose="02020603050405020304" pitchFamily="18" charset="0"/>
                <a:cs typeface="Times New Roman" panose="02020603050405020304" pitchFamily="18" charset="0"/>
              </a:rPr>
              <a:t>Apply Dimension 2 EL support criteria to our common sample from Illustrative Mathematics.</a:t>
            </a:r>
            <a:endParaRPr lang="en-US" altLang="en-US" sz="1100" b="1" dirty="0">
              <a:latin typeface="Times New Roman" panose="02020603050405020304" pitchFamily="18" charset="0"/>
              <a:cs typeface="Times New Roman" panose="02020603050405020304" pitchFamily="18" charset="0"/>
            </a:endParaRPr>
          </a:p>
          <a:p>
            <a:pPr>
              <a:lnSpc>
                <a:spcPct val="100000"/>
              </a:lnSpc>
              <a:spcBef>
                <a:spcPts val="0"/>
              </a:spcBef>
              <a:defRPr/>
            </a:pPr>
            <a:endParaRPr lang="en-US" altLang="en-US" sz="1100" b="1" dirty="0">
              <a:latin typeface="Times New Roman" panose="02020603050405020304" pitchFamily="18" charset="0"/>
              <a:cs typeface="Times New Roman" panose="02020603050405020304" pitchFamily="18" charset="0"/>
            </a:endParaRPr>
          </a:p>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Facilitator talking points: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We will take the next 20 minutes to try this with your team.</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Here are your instructions for the breakout time. </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When we come back together, we will get to see the filled-in Example Workbook. Keep in mind that we will ask you to compare your rating, checks, substantiations, and comments with the example. Then we’ll ask a couple of teams to share their findings. Choose a reporter and be prepared for that. </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Don’t forget that we need to consider the asterisked content criteria when we rate for EL supports in this dimension.</a:t>
            </a:r>
          </a:p>
          <a:p>
            <a:pPr>
              <a:lnSpc>
                <a:spcPct val="100000"/>
              </a:lnSpc>
              <a:spcBef>
                <a:spcPts val="0"/>
              </a:spcBef>
              <a:defRPr/>
            </a:pPr>
            <a:endParaRPr lang="en-US" altLang="en-US" sz="1100" b="1" dirty="0">
              <a:latin typeface="Times New Roman" panose="02020603050405020304" pitchFamily="18" charset="0"/>
              <a:cs typeface="Times New Roman" panose="02020603050405020304" pitchFamily="18" charset="0"/>
            </a:endParaRPr>
          </a:p>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Facilitator notes: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Read the first two talking points and then the instructions for the breakout time. </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Read the third talking point. Remind them that they will be asked both poll questions and chat questions about comparisons between their responses and the Example Workbook. </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Check to make sure the instructions are clear. Click to the next slide for a list of the materials participants will need for the breakout. </a:t>
            </a:r>
          </a:p>
          <a:p>
            <a:pPr marL="171450" indent="-171450">
              <a:lnSpc>
                <a:spcPct val="100000"/>
              </a:lnSpc>
              <a:spcBef>
                <a:spcPts val="0"/>
              </a:spcBef>
              <a:buFont typeface="Arial" panose="020B0604020202020204" pitchFamily="34" charset="0"/>
              <a:buChar char="•"/>
              <a:defRPr/>
            </a:pPr>
            <a:endParaRPr lang="en-US" altLang="en-US" sz="1100" dirty="0">
              <a:latin typeface="Times New Roman" panose="02020603050405020304" pitchFamily="18" charset="0"/>
              <a:cs typeface="Times New Roman" panose="02020603050405020304"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a:extLst>
              <a:ext uri="{FF2B5EF4-FFF2-40B4-BE49-F238E27FC236}">
                <a16:creationId xmlns:a16="http://schemas.microsoft.com/office/drawing/2014/main" id="{41D1CC95-34FC-4AFF-855F-53A8E0FCAB8E}"/>
              </a:ext>
            </a:extLst>
          </p:cNvPr>
          <p:cNvSpPr>
            <a:spLocks noGrp="1" noRot="1" noChangeAspect="1" noChangeArrowheads="1" noTextEdit="1"/>
          </p:cNvSpPr>
          <p:nvPr>
            <p:ph type="sldImg"/>
          </p:nvPr>
        </p:nvSpPr>
        <p:spPr>
          <a:xfrm>
            <a:off x="1136650" y="830263"/>
            <a:ext cx="4632325" cy="3473450"/>
          </a:xfrm>
          <a:ln/>
        </p:spPr>
      </p:sp>
      <p:sp>
        <p:nvSpPr>
          <p:cNvPr id="56322" name="Notes Placeholder 2">
            <a:extLst>
              <a:ext uri="{FF2B5EF4-FFF2-40B4-BE49-F238E27FC236}">
                <a16:creationId xmlns:a16="http://schemas.microsoft.com/office/drawing/2014/main" id="{E5BB64A3-B507-4672-A3AA-1BAEB8AF1C7D}"/>
              </a:ext>
            </a:extLst>
          </p:cNvPr>
          <p:cNvSpPr txBox="1">
            <a:spLocks noChangeArrowheads="1"/>
          </p:cNvSpPr>
          <p:nvPr/>
        </p:nvSpPr>
        <p:spPr bwMode="auto">
          <a:xfrm>
            <a:off x="933450" y="4408488"/>
            <a:ext cx="5461000" cy="3279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5282" tIns="46833" rIns="95282" bIns="46833"/>
          <a:lstStyle>
            <a:lvl1pPr defTabSz="923925">
              <a:lnSpc>
                <a:spcPct val="90000"/>
              </a:lnSpc>
              <a:spcBef>
                <a:spcPct val="4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23925">
              <a:lnSpc>
                <a:spcPct val="90000"/>
              </a:lnSpc>
              <a:spcBef>
                <a:spcPct val="4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23925">
              <a:lnSpc>
                <a:spcPct val="90000"/>
              </a:lnSpc>
              <a:spcBef>
                <a:spcPct val="4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23925">
              <a:lnSpc>
                <a:spcPct val="90000"/>
              </a:lnSpc>
              <a:spcBef>
                <a:spcPct val="4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23925">
              <a:lnSpc>
                <a:spcPct val="90000"/>
              </a:lnSpc>
              <a:spcBef>
                <a:spcPct val="4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23925" eaLnBrk="0" fontAlgn="base" hangingPunct="0">
              <a:lnSpc>
                <a:spcPct val="90000"/>
              </a:lnSpc>
              <a:spcBef>
                <a:spcPct val="4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23925" eaLnBrk="0" fontAlgn="base" hangingPunct="0">
              <a:lnSpc>
                <a:spcPct val="90000"/>
              </a:lnSpc>
              <a:spcBef>
                <a:spcPct val="4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23925" eaLnBrk="0" fontAlgn="base" hangingPunct="0">
              <a:lnSpc>
                <a:spcPct val="90000"/>
              </a:lnSpc>
              <a:spcBef>
                <a:spcPct val="4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23925" eaLnBrk="0" fontAlgn="base" hangingPunct="0">
              <a:lnSpc>
                <a:spcPct val="90000"/>
              </a:lnSpc>
              <a:spcBef>
                <a:spcPct val="4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cs typeface="Times New Roman" panose="02020603050405020304" pitchFamily="18" charset="0"/>
              </a:rPr>
              <a:t>Big idea: </a:t>
            </a:r>
            <a:r>
              <a:rPr lang="en-US" altLang="en-US" b="0">
                <a:cs typeface="Times New Roman" panose="02020603050405020304" pitchFamily="18" charset="0"/>
              </a:rPr>
              <a:t>Check that everyone has the correct materials to conduct the review.</a:t>
            </a:r>
            <a:endParaRPr lang="en-US" altLang="en-US">
              <a:cs typeface="Times New Roman" panose="02020603050405020304" pitchFamily="18" charset="0"/>
            </a:endParaRPr>
          </a:p>
          <a:p>
            <a:pPr>
              <a:spcBef>
                <a:spcPct val="0"/>
              </a:spcBef>
            </a:pPr>
            <a:endParaRPr lang="en-US" altLang="en-US" b="0">
              <a:cs typeface="Times New Roman" panose="02020603050405020304" pitchFamily="18" charset="0"/>
            </a:endParaRPr>
          </a:p>
          <a:p>
            <a:pPr>
              <a:spcBef>
                <a:spcPct val="0"/>
              </a:spcBef>
            </a:pPr>
            <a:r>
              <a:rPr lang="en-US" altLang="en-US">
                <a:cs typeface="Times New Roman" panose="02020603050405020304" pitchFamily="18" charset="0"/>
              </a:rPr>
              <a:t>Facilitator talking points:</a:t>
            </a:r>
          </a:p>
          <a:p>
            <a:pPr>
              <a:spcBef>
                <a:spcPct val="0"/>
              </a:spcBef>
              <a:buFontTx/>
              <a:buChar char="•"/>
            </a:pPr>
            <a:r>
              <a:rPr lang="en-US" altLang="en-US" b="0">
                <a:cs typeface="Times New Roman" panose="02020603050405020304" pitchFamily="18" charset="0"/>
              </a:rPr>
              <a:t>These are the materials you will need to have on hand during this breakout session. </a:t>
            </a:r>
          </a:p>
          <a:p>
            <a:pPr>
              <a:spcBef>
                <a:spcPct val="0"/>
              </a:spcBef>
              <a:buFontTx/>
              <a:buChar char="•"/>
            </a:pPr>
            <a:endParaRPr lang="en-US" altLang="en-US">
              <a:cs typeface="Times New Roman" panose="02020603050405020304" pitchFamily="18" charset="0"/>
            </a:endParaRPr>
          </a:p>
          <a:p>
            <a:pPr>
              <a:spcBef>
                <a:spcPct val="0"/>
              </a:spcBef>
            </a:pPr>
            <a:r>
              <a:rPr lang="en-US" altLang="en-US">
                <a:cs typeface="Times New Roman" panose="02020603050405020304" pitchFamily="18" charset="0"/>
              </a:rPr>
              <a:t>Facilitator notes:</a:t>
            </a:r>
          </a:p>
          <a:p>
            <a:pPr>
              <a:spcBef>
                <a:spcPct val="0"/>
              </a:spcBef>
              <a:buFontTx/>
              <a:buChar char="•"/>
            </a:pPr>
            <a:r>
              <a:rPr lang="en-US" altLang="en-US" b="0">
                <a:cs typeface="Times New Roman" panose="02020603050405020304" pitchFamily="18" charset="0"/>
              </a:rPr>
              <a:t>No clicks</a:t>
            </a:r>
          </a:p>
          <a:p>
            <a:pPr>
              <a:spcBef>
                <a:spcPct val="0"/>
              </a:spcBef>
              <a:buFontTx/>
              <a:buChar char="•"/>
            </a:pPr>
            <a:r>
              <a:rPr lang="en-US" altLang="en-US" b="0">
                <a:cs typeface="Times New Roman" panose="02020603050405020304" pitchFamily="18" charset="0"/>
              </a:rPr>
              <a:t>Before sending the teams to their breakout, check to make sure everyone has the correct materials.</a:t>
            </a:r>
          </a:p>
          <a:p>
            <a:pPr>
              <a:spcBef>
                <a:spcPct val="0"/>
              </a:spcBef>
              <a:buFontTx/>
              <a:buChar char="•"/>
            </a:pPr>
            <a:r>
              <a:rPr lang="en-US" altLang="en-US" b="0">
                <a:cs typeface="Times New Roman" panose="02020603050405020304" pitchFamily="18" charset="0"/>
              </a:rPr>
              <a:t>Leave this slide on the screen during the breakout session.</a:t>
            </a:r>
          </a:p>
        </p:txBody>
      </p:sp>
      <p:sp>
        <p:nvSpPr>
          <p:cNvPr id="2" name="Notes Placeholder 1">
            <a:extLst>
              <a:ext uri="{FF2B5EF4-FFF2-40B4-BE49-F238E27FC236}">
                <a16:creationId xmlns:a16="http://schemas.microsoft.com/office/drawing/2014/main" id="{027C5CFF-FAA4-2540-962D-DEC41FE30135}"/>
              </a:ext>
            </a:extLst>
          </p:cNvPr>
          <p:cNvSpPr>
            <a:spLocks noGrp="1"/>
          </p:cNvSpPr>
          <p:nvPr>
            <p:ph type="body" idx="1"/>
          </p:nvPr>
        </p:nvSpPr>
        <p:spPr/>
        <p:txBody>
          <a:bodyPr/>
          <a:lstStyle/>
          <a:p>
            <a:pPr>
              <a:lnSpc>
                <a:spcPct val="100000"/>
              </a:lnSpc>
              <a:spcBef>
                <a:spcPts val="0"/>
              </a:spcBef>
              <a:defRPr/>
            </a:pPr>
            <a:r>
              <a:rPr lang="en-US" altLang="en-US" sz="1200" b="1" dirty="0">
                <a:latin typeface="Times New Roman" panose="02020603050405020304" pitchFamily="18" charset="0"/>
                <a:cs typeface="Times New Roman" panose="02020603050405020304" pitchFamily="18" charset="0"/>
              </a:rPr>
              <a:t>Big idea: </a:t>
            </a:r>
            <a:r>
              <a:rPr lang="en-US" altLang="en-US" sz="1200" dirty="0">
                <a:latin typeface="Times New Roman" panose="02020603050405020304" pitchFamily="18" charset="0"/>
                <a:cs typeface="Times New Roman" panose="02020603050405020304" pitchFamily="18" charset="0"/>
              </a:rPr>
              <a:t>Check that everyone has the correct materials to conduct the review.</a:t>
            </a:r>
            <a:endParaRPr lang="en-US" altLang="en-US" sz="1200" b="1" dirty="0">
              <a:latin typeface="Times New Roman" panose="02020603050405020304" pitchFamily="18" charset="0"/>
              <a:cs typeface="Times New Roman" panose="02020603050405020304" pitchFamily="18" charset="0"/>
            </a:endParaRPr>
          </a:p>
          <a:p>
            <a:pPr>
              <a:lnSpc>
                <a:spcPct val="100000"/>
              </a:lnSpc>
              <a:spcBef>
                <a:spcPts val="0"/>
              </a:spcBef>
              <a:defRPr/>
            </a:pPr>
            <a:endParaRPr lang="en-US" altLang="en-US" sz="1200" dirty="0">
              <a:latin typeface="Times New Roman" panose="02020603050405020304" pitchFamily="18" charset="0"/>
              <a:cs typeface="Times New Roman" panose="02020603050405020304" pitchFamily="18" charset="0"/>
            </a:endParaRPr>
          </a:p>
          <a:p>
            <a:pPr>
              <a:lnSpc>
                <a:spcPct val="100000"/>
              </a:lnSpc>
              <a:spcBef>
                <a:spcPts val="0"/>
              </a:spcBef>
              <a:defRPr/>
            </a:pPr>
            <a:r>
              <a:rPr lang="en-US" altLang="en-US" sz="1200" b="1" dirty="0">
                <a:latin typeface="Times New Roman" panose="02020603050405020304" pitchFamily="18" charset="0"/>
                <a:cs typeface="Times New Roman" panose="02020603050405020304" pitchFamily="18" charset="0"/>
              </a:rPr>
              <a:t>Facilitator talking points:</a:t>
            </a:r>
          </a:p>
          <a:p>
            <a:pPr marL="171450" indent="-171450">
              <a:lnSpc>
                <a:spcPct val="100000"/>
              </a:lnSpc>
              <a:spcBef>
                <a:spcPts val="0"/>
              </a:spcBef>
              <a:buFont typeface="Arial" panose="020B0604020202020204" pitchFamily="34" charset="0"/>
              <a:buChar char="•"/>
              <a:defRPr/>
            </a:pPr>
            <a:r>
              <a:rPr lang="en-US" altLang="en-US" sz="1200" dirty="0">
                <a:latin typeface="Times New Roman" panose="02020603050405020304" pitchFamily="18" charset="0"/>
                <a:cs typeface="Times New Roman" panose="02020603050405020304" pitchFamily="18" charset="0"/>
              </a:rPr>
              <a:t>These are the materials you will need to have at hand during this breakout session. </a:t>
            </a:r>
            <a:endParaRPr lang="en-US" altLang="en-US" sz="1200" b="1" dirty="0">
              <a:latin typeface="Times New Roman" panose="02020603050405020304" pitchFamily="18" charset="0"/>
              <a:cs typeface="Times New Roman" panose="02020603050405020304" pitchFamily="18" charset="0"/>
            </a:endParaRPr>
          </a:p>
          <a:p>
            <a:pPr>
              <a:lnSpc>
                <a:spcPct val="100000"/>
              </a:lnSpc>
              <a:spcBef>
                <a:spcPts val="0"/>
              </a:spcBef>
              <a:buFont typeface="Arial" panose="020B0604020202020204" pitchFamily="34" charset="0"/>
              <a:buNone/>
              <a:defRPr/>
            </a:pPr>
            <a:endParaRPr lang="en-US" altLang="en-US" sz="1200" b="1" dirty="0">
              <a:latin typeface="Times New Roman" panose="02020603050405020304" pitchFamily="18" charset="0"/>
              <a:cs typeface="Times New Roman" panose="02020603050405020304" pitchFamily="18" charset="0"/>
            </a:endParaRPr>
          </a:p>
          <a:p>
            <a:pPr>
              <a:lnSpc>
                <a:spcPct val="100000"/>
              </a:lnSpc>
              <a:spcBef>
                <a:spcPts val="0"/>
              </a:spcBef>
              <a:buFont typeface="Arial" panose="020B0604020202020204" pitchFamily="34" charset="0"/>
              <a:buNone/>
              <a:defRPr/>
            </a:pPr>
            <a:r>
              <a:rPr lang="en-US" altLang="en-US" sz="1200" b="1" dirty="0">
                <a:latin typeface="Times New Roman" panose="02020603050405020304" pitchFamily="18" charset="0"/>
                <a:cs typeface="Times New Roman" panose="02020603050405020304" pitchFamily="18" charset="0"/>
              </a:rPr>
              <a:t>Facilitator notes:</a:t>
            </a:r>
          </a:p>
          <a:p>
            <a:pPr marL="171450" indent="-171450">
              <a:lnSpc>
                <a:spcPct val="100000"/>
              </a:lnSpc>
              <a:spcBef>
                <a:spcPts val="0"/>
              </a:spcBef>
              <a:buFont typeface="Arial" panose="020B0604020202020204" pitchFamily="34" charset="0"/>
              <a:buChar char="•"/>
              <a:defRPr/>
            </a:pPr>
            <a:r>
              <a:rPr lang="en-US" altLang="en-US" sz="1200" dirty="0">
                <a:latin typeface="Times New Roman" panose="02020603050405020304" pitchFamily="18" charset="0"/>
                <a:cs typeface="Times New Roman" panose="02020603050405020304" pitchFamily="18" charset="0"/>
              </a:rPr>
              <a:t>Before sending the teams to their breakout, check to make sure everyone has the correct materials.</a:t>
            </a:r>
          </a:p>
          <a:p>
            <a:pPr marL="171450" indent="-171450">
              <a:lnSpc>
                <a:spcPct val="100000"/>
              </a:lnSpc>
              <a:spcBef>
                <a:spcPts val="0"/>
              </a:spcBef>
              <a:buFont typeface="Arial" panose="020B0604020202020204" pitchFamily="34" charset="0"/>
              <a:buChar char="•"/>
              <a:defRPr/>
            </a:pPr>
            <a:r>
              <a:rPr lang="en-US" sz="1200" dirty="0">
                <a:latin typeface="Times New Roman" panose="02020603050405020304" pitchFamily="18" charset="0"/>
                <a:cs typeface="Times New Roman" panose="02020603050405020304" pitchFamily="18" charset="0"/>
              </a:rPr>
              <a:t>Leave this slide on the screen as groups go to their breakout sessions.</a:t>
            </a:r>
          </a:p>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a:extLst>
              <a:ext uri="{FF2B5EF4-FFF2-40B4-BE49-F238E27FC236}">
                <a16:creationId xmlns:a16="http://schemas.microsoft.com/office/drawing/2014/main" id="{75BFDC81-DDBD-43A6-98B7-9584C5A59C4D}"/>
              </a:ext>
            </a:extLst>
          </p:cNvPr>
          <p:cNvSpPr>
            <a:spLocks noGrp="1" noRot="1" noChangeAspect="1" noChangeArrowheads="1" noTextEdit="1"/>
          </p:cNvSpPr>
          <p:nvPr>
            <p:ph type="sldImg"/>
          </p:nvPr>
        </p:nvSpPr>
        <p:spPr>
          <a:ln/>
        </p:spPr>
      </p:sp>
      <p:sp>
        <p:nvSpPr>
          <p:cNvPr id="54274" name="Notes Placeholder 2">
            <a:extLst>
              <a:ext uri="{FF2B5EF4-FFF2-40B4-BE49-F238E27FC236}">
                <a16:creationId xmlns:a16="http://schemas.microsoft.com/office/drawing/2014/main" id="{233661B6-3EA1-4A95-B5C5-0F1F57C63928}"/>
              </a:ext>
            </a:extLst>
          </p:cNvPr>
          <p:cNvSpPr>
            <a:spLocks noGrp="1"/>
          </p:cNvSpPr>
          <p:nvPr>
            <p:ph type="body" idx="1"/>
          </p:nvPr>
        </p:nvSpPr>
        <p:spPr>
          <a:ln w="9525"/>
        </p:spPr>
        <p:txBody>
          <a:bodyPr/>
          <a:lstStyle/>
          <a:p>
            <a:pPr>
              <a:spcBef>
                <a:spcPts val="0"/>
              </a:spcBef>
              <a:defRPr/>
            </a:pPr>
            <a:r>
              <a:rPr lang="en-US" altLang="en-US" b="1" dirty="0">
                <a:latin typeface="Times New Roman"/>
                <a:ea typeface="MS PGothic"/>
                <a:cs typeface="Times New Roman"/>
              </a:rPr>
              <a:t>Big idea: </a:t>
            </a:r>
            <a:r>
              <a:rPr lang="en-US" altLang="en-US" dirty="0">
                <a:latin typeface="Times New Roman"/>
                <a:ea typeface="MS PGothic"/>
                <a:cs typeface="Times New Roman"/>
              </a:rPr>
              <a:t>Bring state teams back together and debrief the work session.</a:t>
            </a:r>
          </a:p>
          <a:p>
            <a:pPr>
              <a:spcBef>
                <a:spcPts val="0"/>
              </a:spcBef>
              <a:defRPr/>
            </a:pPr>
            <a:endParaRPr lang="en-US" altLang="en-US" b="1"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talking points:</a:t>
            </a:r>
          </a:p>
          <a:p>
            <a:pPr>
              <a:spcBef>
                <a:spcPts val="0"/>
              </a:spcBef>
              <a:defRPr/>
            </a:pPr>
            <a:endParaRPr lang="en-US" altLang="en-US"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notes:</a:t>
            </a:r>
          </a:p>
          <a:p>
            <a:pPr marL="171450" indent="-171450">
              <a:spcBef>
                <a:spcPts val="0"/>
              </a:spcBef>
              <a:buFont typeface="Arial" panose="020B0604020202020204" pitchFamily="34" charset="0"/>
              <a:buChar char="•"/>
              <a:defRPr/>
            </a:pPr>
            <a:r>
              <a:rPr lang="en-US" altLang="en-US" dirty="0"/>
              <a:t>Click on this slide before breakout groups return to the main room.</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a:extLst>
              <a:ext uri="{FF2B5EF4-FFF2-40B4-BE49-F238E27FC236}">
                <a16:creationId xmlns:a16="http://schemas.microsoft.com/office/drawing/2014/main" id="{A00340D3-85D0-45B3-80A3-271DA6723127}"/>
              </a:ext>
            </a:extLst>
          </p:cNvPr>
          <p:cNvSpPr>
            <a:spLocks noGrp="1" noRot="1" noChangeAspect="1" noChangeArrowheads="1" noTextEdit="1"/>
          </p:cNvSpPr>
          <p:nvPr>
            <p:ph type="sldImg"/>
          </p:nvPr>
        </p:nvSpPr>
        <p:spPr>
          <a:xfrm>
            <a:off x="603250" y="449263"/>
            <a:ext cx="4144963" cy="3108325"/>
          </a:xfrm>
          <a:ln/>
        </p:spPr>
      </p:sp>
      <p:sp>
        <p:nvSpPr>
          <p:cNvPr id="3" name="Notes Placeholder 2">
            <a:extLst>
              <a:ext uri="{FF2B5EF4-FFF2-40B4-BE49-F238E27FC236}">
                <a16:creationId xmlns:a16="http://schemas.microsoft.com/office/drawing/2014/main" id="{4EDE0200-F288-41C7-A9D0-FD9B3D0F04D8}"/>
              </a:ext>
            </a:extLst>
          </p:cNvPr>
          <p:cNvSpPr>
            <a:spLocks noGrp="1"/>
          </p:cNvSpPr>
          <p:nvPr>
            <p:ph type="body" idx="1"/>
          </p:nvPr>
        </p:nvSpPr>
        <p:spPr>
          <a:xfrm>
            <a:off x="527050" y="3878263"/>
            <a:ext cx="5486400" cy="4648200"/>
          </a:xfrm>
        </p:spPr>
        <p:txBody>
          <a:bodyPr/>
          <a:lstStyle/>
          <a:p>
            <a:pPr>
              <a:spcBef>
                <a:spcPts val="0"/>
              </a:spcBef>
              <a:defRPr/>
            </a:pPr>
            <a:r>
              <a:rPr lang="en-US" altLang="en-US" b="1" dirty="0">
                <a:latin typeface="Times New Roman"/>
                <a:ea typeface="MS PGothic"/>
                <a:cs typeface="Times New Roman"/>
              </a:rPr>
              <a:t>Big idea: </a:t>
            </a:r>
            <a:r>
              <a:rPr lang="en-US" altLang="en-US" dirty="0">
                <a:latin typeface="Times New Roman"/>
                <a:ea typeface="MS PGothic"/>
                <a:cs typeface="Times New Roman"/>
              </a:rPr>
              <a:t>Share everyone’s rating of Dimension 2 EL supports.</a:t>
            </a:r>
          </a:p>
          <a:p>
            <a:pPr>
              <a:spcBef>
                <a:spcPts val="0"/>
              </a:spcBef>
              <a:defRPr/>
            </a:pPr>
            <a:endParaRPr lang="en-US" altLang="en-US"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talking points:</a:t>
            </a:r>
          </a:p>
          <a:p>
            <a:pPr marL="173355" indent="-173355">
              <a:spcBef>
                <a:spcPts val="0"/>
              </a:spcBef>
              <a:buFont typeface="Arial" panose="020B0604020202020204" pitchFamily="34" charset="0"/>
              <a:buChar char="•"/>
              <a:defRPr/>
            </a:pPr>
            <a:r>
              <a:rPr lang="en-US" altLang="en-US" dirty="0">
                <a:latin typeface="Times New Roman"/>
                <a:ea typeface="MS PGothic"/>
                <a:cs typeface="Times New Roman"/>
              </a:rPr>
              <a:t>Now that you’ve had a chance to find evidence for the EL supports, let’s see if we agree on the ratings. </a:t>
            </a:r>
          </a:p>
          <a:p>
            <a:pPr marL="173662" indent="-173662">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Use the chat box to enter your team’s rating for Dimension 2 EL supports. </a:t>
            </a:r>
          </a:p>
          <a:p>
            <a:pPr marL="173662" indent="-173662">
              <a:spcBef>
                <a:spcPts val="0"/>
              </a:spcBef>
              <a:buFont typeface="Arial" panose="020B0604020202020204" pitchFamily="34" charset="0"/>
              <a:buChar char="•"/>
              <a:defRPr/>
            </a:pPr>
            <a:r>
              <a:rPr lang="en-US" altLang="en-US" dirty="0"/>
              <a:t>Let’s see how your ratings compare with the example review.</a:t>
            </a:r>
          </a:p>
          <a:p>
            <a:pPr marL="173662" indent="-173662">
              <a:spcBef>
                <a:spcPts val="0"/>
              </a:spcBef>
              <a:buFont typeface="Arial" panose="020B0604020202020204" pitchFamily="34" charset="0"/>
              <a:buChar char="•"/>
              <a:defRPr/>
            </a:pPr>
            <a:endParaRPr lang="en-US" altLang="en-US" b="1" dirty="0">
              <a:latin typeface="Times New Roman" panose="02020603050405020304" pitchFamily="18" charset="0"/>
              <a:cs typeface="Times New Roman" panose="02020603050405020304" pitchFamily="18" charset="0"/>
            </a:endParaRPr>
          </a:p>
          <a:p>
            <a:pPr>
              <a:spcBef>
                <a:spcPts val="0"/>
              </a:spcBef>
              <a:buFont typeface="Arial" panose="020B0604020202020204" pitchFamily="34" charset="0"/>
              <a:buNone/>
              <a:defRPr/>
            </a:pPr>
            <a:r>
              <a:rPr lang="en-US" altLang="en-US" b="1" dirty="0">
                <a:latin typeface="Times New Roman" panose="02020603050405020304" pitchFamily="18" charset="0"/>
                <a:cs typeface="Times New Roman" panose="02020603050405020304" pitchFamily="18" charset="0"/>
              </a:rPr>
              <a:t>Facilitator notes:</a:t>
            </a:r>
          </a:p>
          <a:p>
            <a:pPr marL="173662" indent="-173662">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Briefly review the dimension rating and then read the first talking point. </a:t>
            </a:r>
          </a:p>
          <a:p>
            <a:pPr marL="173355" marR="0" lvl="0" indent="-173355" algn="l" defTabSz="923925" rtl="0" eaLnBrk="0" fontAlgn="base" latinLnBrk="0" hangingPunct="0">
              <a:lnSpc>
                <a:spcPct val="90000"/>
              </a:lnSpc>
              <a:spcBef>
                <a:spcPts val="0"/>
              </a:spcBef>
              <a:spcAft>
                <a:spcPct val="0"/>
              </a:spcAft>
              <a:buClrTx/>
              <a:buSzTx/>
              <a:buFont typeface="Arial" panose="020B0604020202020204" pitchFamily="34" charset="0"/>
              <a:buChar char="•"/>
              <a:tabLst/>
              <a:defRPr/>
            </a:pPr>
            <a:r>
              <a:rPr lang="en-US" altLang="en-US" dirty="0">
                <a:latin typeface="Times New Roman" panose="02020603050405020304" pitchFamily="18" charset="0"/>
              </a:rPr>
              <a:t>Create a poll or ask participants to enter their ratings in the chat. </a:t>
            </a:r>
          </a:p>
          <a:p>
            <a:pPr marL="173355" marR="0" lvl="0" indent="-173355" algn="l" defTabSz="923925" rtl="0" eaLnBrk="0" fontAlgn="base" latinLnBrk="0" hangingPunct="0">
              <a:lnSpc>
                <a:spcPct val="90000"/>
              </a:lnSpc>
              <a:spcBef>
                <a:spcPts val="0"/>
              </a:spcBef>
              <a:spcAft>
                <a:spcPct val="0"/>
              </a:spcAft>
              <a:buClrTx/>
              <a:buSzTx/>
              <a:buFont typeface="Arial" panose="020B0604020202020204" pitchFamily="34" charset="0"/>
              <a:buChar char="•"/>
              <a:tabLst/>
              <a:defRPr/>
            </a:pPr>
            <a:r>
              <a:rPr lang="en-US" altLang="en-US" dirty="0">
                <a:latin typeface="Times New Roman"/>
                <a:ea typeface="MS PGothic"/>
                <a:cs typeface="Times New Roman"/>
              </a:rPr>
              <a:t>Use the third talking point to summarize the results of the poll. [With the next slide, participants will compare the sample with their own substantiations.]</a:t>
            </a:r>
            <a:endParaRPr lang="en-US" altLang="en-US" dirty="0">
              <a:latin typeface="Times New Roman" panose="02020603050405020304" pitchFamily="18" charset="0"/>
              <a:cs typeface="Times New Roman" panose="02020603050405020304" pitchFamily="18" charset="0"/>
            </a:endParaRPr>
          </a:p>
          <a:p>
            <a:pPr marL="635625" lvl="1" indent="-173662">
              <a:spcBef>
                <a:spcPts val="0"/>
              </a:spcBef>
              <a:buFont typeface="Arial" panose="020B0604020202020204" pitchFamily="34" charset="0"/>
              <a:buChar char="•"/>
              <a:defRPr/>
            </a:pPr>
            <a:r>
              <a:rPr lang="en-US" b="1" dirty="0">
                <a:latin typeface="Times New Roman" panose="02020603050405020304" pitchFamily="18" charset="0"/>
                <a:cs typeface="Times New Roman" panose="02020603050405020304" pitchFamily="18" charset="0"/>
              </a:rPr>
              <a:t>Example Workbook Dimension 2 EL Supports Rating: 2 points</a:t>
            </a:r>
          </a:p>
          <a:p>
            <a:pPr>
              <a:spcBef>
                <a:spcPts val="0"/>
              </a:spcBef>
              <a:defRPr/>
            </a:pPr>
            <a:endParaRPr lang="en-US" dirty="0">
              <a:latin typeface="Times New Roman" panose="02020603050405020304" pitchFamily="18" charset="0"/>
              <a:cs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a:extLst>
              <a:ext uri="{FF2B5EF4-FFF2-40B4-BE49-F238E27FC236}">
                <a16:creationId xmlns:a16="http://schemas.microsoft.com/office/drawing/2014/main" id="{0B9DBF78-9AE8-4E48-9237-CC405B8900B5}"/>
              </a:ext>
            </a:extLst>
          </p:cNvPr>
          <p:cNvSpPr>
            <a:spLocks noGrp="1" noRot="1" noChangeAspect="1" noChangeArrowheads="1" noTextEdit="1"/>
          </p:cNvSpPr>
          <p:nvPr>
            <p:ph type="sldImg"/>
          </p:nvPr>
        </p:nvSpPr>
        <p:spPr>
          <a:xfrm>
            <a:off x="1182688" y="700088"/>
            <a:ext cx="3687762" cy="2765425"/>
          </a:xfrm>
          <a:ln/>
        </p:spPr>
      </p:sp>
      <p:sp>
        <p:nvSpPr>
          <p:cNvPr id="9218" name="Rectangle 3">
            <a:extLst>
              <a:ext uri="{FF2B5EF4-FFF2-40B4-BE49-F238E27FC236}">
                <a16:creationId xmlns:a16="http://schemas.microsoft.com/office/drawing/2014/main" id="{028E17D0-4964-47F0-96C8-585403D7B290}"/>
              </a:ext>
            </a:extLst>
          </p:cNvPr>
          <p:cNvSpPr>
            <a:spLocks noGrp="1" noChangeArrowheads="1"/>
          </p:cNvSpPr>
          <p:nvPr>
            <p:ph type="body" idx="1"/>
          </p:nvPr>
        </p:nvSpPr>
        <p:spPr>
          <a:xfrm>
            <a:off x="831850" y="3649663"/>
            <a:ext cx="5486400" cy="4800600"/>
          </a:xfrm>
          <a:ln w="9525"/>
        </p:spPr>
        <p:txBody>
          <a:bodyPr/>
          <a:lstStyle/>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Big idea</a:t>
            </a:r>
            <a:r>
              <a:rPr lang="en-US" altLang="en-US" sz="1100" dirty="0">
                <a:latin typeface="Times New Roman" panose="02020603050405020304" pitchFamily="18" charset="0"/>
                <a:cs typeface="Times New Roman" panose="02020603050405020304" pitchFamily="18" charset="0"/>
              </a:rPr>
              <a:t>: Use the chat feature to better understand participants’ background knowledge on this topic.</a:t>
            </a:r>
          </a:p>
          <a:p>
            <a:pPr>
              <a:lnSpc>
                <a:spcPct val="100000"/>
              </a:lnSpc>
              <a:spcBef>
                <a:spcPts val="0"/>
              </a:spcBef>
              <a:defRPr/>
            </a:pPr>
            <a:endParaRPr lang="en-US" altLang="en-US" sz="1100" b="1" dirty="0">
              <a:latin typeface="Times New Roman" panose="02020603050405020304" pitchFamily="18" charset="0"/>
              <a:cs typeface="Times New Roman" panose="02020603050405020304" pitchFamily="18" charset="0"/>
            </a:endParaRPr>
          </a:p>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Facilitator talking points: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Being able to make connections between and among the concepts of the level is critical for all students. They will gain a deep understanding of the mathematical concepts required for the level. In this dimension we will focus on how well the curriculum supports both students and teachers in making connections between concepts and domains. These connections are both within and across the levels. </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Use the group chat icon to answer this question about your experience reviewing your own materials. Think about how well it makes clear that the focus of the materials is on the most critical concepts for the level.</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Remember to wait to hit “enter.” I’ll tell you when.</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At the end of this presentation, we will ask you to share one or two things you learned during this session.</a:t>
            </a:r>
          </a:p>
          <a:p>
            <a:pPr marL="171450" indent="-171450">
              <a:lnSpc>
                <a:spcPct val="100000"/>
              </a:lnSpc>
              <a:spcBef>
                <a:spcPts val="0"/>
              </a:spcBef>
              <a:buFont typeface="Arial" panose="020B0604020202020204" pitchFamily="34" charset="0"/>
              <a:buChar char="•"/>
              <a:defRPr/>
            </a:pPr>
            <a:r>
              <a:rPr lang="en-US" altLang="en-US" sz="1100" b="1" dirty="0">
                <a:solidFill>
                  <a:srgbClr val="FF0000"/>
                </a:solidFill>
                <a:latin typeface="Times New Roman"/>
                <a:ea typeface="MS PGothic"/>
                <a:cs typeface="Times New Roman"/>
              </a:rPr>
              <a:t>Highlights of our last session: </a:t>
            </a:r>
            <a:r>
              <a:rPr lang="en-US" altLang="en-US" sz="1100" dirty="0">
                <a:solidFill>
                  <a:srgbClr val="FF0000"/>
                </a:solidFill>
                <a:latin typeface="Times New Roman"/>
                <a:ea typeface="MS PGothic"/>
                <a:cs typeface="Times New Roman"/>
              </a:rPr>
              <a:t>In our last session (Dimension 1, Part 2), </a:t>
            </a:r>
            <a:r>
              <a:rPr lang="en-US" sz="1100" dirty="0">
                <a:latin typeface="Times New Roman"/>
                <a:ea typeface="MS PGothic"/>
                <a:cs typeface="Times New Roman"/>
              </a:rPr>
              <a:t>we reviewed the sample curriculum and rated it. We did this for alignment to the criteria for EL supports in focusing on the most critical concepts for the level. [Add anything here that came up during the last session.]</a:t>
            </a:r>
            <a:endParaRPr lang="en-US" altLang="en-US" sz="1100" dirty="0">
              <a:latin typeface="Times New Roman"/>
              <a:ea typeface="MS PGothic"/>
              <a:cs typeface="Times New Roman"/>
            </a:endParaRPr>
          </a:p>
          <a:p>
            <a:pPr marL="171450" indent="-171450">
              <a:lnSpc>
                <a:spcPct val="100000"/>
              </a:lnSpc>
              <a:spcBef>
                <a:spcPts val="0"/>
              </a:spcBef>
              <a:buFont typeface="Arial" panose="020B0604020202020204" pitchFamily="34" charset="0"/>
              <a:buChar char="•"/>
              <a:defRPr/>
            </a:pPr>
            <a:endParaRPr lang="en-US" altLang="en-US" sz="1100" dirty="0">
              <a:latin typeface="Times New Roman" panose="02020603050405020304" pitchFamily="18" charset="0"/>
              <a:cs typeface="Times New Roman" panose="02020603050405020304" pitchFamily="18" charset="0"/>
            </a:endParaRPr>
          </a:p>
          <a:p>
            <a:pPr>
              <a:lnSpc>
                <a:spcPct val="100000"/>
              </a:lnSpc>
              <a:spcBef>
                <a:spcPts val="0"/>
              </a:spcBef>
              <a:defRPr/>
            </a:pPr>
            <a:endParaRPr lang="en-US" altLang="en-US" sz="1100" b="1" dirty="0">
              <a:latin typeface="Times New Roman" panose="02020603050405020304" pitchFamily="18" charset="0"/>
              <a:cs typeface="Times New Roman" panose="02020603050405020304" pitchFamily="18" charset="0"/>
            </a:endParaRPr>
          </a:p>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Facilitator notes: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rPr>
              <a:t>Read the first two talking points and then pause to allow time for participants to enter their thoughts in the group chat. </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rPr>
              <a:t>Coaches should read and comment on the chat entries along with the presenter.</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Talk about the highlights from the last session before moving to the next slide — today’s agenda. </a:t>
            </a:r>
          </a:p>
          <a:p>
            <a:pPr marL="171450" indent="-171450">
              <a:lnSpc>
                <a:spcPct val="100000"/>
              </a:lnSpc>
              <a:spcBef>
                <a:spcPts val="0"/>
              </a:spcBef>
              <a:buFont typeface="Arial" panose="020B0604020202020204" pitchFamily="34" charset="0"/>
              <a:buChar char="•"/>
              <a:defRPr/>
            </a:pPr>
            <a:endParaRPr lang="en-US" altLang="en-US" sz="1100" dirty="0">
              <a:latin typeface="Times New Roman" panose="02020603050405020304" pitchFamily="18" charset="0"/>
              <a:cs typeface="Times New Roman" panose="02020603050405020304" pitchFamily="18" charset="0"/>
            </a:endParaRPr>
          </a:p>
          <a:p>
            <a:pPr>
              <a:lnSpc>
                <a:spcPct val="100000"/>
              </a:lnSpc>
              <a:defRPr/>
            </a:pPr>
            <a:endParaRPr lang="en-US" altLang="en-US" sz="1100" dirty="0">
              <a:latin typeface="Times New Roman" panose="02020603050405020304"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a:extLst>
              <a:ext uri="{FF2B5EF4-FFF2-40B4-BE49-F238E27FC236}">
                <a16:creationId xmlns:a16="http://schemas.microsoft.com/office/drawing/2014/main" id="{2C3EE3A4-0639-4E2F-8ED8-BC18A3FF82C6}"/>
              </a:ext>
            </a:extLst>
          </p:cNvPr>
          <p:cNvSpPr>
            <a:spLocks noGrp="1" noRot="1" noChangeAspect="1" noChangeArrowheads="1" noTextEdit="1"/>
          </p:cNvSpPr>
          <p:nvPr>
            <p:ph type="sldImg"/>
          </p:nvPr>
        </p:nvSpPr>
        <p:spPr>
          <a:xfrm>
            <a:off x="622300" y="373063"/>
            <a:ext cx="3105150" cy="2328862"/>
          </a:xfrm>
          <a:ln/>
        </p:spPr>
      </p:sp>
      <p:sp>
        <p:nvSpPr>
          <p:cNvPr id="13314" name="Notes Placeholder 2">
            <a:extLst>
              <a:ext uri="{FF2B5EF4-FFF2-40B4-BE49-F238E27FC236}">
                <a16:creationId xmlns:a16="http://schemas.microsoft.com/office/drawing/2014/main" id="{0E4B85A1-8668-4521-A91E-05FBD30C4BC4}"/>
              </a:ext>
            </a:extLst>
          </p:cNvPr>
          <p:cNvSpPr>
            <a:spLocks noGrp="1"/>
          </p:cNvSpPr>
          <p:nvPr>
            <p:ph type="body" idx="1"/>
          </p:nvPr>
        </p:nvSpPr>
        <p:spPr>
          <a:xfrm>
            <a:off x="527050" y="2963863"/>
            <a:ext cx="5867400" cy="5562600"/>
          </a:xfrm>
          <a:ln w="9525"/>
        </p:spPr>
        <p:txBody>
          <a:bodyPr/>
          <a:lstStyle/>
          <a:p>
            <a:pPr>
              <a:spcBef>
                <a:spcPts val="0"/>
              </a:spcBef>
              <a:defRPr/>
            </a:pPr>
            <a:r>
              <a:rPr lang="en-US" altLang="en-US" b="1" dirty="0">
                <a:latin typeface="Times New Roman" panose="02020603050405020304" pitchFamily="18" charset="0"/>
                <a:cs typeface="Times New Roman" panose="02020603050405020304" pitchFamily="18" charset="0"/>
              </a:rPr>
              <a:t>Big idea: </a:t>
            </a:r>
            <a:r>
              <a:rPr lang="en-US" altLang="en-US" dirty="0">
                <a:latin typeface="Times New Roman" panose="02020603050405020304" pitchFamily="18" charset="0"/>
                <a:cs typeface="Times New Roman" panose="02020603050405020304" pitchFamily="18" charset="0"/>
              </a:rPr>
              <a:t>Share our evidence and ratings.</a:t>
            </a:r>
          </a:p>
          <a:p>
            <a:pPr>
              <a:spcBef>
                <a:spcPts val="0"/>
              </a:spcBef>
              <a:defRPr/>
            </a:pPr>
            <a:endParaRPr lang="en-US" altLang="en-US"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talking points:</a:t>
            </a:r>
          </a:p>
          <a:p>
            <a:pPr marL="173355" indent="-173355">
              <a:spcBef>
                <a:spcPts val="0"/>
              </a:spcBef>
              <a:buFont typeface="Arial" panose="020B0604020202020204" pitchFamily="34" charset="0"/>
              <a:buChar char="•"/>
              <a:defRPr/>
            </a:pPr>
            <a:r>
              <a:rPr lang="en-US" altLang="en-US" sz="1200" dirty="0">
                <a:latin typeface="Times New Roman"/>
                <a:ea typeface="MS PGothic"/>
                <a:cs typeface="Times New Roman"/>
              </a:rPr>
              <a:t>Now let’s compare the individual checks your team decided to give for the criteria in this dimension with those checked in the example. </a:t>
            </a:r>
          </a:p>
          <a:p>
            <a:pPr marL="173355" indent="-173355">
              <a:spcBef>
                <a:spcPts val="0"/>
              </a:spcBef>
              <a:buFont typeface="Arial" panose="020B0604020202020204" pitchFamily="34" charset="0"/>
              <a:buChar char="•"/>
              <a:defRPr/>
            </a:pPr>
            <a:r>
              <a:rPr lang="en-US" altLang="en-US" sz="1200" dirty="0">
                <a:latin typeface="Times New Roman"/>
                <a:ea typeface="MS PGothic"/>
                <a:cs typeface="Times New Roman"/>
              </a:rPr>
              <a:t>Did your team’s checks match those of the example? Or did you check one or more criteria differently?</a:t>
            </a:r>
          </a:p>
          <a:p>
            <a:pPr marL="173355" indent="-173355">
              <a:spcBef>
                <a:spcPts val="0"/>
              </a:spcBef>
              <a:buFont typeface="Arial" panose="020B0604020202020204" pitchFamily="34" charset="0"/>
              <a:buChar char="•"/>
              <a:defRPr/>
            </a:pPr>
            <a:r>
              <a:rPr lang="en-US" altLang="en-US" sz="1200" dirty="0">
                <a:latin typeface="Times New Roman"/>
                <a:ea typeface="MS PGothic"/>
                <a:cs typeface="Times New Roman"/>
              </a:rPr>
              <a:t>Please enter your response in the chat.</a:t>
            </a:r>
            <a:endParaRPr lang="en-US" altLang="en-US" sz="1200" dirty="0"/>
          </a:p>
          <a:p>
            <a:pPr>
              <a:spcBef>
                <a:spcPts val="0"/>
              </a:spcBef>
              <a:defRPr/>
            </a:pPr>
            <a:endParaRPr lang="en-US" altLang="en-US" b="1"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notes:</a:t>
            </a:r>
          </a:p>
          <a:p>
            <a:pPr marL="171450" indent="-171450">
              <a:spcBef>
                <a:spcPts val="0"/>
              </a:spcBef>
              <a:buFont typeface="Arial" panose="020B0604020202020204" pitchFamily="34" charset="0"/>
              <a:buChar char="•"/>
              <a:defRPr/>
            </a:pPr>
            <a:r>
              <a:rPr lang="en-US" altLang="en-US" sz="1200" dirty="0">
                <a:latin typeface="Times New Roman" panose="02020603050405020304" pitchFamily="18" charset="0"/>
                <a:cs typeface="Times New Roman" panose="02020603050405020304" pitchFamily="18" charset="0"/>
              </a:rPr>
              <a:t>Create a poll or ask participants to answer in the chat. </a:t>
            </a:r>
          </a:p>
          <a:p>
            <a:pPr marL="171450" indent="-171450">
              <a:spcBef>
                <a:spcPts val="0"/>
              </a:spcBef>
              <a:buFont typeface="Arial" panose="020B0604020202020204" pitchFamily="34" charset="0"/>
              <a:buChar char="•"/>
              <a:defRPr/>
            </a:pPr>
            <a:r>
              <a:rPr lang="en-US" altLang="en-US" sz="1200" dirty="0">
                <a:latin typeface="Times New Roman" panose="02020603050405020304" pitchFamily="18" charset="0"/>
                <a:cs typeface="Times New Roman" panose="02020603050405020304" pitchFamily="18" charset="0"/>
              </a:rPr>
              <a:t>Allow a minute for participants to enter their answer to the poll and then review the results.</a:t>
            </a:r>
          </a:p>
          <a:p>
            <a:pPr marL="633413" lvl="1" indent="-171450">
              <a:spcBef>
                <a:spcPts val="0"/>
              </a:spcBef>
              <a:buFont typeface="Arial" panose="020B0604020202020204" pitchFamily="34" charset="0"/>
              <a:buChar char="•"/>
              <a:defRPr/>
            </a:pPr>
            <a:r>
              <a:rPr lang="en-US" altLang="en-US" b="1" dirty="0">
                <a:latin typeface="Times New Roman" panose="02020603050405020304" pitchFamily="18" charset="0"/>
                <a:cs typeface="Times New Roman" panose="02020603050405020304" pitchFamily="18" charset="0"/>
              </a:rPr>
              <a:t>Example Workbook Dimension 2 EL Support Criteria: The one EL support criterion is checked in this dimension. </a:t>
            </a:r>
            <a:endParaRPr lang="en-US" altLang="en-US" dirty="0">
              <a:latin typeface="Times New Roman" panose="02020603050405020304" pitchFamily="18" charset="0"/>
              <a:cs typeface="Times New Roman" panose="02020603050405020304" pitchFamily="18" charset="0"/>
            </a:endParaRPr>
          </a:p>
          <a:p>
            <a:pPr marL="171450" indent="-171450">
              <a:spcBef>
                <a:spcPts val="0"/>
              </a:spcBef>
              <a:buFont typeface="Arial" panose="020B0604020202020204" pitchFamily="34" charset="0"/>
              <a:buChar char="•"/>
              <a:defRPr/>
            </a:pPr>
            <a:r>
              <a:rPr lang="en-US" dirty="0">
                <a:latin typeface="Times New Roman" panose="02020603050405020304" pitchFamily="18" charset="0"/>
                <a:cs typeface="Times New Roman" panose="02020603050405020304" pitchFamily="18" charset="0"/>
              </a:rPr>
              <a:t>Click to the next slide for a discussion of the substantiations for this dimension.</a:t>
            </a:r>
          </a:p>
          <a:p>
            <a:pPr>
              <a:spcBef>
                <a:spcPts val="0"/>
              </a:spcBef>
              <a:defRPr/>
            </a:pPr>
            <a:endParaRPr lang="en-US" b="1" dirty="0">
              <a:latin typeface="Times New Roman" panose="02020603050405020304" pitchFamily="18" charset="0"/>
              <a:cs typeface="Times New Roman" panose="02020603050405020304"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a:extLst>
              <a:ext uri="{FF2B5EF4-FFF2-40B4-BE49-F238E27FC236}">
                <a16:creationId xmlns:a16="http://schemas.microsoft.com/office/drawing/2014/main" id="{E925151A-9943-45DB-B772-D95FFC043592}"/>
              </a:ext>
            </a:extLst>
          </p:cNvPr>
          <p:cNvSpPr>
            <a:spLocks noGrp="1" noRot="1" noChangeAspect="1" noChangeArrowheads="1" noTextEdit="1"/>
          </p:cNvSpPr>
          <p:nvPr>
            <p:ph type="sldImg"/>
          </p:nvPr>
        </p:nvSpPr>
        <p:spPr>
          <a:xfrm>
            <a:off x="622300" y="373063"/>
            <a:ext cx="3105150" cy="2328862"/>
          </a:xfrm>
          <a:ln/>
        </p:spPr>
      </p:sp>
      <p:sp>
        <p:nvSpPr>
          <p:cNvPr id="13314" name="Notes Placeholder 2">
            <a:extLst>
              <a:ext uri="{FF2B5EF4-FFF2-40B4-BE49-F238E27FC236}">
                <a16:creationId xmlns:a16="http://schemas.microsoft.com/office/drawing/2014/main" id="{B40BBB42-94C0-4EA5-8D7C-8C7748AC26D3}"/>
              </a:ext>
            </a:extLst>
          </p:cNvPr>
          <p:cNvSpPr>
            <a:spLocks noGrp="1"/>
          </p:cNvSpPr>
          <p:nvPr>
            <p:ph type="body" idx="1"/>
          </p:nvPr>
        </p:nvSpPr>
        <p:spPr>
          <a:xfrm>
            <a:off x="527050" y="2963863"/>
            <a:ext cx="5867400" cy="5562600"/>
          </a:xfrm>
          <a:ln w="9525"/>
        </p:spPr>
        <p:txBody>
          <a:bodyPr/>
          <a:lstStyle/>
          <a:p>
            <a:pPr>
              <a:spcBef>
                <a:spcPts val="0"/>
              </a:spcBef>
              <a:defRPr/>
            </a:pPr>
            <a:r>
              <a:rPr lang="en-US" altLang="en-US" b="1" dirty="0">
                <a:latin typeface="Times New Roman" panose="02020603050405020304" pitchFamily="18" charset="0"/>
                <a:cs typeface="Times New Roman" panose="02020603050405020304" pitchFamily="18" charset="0"/>
              </a:rPr>
              <a:t>Big idea: </a:t>
            </a:r>
            <a:r>
              <a:rPr lang="en-US" altLang="en-US" dirty="0">
                <a:latin typeface="Times New Roman" panose="02020603050405020304" pitchFamily="18" charset="0"/>
                <a:cs typeface="Times New Roman" panose="02020603050405020304" pitchFamily="18" charset="0"/>
              </a:rPr>
              <a:t>Share our evidence and ratings.</a:t>
            </a:r>
          </a:p>
          <a:p>
            <a:pPr>
              <a:spcBef>
                <a:spcPts val="0"/>
              </a:spcBef>
              <a:defRPr/>
            </a:pPr>
            <a:endParaRPr lang="en-US" altLang="en-US"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talking points:</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Now </a:t>
            </a:r>
            <a:r>
              <a:rPr lang="en-US" dirty="0">
                <a:latin typeface="Times New Roman" panose="02020603050405020304" pitchFamily="18" charset="0"/>
                <a:cs typeface="Times New Roman" panose="02020603050405020304" pitchFamily="18" charset="0"/>
              </a:rPr>
              <a:t>that we’ve compared the rating and checks for this part of the dimension, we want to give you some individual work time. C</a:t>
            </a:r>
            <a:r>
              <a:rPr lang="en-US" altLang="en-US" dirty="0">
                <a:latin typeface="Times New Roman" panose="02020603050405020304" pitchFamily="18" charset="0"/>
                <a:cs typeface="Times New Roman" panose="02020603050405020304" pitchFamily="18" charset="0"/>
              </a:rPr>
              <a:t>ompare your substantiations and summary comments with those in the Example Workbook. </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Remember that there can be many “right” answers. But while substantiations may be different, there should be agreement on the general findings and ratings. </a:t>
            </a:r>
          </a:p>
          <a:p>
            <a:pPr marL="171450" indent="-171450">
              <a:spcBef>
                <a:spcPts val="0"/>
              </a:spcBef>
              <a:buFont typeface="Arial" panose="020B0604020202020204" pitchFamily="34" charset="0"/>
              <a:buChar char="•"/>
              <a:defRPr/>
            </a:pPr>
            <a:r>
              <a:rPr lang="en-US" altLang="en-US" dirty="0">
                <a:latin typeface="Times New Roman"/>
                <a:ea typeface="MS PGothic"/>
                <a:cs typeface="Times New Roman"/>
              </a:rPr>
              <a:t>We’re going to take 5 minutes for you to compare what you found with those of the Example Workbook.  </a:t>
            </a:r>
            <a:endParaRPr lang="en-US" altLang="en-US" dirty="0">
              <a:latin typeface="Times New Roman" panose="02020603050405020304" pitchFamily="18" charset="0"/>
              <a:cs typeface="Times New Roman" panose="02020603050405020304" pitchFamily="18" charset="0"/>
            </a:endParaRP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Take some notes about what you see as the same and different. Then we’ll ask you to share your findings in Chat when we come back together.</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[After work time] Let’s have everyone type one or two sentences in the group chat to describe how your substantiations compared. Feel free to share a specific commonality or difference.  </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Now let’s hear from a couple of teams about their comparison… </a:t>
            </a:r>
          </a:p>
          <a:p>
            <a:pPr>
              <a:spcBef>
                <a:spcPts val="0"/>
              </a:spcBef>
              <a:defRPr/>
            </a:pPr>
            <a:endParaRPr lang="en-US" altLang="en-US" b="1"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notes:</a:t>
            </a:r>
          </a:p>
          <a:p>
            <a:pPr marL="171450" indent="-171450">
              <a:spcBef>
                <a:spcPts val="0"/>
              </a:spcBef>
              <a:buFont typeface="Arial" panose="020B0604020202020204" pitchFamily="34" charset="0"/>
              <a:buChar char="•"/>
              <a:defRPr/>
            </a:pPr>
            <a:r>
              <a:rPr lang="en-US" altLang="en-US" dirty="0">
                <a:latin typeface="Times New Roman"/>
                <a:ea typeface="MS PGothic"/>
                <a:cs typeface="Times New Roman"/>
              </a:rPr>
              <a:t>One click.</a:t>
            </a:r>
            <a:endParaRPr lang="en-US" altLang="en-US" dirty="0">
              <a:latin typeface="Times New Roman" panose="02020603050405020304" pitchFamily="18" charset="0"/>
              <a:cs typeface="Times New Roman" panose="02020603050405020304" pitchFamily="18" charset="0"/>
            </a:endParaRP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Use the first four talking points to bring attention to the Example Workbook with substantiations and commentary.</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Pause (5 minutes) for participants to compare and make some notes about what they found.</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After the 5-minute comparison time, read the fifth talking point and comment on interesting chats as they appear. </a:t>
            </a:r>
          </a:p>
          <a:p>
            <a:pPr marL="171450" indent="-171450">
              <a:spcBef>
                <a:spcPts val="0"/>
              </a:spcBef>
              <a:buFont typeface="Arial" panose="020B0604020202020204" pitchFamily="34" charset="0"/>
              <a:buChar char="•"/>
              <a:defRPr/>
            </a:pPr>
            <a:r>
              <a:rPr lang="en-US" dirty="0">
                <a:latin typeface="Times New Roman"/>
                <a:ea typeface="MS PGothic"/>
                <a:cs typeface="Times New Roman"/>
              </a:rPr>
              <a:t>Read the last talking point and select one or two states to share verbally. You might select based on a chat statement that needs to be clarified or one that is especially insightful or unique. </a:t>
            </a:r>
            <a:endParaRPr lang="en-US" dirty="0">
              <a:latin typeface="Times New Roman" panose="02020603050405020304" pitchFamily="18" charset="0"/>
              <a:cs typeface="Times New Roman" panose="02020603050405020304" pitchFamily="18" charset="0"/>
            </a:endParaRPr>
          </a:p>
          <a:p>
            <a:pPr>
              <a:spcBef>
                <a:spcPts val="0"/>
              </a:spcBef>
              <a:defRPr/>
            </a:pPr>
            <a:endParaRPr lang="en-US" b="1" dirty="0">
              <a:latin typeface="Times New Roman" panose="02020603050405020304" pitchFamily="18" charset="0"/>
              <a:cs typeface="Times New Roman" panose="02020603050405020304"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a:extLst>
              <a:ext uri="{FF2B5EF4-FFF2-40B4-BE49-F238E27FC236}">
                <a16:creationId xmlns:a16="http://schemas.microsoft.com/office/drawing/2014/main" id="{0FC32EB7-193D-474F-8231-D8EA06B54137}"/>
              </a:ext>
            </a:extLst>
          </p:cNvPr>
          <p:cNvSpPr>
            <a:spLocks noGrp="1" noRot="1" noChangeAspect="1" noChangeArrowheads="1" noTextEdit="1"/>
          </p:cNvSpPr>
          <p:nvPr>
            <p:ph type="sldImg"/>
          </p:nvPr>
        </p:nvSpPr>
        <p:spPr>
          <a:xfrm>
            <a:off x="1136650" y="830263"/>
            <a:ext cx="4632325" cy="3473450"/>
          </a:xfrm>
          <a:ln/>
        </p:spPr>
      </p:sp>
      <p:sp>
        <p:nvSpPr>
          <p:cNvPr id="13314" name="Notes Placeholder 2">
            <a:extLst>
              <a:ext uri="{FF2B5EF4-FFF2-40B4-BE49-F238E27FC236}">
                <a16:creationId xmlns:a16="http://schemas.microsoft.com/office/drawing/2014/main" id="{CF9B6351-8A08-41DC-A2D9-CB69C4B7A9BA}"/>
              </a:ext>
            </a:extLst>
          </p:cNvPr>
          <p:cNvSpPr>
            <a:spLocks noGrp="1"/>
          </p:cNvSpPr>
          <p:nvPr>
            <p:ph type="body" idx="1"/>
          </p:nvPr>
        </p:nvSpPr>
        <p:spPr>
          <a:ln w="9525"/>
        </p:spPr>
        <p:txBody>
          <a:bodyPr/>
          <a:lstStyle/>
          <a:p>
            <a:pPr>
              <a:lnSpc>
                <a:spcPct val="100000"/>
              </a:lnSpc>
              <a:defRPr/>
            </a:pPr>
            <a:r>
              <a:rPr lang="en-US" altLang="en-US" sz="1100" b="1" dirty="0">
                <a:latin typeface="Times New Roman" panose="02020603050405020304" pitchFamily="18" charset="0"/>
                <a:cs typeface="Times New Roman" panose="02020603050405020304" pitchFamily="18" charset="0"/>
              </a:rPr>
              <a:t>Big idea: </a:t>
            </a:r>
            <a:r>
              <a:rPr lang="en-US" altLang="en-US" sz="1100" dirty="0">
                <a:latin typeface="Times New Roman" panose="02020603050405020304" pitchFamily="18" charset="0"/>
                <a:cs typeface="Times New Roman" panose="02020603050405020304" pitchFamily="18" charset="0"/>
              </a:rPr>
              <a:t>Check for understanding using the chat feature.</a:t>
            </a:r>
          </a:p>
          <a:p>
            <a:pPr>
              <a:lnSpc>
                <a:spcPct val="100000"/>
              </a:lnSpc>
              <a:defRPr/>
            </a:pPr>
            <a:endParaRPr lang="en-US" altLang="en-US" sz="1100" dirty="0">
              <a:latin typeface="Times New Roman" panose="02020603050405020304" pitchFamily="18" charset="0"/>
              <a:cs typeface="Times New Roman" panose="02020603050405020304" pitchFamily="18" charset="0"/>
            </a:endParaRPr>
          </a:p>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Facilitator talking points: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We’d love to hear about your biggest takeaway from today’s activities in a sentence or two, about the importance of making connections between the critical concepts within and across the level.</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Everyone take about 2 minutes to type in the group chat, but don’t hit “enter” until I tell you to. We want everyone’s chats to happen at once so we can scroll through and see what everyone is thinking. </a:t>
            </a:r>
          </a:p>
          <a:p>
            <a:pPr marL="171450" indent="-171450">
              <a:lnSpc>
                <a:spcPct val="100000"/>
              </a:lnSpc>
              <a:spcBef>
                <a:spcPts val="0"/>
              </a:spcBef>
              <a:buFont typeface="Arial" panose="020B0604020202020204" pitchFamily="34" charset="0"/>
              <a:buChar char="•"/>
              <a:defRPr/>
            </a:pPr>
            <a:r>
              <a:rPr lang="en-US" altLang="en-US" sz="1100" dirty="0">
                <a:latin typeface="Times New Roman"/>
                <a:ea typeface="MS PGothic"/>
                <a:cs typeface="Times New Roman"/>
              </a:rPr>
              <a:t>OK, everyone can hit “enter” and read through all the responses. </a:t>
            </a:r>
            <a:endParaRPr lang="en-US" altLang="en-US" sz="1100" dirty="0">
              <a:latin typeface="Times New Roman" panose="02020603050405020304" pitchFamily="18" charset="0"/>
              <a:cs typeface="Times New Roman" panose="02020603050405020304" pitchFamily="18" charset="0"/>
            </a:endParaRPr>
          </a:p>
          <a:p>
            <a:pPr>
              <a:lnSpc>
                <a:spcPct val="100000"/>
              </a:lnSpc>
              <a:spcBef>
                <a:spcPts val="0"/>
              </a:spcBef>
              <a:defRPr/>
            </a:pPr>
            <a:endParaRPr lang="en-US" altLang="en-US" sz="1100" dirty="0">
              <a:latin typeface="Times New Roman" panose="02020603050405020304" pitchFamily="18" charset="0"/>
              <a:cs typeface="Times New Roman" panose="02020603050405020304" pitchFamily="18" charset="0"/>
            </a:endParaRPr>
          </a:p>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Facilitator notes: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Read the first and second talking points and then pause for about 2 minutes.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After the pause, read the third talking point and discuss the highlights of the chats.</a:t>
            </a:r>
          </a:p>
          <a:p>
            <a:pPr marL="171450" indent="-171450">
              <a:lnSpc>
                <a:spcPct val="100000"/>
              </a:lnSpc>
              <a:spcBef>
                <a:spcPts val="0"/>
              </a:spcBef>
              <a:buFont typeface="Arial" panose="020B0604020202020204" pitchFamily="34" charset="0"/>
              <a:buChar char="•"/>
              <a:defRPr/>
            </a:pPr>
            <a:r>
              <a:rPr lang="en-US" altLang="en-US" sz="1100" dirty="0">
                <a:latin typeface="Times New Roman"/>
                <a:ea typeface="MS PGothic"/>
                <a:cs typeface="Times New Roman"/>
              </a:rPr>
              <a:t>Coaches should read, monitor their own state participation, and comment aloud along with the presenter.</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a:extLst>
              <a:ext uri="{FF2B5EF4-FFF2-40B4-BE49-F238E27FC236}">
                <a16:creationId xmlns:a16="http://schemas.microsoft.com/office/drawing/2014/main" id="{BBDF75D9-6CF6-4C96-AA6B-29939FDF1914}"/>
              </a:ext>
            </a:extLst>
          </p:cNvPr>
          <p:cNvSpPr>
            <a:spLocks noGrp="1" noRot="1" noChangeAspect="1" noChangeArrowheads="1" noTextEdit="1"/>
          </p:cNvSpPr>
          <p:nvPr>
            <p:ph type="sldImg"/>
          </p:nvPr>
        </p:nvSpPr>
        <p:spPr>
          <a:xfrm>
            <a:off x="1136650" y="830263"/>
            <a:ext cx="4632325" cy="3473450"/>
          </a:xfrm>
          <a:ln/>
        </p:spPr>
      </p:sp>
      <p:sp>
        <p:nvSpPr>
          <p:cNvPr id="13314" name="Notes Placeholder 2">
            <a:extLst>
              <a:ext uri="{FF2B5EF4-FFF2-40B4-BE49-F238E27FC236}">
                <a16:creationId xmlns:a16="http://schemas.microsoft.com/office/drawing/2014/main" id="{1DEB74B2-7B98-4FFC-8EA7-87B4002AD78F}"/>
              </a:ext>
            </a:extLst>
          </p:cNvPr>
          <p:cNvSpPr>
            <a:spLocks noGrp="1"/>
          </p:cNvSpPr>
          <p:nvPr>
            <p:ph type="body" idx="1"/>
          </p:nvPr>
        </p:nvSpPr>
        <p:spPr>
          <a:xfrm>
            <a:off x="958850" y="4408488"/>
            <a:ext cx="5130800" cy="4176712"/>
          </a:xfrm>
          <a:ln w="9525"/>
        </p:spPr>
        <p:txBody>
          <a:bodyPr/>
          <a:lstStyle/>
          <a:p>
            <a:pPr>
              <a:lnSpc>
                <a:spcPct val="100000"/>
              </a:lnSpc>
              <a:spcBef>
                <a:spcPts val="0"/>
              </a:spcBef>
              <a:defRPr/>
            </a:pPr>
            <a:r>
              <a:rPr lang="en-US" altLang="en-US" sz="1100" b="1" dirty="0"/>
              <a:t>Big idea: </a:t>
            </a:r>
            <a:r>
              <a:rPr lang="en-US" altLang="en-US" sz="1100" dirty="0"/>
              <a:t>Provide date and topic of the next virtual training session.</a:t>
            </a:r>
          </a:p>
          <a:p>
            <a:pPr>
              <a:lnSpc>
                <a:spcPct val="100000"/>
              </a:lnSpc>
              <a:spcBef>
                <a:spcPts val="0"/>
              </a:spcBef>
              <a:defRPr/>
            </a:pPr>
            <a:endParaRPr lang="en-US" altLang="en-US" sz="1100" dirty="0"/>
          </a:p>
          <a:p>
            <a:pPr>
              <a:lnSpc>
                <a:spcPct val="100000"/>
              </a:lnSpc>
              <a:spcBef>
                <a:spcPts val="0"/>
              </a:spcBef>
              <a:defRPr/>
            </a:pPr>
            <a:r>
              <a:rPr lang="en-US" altLang="en-US" sz="1100" b="1" dirty="0"/>
              <a:t>Facilitator talking points:</a:t>
            </a:r>
          </a:p>
          <a:p>
            <a:pPr marL="171450" indent="-171450">
              <a:spcBef>
                <a:spcPts val="0"/>
              </a:spcBef>
              <a:buFont typeface="Arial" panose="020B0604020202020204" pitchFamily="34" charset="0"/>
              <a:buChar char="•"/>
              <a:defRPr/>
            </a:pPr>
            <a:r>
              <a:rPr lang="en-US" sz="1100" dirty="0">
                <a:latin typeface="Times New Roman" panose="02020603050405020304" pitchFamily="18" charset="0"/>
                <a:cs typeface="Times New Roman" panose="02020603050405020304" pitchFamily="18" charset="0"/>
              </a:rPr>
              <a:t>Here you see information about the next session.</a:t>
            </a:r>
          </a:p>
          <a:p>
            <a:pPr marL="171450" indent="-171450">
              <a:spcBef>
                <a:spcPts val="0"/>
              </a:spcBef>
              <a:buFont typeface="Arial" panose="020B0604020202020204" pitchFamily="34" charset="0"/>
              <a:buChar char="•"/>
              <a:defRPr/>
            </a:pPr>
            <a:r>
              <a:rPr lang="en-US" sz="1100" dirty="0">
                <a:latin typeface="Times New Roman" panose="02020603050405020304" pitchFamily="18" charset="0"/>
                <a:cs typeface="Times New Roman" panose="02020603050405020304" pitchFamily="18" charset="0"/>
              </a:rPr>
              <a:t>We will put you back into your breakout sessions if you would like to meet with your coach for up to 30 more minutes.</a:t>
            </a:r>
          </a:p>
          <a:p>
            <a:pPr>
              <a:spcBef>
                <a:spcPts val="0"/>
              </a:spcBef>
              <a:buFont typeface="Arial" panose="020B0604020202020204" pitchFamily="34" charset="0"/>
              <a:buNone/>
              <a:defRPr/>
            </a:pPr>
            <a:endParaRPr lang="en-US" altLang="en-US" sz="1100" b="1" dirty="0">
              <a:latin typeface="Times New Roman" panose="02020603050405020304" pitchFamily="18" charset="0"/>
              <a:cs typeface="Times New Roman" panose="02020603050405020304" pitchFamily="18" charset="0"/>
            </a:endParaRPr>
          </a:p>
          <a:p>
            <a:pPr>
              <a:spcBef>
                <a:spcPts val="0"/>
              </a:spcBef>
              <a:buFont typeface="Arial" panose="020B0604020202020204" pitchFamily="34" charset="0"/>
              <a:buNone/>
              <a:defRPr/>
            </a:pPr>
            <a:r>
              <a:rPr lang="en-US" altLang="en-US" sz="1100" b="1" dirty="0">
                <a:latin typeface="Times New Roman" panose="02020603050405020304" pitchFamily="18" charset="0"/>
                <a:cs typeface="Times New Roman" panose="02020603050405020304" pitchFamily="18" charset="0"/>
              </a:rPr>
              <a:t>Facilitator notes: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Read the first talking point and the slide bullets. Emphasize the date and time of the next session.</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Use the second talking point to offer more coaching time if any participants have questions.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a:extLst>
              <a:ext uri="{FF2B5EF4-FFF2-40B4-BE49-F238E27FC236}">
                <a16:creationId xmlns:a16="http://schemas.microsoft.com/office/drawing/2014/main" id="{AF3F6F64-9460-493F-A872-AFF732256105}"/>
              </a:ext>
            </a:extLst>
          </p:cNvPr>
          <p:cNvSpPr>
            <a:spLocks noGrp="1" noRot="1" noChangeAspect="1" noChangeArrowheads="1" noTextEdit="1"/>
          </p:cNvSpPr>
          <p:nvPr>
            <p:ph type="sldImg"/>
          </p:nvPr>
        </p:nvSpPr>
        <p:spPr>
          <a:ln/>
        </p:spPr>
      </p:sp>
      <p:sp>
        <p:nvSpPr>
          <p:cNvPr id="86018" name="Notes Placeholder 2">
            <a:extLst>
              <a:ext uri="{FF2B5EF4-FFF2-40B4-BE49-F238E27FC236}">
                <a16:creationId xmlns:a16="http://schemas.microsoft.com/office/drawing/2014/main" id="{A28AC9BC-8CBD-4625-B745-2F03D2D93B50}"/>
              </a:ext>
            </a:extLst>
          </p:cNvPr>
          <p:cNvSpPr>
            <a:spLocks noGrp="1" noChangeArrowheads="1"/>
          </p:cNvSpPr>
          <p:nvPr>
            <p:ph type="body" idx="1"/>
          </p:nvPr>
        </p:nvSpPr>
        <p:spPr>
          <a:ln w="9525"/>
        </p:spPr>
        <p:txBody>
          <a:bodyPr/>
          <a:lstStyle/>
          <a:p>
            <a:pPr>
              <a:spcBef>
                <a:spcPts val="0"/>
              </a:spcBef>
              <a:defRPr/>
            </a:pPr>
            <a:r>
              <a:rPr lang="en-US" altLang="en-US" b="1" dirty="0"/>
              <a:t>Big idea: </a:t>
            </a:r>
            <a:r>
              <a:rPr lang="en-US" altLang="en-US" dirty="0"/>
              <a:t>Closing slide</a:t>
            </a:r>
          </a:p>
          <a:p>
            <a:pPr>
              <a:spcBef>
                <a:spcPts val="0"/>
              </a:spcBef>
              <a:defRPr/>
            </a:pPr>
            <a:endParaRPr lang="en-US" altLang="en-US" dirty="0"/>
          </a:p>
          <a:p>
            <a:pPr>
              <a:spcBef>
                <a:spcPts val="0"/>
              </a:spcBef>
              <a:defRPr/>
            </a:pPr>
            <a:r>
              <a:rPr lang="en-US" altLang="en-US" b="1" dirty="0"/>
              <a:t>Facilitator talking points:</a:t>
            </a:r>
          </a:p>
          <a:p>
            <a:pPr marL="171450" indent="-171450">
              <a:spcBef>
                <a:spcPts val="0"/>
              </a:spcBef>
              <a:buFont typeface="Arial" panose="020B0604020202020204" pitchFamily="34" charset="0"/>
              <a:buChar char="•"/>
              <a:defRPr/>
            </a:pPr>
            <a:r>
              <a:rPr lang="en-US" altLang="en-US" dirty="0"/>
              <a:t>This is the final slide participants will see before the meeting is ended.</a:t>
            </a:r>
            <a:endParaRPr lang="en-US" altLang="en-US" b="1" dirty="0"/>
          </a:p>
          <a:p>
            <a:pPr marL="171450" indent="-171450">
              <a:spcBef>
                <a:spcPts val="0"/>
              </a:spcBef>
              <a:buFont typeface="Arial" panose="020B0604020202020204" pitchFamily="34" charset="0"/>
              <a:buChar char="•"/>
              <a:defRPr/>
            </a:pPr>
            <a:endParaRPr lang="en-US" altLang="en-US" b="1" dirty="0"/>
          </a:p>
          <a:p>
            <a:pPr>
              <a:spcBef>
                <a:spcPts val="0"/>
              </a:spcBef>
              <a:buFont typeface="Arial" panose="020B0604020202020204" pitchFamily="34" charset="0"/>
              <a:buNone/>
              <a:defRPr/>
            </a:pPr>
            <a:r>
              <a:rPr lang="en-US" altLang="en-US" b="1" dirty="0"/>
              <a:t>Facilitator notes: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a:extLst>
              <a:ext uri="{FF2B5EF4-FFF2-40B4-BE49-F238E27FC236}">
                <a16:creationId xmlns:a16="http://schemas.microsoft.com/office/drawing/2014/main" id="{F06136FB-1CE9-4EB9-9F9E-037E99E87294}"/>
              </a:ext>
            </a:extLst>
          </p:cNvPr>
          <p:cNvSpPr>
            <a:spLocks noGrp="1" noRot="1" noChangeAspect="1" noChangeArrowheads="1" noTextEdit="1"/>
          </p:cNvSpPr>
          <p:nvPr>
            <p:ph type="sldImg"/>
          </p:nvPr>
        </p:nvSpPr>
        <p:spPr>
          <a:solidFill>
            <a:srgbClr val="FFFFFF"/>
          </a:solidFill>
          <a:ln/>
        </p:spPr>
      </p:sp>
      <p:sp>
        <p:nvSpPr>
          <p:cNvPr id="11266" name="Rectangle 3">
            <a:extLst>
              <a:ext uri="{FF2B5EF4-FFF2-40B4-BE49-F238E27FC236}">
                <a16:creationId xmlns:a16="http://schemas.microsoft.com/office/drawing/2014/main" id="{19135219-1C9F-46F5-83D6-22AD5C841D98}"/>
              </a:ext>
            </a:extLst>
          </p:cNvPr>
          <p:cNvSpPr>
            <a:spLocks noGrp="1" noChangeArrowheads="1"/>
          </p:cNvSpPr>
          <p:nvPr>
            <p:ph type="body" idx="1"/>
          </p:nvPr>
        </p:nvSpPr>
        <p:spPr>
          <a:xfrm>
            <a:off x="908050" y="4411663"/>
            <a:ext cx="5130800" cy="4176712"/>
          </a:xfrm>
          <a:solidFill>
            <a:srgbClr val="FFFFFF"/>
          </a:solidFill>
          <a:ln>
            <a:solidFill>
              <a:srgbClr val="000000"/>
            </a:solidFill>
          </a:ln>
        </p:spPr>
        <p:txBody>
          <a:bodyPr/>
          <a:lstStyle/>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Big idea</a:t>
            </a:r>
            <a:r>
              <a:rPr lang="en-US" altLang="en-US" sz="1100" dirty="0">
                <a:latin typeface="Times New Roman" panose="02020603050405020304" pitchFamily="18" charset="0"/>
                <a:cs typeface="Times New Roman" panose="02020603050405020304" pitchFamily="18" charset="0"/>
              </a:rPr>
              <a:t>: Introduce the agenda for today’s session.</a:t>
            </a:r>
          </a:p>
          <a:p>
            <a:pPr>
              <a:lnSpc>
                <a:spcPct val="100000"/>
              </a:lnSpc>
              <a:spcBef>
                <a:spcPts val="0"/>
              </a:spcBef>
              <a:defRPr/>
            </a:pPr>
            <a:endParaRPr lang="en-US" altLang="en-US" sz="1100" b="1" dirty="0">
              <a:latin typeface="Times New Roman" panose="02020603050405020304" pitchFamily="18" charset="0"/>
              <a:cs typeface="Times New Roman" panose="02020603050405020304" pitchFamily="18" charset="0"/>
            </a:endParaRPr>
          </a:p>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Facilitator talking points: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Today, we are going to start with an overview of the second dimension and the research that supports it.</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Then, we will go through the content criteria for Dimension 2.</a:t>
            </a:r>
            <a:endParaRPr lang="en-US" altLang="en-US" sz="1100" b="1" dirty="0">
              <a:latin typeface="Times New Roman" panose="02020603050405020304" pitchFamily="18"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You will have a chance to practice using the criteria with our sample curriculum in a breakout session with your team.  Then, you will compare your findings with the Example Workbook.</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Then, we will repeat that process with the EL support criteria for Dimension 2. We will have two breakout sessions today. </a:t>
            </a:r>
            <a:endParaRPr lang="en-US" altLang="en-US" sz="1100" b="1" dirty="0">
              <a:latin typeface="Times New Roman" panose="02020603050405020304" pitchFamily="18" charset="0"/>
              <a:cs typeface="Times New Roman" panose="02020603050405020304" pitchFamily="18" charset="0"/>
            </a:endParaRPr>
          </a:p>
          <a:p>
            <a:pPr>
              <a:lnSpc>
                <a:spcPct val="100000"/>
              </a:lnSpc>
              <a:spcBef>
                <a:spcPts val="0"/>
              </a:spcBef>
              <a:defRPr/>
            </a:pPr>
            <a:endParaRPr lang="en-US" altLang="en-US" sz="1100" b="1" dirty="0">
              <a:latin typeface="Times New Roman" panose="02020603050405020304" pitchFamily="18" charset="0"/>
              <a:cs typeface="Times New Roman" panose="02020603050405020304" pitchFamily="18" charset="0"/>
            </a:endParaRPr>
          </a:p>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Facilitator notes: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The two breakout sessions are highlighted (underlined). This is because it is the first time we will be going through both content and EL support criteria in the same session.</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Read the talking points to explain the agenda for today’s session.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a:extLst>
              <a:ext uri="{FF2B5EF4-FFF2-40B4-BE49-F238E27FC236}">
                <a16:creationId xmlns:a16="http://schemas.microsoft.com/office/drawing/2014/main" id="{D7D5727F-322B-8245-AD9D-598C54D81F32}"/>
              </a:ext>
            </a:extLst>
          </p:cNvPr>
          <p:cNvSpPr>
            <a:spLocks noGrp="1" noRot="1" noChangeAspect="1" noChangeArrowheads="1" noTextEdit="1"/>
          </p:cNvSpPr>
          <p:nvPr>
            <p:ph type="sldImg"/>
          </p:nvPr>
        </p:nvSpPr>
        <p:spPr>
          <a:xfrm>
            <a:off x="1136650" y="830263"/>
            <a:ext cx="4632325" cy="3473450"/>
          </a:xfrm>
          <a:ln/>
        </p:spPr>
      </p:sp>
      <p:sp>
        <p:nvSpPr>
          <p:cNvPr id="16387" name="Notes Placeholder 2">
            <a:extLst>
              <a:ext uri="{FF2B5EF4-FFF2-40B4-BE49-F238E27FC236}">
                <a16:creationId xmlns:a16="http://schemas.microsoft.com/office/drawing/2014/main" id="{31B6BC40-D138-394F-847B-282542DBC5C6}"/>
              </a:ext>
            </a:extLst>
          </p:cNvPr>
          <p:cNvSpPr>
            <a:spLocks noGrp="1"/>
          </p:cNvSpPr>
          <p:nvPr>
            <p:ph type="body" idx="1"/>
          </p:nvPr>
        </p:nvSpPr>
        <p:spPr>
          <a:xfrm>
            <a:off x="908050" y="4408488"/>
            <a:ext cx="5130800" cy="4176712"/>
          </a:xfrm>
          <a:ln w="9525"/>
        </p:spPr>
        <p:txBody>
          <a:bodyPr/>
          <a:lstStyle/>
          <a:p>
            <a:pPr>
              <a:spcBef>
                <a:spcPts val="0"/>
              </a:spcBef>
              <a:defRPr/>
            </a:pPr>
            <a:r>
              <a:rPr lang="en-US" altLang="en-US" sz="1200" b="1" dirty="0">
                <a:cs typeface="Times New Roman" panose="02020603050405020304" pitchFamily="18" charset="0"/>
              </a:rPr>
              <a:t>Big idea: </a:t>
            </a:r>
            <a:r>
              <a:rPr lang="en-US" sz="1200" dirty="0"/>
              <a:t>Share with participants the norms we will adhere to as we proceed through the trainings.</a:t>
            </a:r>
            <a:endParaRPr lang="en-US" altLang="en-US" sz="1200" dirty="0">
              <a:cs typeface="Times New Roman" panose="02020603050405020304" pitchFamily="18" charset="0"/>
            </a:endParaRPr>
          </a:p>
          <a:p>
            <a:pPr>
              <a:spcBef>
                <a:spcPts val="0"/>
              </a:spcBef>
              <a:defRPr/>
            </a:pPr>
            <a:endParaRPr lang="en-US" altLang="en-US" sz="1200" dirty="0">
              <a:cs typeface="Times New Roman" panose="02020603050405020304" pitchFamily="18" charset="0"/>
            </a:endParaRPr>
          </a:p>
          <a:p>
            <a:pPr>
              <a:spcBef>
                <a:spcPts val="0"/>
              </a:spcBef>
              <a:defRPr/>
            </a:pPr>
            <a:r>
              <a:rPr lang="en-US" altLang="en-US" sz="1200" b="1" dirty="0">
                <a:cs typeface="Times New Roman" panose="02020603050405020304" pitchFamily="18" charset="0"/>
              </a:rPr>
              <a:t>Facilitator talking points:</a:t>
            </a:r>
          </a:p>
          <a:p>
            <a:pPr marL="171450" indent="-171450">
              <a:spcBef>
                <a:spcPts val="0"/>
              </a:spcBef>
              <a:buFont typeface="Arial" panose="020B0604020202020204" pitchFamily="34" charset="0"/>
              <a:buChar char="•"/>
              <a:defRPr/>
            </a:pPr>
            <a:r>
              <a:rPr lang="en-US" altLang="en-US" sz="1200" dirty="0">
                <a:cs typeface="Times New Roman" panose="02020603050405020304" pitchFamily="18" charset="0"/>
              </a:rPr>
              <a:t> These are the norms we will use for all of our work together. </a:t>
            </a:r>
          </a:p>
          <a:p>
            <a:pPr>
              <a:spcBef>
                <a:spcPts val="0"/>
              </a:spcBef>
              <a:defRPr/>
            </a:pPr>
            <a:endParaRPr lang="en-US" altLang="en-US" sz="1200" dirty="0">
              <a:cs typeface="Times New Roman" panose="02020603050405020304" pitchFamily="18" charset="0"/>
            </a:endParaRPr>
          </a:p>
          <a:p>
            <a:pPr>
              <a:spcBef>
                <a:spcPts val="0"/>
              </a:spcBef>
              <a:defRPr/>
            </a:pPr>
            <a:r>
              <a:rPr lang="en-US" altLang="en-US" sz="1200" b="1" dirty="0">
                <a:cs typeface="Times New Roman" panose="02020603050405020304" pitchFamily="18" charset="0"/>
              </a:rPr>
              <a:t>Facilitator notes:</a:t>
            </a:r>
          </a:p>
          <a:p>
            <a:pPr marL="171450" indent="-171450">
              <a:spcBef>
                <a:spcPts val="0"/>
              </a:spcBef>
              <a:buFont typeface="Arial" panose="020B0604020202020204" pitchFamily="34" charset="0"/>
              <a:buChar char="•"/>
              <a:defRPr/>
            </a:pPr>
            <a:r>
              <a:rPr lang="en-US" altLang="en-US" sz="1200" dirty="0">
                <a:cs typeface="Times New Roman" panose="02020603050405020304" pitchFamily="18" charset="0"/>
              </a:rPr>
              <a:t>Read the talking point and then the six statements. </a:t>
            </a:r>
          </a:p>
          <a:p>
            <a:pPr marL="171450" indent="-171450">
              <a:spcBef>
                <a:spcPts val="0"/>
              </a:spcBef>
              <a:buFont typeface="Arial" panose="020B0604020202020204" pitchFamily="34" charset="0"/>
              <a:buChar char="•"/>
              <a:defRPr/>
            </a:pPr>
            <a:r>
              <a:rPr lang="en-US" altLang="en-US" sz="1200" dirty="0">
                <a:cs typeface="Times New Roman" panose="02020603050405020304" pitchFamily="18" charset="0"/>
              </a:rPr>
              <a:t>After allowing time for reading through the norms, ask if there are any comments or questions.</a:t>
            </a:r>
          </a:p>
          <a:p>
            <a:pPr marL="171450" indent="-171450">
              <a:spcBef>
                <a:spcPts val="0"/>
              </a:spcBef>
              <a:buFont typeface="Arial" panose="020B0604020202020204" pitchFamily="34" charset="0"/>
              <a:buChar char="•"/>
              <a:defRPr/>
            </a:pPr>
            <a:r>
              <a:rPr lang="en-US" altLang="en-US" sz="1200" dirty="0">
                <a:cs typeface="Times New Roman" panose="02020603050405020304" pitchFamily="18" charset="0"/>
              </a:rPr>
              <a:t>Remind participants that they can do so through the chat box or verbally.</a:t>
            </a:r>
          </a:p>
          <a:p>
            <a:pPr>
              <a:spcBef>
                <a:spcPts val="0"/>
              </a:spcBef>
              <a:defRPr/>
            </a:pPr>
            <a:endParaRPr lang="en-US" altLang="en-US" dirty="0"/>
          </a:p>
          <a:p>
            <a:pPr>
              <a:spcBef>
                <a:spcPts val="0"/>
              </a:spcBef>
              <a:defRPr/>
            </a:pPr>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a:extLst>
              <a:ext uri="{FF2B5EF4-FFF2-40B4-BE49-F238E27FC236}">
                <a16:creationId xmlns:a16="http://schemas.microsoft.com/office/drawing/2014/main" id="{04EA0106-1533-4902-A4DB-60994ECE651C}"/>
              </a:ext>
            </a:extLst>
          </p:cNvPr>
          <p:cNvSpPr>
            <a:spLocks noGrp="1" noRot="1" noChangeAspect="1" noChangeArrowheads="1" noTextEdit="1"/>
          </p:cNvSpPr>
          <p:nvPr>
            <p:ph type="sldImg"/>
          </p:nvPr>
        </p:nvSpPr>
        <p:spPr>
          <a:ln/>
        </p:spPr>
      </p:sp>
      <p:sp>
        <p:nvSpPr>
          <p:cNvPr id="9218" name="Rectangle 3">
            <a:extLst>
              <a:ext uri="{FF2B5EF4-FFF2-40B4-BE49-F238E27FC236}">
                <a16:creationId xmlns:a16="http://schemas.microsoft.com/office/drawing/2014/main" id="{1857E300-720D-43C2-B6E5-D9E9DC7091A9}"/>
              </a:ext>
            </a:extLst>
          </p:cNvPr>
          <p:cNvSpPr>
            <a:spLocks noGrp="1" noChangeArrowheads="1"/>
          </p:cNvSpPr>
          <p:nvPr>
            <p:ph type="body" idx="1"/>
          </p:nvPr>
        </p:nvSpPr>
        <p:spPr>
          <a:ln w="9525"/>
        </p:spPr>
        <p:txBody>
          <a:bodyPr/>
          <a:lstStyle/>
          <a:p>
            <a:pPr>
              <a:lnSpc>
                <a:spcPct val="100000"/>
              </a:lnSpc>
              <a:defRPr/>
            </a:pPr>
            <a:r>
              <a:rPr lang="en-US" b="1" dirty="0">
                <a:latin typeface="Times New Roman" panose="02020603050405020304" pitchFamily="18" charset="0"/>
                <a:ea typeface="ＭＳ Ｐゴシック" charset="0"/>
                <a:cs typeface="Times New Roman" panose="02020603050405020304" pitchFamily="18" charset="0"/>
              </a:rPr>
              <a:t>Big idea: </a:t>
            </a:r>
            <a:r>
              <a:rPr lang="en-US" dirty="0">
                <a:latin typeface="Times New Roman" panose="02020603050405020304" pitchFamily="18" charset="0"/>
                <a:ea typeface="ＭＳ Ｐゴシック" charset="0"/>
                <a:cs typeface="Times New Roman" panose="02020603050405020304" pitchFamily="18" charset="0"/>
              </a:rPr>
              <a:t>Share the rationale and research behind paying attention to the progressions and connections between and among mathematical concepts.</a:t>
            </a:r>
            <a:endParaRPr lang="en-US" altLang="en-US" dirty="0">
              <a:latin typeface="Times New Roman" panose="02020603050405020304" pitchFamily="18" charset="0"/>
              <a:cs typeface="Times New Roman" panose="02020603050405020304" pitchFamily="18" charset="0"/>
            </a:endParaRPr>
          </a:p>
          <a:p>
            <a:pPr>
              <a:lnSpc>
                <a:spcPct val="100000"/>
              </a:lnSpc>
              <a:spcBef>
                <a:spcPts val="0"/>
              </a:spcBef>
              <a:defRPr/>
            </a:pPr>
            <a:endParaRPr lang="en-US" b="1" dirty="0">
              <a:latin typeface="Times New Roman" panose="02020603050405020304" pitchFamily="18" charset="0"/>
              <a:ea typeface="ＭＳ Ｐゴシック" charset="0"/>
              <a:cs typeface="Times New Roman" panose="02020603050405020304" pitchFamily="18" charset="0"/>
            </a:endParaRPr>
          </a:p>
          <a:p>
            <a:pPr>
              <a:lnSpc>
                <a:spcPct val="100000"/>
              </a:lnSpc>
              <a:spcBef>
                <a:spcPts val="0"/>
              </a:spcBef>
              <a:defRPr/>
            </a:pPr>
            <a:r>
              <a:rPr lang="en-US" b="1" dirty="0">
                <a:latin typeface="Times New Roman" panose="02020603050405020304" pitchFamily="18" charset="0"/>
                <a:ea typeface="ＭＳ Ｐゴシック" charset="0"/>
                <a:cs typeface="Times New Roman" panose="02020603050405020304" pitchFamily="18" charset="0"/>
              </a:rPr>
              <a:t>Facilitator talking points:</a:t>
            </a:r>
            <a:endParaRPr lang="en-US" dirty="0">
              <a:latin typeface="Times New Roman" panose="02020603050405020304" pitchFamily="18" charset="0"/>
              <a:ea typeface="ＭＳ Ｐゴシック" charset="0"/>
              <a:cs typeface="Times New Roman" panose="02020603050405020304" pitchFamily="18" charset="0"/>
            </a:endParaRPr>
          </a:p>
          <a:p>
            <a:pPr marL="171450" indent="-171450">
              <a:lnSpc>
                <a:spcPct val="100000"/>
              </a:lnSpc>
              <a:spcBef>
                <a:spcPts val="0"/>
              </a:spcBef>
              <a:buFont typeface="Arial"/>
              <a:buChar char="•"/>
              <a:defRPr/>
            </a:pPr>
            <a:r>
              <a:rPr lang="en-US" dirty="0">
                <a:latin typeface="Times New Roman" panose="02020603050405020304" pitchFamily="18" charset="0"/>
                <a:ea typeface="ＭＳ Ｐゴシック" charset="0"/>
                <a:cs typeface="Times New Roman" panose="02020603050405020304" pitchFamily="18" charset="0"/>
              </a:rPr>
              <a:t>The study of mathematics is not a set of isolated topics. It is a full body of knowledge that is connected and logical.</a:t>
            </a:r>
          </a:p>
          <a:p>
            <a:pPr marL="171450" indent="-171450">
              <a:lnSpc>
                <a:spcPct val="100000"/>
              </a:lnSpc>
              <a:spcBef>
                <a:spcPts val="0"/>
              </a:spcBef>
              <a:buFont typeface="Arial"/>
              <a:buChar char="•"/>
              <a:defRPr/>
            </a:pPr>
            <a:r>
              <a:rPr lang="en-US" dirty="0">
                <a:latin typeface="Times New Roman" panose="02020603050405020304" pitchFamily="18" charset="0"/>
                <a:ea typeface="ＭＳ Ｐゴシック" charset="0"/>
                <a:cs typeface="Times New Roman" panose="02020603050405020304" pitchFamily="18" charset="0"/>
              </a:rPr>
              <a:t>For mathematics to make sense to students, they need to see how the concepts connect to each other and build upon each other. </a:t>
            </a:r>
          </a:p>
          <a:p>
            <a:pPr marL="171450" indent="-171450">
              <a:lnSpc>
                <a:spcPct val="100000"/>
              </a:lnSpc>
              <a:spcBef>
                <a:spcPts val="0"/>
              </a:spcBef>
              <a:buFont typeface="Arial"/>
              <a:buChar char="•"/>
              <a:defRPr/>
            </a:pPr>
            <a:r>
              <a:rPr lang="en-US" dirty="0">
                <a:latin typeface="Times New Roman" panose="02020603050405020304" pitchFamily="18" charset="0"/>
                <a:ea typeface="ＭＳ Ｐゴシック" charset="0"/>
                <a:cs typeface="Times New Roman" panose="02020603050405020304" pitchFamily="18" charset="0"/>
              </a:rPr>
              <a:t>TIMSS (Trends in International Mathematics and Science Study) research and the ACT (American College Testing) survey of college faculty validates this in multiple ways.</a:t>
            </a:r>
          </a:p>
          <a:p>
            <a:pPr marL="171450" indent="-171450">
              <a:lnSpc>
                <a:spcPct val="100000"/>
              </a:lnSpc>
              <a:spcBef>
                <a:spcPts val="0"/>
              </a:spcBef>
              <a:buFont typeface="Arial"/>
              <a:buChar char="•"/>
              <a:defRPr/>
            </a:pPr>
            <a:endParaRPr lang="en-US" dirty="0">
              <a:latin typeface="Times New Roman" panose="02020603050405020304" pitchFamily="18" charset="0"/>
              <a:ea typeface="ＭＳ Ｐゴシック" charset="0"/>
              <a:cs typeface="Times New Roman" panose="02020603050405020304" pitchFamily="18" charset="0"/>
            </a:endParaRPr>
          </a:p>
          <a:p>
            <a:pPr>
              <a:lnSpc>
                <a:spcPct val="100000"/>
              </a:lnSpc>
              <a:spcBef>
                <a:spcPts val="0"/>
              </a:spcBef>
              <a:buFont typeface="Arial"/>
              <a:buNone/>
              <a:defRPr/>
            </a:pPr>
            <a:r>
              <a:rPr lang="en-US" b="1" dirty="0">
                <a:latin typeface="Times New Roman" panose="02020603050405020304" pitchFamily="18" charset="0"/>
                <a:ea typeface="ＭＳ Ｐゴシック" charset="0"/>
                <a:cs typeface="Times New Roman" panose="02020603050405020304" pitchFamily="18" charset="0"/>
              </a:rPr>
              <a:t>Facilitator notes:</a:t>
            </a:r>
            <a:endParaRPr lang="en-US" dirty="0">
              <a:latin typeface="Times New Roman" panose="02020603050405020304" pitchFamily="18" charset="0"/>
              <a:ea typeface="ＭＳ Ｐゴシック"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Read the three slide bullets and then use the talking points to further explain the research.</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a:extLst>
              <a:ext uri="{FF2B5EF4-FFF2-40B4-BE49-F238E27FC236}">
                <a16:creationId xmlns:a16="http://schemas.microsoft.com/office/drawing/2014/main" id="{87AD8537-38AB-4203-A21A-50799EAA415E}"/>
              </a:ext>
            </a:extLst>
          </p:cNvPr>
          <p:cNvSpPr>
            <a:spLocks noGrp="1" noRot="1" noChangeAspect="1" noChangeArrowheads="1" noTextEdit="1"/>
          </p:cNvSpPr>
          <p:nvPr>
            <p:ph type="sldImg"/>
          </p:nvPr>
        </p:nvSpPr>
        <p:spPr>
          <a:xfrm>
            <a:off x="1182688" y="700088"/>
            <a:ext cx="3611562" cy="2708275"/>
          </a:xfrm>
          <a:ln/>
        </p:spPr>
      </p:sp>
      <p:sp>
        <p:nvSpPr>
          <p:cNvPr id="9218" name="Rectangle 3">
            <a:extLst>
              <a:ext uri="{FF2B5EF4-FFF2-40B4-BE49-F238E27FC236}">
                <a16:creationId xmlns:a16="http://schemas.microsoft.com/office/drawing/2014/main" id="{9CD5C0CC-9ED9-4E2D-A36B-A1CDF3FC9803}"/>
              </a:ext>
            </a:extLst>
          </p:cNvPr>
          <p:cNvSpPr>
            <a:spLocks noGrp="1" noChangeArrowheads="1"/>
          </p:cNvSpPr>
          <p:nvPr>
            <p:ph type="body" idx="1"/>
          </p:nvPr>
        </p:nvSpPr>
        <p:spPr>
          <a:xfrm>
            <a:off x="603250" y="3649663"/>
            <a:ext cx="5638800" cy="4648200"/>
          </a:xfrm>
          <a:ln w="9525"/>
        </p:spPr>
        <p:txBody>
          <a:bodyPr/>
          <a:lstStyle/>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Big idea: </a:t>
            </a:r>
            <a:r>
              <a:rPr lang="en-US" altLang="en-US" sz="1100" dirty="0">
                <a:latin typeface="Times New Roman" panose="02020603050405020304" pitchFamily="18" charset="0"/>
                <a:cs typeface="Times New Roman" panose="02020603050405020304" pitchFamily="18" charset="0"/>
              </a:rPr>
              <a:t>Draw a connection between the research and what we should be seeing in the curriculum. </a:t>
            </a:r>
          </a:p>
          <a:p>
            <a:pPr>
              <a:lnSpc>
                <a:spcPct val="100000"/>
              </a:lnSpc>
              <a:spcBef>
                <a:spcPts val="0"/>
              </a:spcBef>
              <a:defRPr/>
            </a:pPr>
            <a:endParaRPr lang="en-US" altLang="en-US" sz="1100" b="1" dirty="0">
              <a:latin typeface="Times New Roman" panose="02020603050405020304" pitchFamily="18" charset="0"/>
              <a:cs typeface="Times New Roman" panose="02020603050405020304" pitchFamily="18" charset="0"/>
            </a:endParaRPr>
          </a:p>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Facilitator talking points:</a:t>
            </a:r>
          </a:p>
          <a:p>
            <a:pPr marL="171450" indent="-171450">
              <a:lnSpc>
                <a:spcPct val="100000"/>
              </a:lnSpc>
              <a:spcBef>
                <a:spcPts val="0"/>
              </a:spcBef>
              <a:buFont typeface="Arial" panose="020B0604020202020204" pitchFamily="34" charset="0"/>
              <a:buChar char="•"/>
              <a:defRPr/>
            </a:pPr>
            <a:r>
              <a:rPr lang="en-US" sz="1100" dirty="0">
                <a:latin typeface="Times New Roman"/>
                <a:ea typeface="MS PGothic"/>
                <a:cs typeface="Times New Roman"/>
              </a:rPr>
              <a:t>If students are to understand, remember, and apply the mathematics they learn, the concepts must be presented in a progression. There must be a coherent and logical progression from simple to complex and from lower to higher forms of thinking.</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The difference between progressions and connections is important to understand.</a:t>
            </a:r>
          </a:p>
          <a:p>
            <a:pPr marL="633413" lvl="1" indent="-171450">
              <a:lnSpc>
                <a:spcPct val="100000"/>
              </a:lnSpc>
              <a:spcBef>
                <a:spcPts val="0"/>
              </a:spcBef>
              <a:buFont typeface="Arial" panose="020B0604020202020204" pitchFamily="34" charset="0"/>
              <a:buChar char="•"/>
              <a:defRPr/>
            </a:pPr>
            <a:r>
              <a:rPr lang="en-US" altLang="en-US" sz="1100" b="1" dirty="0">
                <a:latin typeface="Times New Roman" panose="02020603050405020304" pitchFamily="18" charset="0"/>
                <a:cs typeface="Times New Roman" panose="02020603050405020304" pitchFamily="18" charset="0"/>
              </a:rPr>
              <a:t>Progressions</a:t>
            </a:r>
            <a:r>
              <a:rPr lang="en-US" altLang="en-US" sz="1100" dirty="0">
                <a:latin typeface="Times New Roman" panose="02020603050405020304" pitchFamily="18" charset="0"/>
                <a:cs typeface="Times New Roman" panose="02020603050405020304" pitchFamily="18" charset="0"/>
              </a:rPr>
              <a:t> are the linked critical concepts across the levels. </a:t>
            </a:r>
            <a:r>
              <a:rPr lang="en-US" sz="1100" dirty="0"/>
              <a:t>See the “Number Operations Base-Ten” progression, which moves from two-digit addition/subtraction in Level A, to all four operations with rational numbers in Level D.</a:t>
            </a:r>
          </a:p>
          <a:p>
            <a:pPr marL="633413" lvl="1" indent="-171450">
              <a:lnSpc>
                <a:spcPct val="100000"/>
              </a:lnSpc>
              <a:spcBef>
                <a:spcPts val="0"/>
              </a:spcBef>
              <a:buFont typeface="Arial" panose="020B0604020202020204" pitchFamily="34" charset="0"/>
              <a:buChar char="•"/>
              <a:defRPr/>
            </a:pPr>
            <a:r>
              <a:rPr lang="en-US" altLang="en-US" sz="1100" b="1" dirty="0">
                <a:latin typeface="Times New Roman" panose="02020603050405020304" pitchFamily="18" charset="0"/>
                <a:cs typeface="Times New Roman" panose="02020603050405020304" pitchFamily="18" charset="0"/>
              </a:rPr>
              <a:t>Connections</a:t>
            </a:r>
            <a:r>
              <a:rPr lang="en-US" altLang="en-US" sz="1100" dirty="0">
                <a:latin typeface="Times New Roman" panose="02020603050405020304" pitchFamily="18" charset="0"/>
                <a:cs typeface="Times New Roman" panose="02020603050405020304" pitchFamily="18" charset="0"/>
              </a:rPr>
              <a:t> must be made between the critical concepts for progressions to be clear and understood. However, there are some connections that are also important in mathematics that might be outside of the set of all progressions. Some connections are within a level and might be between two different domains. </a:t>
            </a:r>
            <a:r>
              <a:rPr lang="en-US" sz="1100" dirty="0"/>
              <a:t>For example, in Geometry and Measurement, students solve a linear equation (Algebraic Thinking) to find the length of the side of a rectangle</a:t>
            </a:r>
            <a:r>
              <a:rPr lang="en-US" altLang="en-US" sz="1100" dirty="0">
                <a:latin typeface="Times New Roman" panose="02020603050405020304" pitchFamily="18" charset="0"/>
                <a:cs typeface="Times New Roman" panose="02020603050405020304" pitchFamily="18" charset="0"/>
              </a:rPr>
              <a:t>. And organizing and representing data (Data, Statistics, and Probability) should eventually be connected to using functions (Algebraic Thinking) to define the data.</a:t>
            </a:r>
          </a:p>
          <a:p>
            <a:pPr>
              <a:lnSpc>
                <a:spcPct val="100000"/>
              </a:lnSpc>
              <a:spcBef>
                <a:spcPts val="0"/>
              </a:spcBef>
              <a:defRPr/>
            </a:pPr>
            <a:endParaRPr lang="en-US" altLang="en-US" sz="1100" b="1" dirty="0">
              <a:latin typeface="Times New Roman" panose="02020603050405020304" pitchFamily="18" charset="0"/>
              <a:cs typeface="Times New Roman" panose="02020603050405020304" pitchFamily="18" charset="0"/>
            </a:endParaRPr>
          </a:p>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Facilitator notes: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Read through the bullets on the slide.</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Then use the talking points to explain the reasons for attending to logical mathematical progressions.</a:t>
            </a:r>
            <a:endParaRPr lang="en-US" altLang="en-US" sz="1100" dirty="0">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a:extLst>
              <a:ext uri="{FF2B5EF4-FFF2-40B4-BE49-F238E27FC236}">
                <a16:creationId xmlns:a16="http://schemas.microsoft.com/office/drawing/2014/main" id="{55E8E457-78D7-4CFD-813F-B221A9DEAE73}"/>
              </a:ext>
            </a:extLst>
          </p:cNvPr>
          <p:cNvSpPr>
            <a:spLocks noGrp="1" noRot="1" noChangeAspect="1" noChangeArrowheads="1" noTextEdit="1"/>
          </p:cNvSpPr>
          <p:nvPr>
            <p:ph type="sldImg"/>
          </p:nvPr>
        </p:nvSpPr>
        <p:spPr>
          <a:xfrm>
            <a:off x="1136650" y="830263"/>
            <a:ext cx="4632325" cy="3473450"/>
          </a:xfrm>
          <a:ln/>
        </p:spPr>
      </p:sp>
      <p:sp>
        <p:nvSpPr>
          <p:cNvPr id="13314" name="Notes Placeholder 2">
            <a:extLst>
              <a:ext uri="{FF2B5EF4-FFF2-40B4-BE49-F238E27FC236}">
                <a16:creationId xmlns:a16="http://schemas.microsoft.com/office/drawing/2014/main" id="{5F8DC4B1-3E4E-4B4B-A553-44554051DB9A}"/>
              </a:ext>
            </a:extLst>
          </p:cNvPr>
          <p:cNvSpPr>
            <a:spLocks noGrp="1"/>
          </p:cNvSpPr>
          <p:nvPr>
            <p:ph type="body" idx="1"/>
          </p:nvPr>
        </p:nvSpPr>
        <p:spPr>
          <a:xfrm>
            <a:off x="933450" y="4408488"/>
            <a:ext cx="5384800" cy="4176712"/>
          </a:xfrm>
          <a:ln w="9525"/>
        </p:spPr>
        <p:txBody>
          <a:bodyPr/>
          <a:lstStyle/>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Big idea: </a:t>
            </a:r>
            <a:r>
              <a:rPr lang="en-US" altLang="en-US" sz="1100" dirty="0">
                <a:latin typeface="Times New Roman" panose="02020603050405020304" pitchFamily="18" charset="0"/>
                <a:cs typeface="Times New Roman" panose="02020603050405020304" pitchFamily="18" charset="0"/>
              </a:rPr>
              <a:t>Reintroduce Illustrative Mathematics and selected unit. </a:t>
            </a:r>
          </a:p>
          <a:p>
            <a:pPr>
              <a:lnSpc>
                <a:spcPct val="100000"/>
              </a:lnSpc>
              <a:spcBef>
                <a:spcPts val="0"/>
              </a:spcBef>
              <a:defRPr/>
            </a:pPr>
            <a:endParaRPr lang="en-US" altLang="en-US" sz="1100" dirty="0">
              <a:latin typeface="Times New Roman" panose="02020603050405020304" pitchFamily="18" charset="0"/>
              <a:cs typeface="Times New Roman" panose="02020603050405020304" pitchFamily="18" charset="0"/>
            </a:endParaRPr>
          </a:p>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Facilitator talking points: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We continue with the Grade 6, Unit 3 sample curriculum that we used in our review for Dimension 1.</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Make sure you have these ready to go for today. And for this dimension, we will also need to look for connections made across the levels.</a:t>
            </a:r>
          </a:p>
          <a:p>
            <a:pPr>
              <a:lnSpc>
                <a:spcPct val="100000"/>
              </a:lnSpc>
              <a:spcBef>
                <a:spcPts val="0"/>
              </a:spcBef>
              <a:defRPr/>
            </a:pPr>
            <a:endParaRPr lang="en-US" altLang="en-US" sz="1100" dirty="0">
              <a:latin typeface="Times New Roman" panose="02020603050405020304" pitchFamily="18" charset="0"/>
              <a:cs typeface="Times New Roman" panose="02020603050405020304" pitchFamily="18" charset="0"/>
            </a:endParaRPr>
          </a:p>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Facilitator notes: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Read the talking points as participants look at the covers for the two documents we will be using throughout the training.</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Move to the next slide to show the new additions to our materials for this dimension.</a:t>
            </a:r>
          </a:p>
          <a:p>
            <a:pPr>
              <a:lnSpc>
                <a:spcPct val="100000"/>
              </a:lnSpc>
              <a:defRPr/>
            </a:pPr>
            <a:endParaRPr lang="en-US" altLang="en-US" sz="1100" dirty="0">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a:extLst>
              <a:ext uri="{FF2B5EF4-FFF2-40B4-BE49-F238E27FC236}">
                <a16:creationId xmlns:a16="http://schemas.microsoft.com/office/drawing/2014/main" id="{E1FA5431-09B5-4D59-AF36-476212D55EBE}"/>
              </a:ext>
            </a:extLst>
          </p:cNvPr>
          <p:cNvSpPr>
            <a:spLocks noGrp="1" noRot="1" noChangeAspect="1" noChangeArrowheads="1" noTextEdit="1"/>
          </p:cNvSpPr>
          <p:nvPr>
            <p:ph type="sldImg"/>
          </p:nvPr>
        </p:nvSpPr>
        <p:spPr>
          <a:solidFill>
            <a:srgbClr val="FFFFFF"/>
          </a:solidFill>
          <a:ln/>
        </p:spPr>
      </p:sp>
      <p:sp>
        <p:nvSpPr>
          <p:cNvPr id="11266" name="Rectangle 3">
            <a:extLst>
              <a:ext uri="{FF2B5EF4-FFF2-40B4-BE49-F238E27FC236}">
                <a16:creationId xmlns:a16="http://schemas.microsoft.com/office/drawing/2014/main" id="{1E771DE4-3CE0-4243-8A7C-3A3C10A006D0}"/>
              </a:ext>
            </a:extLst>
          </p:cNvPr>
          <p:cNvSpPr>
            <a:spLocks noGrp="1" noChangeArrowheads="1"/>
          </p:cNvSpPr>
          <p:nvPr>
            <p:ph type="body" idx="1"/>
          </p:nvPr>
        </p:nvSpPr>
        <p:spPr>
          <a:xfrm>
            <a:off x="527050" y="4335463"/>
            <a:ext cx="5715000" cy="4176712"/>
          </a:xfrm>
          <a:solidFill>
            <a:srgbClr val="FFFFFF"/>
          </a:solidFill>
          <a:ln>
            <a:solidFill>
              <a:srgbClr val="000000"/>
            </a:solidFill>
          </a:ln>
        </p:spPr>
        <p:txBody>
          <a:bodyPr/>
          <a:lstStyle/>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Big idea: </a:t>
            </a:r>
            <a:r>
              <a:rPr lang="en-US" altLang="en-US" sz="1100" dirty="0">
                <a:latin typeface="Times New Roman" panose="02020603050405020304" pitchFamily="18" charset="0"/>
                <a:cs typeface="Times New Roman" panose="02020603050405020304" pitchFamily="18" charset="0"/>
              </a:rPr>
              <a:t>Introduce Grades 7 and 8 Course Guides from Illustrative Mathematics for use in this dimension.</a:t>
            </a:r>
          </a:p>
          <a:p>
            <a:pPr>
              <a:lnSpc>
                <a:spcPct val="100000"/>
              </a:lnSpc>
              <a:spcBef>
                <a:spcPts val="0"/>
              </a:spcBef>
              <a:defRPr/>
            </a:pPr>
            <a:endParaRPr lang="en-US" altLang="en-US" sz="1100" dirty="0">
              <a:latin typeface="Times New Roman" panose="02020603050405020304" pitchFamily="18" charset="0"/>
              <a:cs typeface="Times New Roman" panose="02020603050405020304" pitchFamily="18" charset="0"/>
            </a:endParaRPr>
          </a:p>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Facilitator talking points:</a:t>
            </a:r>
          </a:p>
          <a:p>
            <a:pPr marL="171450" indent="-171450">
              <a:lnSpc>
                <a:spcPct val="100000"/>
              </a:lnSpc>
              <a:spcBef>
                <a:spcPts val="0"/>
              </a:spcBef>
              <a:buFont typeface="Arial" panose="020B0604020202020204" pitchFamily="34" charset="0"/>
              <a:buChar char="•"/>
              <a:defRPr/>
            </a:pPr>
            <a:r>
              <a:rPr lang="en-US" altLang="en-US" sz="1100" dirty="0">
                <a:latin typeface="Times New Roman"/>
                <a:ea typeface="MS PGothic"/>
                <a:cs typeface="Times New Roman"/>
              </a:rPr>
              <a:t>In addition to the Grade 6 Course Guide, we are adding the Course Guides for Grade 7 and Grade 8 for this curriculum. These will be useful when we are looking for progressions across the levels. </a:t>
            </a:r>
            <a:endParaRPr lang="en-US" altLang="en-US" sz="1100" dirty="0">
              <a:latin typeface="Times New Roman" panose="02020603050405020304" pitchFamily="18"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We will, of course, continue to keep our primary focus on Unit 3 in our searches.</a:t>
            </a:r>
          </a:p>
          <a:p>
            <a:pPr>
              <a:lnSpc>
                <a:spcPct val="100000"/>
              </a:lnSpc>
              <a:spcBef>
                <a:spcPts val="0"/>
              </a:spcBef>
              <a:defRPr/>
            </a:pPr>
            <a:endParaRPr lang="en-US" altLang="en-US" sz="1100" dirty="0">
              <a:latin typeface="Times New Roman" panose="02020603050405020304" pitchFamily="18" charset="0"/>
              <a:cs typeface="Times New Roman" panose="02020603050405020304" pitchFamily="18" charset="0"/>
            </a:endParaRPr>
          </a:p>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Facilitator notes: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Read the talking points as participants look at the covers for the two documents.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Make sure all participants have all four of these documents ready for this session.</a:t>
            </a:r>
            <a:endParaRPr lang="en-US" altLang="en-US" sz="1100" dirty="0">
              <a:latin typeface="Times New Roman" panose="02020603050405020304" pitchFamily="18" charset="0"/>
              <a:ea typeface="ＭＳ Ｐゴシック" charset="-128"/>
              <a:cs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alpha val="90979"/>
          </a:schemeClr>
        </a:solidFill>
        <a:effectLst/>
      </p:bgPr>
    </p:bg>
    <p:spTree>
      <p:nvGrpSpPr>
        <p:cNvPr id="1" name=""/>
        <p:cNvGrpSpPr/>
        <p:nvPr/>
      </p:nvGrpSpPr>
      <p:grpSpPr>
        <a:xfrm>
          <a:off x="0" y="0"/>
          <a:ext cx="0" cy="0"/>
          <a:chOff x="0" y="0"/>
          <a:chExt cx="0" cy="0"/>
        </a:xfrm>
      </p:grpSpPr>
      <p:sp>
        <p:nvSpPr>
          <p:cNvPr id="3" name="Rectangle 10">
            <a:extLst>
              <a:ext uri="{FF2B5EF4-FFF2-40B4-BE49-F238E27FC236}">
                <a16:creationId xmlns:a16="http://schemas.microsoft.com/office/drawing/2014/main" id="{F2F872B7-D350-46FE-B407-C10D39F16C95}"/>
              </a:ext>
            </a:extLst>
          </p:cNvPr>
          <p:cNvSpPr>
            <a:spLocks noChangeArrowheads="1"/>
          </p:cNvSpPr>
          <p:nvPr userDrawn="1"/>
        </p:nvSpPr>
        <p:spPr bwMode="white">
          <a:xfrm>
            <a:off x="-7938" y="0"/>
            <a:ext cx="9151938" cy="2743200"/>
          </a:xfrm>
          <a:prstGeom prst="rect">
            <a:avLst/>
          </a:prstGeom>
          <a:solidFill>
            <a:schemeClr val="bg1"/>
          </a:solidFill>
          <a:ln>
            <a:noFill/>
          </a:ln>
        </p:spPr>
        <p:txBody>
          <a:bodyPr wrap="none" anchor="ctr"/>
          <a:lstStyle>
            <a:lvl1pPr>
              <a:defRPr sz="2200" b="1">
                <a:solidFill>
                  <a:schemeClr val="tx1"/>
                </a:solidFill>
                <a:latin typeface="Times New Roman" charset="0"/>
                <a:ea typeface="MS PGothic" charset="-128"/>
              </a:defRPr>
            </a:lvl1pPr>
            <a:lvl2pPr marL="742950" indent="-285750">
              <a:defRPr sz="2200" b="1">
                <a:solidFill>
                  <a:schemeClr val="tx1"/>
                </a:solidFill>
                <a:latin typeface="Times New Roman" charset="0"/>
                <a:ea typeface="MS PGothic" charset="-128"/>
              </a:defRPr>
            </a:lvl2pPr>
            <a:lvl3pPr marL="1143000" indent="-228600">
              <a:defRPr sz="2200" b="1">
                <a:solidFill>
                  <a:schemeClr val="tx1"/>
                </a:solidFill>
                <a:latin typeface="Times New Roman" charset="0"/>
                <a:ea typeface="MS PGothic" charset="-128"/>
              </a:defRPr>
            </a:lvl3pPr>
            <a:lvl4pPr marL="1600200" indent="-228600">
              <a:defRPr sz="2200" b="1">
                <a:solidFill>
                  <a:schemeClr val="tx1"/>
                </a:solidFill>
                <a:latin typeface="Times New Roman" charset="0"/>
                <a:ea typeface="MS PGothic" charset="-128"/>
              </a:defRPr>
            </a:lvl4pPr>
            <a:lvl5pPr marL="2057400" indent="-228600">
              <a:defRPr sz="2200" b="1">
                <a:solidFill>
                  <a:schemeClr val="tx1"/>
                </a:solidFill>
                <a:latin typeface="Times New Roman" charset="0"/>
                <a:ea typeface="MS PGothic" charset="-128"/>
              </a:defRPr>
            </a:lvl5pPr>
            <a:lvl6pPr marL="2514600" indent="-228600" eaLnBrk="0" fontAlgn="base" hangingPunct="0">
              <a:spcBef>
                <a:spcPct val="0"/>
              </a:spcBef>
              <a:spcAft>
                <a:spcPct val="0"/>
              </a:spcAft>
              <a:defRPr sz="2200" b="1">
                <a:solidFill>
                  <a:schemeClr val="tx1"/>
                </a:solidFill>
                <a:latin typeface="Times New Roman" charset="0"/>
                <a:ea typeface="MS PGothic" charset="-128"/>
              </a:defRPr>
            </a:lvl6pPr>
            <a:lvl7pPr marL="2971800" indent="-228600" eaLnBrk="0" fontAlgn="base" hangingPunct="0">
              <a:spcBef>
                <a:spcPct val="0"/>
              </a:spcBef>
              <a:spcAft>
                <a:spcPct val="0"/>
              </a:spcAft>
              <a:defRPr sz="2200" b="1">
                <a:solidFill>
                  <a:schemeClr val="tx1"/>
                </a:solidFill>
                <a:latin typeface="Times New Roman" charset="0"/>
                <a:ea typeface="MS PGothic" charset="-128"/>
              </a:defRPr>
            </a:lvl7pPr>
            <a:lvl8pPr marL="3429000" indent="-228600" eaLnBrk="0" fontAlgn="base" hangingPunct="0">
              <a:spcBef>
                <a:spcPct val="0"/>
              </a:spcBef>
              <a:spcAft>
                <a:spcPct val="0"/>
              </a:spcAft>
              <a:defRPr sz="2200" b="1">
                <a:solidFill>
                  <a:schemeClr val="tx1"/>
                </a:solidFill>
                <a:latin typeface="Times New Roman" charset="0"/>
                <a:ea typeface="MS PGothic" charset="-128"/>
              </a:defRPr>
            </a:lvl8pPr>
            <a:lvl9pPr marL="3886200" indent="-228600" eaLnBrk="0" fontAlgn="base" hangingPunct="0">
              <a:spcBef>
                <a:spcPct val="0"/>
              </a:spcBef>
              <a:spcAft>
                <a:spcPct val="0"/>
              </a:spcAft>
              <a:defRPr sz="2200" b="1">
                <a:solidFill>
                  <a:schemeClr val="tx1"/>
                </a:solidFill>
                <a:latin typeface="Times New Roman" charset="0"/>
                <a:ea typeface="MS PGothic" charset="-128"/>
              </a:defRPr>
            </a:lvl9pPr>
          </a:lstStyle>
          <a:p>
            <a:pPr algn="r" eaLnBrk="1" hangingPunct="1">
              <a:defRPr/>
            </a:pPr>
            <a:endParaRPr lang="x-none" altLang="x-none"/>
          </a:p>
        </p:txBody>
      </p:sp>
      <p:cxnSp>
        <p:nvCxnSpPr>
          <p:cNvPr id="4" name="Straight Connector 6">
            <a:extLst>
              <a:ext uri="{FF2B5EF4-FFF2-40B4-BE49-F238E27FC236}">
                <a16:creationId xmlns:a16="http://schemas.microsoft.com/office/drawing/2014/main" id="{AA1C347B-C6C0-4DD4-B386-ED3EC1E47C9B}"/>
              </a:ext>
            </a:extLst>
          </p:cNvPr>
          <p:cNvCxnSpPr>
            <a:cxnSpLocks noChangeShapeType="1"/>
          </p:cNvCxnSpPr>
          <p:nvPr userDrawn="1"/>
        </p:nvCxnSpPr>
        <p:spPr bwMode="auto">
          <a:xfrm>
            <a:off x="0" y="2743200"/>
            <a:ext cx="9144000" cy="0"/>
          </a:xfrm>
          <a:prstGeom prst="line">
            <a:avLst/>
          </a:prstGeom>
          <a:noFill/>
          <a:ln w="76200">
            <a:solidFill>
              <a:srgbClr val="C1272D"/>
            </a:solidFill>
            <a:round/>
            <a:headEnd/>
            <a:tailEnd/>
          </a:ln>
          <a:extLst>
            <a:ext uri="{909E8E84-426E-40dd-AFC4-6F175D3DCCD1}">
              <a14:hiddenFill xmlns="" xmlns:a14="http://schemas.microsoft.com/office/drawing/2010/main">
                <a:noFill/>
              </a14:hiddenFill>
            </a:ext>
          </a:extLst>
        </p:spPr>
      </p:cxnSp>
      <p:pic>
        <p:nvPicPr>
          <p:cNvPr id="5" name="Picture 6">
            <a:extLst>
              <a:ext uri="{FF2B5EF4-FFF2-40B4-BE49-F238E27FC236}">
                <a16:creationId xmlns:a16="http://schemas.microsoft.com/office/drawing/2014/main" id="{79A51394-9434-4D34-92D1-9ACAE69BB64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97100" y="742950"/>
            <a:ext cx="4462463" cy="1181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Title 7"/>
          <p:cNvSpPr>
            <a:spLocks noGrp="1"/>
          </p:cNvSpPr>
          <p:nvPr>
            <p:ph type="title"/>
          </p:nvPr>
        </p:nvSpPr>
        <p:spPr>
          <a:xfrm>
            <a:off x="304800" y="3124203"/>
            <a:ext cx="8534400" cy="3505192"/>
          </a:xfrm>
        </p:spPr>
        <p:txBody>
          <a:bodyPr anchor="t"/>
          <a:lstStyle>
            <a:lvl1pPr algn="ctr">
              <a:defRPr sz="2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613440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81736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1600200"/>
            <a:ext cx="1828800" cy="4572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600200"/>
            <a:ext cx="5791200" cy="457200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041581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alpha val="90979"/>
          </a:schemeClr>
        </a:solidFill>
        <a:effectLst/>
      </p:bgPr>
    </p:bg>
    <p:spTree>
      <p:nvGrpSpPr>
        <p:cNvPr id="1" name=""/>
        <p:cNvGrpSpPr/>
        <p:nvPr/>
      </p:nvGrpSpPr>
      <p:grpSpPr>
        <a:xfrm>
          <a:off x="0" y="0"/>
          <a:ext cx="0" cy="0"/>
          <a:chOff x="0" y="0"/>
          <a:chExt cx="0" cy="0"/>
        </a:xfrm>
      </p:grpSpPr>
      <p:sp>
        <p:nvSpPr>
          <p:cNvPr id="3" name="Rectangle 10">
            <a:extLst>
              <a:ext uri="{FF2B5EF4-FFF2-40B4-BE49-F238E27FC236}">
                <a16:creationId xmlns:a16="http://schemas.microsoft.com/office/drawing/2014/main" id="{799ED10A-9DCE-4CC3-BA2E-2485AB6510A8}"/>
              </a:ext>
            </a:extLst>
          </p:cNvPr>
          <p:cNvSpPr>
            <a:spLocks noChangeArrowheads="1"/>
          </p:cNvSpPr>
          <p:nvPr userDrawn="1"/>
        </p:nvSpPr>
        <p:spPr bwMode="white">
          <a:xfrm>
            <a:off x="-7938" y="0"/>
            <a:ext cx="9151938" cy="2438400"/>
          </a:xfrm>
          <a:prstGeom prst="rect">
            <a:avLst/>
          </a:prstGeom>
          <a:solidFill>
            <a:schemeClr val="bg1"/>
          </a:solidFill>
          <a:ln>
            <a:noFill/>
          </a:ln>
        </p:spPr>
        <p:txBody>
          <a:bodyPr wrap="none" anchor="ctr"/>
          <a:lstStyle>
            <a:lvl1pPr>
              <a:defRPr sz="2200" b="1">
                <a:solidFill>
                  <a:schemeClr val="tx1"/>
                </a:solidFill>
                <a:latin typeface="Times New Roman" charset="0"/>
                <a:ea typeface="MS PGothic" charset="-128"/>
              </a:defRPr>
            </a:lvl1pPr>
            <a:lvl2pPr marL="742950" indent="-285750">
              <a:defRPr sz="2200" b="1">
                <a:solidFill>
                  <a:schemeClr val="tx1"/>
                </a:solidFill>
                <a:latin typeface="Times New Roman" charset="0"/>
                <a:ea typeface="MS PGothic" charset="-128"/>
              </a:defRPr>
            </a:lvl2pPr>
            <a:lvl3pPr marL="1143000" indent="-228600">
              <a:defRPr sz="2200" b="1">
                <a:solidFill>
                  <a:schemeClr val="tx1"/>
                </a:solidFill>
                <a:latin typeface="Times New Roman" charset="0"/>
                <a:ea typeface="MS PGothic" charset="-128"/>
              </a:defRPr>
            </a:lvl3pPr>
            <a:lvl4pPr marL="1600200" indent="-228600">
              <a:defRPr sz="2200" b="1">
                <a:solidFill>
                  <a:schemeClr val="tx1"/>
                </a:solidFill>
                <a:latin typeface="Times New Roman" charset="0"/>
                <a:ea typeface="MS PGothic" charset="-128"/>
              </a:defRPr>
            </a:lvl4pPr>
            <a:lvl5pPr marL="2057400" indent="-228600">
              <a:defRPr sz="2200" b="1">
                <a:solidFill>
                  <a:schemeClr val="tx1"/>
                </a:solidFill>
                <a:latin typeface="Times New Roman" charset="0"/>
                <a:ea typeface="MS PGothic" charset="-128"/>
              </a:defRPr>
            </a:lvl5pPr>
            <a:lvl6pPr marL="2514600" indent="-228600" eaLnBrk="0" fontAlgn="base" hangingPunct="0">
              <a:spcBef>
                <a:spcPct val="0"/>
              </a:spcBef>
              <a:spcAft>
                <a:spcPct val="0"/>
              </a:spcAft>
              <a:defRPr sz="2200" b="1">
                <a:solidFill>
                  <a:schemeClr val="tx1"/>
                </a:solidFill>
                <a:latin typeface="Times New Roman" charset="0"/>
                <a:ea typeface="MS PGothic" charset="-128"/>
              </a:defRPr>
            </a:lvl6pPr>
            <a:lvl7pPr marL="2971800" indent="-228600" eaLnBrk="0" fontAlgn="base" hangingPunct="0">
              <a:spcBef>
                <a:spcPct val="0"/>
              </a:spcBef>
              <a:spcAft>
                <a:spcPct val="0"/>
              </a:spcAft>
              <a:defRPr sz="2200" b="1">
                <a:solidFill>
                  <a:schemeClr val="tx1"/>
                </a:solidFill>
                <a:latin typeface="Times New Roman" charset="0"/>
                <a:ea typeface="MS PGothic" charset="-128"/>
              </a:defRPr>
            </a:lvl7pPr>
            <a:lvl8pPr marL="3429000" indent="-228600" eaLnBrk="0" fontAlgn="base" hangingPunct="0">
              <a:spcBef>
                <a:spcPct val="0"/>
              </a:spcBef>
              <a:spcAft>
                <a:spcPct val="0"/>
              </a:spcAft>
              <a:defRPr sz="2200" b="1">
                <a:solidFill>
                  <a:schemeClr val="tx1"/>
                </a:solidFill>
                <a:latin typeface="Times New Roman" charset="0"/>
                <a:ea typeface="MS PGothic" charset="-128"/>
              </a:defRPr>
            </a:lvl8pPr>
            <a:lvl9pPr marL="3886200" indent="-228600" eaLnBrk="0" fontAlgn="base" hangingPunct="0">
              <a:spcBef>
                <a:spcPct val="0"/>
              </a:spcBef>
              <a:spcAft>
                <a:spcPct val="0"/>
              </a:spcAft>
              <a:defRPr sz="2200" b="1">
                <a:solidFill>
                  <a:schemeClr val="tx1"/>
                </a:solidFill>
                <a:latin typeface="Times New Roman" charset="0"/>
                <a:ea typeface="MS PGothic" charset="-128"/>
              </a:defRPr>
            </a:lvl9pPr>
          </a:lstStyle>
          <a:p>
            <a:pPr algn="r" eaLnBrk="1" hangingPunct="1">
              <a:defRPr/>
            </a:pPr>
            <a:endParaRPr lang="x-none" altLang="x-none" dirty="0"/>
          </a:p>
        </p:txBody>
      </p:sp>
      <p:cxnSp>
        <p:nvCxnSpPr>
          <p:cNvPr id="4" name="Straight Connector 6">
            <a:extLst>
              <a:ext uri="{FF2B5EF4-FFF2-40B4-BE49-F238E27FC236}">
                <a16:creationId xmlns:a16="http://schemas.microsoft.com/office/drawing/2014/main" id="{C595167E-4097-4CAD-94CD-C2947C162B3B}"/>
              </a:ext>
            </a:extLst>
          </p:cNvPr>
          <p:cNvCxnSpPr>
            <a:cxnSpLocks noChangeShapeType="1"/>
          </p:cNvCxnSpPr>
          <p:nvPr userDrawn="1"/>
        </p:nvCxnSpPr>
        <p:spPr bwMode="auto">
          <a:xfrm>
            <a:off x="0" y="2438400"/>
            <a:ext cx="9144000" cy="0"/>
          </a:xfrm>
          <a:prstGeom prst="line">
            <a:avLst/>
          </a:prstGeom>
          <a:noFill/>
          <a:ln w="76200">
            <a:solidFill>
              <a:srgbClr val="C1272D"/>
            </a:solidFill>
            <a:round/>
            <a:headEnd/>
            <a:tailEnd/>
          </a:ln>
          <a:extLst>
            <a:ext uri="{909E8E84-426E-40dd-AFC4-6F175D3DCCD1}">
              <a14:hiddenFill xmlns="" xmlns:a14="http://schemas.microsoft.com/office/drawing/2010/main">
                <a:noFill/>
              </a14:hiddenFill>
            </a:ext>
          </a:extLst>
        </p:spPr>
      </p:cxnSp>
      <p:pic>
        <p:nvPicPr>
          <p:cNvPr id="5" name="Picture 6">
            <a:extLst>
              <a:ext uri="{FF2B5EF4-FFF2-40B4-BE49-F238E27FC236}">
                <a16:creationId xmlns:a16="http://schemas.microsoft.com/office/drawing/2014/main" id="{6EE104F5-31F6-4790-AC1B-B08210979AC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90800" y="398463"/>
            <a:ext cx="3962400" cy="1049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Title 7"/>
          <p:cNvSpPr>
            <a:spLocks noGrp="1"/>
          </p:cNvSpPr>
          <p:nvPr>
            <p:ph type="title"/>
          </p:nvPr>
        </p:nvSpPr>
        <p:spPr>
          <a:xfrm>
            <a:off x="300831" y="2933697"/>
            <a:ext cx="8534400" cy="2590795"/>
          </a:xfrm>
        </p:spPr>
        <p:txBody>
          <a:bodyPr anchor="t"/>
          <a:lstStyle>
            <a:lvl1pPr algn="ctr">
              <a:defRPr sz="2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7420783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35795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4" name="Straight Connector 4">
            <a:extLst>
              <a:ext uri="{FF2B5EF4-FFF2-40B4-BE49-F238E27FC236}">
                <a16:creationId xmlns:a16="http://schemas.microsoft.com/office/drawing/2014/main" id="{79A12236-DC48-4698-86EB-B24398603373}"/>
              </a:ext>
            </a:extLst>
          </p:cNvPr>
          <p:cNvCxnSpPr>
            <a:cxnSpLocks noChangeShapeType="1"/>
          </p:cNvCxnSpPr>
          <p:nvPr userDrawn="1"/>
        </p:nvCxnSpPr>
        <p:spPr bwMode="auto">
          <a:xfrm>
            <a:off x="685800" y="3733800"/>
            <a:ext cx="7848600" cy="0"/>
          </a:xfrm>
          <a:prstGeom prst="line">
            <a:avLst/>
          </a:prstGeom>
          <a:noFill/>
          <a:ln w="76200">
            <a:solidFill>
              <a:srgbClr val="C1272D"/>
            </a:solidFill>
            <a:round/>
            <a:headEnd/>
            <a:tailEnd/>
          </a:ln>
          <a:extLst>
            <a:ext uri="{909E8E84-426E-40dd-AFC4-6F175D3DCCD1}">
              <a14:hiddenFill xmlns="" xmlns:a14="http://schemas.microsoft.com/office/drawing/2010/main">
                <a:noFill/>
              </a14:hiddenFill>
            </a:ext>
          </a:extLst>
        </p:spPr>
      </p:cxnSp>
      <p:sp>
        <p:nvSpPr>
          <p:cNvPr id="2" name="Title 1"/>
          <p:cNvSpPr>
            <a:spLocks noGrp="1"/>
          </p:cNvSpPr>
          <p:nvPr>
            <p:ph type="title"/>
          </p:nvPr>
        </p:nvSpPr>
        <p:spPr>
          <a:xfrm>
            <a:off x="722313" y="38735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684091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6002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039133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46087"/>
          </a:xfrm>
        </p:spPr>
        <p:txBody>
          <a:bodyPr anchor="b"/>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981198"/>
            <a:ext cx="4040188" cy="42672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447800"/>
            <a:ext cx="4041775" cy="446087"/>
          </a:xfrm>
        </p:spPr>
        <p:txBody>
          <a:bodyPr anchor="b"/>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1981199"/>
            <a:ext cx="4041775" cy="42672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p:nvPr>
        </p:nvSpPr>
        <p:spPr>
          <a:xfrm>
            <a:off x="1295400" y="304800"/>
            <a:ext cx="7086600" cy="914400"/>
          </a:xfrm>
        </p:spPr>
        <p:txBody>
          <a:bodyPr/>
          <a:lstStyle/>
          <a:p>
            <a:r>
              <a:rPr lang="en-US"/>
              <a:t>Click to edit Master title style</a:t>
            </a:r>
          </a:p>
        </p:txBody>
      </p:sp>
    </p:spTree>
    <p:extLst>
      <p:ext uri="{BB962C8B-B14F-4D97-AF65-F5344CB8AC3E}">
        <p14:creationId xmlns:p14="http://schemas.microsoft.com/office/powerpoint/2010/main" val="16236131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769452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85753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83383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24139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650616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03232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1600200"/>
            <a:ext cx="1828800" cy="4572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600200"/>
            <a:ext cx="5791200" cy="457200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3170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4" name="Straight Connector 4">
            <a:extLst>
              <a:ext uri="{FF2B5EF4-FFF2-40B4-BE49-F238E27FC236}">
                <a16:creationId xmlns:a16="http://schemas.microsoft.com/office/drawing/2014/main" id="{13FD0B34-D819-43DE-99A3-5D108E0E692B}"/>
              </a:ext>
            </a:extLst>
          </p:cNvPr>
          <p:cNvCxnSpPr>
            <a:cxnSpLocks noChangeShapeType="1"/>
          </p:cNvCxnSpPr>
          <p:nvPr userDrawn="1"/>
        </p:nvCxnSpPr>
        <p:spPr bwMode="auto">
          <a:xfrm>
            <a:off x="685800" y="3733800"/>
            <a:ext cx="7848600" cy="0"/>
          </a:xfrm>
          <a:prstGeom prst="line">
            <a:avLst/>
          </a:prstGeom>
          <a:noFill/>
          <a:ln w="76200">
            <a:solidFill>
              <a:srgbClr val="C1272D"/>
            </a:solidFill>
            <a:round/>
            <a:headEnd/>
            <a:tailEnd/>
          </a:ln>
          <a:extLst>
            <a:ext uri="{909E8E84-426E-40dd-AFC4-6F175D3DCCD1}">
              <a14:hiddenFill xmlns="" xmlns:a14="http://schemas.microsoft.com/office/drawing/2010/main">
                <a:noFill/>
              </a14:hiddenFill>
            </a:ext>
          </a:extLst>
        </p:spPr>
      </p:cxnSp>
      <p:sp>
        <p:nvSpPr>
          <p:cNvPr id="2" name="Title 1"/>
          <p:cNvSpPr>
            <a:spLocks noGrp="1"/>
          </p:cNvSpPr>
          <p:nvPr>
            <p:ph type="title"/>
          </p:nvPr>
        </p:nvSpPr>
        <p:spPr>
          <a:xfrm>
            <a:off x="722313" y="38735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226028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6002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11906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46087"/>
          </a:xfrm>
        </p:spPr>
        <p:txBody>
          <a:bodyPr anchor="b"/>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981198"/>
            <a:ext cx="4040188" cy="42672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447800"/>
            <a:ext cx="4041775" cy="446087"/>
          </a:xfrm>
        </p:spPr>
        <p:txBody>
          <a:bodyPr anchor="b"/>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1981199"/>
            <a:ext cx="4041775" cy="42672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p:nvPr>
        </p:nvSpPr>
        <p:spPr>
          <a:xfrm>
            <a:off x="1295400" y="304800"/>
            <a:ext cx="7086600" cy="914400"/>
          </a:xfrm>
        </p:spPr>
        <p:txBody>
          <a:bodyPr/>
          <a:lstStyle/>
          <a:p>
            <a:r>
              <a:rPr lang="en-US"/>
              <a:t>Click to edit Master title style</a:t>
            </a:r>
          </a:p>
        </p:txBody>
      </p:sp>
    </p:spTree>
    <p:extLst>
      <p:ext uri="{BB962C8B-B14F-4D97-AF65-F5344CB8AC3E}">
        <p14:creationId xmlns:p14="http://schemas.microsoft.com/office/powerpoint/2010/main" val="3466733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84135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2467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83854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0894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ED2565B3-5961-4C55-9342-37C16C60CAA3}"/>
              </a:ext>
            </a:extLst>
          </p:cNvPr>
          <p:cNvSpPr>
            <a:spLocks noGrp="1" noChangeArrowheads="1"/>
          </p:cNvSpPr>
          <p:nvPr>
            <p:ph type="title"/>
          </p:nvPr>
        </p:nvSpPr>
        <p:spPr bwMode="auto">
          <a:xfrm>
            <a:off x="1295400" y="304800"/>
            <a:ext cx="7086600"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vert="horz" wrap="square" lIns="90614" tIns="44513" rIns="90614" bIns="44513" numCol="1" anchor="b" anchorCtr="0" compatLnSpc="1">
            <a:prstTxWarp prst="textNoShape">
              <a:avLst/>
            </a:prstTxWarp>
          </a:bodyPr>
          <a:lstStyle/>
          <a:p>
            <a:pPr lvl="0"/>
            <a:r>
              <a:rPr lang="en-US" altLang="en-US"/>
              <a:t>Click to edit Master title style</a:t>
            </a:r>
          </a:p>
        </p:txBody>
      </p:sp>
      <p:sp>
        <p:nvSpPr>
          <p:cNvPr id="1027" name="Rectangle 5">
            <a:extLst>
              <a:ext uri="{FF2B5EF4-FFF2-40B4-BE49-F238E27FC236}">
                <a16:creationId xmlns:a16="http://schemas.microsoft.com/office/drawing/2014/main" id="{AD34BABA-DBFA-4F33-BCB5-1D4AADCC5828}"/>
              </a:ext>
            </a:extLst>
          </p:cNvPr>
          <p:cNvSpPr>
            <a:spLocks noGrp="1" noChangeArrowheads="1"/>
          </p:cNvSpPr>
          <p:nvPr>
            <p:ph type="body" idx="1"/>
          </p:nvPr>
        </p:nvSpPr>
        <p:spPr bwMode="auto">
          <a:xfrm>
            <a:off x="609600" y="1600200"/>
            <a:ext cx="7924800" cy="464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vert="horz" wrap="square" lIns="90614" tIns="44513" rIns="90614" bIns="4451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4831" name="Text Box 31">
            <a:extLst>
              <a:ext uri="{FF2B5EF4-FFF2-40B4-BE49-F238E27FC236}">
                <a16:creationId xmlns:a16="http://schemas.microsoft.com/office/drawing/2014/main" id="{52EDABCF-5590-455E-A77E-8C8F888809EC}"/>
              </a:ext>
            </a:extLst>
          </p:cNvPr>
          <p:cNvSpPr txBox="1">
            <a:spLocks noChangeArrowheads="1"/>
          </p:cNvSpPr>
          <p:nvPr/>
        </p:nvSpPr>
        <p:spPr bwMode="auto">
          <a:xfrm>
            <a:off x="8686800" y="6553200"/>
            <a:ext cx="338138" cy="230188"/>
          </a:xfrm>
          <a:prstGeom prst="rect">
            <a:avLst/>
          </a:prstGeom>
          <a:noFill/>
          <a:ln w="12700">
            <a:noFill/>
            <a:miter lim="800000"/>
            <a:headEnd/>
            <a:tailEnd/>
          </a:ln>
          <a:effectLst/>
        </p:spPr>
        <p:txBody>
          <a:bodyPr wrap="none" anchor="ctr">
            <a:spAutoFit/>
          </a:bodyPr>
          <a:lstStyle>
            <a:lvl1pPr>
              <a:defRPr sz="2200" b="1">
                <a:solidFill>
                  <a:schemeClr val="tx1"/>
                </a:solidFill>
                <a:latin typeface="Times New Roman" panose="02020603050405020304" pitchFamily="18" charset="0"/>
                <a:ea typeface="MS PGothic" panose="020B0600070205080204" pitchFamily="34" charset="-128"/>
              </a:defRPr>
            </a:lvl1pPr>
            <a:lvl2pPr marL="742950" indent="-285750">
              <a:defRPr sz="2200" b="1">
                <a:solidFill>
                  <a:schemeClr val="tx1"/>
                </a:solidFill>
                <a:latin typeface="Times New Roman" panose="02020603050405020304" pitchFamily="18" charset="0"/>
                <a:ea typeface="MS PGothic" panose="020B0600070205080204" pitchFamily="34" charset="-128"/>
              </a:defRPr>
            </a:lvl2pPr>
            <a:lvl3pPr marL="1143000" indent="-228600">
              <a:defRPr sz="2200" b="1">
                <a:solidFill>
                  <a:schemeClr val="tx1"/>
                </a:solidFill>
                <a:latin typeface="Times New Roman" panose="02020603050405020304" pitchFamily="18" charset="0"/>
                <a:ea typeface="MS PGothic" panose="020B0600070205080204" pitchFamily="34" charset="-128"/>
              </a:defRPr>
            </a:lvl3pPr>
            <a:lvl4pPr marL="1600200" indent="-228600">
              <a:defRPr sz="2200" b="1">
                <a:solidFill>
                  <a:schemeClr val="tx1"/>
                </a:solidFill>
                <a:latin typeface="Times New Roman" panose="02020603050405020304" pitchFamily="18" charset="0"/>
                <a:ea typeface="MS PGothic" panose="020B0600070205080204" pitchFamily="34" charset="-128"/>
              </a:defRPr>
            </a:lvl4pPr>
            <a:lvl5pPr marL="2057400" indent="-228600">
              <a:defRPr sz="22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algn="r" eaLnBrk="1" hangingPunct="1">
              <a:defRPr/>
            </a:pPr>
            <a:fld id="{E03F173A-A594-4773-BDCC-78A031C180E4}" type="slidenum">
              <a:rPr lang="en-US" altLang="en-US" sz="900" smtClean="0">
                <a:solidFill>
                  <a:schemeClr val="bg1"/>
                </a:solidFill>
                <a:latin typeface="Trebuchet MS" panose="020B0703020202090204" pitchFamily="34" charset="0"/>
              </a:rPr>
              <a:pPr algn="r" eaLnBrk="1" hangingPunct="1">
                <a:defRPr/>
              </a:pPr>
              <a:t>‹#›</a:t>
            </a:fld>
            <a:endParaRPr lang="en-US" altLang="en-US" sz="900">
              <a:solidFill>
                <a:schemeClr val="bg1"/>
              </a:solidFill>
              <a:latin typeface="Trebuchet MS" panose="020B0703020202090204" pitchFamily="34" charset="0"/>
            </a:endParaRPr>
          </a:p>
        </p:txBody>
      </p:sp>
    </p:spTree>
  </p:cSld>
  <p:clrMap bg1="lt1" tx1="dk1" bg2="lt2" tx2="dk2" accent1="accent1" accent2="accent2" accent3="accent3" accent4="accent4" accent5="accent5" accent6="accent6" hlink="hlink" folHlink="folHlink"/>
  <p:sldLayoutIdLst>
    <p:sldLayoutId id="2147485531" r:id="rId1"/>
    <p:sldLayoutId id="2147485525" r:id="rId2"/>
    <p:sldLayoutId id="2147485532" r:id="rId3"/>
    <p:sldLayoutId id="2147485526" r:id="rId4"/>
    <p:sldLayoutId id="2147485527" r:id="rId5"/>
    <p:sldLayoutId id="2147485528" r:id="rId6"/>
    <p:sldLayoutId id="2147485533" r:id="rId7"/>
    <p:sldLayoutId id="2147485534" r:id="rId8"/>
    <p:sldLayoutId id="2147485535" r:id="rId9"/>
    <p:sldLayoutId id="2147485529" r:id="rId10"/>
    <p:sldLayoutId id="2147485530" r:id="rId11"/>
  </p:sldLayoutIdLst>
  <p:txStyles>
    <p:titleStyle>
      <a:lvl1pPr algn="l" defTabSz="915988" rtl="0" eaLnBrk="0" fontAlgn="base" hangingPunct="0">
        <a:lnSpc>
          <a:spcPct val="90000"/>
        </a:lnSpc>
        <a:spcBef>
          <a:spcPct val="0"/>
        </a:spcBef>
        <a:spcAft>
          <a:spcPct val="0"/>
        </a:spcAft>
        <a:defRPr sz="3400">
          <a:solidFill>
            <a:schemeClr val="tx1"/>
          </a:solidFill>
          <a:latin typeface="+mj-lt"/>
          <a:ea typeface="MS PGothic" panose="020B0600070205080204" pitchFamily="34" charset="-128"/>
          <a:cs typeface="MS PGothic" charset="0"/>
        </a:defRPr>
      </a:lvl1pPr>
      <a:lvl2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2pPr>
      <a:lvl3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3pPr>
      <a:lvl4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4pPr>
      <a:lvl5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5pPr>
      <a:lvl6pPr marL="457200" algn="l" defTabSz="915988" rtl="0" eaLnBrk="0" fontAlgn="base" hangingPunct="0">
        <a:lnSpc>
          <a:spcPct val="90000"/>
        </a:lnSpc>
        <a:spcBef>
          <a:spcPct val="0"/>
        </a:spcBef>
        <a:spcAft>
          <a:spcPct val="0"/>
        </a:spcAft>
        <a:defRPr sz="3400">
          <a:solidFill>
            <a:schemeClr val="tx1"/>
          </a:solidFill>
          <a:latin typeface="Arial" pitchFamily="-109" charset="0"/>
        </a:defRPr>
      </a:lvl6pPr>
      <a:lvl7pPr marL="914400" algn="l" defTabSz="915988" rtl="0" eaLnBrk="0" fontAlgn="base" hangingPunct="0">
        <a:lnSpc>
          <a:spcPct val="90000"/>
        </a:lnSpc>
        <a:spcBef>
          <a:spcPct val="0"/>
        </a:spcBef>
        <a:spcAft>
          <a:spcPct val="0"/>
        </a:spcAft>
        <a:defRPr sz="3400">
          <a:solidFill>
            <a:schemeClr val="tx1"/>
          </a:solidFill>
          <a:latin typeface="Arial" pitchFamily="-109" charset="0"/>
        </a:defRPr>
      </a:lvl7pPr>
      <a:lvl8pPr marL="1371600" algn="l" defTabSz="915988" rtl="0" eaLnBrk="0" fontAlgn="base" hangingPunct="0">
        <a:lnSpc>
          <a:spcPct val="90000"/>
        </a:lnSpc>
        <a:spcBef>
          <a:spcPct val="0"/>
        </a:spcBef>
        <a:spcAft>
          <a:spcPct val="0"/>
        </a:spcAft>
        <a:defRPr sz="3400">
          <a:solidFill>
            <a:schemeClr val="tx1"/>
          </a:solidFill>
          <a:latin typeface="Arial" pitchFamily="-109" charset="0"/>
        </a:defRPr>
      </a:lvl8pPr>
      <a:lvl9pPr marL="1828800" algn="l" defTabSz="915988" rtl="0" eaLnBrk="0" fontAlgn="base" hangingPunct="0">
        <a:lnSpc>
          <a:spcPct val="90000"/>
        </a:lnSpc>
        <a:spcBef>
          <a:spcPct val="0"/>
        </a:spcBef>
        <a:spcAft>
          <a:spcPct val="0"/>
        </a:spcAft>
        <a:defRPr sz="3400">
          <a:solidFill>
            <a:schemeClr val="tx1"/>
          </a:solidFill>
          <a:latin typeface="Arial" pitchFamily="-109" charset="0"/>
        </a:defRPr>
      </a:lvl9pPr>
    </p:titleStyle>
    <p:bodyStyle>
      <a:lvl1pPr marL="231775" indent="-231775" algn="l" defTabSz="915988" rtl="0" eaLnBrk="0" fontAlgn="base" hangingPunct="0">
        <a:spcBef>
          <a:spcPct val="75000"/>
        </a:spcBef>
        <a:spcAft>
          <a:spcPct val="0"/>
        </a:spcAft>
        <a:buClr>
          <a:schemeClr val="tx2"/>
        </a:buClr>
        <a:buFont typeface="Wingdings" panose="05000000000000000000" pitchFamily="2" charset="2"/>
        <a:buChar char="§"/>
        <a:defRPr sz="2200">
          <a:solidFill>
            <a:schemeClr val="tx1"/>
          </a:solidFill>
          <a:latin typeface="+mn-lt"/>
          <a:ea typeface="MS PGothic" panose="020B0600070205080204" pitchFamily="34" charset="-128"/>
          <a:cs typeface="MS PGothic" panose="020B0600070205080204" pitchFamily="34" charset="-128"/>
        </a:defRPr>
      </a:lvl1pPr>
      <a:lvl2pPr marL="568325" indent="-222250" algn="l" defTabSz="915988" rtl="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mn-lt"/>
          <a:ea typeface="MS PGothic" panose="020B0600070205080204" pitchFamily="34" charset="-128"/>
          <a:cs typeface="MS PGothic" charset="-128"/>
        </a:defRPr>
      </a:lvl2pPr>
      <a:lvl3pPr marL="854075" indent="-171450" algn="l" defTabSz="915988"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charset="-128"/>
        </a:defRPr>
      </a:lvl3pPr>
      <a:lvl4pPr marL="1719263" indent="-174625" algn="l" defTabSz="915988" rtl="0" eaLnBrk="0" fontAlgn="base" hangingPunct="0">
        <a:spcBef>
          <a:spcPct val="20000"/>
        </a:spcBef>
        <a:spcAft>
          <a:spcPct val="0"/>
        </a:spcAft>
        <a:buChar char="–"/>
        <a:defRPr sz="2000">
          <a:solidFill>
            <a:schemeClr val="tx1"/>
          </a:solidFill>
          <a:latin typeface="Arial"/>
          <a:ea typeface="Geneva" charset="0"/>
          <a:cs typeface="Arial"/>
        </a:defRPr>
      </a:lvl4pPr>
      <a:lvl5pPr marL="2005013" indent="-171450" algn="l" defTabSz="915988" rtl="0" eaLnBrk="0" fontAlgn="base" hangingPunct="0">
        <a:spcBef>
          <a:spcPct val="20000"/>
        </a:spcBef>
        <a:spcAft>
          <a:spcPct val="0"/>
        </a:spcAft>
        <a:buChar char="»"/>
        <a:defRPr sz="2000">
          <a:solidFill>
            <a:schemeClr val="tx1"/>
          </a:solidFill>
          <a:latin typeface="Arial"/>
          <a:ea typeface="Arial" charset="0"/>
          <a:cs typeface="Arial"/>
        </a:defRPr>
      </a:lvl5pPr>
      <a:lvl6pPr marL="24622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6pPr>
      <a:lvl7pPr marL="29194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7pPr>
      <a:lvl8pPr marL="33766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8pPr>
      <a:lvl9pPr marL="38338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474D397C-CFB6-4E36-B7EE-0C2D8F9600CD}"/>
              </a:ext>
            </a:extLst>
          </p:cNvPr>
          <p:cNvSpPr>
            <a:spLocks noGrp="1" noChangeArrowheads="1"/>
          </p:cNvSpPr>
          <p:nvPr>
            <p:ph type="title"/>
          </p:nvPr>
        </p:nvSpPr>
        <p:spPr bwMode="auto">
          <a:xfrm>
            <a:off x="1295400" y="304800"/>
            <a:ext cx="7086600"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vert="horz" wrap="square" lIns="90614" tIns="44513" rIns="90614" bIns="44513" numCol="1" anchor="b" anchorCtr="0" compatLnSpc="1">
            <a:prstTxWarp prst="textNoShape">
              <a:avLst/>
            </a:prstTxWarp>
          </a:bodyPr>
          <a:lstStyle/>
          <a:p>
            <a:pPr lvl="0"/>
            <a:r>
              <a:rPr lang="en-US" altLang="en-US"/>
              <a:t>Click to edit Master title style</a:t>
            </a:r>
          </a:p>
        </p:txBody>
      </p:sp>
      <p:sp>
        <p:nvSpPr>
          <p:cNvPr id="1027" name="Rectangle 5">
            <a:extLst>
              <a:ext uri="{FF2B5EF4-FFF2-40B4-BE49-F238E27FC236}">
                <a16:creationId xmlns:a16="http://schemas.microsoft.com/office/drawing/2014/main" id="{9229FB7A-38F3-4332-93FC-A6C22172D939}"/>
              </a:ext>
            </a:extLst>
          </p:cNvPr>
          <p:cNvSpPr>
            <a:spLocks noGrp="1" noChangeArrowheads="1"/>
          </p:cNvSpPr>
          <p:nvPr>
            <p:ph type="body" idx="1"/>
          </p:nvPr>
        </p:nvSpPr>
        <p:spPr bwMode="auto">
          <a:xfrm>
            <a:off x="609600" y="1600200"/>
            <a:ext cx="7924800" cy="464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vert="horz" wrap="square" lIns="90614" tIns="44513" rIns="90614" bIns="4451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4831" name="Text Box 31">
            <a:extLst>
              <a:ext uri="{FF2B5EF4-FFF2-40B4-BE49-F238E27FC236}">
                <a16:creationId xmlns:a16="http://schemas.microsoft.com/office/drawing/2014/main" id="{D89BADD4-A4E1-4069-9F09-0F60D0ED3B09}"/>
              </a:ext>
            </a:extLst>
          </p:cNvPr>
          <p:cNvSpPr txBox="1">
            <a:spLocks noChangeArrowheads="1"/>
          </p:cNvSpPr>
          <p:nvPr/>
        </p:nvSpPr>
        <p:spPr bwMode="auto">
          <a:xfrm>
            <a:off x="8686800" y="6553200"/>
            <a:ext cx="338138" cy="230188"/>
          </a:xfrm>
          <a:prstGeom prst="rect">
            <a:avLst/>
          </a:prstGeom>
          <a:noFill/>
          <a:ln w="12700">
            <a:noFill/>
            <a:miter lim="800000"/>
            <a:headEnd/>
            <a:tailEnd/>
          </a:ln>
          <a:effectLst/>
        </p:spPr>
        <p:txBody>
          <a:bodyPr wrap="none" anchor="ctr">
            <a:spAutoFit/>
          </a:bodyPr>
          <a:lstStyle>
            <a:lvl1pPr>
              <a:defRPr sz="2200" b="1">
                <a:solidFill>
                  <a:schemeClr val="tx1"/>
                </a:solidFill>
                <a:latin typeface="Times New Roman" panose="02020603050405020304" pitchFamily="18" charset="0"/>
                <a:ea typeface="MS PGothic" panose="020B0600070205080204" pitchFamily="34" charset="-128"/>
              </a:defRPr>
            </a:lvl1pPr>
            <a:lvl2pPr marL="742950" indent="-285750">
              <a:defRPr sz="2200" b="1">
                <a:solidFill>
                  <a:schemeClr val="tx1"/>
                </a:solidFill>
                <a:latin typeface="Times New Roman" panose="02020603050405020304" pitchFamily="18" charset="0"/>
                <a:ea typeface="MS PGothic" panose="020B0600070205080204" pitchFamily="34" charset="-128"/>
              </a:defRPr>
            </a:lvl2pPr>
            <a:lvl3pPr marL="1143000" indent="-228600">
              <a:defRPr sz="2200" b="1">
                <a:solidFill>
                  <a:schemeClr val="tx1"/>
                </a:solidFill>
                <a:latin typeface="Times New Roman" panose="02020603050405020304" pitchFamily="18" charset="0"/>
                <a:ea typeface="MS PGothic" panose="020B0600070205080204" pitchFamily="34" charset="-128"/>
              </a:defRPr>
            </a:lvl3pPr>
            <a:lvl4pPr marL="1600200" indent="-228600">
              <a:defRPr sz="2200" b="1">
                <a:solidFill>
                  <a:schemeClr val="tx1"/>
                </a:solidFill>
                <a:latin typeface="Times New Roman" panose="02020603050405020304" pitchFamily="18" charset="0"/>
                <a:ea typeface="MS PGothic" panose="020B0600070205080204" pitchFamily="34" charset="-128"/>
              </a:defRPr>
            </a:lvl4pPr>
            <a:lvl5pPr marL="2057400" indent="-228600">
              <a:defRPr sz="22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algn="r" eaLnBrk="1" hangingPunct="1">
              <a:defRPr/>
            </a:pPr>
            <a:fld id="{D112A54A-1629-463E-9263-EE015D026CB1}" type="slidenum">
              <a:rPr lang="en-US" altLang="en-US" sz="900" smtClean="0">
                <a:solidFill>
                  <a:schemeClr val="bg1"/>
                </a:solidFill>
                <a:latin typeface="Trebuchet MS" panose="020B0703020202090204" pitchFamily="34" charset="0"/>
              </a:rPr>
              <a:pPr algn="r" eaLnBrk="1" hangingPunct="1">
                <a:defRPr/>
              </a:pPr>
              <a:t>‹#›</a:t>
            </a:fld>
            <a:endParaRPr lang="en-US" altLang="en-US" sz="900">
              <a:solidFill>
                <a:schemeClr val="bg1"/>
              </a:solidFill>
              <a:latin typeface="Trebuchet MS" panose="020B0703020202090204" pitchFamily="34" charset="0"/>
            </a:endParaRPr>
          </a:p>
        </p:txBody>
      </p:sp>
    </p:spTree>
    <p:extLst>
      <p:ext uri="{BB962C8B-B14F-4D97-AF65-F5344CB8AC3E}">
        <p14:creationId xmlns:p14="http://schemas.microsoft.com/office/powerpoint/2010/main" val="937972291"/>
      </p:ext>
    </p:extLst>
  </p:cSld>
  <p:clrMap bg1="lt1" tx1="dk1" bg2="lt2" tx2="dk2" accent1="accent1" accent2="accent2" accent3="accent3" accent4="accent4" accent5="accent5" accent6="accent6" hlink="hlink" folHlink="folHlink"/>
  <p:sldLayoutIdLst>
    <p:sldLayoutId id="2147485537" r:id="rId1"/>
    <p:sldLayoutId id="2147485538" r:id="rId2"/>
    <p:sldLayoutId id="2147485539" r:id="rId3"/>
    <p:sldLayoutId id="2147485540" r:id="rId4"/>
    <p:sldLayoutId id="2147485541" r:id="rId5"/>
    <p:sldLayoutId id="2147485542" r:id="rId6"/>
    <p:sldLayoutId id="2147485543" r:id="rId7"/>
    <p:sldLayoutId id="2147485544" r:id="rId8"/>
    <p:sldLayoutId id="2147485545" r:id="rId9"/>
    <p:sldLayoutId id="2147485546" r:id="rId10"/>
    <p:sldLayoutId id="2147485547" r:id="rId11"/>
  </p:sldLayoutIdLst>
  <p:txStyles>
    <p:titleStyle>
      <a:lvl1pPr algn="l" defTabSz="915988" rtl="0" eaLnBrk="0" fontAlgn="base" hangingPunct="0">
        <a:lnSpc>
          <a:spcPct val="90000"/>
        </a:lnSpc>
        <a:spcBef>
          <a:spcPct val="0"/>
        </a:spcBef>
        <a:spcAft>
          <a:spcPct val="0"/>
        </a:spcAft>
        <a:defRPr sz="3400">
          <a:solidFill>
            <a:schemeClr val="tx1"/>
          </a:solidFill>
          <a:latin typeface="+mj-lt"/>
          <a:ea typeface="MS PGothic" panose="020B0600070205080204" pitchFamily="34" charset="-128"/>
          <a:cs typeface="MS PGothic" charset="0"/>
        </a:defRPr>
      </a:lvl1pPr>
      <a:lvl2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2pPr>
      <a:lvl3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3pPr>
      <a:lvl4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4pPr>
      <a:lvl5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5pPr>
      <a:lvl6pPr marL="457200" algn="l" defTabSz="915988" rtl="0" eaLnBrk="0" fontAlgn="base" hangingPunct="0">
        <a:lnSpc>
          <a:spcPct val="90000"/>
        </a:lnSpc>
        <a:spcBef>
          <a:spcPct val="0"/>
        </a:spcBef>
        <a:spcAft>
          <a:spcPct val="0"/>
        </a:spcAft>
        <a:defRPr sz="3400">
          <a:solidFill>
            <a:schemeClr val="tx1"/>
          </a:solidFill>
          <a:latin typeface="Arial" pitchFamily="-109" charset="0"/>
        </a:defRPr>
      </a:lvl6pPr>
      <a:lvl7pPr marL="914400" algn="l" defTabSz="915988" rtl="0" eaLnBrk="0" fontAlgn="base" hangingPunct="0">
        <a:lnSpc>
          <a:spcPct val="90000"/>
        </a:lnSpc>
        <a:spcBef>
          <a:spcPct val="0"/>
        </a:spcBef>
        <a:spcAft>
          <a:spcPct val="0"/>
        </a:spcAft>
        <a:defRPr sz="3400">
          <a:solidFill>
            <a:schemeClr val="tx1"/>
          </a:solidFill>
          <a:latin typeface="Arial" pitchFamily="-109" charset="0"/>
        </a:defRPr>
      </a:lvl7pPr>
      <a:lvl8pPr marL="1371600" algn="l" defTabSz="915988" rtl="0" eaLnBrk="0" fontAlgn="base" hangingPunct="0">
        <a:lnSpc>
          <a:spcPct val="90000"/>
        </a:lnSpc>
        <a:spcBef>
          <a:spcPct val="0"/>
        </a:spcBef>
        <a:spcAft>
          <a:spcPct val="0"/>
        </a:spcAft>
        <a:defRPr sz="3400">
          <a:solidFill>
            <a:schemeClr val="tx1"/>
          </a:solidFill>
          <a:latin typeface="Arial" pitchFamily="-109" charset="0"/>
        </a:defRPr>
      </a:lvl8pPr>
      <a:lvl9pPr marL="1828800" algn="l" defTabSz="915988" rtl="0" eaLnBrk="0" fontAlgn="base" hangingPunct="0">
        <a:lnSpc>
          <a:spcPct val="90000"/>
        </a:lnSpc>
        <a:spcBef>
          <a:spcPct val="0"/>
        </a:spcBef>
        <a:spcAft>
          <a:spcPct val="0"/>
        </a:spcAft>
        <a:defRPr sz="3400">
          <a:solidFill>
            <a:schemeClr val="tx1"/>
          </a:solidFill>
          <a:latin typeface="Arial" pitchFamily="-109" charset="0"/>
        </a:defRPr>
      </a:lvl9pPr>
    </p:titleStyle>
    <p:bodyStyle>
      <a:lvl1pPr marL="231775" indent="-231775" algn="l" defTabSz="915988" rtl="0" eaLnBrk="0" fontAlgn="base" hangingPunct="0">
        <a:spcBef>
          <a:spcPct val="75000"/>
        </a:spcBef>
        <a:spcAft>
          <a:spcPct val="0"/>
        </a:spcAft>
        <a:buClr>
          <a:schemeClr val="tx2"/>
        </a:buClr>
        <a:buFont typeface="Wingdings" panose="05000000000000000000" pitchFamily="2" charset="2"/>
        <a:buChar char="§"/>
        <a:defRPr sz="2200">
          <a:solidFill>
            <a:schemeClr val="tx1"/>
          </a:solidFill>
          <a:latin typeface="+mn-lt"/>
          <a:ea typeface="MS PGothic" panose="020B0600070205080204" pitchFamily="34" charset="-128"/>
          <a:cs typeface="MS PGothic" panose="020B0600070205080204" pitchFamily="34" charset="-128"/>
        </a:defRPr>
      </a:lvl1pPr>
      <a:lvl2pPr marL="568325" indent="-222250" algn="l" defTabSz="915988" rtl="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mn-lt"/>
          <a:ea typeface="MS PGothic" panose="020B0600070205080204" pitchFamily="34" charset="-128"/>
          <a:cs typeface="MS PGothic" charset="-128"/>
        </a:defRPr>
      </a:lvl2pPr>
      <a:lvl3pPr marL="854075" indent="-171450" algn="l" defTabSz="915988"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charset="-128"/>
        </a:defRPr>
      </a:lvl3pPr>
      <a:lvl4pPr marL="1719263" indent="-174625" algn="l" defTabSz="915988" rtl="0" eaLnBrk="0" fontAlgn="base" hangingPunct="0">
        <a:spcBef>
          <a:spcPct val="20000"/>
        </a:spcBef>
        <a:spcAft>
          <a:spcPct val="0"/>
        </a:spcAft>
        <a:buChar char="–"/>
        <a:defRPr sz="2000">
          <a:solidFill>
            <a:schemeClr val="tx1"/>
          </a:solidFill>
          <a:latin typeface="Arial"/>
          <a:ea typeface="Geneva" charset="0"/>
          <a:cs typeface="Arial"/>
        </a:defRPr>
      </a:lvl4pPr>
      <a:lvl5pPr marL="2005013" indent="-171450" algn="l" defTabSz="915988" rtl="0" eaLnBrk="0" fontAlgn="base" hangingPunct="0">
        <a:spcBef>
          <a:spcPct val="20000"/>
        </a:spcBef>
        <a:spcAft>
          <a:spcPct val="0"/>
        </a:spcAft>
        <a:buChar char="»"/>
        <a:defRPr sz="2000">
          <a:solidFill>
            <a:schemeClr val="tx1"/>
          </a:solidFill>
          <a:latin typeface="Arial"/>
          <a:ea typeface="Arial" charset="0"/>
          <a:cs typeface="Arial"/>
        </a:defRPr>
      </a:lvl5pPr>
      <a:lvl6pPr marL="24622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6pPr>
      <a:lvl7pPr marL="29194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7pPr>
      <a:lvl8pPr marL="33766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8pPr>
      <a:lvl9pPr marL="38338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3">
            <a:extLst>
              <a:ext uri="{FF2B5EF4-FFF2-40B4-BE49-F238E27FC236}">
                <a16:creationId xmlns:a16="http://schemas.microsoft.com/office/drawing/2014/main" id="{FC9BC743-4CD3-4AFD-902D-5FEACBBA72D0}"/>
              </a:ext>
            </a:extLst>
          </p:cNvPr>
          <p:cNvSpPr>
            <a:spLocks noGrp="1" noChangeArrowheads="1"/>
          </p:cNvSpPr>
          <p:nvPr>
            <p:ph type="title"/>
          </p:nvPr>
        </p:nvSpPr>
        <p:spPr>
          <a:xfrm>
            <a:off x="304800" y="3733800"/>
            <a:ext cx="8534400" cy="3048000"/>
          </a:xfrm>
        </p:spPr>
        <p:txBody>
          <a:bodyPr/>
          <a:lstStyle/>
          <a:p>
            <a:pPr eaLnBrk="1" hangingPunct="1">
              <a:lnSpc>
                <a:spcPct val="114000"/>
              </a:lnSpc>
              <a:spcBef>
                <a:spcPts val="600"/>
              </a:spcBef>
              <a:spcAft>
                <a:spcPts val="600"/>
              </a:spcAft>
            </a:pPr>
            <a:r>
              <a:rPr lang="en-US" altLang="en-US" sz="4000" dirty="0">
                <a:cs typeface="Arial" panose="020B0604020202020204" pitchFamily="34" charset="0"/>
              </a:rPr>
              <a:t>Mathematical Progressions and Connections</a:t>
            </a:r>
            <a:endParaRPr lang="en-US" altLang="en-US" sz="1200" dirty="0"/>
          </a:p>
        </p:txBody>
      </p:sp>
      <p:sp>
        <p:nvSpPr>
          <p:cNvPr id="9219" name="TextBox 3">
            <a:extLst>
              <a:ext uri="{FF2B5EF4-FFF2-40B4-BE49-F238E27FC236}">
                <a16:creationId xmlns:a16="http://schemas.microsoft.com/office/drawing/2014/main" id="{48C4C73B-017B-4BA8-A759-680E4EA1C530}"/>
              </a:ext>
            </a:extLst>
          </p:cNvPr>
          <p:cNvSpPr txBox="1">
            <a:spLocks noChangeArrowheads="1"/>
          </p:cNvSpPr>
          <p:nvPr/>
        </p:nvSpPr>
        <p:spPr bwMode="auto">
          <a:xfrm>
            <a:off x="1752600" y="1397000"/>
            <a:ext cx="6477000" cy="554038"/>
          </a:xfrm>
          <a:prstGeom prst="rect">
            <a:avLst/>
          </a:prstGeom>
          <a:noFill/>
          <a:ln>
            <a:noFill/>
          </a:ln>
        </p:spPr>
        <p:txBody>
          <a:bodyPr>
            <a:spAutoFit/>
          </a:bodyPr>
          <a:lstStyle>
            <a:lvl1pPr>
              <a:defRPr sz="2200" b="1">
                <a:solidFill>
                  <a:schemeClr val="tx1"/>
                </a:solidFill>
                <a:latin typeface="Times New Roman" panose="02020603050405020304" pitchFamily="18" charset="0"/>
                <a:ea typeface="MS PGothic" panose="020B0600070205080204" pitchFamily="34" charset="-128"/>
              </a:defRPr>
            </a:lvl1pPr>
            <a:lvl2pPr marL="742950" indent="-285750">
              <a:defRPr sz="2200" b="1">
                <a:solidFill>
                  <a:schemeClr val="tx1"/>
                </a:solidFill>
                <a:latin typeface="Times New Roman" panose="02020603050405020304" pitchFamily="18" charset="0"/>
                <a:ea typeface="MS PGothic" panose="020B0600070205080204" pitchFamily="34" charset="-128"/>
              </a:defRPr>
            </a:lvl2pPr>
            <a:lvl3pPr marL="1143000" indent="-228600">
              <a:defRPr sz="2200" b="1">
                <a:solidFill>
                  <a:schemeClr val="tx1"/>
                </a:solidFill>
                <a:latin typeface="Times New Roman" panose="02020603050405020304" pitchFamily="18" charset="0"/>
                <a:ea typeface="MS PGothic" panose="020B0600070205080204" pitchFamily="34" charset="-128"/>
              </a:defRPr>
            </a:lvl3pPr>
            <a:lvl4pPr marL="1600200" indent="-228600">
              <a:defRPr sz="2200" b="1">
                <a:solidFill>
                  <a:schemeClr val="tx1"/>
                </a:solidFill>
                <a:latin typeface="Times New Roman" panose="02020603050405020304" pitchFamily="18" charset="0"/>
                <a:ea typeface="MS PGothic" panose="020B0600070205080204" pitchFamily="34" charset="-128"/>
              </a:defRPr>
            </a:lvl4pPr>
            <a:lvl5pPr marL="2057400" indent="-228600">
              <a:defRPr sz="22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000" b="0" i="0" u="none" strike="noStrike" kern="1200" cap="none" spc="0" normalizeH="0" baseline="0" noProof="0" dirty="0">
                <a:ln>
                  <a:noFill/>
                </a:ln>
                <a:solidFill>
                  <a:prstClr val="black"/>
                </a:solidFill>
                <a:effectLst/>
                <a:uLnTx/>
                <a:uFillTx/>
                <a:latin typeface="Arial"/>
                <a:ea typeface="Arial Unicode MS" pitchFamily="34" charset="-128"/>
                <a:cs typeface="+mn-cs"/>
              </a:rPr>
              <a:t>State-Based Curriculum Review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9">
            <a:extLst>
              <a:ext uri="{FF2B5EF4-FFF2-40B4-BE49-F238E27FC236}">
                <a16:creationId xmlns:a16="http://schemas.microsoft.com/office/drawing/2014/main" id="{0CADB025-7D3E-42FE-8758-B0700F262915}"/>
              </a:ext>
            </a:extLst>
          </p:cNvPr>
          <p:cNvSpPr>
            <a:spLocks noGrp="1" noChangeArrowheads="1"/>
          </p:cNvSpPr>
          <p:nvPr>
            <p:ph type="title"/>
          </p:nvPr>
        </p:nvSpPr>
        <p:spPr/>
        <p:txBody>
          <a:bodyPr/>
          <a:lstStyle/>
          <a:p>
            <a:r>
              <a:rPr lang="en-US" altLang="en-US" dirty="0"/>
              <a:t>Illustrative Mathematics</a:t>
            </a:r>
          </a:p>
        </p:txBody>
      </p:sp>
      <p:pic>
        <p:nvPicPr>
          <p:cNvPr id="13" name="Picture 12" descr="Grade 8 Course Guide">
            <a:extLst>
              <a:ext uri="{FF2B5EF4-FFF2-40B4-BE49-F238E27FC236}">
                <a16:creationId xmlns:a16="http://schemas.microsoft.com/office/drawing/2014/main" id="{2EEC58DF-CC52-448F-887E-D03936F8FC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738" y="1409700"/>
            <a:ext cx="3846512" cy="4992688"/>
          </a:xfrm>
          <a:prstGeom prst="rect">
            <a:avLst/>
          </a:prstGeom>
          <a:noFill/>
          <a:ln>
            <a:solidFill>
              <a:schemeClr val="bg1">
                <a:lumMod val="75000"/>
              </a:schemeClr>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Picture 2" descr="Grade 8 Course Guide">
            <a:extLst>
              <a:ext uri="{FF2B5EF4-FFF2-40B4-BE49-F238E27FC236}">
                <a16:creationId xmlns:a16="http://schemas.microsoft.com/office/drawing/2014/main" id="{D6CAA6E5-F589-44CE-B0D1-79ABB5AA03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8700" y="1419225"/>
            <a:ext cx="3852863" cy="4983163"/>
          </a:xfrm>
          <a:prstGeom prst="rect">
            <a:avLst/>
          </a:prstGeom>
          <a:noFill/>
          <a:ln>
            <a:solidFill>
              <a:schemeClr val="bg1">
                <a:lumMod val="75000"/>
              </a:schemeClr>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9">
            <a:extLst>
              <a:ext uri="{FF2B5EF4-FFF2-40B4-BE49-F238E27FC236}">
                <a16:creationId xmlns:a16="http://schemas.microsoft.com/office/drawing/2014/main" id="{100C4F28-93DA-4454-8C19-ECF6311E09DA}"/>
              </a:ext>
            </a:extLst>
          </p:cNvPr>
          <p:cNvSpPr>
            <a:spLocks noGrp="1" noChangeArrowheads="1"/>
          </p:cNvSpPr>
          <p:nvPr>
            <p:ph type="title"/>
          </p:nvPr>
        </p:nvSpPr>
        <p:spPr>
          <a:xfrm>
            <a:off x="1295400" y="304800"/>
            <a:ext cx="7239000" cy="914400"/>
          </a:xfrm>
        </p:spPr>
        <p:txBody>
          <a:bodyPr/>
          <a:lstStyle/>
          <a:p>
            <a:r>
              <a:rPr lang="en-US" altLang="en-US"/>
              <a:t>Critical Mathematical Concepts That Progress Across the Levels</a:t>
            </a:r>
          </a:p>
        </p:txBody>
      </p:sp>
      <p:sp>
        <p:nvSpPr>
          <p:cNvPr id="6" name="TextBox 5">
            <a:extLst>
              <a:ext uri="{FF2B5EF4-FFF2-40B4-BE49-F238E27FC236}">
                <a16:creationId xmlns:a16="http://schemas.microsoft.com/office/drawing/2014/main" id="{279777A0-91C8-4689-B57F-CF0ABC4A9306}"/>
              </a:ext>
            </a:extLst>
          </p:cNvPr>
          <p:cNvSpPr txBox="1"/>
          <p:nvPr/>
        </p:nvSpPr>
        <p:spPr>
          <a:xfrm>
            <a:off x="1409700" y="1752600"/>
            <a:ext cx="3924300" cy="4154984"/>
          </a:xfrm>
          <a:prstGeom prst="rect">
            <a:avLst/>
          </a:prstGeom>
          <a:noFill/>
        </p:spPr>
        <p:txBody>
          <a:bodyPr wrap="square">
            <a:spAutoFit/>
          </a:bodyPr>
          <a:lstStyle/>
          <a:p>
            <a:pPr algn="r">
              <a:defRPr/>
            </a:pPr>
            <a:r>
              <a:rPr lang="en-US" dirty="0">
                <a:latin typeface="+mn-lt"/>
              </a:rPr>
              <a:t>Number and Operations &gt;</a:t>
            </a:r>
          </a:p>
          <a:p>
            <a:pPr algn="r">
              <a:defRPr/>
            </a:pPr>
            <a:endParaRPr lang="en-US" dirty="0">
              <a:latin typeface="+mn-lt"/>
            </a:endParaRPr>
          </a:p>
          <a:p>
            <a:pPr algn="r">
              <a:defRPr/>
            </a:pPr>
            <a:endParaRPr lang="en-US" dirty="0">
              <a:latin typeface="+mn-lt"/>
            </a:endParaRPr>
          </a:p>
          <a:p>
            <a:pPr algn="r">
              <a:defRPr/>
            </a:pPr>
            <a:r>
              <a:rPr lang="en-US" dirty="0">
                <a:latin typeface="+mn-lt"/>
              </a:rPr>
              <a:t>Algebraic Thinking &gt;</a:t>
            </a:r>
          </a:p>
          <a:p>
            <a:pPr algn="r">
              <a:defRPr/>
            </a:pPr>
            <a:endParaRPr lang="en-US" dirty="0">
              <a:latin typeface="+mn-lt"/>
            </a:endParaRPr>
          </a:p>
          <a:p>
            <a:pPr algn="r">
              <a:defRPr/>
            </a:pPr>
            <a:endParaRPr lang="en-US" dirty="0">
              <a:latin typeface="+mn-lt"/>
            </a:endParaRPr>
          </a:p>
          <a:p>
            <a:pPr algn="r">
              <a:defRPr/>
            </a:pPr>
            <a:r>
              <a:rPr lang="en-US" dirty="0">
                <a:latin typeface="+mn-lt"/>
              </a:rPr>
              <a:t>Geometry and Measurement &gt;</a:t>
            </a:r>
          </a:p>
          <a:p>
            <a:pPr algn="r">
              <a:defRPr/>
            </a:pPr>
            <a:endParaRPr lang="en-US" dirty="0">
              <a:latin typeface="+mn-lt"/>
            </a:endParaRPr>
          </a:p>
          <a:p>
            <a:pPr algn="r">
              <a:defRPr/>
            </a:pPr>
            <a:endParaRPr lang="en-US" dirty="0">
              <a:latin typeface="+mn-lt"/>
            </a:endParaRPr>
          </a:p>
          <a:p>
            <a:pPr algn="r">
              <a:defRPr/>
            </a:pPr>
            <a:r>
              <a:rPr lang="en-US" dirty="0">
                <a:latin typeface="+mn-lt"/>
              </a:rPr>
              <a:t>Data, Statistics and Probability &gt;</a:t>
            </a:r>
          </a:p>
        </p:txBody>
      </p:sp>
      <p:pic>
        <p:nvPicPr>
          <p:cNvPr id="14" name="Picture 13" descr="Sample page">
            <a:extLst>
              <a:ext uri="{FF2B5EF4-FFF2-40B4-BE49-F238E27FC236}">
                <a16:creationId xmlns:a16="http://schemas.microsoft.com/office/drawing/2014/main" id="{D1DF919C-538A-4738-9152-ECA11B61B2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461693"/>
            <a:ext cx="2748444" cy="3491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3" descr="Sample page">
            <a:extLst>
              <a:ext uri="{FF2B5EF4-FFF2-40B4-BE49-F238E27FC236}">
                <a16:creationId xmlns:a16="http://schemas.microsoft.com/office/drawing/2014/main" id="{4DCF413B-6B13-469E-9AD2-DF8438A9C9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4972050"/>
            <a:ext cx="2855913" cy="1233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9">
            <a:extLst>
              <a:ext uri="{FF2B5EF4-FFF2-40B4-BE49-F238E27FC236}">
                <a16:creationId xmlns:a16="http://schemas.microsoft.com/office/drawing/2014/main" id="{A66E54A1-CA6F-4B4E-8D19-7980164DCCC0}"/>
              </a:ext>
            </a:extLst>
          </p:cNvPr>
          <p:cNvSpPr>
            <a:spLocks noGrp="1" noChangeArrowheads="1"/>
          </p:cNvSpPr>
          <p:nvPr>
            <p:ph type="title"/>
          </p:nvPr>
        </p:nvSpPr>
        <p:spPr>
          <a:xfrm>
            <a:off x="1295400" y="304800"/>
            <a:ext cx="7239000" cy="914400"/>
          </a:xfrm>
        </p:spPr>
        <p:txBody>
          <a:bodyPr/>
          <a:lstStyle/>
          <a:p>
            <a:r>
              <a:rPr lang="en-US" altLang="en-US" dirty="0"/>
              <a:t>Dimension 2: Logical Mathematical Progressions and Connections</a:t>
            </a:r>
          </a:p>
        </p:txBody>
      </p:sp>
      <p:pic>
        <p:nvPicPr>
          <p:cNvPr id="3" name="Picture 2" descr="Sample page">
            <a:extLst>
              <a:ext uri="{FF2B5EF4-FFF2-40B4-BE49-F238E27FC236}">
                <a16:creationId xmlns:a16="http://schemas.microsoft.com/office/drawing/2014/main" id="{D9C47A45-C7E3-45D4-A6F0-A68F84845607}"/>
              </a:ext>
            </a:extLst>
          </p:cNvPr>
          <p:cNvPicPr>
            <a:picLocks noChangeAspect="1"/>
          </p:cNvPicPr>
          <p:nvPr/>
        </p:nvPicPr>
        <p:blipFill>
          <a:blip r:embed="rId3"/>
          <a:stretch>
            <a:fillRect/>
          </a:stretch>
        </p:blipFill>
        <p:spPr>
          <a:xfrm>
            <a:off x="488582" y="1618949"/>
            <a:ext cx="4114653" cy="4883149"/>
          </a:xfrm>
          <a:prstGeom prst="rect">
            <a:avLst/>
          </a:prstGeom>
        </p:spPr>
      </p:pic>
      <p:pic>
        <p:nvPicPr>
          <p:cNvPr id="5" name="Picture 4" descr="Sample page">
            <a:extLst>
              <a:ext uri="{FF2B5EF4-FFF2-40B4-BE49-F238E27FC236}">
                <a16:creationId xmlns:a16="http://schemas.microsoft.com/office/drawing/2014/main" id="{EBF8B782-953F-44FB-94E8-CD1BD17511A3}"/>
              </a:ext>
            </a:extLst>
          </p:cNvPr>
          <p:cNvPicPr>
            <a:picLocks noChangeAspect="1"/>
          </p:cNvPicPr>
          <p:nvPr/>
        </p:nvPicPr>
        <p:blipFill>
          <a:blip r:embed="rId4"/>
          <a:stretch>
            <a:fillRect/>
          </a:stretch>
        </p:blipFill>
        <p:spPr>
          <a:xfrm>
            <a:off x="4603235" y="2209800"/>
            <a:ext cx="4325382" cy="370144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 Placeholder 4">
            <a:extLst>
              <a:ext uri="{FF2B5EF4-FFF2-40B4-BE49-F238E27FC236}">
                <a16:creationId xmlns:a16="http://schemas.microsoft.com/office/drawing/2014/main" id="{DD400760-ADAB-482C-B27F-198CB711B747}"/>
              </a:ext>
            </a:extLst>
          </p:cNvPr>
          <p:cNvSpPr>
            <a:spLocks noGrp="1" noChangeArrowheads="1"/>
          </p:cNvSpPr>
          <p:nvPr>
            <p:ph type="title" idx="4294967295"/>
          </p:nvPr>
        </p:nvSpPr>
        <p:spPr bwMode="auto">
          <a:xfrm>
            <a:off x="0" y="2133600"/>
            <a:ext cx="9144000" cy="1500188"/>
          </a:xfrm>
          <a:prstGeom prst="rect">
            <a:avLst/>
          </a:prstGeom>
          <a:noFill/>
          <a:ln>
            <a:noFill/>
            <a:prstDash/>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rot="0" spcFirstLastPara="0" vertOverflow="overflow" horzOverflow="overflow" vert="horz" wrap="square" lIns="90614" tIns="44513" rIns="90614" bIns="44513" numCol="1" spcCol="0" rtlCol="0" fromWordArt="0" anchor="b" anchorCtr="0" forceAA="0" compatLnSpc="1">
            <a:prstTxWarp prst="textNoShape">
              <a:avLst/>
            </a:prstTxWarp>
            <a:noAutofit/>
          </a:bodyPr>
          <a:lstStyle/>
          <a:p>
            <a:pPr marL="0" marR="0" lvl="0" indent="0" algn="ctr" defTabSz="915988" rtl="0" eaLnBrk="0" fontAlgn="base" latinLnBrk="0" hangingPunct="0">
              <a:lnSpc>
                <a:spcPct val="100000"/>
              </a:lnSpc>
              <a:spcBef>
                <a:spcPct val="75000"/>
              </a:spcBef>
              <a:spcAft>
                <a:spcPct val="0"/>
              </a:spcAft>
              <a:buClr>
                <a:schemeClr val="tx2"/>
              </a:buClr>
              <a:buSzTx/>
              <a:buFont typeface="Wingdings" panose="05000000000000000000" pitchFamily="2" charset="2"/>
              <a:buNone/>
              <a:tabLst/>
              <a:defRPr/>
            </a:pPr>
            <a:r>
              <a:rPr kumimoji="0" lang="en-US" altLang="en-US" sz="4000" b="1" i="0" u="none" strike="noStrike" kern="0" cap="none" spc="0" normalizeH="0" baseline="0" noProof="0" dirty="0">
                <a:ln>
                  <a:noFill/>
                </a:ln>
                <a:solidFill>
                  <a:schemeClr val="tx1"/>
                </a:solidFill>
                <a:effectLst/>
                <a:uLnTx/>
                <a:uFillTx/>
                <a:latin typeface="+mn-lt"/>
                <a:ea typeface="MS PGothic" panose="020B0600070205080204" pitchFamily="34" charset="-128"/>
                <a:cs typeface="MS PGothic" panose="020B0600070205080204" pitchFamily="34" charset="-128"/>
              </a:rPr>
              <a:t>Content Alignment Criteria</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9">
            <a:extLst>
              <a:ext uri="{FF2B5EF4-FFF2-40B4-BE49-F238E27FC236}">
                <a16:creationId xmlns:a16="http://schemas.microsoft.com/office/drawing/2014/main" id="{4928F8F6-5415-4ED8-A960-6410C92EEBAC}"/>
              </a:ext>
            </a:extLst>
          </p:cNvPr>
          <p:cNvSpPr>
            <a:spLocks noGrp="1" noChangeArrowheads="1"/>
          </p:cNvSpPr>
          <p:nvPr>
            <p:ph type="title"/>
          </p:nvPr>
        </p:nvSpPr>
        <p:spPr/>
        <p:txBody>
          <a:bodyPr/>
          <a:lstStyle/>
          <a:p>
            <a:r>
              <a:rPr lang="en-US" altLang="en-US"/>
              <a:t>Dimension 2: Content Criterion 1</a:t>
            </a:r>
          </a:p>
        </p:txBody>
      </p:sp>
      <p:sp>
        <p:nvSpPr>
          <p:cNvPr id="12290" name="Content Placeholder 10">
            <a:extLst>
              <a:ext uri="{FF2B5EF4-FFF2-40B4-BE49-F238E27FC236}">
                <a16:creationId xmlns:a16="http://schemas.microsoft.com/office/drawing/2014/main" id="{418EDD79-B24D-45A4-9CE7-B95462006D07}"/>
              </a:ext>
            </a:extLst>
          </p:cNvPr>
          <p:cNvSpPr>
            <a:spLocks noGrp="1" noChangeArrowheads="1"/>
          </p:cNvSpPr>
          <p:nvPr>
            <p:ph idx="1"/>
          </p:nvPr>
        </p:nvSpPr>
        <p:spPr>
          <a:xfrm>
            <a:off x="457200" y="1600200"/>
            <a:ext cx="8382000" cy="4724400"/>
          </a:xfrm>
        </p:spPr>
        <p:txBody>
          <a:bodyPr/>
          <a:lstStyle/>
          <a:p>
            <a:pPr marL="11113" lvl="1" indent="0">
              <a:buFont typeface="Wingdings" panose="05000000000000000000" pitchFamily="2" charset="2"/>
              <a:buNone/>
              <a:defRPr/>
            </a:pPr>
            <a:r>
              <a:rPr lang="en-US" sz="2200" dirty="0"/>
              <a:t>Curriculum explains ways for teachers and students to connect concepts level-to-level.</a:t>
            </a:r>
          </a:p>
          <a:p>
            <a:pPr marL="11113" lvl="1" indent="0">
              <a:buFont typeface="Wingdings" panose="05000000000000000000" pitchFamily="2" charset="2"/>
              <a:buNone/>
              <a:defRPr/>
            </a:pPr>
            <a:endParaRPr lang="en-US" altLang="en-US" sz="2200" dirty="0">
              <a:cs typeface="MS PGothic" panose="020B0600070205080204" pitchFamily="34" charset="-128"/>
            </a:endParaRPr>
          </a:p>
          <a:p>
            <a:pPr marL="11113" lvl="1" indent="0">
              <a:spcBef>
                <a:spcPts val="0"/>
              </a:spcBef>
              <a:spcAft>
                <a:spcPts val="0"/>
              </a:spcAft>
              <a:buFont typeface="Wingdings" panose="05000000000000000000" pitchFamily="2" charset="2"/>
              <a:buNone/>
              <a:defRPr/>
            </a:pPr>
            <a:r>
              <a:rPr lang="en-US" altLang="en-US" sz="2200" b="1" dirty="0">
                <a:cs typeface="MS PGothic" panose="020B0600070205080204" pitchFamily="34" charset="-128"/>
              </a:rPr>
              <a:t>Ask Yourself:</a:t>
            </a:r>
          </a:p>
          <a:p>
            <a:pPr lvl="1">
              <a:spcBef>
                <a:spcPts val="0"/>
              </a:spcBef>
              <a:spcAft>
                <a:spcPts val="2400"/>
              </a:spcAft>
              <a:defRPr/>
            </a:pPr>
            <a:r>
              <a:rPr lang="en-US" sz="2200" i="1" dirty="0"/>
              <a:t>Does the curriculum make explicit connections between the critical concepts of the level and those of future levels? For the teacher? For the student? </a:t>
            </a:r>
          </a:p>
          <a:p>
            <a:pPr lvl="1">
              <a:spcBef>
                <a:spcPts val="0"/>
              </a:spcBef>
              <a:spcAft>
                <a:spcPts val="2400"/>
              </a:spcAft>
              <a:defRPr/>
            </a:pPr>
            <a:r>
              <a:rPr lang="en-US" sz="2200" i="1" dirty="0"/>
              <a:t>Does the curriculum identify prerequisite knowledge that students will need in order to do the level-specific work?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9">
            <a:extLst>
              <a:ext uri="{FF2B5EF4-FFF2-40B4-BE49-F238E27FC236}">
                <a16:creationId xmlns:a16="http://schemas.microsoft.com/office/drawing/2014/main" id="{47A778F3-B298-4207-8629-6DAAD821EBB0}"/>
              </a:ext>
            </a:extLst>
          </p:cNvPr>
          <p:cNvSpPr>
            <a:spLocks noGrp="1" noChangeArrowheads="1"/>
          </p:cNvSpPr>
          <p:nvPr>
            <p:ph type="title"/>
          </p:nvPr>
        </p:nvSpPr>
        <p:spPr/>
        <p:txBody>
          <a:bodyPr/>
          <a:lstStyle/>
          <a:p>
            <a:r>
              <a:rPr lang="en-US" altLang="en-US"/>
              <a:t>Dimension 2: Content Criterion 2</a:t>
            </a:r>
          </a:p>
        </p:txBody>
      </p:sp>
      <p:sp>
        <p:nvSpPr>
          <p:cNvPr id="12290" name="Content Placeholder 10">
            <a:extLst>
              <a:ext uri="{FF2B5EF4-FFF2-40B4-BE49-F238E27FC236}">
                <a16:creationId xmlns:a16="http://schemas.microsoft.com/office/drawing/2014/main" id="{DB18C18C-C61A-4209-95CA-C63D1B4921D2}"/>
              </a:ext>
            </a:extLst>
          </p:cNvPr>
          <p:cNvSpPr>
            <a:spLocks noGrp="1" noChangeArrowheads="1"/>
          </p:cNvSpPr>
          <p:nvPr>
            <p:ph idx="1"/>
          </p:nvPr>
        </p:nvSpPr>
        <p:spPr>
          <a:xfrm>
            <a:off x="533400" y="1447800"/>
            <a:ext cx="8077200" cy="4648200"/>
          </a:xfrm>
        </p:spPr>
        <p:txBody>
          <a:bodyPr/>
          <a:lstStyle/>
          <a:p>
            <a:pPr marL="11113" lvl="1" indent="0">
              <a:buFont typeface="Wingdings" panose="05000000000000000000" pitchFamily="2" charset="2"/>
              <a:buNone/>
            </a:pPr>
            <a:r>
              <a:rPr lang="en-US" altLang="en-US" sz="2200" dirty="0">
                <a:cs typeface="MS PGothic" panose="020B0600070205080204" pitchFamily="34" charset="-128"/>
              </a:rPr>
              <a:t>Curriculum explains ways for teachers and students to connect concepts within the level.*</a:t>
            </a:r>
          </a:p>
          <a:p>
            <a:pPr marL="11113" lvl="1" indent="0">
              <a:buFont typeface="Wingdings" panose="05000000000000000000" pitchFamily="2" charset="2"/>
              <a:buNone/>
            </a:pPr>
            <a:endParaRPr lang="en-US" altLang="en-US" sz="2200" dirty="0">
              <a:cs typeface="MS PGothic" panose="020B0600070205080204" pitchFamily="34" charset="-128"/>
            </a:endParaRPr>
          </a:p>
          <a:p>
            <a:pPr marL="11113" lvl="1" indent="0">
              <a:spcBef>
                <a:spcPct val="0"/>
              </a:spcBef>
              <a:buFont typeface="Wingdings" panose="05000000000000000000" pitchFamily="2" charset="2"/>
              <a:buNone/>
            </a:pPr>
            <a:r>
              <a:rPr lang="en-US" altLang="en-US" sz="2200" b="1" dirty="0">
                <a:cs typeface="MS PGothic" panose="020B0600070205080204" pitchFamily="34" charset="-128"/>
              </a:rPr>
              <a:t>Ask Yourself:</a:t>
            </a:r>
          </a:p>
          <a:p>
            <a:pPr lvl="1">
              <a:spcAft>
                <a:spcPts val="2400"/>
              </a:spcAft>
              <a:buClr>
                <a:srgbClr val="1F497D"/>
              </a:buClr>
              <a:defRPr/>
            </a:pPr>
            <a:r>
              <a:rPr lang="en-US" altLang="en-US" sz="2200" i="1" dirty="0"/>
              <a:t>Does the curriculum clarify the connections among the critical concepts within the level?  For the teacher? For the student? </a:t>
            </a:r>
          </a:p>
          <a:p>
            <a:pPr lvl="1">
              <a:spcAft>
                <a:spcPts val="2400"/>
              </a:spcAft>
              <a:buClr>
                <a:srgbClr val="1F497D"/>
              </a:buClr>
              <a:defRPr/>
            </a:pPr>
            <a:r>
              <a:rPr lang="en-US" altLang="en-US" sz="2200" i="1" dirty="0"/>
              <a:t>Are teachers encouraged to introduce new concepts by connecting to what students already know? </a:t>
            </a:r>
          </a:p>
          <a:p>
            <a:pPr lvl="1">
              <a:spcAft>
                <a:spcPts val="2400"/>
              </a:spcAft>
              <a:buClr>
                <a:srgbClr val="1F497D"/>
              </a:buClr>
              <a:defRPr/>
            </a:pPr>
            <a:r>
              <a:rPr lang="en-US" altLang="en-US" sz="2200" i="1" dirty="0"/>
              <a:t>Does content build on understanding from previous lessons, as evidenced in the table of contents or sequence of lessons?</a:t>
            </a:r>
          </a:p>
        </p:txBody>
      </p:sp>
      <p:cxnSp>
        <p:nvCxnSpPr>
          <p:cNvPr id="5" name="Straight Arrow Connector 4">
            <a:extLst>
              <a:ext uri="{FF2B5EF4-FFF2-40B4-BE49-F238E27FC236}">
                <a16:creationId xmlns:a16="http://schemas.microsoft.com/office/drawing/2014/main" id="{B823348B-9F5F-431C-A6D9-4D4C9FE9ADB8}"/>
              </a:ext>
              <a:ext uri="{C183D7F6-B498-43B3-948B-1728B52AA6E4}">
                <adec:decorative xmlns:adec="http://schemas.microsoft.com/office/drawing/2017/decorative" val="1"/>
              </a:ext>
            </a:extLst>
          </p:cNvPr>
          <p:cNvCxnSpPr>
            <a:cxnSpLocks/>
          </p:cNvCxnSpPr>
          <p:nvPr/>
        </p:nvCxnSpPr>
        <p:spPr bwMode="auto">
          <a:xfrm flipH="1">
            <a:off x="3962400" y="1905000"/>
            <a:ext cx="419100" cy="0"/>
          </a:xfrm>
          <a:prstGeom prst="straightConnector1">
            <a:avLst/>
          </a:prstGeom>
          <a:ln>
            <a:headEnd type="none" w="med" len="med"/>
            <a:tailEnd type="triangle"/>
          </a:ln>
        </p:spPr>
        <p:style>
          <a:lnRef idx="2">
            <a:schemeClr val="accent2"/>
          </a:lnRef>
          <a:fillRef idx="0">
            <a:schemeClr val="accent2"/>
          </a:fillRef>
          <a:effectRef idx="1">
            <a:schemeClr val="accent2"/>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9">
            <a:extLst>
              <a:ext uri="{FF2B5EF4-FFF2-40B4-BE49-F238E27FC236}">
                <a16:creationId xmlns:a16="http://schemas.microsoft.com/office/drawing/2014/main" id="{B3E5B9DC-8D23-45C6-984F-476C31A5B8FE}"/>
              </a:ext>
            </a:extLst>
          </p:cNvPr>
          <p:cNvSpPr>
            <a:spLocks noGrp="1" noChangeArrowheads="1"/>
          </p:cNvSpPr>
          <p:nvPr>
            <p:ph type="title"/>
          </p:nvPr>
        </p:nvSpPr>
        <p:spPr/>
        <p:txBody>
          <a:bodyPr/>
          <a:lstStyle/>
          <a:p>
            <a:r>
              <a:rPr lang="en-US" altLang="en-US"/>
              <a:t>Dimension 2: Content Criterion 3</a:t>
            </a:r>
          </a:p>
        </p:txBody>
      </p:sp>
      <p:sp>
        <p:nvSpPr>
          <p:cNvPr id="12290" name="Content Placeholder 10">
            <a:extLst>
              <a:ext uri="{FF2B5EF4-FFF2-40B4-BE49-F238E27FC236}">
                <a16:creationId xmlns:a16="http://schemas.microsoft.com/office/drawing/2014/main" id="{41FC5593-F812-4DDF-AF0C-B47C214874F6}"/>
              </a:ext>
            </a:extLst>
          </p:cNvPr>
          <p:cNvSpPr>
            <a:spLocks noGrp="1" noChangeArrowheads="1"/>
          </p:cNvSpPr>
          <p:nvPr>
            <p:ph idx="1"/>
          </p:nvPr>
        </p:nvSpPr>
        <p:spPr>
          <a:xfrm>
            <a:off x="609600" y="1524000"/>
            <a:ext cx="8305800" cy="4724400"/>
          </a:xfrm>
        </p:spPr>
        <p:txBody>
          <a:bodyPr/>
          <a:lstStyle/>
          <a:p>
            <a:pPr marL="0" indent="0">
              <a:buFont typeface="Wingdings" panose="05000000000000000000" pitchFamily="2" charset="2"/>
              <a:buNone/>
              <a:defRPr/>
            </a:pPr>
            <a:r>
              <a:rPr lang="en-US" dirty="0"/>
              <a:t>Curriculum devotes most attention to on-level content. Mathematics from previous levels is identified and does not interfere unduly with on-level content.</a:t>
            </a:r>
          </a:p>
          <a:p>
            <a:pPr marL="11113" lvl="1" indent="0">
              <a:buFont typeface="Wingdings" panose="05000000000000000000" pitchFamily="2" charset="2"/>
              <a:buNone/>
              <a:defRPr/>
            </a:pPr>
            <a:endParaRPr lang="en-US" altLang="en-US" sz="1400" dirty="0"/>
          </a:p>
          <a:p>
            <a:pPr marL="11113" lvl="1" indent="0">
              <a:spcBef>
                <a:spcPts val="0"/>
              </a:spcBef>
              <a:spcAft>
                <a:spcPts val="0"/>
              </a:spcAft>
              <a:buFont typeface="Wingdings" panose="05000000000000000000" pitchFamily="2" charset="2"/>
              <a:buNone/>
              <a:defRPr/>
            </a:pPr>
            <a:r>
              <a:rPr lang="en-US" altLang="en-US" sz="2200" b="1" dirty="0"/>
              <a:t>Ask Yourself:</a:t>
            </a:r>
          </a:p>
          <a:p>
            <a:pPr lvl="1">
              <a:spcBef>
                <a:spcPts val="0"/>
              </a:spcBef>
              <a:spcAft>
                <a:spcPts val="2400"/>
              </a:spcAft>
              <a:defRPr/>
            </a:pPr>
            <a:r>
              <a:rPr lang="en-US" sz="2200" i="1" dirty="0"/>
              <a:t>Is mathematics content from previous levels clearly identified as “review”? </a:t>
            </a:r>
          </a:p>
          <a:p>
            <a:pPr lvl="1">
              <a:spcBef>
                <a:spcPts val="0"/>
              </a:spcBef>
              <a:spcAft>
                <a:spcPts val="2400"/>
              </a:spcAft>
              <a:defRPr/>
            </a:pPr>
            <a:r>
              <a:rPr lang="en-US" sz="2200" i="1" dirty="0"/>
              <a:t>Is the number of “review” lessons a small enough percentage of the whole so as not to distract from on-level content?</a:t>
            </a:r>
          </a:p>
          <a:p>
            <a:pPr lvl="1">
              <a:spcBef>
                <a:spcPts val="0"/>
              </a:spcBef>
              <a:spcAft>
                <a:spcPts val="2400"/>
              </a:spcAft>
              <a:defRPr/>
            </a:pPr>
            <a:r>
              <a:rPr lang="en-US" sz="2200" i="1" dirty="0"/>
              <a:t>Is the time spent reviewing past concepts purposeful and helpful, and does it support a deeper understanding of on-level content? </a:t>
            </a:r>
          </a:p>
          <a:p>
            <a:pPr>
              <a:defRPr/>
            </a:pPr>
            <a:endParaRPr lang="en-US"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9">
            <a:extLst>
              <a:ext uri="{FF2B5EF4-FFF2-40B4-BE49-F238E27FC236}">
                <a16:creationId xmlns:a16="http://schemas.microsoft.com/office/drawing/2014/main" id="{76E3EE12-154D-41D5-A30E-67154BC74D87}"/>
              </a:ext>
            </a:extLst>
          </p:cNvPr>
          <p:cNvSpPr>
            <a:spLocks noGrp="1" noChangeArrowheads="1"/>
          </p:cNvSpPr>
          <p:nvPr>
            <p:ph type="title"/>
          </p:nvPr>
        </p:nvSpPr>
        <p:spPr/>
        <p:txBody>
          <a:bodyPr/>
          <a:lstStyle/>
          <a:p>
            <a:r>
              <a:rPr lang="en-US" altLang="en-US"/>
              <a:t>Rating for Content Alignment</a:t>
            </a:r>
          </a:p>
        </p:txBody>
      </p:sp>
      <p:sp>
        <p:nvSpPr>
          <p:cNvPr id="8" name="Content Placeholder 10">
            <a:extLst>
              <a:ext uri="{FF2B5EF4-FFF2-40B4-BE49-F238E27FC236}">
                <a16:creationId xmlns:a16="http://schemas.microsoft.com/office/drawing/2014/main" id="{35F0F77D-9736-407E-8E95-FA470A265028}"/>
              </a:ext>
            </a:extLst>
          </p:cNvPr>
          <p:cNvSpPr>
            <a:spLocks noGrp="1" noChangeArrowheads="1"/>
          </p:cNvSpPr>
          <p:nvPr>
            <p:ph idx="1"/>
          </p:nvPr>
        </p:nvSpPr>
        <p:spPr>
          <a:xfrm>
            <a:off x="838200" y="1828800"/>
            <a:ext cx="7543800" cy="4419600"/>
          </a:xfrm>
        </p:spPr>
        <p:txBody>
          <a:bodyPr/>
          <a:lstStyle/>
          <a:p>
            <a:pPr marL="0" indent="0">
              <a:spcBef>
                <a:spcPts val="1200"/>
              </a:spcBef>
              <a:spcAft>
                <a:spcPts val="1200"/>
              </a:spcAft>
              <a:buFont typeface="Wingdings" panose="05000000000000000000" pitchFamily="2" charset="2"/>
              <a:buNone/>
            </a:pPr>
            <a:r>
              <a:rPr lang="en-US" altLang="en-US" b="1" dirty="0"/>
              <a:t>2 Points:</a:t>
            </a:r>
            <a:r>
              <a:rPr lang="en-US" altLang="en-US" dirty="0"/>
              <a:t> Most or all components of the content criteria are present. </a:t>
            </a:r>
          </a:p>
          <a:p>
            <a:pPr marL="0" indent="0">
              <a:spcBef>
                <a:spcPts val="1200"/>
              </a:spcBef>
              <a:spcAft>
                <a:spcPts val="1200"/>
              </a:spcAft>
              <a:buFont typeface="Wingdings" panose="05000000000000000000" pitchFamily="2" charset="2"/>
              <a:buNone/>
            </a:pPr>
            <a:r>
              <a:rPr lang="en-US" altLang="en-US" b="1" dirty="0"/>
              <a:t>1 Point: </a:t>
            </a:r>
            <a:r>
              <a:rPr lang="en-US" altLang="en-US" dirty="0"/>
              <a:t>Some components of the content criteria are present. </a:t>
            </a:r>
          </a:p>
          <a:p>
            <a:pPr marL="0" indent="0">
              <a:spcBef>
                <a:spcPts val="1200"/>
              </a:spcBef>
              <a:spcAft>
                <a:spcPts val="1200"/>
              </a:spcAft>
              <a:buFont typeface="Wingdings" panose="05000000000000000000" pitchFamily="2" charset="2"/>
              <a:buNone/>
            </a:pPr>
            <a:r>
              <a:rPr lang="en-US" altLang="en-US" b="1" dirty="0"/>
              <a:t>0 Points: </a:t>
            </a:r>
            <a:r>
              <a:rPr lang="en-US" altLang="en-US" dirty="0"/>
              <a:t>Few or no components of the content criteria are present.</a:t>
            </a:r>
          </a:p>
        </p:txBody>
      </p:sp>
      <p:cxnSp>
        <p:nvCxnSpPr>
          <p:cNvPr id="4" name="Straight Connector 3">
            <a:extLst>
              <a:ext uri="{FF2B5EF4-FFF2-40B4-BE49-F238E27FC236}">
                <a16:creationId xmlns:a16="http://schemas.microsoft.com/office/drawing/2014/main" id="{A4FD4595-B02E-A34E-B51B-A00CD8A29D70}"/>
              </a:ext>
              <a:ext uri="{C183D7F6-B498-43B3-948B-1728B52AA6E4}">
                <adec:decorative xmlns:adec="http://schemas.microsoft.com/office/drawing/2017/decorative" val="1"/>
              </a:ext>
            </a:extLst>
          </p:cNvPr>
          <p:cNvCxnSpPr>
            <a:cxnSpLocks/>
          </p:cNvCxnSpPr>
          <p:nvPr/>
        </p:nvCxnSpPr>
        <p:spPr bwMode="auto">
          <a:xfrm>
            <a:off x="2068512" y="3200400"/>
            <a:ext cx="674688"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5" name="Straight Connector 4">
            <a:extLst>
              <a:ext uri="{FF2B5EF4-FFF2-40B4-BE49-F238E27FC236}">
                <a16:creationId xmlns:a16="http://schemas.microsoft.com/office/drawing/2014/main" id="{116F614D-A4F9-5741-8600-4B3465D63E6E}"/>
              </a:ext>
              <a:ext uri="{C183D7F6-B498-43B3-948B-1728B52AA6E4}">
                <adec:decorative xmlns:adec="http://schemas.microsoft.com/office/drawing/2017/decorative" val="1"/>
              </a:ext>
            </a:extLst>
          </p:cNvPr>
          <p:cNvCxnSpPr>
            <a:cxnSpLocks/>
          </p:cNvCxnSpPr>
          <p:nvPr/>
        </p:nvCxnSpPr>
        <p:spPr bwMode="auto">
          <a:xfrm>
            <a:off x="2133600" y="2209800"/>
            <a:ext cx="1446213"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6" name="Straight Connector 5">
            <a:extLst>
              <a:ext uri="{FF2B5EF4-FFF2-40B4-BE49-F238E27FC236}">
                <a16:creationId xmlns:a16="http://schemas.microsoft.com/office/drawing/2014/main" id="{6442914C-1703-F64A-9FE9-81DC5DBAEBD2}"/>
              </a:ext>
              <a:ext uri="{C183D7F6-B498-43B3-948B-1728B52AA6E4}">
                <adec:decorative xmlns:adec="http://schemas.microsoft.com/office/drawing/2017/decorative" val="1"/>
              </a:ext>
            </a:extLst>
          </p:cNvPr>
          <p:cNvCxnSpPr>
            <a:cxnSpLocks/>
          </p:cNvCxnSpPr>
          <p:nvPr/>
        </p:nvCxnSpPr>
        <p:spPr bwMode="auto">
          <a:xfrm>
            <a:off x="2125801" y="4191000"/>
            <a:ext cx="1219200"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9">
            <a:extLst>
              <a:ext uri="{FF2B5EF4-FFF2-40B4-BE49-F238E27FC236}">
                <a16:creationId xmlns:a16="http://schemas.microsoft.com/office/drawing/2014/main" id="{CDCB75B5-BCA6-4D10-9DAB-CEDBDEECBCA6}"/>
              </a:ext>
            </a:extLst>
          </p:cNvPr>
          <p:cNvSpPr>
            <a:spLocks noGrp="1" noChangeArrowheads="1"/>
          </p:cNvSpPr>
          <p:nvPr>
            <p:ph type="title"/>
          </p:nvPr>
        </p:nvSpPr>
        <p:spPr/>
        <p:txBody>
          <a:bodyPr/>
          <a:lstStyle/>
          <a:p>
            <a:r>
              <a:rPr lang="en-US" altLang="en-US"/>
              <a:t>Breakout Time: 30 minutes</a:t>
            </a:r>
          </a:p>
        </p:txBody>
      </p:sp>
      <p:sp>
        <p:nvSpPr>
          <p:cNvPr id="11" name="Content Placeholder 10">
            <a:extLst>
              <a:ext uri="{FF2B5EF4-FFF2-40B4-BE49-F238E27FC236}">
                <a16:creationId xmlns:a16="http://schemas.microsoft.com/office/drawing/2014/main" id="{0C6370AC-BE99-4819-8E73-D377FE948328}"/>
              </a:ext>
            </a:extLst>
          </p:cNvPr>
          <p:cNvSpPr>
            <a:spLocks noGrp="1"/>
          </p:cNvSpPr>
          <p:nvPr>
            <p:ph idx="1"/>
          </p:nvPr>
        </p:nvSpPr>
        <p:spPr/>
        <p:txBody>
          <a:bodyPr/>
          <a:lstStyle/>
          <a:p>
            <a:pPr marL="0" indent="0">
              <a:spcBef>
                <a:spcPts val="1200"/>
              </a:spcBef>
              <a:spcAft>
                <a:spcPts val="600"/>
              </a:spcAft>
              <a:buFont typeface="Wingdings" panose="05000000000000000000" pitchFamily="2" charset="2"/>
              <a:buNone/>
              <a:defRPr/>
            </a:pPr>
            <a:r>
              <a:rPr lang="en-US" dirty="0">
                <a:cs typeface="Arial" panose="020B0604020202020204" pitchFamily="34" charset="0"/>
              </a:rPr>
              <a:t>Your turn to work with your team:</a:t>
            </a:r>
          </a:p>
          <a:p>
            <a:pPr>
              <a:spcBef>
                <a:spcPts val="1200"/>
              </a:spcBef>
              <a:spcAft>
                <a:spcPts val="600"/>
              </a:spcAft>
              <a:defRPr/>
            </a:pPr>
            <a:r>
              <a:rPr lang="en-US" dirty="0">
                <a:ea typeface="MS PGothic"/>
                <a:cs typeface="Arial"/>
              </a:rPr>
              <a:t>Examine the evidence in the curriculum for each of these content criteria for Dimension 2.</a:t>
            </a:r>
          </a:p>
          <a:p>
            <a:pPr>
              <a:spcBef>
                <a:spcPts val="1200"/>
              </a:spcBef>
              <a:spcAft>
                <a:spcPts val="600"/>
              </a:spcAft>
              <a:defRPr/>
            </a:pPr>
            <a:r>
              <a:rPr lang="en-US" dirty="0">
                <a:ea typeface="MS PGothic"/>
                <a:cs typeface="Arial"/>
              </a:rPr>
              <a:t>Check the content criteria that are evident and cite where you found evidence in your notes.</a:t>
            </a:r>
          </a:p>
          <a:p>
            <a:pPr>
              <a:spcBef>
                <a:spcPts val="1200"/>
              </a:spcBef>
              <a:spcAft>
                <a:spcPts val="600"/>
              </a:spcAft>
              <a:defRPr/>
            </a:pPr>
            <a:r>
              <a:rPr lang="en-US" altLang="en-US" dirty="0">
                <a:ea typeface="MS PGothic"/>
                <a:cs typeface="Arial"/>
              </a:rPr>
              <a:t>Discuss the evidence you found for all the content criteria with your team and agree upon a rating for the </a:t>
            </a:r>
            <a:r>
              <a:rPr lang="en-US" altLang="ja-JP" dirty="0">
                <a:ea typeface="MS PGothic"/>
                <a:cs typeface="Arial"/>
              </a:rPr>
              <a:t>dimension. </a:t>
            </a:r>
            <a:endParaRPr lang="en-US" altLang="ja-JP" dirty="0">
              <a:cs typeface="Arial" panose="020B0604020202020204" pitchFamily="34" charset="0"/>
            </a:endParaRPr>
          </a:p>
          <a:p>
            <a:pPr>
              <a:spcBef>
                <a:spcPts val="1200"/>
              </a:spcBef>
              <a:spcAft>
                <a:spcPts val="600"/>
              </a:spcAft>
              <a:defRPr/>
            </a:pPr>
            <a:r>
              <a:rPr lang="en-US" dirty="0">
                <a:ea typeface="MS PGothic"/>
              </a:rPr>
              <a:t>When we reconvene, we will ask you to share comparisons of your rating, criteria checks, substantiations, and commentary.</a:t>
            </a:r>
            <a:endParaRPr lang="en-US" altLang="en-US" dirty="0">
              <a:ea typeface="MS PGothic"/>
              <a:cs typeface="Arial" panose="020B0604020202020204" pitchFamily="34" charset="0"/>
            </a:endParaRPr>
          </a:p>
          <a:p>
            <a:pPr marL="0" indent="0">
              <a:spcBef>
                <a:spcPts val="1200"/>
              </a:spcBef>
              <a:spcAft>
                <a:spcPts val="600"/>
              </a:spcAft>
              <a:buFont typeface="Wingdings" panose="05000000000000000000" pitchFamily="2" charset="2"/>
              <a:buNone/>
              <a:defRPr/>
            </a:pPr>
            <a:endParaRPr lang="en-US" altLang="en-US" dirty="0">
              <a:cs typeface="Arial" panose="020B0604020202020204" pitchFamily="34" charset="0"/>
            </a:endParaRPr>
          </a:p>
        </p:txBody>
      </p:sp>
      <p:pic>
        <p:nvPicPr>
          <p:cNvPr id="34819" name="Graphic 5" descr="Customer review">
            <a:extLst>
              <a:ext uri="{FF2B5EF4-FFF2-40B4-BE49-F238E27FC236}">
                <a16:creationId xmlns:a16="http://schemas.microsoft.com/office/drawing/2014/main" id="{A0F5D149-D350-4F4B-9A65-719AC11938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7200" y="301625"/>
            <a:ext cx="914400"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9">
            <a:extLst>
              <a:ext uri="{FF2B5EF4-FFF2-40B4-BE49-F238E27FC236}">
                <a16:creationId xmlns:a16="http://schemas.microsoft.com/office/drawing/2014/main" id="{7D8654BB-AD90-4DDF-86E8-31C21C6A0C02}"/>
              </a:ext>
            </a:extLst>
          </p:cNvPr>
          <p:cNvSpPr>
            <a:spLocks noGrp="1" noChangeArrowheads="1"/>
          </p:cNvSpPr>
          <p:nvPr>
            <p:ph type="title"/>
          </p:nvPr>
        </p:nvSpPr>
        <p:spPr/>
        <p:txBody>
          <a:bodyPr/>
          <a:lstStyle/>
          <a:p>
            <a:r>
              <a:rPr lang="en-US" altLang="en-US" dirty="0"/>
              <a:t>Breakout Materials</a:t>
            </a:r>
          </a:p>
        </p:txBody>
      </p:sp>
      <p:sp>
        <p:nvSpPr>
          <p:cNvPr id="36866" name="Content Placeholder 10">
            <a:extLst>
              <a:ext uri="{FF2B5EF4-FFF2-40B4-BE49-F238E27FC236}">
                <a16:creationId xmlns:a16="http://schemas.microsoft.com/office/drawing/2014/main" id="{4C57B952-BC3E-4896-9709-328C15244D77}"/>
              </a:ext>
            </a:extLst>
          </p:cNvPr>
          <p:cNvSpPr>
            <a:spLocks noGrp="1" noChangeArrowheads="1"/>
          </p:cNvSpPr>
          <p:nvPr>
            <p:ph idx="1"/>
          </p:nvPr>
        </p:nvSpPr>
        <p:spPr/>
        <p:txBody>
          <a:bodyPr/>
          <a:lstStyle/>
          <a:p>
            <a:pPr>
              <a:spcBef>
                <a:spcPts val="1200"/>
              </a:spcBef>
              <a:spcAft>
                <a:spcPts val="600"/>
              </a:spcAft>
            </a:pPr>
            <a:r>
              <a:rPr lang="en-US" altLang="en-US" dirty="0">
                <a:ea typeface="MS PGothic"/>
              </a:rPr>
              <a:t>Your copy of the Participant Workbook (p. 5)</a:t>
            </a:r>
          </a:p>
          <a:p>
            <a:pPr>
              <a:spcBef>
                <a:spcPts val="1200"/>
              </a:spcBef>
              <a:spcAft>
                <a:spcPts val="600"/>
              </a:spcAft>
            </a:pPr>
            <a:r>
              <a:rPr lang="en-US" altLang="en-US" dirty="0">
                <a:ea typeface="MS PGothic"/>
              </a:rPr>
              <a:t>Curriculum: Illustrative Mathematics: </a:t>
            </a:r>
            <a:endParaRPr lang="en-US" altLang="en-US" dirty="0"/>
          </a:p>
          <a:p>
            <a:pPr lvl="1">
              <a:spcBef>
                <a:spcPts val="1200"/>
              </a:spcBef>
              <a:spcAft>
                <a:spcPts val="600"/>
              </a:spcAft>
            </a:pPr>
            <a:r>
              <a:rPr lang="en-US" altLang="en-US" sz="2200" dirty="0">
                <a:ea typeface="MS PGothic"/>
                <a:cs typeface="MS PGothic" panose="020B0600070205080204" pitchFamily="34" charset="-128"/>
              </a:rPr>
              <a:t>Grades 6, 7, and 8 Course Guides</a:t>
            </a:r>
          </a:p>
          <a:p>
            <a:pPr lvl="1">
              <a:spcBef>
                <a:spcPts val="1200"/>
              </a:spcBef>
              <a:spcAft>
                <a:spcPts val="600"/>
              </a:spcAft>
            </a:pPr>
            <a:r>
              <a:rPr lang="en-US" altLang="en-US" sz="2200" dirty="0">
                <a:ea typeface="MS PGothic"/>
                <a:cs typeface="MS PGothic" panose="020B0600070205080204" pitchFamily="34" charset="-128"/>
              </a:rPr>
              <a:t>Grade 6, Unit 3 Course Guide</a:t>
            </a:r>
            <a:endParaRPr lang="en-US" altLang="en-US" sz="2200" u="sng" dirty="0">
              <a:ea typeface="MS PGothic"/>
              <a:cs typeface="MS PGothic" panose="020B0600070205080204" pitchFamily="34" charset="-128"/>
            </a:endParaRPr>
          </a:p>
          <a:p>
            <a:pPr>
              <a:spcBef>
                <a:spcPts val="1200"/>
              </a:spcBef>
              <a:spcAft>
                <a:spcPts val="600"/>
              </a:spcAft>
            </a:pPr>
            <a:r>
              <a:rPr lang="en-US" altLang="en-US" dirty="0">
                <a:ea typeface="MS PGothic"/>
              </a:rPr>
              <a:t>Resource: Critical Concepts and Fluencies of the Level </a:t>
            </a:r>
          </a:p>
          <a:p>
            <a:pPr>
              <a:spcBef>
                <a:spcPts val="1200"/>
              </a:spcBef>
              <a:spcAft>
                <a:spcPts val="600"/>
              </a:spcAft>
            </a:pPr>
            <a:r>
              <a:rPr lang="en-US" altLang="en-US" dirty="0">
                <a:ea typeface="MS PGothic"/>
              </a:rPr>
              <a:t>Resource: Critical Mathematical Concepts That Progress Across the Levels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02D5C3-6F3B-314A-BDAB-B9D92FDE0F33}"/>
              </a:ext>
            </a:extLst>
          </p:cNvPr>
          <p:cNvSpPr>
            <a:spLocks noGrp="1"/>
          </p:cNvSpPr>
          <p:nvPr>
            <p:ph type="title" idx="4294967295"/>
          </p:nvPr>
        </p:nvSpPr>
        <p:spPr bwMode="auto">
          <a:xfrm>
            <a:off x="609600" y="1600200"/>
            <a:ext cx="7924800" cy="4648200"/>
          </a:xfrm>
          <a:prstGeom prst="rect">
            <a:avLst/>
          </a:prstGeom>
          <a:noFill/>
          <a:ln>
            <a:noFill/>
            <a:prstDash/>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rot="0" spcFirstLastPara="0" vertOverflow="overflow" horzOverflow="overflow" vert="horz" wrap="square" lIns="90614" tIns="44513" rIns="90614" bIns="44513" numCol="1" spcCol="0" rtlCol="0" fromWordArt="0" anchor="t" anchorCtr="0" forceAA="0" compatLnSpc="1">
            <a:prstTxWarp prst="textNoShape">
              <a:avLst/>
            </a:prstTxWarp>
            <a:noAutofit/>
          </a:bodyPr>
          <a:lstStyle/>
          <a:p>
            <a:pPr marL="0" marR="0" lvl="0" indent="0" algn="l" defTabSz="915988" rtl="0" eaLnBrk="0" fontAlgn="base" latinLnBrk="0" hangingPunct="0">
              <a:lnSpc>
                <a:spcPct val="100000"/>
              </a:lnSpc>
              <a:spcBef>
                <a:spcPct val="75000"/>
              </a:spcBef>
              <a:spcAft>
                <a:spcPct val="0"/>
              </a:spcAft>
              <a:buClr>
                <a:schemeClr val="tx2"/>
              </a:buClr>
              <a:buSzTx/>
              <a:buFont typeface="Wingdings" panose="05000000000000000000" pitchFamily="2" charset="2"/>
              <a:buNone/>
              <a:tabLst/>
              <a:defRPr/>
            </a:pPr>
            <a:endParaRPr kumimoji="0" lang="en-US" sz="2200" b="0" i="0" u="none" strike="noStrike" kern="0" cap="none" spc="0" normalizeH="0" baseline="0" noProof="0" dirty="0">
              <a:ln>
                <a:noFill/>
              </a:ln>
              <a:solidFill>
                <a:schemeClr val="tx1"/>
              </a:solidFill>
              <a:effectLst/>
              <a:uLnTx/>
              <a:uFillTx/>
              <a:latin typeface="+mn-lt"/>
              <a:ea typeface="MS PGothic" panose="020B0600070205080204" pitchFamily="34" charset="-128"/>
              <a:cs typeface="MS PGothic" panose="020B0600070205080204" pitchFamily="34" charset="-128"/>
            </a:endParaRPr>
          </a:p>
          <a:p>
            <a:pPr marL="0" marR="0" lvl="0" indent="0" algn="l" defTabSz="915988" rtl="0" eaLnBrk="0" fontAlgn="base" latinLnBrk="0" hangingPunct="0">
              <a:lnSpc>
                <a:spcPct val="100000"/>
              </a:lnSpc>
              <a:spcBef>
                <a:spcPct val="75000"/>
              </a:spcBef>
              <a:spcAft>
                <a:spcPct val="0"/>
              </a:spcAft>
              <a:buClr>
                <a:schemeClr val="tx2"/>
              </a:buClr>
              <a:buSzTx/>
              <a:buFont typeface="Wingdings" panose="05000000000000000000" pitchFamily="2" charset="2"/>
              <a:buNone/>
              <a:tabLst/>
              <a:defRPr/>
            </a:pPr>
            <a:endParaRPr kumimoji="0" lang="en-US" sz="2200" b="0" i="0" u="none" strike="noStrike" kern="0" cap="none" spc="0" normalizeH="0" baseline="0" noProof="0" dirty="0">
              <a:ln>
                <a:noFill/>
              </a:ln>
              <a:solidFill>
                <a:schemeClr val="tx1"/>
              </a:solidFill>
              <a:effectLst/>
              <a:uLnTx/>
              <a:uFillTx/>
              <a:latin typeface="+mn-lt"/>
              <a:ea typeface="MS PGothic" panose="020B0600070205080204" pitchFamily="34" charset="-128"/>
              <a:cs typeface="MS PGothic" panose="020B0600070205080204" pitchFamily="34" charset="-128"/>
            </a:endParaRPr>
          </a:p>
          <a:p>
            <a:pPr marL="0" marR="0" lvl="0" indent="0" algn="ctr" defTabSz="915988" rtl="0" eaLnBrk="0" fontAlgn="base" latinLnBrk="0" hangingPunct="0">
              <a:lnSpc>
                <a:spcPct val="100000"/>
              </a:lnSpc>
              <a:spcBef>
                <a:spcPct val="75000"/>
              </a:spcBef>
              <a:spcAft>
                <a:spcPct val="0"/>
              </a:spcAft>
              <a:buClr>
                <a:schemeClr val="tx2"/>
              </a:buClr>
              <a:buSzTx/>
              <a:buFont typeface="Wingdings" panose="05000000000000000000" pitchFamily="2" charset="2"/>
              <a:buNone/>
              <a:tabLst/>
              <a:defRPr/>
            </a:pPr>
            <a:r>
              <a:rPr kumimoji="0" lang="en-US" sz="4000" b="0" i="0" u="none" strike="noStrike" kern="0" cap="none" spc="0" normalizeH="0" baseline="0" noProof="0" dirty="0">
                <a:ln>
                  <a:noFill/>
                </a:ln>
                <a:solidFill>
                  <a:schemeClr val="tx1"/>
                </a:solidFill>
                <a:effectLst/>
                <a:uLnTx/>
                <a:uFillTx/>
                <a:latin typeface="+mn-lt"/>
                <a:ea typeface="MS PGothic" panose="020B0600070205080204" pitchFamily="34" charset="-128"/>
                <a:cs typeface="MS PGothic" panose="020B0600070205080204" pitchFamily="34" charset="-128"/>
              </a:rPr>
              <a:t>Welcome!</a:t>
            </a:r>
          </a:p>
        </p:txBody>
      </p:sp>
    </p:spTree>
    <p:extLst>
      <p:ext uri="{BB962C8B-B14F-4D97-AF65-F5344CB8AC3E}">
        <p14:creationId xmlns:p14="http://schemas.microsoft.com/office/powerpoint/2010/main" val="11452149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 Placeholder 4">
            <a:extLst>
              <a:ext uri="{FF2B5EF4-FFF2-40B4-BE49-F238E27FC236}">
                <a16:creationId xmlns:a16="http://schemas.microsoft.com/office/drawing/2014/main" id="{5E66117E-D273-4252-9FA7-8E5BE09117C7}"/>
              </a:ext>
            </a:extLst>
          </p:cNvPr>
          <p:cNvSpPr>
            <a:spLocks noGrp="1" noChangeArrowheads="1"/>
          </p:cNvSpPr>
          <p:nvPr>
            <p:ph type="title" idx="4294967295"/>
          </p:nvPr>
        </p:nvSpPr>
        <p:spPr bwMode="auto">
          <a:xfrm>
            <a:off x="722313" y="2133600"/>
            <a:ext cx="8116887" cy="1500188"/>
          </a:xfrm>
          <a:prstGeom prst="rect">
            <a:avLst/>
          </a:prstGeom>
          <a:noFill/>
          <a:ln>
            <a:noFill/>
            <a:prstDash/>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rot="0" spcFirstLastPara="0" vertOverflow="overflow" horzOverflow="overflow" vert="horz" wrap="square" lIns="90614" tIns="44513" rIns="90614" bIns="44513" numCol="1" spcCol="0" rtlCol="0" fromWordArt="0" anchor="b" anchorCtr="0" forceAA="0" compatLnSpc="1">
            <a:prstTxWarp prst="textNoShape">
              <a:avLst/>
            </a:prstTxWarp>
            <a:noAutofit/>
          </a:bodyPr>
          <a:lstStyle/>
          <a:p>
            <a:pPr marL="0" marR="0" lvl="0" indent="0" algn="ctr" defTabSz="915988" rtl="0" eaLnBrk="0" fontAlgn="base" latinLnBrk="0" hangingPunct="0">
              <a:lnSpc>
                <a:spcPct val="100000"/>
              </a:lnSpc>
              <a:spcBef>
                <a:spcPct val="75000"/>
              </a:spcBef>
              <a:spcAft>
                <a:spcPct val="0"/>
              </a:spcAft>
              <a:buClr>
                <a:schemeClr val="tx2"/>
              </a:buClr>
              <a:buSzTx/>
              <a:buFont typeface="Wingdings" panose="05000000000000000000" pitchFamily="2" charset="2"/>
              <a:buNone/>
              <a:tabLst/>
              <a:defRPr/>
            </a:pPr>
            <a:r>
              <a:rPr kumimoji="0" lang="en-US" altLang="en-US" sz="4000" b="1" i="0" u="none" strike="noStrike" kern="0" cap="none" spc="0" normalizeH="0" baseline="0" noProof="0" dirty="0">
                <a:ln>
                  <a:noFill/>
                </a:ln>
                <a:solidFill>
                  <a:schemeClr val="tx1"/>
                </a:solidFill>
                <a:effectLst/>
                <a:uLnTx/>
                <a:uFillTx/>
                <a:latin typeface="+mn-lt"/>
                <a:ea typeface="MS PGothic" panose="020B0600070205080204" pitchFamily="34" charset="-128"/>
                <a:cs typeface="MS PGothic" panose="020B0600070205080204" pitchFamily="34" charset="-128"/>
              </a:rPr>
              <a:t>Welcome Back!</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a:extLst>
              <a:ext uri="{FF2B5EF4-FFF2-40B4-BE49-F238E27FC236}">
                <a16:creationId xmlns:a16="http://schemas.microsoft.com/office/drawing/2014/main" id="{48FFC9CC-862C-4386-9ABE-AF1FC0D681CC}"/>
              </a:ext>
            </a:extLst>
          </p:cNvPr>
          <p:cNvSpPr>
            <a:spLocks noGrp="1" noChangeArrowheads="1"/>
          </p:cNvSpPr>
          <p:nvPr>
            <p:ph type="title"/>
          </p:nvPr>
        </p:nvSpPr>
        <p:spPr/>
        <p:txBody>
          <a:bodyPr/>
          <a:lstStyle/>
          <a:p>
            <a:r>
              <a:rPr lang="en-US" altLang="en-US"/>
              <a:t>Let’s Hear From You!</a:t>
            </a:r>
          </a:p>
        </p:txBody>
      </p:sp>
      <p:sp>
        <p:nvSpPr>
          <p:cNvPr id="3" name="Content Placeholder 2">
            <a:extLst>
              <a:ext uri="{FF2B5EF4-FFF2-40B4-BE49-F238E27FC236}">
                <a16:creationId xmlns:a16="http://schemas.microsoft.com/office/drawing/2014/main" id="{C44EAAB5-818B-4978-88BF-E10E4054091D}"/>
              </a:ext>
            </a:extLst>
          </p:cNvPr>
          <p:cNvSpPr>
            <a:spLocks noGrp="1"/>
          </p:cNvSpPr>
          <p:nvPr>
            <p:ph idx="1"/>
          </p:nvPr>
        </p:nvSpPr>
        <p:spPr>
          <a:xfrm>
            <a:off x="309563" y="1489075"/>
            <a:ext cx="8529637" cy="5029200"/>
          </a:xfrm>
        </p:spPr>
        <p:txBody>
          <a:bodyPr/>
          <a:lstStyle/>
          <a:p>
            <a:pPr marL="0" indent="0">
              <a:buFont typeface="Wingdings" panose="05000000000000000000" pitchFamily="2" charset="2"/>
              <a:buNone/>
              <a:defRPr/>
            </a:pPr>
            <a:endParaRPr lang="en-US" dirty="0"/>
          </a:p>
          <a:p>
            <a:pPr>
              <a:spcBef>
                <a:spcPts val="600"/>
              </a:spcBef>
              <a:spcAft>
                <a:spcPts val="600"/>
              </a:spcAft>
              <a:defRPr/>
            </a:pPr>
            <a:r>
              <a:rPr lang="en-US" dirty="0"/>
              <a:t>POLL: What is your rating for </a:t>
            </a:r>
            <a:r>
              <a:rPr lang="en-US" b="1" dirty="0"/>
              <a:t>Dimension 2 Content Alignment</a:t>
            </a:r>
            <a:r>
              <a:rPr lang="en-US" dirty="0"/>
              <a:t>?</a:t>
            </a:r>
          </a:p>
          <a:p>
            <a:pPr marL="817563" lvl="1" indent="-409575">
              <a:spcBef>
                <a:spcPts val="1128"/>
              </a:spcBef>
              <a:spcAft>
                <a:spcPts val="600"/>
              </a:spcAft>
              <a:buFont typeface="Wingdings" panose="05000000000000000000" pitchFamily="2" charset="2"/>
              <a:buNone/>
              <a:defRPr/>
            </a:pPr>
            <a:r>
              <a:rPr lang="en-US" sz="2200" dirty="0"/>
              <a:t>O	2 points: Most or all components of the content criteria are present.</a:t>
            </a:r>
          </a:p>
          <a:p>
            <a:pPr marL="817563" lvl="1" indent="-409575">
              <a:spcBef>
                <a:spcPts val="1128"/>
              </a:spcBef>
              <a:spcAft>
                <a:spcPts val="600"/>
              </a:spcAft>
              <a:buFont typeface="Wingdings" panose="05000000000000000000" pitchFamily="2" charset="2"/>
              <a:buNone/>
              <a:defRPr/>
            </a:pPr>
            <a:r>
              <a:rPr lang="en-US" sz="2200" dirty="0"/>
              <a:t>O	1 point: Some components of the content criteria are present.</a:t>
            </a:r>
          </a:p>
          <a:p>
            <a:pPr marL="817563" lvl="1" indent="-409575">
              <a:spcBef>
                <a:spcPts val="1128"/>
              </a:spcBef>
              <a:spcAft>
                <a:spcPts val="600"/>
              </a:spcAft>
              <a:buFont typeface="Wingdings" panose="05000000000000000000" pitchFamily="2" charset="2"/>
              <a:buNone/>
              <a:defRPr/>
            </a:pPr>
            <a:r>
              <a:rPr lang="en-US" sz="2200" dirty="0"/>
              <a:t>O 	0 points: Few or no components of the content criteria are present.</a:t>
            </a:r>
          </a:p>
          <a:p>
            <a:pPr marL="346075" lvl="1" indent="0">
              <a:buFont typeface="Wingdings" panose="05000000000000000000" pitchFamily="2" charset="2"/>
              <a:buNone/>
              <a:defRPr/>
            </a:pPr>
            <a:endParaRPr lang="en-US" sz="2200" dirty="0"/>
          </a:p>
          <a:p>
            <a:pPr marL="14288" lvl="1" indent="0">
              <a:buFont typeface="Wingdings" panose="05000000000000000000" pitchFamily="2" charset="2"/>
              <a:buNone/>
              <a:defRPr/>
            </a:pPr>
            <a:endParaRPr lang="en-US" sz="2200" dirty="0"/>
          </a:p>
        </p:txBody>
      </p:sp>
      <p:pic>
        <p:nvPicPr>
          <p:cNvPr id="40964" name="Picture 4">
            <a:extLst>
              <a:ext uri="{FF2B5EF4-FFF2-40B4-BE49-F238E27FC236}">
                <a16:creationId xmlns:a16="http://schemas.microsoft.com/office/drawing/2014/main" id="{F57A49D6-89FD-485F-AC32-702BB74BD155}"/>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9025" y="304800"/>
            <a:ext cx="942975"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C0F310E3-52C4-4D7F-8BE7-8B7373F1E0E3}"/>
              </a:ext>
              <a:ext uri="{C183D7F6-B498-43B3-948B-1728B52AA6E4}">
                <adec:decorative xmlns:adec="http://schemas.microsoft.com/office/drawing/2017/decorative" val="1"/>
              </a:ext>
            </a:extLst>
          </p:cNvPr>
          <p:cNvCxnSpPr>
            <a:cxnSpLocks/>
          </p:cNvCxnSpPr>
          <p:nvPr/>
        </p:nvCxnSpPr>
        <p:spPr bwMode="auto">
          <a:xfrm>
            <a:off x="2209800" y="3733800"/>
            <a:ext cx="762000"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7" name="Straight Connector 6">
            <a:extLst>
              <a:ext uri="{FF2B5EF4-FFF2-40B4-BE49-F238E27FC236}">
                <a16:creationId xmlns:a16="http://schemas.microsoft.com/office/drawing/2014/main" id="{B1F9FD20-33BD-4F6F-A114-793564B7E46C}"/>
              </a:ext>
              <a:ext uri="{C183D7F6-B498-43B3-948B-1728B52AA6E4}">
                <adec:decorative xmlns:adec="http://schemas.microsoft.com/office/drawing/2017/decorative" val="1"/>
              </a:ext>
            </a:extLst>
          </p:cNvPr>
          <p:cNvCxnSpPr>
            <a:cxnSpLocks/>
          </p:cNvCxnSpPr>
          <p:nvPr/>
        </p:nvCxnSpPr>
        <p:spPr bwMode="auto">
          <a:xfrm>
            <a:off x="2292350" y="2819400"/>
            <a:ext cx="1365250"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8" name="Straight Connector 7">
            <a:extLst>
              <a:ext uri="{FF2B5EF4-FFF2-40B4-BE49-F238E27FC236}">
                <a16:creationId xmlns:a16="http://schemas.microsoft.com/office/drawing/2014/main" id="{8AD1EF46-773F-4B90-9A04-A75E5ED77AAF}"/>
              </a:ext>
              <a:ext uri="{C183D7F6-B498-43B3-948B-1728B52AA6E4}">
                <adec:decorative xmlns:adec="http://schemas.microsoft.com/office/drawing/2017/decorative" val="1"/>
              </a:ext>
            </a:extLst>
          </p:cNvPr>
          <p:cNvCxnSpPr>
            <a:cxnSpLocks/>
          </p:cNvCxnSpPr>
          <p:nvPr/>
        </p:nvCxnSpPr>
        <p:spPr bwMode="auto">
          <a:xfrm>
            <a:off x="2292350" y="4648200"/>
            <a:ext cx="1219200"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9">
            <a:extLst>
              <a:ext uri="{FF2B5EF4-FFF2-40B4-BE49-F238E27FC236}">
                <a16:creationId xmlns:a16="http://schemas.microsoft.com/office/drawing/2014/main" id="{3CEFC83C-69EA-4BDB-987A-878BB0C34181}"/>
              </a:ext>
            </a:extLst>
          </p:cNvPr>
          <p:cNvSpPr>
            <a:spLocks noGrp="1" noChangeArrowheads="1"/>
          </p:cNvSpPr>
          <p:nvPr>
            <p:ph type="title"/>
          </p:nvPr>
        </p:nvSpPr>
        <p:spPr>
          <a:xfrm>
            <a:off x="1295400" y="304800"/>
            <a:ext cx="6324600" cy="914400"/>
          </a:xfrm>
        </p:spPr>
        <p:txBody>
          <a:bodyPr/>
          <a:lstStyle/>
          <a:p>
            <a:r>
              <a:rPr lang="en-US" altLang="en-US"/>
              <a:t>Let’s Hear From You!</a:t>
            </a:r>
          </a:p>
        </p:txBody>
      </p:sp>
      <p:sp>
        <p:nvSpPr>
          <p:cNvPr id="11" name="Content Placeholder 10">
            <a:extLst>
              <a:ext uri="{FF2B5EF4-FFF2-40B4-BE49-F238E27FC236}">
                <a16:creationId xmlns:a16="http://schemas.microsoft.com/office/drawing/2014/main" id="{4A7C1EC9-EEF9-45C3-9E1F-6689F40EF2E1}"/>
              </a:ext>
            </a:extLst>
          </p:cNvPr>
          <p:cNvSpPr>
            <a:spLocks noGrp="1"/>
          </p:cNvSpPr>
          <p:nvPr>
            <p:ph idx="1"/>
          </p:nvPr>
        </p:nvSpPr>
        <p:spPr>
          <a:xfrm>
            <a:off x="609600" y="1600200"/>
            <a:ext cx="8305800" cy="4648200"/>
          </a:xfrm>
        </p:spPr>
        <p:txBody>
          <a:bodyPr/>
          <a:lstStyle/>
          <a:p>
            <a:pPr>
              <a:spcBef>
                <a:spcPts val="1200"/>
              </a:spcBef>
              <a:spcAft>
                <a:spcPts val="600"/>
              </a:spcAft>
              <a:defRPr/>
            </a:pPr>
            <a:r>
              <a:rPr lang="en-US" altLang="en-US" dirty="0"/>
              <a:t>POLL: Did you check (as present) the same criteria as in the Example Workbook? </a:t>
            </a:r>
          </a:p>
          <a:p>
            <a:pPr marL="336550" lvl="1" indent="0">
              <a:spcBef>
                <a:spcPts val="1128"/>
              </a:spcBef>
              <a:spcAft>
                <a:spcPts val="600"/>
              </a:spcAft>
              <a:buFont typeface="Wingdings" panose="05000000000000000000" pitchFamily="2" charset="2"/>
              <a:buNone/>
              <a:defRPr/>
            </a:pPr>
            <a:r>
              <a:rPr lang="en-US" sz="2200" dirty="0"/>
              <a:t>O  Yes, I checked the same criteria as the example.</a:t>
            </a:r>
          </a:p>
          <a:p>
            <a:pPr marL="687388" lvl="1" indent="-344488">
              <a:spcBef>
                <a:spcPts val="1128"/>
              </a:spcBef>
              <a:spcAft>
                <a:spcPts val="600"/>
              </a:spcAft>
              <a:buFont typeface="Wingdings" panose="05000000000000000000" pitchFamily="2" charset="2"/>
              <a:buNone/>
              <a:defRPr/>
            </a:pPr>
            <a:r>
              <a:rPr lang="en-US" sz="2200" dirty="0"/>
              <a:t>O  No, I checked one or more criteria differently than the example.</a:t>
            </a:r>
          </a:p>
          <a:p>
            <a:pPr marL="0" indent="0" algn="ctr">
              <a:buFont typeface="Wingdings" panose="05000000000000000000" pitchFamily="2" charset="2"/>
              <a:buNone/>
              <a:defRPr/>
            </a:pPr>
            <a:endParaRPr lang="en-US" sz="2000" dirty="0">
              <a:solidFill>
                <a:srgbClr val="C00000"/>
              </a:solidFill>
            </a:endParaRPr>
          </a:p>
          <a:p>
            <a:pPr marL="0" indent="0" algn="ctr">
              <a:buFont typeface="Wingdings" panose="05000000000000000000" pitchFamily="2" charset="2"/>
              <a:buNone/>
              <a:defRPr/>
            </a:pPr>
            <a:endParaRPr lang="en-US" sz="2000" dirty="0">
              <a:solidFill>
                <a:srgbClr val="C00000"/>
              </a:solidFill>
            </a:endParaRPr>
          </a:p>
          <a:p>
            <a:pPr marL="0" indent="0">
              <a:buFont typeface="Wingdings" panose="05000000000000000000" pitchFamily="2" charset="2"/>
              <a:buNone/>
              <a:defRPr/>
            </a:pPr>
            <a:endParaRPr lang="en-US" dirty="0"/>
          </a:p>
          <a:p>
            <a:pPr>
              <a:spcBef>
                <a:spcPts val="1200"/>
              </a:spcBef>
              <a:spcAft>
                <a:spcPts val="600"/>
              </a:spcAft>
              <a:defRPr/>
            </a:pPr>
            <a:endParaRPr lang="en-US" altLang="en-US" sz="2400" dirty="0"/>
          </a:p>
          <a:p>
            <a:pPr marL="0" indent="0">
              <a:spcBef>
                <a:spcPts val="1200"/>
              </a:spcBef>
              <a:spcAft>
                <a:spcPts val="600"/>
              </a:spcAft>
              <a:buFont typeface="Wingdings" panose="05000000000000000000" pitchFamily="2" charset="2"/>
              <a:buNone/>
              <a:defRPr/>
            </a:pPr>
            <a:endParaRPr lang="en-US" altLang="en-US" dirty="0"/>
          </a:p>
          <a:p>
            <a:pPr marL="9525" indent="0">
              <a:spcBef>
                <a:spcPts val="1200"/>
              </a:spcBef>
              <a:spcAft>
                <a:spcPts val="600"/>
              </a:spcAft>
              <a:buFont typeface="Wingdings" panose="05000000000000000000" pitchFamily="2" charset="2"/>
              <a:buNone/>
              <a:defRPr/>
            </a:pPr>
            <a:endParaRPr lang="en-US" dirty="0"/>
          </a:p>
          <a:p>
            <a:pPr>
              <a:defRPr/>
            </a:pPr>
            <a:endParaRPr lang="en-US" dirty="0"/>
          </a:p>
        </p:txBody>
      </p:sp>
      <p:pic>
        <p:nvPicPr>
          <p:cNvPr id="43011" name="Picture 4">
            <a:extLst>
              <a:ext uri="{FF2B5EF4-FFF2-40B4-BE49-F238E27FC236}">
                <a16:creationId xmlns:a16="http://schemas.microsoft.com/office/drawing/2014/main" id="{9FEEFB02-B605-477A-9B92-9B8C314F8379}"/>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9025" y="304800"/>
            <a:ext cx="942975"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9">
            <a:extLst>
              <a:ext uri="{FF2B5EF4-FFF2-40B4-BE49-F238E27FC236}">
                <a16:creationId xmlns:a16="http://schemas.microsoft.com/office/drawing/2014/main" id="{E3F09D4D-2355-4002-9E16-2F66038BE132}"/>
              </a:ext>
            </a:extLst>
          </p:cNvPr>
          <p:cNvSpPr>
            <a:spLocks noGrp="1" noChangeArrowheads="1"/>
          </p:cNvSpPr>
          <p:nvPr>
            <p:ph type="title"/>
          </p:nvPr>
        </p:nvSpPr>
        <p:spPr>
          <a:xfrm>
            <a:off x="1295400" y="304800"/>
            <a:ext cx="6324600" cy="914400"/>
          </a:xfrm>
        </p:spPr>
        <p:txBody>
          <a:bodyPr/>
          <a:lstStyle/>
          <a:p>
            <a:r>
              <a:rPr lang="en-US" altLang="en-US"/>
              <a:t>Let’s Discuss!</a:t>
            </a:r>
          </a:p>
        </p:txBody>
      </p:sp>
      <p:sp>
        <p:nvSpPr>
          <p:cNvPr id="11" name="Content Placeholder 10">
            <a:extLst>
              <a:ext uri="{FF2B5EF4-FFF2-40B4-BE49-F238E27FC236}">
                <a16:creationId xmlns:a16="http://schemas.microsoft.com/office/drawing/2014/main" id="{EDD4E147-0849-4AEC-9591-86BD391AF461}"/>
              </a:ext>
            </a:extLst>
          </p:cNvPr>
          <p:cNvSpPr>
            <a:spLocks noGrp="1"/>
          </p:cNvSpPr>
          <p:nvPr>
            <p:ph idx="1"/>
          </p:nvPr>
        </p:nvSpPr>
        <p:spPr>
          <a:xfrm>
            <a:off x="685800" y="1600200"/>
            <a:ext cx="7848600" cy="4648200"/>
          </a:xfrm>
        </p:spPr>
        <p:txBody>
          <a:bodyPr/>
          <a:lstStyle/>
          <a:p>
            <a:pPr>
              <a:spcBef>
                <a:spcPts val="1200"/>
              </a:spcBef>
              <a:spcAft>
                <a:spcPts val="600"/>
              </a:spcAft>
              <a:defRPr/>
            </a:pPr>
            <a:r>
              <a:rPr lang="en-US" altLang="en-US" dirty="0">
                <a:ea typeface="MS PGothic"/>
              </a:rPr>
              <a:t>Let’s take 5 minutes to review the Example Workbook that contains the substantiations for the content criteria.</a:t>
            </a:r>
          </a:p>
          <a:p>
            <a:pPr>
              <a:spcBef>
                <a:spcPts val="1200"/>
              </a:spcBef>
              <a:spcAft>
                <a:spcPts val="600"/>
              </a:spcAft>
              <a:defRPr/>
            </a:pPr>
            <a:r>
              <a:rPr lang="en-US" altLang="en-US" dirty="0"/>
              <a:t>Then in the group chat, share your answer to this question:</a:t>
            </a:r>
          </a:p>
          <a:p>
            <a:pPr marL="809625" indent="-350520">
              <a:spcBef>
                <a:spcPts val="1200"/>
              </a:spcBef>
              <a:spcAft>
                <a:spcPts val="600"/>
              </a:spcAft>
              <a:buClr>
                <a:srgbClr val="C00000"/>
              </a:buClr>
              <a:buFont typeface="Wingdings" panose="05000000000000000000" pitchFamily="2" charset="2"/>
              <a:buChar char="Ø"/>
              <a:defRPr/>
            </a:pPr>
            <a:r>
              <a:rPr lang="en-US" altLang="en-US" i="1" dirty="0"/>
              <a:t>CHAT: How do your substantiations compare to the example? </a:t>
            </a:r>
            <a:endParaRPr lang="en-US" i="1" dirty="0"/>
          </a:p>
          <a:p>
            <a:pPr marL="9525" indent="0">
              <a:spcBef>
                <a:spcPts val="1200"/>
              </a:spcBef>
              <a:spcAft>
                <a:spcPts val="600"/>
              </a:spcAft>
              <a:buFont typeface="Wingdings" panose="05000000000000000000" pitchFamily="2" charset="2"/>
              <a:buNone/>
              <a:defRPr/>
            </a:pPr>
            <a:endParaRPr lang="en-US" dirty="0"/>
          </a:p>
          <a:p>
            <a:pPr marL="9525" indent="0">
              <a:spcBef>
                <a:spcPts val="1200"/>
              </a:spcBef>
              <a:spcAft>
                <a:spcPts val="600"/>
              </a:spcAft>
              <a:buFont typeface="Wingdings" panose="05000000000000000000" pitchFamily="2" charset="2"/>
              <a:buNone/>
              <a:defRPr/>
            </a:pPr>
            <a:r>
              <a:rPr lang="en-US" dirty="0"/>
              <a:t>Now let’s hear from some of you about the evidence you found and noted in your Summary Comments.</a:t>
            </a:r>
          </a:p>
          <a:p>
            <a:pPr>
              <a:defRPr/>
            </a:pPr>
            <a:endParaRPr lang="en-US" dirty="0"/>
          </a:p>
        </p:txBody>
      </p:sp>
      <p:pic>
        <p:nvPicPr>
          <p:cNvPr id="45059" name="Picture 2">
            <a:extLst>
              <a:ext uri="{FF2B5EF4-FFF2-40B4-BE49-F238E27FC236}">
                <a16:creationId xmlns:a16="http://schemas.microsoft.com/office/drawing/2014/main" id="{0C6D61DB-84D9-45D4-BADB-B9CC3C2EBCC6}"/>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7931" t="25130" r="26552" b="25130"/>
          <a:stretch>
            <a:fillRect/>
          </a:stretch>
        </p:blipFill>
        <p:spPr bwMode="auto">
          <a:xfrm>
            <a:off x="7848600" y="304800"/>
            <a:ext cx="871538" cy="709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5060" name="Picture 2">
            <a:extLst>
              <a:ext uri="{FF2B5EF4-FFF2-40B4-BE49-F238E27FC236}">
                <a16:creationId xmlns:a16="http://schemas.microsoft.com/office/drawing/2014/main" id="{FDA00B7B-FFB0-4934-9528-296CFCECA0FE}"/>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6575" y="419100"/>
            <a:ext cx="781050" cy="579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ext Placeholder 4">
            <a:extLst>
              <a:ext uri="{FF2B5EF4-FFF2-40B4-BE49-F238E27FC236}">
                <a16:creationId xmlns:a16="http://schemas.microsoft.com/office/drawing/2014/main" id="{99BD77F2-2859-4A9A-9277-BAC2A2FD8904}"/>
              </a:ext>
            </a:extLst>
          </p:cNvPr>
          <p:cNvSpPr>
            <a:spLocks noGrp="1" noChangeArrowheads="1"/>
          </p:cNvSpPr>
          <p:nvPr>
            <p:ph type="title" idx="4294967295"/>
          </p:nvPr>
        </p:nvSpPr>
        <p:spPr bwMode="auto">
          <a:xfrm>
            <a:off x="0" y="2133600"/>
            <a:ext cx="9144000" cy="1500188"/>
          </a:xfrm>
          <a:prstGeom prst="rect">
            <a:avLst/>
          </a:prstGeom>
          <a:noFill/>
          <a:ln>
            <a:noFill/>
            <a:prstDash/>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rot="0" spcFirstLastPara="0" vertOverflow="overflow" horzOverflow="overflow" vert="horz" wrap="square" lIns="90614" tIns="44513" rIns="90614" bIns="44513" numCol="1" spcCol="0" rtlCol="0" fromWordArt="0" anchor="b" anchorCtr="0" forceAA="0" compatLnSpc="1">
            <a:prstTxWarp prst="textNoShape">
              <a:avLst/>
            </a:prstTxWarp>
            <a:noAutofit/>
          </a:bodyPr>
          <a:lstStyle/>
          <a:p>
            <a:pPr marL="0" marR="0" lvl="0" indent="0" algn="ctr" defTabSz="915988" rtl="0" eaLnBrk="0" fontAlgn="base" latinLnBrk="0" hangingPunct="0">
              <a:lnSpc>
                <a:spcPct val="100000"/>
              </a:lnSpc>
              <a:spcBef>
                <a:spcPct val="75000"/>
              </a:spcBef>
              <a:spcAft>
                <a:spcPct val="0"/>
              </a:spcAft>
              <a:buClr>
                <a:schemeClr val="tx2"/>
              </a:buClr>
              <a:buSzTx/>
              <a:buFont typeface="Wingdings" panose="05000000000000000000" pitchFamily="2" charset="2"/>
              <a:buNone/>
              <a:tabLst/>
              <a:defRPr/>
            </a:pPr>
            <a:r>
              <a:rPr kumimoji="0" lang="en-US" altLang="en-US" sz="4000" b="1" i="0" u="none" strike="noStrike" kern="0" cap="none" spc="0" normalizeH="0" baseline="0" noProof="0" dirty="0">
                <a:ln>
                  <a:noFill/>
                </a:ln>
                <a:solidFill>
                  <a:schemeClr val="tx1"/>
                </a:solidFill>
                <a:effectLst/>
                <a:uLnTx/>
                <a:uFillTx/>
                <a:latin typeface="+mn-lt"/>
                <a:ea typeface="MS PGothic" panose="020B0600070205080204" pitchFamily="34" charset="-128"/>
                <a:cs typeface="MS PGothic" panose="020B0600070205080204" pitchFamily="34" charset="-128"/>
              </a:rPr>
              <a:t>EL Support Criteria</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9">
            <a:extLst>
              <a:ext uri="{FF2B5EF4-FFF2-40B4-BE49-F238E27FC236}">
                <a16:creationId xmlns:a16="http://schemas.microsoft.com/office/drawing/2014/main" id="{29BD1B53-29B9-4A85-B462-7E0C591BF6B8}"/>
              </a:ext>
            </a:extLst>
          </p:cNvPr>
          <p:cNvSpPr>
            <a:spLocks noGrp="1" noChangeArrowheads="1"/>
          </p:cNvSpPr>
          <p:nvPr>
            <p:ph type="title"/>
          </p:nvPr>
        </p:nvSpPr>
        <p:spPr>
          <a:xfrm>
            <a:off x="1295400" y="304800"/>
            <a:ext cx="7239000" cy="914400"/>
          </a:xfrm>
        </p:spPr>
        <p:txBody>
          <a:bodyPr/>
          <a:lstStyle/>
          <a:p>
            <a:r>
              <a:rPr lang="en-US" altLang="en-US" dirty="0"/>
              <a:t>Dimension 2: EL Support Criterion</a:t>
            </a:r>
          </a:p>
        </p:txBody>
      </p:sp>
      <p:sp>
        <p:nvSpPr>
          <p:cNvPr id="38914" name="Content Placeholder 10">
            <a:extLst>
              <a:ext uri="{FF2B5EF4-FFF2-40B4-BE49-F238E27FC236}">
                <a16:creationId xmlns:a16="http://schemas.microsoft.com/office/drawing/2014/main" id="{D3BA7A29-70CE-4CEE-AEC9-5A69CCCC7CA6}"/>
              </a:ext>
            </a:extLst>
          </p:cNvPr>
          <p:cNvSpPr>
            <a:spLocks noGrp="1" noChangeArrowheads="1"/>
          </p:cNvSpPr>
          <p:nvPr>
            <p:ph idx="1"/>
          </p:nvPr>
        </p:nvSpPr>
        <p:spPr>
          <a:xfrm>
            <a:off x="609600" y="1752600"/>
            <a:ext cx="7924800" cy="4648200"/>
          </a:xfrm>
        </p:spPr>
        <p:txBody>
          <a:bodyPr/>
          <a:lstStyle/>
          <a:p>
            <a:pPr marL="457200" lvl="0" indent="-457200">
              <a:buClr>
                <a:srgbClr val="1F497D"/>
              </a:buClr>
              <a:buFont typeface="Wingdings" panose="05000000000000000000" pitchFamily="2" charset="2"/>
              <a:buAutoNum type="arabicParenBoth"/>
            </a:pPr>
            <a:r>
              <a:rPr lang="en-US" altLang="en-US" sz="2400" dirty="0"/>
              <a:t>Curriculum relates new mathematical vocabulary to the knowledge students already have.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a:extLst>
              <a:ext uri="{FF2B5EF4-FFF2-40B4-BE49-F238E27FC236}">
                <a16:creationId xmlns:a16="http://schemas.microsoft.com/office/drawing/2014/main" id="{4A98F19C-C720-46EE-830A-84D9A989A30A}"/>
              </a:ext>
            </a:extLst>
          </p:cNvPr>
          <p:cNvSpPr>
            <a:spLocks noGrp="1" noChangeArrowheads="1"/>
          </p:cNvSpPr>
          <p:nvPr>
            <p:ph type="title"/>
          </p:nvPr>
        </p:nvSpPr>
        <p:spPr/>
        <p:txBody>
          <a:bodyPr/>
          <a:lstStyle/>
          <a:p>
            <a:r>
              <a:rPr lang="en-US" altLang="en-US"/>
              <a:t>Rating for EL Supports </a:t>
            </a:r>
          </a:p>
        </p:txBody>
      </p:sp>
      <p:sp>
        <p:nvSpPr>
          <p:cNvPr id="7" name="Rectangle 6">
            <a:extLst>
              <a:ext uri="{FF2B5EF4-FFF2-40B4-BE49-F238E27FC236}">
                <a16:creationId xmlns:a16="http://schemas.microsoft.com/office/drawing/2014/main" id="{224C6945-4D19-463C-8344-C663E022C84E}"/>
              </a:ext>
            </a:extLst>
          </p:cNvPr>
          <p:cNvSpPr/>
          <p:nvPr/>
        </p:nvSpPr>
        <p:spPr>
          <a:xfrm>
            <a:off x="609600" y="1524000"/>
            <a:ext cx="7620000" cy="3662541"/>
          </a:xfrm>
          <a:prstGeom prst="rect">
            <a:avLst/>
          </a:prstGeom>
        </p:spPr>
        <p:txBody>
          <a:bodyPr>
            <a:spAutoFit/>
          </a:bodyPr>
          <a:lstStyle/>
          <a:p>
            <a:pPr>
              <a:spcBef>
                <a:spcPts val="1200"/>
              </a:spcBef>
              <a:spcAft>
                <a:spcPts val="1200"/>
              </a:spcAft>
              <a:buFont typeface="Wingdings" pitchFamily="2" charset="2"/>
              <a:buNone/>
              <a:defRPr/>
            </a:pPr>
            <a:endParaRPr lang="en-US" altLang="en-US" sz="800" dirty="0">
              <a:latin typeface="+mj-lt"/>
            </a:endParaRPr>
          </a:p>
          <a:p>
            <a:pPr>
              <a:spcBef>
                <a:spcPts val="1200"/>
              </a:spcBef>
              <a:spcAft>
                <a:spcPts val="1200"/>
              </a:spcAft>
              <a:buFont typeface="Wingdings" pitchFamily="2" charset="2"/>
              <a:buNone/>
              <a:defRPr/>
            </a:pPr>
            <a:r>
              <a:rPr lang="en-US" altLang="en-US" dirty="0">
                <a:latin typeface="+mj-lt"/>
              </a:rPr>
              <a:t>2 Points: </a:t>
            </a:r>
            <a:r>
              <a:rPr lang="en-US" altLang="en-US" b="0" dirty="0">
                <a:latin typeface="+mj-lt"/>
              </a:rPr>
              <a:t>Most or all components of the EL supports are present. </a:t>
            </a:r>
          </a:p>
          <a:p>
            <a:pPr>
              <a:spcBef>
                <a:spcPts val="1200"/>
              </a:spcBef>
              <a:spcAft>
                <a:spcPts val="1200"/>
              </a:spcAft>
              <a:buFont typeface="Wingdings" pitchFamily="2" charset="2"/>
              <a:buNone/>
              <a:defRPr/>
            </a:pPr>
            <a:r>
              <a:rPr lang="en-US" altLang="en-US" dirty="0">
                <a:latin typeface="+mj-lt"/>
              </a:rPr>
              <a:t>1 Point: </a:t>
            </a:r>
            <a:r>
              <a:rPr lang="en-US" altLang="en-US" b="0" dirty="0">
                <a:latin typeface="+mj-lt"/>
              </a:rPr>
              <a:t>Some components of the EL supports are present.</a:t>
            </a:r>
          </a:p>
          <a:p>
            <a:pPr>
              <a:spcBef>
                <a:spcPts val="1200"/>
              </a:spcBef>
              <a:spcAft>
                <a:spcPts val="1200"/>
              </a:spcAft>
              <a:buFont typeface="Wingdings" pitchFamily="2" charset="2"/>
              <a:buNone/>
              <a:defRPr/>
            </a:pPr>
            <a:r>
              <a:rPr lang="en-US" altLang="en-US" dirty="0">
                <a:latin typeface="+mj-lt"/>
              </a:rPr>
              <a:t>0 Points: </a:t>
            </a:r>
            <a:r>
              <a:rPr lang="en-US" altLang="en-US" b="0" dirty="0">
                <a:latin typeface="+mj-lt"/>
              </a:rPr>
              <a:t>Few or no components of the EL supports are present.</a:t>
            </a:r>
          </a:p>
          <a:p>
            <a:pPr marL="114300" algn="ctr">
              <a:spcBef>
                <a:spcPts val="0"/>
              </a:spcBef>
              <a:spcAft>
                <a:spcPts val="0"/>
              </a:spcAft>
              <a:tabLst>
                <a:tab pos="1031240" algn="l"/>
              </a:tabLst>
              <a:defRPr/>
            </a:pPr>
            <a:endParaRPr lang="en-US" b="0" dirty="0">
              <a:solidFill>
                <a:srgbClr val="000000"/>
              </a:solidFill>
              <a:latin typeface="Arial" panose="020B0604020202020204" pitchFamily="34" charset="0"/>
              <a:ea typeface="Arial" panose="020B0604020202020204" pitchFamily="34" charset="0"/>
            </a:endParaRPr>
          </a:p>
          <a:p>
            <a:pPr marL="114300" algn="ctr">
              <a:spcBef>
                <a:spcPts val="0"/>
              </a:spcBef>
              <a:spcAft>
                <a:spcPts val="0"/>
              </a:spcAft>
              <a:tabLst>
                <a:tab pos="1031240" algn="l"/>
              </a:tabLst>
              <a:defRPr/>
            </a:pPr>
            <a:endParaRPr lang="en-US" b="0" dirty="0">
              <a:latin typeface="Arial" panose="020B0604020202020204" pitchFamily="34" charset="0"/>
              <a:ea typeface="Arial" panose="020B0604020202020204" pitchFamily="34" charset="0"/>
            </a:endParaRPr>
          </a:p>
        </p:txBody>
      </p:sp>
      <p:cxnSp>
        <p:nvCxnSpPr>
          <p:cNvPr id="4" name="Straight Connector 3">
            <a:extLst>
              <a:ext uri="{FF2B5EF4-FFF2-40B4-BE49-F238E27FC236}">
                <a16:creationId xmlns:a16="http://schemas.microsoft.com/office/drawing/2014/main" id="{B52A9621-BDBC-9B49-B108-715D89BB461C}"/>
              </a:ext>
              <a:ext uri="{C183D7F6-B498-43B3-948B-1728B52AA6E4}">
                <adec:decorative xmlns:adec="http://schemas.microsoft.com/office/drawing/2017/decorative" val="1"/>
              </a:ext>
            </a:extLst>
          </p:cNvPr>
          <p:cNvCxnSpPr>
            <a:cxnSpLocks/>
          </p:cNvCxnSpPr>
          <p:nvPr/>
        </p:nvCxnSpPr>
        <p:spPr bwMode="auto">
          <a:xfrm>
            <a:off x="1828800" y="3352800"/>
            <a:ext cx="674688"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5" name="Straight Connector 4">
            <a:extLst>
              <a:ext uri="{FF2B5EF4-FFF2-40B4-BE49-F238E27FC236}">
                <a16:creationId xmlns:a16="http://schemas.microsoft.com/office/drawing/2014/main" id="{ABEF921B-3845-B244-ADBA-431F23276207}"/>
              </a:ext>
              <a:ext uri="{C183D7F6-B498-43B3-948B-1728B52AA6E4}">
                <adec:decorative xmlns:adec="http://schemas.microsoft.com/office/drawing/2017/decorative" val="1"/>
              </a:ext>
            </a:extLst>
          </p:cNvPr>
          <p:cNvCxnSpPr>
            <a:cxnSpLocks/>
          </p:cNvCxnSpPr>
          <p:nvPr/>
        </p:nvCxnSpPr>
        <p:spPr bwMode="auto">
          <a:xfrm>
            <a:off x="1905000" y="2362200"/>
            <a:ext cx="1446213"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6" name="Straight Connector 5">
            <a:extLst>
              <a:ext uri="{FF2B5EF4-FFF2-40B4-BE49-F238E27FC236}">
                <a16:creationId xmlns:a16="http://schemas.microsoft.com/office/drawing/2014/main" id="{38A60901-5D3C-C149-90BA-BA82767A5D5A}"/>
              </a:ext>
              <a:ext uri="{C183D7F6-B498-43B3-948B-1728B52AA6E4}">
                <adec:decorative xmlns:adec="http://schemas.microsoft.com/office/drawing/2017/decorative" val="1"/>
              </a:ext>
            </a:extLst>
          </p:cNvPr>
          <p:cNvCxnSpPr>
            <a:cxnSpLocks/>
          </p:cNvCxnSpPr>
          <p:nvPr/>
        </p:nvCxnSpPr>
        <p:spPr bwMode="auto">
          <a:xfrm>
            <a:off x="1905000" y="3962400"/>
            <a:ext cx="1219200"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9">
            <a:extLst>
              <a:ext uri="{FF2B5EF4-FFF2-40B4-BE49-F238E27FC236}">
                <a16:creationId xmlns:a16="http://schemas.microsoft.com/office/drawing/2014/main" id="{8BD053F1-1D6A-4BB7-B9FE-475AE402D1B2}"/>
              </a:ext>
            </a:extLst>
          </p:cNvPr>
          <p:cNvSpPr>
            <a:spLocks noGrp="1" noChangeArrowheads="1"/>
          </p:cNvSpPr>
          <p:nvPr>
            <p:ph type="title"/>
          </p:nvPr>
        </p:nvSpPr>
        <p:spPr/>
        <p:txBody>
          <a:bodyPr/>
          <a:lstStyle/>
          <a:p>
            <a:r>
              <a:rPr lang="en-US" altLang="en-US"/>
              <a:t>Breakout Time: 20 minutes</a:t>
            </a:r>
          </a:p>
        </p:txBody>
      </p:sp>
      <p:sp>
        <p:nvSpPr>
          <p:cNvPr id="53250" name="Content Placeholder 10">
            <a:extLst>
              <a:ext uri="{FF2B5EF4-FFF2-40B4-BE49-F238E27FC236}">
                <a16:creationId xmlns:a16="http://schemas.microsoft.com/office/drawing/2014/main" id="{74C80450-B613-4581-AEAB-9B2984DFFFDF}"/>
              </a:ext>
            </a:extLst>
          </p:cNvPr>
          <p:cNvSpPr>
            <a:spLocks noGrp="1" noChangeArrowheads="1"/>
          </p:cNvSpPr>
          <p:nvPr>
            <p:ph idx="1"/>
          </p:nvPr>
        </p:nvSpPr>
        <p:spPr>
          <a:xfrm>
            <a:off x="609600" y="1447800"/>
            <a:ext cx="8229600" cy="4953000"/>
          </a:xfrm>
        </p:spPr>
        <p:txBody>
          <a:bodyPr/>
          <a:lstStyle/>
          <a:p>
            <a:pPr>
              <a:spcBef>
                <a:spcPts val="1200"/>
              </a:spcBef>
              <a:spcAft>
                <a:spcPts val="600"/>
              </a:spcAft>
            </a:pPr>
            <a:r>
              <a:rPr lang="en-US" altLang="en-US" dirty="0">
                <a:ea typeface="MS PGothic"/>
              </a:rPr>
              <a:t>Scan the curriculum for evidence of the EL supports.</a:t>
            </a:r>
          </a:p>
          <a:p>
            <a:pPr>
              <a:spcBef>
                <a:spcPts val="1200"/>
              </a:spcBef>
              <a:spcAft>
                <a:spcPts val="600"/>
              </a:spcAft>
            </a:pPr>
            <a:r>
              <a:rPr lang="en-US" altLang="en-US" dirty="0">
                <a:ea typeface="MS PGothic"/>
              </a:rPr>
              <a:t>Discuss with your team and agree on whether there is evidence in the curriculum for that EL support criterion.</a:t>
            </a:r>
          </a:p>
          <a:p>
            <a:pPr>
              <a:spcBef>
                <a:spcPts val="1200"/>
              </a:spcBef>
              <a:spcAft>
                <a:spcPts val="600"/>
              </a:spcAft>
            </a:pPr>
            <a:r>
              <a:rPr lang="en-US" altLang="en-US" dirty="0">
                <a:ea typeface="MS PGothic"/>
              </a:rPr>
              <a:t>Check if you find evidence and determine the “weight” of the missing supports or parts of supports. </a:t>
            </a:r>
            <a:endParaRPr lang="en-US" altLang="en-US" dirty="0"/>
          </a:p>
          <a:p>
            <a:pPr>
              <a:spcBef>
                <a:spcPts val="1200"/>
              </a:spcBef>
              <a:spcAft>
                <a:spcPts val="600"/>
              </a:spcAft>
            </a:pPr>
            <a:r>
              <a:rPr lang="en-US" altLang="en-US" dirty="0">
                <a:ea typeface="MS PGothic"/>
              </a:rPr>
              <a:t>Make notes about your findings.</a:t>
            </a:r>
          </a:p>
          <a:p>
            <a:pPr>
              <a:spcBef>
                <a:spcPts val="1200"/>
              </a:spcBef>
              <a:spcAft>
                <a:spcPts val="600"/>
              </a:spcAft>
            </a:pPr>
            <a:r>
              <a:rPr lang="en-US" altLang="en-US" dirty="0">
                <a:ea typeface="MS PGothic"/>
              </a:rPr>
              <a:t>Together, assign a rating for the dimension’s EL supports. (Include the asterisked content criterion #2.)</a:t>
            </a:r>
          </a:p>
          <a:p>
            <a:pPr>
              <a:spcBef>
                <a:spcPts val="1200"/>
              </a:spcBef>
              <a:spcAft>
                <a:spcPts val="600"/>
              </a:spcAft>
            </a:pPr>
            <a:r>
              <a:rPr lang="en-US" altLang="en-US" dirty="0">
                <a:ea typeface="MS PGothic"/>
              </a:rPr>
              <a:t>When we reconvene, we will ask you to share comparisons of your rating, criteria checks, substantiations, and commentary.</a:t>
            </a:r>
            <a:endParaRPr lang="en-US" altLang="en-US" dirty="0">
              <a:ea typeface="MS PGothic"/>
              <a:cs typeface="Arial" panose="020B0604020202020204" pitchFamily="34" charset="0"/>
            </a:endParaRPr>
          </a:p>
          <a:p>
            <a:pPr>
              <a:spcBef>
                <a:spcPts val="600"/>
              </a:spcBef>
              <a:spcAft>
                <a:spcPts val="1200"/>
              </a:spcAft>
            </a:pPr>
            <a:endParaRPr lang="en-US" altLang="en-US" dirty="0">
              <a:solidFill>
                <a:srgbClr val="FF0000"/>
              </a:solidFill>
            </a:endParaRPr>
          </a:p>
        </p:txBody>
      </p:sp>
      <p:pic>
        <p:nvPicPr>
          <p:cNvPr id="53251" name="Graphic 5" descr="Customer review">
            <a:extLst>
              <a:ext uri="{FF2B5EF4-FFF2-40B4-BE49-F238E27FC236}">
                <a16:creationId xmlns:a16="http://schemas.microsoft.com/office/drawing/2014/main" id="{DA6AF024-C800-49BE-AF8A-A7F878E383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7200" y="301625"/>
            <a:ext cx="914400"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9">
            <a:extLst>
              <a:ext uri="{FF2B5EF4-FFF2-40B4-BE49-F238E27FC236}">
                <a16:creationId xmlns:a16="http://schemas.microsoft.com/office/drawing/2014/main" id="{892369A8-7197-470E-A713-9A92D9BDCF2B}"/>
              </a:ext>
            </a:extLst>
          </p:cNvPr>
          <p:cNvSpPr>
            <a:spLocks noGrp="1" noChangeArrowheads="1"/>
          </p:cNvSpPr>
          <p:nvPr>
            <p:ph type="title"/>
          </p:nvPr>
        </p:nvSpPr>
        <p:spPr/>
        <p:txBody>
          <a:bodyPr/>
          <a:lstStyle/>
          <a:p>
            <a:r>
              <a:rPr lang="en-US" altLang="en-US" dirty="0"/>
              <a:t>Breakout Materials</a:t>
            </a:r>
          </a:p>
        </p:txBody>
      </p:sp>
      <p:sp>
        <p:nvSpPr>
          <p:cNvPr id="55298" name="Content Placeholder 10">
            <a:extLst>
              <a:ext uri="{FF2B5EF4-FFF2-40B4-BE49-F238E27FC236}">
                <a16:creationId xmlns:a16="http://schemas.microsoft.com/office/drawing/2014/main" id="{60260DD3-16E2-49FB-868C-52AE0F4636FA}"/>
              </a:ext>
            </a:extLst>
          </p:cNvPr>
          <p:cNvSpPr>
            <a:spLocks noGrp="1" noChangeArrowheads="1"/>
          </p:cNvSpPr>
          <p:nvPr>
            <p:ph idx="1"/>
          </p:nvPr>
        </p:nvSpPr>
        <p:spPr/>
        <p:txBody>
          <a:bodyPr/>
          <a:lstStyle/>
          <a:p>
            <a:pPr>
              <a:spcBef>
                <a:spcPts val="1200"/>
              </a:spcBef>
              <a:spcAft>
                <a:spcPts val="600"/>
              </a:spcAft>
            </a:pPr>
            <a:r>
              <a:rPr lang="en-US" altLang="en-US" dirty="0"/>
              <a:t>Your copy of the Participant Workbook (p. 6)</a:t>
            </a:r>
          </a:p>
          <a:p>
            <a:pPr>
              <a:spcBef>
                <a:spcPts val="1200"/>
              </a:spcBef>
              <a:spcAft>
                <a:spcPts val="600"/>
              </a:spcAft>
            </a:pPr>
            <a:r>
              <a:rPr lang="en-US" altLang="en-US" dirty="0"/>
              <a:t>Curriculum: Illustrative Mathematics: </a:t>
            </a:r>
          </a:p>
          <a:p>
            <a:pPr lvl="1">
              <a:spcBef>
                <a:spcPts val="1200"/>
              </a:spcBef>
              <a:spcAft>
                <a:spcPts val="600"/>
              </a:spcAft>
            </a:pPr>
            <a:r>
              <a:rPr lang="en-US" altLang="en-US" sz="2200" dirty="0">
                <a:ea typeface="MS PGothic"/>
                <a:cs typeface="MS PGothic" panose="020B0600070205080204" pitchFamily="34" charset="-128"/>
              </a:rPr>
              <a:t>Grades 6, 7, and 8 Course Guides</a:t>
            </a:r>
          </a:p>
          <a:p>
            <a:pPr lvl="1">
              <a:spcBef>
                <a:spcPts val="1200"/>
              </a:spcBef>
              <a:spcAft>
                <a:spcPts val="600"/>
              </a:spcAft>
            </a:pPr>
            <a:r>
              <a:rPr lang="en-US" altLang="en-US" sz="2200" dirty="0">
                <a:cs typeface="MS PGothic" panose="020B0600070205080204" pitchFamily="34" charset="-128"/>
              </a:rPr>
              <a:t>Grade 6, Unit 3 Teacher Guide</a:t>
            </a:r>
            <a:endParaRPr lang="en-US" altLang="en-US" sz="2200" u="sng" dirty="0">
              <a:cs typeface="MS PGothic" panose="020B0600070205080204" pitchFamily="34" charset="-128"/>
            </a:endParaRPr>
          </a:p>
          <a:p>
            <a:pPr>
              <a:spcBef>
                <a:spcPts val="1200"/>
              </a:spcBef>
              <a:spcAft>
                <a:spcPts val="600"/>
              </a:spcAft>
            </a:pPr>
            <a:r>
              <a:rPr lang="en-US" altLang="en-US" dirty="0"/>
              <a:t>Resource: Critical Concepts and Fluencies of the Level</a:t>
            </a:r>
          </a:p>
          <a:p>
            <a:pPr>
              <a:spcBef>
                <a:spcPts val="1200"/>
              </a:spcBef>
              <a:spcAft>
                <a:spcPts val="600"/>
              </a:spcAft>
            </a:pPr>
            <a:r>
              <a:rPr lang="en-US" altLang="en-US" dirty="0"/>
              <a:t>Resource: Critical Mathematical Concepts That Progress Across the Levels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ext Placeholder 4">
            <a:extLst>
              <a:ext uri="{FF2B5EF4-FFF2-40B4-BE49-F238E27FC236}">
                <a16:creationId xmlns:a16="http://schemas.microsoft.com/office/drawing/2014/main" id="{641A1054-2A1B-4AA8-9BF1-A9A2C9765D6F}"/>
              </a:ext>
            </a:extLst>
          </p:cNvPr>
          <p:cNvSpPr>
            <a:spLocks noGrp="1" noChangeArrowheads="1"/>
          </p:cNvSpPr>
          <p:nvPr>
            <p:ph type="title" idx="4294967295"/>
          </p:nvPr>
        </p:nvSpPr>
        <p:spPr bwMode="auto">
          <a:xfrm>
            <a:off x="722313" y="2133600"/>
            <a:ext cx="7812087" cy="1500188"/>
          </a:xfrm>
          <a:prstGeom prst="rect">
            <a:avLst/>
          </a:prstGeom>
          <a:noFill/>
          <a:ln>
            <a:noFill/>
            <a:prstDash/>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rot="0" spcFirstLastPara="0" vertOverflow="overflow" horzOverflow="overflow" vert="horz" wrap="square" lIns="90614" tIns="44513" rIns="90614" bIns="44513" numCol="1" spcCol="0" rtlCol="0" fromWordArt="0" anchor="b" anchorCtr="0" forceAA="0" compatLnSpc="1">
            <a:prstTxWarp prst="textNoShape">
              <a:avLst/>
            </a:prstTxWarp>
            <a:noAutofit/>
          </a:bodyPr>
          <a:lstStyle/>
          <a:p>
            <a:pPr marL="0" marR="0" lvl="0" indent="0" algn="ctr" defTabSz="915988" rtl="0" eaLnBrk="0" fontAlgn="base" latinLnBrk="0" hangingPunct="0">
              <a:lnSpc>
                <a:spcPct val="100000"/>
              </a:lnSpc>
              <a:spcBef>
                <a:spcPct val="75000"/>
              </a:spcBef>
              <a:spcAft>
                <a:spcPct val="0"/>
              </a:spcAft>
              <a:buClr>
                <a:schemeClr val="tx2"/>
              </a:buClr>
              <a:buSzTx/>
              <a:buFont typeface="Wingdings" panose="05000000000000000000" pitchFamily="2" charset="2"/>
              <a:buNone/>
              <a:tabLst/>
              <a:defRPr/>
            </a:pPr>
            <a:r>
              <a:rPr kumimoji="0" lang="en-US" altLang="en-US" sz="4000" b="1" i="0" u="none" strike="noStrike" kern="0" cap="none" spc="0" normalizeH="0" baseline="0" noProof="0" dirty="0">
                <a:ln>
                  <a:noFill/>
                </a:ln>
                <a:solidFill>
                  <a:schemeClr val="tx1"/>
                </a:solidFill>
                <a:effectLst/>
                <a:uLnTx/>
                <a:uFillTx/>
                <a:latin typeface="+mn-lt"/>
                <a:ea typeface="MS PGothic" panose="020B0600070205080204" pitchFamily="34" charset="-128"/>
                <a:cs typeface="MS PGothic" panose="020B0600070205080204" pitchFamily="34" charset="-128"/>
              </a:rPr>
              <a:t>Welcome Back!</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E27F941-1048-BE43-87D5-15F616C0B9F6}"/>
              </a:ext>
            </a:extLst>
          </p:cNvPr>
          <p:cNvSpPr>
            <a:spLocks noGrp="1"/>
          </p:cNvSpPr>
          <p:nvPr>
            <p:ph type="title"/>
          </p:nvPr>
        </p:nvSpPr>
        <p:spPr>
          <a:xfrm>
            <a:off x="1295400" y="304800"/>
            <a:ext cx="7086600" cy="914400"/>
          </a:xfrm>
        </p:spPr>
        <p:txBody>
          <a:bodyPr/>
          <a:lstStyle/>
          <a:p>
            <a:r>
              <a:rPr lang="en-US" dirty="0"/>
              <a:t>Disclaimer</a:t>
            </a:r>
          </a:p>
        </p:txBody>
      </p:sp>
      <p:sp>
        <p:nvSpPr>
          <p:cNvPr id="3" name="Content Placeholder 2">
            <a:extLst>
              <a:ext uri="{FF2B5EF4-FFF2-40B4-BE49-F238E27FC236}">
                <a16:creationId xmlns:a16="http://schemas.microsoft.com/office/drawing/2014/main" id="{2A71E6B0-F47D-824B-A0A9-60BEE1C4A27F}"/>
              </a:ext>
            </a:extLst>
          </p:cNvPr>
          <p:cNvSpPr>
            <a:spLocks noGrp="1"/>
          </p:cNvSpPr>
          <p:nvPr>
            <p:ph idx="1"/>
          </p:nvPr>
        </p:nvSpPr>
        <p:spPr>
          <a:xfrm>
            <a:off x="685800" y="1676400"/>
            <a:ext cx="7924800" cy="4038600"/>
          </a:xfrm>
        </p:spPr>
        <p:txBody>
          <a:bodyPr/>
          <a:lstStyle/>
          <a:p>
            <a:pPr marL="0" indent="0" algn="ctr">
              <a:spcBef>
                <a:spcPts val="0"/>
              </a:spcBef>
              <a:spcAft>
                <a:spcPts val="0"/>
              </a:spcAft>
              <a:buNone/>
              <a:defRPr/>
            </a:pPr>
            <a:endParaRPr lang="en-US" b="1" dirty="0">
              <a:ea typeface="Calibri" panose="020F0502020204030204" pitchFamily="34" charset="0"/>
            </a:endParaRPr>
          </a:p>
          <a:p>
            <a:pPr marL="0" indent="0">
              <a:spcBef>
                <a:spcPts val="0"/>
              </a:spcBef>
              <a:spcAft>
                <a:spcPts val="0"/>
              </a:spcAft>
              <a:buNone/>
              <a:defRPr/>
            </a:pPr>
            <a:r>
              <a:rPr lang="en-US" dirty="0">
                <a:ea typeface="Calibri" panose="020F0502020204030204" pitchFamily="34" charset="0"/>
              </a:rPr>
              <a:t>This presentation was produced and funded in whole with Federal funds from the U.S. Department of Education under contract number ED-991990018C0040 with </a:t>
            </a:r>
            <a:r>
              <a:rPr lang="en-US" dirty="0" err="1">
                <a:ea typeface="Calibri" panose="020F0502020204030204" pitchFamily="34" charset="0"/>
              </a:rPr>
              <a:t>StandardsWork</a:t>
            </a:r>
            <a:r>
              <a:rPr lang="en-US" dirty="0">
                <a:ea typeface="Calibri" panose="020F0502020204030204" pitchFamily="34" charset="0"/>
              </a:rPr>
              <a:t>, Inc. Ronna </a:t>
            </a:r>
            <a:r>
              <a:rPr lang="en-US" dirty="0" err="1">
                <a:ea typeface="Calibri" panose="020F0502020204030204" pitchFamily="34" charset="0"/>
              </a:rPr>
              <a:t>Spacone</a:t>
            </a:r>
            <a:r>
              <a:rPr lang="en-US" dirty="0">
                <a:ea typeface="Calibri" panose="020F0502020204030204" pitchFamily="34" charset="0"/>
              </a:rPr>
              <a:t> serves as the Contracting Officer’s Representative. There is content on the slides </a:t>
            </a:r>
            <a:r>
              <a:rPr lang="en-US" dirty="0"/>
              <a:t>and additional content in the Slide Notes throughout the presentation. </a:t>
            </a:r>
            <a:r>
              <a:rPr lang="en-US" dirty="0">
                <a:ea typeface="Calibri" panose="020F0502020204030204" pitchFamily="34" charset="0"/>
              </a:rPr>
              <a:t>The content of this presentation does not necessarily reflect the views or policies of the U.S. Department of Education nor does the mention of trade names, commercial products, or organizations imply endorsement by the U.S. Government.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a:extLst>
              <a:ext uri="{FF2B5EF4-FFF2-40B4-BE49-F238E27FC236}">
                <a16:creationId xmlns:a16="http://schemas.microsoft.com/office/drawing/2014/main" id="{1B10EBF2-8E8A-4AF5-B8A9-99AE2384D984}"/>
              </a:ext>
            </a:extLst>
          </p:cNvPr>
          <p:cNvSpPr>
            <a:spLocks noGrp="1" noChangeArrowheads="1"/>
          </p:cNvSpPr>
          <p:nvPr>
            <p:ph type="title"/>
          </p:nvPr>
        </p:nvSpPr>
        <p:spPr/>
        <p:txBody>
          <a:bodyPr/>
          <a:lstStyle/>
          <a:p>
            <a:r>
              <a:rPr lang="en-US" altLang="en-US"/>
              <a:t>Let’s Hear From You!</a:t>
            </a:r>
          </a:p>
        </p:txBody>
      </p:sp>
      <p:sp>
        <p:nvSpPr>
          <p:cNvPr id="3" name="Content Placeholder 2">
            <a:extLst>
              <a:ext uri="{FF2B5EF4-FFF2-40B4-BE49-F238E27FC236}">
                <a16:creationId xmlns:a16="http://schemas.microsoft.com/office/drawing/2014/main" id="{59AD96E1-7F6E-47D4-B7A9-D88C679AAD85}"/>
              </a:ext>
            </a:extLst>
          </p:cNvPr>
          <p:cNvSpPr>
            <a:spLocks noGrp="1"/>
          </p:cNvSpPr>
          <p:nvPr>
            <p:ph idx="1"/>
          </p:nvPr>
        </p:nvSpPr>
        <p:spPr>
          <a:xfrm>
            <a:off x="342900" y="1249392"/>
            <a:ext cx="8458200" cy="4648200"/>
          </a:xfrm>
        </p:spPr>
        <p:txBody>
          <a:bodyPr/>
          <a:lstStyle/>
          <a:p>
            <a:pPr marL="0" indent="0">
              <a:buFont typeface="Wingdings" panose="05000000000000000000" pitchFamily="2" charset="2"/>
              <a:buNone/>
              <a:defRPr/>
            </a:pPr>
            <a:endParaRPr lang="en-US" dirty="0"/>
          </a:p>
          <a:p>
            <a:pPr>
              <a:spcBef>
                <a:spcPts val="600"/>
              </a:spcBef>
              <a:spcAft>
                <a:spcPts val="600"/>
              </a:spcAft>
              <a:defRPr/>
            </a:pPr>
            <a:r>
              <a:rPr lang="en-US" dirty="0">
                <a:ea typeface="MS PGothic"/>
              </a:rPr>
              <a:t>POLL: What is your overall rating for </a:t>
            </a:r>
            <a:r>
              <a:rPr lang="en-US" b="1" dirty="0">
                <a:ea typeface="MS PGothic"/>
              </a:rPr>
              <a:t>Dimension 2 EL Supports</a:t>
            </a:r>
            <a:r>
              <a:rPr lang="en-US" dirty="0">
                <a:ea typeface="MS PGothic"/>
              </a:rPr>
              <a:t>?</a:t>
            </a:r>
          </a:p>
          <a:p>
            <a:pPr marL="817245" lvl="1" indent="-409575">
              <a:spcBef>
                <a:spcPts val="1128"/>
              </a:spcBef>
              <a:spcAft>
                <a:spcPts val="600"/>
              </a:spcAft>
              <a:buFont typeface="Wingdings" panose="05000000000000000000" pitchFamily="2" charset="2"/>
              <a:buNone/>
              <a:defRPr/>
            </a:pPr>
            <a:r>
              <a:rPr lang="en-US" sz="2200" dirty="0"/>
              <a:t>O	2 points: Most or all components of the criteria are present.</a:t>
            </a:r>
          </a:p>
          <a:p>
            <a:pPr marL="817245" lvl="1" indent="-409575">
              <a:spcBef>
                <a:spcPts val="1128"/>
              </a:spcBef>
              <a:spcAft>
                <a:spcPts val="600"/>
              </a:spcAft>
              <a:buFont typeface="Wingdings" panose="05000000000000000000" pitchFamily="2" charset="2"/>
              <a:buNone/>
              <a:defRPr/>
            </a:pPr>
            <a:r>
              <a:rPr lang="en-US" sz="2200" dirty="0"/>
              <a:t>O	1 point: Some components of the criteria are present.</a:t>
            </a:r>
          </a:p>
          <a:p>
            <a:pPr marL="817245" lvl="1" indent="-409575">
              <a:spcBef>
                <a:spcPts val="1128"/>
              </a:spcBef>
              <a:spcAft>
                <a:spcPts val="600"/>
              </a:spcAft>
              <a:buFont typeface="Wingdings" panose="05000000000000000000" pitchFamily="2" charset="2"/>
              <a:buNone/>
              <a:defRPr/>
            </a:pPr>
            <a:r>
              <a:rPr lang="en-US" sz="2200" dirty="0"/>
              <a:t>O 	0 points: Few or no components of the criteria are present.</a:t>
            </a:r>
          </a:p>
          <a:p>
            <a:pPr lvl="1">
              <a:defRPr/>
            </a:pPr>
            <a:endParaRPr lang="en-US" sz="2200" dirty="0"/>
          </a:p>
          <a:p>
            <a:pPr lvl="1">
              <a:defRPr/>
            </a:pPr>
            <a:endParaRPr lang="en-US" sz="2200" dirty="0"/>
          </a:p>
          <a:p>
            <a:pPr marL="13970" lvl="1" indent="0">
              <a:buFont typeface="Wingdings" panose="05000000000000000000" pitchFamily="2" charset="2"/>
              <a:buNone/>
              <a:defRPr/>
            </a:pPr>
            <a:endParaRPr lang="en-US" sz="2200" dirty="0"/>
          </a:p>
        </p:txBody>
      </p:sp>
      <p:pic>
        <p:nvPicPr>
          <p:cNvPr id="59395" name="Picture 3">
            <a:extLst>
              <a:ext uri="{FF2B5EF4-FFF2-40B4-BE49-F238E27FC236}">
                <a16:creationId xmlns:a16="http://schemas.microsoft.com/office/drawing/2014/main" id="{3D2E5506-851D-4853-A449-8C4A4220373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304800"/>
            <a:ext cx="838200" cy="677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B028B60C-1F6B-4E81-A070-35D9EE3DBBE6}"/>
              </a:ext>
              <a:ext uri="{C183D7F6-B498-43B3-948B-1728B52AA6E4}">
                <adec:decorative xmlns:adec="http://schemas.microsoft.com/office/drawing/2017/decorative" val="1"/>
              </a:ext>
            </a:extLst>
          </p:cNvPr>
          <p:cNvCxnSpPr>
            <a:cxnSpLocks/>
          </p:cNvCxnSpPr>
          <p:nvPr/>
        </p:nvCxnSpPr>
        <p:spPr bwMode="auto">
          <a:xfrm>
            <a:off x="2376488" y="2971800"/>
            <a:ext cx="1312862"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7" name="Straight Connector 6">
            <a:extLst>
              <a:ext uri="{FF2B5EF4-FFF2-40B4-BE49-F238E27FC236}">
                <a16:creationId xmlns:a16="http://schemas.microsoft.com/office/drawing/2014/main" id="{EC3746D0-5E0E-473D-80A1-9A7C3F3A4659}"/>
              </a:ext>
              <a:ext uri="{C183D7F6-B498-43B3-948B-1728B52AA6E4}">
                <adec:decorative xmlns:adec="http://schemas.microsoft.com/office/drawing/2017/decorative" val="1"/>
              </a:ext>
            </a:extLst>
          </p:cNvPr>
          <p:cNvCxnSpPr>
            <a:cxnSpLocks/>
          </p:cNvCxnSpPr>
          <p:nvPr/>
        </p:nvCxnSpPr>
        <p:spPr bwMode="auto">
          <a:xfrm>
            <a:off x="2286000" y="3505200"/>
            <a:ext cx="731520"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8" name="Straight Connector 7">
            <a:extLst>
              <a:ext uri="{FF2B5EF4-FFF2-40B4-BE49-F238E27FC236}">
                <a16:creationId xmlns:a16="http://schemas.microsoft.com/office/drawing/2014/main" id="{66DF8466-EF87-4407-96EC-DF40AB8B9CA6}"/>
              </a:ext>
              <a:ext uri="{C183D7F6-B498-43B3-948B-1728B52AA6E4}">
                <adec:decorative xmlns:adec="http://schemas.microsoft.com/office/drawing/2017/decorative" val="1"/>
              </a:ext>
            </a:extLst>
          </p:cNvPr>
          <p:cNvCxnSpPr>
            <a:cxnSpLocks/>
          </p:cNvCxnSpPr>
          <p:nvPr/>
        </p:nvCxnSpPr>
        <p:spPr bwMode="auto">
          <a:xfrm>
            <a:off x="2425700" y="4038600"/>
            <a:ext cx="1231900"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9">
            <a:extLst>
              <a:ext uri="{FF2B5EF4-FFF2-40B4-BE49-F238E27FC236}">
                <a16:creationId xmlns:a16="http://schemas.microsoft.com/office/drawing/2014/main" id="{43A12A8D-E7F1-4C54-BDD0-2156A2C34C27}"/>
              </a:ext>
            </a:extLst>
          </p:cNvPr>
          <p:cNvSpPr>
            <a:spLocks noGrp="1" noChangeArrowheads="1"/>
          </p:cNvSpPr>
          <p:nvPr>
            <p:ph type="title"/>
          </p:nvPr>
        </p:nvSpPr>
        <p:spPr>
          <a:xfrm>
            <a:off x="1295400" y="304800"/>
            <a:ext cx="6324600" cy="914400"/>
          </a:xfrm>
        </p:spPr>
        <p:txBody>
          <a:bodyPr/>
          <a:lstStyle/>
          <a:p>
            <a:r>
              <a:rPr lang="en-US" altLang="en-US"/>
              <a:t>Let’s Hear From You! </a:t>
            </a:r>
          </a:p>
        </p:txBody>
      </p:sp>
      <p:sp>
        <p:nvSpPr>
          <p:cNvPr id="11" name="Content Placeholder 10">
            <a:extLst>
              <a:ext uri="{FF2B5EF4-FFF2-40B4-BE49-F238E27FC236}">
                <a16:creationId xmlns:a16="http://schemas.microsoft.com/office/drawing/2014/main" id="{5EE79AD6-90CA-4498-A3AF-B40EF90AD217}"/>
              </a:ext>
            </a:extLst>
          </p:cNvPr>
          <p:cNvSpPr>
            <a:spLocks noGrp="1"/>
          </p:cNvSpPr>
          <p:nvPr>
            <p:ph idx="1"/>
          </p:nvPr>
        </p:nvSpPr>
        <p:spPr>
          <a:xfrm>
            <a:off x="609600" y="1676400"/>
            <a:ext cx="7924800" cy="4648200"/>
          </a:xfrm>
        </p:spPr>
        <p:txBody>
          <a:bodyPr/>
          <a:lstStyle/>
          <a:p>
            <a:pPr>
              <a:spcBef>
                <a:spcPts val="1200"/>
              </a:spcBef>
              <a:spcAft>
                <a:spcPts val="600"/>
              </a:spcAft>
              <a:defRPr/>
            </a:pPr>
            <a:r>
              <a:rPr lang="en-US" altLang="en-US" dirty="0"/>
              <a:t>POLL: Did you check (as present) the same criteria as in the Example Workbook? </a:t>
            </a:r>
          </a:p>
          <a:p>
            <a:pPr marL="336550" lvl="1" indent="0">
              <a:spcBef>
                <a:spcPts val="1128"/>
              </a:spcBef>
              <a:spcAft>
                <a:spcPts val="600"/>
              </a:spcAft>
              <a:buFont typeface="Wingdings" panose="05000000000000000000" pitchFamily="2" charset="2"/>
              <a:buNone/>
              <a:defRPr/>
            </a:pPr>
            <a:r>
              <a:rPr lang="en-US" sz="2200" dirty="0"/>
              <a:t>O  Yes, I checked the same criteria as the example.</a:t>
            </a:r>
          </a:p>
          <a:p>
            <a:pPr marL="687388" lvl="1" indent="-344488">
              <a:spcBef>
                <a:spcPts val="1128"/>
              </a:spcBef>
              <a:spcAft>
                <a:spcPts val="600"/>
              </a:spcAft>
              <a:buFont typeface="Wingdings" panose="05000000000000000000" pitchFamily="2" charset="2"/>
              <a:buNone/>
              <a:defRPr/>
            </a:pPr>
            <a:r>
              <a:rPr lang="en-US" sz="2200" dirty="0"/>
              <a:t>O  No, I checked one or more criteria differently than the example.</a:t>
            </a:r>
          </a:p>
          <a:p>
            <a:pPr marL="0" indent="0">
              <a:spcBef>
                <a:spcPts val="1200"/>
              </a:spcBef>
              <a:spcAft>
                <a:spcPts val="600"/>
              </a:spcAft>
              <a:buFont typeface="Wingdings" panose="05000000000000000000" pitchFamily="2" charset="2"/>
              <a:buNone/>
              <a:defRPr/>
            </a:pPr>
            <a:endParaRPr lang="en-US" altLang="en-US" dirty="0"/>
          </a:p>
          <a:p>
            <a:pPr marL="0" indent="0">
              <a:spcBef>
                <a:spcPts val="1200"/>
              </a:spcBef>
              <a:spcAft>
                <a:spcPts val="600"/>
              </a:spcAft>
              <a:buFont typeface="Wingdings" panose="05000000000000000000" pitchFamily="2" charset="2"/>
              <a:buNone/>
              <a:defRPr/>
            </a:pPr>
            <a:endParaRPr lang="en-US" altLang="en-US" dirty="0"/>
          </a:p>
          <a:p>
            <a:pPr marL="0" indent="0">
              <a:spcBef>
                <a:spcPts val="1200"/>
              </a:spcBef>
              <a:spcAft>
                <a:spcPts val="600"/>
              </a:spcAft>
              <a:buFont typeface="Wingdings" panose="05000000000000000000" pitchFamily="2" charset="2"/>
              <a:buNone/>
              <a:defRPr/>
            </a:pPr>
            <a:endParaRPr lang="en-US" altLang="en-US" dirty="0"/>
          </a:p>
          <a:p>
            <a:pPr marL="9525" indent="0">
              <a:spcBef>
                <a:spcPts val="1200"/>
              </a:spcBef>
              <a:spcAft>
                <a:spcPts val="600"/>
              </a:spcAft>
              <a:buFont typeface="Wingdings" panose="05000000000000000000" pitchFamily="2" charset="2"/>
              <a:buNone/>
              <a:defRPr/>
            </a:pPr>
            <a:endParaRPr lang="en-US" dirty="0"/>
          </a:p>
          <a:p>
            <a:pPr>
              <a:defRPr/>
            </a:pPr>
            <a:endParaRPr lang="en-US" dirty="0"/>
          </a:p>
        </p:txBody>
      </p:sp>
      <p:pic>
        <p:nvPicPr>
          <p:cNvPr id="61443" name="Picture 5">
            <a:extLst>
              <a:ext uri="{FF2B5EF4-FFF2-40B4-BE49-F238E27FC236}">
                <a16:creationId xmlns:a16="http://schemas.microsoft.com/office/drawing/2014/main" id="{2B9529B4-7095-4BD9-9E15-4D91D7E8FB7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7963" y="479425"/>
            <a:ext cx="695325" cy="563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9">
            <a:extLst>
              <a:ext uri="{FF2B5EF4-FFF2-40B4-BE49-F238E27FC236}">
                <a16:creationId xmlns:a16="http://schemas.microsoft.com/office/drawing/2014/main" id="{D36D30AD-8BF5-4755-91A1-D6BBD60C59DA}"/>
              </a:ext>
            </a:extLst>
          </p:cNvPr>
          <p:cNvSpPr>
            <a:spLocks noGrp="1" noChangeArrowheads="1"/>
          </p:cNvSpPr>
          <p:nvPr>
            <p:ph type="title"/>
          </p:nvPr>
        </p:nvSpPr>
        <p:spPr>
          <a:xfrm>
            <a:off x="1295400" y="304800"/>
            <a:ext cx="6324600" cy="914400"/>
          </a:xfrm>
        </p:spPr>
        <p:txBody>
          <a:bodyPr/>
          <a:lstStyle/>
          <a:p>
            <a:r>
              <a:rPr lang="en-US" altLang="en-US"/>
              <a:t>Let’s Discuss!</a:t>
            </a:r>
          </a:p>
        </p:txBody>
      </p:sp>
      <p:sp>
        <p:nvSpPr>
          <p:cNvPr id="11" name="Content Placeholder 10">
            <a:extLst>
              <a:ext uri="{FF2B5EF4-FFF2-40B4-BE49-F238E27FC236}">
                <a16:creationId xmlns:a16="http://schemas.microsoft.com/office/drawing/2014/main" id="{E4B33090-026E-4578-BBD1-937850EA5799}"/>
              </a:ext>
            </a:extLst>
          </p:cNvPr>
          <p:cNvSpPr>
            <a:spLocks noGrp="1"/>
          </p:cNvSpPr>
          <p:nvPr>
            <p:ph idx="1"/>
          </p:nvPr>
        </p:nvSpPr>
        <p:spPr/>
        <p:txBody>
          <a:bodyPr/>
          <a:lstStyle/>
          <a:p>
            <a:pPr marL="20320" lvl="1" indent="0">
              <a:spcBef>
                <a:spcPts val="1200"/>
              </a:spcBef>
              <a:spcAft>
                <a:spcPts val="600"/>
              </a:spcAft>
              <a:buClr>
                <a:srgbClr val="C00000"/>
              </a:buClr>
              <a:buFont typeface="Wingdings" panose="05000000000000000000" pitchFamily="2" charset="2"/>
              <a:buNone/>
              <a:defRPr/>
            </a:pPr>
            <a:r>
              <a:rPr lang="en-US" altLang="en-US" sz="2200" dirty="0">
                <a:ea typeface="MS PGothic"/>
              </a:rPr>
              <a:t>Let’s take 5 minutes to review the Example Workbook that contains the substantiations for the EL support criteria.</a:t>
            </a:r>
          </a:p>
          <a:p>
            <a:pPr marL="20320" lvl="1" indent="0">
              <a:spcBef>
                <a:spcPts val="1200"/>
              </a:spcBef>
              <a:spcAft>
                <a:spcPts val="600"/>
              </a:spcAft>
              <a:buClr>
                <a:srgbClr val="C00000"/>
              </a:buClr>
              <a:buFont typeface="Wingdings" panose="05000000000000000000" pitchFamily="2" charset="2"/>
              <a:buNone/>
              <a:defRPr/>
            </a:pPr>
            <a:r>
              <a:rPr lang="en-US" altLang="en-US" sz="2200" dirty="0"/>
              <a:t>Then in the group chat, share your answer to these questions one at a time:</a:t>
            </a:r>
            <a:endParaRPr lang="en-US" altLang="en-US" sz="2200" dirty="0">
              <a:cs typeface="MS PGothic" panose="020B0600070205080204" pitchFamily="34" charset="-128"/>
            </a:endParaRPr>
          </a:p>
          <a:p>
            <a:pPr lvl="1">
              <a:spcBef>
                <a:spcPts val="1200"/>
              </a:spcBef>
              <a:spcAft>
                <a:spcPts val="600"/>
              </a:spcAft>
              <a:buClr>
                <a:srgbClr val="C00000"/>
              </a:buClr>
              <a:buFont typeface="Wingdings" panose="05000000000000000000" pitchFamily="2" charset="2"/>
              <a:buChar char="Ø"/>
              <a:defRPr/>
            </a:pPr>
            <a:r>
              <a:rPr lang="en-US" altLang="en-US" sz="2200" i="1" dirty="0">
                <a:cs typeface="MS PGothic" panose="020B0600070205080204" pitchFamily="34" charset="-128"/>
              </a:rPr>
              <a:t>CHAT: How do your substantiations compare to the example? </a:t>
            </a:r>
          </a:p>
          <a:p>
            <a:pPr marL="63500" lvl="1" indent="0">
              <a:spcBef>
                <a:spcPts val="1200"/>
              </a:spcBef>
              <a:spcAft>
                <a:spcPts val="600"/>
              </a:spcAft>
              <a:buClr>
                <a:srgbClr val="C00000"/>
              </a:buClr>
              <a:buFont typeface="Wingdings" panose="05000000000000000000" pitchFamily="2" charset="2"/>
              <a:buNone/>
              <a:defRPr/>
            </a:pPr>
            <a:endParaRPr lang="en-US" sz="2200" dirty="0"/>
          </a:p>
          <a:p>
            <a:pPr marL="63500" lvl="1" indent="0">
              <a:spcBef>
                <a:spcPts val="1200"/>
              </a:spcBef>
              <a:spcAft>
                <a:spcPts val="600"/>
              </a:spcAft>
              <a:buClr>
                <a:srgbClr val="C00000"/>
              </a:buClr>
              <a:buFont typeface="Wingdings" panose="05000000000000000000" pitchFamily="2" charset="2"/>
              <a:buNone/>
              <a:defRPr/>
            </a:pPr>
            <a:r>
              <a:rPr lang="en-US" sz="2200" dirty="0"/>
              <a:t>Now let’s hear from some of you about the evidence you found and noted in your Summary Comments.</a:t>
            </a:r>
          </a:p>
          <a:p>
            <a:pPr marL="63500" lvl="1" indent="0">
              <a:spcBef>
                <a:spcPts val="1200"/>
              </a:spcBef>
              <a:spcAft>
                <a:spcPts val="600"/>
              </a:spcAft>
              <a:buClr>
                <a:srgbClr val="C00000"/>
              </a:buClr>
              <a:buFont typeface="Wingdings" panose="05000000000000000000" pitchFamily="2" charset="2"/>
              <a:buNone/>
              <a:defRPr/>
            </a:pPr>
            <a:endParaRPr lang="en-US" sz="2200" dirty="0"/>
          </a:p>
          <a:p>
            <a:pPr marL="0" indent="0">
              <a:spcBef>
                <a:spcPts val="1200"/>
              </a:spcBef>
              <a:spcAft>
                <a:spcPts val="600"/>
              </a:spcAft>
              <a:buFont typeface="Wingdings" panose="05000000000000000000" pitchFamily="2" charset="2"/>
              <a:buNone/>
              <a:defRPr/>
            </a:pPr>
            <a:endParaRPr lang="en-US" altLang="en-US" dirty="0"/>
          </a:p>
          <a:p>
            <a:pPr marL="9525" indent="0">
              <a:spcBef>
                <a:spcPts val="1200"/>
              </a:spcBef>
              <a:spcAft>
                <a:spcPts val="600"/>
              </a:spcAft>
              <a:buFont typeface="Wingdings" panose="05000000000000000000" pitchFamily="2" charset="2"/>
              <a:buNone/>
              <a:defRPr/>
            </a:pPr>
            <a:endParaRPr lang="en-US" dirty="0"/>
          </a:p>
          <a:p>
            <a:pPr>
              <a:defRPr/>
            </a:pPr>
            <a:endParaRPr lang="en-US" dirty="0"/>
          </a:p>
        </p:txBody>
      </p:sp>
      <p:pic>
        <p:nvPicPr>
          <p:cNvPr id="63491" name="Picture 2">
            <a:extLst>
              <a:ext uri="{FF2B5EF4-FFF2-40B4-BE49-F238E27FC236}">
                <a16:creationId xmlns:a16="http://schemas.microsoft.com/office/drawing/2014/main" id="{8744B22D-7649-4754-A8A0-A92F2F8FEF86}"/>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7931" t="25130" r="26552" b="25130"/>
          <a:stretch>
            <a:fillRect/>
          </a:stretch>
        </p:blipFill>
        <p:spPr bwMode="auto">
          <a:xfrm>
            <a:off x="7848600" y="304800"/>
            <a:ext cx="871538" cy="709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3492" name="Picture 2">
            <a:extLst>
              <a:ext uri="{FF2B5EF4-FFF2-40B4-BE49-F238E27FC236}">
                <a16:creationId xmlns:a16="http://schemas.microsoft.com/office/drawing/2014/main" id="{CAD9E417-C047-4BBB-84A0-288622BE7228}"/>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6575" y="419100"/>
            <a:ext cx="781050" cy="579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9">
            <a:extLst>
              <a:ext uri="{FF2B5EF4-FFF2-40B4-BE49-F238E27FC236}">
                <a16:creationId xmlns:a16="http://schemas.microsoft.com/office/drawing/2014/main" id="{6DBADC79-3EB9-451E-B13E-0A5267868301}"/>
              </a:ext>
            </a:extLst>
          </p:cNvPr>
          <p:cNvSpPr>
            <a:spLocks noGrp="1" noChangeArrowheads="1"/>
          </p:cNvSpPr>
          <p:nvPr>
            <p:ph type="title"/>
          </p:nvPr>
        </p:nvSpPr>
        <p:spPr/>
        <p:txBody>
          <a:bodyPr/>
          <a:lstStyle/>
          <a:p>
            <a:r>
              <a:rPr lang="en-US" altLang="en-US" dirty="0"/>
              <a:t>Let’s Chat!</a:t>
            </a:r>
          </a:p>
        </p:txBody>
      </p:sp>
      <p:sp>
        <p:nvSpPr>
          <p:cNvPr id="51202" name="Content Placeholder 10">
            <a:extLst>
              <a:ext uri="{FF2B5EF4-FFF2-40B4-BE49-F238E27FC236}">
                <a16:creationId xmlns:a16="http://schemas.microsoft.com/office/drawing/2014/main" id="{4E30CC51-56B1-4765-9EDD-167F88DA4193}"/>
              </a:ext>
            </a:extLst>
          </p:cNvPr>
          <p:cNvSpPr>
            <a:spLocks noGrp="1" noChangeArrowheads="1"/>
          </p:cNvSpPr>
          <p:nvPr>
            <p:ph idx="1"/>
          </p:nvPr>
        </p:nvSpPr>
        <p:spPr>
          <a:xfrm>
            <a:off x="609600" y="1600200"/>
            <a:ext cx="7218363" cy="4648200"/>
          </a:xfrm>
        </p:spPr>
        <p:txBody>
          <a:bodyPr/>
          <a:lstStyle/>
          <a:p>
            <a:pPr marL="0" indent="0">
              <a:spcBef>
                <a:spcPts val="1200"/>
              </a:spcBef>
              <a:spcAft>
                <a:spcPts val="600"/>
              </a:spcAft>
              <a:buFont typeface="Wingdings" panose="05000000000000000000" pitchFamily="2" charset="2"/>
              <a:buNone/>
              <a:defRPr/>
            </a:pPr>
            <a:r>
              <a:rPr lang="en-US" altLang="en-US" dirty="0"/>
              <a:t>In the group chat, share your answer to this question in a sentence or two:</a:t>
            </a:r>
          </a:p>
          <a:p>
            <a:pPr marL="742950" lvl="1" indent="-396875">
              <a:spcBef>
                <a:spcPts val="1200"/>
              </a:spcBef>
              <a:spcAft>
                <a:spcPts val="600"/>
              </a:spcAft>
              <a:buClr>
                <a:srgbClr val="C00000"/>
              </a:buClr>
              <a:buFont typeface="Wingdings" panose="05000000000000000000" pitchFamily="2" charset="2"/>
              <a:buChar char="Ø"/>
              <a:defRPr/>
            </a:pPr>
            <a:r>
              <a:rPr lang="en-US" altLang="en-US" sz="2200" i="1" dirty="0">
                <a:cs typeface="MS PGothic" panose="020B0600070205080204" pitchFamily="34" charset="-128"/>
              </a:rPr>
              <a:t>CHAT: What is something you have learned today (or better understand) regarding the importance of mathematical connections and progressions for all students?</a:t>
            </a:r>
          </a:p>
          <a:p>
            <a:pPr marL="346075" lvl="1" indent="0">
              <a:spcBef>
                <a:spcPts val="1200"/>
              </a:spcBef>
              <a:spcAft>
                <a:spcPts val="600"/>
              </a:spcAft>
              <a:buFont typeface="Wingdings" panose="05000000000000000000" pitchFamily="2" charset="2"/>
              <a:buNone/>
              <a:defRPr/>
            </a:pPr>
            <a:endParaRPr lang="en-US" altLang="en-US" b="1" i="1" dirty="0">
              <a:solidFill>
                <a:srgbClr val="C00000"/>
              </a:solidFill>
              <a:cs typeface="MS PGothic" panose="020B0600070205080204" pitchFamily="34" charset="-128"/>
            </a:endParaRPr>
          </a:p>
          <a:p>
            <a:pPr marL="346075" lvl="1" indent="0">
              <a:spcBef>
                <a:spcPts val="1200"/>
              </a:spcBef>
              <a:spcAft>
                <a:spcPts val="600"/>
              </a:spcAft>
              <a:buFont typeface="Wingdings" panose="05000000000000000000" pitchFamily="2" charset="2"/>
              <a:buNone/>
              <a:defRPr/>
            </a:pPr>
            <a:endParaRPr lang="en-US" altLang="en-US" b="1" i="1" dirty="0">
              <a:solidFill>
                <a:srgbClr val="C00000"/>
              </a:solidFill>
              <a:cs typeface="MS PGothic" panose="020B0600070205080204" pitchFamily="34" charset="-128"/>
            </a:endParaRPr>
          </a:p>
          <a:p>
            <a:pPr marL="346075" lvl="1" indent="0" algn="ctr">
              <a:spcBef>
                <a:spcPts val="1200"/>
              </a:spcBef>
              <a:spcAft>
                <a:spcPts val="600"/>
              </a:spcAft>
              <a:buFont typeface="Wingdings" panose="05000000000000000000" pitchFamily="2" charset="2"/>
              <a:buNone/>
              <a:defRPr/>
            </a:pPr>
            <a:r>
              <a:rPr lang="en-US" altLang="en-US" dirty="0"/>
              <a:t>We’ll ask everyone to hit “enter” at the same time so…</a:t>
            </a:r>
            <a:endParaRPr lang="en-US" altLang="en-US" i="1" dirty="0">
              <a:cs typeface="MS PGothic" panose="020B0600070205080204" pitchFamily="34" charset="-128"/>
            </a:endParaRPr>
          </a:p>
          <a:p>
            <a:pPr marL="346075" lvl="1" indent="0" algn="ctr">
              <a:spcBef>
                <a:spcPts val="1200"/>
              </a:spcBef>
              <a:spcAft>
                <a:spcPts val="600"/>
              </a:spcAft>
              <a:buFont typeface="Wingdings" panose="05000000000000000000" pitchFamily="2" charset="2"/>
              <a:buNone/>
              <a:defRPr/>
            </a:pPr>
            <a:r>
              <a:rPr lang="en-US" altLang="en-US" b="1" i="1" dirty="0">
                <a:solidFill>
                  <a:srgbClr val="C00000"/>
                </a:solidFill>
                <a:cs typeface="MS PGothic" panose="020B0600070205080204" pitchFamily="34" charset="-128"/>
              </a:rPr>
              <a:t>WAIT to hit “enter”!</a:t>
            </a:r>
            <a:endParaRPr lang="en-US" altLang="en-US" b="1" dirty="0">
              <a:solidFill>
                <a:srgbClr val="C00000"/>
              </a:solidFill>
              <a:cs typeface="MS PGothic" panose="020B0600070205080204" pitchFamily="34" charset="-128"/>
            </a:endParaRPr>
          </a:p>
          <a:p>
            <a:pPr marL="346075" lvl="1" indent="0">
              <a:spcBef>
                <a:spcPts val="1200"/>
              </a:spcBef>
              <a:spcAft>
                <a:spcPts val="600"/>
              </a:spcAft>
              <a:buFont typeface="Wingdings" panose="05000000000000000000" pitchFamily="2" charset="2"/>
              <a:buNone/>
              <a:defRPr/>
            </a:pPr>
            <a:endParaRPr lang="en-US" altLang="en-US" dirty="0">
              <a:cs typeface="MS PGothic" panose="020B0600070205080204" pitchFamily="34" charset="-128"/>
            </a:endParaRPr>
          </a:p>
        </p:txBody>
      </p:sp>
      <p:pic>
        <p:nvPicPr>
          <p:cNvPr id="65539" name="Picture 2">
            <a:extLst>
              <a:ext uri="{FF2B5EF4-FFF2-40B4-BE49-F238E27FC236}">
                <a16:creationId xmlns:a16="http://schemas.microsoft.com/office/drawing/2014/main" id="{11E3F2B8-ABBC-4996-B85E-5D724549299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381000"/>
            <a:ext cx="10795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9">
            <a:extLst>
              <a:ext uri="{FF2B5EF4-FFF2-40B4-BE49-F238E27FC236}">
                <a16:creationId xmlns:a16="http://schemas.microsoft.com/office/drawing/2014/main" id="{C2B1385D-934B-4FEC-B973-D8C14549A60C}"/>
              </a:ext>
            </a:extLst>
          </p:cNvPr>
          <p:cNvSpPr>
            <a:spLocks noGrp="1" noChangeArrowheads="1"/>
          </p:cNvSpPr>
          <p:nvPr>
            <p:ph type="title"/>
          </p:nvPr>
        </p:nvSpPr>
        <p:spPr/>
        <p:txBody>
          <a:bodyPr/>
          <a:lstStyle/>
          <a:p>
            <a:r>
              <a:rPr lang="en-US" altLang="en-US" dirty="0">
                <a:ea typeface="MS PGothic"/>
              </a:rPr>
              <a:t>Next Steps</a:t>
            </a:r>
          </a:p>
        </p:txBody>
      </p:sp>
      <p:sp>
        <p:nvSpPr>
          <p:cNvPr id="11" name="Content Placeholder 10">
            <a:extLst>
              <a:ext uri="{FF2B5EF4-FFF2-40B4-BE49-F238E27FC236}">
                <a16:creationId xmlns:a16="http://schemas.microsoft.com/office/drawing/2014/main" id="{D3C2BA48-4449-4F7A-B1DB-CA0EB4E4A4D3}"/>
              </a:ext>
            </a:extLst>
          </p:cNvPr>
          <p:cNvSpPr>
            <a:spLocks noGrp="1"/>
          </p:cNvSpPr>
          <p:nvPr>
            <p:ph idx="1"/>
          </p:nvPr>
        </p:nvSpPr>
        <p:spPr/>
        <p:txBody>
          <a:bodyPr/>
          <a:lstStyle/>
          <a:p>
            <a:pPr marL="242888" indent="-227013">
              <a:spcBef>
                <a:spcPts val="1200"/>
              </a:spcBef>
              <a:spcAft>
                <a:spcPts val="600"/>
              </a:spcAft>
              <a:defRPr/>
            </a:pPr>
            <a:r>
              <a:rPr lang="en-US" altLang="en-US" dirty="0"/>
              <a:t>We will focus on content criteria for </a:t>
            </a:r>
            <a:r>
              <a:rPr lang="en-US" altLang="en-US" b="1" dirty="0"/>
              <a:t>Dimension 3 </a:t>
            </a:r>
            <a:r>
              <a:rPr lang="en-US" altLang="en-US" dirty="0"/>
              <a:t>to:</a:t>
            </a:r>
          </a:p>
          <a:p>
            <a:pPr marL="700087" lvl="1" indent="-342900">
              <a:spcBef>
                <a:spcPts val="1200"/>
              </a:spcBef>
              <a:spcAft>
                <a:spcPts val="600"/>
              </a:spcAft>
              <a:defRPr/>
            </a:pPr>
            <a:r>
              <a:rPr lang="en-US" altLang="en-US" sz="2200" dirty="0">
                <a:cs typeface="MS PGothic" panose="020B0600070205080204" pitchFamily="34" charset="-128"/>
              </a:rPr>
              <a:t>Assess the sample curriculum from Illustrative Mathematics for its inclusion of reasoning with mathematics.</a:t>
            </a:r>
          </a:p>
          <a:p>
            <a:pPr marL="20637" indent="0">
              <a:spcBef>
                <a:spcPts val="1200"/>
              </a:spcBef>
              <a:spcAft>
                <a:spcPts val="600"/>
              </a:spcAft>
              <a:buFont typeface="Wingdings" panose="05000000000000000000" pitchFamily="2" charset="2"/>
              <a:buNone/>
              <a:defRPr/>
            </a:pPr>
            <a:endParaRPr lang="en-US" altLang="en-US" sz="24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3">
            <a:extLst>
              <a:ext uri="{FF2B5EF4-FFF2-40B4-BE49-F238E27FC236}">
                <a16:creationId xmlns:a16="http://schemas.microsoft.com/office/drawing/2014/main" id="{C77E1D9D-50BB-4171-B1F8-93E0C1143399}"/>
              </a:ext>
            </a:extLst>
          </p:cNvPr>
          <p:cNvSpPr>
            <a:spLocks noGrp="1" noChangeArrowheads="1"/>
          </p:cNvSpPr>
          <p:nvPr>
            <p:ph type="title"/>
          </p:nvPr>
        </p:nvSpPr>
        <p:spPr>
          <a:xfrm>
            <a:off x="304800" y="3124200"/>
            <a:ext cx="8534400" cy="3505200"/>
          </a:xfrm>
        </p:spPr>
        <p:txBody>
          <a:bodyPr/>
          <a:lstStyle/>
          <a:p>
            <a:r>
              <a:rPr lang="en-US" altLang="en-US" sz="6000"/>
              <a:t>Thank you!</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12">
            <a:extLst>
              <a:ext uri="{FF2B5EF4-FFF2-40B4-BE49-F238E27FC236}">
                <a16:creationId xmlns:a16="http://schemas.microsoft.com/office/drawing/2014/main" id="{539EC11F-52C6-45B2-888B-0E25A05EF668}"/>
              </a:ext>
            </a:extLst>
          </p:cNvPr>
          <p:cNvSpPr>
            <a:spLocks noGrp="1" noChangeArrowheads="1"/>
          </p:cNvSpPr>
          <p:nvPr>
            <p:ph type="title"/>
          </p:nvPr>
        </p:nvSpPr>
        <p:spPr/>
        <p:txBody>
          <a:bodyPr/>
          <a:lstStyle/>
          <a:p>
            <a:r>
              <a:rPr lang="en-US" altLang="en-US" dirty="0"/>
              <a:t>Let’s Hear From You!</a:t>
            </a:r>
          </a:p>
        </p:txBody>
      </p:sp>
      <p:sp>
        <p:nvSpPr>
          <p:cNvPr id="8193" name="Rectangle 3">
            <a:extLst>
              <a:ext uri="{FF2B5EF4-FFF2-40B4-BE49-F238E27FC236}">
                <a16:creationId xmlns:a16="http://schemas.microsoft.com/office/drawing/2014/main" id="{C222652E-FAD6-4B1F-BF7C-1C84FBF8135D}"/>
              </a:ext>
            </a:extLst>
          </p:cNvPr>
          <p:cNvSpPr>
            <a:spLocks noGrp="1" noChangeArrowheads="1"/>
          </p:cNvSpPr>
          <p:nvPr>
            <p:ph type="body" idx="1"/>
          </p:nvPr>
        </p:nvSpPr>
        <p:spPr>
          <a:xfrm>
            <a:off x="609600" y="1600200"/>
            <a:ext cx="7902575" cy="4876800"/>
          </a:xfrm>
        </p:spPr>
        <p:txBody>
          <a:bodyPr/>
          <a:lstStyle/>
          <a:p>
            <a:pPr marL="0" indent="0">
              <a:spcBef>
                <a:spcPts val="1200"/>
              </a:spcBef>
              <a:spcAft>
                <a:spcPts val="600"/>
              </a:spcAft>
              <a:buFont typeface="Wingdings" panose="05000000000000000000" pitchFamily="2" charset="2"/>
              <a:buNone/>
              <a:defRPr/>
            </a:pPr>
            <a:r>
              <a:rPr lang="en-US" altLang="en-US" dirty="0"/>
              <a:t>In the group chat, share your answer to this question:</a:t>
            </a:r>
          </a:p>
          <a:p>
            <a:pPr marL="0" indent="0">
              <a:spcBef>
                <a:spcPts val="0"/>
              </a:spcBef>
              <a:spcAft>
                <a:spcPts val="0"/>
              </a:spcAft>
              <a:buFont typeface="Wingdings" panose="05000000000000000000" pitchFamily="2" charset="2"/>
              <a:buNone/>
              <a:defRPr/>
            </a:pPr>
            <a:endParaRPr lang="en-US" altLang="en-US" dirty="0"/>
          </a:p>
          <a:p>
            <a:pPr marL="931545" lvl="1" indent="-515620">
              <a:spcBef>
                <a:spcPts val="1200"/>
              </a:spcBef>
              <a:spcAft>
                <a:spcPts val="600"/>
              </a:spcAft>
              <a:buClr>
                <a:srgbClr val="FF0000"/>
              </a:buClr>
              <a:buFont typeface="Wingdings" panose="05000000000000000000" pitchFamily="2" charset="2"/>
              <a:buChar char="Ø"/>
              <a:defRPr/>
            </a:pPr>
            <a:r>
              <a:rPr lang="en-US" altLang="en-US" sz="2200" i="1" dirty="0">
                <a:ea typeface="MS PGothic"/>
                <a:cs typeface="MS PGothic" panose="020B0600070205080204" pitchFamily="34" charset="-128"/>
              </a:rPr>
              <a:t>CHAT: In a sentence, share any takeaways or challenges related to your experience reviewing your local curriculum for Dimension 1: Critical Mathematical Concepts and Skills?</a:t>
            </a:r>
          </a:p>
          <a:p>
            <a:pPr marL="346075" lvl="1" indent="0">
              <a:spcBef>
                <a:spcPts val="1200"/>
              </a:spcBef>
              <a:spcAft>
                <a:spcPts val="600"/>
              </a:spcAft>
              <a:buClr>
                <a:srgbClr val="FF0000"/>
              </a:buClr>
              <a:buFont typeface="Wingdings" panose="05000000000000000000" pitchFamily="2" charset="2"/>
              <a:buNone/>
              <a:defRPr/>
            </a:pPr>
            <a:endParaRPr lang="en-US" altLang="en-US" sz="2200" dirty="0"/>
          </a:p>
          <a:p>
            <a:pPr marL="346075" lvl="1" indent="0">
              <a:spcBef>
                <a:spcPts val="1200"/>
              </a:spcBef>
              <a:spcAft>
                <a:spcPts val="600"/>
              </a:spcAft>
              <a:buClr>
                <a:srgbClr val="FF0000"/>
              </a:buClr>
              <a:buFont typeface="Wingdings" panose="05000000000000000000" pitchFamily="2" charset="2"/>
              <a:buNone/>
              <a:defRPr/>
            </a:pPr>
            <a:endParaRPr lang="en-US" altLang="en-US" sz="2200" dirty="0"/>
          </a:p>
          <a:p>
            <a:pPr marL="9525" indent="0" algn="ctr">
              <a:spcBef>
                <a:spcPts val="0"/>
              </a:spcBef>
              <a:spcAft>
                <a:spcPts val="600"/>
              </a:spcAft>
              <a:buClr>
                <a:srgbClr val="FF0000"/>
              </a:buClr>
              <a:buFont typeface="Wingdings" panose="05000000000000000000" pitchFamily="2" charset="2"/>
              <a:buNone/>
              <a:defRPr/>
            </a:pPr>
            <a:r>
              <a:rPr lang="en-US" altLang="en-US" dirty="0"/>
              <a:t>We’ll ask everyone to hit “enter” at the same time so...</a:t>
            </a:r>
            <a:endParaRPr lang="en-US" altLang="en-US" i="1" dirty="0"/>
          </a:p>
          <a:p>
            <a:pPr marL="346075" lvl="1" indent="0" algn="ctr">
              <a:spcBef>
                <a:spcPts val="0"/>
              </a:spcBef>
              <a:spcAft>
                <a:spcPts val="600"/>
              </a:spcAft>
              <a:buClr>
                <a:srgbClr val="FF0000"/>
              </a:buClr>
              <a:buFont typeface="Wingdings" panose="05000000000000000000" pitchFamily="2" charset="2"/>
              <a:buNone/>
              <a:defRPr/>
            </a:pPr>
            <a:r>
              <a:rPr lang="en-US" altLang="en-US" sz="2200" b="1" i="1" dirty="0">
                <a:solidFill>
                  <a:srgbClr val="C00000"/>
                </a:solidFill>
              </a:rPr>
              <a:t>WAIT to hit “enter”!</a:t>
            </a:r>
            <a:endParaRPr lang="en-US" altLang="en-US" sz="2200" b="1" dirty="0">
              <a:solidFill>
                <a:srgbClr val="C00000"/>
              </a:solidFill>
            </a:endParaRPr>
          </a:p>
          <a:p>
            <a:pPr>
              <a:defRPr/>
            </a:pPr>
            <a:endParaRPr lang="en-US" altLang="en-US" dirty="0"/>
          </a:p>
        </p:txBody>
      </p:sp>
      <p:pic>
        <p:nvPicPr>
          <p:cNvPr id="8196" name="Picture 2">
            <a:extLst>
              <a:ext uri="{FF2B5EF4-FFF2-40B4-BE49-F238E27FC236}">
                <a16:creationId xmlns:a16="http://schemas.microsoft.com/office/drawing/2014/main" id="{3E9BE6EC-D897-4E76-9401-E2C598FE8C28}"/>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2675" y="304800"/>
            <a:ext cx="1079500" cy="800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9">
            <a:extLst>
              <a:ext uri="{FF2B5EF4-FFF2-40B4-BE49-F238E27FC236}">
                <a16:creationId xmlns:a16="http://schemas.microsoft.com/office/drawing/2014/main" id="{68E94A20-BB51-463B-A38D-DAB14CAA1596}"/>
              </a:ext>
            </a:extLst>
          </p:cNvPr>
          <p:cNvSpPr>
            <a:spLocks noGrp="1" noChangeArrowheads="1"/>
          </p:cNvSpPr>
          <p:nvPr>
            <p:ph type="title"/>
          </p:nvPr>
        </p:nvSpPr>
        <p:spPr/>
        <p:txBody>
          <a:bodyPr/>
          <a:lstStyle/>
          <a:p>
            <a:r>
              <a:rPr lang="en-US" altLang="en-US"/>
              <a:t>Agenda</a:t>
            </a:r>
          </a:p>
        </p:txBody>
      </p:sp>
      <p:sp>
        <p:nvSpPr>
          <p:cNvPr id="10242" name="Content Placeholder 10">
            <a:extLst>
              <a:ext uri="{FF2B5EF4-FFF2-40B4-BE49-F238E27FC236}">
                <a16:creationId xmlns:a16="http://schemas.microsoft.com/office/drawing/2014/main" id="{9CA055EA-B20F-4FB0-8C68-4DC59FF13C63}"/>
              </a:ext>
            </a:extLst>
          </p:cNvPr>
          <p:cNvSpPr>
            <a:spLocks noGrp="1" noChangeArrowheads="1"/>
          </p:cNvSpPr>
          <p:nvPr>
            <p:ph idx="1"/>
          </p:nvPr>
        </p:nvSpPr>
        <p:spPr>
          <a:xfrm>
            <a:off x="495300" y="1371600"/>
            <a:ext cx="8496300" cy="4800600"/>
          </a:xfrm>
        </p:spPr>
        <p:txBody>
          <a:bodyPr/>
          <a:lstStyle/>
          <a:p>
            <a:pPr>
              <a:spcBef>
                <a:spcPts val="1375"/>
              </a:spcBef>
            </a:pPr>
            <a:r>
              <a:rPr lang="en-US" altLang="en-US" dirty="0"/>
              <a:t>Overview of Dimension 2 and its research base</a:t>
            </a:r>
          </a:p>
          <a:p>
            <a:pPr>
              <a:spcBef>
                <a:spcPts val="1375"/>
              </a:spcBef>
            </a:pPr>
            <a:r>
              <a:rPr lang="en-US" altLang="en-US" dirty="0"/>
              <a:t>Introduction to the content criteria for Dimension 2</a:t>
            </a:r>
          </a:p>
          <a:p>
            <a:pPr>
              <a:spcBef>
                <a:spcPts val="1375"/>
              </a:spcBef>
            </a:pPr>
            <a:r>
              <a:rPr lang="en-US" altLang="en-US" dirty="0"/>
              <a:t>Breakout work session #1 with your team</a:t>
            </a:r>
          </a:p>
          <a:p>
            <a:pPr>
              <a:spcBef>
                <a:spcPts val="1375"/>
              </a:spcBef>
            </a:pPr>
            <a:r>
              <a:rPr lang="en-US" altLang="en-US" dirty="0"/>
              <a:t>Review of substantiations and rating of content criteria in the Example Workbook</a:t>
            </a:r>
          </a:p>
          <a:p>
            <a:pPr>
              <a:spcBef>
                <a:spcPts val="1375"/>
              </a:spcBef>
            </a:pPr>
            <a:r>
              <a:rPr lang="en-US" altLang="en-US" dirty="0"/>
              <a:t>Introduction to the English learner (EL) support criteria for Dimension 2</a:t>
            </a:r>
          </a:p>
          <a:p>
            <a:pPr>
              <a:spcBef>
                <a:spcPts val="1375"/>
              </a:spcBef>
            </a:pPr>
            <a:r>
              <a:rPr lang="en-US" altLang="en-US" dirty="0"/>
              <a:t>Breakout work session #2 with your team</a:t>
            </a:r>
          </a:p>
          <a:p>
            <a:pPr>
              <a:spcBef>
                <a:spcPts val="1375"/>
              </a:spcBef>
            </a:pPr>
            <a:r>
              <a:rPr lang="en-US" altLang="en-US" dirty="0"/>
              <a:t>Review of substantiations and ratings of EL supports in the Example Workbook</a:t>
            </a:r>
          </a:p>
          <a:p>
            <a:pPr>
              <a:spcBef>
                <a:spcPts val="1375"/>
              </a:spcBef>
            </a:pPr>
            <a:r>
              <a:rPr lang="en-US" altLang="en-US" dirty="0"/>
              <a:t>Next steps and final questions</a:t>
            </a:r>
          </a:p>
          <a:p>
            <a:endParaRPr lang="en-US" altLang="en-US" dirty="0"/>
          </a:p>
        </p:txBody>
      </p:sp>
      <p:cxnSp>
        <p:nvCxnSpPr>
          <p:cNvPr id="3" name="Straight Connector 2">
            <a:extLst>
              <a:ext uri="{FF2B5EF4-FFF2-40B4-BE49-F238E27FC236}">
                <a16:creationId xmlns:a16="http://schemas.microsoft.com/office/drawing/2014/main" id="{10535579-1C4E-4760-8530-2BE1C4B4F45E}"/>
              </a:ext>
              <a:ext uri="{C183D7F6-B498-43B3-948B-1728B52AA6E4}">
                <adec:decorative xmlns:adec="http://schemas.microsoft.com/office/drawing/2017/decorative" val="1"/>
              </a:ext>
            </a:extLst>
          </p:cNvPr>
          <p:cNvCxnSpPr/>
          <p:nvPr/>
        </p:nvCxnSpPr>
        <p:spPr bwMode="auto">
          <a:xfrm>
            <a:off x="838200" y="2743200"/>
            <a:ext cx="5105400"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7" name="Straight Connector 6">
            <a:extLst>
              <a:ext uri="{FF2B5EF4-FFF2-40B4-BE49-F238E27FC236}">
                <a16:creationId xmlns:a16="http://schemas.microsoft.com/office/drawing/2014/main" id="{48ED80A1-7A54-4CCD-A970-7FEC17098237}"/>
              </a:ext>
              <a:ext uri="{C183D7F6-B498-43B3-948B-1728B52AA6E4}">
                <adec:decorative xmlns:adec="http://schemas.microsoft.com/office/drawing/2017/decorative" val="1"/>
              </a:ext>
            </a:extLst>
          </p:cNvPr>
          <p:cNvCxnSpPr/>
          <p:nvPr/>
        </p:nvCxnSpPr>
        <p:spPr bwMode="auto">
          <a:xfrm>
            <a:off x="838200" y="5029200"/>
            <a:ext cx="5105400"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9">
            <a:extLst>
              <a:ext uri="{FF2B5EF4-FFF2-40B4-BE49-F238E27FC236}">
                <a16:creationId xmlns:a16="http://schemas.microsoft.com/office/drawing/2014/main" id="{CCD8680E-ACCB-1749-966A-37332A5D9850}"/>
              </a:ext>
            </a:extLst>
          </p:cNvPr>
          <p:cNvSpPr>
            <a:spLocks noGrp="1" noChangeArrowheads="1"/>
          </p:cNvSpPr>
          <p:nvPr>
            <p:ph type="title"/>
          </p:nvPr>
        </p:nvSpPr>
        <p:spPr>
          <a:xfrm>
            <a:off x="1295400" y="304800"/>
            <a:ext cx="7086600" cy="914400"/>
          </a:xfrm>
        </p:spPr>
        <p:txBody>
          <a:bodyPr/>
          <a:lstStyle/>
          <a:p>
            <a:r>
              <a:rPr lang="en-US" altLang="en-US" dirty="0"/>
              <a:t>Meeting Norms and Expectations</a:t>
            </a:r>
          </a:p>
        </p:txBody>
      </p:sp>
      <p:sp>
        <p:nvSpPr>
          <p:cNvPr id="15362" name="Content Placeholder 3">
            <a:extLst>
              <a:ext uri="{FF2B5EF4-FFF2-40B4-BE49-F238E27FC236}">
                <a16:creationId xmlns:a16="http://schemas.microsoft.com/office/drawing/2014/main" id="{558BA5DC-6564-3E4E-A879-6FFE62FECB36}"/>
              </a:ext>
            </a:extLst>
          </p:cNvPr>
          <p:cNvSpPr txBox="1">
            <a:spLocks noChangeArrowheads="1"/>
          </p:cNvSpPr>
          <p:nvPr/>
        </p:nvSpPr>
        <p:spPr bwMode="auto">
          <a:xfrm>
            <a:off x="762000" y="1752600"/>
            <a:ext cx="8077200" cy="3875088"/>
          </a:xfrm>
          <a:prstGeom prst="rect">
            <a:avLst/>
          </a:prstGeom>
          <a:noFill/>
          <a:ln>
            <a:noFill/>
          </a:ln>
        </p:spPr>
        <p:txBody>
          <a:bodyPr lIns="90614" tIns="44513" rIns="90614" bIns="44513"/>
          <a:lstStyle>
            <a:lvl1pPr>
              <a:defRPr sz="2200" b="1">
                <a:solidFill>
                  <a:schemeClr val="tx1"/>
                </a:solidFill>
                <a:latin typeface="Times New Roman" panose="02020603050405020304" pitchFamily="18" charset="0"/>
                <a:ea typeface="MS PGothic" panose="020B0600070205080204" pitchFamily="34" charset="-128"/>
              </a:defRPr>
            </a:lvl1pPr>
            <a:lvl2pPr marL="742950" indent="-285750">
              <a:defRPr sz="2200" b="1">
                <a:solidFill>
                  <a:schemeClr val="tx1"/>
                </a:solidFill>
                <a:latin typeface="Times New Roman" panose="02020603050405020304" pitchFamily="18" charset="0"/>
                <a:ea typeface="MS PGothic" panose="020B0600070205080204" pitchFamily="34" charset="-128"/>
              </a:defRPr>
            </a:lvl2pPr>
            <a:lvl3pPr marL="1143000" indent="-228600">
              <a:defRPr sz="2200" b="1">
                <a:solidFill>
                  <a:schemeClr val="tx1"/>
                </a:solidFill>
                <a:latin typeface="Times New Roman" panose="02020603050405020304" pitchFamily="18" charset="0"/>
                <a:ea typeface="MS PGothic" panose="020B0600070205080204" pitchFamily="34" charset="-128"/>
              </a:defRPr>
            </a:lvl3pPr>
            <a:lvl4pPr marL="1600200" indent="-228600">
              <a:defRPr sz="2200" b="1">
                <a:solidFill>
                  <a:schemeClr val="tx1"/>
                </a:solidFill>
                <a:latin typeface="Times New Roman" panose="02020603050405020304" pitchFamily="18" charset="0"/>
                <a:ea typeface="MS PGothic" panose="020B0600070205080204" pitchFamily="34" charset="-128"/>
              </a:defRPr>
            </a:lvl4pPr>
            <a:lvl5pPr marL="2057400" indent="-228600">
              <a:defRPr sz="22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marL="457200" indent="-457200">
              <a:spcBef>
                <a:spcPts val="1000"/>
              </a:spcBef>
              <a:spcAft>
                <a:spcPts val="600"/>
              </a:spcAft>
              <a:buClr>
                <a:srgbClr val="000000"/>
              </a:buClr>
              <a:buSzPct val="100000"/>
              <a:buFont typeface="+mj-lt"/>
              <a:buAutoNum type="arabicPeriod"/>
              <a:defRPr/>
            </a:pPr>
            <a:r>
              <a:rPr lang="en-US" b="0" dirty="0">
                <a:solidFill>
                  <a:srgbClr val="000000"/>
                </a:solidFill>
                <a:latin typeface="+mj-lt"/>
              </a:rPr>
              <a:t>Be present and engage fully.</a:t>
            </a:r>
          </a:p>
          <a:p>
            <a:pPr marL="457200" indent="-457200">
              <a:spcBef>
                <a:spcPts val="1000"/>
              </a:spcBef>
              <a:spcAft>
                <a:spcPts val="600"/>
              </a:spcAft>
              <a:buClr>
                <a:srgbClr val="000000"/>
              </a:buClr>
              <a:buSzPct val="100000"/>
              <a:buFont typeface="+mj-lt"/>
              <a:buAutoNum type="arabicPeriod"/>
              <a:defRPr/>
            </a:pPr>
            <a:r>
              <a:rPr lang="en-US" b="0" dirty="0">
                <a:solidFill>
                  <a:srgbClr val="000000"/>
                </a:solidFill>
                <a:latin typeface="+mj-lt"/>
              </a:rPr>
              <a:t>Ask questions.</a:t>
            </a:r>
          </a:p>
          <a:p>
            <a:pPr marL="457200" indent="-457200">
              <a:spcBef>
                <a:spcPts val="1000"/>
              </a:spcBef>
              <a:spcAft>
                <a:spcPts val="600"/>
              </a:spcAft>
              <a:buClr>
                <a:srgbClr val="000000"/>
              </a:buClr>
              <a:buSzPct val="100000"/>
              <a:buFont typeface="+mj-lt"/>
              <a:buAutoNum type="arabicPeriod"/>
              <a:defRPr/>
            </a:pPr>
            <a:r>
              <a:rPr lang="en-US" b="0" dirty="0">
                <a:solidFill>
                  <a:srgbClr val="000000"/>
                </a:solidFill>
                <a:latin typeface="+mj-lt"/>
              </a:rPr>
              <a:t>Prepare for productive struggle. </a:t>
            </a:r>
          </a:p>
          <a:p>
            <a:pPr marL="457200" indent="-457200">
              <a:spcBef>
                <a:spcPts val="1000"/>
              </a:spcBef>
              <a:spcAft>
                <a:spcPts val="600"/>
              </a:spcAft>
              <a:buClr>
                <a:srgbClr val="000000"/>
              </a:buClr>
              <a:buSzPct val="100000"/>
              <a:buFont typeface="+mj-lt"/>
              <a:buAutoNum type="arabicPeriod"/>
              <a:defRPr/>
            </a:pPr>
            <a:r>
              <a:rPr lang="en-US" b="0" dirty="0">
                <a:solidFill>
                  <a:srgbClr val="000000"/>
                </a:solidFill>
                <a:latin typeface="+mj-lt"/>
              </a:rPr>
              <a:t>Consider differing perspectives.</a:t>
            </a:r>
          </a:p>
          <a:p>
            <a:pPr marL="457200" indent="-457200">
              <a:spcBef>
                <a:spcPts val="1000"/>
              </a:spcBef>
              <a:spcAft>
                <a:spcPts val="600"/>
              </a:spcAft>
              <a:buClr>
                <a:srgbClr val="000000"/>
              </a:buClr>
              <a:buSzPct val="100000"/>
              <a:buFont typeface="+mj-lt"/>
              <a:buAutoNum type="arabicPeriod"/>
              <a:defRPr/>
            </a:pPr>
            <a:r>
              <a:rPr lang="en-US" b="0" dirty="0">
                <a:solidFill>
                  <a:srgbClr val="000000"/>
                </a:solidFill>
                <a:latin typeface="+mj-lt"/>
              </a:rPr>
              <a:t>Create and maintain a safe space for professional learning.</a:t>
            </a:r>
          </a:p>
          <a:p>
            <a:pPr marL="457200" indent="-457200">
              <a:spcBef>
                <a:spcPts val="1000"/>
              </a:spcBef>
              <a:spcAft>
                <a:spcPts val="600"/>
              </a:spcAft>
              <a:buClr>
                <a:srgbClr val="000000"/>
              </a:buClr>
              <a:buSzPct val="100000"/>
              <a:buFont typeface="+mj-lt"/>
              <a:buAutoNum type="arabicPeriod"/>
              <a:defRPr/>
            </a:pPr>
            <a:r>
              <a:rPr lang="en-US" b="0" dirty="0">
                <a:solidFill>
                  <a:srgbClr val="000000"/>
                </a:solidFill>
                <a:latin typeface="+mj-lt"/>
              </a:rPr>
              <a:t>Be mindful of different learning styles.</a:t>
            </a:r>
            <a:endParaRPr lang="en-US" b="0" dirty="0">
              <a:latin typeface="+mj-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2">
            <a:extLst>
              <a:ext uri="{FF2B5EF4-FFF2-40B4-BE49-F238E27FC236}">
                <a16:creationId xmlns:a16="http://schemas.microsoft.com/office/drawing/2014/main" id="{067F5ED6-FE29-4990-93FE-CD4F24ACD4EF}"/>
              </a:ext>
            </a:extLst>
          </p:cNvPr>
          <p:cNvSpPr>
            <a:spLocks noGrp="1" noChangeArrowheads="1"/>
          </p:cNvSpPr>
          <p:nvPr>
            <p:ph type="title"/>
          </p:nvPr>
        </p:nvSpPr>
        <p:spPr/>
        <p:txBody>
          <a:bodyPr/>
          <a:lstStyle/>
          <a:p>
            <a:r>
              <a:rPr lang="en-US" altLang="en-US"/>
              <a:t>Research Base for Dimension 2</a:t>
            </a:r>
          </a:p>
        </p:txBody>
      </p:sp>
      <p:sp>
        <p:nvSpPr>
          <p:cNvPr id="4" name="Content Placeholder 3">
            <a:extLst>
              <a:ext uri="{FF2B5EF4-FFF2-40B4-BE49-F238E27FC236}">
                <a16:creationId xmlns:a16="http://schemas.microsoft.com/office/drawing/2014/main" id="{A4DAE6C8-C81B-4BBC-A76B-2E6225D866BB}"/>
              </a:ext>
            </a:extLst>
          </p:cNvPr>
          <p:cNvSpPr>
            <a:spLocks noGrp="1" noChangeArrowheads="1"/>
          </p:cNvSpPr>
          <p:nvPr>
            <p:ph idx="1"/>
          </p:nvPr>
        </p:nvSpPr>
        <p:spPr>
          <a:xfrm>
            <a:off x="523875" y="1676400"/>
            <a:ext cx="7858125" cy="3733800"/>
          </a:xfrm>
        </p:spPr>
        <p:txBody>
          <a:bodyPr/>
          <a:lstStyle/>
          <a:p>
            <a:pPr marL="0" indent="0">
              <a:spcBef>
                <a:spcPts val="600"/>
              </a:spcBef>
              <a:spcAft>
                <a:spcPts val="1200"/>
              </a:spcAft>
              <a:buFont typeface="Wingdings" panose="05000000000000000000" pitchFamily="2" charset="2"/>
              <a:buNone/>
            </a:pPr>
            <a:r>
              <a:rPr lang="en-US" altLang="en-US" dirty="0"/>
              <a:t>Research based on </a:t>
            </a:r>
            <a:r>
              <a:rPr lang="en-US" altLang="en-US" dirty="0">
                <a:sym typeface="Arial" panose="020B0604020202020204" pitchFamily="34" charset="0"/>
              </a:rPr>
              <a:t>TIMSS (2019) and the ACT National Curriculum Survey (2016) </a:t>
            </a:r>
            <a:r>
              <a:rPr lang="en-US" altLang="en-US" dirty="0">
                <a:solidFill>
                  <a:srgbClr val="000000"/>
                </a:solidFill>
              </a:rPr>
              <a:t>shows that coherence: </a:t>
            </a:r>
          </a:p>
          <a:p>
            <a:pPr marL="355600" lvl="2" indent="-355600">
              <a:spcBef>
                <a:spcPts val="600"/>
              </a:spcBef>
              <a:spcAft>
                <a:spcPts val="1200"/>
              </a:spcAft>
              <a:buClr>
                <a:schemeClr val="tx2"/>
              </a:buClr>
              <a:buFont typeface="Wingdings" panose="05000000000000000000" pitchFamily="2" charset="2"/>
              <a:buChar char="§"/>
            </a:pPr>
            <a:r>
              <a:rPr lang="en-US" altLang="en-US" sz="2200" dirty="0">
                <a:cs typeface="MS PGothic" panose="020B0600070205080204" pitchFamily="34" charset="-128"/>
                <a:sym typeface="Arial" panose="020B0604020202020204" pitchFamily="34" charset="0"/>
              </a:rPr>
              <a:t>Allows students to demonstrate new understanding built on foundations from the previous study.</a:t>
            </a:r>
            <a:endParaRPr lang="en-US" altLang="en-US" sz="2200" dirty="0">
              <a:cs typeface="MS PGothic" panose="020B0600070205080204" pitchFamily="34" charset="-128"/>
            </a:endParaRPr>
          </a:p>
          <a:p>
            <a:pPr marL="355600" lvl="2" indent="-355600">
              <a:spcBef>
                <a:spcPts val="600"/>
              </a:spcBef>
              <a:spcAft>
                <a:spcPts val="1200"/>
              </a:spcAft>
              <a:buClr>
                <a:schemeClr val="tx2"/>
              </a:buClr>
              <a:buFont typeface="Wingdings" panose="05000000000000000000" pitchFamily="2" charset="2"/>
              <a:buChar char="§"/>
            </a:pPr>
            <a:r>
              <a:rPr lang="en-US" altLang="en-US" sz="2200" dirty="0">
                <a:cs typeface="MS PGothic" panose="020B0600070205080204" pitchFamily="34" charset="-128"/>
                <a:sym typeface="Arial" panose="020B0604020202020204" pitchFamily="34" charset="0"/>
              </a:rPr>
              <a:t>Prevents standards from being a list of isolated topics.</a:t>
            </a:r>
          </a:p>
          <a:p>
            <a:pPr marL="355600" lvl="2" indent="-355600">
              <a:spcBef>
                <a:spcPts val="600"/>
              </a:spcBef>
              <a:spcAft>
                <a:spcPts val="1200"/>
              </a:spcAft>
              <a:buClr>
                <a:schemeClr val="tx2"/>
              </a:buClr>
              <a:buFont typeface="Wingdings" panose="05000000000000000000" pitchFamily="2" charset="2"/>
              <a:buChar char="§"/>
            </a:pPr>
            <a:r>
              <a:rPr lang="en-US" altLang="en-US" sz="2200" dirty="0">
                <a:cs typeface="MS PGothic" panose="020B0600070205080204" pitchFamily="34" charset="-128"/>
                <a:sym typeface="Arial" panose="020B0604020202020204" pitchFamily="34" charset="0"/>
              </a:rPr>
              <a:t>Means that each standard is not a new event, but rather an extension of previous learning.</a:t>
            </a:r>
            <a:endParaRPr lang="en-US" altLang="en-US" sz="2200" dirty="0">
              <a:cs typeface="MS PGothic" panose="020B0600070205080204" pitchFamily="34" charset="-128"/>
            </a:endParaRPr>
          </a:p>
          <a:p>
            <a:pPr marL="0" indent="0">
              <a:buFont typeface="Wingdings" panose="05000000000000000000" pitchFamily="2" charset="2"/>
              <a:buNone/>
            </a:pPr>
            <a:endParaRPr lang="en-US"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12">
            <a:extLst>
              <a:ext uri="{FF2B5EF4-FFF2-40B4-BE49-F238E27FC236}">
                <a16:creationId xmlns:a16="http://schemas.microsoft.com/office/drawing/2014/main" id="{72FF3362-AC8A-4292-B58F-225B4082A6A8}"/>
              </a:ext>
            </a:extLst>
          </p:cNvPr>
          <p:cNvSpPr>
            <a:spLocks noGrp="1" noChangeArrowheads="1"/>
          </p:cNvSpPr>
          <p:nvPr>
            <p:ph type="title"/>
          </p:nvPr>
        </p:nvSpPr>
        <p:spPr>
          <a:xfrm>
            <a:off x="1295400" y="304800"/>
            <a:ext cx="7543800" cy="914400"/>
          </a:xfrm>
        </p:spPr>
        <p:txBody>
          <a:bodyPr/>
          <a:lstStyle/>
          <a:p>
            <a:r>
              <a:rPr lang="en-US" altLang="en-US" dirty="0"/>
              <a:t>What Does Research on Progressions Mean for High-Quality Curriculum?</a:t>
            </a:r>
          </a:p>
        </p:txBody>
      </p:sp>
      <p:sp>
        <p:nvSpPr>
          <p:cNvPr id="8193" name="Rectangle 3">
            <a:extLst>
              <a:ext uri="{FF2B5EF4-FFF2-40B4-BE49-F238E27FC236}">
                <a16:creationId xmlns:a16="http://schemas.microsoft.com/office/drawing/2014/main" id="{0DCD77ED-A13F-4338-913A-3B4118004418}"/>
              </a:ext>
            </a:extLst>
          </p:cNvPr>
          <p:cNvSpPr>
            <a:spLocks noGrp="1" noChangeArrowheads="1"/>
          </p:cNvSpPr>
          <p:nvPr>
            <p:ph type="body" idx="1"/>
          </p:nvPr>
        </p:nvSpPr>
        <p:spPr/>
        <p:txBody>
          <a:bodyPr/>
          <a:lstStyle/>
          <a:p>
            <a:pPr marL="0" indent="0">
              <a:lnSpc>
                <a:spcPct val="120000"/>
              </a:lnSpc>
              <a:spcBef>
                <a:spcPts val="600"/>
              </a:spcBef>
              <a:spcAft>
                <a:spcPts val="1200"/>
              </a:spcAft>
              <a:buFont typeface="Wingdings" panose="05000000000000000000" pitchFamily="2" charset="2"/>
              <a:buNone/>
              <a:defRPr/>
            </a:pPr>
            <a:r>
              <a:rPr lang="en-US" dirty="0"/>
              <a:t>It means:</a:t>
            </a:r>
          </a:p>
          <a:p>
            <a:pPr>
              <a:lnSpc>
                <a:spcPct val="120000"/>
              </a:lnSpc>
              <a:spcBef>
                <a:spcPts val="600"/>
              </a:spcBef>
              <a:spcAft>
                <a:spcPts val="1200"/>
              </a:spcAft>
              <a:defRPr/>
            </a:pPr>
            <a:r>
              <a:rPr lang="en-US" dirty="0"/>
              <a:t>Content will unfold meaningfully for students.</a:t>
            </a:r>
          </a:p>
          <a:p>
            <a:pPr>
              <a:lnSpc>
                <a:spcPct val="120000"/>
              </a:lnSpc>
              <a:spcBef>
                <a:spcPts val="600"/>
              </a:spcBef>
              <a:spcAft>
                <a:spcPts val="1200"/>
              </a:spcAft>
              <a:buFont typeface="Wingdings" charset="2"/>
              <a:buChar char="§"/>
              <a:defRPr/>
            </a:pPr>
            <a:r>
              <a:rPr lang="en-US" dirty="0"/>
              <a:t>Students will be asked to apply their prior knowledge to new knowledge.</a:t>
            </a:r>
          </a:p>
          <a:p>
            <a:pPr>
              <a:lnSpc>
                <a:spcPct val="120000"/>
              </a:lnSpc>
              <a:spcBef>
                <a:spcPts val="600"/>
              </a:spcBef>
              <a:spcAft>
                <a:spcPts val="1200"/>
              </a:spcAft>
              <a:buFont typeface="Wingdings" charset="2"/>
              <a:buChar char="§"/>
              <a:defRPr/>
            </a:pPr>
            <a:r>
              <a:rPr lang="en-US" dirty="0"/>
              <a:t>Students will expect knowledge and skills to build and grow.</a:t>
            </a:r>
          </a:p>
          <a:p>
            <a:pPr>
              <a:lnSpc>
                <a:spcPct val="120000"/>
              </a:lnSpc>
              <a:spcBef>
                <a:spcPts val="600"/>
              </a:spcBef>
              <a:spcAft>
                <a:spcPts val="1200"/>
              </a:spcAft>
              <a:buFont typeface="Wingdings" charset="2"/>
              <a:buChar char="§"/>
              <a:defRPr/>
            </a:pPr>
            <a:r>
              <a:rPr lang="en-US" dirty="0"/>
              <a:t>Mathematics will become more than a collection of disparate skills and concepts.</a:t>
            </a:r>
            <a:endParaRPr lang="en-US" altLang="en-US" dirty="0"/>
          </a:p>
          <a:p>
            <a:pPr>
              <a:spcAft>
                <a:spcPts val="1800"/>
              </a:spcAft>
              <a:defRPr/>
            </a:pPr>
            <a:endParaRPr lang="en-US"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9">
            <a:extLst>
              <a:ext uri="{FF2B5EF4-FFF2-40B4-BE49-F238E27FC236}">
                <a16:creationId xmlns:a16="http://schemas.microsoft.com/office/drawing/2014/main" id="{21EA91F4-55DA-4BC2-BD07-54B764B8619F}"/>
              </a:ext>
            </a:extLst>
          </p:cNvPr>
          <p:cNvSpPr>
            <a:spLocks noGrp="1" noChangeArrowheads="1"/>
          </p:cNvSpPr>
          <p:nvPr>
            <p:ph type="title"/>
          </p:nvPr>
        </p:nvSpPr>
        <p:spPr/>
        <p:txBody>
          <a:bodyPr/>
          <a:lstStyle/>
          <a:p>
            <a:r>
              <a:rPr lang="en-US" altLang="en-US"/>
              <a:t>Illustrative Mathematics</a:t>
            </a:r>
          </a:p>
        </p:txBody>
      </p:sp>
      <p:pic>
        <p:nvPicPr>
          <p:cNvPr id="3" name="Picture 2" descr="Course Guide cover">
            <a:extLst>
              <a:ext uri="{FF2B5EF4-FFF2-40B4-BE49-F238E27FC236}">
                <a16:creationId xmlns:a16="http://schemas.microsoft.com/office/drawing/2014/main" id="{AE33B1D5-805C-4DE4-9A15-6267E8D9E1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963" y="1611313"/>
            <a:ext cx="3690354" cy="4783137"/>
          </a:xfrm>
          <a:prstGeom prst="rect">
            <a:avLst/>
          </a:prstGeom>
          <a:noFill/>
          <a:ln>
            <a:solidFill>
              <a:schemeClr val="bg1">
                <a:lumMod val="75000"/>
              </a:schemeClr>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6" descr="Teacher Guide Cover">
            <a:extLst>
              <a:ext uri="{FF2B5EF4-FFF2-40B4-BE49-F238E27FC236}">
                <a16:creationId xmlns:a16="http://schemas.microsoft.com/office/drawing/2014/main" id="{BC408437-5347-495B-B87D-24A3450049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611313"/>
            <a:ext cx="3705225" cy="4802187"/>
          </a:xfrm>
          <a:prstGeom prst="rect">
            <a:avLst/>
          </a:prstGeom>
          <a:noFill/>
          <a:ln>
            <a:solidFill>
              <a:schemeClr val="bg1">
                <a:lumMod val="75000"/>
              </a:schemeClr>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SAMP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AM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200" b="1" i="0" u="none" strike="noStrike" cap="none" normalizeH="0" baseline="0">
            <a:ln>
              <a:noFill/>
            </a:ln>
            <a:solidFill>
              <a:schemeClr val="tx1"/>
            </a:solidFill>
            <a:effectLst/>
            <a:latin typeface="Times New Roman" pitchFamily="-109"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200" b="1" i="0" u="none" strike="noStrike" cap="none" normalizeH="0" baseline="0">
            <a:ln>
              <a:noFill/>
            </a:ln>
            <a:solidFill>
              <a:schemeClr val="tx1"/>
            </a:solidFill>
            <a:effectLst/>
            <a:latin typeface="Times New Roman" pitchFamily="-109" charset="0"/>
          </a:defRPr>
        </a:defPPr>
      </a:lstStyle>
    </a:lnDef>
  </a:objectDefaults>
  <a:extraClrSchemeLst>
    <a:extraClrScheme>
      <a:clrScheme name="SAMPL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AMPL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AMPL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AMPL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AMPL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AMPL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AMPL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SAMPLE 8">
        <a:dk1>
          <a:srgbClr val="000000"/>
        </a:dk1>
        <a:lt1>
          <a:srgbClr val="FFFFFF"/>
        </a:lt1>
        <a:dk2>
          <a:srgbClr val="000000"/>
        </a:dk2>
        <a:lt2>
          <a:srgbClr val="000092"/>
        </a:lt2>
        <a:accent1>
          <a:srgbClr val="800000"/>
        </a:accent1>
        <a:accent2>
          <a:srgbClr val="CC0000"/>
        </a:accent2>
        <a:accent3>
          <a:srgbClr val="FFFFFF"/>
        </a:accent3>
        <a:accent4>
          <a:srgbClr val="000000"/>
        </a:accent4>
        <a:accent5>
          <a:srgbClr val="C0AAAA"/>
        </a:accent5>
        <a:accent6>
          <a:srgbClr val="B90000"/>
        </a:accent6>
        <a:hlink>
          <a:srgbClr val="5943C7"/>
        </a:hlink>
        <a:folHlink>
          <a:srgbClr val="0000D4"/>
        </a:folHlink>
      </a:clrScheme>
      <a:clrMap bg1="lt1" tx1="dk1" bg2="lt2" tx2="dk2" accent1="accent1" accent2="accent2" accent3="accent3" accent4="accent4" accent5="accent5" accent6="accent6" hlink="hlink" folHlink="folHlink"/>
    </a:extraClrScheme>
    <a:extraClrScheme>
      <a:clrScheme name="SAMPLE 9">
        <a:dk1>
          <a:srgbClr val="000000"/>
        </a:dk1>
        <a:lt1>
          <a:srgbClr val="FFFFFF"/>
        </a:lt1>
        <a:dk2>
          <a:srgbClr val="FFFFFF"/>
        </a:dk2>
        <a:lt2>
          <a:srgbClr val="000000"/>
        </a:lt2>
        <a:accent1>
          <a:srgbClr val="CC3300"/>
        </a:accent1>
        <a:accent2>
          <a:srgbClr val="C89668"/>
        </a:accent2>
        <a:accent3>
          <a:srgbClr val="FFFFFF"/>
        </a:accent3>
        <a:accent4>
          <a:srgbClr val="000000"/>
        </a:accent4>
        <a:accent5>
          <a:srgbClr val="E2ADAA"/>
        </a:accent5>
        <a:accent6>
          <a:srgbClr val="B5875E"/>
        </a:accent6>
        <a:hlink>
          <a:srgbClr val="336699"/>
        </a:hlink>
        <a:folHlink>
          <a:srgbClr val="A46444"/>
        </a:folHlink>
      </a:clrScheme>
      <a:clrMap bg1="lt1" tx1="dk1" bg2="lt2" tx2="dk2" accent1="accent1" accent2="accent2" accent3="accent3" accent4="accent4" accent5="accent5" accent6="accent6" hlink="hlink" folHlink="folHlink"/>
    </a:extraClrScheme>
    <a:extraClrScheme>
      <a:clrScheme name="SAMPLE 10">
        <a:dk1>
          <a:srgbClr val="000000"/>
        </a:dk1>
        <a:lt1>
          <a:srgbClr val="FFFFFF"/>
        </a:lt1>
        <a:dk2>
          <a:srgbClr val="FFFFFF"/>
        </a:dk2>
        <a:lt2>
          <a:srgbClr val="000000"/>
        </a:lt2>
        <a:accent1>
          <a:srgbClr val="7DAAA9"/>
        </a:accent1>
        <a:accent2>
          <a:srgbClr val="CC3300"/>
        </a:accent2>
        <a:accent3>
          <a:srgbClr val="FFFFFF"/>
        </a:accent3>
        <a:accent4>
          <a:srgbClr val="000000"/>
        </a:accent4>
        <a:accent5>
          <a:srgbClr val="BFD2D1"/>
        </a:accent5>
        <a:accent6>
          <a:srgbClr val="B92D00"/>
        </a:accent6>
        <a:hlink>
          <a:srgbClr val="336699"/>
        </a:hlink>
        <a:folHlink>
          <a:srgbClr val="C8966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AMP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AM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200" b="1" i="0" u="none" strike="noStrike" cap="none" normalizeH="0" baseline="0">
            <a:ln>
              <a:noFill/>
            </a:ln>
            <a:solidFill>
              <a:schemeClr val="tx1"/>
            </a:solidFill>
            <a:effectLst/>
            <a:latin typeface="Times New Roman" pitchFamily="-109"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200" b="1" i="0" u="none" strike="noStrike" cap="none" normalizeH="0" baseline="0">
            <a:ln>
              <a:noFill/>
            </a:ln>
            <a:solidFill>
              <a:schemeClr val="tx1"/>
            </a:solidFill>
            <a:effectLst/>
            <a:latin typeface="Times New Roman" pitchFamily="-109" charset="0"/>
          </a:defRPr>
        </a:defPPr>
      </a:lstStyle>
    </a:lnDef>
  </a:objectDefaults>
  <a:extraClrSchemeLst>
    <a:extraClrScheme>
      <a:clrScheme name="SAMPL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AMPL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AMPL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AMPL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AMPL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AMPL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AMPL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SAMPLE 8">
        <a:dk1>
          <a:srgbClr val="000000"/>
        </a:dk1>
        <a:lt1>
          <a:srgbClr val="FFFFFF"/>
        </a:lt1>
        <a:dk2>
          <a:srgbClr val="000000"/>
        </a:dk2>
        <a:lt2>
          <a:srgbClr val="000092"/>
        </a:lt2>
        <a:accent1>
          <a:srgbClr val="800000"/>
        </a:accent1>
        <a:accent2>
          <a:srgbClr val="CC0000"/>
        </a:accent2>
        <a:accent3>
          <a:srgbClr val="FFFFFF"/>
        </a:accent3>
        <a:accent4>
          <a:srgbClr val="000000"/>
        </a:accent4>
        <a:accent5>
          <a:srgbClr val="C0AAAA"/>
        </a:accent5>
        <a:accent6>
          <a:srgbClr val="B90000"/>
        </a:accent6>
        <a:hlink>
          <a:srgbClr val="5943C7"/>
        </a:hlink>
        <a:folHlink>
          <a:srgbClr val="0000D4"/>
        </a:folHlink>
      </a:clrScheme>
      <a:clrMap bg1="lt1" tx1="dk1" bg2="lt2" tx2="dk2" accent1="accent1" accent2="accent2" accent3="accent3" accent4="accent4" accent5="accent5" accent6="accent6" hlink="hlink" folHlink="folHlink"/>
    </a:extraClrScheme>
    <a:extraClrScheme>
      <a:clrScheme name="SAMPLE 9">
        <a:dk1>
          <a:srgbClr val="000000"/>
        </a:dk1>
        <a:lt1>
          <a:srgbClr val="FFFFFF"/>
        </a:lt1>
        <a:dk2>
          <a:srgbClr val="FFFFFF"/>
        </a:dk2>
        <a:lt2>
          <a:srgbClr val="000000"/>
        </a:lt2>
        <a:accent1>
          <a:srgbClr val="CC3300"/>
        </a:accent1>
        <a:accent2>
          <a:srgbClr val="C89668"/>
        </a:accent2>
        <a:accent3>
          <a:srgbClr val="FFFFFF"/>
        </a:accent3>
        <a:accent4>
          <a:srgbClr val="000000"/>
        </a:accent4>
        <a:accent5>
          <a:srgbClr val="E2ADAA"/>
        </a:accent5>
        <a:accent6>
          <a:srgbClr val="B5875E"/>
        </a:accent6>
        <a:hlink>
          <a:srgbClr val="336699"/>
        </a:hlink>
        <a:folHlink>
          <a:srgbClr val="A46444"/>
        </a:folHlink>
      </a:clrScheme>
      <a:clrMap bg1="lt1" tx1="dk1" bg2="lt2" tx2="dk2" accent1="accent1" accent2="accent2" accent3="accent3" accent4="accent4" accent5="accent5" accent6="accent6" hlink="hlink" folHlink="folHlink"/>
    </a:extraClrScheme>
    <a:extraClrScheme>
      <a:clrScheme name="SAMPLE 10">
        <a:dk1>
          <a:srgbClr val="000000"/>
        </a:dk1>
        <a:lt1>
          <a:srgbClr val="FFFFFF"/>
        </a:lt1>
        <a:dk2>
          <a:srgbClr val="FFFFFF"/>
        </a:dk2>
        <a:lt2>
          <a:srgbClr val="000000"/>
        </a:lt2>
        <a:accent1>
          <a:srgbClr val="7DAAA9"/>
        </a:accent1>
        <a:accent2>
          <a:srgbClr val="CC3300"/>
        </a:accent2>
        <a:accent3>
          <a:srgbClr val="FFFFFF"/>
        </a:accent3>
        <a:accent4>
          <a:srgbClr val="000000"/>
        </a:accent4>
        <a:accent5>
          <a:srgbClr val="BFD2D1"/>
        </a:accent5>
        <a:accent6>
          <a:srgbClr val="B92D00"/>
        </a:accent6>
        <a:hlink>
          <a:srgbClr val="336699"/>
        </a:hlink>
        <a:folHlink>
          <a:srgbClr val="C8966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21907</TotalTime>
  <Pages>39</Pages>
  <Words>7351</Words>
  <Application>Microsoft Macintosh PowerPoint</Application>
  <PresentationFormat>Overhead</PresentationFormat>
  <Paragraphs>551</Paragraphs>
  <Slides>35</Slides>
  <Notes>34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35</vt:i4>
      </vt:variant>
    </vt:vector>
  </HeadingPairs>
  <TitlesOfParts>
    <vt:vector size="43" baseType="lpstr">
      <vt:lpstr>Arial</vt:lpstr>
      <vt:lpstr>Segoe UI</vt:lpstr>
      <vt:lpstr>Times</vt:lpstr>
      <vt:lpstr>Times New Roman</vt:lpstr>
      <vt:lpstr>Trebuchet MS</vt:lpstr>
      <vt:lpstr>Wingdings</vt:lpstr>
      <vt:lpstr>SAMPLE</vt:lpstr>
      <vt:lpstr>1_SAMPLE</vt:lpstr>
      <vt:lpstr>Mathematical Progressions and Connections</vt:lpstr>
      <vt:lpstr>  Welcome!</vt:lpstr>
      <vt:lpstr>Disclaimer</vt:lpstr>
      <vt:lpstr>Let’s Hear From You!</vt:lpstr>
      <vt:lpstr>Agenda</vt:lpstr>
      <vt:lpstr>Meeting Norms and Expectations</vt:lpstr>
      <vt:lpstr>Research Base for Dimension 2</vt:lpstr>
      <vt:lpstr>What Does Research on Progressions Mean for High-Quality Curriculum?</vt:lpstr>
      <vt:lpstr>Illustrative Mathematics</vt:lpstr>
      <vt:lpstr>Illustrative Mathematics</vt:lpstr>
      <vt:lpstr>Critical Mathematical Concepts That Progress Across the Levels</vt:lpstr>
      <vt:lpstr>Dimension 2: Logical Mathematical Progressions and Connections</vt:lpstr>
      <vt:lpstr>Content Alignment Criteria</vt:lpstr>
      <vt:lpstr>Dimension 2: Content Criterion 1</vt:lpstr>
      <vt:lpstr>Dimension 2: Content Criterion 2</vt:lpstr>
      <vt:lpstr>Dimension 2: Content Criterion 3</vt:lpstr>
      <vt:lpstr>Rating for Content Alignment</vt:lpstr>
      <vt:lpstr>Breakout Time: 30 minutes</vt:lpstr>
      <vt:lpstr>Breakout Materials</vt:lpstr>
      <vt:lpstr>Welcome Back!</vt:lpstr>
      <vt:lpstr>Let’s Hear From You!</vt:lpstr>
      <vt:lpstr>Let’s Hear From You!</vt:lpstr>
      <vt:lpstr>Let’s Discuss!</vt:lpstr>
      <vt:lpstr>EL Support Criteria</vt:lpstr>
      <vt:lpstr>Dimension 2: EL Support Criterion</vt:lpstr>
      <vt:lpstr>Rating for EL Supports </vt:lpstr>
      <vt:lpstr>Breakout Time: 20 minutes</vt:lpstr>
      <vt:lpstr>Breakout Materials</vt:lpstr>
      <vt:lpstr>Welcome Back!</vt:lpstr>
      <vt:lpstr>Let’s Hear From You!</vt:lpstr>
      <vt:lpstr>Let’s Hear From You! </vt:lpstr>
      <vt:lpstr>Let’s Discuss!</vt:lpstr>
      <vt:lpstr>Let’s Chat!</vt:lpstr>
      <vt:lpstr>Next Steps</vt:lpstr>
      <vt:lpstr>Thank you!</vt:lpstr>
    </vt:vector>
  </TitlesOfParts>
  <Manager/>
  <Company>Lilly, inc.</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Mathematical Progressions and Connections</dc:title>
  <dc:subject/>
  <dc:creator>Susan Pimentel</dc:creator>
  <cp:keywords/>
  <dc:description/>
  <cp:lastModifiedBy>Nicole Bravo</cp:lastModifiedBy>
  <cp:revision>935</cp:revision>
  <cp:lastPrinted>2008-08-04T15:46:24Z</cp:lastPrinted>
  <dcterms:created xsi:type="dcterms:W3CDTF">2008-12-30T23:46:17Z</dcterms:created>
  <dcterms:modified xsi:type="dcterms:W3CDTF">2022-07-26T22:25:22Z</dcterms:modified>
  <cp:category/>
</cp:coreProperties>
</file>