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5488" r:id="rId2"/>
  </p:sldMasterIdLst>
  <p:notesMasterIdLst>
    <p:notesMasterId r:id="rId33"/>
  </p:notesMasterIdLst>
  <p:handoutMasterIdLst>
    <p:handoutMasterId r:id="rId34"/>
  </p:handoutMasterIdLst>
  <p:sldIdLst>
    <p:sldId id="606" r:id="rId3"/>
    <p:sldId id="669" r:id="rId4"/>
    <p:sldId id="668" r:id="rId5"/>
    <p:sldId id="603" r:id="rId6"/>
    <p:sldId id="495" r:id="rId7"/>
    <p:sldId id="493" r:id="rId8"/>
    <p:sldId id="488" r:id="rId9"/>
    <p:sldId id="496" r:id="rId10"/>
    <p:sldId id="512" r:id="rId11"/>
    <p:sldId id="487" r:id="rId12"/>
    <p:sldId id="516" r:id="rId13"/>
    <p:sldId id="513" r:id="rId14"/>
    <p:sldId id="514" r:id="rId15"/>
    <p:sldId id="515" r:id="rId16"/>
    <p:sldId id="594" r:id="rId17"/>
    <p:sldId id="517" r:id="rId18"/>
    <p:sldId id="521" r:id="rId19"/>
    <p:sldId id="522" r:id="rId20"/>
    <p:sldId id="523" r:id="rId21"/>
    <p:sldId id="524" r:id="rId22"/>
    <p:sldId id="510" r:id="rId23"/>
    <p:sldId id="525" r:id="rId24"/>
    <p:sldId id="509" r:id="rId25"/>
    <p:sldId id="591" r:id="rId26"/>
    <p:sldId id="602" r:id="rId27"/>
    <p:sldId id="604" r:id="rId28"/>
    <p:sldId id="605" r:id="rId29"/>
    <p:sldId id="526" r:id="rId30"/>
    <p:sldId id="527" r:id="rId31"/>
    <p:sldId id="570" r:id="rId32"/>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8A0E5B-0026-98CF-2086-47790340BEBA}" name="Nicole Bravo" initials="NB" userId="S::nbravo@studentsachieve.net::b1bea685-5dc1-422c-b885-3190c62a958b" providerId="AD"/>
  <p188:author id="{EBAE916C-3461-571D-028D-49A54500049B}" name="EMK" initials="E" userId="EMK" providerId="None"/>
  <p188:author id="{D58D3A80-960F-0450-6F38-57F3A734E008}" name="Emily Kenton" initials="EK" userId="bf7c6196603d79c2" providerId="Windows Liv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1" initials="Unknown User1" lastIdx="4" clrIdx="2"/>
  <p:cmAuthor id="2" name="Unknown User2" initials="Unknown User2" lastIdx="11" clrIdx="4"/>
  <p:cmAuthor id="3" name="Unknown User3" initials="Unknown User3" lastIdx="11" clrIdx="3"/>
  <p:cmAuthor id="4" name="Unknown User4" initials="Unknown User4" lastIdx="4" clrIdx="6"/>
  <p:cmAuthor id="5" name="Unknown User5" initials="Unknown User5" lastIdx="11" clrIdx="5"/>
  <p:cmAuthor id="6" name="Farren Liben" initials="" lastIdx="3" clrIdx="0"/>
  <p:cmAuthor id="7" name="Melanie Alkire" initials="" lastIdx="3" clrIdx="7"/>
  <p:cmAuthor id="8" name="Sue Pimentel" initials="" lastIdx="16" clrIdx="1"/>
  <p:cmAuthor id="9" name="Nicole Bravo" initials="NB" lastIdx="1" clrIdx="8"/>
  <p:cmAuthor id="10" name="Sue Pimentel" initials="SP" lastIdx="1" clrIdx="9"/>
  <p:cmAuthor id="11" name="Mimi Alkire" initials="" lastIdx="2" clrIdx="10"/>
  <p:cmAuthor id="12" name="EMK" initials="E" lastIdx="19" clrIdx="11"/>
  <p:cmAuthor id="13" name="Melanie Alkire" initials="MA" lastIdx="3" clrIdx="12"/>
  <p:cmAuthor id="14" name="Sue Pimentel" initials="MOU"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6371" autoAdjust="0"/>
  </p:normalViewPr>
  <p:slideViewPr>
    <p:cSldViewPr>
      <p:cViewPr varScale="1">
        <p:scale>
          <a:sx n="89" d="100"/>
          <a:sy n="89" d="100"/>
        </p:scale>
        <p:origin x="1280" y="160"/>
      </p:cViewPr>
      <p:guideLst>
        <p:guide orient="horz" pos="672"/>
        <p:guide orient="horz" pos="1872"/>
        <p:guide pos="624"/>
        <p:guide pos="5568"/>
        <p:guide pos="864"/>
      </p:guideLst>
    </p:cSldViewPr>
  </p:slideViewPr>
  <p:outlineViewPr>
    <p:cViewPr>
      <p:scale>
        <a:sx n="33" d="100"/>
        <a:sy n="33" d="100"/>
      </p:scale>
      <p:origin x="0" y="-776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0" y="176"/>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3FCA691-9794-46CF-8157-F203F0BAAC69}"/>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12B5C9C2-558C-4953-BC74-7A09E992ACA0}" type="slidenum">
              <a:rPr lang="en-US" altLang="en-US" sz="1200" b="0" smtClean="0"/>
              <a:pPr algn="ctr">
                <a:lnSpc>
                  <a:spcPct val="90000"/>
                </a:lnSpc>
                <a:defRPr/>
              </a:pPr>
              <a:t>‹#›</a:t>
            </a:fld>
            <a:endParaRPr lang="en-US" altLang="en-US" sz="12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E221A53-EA45-4384-BDC7-BFFF78DBD11D}"/>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429EA236-131E-457C-8894-34DB36017A60}"/>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D1BF187B-8627-4F41-A5BC-553517A284E6}" type="slidenum">
              <a:rPr lang="en-US" altLang="en-US" sz="1200" b="0" smtClean="0"/>
              <a:pPr algn="ctr">
                <a:lnSpc>
                  <a:spcPct val="90000"/>
                </a:lnSpc>
                <a:defRPr/>
              </a:pPr>
              <a:t>‹#›</a:t>
            </a:fld>
            <a:endParaRPr lang="en-US" altLang="en-US" sz="1200" b="0"/>
          </a:p>
        </p:txBody>
      </p:sp>
      <p:sp>
        <p:nvSpPr>
          <p:cNvPr id="4100" name="Rectangle 4">
            <a:extLst>
              <a:ext uri="{FF2B5EF4-FFF2-40B4-BE49-F238E27FC236}">
                <a16:creationId xmlns:a16="http://schemas.microsoft.com/office/drawing/2014/main" id="{243BA21C-CCFB-4A0B-98B2-0CFD60F2E568}"/>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277046535"/>
      </p:ext>
    </p:extLst>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9818B628-06E4-49F9-968C-71AB5D2FD293}"/>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A2F1FD5F-7CFE-44CC-AAC3-242F9D4EEE4D}"/>
              </a:ext>
            </a:extLst>
          </p:cNvPr>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6BCCE7B2-3A15-44A3-B07E-D60BAB025386}"/>
              </a:ext>
            </a:extLst>
          </p:cNvPr>
          <p:cNvSpPr>
            <a:spLocks noGrp="1" noRot="1" noChangeAspect="1" noChangeArrowheads="1" noTextEdit="1"/>
          </p:cNvSpPr>
          <p:nvPr>
            <p:ph type="sldImg"/>
          </p:nvPr>
        </p:nvSpPr>
        <p:spPr>
          <a:xfrm>
            <a:off x="755650" y="525463"/>
            <a:ext cx="3657600" cy="2743200"/>
          </a:xfrm>
          <a:ln/>
        </p:spPr>
      </p:sp>
      <p:sp>
        <p:nvSpPr>
          <p:cNvPr id="13314" name="Notes Placeholder 2">
            <a:extLst>
              <a:ext uri="{FF2B5EF4-FFF2-40B4-BE49-F238E27FC236}">
                <a16:creationId xmlns:a16="http://schemas.microsoft.com/office/drawing/2014/main" id="{1580D140-24CF-4C5A-AE20-0FD8C1A2BECE}"/>
              </a:ext>
            </a:extLst>
          </p:cNvPr>
          <p:cNvSpPr>
            <a:spLocks noGrp="1"/>
          </p:cNvSpPr>
          <p:nvPr>
            <p:ph type="body" idx="1"/>
          </p:nvPr>
        </p:nvSpPr>
        <p:spPr>
          <a:xfrm>
            <a:off x="603250" y="3497263"/>
            <a:ext cx="5867400" cy="51816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Explain the reasoning aspects of Mathematical Practice 1: Make sense of problems and persevere in solving them.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endParaRPr lang="en-US" altLang="en-US"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dirty="0"/>
              <a:t>We have reduced each of the practices’ descriptions from paragraphs to several bullets. Begin by scanning through the bullets to get the gist of the first practice. This practice is pivotal for reasoning.</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This practice is probably the most self-explanatory; it covers all aspects of problem-solving, from finding an entry point to explaining your findings.</a:t>
            </a:r>
          </a:p>
          <a:p>
            <a:pPr marL="171450" indent="-171450">
              <a:lnSpc>
                <a:spcPct val="100000"/>
              </a:lnSpc>
              <a:spcBef>
                <a:spcPts val="0"/>
              </a:spcBef>
              <a:buFont typeface="Arial" panose="020B0604020202020204" pitchFamily="34" charset="0"/>
              <a:buChar char="•"/>
              <a:defRPr/>
            </a:pPr>
            <a:r>
              <a:rPr lang="en-US" dirty="0"/>
              <a:t>For our Dimension 3 work, let’s look for evidence of problems that leave room for the students to make sense themselves and to persevere.</a:t>
            </a: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spcAft>
                <a:spcPts val="0"/>
              </a:spcAft>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As participants review the bullets, use the talking points to further explain the connection to Dimension 3.</a:t>
            </a:r>
          </a:p>
          <a:p>
            <a:pPr marL="171450" indent="-171450">
              <a:lnSpc>
                <a:spcPct val="100000"/>
              </a:lnSpc>
              <a:spcBef>
                <a:spcPts val="0"/>
              </a:spcBef>
              <a:spcAft>
                <a:spcPts val="0"/>
              </a:spcAft>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Ask for questions or comments.</a:t>
            </a:r>
          </a:p>
          <a:p>
            <a:pPr marL="171450" indent="-171450">
              <a:lnSpc>
                <a:spcPct val="100000"/>
              </a:lnSpc>
              <a:spcBef>
                <a:spcPts val="0"/>
              </a:spcBef>
              <a:spcAft>
                <a:spcPts val="0"/>
              </a:spcAft>
              <a:buFont typeface="Arial" panose="020B0604020202020204" pitchFamily="34" charset="0"/>
              <a:buChar char="•"/>
              <a:defRPr/>
            </a:pPr>
            <a:r>
              <a:rPr lang="en-US" altLang="en-US" sz="1100" dirty="0">
                <a:latin typeface="Times New Roman" panose="02020603050405020304" pitchFamily="18" charset="0"/>
                <a:ea typeface="ＭＳ Ｐゴシック" charset="-128"/>
                <a:cs typeface="Times New Roman" panose="02020603050405020304" pitchFamily="18" charset="0"/>
              </a:rPr>
              <a:t>Other comments to make: </a:t>
            </a:r>
          </a:p>
          <a:p>
            <a:pPr marL="633413" lvl="1" indent="-171450">
              <a:lnSpc>
                <a:spcPct val="100000"/>
              </a:lnSpc>
              <a:spcBef>
                <a:spcPts val="0"/>
              </a:spcBef>
              <a:spcAft>
                <a:spcPts val="0"/>
              </a:spcAft>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Make conjectures about the form and meaning of a solution.</a:t>
            </a:r>
          </a:p>
          <a:p>
            <a:pPr marL="633413" lvl="1" indent="-171450">
              <a:lnSpc>
                <a:spcPct val="100000"/>
              </a:lnSpc>
              <a:spcBef>
                <a:spcPts val="0"/>
              </a:spcBef>
              <a:spcAft>
                <a:spcPts val="0"/>
              </a:spcAft>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Transform algebraic expressions or change the viewing window on their graphing calculator to get the information they need.</a:t>
            </a:r>
          </a:p>
          <a:p>
            <a:pPr marL="633413" lvl="1" indent="-171450">
              <a:lnSpc>
                <a:spcPct val="100000"/>
              </a:lnSpc>
              <a:spcBef>
                <a:spcPts val="0"/>
              </a:spcBef>
              <a:spcAft>
                <a:spcPts val="0"/>
              </a:spcAft>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Explain correspondences between representations.</a:t>
            </a:r>
          </a:p>
          <a:p>
            <a:pPr marL="633095" lvl="1" indent="-171450">
              <a:lnSpc>
                <a:spcPct val="100000"/>
              </a:lnSpc>
              <a:spcBef>
                <a:spcPts val="0"/>
              </a:spcBef>
              <a:spcAft>
                <a:spcPts val="0"/>
              </a:spcAft>
              <a:buFont typeface="Arial" panose="020B0604020202020204" pitchFamily="34" charset="0"/>
              <a:buChar char="•"/>
              <a:defRPr/>
            </a:pPr>
            <a:r>
              <a:rPr lang="en-US" sz="1100" dirty="0">
                <a:latin typeface="Times New Roman"/>
                <a:ea typeface="MS PGothic"/>
                <a:cs typeface="Times New Roman"/>
              </a:rPr>
              <a:t>Graph data and search for regularity or trends.</a:t>
            </a:r>
            <a:endParaRPr 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F9B23C6D-754F-4272-B293-274475E79920}"/>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EC8FA09E-2635-4EEC-AAD6-C16D1975E31A}"/>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Explain Mathematical Practice 2: Reason abstractly and quantitively.</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sz="1100" dirty="0"/>
              <a:t>This practice refers to making sure students can “see” the mathematical quantities involved in a situation and break it down to extract the mathematics (decontextualize). </a:t>
            </a:r>
          </a:p>
          <a:p>
            <a:pPr marL="171450" indent="-171450">
              <a:lnSpc>
                <a:spcPct val="100000"/>
              </a:lnSpc>
              <a:spcBef>
                <a:spcPts val="0"/>
              </a:spcBef>
              <a:buFont typeface="Arial" panose="020B0604020202020204" pitchFamily="34" charset="0"/>
              <a:buChar char="•"/>
              <a:defRPr/>
            </a:pPr>
            <a:r>
              <a:rPr lang="en-US" sz="1100" dirty="0"/>
              <a:t>They also have to understand the procedures required to answer the question. Then, after performing the mathematical procedures, they should be able to make sense of their findings. They must return the results to the context of the situation, including using the appropriate units (re-contextualize).</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For our work in Dimension 3, we will look for problems placed in complicated situations and that require isolating the quantities to solve. In our model unit, that would likely be problems involving rates or unit rates. </a:t>
            </a:r>
          </a:p>
          <a:p>
            <a:pPr marL="171450" indent="-171450">
              <a:lnSpc>
                <a:spcPct val="100000"/>
              </a:lnSpc>
              <a:spcBef>
                <a:spcPts val="0"/>
              </a:spcBef>
              <a:buFont typeface="Arial" panose="020B0604020202020204" pitchFamily="34" charset="0"/>
              <a:buChar char="•"/>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As participants review the bullets, use the talking points to further explain the connection to Dimension 3.</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Ask for questions or comments.</a:t>
            </a:r>
            <a:endParaRPr lang="en-US" altLang="en-US" sz="1100" dirty="0">
              <a:latin typeface="Times New Roman" panose="02020603050405020304" pitchFamily="18" charset="0"/>
              <a:ea typeface="ＭＳ Ｐゴシック" charset="-128"/>
              <a:cs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DF86ED3D-B749-4DFC-9E07-ECE6CA07AE6B}"/>
              </a:ext>
            </a:extLst>
          </p:cNvPr>
          <p:cNvSpPr>
            <a:spLocks noGrp="1" noRot="1" noChangeAspect="1" noChangeArrowheads="1" noTextEdit="1"/>
          </p:cNvSpPr>
          <p:nvPr>
            <p:ph type="sldImg"/>
          </p:nvPr>
        </p:nvSpPr>
        <p:spPr>
          <a:xfrm>
            <a:off x="679450" y="449263"/>
            <a:ext cx="3455988" cy="2590800"/>
          </a:xfrm>
          <a:ln/>
        </p:spPr>
      </p:sp>
      <p:sp>
        <p:nvSpPr>
          <p:cNvPr id="13314" name="Notes Placeholder 2">
            <a:extLst>
              <a:ext uri="{FF2B5EF4-FFF2-40B4-BE49-F238E27FC236}">
                <a16:creationId xmlns:a16="http://schemas.microsoft.com/office/drawing/2014/main" id="{FC4B9FC3-B069-4E29-9FE8-71DF9FB37A80}"/>
              </a:ext>
            </a:extLst>
          </p:cNvPr>
          <p:cNvSpPr>
            <a:spLocks noGrp="1"/>
          </p:cNvSpPr>
          <p:nvPr>
            <p:ph type="body" idx="1"/>
          </p:nvPr>
        </p:nvSpPr>
        <p:spPr>
          <a:xfrm>
            <a:off x="527050" y="3344863"/>
            <a:ext cx="5943600" cy="50292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Explain Mathematical Practice 4: Model with mathematics and its connection to reasoning.</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Modeling with mathematics requires that students are able to apply the mathematics they know to solve un-scaffolded questions from everyday life.</a:t>
            </a:r>
          </a:p>
          <a:p>
            <a:pPr marL="171450" indent="-171450">
              <a:lnSpc>
                <a:spcPct val="100000"/>
              </a:lnSpc>
              <a:spcBef>
                <a:spcPts val="0"/>
              </a:spcBef>
              <a:buFont typeface="Arial" panose="020B0604020202020204" pitchFamily="34" charset="0"/>
              <a:buChar char="•"/>
              <a:defRPr/>
            </a:pPr>
            <a:r>
              <a:rPr lang="en-US" dirty="0">
                <a:latin typeface="Times New Roman"/>
                <a:ea typeface="MS PGothic"/>
                <a:cs typeface="Times New Roman"/>
              </a:rPr>
              <a:t>This practice is particularly difficult to understand. We often confuse MP.4 with MP.1, or with simply drawing a diagram or building a model. Many teachers say that they have only begun to feel comfortable with mathematical modeling after months of studying and discussing this practice. As our work progresses, we will spend time making sure you begin to understand the difference between “modeling </a:t>
            </a:r>
            <a:r>
              <a:rPr lang="en-US" b="1" dirty="0">
                <a:latin typeface="Times New Roman"/>
                <a:ea typeface="MS PGothic"/>
                <a:cs typeface="Times New Roman"/>
              </a:rPr>
              <a:t>the</a:t>
            </a:r>
            <a:r>
              <a:rPr lang="en-US" dirty="0">
                <a:latin typeface="Times New Roman"/>
                <a:ea typeface="MS PGothic"/>
                <a:cs typeface="Times New Roman"/>
              </a:rPr>
              <a:t> mathematics” and “modeling </a:t>
            </a:r>
            <a:r>
              <a:rPr lang="en-US" b="1" dirty="0">
                <a:latin typeface="Times New Roman"/>
                <a:ea typeface="MS PGothic"/>
                <a:cs typeface="Times New Roman"/>
              </a:rPr>
              <a:t>with</a:t>
            </a:r>
            <a:r>
              <a:rPr lang="en-US" dirty="0">
                <a:latin typeface="Times New Roman"/>
                <a:ea typeface="MS PGothic"/>
                <a:cs typeface="Times New Roman"/>
              </a:rPr>
              <a:t> mathematics.” Your coaches have had much experience with this distinction as well as all the practices. They will be a good resource if you have questions.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Modeling with mathematics requires reasoning with mathematics. </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For our work in Dimension 3, we will look for SOME opportunities for students to independently solve a problem presented in a real situation. It is important to remember that students need to learn how to model with mathematics. This happens through starting with a well-scaffolded problem and then moving to slowly taking away the scaffolds. We should see many more problems that are presented with support before we see one that leaves the process completely to the student. For this reason, we often will see only a few examples of true modeling with mathematics in a unit. </a:t>
            </a: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As participants to review the bullets, use the talking points to further explain the connection to Dimension 3.</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Ask for questions or comments.</a:t>
            </a:r>
            <a:endParaRPr lang="en-US" altLang="en-US" sz="1100" dirty="0">
              <a:latin typeface="Times New Roman" panose="02020603050405020304" pitchFamily="18" charset="0"/>
              <a:ea typeface="ＭＳ Ｐゴシック" charset="-128"/>
              <a:cs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AA5F7585-C3DA-4617-8820-6D457D4CF9CC}"/>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5323F555-4B0D-4941-82D7-B6100DE4E352}"/>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Show an overview of the Curriculum Review Protocol (within the Participant Workbook) for Dimension 3.</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Here you see the first two workbook pages for Dimension 3. Part 1 of Dimension 3 is primarily focused on using mathematical reasoning.</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Each content criterion is followed by a set of guiding questions. These are designed to help you understand what the criterion means and to guide your search for evidence in the curriculum.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Make a note that four of these content criteria are asterisked, indicating that they are also key supports for ELs.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Following the criteria is a rating scale. </a:t>
            </a:r>
          </a:p>
          <a:p>
            <a:pPr marL="171450" indent="-171450">
              <a:lnSpc>
                <a:spcPct val="100000"/>
              </a:lnSpc>
              <a:spcBef>
                <a:spcPts val="0"/>
              </a:spcBef>
              <a:buFont typeface="Arial" panose="020B0604020202020204" pitchFamily="34" charset="0"/>
              <a:buChar char="•"/>
              <a:defRPr/>
            </a:pPr>
            <a:r>
              <a:rPr lang="en-US" sz="1100" dirty="0"/>
              <a:t>For this session, we will concentrate only on the content criteria for Dimension 3. In the next session, we will attend to the EL support criteria. And remember that we will also consider the four asterisked criteria as we rate for EL supports for this dimension.</a:t>
            </a: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talking points while participants view the slide and locate the correct pages in their Participant Workbook.</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Point out the arrows and ovals that highlight the criteria and guiding questions, asterisks, and rating scale.</a:t>
            </a:r>
            <a:endParaRPr lang="en-US" altLang="en-US" sz="1100" dirty="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B4B164F7-1EF7-46E0-BDC1-9A37B8710756}"/>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9B74B82D-765F-43B2-9A1D-AEC4F829EDD2}"/>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Move participants’ attention to the Content Alignment Criteria.</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B556D55F-B09B-4021-A86C-9E6DF6DAB8D3}"/>
              </a:ext>
            </a:extLst>
          </p:cNvPr>
          <p:cNvSpPr>
            <a:spLocks noGrp="1" noRot="1" noChangeAspect="1" noChangeArrowheads="1" noTextEdit="1"/>
          </p:cNvSpPr>
          <p:nvPr>
            <p:ph type="sldImg"/>
          </p:nvPr>
        </p:nvSpPr>
        <p:spPr>
          <a:xfrm>
            <a:off x="1136650" y="830263"/>
            <a:ext cx="2947988" cy="2209800"/>
          </a:xfrm>
          <a:ln/>
        </p:spPr>
      </p:sp>
      <p:sp>
        <p:nvSpPr>
          <p:cNvPr id="13314" name="Notes Placeholder 2">
            <a:extLst>
              <a:ext uri="{FF2B5EF4-FFF2-40B4-BE49-F238E27FC236}">
                <a16:creationId xmlns:a16="http://schemas.microsoft.com/office/drawing/2014/main" id="{C632D838-1242-4F87-9301-F7F729B2B79F}"/>
              </a:ext>
            </a:extLst>
          </p:cNvPr>
          <p:cNvSpPr>
            <a:spLocks noGrp="1"/>
          </p:cNvSpPr>
          <p:nvPr>
            <p:ph type="body" idx="1"/>
          </p:nvPr>
        </p:nvSpPr>
        <p:spPr>
          <a:xfrm>
            <a:off x="603250" y="3268663"/>
            <a:ext cx="5791200" cy="51054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Provide guiding questions to help participants review elements of Dimension 3’s first content criterion in the curriculum.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is the first content criterion for this dimension.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Note that this content criterion has an asterisk(*), indicating that it is also a key support for ELs.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These questions will help us determine whether the intent of this criterion is met in the curriculum.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Where might you look, in any set of materials, for answers to these questions? Use the group chat to share any questions or comments that come to you as you read the guiding questions.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a:t>
            </a:r>
            <a:r>
              <a:rPr lang="en-US" altLang="en-US" sz="1100" dirty="0">
                <a:latin typeface="Times New Roman" panose="02020603050405020304" pitchFamily="18" charset="0"/>
                <a:ea typeface="MS PGothic"/>
                <a:cs typeface="Times New Roman" panose="02020603050405020304" pitchFamily="18" charset="0"/>
              </a:rPr>
              <a:t>make a note of the places you found evidence for a criterion under “Substantiation” in the Participant Workbook. Some evidence that you already found in earlier searches might also apply here.</a:t>
            </a:r>
            <a:r>
              <a:rPr lang="en-US" sz="1100" dirty="0"/>
              <a:t> </a:t>
            </a:r>
            <a:endParaRPr lang="en-US" altLang="en-US" sz="1100" b="1"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then the criterion.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second talking point, calling attention to the asterisk.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third talking point, read the guiding questions.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fourth talking point, take a moment and then ask for some ideas for where participants might look for answers to these questions. Use the “Where to look” ideas to guide them in the right direction.</a:t>
            </a:r>
          </a:p>
          <a:p>
            <a:pPr marL="633413" lvl="1" indent="-171450">
              <a:lnSpc>
                <a:spcPct val="100000"/>
              </a:lnSpc>
              <a:spcBef>
                <a:spcPts val="0"/>
              </a:spcBef>
              <a:buFont typeface="Arial" panose="020B0604020202020204" pitchFamily="34" charset="0"/>
              <a:buChar char="•"/>
              <a:defRPr/>
            </a:pPr>
            <a:r>
              <a:rPr lang="en-US" altLang="en-US" sz="1100" b="1" dirty="0">
                <a:latin typeface="Times New Roman" panose="02020603050405020304" pitchFamily="18" charset="0"/>
                <a:ea typeface="MS PGothic"/>
                <a:cs typeface="Times New Roman" panose="02020603050405020304" pitchFamily="18" charset="0"/>
              </a:rPr>
              <a:t>Where to look: </a:t>
            </a:r>
            <a:r>
              <a:rPr lang="en-US" altLang="en-US" sz="1100" dirty="0">
                <a:latin typeface="Times New Roman" panose="02020603050405020304" pitchFamily="18" charset="0"/>
                <a:ea typeface="MS PGothic"/>
                <a:cs typeface="Times New Roman" panose="02020603050405020304" pitchFamily="18" charset="0"/>
              </a:rPr>
              <a:t>Look in assignments or practice sets that include problems asking students to defend their solution. When looking at lesson introductions, there might be examples provided to show students how to present an argument. </a:t>
            </a:r>
          </a:p>
          <a:p>
            <a:pPr marL="171450" indent="-171450">
              <a:lnSpc>
                <a:spcPct val="100000"/>
              </a:lnSpc>
              <a:spcBef>
                <a:spcPts val="0"/>
              </a:spcBef>
              <a:buFont typeface="Arial" panose="020B0604020202020204" pitchFamily="34" charset="0"/>
              <a:buChar char="•"/>
              <a:defRPr/>
            </a:pPr>
            <a:r>
              <a:rPr lang="en-US" sz="1100" dirty="0"/>
              <a:t>Use the last talking point to remind participants that they must provide details about where in the curriculum they find evidence of the criterion. Earlier searches might also be useful here. </a:t>
            </a: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473642E9-C6BD-4CC0-A67E-F19CA7B6FF4E}"/>
              </a:ext>
            </a:extLst>
          </p:cNvPr>
          <p:cNvSpPr>
            <a:spLocks noGrp="1" noRot="1" noChangeAspect="1" noChangeArrowheads="1" noTextEdit="1"/>
          </p:cNvSpPr>
          <p:nvPr>
            <p:ph type="sldImg"/>
          </p:nvPr>
        </p:nvSpPr>
        <p:spPr>
          <a:xfrm>
            <a:off x="1136650" y="830263"/>
            <a:ext cx="2541588" cy="1905000"/>
          </a:xfrm>
          <a:ln/>
        </p:spPr>
      </p:sp>
      <p:sp>
        <p:nvSpPr>
          <p:cNvPr id="13314" name="Notes Placeholder 2">
            <a:extLst>
              <a:ext uri="{FF2B5EF4-FFF2-40B4-BE49-F238E27FC236}">
                <a16:creationId xmlns:a16="http://schemas.microsoft.com/office/drawing/2014/main" id="{11A43104-FD2E-45A2-B063-2C14397E91C6}"/>
              </a:ext>
            </a:extLst>
          </p:cNvPr>
          <p:cNvSpPr>
            <a:spLocks noGrp="1"/>
          </p:cNvSpPr>
          <p:nvPr>
            <p:ph type="body" idx="1"/>
          </p:nvPr>
        </p:nvSpPr>
        <p:spPr>
          <a:xfrm>
            <a:off x="603250" y="2963863"/>
            <a:ext cx="5638800" cy="4176712"/>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Provide guiding questions to help participants review elements of Dimension 3’s second content criterion in the curriculum.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is the second criterion for this dimension.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Note that this content criterion has an asterisk(*), indicating that it is also a key support for ELs.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questions you see here can help us determine whether the intent of this criterion is met in the curriculum.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Where might you look, in any set of materials, for answers to these questions? Use the group chat to share any questions or comments that come to you as we read the guiding questions.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When you find evidence of the criterion in the curriculum, make a note of the places you found it under “Substantiation” in the </a:t>
            </a:r>
            <a:r>
              <a:rPr lang="en-US" altLang="en-US" sz="1100" dirty="0">
                <a:latin typeface="Times New Roman" panose="02020603050405020304" pitchFamily="18" charset="0"/>
                <a:ea typeface="MS PGothic"/>
                <a:cs typeface="Times New Roman" panose="02020603050405020304" pitchFamily="18" charset="0"/>
              </a:rPr>
              <a:t>Participant </a:t>
            </a:r>
            <a:r>
              <a:rPr lang="en-US" altLang="en-US" sz="1100" dirty="0">
                <a:latin typeface="Times New Roman"/>
                <a:ea typeface="MS PGothic"/>
                <a:cs typeface="Times New Roman"/>
              </a:rPr>
              <a:t>Workbook. </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then the criterion.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second talking point, calling attention to the asterisk.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third talking point, read the guiding questions.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fourth talking point, take a moment and then ask for some ideas for where participants might look for answers to these questions. Use the “Where to look” ideas to guide them in the right direction.</a:t>
            </a:r>
          </a:p>
          <a:p>
            <a:pPr marL="633413" lvl="1" indent="-171450">
              <a:lnSpc>
                <a:spcPct val="100000"/>
              </a:lnSpc>
              <a:spcBef>
                <a:spcPts val="0"/>
              </a:spcBef>
              <a:buFont typeface="Arial" panose="020B0604020202020204" pitchFamily="34" charset="0"/>
              <a:buChar char="•"/>
              <a:defRPr/>
            </a:pPr>
            <a:r>
              <a:rPr lang="en-US" altLang="en-US" sz="1100" b="1" dirty="0">
                <a:latin typeface="Times New Roman" panose="02020603050405020304" pitchFamily="18" charset="0"/>
                <a:ea typeface="MS PGothic"/>
                <a:cs typeface="Times New Roman" panose="02020603050405020304" pitchFamily="18" charset="0"/>
              </a:rPr>
              <a:t>Where to look: </a:t>
            </a:r>
            <a:r>
              <a:rPr lang="en-US" altLang="en-US" sz="1100" dirty="0">
                <a:latin typeface="Times New Roman" panose="02020603050405020304" pitchFamily="18" charset="0"/>
                <a:ea typeface="MS PGothic"/>
                <a:cs typeface="Times New Roman" panose="02020603050405020304" pitchFamily="18" charset="0"/>
              </a:rPr>
              <a:t>Start with the teacher resources where lesson instructions might include encouragement to have students speak their mathematical thinking. </a:t>
            </a:r>
            <a:endParaRPr lang="en-US" altLang="en-US" sz="1100" b="1" dirty="0">
              <a:latin typeface="Times New Roman" panose="02020603050405020304" pitchFamily="18" charset="0"/>
              <a:ea typeface="MS PGothic"/>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sz="1100" dirty="0"/>
              <a:t>Use the last talking point to remind participants that they must provide details about where in the curriculum they find evidence of the criterion. Earlier searches might also be useful here. </a:t>
            </a: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9AF3ECA5-0FC1-45B9-8338-435689EFC84D}"/>
              </a:ext>
            </a:extLst>
          </p:cNvPr>
          <p:cNvSpPr>
            <a:spLocks noGrp="1" noRot="1" noChangeAspect="1" noChangeArrowheads="1" noTextEdit="1"/>
          </p:cNvSpPr>
          <p:nvPr>
            <p:ph type="sldImg"/>
          </p:nvPr>
        </p:nvSpPr>
        <p:spPr>
          <a:xfrm>
            <a:off x="1136650" y="830263"/>
            <a:ext cx="2514600" cy="1885950"/>
          </a:xfrm>
          <a:ln/>
        </p:spPr>
      </p:sp>
      <p:sp>
        <p:nvSpPr>
          <p:cNvPr id="13314" name="Notes Placeholder 2">
            <a:extLst>
              <a:ext uri="{FF2B5EF4-FFF2-40B4-BE49-F238E27FC236}">
                <a16:creationId xmlns:a16="http://schemas.microsoft.com/office/drawing/2014/main" id="{63DCA249-A0AC-47D0-BF39-C7E7B7C532C8}"/>
              </a:ext>
            </a:extLst>
          </p:cNvPr>
          <p:cNvSpPr>
            <a:spLocks noGrp="1"/>
          </p:cNvSpPr>
          <p:nvPr>
            <p:ph type="body" idx="1"/>
          </p:nvPr>
        </p:nvSpPr>
        <p:spPr>
          <a:xfrm>
            <a:off x="527050" y="3268663"/>
            <a:ext cx="5638800" cy="45720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Provide guiding questions to help participants review elements of the third content criterion in the dimension.</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is the third criterion for this dimension.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Note that this content criterion has an asterisk(*), indicating that it is also a key support for ELs.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questions you see here can help us determine whether the intent of this criterion is met in the curriculum.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Where might you look, in any set of materials, for answers to these questions? Enter your ideas for the whole group in the group chat.</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When you find evidence of the criterion in the curriculum, make a note of the places you found it under “Substantiation” in the </a:t>
            </a:r>
            <a:r>
              <a:rPr lang="en-US" altLang="en-US" sz="1100" dirty="0">
                <a:latin typeface="Times New Roman" panose="02020603050405020304" pitchFamily="18" charset="0"/>
                <a:ea typeface="MS PGothic"/>
                <a:cs typeface="Times New Roman" panose="02020603050405020304" pitchFamily="18" charset="0"/>
              </a:rPr>
              <a:t>Participant </a:t>
            </a:r>
            <a:r>
              <a:rPr lang="en-US" altLang="en-US" sz="1100" dirty="0">
                <a:latin typeface="Times New Roman" panose="02020603050405020304" pitchFamily="18" charset="0"/>
                <a:cs typeface="Times New Roman" panose="02020603050405020304" pitchFamily="18" charset="0"/>
              </a:rPr>
              <a:t>Workbook. </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then the criterion.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second talking point, calling attention to the asterisk.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third talking point, read the guiding questions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fourth talking point, take a moment and then ask participants to enter in the group chat their ideas about where they might look for answers to these questions. Use the “Where to look” ideas to guide them in the right direction.</a:t>
            </a:r>
          </a:p>
          <a:p>
            <a:pPr marL="633413" lvl="1" indent="-171450">
              <a:lnSpc>
                <a:spcPct val="100000"/>
              </a:lnSpc>
              <a:spcBef>
                <a:spcPts val="0"/>
              </a:spcBef>
              <a:buFont typeface="Arial" panose="020B0604020202020204" pitchFamily="34" charset="0"/>
              <a:buChar char="•"/>
              <a:defRPr/>
            </a:pPr>
            <a:r>
              <a:rPr lang="en-US" altLang="en-US" sz="1100" b="1" dirty="0">
                <a:latin typeface="Times New Roman" panose="02020603050405020304" pitchFamily="18" charset="0"/>
                <a:ea typeface="MS PGothic"/>
                <a:cs typeface="Times New Roman" panose="02020603050405020304" pitchFamily="18" charset="0"/>
              </a:rPr>
              <a:t>Where to look: </a:t>
            </a:r>
            <a:r>
              <a:rPr lang="en-US" altLang="en-US" sz="1100" dirty="0">
                <a:latin typeface="Times New Roman" panose="02020603050405020304" pitchFamily="18" charset="0"/>
                <a:ea typeface="MS PGothic"/>
                <a:cs typeface="Times New Roman" panose="02020603050405020304" pitchFamily="18" charset="0"/>
              </a:rPr>
              <a:t>Start with the lesson introductions. There may be references to important vocabulary for the lesson that might be new to the student. Look for evidence of precise mathematical language in examples used in the lessons and the “scripts” provided in teacher-facing materials.</a:t>
            </a:r>
            <a:endParaRPr lang="en-US" altLang="en-US" sz="1100" b="1" dirty="0">
              <a:latin typeface="Times New Roman" panose="02020603050405020304" pitchFamily="18" charset="0"/>
              <a:ea typeface="MS PGothic"/>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sz="1100" dirty="0"/>
              <a:t>Use the last talking point to remind participants that they must provide details about where in the curriculum they find evidence of the criterion.</a:t>
            </a:r>
            <a:endParaRPr lang="en-US" altLang="en-US" sz="1100" dirty="0">
              <a:latin typeface="Times New Roman" panose="02020603050405020304" pitchFamily="18" charset="0"/>
            </a:endParaRPr>
          </a:p>
          <a:p>
            <a:pPr>
              <a:lnSpc>
                <a:spcPct val="100000"/>
              </a:lnSpc>
              <a:defRPr/>
            </a:pPr>
            <a:endParaRPr lang="en-US" altLang="en-US" sz="1100" dirty="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21EC3C32-044E-41EF-9778-CC7B99ED5E0A}"/>
              </a:ext>
            </a:extLst>
          </p:cNvPr>
          <p:cNvSpPr>
            <a:spLocks noGrp="1" noRot="1" noChangeAspect="1" noChangeArrowheads="1" noTextEdit="1"/>
          </p:cNvSpPr>
          <p:nvPr>
            <p:ph type="sldImg"/>
          </p:nvPr>
        </p:nvSpPr>
        <p:spPr>
          <a:xfrm>
            <a:off x="1136650" y="830263"/>
            <a:ext cx="2744788" cy="2057400"/>
          </a:xfrm>
          <a:ln/>
        </p:spPr>
      </p:sp>
      <p:sp>
        <p:nvSpPr>
          <p:cNvPr id="13314" name="Notes Placeholder 2">
            <a:extLst>
              <a:ext uri="{FF2B5EF4-FFF2-40B4-BE49-F238E27FC236}">
                <a16:creationId xmlns:a16="http://schemas.microsoft.com/office/drawing/2014/main" id="{BCFF7733-06F0-4E64-9697-C722C119E0BE}"/>
              </a:ext>
            </a:extLst>
          </p:cNvPr>
          <p:cNvSpPr>
            <a:spLocks noGrp="1"/>
          </p:cNvSpPr>
          <p:nvPr>
            <p:ph type="body" idx="1"/>
          </p:nvPr>
        </p:nvSpPr>
        <p:spPr>
          <a:xfrm>
            <a:off x="831850" y="3040063"/>
            <a:ext cx="5334000" cy="48768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Provide guiding questions to help participants review elements of Dimension 3’s fourth content criterion in the curriculum.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is the fourth criterion for this dimension.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Notice that this one also has an asterisk(*).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 can ask ourselves some questions to help us determine whether the intent of this criterion is met.</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ea typeface="MS PGothic"/>
                <a:cs typeface="Times New Roman" panose="02020603050405020304" pitchFamily="18" charset="0"/>
              </a:rPr>
              <a:t>Where might you look, in any set of materials, for answers to these questions? Enter your ideas for the whole group in the group chat.</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When you find evidence of the criterion in the curriculum, make a note of the places you found it under “Substantiation” in the </a:t>
            </a:r>
            <a:r>
              <a:rPr lang="en-US" altLang="en-US" sz="1100" dirty="0">
                <a:latin typeface="Times New Roman" panose="02020603050405020304" pitchFamily="18" charset="0"/>
                <a:ea typeface="MS PGothic"/>
                <a:cs typeface="Times New Roman" panose="02020603050405020304" pitchFamily="18" charset="0"/>
              </a:rPr>
              <a:t>Participant </a:t>
            </a:r>
            <a:r>
              <a:rPr lang="en-US" altLang="en-US" sz="1100" dirty="0">
                <a:latin typeface="Times New Roman"/>
                <a:ea typeface="MS PGothic"/>
                <a:cs typeface="Times New Roman"/>
              </a:rPr>
              <a:t>Workbook. </a:t>
            </a:r>
            <a:endParaRPr lang="en-US" altLang="en-US" sz="1100" dirty="0">
              <a:latin typeface="Times New Roman" panose="02020603050405020304" pitchFamily="18" charset="0"/>
              <a:ea typeface="MS PGothic"/>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then the criterion.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second talking point, calling attention to the asterisk.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third talking point, read the guiding questions.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fourth talking point, take a moment and then ask for some ideas for where participants might look for answers to these questions. Use the “Where to look” ideas to guide them in the right direction.</a:t>
            </a:r>
          </a:p>
          <a:p>
            <a:pPr marL="633413" lvl="1" indent="-171450">
              <a:lnSpc>
                <a:spcPct val="100000"/>
              </a:lnSpc>
              <a:spcBef>
                <a:spcPts val="0"/>
              </a:spcBef>
              <a:buFont typeface="Arial" panose="020B0604020202020204" pitchFamily="34" charset="0"/>
              <a:buChar char="•"/>
              <a:defRPr/>
            </a:pPr>
            <a:r>
              <a:rPr lang="en-US" altLang="en-US" sz="1100" b="1" dirty="0">
                <a:latin typeface="Times New Roman" panose="02020603050405020304" pitchFamily="18" charset="0"/>
                <a:ea typeface="MS PGothic"/>
                <a:cs typeface="Times New Roman" panose="02020603050405020304" pitchFamily="18" charset="0"/>
              </a:rPr>
              <a:t>Where to look: </a:t>
            </a:r>
            <a:r>
              <a:rPr lang="en-US" altLang="en-US" sz="1100" dirty="0">
                <a:latin typeface="Times New Roman" panose="02020603050405020304" pitchFamily="18" charset="0"/>
                <a:ea typeface="MS PGothic"/>
                <a:cs typeface="Times New Roman" panose="02020603050405020304" pitchFamily="18" charset="0"/>
              </a:rPr>
              <a:t>Look through the lessons for examples that are not prescriptive — that don’t give step-by-step rules for how to solve a type of problem. Look for a variety of examples, possibly showing different ways of working out the solution. </a:t>
            </a:r>
            <a:endParaRPr lang="en-US" altLang="en-US" sz="1100" b="1" dirty="0">
              <a:latin typeface="Times New Roman" panose="02020603050405020304" pitchFamily="18" charset="0"/>
              <a:ea typeface="MS PGothic"/>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sz="1100" dirty="0"/>
              <a:t>Use the last talking point to remind participants that they must provide details about where in the curriculum they find evidence of the criterion. Earlier searches might also be useful here. </a:t>
            </a: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0D6BDEC8-A710-49AD-A489-BCC3B49032C3}"/>
              </a:ext>
            </a:extLst>
          </p:cNvPr>
          <p:cNvSpPr>
            <a:spLocks noGrp="1" noRot="1" noChangeAspect="1" noChangeArrowheads="1" noTextEdit="1"/>
          </p:cNvSpPr>
          <p:nvPr>
            <p:ph type="sldImg"/>
          </p:nvPr>
        </p:nvSpPr>
        <p:spPr>
          <a:xfrm>
            <a:off x="1136650" y="830263"/>
            <a:ext cx="2439988" cy="1828800"/>
          </a:xfrm>
          <a:ln/>
        </p:spPr>
      </p:sp>
      <p:sp>
        <p:nvSpPr>
          <p:cNvPr id="13314" name="Notes Placeholder 2">
            <a:extLst>
              <a:ext uri="{FF2B5EF4-FFF2-40B4-BE49-F238E27FC236}">
                <a16:creationId xmlns:a16="http://schemas.microsoft.com/office/drawing/2014/main" id="{FF65FFEA-9DFC-4A07-8BB8-AC92C739E327}"/>
              </a:ext>
            </a:extLst>
          </p:cNvPr>
          <p:cNvSpPr>
            <a:spLocks noGrp="1"/>
          </p:cNvSpPr>
          <p:nvPr>
            <p:ph type="body" idx="1"/>
          </p:nvPr>
        </p:nvSpPr>
        <p:spPr>
          <a:xfrm>
            <a:off x="781050" y="2659063"/>
            <a:ext cx="5232400" cy="46482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Provide guiding questions to help participants review elements of Dimension 3’s fifth content criterion in the curriculum.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is the fifth content criterion for this dimension. (No asterisk this time)</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questions you see here can help us determine whether the intent of this criterion is met in the curriculum.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Where might you look, in any set of materials, for answers to these questions? Enter your ideas for the whole group in the group chat.</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When you find evidence of the criterion in the curriculum, make a note of the places you found it under “Substantiation” in the </a:t>
            </a:r>
            <a:r>
              <a:rPr lang="en-US" altLang="en-US" sz="1100" dirty="0">
                <a:latin typeface="Times New Roman" panose="02020603050405020304" pitchFamily="18" charset="0"/>
                <a:ea typeface="MS PGothic"/>
                <a:cs typeface="Times New Roman" panose="02020603050405020304" pitchFamily="18" charset="0"/>
              </a:rPr>
              <a:t>Participant </a:t>
            </a:r>
            <a:r>
              <a:rPr lang="en-US" altLang="en-US" sz="1100" dirty="0">
                <a:latin typeface="Times New Roman"/>
                <a:ea typeface="MS PGothic"/>
                <a:cs typeface="Times New Roman"/>
              </a:rPr>
              <a:t>Workbook. </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Read the first talking point and then the criterion. </a:t>
            </a:r>
            <a:endParaRPr lang="en-US" alt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second talking point, read the guiding questions.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third talking point, take a moment and then ask for some ideas for where participants might look for answers to these questions. Use the “Where to look” ideas to guide them in the right direction.</a:t>
            </a:r>
          </a:p>
          <a:p>
            <a:pPr marL="633095" lvl="1" indent="-171450">
              <a:lnSpc>
                <a:spcPct val="100000"/>
              </a:lnSpc>
              <a:spcBef>
                <a:spcPts val="0"/>
              </a:spcBef>
              <a:buFont typeface="Arial" panose="020B0604020202020204" pitchFamily="34" charset="0"/>
              <a:buChar char="•"/>
              <a:defRPr/>
            </a:pPr>
            <a:r>
              <a:rPr lang="en-US" altLang="en-US" sz="1100" b="1" dirty="0">
                <a:latin typeface="Times New Roman"/>
                <a:ea typeface="MS PGothic"/>
                <a:cs typeface="Times New Roman"/>
              </a:rPr>
              <a:t>Where to look: </a:t>
            </a:r>
            <a:r>
              <a:rPr lang="en-US" altLang="en-US" sz="1100" dirty="0">
                <a:latin typeface="Times New Roman"/>
                <a:ea typeface="MS PGothic"/>
                <a:cs typeface="Times New Roman"/>
              </a:rPr>
              <a:t>Try looking in the teacher-facing materials for suggestions about how to use, or not use, calculators, computer programs, or apps. You might find suggestions that students try calculations without a calculator or to use a program to visualize a graph.</a:t>
            </a:r>
            <a:endParaRPr lang="en-US" altLang="en-US" sz="1100" b="1" dirty="0">
              <a:latin typeface="Times New Roman"/>
              <a:ea typeface="MS PGothic"/>
              <a:cs typeface="Times New Roman"/>
            </a:endParaRPr>
          </a:p>
          <a:p>
            <a:pPr marL="171450" indent="-171450">
              <a:lnSpc>
                <a:spcPct val="100000"/>
              </a:lnSpc>
              <a:spcBef>
                <a:spcPts val="0"/>
              </a:spcBef>
              <a:buFont typeface="Arial" panose="020B0604020202020204" pitchFamily="34" charset="0"/>
              <a:buChar char="•"/>
              <a:defRPr/>
            </a:pPr>
            <a:r>
              <a:rPr lang="en-US" sz="1100" dirty="0"/>
              <a:t>Use the last talking point to remind participants that they must provide details about where in the curriculum they find evidence.</a:t>
            </a:r>
            <a:endParaRPr lang="en-US" altLang="en-US" sz="1100"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t>Please read through this slide for information about the contract.</a:t>
            </a:r>
          </a:p>
          <a:p>
            <a:pPr>
              <a:defRPr/>
            </a:pPr>
            <a:endParaRPr lang="en-US" altLang="en-US" b="1" dirty="0"/>
          </a:p>
          <a:p>
            <a:pPr>
              <a:defRPr/>
            </a:pPr>
            <a:r>
              <a:rPr lang="en-US" altLang="en-US" b="1" dirty="0"/>
              <a:t>Facilitator notes: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t>Allow 10-15 seconds or so for participants to review this slide for information about the contract (no need to read through).</a:t>
            </a:r>
          </a:p>
        </p:txBody>
      </p:sp>
    </p:spTree>
    <p:extLst>
      <p:ext uri="{BB962C8B-B14F-4D97-AF65-F5344CB8AC3E}">
        <p14:creationId xmlns:p14="http://schemas.microsoft.com/office/powerpoint/2010/main" val="427145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86C92035-DA26-4C1C-9829-61B020561B25}"/>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F05AE09B-31ED-41CA-99B7-CECD522637F3}"/>
              </a:ext>
            </a:extLst>
          </p:cNvPr>
          <p:cNvSpPr>
            <a:spLocks noGrp="1"/>
          </p:cNvSpPr>
          <p:nvPr>
            <p:ph type="body" idx="1"/>
          </p:nvPr>
        </p:nvSpPr>
        <p:spPr>
          <a:ln w="9525"/>
        </p:spPr>
        <p:txBody>
          <a:bodyPr/>
          <a:lstStyle/>
          <a:p>
            <a:pPr>
              <a:lnSpc>
                <a:spcPct val="100000"/>
              </a:lnSpc>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Prepare the participants to use the rating system for this dimension.</a:t>
            </a:r>
            <a:endParaRPr lang="en-US" altLang="en-US"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is a reminder of the point system we use for rating the dimension against its content criteria. </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By now you know how to recognize the difference between “most,” “some,” and “few.” Your professional judgment will be an important part of your team discussion and final decision. Ask yourself, “How crucial are the missing elements? Can the gaps be easily filled by an instructor?”</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It is important to keep a record of how you came to the rating decision. Don’t forget to record key points in your decision under “Summary Comments” in the Participant Workbook.</a:t>
            </a:r>
          </a:p>
          <a:p>
            <a:pPr>
              <a:lnSpc>
                <a:spcPct val="100000"/>
              </a:lnSpc>
              <a:spcBef>
                <a:spcPts val="0"/>
              </a:spcBef>
              <a:defRPr/>
            </a:pPr>
            <a:endParaRPr lang="en-US" altLang="en-US"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Since this is the fourth time participants have used this rating scale, there should be few, if any, questions about what the descriptors mean. </a:t>
            </a: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With the last talking point, remind participants to write their summary comments under the rating for the dimension. </a:t>
            </a:r>
          </a:p>
          <a:p>
            <a:pPr>
              <a:lnSpc>
                <a:spcPct val="100000"/>
              </a:lnSpc>
              <a:spcBef>
                <a:spcPts val="0"/>
              </a:spcBef>
              <a:defRPr/>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D4F28966-7A02-4CE4-836E-8E8E1E897169}"/>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3F012FFD-0407-4329-935F-085D9F41C0B1}"/>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Apply Dimension 3 content criteria to </a:t>
            </a:r>
            <a:r>
              <a:rPr lang="en-US" sz="1100" dirty="0"/>
              <a:t>our common sample curriculum from</a:t>
            </a:r>
            <a:r>
              <a:rPr lang="en-US" altLang="en-US" sz="1100" dirty="0">
                <a:latin typeface="Times New Roman" panose="02020603050405020304" pitchFamily="18" charset="0"/>
                <a:cs typeface="Times New Roman" panose="02020603050405020304" pitchFamily="18" charset="0"/>
              </a:rPr>
              <a:t> Illustrative Mathematics in your team.</a:t>
            </a:r>
            <a:endParaRPr lang="en-US" altLang="en-US" sz="1100" b="1" dirty="0">
              <a:latin typeface="Times New Roman" panose="02020603050405020304" pitchFamily="18" charset="0"/>
              <a:cs typeface="Times New Roman" panose="02020603050405020304" pitchFamily="18" charset="0"/>
            </a:endParaRPr>
          </a:p>
          <a:p>
            <a:pPr>
              <a:lnSpc>
                <a:spcPct val="100000"/>
              </a:lnSpc>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you get the next 45 minutes to try this with your team.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are your instructions for the breakout time.</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When we come back together, we will get to see the filled-in Example Workbook. Keep in mind that we will ask you to compare your rating, checks, and comments with the example. Then we’ll ask a couple of teams to share their findings. Choose a reporter and be prepared for that. </a:t>
            </a:r>
            <a:endParaRPr lang="en-US" alt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that we have four asterisked (*) criteria in Dimension 3 that we will need to consider in our next session together. </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two talking points and then the instructions for the breakout time.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third talking point and check to remind them that they need to select a ”reporter” for their group. They will be asked both poll questions and chat questions about comparisons between their responses and the Example Workbook.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fourth talking point to remind participants that the asterisked content criteria will need to be considered when rating the dimension for EL supports.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36FABED-56E1-4DAB-836B-4EE52D6CC4D7}"/>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034C6C08-9A60-4EB4-BF89-20A5BE855587}"/>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Check that everyone has the correct materials to conduct the review.</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These are the materials you will need to have at hand during this breakout session. </a:t>
            </a:r>
            <a:endParaRPr lang="en-US" altLang="en-US" sz="1100" b="1"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Before sending the teams to their breakout, check to make sure everyone has the correct materials.</a:t>
            </a:r>
          </a:p>
          <a:p>
            <a:pPr marL="171450" indent="-171450">
              <a:lnSpc>
                <a:spcPct val="100000"/>
              </a:lnSpc>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Leave this slide on the screen as groups go to their breakout sessions.</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C8CCF0EF-F060-491F-B9FB-015E907B8A84}"/>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21AB49CC-305C-44C1-B5EF-7D79F4FE889B}"/>
              </a:ext>
            </a:extLst>
          </p:cNvPr>
          <p:cNvSpPr>
            <a:spLocks noGrp="1"/>
          </p:cNvSpPr>
          <p:nvPr>
            <p:ph type="body" idx="1"/>
          </p:nvPr>
        </p:nvSpPr>
        <p:spPr>
          <a:ln w="9525"/>
        </p:spPr>
        <p:txBody>
          <a:bodyPr/>
          <a:lstStyle/>
          <a:p>
            <a:pPr>
              <a:spcBef>
                <a:spcPts val="0"/>
              </a:spcBef>
              <a:defRPr/>
            </a:pPr>
            <a:r>
              <a:rPr lang="en-US" altLang="en-US" b="1" dirty="0">
                <a:latin typeface="Times New Roman"/>
                <a:ea typeface="MS PGothic"/>
                <a:cs typeface="Times New Roman"/>
              </a:rPr>
              <a:t>Big idea: </a:t>
            </a:r>
            <a:r>
              <a:rPr lang="en-US" altLang="en-US">
                <a:latin typeface="Times New Roman"/>
                <a:ea typeface="MS PGothic"/>
                <a:cs typeface="Times New Roman"/>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to this slide before the groups return from their breakout sessions.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695D6D53-8232-4E3B-B2CD-36DAA2BD3BF6}"/>
              </a:ext>
            </a:extLst>
          </p:cNvPr>
          <p:cNvSpPr>
            <a:spLocks noGrp="1" noRot="1" noChangeAspect="1" noChangeArrowheads="1" noTextEdit="1"/>
          </p:cNvSpPr>
          <p:nvPr>
            <p:ph type="sldImg"/>
          </p:nvPr>
        </p:nvSpPr>
        <p:spPr>
          <a:xfrm>
            <a:off x="711200" y="449263"/>
            <a:ext cx="4237038" cy="3178175"/>
          </a:xfrm>
          <a:ln/>
        </p:spPr>
      </p:sp>
      <p:sp>
        <p:nvSpPr>
          <p:cNvPr id="3" name="Notes Placeholder 2">
            <a:extLst>
              <a:ext uri="{FF2B5EF4-FFF2-40B4-BE49-F238E27FC236}">
                <a16:creationId xmlns:a16="http://schemas.microsoft.com/office/drawing/2014/main" id="{53430C63-92F1-4F78-A78D-9E491E29F84A}"/>
              </a:ext>
            </a:extLst>
          </p:cNvPr>
          <p:cNvSpPr>
            <a:spLocks noGrp="1"/>
          </p:cNvSpPr>
          <p:nvPr>
            <p:ph type="body" idx="1"/>
          </p:nvPr>
        </p:nvSpPr>
        <p:spPr>
          <a:xfrm>
            <a:off x="704850" y="3802063"/>
            <a:ext cx="5384800" cy="4648200"/>
          </a:xfrm>
        </p:spPr>
        <p:txBody>
          <a:bodyPr/>
          <a:lstStyle/>
          <a:p>
            <a:pPr>
              <a:spcBef>
                <a:spcPts val="0"/>
              </a:spcBef>
              <a:defRPr/>
            </a:pPr>
            <a:r>
              <a:rPr lang="en-US" altLang="en-US" b="1" dirty="0"/>
              <a:t>Big idea: </a:t>
            </a:r>
            <a:r>
              <a:rPr lang="en-US" altLang="en-US" dirty="0"/>
              <a:t>Share everyone’s rating of Dimension 3.</a:t>
            </a:r>
          </a:p>
          <a:p>
            <a:pPr>
              <a:spcBef>
                <a:spcPts val="0"/>
              </a:spcBef>
              <a:defRPr/>
            </a:pPr>
            <a:endParaRPr lang="en-US" altLang="en-US" dirty="0"/>
          </a:p>
          <a:p>
            <a:pPr>
              <a:lnSpc>
                <a:spcPct val="100000"/>
              </a:lnSpc>
              <a:spcBef>
                <a:spcPts val="0"/>
              </a:spcBef>
              <a:defRPr/>
            </a:pPr>
            <a:r>
              <a:rPr lang="en-US" altLang="en-US" b="1" dirty="0"/>
              <a:t>Facilitator talking points:</a:t>
            </a:r>
          </a:p>
          <a:p>
            <a:pPr marL="173355" marR="0" lvl="0" indent="-173355"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dirty="0">
                <a:latin typeface="Times New Roman"/>
                <a:ea typeface="MS PGothic"/>
                <a:cs typeface="Times New Roman"/>
              </a:rPr>
              <a:t>Now that you’ve had a chance to find evidence for the criteria, let’s see if we agree on the dimension content rating. </a:t>
            </a:r>
          </a:p>
          <a:p>
            <a:pPr marL="173355" marR="0" lvl="0" indent="-173355"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dirty="0">
                <a:latin typeface="Times New Roman"/>
                <a:ea typeface="MS PGothic"/>
                <a:cs typeface="Times New Roman"/>
              </a:rPr>
              <a:t>Please enter your rating for Dimension 3 content alignment. </a:t>
            </a:r>
            <a:endParaRPr lang="en-US" altLang="en-US" dirty="0">
              <a:cs typeface="Times New Roman"/>
            </a:endParaRPr>
          </a:p>
          <a:p>
            <a:pPr marL="173355" indent="-173355">
              <a:lnSpc>
                <a:spcPct val="100000"/>
              </a:lnSpc>
              <a:spcBef>
                <a:spcPts val="0"/>
              </a:spcBef>
              <a:buFont typeface="Arial" panose="020B0604020202020204" pitchFamily="34" charset="0"/>
              <a:buChar char="•"/>
              <a:defRPr/>
            </a:pPr>
            <a:r>
              <a:rPr lang="en-US" altLang="en-US" dirty="0">
                <a:latin typeface="Times New Roman"/>
                <a:ea typeface="MS PGothic"/>
                <a:cs typeface="Times New Roman"/>
              </a:rPr>
              <a:t>Let’s see how your Dimension 3 content ratings compare with the example review.</a:t>
            </a:r>
          </a:p>
          <a:p>
            <a:pPr marL="173662" indent="-173662">
              <a:lnSpc>
                <a:spcPct val="100000"/>
              </a:lnSpc>
              <a:spcBef>
                <a:spcPts val="0"/>
              </a:spcBef>
              <a:buFont typeface="Arial" panose="020B0604020202020204" pitchFamily="34" charset="0"/>
              <a:buChar char="•"/>
              <a:defRPr/>
            </a:pPr>
            <a:endParaRPr lang="en-US" altLang="en-US" b="1" dirty="0"/>
          </a:p>
          <a:p>
            <a:pPr>
              <a:lnSpc>
                <a:spcPct val="100000"/>
              </a:lnSpc>
              <a:spcBef>
                <a:spcPts val="0"/>
              </a:spcBef>
              <a:defRPr/>
            </a:pPr>
            <a:r>
              <a:rPr lang="en-US" altLang="en-US" b="1" dirty="0"/>
              <a:t>Facilitator notes:</a:t>
            </a:r>
          </a:p>
          <a:p>
            <a:pPr marL="173662" indent="-173662">
              <a:lnSpc>
                <a:spcPct val="100000"/>
              </a:lnSpc>
              <a:spcBef>
                <a:spcPts val="0"/>
              </a:spcBef>
              <a:buFont typeface="Arial" panose="020B0604020202020204" pitchFamily="34" charset="0"/>
              <a:buChar char="•"/>
              <a:defRPr/>
            </a:pPr>
            <a:r>
              <a:rPr lang="en-US" altLang="en-US" dirty="0"/>
              <a:t>Briefly review the dimension rating scale and then </a:t>
            </a:r>
            <a:r>
              <a:rPr lang="en-US" altLang="en-US" dirty="0">
                <a:latin typeface="Times New Roman" panose="02020603050405020304" pitchFamily="18" charset="0"/>
              </a:rPr>
              <a:t>read the first talking point.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Create a poll or ask participants to enter their ratings in the chat.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Allow a minute for reporters to enter their answer. </a:t>
            </a:r>
            <a:endParaRPr lang="en-US" altLang="en-US" dirty="0"/>
          </a:p>
          <a:p>
            <a:pPr marL="173662" indent="-173662">
              <a:lnSpc>
                <a:spcPct val="100000"/>
              </a:lnSpc>
              <a:spcBef>
                <a:spcPts val="0"/>
              </a:spcBef>
              <a:buFont typeface="Arial" panose="020B0604020202020204" pitchFamily="34" charset="0"/>
              <a:buChar char="•"/>
              <a:defRPr/>
            </a:pPr>
            <a:r>
              <a:rPr lang="en-US" altLang="en-US" dirty="0"/>
              <a:t>Use the third talking point to summarize the results of the poll.</a:t>
            </a:r>
          </a:p>
          <a:p>
            <a:pPr marL="635625" lvl="1" indent="-173662">
              <a:spcBef>
                <a:spcPts val="0"/>
              </a:spcBef>
              <a:buFont typeface="Arial" panose="020B0604020202020204" pitchFamily="34" charset="0"/>
              <a:buChar char="•"/>
              <a:defRPr/>
            </a:pPr>
            <a:r>
              <a:rPr lang="en-US" b="1" dirty="0"/>
              <a:t>Example Workbook Dimension 3 Content Alignment Rating: 2 points.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A7AA084B-C371-48D1-B76B-1D632597082B}"/>
              </a:ext>
            </a:extLst>
          </p:cNvPr>
          <p:cNvSpPr>
            <a:spLocks noGrp="1" noRot="1" noChangeAspect="1" noChangeArrowheads="1" noTextEdit="1"/>
          </p:cNvSpPr>
          <p:nvPr>
            <p:ph type="sldImg"/>
          </p:nvPr>
        </p:nvSpPr>
        <p:spPr>
          <a:xfrm>
            <a:off x="622300" y="373063"/>
            <a:ext cx="4167188" cy="3124200"/>
          </a:xfrm>
          <a:ln/>
        </p:spPr>
      </p:sp>
      <p:sp>
        <p:nvSpPr>
          <p:cNvPr id="13314" name="Notes Placeholder 2">
            <a:extLst>
              <a:ext uri="{FF2B5EF4-FFF2-40B4-BE49-F238E27FC236}">
                <a16:creationId xmlns:a16="http://schemas.microsoft.com/office/drawing/2014/main" id="{701AA4D4-3868-4BF1-9AD6-D0844A08F23A}"/>
              </a:ext>
            </a:extLst>
          </p:cNvPr>
          <p:cNvSpPr>
            <a:spLocks noGrp="1"/>
          </p:cNvSpPr>
          <p:nvPr>
            <p:ph type="body" idx="1"/>
          </p:nvPr>
        </p:nvSpPr>
        <p:spPr>
          <a:xfrm>
            <a:off x="374650" y="3802063"/>
            <a:ext cx="5867400" cy="4573587"/>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our evidence and ratings.</a:t>
            </a:r>
          </a:p>
          <a:p>
            <a:pPr marL="633413" lvl="1" indent="-171450">
              <a:lnSpc>
                <a:spcPct val="100000"/>
              </a:lnSpc>
              <a:spcBef>
                <a:spcPts val="0"/>
              </a:spcBef>
              <a:buFont typeface="Arial" panose="020B0604020202020204" pitchFamily="34" charset="0"/>
              <a:buChar char="•"/>
              <a:defRPr/>
            </a:pPr>
            <a:endParaRPr 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sz="1100" dirty="0">
                <a:latin typeface="Times New Roman"/>
                <a:ea typeface="MS PGothic"/>
                <a:cs typeface="Times New Roman"/>
              </a:rPr>
              <a:t>Now let’s compare the individual checks your team decided to give for the criteria in this dimension with those checked in the example. </a:t>
            </a:r>
          </a:p>
          <a:p>
            <a:pPr marL="173355" indent="-173355">
              <a:spcBef>
                <a:spcPts val="0"/>
              </a:spcBef>
              <a:buFont typeface="Arial" panose="020B0604020202020204" pitchFamily="34" charset="0"/>
              <a:buChar char="•"/>
              <a:defRPr/>
            </a:pPr>
            <a:r>
              <a:rPr lang="en-US" altLang="en-US" sz="1100" dirty="0">
                <a:latin typeface="Times New Roman"/>
                <a:ea typeface="MS PGothic"/>
                <a:cs typeface="Times New Roman"/>
              </a:rPr>
              <a:t>Did your checks match those of the example? Or did you check one or more criteria differently?</a:t>
            </a:r>
          </a:p>
          <a:p>
            <a:pPr>
              <a:spcBef>
                <a:spcPts val="0"/>
              </a:spcBef>
              <a:defRPr/>
            </a:pPr>
            <a:endParaRPr lang="en-US" alt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Allow a minute for participants to enter their answer to the poll and then review the results.</a:t>
            </a:r>
          </a:p>
          <a:p>
            <a:pPr marL="461963" lvl="1" indent="0">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Example Workbook Dimension 3 Content Criteria: All five content criteria were checked.</a:t>
            </a:r>
          </a:p>
          <a:p>
            <a:pPr marL="171450" indent="-171450">
              <a:spcBef>
                <a:spcPts val="0"/>
              </a:spcBef>
              <a:buFont typeface="Arial" panose="020B0604020202020204" pitchFamily="34" charset="0"/>
              <a:buChar char="•"/>
              <a:defRPr/>
            </a:pPr>
            <a:r>
              <a:rPr lang="en-US" sz="1100" dirty="0"/>
              <a:t>Click to the next slide for a discussion of the substantiations for this dimension.</a:t>
            </a:r>
          </a:p>
          <a:p>
            <a:pPr marL="171450" indent="-171450">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endParaRPr 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56E3830D-9F4B-4F2D-8290-BC93B8A75442}"/>
              </a:ext>
            </a:extLst>
          </p:cNvPr>
          <p:cNvSpPr>
            <a:spLocks noGrp="1" noRot="1" noChangeAspect="1" noChangeArrowheads="1" noTextEdit="1"/>
          </p:cNvSpPr>
          <p:nvPr>
            <p:ph type="sldImg"/>
          </p:nvPr>
        </p:nvSpPr>
        <p:spPr>
          <a:xfrm>
            <a:off x="622300" y="373063"/>
            <a:ext cx="4167188" cy="3124200"/>
          </a:xfrm>
          <a:ln/>
        </p:spPr>
      </p:sp>
      <p:sp>
        <p:nvSpPr>
          <p:cNvPr id="13314" name="Notes Placeholder 2">
            <a:extLst>
              <a:ext uri="{FF2B5EF4-FFF2-40B4-BE49-F238E27FC236}">
                <a16:creationId xmlns:a16="http://schemas.microsoft.com/office/drawing/2014/main" id="{7F424014-9005-4DA3-927B-6AA2320AB075}"/>
              </a:ext>
            </a:extLst>
          </p:cNvPr>
          <p:cNvSpPr>
            <a:spLocks noGrp="1"/>
          </p:cNvSpPr>
          <p:nvPr>
            <p:ph type="body" idx="1"/>
          </p:nvPr>
        </p:nvSpPr>
        <p:spPr>
          <a:xfrm>
            <a:off x="374650" y="3802063"/>
            <a:ext cx="5867400" cy="4573587"/>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our evidence and ratings.</a:t>
            </a:r>
          </a:p>
          <a:p>
            <a:pPr marL="633413" lvl="1" indent="-171450">
              <a:lnSpc>
                <a:spcPct val="100000"/>
              </a:lnSpc>
              <a:spcBef>
                <a:spcPts val="0"/>
              </a:spcBef>
              <a:buFont typeface="Arial" panose="020B0604020202020204" pitchFamily="34" charset="0"/>
              <a:buChar char="•"/>
              <a:defRPr/>
            </a:pPr>
            <a:endParaRPr 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a:t>
            </a:r>
            <a:r>
              <a:rPr lang="en-US" sz="1100"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C</a:t>
            </a:r>
            <a:r>
              <a:rPr lang="en-US" altLang="en-US" sz="1100" dirty="0">
                <a:latin typeface="Times New Roman" panose="02020603050405020304" pitchFamily="18" charset="0"/>
                <a:cs typeface="Times New Roman" panose="02020603050405020304" pitchFamily="18" charset="0"/>
              </a:rPr>
              <a:t>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sz="1100" dirty="0">
                <a:latin typeface="Times New Roman"/>
                <a:ea typeface="MS PGothic"/>
                <a:cs typeface="Times New Roman"/>
              </a:rPr>
              <a:t>We’re going to take 5 minutes for you to compare what you found with those of the Example Workbook.  </a:t>
            </a:r>
            <a:endParaRPr lang="en-US" altLang="en-US" sz="1100"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Take some notes about what you see as the same and different. Then we’ll ask you to share your findings in chat when we come back together.</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spcBef>
                <a:spcPts val="0"/>
              </a:spcBef>
              <a:buFont typeface="Arial" panose="020B0604020202020204" pitchFamily="34" charset="0"/>
              <a:buChar char="•"/>
              <a:defRPr/>
            </a:pPr>
            <a:r>
              <a:rPr lang="en-US" sz="1100" dirty="0">
                <a:latin typeface="Times New Roman"/>
                <a:ea typeface="MS PGothic"/>
                <a:cs typeface="Times New Roman"/>
              </a:rPr>
              <a:t>Read the last talking point and select one or two states to share verbally. You might select based on a chat statement that needs to be clarified or one that is especially insightful or unique. </a:t>
            </a:r>
            <a:endParaRPr 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4322706B-1197-4310-8A59-C0B9C2A36932}"/>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1C301563-39D8-4A21-B2B1-0394F4B29008}"/>
              </a:ext>
            </a:extLst>
          </p:cNvPr>
          <p:cNvSpPr>
            <a:spLocks noGrp="1"/>
          </p:cNvSpPr>
          <p:nvPr>
            <p:ph type="body" idx="1"/>
          </p:nvPr>
        </p:nvSpPr>
        <p:spPr>
          <a:ln w="9525"/>
        </p:spPr>
        <p:txBody>
          <a:bodyPr/>
          <a:lstStyle/>
          <a:p>
            <a:pPr>
              <a:lnSpc>
                <a:spcPct val="100000"/>
              </a:lnSpc>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Check for understanding using the chat feature.</a:t>
            </a:r>
          </a:p>
          <a:p>
            <a:pPr>
              <a:lnSpc>
                <a:spcPct val="100000"/>
              </a:lnSpc>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We’d love to hear about what you learned today, in just a sentence or two, about reasoning and communicating with mathematics.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Everyone take about 2 minutes to type in the group chat, but don’t hit “enter” until I tell you to. We want everyone’s chats to happen at once so we can scroll through and see what everyone is thinking. </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OK, everyone can hit “enter” and read through all the responses. </a:t>
            </a: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and second talking points and then pause for about 2 minutes.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pause, read the third talking point and discuss the highlights of the chats.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Coaches should read, monitor their own state participation, and comment about the chats along with the presenter.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A7D63456-81A9-4588-989D-92B39A4BCAD6}"/>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98037A54-993D-4CFD-89BF-0E0A80066186}"/>
              </a:ext>
            </a:extLst>
          </p:cNvPr>
          <p:cNvSpPr>
            <a:spLocks noGrp="1"/>
          </p:cNvSpPr>
          <p:nvPr>
            <p:ph type="body" idx="1"/>
          </p:nvPr>
        </p:nvSpPr>
        <p:spPr>
          <a:ln w="9525"/>
        </p:spPr>
        <p:txBody>
          <a:bodyPr/>
          <a:lstStyle/>
          <a:p>
            <a:pPr marL="0" marR="0" lvl="0" indent="0" algn="l" defTabSz="923925" rtl="0" eaLnBrk="0" fontAlgn="base" latinLnBrk="0" hangingPunct="0">
              <a:lnSpc>
                <a:spcPct val="100000"/>
              </a:lnSpc>
              <a:spcBef>
                <a:spcPts val="0"/>
              </a:spcBef>
              <a:spcAft>
                <a:spcPct val="0"/>
              </a:spcAft>
              <a:buClrTx/>
              <a:buSzTx/>
              <a:buFontTx/>
              <a:buNone/>
              <a:tabLst/>
              <a:defRPr/>
            </a:pPr>
            <a:r>
              <a:rPr lang="en-US" altLang="en-US" sz="1100" b="1" dirty="0"/>
              <a:t>Big idea: </a:t>
            </a:r>
            <a:r>
              <a:rPr lang="en-US" altLang="en-US" sz="1100" dirty="0"/>
              <a:t>Provide date and topic of the next virtual training session.</a:t>
            </a:r>
          </a:p>
          <a:p>
            <a:pPr>
              <a:lnSpc>
                <a:spcPct val="100000"/>
              </a:lnSpc>
              <a:spcBef>
                <a:spcPts val="0"/>
              </a:spcBef>
              <a:defRPr/>
            </a:pPr>
            <a:endParaRPr lang="en-US" altLang="en-US" sz="1100" b="1" dirty="0"/>
          </a:p>
          <a:p>
            <a:pPr>
              <a:lnSpc>
                <a:spcPct val="100000"/>
              </a:lnSpc>
              <a:spcBef>
                <a:spcPts val="0"/>
              </a:spcBef>
              <a:defRPr/>
            </a:pPr>
            <a:r>
              <a:rPr lang="en-US" altLang="en-US" sz="1100" b="1" dirty="0"/>
              <a:t>Facilitator talking points:</a:t>
            </a:r>
          </a:p>
          <a:p>
            <a:pPr marL="171450" indent="-171450">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Here you see information about the next session.</a:t>
            </a:r>
          </a:p>
          <a:p>
            <a:pPr marL="171450" indent="-171450">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We will put you back into your breakout sessions if you would like to meet with your coach for up to 30 more minutes.</a:t>
            </a:r>
          </a:p>
          <a:p>
            <a:pPr>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 slide bullets. Emphasize the date and time of the next session.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second talking point to offer more coaching time if any participants have questions.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AD91C27D-98FD-4ACC-917F-01426F39E3F9}"/>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CC11B641-632E-408C-9872-F5F533E11E61}"/>
              </a:ext>
            </a:extLst>
          </p:cNvPr>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pPr>
              <a:spcBef>
                <a:spcPct val="0"/>
              </a:spcBef>
            </a:pPr>
            <a:endParaRPr lang="en-US" altLang="en-US" b="1"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B66E00B8-93F7-4C27-93CD-C4DC625910B3}"/>
              </a:ext>
            </a:extLst>
          </p:cNvPr>
          <p:cNvSpPr>
            <a:spLocks noGrp="1" noRot="1" noChangeAspect="1" noChangeArrowheads="1" noTextEdit="1"/>
          </p:cNvSpPr>
          <p:nvPr>
            <p:ph type="sldImg"/>
          </p:nvPr>
        </p:nvSpPr>
        <p:spPr>
          <a:xfrm>
            <a:off x="1182688" y="700088"/>
            <a:ext cx="3611562" cy="2708275"/>
          </a:xfrm>
          <a:ln/>
        </p:spPr>
      </p:sp>
      <p:sp>
        <p:nvSpPr>
          <p:cNvPr id="9218" name="Rectangle 3">
            <a:extLst>
              <a:ext uri="{FF2B5EF4-FFF2-40B4-BE49-F238E27FC236}">
                <a16:creationId xmlns:a16="http://schemas.microsoft.com/office/drawing/2014/main" id="{15FD9C6A-983F-404B-9054-838B8E73994D}"/>
              </a:ext>
            </a:extLst>
          </p:cNvPr>
          <p:cNvSpPr>
            <a:spLocks noGrp="1" noChangeArrowheads="1"/>
          </p:cNvSpPr>
          <p:nvPr>
            <p:ph type="body" idx="1"/>
          </p:nvPr>
        </p:nvSpPr>
        <p:spPr>
          <a:xfrm>
            <a:off x="679450" y="3649663"/>
            <a:ext cx="5562600" cy="48768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a:t>
            </a:r>
            <a:r>
              <a:rPr lang="en-US" altLang="en-US" sz="1100" dirty="0">
                <a:latin typeface="Times New Roman" panose="02020603050405020304" pitchFamily="18" charset="0"/>
                <a:cs typeface="Times New Roman" panose="02020603050405020304" pitchFamily="18" charset="0"/>
              </a:rPr>
              <a:t>: Use the chat feature to better understand participants’ background knowledge on this topic.</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marR="0" lvl="0" indent="-171450" algn="l" defTabSz="923925"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altLang="en-US" sz="1100" b="1" dirty="0">
                <a:solidFill>
                  <a:srgbClr val="FF0000"/>
                </a:solidFill>
                <a:latin typeface="Times New Roman"/>
                <a:ea typeface="MS PGothic"/>
                <a:cs typeface="Times New Roman"/>
              </a:rPr>
              <a:t>Highlights of our last session: </a:t>
            </a:r>
            <a:r>
              <a:rPr lang="en-US" altLang="en-US" sz="1100" dirty="0">
                <a:solidFill>
                  <a:srgbClr val="FF0000"/>
                </a:solidFill>
                <a:latin typeface="Times New Roman"/>
                <a:ea typeface="MS PGothic"/>
                <a:cs typeface="Times New Roman"/>
              </a:rPr>
              <a:t>In our last session, </a:t>
            </a:r>
            <a:r>
              <a:rPr lang="en-US" sz="1100" dirty="0">
                <a:latin typeface="Times New Roman"/>
                <a:ea typeface="MS PGothic"/>
                <a:cs typeface="Times New Roman"/>
              </a:rPr>
              <a:t>we reviewed the sample curriculum and rated it for Dimension 2.</a:t>
            </a:r>
            <a:endParaRPr lang="en-US" altLang="en-US" sz="1100" dirty="0">
              <a:latin typeface="Times New Roman"/>
              <a:ea typeface="MS PGothic"/>
              <a:cs typeface="Times New Roman"/>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Reasoning is the foundation of the study of mathematics. Students need to be able to strategize about how to:</a:t>
            </a:r>
          </a:p>
          <a:p>
            <a:pPr marL="633413" lvl="1"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solve a problem, </a:t>
            </a:r>
          </a:p>
          <a:p>
            <a:pPr marL="633413" lvl="1"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determine the quantities involved, </a:t>
            </a:r>
          </a:p>
          <a:p>
            <a:pPr marL="633413" lvl="1"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follow a logical path toward a solution, </a:t>
            </a:r>
          </a:p>
          <a:p>
            <a:pPr marL="633413" lvl="1"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change course if necessary, make a table or diagram, recognize patterns, </a:t>
            </a:r>
          </a:p>
          <a:p>
            <a:pPr marL="633413" lvl="1"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select and use the appropriate tools,  and </a:t>
            </a:r>
          </a:p>
          <a:p>
            <a:pPr marL="633413" lvl="1"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communicate our process and findings.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group chat to answer this question about your experience reviewing your own materials. Do this for how well it makes clear connections between the concepts.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At the end of this presentation, we will ask you to share one or two things you learned during this session.</a:t>
            </a: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rPr>
              <a:t>Read the first two talking points and then pause to allow time for participants to enter their thoughts in the group chat. Do not have them hit “enter” until they’ve had time to enter their responses.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rPr>
              <a:t>Coaches should read and comment on the chat entries along with the presenter.</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Talk about the highlights from the last session before moving to the next slide—today’s agenda. </a:t>
            </a: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a:lnSpc>
                <a:spcPct val="100000"/>
              </a:lnSpc>
              <a:defRPr/>
            </a:pPr>
            <a:endParaRPr lang="en-US" altLang="en-US" sz="1100"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481D1B19-71F2-416E-A90B-BDEEDA4D3A5E}"/>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9AFDEAA0-4E9E-4521-A788-1512221BDAB5}"/>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a:t>
            </a:r>
            <a:r>
              <a:rPr lang="en-US" altLang="en-US" sz="1100" dirty="0">
                <a:latin typeface="Times New Roman" panose="02020603050405020304" pitchFamily="18" charset="0"/>
                <a:cs typeface="Times New Roman" panose="02020603050405020304" pitchFamily="18" charset="0"/>
              </a:rPr>
              <a:t>: Introduce the agenda for today’s session.</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Today, we are going to start with an overview of the third dimension and the research that supports it.</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we will go through the content criteria for Dimension 3.</a:t>
            </a:r>
            <a:endParaRPr lang="en-US" altLang="en-US" sz="1100" b="1"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You will have a chance to practice using the criteria with our sample curriculum in a breakout session with your team. Then you will compare your findings with the Example Workbook.</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slide bullets to explain the agenda for today’s session.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D7D5727F-322B-8245-AD9D-598C54D81F32}"/>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31B6BC40-D138-394F-847B-282542DBC5C6}"/>
              </a:ext>
            </a:extLst>
          </p:cNvPr>
          <p:cNvSpPr>
            <a:spLocks noGrp="1"/>
          </p:cNvSpPr>
          <p:nvPr>
            <p:ph type="body" idx="1"/>
          </p:nvPr>
        </p:nvSpPr>
        <p:spPr>
          <a:xfrm>
            <a:off x="908050" y="4408488"/>
            <a:ext cx="5130800" cy="4176712"/>
          </a:xfrm>
          <a:ln w="9525"/>
        </p:spPr>
        <p:txBody>
          <a:bodyPr/>
          <a:lstStyle/>
          <a:p>
            <a:pPr>
              <a:spcBef>
                <a:spcPts val="0"/>
              </a:spcBef>
              <a:defRPr/>
            </a:pPr>
            <a:r>
              <a:rPr lang="en-US" altLang="en-US" b="1" dirty="0">
                <a:cs typeface="Times New Roman" panose="02020603050405020304" pitchFamily="18" charset="0"/>
              </a:rPr>
              <a:t>Big idea: </a:t>
            </a:r>
            <a:r>
              <a:rPr lang="en-US" dirty="0"/>
              <a:t>Share with participants the norms we will adhere to as we proceed through the trainings.</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 These are the norms we will use for all of our work together. </a:t>
            </a: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talking point and then read the six bulleted statements on the slide.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After reading through the norms, ask if there are any comments or questions.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Remind participants that they can do so through the chat box or verbally.</a:t>
            </a:r>
          </a:p>
          <a:p>
            <a:pPr marL="171450" indent="-171450">
              <a:spcBef>
                <a:spcPts val="0"/>
              </a:spcBef>
              <a:buFont typeface="Arial" panose="020B0604020202020204" pitchFamily="34" charset="0"/>
              <a:buChar char="•"/>
              <a:defRPr/>
            </a:pPr>
            <a:endParaRPr lang="en-US" altLang="en-US" dirty="0">
              <a:cs typeface="Times New Roman" panose="02020603050405020304" pitchFamily="18" charset="0"/>
            </a:endParaRPr>
          </a:p>
          <a:p>
            <a:pPr>
              <a:spcBef>
                <a:spcPts val="0"/>
              </a:spcBef>
              <a:defRPr/>
            </a:pPr>
            <a:endParaRPr lang="en-US" altLang="en-US" dirty="0"/>
          </a:p>
          <a:p>
            <a:pPr>
              <a:spcBef>
                <a:spcPts val="0"/>
              </a:spcBef>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041EF838-5FE9-439F-A093-C9CFEDC1C33C}"/>
              </a:ext>
            </a:extLst>
          </p:cNvPr>
          <p:cNvSpPr>
            <a:spLocks noGrp="1" noRot="1" noChangeAspect="1" noChangeArrowheads="1" noTextEdit="1"/>
          </p:cNvSpPr>
          <p:nvPr>
            <p:ph type="sldImg"/>
          </p:nvPr>
        </p:nvSpPr>
        <p:spPr>
          <a:xfrm>
            <a:off x="1182688" y="700088"/>
            <a:ext cx="3222625" cy="2416175"/>
          </a:xfrm>
          <a:ln/>
        </p:spPr>
      </p:sp>
      <p:sp>
        <p:nvSpPr>
          <p:cNvPr id="9218" name="Rectangle 3">
            <a:extLst>
              <a:ext uri="{FF2B5EF4-FFF2-40B4-BE49-F238E27FC236}">
                <a16:creationId xmlns:a16="http://schemas.microsoft.com/office/drawing/2014/main" id="{41A6CA7F-783A-4AD3-A727-8761BC2669E9}"/>
              </a:ext>
            </a:extLst>
          </p:cNvPr>
          <p:cNvSpPr>
            <a:spLocks noGrp="1" noChangeArrowheads="1"/>
          </p:cNvSpPr>
          <p:nvPr>
            <p:ph type="body" idx="1"/>
          </p:nvPr>
        </p:nvSpPr>
        <p:spPr>
          <a:xfrm>
            <a:off x="831850" y="3344863"/>
            <a:ext cx="5257800" cy="4343400"/>
          </a:xfrm>
          <a:ln w="9525"/>
        </p:spPr>
        <p:txBody>
          <a:bodyPr/>
          <a:lstStyle/>
          <a:p>
            <a:pPr>
              <a:lnSpc>
                <a:spcPct val="100000"/>
              </a:lnSpc>
              <a:spcBef>
                <a:spcPts val="0"/>
              </a:spcBef>
              <a:defRPr/>
            </a:pPr>
            <a:r>
              <a:rPr lang="en-US" sz="1100" b="1" dirty="0">
                <a:latin typeface="Times New Roman" panose="02020603050405020304" pitchFamily="18" charset="0"/>
                <a:ea typeface="ＭＳ Ｐゴシック" charset="0"/>
                <a:cs typeface="Times New Roman" panose="02020603050405020304" pitchFamily="18" charset="0"/>
              </a:rPr>
              <a:t>Big idea: </a:t>
            </a:r>
            <a:r>
              <a:rPr lang="en-US" sz="1100" dirty="0">
                <a:latin typeface="Times New Roman" panose="02020603050405020304" pitchFamily="18" charset="0"/>
                <a:ea typeface="ＭＳ Ｐゴシック" charset="0"/>
                <a:cs typeface="Times New Roman" panose="02020603050405020304" pitchFamily="18" charset="0"/>
              </a:rPr>
              <a:t>Share the rationale and research behind the importance of emphasizing reasoning and communicating with mathematics. </a:t>
            </a:r>
          </a:p>
          <a:p>
            <a:pPr>
              <a:lnSpc>
                <a:spcPct val="100000"/>
              </a:lnSpc>
              <a:spcBef>
                <a:spcPts val="0"/>
              </a:spcBef>
              <a:defRPr/>
            </a:pPr>
            <a:endParaRPr lang="en-US" sz="1100" b="1" dirty="0">
              <a:latin typeface="Times New Roman" panose="02020603050405020304" pitchFamily="18" charset="0"/>
              <a:ea typeface="ＭＳ Ｐゴシック" charset="0"/>
              <a:cs typeface="Times New Roman" panose="02020603050405020304" pitchFamily="18" charset="0"/>
            </a:endParaRPr>
          </a:p>
          <a:p>
            <a:pPr>
              <a:lnSpc>
                <a:spcPct val="100000"/>
              </a:lnSpc>
              <a:spcBef>
                <a:spcPts val="0"/>
              </a:spcBef>
              <a:defRPr/>
            </a:pPr>
            <a:r>
              <a:rPr lang="en-US" sz="1100" b="1" dirty="0">
                <a:latin typeface="Times New Roman" panose="02020603050405020304" pitchFamily="18" charset="0"/>
                <a:ea typeface="ＭＳ Ｐゴシック" charset="0"/>
                <a:cs typeface="Times New Roman" panose="02020603050405020304" pitchFamily="18" charset="0"/>
              </a:rPr>
              <a:t>Facilitator talking points:</a:t>
            </a:r>
            <a:endParaRPr lang="en-US" sz="1100" dirty="0">
              <a:latin typeface="Times New Roman" panose="02020603050405020304" pitchFamily="18" charset="0"/>
              <a:ea typeface="ＭＳ Ｐゴシック" charset="0"/>
              <a:cs typeface="Times New Roman" panose="02020603050405020304" pitchFamily="18" charset="0"/>
            </a:endParaRPr>
          </a:p>
          <a:p>
            <a:pPr marL="171450" indent="-171450">
              <a:lnSpc>
                <a:spcPct val="100000"/>
              </a:lnSpc>
              <a:spcBef>
                <a:spcPts val="0"/>
              </a:spcBef>
              <a:buFont typeface="Arial"/>
              <a:buChar char="•"/>
              <a:defRPr/>
            </a:pPr>
            <a:r>
              <a:rPr lang="en-US" sz="1100" dirty="0">
                <a:latin typeface="Times New Roman" panose="02020603050405020304" pitchFamily="18" charset="0"/>
                <a:ea typeface="ＭＳ Ｐゴシック" charset="0"/>
                <a:cs typeface="Times New Roman" panose="02020603050405020304" pitchFamily="18" charset="0"/>
              </a:rPr>
              <a:t>We need to emphasize that r</a:t>
            </a:r>
            <a:r>
              <a:rPr lang="en-US" sz="1100" dirty="0"/>
              <a:t>easoning and communicating with mathematics are dependent upon each other. We must communicate our reasoning so it exists outside of our own thoughts, and any communication with mathematics must involve reasoning mathematically. (Notice that we intentionally titled this </a:t>
            </a:r>
            <a:r>
              <a:rPr lang="en-US" sz="1200" i="1" u="sng" dirty="0"/>
              <a:t>Reasoning And Communicating</a:t>
            </a:r>
            <a:r>
              <a:rPr lang="en-US" sz="1100" i="1" u="sng" dirty="0"/>
              <a:t> WITH Mathematics</a:t>
            </a:r>
            <a:r>
              <a:rPr lang="en-US" sz="1100" i="1" u="none" dirty="0"/>
              <a:t> </a:t>
            </a:r>
            <a:r>
              <a:rPr lang="en-US" sz="1100" dirty="0"/>
              <a:t>so that there would be no confusion with “communication about mathematics.”)</a:t>
            </a:r>
          </a:p>
          <a:p>
            <a:pPr marL="171450" indent="-171450">
              <a:lnSpc>
                <a:spcPct val="100000"/>
              </a:lnSpc>
              <a:spcBef>
                <a:spcPts val="0"/>
              </a:spcBef>
              <a:buFont typeface="Arial"/>
              <a:buChar char="•"/>
              <a:defRPr/>
            </a:pPr>
            <a:r>
              <a:rPr lang="en-US" sz="1100" dirty="0">
                <a:latin typeface="Times New Roman"/>
                <a:ea typeface="MS PGothic"/>
                <a:cs typeface="Times New Roman"/>
              </a:rPr>
              <a:t>If mathematics is to be useful to students, they must understand the foundational concepts and be able to apply these concepts to their lives</a:t>
            </a:r>
            <a:r>
              <a:rPr lang="en-US" sz="1100" dirty="0">
                <a:latin typeface="Times New Roman"/>
                <a:ea typeface="ＭＳ Ｐゴシック"/>
                <a:cs typeface="Times New Roman"/>
              </a:rPr>
              <a:t>. This can only happen if students learn to successfully reason mathematically. The Standards for Mathematical Practice describe and embody the reasoning and communication skills that students need to be well versed in. </a:t>
            </a:r>
            <a:endParaRPr lang="en-US" sz="1100" dirty="0">
              <a:latin typeface="Times New Roman" panose="02020603050405020304" pitchFamily="18" charset="0"/>
              <a:ea typeface="ＭＳ Ｐゴシック" charset="0"/>
              <a:cs typeface="Times New Roman" panose="02020603050405020304" pitchFamily="18" charset="0"/>
            </a:endParaRPr>
          </a:p>
          <a:p>
            <a:pPr marL="171450" indent="-171450">
              <a:lnSpc>
                <a:spcPct val="100000"/>
              </a:lnSpc>
              <a:spcBef>
                <a:spcPts val="0"/>
              </a:spcBef>
              <a:buFont typeface="Arial"/>
              <a:buChar char="•"/>
              <a:defRPr/>
            </a:pPr>
            <a:r>
              <a:rPr lang="en-US" sz="1100" dirty="0">
                <a:latin typeface="Times New Roman" panose="02020603050405020304" pitchFamily="18" charset="0"/>
                <a:ea typeface="ＭＳ Ｐゴシック" charset="0"/>
                <a:cs typeface="Times New Roman" panose="02020603050405020304" pitchFamily="18" charset="0"/>
              </a:rPr>
              <a:t>Research by the NCTM (National Council of the Teachers of Mathematics), the NRC (National Research Council), and the ACT (American College Testing) validate this.</a:t>
            </a:r>
          </a:p>
          <a:p>
            <a:pPr marL="171450" indent="-171450">
              <a:lnSpc>
                <a:spcPct val="100000"/>
              </a:lnSpc>
              <a:spcBef>
                <a:spcPts val="0"/>
              </a:spcBef>
              <a:buFont typeface="Arial"/>
              <a:buChar char="•"/>
              <a:defRPr/>
            </a:pPr>
            <a:r>
              <a:rPr lang="en-US" sz="1100" dirty="0">
                <a:latin typeface="Times New Roman" panose="02020603050405020304" pitchFamily="18" charset="0"/>
                <a:ea typeface="ＭＳ Ｐゴシック" charset="0"/>
                <a:cs typeface="Times New Roman" panose="02020603050405020304" pitchFamily="18" charset="0"/>
              </a:rPr>
              <a:t>The study of mathematics is not a set of procedures that students should memorize and repeat.</a:t>
            </a:r>
          </a:p>
          <a:p>
            <a:pPr marL="171450" indent="-171450" algn="r">
              <a:lnSpc>
                <a:spcPct val="100000"/>
              </a:lnSpc>
              <a:spcBef>
                <a:spcPts val="0"/>
              </a:spcBef>
              <a:buFont typeface="Arial"/>
              <a:buChar char="•"/>
              <a:defRPr/>
            </a:pPr>
            <a:endParaRPr lang="en-US" sz="1100" dirty="0">
              <a:latin typeface="Times New Roman" panose="02020603050405020304" pitchFamily="18" charset="0"/>
              <a:ea typeface="ＭＳ Ｐゴシック" charset="0"/>
              <a:cs typeface="Times New Roman" panose="02020603050405020304" pitchFamily="18" charset="0"/>
            </a:endParaRPr>
          </a:p>
          <a:p>
            <a:pPr>
              <a:lnSpc>
                <a:spcPct val="100000"/>
              </a:lnSpc>
              <a:spcBef>
                <a:spcPts val="0"/>
              </a:spcBef>
              <a:buFont typeface="Arial"/>
              <a:buNone/>
              <a:defRPr/>
            </a:pPr>
            <a:r>
              <a:rPr lang="en-US" sz="1100" b="1" dirty="0">
                <a:latin typeface="Times New Roman" panose="02020603050405020304" pitchFamily="18" charset="0"/>
                <a:ea typeface="ＭＳ Ｐゴシック" charset="0"/>
                <a:cs typeface="Times New Roman" panose="02020603050405020304" pitchFamily="18" charset="0"/>
              </a:rPr>
              <a:t>Facilitator notes:</a:t>
            </a:r>
            <a:endParaRPr lang="en-US" sz="1100" dirty="0">
              <a:latin typeface="Times New Roman" panose="02020603050405020304" pitchFamily="18" charset="0"/>
              <a:ea typeface="ＭＳ Ｐゴシック"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three talking points and then review the bullet points.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last talking point after the slide bullets. </a:t>
            </a: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A0FC2F9D-D117-4E14-B90C-B96023464F7C}"/>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E0789C93-F7E2-4572-A587-424CC5CF7C8C}"/>
              </a:ext>
            </a:extLst>
          </p:cNvPr>
          <p:cNvSpPr>
            <a:spLocks noGrp="1" noChangeArrowheads="1"/>
          </p:cNvSpPr>
          <p:nvPr>
            <p:ph type="body" idx="1"/>
          </p:nvPr>
        </p:nvSpPr>
        <p:spPr>
          <a:xfrm>
            <a:off x="958850" y="4411663"/>
            <a:ext cx="5588000" cy="4176712"/>
          </a:xfrm>
          <a:solidFill>
            <a:srgbClr val="FFFFFF"/>
          </a:solidFill>
          <a:ln>
            <a:solidFill>
              <a:srgbClr val="000000"/>
            </a:solidFill>
          </a:ln>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Draw a connection between the research and what we should be seeing in the curriculum. </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sz="1100" dirty="0">
                <a:latin typeface="Times New Roman"/>
                <a:ea typeface="MS PGothic"/>
                <a:cs typeface="Times New Roman"/>
              </a:rPr>
              <a:t>For students to understand, remember, and apply the mathematics they learn, they must develop strong reasoning and processing skills. These are embodied in the Standards for Mathematical Practice.</a:t>
            </a: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t>Read the bullets on the slide. </a:t>
            </a:r>
          </a:p>
          <a:p>
            <a:pPr marL="171450" indent="-171450">
              <a:lnSpc>
                <a:spcPct val="100000"/>
              </a:lnSpc>
              <a:spcBef>
                <a:spcPts val="0"/>
              </a:spcBef>
              <a:buFont typeface="Arial" panose="020B0604020202020204" pitchFamily="34" charset="0"/>
              <a:buChar char="•"/>
              <a:defRPr/>
            </a:pPr>
            <a:r>
              <a:rPr lang="en-US" altLang="en-US" sz="1100" dirty="0"/>
              <a:t>Then, use the talking point to explain the reasons for attending to mathematical communication.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6BB7B5F5-624C-402C-A8F9-5115FAD617F1}"/>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72C7589E-DA7A-4192-B81D-E04B21416014}"/>
              </a:ext>
            </a:extLst>
          </p:cNvPr>
          <p:cNvSpPr>
            <a:spLocks noGrp="1"/>
          </p:cNvSpPr>
          <p:nvPr>
            <p:ph type="body" idx="1"/>
          </p:nvPr>
        </p:nvSpPr>
        <p:spPr>
          <a:xfrm>
            <a:off x="933450" y="4408488"/>
            <a:ext cx="5461000" cy="4176712"/>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Reintroduce Illustrative Mathematics and the selected unit. </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sz="1100" dirty="0">
                <a:latin typeface="Times New Roman"/>
                <a:ea typeface="MS PGothic"/>
                <a:cs typeface="Times New Roman"/>
              </a:rPr>
              <a:t>For this session, we will continue our focus on the model unit: Grade 6, Unit 3.</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This time we are looking specifically for evidence of an emphasis on reasoning and communicating with mathematics.</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talking points as participants view the covers for the two documents.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Make sure all participants have these documents ready for this session.</a:t>
            </a:r>
            <a:endParaRPr lang="en-US" altLang="en-US" sz="1100" dirty="0">
              <a:latin typeface="Times New Roman" panose="02020603050405020304" pitchFamily="18" charset="0"/>
              <a:ea typeface="ＭＳ Ｐゴシック" charset="-128"/>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590D46A9-B851-4B1B-BD88-482257F55F68}"/>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57E25755-43DB-442B-82F4-23784C23D362}"/>
              </a:ext>
            </a:extLst>
          </p:cNvPr>
          <p:cNvSpPr>
            <a:spLocks noGrp="1" noChangeArrowheads="1"/>
          </p:cNvSpPr>
          <p:nvPr>
            <p:ph type="body" idx="1"/>
          </p:nvPr>
        </p:nvSpPr>
        <p:spPr>
          <a:xfrm>
            <a:off x="641350" y="4259263"/>
            <a:ext cx="5715000" cy="4176712"/>
          </a:xfrm>
          <a:solidFill>
            <a:srgbClr val="FFFFFF"/>
          </a:solidFill>
          <a:ln>
            <a:solidFill>
              <a:srgbClr val="000000"/>
            </a:solidFill>
          </a:ln>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Introduce the resource, the Standards for Mathematical Practice, contained within their Participant Workbook.</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are the titles for the eight Mathematical Practices that are important for all students to eventually master. </a:t>
            </a:r>
            <a:r>
              <a:rPr lang="en-US" sz="1100" dirty="0"/>
              <a:t>Notice that all titles start with a verb, leading us to the conclusion that these are ”active” requirements. They ask us to DO something rather than to simply KNOW something. </a:t>
            </a:r>
            <a:r>
              <a:rPr lang="en-US" altLang="en-US" sz="1100" dirty="0">
                <a:latin typeface="Times New Roman" panose="02020603050405020304" pitchFamily="18" charset="0"/>
                <a:cs typeface="Times New Roman" panose="02020603050405020304" pitchFamily="18" charset="0"/>
              </a:rPr>
              <a:t>The actual descriptors are quite dense and filled with examples in order to clarify the meaning of each. </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While all eight practices relate to reasoning with mathematics, there are a few that require more attention in this part of the dimension. </a:t>
            </a:r>
            <a:r>
              <a:rPr lang="en-US" sz="1100" dirty="0">
                <a:latin typeface="Times New Roman"/>
                <a:ea typeface="MS PGothic"/>
                <a:cs typeface="Times New Roman"/>
              </a:rPr>
              <a:t>You can read about all eight of the practices in the provided resource, but now, let’s look more closely at MP.1, MP.2, and MP.4.</a:t>
            </a: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Remind participants of the titles of the Mathematical Practices and review the talking points to lead to the next step in understanding these requirements.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underlining serves to highlight the three focus Practices.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ea typeface="ＭＳ Ｐゴシック" charset="-128"/>
                <a:cs typeface="Times New Roman" panose="02020603050405020304" pitchFamily="18" charset="0"/>
              </a:rPr>
              <a:t>The last talking point leads to the next slide.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9C08752D-218B-4935-8D25-5873DE02E39F}"/>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89406D62-DDE2-449F-9BDC-2601A4948858}"/>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xmlns="">
                <a:noFill/>
              </a14:hiddenFill>
            </a:ext>
          </a:extLst>
        </p:spPr>
      </p:cxnSp>
      <p:pic>
        <p:nvPicPr>
          <p:cNvPr id="5" name="Picture 6">
            <a:extLst>
              <a:ext uri="{FF2B5EF4-FFF2-40B4-BE49-F238E27FC236}">
                <a16:creationId xmlns:a16="http://schemas.microsoft.com/office/drawing/2014/main" id="{E55F196A-E833-421F-8F0D-ABC9C352B2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0801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073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2729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799ED10A-9DCE-4CC3-BA2E-2485AB6510A8}"/>
              </a:ext>
            </a:extLst>
          </p:cNvPr>
          <p:cNvSpPr>
            <a:spLocks noChangeArrowheads="1"/>
          </p:cNvSpPr>
          <p:nvPr userDrawn="1"/>
        </p:nvSpPr>
        <p:spPr bwMode="white">
          <a:xfrm>
            <a:off x="-7938" y="0"/>
            <a:ext cx="9151938" cy="24384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dirty="0"/>
          </a:p>
        </p:txBody>
      </p:sp>
      <p:cxnSp>
        <p:nvCxnSpPr>
          <p:cNvPr id="4" name="Straight Connector 6">
            <a:extLst>
              <a:ext uri="{FF2B5EF4-FFF2-40B4-BE49-F238E27FC236}">
                <a16:creationId xmlns:a16="http://schemas.microsoft.com/office/drawing/2014/main" id="{C595167E-4097-4CAD-94CD-C2947C162B3B}"/>
              </a:ext>
            </a:extLst>
          </p:cNvPr>
          <p:cNvCxnSpPr>
            <a:cxnSpLocks noChangeShapeType="1"/>
          </p:cNvCxnSpPr>
          <p:nvPr userDrawn="1"/>
        </p:nvCxnSpPr>
        <p:spPr bwMode="auto">
          <a:xfrm>
            <a:off x="0" y="2438400"/>
            <a:ext cx="9144000" cy="0"/>
          </a:xfrm>
          <a:prstGeom prst="line">
            <a:avLst/>
          </a:prstGeom>
          <a:noFill/>
          <a:ln w="76200">
            <a:solidFill>
              <a:srgbClr val="C1272D"/>
            </a:solidFill>
            <a:round/>
            <a:headEnd/>
            <a:tailEnd/>
          </a:ln>
          <a:extLst>
            <a:ext uri="{909E8E84-426E-40dd-AFC4-6F175D3DCCD1}">
              <a14:hiddenFill xmlns:a14="http://schemas.microsoft.com/office/drawing/2010/main" xmlns="">
                <a:noFill/>
              </a14:hiddenFill>
            </a:ext>
          </a:extLst>
        </p:spPr>
      </p:cxnSp>
      <p:pic>
        <p:nvPicPr>
          <p:cNvPr id="5" name="Picture 6">
            <a:extLst>
              <a:ext uri="{FF2B5EF4-FFF2-40B4-BE49-F238E27FC236}">
                <a16:creationId xmlns:a16="http://schemas.microsoft.com/office/drawing/2014/main" id="{6EE104F5-31F6-4790-AC1B-B08210979A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00" y="398463"/>
            <a:ext cx="3962400" cy="104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300831" y="2933697"/>
            <a:ext cx="8534400" cy="2590795"/>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747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908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79A12236-DC48-4698-86EB-B24398603373}"/>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27728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2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1664894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5967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674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528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25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65601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9262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855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E89EECE1-09BA-4FDD-9BDD-149872AA27EF}"/>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7229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34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94518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1821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93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713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155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E07940E1-24C7-4875-BCF0-916E9E33A6F0}"/>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BDBD9A89-DBFA-455E-880F-2605EA195DC1}"/>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EE5F4F5D-A06B-4BE0-875A-1AA7926ED95B}"/>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294E96C9-8DF9-4007-8158-18A239434873}"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483" r:id="rId1"/>
    <p:sldLayoutId id="2147485477" r:id="rId2"/>
    <p:sldLayoutId id="2147485484" r:id="rId3"/>
    <p:sldLayoutId id="2147485478" r:id="rId4"/>
    <p:sldLayoutId id="2147485479" r:id="rId5"/>
    <p:sldLayoutId id="2147485480" r:id="rId6"/>
    <p:sldLayoutId id="2147485485" r:id="rId7"/>
    <p:sldLayoutId id="2147485486" r:id="rId8"/>
    <p:sldLayoutId id="2147485487" r:id="rId9"/>
    <p:sldLayoutId id="2147485481" r:id="rId10"/>
    <p:sldLayoutId id="2147485482"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474D397C-CFB6-4E36-B7EE-0C2D8F9600CD}"/>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9229FB7A-38F3-4332-93FC-A6C22172D939}"/>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D89BADD4-A4E1-4069-9F09-0F60D0ED3B09}"/>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D112A54A-1629-463E-9263-EE015D026CB1}"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extLst>
      <p:ext uri="{BB962C8B-B14F-4D97-AF65-F5344CB8AC3E}">
        <p14:creationId xmlns:p14="http://schemas.microsoft.com/office/powerpoint/2010/main" val="1992566755"/>
      </p:ext>
    </p:extLst>
  </p:cSld>
  <p:clrMap bg1="lt1" tx1="dk1" bg2="lt2" tx2="dk2" accent1="accent1" accent2="accent2" accent3="accent3" accent4="accent4" accent5="accent5" accent6="accent6" hlink="hlink" folHlink="folHlink"/>
  <p:sldLayoutIdLst>
    <p:sldLayoutId id="2147485489" r:id="rId1"/>
    <p:sldLayoutId id="2147485490" r:id="rId2"/>
    <p:sldLayoutId id="2147485491" r:id="rId3"/>
    <p:sldLayoutId id="2147485492" r:id="rId4"/>
    <p:sldLayoutId id="2147485493" r:id="rId5"/>
    <p:sldLayoutId id="2147485494" r:id="rId6"/>
    <p:sldLayoutId id="2147485495" r:id="rId7"/>
    <p:sldLayoutId id="2147485496" r:id="rId8"/>
    <p:sldLayoutId id="2147485497" r:id="rId9"/>
    <p:sldLayoutId id="2147485498" r:id="rId10"/>
    <p:sldLayoutId id="2147485499"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3">
            <a:extLst>
              <a:ext uri="{FF2B5EF4-FFF2-40B4-BE49-F238E27FC236}">
                <a16:creationId xmlns:a16="http://schemas.microsoft.com/office/drawing/2014/main" id="{FC9BC743-4CD3-4AFD-902D-5FEACBBA72D0}"/>
              </a:ext>
            </a:extLst>
          </p:cNvPr>
          <p:cNvSpPr>
            <a:spLocks noGrp="1" noChangeArrowheads="1"/>
          </p:cNvSpPr>
          <p:nvPr>
            <p:ph type="title"/>
          </p:nvPr>
        </p:nvSpPr>
        <p:spPr>
          <a:xfrm>
            <a:off x="304800" y="3657600"/>
            <a:ext cx="8534400" cy="3124200"/>
          </a:xfrm>
        </p:spPr>
        <p:txBody>
          <a:bodyPr/>
          <a:lstStyle/>
          <a:p>
            <a:pPr eaLnBrk="1" hangingPunct="1">
              <a:lnSpc>
                <a:spcPct val="114000"/>
              </a:lnSpc>
              <a:spcBef>
                <a:spcPts val="600"/>
              </a:spcBef>
              <a:spcAft>
                <a:spcPts val="600"/>
              </a:spcAft>
            </a:pPr>
            <a:r>
              <a:rPr lang="en-US" altLang="en-US" sz="4000" b="0" dirty="0">
                <a:solidFill>
                  <a:schemeClr val="bg1"/>
                </a:solidFill>
                <a:latin typeface="Arial" panose="020B0604020202020204" pitchFamily="34" charset="0"/>
                <a:cs typeface="Arial" panose="020B0604020202020204" pitchFamily="34" charset="0"/>
              </a:rPr>
              <a:t>Reasoning and Communicating with Mathematics</a:t>
            </a:r>
            <a:br>
              <a:rPr lang="en-US" altLang="en-US" sz="4000" b="0" dirty="0">
                <a:solidFill>
                  <a:schemeClr val="bg1"/>
                </a:solidFill>
                <a:latin typeface="Arial" panose="020B0604020202020204" pitchFamily="34" charset="0"/>
                <a:cs typeface="Arial" panose="020B0604020202020204" pitchFamily="34" charset="0"/>
              </a:rPr>
            </a:br>
            <a:r>
              <a:rPr lang="en-US" altLang="en-US" b="0" dirty="0">
                <a:solidFill>
                  <a:schemeClr val="bg1"/>
                </a:solidFill>
                <a:latin typeface="Arial" panose="020B0604020202020204" pitchFamily="34" charset="0"/>
                <a:cs typeface="Arial" panose="020B0604020202020204" pitchFamily="34" charset="0"/>
              </a:rPr>
              <a:t>(Part 1)</a:t>
            </a:r>
            <a:endParaRPr lang="en-US" altLang="en-US" sz="1200" dirty="0"/>
          </a:p>
        </p:txBody>
      </p:sp>
      <p:sp>
        <p:nvSpPr>
          <p:cNvPr id="9219" name="TextBox 3">
            <a:extLst>
              <a:ext uri="{FF2B5EF4-FFF2-40B4-BE49-F238E27FC236}">
                <a16:creationId xmlns:a16="http://schemas.microsoft.com/office/drawing/2014/main" id="{48C4C73B-017B-4BA8-A759-680E4EA1C530}"/>
              </a:ext>
            </a:extLst>
          </p:cNvPr>
          <p:cNvSpPr txBox="1">
            <a:spLocks noChangeArrowheads="1"/>
          </p:cNvSpPr>
          <p:nvPr/>
        </p:nvSpPr>
        <p:spPr bwMode="auto">
          <a:xfrm>
            <a:off x="1752600" y="1397000"/>
            <a:ext cx="6477000" cy="554038"/>
          </a:xfrm>
          <a:prstGeom prst="rect">
            <a:avLst/>
          </a:prstGeom>
          <a:noFill/>
          <a:ln>
            <a:noFill/>
          </a:ln>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Arial"/>
                <a:ea typeface="Arial Unicode MS" pitchFamily="34" charset="-128"/>
                <a:cs typeface="+mn-cs"/>
              </a:rPr>
              <a:t>State-Based Curriculum Review </a:t>
            </a:r>
          </a:p>
        </p:txBody>
      </p:sp>
    </p:spTree>
  </p:cSld>
  <p:clrMapOvr>
    <a:masterClrMapping/>
  </p:clrMapOvr>
  <mc:AlternateContent xmlns:mc="http://schemas.openxmlformats.org/markup-compatibility/2006" xmlns:p14="http://schemas.microsoft.com/office/powerpoint/2010/main">
    <mc:Choice Requires="p14">
      <p:transition spd="slow" p14:dur="2000" advTm="5493"/>
    </mc:Choice>
    <mc:Fallback xmlns="">
      <p:transition spd="slow" advTm="549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9">
            <a:extLst>
              <a:ext uri="{FF2B5EF4-FFF2-40B4-BE49-F238E27FC236}">
                <a16:creationId xmlns:a16="http://schemas.microsoft.com/office/drawing/2014/main" id="{349C9EEF-7C70-4941-85B6-FE3D2796F089}"/>
              </a:ext>
            </a:extLst>
          </p:cNvPr>
          <p:cNvSpPr>
            <a:spLocks noGrp="1" noChangeArrowheads="1"/>
          </p:cNvSpPr>
          <p:nvPr>
            <p:ph type="title"/>
          </p:nvPr>
        </p:nvSpPr>
        <p:spPr>
          <a:xfrm>
            <a:off x="1295400" y="304800"/>
            <a:ext cx="7239000" cy="914400"/>
          </a:xfrm>
        </p:spPr>
        <p:txBody>
          <a:bodyPr/>
          <a:lstStyle/>
          <a:p>
            <a:r>
              <a:rPr lang="en-US" altLang="en-US"/>
              <a:t>All Standards for Mathematical Practice Include Reasoning</a:t>
            </a:r>
          </a:p>
        </p:txBody>
      </p:sp>
      <p:sp>
        <p:nvSpPr>
          <p:cNvPr id="18434" name="Content Placeholder 10">
            <a:extLst>
              <a:ext uri="{FF2B5EF4-FFF2-40B4-BE49-F238E27FC236}">
                <a16:creationId xmlns:a16="http://schemas.microsoft.com/office/drawing/2014/main" id="{31F71E49-0596-4234-B08D-20AF481DE314}"/>
              </a:ext>
            </a:extLst>
          </p:cNvPr>
          <p:cNvSpPr>
            <a:spLocks noGrp="1" noChangeArrowheads="1"/>
          </p:cNvSpPr>
          <p:nvPr>
            <p:ph idx="1"/>
          </p:nvPr>
        </p:nvSpPr>
        <p:spPr>
          <a:xfrm>
            <a:off x="609600" y="1600200"/>
            <a:ext cx="8229600" cy="4648200"/>
          </a:xfrm>
        </p:spPr>
        <p:txBody>
          <a:bodyPr/>
          <a:lstStyle/>
          <a:p>
            <a:r>
              <a:rPr lang="en-US" altLang="en-US" b="1" dirty="0"/>
              <a:t>MP.1  </a:t>
            </a:r>
            <a:r>
              <a:rPr lang="en-US" altLang="en-US" dirty="0"/>
              <a:t>Make sense of problems and persevere in solving them.</a:t>
            </a:r>
          </a:p>
          <a:p>
            <a:r>
              <a:rPr lang="en-US" altLang="en-US" b="1" dirty="0"/>
              <a:t>MP.2  </a:t>
            </a:r>
            <a:r>
              <a:rPr lang="en-US" altLang="en-US" dirty="0"/>
              <a:t>Reason abstractly and quantitatively.</a:t>
            </a:r>
          </a:p>
          <a:p>
            <a:r>
              <a:rPr lang="en-US" altLang="en-US" b="1" dirty="0"/>
              <a:t>MP.3  </a:t>
            </a:r>
            <a:r>
              <a:rPr lang="en-US" altLang="en-US" dirty="0"/>
              <a:t>Construct viable arguments and critique the reasoning of others.</a:t>
            </a:r>
          </a:p>
          <a:p>
            <a:r>
              <a:rPr lang="en-US" altLang="en-US" b="1" dirty="0"/>
              <a:t>MP.4  </a:t>
            </a:r>
            <a:r>
              <a:rPr lang="en-US" altLang="en-US" dirty="0"/>
              <a:t>Model with mathematics.</a:t>
            </a:r>
          </a:p>
          <a:p>
            <a:r>
              <a:rPr lang="en-US" altLang="en-US" b="1" dirty="0"/>
              <a:t>MP.5  </a:t>
            </a:r>
            <a:r>
              <a:rPr lang="en-US" altLang="en-US" dirty="0"/>
              <a:t>Use appropriate tools strategically.</a:t>
            </a:r>
          </a:p>
          <a:p>
            <a:r>
              <a:rPr lang="en-US" altLang="en-US" b="1" dirty="0"/>
              <a:t>MP.6  </a:t>
            </a:r>
            <a:r>
              <a:rPr lang="en-US" altLang="en-US" dirty="0"/>
              <a:t>Attend to precision.</a:t>
            </a:r>
          </a:p>
          <a:p>
            <a:r>
              <a:rPr lang="en-US" altLang="en-US" b="1" dirty="0"/>
              <a:t>MP.7  </a:t>
            </a:r>
            <a:r>
              <a:rPr lang="en-US" altLang="en-US" dirty="0"/>
              <a:t>Look for and make use of structure.</a:t>
            </a:r>
          </a:p>
          <a:p>
            <a:r>
              <a:rPr lang="en-US" altLang="en-US" b="1" dirty="0"/>
              <a:t>MP.8  </a:t>
            </a:r>
            <a:r>
              <a:rPr lang="en-US" altLang="en-US" dirty="0"/>
              <a:t>Look for and express regularity in repeated reasoning.</a:t>
            </a:r>
          </a:p>
        </p:txBody>
      </p:sp>
      <p:cxnSp>
        <p:nvCxnSpPr>
          <p:cNvPr id="3" name="Straight Connector 2">
            <a:extLst>
              <a:ext uri="{FF2B5EF4-FFF2-40B4-BE49-F238E27FC236}">
                <a16:creationId xmlns:a16="http://schemas.microsoft.com/office/drawing/2014/main" id="{7DADB9C3-2D96-41A8-B8FD-00D0966336A4}"/>
              </a:ext>
              <a:ext uri="{C183D7F6-B498-43B3-948B-1728B52AA6E4}">
                <adec:decorative xmlns:adec="http://schemas.microsoft.com/office/drawing/2017/decorative" val="1"/>
              </a:ext>
            </a:extLst>
          </p:cNvPr>
          <p:cNvCxnSpPr/>
          <p:nvPr/>
        </p:nvCxnSpPr>
        <p:spPr bwMode="auto">
          <a:xfrm>
            <a:off x="914400" y="1981200"/>
            <a:ext cx="7772400"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023AAC8-5B3D-451F-B4BC-8E08CD0791AA}"/>
              </a:ext>
              <a:ext uri="{C183D7F6-B498-43B3-948B-1728B52AA6E4}">
                <adec:decorative xmlns:adec="http://schemas.microsoft.com/office/drawing/2017/decorative" val="1"/>
              </a:ext>
            </a:extLst>
          </p:cNvPr>
          <p:cNvCxnSpPr>
            <a:cxnSpLocks/>
          </p:cNvCxnSpPr>
          <p:nvPr/>
        </p:nvCxnSpPr>
        <p:spPr bwMode="auto">
          <a:xfrm>
            <a:off x="914400" y="2590800"/>
            <a:ext cx="5410200"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78383DA-CDBC-4134-9C17-4B43D8D36046}"/>
              </a:ext>
              <a:ext uri="{C183D7F6-B498-43B3-948B-1728B52AA6E4}">
                <adec:decorative xmlns:adec="http://schemas.microsoft.com/office/drawing/2017/decorative" val="1"/>
              </a:ext>
            </a:extLst>
          </p:cNvPr>
          <p:cNvCxnSpPr>
            <a:cxnSpLocks/>
          </p:cNvCxnSpPr>
          <p:nvPr/>
        </p:nvCxnSpPr>
        <p:spPr bwMode="auto">
          <a:xfrm>
            <a:off x="914400" y="4114800"/>
            <a:ext cx="3886200"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9">
            <a:extLst>
              <a:ext uri="{FF2B5EF4-FFF2-40B4-BE49-F238E27FC236}">
                <a16:creationId xmlns:a16="http://schemas.microsoft.com/office/drawing/2014/main" id="{97180701-F98F-44AB-9651-F416B39AC398}"/>
              </a:ext>
            </a:extLst>
          </p:cNvPr>
          <p:cNvSpPr>
            <a:spLocks noGrp="1" noChangeArrowheads="1"/>
          </p:cNvSpPr>
          <p:nvPr>
            <p:ph type="title"/>
          </p:nvPr>
        </p:nvSpPr>
        <p:spPr/>
        <p:txBody>
          <a:bodyPr/>
          <a:lstStyle/>
          <a:p>
            <a:r>
              <a:rPr lang="en-US" altLang="en-US">
                <a:ea typeface="MS PGothic"/>
              </a:rPr>
              <a:t>MP.1 Make sense of problems and persevere in solving them</a:t>
            </a:r>
          </a:p>
        </p:txBody>
      </p:sp>
      <p:sp>
        <p:nvSpPr>
          <p:cNvPr id="20482" name="Content Placeholder 10">
            <a:extLst>
              <a:ext uri="{FF2B5EF4-FFF2-40B4-BE49-F238E27FC236}">
                <a16:creationId xmlns:a16="http://schemas.microsoft.com/office/drawing/2014/main" id="{98214E9B-1D67-4970-A3D6-A56AFFB18D2E}"/>
              </a:ext>
            </a:extLst>
          </p:cNvPr>
          <p:cNvSpPr>
            <a:spLocks noGrp="1" noChangeArrowheads="1"/>
          </p:cNvSpPr>
          <p:nvPr>
            <p:ph idx="1"/>
          </p:nvPr>
        </p:nvSpPr>
        <p:spPr/>
        <p:txBody>
          <a:bodyPr/>
          <a:lstStyle/>
          <a:p>
            <a:pPr>
              <a:spcBef>
                <a:spcPts val="1375"/>
              </a:spcBef>
              <a:spcAft>
                <a:spcPts val="600"/>
              </a:spcAft>
            </a:pPr>
            <a:r>
              <a:rPr lang="en-US" altLang="en-US" dirty="0"/>
              <a:t>Explain the meaning of a problem and look for entry points to its solution. </a:t>
            </a:r>
          </a:p>
          <a:p>
            <a:pPr>
              <a:spcBef>
                <a:spcPts val="1375"/>
              </a:spcBef>
              <a:spcAft>
                <a:spcPts val="600"/>
              </a:spcAft>
            </a:pPr>
            <a:r>
              <a:rPr lang="en-US" altLang="en-US" dirty="0">
                <a:ea typeface="MS PGothic"/>
              </a:rPr>
              <a:t>Analyze givens, constraints, relationships, and goals. </a:t>
            </a:r>
            <a:endParaRPr lang="en-US" altLang="en-US" dirty="0"/>
          </a:p>
          <a:p>
            <a:pPr>
              <a:spcBef>
                <a:spcPts val="1375"/>
              </a:spcBef>
              <a:spcAft>
                <a:spcPts val="600"/>
              </a:spcAft>
            </a:pPr>
            <a:r>
              <a:rPr lang="en-US" altLang="en-US" dirty="0"/>
              <a:t>Plan a solution pathway rather than simply jumping into a solution attempt.</a:t>
            </a:r>
          </a:p>
          <a:p>
            <a:pPr>
              <a:spcBef>
                <a:spcPts val="1375"/>
              </a:spcBef>
              <a:spcAft>
                <a:spcPts val="600"/>
              </a:spcAft>
            </a:pPr>
            <a:r>
              <a:rPr lang="en-US" altLang="en-US" dirty="0"/>
              <a:t>Consider analogous problems and try special cases and simpler forms of the original problem in order to gain insight into its solution. </a:t>
            </a:r>
          </a:p>
          <a:p>
            <a:pPr>
              <a:spcBef>
                <a:spcPts val="1375"/>
              </a:spcBef>
              <a:spcAft>
                <a:spcPts val="600"/>
              </a:spcAft>
            </a:pPr>
            <a:r>
              <a:rPr lang="en-US" altLang="en-US" dirty="0"/>
              <a:t>Monitor and evaluate progress and change course if necessary.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9">
            <a:extLst>
              <a:ext uri="{FF2B5EF4-FFF2-40B4-BE49-F238E27FC236}">
                <a16:creationId xmlns:a16="http://schemas.microsoft.com/office/drawing/2014/main" id="{F610E2DE-F6A0-4F75-BC9E-30E73485788C}"/>
              </a:ext>
            </a:extLst>
          </p:cNvPr>
          <p:cNvSpPr>
            <a:spLocks noGrp="1" noChangeArrowheads="1"/>
          </p:cNvSpPr>
          <p:nvPr>
            <p:ph type="title"/>
          </p:nvPr>
        </p:nvSpPr>
        <p:spPr/>
        <p:txBody>
          <a:bodyPr/>
          <a:lstStyle/>
          <a:p>
            <a:r>
              <a:rPr lang="en-US" altLang="en-US"/>
              <a:t>MP.2 Reason abstractly and quantitatively</a:t>
            </a:r>
          </a:p>
        </p:txBody>
      </p:sp>
      <p:sp>
        <p:nvSpPr>
          <p:cNvPr id="22530" name="Content Placeholder 10">
            <a:extLst>
              <a:ext uri="{FF2B5EF4-FFF2-40B4-BE49-F238E27FC236}">
                <a16:creationId xmlns:a16="http://schemas.microsoft.com/office/drawing/2014/main" id="{C630CD31-71B8-48B2-9F20-4CB1DF843BD7}"/>
              </a:ext>
            </a:extLst>
          </p:cNvPr>
          <p:cNvSpPr>
            <a:spLocks noGrp="1" noChangeArrowheads="1"/>
          </p:cNvSpPr>
          <p:nvPr>
            <p:ph idx="1"/>
          </p:nvPr>
        </p:nvSpPr>
        <p:spPr/>
        <p:txBody>
          <a:bodyPr/>
          <a:lstStyle/>
          <a:p>
            <a:pPr>
              <a:spcBef>
                <a:spcPts val="1200"/>
              </a:spcBef>
              <a:spcAft>
                <a:spcPts val="600"/>
              </a:spcAft>
            </a:pPr>
            <a:r>
              <a:rPr lang="en-US" altLang="en-US" dirty="0"/>
              <a:t>Make sense of quantities and their relationships in problem situations. </a:t>
            </a:r>
          </a:p>
          <a:p>
            <a:pPr>
              <a:spcBef>
                <a:spcPts val="1200"/>
              </a:spcBef>
              <a:spcAft>
                <a:spcPts val="600"/>
              </a:spcAft>
            </a:pPr>
            <a:r>
              <a:rPr lang="en-US" altLang="en-US" dirty="0"/>
              <a:t>Decontextualize and then re-contextualize.</a:t>
            </a:r>
          </a:p>
          <a:p>
            <a:pPr>
              <a:spcBef>
                <a:spcPts val="1200"/>
              </a:spcBef>
              <a:spcAft>
                <a:spcPts val="600"/>
              </a:spcAft>
            </a:pPr>
            <a:r>
              <a:rPr lang="en-US" altLang="en-US" dirty="0"/>
              <a:t>Create a coherent representation of the problem at hand by:</a:t>
            </a:r>
          </a:p>
          <a:p>
            <a:pPr lvl="1">
              <a:spcBef>
                <a:spcPts val="1200"/>
              </a:spcBef>
              <a:spcAft>
                <a:spcPts val="600"/>
              </a:spcAft>
              <a:buSzPct val="70000"/>
              <a:buFont typeface="Wingdings" pitchFamily="2" charset="2"/>
              <a:buChar char="Ø"/>
            </a:pPr>
            <a:r>
              <a:rPr lang="en-US" altLang="en-US" sz="2200" dirty="0">
                <a:cs typeface="MS PGothic" panose="020B0600070205080204" pitchFamily="34" charset="-128"/>
              </a:rPr>
              <a:t>Considering the units involved.</a:t>
            </a:r>
          </a:p>
          <a:p>
            <a:pPr lvl="1">
              <a:spcBef>
                <a:spcPts val="1200"/>
              </a:spcBef>
              <a:spcAft>
                <a:spcPts val="600"/>
              </a:spcAft>
              <a:buSzPct val="70000"/>
              <a:buFont typeface="Wingdings" pitchFamily="2" charset="2"/>
              <a:buChar char="Ø"/>
            </a:pPr>
            <a:r>
              <a:rPr lang="en-US" altLang="en-US" sz="2200" dirty="0">
                <a:cs typeface="MS PGothic" panose="020B0600070205080204" pitchFamily="34" charset="-128"/>
              </a:rPr>
              <a:t>Attending to the meaning of quantities, not just how to compute them.</a:t>
            </a:r>
          </a:p>
          <a:p>
            <a:pPr lvl="1">
              <a:spcBef>
                <a:spcPts val="1200"/>
              </a:spcBef>
              <a:spcAft>
                <a:spcPts val="600"/>
              </a:spcAft>
              <a:buSzPct val="70000"/>
              <a:buFont typeface="Wingdings" pitchFamily="2" charset="2"/>
              <a:buChar char="Ø"/>
            </a:pPr>
            <a:r>
              <a:rPr lang="en-US" altLang="en-US" sz="2200" dirty="0">
                <a:cs typeface="MS PGothic" panose="020B0600070205080204" pitchFamily="34" charset="-128"/>
              </a:rPr>
              <a:t>Knowing and flexibly using different properties of operations and objects.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9">
            <a:extLst>
              <a:ext uri="{FF2B5EF4-FFF2-40B4-BE49-F238E27FC236}">
                <a16:creationId xmlns:a16="http://schemas.microsoft.com/office/drawing/2014/main" id="{5DE0EB4A-761D-4927-92EA-EA74AA1B5895}"/>
              </a:ext>
            </a:extLst>
          </p:cNvPr>
          <p:cNvSpPr>
            <a:spLocks noGrp="1" noChangeArrowheads="1"/>
          </p:cNvSpPr>
          <p:nvPr>
            <p:ph type="title"/>
          </p:nvPr>
        </p:nvSpPr>
        <p:spPr/>
        <p:txBody>
          <a:bodyPr/>
          <a:lstStyle/>
          <a:p>
            <a:r>
              <a:rPr lang="en-US" altLang="en-US"/>
              <a:t>MP.4 Model with mathematics</a:t>
            </a:r>
          </a:p>
        </p:txBody>
      </p:sp>
      <p:sp>
        <p:nvSpPr>
          <p:cNvPr id="24578" name="Content Placeholder 10">
            <a:extLst>
              <a:ext uri="{FF2B5EF4-FFF2-40B4-BE49-F238E27FC236}">
                <a16:creationId xmlns:a16="http://schemas.microsoft.com/office/drawing/2014/main" id="{31CD202D-A502-4717-BF1F-51CC9C4B1F65}"/>
              </a:ext>
            </a:extLst>
          </p:cNvPr>
          <p:cNvSpPr>
            <a:spLocks noGrp="1" noChangeArrowheads="1"/>
          </p:cNvSpPr>
          <p:nvPr>
            <p:ph idx="1"/>
          </p:nvPr>
        </p:nvSpPr>
        <p:spPr>
          <a:xfrm>
            <a:off x="609600" y="1447800"/>
            <a:ext cx="7924800" cy="4800600"/>
          </a:xfrm>
        </p:spPr>
        <p:txBody>
          <a:bodyPr/>
          <a:lstStyle/>
          <a:p>
            <a:pPr>
              <a:spcBef>
                <a:spcPts val="1375"/>
              </a:spcBef>
              <a:spcAft>
                <a:spcPts val="600"/>
              </a:spcAft>
            </a:pPr>
            <a:r>
              <a:rPr lang="en-US" altLang="en-US" dirty="0">
                <a:ea typeface="MS PGothic"/>
              </a:rPr>
              <a:t>Apply known mathematics to solve problems arising in everyday life, society, and the workplace. </a:t>
            </a:r>
            <a:endParaRPr lang="en-US" altLang="en-US" dirty="0"/>
          </a:p>
          <a:p>
            <a:pPr>
              <a:spcBef>
                <a:spcPts val="1375"/>
              </a:spcBef>
              <a:spcAft>
                <a:spcPts val="600"/>
              </a:spcAft>
            </a:pPr>
            <a:r>
              <a:rPr lang="en-US" altLang="en-US" dirty="0"/>
              <a:t>Make assumptions and approximations to simplify a complicated situation. </a:t>
            </a:r>
          </a:p>
          <a:p>
            <a:pPr>
              <a:spcBef>
                <a:spcPts val="1375"/>
              </a:spcBef>
              <a:spcAft>
                <a:spcPts val="600"/>
              </a:spcAft>
            </a:pPr>
            <a:r>
              <a:rPr lang="en-US" altLang="en-US" dirty="0"/>
              <a:t>Identify important quantities in a practical situation and map their relationships using a variety of such tools.</a:t>
            </a:r>
          </a:p>
          <a:p>
            <a:pPr>
              <a:spcBef>
                <a:spcPts val="1375"/>
              </a:spcBef>
              <a:spcAft>
                <a:spcPts val="600"/>
              </a:spcAft>
            </a:pPr>
            <a:r>
              <a:rPr lang="en-US" altLang="en-US" dirty="0"/>
              <a:t>Analyze those relationships mathematically to draw conclusions. </a:t>
            </a:r>
          </a:p>
          <a:p>
            <a:pPr>
              <a:spcBef>
                <a:spcPts val="1375"/>
              </a:spcBef>
              <a:spcAft>
                <a:spcPts val="600"/>
              </a:spcAft>
            </a:pPr>
            <a:r>
              <a:rPr lang="en-US" altLang="en-US" dirty="0"/>
              <a:t>Interpret mathematical results in the context of the situation and reflect on whether the results make sense. </a:t>
            </a:r>
          </a:p>
          <a:p>
            <a:pPr>
              <a:spcBef>
                <a:spcPts val="1375"/>
              </a:spcBef>
              <a:spcAft>
                <a:spcPts val="600"/>
              </a:spcAft>
            </a:pPr>
            <a:r>
              <a:rPr lang="en-US" altLang="en-US" dirty="0"/>
              <a:t>Improve the model if it has not served its purpose.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9">
            <a:extLst>
              <a:ext uri="{FF2B5EF4-FFF2-40B4-BE49-F238E27FC236}">
                <a16:creationId xmlns:a16="http://schemas.microsoft.com/office/drawing/2014/main" id="{2E2D46C7-DC37-4DCF-8A16-C9C8A9B3A639}"/>
              </a:ext>
            </a:extLst>
          </p:cNvPr>
          <p:cNvSpPr>
            <a:spLocks noGrp="1" noChangeArrowheads="1"/>
          </p:cNvSpPr>
          <p:nvPr>
            <p:ph type="title"/>
          </p:nvPr>
        </p:nvSpPr>
        <p:spPr/>
        <p:txBody>
          <a:bodyPr/>
          <a:lstStyle/>
          <a:p>
            <a:r>
              <a:rPr lang="en-US" altLang="en-US" dirty="0"/>
              <a:t>Dimension 3: Reasoning and Communicating with Mathematics</a:t>
            </a:r>
          </a:p>
        </p:txBody>
      </p:sp>
      <p:pic>
        <p:nvPicPr>
          <p:cNvPr id="7" name="Picture 6" descr="Sample page">
            <a:extLst>
              <a:ext uri="{FF2B5EF4-FFF2-40B4-BE49-F238E27FC236}">
                <a16:creationId xmlns:a16="http://schemas.microsoft.com/office/drawing/2014/main" id="{FD6A7E7F-B33F-4A47-A3F2-C5610DF3F389}"/>
              </a:ext>
            </a:extLst>
          </p:cNvPr>
          <p:cNvPicPr>
            <a:picLocks noChangeAspect="1"/>
          </p:cNvPicPr>
          <p:nvPr/>
        </p:nvPicPr>
        <p:blipFill>
          <a:blip r:embed="rId3"/>
          <a:stretch>
            <a:fillRect/>
          </a:stretch>
        </p:blipFill>
        <p:spPr>
          <a:xfrm>
            <a:off x="4386345" y="1819498"/>
            <a:ext cx="4732255" cy="4690951"/>
          </a:xfrm>
          <a:prstGeom prst="rect">
            <a:avLst/>
          </a:prstGeom>
        </p:spPr>
      </p:pic>
      <p:pic>
        <p:nvPicPr>
          <p:cNvPr id="3" name="Picture 2" descr="Sample page">
            <a:extLst>
              <a:ext uri="{FF2B5EF4-FFF2-40B4-BE49-F238E27FC236}">
                <a16:creationId xmlns:a16="http://schemas.microsoft.com/office/drawing/2014/main" id="{5695C167-8103-6148-9643-8EA089E14B32}"/>
              </a:ext>
            </a:extLst>
          </p:cNvPr>
          <p:cNvPicPr>
            <a:picLocks noChangeAspect="1"/>
          </p:cNvPicPr>
          <p:nvPr/>
        </p:nvPicPr>
        <p:blipFill>
          <a:blip r:embed="rId4"/>
          <a:stretch>
            <a:fillRect/>
          </a:stretch>
        </p:blipFill>
        <p:spPr>
          <a:xfrm>
            <a:off x="173794" y="1414350"/>
            <a:ext cx="4317077" cy="50960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4">
            <a:extLst>
              <a:ext uri="{FF2B5EF4-FFF2-40B4-BE49-F238E27FC236}">
                <a16:creationId xmlns:a16="http://schemas.microsoft.com/office/drawing/2014/main" id="{DD400760-ADAB-482C-B27F-198CB711B747}"/>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Content Alignment Criteria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9">
            <a:extLst>
              <a:ext uri="{FF2B5EF4-FFF2-40B4-BE49-F238E27FC236}">
                <a16:creationId xmlns:a16="http://schemas.microsoft.com/office/drawing/2014/main" id="{E627985D-3ADF-4931-9C42-4E8E42611B02}"/>
              </a:ext>
            </a:extLst>
          </p:cNvPr>
          <p:cNvSpPr>
            <a:spLocks noGrp="1" noChangeArrowheads="1"/>
          </p:cNvSpPr>
          <p:nvPr>
            <p:ph type="title"/>
          </p:nvPr>
        </p:nvSpPr>
        <p:spPr/>
        <p:txBody>
          <a:bodyPr/>
          <a:lstStyle/>
          <a:p>
            <a:r>
              <a:rPr lang="en-US" altLang="en-US" dirty="0"/>
              <a:t>Dimension 3: Content Criterion 1</a:t>
            </a:r>
          </a:p>
        </p:txBody>
      </p:sp>
      <p:sp>
        <p:nvSpPr>
          <p:cNvPr id="12290" name="Content Placeholder 10">
            <a:extLst>
              <a:ext uri="{FF2B5EF4-FFF2-40B4-BE49-F238E27FC236}">
                <a16:creationId xmlns:a16="http://schemas.microsoft.com/office/drawing/2014/main" id="{7065B4E6-7C21-4C5A-9649-F1A5FF345227}"/>
              </a:ext>
            </a:extLst>
          </p:cNvPr>
          <p:cNvSpPr>
            <a:spLocks noGrp="1" noChangeArrowheads="1"/>
          </p:cNvSpPr>
          <p:nvPr>
            <p:ph idx="1"/>
          </p:nvPr>
        </p:nvSpPr>
        <p:spPr>
          <a:xfrm>
            <a:off x="457200" y="1524000"/>
            <a:ext cx="8382000" cy="4876800"/>
          </a:xfrm>
        </p:spPr>
        <p:txBody>
          <a:bodyPr/>
          <a:lstStyle/>
          <a:p>
            <a:pPr marL="10795" lvl="1" indent="0">
              <a:buFont typeface="Wingdings" panose="05000000000000000000" pitchFamily="2" charset="2"/>
              <a:buNone/>
              <a:defRPr/>
            </a:pPr>
            <a:r>
              <a:rPr lang="en-US" sz="2200" dirty="0"/>
              <a:t>Curriculum prompts students to produce mathematical arguments and to analyze the arguments of others.*</a:t>
            </a:r>
            <a:endParaRPr lang="en-US" altLang="en-US" sz="2200" dirty="0">
              <a:cs typeface="MS PGothic" panose="020B0600070205080204" pitchFamily="34" charset="-128"/>
            </a:endParaRPr>
          </a:p>
          <a:p>
            <a:pPr marL="10795" lvl="1" indent="0">
              <a:spcBef>
                <a:spcPct val="0"/>
              </a:spcBef>
              <a:spcAft>
                <a:spcPts val="0"/>
              </a:spcAft>
              <a:buFont typeface="Wingdings" panose="05000000000000000000" pitchFamily="2" charset="2"/>
              <a:buNone/>
              <a:defRPr/>
            </a:pPr>
            <a:endParaRPr lang="en-US" altLang="en-US" sz="2200" b="1" dirty="0">
              <a:cs typeface="MS PGothic" panose="020B0600070205080204" pitchFamily="34" charset="-128"/>
            </a:endParaRPr>
          </a:p>
          <a:p>
            <a:pPr marL="10795" lvl="1" indent="0">
              <a:spcBef>
                <a:spcPct val="0"/>
              </a:spcBef>
              <a:spcAft>
                <a:spcPts val="0"/>
              </a:spcAft>
              <a:buFont typeface="Wingdings" panose="05000000000000000000" pitchFamily="2" charset="2"/>
              <a:buNone/>
              <a:defRPr/>
            </a:pPr>
            <a:r>
              <a:rPr lang="en-US" altLang="en-US" sz="2200" b="1" dirty="0">
                <a:cs typeface="MS PGothic" panose="020B0600070205080204" pitchFamily="34" charset="-128"/>
              </a:rPr>
              <a:t>Ask Yourself:</a:t>
            </a:r>
          </a:p>
          <a:p>
            <a:pPr lvl="1">
              <a:spcBef>
                <a:spcPts val="600"/>
              </a:spcBef>
              <a:spcAft>
                <a:spcPts val="2400"/>
              </a:spcAft>
              <a:defRPr/>
            </a:pPr>
            <a:r>
              <a:rPr lang="en-US" sz="2200" i="1" dirty="0"/>
              <a:t>Does the curriculum ask students to make mathematical claims and build a logical progression of statements to explore the truth of their claims?</a:t>
            </a:r>
          </a:p>
          <a:p>
            <a:pPr lvl="1">
              <a:spcBef>
                <a:spcPts val="600"/>
              </a:spcBef>
              <a:spcAft>
                <a:spcPts val="2400"/>
              </a:spcAft>
              <a:defRPr/>
            </a:pPr>
            <a:r>
              <a:rPr lang="en-US" sz="2200" i="1" dirty="0">
                <a:ea typeface="MS PGothic"/>
              </a:rPr>
              <a:t>Are there requests in lessons, activities, and assessments for students to explain, show, or defend their findings?</a:t>
            </a:r>
          </a:p>
          <a:p>
            <a:pPr lvl="1">
              <a:spcBef>
                <a:spcPts val="600"/>
              </a:spcBef>
              <a:spcAft>
                <a:spcPts val="2400"/>
              </a:spcAft>
              <a:defRPr/>
            </a:pPr>
            <a:r>
              <a:rPr lang="en-US" sz="2200" i="1" dirty="0"/>
              <a:t>Are students asked to consider the merit of the mathematical reasoning of others?</a:t>
            </a:r>
          </a:p>
        </p:txBody>
      </p:sp>
      <p:cxnSp>
        <p:nvCxnSpPr>
          <p:cNvPr id="3" name="Straight Arrow Connector 2">
            <a:extLst>
              <a:ext uri="{FF2B5EF4-FFF2-40B4-BE49-F238E27FC236}">
                <a16:creationId xmlns:a16="http://schemas.microsoft.com/office/drawing/2014/main" id="{73F8C65D-11EA-4B35-BB1E-F7E08A8DF378}"/>
              </a:ext>
              <a:ext uri="{C183D7F6-B498-43B3-948B-1728B52AA6E4}">
                <adec:decorative xmlns:adec="http://schemas.microsoft.com/office/drawing/2017/decorative" val="1"/>
              </a:ext>
            </a:extLst>
          </p:cNvPr>
          <p:cNvCxnSpPr>
            <a:cxnSpLocks/>
          </p:cNvCxnSpPr>
          <p:nvPr/>
        </p:nvCxnSpPr>
        <p:spPr bwMode="auto">
          <a:xfrm flipH="1">
            <a:off x="5638800" y="19812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9">
            <a:extLst>
              <a:ext uri="{FF2B5EF4-FFF2-40B4-BE49-F238E27FC236}">
                <a16:creationId xmlns:a16="http://schemas.microsoft.com/office/drawing/2014/main" id="{B7C14ABB-3FE7-4265-BD9F-51BA073CC56F}"/>
              </a:ext>
            </a:extLst>
          </p:cNvPr>
          <p:cNvSpPr>
            <a:spLocks noGrp="1" noChangeArrowheads="1"/>
          </p:cNvSpPr>
          <p:nvPr>
            <p:ph type="title"/>
          </p:nvPr>
        </p:nvSpPr>
        <p:spPr/>
        <p:txBody>
          <a:bodyPr/>
          <a:lstStyle/>
          <a:p>
            <a:r>
              <a:rPr lang="en-US" altLang="en-US"/>
              <a:t>Dimension 3: Content Criterion 2</a:t>
            </a:r>
          </a:p>
        </p:txBody>
      </p:sp>
      <p:sp>
        <p:nvSpPr>
          <p:cNvPr id="12290" name="Content Placeholder 10">
            <a:extLst>
              <a:ext uri="{FF2B5EF4-FFF2-40B4-BE49-F238E27FC236}">
                <a16:creationId xmlns:a16="http://schemas.microsoft.com/office/drawing/2014/main" id="{6FC7E8BE-2966-413B-804B-13CCC5E410A9}"/>
              </a:ext>
            </a:extLst>
          </p:cNvPr>
          <p:cNvSpPr>
            <a:spLocks noGrp="1" noChangeArrowheads="1"/>
          </p:cNvSpPr>
          <p:nvPr>
            <p:ph idx="1"/>
          </p:nvPr>
        </p:nvSpPr>
        <p:spPr>
          <a:xfrm>
            <a:off x="609600" y="1447800"/>
            <a:ext cx="8153400" cy="4953000"/>
          </a:xfrm>
        </p:spPr>
        <p:txBody>
          <a:bodyPr/>
          <a:lstStyle/>
          <a:p>
            <a:pPr marL="0" indent="0">
              <a:buFont typeface="Wingdings" panose="05000000000000000000" pitchFamily="2" charset="2"/>
              <a:buNone/>
              <a:defRPr/>
            </a:pPr>
            <a:r>
              <a:rPr lang="en-US" dirty="0"/>
              <a:t>Curriculum includes sufficient supports for teachers to provide opportunities for students to build their understanding of important mathematics through discussion and verbal engagement.*</a:t>
            </a:r>
          </a:p>
          <a:p>
            <a:pPr marL="11113" lvl="1" indent="0">
              <a:buFont typeface="Wingdings" panose="05000000000000000000" pitchFamily="2" charset="2"/>
              <a:buNone/>
              <a:defRPr/>
            </a:pPr>
            <a:endParaRPr lang="en-US" altLang="en-US" sz="1400" dirty="0">
              <a:cs typeface="MS PGothic" panose="020B0600070205080204" pitchFamily="34" charset="-128"/>
            </a:endParaRPr>
          </a:p>
          <a:p>
            <a:pPr marL="11113" lvl="1" indent="0">
              <a:spcBef>
                <a:spcPct val="0"/>
              </a:spcBef>
              <a:buFont typeface="Wingdings" panose="05000000000000000000" pitchFamily="2" charset="2"/>
              <a:buNone/>
              <a:defRPr/>
            </a:pPr>
            <a:r>
              <a:rPr lang="en-US" altLang="en-US" sz="2200" b="1" dirty="0">
                <a:cs typeface="MS PGothic" panose="020B0600070205080204" pitchFamily="34" charset="-128"/>
              </a:rPr>
              <a:t>Ask Yourself:</a:t>
            </a:r>
          </a:p>
          <a:p>
            <a:pPr lvl="1">
              <a:spcBef>
                <a:spcPts val="0"/>
              </a:spcBef>
              <a:spcAft>
                <a:spcPts val="1200"/>
              </a:spcAft>
              <a:defRPr/>
            </a:pPr>
            <a:r>
              <a:rPr lang="en-US" sz="2200" i="1" dirty="0"/>
              <a:t>Are there suggestions in the teacher materials for strategic grouping so that students can build and share their mathematical thinking with others?</a:t>
            </a:r>
          </a:p>
          <a:p>
            <a:pPr lvl="1">
              <a:spcBef>
                <a:spcPts val="0"/>
              </a:spcBef>
              <a:spcAft>
                <a:spcPts val="1200"/>
              </a:spcAft>
              <a:defRPr/>
            </a:pPr>
            <a:r>
              <a:rPr lang="en-US" sz="2200" i="1" dirty="0"/>
              <a:t>Do the teacher materials suggest discussion questions that will elicit student interest and response?</a:t>
            </a:r>
          </a:p>
          <a:p>
            <a:pPr lvl="1">
              <a:spcBef>
                <a:spcPts val="0"/>
              </a:spcBef>
              <a:spcAft>
                <a:spcPts val="1200"/>
              </a:spcAft>
              <a:defRPr/>
            </a:pPr>
            <a:r>
              <a:rPr lang="en-US" sz="2200" i="1" dirty="0"/>
              <a:t>Are students encouraged to verbalize their thinking and given regular opportunities to practice speaking about the mathematics they are learning?</a:t>
            </a:r>
          </a:p>
        </p:txBody>
      </p:sp>
      <p:cxnSp>
        <p:nvCxnSpPr>
          <p:cNvPr id="5" name="Straight Arrow Connector 4">
            <a:extLst>
              <a:ext uri="{FF2B5EF4-FFF2-40B4-BE49-F238E27FC236}">
                <a16:creationId xmlns:a16="http://schemas.microsoft.com/office/drawing/2014/main" id="{4D1D0152-0CD3-4419-BA1B-61935FC4DD96}"/>
              </a:ext>
              <a:ext uri="{C183D7F6-B498-43B3-948B-1728B52AA6E4}">
                <adec:decorative xmlns:adec="http://schemas.microsoft.com/office/drawing/2017/decorative" val="1"/>
              </a:ext>
            </a:extLst>
          </p:cNvPr>
          <p:cNvCxnSpPr>
            <a:cxnSpLocks/>
          </p:cNvCxnSpPr>
          <p:nvPr/>
        </p:nvCxnSpPr>
        <p:spPr bwMode="auto">
          <a:xfrm flipH="1">
            <a:off x="2514600" y="25908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9">
            <a:extLst>
              <a:ext uri="{FF2B5EF4-FFF2-40B4-BE49-F238E27FC236}">
                <a16:creationId xmlns:a16="http://schemas.microsoft.com/office/drawing/2014/main" id="{98AC4DB2-7ECE-4755-9F72-1070004310E3}"/>
              </a:ext>
            </a:extLst>
          </p:cNvPr>
          <p:cNvSpPr>
            <a:spLocks noGrp="1" noChangeArrowheads="1"/>
          </p:cNvSpPr>
          <p:nvPr>
            <p:ph type="title"/>
          </p:nvPr>
        </p:nvSpPr>
        <p:spPr/>
        <p:txBody>
          <a:bodyPr/>
          <a:lstStyle/>
          <a:p>
            <a:r>
              <a:rPr lang="en-US" altLang="en-US"/>
              <a:t>Dimension 3: Content Criterion 3</a:t>
            </a:r>
          </a:p>
        </p:txBody>
      </p:sp>
      <p:sp>
        <p:nvSpPr>
          <p:cNvPr id="12290" name="Content Placeholder 10">
            <a:extLst>
              <a:ext uri="{FF2B5EF4-FFF2-40B4-BE49-F238E27FC236}">
                <a16:creationId xmlns:a16="http://schemas.microsoft.com/office/drawing/2014/main" id="{4E6A3D32-47C8-4700-B873-166A64ECDE59}"/>
              </a:ext>
            </a:extLst>
          </p:cNvPr>
          <p:cNvSpPr>
            <a:spLocks noGrp="1" noChangeArrowheads="1"/>
          </p:cNvSpPr>
          <p:nvPr>
            <p:ph idx="1"/>
          </p:nvPr>
        </p:nvSpPr>
        <p:spPr>
          <a:xfrm>
            <a:off x="381000" y="1524000"/>
            <a:ext cx="8458200" cy="4876800"/>
          </a:xfrm>
        </p:spPr>
        <p:txBody>
          <a:bodyPr/>
          <a:lstStyle/>
          <a:p>
            <a:pPr marL="11113" lvl="1" indent="0">
              <a:spcBef>
                <a:spcPts val="600"/>
              </a:spcBef>
              <a:spcAft>
                <a:spcPts val="600"/>
              </a:spcAft>
              <a:buFont typeface="Wingdings" panose="05000000000000000000" pitchFamily="2" charset="2"/>
              <a:buNone/>
              <a:defRPr/>
            </a:pPr>
            <a:r>
              <a:rPr lang="en-US" sz="2200" dirty="0"/>
              <a:t>Curriculum prompts teachers and students to attend to the precision of their mathematical statements.* </a:t>
            </a:r>
            <a:endParaRPr lang="en-US" altLang="en-US" sz="2200" dirty="0"/>
          </a:p>
          <a:p>
            <a:pPr marL="11113" lvl="1" indent="0">
              <a:spcBef>
                <a:spcPts val="0"/>
              </a:spcBef>
              <a:spcAft>
                <a:spcPts val="600"/>
              </a:spcAft>
              <a:buFont typeface="Wingdings" panose="05000000000000000000" pitchFamily="2" charset="2"/>
              <a:buNone/>
              <a:defRPr/>
            </a:pPr>
            <a:endParaRPr lang="en-US" altLang="en-US" sz="1000" b="1" dirty="0"/>
          </a:p>
          <a:p>
            <a:pPr marL="11113" lvl="1" indent="0">
              <a:spcBef>
                <a:spcPts val="0"/>
              </a:spcBef>
              <a:spcAft>
                <a:spcPts val="600"/>
              </a:spcAft>
              <a:buFont typeface="Wingdings" panose="05000000000000000000" pitchFamily="2" charset="2"/>
              <a:buNone/>
              <a:defRPr/>
            </a:pPr>
            <a:r>
              <a:rPr lang="en-US" altLang="en-US" sz="2200" b="1" dirty="0"/>
              <a:t>Ask Yourself:</a:t>
            </a:r>
          </a:p>
          <a:p>
            <a:pPr lvl="1">
              <a:spcBef>
                <a:spcPts val="0"/>
              </a:spcBef>
              <a:spcAft>
                <a:spcPts val="2000"/>
              </a:spcAft>
              <a:defRPr/>
            </a:pPr>
            <a:r>
              <a:rPr lang="en-US" sz="2200" i="1" dirty="0"/>
              <a:t>Does the curriculum encourage students to be precise when they use the content-specific language they are learning, both in speaking and in writing?</a:t>
            </a:r>
          </a:p>
          <a:p>
            <a:pPr lvl="1">
              <a:spcBef>
                <a:spcPts val="0"/>
              </a:spcBef>
              <a:spcAft>
                <a:spcPts val="2000"/>
              </a:spcAft>
              <a:defRPr/>
            </a:pPr>
            <a:r>
              <a:rPr lang="en-US" sz="2200" i="1" dirty="0"/>
              <a:t>Does the curriculum encourage teachers to repeat or rephrase students’ statements to model precise mathematical language and to help students clarify their thinking?</a:t>
            </a:r>
          </a:p>
          <a:p>
            <a:pPr lvl="1">
              <a:spcBef>
                <a:spcPts val="0"/>
              </a:spcBef>
              <a:spcAft>
                <a:spcPts val="2000"/>
              </a:spcAft>
              <a:defRPr/>
            </a:pPr>
            <a:r>
              <a:rPr lang="en-US" sz="2200" i="1" dirty="0"/>
              <a:t>Does the curriculum include sufficient opportunities for students to see and experience examples of precise communication in mathematics? </a:t>
            </a:r>
          </a:p>
        </p:txBody>
      </p:sp>
      <p:cxnSp>
        <p:nvCxnSpPr>
          <p:cNvPr id="5" name="Straight Arrow Connector 4">
            <a:extLst>
              <a:ext uri="{FF2B5EF4-FFF2-40B4-BE49-F238E27FC236}">
                <a16:creationId xmlns:a16="http://schemas.microsoft.com/office/drawing/2014/main" id="{3A3F926E-ED74-46B0-97C9-9648859F0DED}"/>
              </a:ext>
              <a:ext uri="{C183D7F6-B498-43B3-948B-1728B52AA6E4}">
                <adec:decorative xmlns:adec="http://schemas.microsoft.com/office/drawing/2017/decorative" val="1"/>
              </a:ext>
            </a:extLst>
          </p:cNvPr>
          <p:cNvCxnSpPr>
            <a:cxnSpLocks/>
          </p:cNvCxnSpPr>
          <p:nvPr/>
        </p:nvCxnSpPr>
        <p:spPr bwMode="auto">
          <a:xfrm flipH="1">
            <a:off x="6019800" y="19812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9">
            <a:extLst>
              <a:ext uri="{FF2B5EF4-FFF2-40B4-BE49-F238E27FC236}">
                <a16:creationId xmlns:a16="http://schemas.microsoft.com/office/drawing/2014/main" id="{CEC34849-7759-49EA-A23E-5220DEF5D574}"/>
              </a:ext>
            </a:extLst>
          </p:cNvPr>
          <p:cNvSpPr>
            <a:spLocks noGrp="1" noChangeArrowheads="1"/>
          </p:cNvSpPr>
          <p:nvPr>
            <p:ph type="title"/>
          </p:nvPr>
        </p:nvSpPr>
        <p:spPr/>
        <p:txBody>
          <a:bodyPr/>
          <a:lstStyle/>
          <a:p>
            <a:r>
              <a:rPr lang="en-US" altLang="en-US"/>
              <a:t>Dimension 3: Content Criterion 4</a:t>
            </a:r>
          </a:p>
        </p:txBody>
      </p:sp>
      <p:sp>
        <p:nvSpPr>
          <p:cNvPr id="12290" name="Content Placeholder 10">
            <a:extLst>
              <a:ext uri="{FF2B5EF4-FFF2-40B4-BE49-F238E27FC236}">
                <a16:creationId xmlns:a16="http://schemas.microsoft.com/office/drawing/2014/main" id="{6409B9A9-1BE7-4D23-8762-AAFEF0770E66}"/>
              </a:ext>
            </a:extLst>
          </p:cNvPr>
          <p:cNvSpPr>
            <a:spLocks noGrp="1" noChangeArrowheads="1"/>
          </p:cNvSpPr>
          <p:nvPr>
            <p:ph idx="1"/>
          </p:nvPr>
        </p:nvSpPr>
        <p:spPr>
          <a:xfrm>
            <a:off x="609600" y="1600200"/>
            <a:ext cx="8153400" cy="4648200"/>
          </a:xfrm>
        </p:spPr>
        <p:txBody>
          <a:bodyPr/>
          <a:lstStyle/>
          <a:p>
            <a:pPr marL="0" indent="0">
              <a:buFont typeface="Wingdings" panose="05000000000000000000" pitchFamily="2" charset="2"/>
              <a:buNone/>
              <a:defRPr/>
            </a:pPr>
            <a:r>
              <a:rPr lang="en-US" dirty="0"/>
              <a:t>Curriculum includes examples that demonstrate mathematical reasoning and a well-structured solution, without providing formulas for solving problems.*</a:t>
            </a:r>
          </a:p>
          <a:p>
            <a:pPr marL="11113" lvl="1" indent="0">
              <a:spcAft>
                <a:spcPts val="600"/>
              </a:spcAft>
              <a:buFont typeface="Wingdings" panose="05000000000000000000" pitchFamily="2" charset="2"/>
              <a:buNone/>
              <a:defRPr/>
            </a:pPr>
            <a:endParaRPr lang="en-US" altLang="en-US" sz="2200" b="1" dirty="0"/>
          </a:p>
          <a:p>
            <a:pPr marL="11113" lvl="1" indent="0">
              <a:spcBef>
                <a:spcPts val="0"/>
              </a:spcBef>
              <a:spcAft>
                <a:spcPts val="0"/>
              </a:spcAft>
              <a:buFont typeface="Wingdings" panose="05000000000000000000" pitchFamily="2" charset="2"/>
              <a:buNone/>
              <a:defRPr/>
            </a:pPr>
            <a:r>
              <a:rPr lang="en-US" altLang="en-US" sz="2200" b="1" dirty="0"/>
              <a:t>Ask Yourself:</a:t>
            </a:r>
          </a:p>
          <a:p>
            <a:pPr marL="579438" lvl="1" indent="-307975">
              <a:spcBef>
                <a:spcPts val="600"/>
              </a:spcBef>
              <a:spcAft>
                <a:spcPts val="3000"/>
              </a:spcAft>
              <a:defRPr/>
            </a:pPr>
            <a:r>
              <a:rPr lang="en-US" sz="2200" i="1" dirty="0"/>
              <a:t>Do the examples from the curriculum demonstrate reasoning for a variety of problem types and problem-solving strategies?</a:t>
            </a:r>
          </a:p>
          <a:p>
            <a:pPr marL="579438" lvl="1" indent="-307975">
              <a:spcBef>
                <a:spcPts val="600"/>
              </a:spcBef>
              <a:spcAft>
                <a:spcPts val="3000"/>
              </a:spcAft>
              <a:defRPr/>
            </a:pPr>
            <a:r>
              <a:rPr lang="en-US" sz="2200" i="1" dirty="0"/>
              <a:t>Do lessons lead students to a clearer understanding of the mathematics without providing step-by-step problem-solving recipes? </a:t>
            </a:r>
          </a:p>
          <a:p>
            <a:pPr marL="579438" lvl="1" indent="-307975">
              <a:spcBef>
                <a:spcPts val="600"/>
              </a:spcBef>
              <a:spcAft>
                <a:spcPts val="3000"/>
              </a:spcAft>
              <a:defRPr/>
            </a:pPr>
            <a:endParaRPr lang="en-US" altLang="en-US" sz="2200" i="1" dirty="0"/>
          </a:p>
        </p:txBody>
      </p:sp>
      <p:cxnSp>
        <p:nvCxnSpPr>
          <p:cNvPr id="5" name="Straight Arrow Connector 4">
            <a:extLst>
              <a:ext uri="{FF2B5EF4-FFF2-40B4-BE49-F238E27FC236}">
                <a16:creationId xmlns:a16="http://schemas.microsoft.com/office/drawing/2014/main" id="{BFDEAB45-448C-436C-A069-2BB716E253E3}"/>
              </a:ext>
              <a:ext uri="{C183D7F6-B498-43B3-948B-1728B52AA6E4}">
                <adec:decorative xmlns:adec="http://schemas.microsoft.com/office/drawing/2017/decorative" val="1"/>
              </a:ext>
            </a:extLst>
          </p:cNvPr>
          <p:cNvCxnSpPr>
            <a:cxnSpLocks/>
          </p:cNvCxnSpPr>
          <p:nvPr/>
        </p:nvCxnSpPr>
        <p:spPr bwMode="auto">
          <a:xfrm flipH="1">
            <a:off x="4648200" y="24384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2D5C3-6F3B-314A-BDAB-B9D92FDE0F33}"/>
              </a:ext>
            </a:extLst>
          </p:cNvPr>
          <p:cNvSpPr>
            <a:spLocks noGrp="1"/>
          </p:cNvSpPr>
          <p:nvPr>
            <p:ph type="title" idx="4294967295"/>
          </p:nvPr>
        </p:nvSpPr>
        <p:spPr bwMode="auto">
          <a:xfrm>
            <a:off x="609600" y="1600200"/>
            <a:ext cx="7924800" cy="4648200"/>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sz="40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extLst>
      <p:ext uri="{BB962C8B-B14F-4D97-AF65-F5344CB8AC3E}">
        <p14:creationId xmlns:p14="http://schemas.microsoft.com/office/powerpoint/2010/main" val="1145214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9">
            <a:extLst>
              <a:ext uri="{FF2B5EF4-FFF2-40B4-BE49-F238E27FC236}">
                <a16:creationId xmlns:a16="http://schemas.microsoft.com/office/drawing/2014/main" id="{8C016F6F-3BEE-4C2C-9510-3B66765E3FD7}"/>
              </a:ext>
            </a:extLst>
          </p:cNvPr>
          <p:cNvSpPr>
            <a:spLocks noGrp="1" noChangeArrowheads="1"/>
          </p:cNvSpPr>
          <p:nvPr>
            <p:ph type="title"/>
          </p:nvPr>
        </p:nvSpPr>
        <p:spPr/>
        <p:txBody>
          <a:bodyPr/>
          <a:lstStyle/>
          <a:p>
            <a:r>
              <a:rPr lang="en-US" altLang="en-US" dirty="0"/>
              <a:t>Dimension 3: Content Criterion 5</a:t>
            </a:r>
          </a:p>
        </p:txBody>
      </p:sp>
      <p:sp>
        <p:nvSpPr>
          <p:cNvPr id="12290" name="Content Placeholder 10">
            <a:extLst>
              <a:ext uri="{FF2B5EF4-FFF2-40B4-BE49-F238E27FC236}">
                <a16:creationId xmlns:a16="http://schemas.microsoft.com/office/drawing/2014/main" id="{748990F7-234C-4370-B3F1-F68E4A727B5A}"/>
              </a:ext>
            </a:extLst>
          </p:cNvPr>
          <p:cNvSpPr>
            <a:spLocks noGrp="1" noChangeArrowheads="1"/>
          </p:cNvSpPr>
          <p:nvPr>
            <p:ph idx="1"/>
          </p:nvPr>
        </p:nvSpPr>
        <p:spPr>
          <a:xfrm>
            <a:off x="609600" y="1371600"/>
            <a:ext cx="8229600" cy="5105400"/>
          </a:xfrm>
        </p:spPr>
        <p:txBody>
          <a:bodyPr/>
          <a:lstStyle/>
          <a:p>
            <a:pPr marL="0" indent="0">
              <a:buFont typeface="Wingdings" panose="05000000000000000000" pitchFamily="2" charset="2"/>
              <a:buNone/>
              <a:defRPr/>
            </a:pPr>
            <a:r>
              <a:rPr lang="en-US" dirty="0"/>
              <a:t>Curriculum promotes the strategic use of technology to support student reasoning. </a:t>
            </a:r>
          </a:p>
          <a:p>
            <a:pPr marL="11113" lvl="1" indent="0">
              <a:buFont typeface="Wingdings" panose="05000000000000000000" pitchFamily="2" charset="2"/>
              <a:buNone/>
              <a:defRPr/>
            </a:pPr>
            <a:endParaRPr lang="en-US" altLang="en-US" sz="1800" dirty="0"/>
          </a:p>
          <a:p>
            <a:pPr marL="11113" lvl="1" indent="0">
              <a:spcBef>
                <a:spcPts val="0"/>
              </a:spcBef>
              <a:spcAft>
                <a:spcPts val="0"/>
              </a:spcAft>
              <a:buFont typeface="Wingdings" panose="05000000000000000000" pitchFamily="2" charset="2"/>
              <a:buNone/>
              <a:defRPr/>
            </a:pPr>
            <a:r>
              <a:rPr lang="en-US" altLang="en-US" sz="2200" b="1" dirty="0"/>
              <a:t>Ask Yourself:</a:t>
            </a:r>
          </a:p>
          <a:p>
            <a:pPr lvl="1">
              <a:spcBef>
                <a:spcPts val="0"/>
              </a:spcBef>
              <a:spcAft>
                <a:spcPts val="2400"/>
              </a:spcAft>
              <a:defRPr/>
            </a:pPr>
            <a:r>
              <a:rPr lang="en-US" sz="2200" i="1" dirty="0"/>
              <a:t>Does the curriculum encourage the use of technology as vital for mathematical curiosity and conceptual understanding?</a:t>
            </a:r>
          </a:p>
          <a:p>
            <a:pPr lvl="1">
              <a:spcBef>
                <a:spcPts val="0"/>
              </a:spcBef>
              <a:spcAft>
                <a:spcPts val="2400"/>
              </a:spcAft>
              <a:defRPr/>
            </a:pPr>
            <a:r>
              <a:rPr lang="en-US" sz="2200" i="1" dirty="0"/>
              <a:t>Does the curriculum provide opportunities and encouragement for students to use appropriate tools to assist in understanding and finding a solution to a problem?</a:t>
            </a:r>
          </a:p>
          <a:p>
            <a:pPr lvl="1">
              <a:spcBef>
                <a:spcPts val="0"/>
              </a:spcBef>
              <a:spcAft>
                <a:spcPts val="2400"/>
              </a:spcAft>
              <a:defRPr/>
            </a:pPr>
            <a:r>
              <a:rPr lang="en-US" sz="2200" i="1" dirty="0"/>
              <a:t>Are students taught when the calculator is most useful to employ and when mental calculations can be done more simply and efficiently?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9">
            <a:extLst>
              <a:ext uri="{FF2B5EF4-FFF2-40B4-BE49-F238E27FC236}">
                <a16:creationId xmlns:a16="http://schemas.microsoft.com/office/drawing/2014/main" id="{21A31FB9-BC4B-426D-8B4D-8475383F459A}"/>
              </a:ext>
            </a:extLst>
          </p:cNvPr>
          <p:cNvSpPr>
            <a:spLocks noGrp="1" noChangeArrowheads="1"/>
          </p:cNvSpPr>
          <p:nvPr>
            <p:ph type="title"/>
          </p:nvPr>
        </p:nvSpPr>
        <p:spPr/>
        <p:txBody>
          <a:bodyPr/>
          <a:lstStyle/>
          <a:p>
            <a:r>
              <a:rPr lang="en-US" altLang="en-US"/>
              <a:t>Rating for Content Alignment</a:t>
            </a:r>
          </a:p>
        </p:txBody>
      </p:sp>
      <p:sp>
        <p:nvSpPr>
          <p:cNvPr id="7" name="Content Placeholder 10">
            <a:extLst>
              <a:ext uri="{FF2B5EF4-FFF2-40B4-BE49-F238E27FC236}">
                <a16:creationId xmlns:a16="http://schemas.microsoft.com/office/drawing/2014/main" id="{3721EAB2-1B7C-41AD-956E-0024FFF97C7A}"/>
              </a:ext>
            </a:extLst>
          </p:cNvPr>
          <p:cNvSpPr>
            <a:spLocks noGrp="1" noChangeArrowheads="1"/>
          </p:cNvSpPr>
          <p:nvPr>
            <p:ph idx="1"/>
          </p:nvPr>
        </p:nvSpPr>
        <p:spPr>
          <a:xfrm>
            <a:off x="838200" y="1828800"/>
            <a:ext cx="7543800" cy="4419600"/>
          </a:xfrm>
        </p:spPr>
        <p:txBody>
          <a:bodyPr/>
          <a:lstStyle/>
          <a:p>
            <a:pPr marL="0" indent="0">
              <a:spcBef>
                <a:spcPts val="1200"/>
              </a:spcBef>
              <a:spcAft>
                <a:spcPts val="1200"/>
              </a:spcAft>
              <a:buFont typeface="Wingdings" panose="05000000000000000000" pitchFamily="2" charset="2"/>
              <a:buNone/>
            </a:pPr>
            <a:r>
              <a:rPr lang="en-US" altLang="en-US" b="1" dirty="0"/>
              <a:t>2 Points:</a:t>
            </a:r>
            <a:r>
              <a:rPr lang="en-US" altLang="en-US" dirty="0"/>
              <a:t> Most or all components of the content criteria are present. </a:t>
            </a:r>
          </a:p>
          <a:p>
            <a:pPr marL="0" indent="0">
              <a:spcBef>
                <a:spcPts val="1200"/>
              </a:spcBef>
              <a:spcAft>
                <a:spcPts val="1200"/>
              </a:spcAft>
              <a:buFont typeface="Wingdings" panose="05000000000000000000" pitchFamily="2" charset="2"/>
              <a:buNone/>
            </a:pPr>
            <a:r>
              <a:rPr lang="en-US" altLang="en-US" b="1" dirty="0"/>
              <a:t>1 Point:</a:t>
            </a:r>
            <a:r>
              <a:rPr lang="en-US" altLang="en-US" dirty="0"/>
              <a:t> Some components of the content criteria are present. </a:t>
            </a:r>
          </a:p>
          <a:p>
            <a:pPr marL="0" indent="0">
              <a:spcBef>
                <a:spcPts val="1200"/>
              </a:spcBef>
              <a:spcAft>
                <a:spcPts val="1200"/>
              </a:spcAft>
              <a:buFont typeface="Wingdings" panose="05000000000000000000" pitchFamily="2" charset="2"/>
              <a:buNone/>
            </a:pPr>
            <a:r>
              <a:rPr lang="en-US" altLang="en-US" b="1" dirty="0"/>
              <a:t>0 Points:</a:t>
            </a:r>
            <a:r>
              <a:rPr lang="en-US" altLang="en-US" dirty="0"/>
              <a:t> Few or no components of the content criteria are present.</a:t>
            </a:r>
          </a:p>
        </p:txBody>
      </p:sp>
      <p:cxnSp>
        <p:nvCxnSpPr>
          <p:cNvPr id="4" name="Straight Connector 3">
            <a:extLst>
              <a:ext uri="{FF2B5EF4-FFF2-40B4-BE49-F238E27FC236}">
                <a16:creationId xmlns:a16="http://schemas.microsoft.com/office/drawing/2014/main" id="{B043F541-25B1-F84E-ACF8-48A28E09CDE1}"/>
              </a:ext>
              <a:ext uri="{C183D7F6-B498-43B3-948B-1728B52AA6E4}">
                <adec:decorative xmlns:adec="http://schemas.microsoft.com/office/drawing/2017/decorative" val="1"/>
              </a:ext>
            </a:extLst>
          </p:cNvPr>
          <p:cNvCxnSpPr>
            <a:cxnSpLocks/>
          </p:cNvCxnSpPr>
          <p:nvPr/>
        </p:nvCxnSpPr>
        <p:spPr bwMode="auto">
          <a:xfrm>
            <a:off x="2209800" y="22098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498CC94B-8E77-3540-928D-0B7B5FDDCA52}"/>
              </a:ext>
              <a:ext uri="{C183D7F6-B498-43B3-948B-1728B52AA6E4}">
                <adec:decorative xmlns:adec="http://schemas.microsoft.com/office/drawing/2017/decorative" val="1"/>
              </a:ext>
            </a:extLst>
          </p:cNvPr>
          <p:cNvCxnSpPr>
            <a:cxnSpLocks/>
          </p:cNvCxnSpPr>
          <p:nvPr/>
        </p:nvCxnSpPr>
        <p:spPr bwMode="auto">
          <a:xfrm>
            <a:off x="1981200" y="3200400"/>
            <a:ext cx="685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13F3CB0E-7A86-DB45-A10A-19F037107A53}"/>
              </a:ext>
              <a:ext uri="{C183D7F6-B498-43B3-948B-1728B52AA6E4}">
                <adec:decorative xmlns:adec="http://schemas.microsoft.com/office/drawing/2017/decorative" val="1"/>
              </a:ext>
            </a:extLst>
          </p:cNvPr>
          <p:cNvCxnSpPr>
            <a:cxnSpLocks/>
          </p:cNvCxnSpPr>
          <p:nvPr/>
        </p:nvCxnSpPr>
        <p:spPr bwMode="auto">
          <a:xfrm>
            <a:off x="2179638" y="4191000"/>
            <a:ext cx="1249362"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9">
            <a:extLst>
              <a:ext uri="{FF2B5EF4-FFF2-40B4-BE49-F238E27FC236}">
                <a16:creationId xmlns:a16="http://schemas.microsoft.com/office/drawing/2014/main" id="{F752E575-2914-4674-A387-7FDB4B6A795D}"/>
              </a:ext>
            </a:extLst>
          </p:cNvPr>
          <p:cNvSpPr>
            <a:spLocks noGrp="1" noChangeArrowheads="1"/>
          </p:cNvSpPr>
          <p:nvPr>
            <p:ph type="title"/>
          </p:nvPr>
        </p:nvSpPr>
        <p:spPr/>
        <p:txBody>
          <a:bodyPr/>
          <a:lstStyle/>
          <a:p>
            <a:r>
              <a:rPr lang="en-US" altLang="en-US"/>
              <a:t>Breakout Time: 45 minutes</a:t>
            </a:r>
          </a:p>
        </p:txBody>
      </p:sp>
      <p:sp>
        <p:nvSpPr>
          <p:cNvPr id="11" name="Content Placeholder 10">
            <a:extLst>
              <a:ext uri="{FF2B5EF4-FFF2-40B4-BE49-F238E27FC236}">
                <a16:creationId xmlns:a16="http://schemas.microsoft.com/office/drawing/2014/main" id="{BE29F9F7-526E-43E1-AC42-179BEE235A0F}"/>
              </a:ext>
            </a:extLst>
          </p:cNvPr>
          <p:cNvSpPr>
            <a:spLocks noGrp="1"/>
          </p:cNvSpPr>
          <p:nvPr>
            <p:ph idx="1"/>
          </p:nvPr>
        </p:nvSpPr>
        <p:spPr>
          <a:xfrm>
            <a:off x="609600" y="1524000"/>
            <a:ext cx="7924800" cy="4648200"/>
          </a:xfrm>
        </p:spPr>
        <p:txBody>
          <a:bodyPr/>
          <a:lstStyle/>
          <a:p>
            <a:pPr marL="0" indent="0">
              <a:spcBef>
                <a:spcPts val="1200"/>
              </a:spcBef>
              <a:spcAft>
                <a:spcPts val="600"/>
              </a:spcAft>
              <a:buFont typeface="Wingdings" panose="05000000000000000000" pitchFamily="2" charset="2"/>
              <a:buNone/>
              <a:defRPr/>
            </a:pPr>
            <a:r>
              <a:rPr lang="en-US" dirty="0">
                <a:cs typeface="Arial" panose="020B0604020202020204" pitchFamily="34" charset="0"/>
              </a:rPr>
              <a:t>Your turn to work with your team:</a:t>
            </a:r>
          </a:p>
          <a:p>
            <a:pPr>
              <a:spcBef>
                <a:spcPts val="1200"/>
              </a:spcBef>
              <a:spcAft>
                <a:spcPts val="600"/>
              </a:spcAft>
              <a:defRPr/>
            </a:pPr>
            <a:r>
              <a:rPr lang="en-US" dirty="0">
                <a:cs typeface="Arial" panose="020B0604020202020204" pitchFamily="34" charset="0"/>
              </a:rPr>
              <a:t>Examine the evidence in the curriculum for each of these content criteria.</a:t>
            </a:r>
          </a:p>
          <a:p>
            <a:pPr>
              <a:spcBef>
                <a:spcPts val="1200"/>
              </a:spcBef>
              <a:spcAft>
                <a:spcPts val="600"/>
              </a:spcAft>
              <a:defRPr/>
            </a:pPr>
            <a:r>
              <a:rPr lang="en-US" dirty="0">
                <a:ea typeface="MS PGothic"/>
                <a:cs typeface="Arial"/>
              </a:rPr>
              <a:t>Check the content criteria that are evident and cite in your notes where you found evidence.</a:t>
            </a:r>
          </a:p>
          <a:p>
            <a:pPr>
              <a:spcBef>
                <a:spcPts val="1200"/>
              </a:spcBef>
              <a:spcAft>
                <a:spcPts val="600"/>
              </a:spcAft>
              <a:defRPr/>
            </a:pPr>
            <a:r>
              <a:rPr lang="en-US" altLang="en-US" dirty="0">
                <a:cs typeface="Arial" panose="020B0604020202020204" pitchFamily="34" charset="0"/>
              </a:rPr>
              <a:t>Discuss the evidence you found for all the content criteria with your team and agree upon a rating for the </a:t>
            </a:r>
            <a:r>
              <a:rPr lang="en-US" altLang="ja-JP" dirty="0">
                <a:cs typeface="Arial" panose="020B0604020202020204" pitchFamily="34" charset="0"/>
              </a:rPr>
              <a:t>dimension.</a:t>
            </a:r>
          </a:p>
          <a:p>
            <a:pPr>
              <a:spcBef>
                <a:spcPts val="1200"/>
              </a:spcBef>
              <a:spcAft>
                <a:spcPts val="600"/>
              </a:spcAft>
              <a:defRPr/>
            </a:pPr>
            <a:r>
              <a:rPr lang="en-US" dirty="0">
                <a:ea typeface="MS PGothic"/>
              </a:rPr>
              <a:t>When we reconvene, we will ask you to share comparisons of your rating, criteria checks, substantiations, and commentary.</a:t>
            </a:r>
            <a:endParaRPr lang="en-US" altLang="en-US" dirty="0">
              <a:ea typeface="MS PGothic"/>
              <a:cs typeface="Arial" panose="020B0604020202020204" pitchFamily="34" charset="0"/>
            </a:endParaRPr>
          </a:p>
        </p:txBody>
      </p:sp>
      <p:pic>
        <p:nvPicPr>
          <p:cNvPr id="40963" name="Graphic 5" descr="Customer review">
            <a:extLst>
              <a:ext uri="{FF2B5EF4-FFF2-40B4-BE49-F238E27FC236}">
                <a16:creationId xmlns:a16="http://schemas.microsoft.com/office/drawing/2014/main" id="{E3CF762D-A5F2-4494-A01D-8F3C2C117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9">
            <a:extLst>
              <a:ext uri="{FF2B5EF4-FFF2-40B4-BE49-F238E27FC236}">
                <a16:creationId xmlns:a16="http://schemas.microsoft.com/office/drawing/2014/main" id="{8183CA0F-B260-47CE-85DC-CAA7F29A1461}"/>
              </a:ext>
            </a:extLst>
          </p:cNvPr>
          <p:cNvSpPr>
            <a:spLocks noGrp="1" noChangeArrowheads="1"/>
          </p:cNvSpPr>
          <p:nvPr>
            <p:ph type="title"/>
          </p:nvPr>
        </p:nvSpPr>
        <p:spPr/>
        <p:txBody>
          <a:bodyPr/>
          <a:lstStyle/>
          <a:p>
            <a:r>
              <a:rPr lang="en-US" altLang="en-US" dirty="0"/>
              <a:t>Breakout Materials</a:t>
            </a:r>
          </a:p>
        </p:txBody>
      </p:sp>
      <p:sp>
        <p:nvSpPr>
          <p:cNvPr id="43010" name="Content Placeholder 10">
            <a:extLst>
              <a:ext uri="{FF2B5EF4-FFF2-40B4-BE49-F238E27FC236}">
                <a16:creationId xmlns:a16="http://schemas.microsoft.com/office/drawing/2014/main" id="{EA3CF1F9-8009-4109-B83E-C1EF597BC7CC}"/>
              </a:ext>
            </a:extLst>
          </p:cNvPr>
          <p:cNvSpPr>
            <a:spLocks noGrp="1" noChangeArrowheads="1"/>
          </p:cNvSpPr>
          <p:nvPr>
            <p:ph idx="1"/>
          </p:nvPr>
        </p:nvSpPr>
        <p:spPr/>
        <p:txBody>
          <a:bodyPr/>
          <a:lstStyle/>
          <a:p>
            <a:pPr>
              <a:spcBef>
                <a:spcPts val="1200"/>
              </a:spcBef>
              <a:spcAft>
                <a:spcPts val="600"/>
              </a:spcAft>
            </a:pPr>
            <a:r>
              <a:rPr lang="en-US" altLang="en-US" dirty="0"/>
              <a:t>Your copy of the Participant Workbook (p. 7)</a:t>
            </a:r>
          </a:p>
          <a:p>
            <a:pPr>
              <a:spcBef>
                <a:spcPts val="1200"/>
              </a:spcBef>
              <a:spcAft>
                <a:spcPts val="600"/>
              </a:spcAft>
            </a:pPr>
            <a:r>
              <a:rPr lang="en-US" altLang="en-US" dirty="0"/>
              <a:t>Curriculum: Illustrative Mathematics: </a:t>
            </a:r>
          </a:p>
          <a:p>
            <a:pPr lvl="1">
              <a:spcBef>
                <a:spcPts val="1200"/>
              </a:spcBef>
              <a:spcAft>
                <a:spcPts val="600"/>
              </a:spcAft>
            </a:pPr>
            <a:r>
              <a:rPr lang="en-US" altLang="en-US" sz="2200" dirty="0">
                <a:cs typeface="MS PGothic" panose="020B0600070205080204" pitchFamily="34" charset="-128"/>
              </a:rPr>
              <a:t>Grade 6 Course Guide</a:t>
            </a:r>
          </a:p>
          <a:p>
            <a:pPr lvl="1">
              <a:spcBef>
                <a:spcPts val="1200"/>
              </a:spcBef>
              <a:spcAft>
                <a:spcPts val="600"/>
              </a:spcAft>
            </a:pPr>
            <a:r>
              <a:rPr lang="en-US" altLang="en-US" sz="2200" dirty="0">
                <a:cs typeface="MS PGothic" panose="020B0600070205080204" pitchFamily="34" charset="-128"/>
              </a:rPr>
              <a:t>Grade 6, Unit 3 Teacher Guide</a:t>
            </a:r>
            <a:endParaRPr lang="en-US" altLang="en-US" sz="2200" u="sng" dirty="0">
              <a:cs typeface="MS PGothic" panose="020B0600070205080204" pitchFamily="34" charset="-128"/>
            </a:endParaRPr>
          </a:p>
          <a:p>
            <a:pPr>
              <a:spcBef>
                <a:spcPts val="1200"/>
              </a:spcBef>
              <a:spcAft>
                <a:spcPts val="600"/>
              </a:spcAft>
            </a:pPr>
            <a:r>
              <a:rPr lang="en-US" altLang="en-US" dirty="0"/>
              <a:t>Resource: Standards for Mathematical Practice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4">
            <a:extLst>
              <a:ext uri="{FF2B5EF4-FFF2-40B4-BE49-F238E27FC236}">
                <a16:creationId xmlns:a16="http://schemas.microsoft.com/office/drawing/2014/main" id="{120FBFF8-AB40-419C-86C1-3957BF8613FD}"/>
              </a:ext>
            </a:extLst>
          </p:cNvPr>
          <p:cNvSpPr>
            <a:spLocks noGrp="1" noChangeArrowheads="1"/>
          </p:cNvSpPr>
          <p:nvPr>
            <p:ph type="title" idx="4294967295"/>
          </p:nvPr>
        </p:nvSpPr>
        <p:spPr bwMode="auto">
          <a:xfrm>
            <a:off x="512763" y="2209800"/>
            <a:ext cx="8116887" cy="1500188"/>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133E0AE2-8E27-4ABD-84BE-83FBDD912444}"/>
              </a:ext>
            </a:extLst>
          </p:cNvPr>
          <p:cNvSpPr>
            <a:spLocks noGrp="1" noChangeArrowheads="1"/>
          </p:cNvSpPr>
          <p:nvPr>
            <p:ph type="title"/>
          </p:nvPr>
        </p:nvSpPr>
        <p:spPr/>
        <p:txBody>
          <a:bodyPr/>
          <a:lstStyle/>
          <a:p>
            <a:r>
              <a:rPr lang="en-US" altLang="en-US"/>
              <a:t>Let’s Hear From You!</a:t>
            </a:r>
          </a:p>
        </p:txBody>
      </p:sp>
      <p:sp>
        <p:nvSpPr>
          <p:cNvPr id="3" name="Content Placeholder 2">
            <a:extLst>
              <a:ext uri="{FF2B5EF4-FFF2-40B4-BE49-F238E27FC236}">
                <a16:creationId xmlns:a16="http://schemas.microsoft.com/office/drawing/2014/main" id="{BCC488F4-6B03-4B0E-BCA5-BCC56E3E8DB6}"/>
              </a:ext>
            </a:extLst>
          </p:cNvPr>
          <p:cNvSpPr>
            <a:spLocks noGrp="1"/>
          </p:cNvSpPr>
          <p:nvPr>
            <p:ph idx="1"/>
          </p:nvPr>
        </p:nvSpPr>
        <p:spPr>
          <a:xfrm>
            <a:off x="381000" y="1295400"/>
            <a:ext cx="8382000" cy="4648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rating for </a:t>
            </a:r>
            <a:r>
              <a:rPr lang="en-US" b="1" dirty="0"/>
              <a:t>Dimension 3 Content Alignment</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content criteria are present.</a:t>
            </a:r>
          </a:p>
          <a:p>
            <a:pPr marL="346075" lvl="1" indent="0">
              <a:buFont typeface="Wingdings" panose="05000000000000000000" pitchFamily="2" charset="2"/>
              <a:buNone/>
              <a:defRPr/>
            </a:pPr>
            <a:endParaRPr lang="en-US" dirty="0"/>
          </a:p>
          <a:p>
            <a:pPr marL="346075" lvl="1" indent="0">
              <a:buFont typeface="Wingdings" panose="05000000000000000000" pitchFamily="2" charset="2"/>
              <a:buNone/>
              <a:defRPr/>
            </a:pPr>
            <a:endParaRPr lang="en-US" dirty="0"/>
          </a:p>
          <a:p>
            <a:pPr marL="346075" lvl="1" indent="0">
              <a:buFont typeface="Wingdings" panose="05000000000000000000" pitchFamily="2" charset="2"/>
              <a:buNone/>
              <a:defRPr/>
            </a:pPr>
            <a:endParaRPr lang="en-US" dirty="0"/>
          </a:p>
        </p:txBody>
      </p:sp>
      <p:pic>
        <p:nvPicPr>
          <p:cNvPr id="47107" name="Picture 3">
            <a:extLst>
              <a:ext uri="{FF2B5EF4-FFF2-40B4-BE49-F238E27FC236}">
                <a16:creationId xmlns:a16="http://schemas.microsoft.com/office/drawing/2014/main" id="{255B451D-B58B-47AD-AA91-FD7C6750EE6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3BD15C3-2219-4198-B719-20D9A6272F7D}"/>
              </a:ext>
              <a:ext uri="{C183D7F6-B498-43B3-948B-1728B52AA6E4}">
                <adec:decorative xmlns:adec="http://schemas.microsoft.com/office/drawing/2017/decorative" val="1"/>
              </a:ext>
            </a:extLst>
          </p:cNvPr>
          <p:cNvCxnSpPr>
            <a:cxnSpLocks/>
          </p:cNvCxnSpPr>
          <p:nvPr/>
        </p:nvCxnSpPr>
        <p:spPr bwMode="auto">
          <a:xfrm>
            <a:off x="2517775" y="2971800"/>
            <a:ext cx="1139825"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3F7157A7-1328-4388-A951-2F9F6D0EE8C1}"/>
              </a:ext>
              <a:ext uri="{C183D7F6-B498-43B3-948B-1728B52AA6E4}">
                <adec:decorative xmlns:adec="http://schemas.microsoft.com/office/drawing/2017/decorative" val="1"/>
              </a:ext>
            </a:extLst>
          </p:cNvPr>
          <p:cNvCxnSpPr>
            <a:cxnSpLocks/>
          </p:cNvCxnSpPr>
          <p:nvPr/>
        </p:nvCxnSpPr>
        <p:spPr bwMode="auto">
          <a:xfrm>
            <a:off x="2286000" y="3886200"/>
            <a:ext cx="685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38DFE128-A740-4C26-9659-311CF1B75338}"/>
              </a:ext>
              <a:ext uri="{C183D7F6-B498-43B3-948B-1728B52AA6E4}">
                <adec:decorative xmlns:adec="http://schemas.microsoft.com/office/drawing/2017/decorative" val="1"/>
              </a:ext>
            </a:extLst>
          </p:cNvPr>
          <p:cNvCxnSpPr>
            <a:cxnSpLocks/>
          </p:cNvCxnSpPr>
          <p:nvPr/>
        </p:nvCxnSpPr>
        <p:spPr bwMode="auto">
          <a:xfrm>
            <a:off x="2408238" y="4724400"/>
            <a:ext cx="1249362"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9">
            <a:extLst>
              <a:ext uri="{FF2B5EF4-FFF2-40B4-BE49-F238E27FC236}">
                <a16:creationId xmlns:a16="http://schemas.microsoft.com/office/drawing/2014/main" id="{FD8E35E3-10A9-4D93-B28D-4CAADACFB85C}"/>
              </a:ext>
            </a:extLst>
          </p:cNvPr>
          <p:cNvSpPr>
            <a:spLocks noGrp="1" noChangeArrowheads="1"/>
          </p:cNvSpPr>
          <p:nvPr>
            <p:ph type="title"/>
          </p:nvPr>
        </p:nvSpPr>
        <p:spPr>
          <a:xfrm>
            <a:off x="1295400" y="304800"/>
            <a:ext cx="6324600" cy="914400"/>
          </a:xfrm>
        </p:spPr>
        <p:txBody>
          <a:bodyPr/>
          <a:lstStyle/>
          <a:p>
            <a:r>
              <a:rPr lang="en-US" altLang="en-US"/>
              <a:t>Let’s Hear From You!</a:t>
            </a:r>
          </a:p>
        </p:txBody>
      </p:sp>
      <p:sp>
        <p:nvSpPr>
          <p:cNvPr id="11" name="Content Placeholder 10">
            <a:extLst>
              <a:ext uri="{FF2B5EF4-FFF2-40B4-BE49-F238E27FC236}">
                <a16:creationId xmlns:a16="http://schemas.microsoft.com/office/drawing/2014/main" id="{9F14BA10-46EC-4500-9668-80106ED25A44}"/>
              </a:ext>
            </a:extLst>
          </p:cNvPr>
          <p:cNvSpPr>
            <a:spLocks noGrp="1"/>
          </p:cNvSpPr>
          <p:nvPr>
            <p:ph idx="1"/>
          </p:nvPr>
        </p:nvSpPr>
        <p:spPr>
          <a:xfrm>
            <a:off x="481013" y="1676400"/>
            <a:ext cx="8077200" cy="4648200"/>
          </a:xfrm>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I checked the same criteria as the example.</a:t>
            </a:r>
          </a:p>
          <a:p>
            <a:pPr marL="687388" lvl="1" indent="-344488">
              <a:spcBef>
                <a:spcPts val="1128"/>
              </a:spcBef>
              <a:spcAft>
                <a:spcPts val="600"/>
              </a:spcAft>
              <a:buFont typeface="Wingdings" panose="05000000000000000000" pitchFamily="2" charset="2"/>
              <a:buNone/>
              <a:defRPr/>
            </a:pPr>
            <a:r>
              <a:rPr lang="en-US" sz="2200" dirty="0"/>
              <a:t>O  No, I checked one or more criteria differently than the example.</a:t>
            </a:r>
          </a:p>
          <a:p>
            <a:pPr marL="20638" lvl="1" indent="0" algn="ctr">
              <a:buFont typeface="Wingdings" panose="05000000000000000000" pitchFamily="2" charset="2"/>
              <a:buNone/>
              <a:defRPr/>
            </a:pPr>
            <a:endParaRPr lang="en-US" sz="2200" dirty="0">
              <a:solidFill>
                <a:srgbClr val="C00000"/>
              </a:solidFill>
            </a:endParaRPr>
          </a:p>
          <a:p>
            <a:pPr marL="20638" lvl="1" indent="0" algn="ctr">
              <a:buFont typeface="Wingdings" panose="05000000000000000000" pitchFamily="2" charset="2"/>
              <a:buNone/>
              <a:defRPr/>
            </a:pPr>
            <a:endParaRPr lang="en-US" sz="2200" dirty="0">
              <a:solidFill>
                <a:srgbClr val="C00000"/>
              </a:solidFill>
            </a:endParaRPr>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49155" name="Picture 3">
            <a:extLst>
              <a:ext uri="{FF2B5EF4-FFF2-40B4-BE49-F238E27FC236}">
                <a16:creationId xmlns:a16="http://schemas.microsoft.com/office/drawing/2014/main" id="{FDB8D7EA-8517-45F5-9F94-AA9170F1A6E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825" y="319088"/>
            <a:ext cx="1044575" cy="90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9">
            <a:extLst>
              <a:ext uri="{FF2B5EF4-FFF2-40B4-BE49-F238E27FC236}">
                <a16:creationId xmlns:a16="http://schemas.microsoft.com/office/drawing/2014/main" id="{0CEE5405-6BF4-4889-A7C0-37D129F29B83}"/>
              </a:ext>
            </a:extLst>
          </p:cNvPr>
          <p:cNvSpPr>
            <a:spLocks noGrp="1" noChangeArrowheads="1"/>
          </p:cNvSpPr>
          <p:nvPr>
            <p:ph type="title"/>
          </p:nvPr>
        </p:nvSpPr>
        <p:spPr>
          <a:xfrm>
            <a:off x="1295400" y="304800"/>
            <a:ext cx="6324600" cy="914400"/>
          </a:xfrm>
        </p:spPr>
        <p:txBody>
          <a:bodyPr/>
          <a:lstStyle/>
          <a:p>
            <a:r>
              <a:rPr lang="en-US" altLang="en-US"/>
              <a:t>Let’s Discuss!</a:t>
            </a:r>
          </a:p>
        </p:txBody>
      </p:sp>
      <p:sp>
        <p:nvSpPr>
          <p:cNvPr id="11" name="Content Placeholder 10">
            <a:extLst>
              <a:ext uri="{FF2B5EF4-FFF2-40B4-BE49-F238E27FC236}">
                <a16:creationId xmlns:a16="http://schemas.microsoft.com/office/drawing/2014/main" id="{13DE9CEC-565C-4BC9-AD28-2ACCFD78D8F6}"/>
              </a:ext>
            </a:extLst>
          </p:cNvPr>
          <p:cNvSpPr>
            <a:spLocks noGrp="1"/>
          </p:cNvSpPr>
          <p:nvPr>
            <p:ph idx="1"/>
          </p:nvPr>
        </p:nvSpPr>
        <p:spPr>
          <a:xfrm>
            <a:off x="685800" y="1600200"/>
            <a:ext cx="7848600" cy="4648200"/>
          </a:xfrm>
        </p:spPr>
        <p:txBody>
          <a:bodyPr/>
          <a:lstStyle/>
          <a:p>
            <a:pPr marL="0" indent="0">
              <a:spcBef>
                <a:spcPts val="1200"/>
              </a:spcBef>
              <a:spcAft>
                <a:spcPts val="600"/>
              </a:spcAft>
              <a:buFont typeface="Wingdings" panose="05000000000000000000" pitchFamily="2" charset="2"/>
              <a:buNone/>
              <a:defRPr/>
            </a:pPr>
            <a:r>
              <a:rPr lang="en-US" altLang="en-US" dirty="0">
                <a:ea typeface="MS PGothic"/>
              </a:rPr>
              <a:t>Let’s take 5 minutes to review the Example Workbook that contains the substantiations for the content criteria</a:t>
            </a:r>
            <a:r>
              <a:rPr lang="en-US" altLang="en-US" i="1" dirty="0">
                <a:ea typeface="MS PGothic"/>
              </a:rPr>
              <a:t>.</a:t>
            </a:r>
          </a:p>
          <a:p>
            <a:pPr marL="0" indent="0">
              <a:spcBef>
                <a:spcPts val="1200"/>
              </a:spcBef>
              <a:spcAft>
                <a:spcPts val="600"/>
              </a:spcAft>
              <a:buFont typeface="Wingdings" panose="05000000000000000000" pitchFamily="2" charset="2"/>
              <a:buNone/>
              <a:defRPr/>
            </a:pPr>
            <a:r>
              <a:rPr lang="en-US" altLang="en-US" dirty="0">
                <a:ea typeface="MS PGothic"/>
              </a:rPr>
              <a:t>Then in the group chat, share your answer to this question:</a:t>
            </a:r>
          </a:p>
          <a:p>
            <a:pPr marL="698500" indent="-403225">
              <a:spcBef>
                <a:spcPts val="1200"/>
              </a:spcBef>
              <a:spcAft>
                <a:spcPts val="600"/>
              </a:spcAft>
              <a:buClr>
                <a:srgbClr val="C00000"/>
              </a:buClr>
              <a:buFont typeface="Wingdings" panose="05000000000000000000" pitchFamily="2" charset="2"/>
              <a:buChar char="Ø"/>
              <a:defRPr/>
            </a:pPr>
            <a:r>
              <a:rPr lang="en-US" altLang="en-US" i="1" dirty="0"/>
              <a:t>CHAT: How do your substantiations compare to the example? </a:t>
            </a:r>
          </a:p>
          <a:p>
            <a:pPr marL="9525" indent="0">
              <a:spcBef>
                <a:spcPts val="1200"/>
              </a:spcBef>
              <a:spcAft>
                <a:spcPts val="600"/>
              </a:spcAft>
              <a:buFont typeface="Wingdings" panose="05000000000000000000" pitchFamily="2" charset="2"/>
              <a:buNone/>
              <a:defRPr/>
            </a:pPr>
            <a:endParaRPr lang="en-US" dirty="0"/>
          </a:p>
          <a:p>
            <a:pPr marL="9525" indent="0">
              <a:spcBef>
                <a:spcPts val="1200"/>
              </a:spcBef>
              <a:spcAft>
                <a:spcPts val="600"/>
              </a:spcAft>
              <a:buFont typeface="Wingdings" panose="05000000000000000000" pitchFamily="2" charset="2"/>
              <a:buNone/>
              <a:defRPr/>
            </a:pPr>
            <a:r>
              <a:rPr lang="en-US" dirty="0">
                <a:ea typeface="MS PGothic"/>
              </a:rPr>
              <a:t>Then let’s hear from you about the evidence you found and noted in your Summary Comments.</a:t>
            </a:r>
          </a:p>
          <a:p>
            <a:pPr>
              <a:defRPr/>
            </a:pPr>
            <a:endParaRPr lang="en-US" dirty="0"/>
          </a:p>
        </p:txBody>
      </p:sp>
      <p:pic>
        <p:nvPicPr>
          <p:cNvPr id="51203" name="Picture 2">
            <a:extLst>
              <a:ext uri="{FF2B5EF4-FFF2-40B4-BE49-F238E27FC236}">
                <a16:creationId xmlns:a16="http://schemas.microsoft.com/office/drawing/2014/main" id="{1A158B4C-8FD4-4138-9A36-34472DD232D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4" name="Picture 2">
            <a:extLst>
              <a:ext uri="{FF2B5EF4-FFF2-40B4-BE49-F238E27FC236}">
                <a16:creationId xmlns:a16="http://schemas.microsoft.com/office/drawing/2014/main" id="{408B522B-AF1A-4C52-8F1B-C271D833F4F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9">
            <a:extLst>
              <a:ext uri="{FF2B5EF4-FFF2-40B4-BE49-F238E27FC236}">
                <a16:creationId xmlns:a16="http://schemas.microsoft.com/office/drawing/2014/main" id="{43CB759E-3D46-45E1-B406-125D9483F19B}"/>
              </a:ext>
            </a:extLst>
          </p:cNvPr>
          <p:cNvSpPr>
            <a:spLocks noGrp="1" noChangeArrowheads="1"/>
          </p:cNvSpPr>
          <p:nvPr>
            <p:ph type="title"/>
          </p:nvPr>
        </p:nvSpPr>
        <p:spPr/>
        <p:txBody>
          <a:bodyPr/>
          <a:lstStyle/>
          <a:p>
            <a:r>
              <a:rPr lang="en-US" altLang="en-US" dirty="0"/>
              <a:t>Let’s Chat!</a:t>
            </a:r>
          </a:p>
        </p:txBody>
      </p:sp>
      <p:sp>
        <p:nvSpPr>
          <p:cNvPr id="53250" name="Content Placeholder 10">
            <a:extLst>
              <a:ext uri="{FF2B5EF4-FFF2-40B4-BE49-F238E27FC236}">
                <a16:creationId xmlns:a16="http://schemas.microsoft.com/office/drawing/2014/main" id="{6E37150C-FCE5-4A97-9312-C347B7C3AC4B}"/>
              </a:ext>
            </a:extLst>
          </p:cNvPr>
          <p:cNvSpPr>
            <a:spLocks noGrp="1" noChangeArrowheads="1"/>
          </p:cNvSpPr>
          <p:nvPr>
            <p:ph idx="1"/>
          </p:nvPr>
        </p:nvSpPr>
        <p:spPr>
          <a:xfrm>
            <a:off x="609600" y="1600200"/>
            <a:ext cx="7218363" cy="4648200"/>
          </a:xfrm>
        </p:spPr>
        <p:txBody>
          <a:bodyPr/>
          <a:lstStyle/>
          <a:p>
            <a:pPr marL="0" indent="0">
              <a:spcBef>
                <a:spcPts val="1200"/>
              </a:spcBef>
              <a:spcAft>
                <a:spcPts val="600"/>
              </a:spcAft>
              <a:buFont typeface="Wingdings" panose="05000000000000000000" pitchFamily="2" charset="2"/>
              <a:buNone/>
              <a:defRPr/>
            </a:pPr>
            <a:r>
              <a:rPr lang="en-US" altLang="en-US" dirty="0"/>
              <a:t>Type your response and comments in the group chat:</a:t>
            </a:r>
          </a:p>
          <a:p>
            <a:pPr lvl="1">
              <a:spcBef>
                <a:spcPts val="1200"/>
              </a:spcBef>
              <a:spcAft>
                <a:spcPts val="600"/>
              </a:spcAft>
              <a:buClr>
                <a:srgbClr val="C00000"/>
              </a:buClr>
              <a:buFont typeface="Wingdings" panose="05000000000000000000" pitchFamily="2" charset="2"/>
              <a:buChar char="Ø"/>
              <a:defRPr/>
            </a:pPr>
            <a:r>
              <a:rPr lang="en-US" altLang="en-US" sz="2200" dirty="0"/>
              <a:t> </a:t>
            </a:r>
            <a:r>
              <a:rPr lang="en-US" altLang="en-US" sz="2200" i="1" dirty="0">
                <a:cs typeface="MS PGothic" panose="020B0600070205080204" pitchFamily="34" charset="-128"/>
              </a:rPr>
              <a:t>CHAT: What is something you have learned today (or better understand) about reasoning and communicating with mathematics?</a:t>
            </a:r>
          </a:p>
          <a:p>
            <a:pPr lvl="1">
              <a:spcBef>
                <a:spcPts val="1200"/>
              </a:spcBef>
              <a:spcAft>
                <a:spcPts val="600"/>
              </a:spcAft>
              <a:buClr>
                <a:srgbClr val="C00000"/>
              </a:buClr>
              <a:buFont typeface="Wingdings" panose="05000000000000000000" pitchFamily="2" charset="2"/>
              <a:buChar char="Ø"/>
              <a:defRPr/>
            </a:pPr>
            <a:endParaRPr lang="en-US" altLang="en-US" sz="2200" i="1" dirty="0">
              <a:cs typeface="MS PGothic" panose="020B0600070205080204" pitchFamily="34" charset="-128"/>
            </a:endParaRPr>
          </a:p>
          <a:p>
            <a:pPr lvl="1">
              <a:spcBef>
                <a:spcPts val="1200"/>
              </a:spcBef>
              <a:spcAft>
                <a:spcPts val="600"/>
              </a:spcAft>
              <a:defRPr/>
            </a:pPr>
            <a:endParaRPr lang="en-US" altLang="en-US" sz="2200" dirty="0">
              <a:cs typeface="MS PGothic" panose="020B0600070205080204" pitchFamily="34" charset="-128"/>
            </a:endParaRPr>
          </a:p>
          <a:p>
            <a:pPr marL="346075" lvl="1" indent="0" algn="ctr">
              <a:spcBef>
                <a:spcPts val="1200"/>
              </a:spcBef>
              <a:spcAft>
                <a:spcPts val="600"/>
              </a:spcAft>
              <a:buClr>
                <a:srgbClr val="C00000"/>
              </a:buClr>
              <a:buFont typeface="Wingdings" panose="05000000000000000000" pitchFamily="2" charset="2"/>
              <a:buNone/>
              <a:defRPr/>
            </a:pPr>
            <a:r>
              <a:rPr lang="en-US" altLang="en-US" dirty="0"/>
              <a:t>We’ll ask everyone to hit “enter” at the same time so…</a:t>
            </a:r>
            <a:endParaRPr lang="en-US" altLang="en-US" i="1" dirty="0">
              <a:cs typeface="MS PGothic" panose="020B0600070205080204" pitchFamily="34" charset="-128"/>
            </a:endParaRPr>
          </a:p>
          <a:p>
            <a:pPr marL="346075" lvl="1" indent="0" algn="ctr">
              <a:spcBef>
                <a:spcPts val="1200"/>
              </a:spcBef>
              <a:spcAft>
                <a:spcPts val="600"/>
              </a:spcAft>
              <a:buFont typeface="Wingdings" panose="05000000000000000000" pitchFamily="2" charset="2"/>
              <a:buNone/>
              <a:defRPr/>
            </a:pPr>
            <a:r>
              <a:rPr lang="en-US" altLang="en-US" sz="2200" b="1" i="1" dirty="0">
                <a:solidFill>
                  <a:srgbClr val="C00000"/>
                </a:solidFill>
                <a:cs typeface="MS PGothic" panose="020B0600070205080204" pitchFamily="34" charset="-128"/>
              </a:rPr>
              <a:t>WAIT to hit “enter”!</a:t>
            </a:r>
            <a:endParaRPr lang="en-US" altLang="en-US" sz="2200" b="1" dirty="0">
              <a:solidFill>
                <a:srgbClr val="C00000"/>
              </a:solidFill>
              <a:cs typeface="MS PGothic" panose="020B0600070205080204" pitchFamily="34" charset="-128"/>
            </a:endParaRPr>
          </a:p>
          <a:p>
            <a:pPr lvl="1">
              <a:spcBef>
                <a:spcPts val="1200"/>
              </a:spcBef>
              <a:spcAft>
                <a:spcPts val="600"/>
              </a:spcAft>
              <a:defRPr/>
            </a:pPr>
            <a:endParaRPr lang="en-US" altLang="en-US" sz="2200" dirty="0">
              <a:cs typeface="MS PGothic" panose="020B0600070205080204" pitchFamily="34" charset="-128"/>
            </a:endParaRPr>
          </a:p>
        </p:txBody>
      </p:sp>
      <p:pic>
        <p:nvPicPr>
          <p:cNvPr id="53251" name="Picture 2">
            <a:extLst>
              <a:ext uri="{FF2B5EF4-FFF2-40B4-BE49-F238E27FC236}">
                <a16:creationId xmlns:a16="http://schemas.microsoft.com/office/drawing/2014/main" id="{5112DE98-EDA9-4597-AA51-A86F894A0DF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304800"/>
            <a:ext cx="12001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0B464513-A3D2-482E-914E-280F6366FC15}"/>
              </a:ext>
            </a:extLst>
          </p:cNvPr>
          <p:cNvSpPr>
            <a:spLocks noGrp="1" noChangeArrowheads="1"/>
          </p:cNvSpPr>
          <p:nvPr>
            <p:ph type="title"/>
          </p:nvPr>
        </p:nvSpPr>
        <p:spPr/>
        <p:txBody>
          <a:bodyPr/>
          <a:lstStyle/>
          <a:p>
            <a:r>
              <a:rPr lang="en-US" altLang="en-US" dirty="0">
                <a:ea typeface="MS PGothic"/>
              </a:rPr>
              <a:t>Next Steps</a:t>
            </a:r>
          </a:p>
        </p:txBody>
      </p:sp>
      <p:sp>
        <p:nvSpPr>
          <p:cNvPr id="11" name="Content Placeholder 10">
            <a:extLst>
              <a:ext uri="{FF2B5EF4-FFF2-40B4-BE49-F238E27FC236}">
                <a16:creationId xmlns:a16="http://schemas.microsoft.com/office/drawing/2014/main" id="{4849BB19-79F0-4DCD-9693-4677D4D93E43}"/>
              </a:ext>
            </a:extLst>
          </p:cNvPr>
          <p:cNvSpPr>
            <a:spLocks noGrp="1"/>
          </p:cNvSpPr>
          <p:nvPr>
            <p:ph idx="1"/>
          </p:nvPr>
        </p:nvSpPr>
        <p:spPr/>
        <p:txBody>
          <a:bodyPr/>
          <a:lstStyle/>
          <a:p>
            <a:pPr marL="242570" indent="-226695">
              <a:spcBef>
                <a:spcPts val="1200"/>
              </a:spcBef>
              <a:spcAft>
                <a:spcPts val="600"/>
              </a:spcAft>
              <a:defRPr/>
            </a:pPr>
            <a:r>
              <a:rPr lang="en-US" altLang="en-US" dirty="0"/>
              <a:t>We will focus on </a:t>
            </a:r>
            <a:r>
              <a:rPr lang="en-US" altLang="en-US" b="1" dirty="0"/>
              <a:t>EL Supports </a:t>
            </a:r>
            <a:r>
              <a:rPr lang="en-US" altLang="en-US" dirty="0"/>
              <a:t>for </a:t>
            </a:r>
            <a:r>
              <a:rPr lang="en-US" altLang="en-US" b="1" dirty="0"/>
              <a:t>Dimension 3 to</a:t>
            </a:r>
            <a:r>
              <a:rPr lang="en-US" altLang="en-US" dirty="0"/>
              <a:t>:</a:t>
            </a:r>
          </a:p>
          <a:p>
            <a:pPr marL="699770" lvl="1" indent="-342900">
              <a:spcBef>
                <a:spcPts val="1200"/>
              </a:spcBef>
              <a:spcAft>
                <a:spcPts val="600"/>
              </a:spcAft>
              <a:defRPr/>
            </a:pPr>
            <a:r>
              <a:rPr lang="en-US" altLang="en-US" sz="2200" dirty="0">
                <a:cs typeface="MS PGothic" panose="020B0600070205080204" pitchFamily="34" charset="-128"/>
              </a:rPr>
              <a:t>Examine the sample curriculum from Illustrative Mathematics for its attention to EL supports, related to communicating with mathematics.</a:t>
            </a:r>
          </a:p>
          <a:p>
            <a:pPr marL="20320" indent="0">
              <a:spcBef>
                <a:spcPts val="1200"/>
              </a:spcBef>
              <a:spcAft>
                <a:spcPts val="600"/>
              </a:spcAft>
              <a:buFont typeface="Wingdings" panose="05000000000000000000" pitchFamily="2" charset="2"/>
              <a:buNone/>
              <a:defRPr/>
            </a:pPr>
            <a:endParaRPr lang="en-US"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5CC55C-EA5C-D445-A433-BDBE5DEB4796}"/>
              </a:ext>
            </a:extLst>
          </p:cNvPr>
          <p:cNvSpPr>
            <a:spLocks noGrp="1"/>
          </p:cNvSpPr>
          <p:nvPr>
            <p:ph type="title"/>
          </p:nvPr>
        </p:nvSpPr>
        <p:spPr>
          <a:xfrm>
            <a:off x="1295400" y="304800"/>
            <a:ext cx="7086600" cy="914400"/>
          </a:xfrm>
        </p:spPr>
        <p:txBody>
          <a:bodyPr/>
          <a:lstStyle/>
          <a:p>
            <a:r>
              <a:rPr lang="en-US" dirty="0"/>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38862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a:extLst>
              <a:ext uri="{FF2B5EF4-FFF2-40B4-BE49-F238E27FC236}">
                <a16:creationId xmlns:a16="http://schemas.microsoft.com/office/drawing/2014/main" id="{B5018990-85AE-4AE9-9677-CA5439980319}"/>
              </a:ext>
            </a:extLst>
          </p:cNvPr>
          <p:cNvSpPr>
            <a:spLocks noGrp="1" noChangeArrowheads="1"/>
          </p:cNvSpPr>
          <p:nvPr>
            <p:ph type="title"/>
          </p:nvPr>
        </p:nvSpPr>
        <p:spPr>
          <a:xfrm>
            <a:off x="304800" y="3124200"/>
            <a:ext cx="8534400" cy="3505200"/>
          </a:xfrm>
        </p:spPr>
        <p:txBody>
          <a:bodyPr/>
          <a:lstStyle/>
          <a:p>
            <a:r>
              <a:rPr lang="en-US" altLang="en-US" sz="600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2">
            <a:extLst>
              <a:ext uri="{FF2B5EF4-FFF2-40B4-BE49-F238E27FC236}">
                <a16:creationId xmlns:a16="http://schemas.microsoft.com/office/drawing/2014/main" id="{9B1AFBA7-3527-47C6-BB28-9AA88168D1EF}"/>
              </a:ext>
            </a:extLst>
          </p:cNvPr>
          <p:cNvSpPr>
            <a:spLocks noGrp="1" noChangeArrowheads="1"/>
          </p:cNvSpPr>
          <p:nvPr>
            <p:ph type="title"/>
          </p:nvPr>
        </p:nvSpPr>
        <p:spPr/>
        <p:txBody>
          <a:bodyPr/>
          <a:lstStyle/>
          <a:p>
            <a:r>
              <a:rPr lang="en-US" altLang="en-US" dirty="0"/>
              <a:t>Let’s Hear From You!</a:t>
            </a:r>
          </a:p>
        </p:txBody>
      </p:sp>
      <p:sp>
        <p:nvSpPr>
          <p:cNvPr id="8193" name="Rectangle 3">
            <a:extLst>
              <a:ext uri="{FF2B5EF4-FFF2-40B4-BE49-F238E27FC236}">
                <a16:creationId xmlns:a16="http://schemas.microsoft.com/office/drawing/2014/main" id="{5BE7AC35-9DF6-43E5-813D-D707B6CB0686}"/>
              </a:ext>
            </a:extLst>
          </p:cNvPr>
          <p:cNvSpPr>
            <a:spLocks noGrp="1" noChangeArrowheads="1"/>
          </p:cNvSpPr>
          <p:nvPr>
            <p:ph type="body" idx="1"/>
          </p:nvPr>
        </p:nvSpPr>
        <p:spPr/>
        <p:txBody>
          <a:bodyPr/>
          <a:lstStyle/>
          <a:p>
            <a:pPr marL="0" indent="0">
              <a:spcBef>
                <a:spcPts val="1200"/>
              </a:spcBef>
              <a:spcAft>
                <a:spcPts val="600"/>
              </a:spcAft>
              <a:buFont typeface="Wingdings" panose="05000000000000000000" pitchFamily="2" charset="2"/>
              <a:buNone/>
              <a:defRPr/>
            </a:pPr>
            <a:r>
              <a:rPr lang="en-US" altLang="en-US" dirty="0"/>
              <a:t>Type your response to this question in the group chat: </a:t>
            </a:r>
          </a:p>
          <a:p>
            <a:pPr marL="931863" lvl="1" indent="-569913">
              <a:spcBef>
                <a:spcPts val="1200"/>
              </a:spcBef>
              <a:spcAft>
                <a:spcPts val="600"/>
              </a:spcAft>
              <a:buClr>
                <a:srgbClr val="FF0000"/>
              </a:buClr>
              <a:buFont typeface="Wingdings" panose="05000000000000000000" pitchFamily="2" charset="2"/>
              <a:buChar char="Ø"/>
              <a:defRPr/>
            </a:pPr>
            <a:r>
              <a:rPr lang="en-US" altLang="en-US" sz="2200" i="1" dirty="0">
                <a:cs typeface="MS PGothic" panose="020B0600070205080204" pitchFamily="34" charset="-128"/>
              </a:rPr>
              <a:t>CHAT: In a sentence, what were your biggest takeaways or challenges related to your experience reviewing your local curriculum for Dimension 2: Mathematical Progressions and Connections?</a:t>
            </a:r>
          </a:p>
          <a:p>
            <a:pPr marL="0" indent="0">
              <a:buFont typeface="Wingdings" panose="05000000000000000000" pitchFamily="2" charset="2"/>
              <a:buNone/>
              <a:defRPr/>
            </a:pPr>
            <a:endParaRPr lang="en-US" altLang="en-US" dirty="0"/>
          </a:p>
          <a:p>
            <a:pPr marL="0" indent="0">
              <a:buFont typeface="Wingdings" panose="05000000000000000000" pitchFamily="2" charset="2"/>
              <a:buNone/>
              <a:defRPr/>
            </a:pPr>
            <a:endParaRPr lang="en-US" altLang="en-US" dirty="0"/>
          </a:p>
          <a:p>
            <a:pPr marL="0" indent="0" algn="ctr">
              <a:buFont typeface="Wingdings" panose="05000000000000000000" pitchFamily="2" charset="2"/>
              <a:buNone/>
              <a:defRPr/>
            </a:pPr>
            <a:r>
              <a:rPr lang="en-US" altLang="en-US" dirty="0"/>
              <a:t>We’ll ask everyone to hit “enter” at the same time so…</a:t>
            </a:r>
            <a:endParaRPr lang="en-US" altLang="en-US" b="1" i="1" dirty="0">
              <a:solidFill>
                <a:srgbClr val="C00000"/>
              </a:solidFill>
            </a:endParaRPr>
          </a:p>
          <a:p>
            <a:pPr marL="0" indent="0" algn="ctr">
              <a:buFont typeface="Wingdings" panose="05000000000000000000" pitchFamily="2" charset="2"/>
              <a:buNone/>
              <a:defRPr/>
            </a:pPr>
            <a:r>
              <a:rPr lang="en-US" altLang="en-US" b="1" i="1" dirty="0">
                <a:solidFill>
                  <a:srgbClr val="C00000"/>
                </a:solidFill>
              </a:rPr>
              <a:t>WAIT to hit “enter”!</a:t>
            </a:r>
            <a:endParaRPr lang="en-US" altLang="en-US" b="1" dirty="0">
              <a:solidFill>
                <a:srgbClr val="C00000"/>
              </a:solidFill>
            </a:endParaRPr>
          </a:p>
          <a:p>
            <a:pPr marL="0" indent="0">
              <a:buFont typeface="Wingdings" panose="05000000000000000000" pitchFamily="2" charset="2"/>
              <a:buNone/>
              <a:defRPr/>
            </a:pPr>
            <a:endParaRPr lang="en-US" altLang="en-US" dirty="0"/>
          </a:p>
          <a:p>
            <a:pPr>
              <a:defRPr/>
            </a:pPr>
            <a:endParaRPr lang="en-US" altLang="en-US" dirty="0"/>
          </a:p>
        </p:txBody>
      </p:sp>
      <p:pic>
        <p:nvPicPr>
          <p:cNvPr id="8196" name="Picture 2">
            <a:extLst>
              <a:ext uri="{FF2B5EF4-FFF2-40B4-BE49-F238E27FC236}">
                <a16:creationId xmlns:a16="http://schemas.microsoft.com/office/drawing/2014/main" id="{BEE9D4ED-5E29-4985-A261-8093F96D5B2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913" y="350838"/>
            <a:ext cx="1123950" cy="773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9">
            <a:extLst>
              <a:ext uri="{FF2B5EF4-FFF2-40B4-BE49-F238E27FC236}">
                <a16:creationId xmlns:a16="http://schemas.microsoft.com/office/drawing/2014/main" id="{3D54EBF4-21C7-4894-8F17-CE9052F34898}"/>
              </a:ext>
            </a:extLst>
          </p:cNvPr>
          <p:cNvSpPr>
            <a:spLocks noGrp="1" noChangeArrowheads="1"/>
          </p:cNvSpPr>
          <p:nvPr>
            <p:ph type="title"/>
          </p:nvPr>
        </p:nvSpPr>
        <p:spPr/>
        <p:txBody>
          <a:bodyPr/>
          <a:lstStyle/>
          <a:p>
            <a:r>
              <a:rPr lang="en-US" altLang="en-US"/>
              <a:t>Agenda</a:t>
            </a:r>
          </a:p>
        </p:txBody>
      </p:sp>
      <p:sp>
        <p:nvSpPr>
          <p:cNvPr id="10242" name="Content Placeholder 10">
            <a:extLst>
              <a:ext uri="{FF2B5EF4-FFF2-40B4-BE49-F238E27FC236}">
                <a16:creationId xmlns:a16="http://schemas.microsoft.com/office/drawing/2014/main" id="{AEEE7D8F-B220-498E-A1D0-7DC13C26F9D6}"/>
              </a:ext>
            </a:extLst>
          </p:cNvPr>
          <p:cNvSpPr>
            <a:spLocks noGrp="1" noChangeArrowheads="1"/>
          </p:cNvSpPr>
          <p:nvPr>
            <p:ph idx="1"/>
          </p:nvPr>
        </p:nvSpPr>
        <p:spPr/>
        <p:txBody>
          <a:bodyPr/>
          <a:lstStyle/>
          <a:p>
            <a:pPr>
              <a:spcBef>
                <a:spcPts val="775"/>
              </a:spcBef>
              <a:spcAft>
                <a:spcPts val="1200"/>
              </a:spcAft>
            </a:pPr>
            <a:r>
              <a:rPr lang="en-US" altLang="en-US" dirty="0"/>
              <a:t>Overview of Dimension 3 and its research base in mathematics</a:t>
            </a:r>
          </a:p>
          <a:p>
            <a:pPr>
              <a:spcBef>
                <a:spcPts val="775"/>
              </a:spcBef>
              <a:spcAft>
                <a:spcPts val="1200"/>
              </a:spcAft>
            </a:pPr>
            <a:r>
              <a:rPr lang="en-US" altLang="en-US" dirty="0"/>
              <a:t>Introduction to the content criteria for Dimension 3</a:t>
            </a:r>
          </a:p>
          <a:p>
            <a:pPr>
              <a:spcBef>
                <a:spcPts val="775"/>
              </a:spcBef>
              <a:spcAft>
                <a:spcPts val="1200"/>
              </a:spcAft>
            </a:pPr>
            <a:r>
              <a:rPr lang="en-US" altLang="en-US" dirty="0"/>
              <a:t>Breakout work session with your team</a:t>
            </a:r>
          </a:p>
          <a:p>
            <a:pPr>
              <a:spcBef>
                <a:spcPts val="775"/>
              </a:spcBef>
              <a:spcAft>
                <a:spcPts val="1200"/>
              </a:spcAft>
            </a:pPr>
            <a:r>
              <a:rPr lang="en-US" altLang="en-US" dirty="0"/>
              <a:t>Review of substantiations and ratings in the Example Workbook</a:t>
            </a:r>
          </a:p>
          <a:p>
            <a:pPr>
              <a:spcBef>
                <a:spcPts val="775"/>
              </a:spcBef>
              <a:spcAft>
                <a:spcPts val="1200"/>
              </a:spcAft>
            </a:pPr>
            <a:r>
              <a:rPr lang="en-US" altLang="en-US" dirty="0"/>
              <a:t>Next steps and final 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385BA92A-D5CF-C840-AAA7-4D674C38B9E1}"/>
              </a:ext>
            </a:extLst>
          </p:cNvPr>
          <p:cNvSpPr>
            <a:spLocks noGrp="1" noChangeArrowheads="1"/>
          </p:cNvSpPr>
          <p:nvPr>
            <p:ph type="title"/>
          </p:nvPr>
        </p:nvSpPr>
        <p:spPr>
          <a:xfrm>
            <a:off x="1295400" y="304800"/>
            <a:ext cx="7086600" cy="914400"/>
          </a:xfrm>
        </p:spPr>
        <p:txBody>
          <a:bodyPr/>
          <a:lstStyle/>
          <a:p>
            <a:r>
              <a:rPr lang="en-US" altLang="en-US" dirty="0"/>
              <a:t>Meeting Norms and Expectations</a:t>
            </a:r>
          </a:p>
        </p:txBody>
      </p:sp>
      <p:sp>
        <p:nvSpPr>
          <p:cNvPr id="15362" name="Content Placeholder 3">
            <a:extLst>
              <a:ext uri="{FF2B5EF4-FFF2-40B4-BE49-F238E27FC236}">
                <a16:creationId xmlns:a16="http://schemas.microsoft.com/office/drawing/2014/main" id="{558BA5DC-6564-3E4E-A879-6FFE62FECB36}"/>
              </a:ext>
            </a:extLst>
          </p:cNvPr>
          <p:cNvSpPr txBox="1">
            <a:spLocks noChangeArrowheads="1"/>
          </p:cNvSpPr>
          <p:nvPr/>
        </p:nvSpPr>
        <p:spPr bwMode="auto">
          <a:xfrm>
            <a:off x="762000" y="1752600"/>
            <a:ext cx="80772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present and engage fully.</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Ask questions.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Prepare for productive struggle. </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Consider differing perspectives.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Create and maintain a safe space for professional learning.</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mindful of different learning styles.</a:t>
            </a:r>
            <a:endParaRPr lang="en-US" b="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2">
            <a:extLst>
              <a:ext uri="{FF2B5EF4-FFF2-40B4-BE49-F238E27FC236}">
                <a16:creationId xmlns:a16="http://schemas.microsoft.com/office/drawing/2014/main" id="{31BC22EC-DE89-4A41-B9FC-8C62AEBECFD9}"/>
              </a:ext>
            </a:extLst>
          </p:cNvPr>
          <p:cNvSpPr>
            <a:spLocks noGrp="1" noChangeArrowheads="1"/>
          </p:cNvSpPr>
          <p:nvPr>
            <p:ph type="title"/>
          </p:nvPr>
        </p:nvSpPr>
        <p:spPr/>
        <p:txBody>
          <a:bodyPr/>
          <a:lstStyle/>
          <a:p>
            <a:r>
              <a:rPr lang="en-US" altLang="en-US" dirty="0"/>
              <a:t>Research Base for Dimension 3</a:t>
            </a:r>
          </a:p>
        </p:txBody>
      </p:sp>
      <p:sp>
        <p:nvSpPr>
          <p:cNvPr id="8193" name="Rectangle 3">
            <a:extLst>
              <a:ext uri="{FF2B5EF4-FFF2-40B4-BE49-F238E27FC236}">
                <a16:creationId xmlns:a16="http://schemas.microsoft.com/office/drawing/2014/main" id="{1D84AEA8-2EDD-4874-99C9-5F0ACCEA6DE3}"/>
              </a:ext>
            </a:extLst>
          </p:cNvPr>
          <p:cNvSpPr>
            <a:spLocks noGrp="1" noChangeArrowheads="1"/>
          </p:cNvSpPr>
          <p:nvPr>
            <p:ph type="body" idx="1"/>
          </p:nvPr>
        </p:nvSpPr>
        <p:spPr/>
        <p:txBody>
          <a:bodyPr/>
          <a:lstStyle/>
          <a:p>
            <a:pPr marL="0" indent="0">
              <a:spcBef>
                <a:spcPts val="600"/>
              </a:spcBef>
              <a:spcAft>
                <a:spcPts val="1200"/>
              </a:spcAft>
              <a:buNone/>
              <a:defRPr/>
            </a:pPr>
            <a:r>
              <a:rPr lang="en-US" dirty="0">
                <a:ea typeface="MS PGothic"/>
              </a:rPr>
              <a:t>Research from NCTM (2000 and 2015), the NRC (2001), and the ACT National Curriculum Survey (2016) shows that: </a:t>
            </a:r>
            <a:endParaRPr lang="en-US" spc="-90" dirty="0"/>
          </a:p>
          <a:p>
            <a:pPr>
              <a:lnSpc>
                <a:spcPct val="120000"/>
              </a:lnSpc>
              <a:spcBef>
                <a:spcPts val="600"/>
              </a:spcBef>
              <a:spcAft>
                <a:spcPts val="1200"/>
              </a:spcAft>
              <a:buFont typeface="Wingdings" charset="2"/>
              <a:buChar char="§"/>
              <a:defRPr/>
            </a:pPr>
            <a:r>
              <a:rPr lang="en-US" dirty="0">
                <a:solidFill>
                  <a:srgbClr val="000000"/>
                </a:solidFill>
              </a:rPr>
              <a:t>The Standards for Mathematical Practice </a:t>
            </a:r>
            <a:r>
              <a:rPr lang="en-US" dirty="0"/>
              <a:t>rest on “processes and proficiencies” with established significance in mathematics education. </a:t>
            </a:r>
          </a:p>
          <a:p>
            <a:pPr>
              <a:lnSpc>
                <a:spcPct val="120000"/>
              </a:lnSpc>
              <a:spcBef>
                <a:spcPts val="600"/>
              </a:spcBef>
              <a:spcAft>
                <a:spcPts val="1200"/>
              </a:spcAft>
              <a:buFont typeface="Wingdings" charset="2"/>
              <a:buChar char="§"/>
              <a:defRPr/>
            </a:pPr>
            <a:r>
              <a:rPr lang="en-US" dirty="0">
                <a:solidFill>
                  <a:srgbClr val="000000"/>
                </a:solidFill>
                <a:sym typeface="Arial"/>
              </a:rPr>
              <a:t>When Standards for Mathematical Practice are connected to content, deeper understanding can occur, enabling students to extend their understanding to new problem situations and contexts.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9">
            <a:extLst>
              <a:ext uri="{FF2B5EF4-FFF2-40B4-BE49-F238E27FC236}">
                <a16:creationId xmlns:a16="http://schemas.microsoft.com/office/drawing/2014/main" id="{18A1D4C6-CEEE-42B3-B764-12B2FC93205C}"/>
              </a:ext>
            </a:extLst>
          </p:cNvPr>
          <p:cNvSpPr>
            <a:spLocks noGrp="1" noChangeArrowheads="1"/>
          </p:cNvSpPr>
          <p:nvPr>
            <p:ph type="title"/>
          </p:nvPr>
        </p:nvSpPr>
        <p:spPr/>
        <p:txBody>
          <a:bodyPr/>
          <a:lstStyle/>
          <a:p>
            <a:r>
              <a:rPr lang="en-US" altLang="en-US"/>
              <a:t>What Does This Research Mean for High-Quality Curriculum?</a:t>
            </a:r>
          </a:p>
        </p:txBody>
      </p:sp>
      <p:sp>
        <p:nvSpPr>
          <p:cNvPr id="14338" name="Content Placeholder 10">
            <a:extLst>
              <a:ext uri="{FF2B5EF4-FFF2-40B4-BE49-F238E27FC236}">
                <a16:creationId xmlns:a16="http://schemas.microsoft.com/office/drawing/2014/main" id="{1B90B519-E1B5-4927-870D-58B605E9614B}"/>
              </a:ext>
            </a:extLst>
          </p:cNvPr>
          <p:cNvSpPr>
            <a:spLocks noGrp="1" noChangeArrowheads="1"/>
          </p:cNvSpPr>
          <p:nvPr>
            <p:ph idx="1"/>
          </p:nvPr>
        </p:nvSpPr>
        <p:spPr/>
        <p:txBody>
          <a:bodyPr/>
          <a:lstStyle/>
          <a:p>
            <a:pPr marL="0" indent="0">
              <a:spcBef>
                <a:spcPts val="600"/>
              </a:spcBef>
              <a:spcAft>
                <a:spcPts val="1200"/>
              </a:spcAft>
              <a:buFont typeface="Wingdings" panose="05000000000000000000" pitchFamily="2" charset="2"/>
              <a:buNone/>
              <a:defRPr/>
            </a:pPr>
            <a:r>
              <a:rPr lang="en-US" altLang="en-US" dirty="0"/>
              <a:t>It means students will regularly be asked to:</a:t>
            </a:r>
          </a:p>
          <a:p>
            <a:pPr>
              <a:spcBef>
                <a:spcPts val="600"/>
              </a:spcBef>
              <a:spcAft>
                <a:spcPts val="1200"/>
              </a:spcAft>
              <a:defRPr/>
            </a:pPr>
            <a:r>
              <a:rPr lang="en-US" altLang="en-US" dirty="0"/>
              <a:t>Apply the mathematics they are learning to new problems in new ways;</a:t>
            </a:r>
            <a:endParaRPr lang="en-US" altLang="en-US" b="1" dirty="0"/>
          </a:p>
          <a:p>
            <a:pPr>
              <a:spcBef>
                <a:spcPts val="600"/>
              </a:spcBef>
              <a:spcAft>
                <a:spcPts val="1200"/>
              </a:spcAft>
              <a:buFont typeface="Wingdings" charset="2"/>
              <a:buChar char="§"/>
              <a:defRPr/>
            </a:pPr>
            <a:r>
              <a:rPr lang="en-US" altLang="en-US" dirty="0"/>
              <a:t>Construct viable mathematical arguments and critique the reasoning of their peers; and</a:t>
            </a:r>
            <a:endParaRPr lang="en-US" dirty="0">
              <a:solidFill>
                <a:srgbClr val="FF0000"/>
              </a:solidFill>
              <a:sym typeface="Arial"/>
            </a:endParaRPr>
          </a:p>
          <a:p>
            <a:pPr>
              <a:spcBef>
                <a:spcPts val="600"/>
              </a:spcBef>
              <a:spcAft>
                <a:spcPts val="1200"/>
              </a:spcAft>
              <a:buFont typeface="Wingdings" charset="2"/>
              <a:buChar char="§"/>
              <a:defRPr/>
            </a:pPr>
            <a:r>
              <a:rPr lang="en-US" dirty="0">
                <a:solidFill>
                  <a:srgbClr val="000000"/>
                </a:solidFill>
                <a:sym typeface="Arial"/>
              </a:rPr>
              <a:t>Not just learn how to get the answer but also learn how to learn.</a:t>
            </a:r>
          </a:p>
          <a:p>
            <a:pPr>
              <a:spcAft>
                <a:spcPts val="3000"/>
              </a:spcAft>
              <a:defRPr/>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9">
            <a:extLst>
              <a:ext uri="{FF2B5EF4-FFF2-40B4-BE49-F238E27FC236}">
                <a16:creationId xmlns:a16="http://schemas.microsoft.com/office/drawing/2014/main" id="{B2BD48CA-601B-4B6B-8701-F10A03D4D792}"/>
              </a:ext>
            </a:extLst>
          </p:cNvPr>
          <p:cNvSpPr>
            <a:spLocks noGrp="1" noChangeArrowheads="1"/>
          </p:cNvSpPr>
          <p:nvPr>
            <p:ph type="title"/>
          </p:nvPr>
        </p:nvSpPr>
        <p:spPr/>
        <p:txBody>
          <a:bodyPr/>
          <a:lstStyle/>
          <a:p>
            <a:r>
              <a:rPr lang="en-US" altLang="en-US"/>
              <a:t>Illustrative Mathematics</a:t>
            </a:r>
          </a:p>
        </p:txBody>
      </p:sp>
      <p:pic>
        <p:nvPicPr>
          <p:cNvPr id="6" name="Picture 5" descr="Course Guide cover">
            <a:extLst>
              <a:ext uri="{FF2B5EF4-FFF2-40B4-BE49-F238E27FC236}">
                <a16:creationId xmlns:a16="http://schemas.microsoft.com/office/drawing/2014/main" id="{8F57D275-62D4-4D47-BE8B-A16A51BE6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322388"/>
            <a:ext cx="3919537" cy="5078412"/>
          </a:xfrm>
          <a:prstGeom prst="rect">
            <a:avLst/>
          </a:prstGeom>
          <a:noFill/>
          <a:ln>
            <a:solidFill>
              <a:schemeClr val="bg1">
                <a:lumMod val="7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Teacher Guide cover">
            <a:extLst>
              <a:ext uri="{FF2B5EF4-FFF2-40B4-BE49-F238E27FC236}">
                <a16:creationId xmlns:a16="http://schemas.microsoft.com/office/drawing/2014/main" id="{A9F7776C-1FB8-4647-883C-EE62C9A8F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27150"/>
            <a:ext cx="3914775" cy="5073650"/>
          </a:xfrm>
          <a:prstGeom prst="rect">
            <a:avLst/>
          </a:prstGeom>
          <a:noFill/>
          <a:ln>
            <a:solidFill>
              <a:schemeClr val="bg1">
                <a:lumMod val="7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23496</TotalTime>
  <Pages>39</Pages>
  <Words>6201</Words>
  <Application>Microsoft Macintosh PowerPoint</Application>
  <PresentationFormat>Overhead</PresentationFormat>
  <Paragraphs>461</Paragraphs>
  <Slides>30</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Times</vt:lpstr>
      <vt:lpstr>Times New Roman</vt:lpstr>
      <vt:lpstr>Trebuchet MS</vt:lpstr>
      <vt:lpstr>Wingdings</vt:lpstr>
      <vt:lpstr>SAMPLE</vt:lpstr>
      <vt:lpstr>1_SAMPLE</vt:lpstr>
      <vt:lpstr>Reasoning and Communicating with Mathematics (Part 1)</vt:lpstr>
      <vt:lpstr>  Welcome back!</vt:lpstr>
      <vt:lpstr>Disclaimer</vt:lpstr>
      <vt:lpstr>Let’s Hear From You!</vt:lpstr>
      <vt:lpstr>Agenda</vt:lpstr>
      <vt:lpstr>Meeting Norms and Expectations</vt:lpstr>
      <vt:lpstr>Research Base for Dimension 3</vt:lpstr>
      <vt:lpstr>What Does This Research Mean for High-Quality Curriculum?</vt:lpstr>
      <vt:lpstr>Illustrative Mathematics</vt:lpstr>
      <vt:lpstr>All Standards for Mathematical Practice Include Reasoning</vt:lpstr>
      <vt:lpstr>MP.1 Make sense of problems and persevere in solving them</vt:lpstr>
      <vt:lpstr>MP.2 Reason abstractly and quantitatively</vt:lpstr>
      <vt:lpstr>MP.4 Model with mathematics</vt:lpstr>
      <vt:lpstr>Dimension 3: Reasoning and Communicating with Mathematics</vt:lpstr>
      <vt:lpstr>Content Alignment Criteria</vt:lpstr>
      <vt:lpstr>Dimension 3: Content Criterion 1</vt:lpstr>
      <vt:lpstr>Dimension 3: Content Criterion 2</vt:lpstr>
      <vt:lpstr>Dimension 3: Content Criterion 3</vt:lpstr>
      <vt:lpstr>Dimension 3: Content Criterion 4</vt:lpstr>
      <vt:lpstr>Dimension 3: Content Criterion 5</vt:lpstr>
      <vt:lpstr>Rating for Content Alignment</vt:lpstr>
      <vt:lpstr>Breakout Time: 45 minutes</vt:lpstr>
      <vt:lpstr>Breakout Materials</vt:lpstr>
      <vt:lpstr>Welcome Back!</vt:lpstr>
      <vt:lpstr>Let’s Hear From You!</vt:lpstr>
      <vt:lpstr>Let’s Hear From You!</vt:lpstr>
      <vt:lpstr>Let’s Discuss!</vt:lpstr>
      <vt:lpstr>Let’s Chat!</vt:lpstr>
      <vt:lpstr>Next Steps</vt:lpstr>
      <vt:lpstr>Thank you!</vt:lpstr>
    </vt:vector>
  </TitlesOfParts>
  <Manager/>
  <Company>Lilly,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Reasoning and Communicating with Mathematics (Part 1)</dc:title>
  <dc:subject/>
  <dc:creator>Susan Pimentel</dc:creator>
  <cp:keywords/>
  <dc:description/>
  <cp:lastModifiedBy>Nicole Bravo</cp:lastModifiedBy>
  <cp:revision>777</cp:revision>
  <cp:lastPrinted>2008-08-04T15:46:24Z</cp:lastPrinted>
  <dcterms:created xsi:type="dcterms:W3CDTF">2008-12-30T23:46:17Z</dcterms:created>
  <dcterms:modified xsi:type="dcterms:W3CDTF">2022-07-26T22:25:47Z</dcterms:modified>
  <cp:category/>
</cp:coreProperties>
</file>