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5728" r:id="rId2"/>
  </p:sldMasterIdLst>
  <p:notesMasterIdLst>
    <p:notesMasterId r:id="rId26"/>
  </p:notesMasterIdLst>
  <p:handoutMasterIdLst>
    <p:handoutMasterId r:id="rId27"/>
  </p:handoutMasterIdLst>
  <p:sldIdLst>
    <p:sldId id="606" r:id="rId3"/>
    <p:sldId id="669" r:id="rId4"/>
    <p:sldId id="668" r:id="rId5"/>
    <p:sldId id="494" r:id="rId6"/>
    <p:sldId id="495" r:id="rId7"/>
    <p:sldId id="493" r:id="rId8"/>
    <p:sldId id="574" r:id="rId9"/>
    <p:sldId id="497" r:id="rId10"/>
    <p:sldId id="512" r:id="rId11"/>
    <p:sldId id="513" r:id="rId12"/>
    <p:sldId id="517" r:id="rId13"/>
    <p:sldId id="518" r:id="rId14"/>
    <p:sldId id="519" r:id="rId15"/>
    <p:sldId id="573" r:id="rId16"/>
    <p:sldId id="521" r:id="rId17"/>
    <p:sldId id="509" r:id="rId18"/>
    <p:sldId id="591" r:id="rId19"/>
    <p:sldId id="602" r:id="rId20"/>
    <p:sldId id="604" r:id="rId21"/>
    <p:sldId id="605" r:id="rId22"/>
    <p:sldId id="522" r:id="rId23"/>
    <p:sldId id="523" r:id="rId24"/>
    <p:sldId id="570" r:id="rId25"/>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AE916C-3461-571D-028D-49A54500049B}" name="EMK" initials="E" userId="EMK" providerId="None"/>
  <p188:author id="{EC8AEC8E-716D-840B-8FE1-496A5BB3274B}" name="Nicole Bravo" initials="NB" userId="S::nicole.bravo@newventurefund.org::2f1cd653-a797-4885-8006-739dcf5b6e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1" initials="Unknown User1" lastIdx="7" clrIdx="5"/>
  <p:cmAuthor id="2" name="Unknown User2" initials="Unknown User2" lastIdx="1" clrIdx="6"/>
  <p:cmAuthor id="3" name="Farren Liben" initials="" lastIdx="13" clrIdx="0"/>
  <p:cmAuthor id="4" name="Melanie Alkire" initials="" lastIdx="12" clrIdx="1"/>
  <p:cmAuthor id="5" name="Unknown User3" initials="Unknown User3" lastIdx="7" clrIdx="2"/>
  <p:cmAuthor id="6" name="Unknown User4" initials="Unknown User4" lastIdx="2" clrIdx="3"/>
  <p:cmAuthor id="7" name="Sue Pimentel" initials="" lastIdx="1" clrIdx="4"/>
  <p:cmAuthor id="8" name="Emily Kenton" initials="EK" lastIdx="45" clrIdx="7"/>
  <p:cmAuthor id="9" name="Nicole Bravo" initials="NB" lastIdx="1" clrIdx="8"/>
  <p:cmAuthor id="10" name="Sue Pimentel" initials="SP" lastIdx="2" clrIdx="9"/>
  <p:cmAuthor id="11" name="Mimi Alkire" initials="" lastIdx="2" clrIdx="10"/>
  <p:cmAuthor id="12" name="EMK" initials="E" lastIdx="18" clrIdx="11"/>
  <p:cmAuthor id="13" name="Melanie Alkire" initials="MA" lastIdx="1" clrIdx="12"/>
  <p:cmAuthor id="14" name="Sue Pimentel" initials="MOU"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86371" autoAdjust="0"/>
  </p:normalViewPr>
  <p:slideViewPr>
    <p:cSldViewPr>
      <p:cViewPr varScale="1">
        <p:scale>
          <a:sx n="89" d="100"/>
          <a:sy n="89" d="100"/>
        </p:scale>
        <p:origin x="1280" y="160"/>
      </p:cViewPr>
      <p:guideLst>
        <p:guide orient="horz" pos="672"/>
        <p:guide orient="horz" pos="1872"/>
        <p:guide pos="624"/>
        <p:guide pos="5568"/>
        <p:guide pos="864"/>
      </p:guideLst>
    </p:cSldViewPr>
  </p:slideViewPr>
  <p:outlineViewPr>
    <p:cViewPr>
      <p:scale>
        <a:sx n="33" d="100"/>
        <a:sy n="33" d="100"/>
      </p:scale>
      <p:origin x="0" y="-464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28" y="224"/>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22805B9-695E-4BEF-81C7-7C0D34D08EC8}"/>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45AF9F6F-4964-4552-9BCB-675666D89AC2}" type="slidenum">
              <a:rPr lang="en-US" altLang="en-US" sz="1200" b="0" smtClean="0"/>
              <a:pPr algn="ctr">
                <a:lnSpc>
                  <a:spcPct val="90000"/>
                </a:lnSpc>
                <a:defRPr/>
              </a:pPr>
              <a:t>‹#›</a:t>
            </a:fld>
            <a:endParaRPr lang="en-US" altLang="en-US" sz="1200" b="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F62CA37-70E1-413B-A9BF-7EDC4EE48343}"/>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dirty="0"/>
              <a:t>Body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3" name="Rectangle 3">
            <a:extLst>
              <a:ext uri="{FF2B5EF4-FFF2-40B4-BE49-F238E27FC236}">
                <a16:creationId xmlns:a16="http://schemas.microsoft.com/office/drawing/2014/main" id="{60680AB1-22C6-48EE-8451-17EF453436B0}"/>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83085DF4-84C4-4390-81B4-2FEDB646062B}" type="slidenum">
              <a:rPr lang="en-US" altLang="en-US" sz="1200" b="0" smtClean="0"/>
              <a:pPr algn="ctr">
                <a:lnSpc>
                  <a:spcPct val="90000"/>
                </a:lnSpc>
                <a:defRPr/>
              </a:pPr>
              <a:t>‹#›</a:t>
            </a:fld>
            <a:endParaRPr lang="en-US" altLang="en-US" sz="1200" b="0"/>
          </a:p>
        </p:txBody>
      </p:sp>
      <p:sp>
        <p:nvSpPr>
          <p:cNvPr id="4100" name="Rectangle 4">
            <a:extLst>
              <a:ext uri="{FF2B5EF4-FFF2-40B4-BE49-F238E27FC236}">
                <a16:creationId xmlns:a16="http://schemas.microsoft.com/office/drawing/2014/main" id="{7630F7C9-6A18-4869-BCC3-55DFA8800FCF}"/>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2298288152"/>
      </p:ext>
    </p:extLst>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9818B628-06E4-49F9-968C-71AB5D2FD293}"/>
              </a:ext>
            </a:extLst>
          </p:cNvPr>
          <p:cNvSpPr>
            <a:spLocks noGrp="1" noRot="1" noChangeAspect="1" noChangeArrowheads="1" noTextEdit="1"/>
          </p:cNvSpPr>
          <p:nvPr>
            <p:ph type="sldImg"/>
          </p:nvPr>
        </p:nvSpPr>
        <p:spPr>
          <a:ln/>
        </p:spPr>
      </p:sp>
      <p:sp>
        <p:nvSpPr>
          <p:cNvPr id="7170" name="Rectangle 3">
            <a:extLst>
              <a:ext uri="{FF2B5EF4-FFF2-40B4-BE49-F238E27FC236}">
                <a16:creationId xmlns:a16="http://schemas.microsoft.com/office/drawing/2014/main" id="{A2F1FD5F-7CFE-44CC-AAC3-242F9D4EEE4D}"/>
              </a:ext>
            </a:extLst>
          </p:cNvPr>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E750AF03-3B38-493D-952B-16A186195E5E}"/>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50901AA2-06F1-45B6-B664-67D7B452D682}"/>
              </a:ext>
            </a:extLst>
          </p:cNvPr>
          <p:cNvSpPr>
            <a:spLocks noGrp="1"/>
          </p:cNvSpPr>
          <p:nvPr>
            <p:ph type="body" idx="1"/>
          </p:nvPr>
        </p:nvSpPr>
        <p:spPr>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Show an overview of the Curriculum Review Protocol (from the Participant Workbook) for</a:t>
            </a:r>
            <a:r>
              <a:rPr lang="en-US" altLang="en-US" sz="1100" b="1" dirty="0">
                <a:latin typeface="Times New Roman" panose="02020603050405020304" pitchFamily="18" charset="0"/>
                <a:cs typeface="Times New Roman" panose="02020603050405020304" pitchFamily="18" charset="0"/>
              </a:rPr>
              <a:t> </a:t>
            </a:r>
            <a:r>
              <a:rPr lang="en-US" altLang="en-US" sz="1100" dirty="0">
                <a:latin typeface="Times New Roman" panose="02020603050405020304" pitchFamily="18" charset="0"/>
                <a:cs typeface="Times New Roman" panose="02020603050405020304" pitchFamily="18" charset="0"/>
              </a:rPr>
              <a:t>Dimension 3 EL supports.</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endParaRPr lang="en-US" altLang="en-US" sz="110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you see the page from your Participant Workbook containing the EL support criteria for Dimension 3.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four criteria are followed by our rating scale.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For this session, our primary focus will be on mathematical communication.</a:t>
            </a: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Start with the first talking point, then point out the four EL support criteria and rating scale.</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last two talking points to draw attention to the EL support section of the workbook. </a:t>
            </a: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3432F05-6782-4F8E-AB27-5E432BE76054}"/>
              </a:ext>
            </a:extLst>
          </p:cNvPr>
          <p:cNvSpPr>
            <a:spLocks noGrp="1" noRot="1" noChangeAspect="1" noChangeArrowheads="1" noTextEdit="1"/>
          </p:cNvSpPr>
          <p:nvPr>
            <p:ph type="sldImg"/>
          </p:nvPr>
        </p:nvSpPr>
        <p:spPr>
          <a:xfrm>
            <a:off x="1136650" y="830263"/>
            <a:ext cx="4632325" cy="3473450"/>
          </a:xfrm>
          <a:ln/>
        </p:spPr>
      </p:sp>
      <p:sp>
        <p:nvSpPr>
          <p:cNvPr id="25602" name="Notes Placeholder 2">
            <a:extLst>
              <a:ext uri="{FF2B5EF4-FFF2-40B4-BE49-F238E27FC236}">
                <a16:creationId xmlns:a16="http://schemas.microsoft.com/office/drawing/2014/main" id="{CE96ED15-52AC-4BDC-91B7-203ACEEE0538}"/>
              </a:ext>
            </a:extLst>
          </p:cNvPr>
          <p:cNvSpPr>
            <a:spLocks noGrp="1"/>
          </p:cNvSpPr>
          <p:nvPr>
            <p:ph type="body" idx="1"/>
          </p:nvPr>
        </p:nvSpPr>
        <p:spPr>
          <a:xfrm>
            <a:off x="603250" y="4408488"/>
            <a:ext cx="5943600" cy="4422775"/>
          </a:xfrm>
          <a:ln w="9525"/>
        </p:spPr>
        <p:txBody>
          <a:bodyPr/>
          <a:lstStyle/>
          <a:p>
            <a:pPr>
              <a:lnSpc>
                <a:spcPct val="100000"/>
              </a:lnSpc>
              <a:spcBef>
                <a:spcPts val="0"/>
              </a:spcBef>
              <a:defRPr/>
            </a:pPr>
            <a:r>
              <a:rPr lang="en-US" altLang="en-US" sz="1050" b="1" dirty="0">
                <a:latin typeface="Times New Roman" panose="02020603050405020304" pitchFamily="18" charset="0"/>
                <a:cs typeface="Times New Roman" panose="02020603050405020304" pitchFamily="18" charset="0"/>
              </a:rPr>
              <a:t>Big idea: </a:t>
            </a:r>
            <a:r>
              <a:rPr lang="en-US" altLang="en-US" sz="1050" dirty="0">
                <a:latin typeface="Times New Roman" panose="02020603050405020304" pitchFamily="18" charset="0"/>
                <a:cs typeface="Times New Roman" panose="02020603050405020304" pitchFamily="18" charset="0"/>
              </a:rPr>
              <a:t>Share the EL support criteria for this dimension. </a:t>
            </a:r>
          </a:p>
          <a:p>
            <a:pPr>
              <a:lnSpc>
                <a:spcPct val="100000"/>
              </a:lnSpc>
              <a:spcBef>
                <a:spcPts val="0"/>
              </a:spcBef>
              <a:defRPr/>
            </a:pPr>
            <a:endParaRPr lang="en-US" altLang="en-US" sz="105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05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To begin, let’s look at the first two EL support criteria. </a:t>
            </a:r>
            <a:endParaRPr lang="en-US" sz="1100" dirty="0"/>
          </a:p>
          <a:p>
            <a:pPr marL="171450" indent="-171450">
              <a:lnSpc>
                <a:spcPct val="100000"/>
              </a:lnSpc>
              <a:spcBef>
                <a:spcPts val="0"/>
              </a:spcBef>
              <a:buFont typeface="Arial" panose="020B0604020202020204" pitchFamily="34" charset="0"/>
              <a:buChar char="•"/>
              <a:defRPr/>
            </a:pPr>
            <a:r>
              <a:rPr lang="en-US" sz="1100" dirty="0"/>
              <a:t>As you read the criteria, ask yourself: “Where might we look in the curriculum to find evidence of this criterion?”</a:t>
            </a:r>
          </a:p>
          <a:p>
            <a:pPr marL="171450" indent="-171450">
              <a:lnSpc>
                <a:spcPct val="100000"/>
              </a:lnSpc>
              <a:spcBef>
                <a:spcPts val="0"/>
              </a:spcBef>
              <a:buFont typeface="Arial" panose="020B0604020202020204" pitchFamily="34" charset="0"/>
              <a:buChar char="•"/>
              <a:defRPr/>
            </a:pPr>
            <a:r>
              <a:rPr lang="en-US" altLang="en-US" sz="1050" dirty="0">
                <a:latin typeface="Times New Roman" panose="02020603050405020304" pitchFamily="18" charset="0"/>
                <a:cs typeface="Times New Roman" panose="02020603050405020304" pitchFamily="18" charset="0"/>
              </a:rPr>
              <a:t>There are two more EL support criteria for this dimension we need to consider…</a:t>
            </a:r>
          </a:p>
          <a:p>
            <a:pPr>
              <a:lnSpc>
                <a:spcPct val="100000"/>
              </a:lnSpc>
              <a:spcBef>
                <a:spcPts val="0"/>
              </a:spcBef>
              <a:buFont typeface="Arial" panose="020B0604020202020204" pitchFamily="34" charset="0"/>
              <a:buNone/>
              <a:defRPr/>
            </a:pPr>
            <a:endParaRPr lang="en-US" altLang="en-US" sz="105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05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050" dirty="0">
                <a:latin typeface="Times New Roman" panose="02020603050405020304" pitchFamily="18" charset="0"/>
                <a:cs typeface="Times New Roman" panose="02020603050405020304" pitchFamily="18" charset="0"/>
              </a:rPr>
              <a:t>Read the first talking point and ask participants to locate the EL support criteria for this dimension in their participant materials. </a:t>
            </a:r>
          </a:p>
          <a:p>
            <a:pPr marL="171450" indent="-171450">
              <a:lnSpc>
                <a:spcPct val="100000"/>
              </a:lnSpc>
              <a:spcBef>
                <a:spcPts val="0"/>
              </a:spcBef>
              <a:buFont typeface="Arial" panose="020B0604020202020204" pitchFamily="34" charset="0"/>
              <a:buChar char="•"/>
              <a:defRPr/>
            </a:pPr>
            <a:r>
              <a:rPr lang="en-US" sz="1050" dirty="0"/>
              <a:t>Read the second talking point and then read the two criteria. </a:t>
            </a:r>
            <a:endParaRPr lang="en-US" altLang="en-US" sz="105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050" dirty="0">
                <a:latin typeface="Times New Roman" panose="02020603050405020304" pitchFamily="18" charset="0"/>
                <a:cs typeface="Times New Roman" panose="02020603050405020304" pitchFamily="18" charset="0"/>
              </a:rPr>
              <a:t>Use the third talking point to continue to the next slide, showing the third and fourth criteria. Discussion will take place after viewing all four.</a:t>
            </a:r>
          </a:p>
          <a:p>
            <a:pPr marL="171450" indent="-171450">
              <a:lnSpc>
                <a:spcPct val="100000"/>
              </a:lnSpc>
              <a:spcBef>
                <a:spcPts val="0"/>
              </a:spcBef>
              <a:spcAft>
                <a:spcPts val="0"/>
              </a:spcAft>
              <a:buFont typeface="Arial" panose="020B0604020202020204" pitchFamily="34" charset="0"/>
              <a:buChar char="•"/>
              <a:defRPr/>
            </a:pPr>
            <a:endParaRPr lang="en-US" sz="1100" dirty="0"/>
          </a:p>
          <a:p>
            <a:pPr marL="171450" indent="-171450">
              <a:lnSpc>
                <a:spcPct val="100000"/>
              </a:lnSpc>
              <a:spcBef>
                <a:spcPts val="0"/>
              </a:spcBef>
              <a:spcAft>
                <a:spcPts val="0"/>
              </a:spcAft>
              <a:buFont typeface="Arial" panose="020B0604020202020204" pitchFamily="34" charset="0"/>
              <a:buChar char="•"/>
              <a:defRPr/>
            </a:pPr>
            <a:r>
              <a:rPr lang="en-US" sz="1100" dirty="0"/>
              <a:t>To make sure the meaning of the criteria is clear to the participants, use these guiding questions to steer the discussion – the first pair for Criterion 1 and the second pair for Criterion 2.</a:t>
            </a:r>
          </a:p>
          <a:p>
            <a:pPr marL="461963" lvl="1" indent="0">
              <a:lnSpc>
                <a:spcPct val="100000"/>
              </a:lnSpc>
              <a:spcBef>
                <a:spcPts val="0"/>
              </a:spcBef>
              <a:spcAft>
                <a:spcPts val="0"/>
              </a:spcAft>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Guiding Questions to ensure understanding</a:t>
            </a:r>
            <a:r>
              <a:rPr lang="en-US" altLang="en-US" sz="1100" dirty="0">
                <a:latin typeface="Times New Roman" panose="02020603050405020304" pitchFamily="18" charset="0"/>
                <a:cs typeface="Times New Roman" panose="02020603050405020304" pitchFamily="18" charset="0"/>
              </a:rPr>
              <a:t>: </a:t>
            </a:r>
            <a:endParaRPr lang="en-US" altLang="en-US" sz="1100" kern="1200" dirty="0">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p>
            <a:pPr marL="633413" lvl="1"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Does the curriculum encourage teachers to promote understanding through such instructional strategies as thoughtfully sequenced questions, strategic pairing of students, and multiple reads of text?</a:t>
            </a:r>
          </a:p>
          <a:p>
            <a:pPr marL="633413" lvl="1"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Are students encouraged to ask questions and share their thinking, using both written and oral language, including use of home language or </a:t>
            </a:r>
            <a:r>
              <a:rPr lang="en-US" sz="1200" kern="1200" dirty="0" err="1">
                <a:solidFill>
                  <a:schemeClr val="tx1"/>
                </a:solidFill>
                <a:effectLst/>
                <a:latin typeface="Times New Roman" pitchFamily="-109" charset="0"/>
                <a:ea typeface="MS PGothic" panose="020B0600070205080204" pitchFamily="34" charset="-128"/>
                <a:cs typeface="MS PGothic" charset="0"/>
              </a:rPr>
              <a:t>translanguaging</a:t>
            </a:r>
            <a:r>
              <a:rPr lang="en-US" sz="1200" kern="1200" dirty="0">
                <a:solidFill>
                  <a:schemeClr val="tx1"/>
                </a:solidFill>
                <a:effectLst/>
                <a:latin typeface="Times New Roman" pitchFamily="-109" charset="0"/>
                <a:ea typeface="MS PGothic" panose="020B0600070205080204" pitchFamily="34" charset="-128"/>
                <a:cs typeface="MS PGothic" charset="0"/>
              </a:rPr>
              <a:t>? (</a:t>
            </a:r>
            <a:r>
              <a:rPr lang="en-US" sz="1200" kern="1200" dirty="0" err="1">
                <a:solidFill>
                  <a:schemeClr val="tx1"/>
                </a:solidFill>
                <a:effectLst/>
                <a:latin typeface="Times New Roman" pitchFamily="-109" charset="0"/>
                <a:ea typeface="MS PGothic" panose="020B0600070205080204" pitchFamily="34" charset="-128"/>
                <a:cs typeface="MS PGothic" charset="0"/>
              </a:rPr>
              <a:t>Translanguaging</a:t>
            </a:r>
            <a:r>
              <a:rPr lang="en-US" sz="1200" kern="1200" dirty="0">
                <a:solidFill>
                  <a:schemeClr val="tx1"/>
                </a:solidFill>
                <a:effectLst/>
                <a:latin typeface="Times New Roman" pitchFamily="-109" charset="0"/>
                <a:ea typeface="MS PGothic" panose="020B0600070205080204" pitchFamily="34" charset="-128"/>
                <a:cs typeface="MS PGothic" charset="0"/>
              </a:rPr>
              <a:t> is allowing use of a multilingual person’s full language repertoire rather than keeping a narrow focus on a single language)</a:t>
            </a:r>
          </a:p>
          <a:p>
            <a:pPr marL="633413" lvl="1"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Are teachers encouraged to model accurate mathematical language for students? </a:t>
            </a:r>
          </a:p>
          <a:p>
            <a:pPr marL="633413" lvl="1"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Do teacher-facing materials make specific suggestions for how students can be encouraged to precisely express their mathematical understanding verbally?</a:t>
            </a:r>
          </a:p>
          <a:p>
            <a:pPr marL="171450" indent="-171450">
              <a:lnSpc>
                <a:spcPct val="100000"/>
              </a:lnSpc>
              <a:spcBef>
                <a:spcPts val="0"/>
              </a:spcBef>
              <a:buFont typeface="Arial" panose="020B0604020202020204" pitchFamily="34" charset="0"/>
              <a:buChar char="•"/>
              <a:defRPr/>
            </a:pPr>
            <a:endParaRPr lang="en-US" altLang="en-US" sz="105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endParaRPr lang="en-US" altLang="en-US" sz="1050" dirty="0">
              <a:latin typeface="Times New Roman" panose="02020603050405020304" pitchFamily="18" charset="0"/>
              <a:cs typeface="Times New Roman" panose="02020603050405020304" pitchFamily="18" charset="0"/>
            </a:endParaRPr>
          </a:p>
          <a:p>
            <a:pPr marL="633413" lvl="1" indent="-171450">
              <a:lnSpc>
                <a:spcPct val="100000"/>
              </a:lnSpc>
              <a:spcBef>
                <a:spcPts val="0"/>
              </a:spcBef>
              <a:buFont typeface="Arial" panose="020B0604020202020204" pitchFamily="34" charset="0"/>
              <a:buChar char="•"/>
              <a:defRPr/>
            </a:pPr>
            <a:endParaRPr lang="en-US" altLang="en-US" sz="1050"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05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D1758A46-821C-476D-AA0B-B6AA33E3B6AF}"/>
              </a:ext>
            </a:extLst>
          </p:cNvPr>
          <p:cNvSpPr>
            <a:spLocks noGrp="1" noRot="1" noChangeAspect="1" noChangeArrowheads="1" noTextEdit="1"/>
          </p:cNvSpPr>
          <p:nvPr>
            <p:ph type="sldImg"/>
          </p:nvPr>
        </p:nvSpPr>
        <p:spPr>
          <a:xfrm>
            <a:off x="528638" y="449263"/>
            <a:ext cx="3657600" cy="2743200"/>
          </a:xfrm>
          <a:ln/>
        </p:spPr>
      </p:sp>
      <p:sp>
        <p:nvSpPr>
          <p:cNvPr id="27650" name="Notes Placeholder 2">
            <a:extLst>
              <a:ext uri="{FF2B5EF4-FFF2-40B4-BE49-F238E27FC236}">
                <a16:creationId xmlns:a16="http://schemas.microsoft.com/office/drawing/2014/main" id="{4B5DF7CF-E0A1-499F-90F0-C9E808F70B1E}"/>
              </a:ext>
            </a:extLst>
          </p:cNvPr>
          <p:cNvSpPr>
            <a:spLocks noGrp="1"/>
          </p:cNvSpPr>
          <p:nvPr>
            <p:ph type="body" idx="1"/>
          </p:nvPr>
        </p:nvSpPr>
        <p:spPr>
          <a:xfrm>
            <a:off x="679450" y="3725863"/>
            <a:ext cx="5791200" cy="4800600"/>
          </a:xfrm>
          <a:ln w="9525"/>
        </p:spPr>
        <p:txBody>
          <a:bodyPr/>
          <a:lstStyle/>
          <a:p>
            <a:pPr>
              <a:lnSpc>
                <a:spcPct val="100000"/>
              </a:lnSpc>
              <a:spcBef>
                <a:spcPts val="0"/>
              </a:spcBef>
              <a:defRPr/>
            </a:pPr>
            <a:r>
              <a:rPr lang="en-US" altLang="en-US" sz="1050" b="1" dirty="0">
                <a:latin typeface="Times New Roman" panose="02020603050405020304" pitchFamily="18" charset="0"/>
                <a:cs typeface="Times New Roman" panose="02020603050405020304" pitchFamily="18" charset="0"/>
              </a:rPr>
              <a:t>Big idea: </a:t>
            </a:r>
            <a:r>
              <a:rPr lang="en-US" altLang="en-US" sz="1050" dirty="0">
                <a:latin typeface="Times New Roman" panose="02020603050405020304" pitchFamily="18" charset="0"/>
                <a:cs typeface="Times New Roman" panose="02020603050405020304" pitchFamily="18" charset="0"/>
              </a:rPr>
              <a:t>Share the EL supports criteria for this dimension (cont’d.) </a:t>
            </a:r>
            <a:endParaRPr lang="en-US" sz="1050" dirty="0"/>
          </a:p>
          <a:p>
            <a:pPr>
              <a:lnSpc>
                <a:spcPct val="100000"/>
              </a:lnSpc>
              <a:spcBef>
                <a:spcPts val="0"/>
              </a:spcBef>
              <a:defRPr/>
            </a:pPr>
            <a:endParaRPr lang="en-US" altLang="en-US" sz="105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05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050" dirty="0">
                <a:latin typeface="Times New Roman" panose="02020603050405020304" pitchFamily="18" charset="0"/>
                <a:cs typeface="Times New Roman" panose="02020603050405020304" pitchFamily="18" charset="0"/>
              </a:rPr>
              <a:t>Here are the third and fourth EL supports criteria for Dimension 3. </a:t>
            </a:r>
            <a:r>
              <a:rPr lang="en-US" sz="1050" dirty="0"/>
              <a:t>For this dimension, we also have three asterisked (*) content criteria in this cluster: Content Criterion #1, #2, #3, #4.</a:t>
            </a:r>
            <a:endParaRPr lang="en-US" altLang="en-US" sz="105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050" dirty="0">
                <a:latin typeface="Times New Roman" panose="02020603050405020304" pitchFamily="18" charset="0"/>
                <a:cs typeface="Times New Roman" panose="02020603050405020304" pitchFamily="18" charset="0"/>
              </a:rPr>
              <a:t>Read and think about what evidence of all four of these criteria would look like.</a:t>
            </a:r>
          </a:p>
          <a:p>
            <a:pPr marL="171450" indent="-171450">
              <a:lnSpc>
                <a:spcPct val="100000"/>
              </a:lnSpc>
              <a:spcBef>
                <a:spcPts val="0"/>
              </a:spcBef>
              <a:buFont typeface="Arial" panose="020B0604020202020204" pitchFamily="34" charset="0"/>
              <a:buChar char="•"/>
              <a:defRPr/>
            </a:pPr>
            <a:r>
              <a:rPr lang="en-US" altLang="en-US" sz="1050" dirty="0">
                <a:latin typeface="Times New Roman" panose="02020603050405020304" pitchFamily="18" charset="0"/>
                <a:cs typeface="Times New Roman" panose="02020603050405020304" pitchFamily="18" charset="0"/>
              </a:rPr>
              <a:t>In your search for evidence of these criteria, consider this:</a:t>
            </a:r>
          </a:p>
          <a:p>
            <a:pPr marL="633095" lvl="1" indent="-171450">
              <a:lnSpc>
                <a:spcPct val="100000"/>
              </a:lnSpc>
              <a:spcBef>
                <a:spcPts val="0"/>
              </a:spcBef>
              <a:buFont typeface="Arial" panose="020B0604020202020204" pitchFamily="34" charset="0"/>
              <a:buChar char="•"/>
              <a:defRPr/>
            </a:pPr>
            <a:r>
              <a:rPr lang="en-US" altLang="en-US" sz="1050" dirty="0">
                <a:latin typeface="Times New Roman"/>
                <a:ea typeface="MS PGothic"/>
                <a:cs typeface="Times New Roman"/>
              </a:rPr>
              <a:t>Can you think of how these particular content criteria relate to the needs of ELs and fit into this cluster? (ELs need support in accessing the technical language of mathematics. The curriculum provides definitions and specialized meanings for words; the teacher provides support with opportunities to practice their language and corrections of imprecise language. ELs can improve both their understanding and communication of their understanding of the content.)</a:t>
            </a:r>
          </a:p>
          <a:p>
            <a:pPr marL="171450" indent="-171450">
              <a:lnSpc>
                <a:spcPct val="100000"/>
              </a:lnSpc>
              <a:spcBef>
                <a:spcPts val="0"/>
              </a:spcBef>
              <a:buFont typeface="Arial" panose="020B0604020202020204" pitchFamily="34" charset="0"/>
              <a:buChar char="•"/>
              <a:defRPr/>
            </a:pPr>
            <a:r>
              <a:rPr lang="en-US" altLang="en-US" sz="1050" dirty="0">
                <a:latin typeface="Times New Roman" panose="02020603050405020304" pitchFamily="18" charset="0"/>
                <a:cs typeface="Times New Roman" panose="02020603050405020304" pitchFamily="18" charset="0"/>
              </a:rPr>
              <a:t>Share in the chat any thoughts you’ve had on what the evidence might look like and where you might look for it in the curriculum.</a:t>
            </a:r>
          </a:p>
          <a:p>
            <a:pPr marL="171450" indent="-171450">
              <a:lnSpc>
                <a:spcPct val="100000"/>
              </a:lnSpc>
              <a:spcBef>
                <a:spcPts val="0"/>
              </a:spcBef>
              <a:buFont typeface="Arial" panose="020B0604020202020204" pitchFamily="34" charset="0"/>
              <a:buChar char="•"/>
              <a:defRPr/>
            </a:pPr>
            <a:r>
              <a:rPr lang="en-US" altLang="en-US" sz="1050" dirty="0">
                <a:latin typeface="Times New Roman" panose="02020603050405020304" pitchFamily="18" charset="0"/>
                <a:cs typeface="Times New Roman" panose="02020603050405020304" pitchFamily="18" charset="0"/>
              </a:rPr>
              <a:t>Don’t forget to </a:t>
            </a:r>
            <a:r>
              <a:rPr lang="en-US" altLang="en-US" sz="1050" dirty="0">
                <a:latin typeface="Times New Roman" panose="02020603050405020304" pitchFamily="18" charset="0"/>
                <a:ea typeface="MS PGothic"/>
                <a:cs typeface="Times New Roman" panose="02020603050405020304" pitchFamily="18" charset="0"/>
              </a:rPr>
              <a:t>make a note of the places you found evidence for a criterion under “Substantiation” in the Participant Workbook. Some evidence that you already found in earlier searches might also apply here.</a:t>
            </a:r>
            <a:endParaRPr lang="en-US" altLang="en-US" sz="1050"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endParaRPr lang="en-US" altLang="en-US" sz="105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05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050" dirty="0">
                <a:latin typeface="Times New Roman" panose="02020603050405020304" pitchFamily="18" charset="0"/>
                <a:cs typeface="Times New Roman" panose="02020603050405020304" pitchFamily="18" charset="0"/>
              </a:rPr>
              <a:t>Read the first two talking points then give </a:t>
            </a:r>
            <a:r>
              <a:rPr lang="en-US" sz="1050" dirty="0"/>
              <a:t>2-3 minutes of quiet time for reading and absorbing</a:t>
            </a:r>
            <a:r>
              <a:rPr lang="en-US" altLang="en-US" sz="1050" dirty="0">
                <a:latin typeface="Times New Roman" panose="02020603050405020304" pitchFamily="18" charset="0"/>
                <a:cs typeface="Times New Roman" panose="02020603050405020304" pitchFamily="18" charset="0"/>
              </a:rPr>
              <a:t>.</a:t>
            </a:r>
          </a:p>
          <a:p>
            <a:pPr marL="171450" indent="-171450">
              <a:lnSpc>
                <a:spcPct val="100000"/>
              </a:lnSpc>
              <a:spcBef>
                <a:spcPts val="0"/>
              </a:spcBef>
              <a:spcAft>
                <a:spcPts val="0"/>
              </a:spcAft>
              <a:buFont typeface="Arial" panose="020B0604020202020204" pitchFamily="34" charset="0"/>
              <a:buChar char="•"/>
              <a:defRPr/>
            </a:pPr>
            <a:r>
              <a:rPr lang="en-US" sz="1050" dirty="0"/>
              <a:t>After the third and fourth talking points, ask for ideas in the group chat about where they might look for the answers to these questions</a:t>
            </a:r>
            <a:r>
              <a:rPr lang="en-US" altLang="en-US" sz="1050" dirty="0">
                <a:latin typeface="Times New Roman" panose="02020603050405020304" pitchFamily="18" charset="0"/>
                <a:cs typeface="Times New Roman" panose="02020603050405020304" pitchFamily="18" charset="0"/>
              </a:rPr>
              <a:t>. Use the “Where to look” ideas to guide them in the right direction. </a:t>
            </a:r>
          </a:p>
          <a:p>
            <a:pPr marL="633413" lvl="1" indent="-171450">
              <a:lnSpc>
                <a:spcPct val="100000"/>
              </a:lnSpc>
              <a:spcBef>
                <a:spcPts val="0"/>
              </a:spcBef>
              <a:buFont typeface="Arial" panose="020B0604020202020204" pitchFamily="34" charset="0"/>
              <a:buChar char="•"/>
              <a:defRPr/>
            </a:pPr>
            <a:r>
              <a:rPr lang="en-US" altLang="en-US" sz="1050" b="1" dirty="0">
                <a:latin typeface="Times New Roman" panose="02020603050405020304" pitchFamily="18" charset="0"/>
                <a:cs typeface="Times New Roman" panose="02020603050405020304" pitchFamily="18" charset="0"/>
              </a:rPr>
              <a:t>Where to look</a:t>
            </a:r>
            <a:r>
              <a:rPr lang="en-US" altLang="en-US" sz="1050" dirty="0">
                <a:latin typeface="Times New Roman" panose="02020603050405020304" pitchFamily="18" charset="0"/>
                <a:cs typeface="Times New Roman" panose="02020603050405020304" pitchFamily="18" charset="0"/>
              </a:rPr>
              <a:t>: Check in the lesson and activity introductions and in the Grade 6 Course Guide and in the Grade 6, Unit 3 Teacher Guide. Look specifically for evidence that the mathematical vocabulary that is specific to the lesson is explained and used properly. </a:t>
            </a:r>
          </a:p>
          <a:p>
            <a:pPr lvl="0"/>
            <a:endParaRPr lang="en-US" altLang="en-US" sz="1050" dirty="0">
              <a:latin typeface="Times New Roman" panose="02020603050405020304" pitchFamily="18" charset="0"/>
              <a:cs typeface="Times New Roman" panose="02020603050405020304" pitchFamily="18" charset="0"/>
            </a:endParaRPr>
          </a:p>
          <a:p>
            <a:pPr marL="171450" indent="-171450">
              <a:lnSpc>
                <a:spcPct val="100000"/>
              </a:lnSpc>
              <a:spcBef>
                <a:spcPts val="0"/>
              </a:spcBef>
              <a:spcAft>
                <a:spcPts val="0"/>
              </a:spcAft>
              <a:buFont typeface="Arial" panose="020B0604020202020204" pitchFamily="34" charset="0"/>
              <a:buChar char="•"/>
              <a:defRPr/>
            </a:pPr>
            <a:r>
              <a:rPr lang="en-US" sz="1100" dirty="0"/>
              <a:t>To make sure the meaning of the criteria is clear to the participants, use these guiding questions to steer the discussion. The first set of three is for Criterion 3, and the second pair is for Criterion 4.</a:t>
            </a:r>
          </a:p>
          <a:p>
            <a:pPr marL="461963" lvl="1" indent="0">
              <a:lnSpc>
                <a:spcPct val="100000"/>
              </a:lnSpc>
              <a:spcBef>
                <a:spcPts val="0"/>
              </a:spcBef>
              <a:spcAft>
                <a:spcPts val="0"/>
              </a:spcAft>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Guiding Questions to ensure understanding</a:t>
            </a:r>
            <a:r>
              <a:rPr lang="en-US" altLang="en-US" sz="1100" dirty="0">
                <a:latin typeface="Times New Roman" panose="02020603050405020304" pitchFamily="18" charset="0"/>
                <a:cs typeface="Times New Roman" panose="02020603050405020304" pitchFamily="18" charset="0"/>
              </a:rPr>
              <a:t>: </a:t>
            </a:r>
            <a:endParaRPr lang="en-US" altLang="en-US" sz="1100" kern="1200" dirty="0">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p>
            <a:pPr marL="633413" lvl="1"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Does the curriculum point out elements of mathematical words (e.g., prefixes, suffixes, and roots) so that students are able to decipher meaning of important vocabulary words on their own? </a:t>
            </a:r>
          </a:p>
          <a:p>
            <a:pPr marL="633413" lvl="1"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Does the curriculum draw attention to high-value academic words (e.g., explain, interpret, etc.)? </a:t>
            </a:r>
          </a:p>
          <a:p>
            <a:pPr marL="633413" lvl="1"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Are the specific mathematical definitions of words with multiple meanings explained (e.g., even, root, product, etc.)?  </a:t>
            </a:r>
          </a:p>
          <a:p>
            <a:pPr marL="633413" lvl="1" indent="-171450">
              <a:buFont typeface="Arial" panose="020B0604020202020204" pitchFamily="34" charset="0"/>
              <a:buChar char="•"/>
            </a:pPr>
            <a:endParaRPr lang="en-US" sz="1200" kern="1200" dirty="0">
              <a:solidFill>
                <a:schemeClr val="tx1"/>
              </a:solidFill>
              <a:effectLst/>
              <a:latin typeface="Times New Roman" pitchFamily="-109" charset="0"/>
              <a:ea typeface="MS PGothic" panose="020B0600070205080204" pitchFamily="34" charset="-128"/>
              <a:cs typeface="MS PGothic" charset="0"/>
            </a:endParaRPr>
          </a:p>
          <a:p>
            <a:pPr marL="633413" lvl="1"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Does the curriculum offer techniques such as using sentence frames/starters, linking words, transitional phrases, and role-plays to help students express their mathematical understanding?</a:t>
            </a:r>
          </a:p>
          <a:p>
            <a:pPr marL="633413" lvl="1"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Does the curriculum refer to learners’ home languages as assets for learning academic content and English simultaneously?</a:t>
            </a:r>
          </a:p>
          <a:p>
            <a:pPr marL="171450" indent="-171450">
              <a:lnSpc>
                <a:spcPct val="100000"/>
              </a:lnSpc>
              <a:spcBef>
                <a:spcPts val="0"/>
              </a:spcBef>
              <a:buFont typeface="Arial" panose="020B0604020202020204" pitchFamily="34" charset="0"/>
              <a:buChar char="•"/>
              <a:defRPr/>
            </a:pPr>
            <a:endParaRPr lang="en-US" altLang="en-US" sz="1050"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05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C0001501-CD5B-46A0-B23E-65362C9ACFAC}"/>
              </a:ext>
            </a:extLst>
          </p:cNvPr>
          <p:cNvSpPr>
            <a:spLocks noGrp="1" noRot="1" noChangeAspect="1" noChangeArrowheads="1" noTextEdit="1"/>
          </p:cNvSpPr>
          <p:nvPr>
            <p:ph type="sldImg"/>
          </p:nvPr>
        </p:nvSpPr>
        <p:spPr>
          <a:xfrm>
            <a:off x="603250" y="449263"/>
            <a:ext cx="3152775" cy="2365375"/>
          </a:xfrm>
          <a:ln/>
        </p:spPr>
      </p:sp>
      <p:sp>
        <p:nvSpPr>
          <p:cNvPr id="3" name="Notes Placeholder 2">
            <a:extLst>
              <a:ext uri="{FF2B5EF4-FFF2-40B4-BE49-F238E27FC236}">
                <a16:creationId xmlns:a16="http://schemas.microsoft.com/office/drawing/2014/main" id="{247414B3-5284-4ABB-BDFA-768505F243CE}"/>
              </a:ext>
            </a:extLst>
          </p:cNvPr>
          <p:cNvSpPr>
            <a:spLocks noGrp="1"/>
          </p:cNvSpPr>
          <p:nvPr>
            <p:ph type="body" idx="1"/>
          </p:nvPr>
        </p:nvSpPr>
        <p:spPr>
          <a:xfrm>
            <a:off x="603250" y="3040063"/>
            <a:ext cx="5715000" cy="5486400"/>
          </a:xfrm>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Prepare participants to use the rating system for this dimension.</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As you search and record substantiation of your evidence, remember that you will be asked to rate the dimension and provide summary comments.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This is a reminder of the rating system we use for rating the dimension against its EL support criteria.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By now you know how to recognize the difference between “most,” “some,” and “few.” Your professional judgment will be an important part of your team discussion and final decision. Ask yourself, “How crucial are the missing elements? Can the gaps be easily filled by an instructor? Can a simple revision to the curriculum improve its alignment with the criteria?”</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You will consider all the EL support criteria for Dimension 3, as well as the asterisked content criteria we examined in the last session. Also consider the asterisked content criteria (</a:t>
            </a:r>
            <a:r>
              <a:rPr lang="en-US" sz="1100" dirty="0">
                <a:latin typeface="Times New Roman"/>
                <a:ea typeface="MS PGothic"/>
                <a:cs typeface="Times New Roman"/>
              </a:rPr>
              <a:t>#1, #2, #3, #4) </a:t>
            </a:r>
            <a:r>
              <a:rPr lang="en-US" altLang="en-US" sz="1100" dirty="0">
                <a:latin typeface="Times New Roman"/>
                <a:ea typeface="MS PGothic"/>
                <a:cs typeface="Times New Roman"/>
              </a:rPr>
              <a:t>when you rate this dimension.</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Remember that it is possible to award the curriculum with a 2 rating even when there are ways it could be better. </a:t>
            </a:r>
            <a:r>
              <a:rPr lang="en-US" sz="1800" dirty="0">
                <a:effectLst/>
                <a:latin typeface="Segoe UI" panose="020B0502040204020203" pitchFamily="34" charset="0"/>
              </a:rPr>
              <a:t>Sometimes it helps the rating process to consider the difficulty of making revisions or additions to the curriculum to achieve a 2 rating.</a:t>
            </a:r>
            <a:endParaRPr lang="en-US" sz="1800" dirty="0">
              <a:effectLst/>
              <a:latin typeface="Arial" panose="020B0604020202020204" pitchFamily="34"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It is important to keep a record of how you came to the rating decision. Don’t forget to record key points in your decision under “Summary Comments” in the </a:t>
            </a:r>
            <a:r>
              <a:rPr lang="en-US" altLang="en-US" sz="1100" dirty="0">
                <a:latin typeface="Times New Roman" panose="02020603050405020304" pitchFamily="18" charset="0"/>
                <a:ea typeface="MS PGothic"/>
                <a:cs typeface="Times New Roman" panose="02020603050405020304" pitchFamily="18" charset="0"/>
              </a:rPr>
              <a:t>Participant </a:t>
            </a:r>
            <a:r>
              <a:rPr lang="en-US" altLang="en-US" sz="1100" dirty="0">
                <a:latin typeface="Times New Roman" panose="02020603050405020304" pitchFamily="18" charset="0"/>
                <a:cs typeface="Times New Roman" panose="02020603050405020304" pitchFamily="18" charset="0"/>
              </a:rPr>
              <a:t>Workbook.</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Review the rating descriptors and use the talking points to remind participants of how the rating system will work.</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Some participants might want to quantify the ratings: “at least 90%” or “more than 60% of the lessons,” for example. Resist that temptation. After they use it to look through the materials, they will begin to see how the differences are revealed through discussion of the evidence.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With the last talking point, remind participants to take notes along the way for their summary comments.</a:t>
            </a:r>
          </a:p>
          <a:p>
            <a:pPr>
              <a:lnSpc>
                <a:spcPct val="100000"/>
              </a:lnSpc>
              <a:defRPr/>
            </a:pPr>
            <a:endParaRPr lang="en-US" sz="11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70241631-A077-4747-ACC2-A73180677CFA}"/>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2A5EE8D5-6DC9-430A-AE22-CFC6C10D9DDC}"/>
              </a:ext>
            </a:extLst>
          </p:cNvPr>
          <p:cNvSpPr>
            <a:spLocks noGrp="1"/>
          </p:cNvSpPr>
          <p:nvPr>
            <p:ph type="body" idx="1"/>
          </p:nvPr>
        </p:nvSpPr>
        <p:spPr>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Apply Dimension 3 EL support criteria to our common sample from Illustrative Mathematics.</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Now you get the next 45 minutes to try this with your team.</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are your instructions for the breakout time.</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When we come back together, we will get to see the filled-in Example Workbook. Keep in mind that we will ask you to compare your rating, checks, substantiations, and comments with the example. Then we’ll ask a couple of teams to share their findings. Choose a reporter and be prepared for that. </a:t>
            </a:r>
            <a:endParaRPr lang="en-US" altLang="en-US" sz="110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that we need to consider the asterisked content criteria when we rate for EL supports in this dimension.</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two talking points and then the instructions for the breakout time.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third talking point and check to remind them that they need to select a ”reporter” for their group. They will be asked both poll questions and chat questions about comparisons between their responses and the Example Workbook.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Check to make sure the instructions are clear. Click to the next slide for a list of the materials participants will need for the breakout.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225A8961-3DE9-4EE9-8CED-7A599F530230}"/>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260C8FF4-A1CF-432F-95BF-7B824A24FFBE}"/>
              </a:ext>
            </a:extLst>
          </p:cNvPr>
          <p:cNvSpPr>
            <a:spLocks noGrp="1"/>
          </p:cNvSpPr>
          <p:nvPr>
            <p:ph type="body" idx="1"/>
          </p:nvPr>
        </p:nvSpPr>
        <p:spPr>
          <a:xfrm>
            <a:off x="933450" y="4408488"/>
            <a:ext cx="5689600" cy="4176712"/>
          </a:xfrm>
          <a:ln w="9525"/>
        </p:spPr>
        <p:txBody>
          <a:bodyPr/>
          <a:lstStyle/>
          <a:p>
            <a:pPr>
              <a:lnSpc>
                <a:spcPct val="100000"/>
              </a:lnSpc>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Check that everyone has the correct materials.</a:t>
            </a:r>
            <a:endParaRPr lang="en-US" altLang="en-US"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These are the materials you will need to have on hand during this breakout session.</a:t>
            </a:r>
            <a:endParaRPr lang="en-US" altLang="en-US" b="1"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Before sending the teams to their breakout rooms, check to make sure everyone has the correct materials.</a:t>
            </a:r>
          </a:p>
          <a:p>
            <a:pPr marL="171450" indent="-171450">
              <a:lnSpc>
                <a:spcPct val="100000"/>
              </a:lnSpc>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Leave this slide on the screen as groups go to their breakout sessions.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7F6D543-B504-435B-9E77-22772A5B336A}"/>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8144F11B-81C0-466B-BD91-A4B7075205BD}"/>
              </a:ext>
            </a:extLst>
          </p:cNvPr>
          <p:cNvSpPr>
            <a:spLocks noGrp="1"/>
          </p:cNvSpPr>
          <p:nvPr>
            <p:ph type="body" idx="1"/>
          </p:nvPr>
        </p:nvSpPr>
        <p:spPr>
          <a:ln w="9525"/>
        </p:spPr>
        <p:txBody>
          <a:bodyPr/>
          <a:lstStyle/>
          <a:p>
            <a:pPr>
              <a:spcBef>
                <a:spcPts val="0"/>
              </a:spcBef>
              <a:defRPr/>
            </a:pPr>
            <a:r>
              <a:rPr lang="en-US" altLang="en-US" b="1" dirty="0">
                <a:latin typeface="Times New Roman"/>
                <a:ea typeface="MS PGothic"/>
                <a:cs typeface="Times New Roman"/>
              </a:rPr>
              <a:t>Big idea: </a:t>
            </a:r>
            <a:r>
              <a:rPr lang="en-US" altLang="en-US" dirty="0">
                <a:latin typeface="Times New Roman"/>
                <a:ea typeface="MS PGothic"/>
                <a:cs typeface="Times New Roman"/>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4BD65F7C-26EF-48AD-B151-2964F35412E5}"/>
              </a:ext>
            </a:extLst>
          </p:cNvPr>
          <p:cNvSpPr>
            <a:spLocks noGrp="1" noRot="1" noChangeAspect="1" noChangeArrowheads="1" noTextEdit="1"/>
          </p:cNvSpPr>
          <p:nvPr>
            <p:ph type="sldImg"/>
          </p:nvPr>
        </p:nvSpPr>
        <p:spPr>
          <a:xfrm>
            <a:off x="603250" y="449263"/>
            <a:ext cx="4165600" cy="3124200"/>
          </a:xfrm>
          <a:ln/>
        </p:spPr>
      </p:sp>
      <p:sp>
        <p:nvSpPr>
          <p:cNvPr id="3" name="Notes Placeholder 2">
            <a:extLst>
              <a:ext uri="{FF2B5EF4-FFF2-40B4-BE49-F238E27FC236}">
                <a16:creationId xmlns:a16="http://schemas.microsoft.com/office/drawing/2014/main" id="{DC0189C4-3DDD-4AAE-AB67-06F8720F64F5}"/>
              </a:ext>
            </a:extLst>
          </p:cNvPr>
          <p:cNvSpPr>
            <a:spLocks noGrp="1"/>
          </p:cNvSpPr>
          <p:nvPr>
            <p:ph type="body" idx="1"/>
          </p:nvPr>
        </p:nvSpPr>
        <p:spPr>
          <a:xfrm>
            <a:off x="603250" y="3649663"/>
            <a:ext cx="5759450" cy="4876800"/>
          </a:xfrm>
        </p:spPr>
        <p:txBody>
          <a:bodyPr/>
          <a:lstStyle/>
          <a:p>
            <a:pPr>
              <a:lnSpc>
                <a:spcPct val="100000"/>
              </a:lnSpc>
              <a:spcBef>
                <a:spcPts val="0"/>
              </a:spcBef>
              <a:defRPr/>
            </a:pPr>
            <a:r>
              <a:rPr lang="en-US" altLang="en-US" b="1" dirty="0"/>
              <a:t>Big idea: </a:t>
            </a:r>
            <a:r>
              <a:rPr lang="en-US" altLang="en-US" dirty="0"/>
              <a:t>Share everyone’s rating of Dimension 3 before getting started.</a:t>
            </a:r>
          </a:p>
          <a:p>
            <a:pPr>
              <a:lnSpc>
                <a:spcPct val="100000"/>
              </a:lnSpc>
              <a:spcBef>
                <a:spcPts val="0"/>
              </a:spcBef>
              <a:defRPr/>
            </a:pPr>
            <a:endParaRPr lang="en-US" altLang="en-US" dirty="0"/>
          </a:p>
          <a:p>
            <a:pPr>
              <a:lnSpc>
                <a:spcPct val="100000"/>
              </a:lnSpc>
              <a:spcBef>
                <a:spcPts val="0"/>
              </a:spcBef>
              <a:defRPr/>
            </a:pPr>
            <a:r>
              <a:rPr lang="en-US" altLang="en-US" b="1" dirty="0"/>
              <a:t>Facilitator talking points:</a:t>
            </a:r>
          </a:p>
          <a:p>
            <a:pPr marL="173662" indent="-173662">
              <a:lnSpc>
                <a:spcPct val="100000"/>
              </a:lnSpc>
              <a:spcBef>
                <a:spcPts val="0"/>
              </a:spcBef>
              <a:buFont typeface="Arial" panose="020B0604020202020204" pitchFamily="34" charset="0"/>
              <a:buChar char="•"/>
              <a:defRPr/>
            </a:pPr>
            <a:r>
              <a:rPr lang="en-US" altLang="en-US" dirty="0"/>
              <a:t>Now that you’ve had a chance to find evidence for the criteria, let’s see if we agree on the dimension rating. </a:t>
            </a:r>
          </a:p>
          <a:p>
            <a:pPr marL="173662" indent="-173662">
              <a:lnSpc>
                <a:spcPct val="100000"/>
              </a:lnSpc>
              <a:spcBef>
                <a:spcPts val="0"/>
              </a:spcBef>
              <a:buFont typeface="Arial" panose="020B0604020202020204" pitchFamily="34" charset="0"/>
              <a:buChar char="•"/>
              <a:defRPr/>
            </a:pPr>
            <a:r>
              <a:rPr lang="en-US" altLang="en-US" dirty="0"/>
              <a:t>Use the chat box to enter your rating for Dimension 3 EL supports. </a:t>
            </a:r>
          </a:p>
          <a:p>
            <a:pPr marL="173662" indent="-173662">
              <a:lnSpc>
                <a:spcPct val="100000"/>
              </a:lnSpc>
              <a:spcBef>
                <a:spcPts val="0"/>
              </a:spcBef>
              <a:buFont typeface="Arial" panose="020B0604020202020204" pitchFamily="34" charset="0"/>
              <a:buChar char="•"/>
              <a:defRPr/>
            </a:pPr>
            <a:r>
              <a:rPr lang="en-US" altLang="en-US" dirty="0"/>
              <a:t>Let’s see how your ratings compare with the example review…</a:t>
            </a:r>
          </a:p>
          <a:p>
            <a:pPr marL="173662" indent="-173662">
              <a:lnSpc>
                <a:spcPct val="100000"/>
              </a:lnSpc>
              <a:spcBef>
                <a:spcPts val="0"/>
              </a:spcBef>
              <a:buFont typeface="Arial" panose="020B0604020202020204" pitchFamily="34" charset="0"/>
              <a:buChar char="•"/>
              <a:defRPr/>
            </a:pPr>
            <a:endParaRPr lang="en-US" altLang="en-US" b="1" dirty="0"/>
          </a:p>
          <a:p>
            <a:pPr>
              <a:lnSpc>
                <a:spcPct val="100000"/>
              </a:lnSpc>
              <a:spcBef>
                <a:spcPts val="0"/>
              </a:spcBef>
              <a:defRPr/>
            </a:pPr>
            <a:r>
              <a:rPr lang="en-US" altLang="en-US" b="1" dirty="0"/>
              <a:t>Facilitator notes:</a:t>
            </a:r>
          </a:p>
          <a:p>
            <a:pPr marL="173662" indent="-173662">
              <a:lnSpc>
                <a:spcPct val="100000"/>
              </a:lnSpc>
              <a:spcBef>
                <a:spcPts val="0"/>
              </a:spcBef>
              <a:buFont typeface="Arial" panose="020B0604020202020204" pitchFamily="34" charset="0"/>
              <a:buChar char="•"/>
              <a:defRPr/>
            </a:pPr>
            <a:r>
              <a:rPr lang="en-US" altLang="en-US" dirty="0"/>
              <a:t>Briefly review the dimension rating scale and then </a:t>
            </a:r>
            <a:r>
              <a:rPr lang="en-US" altLang="en-US" dirty="0">
                <a:latin typeface="Times New Roman" panose="02020603050405020304" pitchFamily="18" charset="0"/>
              </a:rPr>
              <a:t>read the first talking point.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Create a poll or ask participants to enter their ratings in the chat.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Allow a minute for them to enter their answer. </a:t>
            </a:r>
            <a:endParaRPr lang="en-US" altLang="en-US" dirty="0"/>
          </a:p>
          <a:p>
            <a:pPr marL="173662" indent="-173662">
              <a:lnSpc>
                <a:spcPct val="100000"/>
              </a:lnSpc>
              <a:spcBef>
                <a:spcPts val="0"/>
              </a:spcBef>
              <a:buFont typeface="Arial" panose="020B0604020202020204" pitchFamily="34" charset="0"/>
              <a:buChar char="•"/>
              <a:defRPr/>
            </a:pPr>
            <a:r>
              <a:rPr lang="en-US" altLang="en-US" dirty="0"/>
              <a:t>Use the third talking point to summarize the results of the poll.</a:t>
            </a:r>
          </a:p>
          <a:p>
            <a:pPr marL="635625" lvl="1" indent="-173662">
              <a:lnSpc>
                <a:spcPct val="100000"/>
              </a:lnSpc>
              <a:spcBef>
                <a:spcPts val="0"/>
              </a:spcBef>
              <a:buFont typeface="Arial" panose="020B0604020202020204" pitchFamily="34" charset="0"/>
              <a:buChar char="•"/>
              <a:defRPr/>
            </a:pPr>
            <a:r>
              <a:rPr lang="en-US" b="1" dirty="0"/>
              <a:t>Example Workbook Dimension 3 EL Supports Rating: 2 points. (Some possible improvements are noted but seem to require fairly simple modifications.)</a:t>
            </a:r>
          </a:p>
          <a:p>
            <a:pPr marL="635625" lvl="1" indent="-173662">
              <a:lnSpc>
                <a:spcPct val="100000"/>
              </a:lnSpc>
              <a:spcBef>
                <a:spcPts val="0"/>
              </a:spcBef>
              <a:buFont typeface="Arial" panose="020B0604020202020204" pitchFamily="34" charset="0"/>
              <a:buChar char="•"/>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38606970-FED2-47C3-8349-79EF5D8ED5AE}"/>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2C8C798C-BC45-4244-899E-3CE4560689AA}"/>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Now let’s compare the individual checks your team decided to give for the criteria in this dimension with those checked in the example. </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Did your checks match those of the example? Or did you check one or more criteria differently?</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Allow a minute for participants to enter their answer to the poll and then review the results.</a:t>
            </a:r>
          </a:p>
          <a:p>
            <a:pPr marL="633413" lvl="1" indent="-171450">
              <a:spcBef>
                <a:spcPts val="0"/>
              </a:spcBef>
              <a:buFont typeface="Arial" panose="020B0604020202020204" pitchFamily="34" charset="0"/>
              <a:buChar char="•"/>
              <a:defRPr/>
            </a:pPr>
            <a:r>
              <a:rPr lang="en-US" altLang="en-US" b="1" dirty="0">
                <a:latin typeface="Times New Roman" panose="02020603050405020304" pitchFamily="18" charset="0"/>
                <a:cs typeface="Times New Roman" panose="02020603050405020304" pitchFamily="18" charset="0"/>
              </a:rPr>
              <a:t>Example Workbook Dimension 3 EL Support Criteria: One EL support criterion (#3) cannot be fully checked. #1, #2, and #4 are checked. </a:t>
            </a:r>
            <a:endParaRPr lang="en-US" altLang="en-US"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to the next slide for a discussion of the substantiations for this dimension.</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A6132D4A-87BA-474B-826D-E76042AD159C}"/>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027B6D37-D0D9-4E9A-AEA0-4AC902135191}"/>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a:t>
            </a:r>
            <a:r>
              <a:rPr lang="en-US" dirty="0">
                <a:latin typeface="Times New Roman" panose="02020603050405020304" pitchFamily="18" charset="0"/>
                <a:cs typeface="Times New Roman" panose="02020603050405020304" pitchFamily="18" charset="0"/>
              </a:rPr>
              <a:t>that we’ve compared the rating and checks for this part of the dimension, we want to give you some individual work time. C</a:t>
            </a:r>
            <a:r>
              <a:rPr lang="en-US" altLang="en-US" dirty="0">
                <a:latin typeface="Times New Roman" panose="02020603050405020304" pitchFamily="18" charset="0"/>
                <a:cs typeface="Times New Roman" panose="02020603050405020304" pitchFamily="18" charset="0"/>
              </a:rPr>
              <a:t>ompare your substantiations and summary comments with those in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there can be many “right” answers. But while substantiations may be different, there should be agreement on the general findings and ratings.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We’re going to take 5 minutes for you to compare what you found with those of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Take some notes about what you see as the same and different. Then we’ll ask you to share your findings in chat when we come back together.</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work time] Let’s have everyone type one or two sentences in the group chat to describe how your substantiations compared. Feel free to share a specific commonality or difference.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let’s hear from a couple of teams about their comparison… </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first four talking points to bring attention to the Example Workbook with substantiations and commentary.</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Pause (5 minutes) for participants to compare and make some notes about what they found.</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the 5-minute comparison time, read the fifth talking point and comment on interesting chats as they appear. </a:t>
            </a:r>
          </a:p>
          <a:p>
            <a:pPr marL="171450" indent="-171450">
              <a:spcBef>
                <a:spcPts val="0"/>
              </a:spcBef>
              <a:buFont typeface="Arial" panose="020B0604020202020204" pitchFamily="34" charset="0"/>
              <a:buChar char="•"/>
              <a:defRPr/>
            </a:pPr>
            <a:r>
              <a:rPr lang="en-US" dirty="0">
                <a:latin typeface="Times New Roman"/>
                <a:ea typeface="MS PGothic"/>
                <a:cs typeface="Times New Roman"/>
              </a:rPr>
              <a:t>Read the last talking point and select one or two participants to share verbally. You might select based on a chat statement that needs to be clarified or one that is especially insightful or unique. </a:t>
            </a:r>
            <a:endParaRPr lang="en-US" dirty="0">
              <a:latin typeface="Times New Roman" panose="02020603050405020304" pitchFamily="18" charset="0"/>
              <a:cs typeface="Times New Roman" panose="02020603050405020304" pitchFamily="18" charset="0"/>
            </a:endParaRP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t>Please read through this slide for information about the contract.</a:t>
            </a:r>
          </a:p>
          <a:p>
            <a:pPr>
              <a:defRPr/>
            </a:pPr>
            <a:endParaRPr lang="en-US" altLang="en-US" b="1" dirty="0"/>
          </a:p>
          <a:p>
            <a:pPr>
              <a:defRPr/>
            </a:pPr>
            <a:r>
              <a:rPr lang="en-US" altLang="en-US" b="1" dirty="0"/>
              <a:t>Facilitator notes: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t>Allow 10-15 seconds or so for participants to review this slide for information about the contract (no need to read through).</a:t>
            </a:r>
          </a:p>
          <a:p>
            <a:pPr>
              <a:defRPr/>
            </a:pPr>
            <a:endParaRPr lang="en-US" altLang="en-US" b="1" dirty="0"/>
          </a:p>
        </p:txBody>
      </p:sp>
    </p:spTree>
    <p:extLst>
      <p:ext uri="{BB962C8B-B14F-4D97-AF65-F5344CB8AC3E}">
        <p14:creationId xmlns:p14="http://schemas.microsoft.com/office/powerpoint/2010/main" val="427145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32AEC065-F512-4D61-B82E-7DA5A1D4A004}"/>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35C65424-B201-4F0A-BFFE-76EF552E15E5}"/>
              </a:ext>
            </a:extLst>
          </p:cNvPr>
          <p:cNvSpPr>
            <a:spLocks noGrp="1"/>
          </p:cNvSpPr>
          <p:nvPr>
            <p:ph type="body" idx="1"/>
          </p:nvPr>
        </p:nvSpPr>
        <p:spPr>
          <a:ln w="9525"/>
        </p:spPr>
        <p:txBody>
          <a:bodyPr/>
          <a:lstStyle/>
          <a:p>
            <a:pPr>
              <a:lnSpc>
                <a:spcPct val="100000"/>
              </a:lnSpc>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Check for understanding using the chat feature.</a:t>
            </a:r>
          </a:p>
          <a:p>
            <a:pPr>
              <a:lnSpc>
                <a:spcPct val="100000"/>
              </a:lnSpc>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We’d love to hear about what you learned today, in just a sentence or two, about reasoning and communicating with mathematics.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Everyone take about 2 minutes to type in the group chat, but don’t hit “enter” until I tell you to. We want everyone’s chats to happen at once so we can scroll through and see what everyone is thinking. </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OK, everyone can hit “enter” and read through all the responses. </a:t>
            </a: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and second talking points and then pause for about 2 minutes.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pause, read the third talking point and discuss the highlights of the chats.</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Coaches should read, monitor their own state participation, and comment aloud along with the presenter.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FC46124E-E270-407B-8477-2F91ECC4B13E}"/>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2814377B-1797-4017-825E-E4843F561EE4}"/>
              </a:ext>
            </a:extLst>
          </p:cNvPr>
          <p:cNvSpPr>
            <a:spLocks noGrp="1"/>
          </p:cNvSpPr>
          <p:nvPr>
            <p:ph type="body" idx="1"/>
          </p:nvPr>
        </p:nvSpPr>
        <p:spPr>
          <a:xfrm>
            <a:off x="958850" y="4408488"/>
            <a:ext cx="5130800" cy="4176712"/>
          </a:xfrm>
          <a:ln w="9525"/>
        </p:spPr>
        <p:txBody>
          <a:bodyPr/>
          <a:lstStyle/>
          <a:p>
            <a:pPr>
              <a:lnSpc>
                <a:spcPct val="100000"/>
              </a:lnSpc>
              <a:spcBef>
                <a:spcPts val="0"/>
              </a:spcBef>
              <a:defRPr/>
            </a:pPr>
            <a:r>
              <a:rPr lang="en-US" altLang="en-US" sz="1100" b="1" dirty="0"/>
              <a:t>Big idea: </a:t>
            </a:r>
            <a:r>
              <a:rPr lang="en-US" altLang="en-US" sz="1100" dirty="0"/>
              <a:t>Provide date and topic of the next virtual training session.</a:t>
            </a:r>
          </a:p>
          <a:p>
            <a:pPr>
              <a:lnSpc>
                <a:spcPct val="100000"/>
              </a:lnSpc>
              <a:spcBef>
                <a:spcPts val="0"/>
              </a:spcBef>
              <a:defRPr/>
            </a:pPr>
            <a:endParaRPr lang="en-US" altLang="en-US" sz="1100" dirty="0"/>
          </a:p>
          <a:p>
            <a:pPr>
              <a:lnSpc>
                <a:spcPct val="100000"/>
              </a:lnSpc>
              <a:spcBef>
                <a:spcPts val="0"/>
              </a:spcBef>
              <a:defRPr/>
            </a:pPr>
            <a:r>
              <a:rPr lang="en-US" altLang="en-US" sz="1100" b="1" dirty="0"/>
              <a:t>Facilitator talking points:</a:t>
            </a:r>
          </a:p>
          <a:p>
            <a:pPr marL="171450" indent="-171450">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Here you see information about the next session.</a:t>
            </a:r>
          </a:p>
          <a:p>
            <a:pPr marL="171450" indent="-171450">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We will put you back into your breakout sessions if you would like to meet with your coach for up to 30 more minutes.</a:t>
            </a:r>
          </a:p>
          <a:p>
            <a:pPr>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 slide bullets. Emphasize the date and time of the next session.</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second talking point to offer more coaching time if any participants have questions.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01EABD7B-F773-4713-A5BC-D1EFB5EA01B6}"/>
              </a:ext>
            </a:extLst>
          </p:cNvPr>
          <p:cNvSpPr>
            <a:spLocks noGrp="1" noRot="1" noChangeAspect="1" noChangeArrowheads="1" noTextEdit="1"/>
          </p:cNvSpPr>
          <p:nvPr>
            <p:ph type="sldImg"/>
          </p:nvPr>
        </p:nvSpPr>
        <p:spPr>
          <a:ln/>
        </p:spPr>
      </p:sp>
      <p:sp>
        <p:nvSpPr>
          <p:cNvPr id="86018" name="Notes Placeholder 2">
            <a:extLst>
              <a:ext uri="{FF2B5EF4-FFF2-40B4-BE49-F238E27FC236}">
                <a16:creationId xmlns:a16="http://schemas.microsoft.com/office/drawing/2014/main" id="{011EEC9F-C7A6-41A8-8024-816DC4AA242A}"/>
              </a:ext>
            </a:extLst>
          </p:cNvPr>
          <p:cNvSpPr>
            <a:spLocks noGrp="1" noChangeArrowheads="1"/>
          </p:cNvSpPr>
          <p:nvPr>
            <p:ph type="body" idx="1"/>
          </p:nvPr>
        </p:nvSpPr>
        <p:spPr>
          <a:ln w="9525"/>
        </p:spPr>
        <p:txBody>
          <a:bodyPr/>
          <a:lstStyle/>
          <a:p>
            <a:pPr>
              <a:spcBef>
                <a:spcPts val="0"/>
              </a:spcBef>
              <a:defRPr/>
            </a:pPr>
            <a:r>
              <a:rPr lang="en-US" altLang="en-US" b="1" dirty="0"/>
              <a:t>Big idea: </a:t>
            </a:r>
            <a:r>
              <a:rPr lang="en-US" altLang="en-US" dirty="0"/>
              <a:t>Closing slide</a:t>
            </a:r>
          </a:p>
          <a:p>
            <a:pPr>
              <a:spcBef>
                <a:spcPts val="0"/>
              </a:spcBef>
              <a:defRPr/>
            </a:pPr>
            <a:endParaRPr lang="en-US" altLang="en-US"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This is the final slide participants will see before the meeting is ended.</a:t>
            </a:r>
            <a:endParaRPr lang="en-US" altLang="en-US" b="1" dirty="0"/>
          </a:p>
          <a:p>
            <a:pPr marL="171450" indent="-171450">
              <a:spcBef>
                <a:spcPts val="0"/>
              </a:spcBef>
              <a:buFont typeface="Arial" panose="020B0604020202020204" pitchFamily="34" charset="0"/>
              <a:buChar char="•"/>
              <a:defRPr/>
            </a:pPr>
            <a:endParaRPr lang="en-US" altLang="en-US" b="1" dirty="0"/>
          </a:p>
          <a:p>
            <a:pPr>
              <a:spcBef>
                <a:spcPts val="0"/>
              </a:spcBef>
              <a:buFont typeface="Arial" panose="020B0604020202020204" pitchFamily="34" charset="0"/>
              <a:buNone/>
              <a:defRPr/>
            </a:pPr>
            <a:r>
              <a:rPr lang="en-US" altLang="en-US" b="1" dirty="0"/>
              <a:t>Facilitator notes: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E39F4241-ABCA-487F-905B-AC9EC631B8C6}"/>
              </a:ext>
            </a:extLst>
          </p:cNvPr>
          <p:cNvSpPr>
            <a:spLocks noGrp="1" noRot="1" noChangeAspect="1" noChangeArrowheads="1" noTextEdit="1"/>
          </p:cNvSpPr>
          <p:nvPr>
            <p:ph type="sldImg"/>
          </p:nvPr>
        </p:nvSpPr>
        <p:spPr>
          <a:xfrm>
            <a:off x="1182688" y="700088"/>
            <a:ext cx="3687762" cy="2765425"/>
          </a:xfrm>
          <a:ln/>
        </p:spPr>
      </p:sp>
      <p:sp>
        <p:nvSpPr>
          <p:cNvPr id="9218" name="Rectangle 3">
            <a:extLst>
              <a:ext uri="{FF2B5EF4-FFF2-40B4-BE49-F238E27FC236}">
                <a16:creationId xmlns:a16="http://schemas.microsoft.com/office/drawing/2014/main" id="{977D21BF-9DCD-488A-B698-97AD9EB4C49D}"/>
              </a:ext>
            </a:extLst>
          </p:cNvPr>
          <p:cNvSpPr>
            <a:spLocks noGrp="1" noChangeArrowheads="1"/>
          </p:cNvSpPr>
          <p:nvPr>
            <p:ph type="body" idx="1"/>
          </p:nvPr>
        </p:nvSpPr>
        <p:spPr>
          <a:xfrm>
            <a:off x="603250" y="3649663"/>
            <a:ext cx="5562600" cy="460375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a:t>
            </a:r>
            <a:r>
              <a:rPr lang="en-US" altLang="en-US" sz="1100" dirty="0">
                <a:latin typeface="Times New Roman" panose="02020603050405020304" pitchFamily="18" charset="0"/>
                <a:cs typeface="Times New Roman" panose="02020603050405020304" pitchFamily="18" charset="0"/>
              </a:rPr>
              <a:t>: Use a poll to better understand participants’ background knowledge on this topic.</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Reasoning and communicating with mathematics naturally go together, since one’s reasoning must be communicated in order to be understood by others. Naturally, the specific and technical language used in expressing mathematical thinking can be a stumbling block for English learners. So, in this part of Dimension 3, we will focus primarily on how communicating with mathematics can be supported for English learners.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Answer this question about your current level of knowledge of effective communication with mathematics, as it relates to ELs.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that at the end of this presentation, we will ask you to share one or two things you learned during the session.</a:t>
            </a:r>
          </a:p>
          <a:p>
            <a:pPr marL="171450" indent="-171450">
              <a:lnSpc>
                <a:spcPct val="100000"/>
              </a:lnSpc>
              <a:spcBef>
                <a:spcPts val="0"/>
              </a:spcBef>
              <a:buFont typeface="Arial" panose="020B0604020202020204" pitchFamily="34" charset="0"/>
              <a:buChar char="•"/>
              <a:defRPr/>
            </a:pPr>
            <a:r>
              <a:rPr lang="en-US" altLang="en-US" sz="1100" b="1" dirty="0">
                <a:solidFill>
                  <a:srgbClr val="FF0000"/>
                </a:solidFill>
                <a:latin typeface="Times New Roman"/>
                <a:ea typeface="MS PGothic"/>
                <a:cs typeface="Times New Roman"/>
              </a:rPr>
              <a:t>Highlights of our last session: </a:t>
            </a:r>
            <a:r>
              <a:rPr lang="en-US" altLang="en-US" sz="1100" dirty="0">
                <a:solidFill>
                  <a:srgbClr val="FF0000"/>
                </a:solidFill>
                <a:latin typeface="Times New Roman"/>
                <a:ea typeface="MS PGothic"/>
                <a:cs typeface="Times New Roman"/>
              </a:rPr>
              <a:t>In our last session (Dimension 3, Part 1) </a:t>
            </a:r>
            <a:r>
              <a:rPr lang="en-US" sz="1100" dirty="0">
                <a:latin typeface="Times New Roman"/>
                <a:ea typeface="MS PGothic"/>
                <a:cs typeface="Times New Roman"/>
              </a:rPr>
              <a:t>we reviewed the sample curriculum. We rated it for alignment to the content criteria for Reasoning and Communicating with Mathematics. [Add anything here that came up during the last session.]</a:t>
            </a:r>
            <a:endParaRPr lang="en-US" altLang="en-US" sz="1100" dirty="0">
              <a:latin typeface="Times New Roman"/>
              <a:ea typeface="MS PGothic"/>
              <a:cs typeface="Times New Roman"/>
            </a:endParaRP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Read the first talking point.</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rPr>
              <a:t>Create a poll or ask participants to enter their ratings in the chat.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second talking point and pause for participants to respond to the poll.</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Point out interesting poll results.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third talking point to remind participants that at the end of the session, we will be asking them to share something they learned.</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fourth talking point to highlight what we did in the last session.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Click to the next slide for today’s agenda.</a:t>
            </a:r>
          </a:p>
          <a:p>
            <a:pPr marL="171450" indent="-171450">
              <a:lnSpc>
                <a:spcPct val="100000"/>
              </a:lnSpc>
              <a:spcBef>
                <a:spcPts val="0"/>
              </a:spcBef>
              <a:buFont typeface="Arial" panose="020B0604020202020204" pitchFamily="34" charset="0"/>
              <a:buChar char="•"/>
              <a:defRPr/>
            </a:pPr>
            <a:endParaRPr lang="en-US" altLang="en-US" sz="1100"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30AF1195-CD67-43F0-A228-04AB7836C5B7}"/>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6B859BC7-D031-460E-AFCC-6F2E642055EE}"/>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a:t>
            </a:r>
            <a:r>
              <a:rPr lang="en-US" altLang="en-US" sz="1100" dirty="0">
                <a:latin typeface="Times New Roman" panose="02020603050405020304" pitchFamily="18" charset="0"/>
                <a:cs typeface="Times New Roman" panose="02020603050405020304" pitchFamily="18" charset="0"/>
              </a:rPr>
              <a:t>: Introduce the agenda for today’s session.</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Today, we are going to start with a review of the first part of the third dimension.</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Then, we will go through the EL support criteria for Dimension 3.</a:t>
            </a:r>
            <a:endParaRPr lang="en-US" altLang="en-US" sz="1100" b="1"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You will have a chance to practice using the criteria with our sample curriculum in a breakout session with your team. Then compare your findings with the Example Workbook.</a:t>
            </a:r>
          </a:p>
          <a:p>
            <a:pPr marL="171450" indent="-171450">
              <a:lnSpc>
                <a:spcPct val="100000"/>
              </a:lnSpc>
              <a:spcBef>
                <a:spcPts val="0"/>
              </a:spcBef>
              <a:buFont typeface="Arial" panose="020B0604020202020204" pitchFamily="34" charset="0"/>
              <a:buChar char="•"/>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slide bullets to explain the agenda for today’s session. </a:t>
            </a: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D7D5727F-322B-8245-AD9D-598C54D81F32}"/>
              </a:ext>
            </a:extLst>
          </p:cNvPr>
          <p:cNvSpPr>
            <a:spLocks noGrp="1" noRot="1" noChangeAspect="1" noChangeArrowheads="1" noTextEdit="1"/>
          </p:cNvSpPr>
          <p:nvPr>
            <p:ph type="sldImg"/>
          </p:nvPr>
        </p:nvSpPr>
        <p:spPr>
          <a:xfrm>
            <a:off x="1136650" y="830263"/>
            <a:ext cx="4632325" cy="3473450"/>
          </a:xfrm>
          <a:ln/>
        </p:spPr>
      </p:sp>
      <p:sp>
        <p:nvSpPr>
          <p:cNvPr id="16387" name="Notes Placeholder 2">
            <a:extLst>
              <a:ext uri="{FF2B5EF4-FFF2-40B4-BE49-F238E27FC236}">
                <a16:creationId xmlns:a16="http://schemas.microsoft.com/office/drawing/2014/main" id="{31B6BC40-D138-394F-847B-282542DBC5C6}"/>
              </a:ext>
            </a:extLst>
          </p:cNvPr>
          <p:cNvSpPr>
            <a:spLocks noGrp="1"/>
          </p:cNvSpPr>
          <p:nvPr>
            <p:ph type="body" idx="1"/>
          </p:nvPr>
        </p:nvSpPr>
        <p:spPr>
          <a:xfrm>
            <a:off x="908050" y="4408488"/>
            <a:ext cx="5130800" cy="4176712"/>
          </a:xfrm>
          <a:ln w="9525"/>
        </p:spPr>
        <p:txBody>
          <a:bodyPr/>
          <a:lstStyle/>
          <a:p>
            <a:pPr>
              <a:spcBef>
                <a:spcPts val="0"/>
              </a:spcBef>
              <a:defRPr/>
            </a:pPr>
            <a:r>
              <a:rPr lang="en-US" altLang="en-US" b="1" dirty="0">
                <a:cs typeface="Times New Roman" panose="02020603050405020304" pitchFamily="18" charset="0"/>
              </a:rPr>
              <a:t>Big idea: </a:t>
            </a:r>
            <a:r>
              <a:rPr lang="en-US" dirty="0"/>
              <a:t>Share with participants the norms we will adhere to as we proceed through the trainings.</a:t>
            </a:r>
            <a:endParaRPr lang="en-US" altLang="en-US" dirty="0">
              <a:cs typeface="Times New Roman" panose="02020603050405020304" pitchFamily="18" charset="0"/>
            </a:endParaRP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 These are the norms we will use for all of our work together. </a:t>
            </a: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the talking point and give a few moments for participants to read through the six statements.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After time for reading through the norms, ask if there are any comments or questions.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Remind participants that they can do so through the chat box or verbally.</a:t>
            </a:r>
          </a:p>
          <a:p>
            <a:pPr marL="171450" indent="-171450">
              <a:spcBef>
                <a:spcPts val="0"/>
              </a:spcBef>
              <a:buFont typeface="Arial" panose="020B0604020202020204" pitchFamily="34" charset="0"/>
              <a:buChar char="•"/>
              <a:defRPr/>
            </a:pPr>
            <a:endParaRPr lang="en-US" altLang="en-US" dirty="0">
              <a:cs typeface="Times New Roman" panose="02020603050405020304" pitchFamily="18" charset="0"/>
            </a:endParaRPr>
          </a:p>
          <a:p>
            <a:pPr>
              <a:spcBef>
                <a:spcPts val="0"/>
              </a:spcBef>
              <a:defRPr/>
            </a:pPr>
            <a:endParaRPr lang="en-US" altLang="en-US" dirty="0"/>
          </a:p>
          <a:p>
            <a:pPr>
              <a:spcBef>
                <a:spcPts val="0"/>
              </a:spcBef>
              <a:defRPr/>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C6495FD3-180D-4C0B-8B76-16C16CC3F764}"/>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6672CC4-8ADC-44E9-9575-2364B5255745}"/>
              </a:ext>
            </a:extLst>
          </p:cNvPr>
          <p:cNvSpPr>
            <a:spLocks noGrp="1"/>
          </p:cNvSpPr>
          <p:nvPr>
            <p:ph type="body" idx="1"/>
          </p:nvPr>
        </p:nvSpPr>
        <p:spPr>
          <a:xfrm>
            <a:off x="933450" y="4335463"/>
            <a:ext cx="5130800" cy="4176712"/>
          </a:xfrm>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Review </a:t>
            </a:r>
            <a:r>
              <a:rPr lang="en-US" sz="1100" dirty="0"/>
              <a:t>the content criteria the teams used in the last session together and when doing their homework. </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In our last session (Dimension 3, Part 1), we </a:t>
            </a:r>
            <a:r>
              <a:rPr lang="en-US" sz="1100" dirty="0">
                <a:latin typeface="Times New Roman"/>
                <a:ea typeface="MS PGothic"/>
                <a:cs typeface="Times New Roman"/>
              </a:rPr>
              <a:t>reviewed the sample curriculum and rated it against the content criteria for Dimension 1. </a:t>
            </a:r>
            <a:r>
              <a:rPr lang="en-US" sz="1100" dirty="0">
                <a:solidFill>
                  <a:srgbClr val="FF0000"/>
                </a:solidFill>
                <a:latin typeface="Times New Roman"/>
                <a:ea typeface="MS PGothic"/>
                <a:cs typeface="Times New Roman"/>
              </a:rPr>
              <a:t>W</a:t>
            </a:r>
            <a:r>
              <a:rPr lang="en-US" altLang="en-US" sz="1100" dirty="0">
                <a:solidFill>
                  <a:srgbClr val="FF0000"/>
                </a:solidFill>
                <a:latin typeface="Times New Roman"/>
                <a:ea typeface="MS PGothic"/>
                <a:cs typeface="Times New Roman"/>
              </a:rPr>
              <a:t>e found … </a:t>
            </a:r>
            <a:endParaRPr lang="en-US" altLang="en-US" sz="1100" dirty="0">
              <a:solidFill>
                <a:srgbClr val="FF0000"/>
              </a:solidFill>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sz="1100" dirty="0"/>
              <a:t>It is important that, despite splitting the dimension for training purposes, we keep the connections between the content and EL support criteria in mind.</a:t>
            </a:r>
          </a:p>
          <a:p>
            <a:pPr marL="171450" indent="-171450">
              <a:lnSpc>
                <a:spcPct val="100000"/>
              </a:lnSpc>
              <a:spcBef>
                <a:spcPts val="0"/>
              </a:spcBef>
              <a:buFont typeface="Arial" panose="020B0604020202020204" pitchFamily="34" charset="0"/>
              <a:buChar char="•"/>
              <a:defRPr/>
            </a:pPr>
            <a:r>
              <a:rPr lang="en-US" sz="1100" dirty="0"/>
              <a:t>As we complete the Part 2 work and rating, we may review both parts and possibly update our summary notes for Part 1.</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Let’s quickly review the content criteria for this dimension.</a:t>
            </a:r>
          </a:p>
          <a:p>
            <a:pPr>
              <a:lnSpc>
                <a:spcPct val="100000"/>
              </a:lnSpc>
              <a:spcBef>
                <a:spcPts val="0"/>
              </a:spcBef>
              <a:defRPr/>
            </a:pPr>
            <a:endParaRPr lang="en-US" sz="1100" dirty="0"/>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sz="1100" dirty="0"/>
              <a:t>Read the first talking point to highlight the observations and insights from the previous session </a:t>
            </a:r>
            <a:r>
              <a:rPr lang="en-US" sz="1100" b="1" dirty="0"/>
              <a:t>[to be inserted in the first talking point after the Part 1 session].</a:t>
            </a:r>
          </a:p>
          <a:p>
            <a:pPr marL="171450" indent="-171450">
              <a:spcBef>
                <a:spcPts val="0"/>
              </a:spcBef>
              <a:buFont typeface="Arial" panose="020B0604020202020204" pitchFamily="34" charset="0"/>
              <a:buChar char="•"/>
              <a:defRPr/>
            </a:pPr>
            <a:r>
              <a:rPr lang="en-US" sz="1050" dirty="0">
                <a:latin typeface="Times New Roman" panose="02020603050405020304" pitchFamily="18" charset="0"/>
                <a:cs typeface="Times New Roman" panose="02020603050405020304" pitchFamily="18" charset="0"/>
              </a:rPr>
              <a:t>Read the remaining talking points and then the slide bullets with short criteria descriptors.</a:t>
            </a:r>
          </a:p>
          <a:p>
            <a:pPr marL="171450" indent="-171450">
              <a:lnSpc>
                <a:spcPct val="100000"/>
              </a:lnSpc>
              <a:spcBef>
                <a:spcPts val="0"/>
              </a:spcBef>
              <a:buFont typeface="Arial" panose="020B0604020202020204" pitchFamily="34" charset="0"/>
              <a:buChar char="•"/>
              <a:defRPr/>
            </a:pPr>
            <a:r>
              <a:rPr lang="en-US" sz="1100" dirty="0"/>
              <a:t>With the final bullet, remind participants that the asterisked content criteria will need to be included in the EL support rating for this dimension. </a:t>
            </a:r>
          </a:p>
          <a:p>
            <a:pPr marL="171450" indent="-171450">
              <a:lnSpc>
                <a:spcPct val="100000"/>
              </a:lnSpc>
              <a:spcBef>
                <a:spcPts val="0"/>
              </a:spcBef>
              <a:buFont typeface="Arial" panose="020B0604020202020204" pitchFamily="34" charset="0"/>
              <a:buChar char="•"/>
              <a:defRPr/>
            </a:pPr>
            <a:endParaRPr lang="en-US" sz="11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EE14E43D-B18B-4E8E-B73C-43D09E79E9C5}"/>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24F061D1-474B-4F0C-8D6B-F6787436EFBD}"/>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lnSpc>
                <a:spcPct val="100000"/>
              </a:lnSpc>
              <a:spcBef>
                <a:spcPts val="0"/>
              </a:spcBef>
              <a:defRPr/>
            </a:pPr>
            <a:r>
              <a:rPr lang="en-US" altLang="en-US" sz="1100" b="1" dirty="0"/>
              <a:t>Big idea: </a:t>
            </a:r>
            <a:r>
              <a:rPr lang="en-US" altLang="en-US" sz="1100" dirty="0">
                <a:ea typeface="ＭＳ Ｐゴシック" charset="0"/>
              </a:rPr>
              <a:t>Explain t</a:t>
            </a:r>
            <a:r>
              <a:rPr lang="en-US" sz="1100" dirty="0">
                <a:ea typeface="ＭＳ Ｐゴシック" charset="0"/>
                <a:cs typeface="ＭＳ Ｐゴシック" charset="0"/>
              </a:rPr>
              <a:t>he importance of communicating in mathematics to solidify learning.</a:t>
            </a:r>
          </a:p>
          <a:p>
            <a:pPr>
              <a:lnSpc>
                <a:spcPct val="100000"/>
              </a:lnSpc>
              <a:spcBef>
                <a:spcPts val="0"/>
              </a:spcBef>
              <a:defRPr/>
            </a:pPr>
            <a:endParaRPr lang="en-US" altLang="en-US" sz="1100" dirty="0"/>
          </a:p>
          <a:p>
            <a:pPr>
              <a:lnSpc>
                <a:spcPct val="100000"/>
              </a:lnSpc>
              <a:spcBef>
                <a:spcPts val="0"/>
              </a:spcBef>
              <a:defRPr/>
            </a:pPr>
            <a:r>
              <a:rPr lang="en-US" altLang="en-US" sz="1100" b="1" dirty="0"/>
              <a:t>Facilitator talking points:</a:t>
            </a:r>
          </a:p>
          <a:p>
            <a:pPr marL="171450" indent="-171450">
              <a:lnSpc>
                <a:spcPct val="100000"/>
              </a:lnSpc>
              <a:spcBef>
                <a:spcPts val="0"/>
              </a:spcBef>
              <a:buFont typeface="Arial" panose="020B0604020202020204" pitchFamily="34" charset="0"/>
              <a:buChar char="•"/>
              <a:defRPr/>
            </a:pPr>
            <a:r>
              <a:rPr lang="en-US" altLang="en-US" sz="1100" dirty="0"/>
              <a:t>In order for students to be able to use the mathematics they learn, they must have opportunities to explain and defend their findings. Sometimes understanding comes as part of the communication process.</a:t>
            </a:r>
          </a:p>
          <a:p>
            <a:pPr marL="171450" indent="-171450">
              <a:lnSpc>
                <a:spcPct val="100000"/>
              </a:lnSpc>
              <a:spcBef>
                <a:spcPts val="0"/>
              </a:spcBef>
              <a:buFont typeface="Arial" panose="020B0604020202020204" pitchFamily="34" charset="0"/>
              <a:buChar char="•"/>
              <a:defRPr/>
            </a:pPr>
            <a:r>
              <a:rPr lang="en-US" sz="1100" dirty="0"/>
              <a:t>And in order for mathematical communication to be understood and useful to others, it must be precise and follow mathematics community conventions. Therefore, students need to be exposed to those conventions in their classrooms and in their lessons.</a:t>
            </a:r>
          </a:p>
          <a:p>
            <a:pPr marL="171450" indent="-171450">
              <a:lnSpc>
                <a:spcPct val="100000"/>
              </a:lnSpc>
              <a:spcBef>
                <a:spcPts val="0"/>
              </a:spcBef>
              <a:buFont typeface="Arial" panose="020B0604020202020204" pitchFamily="34" charset="0"/>
              <a:buChar char="•"/>
              <a:defRPr/>
            </a:pPr>
            <a:r>
              <a:rPr lang="en-US" altLang="en-US" sz="1100" dirty="0"/>
              <a:t>EL students need more support in the area of communicating with mathematics. We would expect to find these supports for EL students in a high-quality curriculum. </a:t>
            </a:r>
            <a:endParaRPr lang="en-US" sz="1100" dirty="0"/>
          </a:p>
          <a:p>
            <a:pPr>
              <a:lnSpc>
                <a:spcPct val="100000"/>
              </a:lnSpc>
              <a:spcBef>
                <a:spcPts val="0"/>
              </a:spcBef>
              <a:buFont typeface="Arial" panose="020B0604020202020204" pitchFamily="34" charset="0"/>
              <a:buNone/>
              <a:defRPr/>
            </a:pPr>
            <a:endParaRPr lang="en-US" altLang="en-US" sz="1100" b="1" dirty="0"/>
          </a:p>
          <a:p>
            <a:pPr>
              <a:lnSpc>
                <a:spcPct val="100000"/>
              </a:lnSpc>
              <a:spcBef>
                <a:spcPts val="0"/>
              </a:spcBef>
              <a:defRPr/>
            </a:pPr>
            <a:r>
              <a:rPr lang="en-US" altLang="en-US" sz="1100" b="1" dirty="0"/>
              <a:t>Facilitator notes:</a:t>
            </a:r>
          </a:p>
          <a:p>
            <a:pPr marL="171450" indent="-171450">
              <a:lnSpc>
                <a:spcPct val="100000"/>
              </a:lnSpc>
              <a:spcBef>
                <a:spcPts val="0"/>
              </a:spcBef>
              <a:buFont typeface="Arial" panose="020B0604020202020204" pitchFamily="34" charset="0"/>
              <a:buChar char="•"/>
              <a:defRPr/>
            </a:pPr>
            <a:r>
              <a:rPr lang="en-US" altLang="en-US" sz="1100" dirty="0"/>
              <a:t>Read all three talking points to explain the reasons for attending to mathematical communication. </a:t>
            </a:r>
          </a:p>
          <a:p>
            <a:pPr marL="171450" indent="-171450">
              <a:lnSpc>
                <a:spcPct val="100000"/>
              </a:lnSpc>
              <a:spcBef>
                <a:spcPts val="0"/>
              </a:spcBef>
              <a:buFont typeface="Arial" panose="020B0604020202020204" pitchFamily="34" charset="0"/>
              <a:buChar char="•"/>
              <a:defRPr/>
            </a:pPr>
            <a:r>
              <a:rPr lang="en-US" altLang="en-US" sz="1100" dirty="0"/>
              <a:t>Then read the slide bullets.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8499AC54-2C68-4C84-81C8-DBE966AFB324}"/>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5DB31909-D273-4366-90D6-56182BF68BF6}"/>
              </a:ext>
            </a:extLst>
          </p:cNvPr>
          <p:cNvSpPr>
            <a:spLocks noGrp="1"/>
          </p:cNvSpPr>
          <p:nvPr>
            <p:ph type="body" idx="1"/>
          </p:nvPr>
        </p:nvSpPr>
        <p:spPr>
          <a:xfrm>
            <a:off x="933450" y="4408488"/>
            <a:ext cx="5461000" cy="4176712"/>
          </a:xfrm>
          <a:ln w="9525"/>
        </p:spPr>
        <p:txBody>
          <a:bodyPr/>
          <a:lstStyle/>
          <a:p>
            <a:pPr>
              <a:lnSpc>
                <a:spcPct val="100000"/>
              </a:lnSpc>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We continue to use Illustrative Mathematics and the selected unit. </a:t>
            </a:r>
          </a:p>
          <a:p>
            <a:pPr>
              <a:lnSpc>
                <a:spcPct val="100000"/>
              </a:lnSpc>
              <a:defRPr/>
            </a:pPr>
            <a:endParaRPr lang="en-US" altLang="en-US" sz="1100" dirty="0">
              <a:latin typeface="Times New Roman" panose="02020603050405020304" pitchFamily="18" charset="0"/>
              <a:cs typeface="Times New Roman" panose="02020603050405020304" pitchFamily="18" charset="0"/>
            </a:endParaRPr>
          </a:p>
          <a:p>
            <a:pPr>
              <a:lnSpc>
                <a:spcPct val="100000"/>
              </a:lnSpc>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buFont typeface="Arial" panose="020B0604020202020204" pitchFamily="34" charset="0"/>
              <a:buChar char="•"/>
              <a:defRPr/>
            </a:pPr>
            <a:r>
              <a:rPr lang="en-US" altLang="en-US" sz="1100" dirty="0">
                <a:latin typeface="Times New Roman"/>
                <a:ea typeface="MS PGothic"/>
                <a:cs typeface="Times New Roman"/>
              </a:rPr>
              <a:t>For this session we will, again, focus on the model unit: Grade 6, Unit 3.</a:t>
            </a:r>
          </a:p>
          <a:p>
            <a:pPr marL="171450" indent="-171450">
              <a:lnSpc>
                <a:spcPct val="100000"/>
              </a:lnSpc>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This time, we will look closely for evidence of the EL support criteria for Dimension 3.</a:t>
            </a:r>
          </a:p>
          <a:p>
            <a:pPr>
              <a:lnSpc>
                <a:spcPct val="100000"/>
              </a:lnSpc>
              <a:defRPr/>
            </a:pPr>
            <a:endParaRPr lang="en-US" altLang="en-US" sz="1100" dirty="0">
              <a:latin typeface="Times New Roman" panose="02020603050405020304" pitchFamily="18" charset="0"/>
              <a:cs typeface="Times New Roman" panose="02020603050405020304" pitchFamily="18" charset="0"/>
            </a:endParaRPr>
          </a:p>
          <a:p>
            <a:pPr>
              <a:lnSpc>
                <a:spcPct val="100000"/>
              </a:lnSpc>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talking points first.</a:t>
            </a:r>
          </a:p>
          <a:p>
            <a:pPr marL="171450" indent="-171450">
              <a:lnSpc>
                <a:spcPct val="100000"/>
              </a:lnSpc>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Make sure all participants have these documents ready for this session.</a:t>
            </a:r>
            <a:endParaRPr lang="en-US" altLang="en-US" sz="1100" dirty="0">
              <a:latin typeface="Times New Roman" panose="02020603050405020304" pitchFamily="18" charset="0"/>
              <a:ea typeface="ＭＳ Ｐゴシック" charset="-128"/>
              <a:cs typeface="Times New Roman" panose="02020603050405020304" pitchFamily="18" charset="0"/>
            </a:endParaRPr>
          </a:p>
          <a:p>
            <a:pPr>
              <a:lnSpc>
                <a:spcPct val="100000"/>
              </a:lnSpc>
              <a:defRPr/>
            </a:pPr>
            <a:endParaRPr lang="en-US" altLang="en-US" sz="1100"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BF4F9E3D-D742-41E2-94D5-B6423030895F}"/>
              </a:ext>
            </a:extLst>
          </p:cNvPr>
          <p:cNvSpPr>
            <a:spLocks noGrp="1" noRot="1" noChangeAspect="1" noChangeArrowheads="1" noTextEdit="1"/>
          </p:cNvSpPr>
          <p:nvPr>
            <p:ph type="sldImg"/>
          </p:nvPr>
        </p:nvSpPr>
        <p:spPr>
          <a:xfrm>
            <a:off x="450850" y="373063"/>
            <a:ext cx="3230563" cy="2422525"/>
          </a:xfrm>
          <a:solidFill>
            <a:srgbClr val="FFFFFF"/>
          </a:solidFill>
          <a:ln/>
        </p:spPr>
      </p:sp>
      <p:sp>
        <p:nvSpPr>
          <p:cNvPr id="11266" name="Rectangle 3">
            <a:extLst>
              <a:ext uri="{FF2B5EF4-FFF2-40B4-BE49-F238E27FC236}">
                <a16:creationId xmlns:a16="http://schemas.microsoft.com/office/drawing/2014/main" id="{9801E97C-0C0E-42B3-857C-368AD60F59DD}"/>
              </a:ext>
            </a:extLst>
          </p:cNvPr>
          <p:cNvSpPr>
            <a:spLocks noGrp="1" noChangeArrowheads="1"/>
          </p:cNvSpPr>
          <p:nvPr>
            <p:ph type="body" idx="1"/>
          </p:nvPr>
        </p:nvSpPr>
        <p:spPr>
          <a:xfrm>
            <a:off x="603250" y="2963863"/>
            <a:ext cx="5867400" cy="5410200"/>
          </a:xfrm>
          <a:solidFill>
            <a:srgbClr val="FFFFFF"/>
          </a:solidFill>
          <a:ln>
            <a:solidFill>
              <a:srgbClr val="000000"/>
            </a:solidFill>
          </a:ln>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Reintroduce the resource and the particular practices that pertain to mathematical communication.</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are the eight practices that are important for all students to eventually master. You have the resource with the full text for each descriptor available to use during this session. It is in Appendix C of your Participant Workbook.</a:t>
            </a:r>
          </a:p>
          <a:p>
            <a:pPr marL="171450" indent="-171450">
              <a:lnSpc>
                <a:spcPct val="100000"/>
              </a:lnSpc>
              <a:spcBef>
                <a:spcPts val="0"/>
              </a:spcBef>
              <a:buFont typeface="Arial" panose="020B0604020202020204" pitchFamily="34" charset="0"/>
              <a:buChar char="•"/>
              <a:defRPr/>
            </a:pPr>
            <a:r>
              <a:rPr lang="en-US" dirty="0"/>
              <a:t>The Standards for Mathematical Practice include several relevant practices that we have underlined. One of them asks that students use precise and accurate language (MP.6). Another one asks that students present an argument and critique the arguments of others (MP.3). </a:t>
            </a:r>
            <a:r>
              <a:rPr lang="en-US" sz="1100" dirty="0">
                <a:latin typeface="Times New Roman" panose="02020603050405020304" pitchFamily="18" charset="0"/>
                <a:ea typeface="ＭＳ Ｐゴシック" charset="0"/>
                <a:cs typeface="Times New Roman" panose="02020603050405020304" pitchFamily="18" charset="0"/>
              </a:rPr>
              <a:t>Clearly, these practices relate specifically to mathematical communication.</a:t>
            </a:r>
          </a:p>
          <a:p>
            <a:pPr marL="171450" indent="-171450">
              <a:lnSpc>
                <a:spcPct val="100000"/>
              </a:lnSpc>
              <a:spcBef>
                <a:spcPts val="0"/>
              </a:spcBef>
              <a:buFont typeface="Arial" panose="020B0604020202020204" pitchFamily="34" charset="0"/>
              <a:buChar char="•"/>
              <a:defRPr/>
            </a:pPr>
            <a:r>
              <a:rPr lang="en-US" dirty="0"/>
              <a:t>For this part of Dimension 3, we will want to keep those two practices in mind, but there are also other communication-related practices. For example, students are asked to explain their problem-solving strategies and displays (MP.1) and model with mathematics (MP.4). They also need to “express” the regularity in patterns they find (MP.8).</a:t>
            </a:r>
          </a:p>
          <a:p>
            <a:pPr marL="171450" indent="-171450">
              <a:lnSpc>
                <a:spcPct val="100000"/>
              </a:lnSpc>
              <a:spcBef>
                <a:spcPts val="0"/>
              </a:spcBef>
              <a:buFont typeface="Arial" panose="020B0604020202020204" pitchFamily="34" charset="0"/>
              <a:buChar char="•"/>
              <a:defRPr/>
            </a:pPr>
            <a:r>
              <a:rPr lang="en-US" dirty="0"/>
              <a:t>Some of the evidence you found relating to those practices in Part 1 of Dimension 3 might be useful again here.</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ea typeface="ＭＳ Ｐゴシック" charset="0"/>
                <a:cs typeface="Times New Roman" panose="02020603050405020304" pitchFamily="18" charset="0"/>
              </a:rPr>
              <a:t>It will be very important to remember that in mathematics, some communication is verbal, and some is nonverbal. Fluency with mathematical language requires both writing and speaking about your mathematical reasoning. We need to see that both types of communication are emphasized.</a:t>
            </a: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Underlining on MP.3 and MP.6 is there for emphasis.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talking points to explain why these two Practices will be important to this dimension. There is no need to read the slide. </a:t>
            </a:r>
          </a:p>
          <a:p>
            <a:pPr>
              <a:lnSpc>
                <a:spcPct val="100000"/>
              </a:lnSpc>
              <a:spcBef>
                <a:spcPts val="0"/>
              </a:spcBef>
              <a:defRPr/>
            </a:pPr>
            <a:endParaRPr lang="en-US" altLang="en-US" sz="1100" dirty="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BF9508F0-1A64-4493-8D1D-573C627F8296}"/>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ED04CB6A-1B53-4D9D-BFEC-E36F8114984E}"/>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 xmlns:a14="http://schemas.microsoft.com/office/drawing/2010/main">
                <a:noFill/>
              </a14:hiddenFill>
            </a:ext>
          </a:extLst>
        </p:spPr>
      </p:cxnSp>
      <p:pic>
        <p:nvPicPr>
          <p:cNvPr id="5" name="Picture 6">
            <a:extLst>
              <a:ext uri="{FF2B5EF4-FFF2-40B4-BE49-F238E27FC236}">
                <a16:creationId xmlns:a16="http://schemas.microsoft.com/office/drawing/2014/main" id="{B6EBC727-EE11-4306-BA54-D1ABC7443A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598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227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3167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799ED10A-9DCE-4CC3-BA2E-2485AB6510A8}"/>
              </a:ext>
            </a:extLst>
          </p:cNvPr>
          <p:cNvSpPr>
            <a:spLocks noChangeArrowheads="1"/>
          </p:cNvSpPr>
          <p:nvPr userDrawn="1"/>
        </p:nvSpPr>
        <p:spPr bwMode="white">
          <a:xfrm>
            <a:off x="-7938" y="0"/>
            <a:ext cx="9151938" cy="24384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dirty="0"/>
          </a:p>
        </p:txBody>
      </p:sp>
      <p:cxnSp>
        <p:nvCxnSpPr>
          <p:cNvPr id="4" name="Straight Connector 6">
            <a:extLst>
              <a:ext uri="{FF2B5EF4-FFF2-40B4-BE49-F238E27FC236}">
                <a16:creationId xmlns:a16="http://schemas.microsoft.com/office/drawing/2014/main" id="{C595167E-4097-4CAD-94CD-C2947C162B3B}"/>
              </a:ext>
            </a:extLst>
          </p:cNvPr>
          <p:cNvCxnSpPr>
            <a:cxnSpLocks noChangeShapeType="1"/>
          </p:cNvCxnSpPr>
          <p:nvPr userDrawn="1"/>
        </p:nvCxnSpPr>
        <p:spPr bwMode="auto">
          <a:xfrm>
            <a:off x="0" y="2438400"/>
            <a:ext cx="9144000" cy="0"/>
          </a:xfrm>
          <a:prstGeom prst="line">
            <a:avLst/>
          </a:prstGeom>
          <a:noFill/>
          <a:ln w="76200">
            <a:solidFill>
              <a:srgbClr val="C1272D"/>
            </a:solidFill>
            <a:round/>
            <a:headEnd/>
            <a:tailEnd/>
          </a:ln>
          <a:extLst>
            <a:ext uri="{909E8E84-426E-40dd-AFC4-6F175D3DCCD1}">
              <a14:hiddenFill xmlns="" xmlns:a14="http://schemas.microsoft.com/office/drawing/2010/main">
                <a:noFill/>
              </a14:hiddenFill>
            </a:ext>
          </a:extLst>
        </p:spPr>
      </p:cxnSp>
      <p:pic>
        <p:nvPicPr>
          <p:cNvPr id="5" name="Picture 6">
            <a:extLst>
              <a:ext uri="{FF2B5EF4-FFF2-40B4-BE49-F238E27FC236}">
                <a16:creationId xmlns:a16="http://schemas.microsoft.com/office/drawing/2014/main" id="{6EE104F5-31F6-4790-AC1B-B08210979A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0800" y="398463"/>
            <a:ext cx="3962400" cy="1049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0831" y="2933697"/>
            <a:ext cx="8534400" cy="2590795"/>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55609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1985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79A12236-DC48-4698-86EB-B24398603373}"/>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543414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445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1787130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2890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27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2754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600"/>
              </a:spcBef>
              <a:defRPr sz="2200">
                <a:latin typeface="+mn-lt"/>
                <a:cs typeface="Calibri" panose="020F0502020204030204" pitchFamily="34" charset="0"/>
              </a:defRPr>
            </a:lvl1pPr>
            <a:lvl2pPr>
              <a:lnSpc>
                <a:spcPct val="100000"/>
              </a:lnSpc>
              <a:spcBef>
                <a:spcPts val="600"/>
              </a:spcBef>
              <a:defRPr sz="2200">
                <a:latin typeface="+mn-lt"/>
                <a:cs typeface="Calibri" panose="020F0502020204030204" pitchFamily="34" charset="0"/>
              </a:defRPr>
            </a:lvl2pPr>
            <a:lvl3pPr>
              <a:lnSpc>
                <a:spcPct val="100000"/>
              </a:lnSpc>
              <a:spcBef>
                <a:spcPts val="600"/>
              </a:spcBef>
              <a:defRPr sz="2200">
                <a:latin typeface="+mn-lt"/>
                <a:cs typeface="Calibri" panose="020F0502020204030204" pitchFamily="34" charset="0"/>
              </a:defRPr>
            </a:lvl3pPr>
            <a:lvl4pPr>
              <a:lnSpc>
                <a:spcPct val="100000"/>
              </a:lnSpc>
              <a:spcBef>
                <a:spcPts val="600"/>
              </a:spcBef>
              <a:defRPr sz="2200">
                <a:latin typeface="+mn-lt"/>
                <a:cs typeface="Calibri" panose="020F0502020204030204" pitchFamily="34" charset="0"/>
              </a:defRPr>
            </a:lvl4pPr>
            <a:lvl5pPr>
              <a:lnSpc>
                <a:spcPct val="100000"/>
              </a:lnSpc>
              <a:spcBef>
                <a:spcPts val="600"/>
              </a:spcBef>
              <a:defRPr sz="2200">
                <a:latin typeface="+mn-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3192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6890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8964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574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5A98E4DF-062D-4550-8A1C-601379E5862B}"/>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4054866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81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147205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7670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081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560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123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E17A968-7933-4703-86DA-B2EFC9D274AC}"/>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AFFE30C2-79FA-4B46-A5E0-CF28B440DF16}"/>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E342F2E8-0BF2-42F3-B0E5-8842C1FE9D53}"/>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8E7F0895-0758-42F0-B4C9-630D29A9F4C5}"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723" r:id="rId1"/>
    <p:sldLayoutId id="2147485717" r:id="rId2"/>
    <p:sldLayoutId id="2147485724" r:id="rId3"/>
    <p:sldLayoutId id="2147485718" r:id="rId4"/>
    <p:sldLayoutId id="2147485719" r:id="rId5"/>
    <p:sldLayoutId id="2147485720" r:id="rId6"/>
    <p:sldLayoutId id="2147485725" r:id="rId7"/>
    <p:sldLayoutId id="2147485726" r:id="rId8"/>
    <p:sldLayoutId id="2147485727" r:id="rId9"/>
    <p:sldLayoutId id="2147485721" r:id="rId10"/>
    <p:sldLayoutId id="2147485722"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474D397C-CFB6-4E36-B7EE-0C2D8F9600CD}"/>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9229FB7A-38F3-4332-93FC-A6C22172D939}"/>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D89BADD4-A4E1-4069-9F09-0F60D0ED3B09}"/>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D112A54A-1629-463E-9263-EE015D026CB1}"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extLst>
      <p:ext uri="{BB962C8B-B14F-4D97-AF65-F5344CB8AC3E}">
        <p14:creationId xmlns:p14="http://schemas.microsoft.com/office/powerpoint/2010/main" val="4127649815"/>
      </p:ext>
    </p:extLst>
  </p:cSld>
  <p:clrMap bg1="lt1" tx1="dk1" bg2="lt2" tx2="dk2" accent1="accent1" accent2="accent2" accent3="accent3" accent4="accent4" accent5="accent5" accent6="accent6" hlink="hlink" folHlink="folHlink"/>
  <p:sldLayoutIdLst>
    <p:sldLayoutId id="2147485729" r:id="rId1"/>
    <p:sldLayoutId id="2147485730" r:id="rId2"/>
    <p:sldLayoutId id="2147485731" r:id="rId3"/>
    <p:sldLayoutId id="2147485732" r:id="rId4"/>
    <p:sldLayoutId id="2147485733" r:id="rId5"/>
    <p:sldLayoutId id="2147485734" r:id="rId6"/>
    <p:sldLayoutId id="2147485735" r:id="rId7"/>
    <p:sldLayoutId id="2147485736" r:id="rId8"/>
    <p:sldLayoutId id="2147485737" r:id="rId9"/>
    <p:sldLayoutId id="2147485738" r:id="rId10"/>
    <p:sldLayoutId id="2147485739"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3">
            <a:extLst>
              <a:ext uri="{FF2B5EF4-FFF2-40B4-BE49-F238E27FC236}">
                <a16:creationId xmlns:a16="http://schemas.microsoft.com/office/drawing/2014/main" id="{FC9BC743-4CD3-4AFD-902D-5FEACBBA72D0}"/>
              </a:ext>
            </a:extLst>
          </p:cNvPr>
          <p:cNvSpPr>
            <a:spLocks noGrp="1" noChangeArrowheads="1"/>
          </p:cNvSpPr>
          <p:nvPr>
            <p:ph type="title"/>
          </p:nvPr>
        </p:nvSpPr>
        <p:spPr>
          <a:xfrm>
            <a:off x="304800" y="3581400"/>
            <a:ext cx="8534400" cy="3200400"/>
          </a:xfrm>
        </p:spPr>
        <p:txBody>
          <a:bodyPr/>
          <a:lstStyle/>
          <a:p>
            <a:pPr eaLnBrk="1" hangingPunct="1">
              <a:lnSpc>
                <a:spcPct val="114000"/>
              </a:lnSpc>
              <a:spcBef>
                <a:spcPts val="600"/>
              </a:spcBef>
              <a:spcAft>
                <a:spcPts val="600"/>
              </a:spcAft>
            </a:pPr>
            <a:r>
              <a:rPr lang="en-US" altLang="en-US" sz="4000" b="0" dirty="0">
                <a:solidFill>
                  <a:schemeClr val="bg1"/>
                </a:solidFill>
                <a:latin typeface="Arial" panose="020B0604020202020204" pitchFamily="34" charset="0"/>
                <a:cs typeface="Arial" panose="020B0604020202020204" pitchFamily="34" charset="0"/>
              </a:rPr>
              <a:t>Reasoning and Communicating with Mathematics</a:t>
            </a:r>
            <a:br>
              <a:rPr lang="en-US" altLang="en-US" sz="4000" b="0" dirty="0">
                <a:solidFill>
                  <a:schemeClr val="bg1"/>
                </a:solidFill>
                <a:latin typeface="Arial" panose="020B0604020202020204" pitchFamily="34" charset="0"/>
                <a:cs typeface="Arial" panose="020B0604020202020204" pitchFamily="34" charset="0"/>
              </a:rPr>
            </a:br>
            <a:r>
              <a:rPr lang="en-US" altLang="en-US" b="0" dirty="0">
                <a:solidFill>
                  <a:schemeClr val="bg1"/>
                </a:solidFill>
                <a:latin typeface="Arial" panose="020B0604020202020204" pitchFamily="34" charset="0"/>
                <a:cs typeface="Arial" panose="020B0604020202020204" pitchFamily="34" charset="0"/>
              </a:rPr>
              <a:t>(Part 2)</a:t>
            </a:r>
            <a:endParaRPr lang="en-US" altLang="en-US" sz="1200" dirty="0"/>
          </a:p>
        </p:txBody>
      </p:sp>
      <p:sp>
        <p:nvSpPr>
          <p:cNvPr id="9219" name="TextBox 3">
            <a:extLst>
              <a:ext uri="{FF2B5EF4-FFF2-40B4-BE49-F238E27FC236}">
                <a16:creationId xmlns:a16="http://schemas.microsoft.com/office/drawing/2014/main" id="{48C4C73B-017B-4BA8-A759-680E4EA1C530}"/>
              </a:ext>
            </a:extLst>
          </p:cNvPr>
          <p:cNvSpPr txBox="1">
            <a:spLocks noChangeArrowheads="1"/>
          </p:cNvSpPr>
          <p:nvPr/>
        </p:nvSpPr>
        <p:spPr bwMode="auto">
          <a:xfrm>
            <a:off x="1752600" y="1397000"/>
            <a:ext cx="6477000" cy="554038"/>
          </a:xfrm>
          <a:prstGeom prst="rect">
            <a:avLst/>
          </a:prstGeom>
          <a:noFill/>
          <a:ln>
            <a:noFill/>
          </a:ln>
        </p:spPr>
        <p:txBody>
          <a:bodyP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Arial"/>
                <a:ea typeface="Arial Unicode MS" pitchFamily="34" charset="-128"/>
                <a:cs typeface="+mn-cs"/>
              </a:rPr>
              <a:t>State-Based Curriculum Review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9">
            <a:extLst>
              <a:ext uri="{FF2B5EF4-FFF2-40B4-BE49-F238E27FC236}">
                <a16:creationId xmlns:a16="http://schemas.microsoft.com/office/drawing/2014/main" id="{8FE1D6F0-9C91-4916-91C3-BB1F5A171E8F}"/>
              </a:ext>
            </a:extLst>
          </p:cNvPr>
          <p:cNvSpPr>
            <a:spLocks noGrp="1" noChangeArrowheads="1"/>
          </p:cNvSpPr>
          <p:nvPr>
            <p:ph type="title"/>
          </p:nvPr>
        </p:nvSpPr>
        <p:spPr>
          <a:xfrm>
            <a:off x="1295400" y="304800"/>
            <a:ext cx="7239000" cy="914400"/>
          </a:xfrm>
        </p:spPr>
        <p:txBody>
          <a:bodyPr/>
          <a:lstStyle/>
          <a:p>
            <a:r>
              <a:rPr lang="en-US" altLang="en-US"/>
              <a:t>Standards for Mathematical Practice</a:t>
            </a:r>
          </a:p>
        </p:txBody>
      </p:sp>
      <p:sp>
        <p:nvSpPr>
          <p:cNvPr id="18434" name="Content Placeholder 10">
            <a:extLst>
              <a:ext uri="{FF2B5EF4-FFF2-40B4-BE49-F238E27FC236}">
                <a16:creationId xmlns:a16="http://schemas.microsoft.com/office/drawing/2014/main" id="{EF6D0464-5B8F-4476-A49E-FD9BBE34F8A9}"/>
              </a:ext>
            </a:extLst>
          </p:cNvPr>
          <p:cNvSpPr>
            <a:spLocks noGrp="1" noChangeArrowheads="1"/>
          </p:cNvSpPr>
          <p:nvPr>
            <p:ph idx="1"/>
          </p:nvPr>
        </p:nvSpPr>
        <p:spPr>
          <a:xfrm>
            <a:off x="609600" y="1600200"/>
            <a:ext cx="8229600" cy="4648200"/>
          </a:xfrm>
        </p:spPr>
        <p:txBody>
          <a:bodyPr/>
          <a:lstStyle/>
          <a:p>
            <a:pPr>
              <a:spcAft>
                <a:spcPts val="1200"/>
              </a:spcAft>
            </a:pPr>
            <a:r>
              <a:rPr lang="en-US" altLang="en-US" b="1" dirty="0">
                <a:cs typeface="MS PGothic" panose="020B0600070205080204" pitchFamily="34" charset="-128"/>
              </a:rPr>
              <a:t>MP.1  </a:t>
            </a:r>
            <a:r>
              <a:rPr lang="en-US" altLang="en-US" dirty="0">
                <a:cs typeface="MS PGothic" panose="020B0600070205080204" pitchFamily="34" charset="-128"/>
              </a:rPr>
              <a:t>Make sense of problems and persevere in solving them.</a:t>
            </a:r>
          </a:p>
          <a:p>
            <a:pPr>
              <a:spcAft>
                <a:spcPts val="1200"/>
              </a:spcAft>
            </a:pPr>
            <a:r>
              <a:rPr lang="en-US" altLang="en-US" b="1" dirty="0">
                <a:cs typeface="MS PGothic" panose="020B0600070205080204" pitchFamily="34" charset="-128"/>
              </a:rPr>
              <a:t>MP.2  </a:t>
            </a:r>
            <a:r>
              <a:rPr lang="en-US" altLang="en-US" dirty="0">
                <a:cs typeface="MS PGothic" panose="020B0600070205080204" pitchFamily="34" charset="-128"/>
              </a:rPr>
              <a:t>Reason abstractly and quantitatively.</a:t>
            </a:r>
          </a:p>
          <a:p>
            <a:pPr>
              <a:spcAft>
                <a:spcPts val="1200"/>
              </a:spcAft>
            </a:pPr>
            <a:r>
              <a:rPr lang="en-US" altLang="en-US" b="1" dirty="0">
                <a:cs typeface="MS PGothic" panose="020B0600070205080204" pitchFamily="34" charset="-128"/>
              </a:rPr>
              <a:t>MP.3  </a:t>
            </a:r>
            <a:r>
              <a:rPr lang="en-US" altLang="en-US" dirty="0">
                <a:cs typeface="MS PGothic" panose="020B0600070205080204" pitchFamily="34" charset="-128"/>
              </a:rPr>
              <a:t>Construct viable arguments and critique the reasoning     of others.</a:t>
            </a:r>
          </a:p>
          <a:p>
            <a:pPr>
              <a:spcAft>
                <a:spcPts val="1200"/>
              </a:spcAft>
            </a:pPr>
            <a:r>
              <a:rPr lang="en-US" altLang="en-US" b="1" dirty="0">
                <a:cs typeface="MS PGothic" panose="020B0600070205080204" pitchFamily="34" charset="-128"/>
              </a:rPr>
              <a:t>MP.4  </a:t>
            </a:r>
            <a:r>
              <a:rPr lang="en-US" altLang="en-US" dirty="0">
                <a:cs typeface="MS PGothic" panose="020B0600070205080204" pitchFamily="34" charset="-128"/>
              </a:rPr>
              <a:t>Model with mathematics.</a:t>
            </a:r>
          </a:p>
          <a:p>
            <a:pPr>
              <a:spcAft>
                <a:spcPts val="1200"/>
              </a:spcAft>
            </a:pPr>
            <a:r>
              <a:rPr lang="en-US" altLang="en-US" b="1" dirty="0">
                <a:cs typeface="MS PGothic" panose="020B0600070205080204" pitchFamily="34" charset="-128"/>
              </a:rPr>
              <a:t>MP.5  </a:t>
            </a:r>
            <a:r>
              <a:rPr lang="en-US" altLang="en-US" dirty="0">
                <a:cs typeface="MS PGothic" panose="020B0600070205080204" pitchFamily="34" charset="-128"/>
              </a:rPr>
              <a:t>Use appropriate tools strategically.</a:t>
            </a:r>
          </a:p>
          <a:p>
            <a:pPr>
              <a:spcAft>
                <a:spcPts val="1200"/>
              </a:spcAft>
            </a:pPr>
            <a:r>
              <a:rPr lang="en-US" altLang="en-US" b="1" dirty="0">
                <a:cs typeface="MS PGothic" panose="020B0600070205080204" pitchFamily="34" charset="-128"/>
              </a:rPr>
              <a:t>MP.6  </a:t>
            </a:r>
            <a:r>
              <a:rPr lang="en-US" altLang="en-US" dirty="0">
                <a:cs typeface="MS PGothic" panose="020B0600070205080204" pitchFamily="34" charset="-128"/>
              </a:rPr>
              <a:t>Attend to precision.</a:t>
            </a:r>
          </a:p>
          <a:p>
            <a:pPr>
              <a:spcAft>
                <a:spcPts val="1200"/>
              </a:spcAft>
            </a:pPr>
            <a:r>
              <a:rPr lang="en-US" altLang="en-US" b="1" dirty="0">
                <a:cs typeface="MS PGothic" panose="020B0600070205080204" pitchFamily="34" charset="-128"/>
              </a:rPr>
              <a:t>MP.7  </a:t>
            </a:r>
            <a:r>
              <a:rPr lang="en-US" altLang="en-US" dirty="0">
                <a:cs typeface="MS PGothic" panose="020B0600070205080204" pitchFamily="34" charset="-128"/>
              </a:rPr>
              <a:t>Look for and make use of structure.</a:t>
            </a:r>
          </a:p>
          <a:p>
            <a:pPr>
              <a:spcAft>
                <a:spcPts val="1200"/>
              </a:spcAft>
            </a:pPr>
            <a:r>
              <a:rPr lang="en-US" altLang="en-US" b="1" dirty="0">
                <a:cs typeface="MS PGothic" panose="020B0600070205080204" pitchFamily="34" charset="-128"/>
              </a:rPr>
              <a:t>MP.8  </a:t>
            </a:r>
            <a:r>
              <a:rPr lang="en-US" altLang="en-US" dirty="0">
                <a:cs typeface="MS PGothic" panose="020B0600070205080204" pitchFamily="34" charset="-128"/>
              </a:rPr>
              <a:t>Look for and express regularity in repeated reasoning.</a:t>
            </a:r>
          </a:p>
        </p:txBody>
      </p:sp>
      <p:cxnSp>
        <p:nvCxnSpPr>
          <p:cNvPr id="3" name="Straight Connector 2">
            <a:extLst>
              <a:ext uri="{FF2B5EF4-FFF2-40B4-BE49-F238E27FC236}">
                <a16:creationId xmlns:a16="http://schemas.microsoft.com/office/drawing/2014/main" id="{713C02FB-1956-40AF-929D-3872E1CF4DCD}"/>
              </a:ext>
              <a:ext uri="{C183D7F6-B498-43B3-948B-1728B52AA6E4}">
                <adec:decorative xmlns:adec="http://schemas.microsoft.com/office/drawing/2017/decorative" val="1"/>
              </a:ext>
            </a:extLst>
          </p:cNvPr>
          <p:cNvCxnSpPr>
            <a:cxnSpLocks/>
          </p:cNvCxnSpPr>
          <p:nvPr/>
        </p:nvCxnSpPr>
        <p:spPr bwMode="auto">
          <a:xfrm>
            <a:off x="914400" y="3124200"/>
            <a:ext cx="7620000"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A7BC586-9719-4CB6-9525-D6D00CE97681}"/>
              </a:ext>
              <a:ext uri="{C183D7F6-B498-43B3-948B-1728B52AA6E4}">
                <adec:decorative xmlns:adec="http://schemas.microsoft.com/office/drawing/2017/decorative" val="1"/>
              </a:ext>
            </a:extLst>
          </p:cNvPr>
          <p:cNvCxnSpPr>
            <a:cxnSpLocks/>
          </p:cNvCxnSpPr>
          <p:nvPr/>
        </p:nvCxnSpPr>
        <p:spPr bwMode="auto">
          <a:xfrm>
            <a:off x="914400" y="5181600"/>
            <a:ext cx="3276600"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AEFE5E-B195-40B1-BCE9-B84DA3193870}"/>
              </a:ext>
              <a:ext uri="{C183D7F6-B498-43B3-948B-1728B52AA6E4}">
                <adec:decorative xmlns:adec="http://schemas.microsoft.com/office/drawing/2017/decorative" val="1"/>
              </a:ext>
            </a:extLst>
          </p:cNvPr>
          <p:cNvCxnSpPr>
            <a:cxnSpLocks/>
          </p:cNvCxnSpPr>
          <p:nvPr/>
        </p:nvCxnSpPr>
        <p:spPr bwMode="auto">
          <a:xfrm>
            <a:off x="914400" y="3484563"/>
            <a:ext cx="1219200"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9">
            <a:extLst>
              <a:ext uri="{FF2B5EF4-FFF2-40B4-BE49-F238E27FC236}">
                <a16:creationId xmlns:a16="http://schemas.microsoft.com/office/drawing/2014/main" id="{CC3CA0EF-9684-4FFE-B0D5-2ADA37303E53}"/>
              </a:ext>
            </a:extLst>
          </p:cNvPr>
          <p:cNvSpPr>
            <a:spLocks noGrp="1" noChangeArrowheads="1"/>
          </p:cNvSpPr>
          <p:nvPr>
            <p:ph type="title"/>
          </p:nvPr>
        </p:nvSpPr>
        <p:spPr>
          <a:xfrm>
            <a:off x="1295400" y="304800"/>
            <a:ext cx="7239000" cy="914400"/>
          </a:xfrm>
        </p:spPr>
        <p:txBody>
          <a:bodyPr/>
          <a:lstStyle/>
          <a:p>
            <a:r>
              <a:rPr lang="en-US" altLang="en-US" dirty="0"/>
              <a:t>Dimension 3: Reasoning and Communicating with Mathematics</a:t>
            </a:r>
          </a:p>
        </p:txBody>
      </p:sp>
      <p:pic>
        <p:nvPicPr>
          <p:cNvPr id="3" name="Picture 2" descr="Sample page">
            <a:extLst>
              <a:ext uri="{FF2B5EF4-FFF2-40B4-BE49-F238E27FC236}">
                <a16:creationId xmlns:a16="http://schemas.microsoft.com/office/drawing/2014/main" id="{91EFD41D-0760-9D47-8FEA-089DD6C9254B}"/>
              </a:ext>
            </a:extLst>
          </p:cNvPr>
          <p:cNvPicPr>
            <a:picLocks noChangeAspect="1"/>
          </p:cNvPicPr>
          <p:nvPr/>
        </p:nvPicPr>
        <p:blipFill>
          <a:blip r:embed="rId3"/>
          <a:stretch>
            <a:fillRect/>
          </a:stretch>
        </p:blipFill>
        <p:spPr>
          <a:xfrm>
            <a:off x="1314450" y="1371600"/>
            <a:ext cx="4421394" cy="5076826"/>
          </a:xfrm>
          <a:prstGeom prst="rect">
            <a:avLst/>
          </a:prstGeom>
        </p:spPr>
      </p:pic>
      <p:sp>
        <p:nvSpPr>
          <p:cNvPr id="5" name="Donut 4">
            <a:extLst>
              <a:ext uri="{FF2B5EF4-FFF2-40B4-BE49-F238E27FC236}">
                <a16:creationId xmlns:a16="http://schemas.microsoft.com/office/drawing/2014/main" id="{ED34C3E5-C086-4FE9-986B-9969EB23B725}"/>
              </a:ext>
              <a:ext uri="{C183D7F6-B498-43B3-948B-1728B52AA6E4}">
                <adec:decorative xmlns:adec="http://schemas.microsoft.com/office/drawing/2017/decorative" val="1"/>
              </a:ext>
            </a:extLst>
          </p:cNvPr>
          <p:cNvSpPr/>
          <p:nvPr/>
        </p:nvSpPr>
        <p:spPr bwMode="auto">
          <a:xfrm>
            <a:off x="1322387" y="5110163"/>
            <a:ext cx="1981200" cy="381000"/>
          </a:xfrm>
          <a:prstGeom prst="donut">
            <a:avLst>
              <a:gd name="adj" fmla="val 7524"/>
            </a:avLst>
          </a:prstGeom>
          <a:solidFill>
            <a:schemeClr val="accent2"/>
          </a:solidFill>
          <a:ln w="12700" cap="flat" cmpd="sng" algn="ctr">
            <a:solidFill>
              <a:srgbClr val="C00000"/>
            </a:solidFill>
            <a:prstDash val="solid"/>
            <a:round/>
            <a:headEnd type="none" w="med" len="med"/>
            <a:tailEnd type="none" w="med" len="med"/>
          </a:ln>
          <a:effectLst/>
        </p:spPr>
        <p:txBody>
          <a:bodyPr/>
          <a:lstStyle/>
          <a:p>
            <a:pPr algn="r" eaLnBrk="1" hangingPunct="1">
              <a:defRPr/>
            </a:pPr>
            <a:endParaRPr lang="en-US">
              <a:latin typeface="Times New Roman" pitchFamily="-109" charset="0"/>
            </a:endParaRPr>
          </a:p>
        </p:txBody>
      </p:sp>
      <p:sp>
        <p:nvSpPr>
          <p:cNvPr id="11" name="Notched Right Arrow 10">
            <a:extLst>
              <a:ext uri="{FF2B5EF4-FFF2-40B4-BE49-F238E27FC236}">
                <a16:creationId xmlns:a16="http://schemas.microsoft.com/office/drawing/2014/main" id="{788FFA7D-02A9-41E8-BDAA-8ABBEEA82623}"/>
              </a:ext>
              <a:ext uri="{C183D7F6-B498-43B3-948B-1728B52AA6E4}">
                <adec:decorative xmlns:adec="http://schemas.microsoft.com/office/drawing/2017/decorative" val="1"/>
              </a:ext>
            </a:extLst>
          </p:cNvPr>
          <p:cNvSpPr>
            <a:spLocks noChangeArrowheads="1"/>
          </p:cNvSpPr>
          <p:nvPr/>
        </p:nvSpPr>
        <p:spPr bwMode="auto">
          <a:xfrm>
            <a:off x="1120775" y="1600200"/>
            <a:ext cx="327025" cy="266700"/>
          </a:xfrm>
          <a:prstGeom prst="notchedRightArrow">
            <a:avLst>
              <a:gd name="adj1" fmla="val 50000"/>
              <a:gd name="adj2" fmla="val 49973"/>
            </a:avLst>
          </a:prstGeom>
          <a:solidFill>
            <a:schemeClr val="accent2"/>
          </a:solidFill>
          <a:ln w="12700" algn="ctr">
            <a:solidFill>
              <a:srgbClr val="C00000"/>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a:p>
        </p:txBody>
      </p:sp>
      <p:sp>
        <p:nvSpPr>
          <p:cNvPr id="12" name="Notched Right Arrow 11">
            <a:extLst>
              <a:ext uri="{FF2B5EF4-FFF2-40B4-BE49-F238E27FC236}">
                <a16:creationId xmlns:a16="http://schemas.microsoft.com/office/drawing/2014/main" id="{3137A1F3-9DC5-4FEB-A906-88AEA90CA1D6}"/>
              </a:ext>
              <a:ext uri="{C183D7F6-B498-43B3-948B-1728B52AA6E4}">
                <adec:decorative xmlns:adec="http://schemas.microsoft.com/office/drawing/2017/decorative" val="1"/>
              </a:ext>
            </a:extLst>
          </p:cNvPr>
          <p:cNvSpPr>
            <a:spLocks noChangeArrowheads="1"/>
          </p:cNvSpPr>
          <p:nvPr/>
        </p:nvSpPr>
        <p:spPr bwMode="auto">
          <a:xfrm>
            <a:off x="1120775" y="2286000"/>
            <a:ext cx="327025" cy="266700"/>
          </a:xfrm>
          <a:prstGeom prst="notchedRightArrow">
            <a:avLst>
              <a:gd name="adj1" fmla="val 50000"/>
              <a:gd name="adj2" fmla="val 49973"/>
            </a:avLst>
          </a:prstGeom>
          <a:solidFill>
            <a:schemeClr val="accent2"/>
          </a:solidFill>
          <a:ln w="12700" algn="ctr">
            <a:solidFill>
              <a:srgbClr val="C00000"/>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a:p>
        </p:txBody>
      </p:sp>
      <p:sp>
        <p:nvSpPr>
          <p:cNvPr id="13" name="Notched Right Arrow 12">
            <a:extLst>
              <a:ext uri="{FF2B5EF4-FFF2-40B4-BE49-F238E27FC236}">
                <a16:creationId xmlns:a16="http://schemas.microsoft.com/office/drawing/2014/main" id="{A372C355-C948-47BC-95A0-74F1A2ED59CC}"/>
              </a:ext>
              <a:ext uri="{C183D7F6-B498-43B3-948B-1728B52AA6E4}">
                <adec:decorative xmlns:adec="http://schemas.microsoft.com/office/drawing/2017/decorative" val="1"/>
              </a:ext>
            </a:extLst>
          </p:cNvPr>
          <p:cNvSpPr>
            <a:spLocks noChangeArrowheads="1"/>
          </p:cNvSpPr>
          <p:nvPr/>
        </p:nvSpPr>
        <p:spPr bwMode="auto">
          <a:xfrm>
            <a:off x="1120775" y="4267200"/>
            <a:ext cx="327025" cy="266700"/>
          </a:xfrm>
          <a:prstGeom prst="notchedRightArrow">
            <a:avLst>
              <a:gd name="adj1" fmla="val 50000"/>
              <a:gd name="adj2" fmla="val 49973"/>
            </a:avLst>
          </a:prstGeom>
          <a:solidFill>
            <a:schemeClr val="accent2"/>
          </a:solidFill>
          <a:ln w="12700" algn="ctr">
            <a:solidFill>
              <a:srgbClr val="C00000"/>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a:p>
        </p:txBody>
      </p:sp>
      <p:sp>
        <p:nvSpPr>
          <p:cNvPr id="14" name="Notched Right Arrow 13">
            <a:extLst>
              <a:ext uri="{FF2B5EF4-FFF2-40B4-BE49-F238E27FC236}">
                <a16:creationId xmlns:a16="http://schemas.microsoft.com/office/drawing/2014/main" id="{A2A3012B-F625-4794-8E90-E4EEB36E3A65}"/>
              </a:ext>
              <a:ext uri="{C183D7F6-B498-43B3-948B-1728B52AA6E4}">
                <adec:decorative xmlns:adec="http://schemas.microsoft.com/office/drawing/2017/decorative" val="1"/>
              </a:ext>
            </a:extLst>
          </p:cNvPr>
          <p:cNvSpPr>
            <a:spLocks noChangeArrowheads="1"/>
          </p:cNvSpPr>
          <p:nvPr/>
        </p:nvSpPr>
        <p:spPr bwMode="auto">
          <a:xfrm>
            <a:off x="1120775" y="3124200"/>
            <a:ext cx="327025" cy="266700"/>
          </a:xfrm>
          <a:prstGeom prst="notchedRightArrow">
            <a:avLst>
              <a:gd name="adj1" fmla="val 50000"/>
              <a:gd name="adj2" fmla="val 49973"/>
            </a:avLst>
          </a:prstGeom>
          <a:solidFill>
            <a:schemeClr val="accent2"/>
          </a:solidFill>
          <a:ln w="12700" algn="ctr">
            <a:solidFill>
              <a:srgbClr val="C00000"/>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9">
            <a:extLst>
              <a:ext uri="{FF2B5EF4-FFF2-40B4-BE49-F238E27FC236}">
                <a16:creationId xmlns:a16="http://schemas.microsoft.com/office/drawing/2014/main" id="{CB28A1FC-DC7D-4AA8-9C96-AF5B36DF0E71}"/>
              </a:ext>
            </a:extLst>
          </p:cNvPr>
          <p:cNvSpPr>
            <a:spLocks noGrp="1" noChangeArrowheads="1"/>
          </p:cNvSpPr>
          <p:nvPr>
            <p:ph type="title"/>
          </p:nvPr>
        </p:nvSpPr>
        <p:spPr>
          <a:xfrm>
            <a:off x="1295400" y="304800"/>
            <a:ext cx="7543800" cy="914400"/>
          </a:xfrm>
        </p:spPr>
        <p:txBody>
          <a:bodyPr/>
          <a:lstStyle/>
          <a:p>
            <a:r>
              <a:rPr lang="en-US" altLang="en-US" dirty="0"/>
              <a:t>Dimension 3: EL Support Criteria</a:t>
            </a:r>
          </a:p>
        </p:txBody>
      </p:sp>
      <p:sp>
        <p:nvSpPr>
          <p:cNvPr id="22530" name="Content Placeholder 10">
            <a:extLst>
              <a:ext uri="{FF2B5EF4-FFF2-40B4-BE49-F238E27FC236}">
                <a16:creationId xmlns:a16="http://schemas.microsoft.com/office/drawing/2014/main" id="{BB820BEC-3438-4FE3-89F1-8994A601FE77}"/>
              </a:ext>
            </a:extLst>
          </p:cNvPr>
          <p:cNvSpPr>
            <a:spLocks noGrp="1" noChangeArrowheads="1"/>
          </p:cNvSpPr>
          <p:nvPr>
            <p:ph idx="1"/>
          </p:nvPr>
        </p:nvSpPr>
        <p:spPr/>
        <p:txBody>
          <a:bodyPr/>
          <a:lstStyle/>
          <a:p>
            <a:pPr marL="457200" lvl="0" indent="-457200">
              <a:spcBef>
                <a:spcPct val="75000"/>
              </a:spcBef>
              <a:buClr>
                <a:srgbClr val="1F497D"/>
              </a:buClr>
              <a:buFont typeface="Wingdings" panose="05000000000000000000" pitchFamily="2" charset="2"/>
              <a:buAutoNum type="arabicParenBoth"/>
            </a:pPr>
            <a:r>
              <a:rPr lang="en-US" altLang="en-US" dirty="0">
                <a:cs typeface="MS PGothic" panose="020B0600070205080204" pitchFamily="34" charset="-128"/>
              </a:rPr>
              <a:t>Curriculum regularly uses mathematical language routines to allow students to strengthen their language skills while engaging in on-level mathematics as defined by the standards. </a:t>
            </a:r>
          </a:p>
          <a:p>
            <a:pPr marL="457200" lvl="0" indent="-457200">
              <a:spcBef>
                <a:spcPct val="75000"/>
              </a:spcBef>
              <a:buClr>
                <a:srgbClr val="1F497D"/>
              </a:buClr>
              <a:buFont typeface="Wingdings" panose="05000000000000000000" pitchFamily="2" charset="2"/>
              <a:buAutoNum type="arabicParenBoth"/>
            </a:pPr>
            <a:r>
              <a:rPr lang="en-US" altLang="en-US" dirty="0">
                <a:cs typeface="MS PGothic" panose="020B0600070205080204" pitchFamily="34" charset="-128"/>
              </a:rPr>
              <a:t>Curriculum encourages teachers to use re-voicing to model correct mathematical language, to help students put their thoughts into words, and to clarify their responses.</a:t>
            </a:r>
          </a:p>
          <a:p>
            <a:pPr marL="457200" indent="-457200">
              <a:buFont typeface="Wingdings" panose="05000000000000000000" pitchFamily="2" charset="2"/>
              <a:buAutoNum type="arabicParenBoth"/>
            </a:pPr>
            <a:endParaRPr lang="en-US" altLang="en-US" dirty="0">
              <a:cs typeface="MS PGothic"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9">
            <a:extLst>
              <a:ext uri="{FF2B5EF4-FFF2-40B4-BE49-F238E27FC236}">
                <a16:creationId xmlns:a16="http://schemas.microsoft.com/office/drawing/2014/main" id="{3400A51A-4CC2-45EE-BD3E-FA2F1DA17C4D}"/>
              </a:ext>
            </a:extLst>
          </p:cNvPr>
          <p:cNvSpPr>
            <a:spLocks noGrp="1" noChangeArrowheads="1"/>
          </p:cNvSpPr>
          <p:nvPr>
            <p:ph type="title"/>
          </p:nvPr>
        </p:nvSpPr>
        <p:spPr>
          <a:xfrm>
            <a:off x="1295400" y="304800"/>
            <a:ext cx="7696200" cy="914400"/>
          </a:xfrm>
        </p:spPr>
        <p:txBody>
          <a:bodyPr/>
          <a:lstStyle/>
          <a:p>
            <a:r>
              <a:rPr lang="en-US" altLang="en-US" dirty="0"/>
              <a:t>Dimension 3: EL Support Criteria, cont’d.</a:t>
            </a:r>
          </a:p>
        </p:txBody>
      </p:sp>
      <p:sp>
        <p:nvSpPr>
          <p:cNvPr id="26626" name="Content Placeholder 10">
            <a:extLst>
              <a:ext uri="{FF2B5EF4-FFF2-40B4-BE49-F238E27FC236}">
                <a16:creationId xmlns:a16="http://schemas.microsoft.com/office/drawing/2014/main" id="{EFD649B2-6117-4484-855E-F2127E309597}"/>
              </a:ext>
            </a:extLst>
          </p:cNvPr>
          <p:cNvSpPr>
            <a:spLocks noGrp="1" noChangeArrowheads="1"/>
          </p:cNvSpPr>
          <p:nvPr>
            <p:ph idx="1"/>
          </p:nvPr>
        </p:nvSpPr>
        <p:spPr>
          <a:xfrm>
            <a:off x="571500" y="1600200"/>
            <a:ext cx="8534400" cy="4648200"/>
          </a:xfrm>
        </p:spPr>
        <p:txBody>
          <a:bodyPr/>
          <a:lstStyle/>
          <a:p>
            <a:pPr marL="457200" indent="-457200">
              <a:buFont typeface="Wingdings" panose="05000000000000000000" pitchFamily="2" charset="2"/>
              <a:buAutoNum type="arabicParenBoth" startAt="3"/>
              <a:defRPr/>
            </a:pPr>
            <a:r>
              <a:rPr lang="en-US" dirty="0"/>
              <a:t>Curriculum provides acknowledgement of and ample support for students to learn specialized mathematical language, including attending to:</a:t>
            </a:r>
          </a:p>
          <a:p>
            <a:pPr lvl="1">
              <a:defRPr/>
            </a:pPr>
            <a:r>
              <a:rPr lang="en-US" dirty="0"/>
              <a:t>Elements of mathematical words (e.g., prefixes, suffixes, and roots); </a:t>
            </a:r>
          </a:p>
          <a:p>
            <a:pPr lvl="1">
              <a:defRPr/>
            </a:pPr>
            <a:r>
              <a:rPr lang="en-US" dirty="0"/>
              <a:t>High-value academic words (e.g., explain, interpret, etc.); and</a:t>
            </a:r>
          </a:p>
          <a:p>
            <a:pPr lvl="1">
              <a:spcAft>
                <a:spcPts val="1800"/>
              </a:spcAft>
              <a:defRPr/>
            </a:pPr>
            <a:r>
              <a:rPr lang="en-US" dirty="0"/>
              <a:t>Multiple meanings of mathematical words (e.g., even, root, product, etc.).</a:t>
            </a:r>
          </a:p>
          <a:p>
            <a:pPr marL="457200" indent="-457200">
              <a:buFont typeface="Wingdings" panose="05000000000000000000" pitchFamily="2" charset="2"/>
              <a:buAutoNum type="arabicParenBoth" startAt="3"/>
              <a:defRPr/>
            </a:pPr>
            <a:r>
              <a:rPr lang="en-US" dirty="0"/>
              <a:t>Curriculum integrates language-based structures (e.g., linking phrases, sentence starters) to help students demonstrate their mathematical work and thinking.</a:t>
            </a:r>
          </a:p>
          <a:p>
            <a:pPr marL="0" indent="0">
              <a:spcAft>
                <a:spcPts val="600"/>
              </a:spcAft>
              <a:buFont typeface="Wingdings" panose="05000000000000000000" pitchFamily="2" charset="2"/>
              <a:buNone/>
              <a:defRPr/>
            </a:pP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FB888328-64DF-4535-87B4-A8163A2A221E}"/>
              </a:ext>
            </a:extLst>
          </p:cNvPr>
          <p:cNvSpPr>
            <a:spLocks noGrp="1" noChangeArrowheads="1"/>
          </p:cNvSpPr>
          <p:nvPr>
            <p:ph type="title"/>
          </p:nvPr>
        </p:nvSpPr>
        <p:spPr/>
        <p:txBody>
          <a:bodyPr/>
          <a:lstStyle/>
          <a:p>
            <a:r>
              <a:rPr lang="en-US" altLang="en-US"/>
              <a:t>Rating for EL Supports </a:t>
            </a:r>
          </a:p>
        </p:txBody>
      </p:sp>
      <p:sp>
        <p:nvSpPr>
          <p:cNvPr id="7" name="Rectangle 6">
            <a:extLst>
              <a:ext uri="{FF2B5EF4-FFF2-40B4-BE49-F238E27FC236}">
                <a16:creationId xmlns:a16="http://schemas.microsoft.com/office/drawing/2014/main" id="{F1CF7C3B-9815-40E6-AF80-4B2E71EA872A}"/>
              </a:ext>
            </a:extLst>
          </p:cNvPr>
          <p:cNvSpPr/>
          <p:nvPr/>
        </p:nvSpPr>
        <p:spPr>
          <a:xfrm>
            <a:off x="609600" y="1524000"/>
            <a:ext cx="7620000" cy="3662541"/>
          </a:xfrm>
          <a:prstGeom prst="rect">
            <a:avLst/>
          </a:prstGeom>
        </p:spPr>
        <p:txBody>
          <a:bodyPr>
            <a:spAutoFit/>
          </a:bodyPr>
          <a:lstStyle/>
          <a:p>
            <a:pPr>
              <a:spcBef>
                <a:spcPts val="1200"/>
              </a:spcBef>
              <a:spcAft>
                <a:spcPts val="1200"/>
              </a:spcAft>
              <a:buFont typeface="Wingdings" pitchFamily="2" charset="2"/>
              <a:buNone/>
              <a:defRPr/>
            </a:pPr>
            <a:endParaRPr lang="en-US" altLang="en-US" sz="800" dirty="0">
              <a:latin typeface="+mj-lt"/>
            </a:endParaRPr>
          </a:p>
          <a:p>
            <a:pPr>
              <a:spcBef>
                <a:spcPts val="1200"/>
              </a:spcBef>
              <a:spcAft>
                <a:spcPts val="1200"/>
              </a:spcAft>
              <a:buFont typeface="Wingdings" pitchFamily="2" charset="2"/>
              <a:buNone/>
              <a:defRPr/>
            </a:pPr>
            <a:r>
              <a:rPr lang="en-US" altLang="en-US" dirty="0">
                <a:latin typeface="+mj-lt"/>
              </a:rPr>
              <a:t>2 Points: </a:t>
            </a:r>
            <a:r>
              <a:rPr lang="en-US" altLang="en-US" b="0" dirty="0">
                <a:latin typeface="+mj-lt"/>
              </a:rPr>
              <a:t>Most or all components of the EL supports are present. </a:t>
            </a:r>
          </a:p>
          <a:p>
            <a:pPr>
              <a:spcBef>
                <a:spcPts val="1200"/>
              </a:spcBef>
              <a:spcAft>
                <a:spcPts val="1200"/>
              </a:spcAft>
              <a:buFont typeface="Wingdings" pitchFamily="2" charset="2"/>
              <a:buNone/>
              <a:defRPr/>
            </a:pPr>
            <a:r>
              <a:rPr lang="en-US" altLang="en-US" dirty="0">
                <a:latin typeface="+mj-lt"/>
              </a:rPr>
              <a:t>1 Point: </a:t>
            </a:r>
            <a:r>
              <a:rPr lang="en-US" altLang="en-US" b="0" dirty="0">
                <a:latin typeface="+mj-lt"/>
              </a:rPr>
              <a:t>Some components of the EL supports are present.</a:t>
            </a:r>
          </a:p>
          <a:p>
            <a:pPr>
              <a:spcBef>
                <a:spcPts val="1200"/>
              </a:spcBef>
              <a:spcAft>
                <a:spcPts val="1200"/>
              </a:spcAft>
              <a:buFont typeface="Wingdings" pitchFamily="2" charset="2"/>
              <a:buNone/>
              <a:defRPr/>
            </a:pPr>
            <a:r>
              <a:rPr lang="en-US" altLang="en-US" dirty="0">
                <a:latin typeface="+mj-lt"/>
              </a:rPr>
              <a:t>0 Points: </a:t>
            </a:r>
            <a:r>
              <a:rPr lang="en-US" altLang="en-US" b="0" dirty="0">
                <a:latin typeface="+mj-lt"/>
              </a:rPr>
              <a:t>Few or no components of the EL supports are present.</a:t>
            </a:r>
          </a:p>
          <a:p>
            <a:pPr marL="114300" algn="ctr">
              <a:spcBef>
                <a:spcPts val="0"/>
              </a:spcBef>
              <a:spcAft>
                <a:spcPts val="0"/>
              </a:spcAft>
              <a:tabLst>
                <a:tab pos="1031240" algn="l"/>
              </a:tabLst>
              <a:defRPr/>
            </a:pPr>
            <a:endParaRPr lang="en-US" b="0" dirty="0">
              <a:solidFill>
                <a:srgbClr val="000000"/>
              </a:solidFill>
              <a:latin typeface="Arial" panose="020B0604020202020204" pitchFamily="34" charset="0"/>
              <a:ea typeface="Arial" panose="020B0604020202020204" pitchFamily="34" charset="0"/>
            </a:endParaRPr>
          </a:p>
          <a:p>
            <a:pPr marL="114300" algn="ctr">
              <a:spcBef>
                <a:spcPts val="0"/>
              </a:spcBef>
              <a:spcAft>
                <a:spcPts val="0"/>
              </a:spcAft>
              <a:tabLst>
                <a:tab pos="1031240" algn="l"/>
              </a:tabLst>
              <a:defRPr/>
            </a:pPr>
            <a:endParaRPr lang="en-US" b="0" dirty="0">
              <a:latin typeface="Arial" panose="020B0604020202020204" pitchFamily="34" charset="0"/>
              <a:ea typeface="Arial" panose="020B0604020202020204" pitchFamily="34" charset="0"/>
            </a:endParaRPr>
          </a:p>
        </p:txBody>
      </p:sp>
      <p:cxnSp>
        <p:nvCxnSpPr>
          <p:cNvPr id="11" name="Straight Connector 10">
            <a:extLst>
              <a:ext uri="{FF2B5EF4-FFF2-40B4-BE49-F238E27FC236}">
                <a16:creationId xmlns:a16="http://schemas.microsoft.com/office/drawing/2014/main" id="{D0089D85-CA27-C749-A4F6-505D3E8A3033}"/>
              </a:ext>
              <a:ext uri="{C183D7F6-B498-43B3-948B-1728B52AA6E4}">
                <adec:decorative xmlns:adec="http://schemas.microsoft.com/office/drawing/2017/decorative" val="1"/>
              </a:ext>
            </a:extLst>
          </p:cNvPr>
          <p:cNvCxnSpPr>
            <a:cxnSpLocks/>
          </p:cNvCxnSpPr>
          <p:nvPr/>
        </p:nvCxnSpPr>
        <p:spPr bwMode="auto">
          <a:xfrm>
            <a:off x="1905000" y="23622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0218DBDB-0510-A74B-A1F0-6CB5C39FFEC8}"/>
              </a:ext>
              <a:ext uri="{C183D7F6-B498-43B3-948B-1728B52AA6E4}">
                <adec:decorative xmlns:adec="http://schemas.microsoft.com/office/drawing/2017/decorative" val="1"/>
              </a:ext>
            </a:extLst>
          </p:cNvPr>
          <p:cNvCxnSpPr>
            <a:cxnSpLocks/>
          </p:cNvCxnSpPr>
          <p:nvPr/>
        </p:nvCxnSpPr>
        <p:spPr bwMode="auto">
          <a:xfrm>
            <a:off x="1828800" y="3352800"/>
            <a:ext cx="6858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3" name="Straight Connector 12">
            <a:extLst>
              <a:ext uri="{FF2B5EF4-FFF2-40B4-BE49-F238E27FC236}">
                <a16:creationId xmlns:a16="http://schemas.microsoft.com/office/drawing/2014/main" id="{5952D28D-BE04-6B4B-807B-18FD4BF671E7}"/>
              </a:ext>
              <a:ext uri="{C183D7F6-B498-43B3-948B-1728B52AA6E4}">
                <adec:decorative xmlns:adec="http://schemas.microsoft.com/office/drawing/2017/decorative" val="1"/>
              </a:ext>
            </a:extLst>
          </p:cNvPr>
          <p:cNvCxnSpPr>
            <a:cxnSpLocks/>
          </p:cNvCxnSpPr>
          <p:nvPr/>
        </p:nvCxnSpPr>
        <p:spPr bwMode="auto">
          <a:xfrm>
            <a:off x="1905000" y="39624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9">
            <a:extLst>
              <a:ext uri="{FF2B5EF4-FFF2-40B4-BE49-F238E27FC236}">
                <a16:creationId xmlns:a16="http://schemas.microsoft.com/office/drawing/2014/main" id="{67938468-7CC0-44D2-9E16-E7AB797BA79E}"/>
              </a:ext>
            </a:extLst>
          </p:cNvPr>
          <p:cNvSpPr>
            <a:spLocks noGrp="1" noChangeArrowheads="1"/>
          </p:cNvSpPr>
          <p:nvPr>
            <p:ph type="title"/>
          </p:nvPr>
        </p:nvSpPr>
        <p:spPr/>
        <p:txBody>
          <a:bodyPr/>
          <a:lstStyle/>
          <a:p>
            <a:r>
              <a:rPr lang="en-US" altLang="en-US"/>
              <a:t>Breakout Time: 45 minutes</a:t>
            </a:r>
          </a:p>
        </p:txBody>
      </p:sp>
      <p:sp>
        <p:nvSpPr>
          <p:cNvPr id="28674" name="Content Placeholder 10">
            <a:extLst>
              <a:ext uri="{FF2B5EF4-FFF2-40B4-BE49-F238E27FC236}">
                <a16:creationId xmlns:a16="http://schemas.microsoft.com/office/drawing/2014/main" id="{E13B8226-8630-4E89-9323-D2E3B0F742DD}"/>
              </a:ext>
            </a:extLst>
          </p:cNvPr>
          <p:cNvSpPr>
            <a:spLocks noGrp="1" noChangeArrowheads="1"/>
          </p:cNvSpPr>
          <p:nvPr>
            <p:ph idx="1"/>
          </p:nvPr>
        </p:nvSpPr>
        <p:spPr>
          <a:xfrm>
            <a:off x="606425" y="1447800"/>
            <a:ext cx="7924800" cy="5105400"/>
          </a:xfrm>
        </p:spPr>
        <p:txBody>
          <a:bodyPr/>
          <a:lstStyle/>
          <a:p>
            <a:pPr>
              <a:spcAft>
                <a:spcPts val="600"/>
              </a:spcAft>
            </a:pPr>
            <a:r>
              <a:rPr lang="en-US" altLang="en-US" dirty="0">
                <a:ea typeface="MS PGothic"/>
                <a:cs typeface="MS PGothic" panose="020B0600070205080204" pitchFamily="34" charset="-128"/>
              </a:rPr>
              <a:t>Scan the curriculum for evidence of each of the EL supports, including the asterisked content criteria.</a:t>
            </a:r>
          </a:p>
          <a:p>
            <a:pPr>
              <a:spcAft>
                <a:spcPts val="600"/>
              </a:spcAft>
            </a:pPr>
            <a:r>
              <a:rPr lang="en-US" altLang="en-US" dirty="0">
                <a:ea typeface="MS PGothic"/>
                <a:cs typeface="MS PGothic" panose="020B0600070205080204" pitchFamily="34" charset="-128"/>
              </a:rPr>
              <a:t>Discuss with your team and agree on whether there is evidence in the curriculum for each EL support criterion.</a:t>
            </a:r>
          </a:p>
          <a:p>
            <a:pPr>
              <a:spcAft>
                <a:spcPts val="600"/>
              </a:spcAft>
            </a:pPr>
            <a:r>
              <a:rPr lang="en-US" altLang="en-US" dirty="0">
                <a:ea typeface="MS PGothic"/>
                <a:cs typeface="MS PGothic" panose="020B0600070205080204" pitchFamily="34" charset="-128"/>
              </a:rPr>
              <a:t>Check those for which you found evidence and determine the “weight” of the missing supports or parts of supports. </a:t>
            </a:r>
            <a:endParaRPr lang="en-US" altLang="en-US" dirty="0">
              <a:cs typeface="MS PGothic" panose="020B0600070205080204" pitchFamily="34" charset="-128"/>
            </a:endParaRPr>
          </a:p>
          <a:p>
            <a:pPr>
              <a:spcAft>
                <a:spcPts val="600"/>
              </a:spcAft>
            </a:pPr>
            <a:r>
              <a:rPr lang="en-US" altLang="en-US" dirty="0">
                <a:ea typeface="MS PGothic"/>
                <a:cs typeface="MS PGothic" panose="020B0600070205080204" pitchFamily="34" charset="-128"/>
              </a:rPr>
              <a:t>Make notes about your findings.</a:t>
            </a:r>
          </a:p>
          <a:p>
            <a:pPr>
              <a:spcAft>
                <a:spcPts val="600"/>
              </a:spcAft>
            </a:pPr>
            <a:r>
              <a:rPr lang="en-US" altLang="en-US" dirty="0">
                <a:ea typeface="MS PGothic"/>
                <a:cs typeface="MS PGothic" panose="020B0600070205080204" pitchFamily="34" charset="-128"/>
              </a:rPr>
              <a:t>Together, assign a rating for the dimension’s EL supports. (Include the asterisked content criteria.)</a:t>
            </a:r>
          </a:p>
          <a:p>
            <a:pPr>
              <a:spcBef>
                <a:spcPts val="1200"/>
              </a:spcBef>
              <a:spcAft>
                <a:spcPts val="600"/>
              </a:spcAft>
            </a:pPr>
            <a:r>
              <a:rPr lang="en-US" altLang="en-US" dirty="0">
                <a:ea typeface="MS PGothic"/>
                <a:cs typeface="MS PGothic" panose="020B0600070205080204" pitchFamily="34" charset="-128"/>
              </a:rPr>
              <a:t>When we reconvene, we will ask you to share comparisons of your rating, criteria checks, substantiations, and commentary.</a:t>
            </a:r>
            <a:endParaRPr lang="en-US" altLang="en-US" dirty="0">
              <a:ea typeface="MS PGothic"/>
              <a:cs typeface="Arial" panose="020B0604020202020204" pitchFamily="34" charset="0"/>
            </a:endParaRPr>
          </a:p>
          <a:p>
            <a:pPr>
              <a:spcAft>
                <a:spcPts val="1200"/>
              </a:spcAft>
            </a:pPr>
            <a:endParaRPr lang="en-US" altLang="en-US" dirty="0">
              <a:cs typeface="MS PGothic" panose="020B0600070205080204" pitchFamily="34" charset="-128"/>
            </a:endParaRPr>
          </a:p>
        </p:txBody>
      </p:sp>
      <p:pic>
        <p:nvPicPr>
          <p:cNvPr id="28675" name="Graphic 5" descr="Customer review">
            <a:extLst>
              <a:ext uri="{FF2B5EF4-FFF2-40B4-BE49-F238E27FC236}">
                <a16:creationId xmlns:a16="http://schemas.microsoft.com/office/drawing/2014/main" id="{48F3D50C-8B3A-4C2C-B015-7F0FF44E3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1625"/>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9">
            <a:extLst>
              <a:ext uri="{FF2B5EF4-FFF2-40B4-BE49-F238E27FC236}">
                <a16:creationId xmlns:a16="http://schemas.microsoft.com/office/drawing/2014/main" id="{9212E5B8-EB36-4C23-BBDC-9973E72F23BD}"/>
              </a:ext>
            </a:extLst>
          </p:cNvPr>
          <p:cNvSpPr>
            <a:spLocks noGrp="1" noChangeArrowheads="1"/>
          </p:cNvSpPr>
          <p:nvPr>
            <p:ph type="title"/>
          </p:nvPr>
        </p:nvSpPr>
        <p:spPr/>
        <p:txBody>
          <a:bodyPr/>
          <a:lstStyle/>
          <a:p>
            <a:r>
              <a:rPr lang="en-US" altLang="en-US" dirty="0"/>
              <a:t>Breakout Materials</a:t>
            </a:r>
          </a:p>
        </p:txBody>
      </p:sp>
      <p:sp>
        <p:nvSpPr>
          <p:cNvPr id="30722" name="Content Placeholder 10">
            <a:extLst>
              <a:ext uri="{FF2B5EF4-FFF2-40B4-BE49-F238E27FC236}">
                <a16:creationId xmlns:a16="http://schemas.microsoft.com/office/drawing/2014/main" id="{8F14F300-8C6C-4B0A-832D-4514C18580EB}"/>
              </a:ext>
            </a:extLst>
          </p:cNvPr>
          <p:cNvSpPr>
            <a:spLocks noGrp="1" noChangeArrowheads="1"/>
          </p:cNvSpPr>
          <p:nvPr>
            <p:ph idx="1"/>
          </p:nvPr>
        </p:nvSpPr>
        <p:spPr/>
        <p:txBody>
          <a:bodyPr/>
          <a:lstStyle/>
          <a:p>
            <a:pPr>
              <a:spcBef>
                <a:spcPts val="1200"/>
              </a:spcBef>
              <a:spcAft>
                <a:spcPts val="1800"/>
              </a:spcAft>
            </a:pPr>
            <a:r>
              <a:rPr lang="en-US" altLang="en-US" dirty="0">
                <a:cs typeface="MS PGothic" panose="020B0600070205080204" pitchFamily="34" charset="-128"/>
              </a:rPr>
              <a:t>Your copy of the Participant Workbook (p. 9)</a:t>
            </a:r>
          </a:p>
          <a:p>
            <a:pPr>
              <a:spcBef>
                <a:spcPts val="1200"/>
              </a:spcBef>
              <a:spcAft>
                <a:spcPts val="1800"/>
              </a:spcAft>
            </a:pPr>
            <a:r>
              <a:rPr lang="en-US" altLang="en-US" dirty="0">
                <a:cs typeface="MS PGothic" panose="020B0600070205080204" pitchFamily="34" charset="-128"/>
              </a:rPr>
              <a:t>Curriculum: Illustrative Mathematics: </a:t>
            </a:r>
          </a:p>
          <a:p>
            <a:pPr lvl="1">
              <a:spcBef>
                <a:spcPts val="1200"/>
              </a:spcBef>
              <a:spcAft>
                <a:spcPts val="1800"/>
              </a:spcAft>
            </a:pPr>
            <a:r>
              <a:rPr lang="en-US" altLang="en-US" dirty="0">
                <a:cs typeface="MS PGothic" panose="020B0600070205080204" pitchFamily="34" charset="-128"/>
              </a:rPr>
              <a:t>Grade 6 Course Guide</a:t>
            </a:r>
          </a:p>
          <a:p>
            <a:pPr lvl="1">
              <a:spcBef>
                <a:spcPts val="1200"/>
              </a:spcBef>
              <a:spcAft>
                <a:spcPts val="1800"/>
              </a:spcAft>
            </a:pPr>
            <a:r>
              <a:rPr lang="en-US" altLang="en-US" dirty="0">
                <a:cs typeface="MS PGothic" panose="020B0600070205080204" pitchFamily="34" charset="-128"/>
              </a:rPr>
              <a:t>Grade 6, Unit 3 Teacher Guide</a:t>
            </a:r>
            <a:endParaRPr lang="en-US" altLang="en-US" u="sng" dirty="0">
              <a:cs typeface="MS PGothic" panose="020B0600070205080204" pitchFamily="34" charset="-128"/>
            </a:endParaRPr>
          </a:p>
          <a:p>
            <a:pPr>
              <a:spcBef>
                <a:spcPts val="1200"/>
              </a:spcBef>
              <a:spcAft>
                <a:spcPts val="1800"/>
              </a:spcAft>
            </a:pPr>
            <a:r>
              <a:rPr lang="en-US" altLang="en-US" dirty="0">
                <a:cs typeface="MS PGothic" panose="020B0600070205080204" pitchFamily="34" charset="-128"/>
              </a:rPr>
              <a:t>Resource: Standards for Mathematical Practice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4">
            <a:extLst>
              <a:ext uri="{FF2B5EF4-FFF2-40B4-BE49-F238E27FC236}">
                <a16:creationId xmlns:a16="http://schemas.microsoft.com/office/drawing/2014/main" id="{40CD3271-E2CA-4EC7-83A3-307CA492D702}"/>
              </a:ext>
            </a:extLst>
          </p:cNvPr>
          <p:cNvSpPr>
            <a:spLocks noGrp="1" noChangeArrowheads="1"/>
          </p:cNvSpPr>
          <p:nvPr>
            <p:ph type="title" idx="4294967295"/>
          </p:nvPr>
        </p:nvSpPr>
        <p:spPr bwMode="auto">
          <a:xfrm>
            <a:off x="512763" y="2133600"/>
            <a:ext cx="8116887" cy="1500188"/>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74B71A62-460B-4E8D-B056-E6B9C07EB9D7}"/>
              </a:ext>
            </a:extLst>
          </p:cNvPr>
          <p:cNvSpPr>
            <a:spLocks noGrp="1" noChangeArrowheads="1"/>
          </p:cNvSpPr>
          <p:nvPr>
            <p:ph type="title"/>
          </p:nvPr>
        </p:nvSpPr>
        <p:spPr/>
        <p:txBody>
          <a:bodyPr/>
          <a:lstStyle/>
          <a:p>
            <a:r>
              <a:rPr lang="en-US" altLang="en-US"/>
              <a:t>Let’s Hear From You!</a:t>
            </a:r>
          </a:p>
        </p:txBody>
      </p:sp>
      <p:sp>
        <p:nvSpPr>
          <p:cNvPr id="3" name="Content Placeholder 2">
            <a:extLst>
              <a:ext uri="{FF2B5EF4-FFF2-40B4-BE49-F238E27FC236}">
                <a16:creationId xmlns:a16="http://schemas.microsoft.com/office/drawing/2014/main" id="{26B22024-9B37-4C71-9B38-48C05009417F}"/>
              </a:ext>
            </a:extLst>
          </p:cNvPr>
          <p:cNvSpPr>
            <a:spLocks noGrp="1"/>
          </p:cNvSpPr>
          <p:nvPr>
            <p:ph idx="1"/>
          </p:nvPr>
        </p:nvSpPr>
        <p:spPr>
          <a:xfrm>
            <a:off x="381000" y="1524000"/>
            <a:ext cx="8458200" cy="4648200"/>
          </a:xfrm>
        </p:spPr>
        <p:txBody>
          <a:bodyPr/>
          <a:lstStyle/>
          <a:p>
            <a:pPr marL="0" indent="0">
              <a:buFont typeface="Wingdings" panose="05000000000000000000" pitchFamily="2" charset="2"/>
              <a:buNone/>
              <a:defRPr/>
            </a:pPr>
            <a:endParaRPr lang="en-US" dirty="0"/>
          </a:p>
          <a:p>
            <a:pPr>
              <a:spcAft>
                <a:spcPts val="600"/>
              </a:spcAft>
              <a:defRPr/>
            </a:pPr>
            <a:r>
              <a:rPr lang="en-US" dirty="0"/>
              <a:t>POLL: What is your rating for </a:t>
            </a:r>
            <a:r>
              <a:rPr lang="en-US" b="1" dirty="0"/>
              <a:t>Dimension 3 EL Supports</a:t>
            </a:r>
            <a:r>
              <a:rPr lang="en-US" dirty="0"/>
              <a:t>?</a:t>
            </a:r>
          </a:p>
          <a:p>
            <a:pPr marL="817563" lvl="1" indent="-409575">
              <a:spcBef>
                <a:spcPts val="1128"/>
              </a:spcBef>
              <a:spcAft>
                <a:spcPts val="600"/>
              </a:spcAft>
              <a:buFont typeface="Wingdings" panose="05000000000000000000" pitchFamily="2" charset="2"/>
              <a:buNone/>
              <a:defRPr/>
            </a:pPr>
            <a:r>
              <a:rPr lang="en-US" dirty="0"/>
              <a:t>O	2 points: Most or all components of the criteria are present.</a:t>
            </a:r>
          </a:p>
          <a:p>
            <a:pPr marL="817563" lvl="1" indent="-409575">
              <a:spcBef>
                <a:spcPts val="1128"/>
              </a:spcBef>
              <a:spcAft>
                <a:spcPts val="600"/>
              </a:spcAft>
              <a:buFont typeface="Wingdings" panose="05000000000000000000" pitchFamily="2" charset="2"/>
              <a:buNone/>
              <a:defRPr/>
            </a:pPr>
            <a:r>
              <a:rPr lang="en-US" dirty="0"/>
              <a:t>O	1 point: Some components of the criteria are present.</a:t>
            </a:r>
          </a:p>
          <a:p>
            <a:pPr marL="817563" lvl="1" indent="-409575">
              <a:spcBef>
                <a:spcPts val="1128"/>
              </a:spcBef>
              <a:spcAft>
                <a:spcPts val="600"/>
              </a:spcAft>
              <a:buFont typeface="Wingdings" panose="05000000000000000000" pitchFamily="2" charset="2"/>
              <a:buNone/>
              <a:defRPr/>
            </a:pPr>
            <a:r>
              <a:rPr lang="en-US" dirty="0"/>
              <a:t>O 	0 points: Few or no components of the criteria are present.</a:t>
            </a:r>
          </a:p>
          <a:p>
            <a:pPr lvl="1">
              <a:defRPr/>
            </a:pPr>
            <a:endParaRPr lang="en-US" dirty="0"/>
          </a:p>
          <a:p>
            <a:pPr lvl="1">
              <a:defRPr/>
            </a:pPr>
            <a:endParaRPr lang="en-US" dirty="0"/>
          </a:p>
          <a:p>
            <a:pPr lvl="1">
              <a:defRPr/>
            </a:pPr>
            <a:endParaRPr lang="en-US" dirty="0"/>
          </a:p>
          <a:p>
            <a:pPr lvl="1">
              <a:defRPr/>
            </a:pPr>
            <a:endParaRPr lang="en-US" dirty="0"/>
          </a:p>
          <a:p>
            <a:pPr marL="9525" indent="0">
              <a:buFont typeface="Wingdings" panose="05000000000000000000" pitchFamily="2" charset="2"/>
              <a:buNone/>
              <a:defRPr/>
            </a:pPr>
            <a:endParaRPr lang="en-US" dirty="0"/>
          </a:p>
        </p:txBody>
      </p:sp>
      <p:pic>
        <p:nvPicPr>
          <p:cNvPr id="34819" name="Picture 3">
            <a:extLst>
              <a:ext uri="{FF2B5EF4-FFF2-40B4-BE49-F238E27FC236}">
                <a16:creationId xmlns:a16="http://schemas.microsoft.com/office/drawing/2014/main" id="{B933DA94-C328-4A97-9948-3AE09A91733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838200"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8763B3F0-81AA-42CA-B0C8-0421A41A1BBF}"/>
              </a:ext>
              <a:ext uri="{C183D7F6-B498-43B3-948B-1728B52AA6E4}">
                <adec:decorative xmlns:adec="http://schemas.microsoft.com/office/drawing/2017/decorative" val="1"/>
              </a:ext>
            </a:extLst>
          </p:cNvPr>
          <p:cNvCxnSpPr>
            <a:cxnSpLocks/>
          </p:cNvCxnSpPr>
          <p:nvPr/>
        </p:nvCxnSpPr>
        <p:spPr bwMode="auto">
          <a:xfrm>
            <a:off x="2438400" y="28956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5D23F75A-C016-47CE-AF95-B52E63658FFA}"/>
              </a:ext>
              <a:ext uri="{C183D7F6-B498-43B3-948B-1728B52AA6E4}">
                <adec:decorative xmlns:adec="http://schemas.microsoft.com/office/drawing/2017/decorative" val="1"/>
              </a:ext>
            </a:extLst>
          </p:cNvPr>
          <p:cNvCxnSpPr>
            <a:cxnSpLocks/>
          </p:cNvCxnSpPr>
          <p:nvPr/>
        </p:nvCxnSpPr>
        <p:spPr bwMode="auto">
          <a:xfrm>
            <a:off x="2286000" y="3429000"/>
            <a:ext cx="609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0DAF6C46-81AB-4350-B0A8-2BA4DDF06649}"/>
              </a:ext>
              <a:ext uri="{C183D7F6-B498-43B3-948B-1728B52AA6E4}">
                <adec:decorative xmlns:adec="http://schemas.microsoft.com/office/drawing/2017/decorative" val="1"/>
              </a:ext>
            </a:extLst>
          </p:cNvPr>
          <p:cNvCxnSpPr>
            <a:cxnSpLocks/>
          </p:cNvCxnSpPr>
          <p:nvPr/>
        </p:nvCxnSpPr>
        <p:spPr bwMode="auto">
          <a:xfrm>
            <a:off x="2438400" y="39624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9">
            <a:extLst>
              <a:ext uri="{FF2B5EF4-FFF2-40B4-BE49-F238E27FC236}">
                <a16:creationId xmlns:a16="http://schemas.microsoft.com/office/drawing/2014/main" id="{7B3971A0-BA3F-4C98-9B49-A421385E5860}"/>
              </a:ext>
            </a:extLst>
          </p:cNvPr>
          <p:cNvSpPr>
            <a:spLocks noGrp="1" noChangeArrowheads="1"/>
          </p:cNvSpPr>
          <p:nvPr>
            <p:ph type="title"/>
          </p:nvPr>
        </p:nvSpPr>
        <p:spPr>
          <a:xfrm>
            <a:off x="1295400" y="304800"/>
            <a:ext cx="6324600" cy="914400"/>
          </a:xfrm>
        </p:spPr>
        <p:txBody>
          <a:bodyPr/>
          <a:lstStyle/>
          <a:p>
            <a:r>
              <a:rPr lang="en-US" altLang="en-US"/>
              <a:t>Let’s Hear From You! </a:t>
            </a:r>
          </a:p>
        </p:txBody>
      </p:sp>
      <p:sp>
        <p:nvSpPr>
          <p:cNvPr id="11" name="Content Placeholder 10">
            <a:extLst>
              <a:ext uri="{FF2B5EF4-FFF2-40B4-BE49-F238E27FC236}">
                <a16:creationId xmlns:a16="http://schemas.microsoft.com/office/drawing/2014/main" id="{3EEE1A9B-5052-4BCA-8E9A-9FFFCF6B1438}"/>
              </a:ext>
            </a:extLst>
          </p:cNvPr>
          <p:cNvSpPr>
            <a:spLocks noGrp="1"/>
          </p:cNvSpPr>
          <p:nvPr>
            <p:ph idx="1"/>
          </p:nvPr>
        </p:nvSpPr>
        <p:spPr>
          <a:xfrm>
            <a:off x="585788" y="1828800"/>
            <a:ext cx="7924800" cy="4648200"/>
          </a:xfrm>
        </p:spPr>
        <p:txBody>
          <a:bodyPr/>
          <a:lstStyle/>
          <a:p>
            <a:pPr>
              <a:spcBef>
                <a:spcPts val="1200"/>
              </a:spcBef>
              <a:spcAft>
                <a:spcPts val="600"/>
              </a:spcAft>
              <a:defRPr/>
            </a:pPr>
            <a:r>
              <a:rPr lang="en-US" altLang="en-US" dirty="0"/>
              <a:t>POLL: Did you check (as present) the same criteria as in the Example Workbook? </a:t>
            </a:r>
          </a:p>
          <a:p>
            <a:pPr marL="336550" lvl="1" indent="0">
              <a:spcBef>
                <a:spcPts val="1128"/>
              </a:spcBef>
              <a:spcAft>
                <a:spcPts val="600"/>
              </a:spcAft>
              <a:buFont typeface="Wingdings" panose="05000000000000000000" pitchFamily="2" charset="2"/>
              <a:buNone/>
              <a:defRPr/>
            </a:pPr>
            <a:r>
              <a:rPr lang="en-US" dirty="0"/>
              <a:t>O  Yes, I checked the same criteria as the example.</a:t>
            </a:r>
          </a:p>
          <a:p>
            <a:pPr marL="687388" lvl="1" indent="-344488">
              <a:spcBef>
                <a:spcPts val="1128"/>
              </a:spcBef>
              <a:spcAft>
                <a:spcPts val="600"/>
              </a:spcAft>
              <a:buFont typeface="Wingdings" panose="05000000000000000000" pitchFamily="2" charset="2"/>
              <a:buNone/>
              <a:defRPr/>
            </a:pPr>
            <a:r>
              <a:rPr lang="en-US" dirty="0"/>
              <a:t>O  No, I checked one or more criteria differently than the example.</a:t>
            </a:r>
          </a:p>
          <a:p>
            <a:pPr marL="0" indent="0">
              <a:spcBef>
                <a:spcPts val="1200"/>
              </a:spcBef>
              <a:spcAft>
                <a:spcPts val="600"/>
              </a:spcAft>
              <a:buFont typeface="Wingdings" panose="05000000000000000000" pitchFamily="2" charset="2"/>
              <a:buNone/>
              <a:defRPr/>
            </a:pPr>
            <a:endParaRPr lang="en-US" altLang="en-US" dirty="0"/>
          </a:p>
          <a:p>
            <a:pPr marL="0" indent="0">
              <a:spcBef>
                <a:spcPts val="1200"/>
              </a:spcBef>
              <a:spcAft>
                <a:spcPts val="600"/>
              </a:spcAft>
              <a:buFont typeface="Wingdings" panose="05000000000000000000" pitchFamily="2" charset="2"/>
              <a:buNone/>
              <a:defRPr/>
            </a:pPr>
            <a:endParaRPr lang="en-US" altLang="en-US" dirty="0"/>
          </a:p>
          <a:p>
            <a:pPr marL="0" indent="0" algn="ctr">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36867" name="Picture 5">
            <a:extLst>
              <a:ext uri="{FF2B5EF4-FFF2-40B4-BE49-F238E27FC236}">
                <a16:creationId xmlns:a16="http://schemas.microsoft.com/office/drawing/2014/main" id="{A882176A-3C57-4061-9E9F-25C7E42033E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963" y="479425"/>
            <a:ext cx="695325" cy="56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2D5C3-6F3B-314A-BDAB-B9D92FDE0F33}"/>
              </a:ext>
            </a:extLst>
          </p:cNvPr>
          <p:cNvSpPr>
            <a:spLocks noGrp="1"/>
          </p:cNvSpPr>
          <p:nvPr>
            <p:ph type="title" idx="4294967295"/>
          </p:nvPr>
        </p:nvSpPr>
        <p:spPr bwMode="auto">
          <a:xfrm>
            <a:off x="609600" y="1600200"/>
            <a:ext cx="7924800" cy="4648200"/>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t"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sz="40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extLst>
      <p:ext uri="{BB962C8B-B14F-4D97-AF65-F5344CB8AC3E}">
        <p14:creationId xmlns:p14="http://schemas.microsoft.com/office/powerpoint/2010/main" val="1145214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9">
            <a:extLst>
              <a:ext uri="{FF2B5EF4-FFF2-40B4-BE49-F238E27FC236}">
                <a16:creationId xmlns:a16="http://schemas.microsoft.com/office/drawing/2014/main" id="{9238EAFD-4D19-4CD4-857E-B2690AAEA076}"/>
              </a:ext>
            </a:extLst>
          </p:cNvPr>
          <p:cNvSpPr>
            <a:spLocks noGrp="1" noChangeArrowheads="1"/>
          </p:cNvSpPr>
          <p:nvPr>
            <p:ph type="title"/>
          </p:nvPr>
        </p:nvSpPr>
        <p:spPr>
          <a:xfrm>
            <a:off x="1295400" y="304800"/>
            <a:ext cx="6324600" cy="914400"/>
          </a:xfrm>
        </p:spPr>
        <p:txBody>
          <a:bodyPr/>
          <a:lstStyle/>
          <a:p>
            <a:r>
              <a:rPr lang="en-US" altLang="en-US" dirty="0"/>
              <a:t>Let’s Discuss!</a:t>
            </a:r>
          </a:p>
        </p:txBody>
      </p:sp>
      <p:sp>
        <p:nvSpPr>
          <p:cNvPr id="11" name="Content Placeholder 10">
            <a:extLst>
              <a:ext uri="{FF2B5EF4-FFF2-40B4-BE49-F238E27FC236}">
                <a16:creationId xmlns:a16="http://schemas.microsoft.com/office/drawing/2014/main" id="{3CA973CB-93B2-48E5-BB1E-38F0BE34956E}"/>
              </a:ext>
            </a:extLst>
          </p:cNvPr>
          <p:cNvSpPr>
            <a:spLocks noGrp="1"/>
          </p:cNvSpPr>
          <p:nvPr>
            <p:ph idx="1"/>
          </p:nvPr>
        </p:nvSpPr>
        <p:spPr/>
        <p:txBody>
          <a:bodyPr/>
          <a:lstStyle/>
          <a:p>
            <a:pPr marL="20320" lvl="1" indent="0">
              <a:spcBef>
                <a:spcPts val="1200"/>
              </a:spcBef>
              <a:spcAft>
                <a:spcPts val="600"/>
              </a:spcAft>
              <a:buClr>
                <a:srgbClr val="C00000"/>
              </a:buClr>
              <a:buNone/>
              <a:defRPr/>
            </a:pPr>
            <a:r>
              <a:rPr lang="en-US" altLang="en-US" dirty="0">
                <a:ea typeface="MS PGothic"/>
                <a:cs typeface="Calibri"/>
              </a:rPr>
              <a:t>Let’s take 5 minutes to review the Example Workbook that contains the substantiations for the EL support criteria</a:t>
            </a:r>
            <a:r>
              <a:rPr lang="en-US" altLang="en-US" i="1" dirty="0">
                <a:ea typeface="MS PGothic"/>
                <a:cs typeface="Calibri"/>
              </a:rPr>
              <a:t>.</a:t>
            </a:r>
            <a:endParaRPr lang="en-US" dirty="0">
              <a:ea typeface="MS PGothic"/>
              <a:cs typeface="Calibri"/>
            </a:endParaRPr>
          </a:p>
          <a:p>
            <a:pPr marL="20320" lvl="1" indent="0">
              <a:spcBef>
                <a:spcPts val="1200"/>
              </a:spcBef>
              <a:spcAft>
                <a:spcPts val="600"/>
              </a:spcAft>
              <a:buClr>
                <a:srgbClr val="C00000"/>
              </a:buClr>
              <a:buFont typeface="Wingdings" panose="05000000000000000000" pitchFamily="2" charset="2"/>
              <a:buNone/>
              <a:defRPr/>
            </a:pPr>
            <a:r>
              <a:rPr lang="en-US" altLang="en-US" dirty="0"/>
              <a:t>Then in the group chat, share your answer to this question:</a:t>
            </a:r>
          </a:p>
          <a:p>
            <a:pPr marL="762000" lvl="1" indent="-508000">
              <a:spcBef>
                <a:spcPts val="1200"/>
              </a:spcBef>
              <a:spcAft>
                <a:spcPts val="600"/>
              </a:spcAft>
              <a:buClr>
                <a:srgbClr val="C00000"/>
              </a:buClr>
              <a:buFont typeface="Wingdings" panose="05000000000000000000" pitchFamily="2" charset="2"/>
              <a:buChar char="Ø"/>
              <a:defRPr/>
            </a:pPr>
            <a:r>
              <a:rPr lang="en-US" altLang="en-US" i="1" dirty="0">
                <a:cs typeface="MS PGothic" panose="020B0600070205080204" pitchFamily="34" charset="-128"/>
              </a:rPr>
              <a:t>CHAT: How do your substantiations compare to the example? </a:t>
            </a:r>
            <a:endParaRPr lang="en-US" i="1" dirty="0"/>
          </a:p>
          <a:p>
            <a:pPr marL="63500" lvl="1" indent="0">
              <a:spcBef>
                <a:spcPts val="1200"/>
              </a:spcBef>
              <a:spcAft>
                <a:spcPts val="600"/>
              </a:spcAft>
              <a:buClr>
                <a:srgbClr val="C00000"/>
              </a:buClr>
              <a:buFont typeface="Wingdings" panose="05000000000000000000" pitchFamily="2" charset="2"/>
              <a:buNone/>
              <a:defRPr/>
            </a:pPr>
            <a:endParaRPr lang="en-US" dirty="0"/>
          </a:p>
          <a:p>
            <a:pPr marL="63500" lvl="1" indent="0">
              <a:spcBef>
                <a:spcPts val="1200"/>
              </a:spcBef>
              <a:spcAft>
                <a:spcPts val="600"/>
              </a:spcAft>
              <a:buClr>
                <a:srgbClr val="C00000"/>
              </a:buClr>
              <a:buFont typeface="Wingdings" panose="05000000000000000000" pitchFamily="2" charset="2"/>
              <a:buNone/>
              <a:defRPr/>
            </a:pPr>
            <a:r>
              <a:rPr lang="en-US" dirty="0"/>
              <a:t>Then we want to hear from you about the evidence you found and noted in your Summary Comments.</a:t>
            </a:r>
          </a:p>
          <a:p>
            <a:pPr marL="63500" lvl="1" indent="0">
              <a:spcBef>
                <a:spcPts val="1200"/>
              </a:spcBef>
              <a:spcAft>
                <a:spcPts val="600"/>
              </a:spcAft>
              <a:buClr>
                <a:srgbClr val="C00000"/>
              </a:buClr>
              <a:buFont typeface="Wingdings" panose="05000000000000000000" pitchFamily="2" charset="2"/>
              <a:buNone/>
              <a:defRPr/>
            </a:pPr>
            <a:endParaRPr lang="en-US" dirty="0">
              <a:solidFill>
                <a:srgbClr val="FF0000"/>
              </a:solidFill>
            </a:endParaRPr>
          </a:p>
          <a:p>
            <a:pPr marL="63500" lvl="1" indent="0">
              <a:spcBef>
                <a:spcPts val="1200"/>
              </a:spcBef>
              <a:spcAft>
                <a:spcPts val="600"/>
              </a:spcAft>
              <a:buClr>
                <a:srgbClr val="C00000"/>
              </a:buClr>
              <a:buFont typeface="Wingdings" panose="05000000000000000000" pitchFamily="2" charset="2"/>
              <a:buNone/>
              <a:defRPr/>
            </a:pPr>
            <a:endParaRPr 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38915" name="Picture 2">
            <a:extLst>
              <a:ext uri="{FF2B5EF4-FFF2-40B4-BE49-F238E27FC236}">
                <a16:creationId xmlns:a16="http://schemas.microsoft.com/office/drawing/2014/main" id="{593E0987-886D-4866-B07F-07CFAE7D337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6" name="Picture 2">
            <a:extLst>
              <a:ext uri="{FF2B5EF4-FFF2-40B4-BE49-F238E27FC236}">
                <a16:creationId xmlns:a16="http://schemas.microsoft.com/office/drawing/2014/main" id="{1092FCEE-C9CC-425A-A1E3-401DD5D6127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9">
            <a:extLst>
              <a:ext uri="{FF2B5EF4-FFF2-40B4-BE49-F238E27FC236}">
                <a16:creationId xmlns:a16="http://schemas.microsoft.com/office/drawing/2014/main" id="{0AD8F32D-73CF-42D1-8AD0-875097E25B44}"/>
              </a:ext>
            </a:extLst>
          </p:cNvPr>
          <p:cNvSpPr>
            <a:spLocks noGrp="1" noChangeArrowheads="1"/>
          </p:cNvSpPr>
          <p:nvPr>
            <p:ph type="title"/>
          </p:nvPr>
        </p:nvSpPr>
        <p:spPr/>
        <p:txBody>
          <a:bodyPr/>
          <a:lstStyle/>
          <a:p>
            <a:r>
              <a:rPr lang="en-US" altLang="en-US" dirty="0"/>
              <a:t>Let’s Chat!</a:t>
            </a:r>
          </a:p>
        </p:txBody>
      </p:sp>
      <p:sp>
        <p:nvSpPr>
          <p:cNvPr id="36866" name="Content Placeholder 10">
            <a:extLst>
              <a:ext uri="{FF2B5EF4-FFF2-40B4-BE49-F238E27FC236}">
                <a16:creationId xmlns:a16="http://schemas.microsoft.com/office/drawing/2014/main" id="{28EEF34A-3ED2-4895-AB88-24BAEB2FC0BF}"/>
              </a:ext>
            </a:extLst>
          </p:cNvPr>
          <p:cNvSpPr>
            <a:spLocks noGrp="1" noChangeArrowheads="1"/>
          </p:cNvSpPr>
          <p:nvPr>
            <p:ph idx="1"/>
          </p:nvPr>
        </p:nvSpPr>
        <p:spPr>
          <a:xfrm>
            <a:off x="609600" y="1600200"/>
            <a:ext cx="7218363" cy="4648200"/>
          </a:xfrm>
        </p:spPr>
        <p:txBody>
          <a:bodyPr/>
          <a:lstStyle/>
          <a:p>
            <a:pPr marL="0" indent="0">
              <a:spcBef>
                <a:spcPts val="1200"/>
              </a:spcBef>
              <a:spcAft>
                <a:spcPts val="600"/>
              </a:spcAft>
              <a:buFont typeface="Wingdings" panose="05000000000000000000" pitchFamily="2" charset="2"/>
              <a:buNone/>
              <a:defRPr/>
            </a:pPr>
            <a:r>
              <a:rPr lang="en-US" altLang="en-US" dirty="0"/>
              <a:t>In the group chat, type your answer to this question in a sentence or two:</a:t>
            </a:r>
          </a:p>
          <a:p>
            <a:pPr lvl="1">
              <a:spcBef>
                <a:spcPts val="1200"/>
              </a:spcBef>
              <a:spcAft>
                <a:spcPts val="600"/>
              </a:spcAft>
              <a:buClr>
                <a:srgbClr val="C00000"/>
              </a:buClr>
              <a:buFont typeface="Wingdings" pitchFamily="2" charset="2"/>
              <a:buChar char="Ø"/>
              <a:defRPr/>
            </a:pPr>
            <a:r>
              <a:rPr lang="en-US" altLang="en-US" i="1" dirty="0">
                <a:cs typeface="MS PGothic" panose="020B0600070205080204" pitchFamily="34" charset="-128"/>
              </a:rPr>
              <a:t>CHAT: What is something you have learned today (or understand better) about communication with mathematics in general and supporting EL students in particular?</a:t>
            </a:r>
          </a:p>
          <a:p>
            <a:pPr marL="346075" lvl="1" indent="0">
              <a:spcBef>
                <a:spcPts val="1200"/>
              </a:spcBef>
              <a:spcAft>
                <a:spcPts val="600"/>
              </a:spcAft>
              <a:buFont typeface="Wingdings" panose="05000000000000000000" pitchFamily="2" charset="2"/>
              <a:buNone/>
              <a:defRPr/>
            </a:pPr>
            <a:endParaRPr lang="en-US" altLang="en-US" dirty="0">
              <a:cs typeface="MS PGothic" panose="020B0600070205080204" pitchFamily="34" charset="-128"/>
            </a:endParaRPr>
          </a:p>
          <a:p>
            <a:pPr marL="346075" lvl="1" indent="0">
              <a:spcBef>
                <a:spcPts val="1200"/>
              </a:spcBef>
              <a:spcAft>
                <a:spcPts val="600"/>
              </a:spcAft>
              <a:buFont typeface="Wingdings" panose="05000000000000000000" pitchFamily="2" charset="2"/>
              <a:buNone/>
              <a:defRPr/>
            </a:pPr>
            <a:endParaRPr lang="en-US" altLang="en-US" sz="1000" dirty="0">
              <a:cs typeface="MS PGothic" panose="020B0600070205080204" pitchFamily="34" charset="-128"/>
            </a:endParaRPr>
          </a:p>
          <a:p>
            <a:pPr marL="346075" lvl="1" indent="0" algn="ctr">
              <a:spcBef>
                <a:spcPts val="1200"/>
              </a:spcBef>
              <a:spcAft>
                <a:spcPts val="600"/>
              </a:spcAft>
              <a:buClr>
                <a:srgbClr val="C00000"/>
              </a:buClr>
              <a:buFont typeface="Wingdings" panose="05000000000000000000" pitchFamily="2" charset="2"/>
              <a:buNone/>
              <a:defRPr/>
            </a:pPr>
            <a:r>
              <a:rPr lang="en-US" altLang="en-US" sz="2000" dirty="0"/>
              <a:t>We’ll ask everyone to hit “enter” at the same time so…</a:t>
            </a:r>
            <a:endParaRPr lang="en-US" altLang="en-US" sz="2000" i="1" dirty="0">
              <a:cs typeface="MS PGothic" panose="020B0600070205080204" pitchFamily="34" charset="-128"/>
            </a:endParaRPr>
          </a:p>
          <a:p>
            <a:pPr marL="346075" lvl="1" indent="0" algn="ctr">
              <a:spcBef>
                <a:spcPts val="1200"/>
              </a:spcBef>
              <a:spcAft>
                <a:spcPts val="600"/>
              </a:spcAft>
              <a:buFont typeface="Wingdings" panose="05000000000000000000" pitchFamily="2" charset="2"/>
              <a:buNone/>
              <a:defRPr/>
            </a:pPr>
            <a:r>
              <a:rPr lang="en-US" altLang="en-US" b="1" i="1" dirty="0">
                <a:solidFill>
                  <a:srgbClr val="C00000"/>
                </a:solidFill>
                <a:cs typeface="MS PGothic" panose="020B0600070205080204" pitchFamily="34" charset="-128"/>
              </a:rPr>
              <a:t>WAIT to hit “enter”!</a:t>
            </a:r>
            <a:endParaRPr lang="en-US" altLang="en-US" b="1" dirty="0">
              <a:solidFill>
                <a:srgbClr val="C00000"/>
              </a:solidFill>
              <a:cs typeface="MS PGothic" panose="020B0600070205080204" pitchFamily="34" charset="-128"/>
            </a:endParaRPr>
          </a:p>
          <a:p>
            <a:pPr marL="346075" lvl="1" indent="0">
              <a:spcBef>
                <a:spcPts val="1200"/>
              </a:spcBef>
              <a:spcAft>
                <a:spcPts val="600"/>
              </a:spcAft>
              <a:buFont typeface="Wingdings" panose="05000000000000000000" pitchFamily="2" charset="2"/>
              <a:buNone/>
              <a:defRPr/>
            </a:pPr>
            <a:endParaRPr lang="en-US" altLang="en-US" dirty="0">
              <a:cs typeface="MS PGothic" panose="020B0600070205080204" pitchFamily="34" charset="-128"/>
            </a:endParaRPr>
          </a:p>
        </p:txBody>
      </p:sp>
      <p:pic>
        <p:nvPicPr>
          <p:cNvPr id="40963" name="Picture 2">
            <a:extLst>
              <a:ext uri="{FF2B5EF4-FFF2-40B4-BE49-F238E27FC236}">
                <a16:creationId xmlns:a16="http://schemas.microsoft.com/office/drawing/2014/main" id="{1C02157B-DDFD-4644-A8AD-E77DB3606A1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81000"/>
            <a:ext cx="10795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9">
            <a:extLst>
              <a:ext uri="{FF2B5EF4-FFF2-40B4-BE49-F238E27FC236}">
                <a16:creationId xmlns:a16="http://schemas.microsoft.com/office/drawing/2014/main" id="{3C90BB12-1F5B-4F4F-9446-E57941A66D62}"/>
              </a:ext>
            </a:extLst>
          </p:cNvPr>
          <p:cNvSpPr>
            <a:spLocks noGrp="1" noChangeArrowheads="1"/>
          </p:cNvSpPr>
          <p:nvPr>
            <p:ph type="title"/>
          </p:nvPr>
        </p:nvSpPr>
        <p:spPr/>
        <p:txBody>
          <a:bodyPr/>
          <a:lstStyle/>
          <a:p>
            <a:r>
              <a:rPr lang="en-US" altLang="en-US" dirty="0"/>
              <a:t>Next Steps</a:t>
            </a:r>
          </a:p>
        </p:txBody>
      </p:sp>
      <p:sp>
        <p:nvSpPr>
          <p:cNvPr id="11" name="Content Placeholder 10">
            <a:extLst>
              <a:ext uri="{FF2B5EF4-FFF2-40B4-BE49-F238E27FC236}">
                <a16:creationId xmlns:a16="http://schemas.microsoft.com/office/drawing/2014/main" id="{AA4C742F-81DE-4A4E-8516-439BCA26552E}"/>
              </a:ext>
            </a:extLst>
          </p:cNvPr>
          <p:cNvSpPr>
            <a:spLocks noGrp="1"/>
          </p:cNvSpPr>
          <p:nvPr>
            <p:ph idx="1"/>
          </p:nvPr>
        </p:nvSpPr>
        <p:spPr/>
        <p:txBody>
          <a:bodyPr/>
          <a:lstStyle/>
          <a:p>
            <a:pPr marL="242888" indent="-227013">
              <a:spcBef>
                <a:spcPts val="1200"/>
              </a:spcBef>
              <a:spcAft>
                <a:spcPts val="600"/>
              </a:spcAft>
              <a:defRPr/>
            </a:pPr>
            <a:r>
              <a:rPr lang="en-US" altLang="en-US" dirty="0"/>
              <a:t>We will focus on content criteria for </a:t>
            </a:r>
            <a:r>
              <a:rPr lang="en-US" altLang="en-US" b="1" dirty="0"/>
              <a:t>Dimension 4 </a:t>
            </a:r>
            <a:r>
              <a:rPr lang="en-US" altLang="en-US" dirty="0"/>
              <a:t>to:</a:t>
            </a:r>
          </a:p>
          <a:p>
            <a:pPr marL="700087" lvl="1" indent="-342900">
              <a:spcBef>
                <a:spcPts val="1200"/>
              </a:spcBef>
              <a:spcAft>
                <a:spcPts val="600"/>
              </a:spcAft>
              <a:defRPr/>
            </a:pPr>
            <a:r>
              <a:rPr lang="en-US" altLang="en-US" dirty="0">
                <a:cs typeface="MS PGothic" panose="020B0600070205080204" pitchFamily="34" charset="-128"/>
              </a:rPr>
              <a:t>Examine the sample curriculum from Illustrative Mathematics for its inclusion of quality mathematical tasks and applications.</a:t>
            </a:r>
          </a:p>
          <a:p>
            <a:pPr marL="20637" indent="0">
              <a:spcBef>
                <a:spcPts val="1200"/>
              </a:spcBef>
              <a:spcAft>
                <a:spcPts val="600"/>
              </a:spcAft>
              <a:buFont typeface="Wingdings" panose="05000000000000000000" pitchFamily="2" charset="2"/>
              <a:buNone/>
              <a:defRPr/>
            </a:pPr>
            <a:endParaRPr lang="en-US" alt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a:extLst>
              <a:ext uri="{FF2B5EF4-FFF2-40B4-BE49-F238E27FC236}">
                <a16:creationId xmlns:a16="http://schemas.microsoft.com/office/drawing/2014/main" id="{EE881E85-BBBB-4E50-A57A-70EB0677237B}"/>
              </a:ext>
            </a:extLst>
          </p:cNvPr>
          <p:cNvSpPr>
            <a:spLocks noGrp="1" noChangeArrowheads="1"/>
          </p:cNvSpPr>
          <p:nvPr>
            <p:ph type="title"/>
          </p:nvPr>
        </p:nvSpPr>
        <p:spPr>
          <a:xfrm>
            <a:off x="304800" y="3124200"/>
            <a:ext cx="8534400" cy="3505200"/>
          </a:xfrm>
        </p:spPr>
        <p:txBody>
          <a:bodyPr/>
          <a:lstStyle/>
          <a:p>
            <a:r>
              <a:rPr lang="en-US" altLang="en-US" sz="600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194F58-91AD-B74D-87F4-6F15A1C454B2}"/>
              </a:ext>
            </a:extLst>
          </p:cNvPr>
          <p:cNvSpPr>
            <a:spLocks noGrp="1"/>
          </p:cNvSpPr>
          <p:nvPr>
            <p:ph type="title"/>
          </p:nvPr>
        </p:nvSpPr>
        <p:spPr>
          <a:xfrm>
            <a:off x="1295400" y="304800"/>
            <a:ext cx="7086600" cy="914400"/>
          </a:xfrm>
        </p:spPr>
        <p:txBody>
          <a:bodyPr/>
          <a:lstStyle/>
          <a:p>
            <a:r>
              <a:rPr lang="en-US" dirty="0"/>
              <a:t>Disclaimer</a:t>
            </a:r>
          </a:p>
        </p:txBody>
      </p:sp>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3962400"/>
          </a:xfrm>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2">
            <a:extLst>
              <a:ext uri="{FF2B5EF4-FFF2-40B4-BE49-F238E27FC236}">
                <a16:creationId xmlns:a16="http://schemas.microsoft.com/office/drawing/2014/main" id="{BC52CF6C-497F-4664-8561-8C898A64164A}"/>
              </a:ext>
            </a:extLst>
          </p:cNvPr>
          <p:cNvSpPr>
            <a:spLocks noGrp="1" noChangeArrowheads="1"/>
          </p:cNvSpPr>
          <p:nvPr>
            <p:ph type="title"/>
          </p:nvPr>
        </p:nvSpPr>
        <p:spPr/>
        <p:txBody>
          <a:bodyPr/>
          <a:lstStyle/>
          <a:p>
            <a:r>
              <a:rPr lang="en-US" altLang="en-US" dirty="0"/>
              <a:t>Let’s Hear From You!</a:t>
            </a:r>
          </a:p>
        </p:txBody>
      </p:sp>
      <p:sp>
        <p:nvSpPr>
          <p:cNvPr id="8193" name="Rectangle 3">
            <a:extLst>
              <a:ext uri="{FF2B5EF4-FFF2-40B4-BE49-F238E27FC236}">
                <a16:creationId xmlns:a16="http://schemas.microsoft.com/office/drawing/2014/main" id="{C77C078D-0878-4FC8-BB56-8E0B8B07452F}"/>
              </a:ext>
            </a:extLst>
          </p:cNvPr>
          <p:cNvSpPr>
            <a:spLocks noGrp="1" noChangeArrowheads="1"/>
          </p:cNvSpPr>
          <p:nvPr>
            <p:ph type="body" idx="1"/>
          </p:nvPr>
        </p:nvSpPr>
        <p:spPr/>
        <p:txBody>
          <a:bodyPr/>
          <a:lstStyle/>
          <a:p>
            <a:pPr marL="0" indent="0">
              <a:spcBef>
                <a:spcPts val="1200"/>
              </a:spcBef>
              <a:spcAft>
                <a:spcPts val="600"/>
              </a:spcAft>
              <a:buFont typeface="Wingdings" panose="05000000000000000000" pitchFamily="2" charset="2"/>
              <a:buNone/>
              <a:defRPr/>
            </a:pPr>
            <a:r>
              <a:rPr lang="en-US" altLang="en-US" dirty="0"/>
              <a:t>Share your answer to this question: </a:t>
            </a:r>
          </a:p>
          <a:p>
            <a:pPr marL="0" indent="0">
              <a:spcBef>
                <a:spcPts val="0"/>
              </a:spcBef>
              <a:spcAft>
                <a:spcPts val="0"/>
              </a:spcAft>
              <a:buFont typeface="Wingdings" panose="05000000000000000000" pitchFamily="2" charset="2"/>
              <a:buNone/>
              <a:defRPr/>
            </a:pPr>
            <a:endParaRPr lang="en-US" altLang="en-US" dirty="0"/>
          </a:p>
          <a:p>
            <a:pPr marL="865188" lvl="1" indent="-519113">
              <a:spcBef>
                <a:spcPts val="0"/>
              </a:spcBef>
              <a:spcAft>
                <a:spcPts val="600"/>
              </a:spcAft>
              <a:buClr>
                <a:srgbClr val="C00000"/>
              </a:buClr>
              <a:buFont typeface="Wingdings" panose="05000000000000000000" pitchFamily="2" charset="2"/>
              <a:buChar char="Ø"/>
              <a:defRPr/>
            </a:pPr>
            <a:r>
              <a:rPr lang="en-US" altLang="en-US" i="1" dirty="0">
                <a:cs typeface="MS PGothic" panose="020B0600070205080204" pitchFamily="34" charset="-128"/>
              </a:rPr>
              <a:t>On a scale of 1 to 5, how much do you know about effective mathematical communication for English learners (ELs)? </a:t>
            </a:r>
          </a:p>
          <a:p>
            <a:pPr marL="1376363" lvl="2" indent="-450850">
              <a:buSzPct val="128000"/>
              <a:buFont typeface="Courier New" panose="02070309020205020404" pitchFamily="49" charset="0"/>
              <a:buChar char="o"/>
              <a:defRPr/>
            </a:pPr>
            <a:r>
              <a:rPr lang="en-US" sz="2400" dirty="0"/>
              <a:t>1 (not much)</a:t>
            </a:r>
          </a:p>
          <a:p>
            <a:pPr marL="1376363" lvl="2" indent="-450850">
              <a:buSzPct val="128000"/>
              <a:buFont typeface="Courier New" panose="02070309020205020404" pitchFamily="49" charset="0"/>
              <a:buChar char="o"/>
              <a:defRPr/>
            </a:pPr>
            <a:r>
              <a:rPr lang="en-US" sz="2400" dirty="0"/>
              <a:t>2</a:t>
            </a:r>
          </a:p>
          <a:p>
            <a:pPr marL="1376363" lvl="2" indent="-450850">
              <a:buSzPct val="128000"/>
              <a:buFont typeface="Courier New" panose="02070309020205020404" pitchFamily="49" charset="0"/>
              <a:buChar char="o"/>
              <a:defRPr/>
            </a:pPr>
            <a:r>
              <a:rPr lang="en-US" sz="2400" dirty="0"/>
              <a:t>3</a:t>
            </a:r>
          </a:p>
          <a:p>
            <a:pPr marL="1376363" lvl="2" indent="-450850">
              <a:buSzPct val="128000"/>
              <a:buFont typeface="Courier New" panose="02070309020205020404" pitchFamily="49" charset="0"/>
              <a:buChar char="o"/>
              <a:defRPr/>
            </a:pPr>
            <a:r>
              <a:rPr lang="en-US" sz="2400" dirty="0"/>
              <a:t>4</a:t>
            </a:r>
          </a:p>
          <a:p>
            <a:pPr marL="1376363" lvl="2" indent="-450850">
              <a:buSzPct val="128000"/>
              <a:buFont typeface="Courier New" panose="02070309020205020404" pitchFamily="49" charset="0"/>
              <a:buChar char="o"/>
              <a:defRPr/>
            </a:pPr>
            <a:r>
              <a:rPr lang="en-US" sz="2400" dirty="0"/>
              <a:t>5 (a great deal)</a:t>
            </a:r>
          </a:p>
          <a:p>
            <a:pPr marL="865188" lvl="1" indent="0">
              <a:spcBef>
                <a:spcPts val="0"/>
              </a:spcBef>
              <a:spcAft>
                <a:spcPts val="0"/>
              </a:spcAft>
              <a:buClr>
                <a:srgbClr val="C00000"/>
              </a:buClr>
              <a:buFont typeface="Wingdings" panose="05000000000000000000" pitchFamily="2" charset="2"/>
              <a:buNone/>
              <a:tabLst>
                <a:tab pos="215900" algn="l"/>
              </a:tabLst>
              <a:defRPr/>
            </a:pPr>
            <a:endParaRPr lang="en-US" altLang="en-US" i="1" dirty="0">
              <a:cs typeface="MS PGothic" panose="020B0600070205080204" pitchFamily="34" charset="-128"/>
            </a:endParaRPr>
          </a:p>
          <a:p>
            <a:pPr marL="0" indent="0">
              <a:buFont typeface="Wingdings" panose="05000000000000000000" pitchFamily="2" charset="2"/>
              <a:buNone/>
              <a:defRPr/>
            </a:pPr>
            <a:endParaRPr lang="en-US" altLang="en-US" dirty="0"/>
          </a:p>
          <a:p>
            <a:pPr marL="0" indent="0">
              <a:buFont typeface="Wingdings" panose="05000000000000000000" pitchFamily="2" charset="2"/>
              <a:buNone/>
              <a:defRPr/>
            </a:pPr>
            <a:endParaRPr lang="en-US" altLang="en-US" dirty="0"/>
          </a:p>
          <a:p>
            <a:pPr marL="0" indent="0">
              <a:buFont typeface="Wingdings" panose="05000000000000000000" pitchFamily="2" charset="2"/>
              <a:buNone/>
              <a:defRPr/>
            </a:pPr>
            <a:r>
              <a:rPr lang="en-US" altLang="en-US" b="1" i="1" dirty="0">
                <a:solidFill>
                  <a:srgbClr val="C00000"/>
                </a:solidFill>
                <a:cs typeface="MS PGothic" panose="020B0600070205080204" pitchFamily="34" charset="-128"/>
              </a:rPr>
              <a:t>	</a:t>
            </a:r>
            <a:endParaRPr lang="en-US" altLang="en-US" dirty="0"/>
          </a:p>
        </p:txBody>
      </p:sp>
      <p:pic>
        <p:nvPicPr>
          <p:cNvPr id="8197" name="Picture 4">
            <a:extLst>
              <a:ext uri="{FF2B5EF4-FFF2-40B4-BE49-F238E27FC236}">
                <a16:creationId xmlns:a16="http://schemas.microsoft.com/office/drawing/2014/main" id="{E1F27A3E-7C40-4E63-BA6C-B515A0AD108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838200"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9">
            <a:extLst>
              <a:ext uri="{FF2B5EF4-FFF2-40B4-BE49-F238E27FC236}">
                <a16:creationId xmlns:a16="http://schemas.microsoft.com/office/drawing/2014/main" id="{41984653-CF8C-4304-B00F-2CCA171B7CAA}"/>
              </a:ext>
            </a:extLst>
          </p:cNvPr>
          <p:cNvSpPr>
            <a:spLocks noGrp="1" noChangeArrowheads="1"/>
          </p:cNvSpPr>
          <p:nvPr>
            <p:ph type="title"/>
          </p:nvPr>
        </p:nvSpPr>
        <p:spPr/>
        <p:txBody>
          <a:bodyPr/>
          <a:lstStyle/>
          <a:p>
            <a:r>
              <a:rPr lang="en-US" altLang="en-US"/>
              <a:t>Agenda</a:t>
            </a:r>
          </a:p>
        </p:txBody>
      </p:sp>
      <p:sp>
        <p:nvSpPr>
          <p:cNvPr id="10242" name="Content Placeholder 10">
            <a:extLst>
              <a:ext uri="{FF2B5EF4-FFF2-40B4-BE49-F238E27FC236}">
                <a16:creationId xmlns:a16="http://schemas.microsoft.com/office/drawing/2014/main" id="{224AA906-E23F-4A6A-A58E-341A10048A81}"/>
              </a:ext>
            </a:extLst>
          </p:cNvPr>
          <p:cNvSpPr>
            <a:spLocks noGrp="1" noChangeArrowheads="1"/>
          </p:cNvSpPr>
          <p:nvPr>
            <p:ph idx="1"/>
          </p:nvPr>
        </p:nvSpPr>
        <p:spPr>
          <a:xfrm>
            <a:off x="685800" y="1524000"/>
            <a:ext cx="7924800" cy="4876800"/>
          </a:xfrm>
        </p:spPr>
        <p:txBody>
          <a:bodyPr/>
          <a:lstStyle/>
          <a:p>
            <a:pPr>
              <a:spcBef>
                <a:spcPts val="1200"/>
              </a:spcBef>
              <a:spcAft>
                <a:spcPts val="600"/>
              </a:spcAft>
            </a:pPr>
            <a:r>
              <a:rPr lang="en-US" altLang="en-US" dirty="0">
                <a:cs typeface="MS PGothic" panose="020B0600070205080204" pitchFamily="34" charset="-128"/>
              </a:rPr>
              <a:t>Review of Dimension 3 content criteria</a:t>
            </a:r>
          </a:p>
          <a:p>
            <a:pPr>
              <a:spcBef>
                <a:spcPts val="1200"/>
              </a:spcBef>
              <a:spcAft>
                <a:spcPts val="600"/>
              </a:spcAft>
            </a:pPr>
            <a:r>
              <a:rPr lang="en-US" altLang="en-US" dirty="0">
                <a:cs typeface="MS PGothic" panose="020B0600070205080204" pitchFamily="34" charset="-128"/>
              </a:rPr>
              <a:t>Introduction to the English learner (EL) support criteria for Dimension 3</a:t>
            </a:r>
          </a:p>
          <a:p>
            <a:pPr>
              <a:spcBef>
                <a:spcPts val="1200"/>
              </a:spcBef>
              <a:spcAft>
                <a:spcPts val="600"/>
              </a:spcAft>
            </a:pPr>
            <a:r>
              <a:rPr lang="en-US" altLang="en-US" dirty="0">
                <a:cs typeface="MS PGothic" panose="020B0600070205080204" pitchFamily="34" charset="-128"/>
              </a:rPr>
              <a:t>Breakout work session with your team</a:t>
            </a:r>
          </a:p>
          <a:p>
            <a:pPr>
              <a:spcBef>
                <a:spcPts val="1200"/>
              </a:spcBef>
              <a:spcAft>
                <a:spcPts val="600"/>
              </a:spcAft>
            </a:pPr>
            <a:r>
              <a:rPr lang="en-US" altLang="en-US" dirty="0">
                <a:cs typeface="MS PGothic" panose="020B0600070205080204" pitchFamily="34" charset="-128"/>
              </a:rPr>
              <a:t>Review of substantiations and ratings in the Example Workbook</a:t>
            </a:r>
          </a:p>
          <a:p>
            <a:pPr>
              <a:spcBef>
                <a:spcPts val="1200"/>
              </a:spcBef>
              <a:spcAft>
                <a:spcPts val="600"/>
              </a:spcAft>
            </a:pPr>
            <a:r>
              <a:rPr lang="en-US" altLang="en-US" dirty="0">
                <a:cs typeface="MS PGothic" panose="020B0600070205080204" pitchFamily="34" charset="-128"/>
              </a:rPr>
              <a:t>Next steps and final 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EFC44AD7-FCBA-4F49-B075-1D774C19501E}"/>
              </a:ext>
            </a:extLst>
          </p:cNvPr>
          <p:cNvSpPr>
            <a:spLocks noGrp="1" noChangeArrowheads="1"/>
          </p:cNvSpPr>
          <p:nvPr>
            <p:ph type="title"/>
          </p:nvPr>
        </p:nvSpPr>
        <p:spPr>
          <a:xfrm>
            <a:off x="1295400" y="304800"/>
            <a:ext cx="7086600" cy="914400"/>
          </a:xfrm>
        </p:spPr>
        <p:txBody>
          <a:bodyPr/>
          <a:lstStyle/>
          <a:p>
            <a:r>
              <a:rPr lang="en-US" altLang="en-US" dirty="0"/>
              <a:t>Meeting Norms and Expectations</a:t>
            </a:r>
          </a:p>
        </p:txBody>
      </p:sp>
      <p:sp>
        <p:nvSpPr>
          <p:cNvPr id="15362" name="Content Placeholder 3">
            <a:extLst>
              <a:ext uri="{FF2B5EF4-FFF2-40B4-BE49-F238E27FC236}">
                <a16:creationId xmlns:a16="http://schemas.microsoft.com/office/drawing/2014/main" id="{558BA5DC-6564-3E4E-A879-6FFE62FECB36}"/>
              </a:ext>
            </a:extLst>
          </p:cNvPr>
          <p:cNvSpPr txBox="1">
            <a:spLocks noChangeArrowheads="1"/>
          </p:cNvSpPr>
          <p:nvPr/>
        </p:nvSpPr>
        <p:spPr bwMode="auto">
          <a:xfrm>
            <a:off x="762000" y="1752600"/>
            <a:ext cx="80772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present and engage fully.</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Ask questions.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Prepare for productive struggle. </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Consider differing perspectives.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Create and maintain a safe space for professional learning.</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mindful of different learning styles.</a:t>
            </a:r>
            <a:endParaRPr lang="en-US" b="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E1D08FB2-8342-46EB-9D30-30E65004C1A6}"/>
              </a:ext>
            </a:extLst>
          </p:cNvPr>
          <p:cNvSpPr>
            <a:spLocks noGrp="1" noChangeArrowheads="1"/>
          </p:cNvSpPr>
          <p:nvPr>
            <p:ph type="title"/>
          </p:nvPr>
        </p:nvSpPr>
        <p:spPr>
          <a:xfrm>
            <a:off x="1295400" y="304800"/>
            <a:ext cx="7086600" cy="914400"/>
          </a:xfrm>
        </p:spPr>
        <p:txBody>
          <a:bodyPr/>
          <a:lstStyle/>
          <a:p>
            <a:r>
              <a:rPr lang="en-US" altLang="en-US"/>
              <a:t>Review of Part 1 for Dimension 3</a:t>
            </a:r>
          </a:p>
        </p:txBody>
      </p:sp>
      <p:sp>
        <p:nvSpPr>
          <p:cNvPr id="3" name="Content Placeholder 2">
            <a:extLst>
              <a:ext uri="{FF2B5EF4-FFF2-40B4-BE49-F238E27FC236}">
                <a16:creationId xmlns:a16="http://schemas.microsoft.com/office/drawing/2014/main" id="{9789C473-BA68-4419-AB8C-A558AB4392C8}"/>
              </a:ext>
            </a:extLst>
          </p:cNvPr>
          <p:cNvSpPr>
            <a:spLocks noGrp="1"/>
          </p:cNvSpPr>
          <p:nvPr>
            <p:ph idx="1"/>
          </p:nvPr>
        </p:nvSpPr>
        <p:spPr>
          <a:xfrm>
            <a:off x="609600" y="1600200"/>
            <a:ext cx="8229600" cy="4648200"/>
          </a:xfrm>
        </p:spPr>
        <p:txBody>
          <a:bodyPr/>
          <a:lstStyle/>
          <a:p>
            <a:pPr>
              <a:spcBef>
                <a:spcPts val="1200"/>
              </a:spcBef>
              <a:spcAft>
                <a:spcPts val="600"/>
              </a:spcAft>
              <a:defRPr/>
            </a:pPr>
            <a:r>
              <a:rPr lang="en-US" dirty="0"/>
              <a:t>Content criteria for Dimension 3 emphasize: </a:t>
            </a:r>
          </a:p>
          <a:p>
            <a:pPr lvl="1">
              <a:spcBef>
                <a:spcPts val="1200"/>
              </a:spcBef>
              <a:spcAft>
                <a:spcPts val="600"/>
              </a:spcAft>
              <a:buFont typeface="Arial" panose="020B0604020202020204" pitchFamily="34" charset="0"/>
              <a:buChar char="•"/>
              <a:defRPr/>
            </a:pPr>
            <a:r>
              <a:rPr lang="en-US" dirty="0"/>
              <a:t>Producing and analyzing mathematical arguments.*</a:t>
            </a:r>
          </a:p>
          <a:p>
            <a:pPr lvl="1">
              <a:spcBef>
                <a:spcPts val="1200"/>
              </a:spcBef>
              <a:spcAft>
                <a:spcPts val="600"/>
              </a:spcAft>
              <a:buFont typeface="Arial" panose="020B0604020202020204" pitchFamily="34" charset="0"/>
              <a:buChar char="•"/>
              <a:defRPr/>
            </a:pPr>
            <a:r>
              <a:rPr lang="en-US" dirty="0"/>
              <a:t>Building mathematical understanding through discussion.*</a:t>
            </a:r>
          </a:p>
          <a:p>
            <a:pPr lvl="1">
              <a:spcBef>
                <a:spcPts val="1200"/>
              </a:spcBef>
              <a:spcAft>
                <a:spcPts val="600"/>
              </a:spcAft>
              <a:buFont typeface="Arial" panose="020B0604020202020204" pitchFamily="34" charset="0"/>
              <a:buChar char="•"/>
              <a:defRPr/>
            </a:pPr>
            <a:r>
              <a:rPr lang="en-US" dirty="0"/>
              <a:t>Using precise, specialized mathematical language.*</a:t>
            </a:r>
          </a:p>
          <a:p>
            <a:pPr lvl="1">
              <a:spcBef>
                <a:spcPts val="1200"/>
              </a:spcBef>
              <a:spcAft>
                <a:spcPts val="600"/>
              </a:spcAft>
              <a:buFont typeface="Arial" panose="020B0604020202020204" pitchFamily="34" charset="0"/>
              <a:buChar char="•"/>
              <a:defRPr/>
            </a:pPr>
            <a:r>
              <a:rPr lang="en-US" dirty="0"/>
              <a:t>Showing examples of one’s reasoning.*</a:t>
            </a:r>
          </a:p>
          <a:p>
            <a:pPr lvl="1">
              <a:spcBef>
                <a:spcPts val="1200"/>
              </a:spcBef>
              <a:spcAft>
                <a:spcPts val="600"/>
              </a:spcAft>
              <a:buFont typeface="Arial" panose="020B0604020202020204" pitchFamily="34" charset="0"/>
              <a:buChar char="•"/>
              <a:defRPr/>
            </a:pPr>
            <a:r>
              <a:rPr lang="en-US" dirty="0"/>
              <a:t>Promoting the strategic use of technology.</a:t>
            </a:r>
          </a:p>
          <a:p>
            <a:pPr marL="244475" indent="-225425">
              <a:spcBef>
                <a:spcPts val="1200"/>
              </a:spcBef>
              <a:spcAft>
                <a:spcPts val="600"/>
              </a:spcAft>
              <a:defRPr/>
            </a:pPr>
            <a:r>
              <a:rPr lang="en-US" dirty="0"/>
              <a:t>Four content criteria are asterisked (*), indicating EL supports, so we will review our findings in Part 1 as we rate the EL support levels.</a:t>
            </a:r>
          </a:p>
          <a:p>
            <a:pPr marL="687388" lvl="1" indent="-341313">
              <a:buFont typeface="Courier New" panose="02070309020205020404" pitchFamily="49" charset="0"/>
              <a:buChar char="o"/>
              <a:defRPr/>
            </a:pPr>
            <a:endParaRPr lang="en-US" dirty="0"/>
          </a:p>
          <a:p>
            <a:pPr marL="687388" lvl="1" indent="-341313">
              <a:buFont typeface="Courier New" panose="02070309020205020404" pitchFamily="49" charset="0"/>
              <a:buChar char="o"/>
              <a:defRPr/>
            </a:pPr>
            <a:endParaRPr lang="en-US" dirty="0"/>
          </a:p>
        </p:txBody>
      </p:sp>
      <p:sp>
        <p:nvSpPr>
          <p:cNvPr id="4" name="Content Placeholder 2">
            <a:extLst>
              <a:ext uri="{FF2B5EF4-FFF2-40B4-BE49-F238E27FC236}">
                <a16:creationId xmlns:a16="http://schemas.microsoft.com/office/drawing/2014/main" id="{7969E21D-169D-8E49-845C-9AD0AA375F23}"/>
              </a:ext>
            </a:extLst>
          </p:cNvPr>
          <p:cNvSpPr txBox="1">
            <a:spLocks/>
          </p:cNvSpPr>
          <p:nvPr/>
        </p:nvSpPr>
        <p:spPr bwMode="auto">
          <a:xfrm>
            <a:off x="609600" y="1600200"/>
            <a:ext cx="82296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lvl1pPr marL="231775" indent="-231775" algn="l" defTabSz="915988" rtl="0" eaLnBrk="0" fontAlgn="base" hangingPunct="0">
              <a:lnSpc>
                <a:spcPct val="100000"/>
              </a:lnSpc>
              <a:spcBef>
                <a:spcPts val="6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Calibri" panose="020F0502020204030204" pitchFamily="34" charset="0"/>
              </a:defRPr>
            </a:lvl1pPr>
            <a:lvl2pPr marL="568325" indent="-222250" algn="l" defTabSz="915988" rtl="0" eaLnBrk="0" fontAlgn="base" hangingPunct="0">
              <a:lnSpc>
                <a:spcPct val="100000"/>
              </a:lnSpc>
              <a:spcBef>
                <a:spcPts val="6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Calibri" panose="020F0502020204030204" pitchFamily="34" charset="0"/>
              </a:defRPr>
            </a:lvl2pPr>
            <a:lvl3pPr marL="854075" indent="-171450" algn="l" defTabSz="915988" rtl="0" eaLnBrk="0" fontAlgn="base" hangingPunct="0">
              <a:lnSpc>
                <a:spcPct val="100000"/>
              </a:lnSpc>
              <a:spcBef>
                <a:spcPts val="600"/>
              </a:spcBef>
              <a:spcAft>
                <a:spcPct val="0"/>
              </a:spcAft>
              <a:buChar char="•"/>
              <a:defRPr sz="2200">
                <a:solidFill>
                  <a:schemeClr val="tx1"/>
                </a:solidFill>
                <a:latin typeface="+mn-lt"/>
                <a:ea typeface="MS PGothic" panose="020B0600070205080204" pitchFamily="34" charset="-128"/>
                <a:cs typeface="Calibri" panose="020F0502020204030204" pitchFamily="34" charset="0"/>
              </a:defRPr>
            </a:lvl3pPr>
            <a:lvl4pPr marL="1719263" indent="-174625" algn="l" defTabSz="915988" rtl="0" eaLnBrk="0" fontAlgn="base" hangingPunct="0">
              <a:lnSpc>
                <a:spcPct val="100000"/>
              </a:lnSpc>
              <a:spcBef>
                <a:spcPts val="600"/>
              </a:spcBef>
              <a:spcAft>
                <a:spcPct val="0"/>
              </a:spcAft>
              <a:buChar char="–"/>
              <a:defRPr sz="2200">
                <a:solidFill>
                  <a:schemeClr val="tx1"/>
                </a:solidFill>
                <a:latin typeface="+mn-lt"/>
                <a:ea typeface="Geneva" charset="0"/>
                <a:cs typeface="Calibri" panose="020F0502020204030204" pitchFamily="34" charset="0"/>
              </a:defRPr>
            </a:lvl4pPr>
            <a:lvl5pPr marL="2005013" indent="-171450" algn="l" defTabSz="915988" rtl="0" eaLnBrk="0" fontAlgn="base" hangingPunct="0">
              <a:lnSpc>
                <a:spcPct val="100000"/>
              </a:lnSpc>
              <a:spcBef>
                <a:spcPts val="600"/>
              </a:spcBef>
              <a:spcAft>
                <a:spcPct val="0"/>
              </a:spcAft>
              <a:buChar char="»"/>
              <a:defRPr sz="2200">
                <a:solidFill>
                  <a:schemeClr val="tx1"/>
                </a:solidFill>
                <a:latin typeface="+mn-lt"/>
                <a:ea typeface="Arial" charset="0"/>
                <a:cs typeface="Calibri" panose="020F0502020204030204" pitchFamily="34" charset="0"/>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pPr>
              <a:spcBef>
                <a:spcPts val="1200"/>
              </a:spcBef>
              <a:spcAft>
                <a:spcPts val="600"/>
              </a:spcAft>
              <a:defRPr/>
            </a:pPr>
            <a:r>
              <a:rPr lang="en-US" b="0" kern="0" dirty="0"/>
              <a:t>Content criteria for Dimension 3 emphasize: </a:t>
            </a:r>
          </a:p>
          <a:p>
            <a:pPr lvl="1">
              <a:spcBef>
                <a:spcPts val="1200"/>
              </a:spcBef>
              <a:spcAft>
                <a:spcPts val="600"/>
              </a:spcAft>
              <a:buFont typeface="Arial" panose="020B0604020202020204" pitchFamily="34" charset="0"/>
              <a:buChar char="•"/>
              <a:defRPr/>
            </a:pPr>
            <a:r>
              <a:rPr lang="en-US" b="0" kern="0" dirty="0"/>
              <a:t>Producing and analyzing mathematical arguments.</a:t>
            </a:r>
            <a:r>
              <a:rPr lang="en-US" b="0" kern="0" dirty="0">
                <a:solidFill>
                  <a:srgbClr val="C00000"/>
                </a:solidFill>
              </a:rPr>
              <a:t>*</a:t>
            </a:r>
          </a:p>
          <a:p>
            <a:pPr lvl="1">
              <a:spcBef>
                <a:spcPts val="1200"/>
              </a:spcBef>
              <a:spcAft>
                <a:spcPts val="600"/>
              </a:spcAft>
              <a:buFont typeface="Arial" panose="020B0604020202020204" pitchFamily="34" charset="0"/>
              <a:buChar char="•"/>
              <a:defRPr/>
            </a:pPr>
            <a:r>
              <a:rPr lang="en-US" b="0" kern="0" dirty="0"/>
              <a:t>Building mathematical understanding through discussion.</a:t>
            </a:r>
            <a:r>
              <a:rPr lang="en-US" b="0" kern="0" dirty="0">
                <a:solidFill>
                  <a:srgbClr val="C00000"/>
                </a:solidFill>
              </a:rPr>
              <a:t>*</a:t>
            </a:r>
            <a:endParaRPr lang="en-US" b="0" kern="0" dirty="0"/>
          </a:p>
          <a:p>
            <a:pPr lvl="1">
              <a:spcBef>
                <a:spcPts val="1200"/>
              </a:spcBef>
              <a:spcAft>
                <a:spcPts val="600"/>
              </a:spcAft>
              <a:buFont typeface="Arial" panose="020B0604020202020204" pitchFamily="34" charset="0"/>
              <a:buChar char="•"/>
              <a:defRPr/>
            </a:pPr>
            <a:r>
              <a:rPr lang="en-US" b="0" kern="0" dirty="0"/>
              <a:t>Using precise, specialized mathematical language.</a:t>
            </a:r>
            <a:r>
              <a:rPr lang="en-US" b="0" kern="0" dirty="0">
                <a:solidFill>
                  <a:srgbClr val="C00000"/>
                </a:solidFill>
              </a:rPr>
              <a:t>*</a:t>
            </a:r>
          </a:p>
          <a:p>
            <a:pPr lvl="1">
              <a:spcBef>
                <a:spcPts val="1200"/>
              </a:spcBef>
              <a:spcAft>
                <a:spcPts val="600"/>
              </a:spcAft>
              <a:buFont typeface="Arial" panose="020B0604020202020204" pitchFamily="34" charset="0"/>
              <a:buChar char="•"/>
              <a:defRPr/>
            </a:pPr>
            <a:r>
              <a:rPr lang="en-US" b="0" kern="0" dirty="0"/>
              <a:t>Showing examples of one’s reasoning.</a:t>
            </a:r>
            <a:r>
              <a:rPr lang="en-US" b="0" kern="0" dirty="0">
                <a:solidFill>
                  <a:srgbClr val="C00000"/>
                </a:solidFill>
              </a:rPr>
              <a:t>*</a:t>
            </a:r>
          </a:p>
          <a:p>
            <a:pPr lvl="1">
              <a:spcBef>
                <a:spcPts val="1200"/>
              </a:spcBef>
              <a:spcAft>
                <a:spcPts val="600"/>
              </a:spcAft>
              <a:buFont typeface="Arial" panose="020B0604020202020204" pitchFamily="34" charset="0"/>
              <a:buChar char="•"/>
              <a:defRPr/>
            </a:pPr>
            <a:r>
              <a:rPr lang="en-US" b="0" kern="0" dirty="0"/>
              <a:t>Promoting the strategic use of technology.</a:t>
            </a:r>
          </a:p>
          <a:p>
            <a:pPr marL="244475" indent="-225425">
              <a:spcBef>
                <a:spcPts val="1200"/>
              </a:spcBef>
              <a:spcAft>
                <a:spcPts val="600"/>
              </a:spcAft>
              <a:defRPr/>
            </a:pPr>
            <a:r>
              <a:rPr lang="en-US" b="0" kern="0" dirty="0"/>
              <a:t>Four content criteria are asterisked (</a:t>
            </a:r>
            <a:r>
              <a:rPr lang="en-US" b="0" kern="0" dirty="0">
                <a:solidFill>
                  <a:srgbClr val="C00000"/>
                </a:solidFill>
              </a:rPr>
              <a:t>*</a:t>
            </a:r>
            <a:r>
              <a:rPr lang="en-US" b="0" kern="0" dirty="0"/>
              <a:t>), indicating EL supports, so we will review our findings in Part 1 as we rate the EL support levels.</a:t>
            </a:r>
          </a:p>
          <a:p>
            <a:pPr marL="687388" lvl="1" indent="-341313">
              <a:buFont typeface="Courier New" panose="02070309020205020404" pitchFamily="49" charset="0"/>
              <a:buChar char="o"/>
              <a:defRPr/>
            </a:pPr>
            <a:endParaRPr lang="en-US" b="0" kern="0" dirty="0"/>
          </a:p>
          <a:p>
            <a:pPr marL="687388" lvl="1" indent="-341313">
              <a:buFont typeface="Courier New" panose="02070309020205020404" pitchFamily="49" charset="0"/>
              <a:buChar char="o"/>
              <a:defRPr/>
            </a:pPr>
            <a:endParaRPr lang="en-US" b="0" kern="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9">
            <a:extLst>
              <a:ext uri="{FF2B5EF4-FFF2-40B4-BE49-F238E27FC236}">
                <a16:creationId xmlns:a16="http://schemas.microsoft.com/office/drawing/2014/main" id="{A380C9C2-D99F-4A75-B35A-9461FD11BD16}"/>
              </a:ext>
            </a:extLst>
          </p:cNvPr>
          <p:cNvSpPr>
            <a:spLocks noGrp="1" noChangeArrowheads="1"/>
          </p:cNvSpPr>
          <p:nvPr>
            <p:ph type="title"/>
          </p:nvPr>
        </p:nvSpPr>
        <p:spPr>
          <a:xfrm>
            <a:off x="1295400" y="304800"/>
            <a:ext cx="7848600" cy="914400"/>
          </a:xfrm>
        </p:spPr>
        <p:txBody>
          <a:bodyPr/>
          <a:lstStyle/>
          <a:p>
            <a:r>
              <a:rPr lang="en-US" altLang="en-US" sz="3300"/>
              <a:t>What Does Dimension 3 Mean for High-Quality Curriculum?</a:t>
            </a:r>
          </a:p>
        </p:txBody>
      </p:sp>
      <p:sp>
        <p:nvSpPr>
          <p:cNvPr id="14338" name="Content Placeholder 10">
            <a:extLst>
              <a:ext uri="{FF2B5EF4-FFF2-40B4-BE49-F238E27FC236}">
                <a16:creationId xmlns:a16="http://schemas.microsoft.com/office/drawing/2014/main" id="{6D104041-7D76-41CE-9420-3FE0DD99AD31}"/>
              </a:ext>
            </a:extLst>
          </p:cNvPr>
          <p:cNvSpPr>
            <a:spLocks noGrp="1" noChangeArrowheads="1"/>
          </p:cNvSpPr>
          <p:nvPr>
            <p:ph idx="1"/>
          </p:nvPr>
        </p:nvSpPr>
        <p:spPr/>
        <p:txBody>
          <a:bodyPr/>
          <a:lstStyle/>
          <a:p>
            <a:pPr marL="0" indent="0">
              <a:spcBef>
                <a:spcPts val="1200"/>
              </a:spcBef>
              <a:spcAft>
                <a:spcPts val="600"/>
              </a:spcAft>
              <a:buFont typeface="Wingdings" panose="05000000000000000000" pitchFamily="2" charset="2"/>
              <a:buNone/>
              <a:defRPr/>
            </a:pPr>
            <a:r>
              <a:rPr lang="en-US" altLang="en-US" dirty="0"/>
              <a:t>It means EL students are regularly asked to:</a:t>
            </a:r>
          </a:p>
          <a:p>
            <a:pPr>
              <a:spcBef>
                <a:spcPts val="1200"/>
              </a:spcBef>
              <a:spcAft>
                <a:spcPts val="600"/>
              </a:spcAft>
              <a:defRPr/>
            </a:pPr>
            <a:r>
              <a:rPr lang="en-US" altLang="en-US" dirty="0"/>
              <a:t>Participate actively in class through collaborations and discussions;</a:t>
            </a:r>
          </a:p>
          <a:p>
            <a:pPr>
              <a:spcBef>
                <a:spcPts val="1200"/>
              </a:spcBef>
              <a:spcAft>
                <a:spcPts val="600"/>
              </a:spcAft>
              <a:defRPr/>
            </a:pPr>
            <a:r>
              <a:rPr lang="en-US" altLang="en-US" dirty="0"/>
              <a:t>Share their understanding and findings with precision, so others can follow their thinking; and </a:t>
            </a:r>
          </a:p>
          <a:p>
            <a:pPr>
              <a:spcBef>
                <a:spcPts val="1200"/>
              </a:spcBef>
              <a:spcAft>
                <a:spcPts val="600"/>
              </a:spcAft>
              <a:defRPr/>
            </a:pPr>
            <a:r>
              <a:rPr lang="en-US" altLang="en-US" dirty="0">
                <a:ea typeface="MS PGothic"/>
                <a:cs typeface="Calibri"/>
              </a:rPr>
              <a:t>Experience precise mathematical communication through speaking, listening, and reading.</a:t>
            </a:r>
          </a:p>
          <a:p>
            <a:pPr>
              <a:spcAft>
                <a:spcPts val="2400"/>
              </a:spcAft>
              <a:defRPr/>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9">
            <a:extLst>
              <a:ext uri="{FF2B5EF4-FFF2-40B4-BE49-F238E27FC236}">
                <a16:creationId xmlns:a16="http://schemas.microsoft.com/office/drawing/2014/main" id="{CC470C9F-4D46-490F-94D9-EFB97C769FED}"/>
              </a:ext>
            </a:extLst>
          </p:cNvPr>
          <p:cNvSpPr>
            <a:spLocks noGrp="1" noChangeArrowheads="1"/>
          </p:cNvSpPr>
          <p:nvPr>
            <p:ph type="title"/>
          </p:nvPr>
        </p:nvSpPr>
        <p:spPr/>
        <p:txBody>
          <a:bodyPr/>
          <a:lstStyle/>
          <a:p>
            <a:r>
              <a:rPr lang="en-US" altLang="en-US"/>
              <a:t>Illustrative Mathematics</a:t>
            </a:r>
          </a:p>
        </p:txBody>
      </p:sp>
      <p:pic>
        <p:nvPicPr>
          <p:cNvPr id="6" name="Picture 5" descr="Course guide cover">
            <a:extLst>
              <a:ext uri="{FF2B5EF4-FFF2-40B4-BE49-F238E27FC236}">
                <a16:creationId xmlns:a16="http://schemas.microsoft.com/office/drawing/2014/main" id="{F6ADC107-5F9B-464E-87EC-89503058F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22388"/>
            <a:ext cx="3962400" cy="5133975"/>
          </a:xfrm>
          <a:prstGeom prst="rect">
            <a:avLst/>
          </a:prstGeom>
          <a:noFill/>
          <a:ln>
            <a:solidFill>
              <a:schemeClr val="bg1">
                <a:lumMod val="75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Teacher guide cover">
            <a:extLst>
              <a:ext uri="{FF2B5EF4-FFF2-40B4-BE49-F238E27FC236}">
                <a16:creationId xmlns:a16="http://schemas.microsoft.com/office/drawing/2014/main" id="{7D547C22-124E-4638-8B24-BB61460A0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27150"/>
            <a:ext cx="3957638" cy="5129213"/>
          </a:xfrm>
          <a:prstGeom prst="rect">
            <a:avLst/>
          </a:prstGeom>
          <a:noFill/>
          <a:ln>
            <a:solidFill>
              <a:schemeClr val="bg1">
                <a:lumMod val="75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15083</TotalTime>
  <Pages>39</Pages>
  <Words>4793</Words>
  <Application>Microsoft Macintosh PowerPoint</Application>
  <PresentationFormat>Overhead</PresentationFormat>
  <Paragraphs>373</Paragraphs>
  <Slides>23</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Courier New</vt:lpstr>
      <vt:lpstr>Segoe UI</vt:lpstr>
      <vt:lpstr>Times</vt:lpstr>
      <vt:lpstr>Times New Roman</vt:lpstr>
      <vt:lpstr>Trebuchet MS</vt:lpstr>
      <vt:lpstr>Wingdings</vt:lpstr>
      <vt:lpstr>SAMPLE</vt:lpstr>
      <vt:lpstr>1_SAMPLE</vt:lpstr>
      <vt:lpstr>Reasoning and Communicating with Mathematics (Part 2)</vt:lpstr>
      <vt:lpstr>  Welcome back!</vt:lpstr>
      <vt:lpstr>Disclaimer</vt:lpstr>
      <vt:lpstr>Let’s Hear From You!</vt:lpstr>
      <vt:lpstr>Agenda</vt:lpstr>
      <vt:lpstr>Meeting Norms and Expectations</vt:lpstr>
      <vt:lpstr>Review of Part 1 for Dimension 3</vt:lpstr>
      <vt:lpstr>What Does Dimension 3 Mean for High-Quality Curriculum?</vt:lpstr>
      <vt:lpstr>Illustrative Mathematics</vt:lpstr>
      <vt:lpstr>Standards for Mathematical Practice</vt:lpstr>
      <vt:lpstr>Dimension 3: Reasoning and Communicating with Mathematics</vt:lpstr>
      <vt:lpstr>Dimension 3: EL Support Criteria</vt:lpstr>
      <vt:lpstr>Dimension 3: EL Support Criteria, cont’d.</vt:lpstr>
      <vt:lpstr>Rating for EL Supports </vt:lpstr>
      <vt:lpstr>Breakout Time: 45 minutes</vt:lpstr>
      <vt:lpstr>Breakout Materials</vt:lpstr>
      <vt:lpstr>Welcome Back!</vt:lpstr>
      <vt:lpstr>Let’s Hear From You!</vt:lpstr>
      <vt:lpstr>Let’s Hear From You! </vt:lpstr>
      <vt:lpstr>Let’s Discuss!</vt:lpstr>
      <vt:lpstr>Let’s Chat!</vt:lpstr>
      <vt:lpstr>Next Steps</vt:lpstr>
      <vt:lpstr>Thank you!</vt:lpstr>
    </vt:vector>
  </TitlesOfParts>
  <Manager/>
  <Company>Lilly,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Reasoning and Communicating with Mathematics (Part 2)</dc:title>
  <dc:subject/>
  <dc:creator>Susan Pimentel</dc:creator>
  <cp:keywords/>
  <dc:description/>
  <cp:lastModifiedBy>Nicole Bravo</cp:lastModifiedBy>
  <cp:revision>723</cp:revision>
  <cp:lastPrinted>2008-08-04T15:46:24Z</cp:lastPrinted>
  <dcterms:created xsi:type="dcterms:W3CDTF">2008-12-30T23:46:17Z</dcterms:created>
  <dcterms:modified xsi:type="dcterms:W3CDTF">2022-07-26T22:26:03Z</dcterms:modified>
  <cp:category/>
</cp:coreProperties>
</file>