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5520" r:id="rId2"/>
  </p:sldMasterIdLst>
  <p:notesMasterIdLst>
    <p:notesMasterId r:id="rId47"/>
  </p:notesMasterIdLst>
  <p:handoutMasterIdLst>
    <p:handoutMasterId r:id="rId48"/>
  </p:handoutMasterIdLst>
  <p:sldIdLst>
    <p:sldId id="606" r:id="rId3"/>
    <p:sldId id="669" r:id="rId4"/>
    <p:sldId id="668" r:id="rId5"/>
    <p:sldId id="494" r:id="rId6"/>
    <p:sldId id="495" r:id="rId7"/>
    <p:sldId id="493" r:id="rId8"/>
    <p:sldId id="496" r:id="rId9"/>
    <p:sldId id="497" r:id="rId10"/>
    <p:sldId id="614" r:id="rId11"/>
    <p:sldId id="616" r:id="rId12"/>
    <p:sldId id="512" r:id="rId13"/>
    <p:sldId id="513" r:id="rId14"/>
    <p:sldId id="515" r:id="rId15"/>
    <p:sldId id="594" r:id="rId16"/>
    <p:sldId id="575" r:id="rId17"/>
    <p:sldId id="642" r:id="rId18"/>
    <p:sldId id="604" r:id="rId19"/>
    <p:sldId id="488" r:id="rId20"/>
    <p:sldId id="579" r:id="rId21"/>
    <p:sldId id="581" r:id="rId22"/>
    <p:sldId id="510" r:id="rId23"/>
    <p:sldId id="525" r:id="rId24"/>
    <p:sldId id="509" r:id="rId25"/>
    <p:sldId id="617" r:id="rId26"/>
    <p:sldId id="603" r:id="rId27"/>
    <p:sldId id="607" r:id="rId28"/>
    <p:sldId id="641" r:id="rId29"/>
    <p:sldId id="593" r:id="rId30"/>
    <p:sldId id="517" r:id="rId31"/>
    <p:sldId id="615" r:id="rId32"/>
    <p:sldId id="573" r:id="rId33"/>
    <p:sldId id="520" r:id="rId34"/>
    <p:sldId id="521" r:id="rId35"/>
    <p:sldId id="595" r:id="rId36"/>
    <p:sldId id="608" r:id="rId37"/>
    <p:sldId id="609" r:id="rId38"/>
    <p:sldId id="610" r:id="rId39"/>
    <p:sldId id="526" r:id="rId40"/>
    <p:sldId id="639" r:id="rId41"/>
    <p:sldId id="638" r:id="rId42"/>
    <p:sldId id="640" r:id="rId43"/>
    <p:sldId id="622" r:id="rId44"/>
    <p:sldId id="625" r:id="rId45"/>
    <p:sldId id="570" r:id="rId46"/>
  </p:sldIdLst>
  <p:sldSz cx="9144000" cy="6858000" type="overhead"/>
  <p:notesSz cx="6997700" cy="9282113"/>
  <p:defaultTextStyle>
    <a:defPPr>
      <a:defRPr lang="en-US"/>
    </a:defPPr>
    <a:lvl1pPr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72">
          <p15:clr>
            <a:srgbClr val="A4A3A4"/>
          </p15:clr>
        </p15:guide>
        <p15:guide id="2" orient="horz" pos="1872">
          <p15:clr>
            <a:srgbClr val="A4A3A4"/>
          </p15:clr>
        </p15:guide>
        <p15:guide id="3" pos="624">
          <p15:clr>
            <a:srgbClr val="A4A3A4"/>
          </p15:clr>
        </p15:guide>
        <p15:guide id="4" pos="5568">
          <p15:clr>
            <a:srgbClr val="A4A3A4"/>
          </p15:clr>
        </p15:guide>
        <p15:guide id="5" pos="864">
          <p15:clr>
            <a:srgbClr val="A4A3A4"/>
          </p15:clr>
        </p15:guide>
      </p15:sldGuideLst>
    </p:ext>
    <p:ext uri="{2D200454-40CA-4A62-9FC3-DE9A4176ACB9}">
      <p15:notesGuideLst xmlns:p15="http://schemas.microsoft.com/office/powerpoint/2012/main">
        <p15:guide id="1" orient="horz" pos="2923">
          <p15:clr>
            <a:srgbClr val="A4A3A4"/>
          </p15:clr>
        </p15:guide>
        <p15:guide id="2" pos="22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AE916C-3461-571D-028D-49A54500049B}" name="EMK" initials="E" userId="EMK" providerId="None"/>
  <p188:author id="{EC8AEC8E-716D-840B-8FE1-496A5BB3274B}" name="Nicole Bravo" initials="NB" userId="S::nicole.bravo@newventurefund.org::2f1cd653-a797-4885-8006-739dcf5b6e6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e Pimentel" initials="" lastIdx="21" clrIdx="5"/>
  <p:cmAuthor id="2" name="Farren Liben" initials="" lastIdx="2" clrIdx="0"/>
  <p:cmAuthor id="3" name="Unknown User2" initials="Unknown User2" lastIdx="1" clrIdx="6"/>
  <p:cmAuthor id="4" name="Unknown User3" initials="Unknown User3" lastIdx="2" clrIdx="2"/>
  <p:cmAuthor id="5" name="Unknown User4" initials="Unknown User4" lastIdx="20" clrIdx="1"/>
  <p:cmAuthor id="6" name="Unknown User5" initials="Unknown User5" lastIdx="3" clrIdx="3"/>
  <p:cmAuthor id="7" name="Melanie Alkire" initials="" lastIdx="2" clrIdx="7"/>
  <p:cmAuthor id="8" name="Unknown User1" initials="Unknown User1" lastIdx="20" clrIdx="4"/>
  <p:cmAuthor id="9" name="Emily Kenton" initials="EK" lastIdx="66" clrIdx="8"/>
  <p:cmAuthor id="10" name="Sue Pimentel" initials="SP" lastIdx="3" clrIdx="9"/>
  <p:cmAuthor id="11" name="Mimi Alkire" initials="" lastIdx="2" clrIdx="10"/>
  <p:cmAuthor id="12" name="EMK" initials="E" lastIdx="37" clrIdx="11"/>
  <p:cmAuthor id="13" name="Nicole Bravo" initials="NB" lastIdx="1" clrIdx="12"/>
  <p:cmAuthor id="14" name="Melanie Alkire" initials="MA" lastIdx="3" clrIdx="13"/>
  <p:cmAuthor id="15" name="Sue Pimentel" initials="MOU" lastIdx="1" clrIdx="1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59" autoAdjust="0"/>
    <p:restoredTop sz="86371" autoAdjust="0"/>
  </p:normalViewPr>
  <p:slideViewPr>
    <p:cSldViewPr>
      <p:cViewPr varScale="1">
        <p:scale>
          <a:sx n="89" d="100"/>
          <a:sy n="89" d="100"/>
        </p:scale>
        <p:origin x="1280" y="160"/>
      </p:cViewPr>
      <p:guideLst>
        <p:guide orient="horz" pos="672"/>
        <p:guide orient="horz" pos="1872"/>
        <p:guide pos="624"/>
        <p:guide pos="5568"/>
        <p:guide pos="864"/>
      </p:guideLst>
    </p:cSldViewPr>
  </p:slideViewPr>
  <p:outlineViewPr>
    <p:cViewPr>
      <p:scale>
        <a:sx n="33" d="100"/>
        <a:sy n="33" d="100"/>
      </p:scale>
      <p:origin x="0" y="-35528"/>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4" y="224"/>
      </p:cViewPr>
      <p:guideLst>
        <p:guide orient="horz" pos="2923"/>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134B8D5-F208-42C9-82C6-1983EE7E92CE}"/>
              </a:ext>
            </a:extLst>
          </p:cNvPr>
          <p:cNvSpPr>
            <a:spLocks noChangeArrowheads="1"/>
          </p:cNvSpPr>
          <p:nvPr/>
        </p:nvSpPr>
        <p:spPr bwMode="auto">
          <a:xfrm>
            <a:off x="3146425" y="8842375"/>
            <a:ext cx="703263" cy="257175"/>
          </a:xfrm>
          <a:prstGeom prst="rect">
            <a:avLst/>
          </a:prstGeom>
          <a:noFill/>
          <a:ln>
            <a:noFill/>
          </a:ln>
        </p:spPr>
        <p:txBody>
          <a:bodyPr wrap="none" lIns="90438" tIns="45219" rIns="90438" bIns="45219">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dirty="0"/>
              <a:t>Page </a:t>
            </a:r>
            <a:fld id="{E9500719-627F-48B5-8C74-84EE97E2AEAB}" type="slidenum">
              <a:rPr lang="en-US" altLang="en-US" sz="1200" b="0" smtClean="0"/>
              <a:pPr algn="ctr">
                <a:lnSpc>
                  <a:spcPct val="90000"/>
                </a:lnSpc>
                <a:defRPr/>
              </a:pPr>
              <a:t>‹#›</a:t>
            </a:fld>
            <a:endParaRPr lang="en-US" altLang="en-US" sz="1200" b="0"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639C12B-8B0C-4A93-8D45-C00D4B00AB2D}"/>
              </a:ext>
            </a:extLst>
          </p:cNvPr>
          <p:cNvSpPr>
            <a:spLocks noGrp="1" noChangeArrowheads="1"/>
          </p:cNvSpPr>
          <p:nvPr>
            <p:ph type="body" sz="quarter" idx="3"/>
          </p:nvPr>
        </p:nvSpPr>
        <p:spPr bwMode="auto">
          <a:xfrm>
            <a:off x="933450" y="4408488"/>
            <a:ext cx="5130800" cy="4176712"/>
          </a:xfrm>
          <a:prstGeom prst="rect">
            <a:avLst/>
          </a:prstGeom>
          <a:noFill/>
          <a:ln w="12700">
            <a:noFill/>
            <a:miter lim="800000"/>
            <a:headEnd/>
            <a:tailEnd/>
          </a:ln>
          <a:effectLst/>
        </p:spPr>
        <p:txBody>
          <a:bodyPr vert="horz" wrap="square" lIns="95282" tIns="46833" rIns="95282" bIns="46833" numCol="1" anchor="t" anchorCtr="0" compatLnSpc="1">
            <a:prstTxWarp prst="textNoShape">
              <a:avLst/>
            </a:prstTxWarp>
          </a:bodyPr>
          <a:lstStyle/>
          <a:p>
            <a:pPr lvl="0"/>
            <a:r>
              <a:rPr lang="en-US" noProof="0" dirty="0"/>
              <a:t>Body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123" name="Rectangle 3">
            <a:extLst>
              <a:ext uri="{FF2B5EF4-FFF2-40B4-BE49-F238E27FC236}">
                <a16:creationId xmlns:a16="http://schemas.microsoft.com/office/drawing/2014/main" id="{76C5CCF3-D7AE-4296-80D1-0E6EA0D90FE5}"/>
              </a:ext>
            </a:extLst>
          </p:cNvPr>
          <p:cNvSpPr>
            <a:spLocks noChangeArrowheads="1"/>
          </p:cNvSpPr>
          <p:nvPr/>
        </p:nvSpPr>
        <p:spPr bwMode="auto">
          <a:xfrm>
            <a:off x="3151188" y="8842375"/>
            <a:ext cx="693737" cy="254000"/>
          </a:xfrm>
          <a:prstGeom prst="rect">
            <a:avLst/>
          </a:prstGeom>
          <a:noFill/>
          <a:ln>
            <a:noFill/>
          </a:ln>
        </p:spPr>
        <p:txBody>
          <a:bodyPr wrap="none" lIns="90438" tIns="45219" rIns="90438" bIns="45219">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dirty="0"/>
              <a:t>Page </a:t>
            </a:r>
            <a:fld id="{B754911D-9C87-4CDC-AB3C-205A7E13DC67}" type="slidenum">
              <a:rPr lang="en-US" altLang="en-US" sz="1200" b="0" smtClean="0"/>
              <a:pPr algn="ctr">
                <a:lnSpc>
                  <a:spcPct val="90000"/>
                </a:lnSpc>
                <a:defRPr/>
              </a:pPr>
              <a:t>‹#›</a:t>
            </a:fld>
            <a:endParaRPr lang="en-US" altLang="en-US" sz="1200" b="0" dirty="0"/>
          </a:p>
        </p:txBody>
      </p:sp>
      <p:sp>
        <p:nvSpPr>
          <p:cNvPr id="4100" name="Rectangle 4">
            <a:extLst>
              <a:ext uri="{FF2B5EF4-FFF2-40B4-BE49-F238E27FC236}">
                <a16:creationId xmlns:a16="http://schemas.microsoft.com/office/drawing/2014/main" id="{D3850D74-EEF8-4ECE-897F-F36637F06D48}"/>
              </a:ext>
            </a:extLst>
          </p:cNvPr>
          <p:cNvSpPr>
            <a:spLocks noGrp="1" noRot="1" noChangeAspect="1" noChangeArrowheads="1" noTextEdit="1"/>
          </p:cNvSpPr>
          <p:nvPr>
            <p:ph type="sldImg" idx="2"/>
          </p:nvPr>
        </p:nvSpPr>
        <p:spPr bwMode="auto">
          <a:xfrm>
            <a:off x="1182688" y="700088"/>
            <a:ext cx="4632325" cy="347345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sp>
    </p:spTree>
    <p:extLst>
      <p:ext uri="{BB962C8B-B14F-4D97-AF65-F5344CB8AC3E}">
        <p14:creationId xmlns:p14="http://schemas.microsoft.com/office/powerpoint/2010/main" val="1674589221"/>
      </p:ext>
    </p:extLst>
  </p:cSld>
  <p:clrMap bg1="lt1" tx1="dk1" bg2="lt2" tx2="dk2" accent1="accent1" accent2="accent2" accent3="accent3" accent4="accent4" accent5="accent5" accent6="accent6" hlink="hlink" folHlink="folHlink"/>
  <p:notesStyle>
    <a:lvl1pPr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1pPr>
    <a:lvl2pPr marL="461963"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2pPr>
    <a:lvl3pPr marL="923925"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3pPr>
    <a:lvl4pPr marL="1385888"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4pPr>
    <a:lvl5pPr marL="1847850"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ap.edu/catalog/13242/improving-adult-literacy-instruction-options-for-practice-and-research"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nap.edu/read/9822/chapter/1"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9818B628-06E4-49F9-968C-71AB5D2FD293}"/>
              </a:ext>
            </a:extLst>
          </p:cNvPr>
          <p:cNvSpPr>
            <a:spLocks noGrp="1" noRot="1" noChangeAspect="1" noChangeArrowheads="1" noTextEdit="1"/>
          </p:cNvSpPr>
          <p:nvPr>
            <p:ph type="sldImg"/>
          </p:nvPr>
        </p:nvSpPr>
        <p:spPr>
          <a:ln/>
        </p:spPr>
      </p:sp>
      <p:sp>
        <p:nvSpPr>
          <p:cNvPr id="7170" name="Rectangle 3">
            <a:extLst>
              <a:ext uri="{FF2B5EF4-FFF2-40B4-BE49-F238E27FC236}">
                <a16:creationId xmlns:a16="http://schemas.microsoft.com/office/drawing/2014/main" id="{A2F1FD5F-7CFE-44CC-AAC3-242F9D4EEE4D}"/>
              </a:ext>
            </a:extLst>
          </p:cNvPr>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solidFill>
                <a:srgbClr val="0000FF"/>
              </a:solidFill>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E5BD3EFE-2FB8-4869-8AEB-4556524DB7C6}"/>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15C855B8-3856-4205-9CDC-536737BA7C99}"/>
              </a:ext>
            </a:extLst>
          </p:cNvPr>
          <p:cNvSpPr>
            <a:spLocks noGrp="1"/>
          </p:cNvSpPr>
          <p:nvPr>
            <p:ph type="body" idx="1"/>
          </p:nvPr>
        </p:nvSpPr>
        <p:spPr>
          <a:xfrm>
            <a:off x="933450" y="4427538"/>
            <a:ext cx="5384800" cy="4175125"/>
          </a:xfrm>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Reintroduce Illustrative Mathematics and the selected unit. </a:t>
            </a: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a:ea typeface="MS PGothic"/>
                <a:cs typeface="Times New Roman"/>
              </a:rPr>
              <a:t>For this session, we will continue our focus on the model unit: Grade 6, Unit 3.</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This time we are looking specifically for evidence of an emphasis on the quality of tasks and applications.</a:t>
            </a: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Make sure all participants have these documents ready for this session.</a:t>
            </a:r>
            <a:endParaRPr lang="en-US" altLang="en-US" sz="1100" dirty="0">
              <a:latin typeface="Times New Roman" panose="02020603050405020304" pitchFamily="18" charset="0"/>
              <a:ea typeface="ＭＳ Ｐゴシック" charset="-128"/>
              <a:cs typeface="Times New Roman" panose="02020603050405020304" pitchFamily="18" charset="0"/>
            </a:endParaRPr>
          </a:p>
          <a:p>
            <a:pPr>
              <a:lnSpc>
                <a:spcPct val="100000"/>
              </a:lnSpc>
              <a:spcBef>
                <a:spcPts val="0"/>
              </a:spcBef>
              <a:defRPr/>
            </a:pPr>
            <a:endParaRPr lang="en-US" altLang="en-US" sz="1100" dirty="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38363430-56F2-4759-8760-D3D2BEE1AC31}"/>
              </a:ext>
            </a:extLst>
          </p:cNvPr>
          <p:cNvSpPr>
            <a:spLocks noGrp="1" noRot="1" noChangeAspect="1" noChangeArrowheads="1" noTextEdit="1"/>
          </p:cNvSpPr>
          <p:nvPr>
            <p:ph type="sldImg"/>
          </p:nvPr>
        </p:nvSpPr>
        <p:spPr>
          <a:solidFill>
            <a:srgbClr val="FFFFFF"/>
          </a:solidFill>
          <a:ln/>
        </p:spPr>
      </p:sp>
      <p:sp>
        <p:nvSpPr>
          <p:cNvPr id="11266" name="Rectangle 3">
            <a:extLst>
              <a:ext uri="{FF2B5EF4-FFF2-40B4-BE49-F238E27FC236}">
                <a16:creationId xmlns:a16="http://schemas.microsoft.com/office/drawing/2014/main" id="{526FE34D-2975-4D41-9E4D-5F93E5444EEB}"/>
              </a:ext>
            </a:extLst>
          </p:cNvPr>
          <p:cNvSpPr>
            <a:spLocks noGrp="1" noChangeArrowheads="1"/>
          </p:cNvSpPr>
          <p:nvPr>
            <p:ph type="body" idx="1"/>
          </p:nvPr>
        </p:nvSpPr>
        <p:spPr>
          <a:xfrm>
            <a:off x="908050" y="4411663"/>
            <a:ext cx="5130800" cy="4176712"/>
          </a:xfrm>
          <a:solidFill>
            <a:srgbClr val="FFFFFF"/>
          </a:solidFill>
          <a:ln>
            <a:solidFill>
              <a:srgbClr val="000000"/>
            </a:solidFill>
          </a:ln>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Reintroduce the Standards for Mathematical Practice.</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Here are the eight practices that are important for all students to eventually master.</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Since we will be focusing on application in this session, we should keep MP.1 and MP.4 most particularly in mind. </a:t>
            </a:r>
          </a:p>
          <a:p>
            <a:pPr marL="171450" indent="-171450">
              <a:lnSpc>
                <a:spcPct val="100000"/>
              </a:lnSpc>
              <a:spcBef>
                <a:spcPts val="0"/>
              </a:spcBef>
              <a:buFont typeface="Arial" panose="020B0604020202020204" pitchFamily="34" charset="0"/>
              <a:buChar char="•"/>
              <a:defRPr/>
            </a:pPr>
            <a:r>
              <a:rPr lang="en-US" sz="1100" dirty="0"/>
              <a:t>MP.1 involves all the phases of problem solving, from planning a path to solutions to explaining results. MP.4 requires independent work with un-scaffolded problems from everyday life, society, and work.</a:t>
            </a:r>
          </a:p>
          <a:p>
            <a:pPr>
              <a:lnSpc>
                <a:spcPct val="100000"/>
              </a:lnSpc>
              <a:spcBef>
                <a:spcPts val="0"/>
              </a:spcBef>
              <a:buFont typeface="Arial" panose="020B0604020202020204" pitchFamily="34" charset="0"/>
              <a:buNone/>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Use the talking points to explain why these two underlined practices will be particularly important to this dimension.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65B2708F-CB74-4885-B712-ACAF68F94D4D}"/>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7074C3E3-25DB-47E0-9DE4-083B53D36061}"/>
              </a:ext>
            </a:extLst>
          </p:cNvPr>
          <p:cNvSpPr>
            <a:spLocks noGrp="1"/>
          </p:cNvSpPr>
          <p:nvPr>
            <p:ph type="body" idx="1"/>
          </p:nvPr>
        </p:nvSpPr>
        <p:spPr>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Show an overview of the Curriculum Review Protocol (from the Participant Workbook) for Dimension 4.</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Here you see the content criteria pages of your Participant Workbook for Dimension 4. This dimension addresses the types and quality of problems that students are asked to solve in the curriculum.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Each content criterion is followed by a set of guiding questions. These are designed to help you understand what the criterion means and to guide your search for evidence in the curriculum.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Notice that three of the criteria have an asterisk, indicating that they are also key supports for ELs.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Both the content and EL support criteria are followed by a rating scale.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For this session’s first part, we will concentrate on the content criteria for Dimension 4 and look at the EL support criteria later. Let’s take a closer look at the content criteria.</a:t>
            </a:r>
          </a:p>
          <a:p>
            <a:pPr>
              <a:lnSpc>
                <a:spcPct val="100000"/>
              </a:lnSpc>
              <a:spcBef>
                <a:spcPts val="0"/>
              </a:spcBef>
              <a:buFont typeface="Arial" panose="020B0604020202020204" pitchFamily="34" charset="0"/>
              <a:buNone/>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After reading the first three talking points, point out the criteria, asterisks, and rating scale.</a:t>
            </a:r>
          </a:p>
          <a:p>
            <a:pPr>
              <a:lnSpc>
                <a:spcPct val="100000"/>
              </a:lnSpc>
              <a:defRPr/>
            </a:pPr>
            <a:endParaRPr lang="en-US" altLang="en-US" sz="1100" dirty="0">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BB84F830-6574-41D4-B43A-93B511335748}"/>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67CEA4F7-A199-4443-85D0-411AA99D3ACC}"/>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Move participants’ attention to the Content Criteria.</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endParaRPr lang="en-US" altLang="en-US" b="1"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A7646584-CD72-42AA-8B44-A1D2EC659A94}"/>
              </a:ext>
            </a:extLst>
          </p:cNvPr>
          <p:cNvSpPr>
            <a:spLocks noGrp="1" noRot="1" noChangeAspect="1" noChangeArrowheads="1" noTextEdit="1"/>
          </p:cNvSpPr>
          <p:nvPr>
            <p:ph type="sldImg"/>
          </p:nvPr>
        </p:nvSpPr>
        <p:spPr>
          <a:xfrm>
            <a:off x="1138238" y="830263"/>
            <a:ext cx="2641600" cy="1981200"/>
          </a:xfrm>
          <a:ln/>
        </p:spPr>
      </p:sp>
      <p:sp>
        <p:nvSpPr>
          <p:cNvPr id="13314" name="Notes Placeholder 2">
            <a:extLst>
              <a:ext uri="{FF2B5EF4-FFF2-40B4-BE49-F238E27FC236}">
                <a16:creationId xmlns:a16="http://schemas.microsoft.com/office/drawing/2014/main" id="{529658C2-5651-48E8-A073-670E4425B0FB}"/>
              </a:ext>
            </a:extLst>
          </p:cNvPr>
          <p:cNvSpPr>
            <a:spLocks noGrp="1"/>
          </p:cNvSpPr>
          <p:nvPr>
            <p:ph type="body" idx="1"/>
          </p:nvPr>
        </p:nvSpPr>
        <p:spPr>
          <a:xfrm>
            <a:off x="527050" y="3116263"/>
            <a:ext cx="5791200" cy="5181600"/>
          </a:xfrm>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a:t>
            </a:r>
            <a:r>
              <a:rPr lang="en-US" altLang="en-US" sz="1100" dirty="0">
                <a:latin typeface="Times New Roman" panose="02020603050405020304" pitchFamily="18" charset="0"/>
                <a:cs typeface="Times New Roman" panose="02020603050405020304" pitchFamily="18" charset="0"/>
              </a:rPr>
              <a:t>: Provide guiding questions to help participants review elements of Dimension 4’s first content criterion in the curriculum.</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sz="1100" dirty="0"/>
              <a:t>Here is the first content criterion for this dimension.</a:t>
            </a:r>
          </a:p>
          <a:p>
            <a:pPr marL="171450" indent="-171450">
              <a:lnSpc>
                <a:spcPct val="100000"/>
              </a:lnSpc>
              <a:spcBef>
                <a:spcPts val="0"/>
              </a:spcBef>
              <a:buFont typeface="Arial" panose="020B0604020202020204" pitchFamily="34" charset="0"/>
              <a:buChar char="•"/>
              <a:defRPr/>
            </a:pPr>
            <a:r>
              <a:rPr lang="en-US" sz="1100" dirty="0"/>
              <a:t>Note </a:t>
            </a:r>
            <a:r>
              <a:rPr lang="en-US" sz="1100" b="0" dirty="0"/>
              <a:t>that this content criterion has an asterisk(*). This indicates that while this is an important criterion for all students, it is also a key support for ELs. </a:t>
            </a:r>
            <a:r>
              <a:rPr lang="en-US" altLang="en-US" sz="1100" b="0" dirty="0">
                <a:latin typeface="Times New Roman" panose="02020603050405020304" pitchFamily="18" charset="0"/>
                <a:cs typeface="Times New Roman" panose="02020603050405020304" pitchFamily="18" charset="0"/>
              </a:rPr>
              <a:t>Can you think of how these criteria relate to the needs of ELs and fits into this cluster? (Offering </a:t>
            </a:r>
            <a:r>
              <a:rPr lang="en-US" altLang="en-US" sz="1100" dirty="0">
                <a:latin typeface="Times New Roman" panose="02020603050405020304" pitchFamily="18" charset="0"/>
                <a:cs typeface="Times New Roman" panose="02020603050405020304" pitchFamily="18" charset="0"/>
              </a:rPr>
              <a:t>a wide variety of tasks provides a good foundation of understanding and encourages flexible thinking for all students. Making sure tasks are measurable and aligned to the standards allows for good feedback for students. It also provides a strong connection to the concepts students have been learning.)</a:t>
            </a:r>
            <a:endParaRPr lang="en-US" sz="1100" dirty="0"/>
          </a:p>
          <a:p>
            <a:pPr marL="171450" indent="-171450">
              <a:lnSpc>
                <a:spcPct val="100000"/>
              </a:lnSpc>
              <a:spcBef>
                <a:spcPts val="0"/>
              </a:spcBef>
              <a:buFont typeface="Arial" panose="020B0604020202020204" pitchFamily="34" charset="0"/>
              <a:buChar char="•"/>
              <a:defRPr/>
            </a:pPr>
            <a:r>
              <a:rPr lang="en-US" sz="1100" dirty="0"/>
              <a:t>We have four guiding questions to help you understand the criterion. These questions will help us determine whether the intent of this criterion is met in the curriculum. We will start with the first two questions.</a:t>
            </a:r>
          </a:p>
          <a:p>
            <a:pPr>
              <a:lnSpc>
                <a:spcPct val="100000"/>
              </a:lnSpc>
              <a:spcBef>
                <a:spcPts val="0"/>
              </a:spcBef>
              <a:buFont typeface="Arial" panose="020B0604020202020204" pitchFamily="34" charset="0"/>
              <a:buNone/>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a:ea typeface="MS PGothic"/>
                <a:cs typeface="Times New Roman"/>
              </a:rPr>
              <a:t>Read the first talking point and then the criterion.</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Then read the second talking point, calling attention to the asterisk. </a:t>
            </a:r>
          </a:p>
          <a:p>
            <a:pPr marL="171450" indent="-171450">
              <a:lnSpc>
                <a:spcPct val="100000"/>
              </a:lnSpc>
              <a:spcBef>
                <a:spcPts val="0"/>
              </a:spcBef>
              <a:buFont typeface="Arial" panose="020B0604020202020204" pitchFamily="34" charset="0"/>
              <a:buChar char="•"/>
              <a:defRPr/>
            </a:pPr>
            <a:r>
              <a:rPr lang="en-US" altLang="en-US" sz="1100" dirty="0">
                <a:latin typeface="Times New Roman"/>
                <a:ea typeface="MS PGothic"/>
                <a:cs typeface="Times New Roman"/>
              </a:rPr>
              <a:t>After the third talking point, read the guiding questions aloud.</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Then click to the next slide to see the next two guiding questions.</a:t>
            </a:r>
            <a:endParaRPr lang="en-US" altLang="en-US" sz="1100" dirty="0">
              <a:latin typeface="Times New Roman" panose="02020603050405020304" pitchFamily="18" charset="0"/>
            </a:endParaRPr>
          </a:p>
          <a:p>
            <a:pPr marL="171450" indent="-171450">
              <a:lnSpc>
                <a:spcPct val="100000"/>
              </a:lnSpc>
              <a:spcBef>
                <a:spcPts val="0"/>
              </a:spcBef>
              <a:buFont typeface="Arial" panose="020B0604020202020204" pitchFamily="34" charset="0"/>
              <a:buChar char="•"/>
              <a:defRPr/>
            </a:pPr>
            <a:endParaRPr lang="en-US" altLang="en-US" sz="1100" dirty="0">
              <a:latin typeface="Times New Roman" panose="02020603050405020304" pitchFamily="18" charset="0"/>
              <a:cs typeface="Times New Roman" panose="02020603050405020304" pitchFamily="18" charset="0"/>
            </a:endParaRPr>
          </a:p>
          <a:p>
            <a:pPr>
              <a:lnSpc>
                <a:spcPct val="100000"/>
              </a:lnSpc>
              <a:defRPr/>
            </a:pPr>
            <a:endParaRPr lang="en-US" altLang="en-US" sz="1100" dirty="0">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C3AB316F-8A29-4485-8C48-FBC1FDF3EAE8}"/>
              </a:ext>
            </a:extLst>
          </p:cNvPr>
          <p:cNvSpPr>
            <a:spLocks noGrp="1" noRot="1" noChangeAspect="1" noChangeArrowheads="1" noTextEdit="1"/>
          </p:cNvSpPr>
          <p:nvPr>
            <p:ph type="sldImg"/>
          </p:nvPr>
        </p:nvSpPr>
        <p:spPr>
          <a:xfrm>
            <a:off x="1138238" y="830263"/>
            <a:ext cx="2641600" cy="1981200"/>
          </a:xfrm>
          <a:ln/>
        </p:spPr>
      </p:sp>
      <p:sp>
        <p:nvSpPr>
          <p:cNvPr id="13314" name="Notes Placeholder 2">
            <a:extLst>
              <a:ext uri="{FF2B5EF4-FFF2-40B4-BE49-F238E27FC236}">
                <a16:creationId xmlns:a16="http://schemas.microsoft.com/office/drawing/2014/main" id="{1AC85183-886E-41EE-9716-44ED8D103344}"/>
              </a:ext>
            </a:extLst>
          </p:cNvPr>
          <p:cNvSpPr>
            <a:spLocks noGrp="1"/>
          </p:cNvSpPr>
          <p:nvPr>
            <p:ph type="body" idx="1"/>
          </p:nvPr>
        </p:nvSpPr>
        <p:spPr>
          <a:xfrm>
            <a:off x="527050" y="3116263"/>
            <a:ext cx="5791200" cy="5181600"/>
          </a:xfrm>
          <a:ln w="9525"/>
        </p:spPr>
        <p:txBody>
          <a:bodyPr/>
          <a:lstStyle/>
          <a:p>
            <a:pPr>
              <a:lnSpc>
                <a:spcPct val="100000"/>
              </a:lnSpc>
              <a:spcBef>
                <a:spcPts val="0"/>
              </a:spcBef>
              <a:defRPr/>
            </a:pPr>
            <a:r>
              <a:rPr lang="en-US" altLang="en-US" sz="1100" b="1" dirty="0">
                <a:latin typeface="Times New Roman"/>
                <a:ea typeface="MS PGothic"/>
                <a:cs typeface="Times New Roman"/>
              </a:rPr>
              <a:t>Big idea</a:t>
            </a:r>
            <a:r>
              <a:rPr lang="en-US" altLang="en-US" sz="1100" dirty="0">
                <a:latin typeface="Times New Roman"/>
                <a:ea typeface="MS PGothic"/>
                <a:cs typeface="Times New Roman"/>
              </a:rPr>
              <a:t>: Provide guiding questions to help participants review elements of Dimension 4’s first content criterion in the curriculum (cont’d).</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sz="1100" dirty="0"/>
              <a:t>Here are the next two guiding questions for the first criterion. </a:t>
            </a:r>
          </a:p>
          <a:p>
            <a:pPr marL="171450" indent="-171450">
              <a:lnSpc>
                <a:spcPct val="100000"/>
              </a:lnSpc>
              <a:spcBef>
                <a:spcPts val="0"/>
              </a:spcBef>
              <a:buFont typeface="Arial" panose="020B0604020202020204" pitchFamily="34" charset="0"/>
              <a:buChar char="•"/>
              <a:defRPr/>
            </a:pPr>
            <a:r>
              <a:rPr lang="en-US" sz="1100" dirty="0"/>
              <a:t>Where might you look, in any set of materials, for answers to these questions? Use the group chat to share any questions or comments that come to you as you read the guiding questions.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Don’t forget to </a:t>
            </a:r>
            <a:r>
              <a:rPr lang="en-US" altLang="en-US" sz="1100" dirty="0">
                <a:latin typeface="Times New Roman" panose="02020603050405020304" pitchFamily="18" charset="0"/>
                <a:ea typeface="MS PGothic"/>
                <a:cs typeface="Times New Roman" panose="02020603050405020304" pitchFamily="18" charset="0"/>
              </a:rPr>
              <a:t>make a note of the places you found evidence for a criterion under “Substantiation” in the Participant Workbook. Some evidence that you already found in earlier searches might also apply here.</a:t>
            </a: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first talking point and then the two guiding questions.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After the second talking point, take a moment and then ask for some ideas for where participants might look for answers to these questions. Use the “Where to look” ideas to guide them in the right direction.</a:t>
            </a:r>
          </a:p>
          <a:p>
            <a:pPr marL="633413" lvl="1" indent="-171450">
              <a:lnSpc>
                <a:spcPct val="100000"/>
              </a:lnSpc>
              <a:spcBef>
                <a:spcPts val="0"/>
              </a:spcBef>
              <a:buFont typeface="Arial" panose="020B0604020202020204" pitchFamily="34" charset="0"/>
              <a:buChar char="•"/>
              <a:defRPr/>
            </a:pPr>
            <a:r>
              <a:rPr lang="en-US" altLang="en-US" sz="1100" b="1" dirty="0">
                <a:latin typeface="Times New Roman" panose="02020603050405020304" pitchFamily="18" charset="0"/>
                <a:ea typeface="MS PGothic"/>
                <a:cs typeface="Times New Roman" panose="02020603050405020304" pitchFamily="18" charset="0"/>
              </a:rPr>
              <a:t>Where to look: </a:t>
            </a:r>
            <a:r>
              <a:rPr lang="en-US" altLang="en-US" sz="1100" dirty="0">
                <a:latin typeface="Times New Roman" panose="02020603050405020304" pitchFamily="18" charset="0"/>
                <a:ea typeface="MS PGothic"/>
                <a:cs typeface="Times New Roman" panose="02020603050405020304" pitchFamily="18" charset="0"/>
              </a:rPr>
              <a:t>Look in assignments or assessments that have problem that require that students apply the mathematics they are learning. Make note of tasks or problems that address concepts on the critical concepts for the level.</a:t>
            </a:r>
          </a:p>
          <a:p>
            <a:pPr marL="171450" indent="-171450">
              <a:lnSpc>
                <a:spcPct val="100000"/>
              </a:lnSpc>
              <a:spcBef>
                <a:spcPts val="0"/>
              </a:spcBef>
              <a:buFont typeface="Arial" panose="020B0604020202020204" pitchFamily="34" charset="0"/>
              <a:buChar char="•"/>
              <a:defRPr/>
            </a:pPr>
            <a:r>
              <a:rPr lang="en-US" sz="1100" dirty="0"/>
              <a:t>Use the last talking point to remind participants that they must provide details about where in the curriculum they find evidence of the criterion. Evidence found in earlier searches might also be useful here. </a:t>
            </a:r>
            <a:endParaRPr lang="en-US" altLang="en-US" sz="1100" dirty="0">
              <a:latin typeface="Times New Roman" panose="02020603050405020304" pitchFamily="18" charset="0"/>
              <a:cs typeface="Times New Roman" panose="02020603050405020304" pitchFamily="18" charset="0"/>
            </a:endParaRPr>
          </a:p>
          <a:p>
            <a:pPr>
              <a:lnSpc>
                <a:spcPct val="100000"/>
              </a:lnSpc>
              <a:defRPr/>
            </a:pPr>
            <a:endParaRPr lang="en-US" altLang="en-US" sz="1100" dirty="0">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CF5CE19A-58B3-4C00-981F-A791CDF08209}"/>
              </a:ext>
            </a:extLst>
          </p:cNvPr>
          <p:cNvSpPr>
            <a:spLocks noGrp="1" noRot="1" noChangeAspect="1" noChangeArrowheads="1" noTextEdit="1"/>
          </p:cNvSpPr>
          <p:nvPr>
            <p:ph type="sldImg"/>
          </p:nvPr>
        </p:nvSpPr>
        <p:spPr>
          <a:xfrm>
            <a:off x="1136650" y="830263"/>
            <a:ext cx="2744788" cy="2057400"/>
          </a:xfrm>
          <a:ln/>
        </p:spPr>
      </p:sp>
      <p:sp>
        <p:nvSpPr>
          <p:cNvPr id="13314" name="Notes Placeholder 2">
            <a:extLst>
              <a:ext uri="{FF2B5EF4-FFF2-40B4-BE49-F238E27FC236}">
                <a16:creationId xmlns:a16="http://schemas.microsoft.com/office/drawing/2014/main" id="{B3AB0A5C-B073-48BD-BE77-2F0618C2FA3A}"/>
              </a:ext>
            </a:extLst>
          </p:cNvPr>
          <p:cNvSpPr>
            <a:spLocks noGrp="1"/>
          </p:cNvSpPr>
          <p:nvPr>
            <p:ph type="body" idx="1"/>
          </p:nvPr>
        </p:nvSpPr>
        <p:spPr>
          <a:xfrm>
            <a:off x="679450" y="3268663"/>
            <a:ext cx="5638800" cy="4953000"/>
          </a:xfrm>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a:t>
            </a:r>
            <a:r>
              <a:rPr lang="en-US" altLang="en-US" sz="1100" dirty="0">
                <a:latin typeface="Times New Roman" panose="02020603050405020304" pitchFamily="18" charset="0"/>
                <a:cs typeface="Times New Roman" panose="02020603050405020304" pitchFamily="18" charset="0"/>
              </a:rPr>
              <a:t>: Provide guiding questions to help participants review elements of Dimension 4’s second content criterion in the curriculum.</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Here is the second content criterion.</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 questions you see here can help us determine whether the intent of this criterion is met in the curriculum.</a:t>
            </a:r>
          </a:p>
          <a:p>
            <a:pPr marL="171450" indent="-171450">
              <a:lnSpc>
                <a:spcPct val="100000"/>
              </a:lnSpc>
              <a:spcBef>
                <a:spcPts val="0"/>
              </a:spcBef>
              <a:buFont typeface="Arial" panose="020B0604020202020204" pitchFamily="34" charset="0"/>
              <a:buChar char="•"/>
              <a:defRPr/>
            </a:pPr>
            <a:r>
              <a:rPr lang="en-US" sz="1100" dirty="0"/>
              <a:t>Where might you look, in any set of materials, for answers to these questions? Use the group chat to share any questions or comments that come to you as you read the guiding questions.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Don’t forget to </a:t>
            </a:r>
            <a:r>
              <a:rPr lang="en-US" altLang="en-US" sz="1100" dirty="0">
                <a:latin typeface="Times New Roman" panose="02020603050405020304" pitchFamily="18" charset="0"/>
                <a:ea typeface="MS PGothic"/>
                <a:cs typeface="Times New Roman" panose="02020603050405020304" pitchFamily="18" charset="0"/>
              </a:rPr>
              <a:t>make a note of the places you found evidence for a criterion under “Substantiation” in the Participant Workbook. Some evidence that you already found in earlier searches might also apply here.</a:t>
            </a: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first talking point and then the criterion.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After the second talking point, read the two guiding questions.</a:t>
            </a:r>
          </a:p>
          <a:p>
            <a:pPr marL="171450" indent="-171450">
              <a:lnSpc>
                <a:spcPct val="100000"/>
              </a:lnSpc>
              <a:spcBef>
                <a:spcPts val="0"/>
              </a:spcBef>
              <a:buFont typeface="Arial" panose="020B0604020202020204" pitchFamily="34" charset="0"/>
              <a:buChar char="•"/>
              <a:defRPr/>
            </a:pPr>
            <a:r>
              <a:rPr lang="en-US" altLang="en-US" sz="1100" dirty="0">
                <a:latin typeface="Times New Roman"/>
                <a:ea typeface="MS PGothic"/>
                <a:cs typeface="Times New Roman"/>
              </a:rPr>
              <a:t>After the third talking point, have participants think and then ask for ideas for how/where they might look for the answers to these questions. Use the “Where to look” ideas to guide them in the right direction.</a:t>
            </a:r>
          </a:p>
          <a:p>
            <a:pPr marL="633413" lvl="1" indent="-171450">
              <a:lnSpc>
                <a:spcPct val="100000"/>
              </a:lnSpc>
              <a:spcBef>
                <a:spcPts val="0"/>
              </a:spcBef>
              <a:buFont typeface="Arial" panose="020B0604020202020204" pitchFamily="34" charset="0"/>
              <a:buChar char="•"/>
              <a:defRPr/>
            </a:pPr>
            <a:r>
              <a:rPr lang="en-US" altLang="en-US" sz="1100" b="1" dirty="0">
                <a:latin typeface="Times New Roman" panose="02020603050405020304" pitchFamily="18" charset="0"/>
                <a:ea typeface="MS PGothic"/>
                <a:cs typeface="Times New Roman" panose="02020603050405020304" pitchFamily="18" charset="0"/>
              </a:rPr>
              <a:t>Where to look: </a:t>
            </a:r>
            <a:r>
              <a:rPr lang="en-US" altLang="en-US" sz="1100" dirty="0">
                <a:latin typeface="Times New Roman" panose="02020603050405020304" pitchFamily="18" charset="0"/>
                <a:ea typeface="MS PGothic"/>
                <a:cs typeface="Times New Roman" panose="02020603050405020304" pitchFamily="18" charset="0"/>
              </a:rPr>
              <a:t>Look in assignments or assessments that have problem that require that students apply the mathematics they are learning. Make note of tasks or problems that address the critical concepts for the level and those that address concepts from previous or future levels.</a:t>
            </a:r>
          </a:p>
          <a:p>
            <a:pPr marL="171450" indent="-171450">
              <a:lnSpc>
                <a:spcPct val="100000"/>
              </a:lnSpc>
              <a:spcBef>
                <a:spcPts val="0"/>
              </a:spcBef>
              <a:buFont typeface="Arial" panose="020B0604020202020204" pitchFamily="34" charset="0"/>
              <a:buChar char="•"/>
              <a:defRPr/>
            </a:pPr>
            <a:r>
              <a:rPr lang="en-US" sz="1100" dirty="0"/>
              <a:t>Use the last talking point to remind participants that they must provide details about where in the curriculum they find evidence of the criterion. Evidence found in earlier searches might also be useful here. </a:t>
            </a:r>
            <a:endParaRPr lang="en-US" altLang="en-US" sz="1100"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AA4CA0E1-0EE7-41B1-B160-BA7F03ACF692}"/>
              </a:ext>
            </a:extLst>
          </p:cNvPr>
          <p:cNvSpPr>
            <a:spLocks noGrp="1" noRot="1" noChangeAspect="1" noChangeArrowheads="1" noTextEdit="1"/>
          </p:cNvSpPr>
          <p:nvPr>
            <p:ph type="sldImg"/>
          </p:nvPr>
        </p:nvSpPr>
        <p:spPr>
          <a:xfrm>
            <a:off x="1184275" y="700088"/>
            <a:ext cx="2814638" cy="2111375"/>
          </a:xfrm>
          <a:ln/>
        </p:spPr>
      </p:sp>
      <p:sp>
        <p:nvSpPr>
          <p:cNvPr id="9218" name="Rectangle 3">
            <a:extLst>
              <a:ext uri="{FF2B5EF4-FFF2-40B4-BE49-F238E27FC236}">
                <a16:creationId xmlns:a16="http://schemas.microsoft.com/office/drawing/2014/main" id="{2795C0A0-0433-444B-B805-50FA3A4B744B}"/>
              </a:ext>
            </a:extLst>
          </p:cNvPr>
          <p:cNvSpPr>
            <a:spLocks noGrp="1" noChangeArrowheads="1"/>
          </p:cNvSpPr>
          <p:nvPr>
            <p:ph type="body" idx="1"/>
          </p:nvPr>
        </p:nvSpPr>
        <p:spPr>
          <a:xfrm>
            <a:off x="603250" y="2887663"/>
            <a:ext cx="5867400" cy="5257800"/>
          </a:xfrm>
          <a:ln w="9525"/>
        </p:spPr>
        <p:txBody>
          <a:bodyPr/>
          <a:lstStyle/>
          <a:p>
            <a:pPr>
              <a:lnSpc>
                <a:spcPct val="100000"/>
              </a:lnSpc>
              <a:spcBef>
                <a:spcPts val="0"/>
              </a:spcBef>
              <a:defRPr/>
            </a:pPr>
            <a:r>
              <a:rPr lang="en-US" altLang="en-US" sz="1100" b="1" dirty="0">
                <a:latin typeface="Times New Roman"/>
                <a:ea typeface="MS PGothic"/>
                <a:cs typeface="Times New Roman"/>
              </a:rPr>
              <a:t>Big idea</a:t>
            </a:r>
            <a:r>
              <a:rPr lang="en-US" altLang="en-US" sz="1100" dirty="0">
                <a:latin typeface="Times New Roman"/>
                <a:ea typeface="MS PGothic"/>
                <a:cs typeface="Times New Roman"/>
              </a:rPr>
              <a:t>: Provide guiding questions to help participants review elements of Dimension 4's third content criterion in the curriculum.</a:t>
            </a:r>
          </a:p>
          <a:p>
            <a:pPr>
              <a:lnSpc>
                <a:spcPct val="100000"/>
              </a:lnSpc>
              <a:spcBef>
                <a:spcPts val="0"/>
              </a:spcBef>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Here is the third criterion for this dimension. </a:t>
            </a:r>
          </a:p>
          <a:p>
            <a:pPr marL="171450" marR="0" lvl="0" indent="-171450" algn="l" defTabSz="923925"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altLang="en-US" sz="1100" dirty="0">
                <a:latin typeface="Times New Roman" panose="02020603050405020304" pitchFamily="18" charset="0"/>
                <a:cs typeface="Times New Roman" panose="02020603050405020304" pitchFamily="18" charset="0"/>
              </a:rPr>
              <a:t>Notice that this criterion also has an asterisk(*) and is associated with the EL support criteria in the Instructional Routines cluster. </a:t>
            </a:r>
            <a:r>
              <a:rPr lang="en-US" altLang="en-US" sz="1100" b="0" dirty="0">
                <a:latin typeface="Times New Roman" panose="02020603050405020304" pitchFamily="18" charset="0"/>
                <a:cs typeface="Times New Roman" panose="02020603050405020304" pitchFamily="18" charset="0"/>
              </a:rPr>
              <a:t>Can you think of how these criteria relate to the needs of ELs and fits into this cluster</a:t>
            </a:r>
            <a:r>
              <a:rPr lang="en-US" altLang="en-US" sz="1100" dirty="0">
                <a:latin typeface="Times New Roman" panose="02020603050405020304" pitchFamily="18" charset="0"/>
                <a:cs typeface="Times New Roman" panose="02020603050405020304" pitchFamily="18" charset="0"/>
              </a:rPr>
              <a:t>? (Over-scaffolding problems does not allow ELs to develop their ability to persevere in problem solving. Challenging them to make sense of the word problems themselves increases their understanding of both the content and the language.)</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 questions you see here can help us determine whether the intent of this criterion is met in the curriculum.</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Where might you look, in any set of materials, for answers to these questions? Enter your ideas for the whole group in the group chat.</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Don’t forget to </a:t>
            </a:r>
            <a:r>
              <a:rPr lang="en-US" altLang="en-US" sz="1100" dirty="0">
                <a:latin typeface="Times New Roman" panose="02020603050405020304" pitchFamily="18" charset="0"/>
                <a:ea typeface="MS PGothic"/>
                <a:cs typeface="Times New Roman" panose="02020603050405020304" pitchFamily="18" charset="0"/>
              </a:rPr>
              <a:t>make a note of the places you found evidence for a criterion under “Substantiation” in the Participant Workbook. Some evidence that you already found in earlier searches might also apply here.</a:t>
            </a: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a:ea typeface="MS PGothic"/>
                <a:cs typeface="Times New Roman"/>
              </a:rPr>
              <a:t>Read the first talking point and then the criterion.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second talking point, calling attention to the asterisk.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After the third talking point, read the guiding questions.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fourth talking point and allow a moment for participants to share some ideas for where participants might look for answers to these questions. Use the “Where to look” ideas to guide them in the right direction.</a:t>
            </a:r>
          </a:p>
          <a:p>
            <a:pPr marL="633413" lvl="1" indent="-171450">
              <a:lnSpc>
                <a:spcPct val="100000"/>
              </a:lnSpc>
              <a:spcBef>
                <a:spcPts val="0"/>
              </a:spcBef>
              <a:buFont typeface="Arial" panose="020B0604020202020204" pitchFamily="34" charset="0"/>
              <a:buChar char="•"/>
              <a:defRPr/>
            </a:pPr>
            <a:r>
              <a:rPr lang="en-US" altLang="en-US" sz="1100" b="1" dirty="0">
                <a:latin typeface="Times New Roman" panose="02020603050405020304" pitchFamily="18" charset="0"/>
                <a:ea typeface="MS PGothic"/>
                <a:cs typeface="Times New Roman" panose="02020603050405020304" pitchFamily="18" charset="0"/>
              </a:rPr>
              <a:t>Where to look: </a:t>
            </a:r>
            <a:r>
              <a:rPr lang="en-US" altLang="en-US" sz="1100" dirty="0">
                <a:latin typeface="Times New Roman" panose="02020603050405020304" pitchFamily="18" charset="0"/>
                <a:ea typeface="MS PGothic"/>
                <a:cs typeface="Times New Roman" panose="02020603050405020304" pitchFamily="18" charset="0"/>
              </a:rPr>
              <a:t>Look in the lesson introductions and examples for problem-solving instruction. This suggests students will be allowed enough think time and that does not overprescribe the strategies or methods used to reach a solution. Check both the teacher- and student-facing materials. Also look at any scoring guidelines and whether they give attention to alternate solution paths or common errors.</a:t>
            </a:r>
          </a:p>
          <a:p>
            <a:pPr marL="171450" indent="-171450">
              <a:lnSpc>
                <a:spcPct val="100000"/>
              </a:lnSpc>
              <a:spcBef>
                <a:spcPts val="0"/>
              </a:spcBef>
              <a:buFont typeface="Arial" panose="020B0604020202020204" pitchFamily="34" charset="0"/>
              <a:buChar char="•"/>
              <a:defRPr/>
            </a:pPr>
            <a:r>
              <a:rPr lang="en-US" sz="1100" dirty="0"/>
              <a:t>Use the last talking point to remind participants that they must provide details about where in the curriculum they find evidence of the criterion. Evidence found in earlier searches might also be useful here. </a:t>
            </a:r>
            <a:endParaRPr lang="en-US" altLang="en-US" sz="1100"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C2F45360-492A-4AFB-ADE8-2C11610D4AC1}"/>
              </a:ext>
            </a:extLst>
          </p:cNvPr>
          <p:cNvSpPr>
            <a:spLocks noGrp="1" noRot="1" noChangeAspect="1" noChangeArrowheads="1" noTextEdit="1"/>
          </p:cNvSpPr>
          <p:nvPr>
            <p:ph type="sldImg"/>
          </p:nvPr>
        </p:nvSpPr>
        <p:spPr>
          <a:xfrm>
            <a:off x="1182688" y="700088"/>
            <a:ext cx="2511425" cy="1882775"/>
          </a:xfrm>
          <a:ln/>
        </p:spPr>
      </p:sp>
      <p:sp>
        <p:nvSpPr>
          <p:cNvPr id="9218" name="Rectangle 3">
            <a:extLst>
              <a:ext uri="{FF2B5EF4-FFF2-40B4-BE49-F238E27FC236}">
                <a16:creationId xmlns:a16="http://schemas.microsoft.com/office/drawing/2014/main" id="{3F6F1F31-3A37-45B4-8C3A-47722199AA4F}"/>
              </a:ext>
            </a:extLst>
          </p:cNvPr>
          <p:cNvSpPr>
            <a:spLocks noGrp="1" noChangeArrowheads="1"/>
          </p:cNvSpPr>
          <p:nvPr>
            <p:ph type="body" idx="1"/>
          </p:nvPr>
        </p:nvSpPr>
        <p:spPr>
          <a:xfrm>
            <a:off x="755650" y="2887663"/>
            <a:ext cx="5410200" cy="4953000"/>
          </a:xfrm>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a:t>
            </a:r>
            <a:r>
              <a:rPr lang="en-US" altLang="en-US" sz="1100" dirty="0">
                <a:latin typeface="Times New Roman" panose="02020603050405020304" pitchFamily="18" charset="0"/>
                <a:cs typeface="Times New Roman" panose="02020603050405020304" pitchFamily="18" charset="0"/>
              </a:rPr>
              <a:t>: Provide guiding questions to help participants review elements of Dimension 4’s fourth content criterion in the curriculum.</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Here is the fourth content criterion for this dimension.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 questions you see here can help us determine whether the intent of this criterion is met in the curriculum.</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Where might you look, in any set of materials, for answers to these questions? Enter your ideas for the whole group in the group chat.</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Don’t forget to </a:t>
            </a:r>
            <a:r>
              <a:rPr lang="en-US" altLang="en-US" sz="1100" dirty="0">
                <a:latin typeface="Times New Roman" panose="02020603050405020304" pitchFamily="18" charset="0"/>
                <a:ea typeface="MS PGothic"/>
                <a:cs typeface="Times New Roman" panose="02020603050405020304" pitchFamily="18" charset="0"/>
              </a:rPr>
              <a:t>make a note of the places you found evidence for a criterion under “Substantiation” in the Participant Workbook. Some evidence that you already found in earlier searches might also apply here.</a:t>
            </a: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first talking point and then the criterion.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After the second talking point, read the two guiding questions.</a:t>
            </a:r>
          </a:p>
          <a:p>
            <a:pPr marL="171450" indent="-171450">
              <a:lnSpc>
                <a:spcPct val="100000"/>
              </a:lnSpc>
              <a:spcBef>
                <a:spcPts val="0"/>
              </a:spcBef>
              <a:buFont typeface="Arial" panose="020B0604020202020204" pitchFamily="34" charset="0"/>
              <a:buChar char="•"/>
              <a:defRPr/>
            </a:pPr>
            <a:r>
              <a:rPr lang="en-US" sz="1100" dirty="0"/>
              <a:t>After the third talking point, take a moment and then ask for some ideas for where participants might look for answers to these questions. </a:t>
            </a:r>
            <a:r>
              <a:rPr lang="en-US" altLang="en-US" sz="1100" dirty="0">
                <a:latin typeface="Times New Roman" panose="02020603050405020304" pitchFamily="18" charset="0"/>
                <a:cs typeface="Times New Roman" panose="02020603050405020304" pitchFamily="18" charset="0"/>
              </a:rPr>
              <a:t>Use the “Where to look” ideas to guide them in the right direction.</a:t>
            </a:r>
          </a:p>
          <a:p>
            <a:pPr marL="633413" lvl="1" indent="-171450">
              <a:lnSpc>
                <a:spcPct val="100000"/>
              </a:lnSpc>
              <a:spcBef>
                <a:spcPts val="0"/>
              </a:spcBef>
              <a:buFont typeface="Arial" panose="020B0604020202020204" pitchFamily="34" charset="0"/>
              <a:buChar char="•"/>
              <a:defRPr/>
            </a:pPr>
            <a:r>
              <a:rPr lang="en-US" altLang="en-US" sz="1100" b="1" dirty="0">
                <a:latin typeface="Times New Roman" panose="02020603050405020304" pitchFamily="18" charset="0"/>
                <a:ea typeface="MS PGothic"/>
                <a:cs typeface="Times New Roman" panose="02020603050405020304" pitchFamily="18" charset="0"/>
              </a:rPr>
              <a:t>Where to look: </a:t>
            </a:r>
            <a:r>
              <a:rPr lang="en-US" altLang="en-US" sz="1100" dirty="0">
                <a:latin typeface="Times New Roman" panose="02020603050405020304" pitchFamily="18" charset="0"/>
                <a:ea typeface="MS PGothic"/>
                <a:cs typeface="Times New Roman" panose="02020603050405020304" pitchFamily="18" charset="0"/>
              </a:rPr>
              <a:t>Look in the lesson tasks for full modeling examples, which allow students to struggle productively without a prescribed method of finding a solution. These might be a culminating activity or task at the end of a chapter or unit.</a:t>
            </a:r>
          </a:p>
          <a:p>
            <a:pPr marL="171450" indent="-171450">
              <a:lnSpc>
                <a:spcPct val="100000"/>
              </a:lnSpc>
              <a:spcBef>
                <a:spcPts val="0"/>
              </a:spcBef>
              <a:buFont typeface="Arial" panose="020B0604020202020204" pitchFamily="34" charset="0"/>
              <a:buChar char="•"/>
              <a:defRPr/>
            </a:pPr>
            <a:r>
              <a:rPr lang="en-US" sz="1100" dirty="0"/>
              <a:t>Use the last talking point to remind participants that they must provide details about where in the curriculum they find evidence of the criterion. Evidence found in earlier searches might also be useful here. </a:t>
            </a:r>
            <a:endParaRPr lang="en-US" altLang="en-US" sz="1100"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539A2363-730E-4C6C-B528-0468D54D0C65}"/>
              </a:ext>
            </a:extLst>
          </p:cNvPr>
          <p:cNvSpPr>
            <a:spLocks noGrp="1" noRot="1" noChangeAspect="1" noChangeArrowheads="1" noTextEdit="1"/>
          </p:cNvSpPr>
          <p:nvPr>
            <p:ph type="sldImg"/>
          </p:nvPr>
        </p:nvSpPr>
        <p:spPr>
          <a:xfrm>
            <a:off x="1136650" y="830263"/>
            <a:ext cx="3252788" cy="2438400"/>
          </a:xfrm>
          <a:ln/>
        </p:spPr>
      </p:sp>
      <p:sp>
        <p:nvSpPr>
          <p:cNvPr id="13314" name="Notes Placeholder 2">
            <a:extLst>
              <a:ext uri="{FF2B5EF4-FFF2-40B4-BE49-F238E27FC236}">
                <a16:creationId xmlns:a16="http://schemas.microsoft.com/office/drawing/2014/main" id="{6EE1F2BB-5E88-4EEF-A6C5-D2F2077C86CA}"/>
              </a:ext>
            </a:extLst>
          </p:cNvPr>
          <p:cNvSpPr>
            <a:spLocks noGrp="1"/>
          </p:cNvSpPr>
          <p:nvPr>
            <p:ph type="body" idx="1"/>
          </p:nvPr>
        </p:nvSpPr>
        <p:spPr>
          <a:xfrm>
            <a:off x="831850" y="3421063"/>
            <a:ext cx="5638800" cy="4800600"/>
          </a:xfrm>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a:t>
            </a:r>
            <a:r>
              <a:rPr lang="en-US" altLang="en-US" sz="1100" dirty="0">
                <a:latin typeface="Times New Roman" panose="02020603050405020304" pitchFamily="18" charset="0"/>
                <a:cs typeface="Times New Roman" panose="02020603050405020304" pitchFamily="18" charset="0"/>
              </a:rPr>
              <a:t>: Provide guiding questions to help participants review elements of Dimension 4’s fifth content criterion in the curriculum.</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Now let’s move to the fifth and last content criterion.</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Notice that this criterion has an asterisk(*), indicating that it is also a key support for ELs. </a:t>
            </a:r>
            <a:r>
              <a:rPr lang="en-US" altLang="en-US" sz="1100" b="0" dirty="0">
                <a:latin typeface="Times New Roman" panose="02020603050405020304" pitchFamily="18" charset="0"/>
                <a:cs typeface="Times New Roman" panose="02020603050405020304" pitchFamily="18" charset="0"/>
              </a:rPr>
              <a:t>Can you think of how these criteria relate to the needs of ELs and fits into this cluster</a:t>
            </a:r>
            <a:r>
              <a:rPr lang="en-US" altLang="en-US" sz="1100" dirty="0">
                <a:latin typeface="Times New Roman" panose="02020603050405020304" pitchFamily="18" charset="0"/>
                <a:cs typeface="Times New Roman" panose="02020603050405020304" pitchFamily="18" charset="0"/>
              </a:rPr>
              <a:t>? (Using multiple representations for mathematical concepts allows for a variety of entry points for all kinds of learners, including those who are learning English.)</a:t>
            </a:r>
          </a:p>
          <a:p>
            <a:pPr marL="171450" indent="-171450">
              <a:lnSpc>
                <a:spcPct val="100000"/>
              </a:lnSpc>
              <a:spcBef>
                <a:spcPts val="0"/>
              </a:spcBef>
              <a:buFont typeface="Arial" panose="020B0604020202020204" pitchFamily="34" charset="0"/>
              <a:buChar char="•"/>
              <a:defRPr/>
            </a:pPr>
            <a:r>
              <a:rPr lang="en-US" sz="1100" dirty="0"/>
              <a:t>Let’s look at the questions we can ask ourselves to help us understand what the criterion is asking for.</a:t>
            </a:r>
            <a:endParaRPr lang="en-US" altLang="en-US" sz="1100" dirty="0">
              <a:latin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Where might you look, in any set of materials, for answers to these questions? Enter your ideas for the whole group in the group chat.</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Don’t forget to </a:t>
            </a:r>
            <a:r>
              <a:rPr lang="en-US" altLang="en-US" sz="1100" dirty="0">
                <a:latin typeface="Times New Roman" panose="02020603050405020304" pitchFamily="18" charset="0"/>
                <a:ea typeface="MS PGothic"/>
                <a:cs typeface="Times New Roman" panose="02020603050405020304" pitchFamily="18" charset="0"/>
              </a:rPr>
              <a:t>make a note of the places you found evidence for a criterion under “Substantiation” in the Participant Workbook. Some evidence that you already found in earlier searches might also apply here.</a:t>
            </a: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first talking point and then the criterion.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second talking point, calling attention to the asterisk.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After the third talking point, read the guiding questions. </a:t>
            </a:r>
          </a:p>
          <a:p>
            <a:pPr marL="171450" indent="-171450">
              <a:lnSpc>
                <a:spcPct val="100000"/>
              </a:lnSpc>
              <a:spcBef>
                <a:spcPts val="0"/>
              </a:spcBef>
              <a:buFont typeface="Arial" panose="020B0604020202020204" pitchFamily="34" charset="0"/>
              <a:buChar char="•"/>
              <a:defRPr/>
            </a:pPr>
            <a:r>
              <a:rPr lang="en-US" sz="1100" dirty="0"/>
              <a:t>After the fourth talking point, take a moment and then ask for some ideas for where participants might look for answers to these questions. </a:t>
            </a:r>
            <a:r>
              <a:rPr lang="en-US" altLang="en-US" sz="1100" dirty="0">
                <a:latin typeface="Times New Roman" panose="02020603050405020304" pitchFamily="18" charset="0"/>
                <a:cs typeface="Times New Roman" panose="02020603050405020304" pitchFamily="18" charset="0"/>
              </a:rPr>
              <a:t>Use the “Where to look” ideas to guide them in the right direction.</a:t>
            </a:r>
          </a:p>
          <a:p>
            <a:pPr marL="633095" lvl="1" indent="-171450">
              <a:lnSpc>
                <a:spcPct val="100000"/>
              </a:lnSpc>
              <a:spcBef>
                <a:spcPts val="0"/>
              </a:spcBef>
              <a:buFont typeface="Arial" panose="020B0604020202020204" pitchFamily="34" charset="0"/>
              <a:buChar char="•"/>
              <a:defRPr/>
            </a:pPr>
            <a:r>
              <a:rPr lang="en-US" altLang="en-US" sz="1100" b="1" dirty="0">
                <a:latin typeface="Times New Roman"/>
                <a:ea typeface="MS PGothic"/>
                <a:cs typeface="Times New Roman"/>
              </a:rPr>
              <a:t>Where to look: </a:t>
            </a:r>
            <a:r>
              <a:rPr lang="en-US" altLang="en-US" sz="1100" dirty="0">
                <a:latin typeface="Times New Roman"/>
                <a:ea typeface="MS PGothic"/>
                <a:cs typeface="Times New Roman"/>
              </a:rPr>
              <a:t>Look in the lesson introductions and examples for problem-solving instruction that includes multiple representations. These might be in examples but also in the tasks themselves. Check both the teacher- and student-facing materials. Also look at any scoring guidelines and whether they give attention to the use of varying representations and solution formats.</a:t>
            </a:r>
          </a:p>
          <a:p>
            <a:pPr marL="171450" indent="-171450">
              <a:lnSpc>
                <a:spcPct val="100000"/>
              </a:lnSpc>
              <a:spcBef>
                <a:spcPts val="0"/>
              </a:spcBef>
              <a:buFont typeface="Arial" panose="020B0604020202020204" pitchFamily="34" charset="0"/>
              <a:buChar char="•"/>
              <a:defRPr/>
            </a:pPr>
            <a:r>
              <a:rPr lang="en-US" sz="1100" dirty="0"/>
              <a:t>Use the last talking point to remind participants that they must provide details about where in the curriculum they find evidence of the criterion. Evidence found in earlier searches might also be useful here. </a:t>
            </a:r>
            <a:endParaRPr lang="en-US" altLang="en-US" sz="1100"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t>Big idea</a:t>
            </a:r>
            <a:r>
              <a:rPr lang="en-US" altLang="en-US" dirty="0"/>
              <a:t>: Make audience aware of contract information.</a:t>
            </a:r>
          </a:p>
          <a:p>
            <a:pPr>
              <a:defRPr/>
            </a:pPr>
            <a:endParaRPr lang="en-US" altLang="en-US" b="1" dirty="0"/>
          </a:p>
          <a:p>
            <a:pPr>
              <a:defRPr/>
            </a:pPr>
            <a:r>
              <a:rPr lang="en-US" altLang="en-US" b="1" dirty="0"/>
              <a:t>Facilitator talking points:</a:t>
            </a:r>
          </a:p>
          <a:p>
            <a:pPr marL="171450" indent="-171450">
              <a:buFont typeface="Arial" panose="020B0604020202020204" pitchFamily="34" charset="0"/>
              <a:buChar char="•"/>
              <a:defRPr/>
            </a:pPr>
            <a:r>
              <a:rPr lang="en-US" altLang="en-US" b="0" dirty="0"/>
              <a:t>Please read through this slide for information about the contract.</a:t>
            </a:r>
          </a:p>
          <a:p>
            <a:pPr>
              <a:defRPr/>
            </a:pPr>
            <a:endParaRPr lang="en-US" altLang="en-US" b="1" dirty="0"/>
          </a:p>
          <a:p>
            <a:pPr>
              <a:defRPr/>
            </a:pPr>
            <a:r>
              <a:rPr lang="en-US" altLang="en-US" b="1" dirty="0"/>
              <a:t>Facilitator notes:</a:t>
            </a:r>
          </a:p>
          <a:p>
            <a:pPr marL="171450" indent="-171450">
              <a:buFont typeface="Arial" panose="020B0604020202020204" pitchFamily="34" charset="0"/>
              <a:buChar char="•"/>
              <a:defRPr/>
            </a:pPr>
            <a:r>
              <a:rPr lang="en-US" altLang="en-US" b="0" dirty="0"/>
              <a:t>Allow 10-15 seconds for participants to </a:t>
            </a:r>
            <a:r>
              <a:rPr lang="en-US" altLang="en-US" dirty="0"/>
              <a:t>review this slide for information about the contract (no need to read through)</a:t>
            </a:r>
            <a:r>
              <a:rPr lang="en-US" altLang="en-US" b="0" dirty="0"/>
              <a:t>.</a:t>
            </a:r>
          </a:p>
        </p:txBody>
      </p:sp>
    </p:spTree>
    <p:extLst>
      <p:ext uri="{BB962C8B-B14F-4D97-AF65-F5344CB8AC3E}">
        <p14:creationId xmlns:p14="http://schemas.microsoft.com/office/powerpoint/2010/main" val="4271456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649B33A2-C452-4303-BCCA-93681A6ABC3C}"/>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CF4B9772-D81C-4909-8598-88416C2881B8}"/>
              </a:ext>
            </a:extLst>
          </p:cNvPr>
          <p:cNvSpPr>
            <a:spLocks noGrp="1"/>
          </p:cNvSpPr>
          <p:nvPr>
            <p:ph type="body" idx="1"/>
          </p:nvPr>
        </p:nvSpPr>
        <p:spPr>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Prepare the participants to use the rating system for this dimension.</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This is a reminder of the point system we use for rating the dimension against its content criteria. </a:t>
            </a:r>
          </a:p>
          <a:p>
            <a:pPr marL="171450" indent="-171450">
              <a:lnSpc>
                <a:spcPct val="100000"/>
              </a:lnSpc>
              <a:spcBef>
                <a:spcPts val="0"/>
              </a:spcBef>
              <a:buFont typeface="Arial" panose="020B0604020202020204" pitchFamily="34" charset="0"/>
              <a:buChar char="•"/>
              <a:defRPr/>
            </a:pPr>
            <a:r>
              <a:rPr lang="en-US" altLang="en-US" sz="1100" dirty="0">
                <a:latin typeface="Times New Roman"/>
                <a:ea typeface="MS PGothic"/>
                <a:cs typeface="Times New Roman"/>
              </a:rPr>
              <a:t>By now you know how to recognize the difference between “most,” “some,” and “few.” Your professional judgment will be an important part of your team discussion and final decision. Ask yourself, “How crucial are the missing elements? Can the gaps be easily filled by an instructor?”</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It is important to keep a record of how you came to the rating decision. Don’t forget to record key points in your decision under Summary Comments in the </a:t>
            </a:r>
            <a:r>
              <a:rPr lang="en-US" altLang="en-US" sz="1100" dirty="0">
                <a:latin typeface="Times New Roman" panose="02020603050405020304" pitchFamily="18" charset="0"/>
                <a:ea typeface="MS PGothic"/>
                <a:cs typeface="Times New Roman" panose="02020603050405020304" pitchFamily="18" charset="0"/>
              </a:rPr>
              <a:t>Participant </a:t>
            </a:r>
            <a:r>
              <a:rPr lang="en-US" altLang="en-US" sz="1100" dirty="0">
                <a:latin typeface="Times New Roman" panose="02020603050405020304" pitchFamily="18" charset="0"/>
                <a:cs typeface="Times New Roman" panose="02020603050405020304" pitchFamily="18" charset="0"/>
              </a:rPr>
              <a:t>Workbook.</a:t>
            </a: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talking points to remind participants of the rating process and descriptors.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Since this is the sixth time participants have used this rating scale, there should be few, if any, questions about what the descriptors mean.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With the last talking point, remind participants to write their summary comments under the rating for the dimension. </a:t>
            </a: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defRPr/>
            </a:pPr>
            <a:endParaRPr lang="en-US" altLang="en-US" sz="1100"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426CFFAC-5A55-48FE-9965-E024FC35F2BA}"/>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9E6AC66E-2E24-4BA9-9BE1-2EB1B778A766}"/>
              </a:ext>
            </a:extLst>
          </p:cNvPr>
          <p:cNvSpPr>
            <a:spLocks noGrp="1"/>
          </p:cNvSpPr>
          <p:nvPr>
            <p:ph type="body" idx="1"/>
          </p:nvPr>
        </p:nvSpPr>
        <p:spPr>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Apply Dimension 4 content criteria to </a:t>
            </a:r>
            <a:r>
              <a:rPr lang="en-US" sz="1100" dirty="0"/>
              <a:t>our common sample curriculum from</a:t>
            </a:r>
            <a:r>
              <a:rPr lang="en-US" altLang="en-US" sz="1100" dirty="0">
                <a:latin typeface="Times New Roman" panose="02020603050405020304" pitchFamily="18" charset="0"/>
                <a:cs typeface="Times New Roman" panose="02020603050405020304" pitchFamily="18" charset="0"/>
              </a:rPr>
              <a:t> Illustrative Mathematics in your team.</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Now you get the next 40 minutes to try this with your team.</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Here are your instructions for the breakout time.</a:t>
            </a:r>
          </a:p>
          <a:p>
            <a:pPr marL="171450" indent="-171450">
              <a:lnSpc>
                <a:spcPct val="100000"/>
              </a:lnSpc>
              <a:spcBef>
                <a:spcPts val="0"/>
              </a:spcBef>
              <a:buFont typeface="Arial" panose="020B0604020202020204" pitchFamily="34" charset="0"/>
              <a:buChar char="•"/>
              <a:defRPr/>
            </a:pPr>
            <a:r>
              <a:rPr lang="en-US" altLang="en-US" sz="1100" dirty="0">
                <a:latin typeface="Times New Roman"/>
                <a:ea typeface="MS PGothic"/>
                <a:cs typeface="Times New Roman"/>
              </a:rPr>
              <a:t>When we come back together, we will get to see the filled-in Example Workbook. Keep in mind that we will ask you to compare your rating, checks, and comments with the example. Then we’ll ask a couple of teams to share their findings.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Don’t forget that we have three asterisked (*) criteria in Dimension 4 that we will need to consider.</a:t>
            </a:r>
          </a:p>
          <a:p>
            <a:pPr marL="171450" indent="-171450">
              <a:lnSpc>
                <a:spcPct val="100000"/>
              </a:lnSpc>
              <a:spcBef>
                <a:spcPts val="0"/>
              </a:spcBef>
              <a:buFont typeface="Arial" panose="020B0604020202020204" pitchFamily="34" charset="0"/>
              <a:buChar char="•"/>
              <a:defRPr/>
            </a:pPr>
            <a:endParaRPr lang="en-US" altLang="en-US" sz="1100" b="1" dirty="0">
              <a:latin typeface="Times New Roman" panose="02020603050405020304" pitchFamily="18" charset="0"/>
              <a:cs typeface="Times New Roman" panose="02020603050405020304" pitchFamily="18" charset="0"/>
            </a:endParaRPr>
          </a:p>
          <a:p>
            <a:pPr marL="0" indent="0">
              <a:lnSpc>
                <a:spcPct val="100000"/>
              </a:lnSpc>
              <a:spcBef>
                <a:spcPts val="0"/>
              </a:spcBef>
              <a:buFont typeface="Arial" panose="020B0604020202020204" pitchFamily="34" charset="0"/>
              <a:buNone/>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first two talking points and then the instructions for the breakout time.</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third talking points to remind them that they will be asked both poll questions and chat questions about comparisons between their responses and the Example Workbook.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Use the fourth talking point to remind participants that the asterisked content criteria should be considered when rating the dimension for EL supports.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Check to make sure the instructions are clear. Click to the next slide for a list of the materials participants will need for the breakout.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D5A12AF3-AA36-4A0B-AAE9-A3464068063E}"/>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2AE720EF-1AC7-447E-AD6E-7C5041D5F327}"/>
              </a:ext>
            </a:extLst>
          </p:cNvPr>
          <p:cNvSpPr>
            <a:spLocks noGrp="1"/>
          </p:cNvSpPr>
          <p:nvPr>
            <p:ph type="body" idx="1"/>
          </p:nvPr>
        </p:nvSpPr>
        <p:spPr>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Check that everyone has the correct materials to conduct the review.</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These are the materials you will need to have at hand during this breakout session. </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Before sending the teams to their breakout, check to make sure everyone has the correct materials.</a:t>
            </a:r>
          </a:p>
          <a:p>
            <a:pPr marL="171450" indent="-171450">
              <a:lnSpc>
                <a:spcPct val="100000"/>
              </a:lnSpc>
              <a:spcBef>
                <a:spcPts val="0"/>
              </a:spcBef>
              <a:buFont typeface="Arial" panose="020B0604020202020204" pitchFamily="34" charset="0"/>
              <a:buChar char="•"/>
              <a:defRPr/>
            </a:pPr>
            <a:r>
              <a:rPr lang="en-US" sz="1100" dirty="0">
                <a:latin typeface="Times New Roman" panose="02020603050405020304" pitchFamily="18" charset="0"/>
                <a:cs typeface="Times New Roman" panose="02020603050405020304" pitchFamily="18" charset="0"/>
              </a:rPr>
              <a:t>Leave this slide on the screen as groups go to their breakout sessions.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7E89AFE1-E85C-4B8B-A3FE-96C4EEA38251}"/>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3A587C78-1E74-4CFB-8159-24421E97366F}"/>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Bring state teams back together and debrief the work session.</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dirty="0"/>
              <a:t>Click on this slide before breakout groups return to the main room.</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4511264E-DD40-49EE-BD2A-619C80EE8E5D}"/>
              </a:ext>
            </a:extLst>
          </p:cNvPr>
          <p:cNvSpPr>
            <a:spLocks noGrp="1" noRot="1" noChangeAspect="1" noChangeArrowheads="1" noTextEdit="1"/>
          </p:cNvSpPr>
          <p:nvPr>
            <p:ph type="sldImg"/>
          </p:nvPr>
        </p:nvSpPr>
        <p:spPr>
          <a:xfrm>
            <a:off x="603250" y="449263"/>
            <a:ext cx="3962400" cy="2971800"/>
          </a:xfrm>
          <a:ln/>
        </p:spPr>
      </p:sp>
      <p:sp>
        <p:nvSpPr>
          <p:cNvPr id="3" name="Notes Placeholder 2">
            <a:extLst>
              <a:ext uri="{FF2B5EF4-FFF2-40B4-BE49-F238E27FC236}">
                <a16:creationId xmlns:a16="http://schemas.microsoft.com/office/drawing/2014/main" id="{476D26A4-FFF8-4A39-866B-65819AA1F0B0}"/>
              </a:ext>
            </a:extLst>
          </p:cNvPr>
          <p:cNvSpPr>
            <a:spLocks noGrp="1"/>
          </p:cNvSpPr>
          <p:nvPr>
            <p:ph type="body" idx="1"/>
          </p:nvPr>
        </p:nvSpPr>
        <p:spPr>
          <a:xfrm>
            <a:off x="603250" y="3649663"/>
            <a:ext cx="5657850" cy="4416425"/>
          </a:xfrm>
        </p:spPr>
        <p:txBody>
          <a:bodyPr/>
          <a:lstStyle/>
          <a:p>
            <a:pPr>
              <a:spcBef>
                <a:spcPts val="0"/>
              </a:spcBef>
              <a:defRPr/>
            </a:pPr>
            <a:r>
              <a:rPr lang="en-US" altLang="en-US" b="1" dirty="0"/>
              <a:t>Big idea: </a:t>
            </a:r>
            <a:r>
              <a:rPr lang="en-US" altLang="en-US" dirty="0"/>
              <a:t>Share everyone’s rating of Dimension 4.</a:t>
            </a:r>
          </a:p>
          <a:p>
            <a:pPr>
              <a:spcBef>
                <a:spcPts val="0"/>
              </a:spcBef>
              <a:defRPr/>
            </a:pPr>
            <a:endParaRPr lang="en-US" altLang="en-US" dirty="0"/>
          </a:p>
          <a:p>
            <a:pPr>
              <a:spcBef>
                <a:spcPts val="0"/>
              </a:spcBef>
              <a:defRPr/>
            </a:pPr>
            <a:r>
              <a:rPr lang="en-US" altLang="en-US" b="1" dirty="0"/>
              <a:t>Facilitator talking points:</a:t>
            </a:r>
          </a:p>
          <a:p>
            <a:pPr marL="173662" indent="-173662">
              <a:spcBef>
                <a:spcPts val="0"/>
              </a:spcBef>
              <a:buFont typeface="Arial" panose="020B0604020202020204" pitchFamily="34" charset="0"/>
              <a:buChar char="•"/>
              <a:defRPr/>
            </a:pPr>
            <a:r>
              <a:rPr lang="en-US" altLang="en-US" dirty="0"/>
              <a:t>Now that you’ve had a chance to find evidence for the criteria, let’s look to see if we agree on the rating. </a:t>
            </a:r>
          </a:p>
          <a:p>
            <a:pPr marL="173662" indent="-173662">
              <a:spcBef>
                <a:spcPts val="0"/>
              </a:spcBef>
              <a:buFont typeface="Arial" panose="020B0604020202020204" pitchFamily="34" charset="0"/>
              <a:buChar char="•"/>
              <a:defRPr/>
            </a:pPr>
            <a:r>
              <a:rPr lang="en-US" altLang="en-US" dirty="0"/>
              <a:t>Enter your rating for Dimension 4 content alignment. </a:t>
            </a:r>
          </a:p>
          <a:p>
            <a:pPr marL="173355" indent="-173355">
              <a:lnSpc>
                <a:spcPct val="100000"/>
              </a:lnSpc>
              <a:spcBef>
                <a:spcPts val="0"/>
              </a:spcBef>
              <a:buFont typeface="Arial" panose="020B0604020202020204" pitchFamily="34" charset="0"/>
              <a:buChar char="•"/>
              <a:defRPr/>
            </a:pPr>
            <a:r>
              <a:rPr lang="en-US" altLang="en-US" dirty="0">
                <a:latin typeface="Times New Roman"/>
                <a:ea typeface="MS PGothic"/>
                <a:cs typeface="Times New Roman"/>
              </a:rPr>
              <a:t>Let’s see how your Dimension 4 content ratings compare with the example review…</a:t>
            </a:r>
            <a:endParaRPr lang="en-US" dirty="0"/>
          </a:p>
          <a:p>
            <a:pPr>
              <a:spcBef>
                <a:spcPts val="0"/>
              </a:spcBef>
              <a:defRPr/>
            </a:pPr>
            <a:endParaRPr lang="en-US" altLang="en-US" b="1" dirty="0"/>
          </a:p>
          <a:p>
            <a:pPr>
              <a:spcBef>
                <a:spcPts val="0"/>
              </a:spcBef>
              <a:defRPr/>
            </a:pPr>
            <a:r>
              <a:rPr lang="en-US" altLang="en-US" b="1" dirty="0"/>
              <a:t>Facilitator notes:</a:t>
            </a:r>
          </a:p>
          <a:p>
            <a:pPr marL="173662" indent="-173662">
              <a:lnSpc>
                <a:spcPct val="100000"/>
              </a:lnSpc>
              <a:spcBef>
                <a:spcPts val="0"/>
              </a:spcBef>
              <a:buFont typeface="Arial" panose="020B0604020202020204" pitchFamily="34" charset="0"/>
              <a:buChar char="•"/>
              <a:defRPr/>
            </a:pPr>
            <a:r>
              <a:rPr lang="en-US" altLang="en-US" dirty="0"/>
              <a:t>Briefly review the dimension rating scale and then </a:t>
            </a:r>
            <a:r>
              <a:rPr lang="en-US" altLang="en-US" dirty="0">
                <a:latin typeface="Times New Roman" panose="02020603050405020304" pitchFamily="18" charset="0"/>
              </a:rPr>
              <a:t>read the first talking point. </a:t>
            </a:r>
          </a:p>
          <a:p>
            <a:pPr marL="173662" indent="-173662">
              <a:lnSpc>
                <a:spcPct val="100000"/>
              </a:lnSpc>
              <a:spcBef>
                <a:spcPts val="0"/>
              </a:spcBef>
              <a:buFont typeface="Arial" panose="020B0604020202020204" pitchFamily="34" charset="0"/>
              <a:buChar char="•"/>
              <a:defRPr/>
            </a:pPr>
            <a:r>
              <a:rPr lang="en-US" altLang="en-US" dirty="0">
                <a:latin typeface="Times New Roman" panose="02020603050405020304" pitchFamily="18" charset="0"/>
              </a:rPr>
              <a:t>Create a poll or ask participants to enter their ratings in the chat. </a:t>
            </a:r>
          </a:p>
          <a:p>
            <a:pPr marL="173662" indent="-173662">
              <a:lnSpc>
                <a:spcPct val="100000"/>
              </a:lnSpc>
              <a:spcBef>
                <a:spcPts val="0"/>
              </a:spcBef>
              <a:buFont typeface="Arial" panose="020B0604020202020204" pitchFamily="34" charset="0"/>
              <a:buChar char="•"/>
              <a:defRPr/>
            </a:pPr>
            <a:r>
              <a:rPr lang="en-US" altLang="en-US" dirty="0">
                <a:latin typeface="Times New Roman" panose="02020603050405020304" pitchFamily="18" charset="0"/>
              </a:rPr>
              <a:t>U</a:t>
            </a:r>
            <a:r>
              <a:rPr lang="en-US" altLang="en-US" dirty="0"/>
              <a:t>se the second talking point to ask participants to enter their ratings in the poll. </a:t>
            </a:r>
            <a:r>
              <a:rPr lang="en-US" altLang="en-US" dirty="0">
                <a:latin typeface="Times New Roman" panose="02020603050405020304" pitchFamily="18" charset="0"/>
                <a:cs typeface="Times New Roman" panose="02020603050405020304" pitchFamily="18" charset="0"/>
              </a:rPr>
              <a:t>Allow a minute for them to enter their answer. </a:t>
            </a:r>
            <a:endParaRPr lang="en-US" altLang="en-US" dirty="0"/>
          </a:p>
          <a:p>
            <a:pPr marL="173662" indent="-173662">
              <a:lnSpc>
                <a:spcPct val="100000"/>
              </a:lnSpc>
              <a:spcBef>
                <a:spcPts val="0"/>
              </a:spcBef>
              <a:buFont typeface="Arial" panose="020B0604020202020204" pitchFamily="34" charset="0"/>
              <a:buChar char="•"/>
              <a:defRPr/>
            </a:pPr>
            <a:r>
              <a:rPr lang="en-US" altLang="en-US" dirty="0"/>
              <a:t>Use the third talking point to summarize the results of the poll.</a:t>
            </a:r>
          </a:p>
          <a:p>
            <a:pPr marL="635625" lvl="1" indent="-173662">
              <a:spcBef>
                <a:spcPts val="0"/>
              </a:spcBef>
              <a:buFont typeface="Arial" panose="020B0604020202020204" pitchFamily="34" charset="0"/>
              <a:buChar char="•"/>
              <a:defRPr/>
            </a:pPr>
            <a:r>
              <a:rPr lang="en-US" b="1" dirty="0"/>
              <a:t>Example Workbook Dimension 4 Content Rating: 2 points. </a:t>
            </a:r>
          </a:p>
          <a:p>
            <a:pPr>
              <a:spcBef>
                <a:spcPts val="0"/>
              </a:spcBef>
              <a:defRPr/>
            </a:pP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9199AF4B-069A-4182-B0F5-7A7567E499AD}"/>
              </a:ext>
            </a:extLst>
          </p:cNvPr>
          <p:cNvSpPr>
            <a:spLocks noGrp="1" noRot="1" noChangeAspect="1" noChangeArrowheads="1" noTextEdit="1"/>
          </p:cNvSpPr>
          <p:nvPr>
            <p:ph type="sldImg"/>
          </p:nvPr>
        </p:nvSpPr>
        <p:spPr>
          <a:xfrm>
            <a:off x="622300" y="373063"/>
            <a:ext cx="4167188" cy="3124200"/>
          </a:xfrm>
          <a:ln/>
        </p:spPr>
      </p:sp>
      <p:sp>
        <p:nvSpPr>
          <p:cNvPr id="13314" name="Notes Placeholder 2">
            <a:extLst>
              <a:ext uri="{FF2B5EF4-FFF2-40B4-BE49-F238E27FC236}">
                <a16:creationId xmlns:a16="http://schemas.microsoft.com/office/drawing/2014/main" id="{A2BD4D17-7C67-429B-8FF6-EB15C44B6717}"/>
              </a:ext>
            </a:extLst>
          </p:cNvPr>
          <p:cNvSpPr>
            <a:spLocks noGrp="1"/>
          </p:cNvSpPr>
          <p:nvPr>
            <p:ph type="body" idx="1"/>
          </p:nvPr>
        </p:nvSpPr>
        <p:spPr>
          <a:xfrm>
            <a:off x="374650" y="3802063"/>
            <a:ext cx="5867400" cy="4573587"/>
          </a:xfrm>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Share our evidence and ratings.</a:t>
            </a:r>
          </a:p>
          <a:p>
            <a:pPr marL="633413" lvl="1" indent="-171450">
              <a:lnSpc>
                <a:spcPct val="100000"/>
              </a:lnSpc>
              <a:spcBef>
                <a:spcPts val="0"/>
              </a:spcBef>
              <a:buFont typeface="Arial" panose="020B0604020202020204" pitchFamily="34" charset="0"/>
              <a:buChar char="•"/>
              <a:defRPr/>
            </a:pPr>
            <a:endParaRPr lang="en-US" sz="1100" b="1" dirty="0">
              <a:latin typeface="Times New Roman" panose="02020603050405020304" pitchFamily="18" charset="0"/>
              <a:cs typeface="Times New Roman" panose="02020603050405020304" pitchFamily="18" charset="0"/>
            </a:endParaRPr>
          </a:p>
          <a:p>
            <a:pPr>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lvl="0" indent="-171450">
              <a:buFont typeface="Arial" panose="020B0604020202020204" pitchFamily="34" charset="0"/>
              <a:buChar char="•"/>
            </a:pPr>
            <a:r>
              <a:rPr lang="en-US" sz="1200" kern="1200" dirty="0">
                <a:solidFill>
                  <a:schemeClr val="tx1"/>
                </a:solidFill>
                <a:effectLst/>
                <a:latin typeface="Times New Roman" pitchFamily="-109" charset="0"/>
                <a:ea typeface="MS PGothic" panose="020B0600070205080204" pitchFamily="34" charset="-128"/>
                <a:cs typeface="MS PGothic" charset="0"/>
              </a:rPr>
              <a:t>Now let’s compare the individual checks you gave for the content criteria in this dimension with those checked in the example. </a:t>
            </a:r>
          </a:p>
          <a:p>
            <a:pPr marL="171450" lvl="0" indent="-171450">
              <a:buFont typeface="Arial" panose="020B0604020202020204" pitchFamily="34" charset="0"/>
              <a:buChar char="•"/>
            </a:pPr>
            <a:r>
              <a:rPr lang="en-US" sz="1200" kern="1200" dirty="0">
                <a:solidFill>
                  <a:schemeClr val="tx1"/>
                </a:solidFill>
                <a:effectLst/>
                <a:latin typeface="Times New Roman" pitchFamily="-109" charset="0"/>
                <a:ea typeface="MS PGothic" panose="020B0600070205080204" pitchFamily="34" charset="-128"/>
                <a:cs typeface="MS PGothic" charset="0"/>
              </a:rPr>
              <a:t>Do your checks match those of the example? Or did you check one or more criteria differently?</a:t>
            </a:r>
          </a:p>
          <a:p>
            <a:pPr>
              <a:spcBef>
                <a:spcPts val="0"/>
              </a:spcBef>
              <a:defRPr/>
            </a:pPr>
            <a:endParaRPr lang="en-US" altLang="en-US" sz="1100" b="1" dirty="0">
              <a:latin typeface="Times New Roman" panose="02020603050405020304" pitchFamily="18" charset="0"/>
              <a:cs typeface="Times New Roman" panose="02020603050405020304" pitchFamily="18" charset="0"/>
            </a:endParaRPr>
          </a:p>
          <a:p>
            <a:pPr>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Allow a minute for participants to enter their answer to the poll and then review the results.</a:t>
            </a:r>
          </a:p>
          <a:p>
            <a:pPr marL="633413" lvl="1" indent="-171450">
              <a:spcBef>
                <a:spcPts val="0"/>
              </a:spcBef>
              <a:buFont typeface="Arial" panose="020B0604020202020204" pitchFamily="34" charset="0"/>
              <a:buChar char="•"/>
              <a:defRPr/>
            </a:pPr>
            <a:r>
              <a:rPr lang="en-US" altLang="en-US" sz="1100" b="1" dirty="0">
                <a:latin typeface="Times New Roman" panose="02020603050405020304" pitchFamily="18" charset="0"/>
                <a:cs typeface="Times New Roman" panose="02020603050405020304" pitchFamily="18" charset="0"/>
              </a:rPr>
              <a:t>Example Workbook Dimension 4 Content Criteria: All five content criteria were checked.</a:t>
            </a:r>
          </a:p>
          <a:p>
            <a:pPr marL="171450" indent="-171450">
              <a:spcBef>
                <a:spcPts val="0"/>
              </a:spcBef>
              <a:buFont typeface="Arial" panose="020B0604020202020204" pitchFamily="34" charset="0"/>
              <a:buChar char="•"/>
              <a:defRPr/>
            </a:pPr>
            <a:r>
              <a:rPr lang="en-US" sz="1100" dirty="0"/>
              <a:t>Click to the next slide for a discussion of the substantiations for this dimension.</a:t>
            </a:r>
          </a:p>
          <a:p>
            <a:pPr marL="171450" indent="-171450">
              <a:spcBef>
                <a:spcPts val="0"/>
              </a:spcBef>
              <a:buFont typeface="Arial" panose="020B0604020202020204" pitchFamily="34" charset="0"/>
              <a:buChar char="•"/>
              <a:defRPr/>
            </a:pPr>
            <a:endParaRPr lang="en-US" sz="1100"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2310B8D1-DBEF-46F2-86D5-BFBD9FB8C2F0}"/>
              </a:ext>
            </a:extLst>
          </p:cNvPr>
          <p:cNvSpPr>
            <a:spLocks noGrp="1" noRot="1" noChangeAspect="1" noChangeArrowheads="1" noTextEdit="1"/>
          </p:cNvSpPr>
          <p:nvPr>
            <p:ph type="sldImg"/>
          </p:nvPr>
        </p:nvSpPr>
        <p:spPr>
          <a:xfrm>
            <a:off x="622300" y="373063"/>
            <a:ext cx="4167188" cy="3124200"/>
          </a:xfrm>
          <a:ln/>
        </p:spPr>
      </p:sp>
      <p:sp>
        <p:nvSpPr>
          <p:cNvPr id="13314" name="Notes Placeholder 2">
            <a:extLst>
              <a:ext uri="{FF2B5EF4-FFF2-40B4-BE49-F238E27FC236}">
                <a16:creationId xmlns:a16="http://schemas.microsoft.com/office/drawing/2014/main" id="{B2242FCB-838B-4351-8F67-5B28B81425BF}"/>
              </a:ext>
            </a:extLst>
          </p:cNvPr>
          <p:cNvSpPr>
            <a:spLocks noGrp="1"/>
          </p:cNvSpPr>
          <p:nvPr>
            <p:ph type="body" idx="1"/>
          </p:nvPr>
        </p:nvSpPr>
        <p:spPr>
          <a:xfrm>
            <a:off x="374650" y="3802063"/>
            <a:ext cx="5867400" cy="4573587"/>
          </a:xfrm>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Share our evidence and ratings.</a:t>
            </a:r>
          </a:p>
          <a:p>
            <a:pPr marL="633413" lvl="1" indent="-171450">
              <a:lnSpc>
                <a:spcPct val="100000"/>
              </a:lnSpc>
              <a:spcBef>
                <a:spcPts val="0"/>
              </a:spcBef>
              <a:buFont typeface="Arial" panose="020B0604020202020204" pitchFamily="34" charset="0"/>
              <a:buChar char="•"/>
              <a:defRPr/>
            </a:pPr>
            <a:endParaRPr lang="en-US" sz="1100" b="1" dirty="0">
              <a:latin typeface="Times New Roman" panose="02020603050405020304" pitchFamily="18" charset="0"/>
              <a:cs typeface="Times New Roman" panose="02020603050405020304" pitchFamily="18" charset="0"/>
            </a:endParaRPr>
          </a:p>
          <a:p>
            <a:pPr>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Now </a:t>
            </a:r>
            <a:r>
              <a:rPr lang="en-US" sz="1100" dirty="0">
                <a:latin typeface="Times New Roman" panose="02020603050405020304" pitchFamily="18" charset="0"/>
                <a:cs typeface="Times New Roman" panose="02020603050405020304" pitchFamily="18" charset="0"/>
              </a:rPr>
              <a:t>that we’ve compared the rating and checks for this part of the dimension, we want to give you some individual work time. C</a:t>
            </a:r>
            <a:r>
              <a:rPr lang="en-US" altLang="en-US" sz="1100" dirty="0">
                <a:latin typeface="Times New Roman" panose="02020603050405020304" pitchFamily="18" charset="0"/>
                <a:cs typeface="Times New Roman" panose="02020603050405020304" pitchFamily="18" charset="0"/>
              </a:rPr>
              <a:t>ompare your substantiations and summary comments with those in the Example Workbook. </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Remember that there can be many “right” answers. But while substantiations may be different, there should be agreement on the general findings and ratings. </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We’re going to take 5 minutes for you to compare your what you found with those of the Example Workbook.  </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Take some notes about what you see as the same and different. Then we’ll ask you to share your findings in chat when we come back together.</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[After work time] Let’s have everyone type one or two sentences in the group chat to describe how your substantiations compared. Feel free to share a specific commonality or difference.  </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Now let’s hear from a you about your comparison… </a:t>
            </a:r>
          </a:p>
          <a:p>
            <a:pPr>
              <a:spcBef>
                <a:spcPts val="0"/>
              </a:spcBef>
              <a:defRPr/>
            </a:pPr>
            <a:endParaRPr lang="en-US" altLang="en-US" sz="1100" b="1" dirty="0">
              <a:latin typeface="Times New Roman" panose="02020603050405020304" pitchFamily="18" charset="0"/>
              <a:cs typeface="Times New Roman" panose="02020603050405020304" pitchFamily="18" charset="0"/>
            </a:endParaRPr>
          </a:p>
          <a:p>
            <a:pPr>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Use the first four talking points to bring attention to the Example Workbook with substantiations and commentary.</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Pause (5 minutes) for participants to compare and make some notes about what they found.</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After the 5-minute comparison time, read the fifth talking point and comment on interesting chats as they appear. </a:t>
            </a:r>
          </a:p>
          <a:p>
            <a:pPr marL="171450" indent="-171450">
              <a:spcBef>
                <a:spcPts val="0"/>
              </a:spcBef>
              <a:buFont typeface="Arial" panose="020B0604020202020204" pitchFamily="34" charset="0"/>
              <a:buChar char="•"/>
              <a:defRPr/>
            </a:pPr>
            <a:r>
              <a:rPr lang="en-US" sz="1100" dirty="0">
                <a:latin typeface="Times New Roman"/>
                <a:ea typeface="MS PGothic"/>
                <a:cs typeface="Times New Roman"/>
              </a:rPr>
              <a:t>Read the last talking point and select one or two states to share verbally. You might select based on a chat statement that needs to be clarified or one that is especially insightful or unique. </a:t>
            </a:r>
            <a:endParaRPr lang="en-US" sz="1100"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363771C3-3656-4295-845F-5E9C33AEEA2B}"/>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12927B46-EE72-450C-A37C-A1BD6DD81111}"/>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Move participants’ attention to the EL Support Criteria.</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marL="171450" indent="-171450">
              <a:spcBef>
                <a:spcPts val="0"/>
              </a:spcBef>
              <a:buFont typeface="Arial" panose="020B0604020202020204" pitchFamily="34" charset="0"/>
              <a:buChar char="•"/>
              <a:defRPr/>
            </a:pPr>
            <a:endParaRPr lang="en-US" altLang="en-US" b="1"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D552088B-2629-4B5D-93EF-C7529B22427D}"/>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AB6348F2-7D40-4370-8EEB-1A1AD9B3368B}"/>
              </a:ext>
            </a:extLst>
          </p:cNvPr>
          <p:cNvSpPr>
            <a:spLocks noGrp="1"/>
          </p:cNvSpPr>
          <p:nvPr>
            <p:ph type="body" idx="1"/>
          </p:nvPr>
        </p:nvSpPr>
        <p:spPr>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Show an overview of the Curriculum Review Protocol (within the Participant Workbook) for Dimension 4.</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For this part of the session, we will concentrate on the criteria for EL supports for Dimension 4. Our focus will be on quality mathematical tasks.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Here you see two EL support criteria from the Participant Workbook for Dimension 4.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 EL support criteria are followed by a rating scale. </a:t>
            </a:r>
          </a:p>
          <a:p>
            <a:pPr>
              <a:lnSpc>
                <a:spcPct val="100000"/>
              </a:lnSpc>
              <a:spcBef>
                <a:spcPts val="0"/>
              </a:spcBef>
              <a:buFont typeface="Arial" panose="020B0604020202020204" pitchFamily="34" charset="0"/>
              <a:buNone/>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Start with the first talking point and then point out the criteria and rating scale.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98393F3C-1E16-4F8D-9C80-5B1F75D4FFF8}"/>
              </a:ext>
            </a:extLst>
          </p:cNvPr>
          <p:cNvSpPr>
            <a:spLocks noGrp="1" noRot="1" noChangeAspect="1" noChangeArrowheads="1" noTextEdit="1"/>
          </p:cNvSpPr>
          <p:nvPr>
            <p:ph type="sldImg"/>
          </p:nvPr>
        </p:nvSpPr>
        <p:spPr>
          <a:xfrm>
            <a:off x="603250" y="373063"/>
            <a:ext cx="2667000" cy="2000250"/>
          </a:xfrm>
          <a:ln/>
        </p:spPr>
      </p:sp>
      <p:sp>
        <p:nvSpPr>
          <p:cNvPr id="9218" name="Rectangle 3">
            <a:extLst>
              <a:ext uri="{FF2B5EF4-FFF2-40B4-BE49-F238E27FC236}">
                <a16:creationId xmlns:a16="http://schemas.microsoft.com/office/drawing/2014/main" id="{031EB706-5487-4CC5-A8AA-A8EF56BBAFF9}"/>
              </a:ext>
            </a:extLst>
          </p:cNvPr>
          <p:cNvSpPr>
            <a:spLocks noGrp="1" noChangeArrowheads="1"/>
          </p:cNvSpPr>
          <p:nvPr>
            <p:ph type="body" idx="1"/>
          </p:nvPr>
        </p:nvSpPr>
        <p:spPr>
          <a:xfrm>
            <a:off x="527050" y="2408238"/>
            <a:ext cx="5943600" cy="6118225"/>
          </a:xfrm>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Share the EL support criteria for this dimension. </a:t>
            </a:r>
            <a:endParaRPr lang="en-US" sz="1100" dirty="0"/>
          </a:p>
          <a:p>
            <a:pPr>
              <a:lnSpc>
                <a:spcPct val="100000"/>
              </a:lnSpc>
              <a:spcBef>
                <a:spcPts val="0"/>
              </a:spcBef>
              <a:spcAft>
                <a:spcPts val="0"/>
              </a:spcAft>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spcAft>
                <a:spcPts val="0"/>
              </a:spcAft>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a:ea typeface="MS PGothic"/>
                <a:cs typeface="Times New Roman"/>
              </a:rPr>
              <a:t>Here are the two EL support criteria. </a:t>
            </a:r>
            <a:r>
              <a:rPr lang="en-US" sz="1100" dirty="0">
                <a:latin typeface="Times New Roman"/>
                <a:ea typeface="MS PGothic"/>
                <a:cs typeface="Times New Roman"/>
              </a:rPr>
              <a:t>For this dimension we also have three asterisked (*) content criteria in this cluster: Content Criteria #1, #3, #5.</a:t>
            </a:r>
          </a:p>
          <a:p>
            <a:pPr marL="171450" indent="-171450">
              <a:lnSpc>
                <a:spcPct val="100000"/>
              </a:lnSpc>
              <a:spcBef>
                <a:spcPts val="0"/>
              </a:spcBef>
              <a:spcAft>
                <a:spcPts val="0"/>
              </a:spcAft>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Notice that these criteria describe things the instructor can influence by forming particular classroom habits. </a:t>
            </a:r>
          </a:p>
          <a:p>
            <a:pPr marL="171450" indent="-171450">
              <a:lnSpc>
                <a:spcPct val="100000"/>
              </a:lnSpc>
              <a:spcBef>
                <a:spcPts val="0"/>
              </a:spcBef>
              <a:spcAft>
                <a:spcPts val="0"/>
              </a:spcAft>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As you read the criteria, ask yourself, “Where might we look in the curriculum to find evidence of this criteria?”</a:t>
            </a:r>
          </a:p>
          <a:p>
            <a:pPr marL="171450" indent="-171450">
              <a:lnSpc>
                <a:spcPct val="100000"/>
              </a:lnSpc>
              <a:spcBef>
                <a:spcPts val="0"/>
              </a:spcBef>
              <a:spcAft>
                <a:spcPts val="0"/>
              </a:spcAft>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In your search for evidence of these criteria, consider what you found in earlier searches. And consider this …</a:t>
            </a:r>
          </a:p>
          <a:p>
            <a:pPr marL="171450" indent="-171450">
              <a:lnSpc>
                <a:spcPct val="100000"/>
              </a:lnSpc>
              <a:spcBef>
                <a:spcPts val="0"/>
              </a:spcBef>
              <a:spcAft>
                <a:spcPts val="0"/>
              </a:spcAft>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Share in the chat any thoughts you’ve had on what the evidence might look like and where you might look for it in the curriculum.</a:t>
            </a:r>
          </a:p>
          <a:p>
            <a:pPr marL="171450" indent="-171450">
              <a:lnSpc>
                <a:spcPct val="100000"/>
              </a:lnSpc>
              <a:spcBef>
                <a:spcPts val="0"/>
              </a:spcBef>
              <a:spcAft>
                <a:spcPts val="0"/>
              </a:spcAft>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Don’t forget to </a:t>
            </a:r>
            <a:r>
              <a:rPr lang="en-US" altLang="en-US" sz="1100" dirty="0">
                <a:latin typeface="Times New Roman" panose="02020603050405020304" pitchFamily="18" charset="0"/>
                <a:ea typeface="MS PGothic"/>
                <a:cs typeface="Times New Roman" panose="02020603050405020304" pitchFamily="18" charset="0"/>
              </a:rPr>
              <a:t>make a note of the places you found evidence of a criterion under “Substantiation” in the Participant Workbook.</a:t>
            </a:r>
            <a:endParaRPr lang="en-US" altLang="en-US" sz="1100" dirty="0">
              <a:latin typeface="Times New Roman" panose="02020603050405020304" pitchFamily="18" charset="0"/>
              <a:cs typeface="Times New Roman" panose="02020603050405020304" pitchFamily="18" charset="0"/>
            </a:endParaRPr>
          </a:p>
          <a:p>
            <a:pPr marL="633413" lvl="1" indent="-171450">
              <a:lnSpc>
                <a:spcPct val="100000"/>
              </a:lnSpc>
              <a:spcBef>
                <a:spcPts val="0"/>
              </a:spcBef>
              <a:spcAft>
                <a:spcPts val="0"/>
              </a:spcAft>
              <a:buFont typeface="Arial" panose="020B0604020202020204" pitchFamily="34" charset="0"/>
              <a:buChar char="•"/>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spcAft>
                <a:spcPts val="0"/>
              </a:spcAft>
              <a:buFont typeface="Arial" panose="020B0604020202020204" pitchFamily="34" charset="0"/>
              <a:buNone/>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spcAft>
                <a:spcPts val="0"/>
              </a:spcAft>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first talking point and ask participants to locate the EL support criteria. </a:t>
            </a:r>
          </a:p>
          <a:p>
            <a:pPr marL="171450" indent="-171450">
              <a:lnSpc>
                <a:spcPct val="100000"/>
              </a:lnSpc>
              <a:spcBef>
                <a:spcPts val="0"/>
              </a:spcBef>
              <a:spcAft>
                <a:spcPts val="0"/>
              </a:spcAft>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Then read the two EL support criteria for this cluster.</a:t>
            </a:r>
          </a:p>
          <a:p>
            <a:pPr marL="171450" indent="-171450">
              <a:lnSpc>
                <a:spcPct val="100000"/>
              </a:lnSpc>
              <a:spcBef>
                <a:spcPts val="0"/>
              </a:spcBef>
              <a:spcAft>
                <a:spcPts val="0"/>
              </a:spcAft>
              <a:buFont typeface="Arial" panose="020B0604020202020204" pitchFamily="34" charset="0"/>
              <a:buChar char="•"/>
              <a:defRPr/>
            </a:pPr>
            <a:r>
              <a:rPr lang="en-US" sz="1100" dirty="0"/>
              <a:t>After the third and fourth talking points, give 2-3 minutes of quiet time for reading and absorbing. Then ask for ideas in the group chat about where they might look for the answers to these questions</a:t>
            </a:r>
            <a:r>
              <a:rPr lang="en-US" altLang="en-US" sz="1100" dirty="0">
                <a:latin typeface="Times New Roman" panose="02020603050405020304" pitchFamily="18" charset="0"/>
                <a:cs typeface="Times New Roman" panose="02020603050405020304" pitchFamily="18" charset="0"/>
              </a:rPr>
              <a:t>. Use the “Where to look” ideas to guide them in the right direction. </a:t>
            </a:r>
          </a:p>
          <a:p>
            <a:pPr marL="633095" lvl="1" indent="-171450">
              <a:lnSpc>
                <a:spcPct val="100000"/>
              </a:lnSpc>
              <a:spcBef>
                <a:spcPts val="0"/>
              </a:spcBef>
              <a:spcAft>
                <a:spcPts val="0"/>
              </a:spcAft>
              <a:buFont typeface="Arial" panose="020B0604020202020204" pitchFamily="34" charset="0"/>
              <a:buChar char="•"/>
              <a:defRPr/>
            </a:pPr>
            <a:r>
              <a:rPr lang="en-US" altLang="en-US" sz="1100" b="1" dirty="0">
                <a:latin typeface="Times New Roman"/>
                <a:ea typeface="MS PGothic"/>
                <a:cs typeface="Times New Roman"/>
              </a:rPr>
              <a:t>Where to look</a:t>
            </a:r>
            <a:r>
              <a:rPr lang="en-US" altLang="en-US" sz="1100" dirty="0">
                <a:latin typeface="Times New Roman"/>
                <a:ea typeface="MS PGothic"/>
                <a:cs typeface="Times New Roman"/>
              </a:rPr>
              <a:t>: Check in the lesson and activity introductions and in the Grade 6 Course Guide. Also look for suggestions in the sections of the lessons called “Support for English Language Learners” and/or “Support for Students with Disabilities.”</a:t>
            </a:r>
          </a:p>
          <a:p>
            <a:pPr marL="171450" indent="-171450">
              <a:lnSpc>
                <a:spcPct val="100000"/>
              </a:lnSpc>
              <a:spcBef>
                <a:spcPts val="0"/>
              </a:spcBef>
              <a:spcAft>
                <a:spcPts val="0"/>
              </a:spcAft>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Use the last talking point to remind participants to take notes.</a:t>
            </a:r>
            <a:endParaRPr lang="en-US" sz="1100" dirty="0">
              <a:latin typeface="Times New Roman" panose="02020603050405020304" pitchFamily="18" charset="0"/>
              <a:cs typeface="Times New Roman" panose="02020603050405020304" pitchFamily="18" charset="0"/>
            </a:endParaRPr>
          </a:p>
          <a:p>
            <a:pPr marL="171450" indent="-171450">
              <a:lnSpc>
                <a:spcPct val="100000"/>
              </a:lnSpc>
              <a:spcBef>
                <a:spcPts val="0"/>
              </a:spcBef>
              <a:spcAft>
                <a:spcPts val="0"/>
              </a:spcAft>
              <a:buFont typeface="Arial" panose="020B0604020202020204" pitchFamily="34" charset="0"/>
              <a:buChar char="•"/>
              <a:defRPr/>
            </a:pPr>
            <a:endParaRPr lang="en-US" sz="1100" dirty="0"/>
          </a:p>
          <a:p>
            <a:pPr marL="171450" indent="-171450">
              <a:lnSpc>
                <a:spcPct val="100000"/>
              </a:lnSpc>
              <a:spcBef>
                <a:spcPts val="0"/>
              </a:spcBef>
              <a:spcAft>
                <a:spcPts val="0"/>
              </a:spcAft>
              <a:buFont typeface="Arial" panose="020B0604020202020204" pitchFamily="34" charset="0"/>
              <a:buChar char="•"/>
              <a:defRPr/>
            </a:pPr>
            <a:r>
              <a:rPr lang="en-US" sz="1100" dirty="0"/>
              <a:t>To make sure the meaning of the criteria is clear to the participants, use these guiding questions to steer the discussion – the first pair for Criterion 1 and the second pair for Criterion 2.</a:t>
            </a:r>
          </a:p>
          <a:p>
            <a:pPr marL="461963" lvl="1" indent="0">
              <a:lnSpc>
                <a:spcPct val="100000"/>
              </a:lnSpc>
              <a:spcBef>
                <a:spcPts val="0"/>
              </a:spcBef>
              <a:spcAft>
                <a:spcPts val="0"/>
              </a:spcAft>
              <a:buFont typeface="Arial" panose="020B0604020202020204" pitchFamily="34" charset="0"/>
              <a:buNone/>
              <a:defRPr/>
            </a:pPr>
            <a:r>
              <a:rPr lang="en-US" altLang="en-US" sz="1100" b="1" dirty="0">
                <a:latin typeface="Times New Roman" panose="02020603050405020304" pitchFamily="18" charset="0"/>
                <a:cs typeface="Times New Roman" panose="02020603050405020304" pitchFamily="18" charset="0"/>
              </a:rPr>
              <a:t>Guiding Questions to ensure understanding</a:t>
            </a:r>
            <a:r>
              <a:rPr lang="en-US" altLang="en-US" sz="1100" dirty="0">
                <a:latin typeface="Times New Roman" panose="02020603050405020304" pitchFamily="18" charset="0"/>
                <a:cs typeface="Times New Roman" panose="02020603050405020304" pitchFamily="18" charset="0"/>
              </a:rPr>
              <a:t>: </a:t>
            </a:r>
            <a:endParaRPr lang="en-US" altLang="en-US" sz="1100" kern="1200" dirty="0">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p>
            <a:pPr marL="633413" lvl="1" indent="-171450">
              <a:lnSpc>
                <a:spcPct val="100000"/>
              </a:lnSpc>
              <a:spcBef>
                <a:spcPts val="0"/>
              </a:spcBef>
              <a:spcAft>
                <a:spcPts val="0"/>
              </a:spcAft>
              <a:buFont typeface="Arial" panose="020B0604020202020204" pitchFamily="34" charset="0"/>
              <a:buChar char="•"/>
              <a:defRPr/>
            </a:pPr>
            <a:r>
              <a:rPr lang="en-US" sz="1200" kern="1200" dirty="0">
                <a:solidFill>
                  <a:schemeClr val="tx1"/>
                </a:solidFill>
                <a:effectLst/>
                <a:latin typeface="Times New Roman" pitchFamily="-109" charset="0"/>
                <a:ea typeface="MS PGothic" panose="020B0600070205080204" pitchFamily="34" charset="-128"/>
                <a:cs typeface="MS PGothic" charset="0"/>
              </a:rPr>
              <a:t>Do the teacher-facing materials include suggestions for presenting directions for a task in multiple ways?</a:t>
            </a:r>
          </a:p>
          <a:p>
            <a:pPr marL="633413" lvl="1" indent="-171450">
              <a:lnSpc>
                <a:spcPct val="100000"/>
              </a:lnSpc>
              <a:spcBef>
                <a:spcPts val="0"/>
              </a:spcBef>
              <a:spcAft>
                <a:spcPts val="0"/>
              </a:spcAft>
              <a:buFont typeface="Arial" panose="020B0604020202020204" pitchFamily="34" charset="0"/>
              <a:buChar char="•"/>
              <a:defRPr/>
            </a:pPr>
            <a:r>
              <a:rPr lang="en-US" sz="1200" kern="1200" dirty="0">
                <a:solidFill>
                  <a:schemeClr val="tx1"/>
                </a:solidFill>
                <a:effectLst/>
                <a:latin typeface="Times New Roman" pitchFamily="-109" charset="0"/>
                <a:ea typeface="MS PGothic" panose="020B0600070205080204" pitchFamily="34" charset="-128"/>
                <a:cs typeface="MS PGothic" charset="0"/>
              </a:rPr>
              <a:t>Are teachers encouraged to check for student understanding of directions for a task or activity?</a:t>
            </a:r>
          </a:p>
          <a:p>
            <a:pPr marL="633413" lvl="1" indent="-171450">
              <a:lnSpc>
                <a:spcPct val="100000"/>
              </a:lnSpc>
              <a:spcBef>
                <a:spcPts val="0"/>
              </a:spcBef>
              <a:spcAft>
                <a:spcPts val="0"/>
              </a:spcAft>
              <a:buFont typeface="Arial" panose="020B0604020202020204" pitchFamily="34" charset="0"/>
              <a:buChar char="•"/>
              <a:defRPr/>
            </a:pPr>
            <a:endParaRPr lang="en-US" sz="1200" kern="1200" dirty="0">
              <a:solidFill>
                <a:schemeClr val="tx1"/>
              </a:solidFill>
              <a:effectLst/>
              <a:latin typeface="Times New Roman" pitchFamily="-109" charset="0"/>
              <a:ea typeface="MS PGothic" panose="020B0600070205080204" pitchFamily="34" charset="-128"/>
              <a:cs typeface="MS PGothic" charset="0"/>
            </a:endParaRPr>
          </a:p>
          <a:p>
            <a:pPr marL="633413" lvl="1" indent="-171450">
              <a:lnSpc>
                <a:spcPct val="100000"/>
              </a:lnSpc>
              <a:spcBef>
                <a:spcPts val="0"/>
              </a:spcBef>
              <a:spcAft>
                <a:spcPts val="0"/>
              </a:spcAft>
              <a:buFont typeface="Arial" panose="020B0604020202020204" pitchFamily="34" charset="0"/>
              <a:buChar char="•"/>
              <a:defRPr/>
            </a:pPr>
            <a:r>
              <a:rPr lang="en-US" sz="1200" kern="1200" dirty="0">
                <a:solidFill>
                  <a:schemeClr val="tx1"/>
                </a:solidFill>
                <a:effectLst/>
                <a:latin typeface="Times New Roman" pitchFamily="-109" charset="0"/>
                <a:ea typeface="MS PGothic" panose="020B0600070205080204" pitchFamily="34" charset="-128"/>
                <a:cs typeface="MS PGothic" charset="0"/>
              </a:rPr>
              <a:t>Does the curriculum include suggestions for assessing student understanding in a variety of ways? </a:t>
            </a:r>
          </a:p>
          <a:p>
            <a:pPr marL="633413" lvl="1" indent="-171450">
              <a:lnSpc>
                <a:spcPct val="100000"/>
              </a:lnSpc>
              <a:spcBef>
                <a:spcPts val="0"/>
              </a:spcBef>
              <a:spcAft>
                <a:spcPts val="0"/>
              </a:spcAft>
              <a:buFont typeface="Arial" panose="020B0604020202020204" pitchFamily="34" charset="0"/>
              <a:buChar char="•"/>
              <a:defRPr/>
            </a:pPr>
            <a:r>
              <a:rPr lang="en-US" sz="1200" kern="1200" dirty="0">
                <a:solidFill>
                  <a:schemeClr val="tx1"/>
                </a:solidFill>
                <a:effectLst/>
                <a:latin typeface="Times New Roman" pitchFamily="-109" charset="0"/>
                <a:ea typeface="MS PGothic" panose="020B0600070205080204" pitchFamily="34" charset="-128"/>
                <a:cs typeface="MS PGothic" charset="0"/>
              </a:rPr>
              <a:t>Are teachers encouraged to use constructive feedback for students to move them toward a better understanding of the mathematics?</a:t>
            </a:r>
          </a:p>
          <a:p>
            <a:pPr marL="633413" lvl="1" indent="-171450">
              <a:lnSpc>
                <a:spcPct val="100000"/>
              </a:lnSpc>
              <a:spcBef>
                <a:spcPts val="0"/>
              </a:spcBef>
              <a:spcAft>
                <a:spcPts val="0"/>
              </a:spcAft>
              <a:buFont typeface="Arial" panose="020B0604020202020204" pitchFamily="34" charset="0"/>
              <a:buChar char="•"/>
              <a:defRPr/>
            </a:pPr>
            <a:endParaRPr lang="en-US" altLang="en-US" sz="1100" i="1" dirty="0"/>
          </a:p>
          <a:p>
            <a:pPr marL="633413" lvl="1" indent="-171450">
              <a:lnSpc>
                <a:spcPct val="100000"/>
              </a:lnSpc>
              <a:spcBef>
                <a:spcPts val="0"/>
              </a:spcBef>
              <a:spcAft>
                <a:spcPts val="0"/>
              </a:spcAft>
              <a:buFont typeface="Arial" panose="020B0604020202020204" pitchFamily="34" charset="0"/>
              <a:buChar char="•"/>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spcAft>
                <a:spcPts val="0"/>
              </a:spcAft>
              <a:buFont typeface="Arial" panose="020B0604020202020204" pitchFamily="34" charset="0"/>
              <a:buNone/>
              <a:defRPr/>
            </a:pPr>
            <a:endParaRPr lang="en-US" altLang="en-US" sz="1100" b="1"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E655F6EB-34C2-49B4-BF69-E9343025FB84}"/>
              </a:ext>
            </a:extLst>
          </p:cNvPr>
          <p:cNvSpPr>
            <a:spLocks noGrp="1" noRot="1" noChangeAspect="1" noChangeArrowheads="1" noTextEdit="1"/>
          </p:cNvSpPr>
          <p:nvPr>
            <p:ph type="sldImg"/>
          </p:nvPr>
        </p:nvSpPr>
        <p:spPr>
          <a:xfrm>
            <a:off x="1182688" y="700088"/>
            <a:ext cx="3459162" cy="2593975"/>
          </a:xfrm>
          <a:ln/>
        </p:spPr>
      </p:sp>
      <p:sp>
        <p:nvSpPr>
          <p:cNvPr id="9218" name="Rectangle 3">
            <a:extLst>
              <a:ext uri="{FF2B5EF4-FFF2-40B4-BE49-F238E27FC236}">
                <a16:creationId xmlns:a16="http://schemas.microsoft.com/office/drawing/2014/main" id="{3E5DF477-0568-4A56-9A93-AFE405E5B91A}"/>
              </a:ext>
            </a:extLst>
          </p:cNvPr>
          <p:cNvSpPr>
            <a:spLocks noGrp="1" noChangeArrowheads="1"/>
          </p:cNvSpPr>
          <p:nvPr>
            <p:ph type="body" idx="1"/>
          </p:nvPr>
        </p:nvSpPr>
        <p:spPr>
          <a:xfrm>
            <a:off x="831850" y="3421063"/>
            <a:ext cx="5486400" cy="4876800"/>
          </a:xfrm>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a:t>
            </a:r>
            <a:r>
              <a:rPr lang="en-US" altLang="en-US" sz="1100" dirty="0">
                <a:latin typeface="Times New Roman" panose="02020603050405020304" pitchFamily="18" charset="0"/>
                <a:cs typeface="Times New Roman" panose="02020603050405020304" pitchFamily="18" charset="0"/>
              </a:rPr>
              <a:t>: Use the chat feature to better understand participants’ background knowledge on this topic.</a:t>
            </a:r>
          </a:p>
          <a:p>
            <a:pPr>
              <a:lnSpc>
                <a:spcPct val="100000"/>
              </a:lnSpc>
              <a:spcBef>
                <a:spcPts val="0"/>
              </a:spcBef>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Being able to solve mathematical problems presented in their natural context is the ultimate reason for learning mathematics. The language used in presenting mathematical problems can be a stumbling block for all students, and particularly for English learners. In Dimension 4, we will focus on how the curriculum supports students in dealing with all kinds of mathematical tasks, including complex problem solving.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Use the group chat to answer these questions about reviewing your own materials for how well they support English learners.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At the end of this presentation, we will ask you to share one or two things you learned during the session.</a:t>
            </a:r>
          </a:p>
          <a:p>
            <a:pPr marL="171450" indent="-171450">
              <a:lnSpc>
                <a:spcPct val="100000"/>
              </a:lnSpc>
              <a:spcBef>
                <a:spcPts val="0"/>
              </a:spcBef>
              <a:buFont typeface="Arial" panose="020B0604020202020204" pitchFamily="34" charset="0"/>
              <a:buChar char="•"/>
              <a:defRPr/>
            </a:pPr>
            <a:r>
              <a:rPr lang="en-US" altLang="en-US" sz="1100" b="1" dirty="0">
                <a:solidFill>
                  <a:srgbClr val="FF0000"/>
                </a:solidFill>
                <a:latin typeface="Times New Roman"/>
                <a:ea typeface="MS PGothic"/>
                <a:cs typeface="Times New Roman"/>
              </a:rPr>
              <a:t>Highlights of our last session: </a:t>
            </a:r>
            <a:r>
              <a:rPr lang="en-US" altLang="en-US" sz="1100" dirty="0">
                <a:solidFill>
                  <a:srgbClr val="FF0000"/>
                </a:solidFill>
                <a:latin typeface="Times New Roman"/>
                <a:ea typeface="MS PGothic"/>
                <a:cs typeface="Times New Roman"/>
              </a:rPr>
              <a:t>In our last session (Dimension 3, Part 2), </a:t>
            </a:r>
            <a:r>
              <a:rPr lang="en-US" sz="1100" dirty="0">
                <a:latin typeface="Times New Roman"/>
                <a:ea typeface="MS PGothic"/>
                <a:cs typeface="Times New Roman"/>
              </a:rPr>
              <a:t>we reviewed the sample curriculum. We rated it for alignment to the criteria for EL supports in Reasoning and Communicating with Mathematics. [Add anything here that came up during the last session.]</a:t>
            </a:r>
            <a:endParaRPr lang="en-US" altLang="en-US" sz="1100" dirty="0">
              <a:latin typeface="Times New Roman"/>
              <a:ea typeface="MS PGothic"/>
              <a:cs typeface="Times New Roman"/>
            </a:endParaRPr>
          </a:p>
          <a:p>
            <a:pPr marL="171450" indent="-171450">
              <a:lnSpc>
                <a:spcPct val="100000"/>
              </a:lnSpc>
              <a:spcBef>
                <a:spcPts val="0"/>
              </a:spcBef>
              <a:buFont typeface="Arial" panose="020B0604020202020204" pitchFamily="34" charset="0"/>
              <a:buChar char="•"/>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rPr>
              <a:t>Read the first two talking points and then pause to allow time for participants to enter their thoughts in the group chat. Have them pause before hitting “enter.”</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rPr>
              <a:t>Coaches should read and comment on the chat entries along with the presenter.</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Talk about the highlights from the last session before moving to the next slide—today’s agenda.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0EC92FE2-5219-43F7-B5DB-FED9F005A8D3}"/>
              </a:ext>
            </a:extLst>
          </p:cNvPr>
          <p:cNvSpPr>
            <a:spLocks noGrp="1" noRot="1" noChangeAspect="1" noChangeArrowheads="1" noTextEdit="1"/>
          </p:cNvSpPr>
          <p:nvPr>
            <p:ph type="sldImg"/>
          </p:nvPr>
        </p:nvSpPr>
        <p:spPr>
          <a:xfrm>
            <a:off x="755650" y="373063"/>
            <a:ext cx="3763963" cy="2822575"/>
          </a:xfrm>
          <a:ln/>
        </p:spPr>
      </p:sp>
      <p:sp>
        <p:nvSpPr>
          <p:cNvPr id="3" name="Notes Placeholder 2">
            <a:extLst>
              <a:ext uri="{FF2B5EF4-FFF2-40B4-BE49-F238E27FC236}">
                <a16:creationId xmlns:a16="http://schemas.microsoft.com/office/drawing/2014/main" id="{4BB1881A-F045-4477-A077-B0DBE2A87277}"/>
              </a:ext>
            </a:extLst>
          </p:cNvPr>
          <p:cNvSpPr>
            <a:spLocks noGrp="1"/>
          </p:cNvSpPr>
          <p:nvPr>
            <p:ph type="body" idx="1"/>
          </p:nvPr>
        </p:nvSpPr>
        <p:spPr>
          <a:xfrm>
            <a:off x="603250" y="3344863"/>
            <a:ext cx="5791200" cy="4876800"/>
          </a:xfrm>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Prepare participants to use the rating system for this dimension.</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As you search and record substantiation of your evidence, remember that you will be asked to rate the dimension and provide summary comments.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This is a reminder of the rating system we use for rating the dimension against its EL support criteria. </a:t>
            </a:r>
          </a:p>
          <a:p>
            <a:pPr marL="171450" indent="-171450">
              <a:lnSpc>
                <a:spcPct val="100000"/>
              </a:lnSpc>
              <a:spcBef>
                <a:spcPts val="0"/>
              </a:spcBef>
              <a:buFont typeface="Arial" panose="020B0604020202020204" pitchFamily="34" charset="0"/>
              <a:buChar char="•"/>
              <a:defRPr/>
            </a:pPr>
            <a:r>
              <a:rPr lang="en-US" altLang="en-US" sz="1100" dirty="0">
                <a:latin typeface="Times New Roman"/>
                <a:ea typeface="MS PGothic"/>
                <a:cs typeface="Times New Roman"/>
              </a:rPr>
              <a:t>By now you know how to recognize the difference between “most,” “some,” and “few.” Your professional judgment will be an important part of your team discussion and final decision. Ask yourself, “How crucial are the missing elements? Can the gaps be easily filled by an instructor? Can a simple revision to the curriculum improve its alignment with the criteria?”</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Consider all EL support criteria for Dimension 4, and </a:t>
            </a:r>
            <a:r>
              <a:rPr lang="en-US" sz="1100" dirty="0"/>
              <a:t>for this dimension. We also have three asterisked (*) content criteria in this cluster: Content Criteria #1, #3, #5.</a:t>
            </a:r>
            <a:endParaRPr lang="en-US" altLang="en-US" sz="1100" dirty="0">
              <a:latin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Remember that it is possible to award the curriculum with a 2 rating even when there are ways it could be better. In addition to key points about your decision, comments and suggestions for improvement should be recorded in Summary Comments.</a:t>
            </a:r>
          </a:p>
          <a:p>
            <a:pPr marL="171450" indent="-171450">
              <a:lnSpc>
                <a:spcPct val="100000"/>
              </a:lnSpc>
              <a:spcBef>
                <a:spcPts val="0"/>
              </a:spcBef>
              <a:buFont typeface="Arial" panose="020B0604020202020204" pitchFamily="34" charset="0"/>
              <a:buChar char="•"/>
              <a:defRPr/>
            </a:pPr>
            <a:r>
              <a:rPr lang="en-US" sz="1800" dirty="0">
                <a:effectLst/>
                <a:latin typeface="Segoe UI" panose="020B0502040204020203" pitchFamily="34" charset="0"/>
              </a:rPr>
              <a:t>Sometimes it helps the rating process to consider the difficulty of making revisions or additions to the curriculum to achieve a 2 rating</a:t>
            </a:r>
            <a:endParaRPr lang="en-US" sz="1800" dirty="0">
              <a:effectLst/>
              <a:latin typeface="Arial" panose="020B0604020202020204" pitchFamily="34" charset="0"/>
            </a:endParaRP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Don’t forget to keep a record of how you came to the rating decision. Record key points in your decision under “Summary Comments” in the Workbook.</a:t>
            </a: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Review the rating descriptors and use the talking points to remind participants of how the rating system will work.</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With the last talking point, remind participants to take notes along the way for their summary comments.</a:t>
            </a:r>
          </a:p>
          <a:p>
            <a:pPr>
              <a:lnSpc>
                <a:spcPct val="100000"/>
              </a:lnSpc>
              <a:defRPr/>
            </a:pPr>
            <a:endParaRPr lang="en-US" sz="11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48E9CD32-F97E-4276-8CEF-163A5B3677A6}"/>
              </a:ext>
            </a:extLst>
          </p:cNvPr>
          <p:cNvSpPr>
            <a:spLocks noGrp="1" noRot="1" noChangeAspect="1" noChangeArrowheads="1" noTextEdit="1"/>
          </p:cNvSpPr>
          <p:nvPr>
            <p:ph type="sldImg"/>
          </p:nvPr>
        </p:nvSpPr>
        <p:spPr>
          <a:solidFill>
            <a:srgbClr val="FFFFFF"/>
          </a:solidFill>
          <a:ln/>
        </p:spPr>
      </p:sp>
      <p:sp>
        <p:nvSpPr>
          <p:cNvPr id="11266" name="Rectangle 3">
            <a:extLst>
              <a:ext uri="{FF2B5EF4-FFF2-40B4-BE49-F238E27FC236}">
                <a16:creationId xmlns:a16="http://schemas.microsoft.com/office/drawing/2014/main" id="{18B9C495-BBA9-49ED-9F03-5F73B5D6C45A}"/>
              </a:ext>
            </a:extLst>
          </p:cNvPr>
          <p:cNvSpPr>
            <a:spLocks noGrp="1" noChangeArrowheads="1"/>
          </p:cNvSpPr>
          <p:nvPr>
            <p:ph type="body" idx="1"/>
          </p:nvPr>
        </p:nvSpPr>
        <p:spPr>
          <a:xfrm>
            <a:off x="908050" y="4411663"/>
            <a:ext cx="5130800" cy="4176712"/>
          </a:xfrm>
          <a:solidFill>
            <a:srgbClr val="FFFFFF"/>
          </a:solidFill>
          <a:ln>
            <a:solidFill>
              <a:srgbClr val="000000"/>
            </a:solidFill>
          </a:ln>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Apply Dimension 4 EL support criteria to our common sample from Illustrative Mathematics.</a:t>
            </a:r>
          </a:p>
          <a:p>
            <a:pPr>
              <a:lnSpc>
                <a:spcPct val="100000"/>
              </a:lnSpc>
              <a:spcBef>
                <a:spcPts val="0"/>
              </a:spcBef>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Now you get 20 minutes to try this with your team.</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Here are your instructions for the breakout time.</a:t>
            </a:r>
          </a:p>
          <a:p>
            <a:pPr marL="171450" indent="-171450">
              <a:lnSpc>
                <a:spcPct val="100000"/>
              </a:lnSpc>
              <a:spcBef>
                <a:spcPts val="0"/>
              </a:spcBef>
              <a:buFont typeface="Arial" panose="020B0604020202020204" pitchFamily="34" charset="0"/>
              <a:buChar char="•"/>
              <a:defRPr/>
            </a:pPr>
            <a:r>
              <a:rPr lang="en-US" altLang="en-US" sz="1100" dirty="0">
                <a:latin typeface="Times New Roman"/>
                <a:ea typeface="MS PGothic"/>
                <a:cs typeface="Times New Roman"/>
              </a:rPr>
              <a:t>When we come back together, we will get to see the filled-in Example Workbook. Keep in mind that we will ask you to compare your rating, checks, substantiations, and comments with the example. Then we’ll ask a couple of teams to share their findings. Choose a reporter and be prepared for that. </a:t>
            </a:r>
            <a:endParaRPr lang="en-US" altLang="en-US" sz="1100" dirty="0">
              <a:latin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Don’t forget that we need to consider the asterisked content criteria when we rate for EL supports in this dimension.</a:t>
            </a:r>
          </a:p>
          <a:p>
            <a:pPr>
              <a:lnSpc>
                <a:spcPct val="100000"/>
              </a:lnSpc>
              <a:spcBef>
                <a:spcPts val="0"/>
              </a:spcBef>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first two talking points and then the instructions for the breakout time.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third talking point and remind them that they need to select a “reporter” for their group. They will be asked both poll questions and chat questions about comparisons between their responses and the Example Workbook.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Check to make sure the instructions are clear. Click to the next slide for a list of the materials participants will need for the breakout.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989E76C8-6EC2-4830-8198-50AAF7E6AA74}"/>
              </a:ext>
            </a:extLst>
          </p:cNvPr>
          <p:cNvSpPr>
            <a:spLocks noGrp="1" noRot="1" noChangeAspect="1" noChangeArrowheads="1" noTextEdit="1"/>
          </p:cNvSpPr>
          <p:nvPr>
            <p:ph type="sldImg"/>
          </p:nvPr>
        </p:nvSpPr>
        <p:spPr>
          <a:solidFill>
            <a:srgbClr val="FFFFFF"/>
          </a:solidFill>
          <a:ln/>
        </p:spPr>
      </p:sp>
      <p:sp>
        <p:nvSpPr>
          <p:cNvPr id="11266" name="Rectangle 3">
            <a:extLst>
              <a:ext uri="{FF2B5EF4-FFF2-40B4-BE49-F238E27FC236}">
                <a16:creationId xmlns:a16="http://schemas.microsoft.com/office/drawing/2014/main" id="{75DE1E79-C30A-4627-993B-0823B9E49A1A}"/>
              </a:ext>
            </a:extLst>
          </p:cNvPr>
          <p:cNvSpPr>
            <a:spLocks noGrp="1" noChangeArrowheads="1"/>
          </p:cNvSpPr>
          <p:nvPr>
            <p:ph type="body" idx="1"/>
          </p:nvPr>
        </p:nvSpPr>
        <p:spPr>
          <a:xfrm>
            <a:off x="908050" y="4411663"/>
            <a:ext cx="5130800" cy="4176712"/>
          </a:xfrm>
          <a:solidFill>
            <a:srgbClr val="FFFFFF"/>
          </a:solidFill>
          <a:ln>
            <a:solidFill>
              <a:srgbClr val="000000"/>
            </a:solidFill>
          </a:ln>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Check that everyone has the correct materials.</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These are the materials you will need to have on hand during this breakout session. </a:t>
            </a:r>
            <a:endParaRPr lang="en-US" altLang="en-US" sz="1100" b="1" dirty="0">
              <a:latin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Before sending the teams to their breakout rooms, check to make sure everyone has the correct materials.</a:t>
            </a:r>
          </a:p>
          <a:p>
            <a:pPr marL="171450" indent="-171450">
              <a:lnSpc>
                <a:spcPct val="100000"/>
              </a:lnSpc>
              <a:spcBef>
                <a:spcPts val="0"/>
              </a:spcBef>
              <a:buFont typeface="Arial" panose="020B0604020202020204" pitchFamily="34" charset="0"/>
              <a:buChar char="•"/>
              <a:defRPr/>
            </a:pPr>
            <a:r>
              <a:rPr lang="en-US" sz="1100" dirty="0">
                <a:latin typeface="Times New Roman" panose="02020603050405020304" pitchFamily="18" charset="0"/>
                <a:cs typeface="Times New Roman" panose="02020603050405020304" pitchFamily="18" charset="0"/>
              </a:rPr>
              <a:t>Leave this slide on the screen as groups go to their breakout sessions.</a:t>
            </a:r>
          </a:p>
          <a:p>
            <a:pPr marL="171450" indent="-171450">
              <a:lnSpc>
                <a:spcPct val="100000"/>
              </a:lnSpc>
              <a:spcBef>
                <a:spcPts val="0"/>
              </a:spcBef>
              <a:buFont typeface="Arial" panose="020B0604020202020204" pitchFamily="34" charset="0"/>
              <a:buChar char="•"/>
              <a:defRPr/>
            </a:pPr>
            <a:endParaRPr lang="en-US" sz="1100"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21063536-8B10-4BE3-A398-6D8417F02560}"/>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A24E44A7-F3F9-46B0-9CC3-79F920B0F199}"/>
              </a:ext>
            </a:extLst>
          </p:cNvPr>
          <p:cNvSpPr>
            <a:spLocks noGrp="1"/>
          </p:cNvSpPr>
          <p:nvPr>
            <p:ph type="body" idx="1"/>
          </p:nvPr>
        </p:nvSpPr>
        <p:spPr>
          <a:ln w="9525"/>
        </p:spPr>
        <p:txBody>
          <a:bodyPr/>
          <a:lstStyle/>
          <a:p>
            <a:pPr>
              <a:spcBef>
                <a:spcPts val="0"/>
              </a:spcBef>
              <a:defRPr/>
            </a:pPr>
            <a:r>
              <a:rPr lang="en-US" altLang="en-US" b="1" dirty="0">
                <a:latin typeface="Times New Roman"/>
                <a:ea typeface="MS PGothic"/>
                <a:cs typeface="Times New Roman"/>
              </a:rPr>
              <a:t>Big idea: </a:t>
            </a:r>
            <a:r>
              <a:rPr lang="en-US" altLang="en-US" dirty="0">
                <a:latin typeface="Times New Roman"/>
                <a:ea typeface="MS PGothic"/>
                <a:cs typeface="Times New Roman"/>
              </a:rPr>
              <a:t>Bring state teams back together and debrief the work session.</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t>Click on this slide before breakout groups return to the main room.</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F7F6757A-6ABE-45A0-9FF9-15E74F8D2FD1}"/>
              </a:ext>
            </a:extLst>
          </p:cNvPr>
          <p:cNvSpPr>
            <a:spLocks noGrp="1" noRot="1" noChangeAspect="1" noChangeArrowheads="1" noTextEdit="1"/>
          </p:cNvSpPr>
          <p:nvPr>
            <p:ph type="sldImg"/>
          </p:nvPr>
        </p:nvSpPr>
        <p:spPr>
          <a:xfrm>
            <a:off x="603250" y="449263"/>
            <a:ext cx="4144963" cy="3108325"/>
          </a:xfrm>
          <a:ln/>
        </p:spPr>
      </p:sp>
      <p:sp>
        <p:nvSpPr>
          <p:cNvPr id="3" name="Notes Placeholder 2">
            <a:extLst>
              <a:ext uri="{FF2B5EF4-FFF2-40B4-BE49-F238E27FC236}">
                <a16:creationId xmlns:a16="http://schemas.microsoft.com/office/drawing/2014/main" id="{A913E9E6-378C-44FE-BF17-4DC8D1E50823}"/>
              </a:ext>
            </a:extLst>
          </p:cNvPr>
          <p:cNvSpPr>
            <a:spLocks noGrp="1"/>
          </p:cNvSpPr>
          <p:nvPr>
            <p:ph type="body" idx="1"/>
          </p:nvPr>
        </p:nvSpPr>
        <p:spPr>
          <a:xfrm>
            <a:off x="527050" y="3878263"/>
            <a:ext cx="5486400" cy="4648200"/>
          </a:xfrm>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Share everyone’s rating of Dimension 4 EL supports before getting started.</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3355" indent="-173355">
              <a:spcBef>
                <a:spcPts val="0"/>
              </a:spcBef>
              <a:buFont typeface="Arial" panose="020B0604020202020204" pitchFamily="34" charset="0"/>
              <a:buChar char="•"/>
              <a:defRPr/>
            </a:pPr>
            <a:r>
              <a:rPr lang="en-US" altLang="en-US" dirty="0">
                <a:latin typeface="Times New Roman"/>
                <a:ea typeface="MS PGothic"/>
                <a:cs typeface="Times New Roman"/>
              </a:rPr>
              <a:t>Now that you’ve had a chance to find evidence for the EL supports, let’s see if we agree on the rating. </a:t>
            </a:r>
            <a:endParaRPr lang="en-US" altLang="en-US" dirty="0">
              <a:latin typeface="Times New Roman" panose="02020603050405020304" pitchFamily="18" charset="0"/>
              <a:cs typeface="Times New Roman" panose="02020603050405020304" pitchFamily="18" charset="0"/>
            </a:endParaRPr>
          </a:p>
          <a:p>
            <a:pPr marL="173662" indent="-173662">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Enter your rating for Dimension 4 EL supports. </a:t>
            </a:r>
          </a:p>
          <a:p>
            <a:pPr marL="173662" indent="-173662">
              <a:spcBef>
                <a:spcPts val="0"/>
              </a:spcBef>
              <a:buFont typeface="Arial" panose="020B0604020202020204" pitchFamily="34" charset="0"/>
              <a:buChar char="•"/>
              <a:defRPr/>
            </a:pPr>
            <a:r>
              <a:rPr lang="en-US" altLang="en-US" dirty="0"/>
              <a:t>Let’s see how your ratings compare with the example review…</a:t>
            </a:r>
          </a:p>
          <a:p>
            <a:pPr marL="173662" indent="-173662">
              <a:spcBef>
                <a:spcPts val="0"/>
              </a:spcBef>
              <a:buFont typeface="Arial" panose="020B0604020202020204" pitchFamily="34" charset="0"/>
              <a:buChar char="•"/>
              <a:defRPr/>
            </a:pPr>
            <a:endParaRPr lang="en-US" altLang="en-US" b="1" dirty="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None/>
              <a:defRPr/>
            </a:pPr>
            <a:r>
              <a:rPr lang="en-US" altLang="en-US" b="1" dirty="0">
                <a:latin typeface="Times New Roman" panose="02020603050405020304" pitchFamily="18" charset="0"/>
                <a:cs typeface="Times New Roman" panose="02020603050405020304" pitchFamily="18" charset="0"/>
              </a:rPr>
              <a:t>Facilitator notes:</a:t>
            </a:r>
          </a:p>
          <a:p>
            <a:pPr marL="173355" indent="-173355">
              <a:lnSpc>
                <a:spcPct val="100000"/>
              </a:lnSpc>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Briefly review the dimension rating and then read the first talking point. </a:t>
            </a:r>
          </a:p>
          <a:p>
            <a:pPr marL="173355" indent="-173355">
              <a:spcBef>
                <a:spcPts val="0"/>
              </a:spcBef>
              <a:buFont typeface="Arial" panose="020B0604020202020204" pitchFamily="34" charset="0"/>
              <a:buChar char="•"/>
              <a:defRPr/>
            </a:pPr>
            <a:r>
              <a:rPr lang="en-US" altLang="en-US" dirty="0">
                <a:latin typeface="Times New Roman" panose="02020603050405020304" pitchFamily="18" charset="0"/>
              </a:rPr>
              <a:t>Create a poll or ask participants to enter their ratings in the chat. </a:t>
            </a:r>
          </a:p>
          <a:p>
            <a:pPr marL="173355" indent="-173355">
              <a:spcBef>
                <a:spcPts val="0"/>
              </a:spcBef>
              <a:buFont typeface="Arial" panose="020B0604020202020204" pitchFamily="34" charset="0"/>
              <a:buChar char="•"/>
              <a:defRPr/>
            </a:pPr>
            <a:r>
              <a:rPr lang="en-US" altLang="en-US" dirty="0">
                <a:latin typeface="Times New Roman"/>
                <a:ea typeface="MS PGothic"/>
                <a:cs typeface="Times New Roman"/>
              </a:rPr>
              <a:t>Use the third talking point to summarize the findings in the poll or chat. [With the next slide, participants will compare the sample with their own substantiations.]  </a:t>
            </a:r>
            <a:endParaRPr lang="en-US" altLang="en-US" dirty="0">
              <a:latin typeface="Times New Roman" panose="02020603050405020304" pitchFamily="18" charset="0"/>
              <a:cs typeface="Times New Roman" panose="02020603050405020304" pitchFamily="18" charset="0"/>
            </a:endParaRPr>
          </a:p>
          <a:p>
            <a:pPr marL="635625" lvl="1" indent="-173662">
              <a:spcBef>
                <a:spcPts val="0"/>
              </a:spcBef>
              <a:buFont typeface="Arial" panose="020B0604020202020204" pitchFamily="34" charset="0"/>
              <a:buChar char="•"/>
              <a:defRPr/>
            </a:pPr>
            <a:r>
              <a:rPr lang="en-US" b="1" dirty="0">
                <a:latin typeface="Times New Roman" panose="02020603050405020304" pitchFamily="18" charset="0"/>
                <a:cs typeface="Times New Roman" panose="02020603050405020304" pitchFamily="18" charset="0"/>
              </a:rPr>
              <a:t>Example Workbook Dimension 4 EL Supports Rating: 2 points</a:t>
            </a:r>
          </a:p>
          <a:p>
            <a:pPr>
              <a:spcBef>
                <a:spcPts val="0"/>
              </a:spcBef>
              <a:defRPr/>
            </a:pPr>
            <a:endParaRPr lang="en-US"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4BF12E7C-32D7-47D4-A4AF-41037183AAF8}"/>
              </a:ext>
            </a:extLst>
          </p:cNvPr>
          <p:cNvSpPr>
            <a:spLocks noGrp="1" noRot="1" noChangeAspect="1" noChangeArrowheads="1" noTextEdit="1"/>
          </p:cNvSpPr>
          <p:nvPr>
            <p:ph type="sldImg"/>
          </p:nvPr>
        </p:nvSpPr>
        <p:spPr>
          <a:xfrm>
            <a:off x="622300" y="373063"/>
            <a:ext cx="3105150" cy="2328862"/>
          </a:xfrm>
          <a:ln/>
        </p:spPr>
      </p:sp>
      <p:sp>
        <p:nvSpPr>
          <p:cNvPr id="13314" name="Notes Placeholder 2">
            <a:extLst>
              <a:ext uri="{FF2B5EF4-FFF2-40B4-BE49-F238E27FC236}">
                <a16:creationId xmlns:a16="http://schemas.microsoft.com/office/drawing/2014/main" id="{75720074-135E-411B-AA2D-BEBC65A3ADB7}"/>
              </a:ext>
            </a:extLst>
          </p:cNvPr>
          <p:cNvSpPr>
            <a:spLocks noGrp="1"/>
          </p:cNvSpPr>
          <p:nvPr>
            <p:ph type="body" idx="1"/>
          </p:nvPr>
        </p:nvSpPr>
        <p:spPr>
          <a:xfrm>
            <a:off x="527050" y="2963863"/>
            <a:ext cx="5867400" cy="5562600"/>
          </a:xfrm>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Share our evidence and ratings.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3355" indent="-173355">
              <a:spcBef>
                <a:spcPts val="0"/>
              </a:spcBef>
              <a:buFont typeface="Arial" panose="020B0604020202020204" pitchFamily="34" charset="0"/>
              <a:buChar char="•"/>
              <a:defRPr/>
            </a:pPr>
            <a:r>
              <a:rPr lang="en-US" altLang="en-US" sz="1200" dirty="0">
                <a:latin typeface="Times New Roman"/>
                <a:ea typeface="MS PGothic"/>
                <a:cs typeface="Times New Roman"/>
              </a:rPr>
              <a:t>Now let’s compare the individual checks your team decided to give for the criteria in this dimension with those checked in the example. </a:t>
            </a:r>
          </a:p>
          <a:p>
            <a:pPr marL="173355" indent="-173355">
              <a:spcBef>
                <a:spcPts val="0"/>
              </a:spcBef>
              <a:buFont typeface="Arial" panose="020B0604020202020204" pitchFamily="34" charset="0"/>
              <a:buChar char="•"/>
              <a:defRPr/>
            </a:pPr>
            <a:r>
              <a:rPr lang="en-US" altLang="en-US" sz="1200" dirty="0">
                <a:latin typeface="Times New Roman"/>
                <a:ea typeface="MS PGothic"/>
                <a:cs typeface="Times New Roman"/>
              </a:rPr>
              <a:t>Did your checks match those of the example? Or did you check one or more criteria differently?</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Allow a minute for participants to enter their answer to the poll and then review the results.</a:t>
            </a:r>
          </a:p>
          <a:p>
            <a:pPr marL="633413" lvl="1" indent="-171450">
              <a:spcBef>
                <a:spcPts val="0"/>
              </a:spcBef>
              <a:buFont typeface="Arial" panose="020B0604020202020204" pitchFamily="34" charset="0"/>
              <a:buChar char="•"/>
              <a:defRPr/>
            </a:pPr>
            <a:r>
              <a:rPr lang="en-US" altLang="en-US" b="1" dirty="0">
                <a:latin typeface="Times New Roman" panose="02020603050405020304" pitchFamily="18" charset="0"/>
                <a:cs typeface="Times New Roman" panose="02020603050405020304" pitchFamily="18" charset="0"/>
              </a:rPr>
              <a:t>Example Workbook Dimension 4 EL Support Criteria: One EL supports criterion is checked in this dimension. The other could not be fully checked. </a:t>
            </a:r>
            <a:endParaRPr lang="en-US" altLang="en-US" dirty="0">
              <a:latin typeface="Times New Roman" panose="02020603050405020304" pitchFamily="18" charset="0"/>
              <a:cs typeface="Times New Roman" panose="02020603050405020304" pitchFamily="18" charset="0"/>
            </a:endParaRPr>
          </a:p>
          <a:p>
            <a:pPr marL="171450" indent="-171450">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Click to the next slide for a discussion of the substantiations for this dimension.</a:t>
            </a:r>
          </a:p>
          <a:p>
            <a:pPr>
              <a:spcBef>
                <a:spcPts val="0"/>
              </a:spcBef>
              <a:defRPr/>
            </a:pPr>
            <a:endParaRPr lang="en-US" b="1"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10E4FF74-6771-477C-AC25-E02F68333DD8}"/>
              </a:ext>
            </a:extLst>
          </p:cNvPr>
          <p:cNvSpPr>
            <a:spLocks noGrp="1" noRot="1" noChangeAspect="1" noChangeArrowheads="1" noTextEdit="1"/>
          </p:cNvSpPr>
          <p:nvPr>
            <p:ph type="sldImg"/>
          </p:nvPr>
        </p:nvSpPr>
        <p:spPr>
          <a:xfrm>
            <a:off x="622300" y="373063"/>
            <a:ext cx="3105150" cy="2328862"/>
          </a:xfrm>
          <a:ln/>
        </p:spPr>
      </p:sp>
      <p:sp>
        <p:nvSpPr>
          <p:cNvPr id="13314" name="Notes Placeholder 2">
            <a:extLst>
              <a:ext uri="{FF2B5EF4-FFF2-40B4-BE49-F238E27FC236}">
                <a16:creationId xmlns:a16="http://schemas.microsoft.com/office/drawing/2014/main" id="{BAA3D2DF-86C7-4D63-BB8F-38FDC89FAE6A}"/>
              </a:ext>
            </a:extLst>
          </p:cNvPr>
          <p:cNvSpPr>
            <a:spLocks noGrp="1"/>
          </p:cNvSpPr>
          <p:nvPr>
            <p:ph type="body" idx="1"/>
          </p:nvPr>
        </p:nvSpPr>
        <p:spPr>
          <a:xfrm>
            <a:off x="527050" y="2963863"/>
            <a:ext cx="5867400" cy="5562600"/>
          </a:xfrm>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Share our evidence and ratings.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Now </a:t>
            </a:r>
            <a:r>
              <a:rPr lang="en-US" dirty="0">
                <a:latin typeface="Times New Roman" panose="02020603050405020304" pitchFamily="18" charset="0"/>
                <a:cs typeface="Times New Roman" panose="02020603050405020304" pitchFamily="18" charset="0"/>
              </a:rPr>
              <a:t>that we’ve compared the rating and checks for this part of the dimension, we want to give you some individual work time. C</a:t>
            </a:r>
            <a:r>
              <a:rPr lang="en-US" altLang="en-US" dirty="0">
                <a:latin typeface="Times New Roman" panose="02020603050405020304" pitchFamily="18" charset="0"/>
                <a:cs typeface="Times New Roman" panose="02020603050405020304" pitchFamily="18" charset="0"/>
              </a:rPr>
              <a:t>ompare your substantiations and summary comments with those in the Example Workbook.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Remember that there can be many “right” answers. But while substantiations may be different, there should be agreement on the general findings and ratings. </a:t>
            </a:r>
          </a:p>
          <a:p>
            <a:pPr marL="171450" indent="-171450">
              <a:spcBef>
                <a:spcPts val="0"/>
              </a:spcBef>
              <a:buFont typeface="Arial" panose="020B0604020202020204" pitchFamily="34" charset="0"/>
              <a:buChar char="•"/>
              <a:defRPr/>
            </a:pPr>
            <a:r>
              <a:rPr lang="en-US" altLang="en-US" dirty="0">
                <a:latin typeface="Times New Roman"/>
                <a:ea typeface="MS PGothic"/>
                <a:cs typeface="Times New Roman"/>
              </a:rPr>
              <a:t>We’re going to take 5 minutes for you to compare what you found with those of the Example Workbook.  </a:t>
            </a:r>
            <a:endParaRPr lang="en-US" altLang="en-US" dirty="0">
              <a:latin typeface="Times New Roman" panose="02020603050405020304" pitchFamily="18" charset="0"/>
              <a:cs typeface="Times New Roman" panose="02020603050405020304" pitchFamily="18" charset="0"/>
            </a:endParaRP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Take some notes about what you see as the same and different. Then we’ll ask you to share your findings in chat when we come back together.</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[After work time] Let’s have everyone type one or two sentences in the group chat to describe how your substantiations compared. Feel free to share a specific commonality or difference.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Now let’s hear from a couple of teams about their comparison… </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Use the first four talking points to bring attention to the Example Workbook with substantiations and commentary.</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Pause (5 minutes) for participants to compare and make some notes about what they found.</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After the 5-minute comparison time, read the fifth talking point and comment on interesting chats as they appear. </a:t>
            </a:r>
          </a:p>
          <a:p>
            <a:pPr marL="171450" indent="-171450">
              <a:spcBef>
                <a:spcPts val="0"/>
              </a:spcBef>
              <a:buFont typeface="Arial" panose="020B0604020202020204" pitchFamily="34" charset="0"/>
              <a:buChar char="•"/>
              <a:defRPr/>
            </a:pPr>
            <a:r>
              <a:rPr lang="en-US" dirty="0">
                <a:latin typeface="Times New Roman"/>
                <a:ea typeface="MS PGothic"/>
                <a:cs typeface="Times New Roman"/>
              </a:rPr>
              <a:t>Read the last talking point and select one or two states to share verbally. You might select based on a chat statement that needs to be clarified or one that is especially insightful or unique. </a:t>
            </a:r>
            <a:endParaRPr lang="en-US" dirty="0">
              <a:latin typeface="Times New Roman" panose="02020603050405020304" pitchFamily="18" charset="0"/>
              <a:cs typeface="Times New Roman" panose="02020603050405020304" pitchFamily="18" charset="0"/>
            </a:endParaRPr>
          </a:p>
          <a:p>
            <a:pPr>
              <a:spcBef>
                <a:spcPts val="0"/>
              </a:spcBef>
              <a:defRPr/>
            </a:pPr>
            <a:endParaRPr lang="en-US" b="1"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6E37AE00-06CE-445E-AE01-5398F3521CCA}"/>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2AA25D40-334B-48B1-B884-8A93B788D43C}"/>
              </a:ext>
            </a:extLst>
          </p:cNvPr>
          <p:cNvSpPr>
            <a:spLocks noGrp="1"/>
          </p:cNvSpPr>
          <p:nvPr>
            <p:ph type="body" idx="1"/>
          </p:nvPr>
        </p:nvSpPr>
        <p:spPr>
          <a:ln w="9525"/>
        </p:spPr>
        <p:txBody>
          <a:bodyPr/>
          <a:lstStyle/>
          <a:p>
            <a:pPr>
              <a:lnSpc>
                <a:spcPct val="100000"/>
              </a:lnSpc>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Check for understanding using the chat feature.</a:t>
            </a:r>
          </a:p>
          <a:p>
            <a:pPr>
              <a:lnSpc>
                <a:spcPct val="100000"/>
              </a:lnSpc>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We’d love to hear about what you learned today, in just a sentence or two, about the importance of quality tasks in mathematics.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Everyone take about 2 minutes to type in the group chat, but don’t hit “enter” until I tell you to. We want everyone’s chats to happen at once so we can scroll through and see what everyone is thinking. </a:t>
            </a:r>
          </a:p>
          <a:p>
            <a:pPr marL="171450" indent="-171450">
              <a:lnSpc>
                <a:spcPct val="100000"/>
              </a:lnSpc>
              <a:spcBef>
                <a:spcPts val="0"/>
              </a:spcBef>
              <a:buFont typeface="Arial" panose="020B0604020202020204" pitchFamily="34" charset="0"/>
              <a:buChar char="•"/>
              <a:defRPr/>
            </a:pPr>
            <a:r>
              <a:rPr lang="en-US" altLang="en-US" sz="1100" dirty="0">
                <a:latin typeface="Times New Roman"/>
                <a:ea typeface="MS PGothic"/>
                <a:cs typeface="Times New Roman"/>
              </a:rPr>
              <a:t>OK, everyone can hit “enter” and read through all the responses. </a:t>
            </a: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first and second talking points and then pause for about 2 minutes.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After the pause, read the third talking point and discuss the highlights of the chats.</a:t>
            </a:r>
          </a:p>
          <a:p>
            <a:pPr marL="171450" indent="-171450">
              <a:lnSpc>
                <a:spcPct val="100000"/>
              </a:lnSpc>
              <a:spcBef>
                <a:spcPts val="0"/>
              </a:spcBef>
              <a:buFont typeface="Arial" panose="020B0604020202020204" pitchFamily="34" charset="0"/>
              <a:buChar char="•"/>
              <a:defRPr/>
            </a:pPr>
            <a:r>
              <a:rPr lang="en-US" altLang="en-US" sz="1100" dirty="0">
                <a:latin typeface="Times New Roman"/>
                <a:ea typeface="MS PGothic"/>
                <a:cs typeface="Times New Roman"/>
              </a:rPr>
              <a:t>Coaches should read, monitor their own state participation, and comment aloud along with the presenter.</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76ED5266-5420-49D6-BD74-CC2A772A8873}"/>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0AE1E2F6-2AFD-4191-8766-00DA1FF9C54A}"/>
              </a:ext>
            </a:extLst>
          </p:cNvPr>
          <p:cNvSpPr>
            <a:spLocks noGrp="1"/>
          </p:cNvSpPr>
          <p:nvPr>
            <p:ph type="body" idx="1"/>
          </p:nvPr>
        </p:nvSpPr>
        <p:spPr>
          <a:ln w="9525"/>
        </p:spPr>
        <p:txBody>
          <a:bodyPr/>
          <a:lstStyle/>
          <a:p>
            <a:pPr>
              <a:spcBef>
                <a:spcPts val="0"/>
              </a:spcBef>
              <a:defRPr/>
            </a:pPr>
            <a:r>
              <a:rPr lang="en-US" altLang="en-US" b="1" dirty="0">
                <a:latin typeface="Times New Roman"/>
                <a:ea typeface="MS PGothic"/>
                <a:cs typeface="Times New Roman"/>
              </a:rPr>
              <a:t>Big idea: </a:t>
            </a:r>
            <a:r>
              <a:rPr lang="en-US" altLang="en-US" dirty="0">
                <a:latin typeface="Times New Roman"/>
                <a:ea typeface="MS PGothic"/>
                <a:cs typeface="Times New Roman"/>
              </a:rPr>
              <a:t>State teams look at their overall rating and complete the Participant Workbook.</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Now let’s look at the big picture and see how the curriculum is rated when all the dimensions of quality are considered together. </a:t>
            </a:r>
          </a:p>
          <a:p>
            <a:pPr marL="171450" indent="-171450">
              <a:spcBef>
                <a:spcPts val="0"/>
              </a:spcBef>
              <a:buFont typeface="Arial" panose="020B0604020202020204" pitchFamily="34" charset="0"/>
              <a:buChar char="•"/>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endParaRPr lang="en-US" altLang="en-US" b="1"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D15A266C-A9F7-4FBC-B552-F782E018333E}"/>
              </a:ext>
            </a:extLst>
          </p:cNvPr>
          <p:cNvSpPr>
            <a:spLocks noGrp="1" noRot="1" noChangeAspect="1" noChangeArrowheads="1" noTextEdit="1"/>
          </p:cNvSpPr>
          <p:nvPr>
            <p:ph type="sldImg"/>
          </p:nvPr>
        </p:nvSpPr>
        <p:spPr>
          <a:xfrm>
            <a:off x="1062038" y="754063"/>
            <a:ext cx="3425825" cy="2570162"/>
          </a:xfrm>
          <a:ln/>
        </p:spPr>
      </p:sp>
      <p:sp>
        <p:nvSpPr>
          <p:cNvPr id="3" name="Notes Placeholder 2">
            <a:extLst>
              <a:ext uri="{FF2B5EF4-FFF2-40B4-BE49-F238E27FC236}">
                <a16:creationId xmlns:a16="http://schemas.microsoft.com/office/drawing/2014/main" id="{C087B33D-5C58-460F-818A-FACC0299D73B}"/>
              </a:ext>
            </a:extLst>
          </p:cNvPr>
          <p:cNvSpPr>
            <a:spLocks noGrp="1"/>
          </p:cNvSpPr>
          <p:nvPr>
            <p:ph type="body" idx="1"/>
          </p:nvPr>
        </p:nvSpPr>
        <p:spPr>
          <a:xfrm>
            <a:off x="527050" y="3497263"/>
            <a:ext cx="5867400" cy="5024437"/>
          </a:xfrm>
        </p:spPr>
        <p:txBody>
          <a:bodyPr/>
          <a:lstStyle/>
          <a:p>
            <a:pPr>
              <a:lnSpc>
                <a:spcPct val="100000"/>
              </a:lnSpc>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Discuss the overall rating for the Example Workbook.</a:t>
            </a:r>
          </a:p>
          <a:p>
            <a:pPr>
              <a:lnSpc>
                <a:spcPct val="100000"/>
              </a:lnSpc>
              <a:spcBef>
                <a:spcPts val="0"/>
              </a:spcBef>
              <a:defRPr/>
            </a:pPr>
            <a:endParaRPr lang="en-US" altLang="en-US"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Let’s take a look at the ratings </a:t>
            </a:r>
            <a:r>
              <a:rPr lang="en-US" dirty="0"/>
              <a:t>for both content and EL supports for all four dimensions for our sample curriculum.</a:t>
            </a:r>
          </a:p>
          <a:p>
            <a:pPr marL="171450" indent="-171450">
              <a:lnSpc>
                <a:spcPct val="100000"/>
              </a:lnSpc>
              <a:spcBef>
                <a:spcPts val="0"/>
              </a:spcBef>
              <a:buFont typeface="Arial" panose="020B0604020202020204" pitchFamily="34" charset="0"/>
              <a:buChar char="•"/>
              <a:defRPr/>
            </a:pPr>
            <a:r>
              <a:rPr lang="en-US" dirty="0">
                <a:latin typeface="Times New Roman"/>
                <a:ea typeface="MS PGothic"/>
                <a:cs typeface="Times New Roman"/>
              </a:rPr>
              <a:t>First, the content ratings. As you can see here all four dimensions were rated a 2 for content with a total of 8 for this curriculum.</a:t>
            </a:r>
          </a:p>
          <a:p>
            <a:pPr marL="171450" indent="-171450">
              <a:lnSpc>
                <a:spcPct val="100000"/>
              </a:lnSpc>
              <a:spcBef>
                <a:spcPts val="0"/>
              </a:spcBef>
              <a:buFont typeface="Arial" panose="020B0604020202020204" pitchFamily="34" charset="0"/>
              <a:buChar char="•"/>
              <a:defRPr/>
            </a:pPr>
            <a:r>
              <a:rPr lang="en-US" dirty="0">
                <a:latin typeface="Times New Roman"/>
                <a:ea typeface="MS PGothic"/>
                <a:cs typeface="Times New Roman"/>
              </a:rPr>
              <a:t>Next, we look at the EL supports ratings. Here you see a 1-rating for Dimension 1 but 2 ratings for the other three dimensions. This is a total of 7 points overall. </a:t>
            </a:r>
            <a:endParaRPr lang="en-US" dirty="0">
              <a:cs typeface="Times New Roman"/>
            </a:endParaRPr>
          </a:p>
          <a:p>
            <a:pPr marL="171450" indent="-171450">
              <a:lnSpc>
                <a:spcPct val="100000"/>
              </a:lnSpc>
              <a:spcBef>
                <a:spcPts val="0"/>
              </a:spcBef>
              <a:buFont typeface="Arial" panose="020B0604020202020204" pitchFamily="34" charset="0"/>
              <a:buChar char="•"/>
              <a:defRPr/>
            </a:pPr>
            <a:r>
              <a:rPr lang="en-US" dirty="0"/>
              <a:t>All four dimensions were rated 2 or close to a 2. There are small gaps that would not be difficult to fill with additional instructions for the teacher or a simple revision.</a:t>
            </a:r>
          </a:p>
          <a:p>
            <a:pPr marL="171450" indent="-171450">
              <a:lnSpc>
                <a:spcPct val="100000"/>
              </a:lnSpc>
              <a:spcBef>
                <a:spcPts val="0"/>
              </a:spcBef>
              <a:buFont typeface="Arial" panose="020B0604020202020204" pitchFamily="34" charset="0"/>
              <a:buChar char="•"/>
              <a:defRPr/>
            </a:pPr>
            <a:r>
              <a:rPr lang="en-US" dirty="0"/>
              <a:t>This curriculum is based on the CCSS and best practices accepted internationally. It is used widely in K-12 with positive feedback and can be adapted for adult education. It is free and has clear support for instructors.</a:t>
            </a:r>
          </a:p>
          <a:p>
            <a:pPr marL="171450" indent="-171450">
              <a:lnSpc>
                <a:spcPct val="100000"/>
              </a:lnSpc>
              <a:spcBef>
                <a:spcPts val="0"/>
              </a:spcBef>
              <a:buFont typeface="Arial" panose="020B0604020202020204" pitchFamily="34" charset="0"/>
              <a:buChar char="•"/>
              <a:defRPr/>
            </a:pPr>
            <a:endParaRPr lang="en-US" dirty="0"/>
          </a:p>
          <a:p>
            <a:pPr>
              <a:lnSpc>
                <a:spcPct val="100000"/>
              </a:lnSpc>
              <a:spcBef>
                <a:spcPts val="0"/>
              </a:spcBef>
              <a:defRPr/>
            </a:pPr>
            <a:endParaRPr lang="en-US" altLang="en-US"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dirty="0"/>
              <a:t>Read the first two talking points then discuss the content ratings. </a:t>
            </a:r>
          </a:p>
          <a:p>
            <a:pPr marL="171450" indent="-171450">
              <a:lnSpc>
                <a:spcPct val="100000"/>
              </a:lnSpc>
              <a:spcBef>
                <a:spcPts val="0"/>
              </a:spcBef>
              <a:buFont typeface="Arial" panose="020B0604020202020204" pitchFamily="34" charset="0"/>
              <a:buChar char="•"/>
              <a:defRPr/>
            </a:pPr>
            <a:r>
              <a:rPr lang="en-US" dirty="0"/>
              <a:t>Then read the third talking point and discuss the EL supports ratings. </a:t>
            </a:r>
          </a:p>
          <a:p>
            <a:pPr marL="171450" indent="-171450">
              <a:lnSpc>
                <a:spcPct val="100000"/>
              </a:lnSpc>
              <a:spcBef>
                <a:spcPts val="0"/>
              </a:spcBef>
              <a:buFont typeface="Arial" panose="020B0604020202020204" pitchFamily="34" charset="0"/>
              <a:buChar char="•"/>
              <a:defRPr/>
            </a:pPr>
            <a:r>
              <a:rPr lang="en-US" dirty="0"/>
              <a:t>Read the last two talking points to further explain the overall ratings for this sample curriculum.</a:t>
            </a:r>
          </a:p>
          <a:p>
            <a:pPr marL="171450" indent="-171450">
              <a:lnSpc>
                <a:spcPct val="100000"/>
              </a:lnSpc>
              <a:spcBef>
                <a:spcPts val="0"/>
              </a:spcBef>
              <a:buFont typeface="Arial" panose="020B0604020202020204" pitchFamily="34" charset="0"/>
              <a:buChar char="•"/>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55E12250-E649-42FD-BF63-D6B4C9A9A182}"/>
              </a:ext>
            </a:extLst>
          </p:cNvPr>
          <p:cNvSpPr>
            <a:spLocks noGrp="1" noRot="1" noChangeAspect="1" noChangeArrowheads="1" noTextEdit="1"/>
          </p:cNvSpPr>
          <p:nvPr>
            <p:ph type="sldImg"/>
          </p:nvPr>
        </p:nvSpPr>
        <p:spPr>
          <a:solidFill>
            <a:srgbClr val="FFFFFF"/>
          </a:solidFill>
          <a:ln/>
        </p:spPr>
      </p:sp>
      <p:sp>
        <p:nvSpPr>
          <p:cNvPr id="11266" name="Rectangle 3">
            <a:extLst>
              <a:ext uri="{FF2B5EF4-FFF2-40B4-BE49-F238E27FC236}">
                <a16:creationId xmlns:a16="http://schemas.microsoft.com/office/drawing/2014/main" id="{D104949B-197F-493F-93AB-F6B99A2D423C}"/>
              </a:ext>
            </a:extLst>
          </p:cNvPr>
          <p:cNvSpPr>
            <a:spLocks noGrp="1" noChangeArrowheads="1"/>
          </p:cNvSpPr>
          <p:nvPr>
            <p:ph type="body" idx="1"/>
          </p:nvPr>
        </p:nvSpPr>
        <p:spPr>
          <a:xfrm>
            <a:off x="755650" y="4411663"/>
            <a:ext cx="5410200" cy="4176712"/>
          </a:xfrm>
          <a:solidFill>
            <a:srgbClr val="FFFFFF"/>
          </a:solidFill>
          <a:ln>
            <a:solidFill>
              <a:srgbClr val="000000"/>
            </a:solidFill>
          </a:ln>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a:t>
            </a:r>
            <a:r>
              <a:rPr lang="en-US" altLang="en-US" sz="1100" dirty="0">
                <a:latin typeface="Times New Roman" panose="02020603050405020304" pitchFamily="18" charset="0"/>
                <a:cs typeface="Times New Roman" panose="02020603050405020304" pitchFamily="18" charset="0"/>
              </a:rPr>
              <a:t>: Introduce the agenda for today’s session.</a:t>
            </a:r>
          </a:p>
          <a:p>
            <a:pPr>
              <a:lnSpc>
                <a:spcPct val="100000"/>
              </a:lnSpc>
              <a:spcBef>
                <a:spcPts val="0"/>
              </a:spcBef>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Today, we are going start with an overview of the fourth dimension and the research that supports it.</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Then, we will go through the content criteria for Dimension 4.</a:t>
            </a:r>
            <a:endParaRPr lang="en-US" altLang="en-US" sz="1100" b="1" dirty="0">
              <a:latin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You will have a chance to practice using the criteria with our sample curriculum in a breakout session with your team. Then, you will compare your findings with the Example Workbook.</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Then, we will repeat that process with the EL support criteria for Dimension 4. We will have two breakout sessions today.</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talking points to explain the agenda for today’s session.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 underlining emphasizes and reminds participants that we will be reviewing for both parts of the dimension and will have two breakout sessions.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a:extLst>
              <a:ext uri="{FF2B5EF4-FFF2-40B4-BE49-F238E27FC236}">
                <a16:creationId xmlns:a16="http://schemas.microsoft.com/office/drawing/2014/main" id="{626353E5-4611-402B-A28E-DA0896E1C94B}"/>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57785E23-D92F-4746-B835-1219C35C2C49}"/>
              </a:ext>
            </a:extLst>
          </p:cNvPr>
          <p:cNvSpPr>
            <a:spLocks noGrp="1"/>
          </p:cNvSpPr>
          <p:nvPr>
            <p:ph type="body" idx="1"/>
          </p:nvPr>
        </p:nvSpPr>
        <p:spPr/>
        <p:txBody>
          <a:bodyPr/>
          <a:lstStyle/>
          <a:p>
            <a:pPr>
              <a:lnSpc>
                <a:spcPct val="100000"/>
              </a:lnSpc>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Discuss the overall rating for the Example Workbook. (continued)</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And here is the example curriculum’s overall rating: Well Aligned for content and Well Supported for EL supports. </a:t>
            </a:r>
          </a:p>
          <a:p>
            <a:pPr marL="171450" indent="-171450">
              <a:spcBef>
                <a:spcPts val="0"/>
              </a:spcBef>
              <a:buFont typeface="Arial" panose="020B0604020202020204" pitchFamily="34" charset="0"/>
              <a:buChar char="•"/>
              <a:defRPr/>
            </a:pPr>
            <a:r>
              <a:rPr lang="en-US" dirty="0">
                <a:latin typeface="Times New Roman"/>
                <a:ea typeface="MS PGothic"/>
                <a:cs typeface="Times New Roman"/>
              </a:rPr>
              <a:t>The summary comments point out not only the strengths but also the areas where it can benefit from improvement. </a:t>
            </a:r>
            <a:endParaRPr lang="en-US" dirty="0"/>
          </a:p>
          <a:p>
            <a:pPr marL="171450" indent="-171450">
              <a:spcBef>
                <a:spcPts val="0"/>
              </a:spcBef>
              <a:buFont typeface="Arial" panose="020B0604020202020204" pitchFamily="34" charset="0"/>
              <a:buChar char="•"/>
              <a:defRPr/>
            </a:pPr>
            <a:endParaRPr lang="en-US" dirty="0"/>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buFont typeface="Arial" panose="020B0604020202020204" pitchFamily="34" charset="0"/>
              <a:buChar char="•"/>
              <a:defRPr/>
            </a:pPr>
            <a:r>
              <a:rPr lang="en-US" dirty="0"/>
              <a:t>Make sure participants have located the overall rating in </a:t>
            </a:r>
            <a:r>
              <a:rPr lang="en-US"/>
              <a:t>their Example Workbook </a:t>
            </a:r>
            <a:r>
              <a:rPr lang="en-US" dirty="0"/>
              <a:t>before reading the talking points.</a:t>
            </a:r>
          </a:p>
          <a:p>
            <a:pPr marL="171450" indent="-171450">
              <a:buFont typeface="Arial" panose="020B0604020202020204" pitchFamily="34" charset="0"/>
              <a:buChar char="•"/>
              <a:defRPr/>
            </a:pP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a:extLst>
              <a:ext uri="{FF2B5EF4-FFF2-40B4-BE49-F238E27FC236}">
                <a16:creationId xmlns:a16="http://schemas.microsoft.com/office/drawing/2014/main" id="{C9D06D1C-6C01-4AC4-B359-3F7830E8674A}"/>
              </a:ext>
            </a:extLst>
          </p:cNvPr>
          <p:cNvSpPr>
            <a:spLocks noGrp="1" noRot="1" noChangeAspect="1" noChangeArrowheads="1" noTextEdit="1"/>
          </p:cNvSpPr>
          <p:nvPr>
            <p:ph type="sldImg"/>
          </p:nvPr>
        </p:nvSpPr>
        <p:spPr>
          <a:ln/>
        </p:spPr>
      </p:sp>
      <p:sp>
        <p:nvSpPr>
          <p:cNvPr id="50178" name="Notes Placeholder 2">
            <a:extLst>
              <a:ext uri="{FF2B5EF4-FFF2-40B4-BE49-F238E27FC236}">
                <a16:creationId xmlns:a16="http://schemas.microsoft.com/office/drawing/2014/main" id="{8E4817A9-2BEE-48A9-AA48-F825F89E528B}"/>
              </a:ext>
            </a:extLst>
          </p:cNvPr>
          <p:cNvSpPr>
            <a:spLocks noGrp="1" noChangeArrowheads="1"/>
          </p:cNvSpPr>
          <p:nvPr>
            <p:ph type="body" idx="1"/>
          </p:nvPr>
        </p:nvSpPr>
        <p:spPr>
          <a:xfrm>
            <a:off x="831850" y="4335463"/>
            <a:ext cx="5410200" cy="4176712"/>
          </a:xfrm>
          <a:ln w="9525"/>
        </p:spPr>
        <p:txBody>
          <a:bodyPr/>
          <a:lstStyle/>
          <a:p>
            <a:pPr>
              <a:lnSpc>
                <a:spcPct val="100000"/>
              </a:lnSpc>
              <a:spcBef>
                <a:spcPts val="0"/>
              </a:spcBef>
              <a:defRPr/>
            </a:pPr>
            <a:r>
              <a:rPr lang="en-US" altLang="en-US" b="1" dirty="0">
                <a:latin typeface="Times New Roman" panose="02020603050405020304" pitchFamily="18" charset="0"/>
              </a:rPr>
              <a:t>Big idea: </a:t>
            </a:r>
            <a:r>
              <a:rPr lang="en-US" altLang="en-US" dirty="0">
                <a:latin typeface="Times New Roman" panose="02020603050405020304" pitchFamily="18" charset="0"/>
              </a:rPr>
              <a:t>Sustainability is a major goal of this pilot.</a:t>
            </a:r>
            <a:endParaRPr lang="en-US" altLang="en-US" b="1" dirty="0">
              <a:latin typeface="Times New Roman" panose="02020603050405020304" pitchFamily="18" charset="0"/>
            </a:endParaRPr>
          </a:p>
          <a:p>
            <a:pPr>
              <a:lnSpc>
                <a:spcPct val="100000"/>
              </a:lnSpc>
              <a:spcBef>
                <a:spcPts val="0"/>
              </a:spcBef>
              <a:defRPr/>
            </a:pPr>
            <a:endParaRPr lang="en-US" altLang="en-US" b="1" dirty="0">
              <a:latin typeface="Times New Roman" panose="02020603050405020304" pitchFamily="18" charset="0"/>
            </a:endParaRPr>
          </a:p>
          <a:p>
            <a:pPr>
              <a:lnSpc>
                <a:spcPct val="100000"/>
              </a:lnSpc>
              <a:spcBef>
                <a:spcPts val="0"/>
              </a:spcBef>
              <a:defRPr/>
            </a:pPr>
            <a:r>
              <a:rPr lang="en-US" altLang="en-US" b="1" dirty="0">
                <a:latin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dirty="0">
                <a:latin typeface="Times New Roman" panose="02020603050405020304" pitchFamily="18" charset="0"/>
              </a:rPr>
              <a:t>We know we have been asking you to think about sustainability from the start, so you have been thinking about this. You likely have some ideas about the </a:t>
            </a:r>
            <a:r>
              <a:rPr lang="en-US" altLang="en-US" dirty="0" err="1">
                <a:latin typeface="Times New Roman" panose="02020603050405020304" pitchFamily="18" charset="0"/>
              </a:rPr>
              <a:t>whos</a:t>
            </a:r>
            <a:r>
              <a:rPr lang="en-US" altLang="en-US" dirty="0">
                <a:latin typeface="Times New Roman" panose="02020603050405020304" pitchFamily="18" charset="0"/>
              </a:rPr>
              <a:t>, </a:t>
            </a:r>
            <a:r>
              <a:rPr lang="en-US" altLang="en-US" dirty="0" err="1">
                <a:latin typeface="Times New Roman" panose="02020603050405020304" pitchFamily="18" charset="0"/>
              </a:rPr>
              <a:t>whats</a:t>
            </a:r>
            <a:r>
              <a:rPr lang="en-US" altLang="en-US" dirty="0">
                <a:latin typeface="Times New Roman" panose="02020603050405020304" pitchFamily="18" charset="0"/>
              </a:rPr>
              <a:t>, </a:t>
            </a:r>
            <a:r>
              <a:rPr lang="en-US" altLang="en-US" dirty="0" err="1">
                <a:latin typeface="Times New Roman" panose="02020603050405020304" pitchFamily="18" charset="0"/>
              </a:rPr>
              <a:t>hows</a:t>
            </a:r>
            <a:r>
              <a:rPr lang="en-US" altLang="en-US" dirty="0">
                <a:latin typeface="Times New Roman" panose="02020603050405020304" pitchFamily="18" charset="0"/>
              </a:rPr>
              <a:t>, and </a:t>
            </a:r>
            <a:r>
              <a:rPr lang="en-US" altLang="en-US" dirty="0" err="1">
                <a:latin typeface="Times New Roman" panose="02020603050405020304" pitchFamily="18" charset="0"/>
              </a:rPr>
              <a:t>whens</a:t>
            </a:r>
            <a:r>
              <a:rPr lang="en-US" altLang="en-US" dirty="0">
                <a:latin typeface="Times New Roman" panose="02020603050405020304" pitchFamily="18" charset="0"/>
              </a:rPr>
              <a:t>. Your coach has been keeping track of those.</a:t>
            </a:r>
          </a:p>
          <a:p>
            <a:pPr marL="171450" indent="-171450">
              <a:lnSpc>
                <a:spcPct val="100000"/>
              </a:lnSpc>
              <a:spcBef>
                <a:spcPts val="0"/>
              </a:spcBef>
              <a:buFont typeface="Arial" panose="020B0604020202020204" pitchFamily="34" charset="0"/>
              <a:buChar char="•"/>
              <a:defRPr/>
            </a:pPr>
            <a:r>
              <a:rPr lang="en-US" altLang="en-US" dirty="0">
                <a:latin typeface="Times New Roman" panose="02020603050405020304" pitchFamily="18" charset="0"/>
              </a:rPr>
              <a:t>We have a template to help guide your sustainability planning.</a:t>
            </a:r>
          </a:p>
          <a:p>
            <a:pPr marL="171450" indent="-171450">
              <a:lnSpc>
                <a:spcPct val="100000"/>
              </a:lnSpc>
              <a:spcBef>
                <a:spcPts val="0"/>
              </a:spcBef>
              <a:buFont typeface="Arial" panose="020B0604020202020204" pitchFamily="34" charset="0"/>
              <a:buChar char="•"/>
              <a:defRPr/>
            </a:pPr>
            <a:r>
              <a:rPr lang="en-US" altLang="en-US" dirty="0">
                <a:latin typeface="Times New Roman" panose="02020603050405020304" pitchFamily="18" charset="0"/>
              </a:rPr>
              <a:t>After you meet as a team (including the state director), you will meet with your coach. They will make themselves available to review your plan or answer your questions. Your coaches have had lots of experience sustaining efforts, so lean on them.</a:t>
            </a:r>
          </a:p>
          <a:p>
            <a:pPr marL="171450" indent="-171450">
              <a:lnSpc>
                <a:spcPct val="100000"/>
              </a:lnSpc>
              <a:spcBef>
                <a:spcPts val="0"/>
              </a:spcBef>
              <a:buFont typeface="Arial" panose="020B0604020202020204" pitchFamily="34" charset="0"/>
              <a:buChar char="•"/>
              <a:defRPr/>
            </a:pPr>
            <a:r>
              <a:rPr lang="en-US" altLang="en-US" dirty="0">
                <a:latin typeface="Times New Roman" panose="02020603050405020304" pitchFamily="18" charset="0"/>
              </a:rPr>
              <a:t>Once you have a plan, we will be holding a call for states to share their plans with one another. </a:t>
            </a:r>
          </a:p>
          <a:p>
            <a:pPr>
              <a:lnSpc>
                <a:spcPct val="100000"/>
              </a:lnSpc>
              <a:spcBef>
                <a:spcPts val="0"/>
              </a:spcBef>
              <a:defRPr/>
            </a:pPr>
            <a:endParaRPr lang="en-US" altLang="en-US" b="1" dirty="0">
              <a:latin typeface="Times New Roman" panose="02020603050405020304" pitchFamily="18" charset="0"/>
            </a:endParaRPr>
          </a:p>
          <a:p>
            <a:pPr>
              <a:lnSpc>
                <a:spcPct val="100000"/>
              </a:lnSpc>
              <a:spcBef>
                <a:spcPts val="0"/>
              </a:spcBef>
              <a:defRPr/>
            </a:pPr>
            <a:endParaRPr lang="en-US" altLang="en-US" b="1" dirty="0">
              <a:latin typeface="Times New Roman" panose="02020603050405020304" pitchFamily="18" charset="0"/>
            </a:endParaRPr>
          </a:p>
          <a:p>
            <a:pPr>
              <a:lnSpc>
                <a:spcPct val="100000"/>
              </a:lnSpc>
              <a:spcBef>
                <a:spcPts val="0"/>
              </a:spcBef>
              <a:defRPr/>
            </a:pPr>
            <a:r>
              <a:rPr lang="en-US" altLang="en-US" b="1" dirty="0">
                <a:latin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dirty="0">
                <a:latin typeface="Times New Roman" panose="02020603050405020304" pitchFamily="18" charset="0"/>
              </a:rPr>
              <a:t>Read all four talking points and then the bullets on the slide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a:extLst>
              <a:ext uri="{FF2B5EF4-FFF2-40B4-BE49-F238E27FC236}">
                <a16:creationId xmlns:a16="http://schemas.microsoft.com/office/drawing/2014/main" id="{BD0E71E1-F33A-4E99-9FE7-306E9F0A37F4}"/>
              </a:ext>
            </a:extLst>
          </p:cNvPr>
          <p:cNvSpPr>
            <a:spLocks noGrp="1" noRot="1" noChangeAspect="1" noChangeArrowheads="1" noTextEdit="1"/>
          </p:cNvSpPr>
          <p:nvPr>
            <p:ph type="sldImg"/>
          </p:nvPr>
        </p:nvSpPr>
        <p:spPr>
          <a:ln/>
        </p:spPr>
      </p:sp>
      <p:sp>
        <p:nvSpPr>
          <p:cNvPr id="52226" name="Notes Placeholder 2">
            <a:extLst>
              <a:ext uri="{FF2B5EF4-FFF2-40B4-BE49-F238E27FC236}">
                <a16:creationId xmlns:a16="http://schemas.microsoft.com/office/drawing/2014/main" id="{A284ED78-50DF-41AA-AA44-FCB9A0658698}"/>
              </a:ext>
            </a:extLst>
          </p:cNvPr>
          <p:cNvSpPr>
            <a:spLocks noGrp="1" noChangeArrowheads="1"/>
          </p:cNvSpPr>
          <p:nvPr>
            <p:ph type="body" idx="1"/>
          </p:nvPr>
        </p:nvSpPr>
        <p:spPr>
          <a:xfrm>
            <a:off x="933450" y="4408488"/>
            <a:ext cx="5461000" cy="2517775"/>
          </a:xfrm>
          <a:ln w="9525"/>
        </p:spPr>
        <p:txBody>
          <a:bodyPr/>
          <a:lstStyle/>
          <a:p>
            <a:pPr>
              <a:lnSpc>
                <a:spcPct val="100000"/>
              </a:lnSpc>
              <a:spcBef>
                <a:spcPts val="0"/>
              </a:spcBef>
              <a:defRPr/>
            </a:pPr>
            <a:r>
              <a:rPr lang="en-US" altLang="en-US" b="1" dirty="0">
                <a:latin typeface="Times New Roman" panose="02020603050405020304" pitchFamily="18" charset="0"/>
              </a:rPr>
              <a:t>Big idea: </a:t>
            </a:r>
            <a:r>
              <a:rPr lang="en-US" altLang="en-US" dirty="0">
                <a:latin typeface="Times New Roman" panose="02020603050405020304" pitchFamily="18" charset="0"/>
              </a:rPr>
              <a:t>Sustainability is a major goal of this pilot. (continued)</a:t>
            </a:r>
            <a:endParaRPr lang="en-US" altLang="en-US" b="1" dirty="0">
              <a:latin typeface="Times New Roman" panose="02020603050405020304" pitchFamily="18" charset="0"/>
            </a:endParaRPr>
          </a:p>
          <a:p>
            <a:pPr>
              <a:lnSpc>
                <a:spcPct val="100000"/>
              </a:lnSpc>
              <a:spcBef>
                <a:spcPts val="0"/>
              </a:spcBef>
              <a:defRPr/>
            </a:pPr>
            <a:endParaRPr lang="en-US" altLang="en-US" b="1" dirty="0">
              <a:latin typeface="Times New Roman" panose="02020603050405020304" pitchFamily="18" charset="0"/>
            </a:endParaRPr>
          </a:p>
          <a:p>
            <a:pPr>
              <a:lnSpc>
                <a:spcPct val="100000"/>
              </a:lnSpc>
              <a:spcBef>
                <a:spcPts val="0"/>
              </a:spcBef>
              <a:defRPr/>
            </a:pPr>
            <a:endParaRPr lang="en-US" altLang="en-US" b="1" dirty="0">
              <a:latin typeface="Times New Roman" panose="02020603050405020304" pitchFamily="18" charset="0"/>
            </a:endParaRPr>
          </a:p>
          <a:p>
            <a:pPr>
              <a:lnSpc>
                <a:spcPct val="100000"/>
              </a:lnSpc>
              <a:spcBef>
                <a:spcPts val="0"/>
              </a:spcBef>
              <a:defRPr/>
            </a:pPr>
            <a:r>
              <a:rPr lang="en-US" altLang="en-US" b="1" dirty="0">
                <a:latin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dirty="0">
                <a:latin typeface="Times New Roman" panose="02020603050405020304" pitchFamily="18" charset="0"/>
              </a:rPr>
              <a:t>There are good and important reasons to sustain your curriculum review efforts.</a:t>
            </a:r>
          </a:p>
          <a:p>
            <a:pPr>
              <a:lnSpc>
                <a:spcPct val="100000"/>
              </a:lnSpc>
              <a:spcBef>
                <a:spcPts val="0"/>
              </a:spcBef>
              <a:defRPr/>
            </a:pPr>
            <a:endParaRPr lang="en-US" altLang="en-US" b="1" dirty="0">
              <a:latin typeface="Times New Roman" panose="02020603050405020304" pitchFamily="18" charset="0"/>
            </a:endParaRPr>
          </a:p>
          <a:p>
            <a:pPr>
              <a:lnSpc>
                <a:spcPct val="100000"/>
              </a:lnSpc>
              <a:spcBef>
                <a:spcPts val="0"/>
              </a:spcBef>
              <a:defRPr/>
            </a:pPr>
            <a:r>
              <a:rPr lang="en-US" altLang="en-US" b="1" dirty="0">
                <a:latin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dirty="0">
                <a:latin typeface="Times New Roman" panose="02020603050405020304" pitchFamily="18" charset="0"/>
              </a:rPr>
              <a:t>Read the talking point and then the bullets on the slide.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a:extLst>
              <a:ext uri="{FF2B5EF4-FFF2-40B4-BE49-F238E27FC236}">
                <a16:creationId xmlns:a16="http://schemas.microsoft.com/office/drawing/2014/main" id="{45F83594-B85E-4CE1-8A1D-F980B27A7998}"/>
              </a:ext>
            </a:extLst>
          </p:cNvPr>
          <p:cNvSpPr>
            <a:spLocks noGrp="1" noRot="1" noChangeAspect="1" noChangeArrowheads="1" noTextEdit="1"/>
          </p:cNvSpPr>
          <p:nvPr>
            <p:ph type="sldImg"/>
          </p:nvPr>
        </p:nvSpPr>
        <p:spPr>
          <a:ln/>
        </p:spPr>
      </p:sp>
      <p:sp>
        <p:nvSpPr>
          <p:cNvPr id="91138" name="Notes Placeholder 2">
            <a:extLst>
              <a:ext uri="{FF2B5EF4-FFF2-40B4-BE49-F238E27FC236}">
                <a16:creationId xmlns:a16="http://schemas.microsoft.com/office/drawing/2014/main" id="{6944DD82-54E9-480A-9F55-2929835088F3}"/>
              </a:ext>
            </a:extLst>
          </p:cNvPr>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pPr>
              <a:spcBef>
                <a:spcPct val="0"/>
              </a:spcBef>
            </a:pPr>
            <a:endParaRPr lang="en-US" altLang="en-US" b="1" dirty="0">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D7D5727F-322B-8245-AD9D-598C54D81F32}"/>
              </a:ext>
            </a:extLst>
          </p:cNvPr>
          <p:cNvSpPr>
            <a:spLocks noGrp="1" noRot="1" noChangeAspect="1" noChangeArrowheads="1" noTextEdit="1"/>
          </p:cNvSpPr>
          <p:nvPr>
            <p:ph type="sldImg"/>
          </p:nvPr>
        </p:nvSpPr>
        <p:spPr>
          <a:xfrm>
            <a:off x="1136650" y="830263"/>
            <a:ext cx="4632325" cy="3473450"/>
          </a:xfrm>
          <a:ln/>
        </p:spPr>
      </p:sp>
      <p:sp>
        <p:nvSpPr>
          <p:cNvPr id="16387" name="Notes Placeholder 2">
            <a:extLst>
              <a:ext uri="{FF2B5EF4-FFF2-40B4-BE49-F238E27FC236}">
                <a16:creationId xmlns:a16="http://schemas.microsoft.com/office/drawing/2014/main" id="{31B6BC40-D138-394F-847B-282542DBC5C6}"/>
              </a:ext>
            </a:extLst>
          </p:cNvPr>
          <p:cNvSpPr>
            <a:spLocks noGrp="1"/>
          </p:cNvSpPr>
          <p:nvPr>
            <p:ph type="body" idx="1"/>
          </p:nvPr>
        </p:nvSpPr>
        <p:spPr>
          <a:xfrm>
            <a:off x="908050" y="4408488"/>
            <a:ext cx="5130800" cy="4176712"/>
          </a:xfrm>
          <a:ln w="9525"/>
        </p:spPr>
        <p:txBody>
          <a:bodyPr/>
          <a:lstStyle/>
          <a:p>
            <a:pPr>
              <a:spcBef>
                <a:spcPts val="0"/>
              </a:spcBef>
              <a:defRPr/>
            </a:pPr>
            <a:r>
              <a:rPr lang="en-US" altLang="en-US" b="1" dirty="0">
                <a:cs typeface="Times New Roman" panose="02020603050405020304" pitchFamily="18" charset="0"/>
              </a:rPr>
              <a:t>Big idea: </a:t>
            </a:r>
            <a:r>
              <a:rPr lang="en-US" dirty="0"/>
              <a:t>Share with participants the norms we will adhere to as we proceed through the trainings.</a:t>
            </a:r>
            <a:endParaRPr lang="en-US" altLang="en-US" dirty="0">
              <a:cs typeface="Times New Roman" panose="02020603050405020304" pitchFamily="18" charset="0"/>
            </a:endParaRPr>
          </a:p>
          <a:p>
            <a:pPr>
              <a:spcBef>
                <a:spcPts val="0"/>
              </a:spcBef>
              <a:defRPr/>
            </a:pPr>
            <a:endParaRPr lang="en-US" altLang="en-US" dirty="0">
              <a:cs typeface="Times New Roman" panose="02020603050405020304" pitchFamily="18" charset="0"/>
            </a:endParaRPr>
          </a:p>
          <a:p>
            <a:pPr>
              <a:spcBef>
                <a:spcPts val="0"/>
              </a:spcBef>
              <a:defRPr/>
            </a:pPr>
            <a:r>
              <a:rPr lang="en-US" altLang="en-US" b="1" dirty="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 These are the norms we have been using use for all of our work together. </a:t>
            </a:r>
          </a:p>
          <a:p>
            <a:pPr>
              <a:spcBef>
                <a:spcPts val="0"/>
              </a:spcBef>
              <a:defRPr/>
            </a:pPr>
            <a:endParaRPr lang="en-US" altLang="en-US" dirty="0">
              <a:cs typeface="Times New Roman" panose="02020603050405020304" pitchFamily="18" charset="0"/>
            </a:endParaRPr>
          </a:p>
          <a:p>
            <a:pPr>
              <a:spcBef>
                <a:spcPts val="0"/>
              </a:spcBef>
              <a:defRPr/>
            </a:pPr>
            <a:r>
              <a:rPr lang="en-US" altLang="en-US" b="1" dirty="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Read the talking point and then allow a few moments for participants to read the six statements. </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After reading through the norms, ask if there are any comments or questions.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Remind participants that they can do so through the chat box or verbally.</a:t>
            </a:r>
          </a:p>
          <a:p>
            <a:pPr marL="171450" indent="-171450">
              <a:spcBef>
                <a:spcPts val="0"/>
              </a:spcBef>
              <a:buFont typeface="Arial" panose="020B0604020202020204" pitchFamily="34" charset="0"/>
              <a:buChar char="•"/>
              <a:defRPr/>
            </a:pPr>
            <a:endParaRPr lang="en-US" altLang="en-US" dirty="0">
              <a:cs typeface="Times New Roman" panose="02020603050405020304" pitchFamily="18" charset="0"/>
            </a:endParaRPr>
          </a:p>
          <a:p>
            <a:pPr>
              <a:spcBef>
                <a:spcPts val="0"/>
              </a:spcBef>
              <a:defRPr/>
            </a:pPr>
            <a:endParaRPr lang="en-US" altLang="en-US" dirty="0"/>
          </a:p>
          <a:p>
            <a:pPr>
              <a:spcBef>
                <a:spcPts val="0"/>
              </a:spcBef>
              <a:defRPr/>
            </a:pP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DF1DC969-9EAE-41B5-976C-716E63A1D6D9}"/>
              </a:ext>
            </a:extLst>
          </p:cNvPr>
          <p:cNvSpPr>
            <a:spLocks noGrp="1" noRot="1" noChangeAspect="1" noChangeArrowheads="1" noTextEdit="1"/>
          </p:cNvSpPr>
          <p:nvPr>
            <p:ph type="sldImg"/>
          </p:nvPr>
        </p:nvSpPr>
        <p:spPr>
          <a:xfrm>
            <a:off x="1182688" y="700088"/>
            <a:ext cx="3459162" cy="2593975"/>
          </a:xfrm>
          <a:ln/>
        </p:spPr>
      </p:sp>
      <p:sp>
        <p:nvSpPr>
          <p:cNvPr id="9218" name="Rectangle 3">
            <a:extLst>
              <a:ext uri="{FF2B5EF4-FFF2-40B4-BE49-F238E27FC236}">
                <a16:creationId xmlns:a16="http://schemas.microsoft.com/office/drawing/2014/main" id="{B202A72D-786D-4C59-89EA-FFCB43ADA1D9}"/>
              </a:ext>
            </a:extLst>
          </p:cNvPr>
          <p:cNvSpPr>
            <a:spLocks noGrp="1" noChangeArrowheads="1"/>
          </p:cNvSpPr>
          <p:nvPr>
            <p:ph type="body" idx="1"/>
          </p:nvPr>
        </p:nvSpPr>
        <p:spPr>
          <a:xfrm>
            <a:off x="908050" y="3649663"/>
            <a:ext cx="5130800" cy="4176712"/>
          </a:xfrm>
          <a:ln w="9525"/>
        </p:spPr>
        <p:txBody>
          <a:bodyPr/>
          <a:lstStyle/>
          <a:p>
            <a:pPr>
              <a:lnSpc>
                <a:spcPct val="100000"/>
              </a:lnSpc>
              <a:spcBef>
                <a:spcPts val="0"/>
              </a:spcBef>
              <a:defRPr/>
            </a:pPr>
            <a:r>
              <a:rPr lang="en-US" sz="1100" b="1" dirty="0">
                <a:latin typeface="Times New Roman" panose="02020603050405020304" pitchFamily="18" charset="0"/>
                <a:ea typeface="ＭＳ Ｐゴシック" charset="0"/>
                <a:cs typeface="Times New Roman" panose="02020603050405020304" pitchFamily="18" charset="0"/>
              </a:rPr>
              <a:t>Big idea: </a:t>
            </a:r>
            <a:r>
              <a:rPr lang="en-US" sz="1100" dirty="0">
                <a:latin typeface="Times New Roman" panose="02020603050405020304" pitchFamily="18" charset="0"/>
                <a:ea typeface="ＭＳ Ｐゴシック" charset="0"/>
                <a:cs typeface="Times New Roman" panose="02020603050405020304" pitchFamily="18" charset="0"/>
              </a:rPr>
              <a:t>Share the research behind f</a:t>
            </a:r>
            <a:r>
              <a:rPr lang="en-US" altLang="en-US" sz="1100" dirty="0">
                <a:latin typeface="Times New Roman" panose="02020603050405020304" pitchFamily="18" charset="0"/>
                <a:cs typeface="Times New Roman" panose="02020603050405020304" pitchFamily="18" charset="0"/>
              </a:rPr>
              <a:t>ocusing on quality tasks and applications.</a:t>
            </a:r>
          </a:p>
          <a:p>
            <a:pPr>
              <a:lnSpc>
                <a:spcPct val="100000"/>
              </a:lnSpc>
              <a:spcBef>
                <a:spcPts val="0"/>
              </a:spcBef>
              <a:defRPr/>
            </a:pPr>
            <a:endParaRPr lang="en-US" sz="1100" b="1" dirty="0">
              <a:latin typeface="Times New Roman" panose="02020603050405020304" pitchFamily="18" charset="0"/>
              <a:ea typeface="ＭＳ Ｐゴシック" charset="0"/>
              <a:cs typeface="Times New Roman" panose="02020603050405020304" pitchFamily="18" charset="0"/>
            </a:endParaRPr>
          </a:p>
          <a:p>
            <a:pPr>
              <a:lnSpc>
                <a:spcPct val="100000"/>
              </a:lnSpc>
              <a:spcBef>
                <a:spcPts val="0"/>
              </a:spcBef>
              <a:defRPr/>
            </a:pPr>
            <a:r>
              <a:rPr lang="en-US" sz="1100" b="1" dirty="0">
                <a:latin typeface="Times New Roman" panose="02020603050405020304" pitchFamily="18" charset="0"/>
                <a:ea typeface="ＭＳ Ｐゴシック" charset="0"/>
                <a:cs typeface="Times New Roman" panose="02020603050405020304" pitchFamily="18" charset="0"/>
              </a:rPr>
              <a:t>Facilitator talking points:</a:t>
            </a:r>
            <a:endParaRPr lang="en-US" sz="1100" dirty="0">
              <a:latin typeface="Times New Roman" panose="02020603050405020304" pitchFamily="18" charset="0"/>
              <a:ea typeface="ＭＳ Ｐゴシック" charset="0"/>
              <a:cs typeface="Times New Roman" panose="02020603050405020304" pitchFamily="18" charset="0"/>
            </a:endParaRPr>
          </a:p>
          <a:p>
            <a:pPr marL="171450" indent="-171450">
              <a:lnSpc>
                <a:spcPct val="100000"/>
              </a:lnSpc>
              <a:spcBef>
                <a:spcPts val="0"/>
              </a:spcBef>
              <a:buFont typeface="Arial"/>
              <a:buChar char="•"/>
              <a:defRPr/>
            </a:pPr>
            <a:r>
              <a:rPr lang="en-US" sz="1100" dirty="0">
                <a:latin typeface="Times New Roman"/>
                <a:ea typeface="ＭＳ Ｐゴシック"/>
                <a:cs typeface="Times New Roman"/>
              </a:rPr>
              <a:t>Ensuring that all students have opportunities to think, plan, and solve quality mathematical tasks is key to them truly and deeply understanding the critical mathematical concepts. That deep understanding will make it possible for them to transfer their classroom knowledge and experience to their lives and to 21</a:t>
            </a:r>
            <a:r>
              <a:rPr lang="en-US" sz="1100" baseline="30000" dirty="0">
                <a:latin typeface="Times New Roman"/>
                <a:ea typeface="ＭＳ Ｐゴシック"/>
                <a:cs typeface="Times New Roman"/>
              </a:rPr>
              <a:t>st</a:t>
            </a:r>
            <a:r>
              <a:rPr lang="en-US" sz="1100" dirty="0">
                <a:latin typeface="Times New Roman"/>
                <a:ea typeface="ＭＳ Ｐゴシック"/>
                <a:cs typeface="Times New Roman"/>
              </a:rPr>
              <a:t> Century jobs.</a:t>
            </a:r>
            <a:endParaRPr lang="en-US" sz="1100" dirty="0">
              <a:latin typeface="Times New Roman" panose="02020603050405020304" pitchFamily="18" charset="0"/>
              <a:ea typeface="ＭＳ Ｐゴシック" charset="0"/>
              <a:cs typeface="Times New Roman" panose="02020603050405020304" pitchFamily="18" charset="0"/>
            </a:endParaRPr>
          </a:p>
          <a:p>
            <a:pPr marL="171450" indent="-171450">
              <a:lnSpc>
                <a:spcPct val="100000"/>
              </a:lnSpc>
              <a:spcBef>
                <a:spcPts val="0"/>
              </a:spcBef>
              <a:buFont typeface="Arial"/>
              <a:buChar char="•"/>
              <a:defRPr/>
            </a:pPr>
            <a:r>
              <a:rPr lang="en-US" sz="1100" dirty="0">
                <a:latin typeface="Times New Roman" panose="02020603050405020304" pitchFamily="18" charset="0"/>
                <a:ea typeface="ＭＳ Ｐゴシック" charset="0"/>
                <a:cs typeface="Times New Roman" panose="02020603050405020304" pitchFamily="18" charset="0"/>
              </a:rPr>
              <a:t>Research by the NRC (National Research Council) validate this in multiple ways.</a:t>
            </a:r>
          </a:p>
          <a:p>
            <a:pPr marL="171450" indent="-171450">
              <a:lnSpc>
                <a:spcPct val="100000"/>
              </a:lnSpc>
              <a:spcBef>
                <a:spcPts val="0"/>
              </a:spcBef>
              <a:buFont typeface="Arial"/>
              <a:buChar char="•"/>
              <a:defRPr/>
            </a:pPr>
            <a:endParaRPr lang="en-US" sz="1100" dirty="0">
              <a:latin typeface="Times New Roman" panose="02020603050405020304" pitchFamily="18" charset="0"/>
              <a:ea typeface="ＭＳ Ｐゴシック" charset="0"/>
              <a:cs typeface="Times New Roman" panose="02020603050405020304" pitchFamily="18" charset="0"/>
            </a:endParaRPr>
          </a:p>
          <a:p>
            <a:pPr>
              <a:lnSpc>
                <a:spcPct val="100000"/>
              </a:lnSpc>
              <a:spcBef>
                <a:spcPts val="0"/>
              </a:spcBef>
              <a:buFont typeface="Arial"/>
              <a:buNone/>
              <a:defRPr/>
            </a:pPr>
            <a:r>
              <a:rPr lang="en-US" sz="1100" b="1" dirty="0">
                <a:latin typeface="Times New Roman" panose="02020603050405020304" pitchFamily="18" charset="0"/>
                <a:ea typeface="ＭＳ Ｐゴシック" charset="0"/>
                <a:cs typeface="Times New Roman" panose="02020603050405020304" pitchFamily="18" charset="0"/>
              </a:rPr>
              <a:t>Facilitator notes:</a:t>
            </a:r>
            <a:endParaRPr lang="en-US" sz="1100" dirty="0">
              <a:latin typeface="Times New Roman" panose="02020603050405020304" pitchFamily="18" charset="0"/>
              <a:ea typeface="ＭＳ Ｐゴシック"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two talking points and then the slide bullets.</a:t>
            </a:r>
            <a:endParaRPr lang="en-US" altLang="en-US" sz="1100" b="1" dirty="0"/>
          </a:p>
          <a:p>
            <a:pPr>
              <a:lnSpc>
                <a:spcPct val="100000"/>
              </a:lnSpc>
              <a:spcBef>
                <a:spcPts val="0"/>
              </a:spcBef>
              <a:buFont typeface="Arial" panose="020B0604020202020204" pitchFamily="34" charset="0"/>
              <a:buNone/>
              <a:defRPr/>
            </a:pPr>
            <a:endParaRPr lang="en-US" sz="1100" b="1" dirty="0"/>
          </a:p>
          <a:p>
            <a:pPr>
              <a:lnSpc>
                <a:spcPct val="100000"/>
              </a:lnSpc>
              <a:spcBef>
                <a:spcPts val="0"/>
              </a:spcBef>
              <a:buFont typeface="Arial" panose="020B0604020202020204" pitchFamily="34" charset="0"/>
              <a:buNone/>
              <a:defRPr/>
            </a:pPr>
            <a:r>
              <a:rPr lang="en-US" sz="1100" b="1" dirty="0"/>
              <a:t>Citations: </a:t>
            </a:r>
          </a:p>
          <a:p>
            <a:pPr marL="171450" indent="-171450">
              <a:lnSpc>
                <a:spcPct val="100000"/>
              </a:lnSpc>
              <a:spcBef>
                <a:spcPts val="0"/>
              </a:spcBef>
              <a:buFont typeface="Arial" panose="020B0604020202020204" pitchFamily="34" charset="0"/>
              <a:buChar char="•"/>
              <a:defRPr/>
            </a:pPr>
            <a:r>
              <a:rPr lang="en-US" sz="1100" dirty="0"/>
              <a:t>Improving Adult Literacy: Options for Practice and Research, National Academies Press – National Research Council, 2012 </a:t>
            </a:r>
            <a:r>
              <a:rPr lang="en-US" sz="1100" dirty="0">
                <a:solidFill>
                  <a:schemeClr val="tx1"/>
                </a:solidFill>
                <a:hlinkClick r:id="rId3">
                  <a:extLst>
                    <a:ext uri="{A12FA001-AC4F-418D-AE19-62706E023703}">
                      <ahyp:hlinkClr xmlns:ahyp="http://schemas.microsoft.com/office/drawing/2018/hyperlinkcolor" val="tx"/>
                    </a:ext>
                  </a:extLst>
                </a:hlinkClick>
              </a:rPr>
              <a:t>https://www.nap.edu/catalog/13242/improving-adult-literacy-instruction-options-for-practice-and-research</a:t>
            </a:r>
            <a:endParaRPr lang="en-US" sz="1100" dirty="0">
              <a:solidFill>
                <a:schemeClr val="tx1"/>
              </a:solidFill>
            </a:endParaRPr>
          </a:p>
          <a:p>
            <a:pPr marL="171450" indent="-171450">
              <a:lnSpc>
                <a:spcPct val="100000"/>
              </a:lnSpc>
              <a:spcBef>
                <a:spcPts val="0"/>
              </a:spcBef>
              <a:buFont typeface="Arial" panose="020B0604020202020204" pitchFamily="34" charset="0"/>
              <a:buChar char="•"/>
              <a:defRPr/>
            </a:pPr>
            <a:r>
              <a:rPr lang="en-US" sz="1100" dirty="0"/>
              <a:t>Adding It Up: Helping Children Learn Mathematics, National Academies Press– National Research Council, 2001 </a:t>
            </a:r>
            <a:r>
              <a:rPr lang="en-US" sz="1100" dirty="0">
                <a:solidFill>
                  <a:schemeClr val="tx1"/>
                </a:solidFill>
                <a:hlinkClick r:id="rId4">
                  <a:extLst>
                    <a:ext uri="{A12FA001-AC4F-418D-AE19-62706E023703}">
                      <ahyp:hlinkClr xmlns:ahyp="http://schemas.microsoft.com/office/drawing/2018/hyperlinkcolor" val="tx"/>
                    </a:ext>
                  </a:extLst>
                </a:hlinkClick>
              </a:rPr>
              <a:t>https://www.nap.edu/read/9822/chapter/1</a:t>
            </a:r>
            <a:endParaRPr lang="en-US" sz="1100" dirty="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22A8D4C3-4209-4E7B-950C-AFCC4F5CDBC7}"/>
              </a:ext>
            </a:extLst>
          </p:cNvPr>
          <p:cNvSpPr>
            <a:spLocks noGrp="1" noRot="1" noChangeAspect="1" noChangeArrowheads="1" noTextEdit="1"/>
          </p:cNvSpPr>
          <p:nvPr>
            <p:ph type="sldImg"/>
          </p:nvPr>
        </p:nvSpPr>
        <p:spPr>
          <a:solidFill>
            <a:srgbClr val="FFFFFF"/>
          </a:solidFill>
          <a:ln/>
        </p:spPr>
      </p:sp>
      <p:sp>
        <p:nvSpPr>
          <p:cNvPr id="11266" name="Rectangle 3">
            <a:extLst>
              <a:ext uri="{FF2B5EF4-FFF2-40B4-BE49-F238E27FC236}">
                <a16:creationId xmlns:a16="http://schemas.microsoft.com/office/drawing/2014/main" id="{2E77AA12-7154-4DCF-81E3-639A976C1E96}"/>
              </a:ext>
            </a:extLst>
          </p:cNvPr>
          <p:cNvSpPr>
            <a:spLocks noGrp="1" noChangeArrowheads="1"/>
          </p:cNvSpPr>
          <p:nvPr>
            <p:ph type="body" idx="1"/>
          </p:nvPr>
        </p:nvSpPr>
        <p:spPr>
          <a:xfrm>
            <a:off x="908050" y="4411663"/>
            <a:ext cx="5130800" cy="4176712"/>
          </a:xfrm>
          <a:solidFill>
            <a:srgbClr val="FFFFFF"/>
          </a:solidFill>
          <a:ln>
            <a:solidFill>
              <a:srgbClr val="000000"/>
            </a:solidFill>
          </a:ln>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ea typeface="ＭＳ Ｐゴシック" charset="0"/>
                <a:cs typeface="Times New Roman" panose="02020603050405020304" pitchFamily="18" charset="0"/>
              </a:rPr>
              <a:t>Explain that t</a:t>
            </a:r>
            <a:r>
              <a:rPr lang="en-US" sz="1100" dirty="0">
                <a:latin typeface="Times New Roman" panose="02020603050405020304" pitchFamily="18" charset="0"/>
                <a:ea typeface="ＭＳ Ｐゴシック" charset="0"/>
                <a:cs typeface="Times New Roman" panose="02020603050405020304" pitchFamily="18" charset="0"/>
              </a:rPr>
              <a:t>he important shift to deep learning must include applying the mathematics students learn.</a:t>
            </a:r>
            <a:endParaRPr lang="en-US" sz="1100" b="1" dirty="0">
              <a:latin typeface="Times New Roman" panose="02020603050405020304" pitchFamily="18" charset="0"/>
              <a:ea typeface="ＭＳ Ｐゴシック" charset="0"/>
              <a:cs typeface="Times New Roman" panose="02020603050405020304" pitchFamily="18" charset="0"/>
            </a:endParaRP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buFont typeface="Arial" panose="020B0604020202020204" pitchFamily="34" charset="0"/>
              <a:buChar char="•"/>
              <a:defRPr/>
            </a:pPr>
            <a:r>
              <a:rPr lang="en-US" sz="1100" dirty="0"/>
              <a:t>For students to effectively use the mathematics they learn, they must have opportunities to apply it to real situations relevant to their lives.</a:t>
            </a:r>
          </a:p>
          <a:p>
            <a:pPr marL="171450" indent="-171450">
              <a:lnSpc>
                <a:spcPct val="100000"/>
              </a:lnSpc>
              <a:buFont typeface="Arial" panose="020B0604020202020204" pitchFamily="34" charset="0"/>
              <a:buChar char="•"/>
              <a:defRPr/>
            </a:pPr>
            <a:r>
              <a:rPr lang="en-US" sz="1100" dirty="0"/>
              <a:t>Students with these skills can use their problem-solving skills for math class as well as for solving problems in their lives.</a:t>
            </a:r>
          </a:p>
          <a:p>
            <a:pPr>
              <a:lnSpc>
                <a:spcPct val="100000"/>
              </a:lnSpc>
              <a:spcBef>
                <a:spcPts val="0"/>
              </a:spcBef>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Then read the three bullets on the slide to explain the reasons for emphasizing reasoning in math curriculum.</a:t>
            </a:r>
          </a:p>
          <a:p>
            <a:pPr marL="171450" indent="-171450">
              <a:lnSpc>
                <a:spcPct val="100000"/>
              </a:lnSpc>
              <a:spcBef>
                <a:spcPts val="0"/>
              </a:spcBef>
              <a:buFont typeface="Arial" panose="020B0604020202020204" pitchFamily="34" charset="0"/>
              <a:buChar char="•"/>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8B54D667-0F45-490E-AD7D-445E972303EA}"/>
              </a:ext>
            </a:extLst>
          </p:cNvPr>
          <p:cNvSpPr>
            <a:spLocks noGrp="1" noRot="1" noChangeAspect="1" noChangeArrowheads="1" noTextEdit="1"/>
          </p:cNvSpPr>
          <p:nvPr>
            <p:ph type="sldImg"/>
          </p:nvPr>
        </p:nvSpPr>
        <p:spPr>
          <a:xfrm>
            <a:off x="681038" y="525463"/>
            <a:ext cx="4368800" cy="3276600"/>
          </a:xfrm>
          <a:ln/>
        </p:spPr>
      </p:sp>
      <p:sp>
        <p:nvSpPr>
          <p:cNvPr id="3" name="Notes Placeholder 2">
            <a:extLst>
              <a:ext uri="{FF2B5EF4-FFF2-40B4-BE49-F238E27FC236}">
                <a16:creationId xmlns:a16="http://schemas.microsoft.com/office/drawing/2014/main" id="{8B91D6E2-AB94-45F5-A1DF-08F215E5D4FE}"/>
              </a:ext>
            </a:extLst>
          </p:cNvPr>
          <p:cNvSpPr>
            <a:spLocks noGrp="1"/>
          </p:cNvSpPr>
          <p:nvPr>
            <p:ph type="body" idx="1"/>
          </p:nvPr>
        </p:nvSpPr>
        <p:spPr>
          <a:xfrm>
            <a:off x="679450" y="4106863"/>
            <a:ext cx="5638800" cy="4343400"/>
          </a:xfrm>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ea typeface="ＭＳ Ｐゴシック" charset="0"/>
                <a:cs typeface="Times New Roman" panose="02020603050405020304" pitchFamily="18" charset="0"/>
              </a:rPr>
              <a:t>Explain t</a:t>
            </a:r>
            <a:r>
              <a:rPr lang="en-US" sz="1100" dirty="0">
                <a:latin typeface="Times New Roman" panose="02020603050405020304" pitchFamily="18" charset="0"/>
                <a:ea typeface="ＭＳ Ｐゴシック" charset="0"/>
                <a:cs typeface="Times New Roman" panose="02020603050405020304" pitchFamily="18" charset="0"/>
              </a:rPr>
              <a:t>he meaning of “quality mathematical task.” </a:t>
            </a:r>
          </a:p>
          <a:p>
            <a:pPr>
              <a:lnSpc>
                <a:spcPct val="100000"/>
              </a:lnSpc>
              <a:spcBef>
                <a:spcPts val="0"/>
              </a:spcBef>
              <a:defRPr/>
            </a:pPr>
            <a:endParaRPr lang="en-US" altLang="en-US" sz="1100" b="1" dirty="0">
              <a:latin typeface="Times New Roman" panose="02020603050405020304" pitchFamily="18" charset="0"/>
              <a:ea typeface="ＭＳ Ｐゴシック"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For those of us who are teaching mathematics, we may think we know what a “mathematical task” is. However, we might be surprised to find that the definition goes far beyond simply a math problem or even a “word problem.” Let’s start with a basic definition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These statements define any mathematical task. The definition is quite open-ended. A mathematical task might have a high or low cognitive demand.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For a task to be considered of high quality, there are more requirements …</a:t>
            </a:r>
          </a:p>
          <a:p>
            <a:pPr>
              <a:lnSpc>
                <a:spcPct val="100000"/>
              </a:lnSpc>
              <a:spcBef>
                <a:spcPts val="0"/>
              </a:spcBef>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Start with the first talking point and then read the two defining bullets.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Then read the second talking point before defining what “quality” means for a mathematical task.</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After the third talking point, move to the next slide to further define “quality tasks.” </a:t>
            </a:r>
          </a:p>
          <a:p>
            <a:pPr marL="171450" indent="-171450">
              <a:lnSpc>
                <a:spcPct val="100000"/>
              </a:lnSpc>
              <a:spcBef>
                <a:spcPts val="0"/>
              </a:spcBef>
              <a:buFont typeface="Arial" panose="020B0604020202020204" pitchFamily="34" charset="0"/>
              <a:buChar char="•"/>
              <a:defRPr/>
            </a:pPr>
            <a:endParaRPr lang="en-US" altLang="en-US" sz="1100" dirty="0">
              <a:latin typeface="Times New Roman" panose="02020603050405020304" pitchFamily="18" charset="0"/>
              <a:cs typeface="Times New Roman" panose="02020603050405020304" pitchFamily="18" charset="0"/>
            </a:endParaRPr>
          </a:p>
          <a:p>
            <a:pPr>
              <a:lnSpc>
                <a:spcPct val="100000"/>
              </a:lnSpc>
              <a:defRPr/>
            </a:pPr>
            <a:endParaRPr lang="en-US" sz="11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874D7481-19D0-4D1C-A78E-2809F2B2B6FF}"/>
              </a:ext>
            </a:extLst>
          </p:cNvPr>
          <p:cNvSpPr>
            <a:spLocks noGrp="1" noRot="1" noChangeAspect="1" noChangeArrowheads="1" noTextEdit="1"/>
          </p:cNvSpPr>
          <p:nvPr>
            <p:ph type="sldImg"/>
          </p:nvPr>
        </p:nvSpPr>
        <p:spPr>
          <a:xfrm>
            <a:off x="681038" y="525463"/>
            <a:ext cx="4368800" cy="3276600"/>
          </a:xfrm>
          <a:ln/>
        </p:spPr>
      </p:sp>
      <p:sp>
        <p:nvSpPr>
          <p:cNvPr id="3" name="Notes Placeholder 2">
            <a:extLst>
              <a:ext uri="{FF2B5EF4-FFF2-40B4-BE49-F238E27FC236}">
                <a16:creationId xmlns:a16="http://schemas.microsoft.com/office/drawing/2014/main" id="{C857D62E-49A3-4196-8F0F-D37E1928F0C4}"/>
              </a:ext>
            </a:extLst>
          </p:cNvPr>
          <p:cNvSpPr>
            <a:spLocks noGrp="1"/>
          </p:cNvSpPr>
          <p:nvPr>
            <p:ph type="body" idx="1"/>
          </p:nvPr>
        </p:nvSpPr>
        <p:spPr>
          <a:xfrm>
            <a:off x="679450" y="4106863"/>
            <a:ext cx="5638800" cy="4343400"/>
          </a:xfrm>
        </p:spPr>
        <p:txBody>
          <a:bodyPr/>
          <a:lstStyle/>
          <a:p>
            <a:pPr>
              <a:lnSpc>
                <a:spcPct val="100000"/>
              </a:lnSpc>
              <a:spcBef>
                <a:spcPts val="0"/>
              </a:spcBef>
              <a:defRPr/>
            </a:pPr>
            <a:r>
              <a:rPr lang="en-US" altLang="en-US" sz="1100" b="1" dirty="0">
                <a:latin typeface="Times New Roman"/>
                <a:ea typeface="MS PGothic"/>
                <a:cs typeface="Times New Roman"/>
              </a:rPr>
              <a:t>Big idea: </a:t>
            </a:r>
            <a:r>
              <a:rPr lang="en-US" altLang="en-US" sz="1100" dirty="0">
                <a:latin typeface="Times New Roman"/>
                <a:ea typeface="ＭＳ Ｐゴシック"/>
                <a:cs typeface="Times New Roman"/>
              </a:rPr>
              <a:t>Explain t</a:t>
            </a:r>
            <a:r>
              <a:rPr lang="en-US" sz="1100" dirty="0">
                <a:latin typeface="Times New Roman"/>
                <a:ea typeface="ＭＳ Ｐゴシック"/>
                <a:cs typeface="Times New Roman"/>
              </a:rPr>
              <a:t>he meaning of “quality mathematical task.” (continued)</a:t>
            </a:r>
            <a:endParaRPr lang="en-US" sz="1100" dirty="0">
              <a:latin typeface="Times New Roman" panose="02020603050405020304" pitchFamily="18" charset="0"/>
              <a:ea typeface="ＭＳ Ｐゴシック" charset="0"/>
              <a:cs typeface="Times New Roman" panose="02020603050405020304" pitchFamily="18" charset="0"/>
            </a:endParaRPr>
          </a:p>
          <a:p>
            <a:pPr>
              <a:lnSpc>
                <a:spcPct val="100000"/>
              </a:lnSpc>
              <a:spcBef>
                <a:spcPts val="0"/>
              </a:spcBef>
              <a:defRPr/>
            </a:pPr>
            <a:endParaRPr lang="en-US" altLang="en-US" sz="1100" b="1" dirty="0">
              <a:latin typeface="Times New Roman" panose="02020603050405020304" pitchFamily="18" charset="0"/>
              <a:ea typeface="ＭＳ Ｐゴシック"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marR="0" lvl="0" indent="-171450" algn="l" defTabSz="923925"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200" kern="1200" dirty="0">
                <a:solidFill>
                  <a:schemeClr val="tx1"/>
                </a:solidFill>
                <a:effectLst/>
                <a:latin typeface="Times New Roman" pitchFamily="-109" charset="0"/>
                <a:ea typeface="MS PGothic" panose="020B0600070205080204" pitchFamily="34" charset="-128"/>
                <a:cs typeface="MS PGothic" charset="0"/>
              </a:rPr>
              <a:t>The “purposes” in the first two bullets might include practicing a skill, becoming fluent with operations, improving logical thinking, or building a repertoire of strategies. It can also include making connections to other disciplines, deepening conceptual understanding, reaching a better understanding of our world, making predictions, or becoming more efficient.</a:t>
            </a:r>
            <a:endParaRPr lang="en-US" altLang="en-US" sz="1100" u="none" dirty="0">
              <a:latin typeface="Times New Roman" panose="02020603050405020304" pitchFamily="18" charset="0"/>
              <a:cs typeface="Times New Roman" panose="02020603050405020304" pitchFamily="18" charset="0"/>
            </a:endParaRPr>
          </a:p>
          <a:p>
            <a:pPr marL="171450" lvl="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“Rich” tasks are defined as accessible to all learners. Other features of rich tasks include “real-life” application, multiple approaches/representations possible, requires collaboration/discussion, encourages engagement/curiosity/creativity, and provides opportunities for extension.</a:t>
            </a:r>
            <a:endParaRPr lang="en-US" altLang="en-US" sz="1100" b="1" dirty="0">
              <a:latin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 level of cognitive demand is not necessarily a measure of quality. Cognitive demand can be different for the same task with different level students.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Some examples of both high and low cognitive demand mathematical tasks are:</a:t>
            </a:r>
          </a:p>
          <a:p>
            <a:pPr marL="633095" lvl="1" indent="-171450">
              <a:lnSpc>
                <a:spcPct val="100000"/>
              </a:lnSpc>
              <a:spcBef>
                <a:spcPts val="0"/>
              </a:spcBef>
              <a:buFont typeface="Arial" panose="020B0604020202020204" pitchFamily="34" charset="0"/>
              <a:buChar char="•"/>
              <a:defRPr/>
            </a:pPr>
            <a:r>
              <a:rPr lang="en-US" altLang="en-US" sz="1100" dirty="0">
                <a:latin typeface="Times New Roman"/>
                <a:ea typeface="MS PGothic"/>
                <a:cs typeface="Times New Roman"/>
              </a:rPr>
              <a:t>Fill in a multiplication facts table.</a:t>
            </a:r>
            <a:endParaRPr lang="en-US" altLang="en-US" sz="1100" dirty="0">
              <a:latin typeface="Times New Roman" panose="02020603050405020304" pitchFamily="18" charset="0"/>
              <a:cs typeface="Times New Roman" panose="02020603050405020304" pitchFamily="18" charset="0"/>
            </a:endParaRPr>
          </a:p>
          <a:p>
            <a:pPr marL="633095" lvl="1" indent="-171450">
              <a:lnSpc>
                <a:spcPct val="100000"/>
              </a:lnSpc>
              <a:spcBef>
                <a:spcPts val="0"/>
              </a:spcBef>
              <a:buFont typeface="Arial" panose="020B0604020202020204" pitchFamily="34" charset="0"/>
              <a:buChar char="•"/>
              <a:defRPr/>
            </a:pPr>
            <a:r>
              <a:rPr lang="en-US" altLang="en-US" sz="1100" dirty="0">
                <a:latin typeface="Times New Roman"/>
                <a:ea typeface="MS PGothic"/>
                <a:cs typeface="Times New Roman"/>
              </a:rPr>
              <a:t>Build a 2-D net that can be folded into a 3-D figure.</a:t>
            </a:r>
            <a:endParaRPr lang="en-US" altLang="en-US" sz="1100" dirty="0">
              <a:latin typeface="Times New Roman" panose="02020603050405020304" pitchFamily="18" charset="0"/>
              <a:cs typeface="Times New Roman" panose="02020603050405020304" pitchFamily="18" charset="0"/>
            </a:endParaRPr>
          </a:p>
          <a:p>
            <a:pPr marL="633095" lvl="1" indent="-171450">
              <a:lnSpc>
                <a:spcPct val="100000"/>
              </a:lnSpc>
              <a:spcBef>
                <a:spcPts val="0"/>
              </a:spcBef>
              <a:buFont typeface="Arial" panose="020B0604020202020204" pitchFamily="34" charset="0"/>
              <a:buChar char="•"/>
              <a:defRPr/>
            </a:pPr>
            <a:r>
              <a:rPr lang="en-US" altLang="en-US" sz="1100" dirty="0">
                <a:latin typeface="Times New Roman"/>
                <a:ea typeface="MS PGothic"/>
                <a:cs typeface="Times New Roman"/>
              </a:rPr>
              <a:t>Make a bar graph from a set of data.</a:t>
            </a:r>
            <a:endParaRPr lang="en-US" altLang="en-US" sz="1100" dirty="0">
              <a:latin typeface="Times New Roman" panose="02020603050405020304" pitchFamily="18" charset="0"/>
              <a:cs typeface="Times New Roman" panose="02020603050405020304" pitchFamily="18" charset="0"/>
            </a:endParaRPr>
          </a:p>
          <a:p>
            <a:pPr marL="633095" lvl="1" indent="-171450">
              <a:lnSpc>
                <a:spcPct val="100000"/>
              </a:lnSpc>
              <a:spcBef>
                <a:spcPts val="0"/>
              </a:spcBef>
              <a:buFont typeface="Arial" panose="020B0604020202020204" pitchFamily="34" charset="0"/>
              <a:buChar char="•"/>
              <a:defRPr/>
            </a:pPr>
            <a:r>
              <a:rPr lang="en-US" altLang="en-US" sz="1100" dirty="0">
                <a:latin typeface="Times New Roman"/>
                <a:ea typeface="MS PGothic"/>
                <a:cs typeface="Times New Roman"/>
              </a:rPr>
              <a:t>Create a tessellation.</a:t>
            </a:r>
            <a:endParaRPr lang="en-US" altLang="en-US" sz="1100" dirty="0">
              <a:latin typeface="Times New Roman" panose="02020603050405020304" pitchFamily="18" charset="0"/>
              <a:cs typeface="Times New Roman" panose="02020603050405020304" pitchFamily="18" charset="0"/>
            </a:endParaRPr>
          </a:p>
          <a:p>
            <a:pPr marL="633095" lvl="1" indent="-171450">
              <a:lnSpc>
                <a:spcPct val="100000"/>
              </a:lnSpc>
              <a:spcBef>
                <a:spcPts val="0"/>
              </a:spcBef>
              <a:buFont typeface="Arial" panose="020B0604020202020204" pitchFamily="34" charset="0"/>
              <a:buChar char="•"/>
              <a:defRPr/>
            </a:pPr>
            <a:r>
              <a:rPr lang="en-US" altLang="en-US" sz="1100" dirty="0">
                <a:latin typeface="Times New Roman"/>
                <a:ea typeface="MS PGothic"/>
                <a:cs typeface="Times New Roman"/>
              </a:rPr>
              <a:t>Determine how many 4”x12” tiles are needed to tile your shower.</a:t>
            </a:r>
            <a:endParaRPr lang="en-US" altLang="en-US" sz="1100" dirty="0">
              <a:latin typeface="Times New Roman" panose="02020603050405020304" pitchFamily="18" charset="0"/>
              <a:cs typeface="Times New Roman" panose="02020603050405020304" pitchFamily="18" charset="0"/>
            </a:endParaRPr>
          </a:p>
          <a:p>
            <a:pPr marL="633413" lvl="1"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Make and test a conjecture about the future population of your city, based on tables of population for the past 20 years.</a:t>
            </a: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Start by reading the four defining slide bullets.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Then read the talking points exemplifying some possible </a:t>
            </a:r>
            <a:r>
              <a:rPr lang="en-US" altLang="en-US" sz="1100" u="sng" dirty="0">
                <a:latin typeface="Times New Roman" panose="02020603050405020304" pitchFamily="18" charset="0"/>
                <a:cs typeface="Times New Roman" panose="02020603050405020304" pitchFamily="18" charset="0"/>
              </a:rPr>
              <a:t>purposes</a:t>
            </a:r>
            <a:r>
              <a:rPr lang="en-US" altLang="en-US" sz="1100" dirty="0">
                <a:latin typeface="Times New Roman" panose="02020603050405020304" pitchFamily="18" charset="0"/>
                <a:cs typeface="Times New Roman" panose="02020603050405020304" pitchFamily="18" charset="0"/>
              </a:rPr>
              <a:t> for tasks, defining “rich” tasks, and describing examples of </a:t>
            </a:r>
            <a:r>
              <a:rPr lang="en-US" altLang="en-US" sz="1100" u="sng" dirty="0">
                <a:latin typeface="Times New Roman" panose="02020603050405020304" pitchFamily="18" charset="0"/>
                <a:cs typeface="Times New Roman" panose="02020603050405020304" pitchFamily="18" charset="0"/>
              </a:rPr>
              <a:t>quality</a:t>
            </a:r>
            <a:r>
              <a:rPr lang="en-US" altLang="en-US" sz="1100" dirty="0">
                <a:latin typeface="Times New Roman" panose="02020603050405020304" pitchFamily="18" charset="0"/>
                <a:cs typeface="Times New Roman" panose="02020603050405020304" pitchFamily="18" charset="0"/>
              </a:rPr>
              <a:t> tasks.</a:t>
            </a:r>
          </a:p>
          <a:p>
            <a:pPr>
              <a:lnSpc>
                <a:spcPct val="100000"/>
              </a:lnSpc>
              <a:defRPr/>
            </a:pPr>
            <a:endParaRPr lang="en-US" sz="11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471204EF-89A8-4A2C-A887-1B76755D1DA1}"/>
              </a:ext>
            </a:extLst>
          </p:cNvPr>
          <p:cNvSpPr>
            <a:spLocks noChangeArrowheads="1"/>
          </p:cNvSpPr>
          <p:nvPr userDrawn="1"/>
        </p:nvSpPr>
        <p:spPr bwMode="white">
          <a:xfrm>
            <a:off x="-7938" y="0"/>
            <a:ext cx="9151938" cy="2743200"/>
          </a:xfrm>
          <a:prstGeom prst="rect">
            <a:avLst/>
          </a:prstGeom>
          <a:solidFill>
            <a:schemeClr val="bg1"/>
          </a:solidFill>
          <a:ln>
            <a:noFill/>
          </a:ln>
        </p:spPr>
        <p:txBody>
          <a:bodyPr wrap="none" anchor="ct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defRPr/>
            </a:pPr>
            <a:endParaRPr lang="x-none" altLang="x-none"/>
          </a:p>
        </p:txBody>
      </p:sp>
      <p:cxnSp>
        <p:nvCxnSpPr>
          <p:cNvPr id="4" name="Straight Connector 6">
            <a:extLst>
              <a:ext uri="{FF2B5EF4-FFF2-40B4-BE49-F238E27FC236}">
                <a16:creationId xmlns:a16="http://schemas.microsoft.com/office/drawing/2014/main" id="{D614DFEC-0D8F-4825-8EB5-0252FDD877BC}"/>
              </a:ext>
            </a:extLst>
          </p:cNvPr>
          <p:cNvCxnSpPr>
            <a:cxnSpLocks noChangeShapeType="1"/>
          </p:cNvCxnSpPr>
          <p:nvPr userDrawn="1"/>
        </p:nvCxnSpPr>
        <p:spPr bwMode="auto">
          <a:xfrm>
            <a:off x="0" y="2743200"/>
            <a:ext cx="9144000" cy="0"/>
          </a:xfrm>
          <a:prstGeom prst="line">
            <a:avLst/>
          </a:prstGeom>
          <a:noFill/>
          <a:ln w="76200">
            <a:solidFill>
              <a:srgbClr val="C1272D"/>
            </a:solidFill>
            <a:round/>
            <a:headEnd/>
            <a:tailEnd/>
          </a:ln>
          <a:extLst>
            <a:ext uri="{909E8E84-426E-40dd-AFC4-6F175D3DCCD1}">
              <a14:hiddenFill xmlns:a14="http://schemas.microsoft.com/office/drawing/2010/main" xmlns="">
                <a:noFill/>
              </a14:hiddenFill>
            </a:ext>
          </a:extLst>
        </p:spPr>
      </p:cxnSp>
      <p:pic>
        <p:nvPicPr>
          <p:cNvPr id="5" name="Picture 6">
            <a:extLst>
              <a:ext uri="{FF2B5EF4-FFF2-40B4-BE49-F238E27FC236}">
                <a16:creationId xmlns:a16="http://schemas.microsoft.com/office/drawing/2014/main" id="{582A45BA-4D47-4B2B-9EB3-4CEB199BED9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7100" y="742950"/>
            <a:ext cx="4462463"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7"/>
          <p:cNvSpPr>
            <a:spLocks noGrp="1"/>
          </p:cNvSpPr>
          <p:nvPr>
            <p:ph type="title"/>
          </p:nvPr>
        </p:nvSpPr>
        <p:spPr>
          <a:xfrm>
            <a:off x="304800" y="3124203"/>
            <a:ext cx="8534400" cy="3505192"/>
          </a:xfrm>
        </p:spPr>
        <p:txBody>
          <a:bodyPr anchor="t"/>
          <a:lstStyle>
            <a:lvl1pPr algn="ct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4948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526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0164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799ED10A-9DCE-4CC3-BA2E-2485AB6510A8}"/>
              </a:ext>
            </a:extLst>
          </p:cNvPr>
          <p:cNvSpPr>
            <a:spLocks noChangeArrowheads="1"/>
          </p:cNvSpPr>
          <p:nvPr userDrawn="1"/>
        </p:nvSpPr>
        <p:spPr bwMode="white">
          <a:xfrm>
            <a:off x="-7938" y="0"/>
            <a:ext cx="9151938" cy="2438400"/>
          </a:xfrm>
          <a:prstGeom prst="rect">
            <a:avLst/>
          </a:prstGeom>
          <a:solidFill>
            <a:schemeClr val="bg1"/>
          </a:solidFill>
          <a:ln>
            <a:noFill/>
          </a:ln>
        </p:spPr>
        <p:txBody>
          <a:bodyPr wrap="none" anchor="ct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defRPr/>
            </a:pPr>
            <a:endParaRPr lang="x-none" altLang="x-none"/>
          </a:p>
        </p:txBody>
      </p:sp>
      <p:cxnSp>
        <p:nvCxnSpPr>
          <p:cNvPr id="4" name="Straight Connector 6">
            <a:extLst>
              <a:ext uri="{FF2B5EF4-FFF2-40B4-BE49-F238E27FC236}">
                <a16:creationId xmlns:a16="http://schemas.microsoft.com/office/drawing/2014/main" id="{C595167E-4097-4CAD-94CD-C2947C162B3B}"/>
              </a:ext>
            </a:extLst>
          </p:cNvPr>
          <p:cNvCxnSpPr>
            <a:cxnSpLocks noChangeShapeType="1"/>
          </p:cNvCxnSpPr>
          <p:nvPr userDrawn="1"/>
        </p:nvCxnSpPr>
        <p:spPr bwMode="auto">
          <a:xfrm>
            <a:off x="0" y="2438400"/>
            <a:ext cx="9144000" cy="0"/>
          </a:xfrm>
          <a:prstGeom prst="line">
            <a:avLst/>
          </a:prstGeom>
          <a:noFill/>
          <a:ln w="76200">
            <a:solidFill>
              <a:srgbClr val="C1272D"/>
            </a:solidFill>
            <a:round/>
            <a:headEnd/>
            <a:tailEnd/>
          </a:ln>
          <a:extLst>
            <a:ext uri="{909E8E84-426E-40dd-AFC4-6F175D3DCCD1}">
              <a14:hiddenFill xmlns:a14="http://schemas.microsoft.com/office/drawing/2010/main" xmlns="">
                <a:noFill/>
              </a14:hiddenFill>
            </a:ext>
          </a:extLst>
        </p:spPr>
      </p:cxnSp>
      <p:pic>
        <p:nvPicPr>
          <p:cNvPr id="5" name="Picture 6">
            <a:extLst>
              <a:ext uri="{FF2B5EF4-FFF2-40B4-BE49-F238E27FC236}">
                <a16:creationId xmlns:a16="http://schemas.microsoft.com/office/drawing/2014/main" id="{6EE104F5-31F6-4790-AC1B-B08210979AC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90800" y="398463"/>
            <a:ext cx="3962400" cy="1049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7"/>
          <p:cNvSpPr>
            <a:spLocks noGrp="1"/>
          </p:cNvSpPr>
          <p:nvPr>
            <p:ph type="title"/>
          </p:nvPr>
        </p:nvSpPr>
        <p:spPr>
          <a:xfrm>
            <a:off x="300831" y="2933697"/>
            <a:ext cx="8534400" cy="2590795"/>
          </a:xfrm>
        </p:spPr>
        <p:txBody>
          <a:bodyPr anchor="t"/>
          <a:lstStyle>
            <a:lvl1pPr algn="ct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28821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9809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79A12236-DC48-4698-86EB-B24398603373}"/>
              </a:ext>
            </a:extLst>
          </p:cNvPr>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a14="http://schemas.microsoft.com/office/drawing/2010/main" xmlns="">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377395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4473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81198"/>
            <a:ext cx="4040188" cy="42672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81199"/>
            <a:ext cx="4041775"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295400" y="304800"/>
            <a:ext cx="7086600" cy="914400"/>
          </a:xfrm>
        </p:spPr>
        <p:txBody>
          <a:bodyPr/>
          <a:lstStyle/>
          <a:p>
            <a:r>
              <a:rPr lang="en-US"/>
              <a:t>Click to edit Master title style</a:t>
            </a:r>
          </a:p>
        </p:txBody>
      </p:sp>
    </p:spTree>
    <p:extLst>
      <p:ext uri="{BB962C8B-B14F-4D97-AF65-F5344CB8AC3E}">
        <p14:creationId xmlns:p14="http://schemas.microsoft.com/office/powerpoint/2010/main" val="2934424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27973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7439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05073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59726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62471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5727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71852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7AB59400-7049-4E3F-AA9F-C37699FFCCFF}"/>
              </a:ext>
            </a:extLst>
          </p:cNvPr>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a14="http://schemas.microsoft.com/office/drawing/2010/main" xmlns="">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1379713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8100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81198"/>
            <a:ext cx="4040188" cy="42672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81199"/>
            <a:ext cx="4041775"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295400" y="304800"/>
            <a:ext cx="7086600" cy="914400"/>
          </a:xfrm>
        </p:spPr>
        <p:txBody>
          <a:bodyPr/>
          <a:lstStyle/>
          <a:p>
            <a:r>
              <a:rPr lang="en-US"/>
              <a:t>Click to edit Master title style</a:t>
            </a:r>
          </a:p>
        </p:txBody>
      </p:sp>
    </p:spTree>
    <p:extLst>
      <p:ext uri="{BB962C8B-B14F-4D97-AF65-F5344CB8AC3E}">
        <p14:creationId xmlns:p14="http://schemas.microsoft.com/office/powerpoint/2010/main" val="98839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26065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490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38874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44600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2FCC841A-CAC9-4EBB-A7D0-B617321CAEB1}"/>
              </a:ext>
            </a:extLst>
          </p:cNvPr>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614" tIns="44513" rIns="90614" bIns="44513" numCol="1" anchor="b" anchorCtr="0" compatLnSpc="1">
            <a:prstTxWarp prst="textNoShape">
              <a:avLst/>
            </a:prstTxWarp>
          </a:bodyPr>
          <a:lstStyle/>
          <a:p>
            <a:pPr lvl="0"/>
            <a:r>
              <a:rPr lang="en-US" altLang="en-US"/>
              <a:t>Click to edit Master title style</a:t>
            </a:r>
          </a:p>
        </p:txBody>
      </p:sp>
      <p:sp>
        <p:nvSpPr>
          <p:cNvPr id="1027" name="Rectangle 5">
            <a:extLst>
              <a:ext uri="{FF2B5EF4-FFF2-40B4-BE49-F238E27FC236}">
                <a16:creationId xmlns:a16="http://schemas.microsoft.com/office/drawing/2014/main" id="{89801E42-2BAA-403C-8E9E-624DB4A1B9BF}"/>
              </a:ext>
            </a:extLst>
          </p:cNvPr>
          <p:cNvSpPr>
            <a:spLocks noGrp="1" noChangeArrowheads="1"/>
          </p:cNvSpPr>
          <p:nvPr>
            <p:ph type="body" idx="1"/>
          </p:nvPr>
        </p:nvSpPr>
        <p:spPr bwMode="auto">
          <a:xfrm>
            <a:off x="609600" y="1600200"/>
            <a:ext cx="79248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31" name="Text Box 31">
            <a:extLst>
              <a:ext uri="{FF2B5EF4-FFF2-40B4-BE49-F238E27FC236}">
                <a16:creationId xmlns:a16="http://schemas.microsoft.com/office/drawing/2014/main" id="{FA16D6AD-80DB-4884-BBF6-277E5665DEBC}"/>
              </a:ext>
            </a:extLst>
          </p:cNvPr>
          <p:cNvSpPr txBox="1">
            <a:spLocks noChangeArrowheads="1"/>
          </p:cNvSpPr>
          <p:nvPr/>
        </p:nvSpPr>
        <p:spPr bwMode="auto">
          <a:xfrm>
            <a:off x="8686800" y="6553200"/>
            <a:ext cx="338138" cy="230188"/>
          </a:xfrm>
          <a:prstGeom prst="rect">
            <a:avLst/>
          </a:prstGeom>
          <a:noFill/>
          <a:ln w="12700">
            <a:noFill/>
            <a:miter lim="800000"/>
            <a:headEnd/>
            <a:tailEnd/>
          </a:ln>
          <a:effectLst/>
        </p:spPr>
        <p:txBody>
          <a:bodyPr wrap="none" anchor="ct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defRPr/>
            </a:pPr>
            <a:fld id="{0801A02A-1590-47F3-B5CA-469503698C04}" type="slidenum">
              <a:rPr lang="en-US" altLang="en-US" sz="900" smtClean="0">
                <a:solidFill>
                  <a:schemeClr val="bg1"/>
                </a:solidFill>
                <a:latin typeface="Trebuchet MS" panose="020B0703020202090204" pitchFamily="34" charset="0"/>
              </a:rPr>
              <a:pPr algn="r" eaLnBrk="1" hangingPunct="1">
                <a:defRPr/>
              </a:pPr>
              <a:t>‹#›</a:t>
            </a:fld>
            <a:endParaRPr lang="en-US" altLang="en-US" sz="900" dirty="0">
              <a:solidFill>
                <a:schemeClr val="bg1"/>
              </a:solidFill>
              <a:latin typeface="Trebuchet MS" panose="020B0703020202090204" pitchFamily="34" charset="0"/>
            </a:endParaRPr>
          </a:p>
        </p:txBody>
      </p:sp>
    </p:spTree>
  </p:cSld>
  <p:clrMap bg1="lt1" tx1="dk1" bg2="lt2" tx2="dk2" accent1="accent1" accent2="accent2" accent3="accent3" accent4="accent4" accent5="accent5" accent6="accent6" hlink="hlink" folHlink="folHlink"/>
  <p:sldLayoutIdLst>
    <p:sldLayoutId id="2147485515" r:id="rId1"/>
    <p:sldLayoutId id="2147485509" r:id="rId2"/>
    <p:sldLayoutId id="2147485516" r:id="rId3"/>
    <p:sldLayoutId id="2147485510" r:id="rId4"/>
    <p:sldLayoutId id="2147485511" r:id="rId5"/>
    <p:sldLayoutId id="2147485512" r:id="rId6"/>
    <p:sldLayoutId id="2147485517" r:id="rId7"/>
    <p:sldLayoutId id="2147485518" r:id="rId8"/>
    <p:sldLayoutId id="2147485519" r:id="rId9"/>
    <p:sldLayoutId id="2147485513" r:id="rId10"/>
    <p:sldLayoutId id="2147485514" r:id="rId11"/>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panose="05000000000000000000"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474D397C-CFB6-4E36-B7EE-0C2D8F9600CD}"/>
              </a:ext>
            </a:extLst>
          </p:cNvPr>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614" tIns="44513" rIns="90614" bIns="44513" numCol="1" anchor="b" anchorCtr="0" compatLnSpc="1">
            <a:prstTxWarp prst="textNoShape">
              <a:avLst/>
            </a:prstTxWarp>
          </a:bodyPr>
          <a:lstStyle/>
          <a:p>
            <a:pPr lvl="0"/>
            <a:r>
              <a:rPr lang="en-US" altLang="en-US"/>
              <a:t>Click to edit Master title style</a:t>
            </a:r>
          </a:p>
        </p:txBody>
      </p:sp>
      <p:sp>
        <p:nvSpPr>
          <p:cNvPr id="1027" name="Rectangle 5">
            <a:extLst>
              <a:ext uri="{FF2B5EF4-FFF2-40B4-BE49-F238E27FC236}">
                <a16:creationId xmlns:a16="http://schemas.microsoft.com/office/drawing/2014/main" id="{9229FB7A-38F3-4332-93FC-A6C22172D939}"/>
              </a:ext>
            </a:extLst>
          </p:cNvPr>
          <p:cNvSpPr>
            <a:spLocks noGrp="1" noChangeArrowheads="1"/>
          </p:cNvSpPr>
          <p:nvPr>
            <p:ph type="body" idx="1"/>
          </p:nvPr>
        </p:nvSpPr>
        <p:spPr bwMode="auto">
          <a:xfrm>
            <a:off x="609600" y="1600200"/>
            <a:ext cx="79248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31" name="Text Box 31">
            <a:extLst>
              <a:ext uri="{FF2B5EF4-FFF2-40B4-BE49-F238E27FC236}">
                <a16:creationId xmlns:a16="http://schemas.microsoft.com/office/drawing/2014/main" id="{D89BADD4-A4E1-4069-9F09-0F60D0ED3B09}"/>
              </a:ext>
            </a:extLst>
          </p:cNvPr>
          <p:cNvSpPr txBox="1">
            <a:spLocks noChangeArrowheads="1"/>
          </p:cNvSpPr>
          <p:nvPr/>
        </p:nvSpPr>
        <p:spPr bwMode="auto">
          <a:xfrm>
            <a:off x="8686800" y="6553200"/>
            <a:ext cx="338138" cy="230188"/>
          </a:xfrm>
          <a:prstGeom prst="rect">
            <a:avLst/>
          </a:prstGeom>
          <a:noFill/>
          <a:ln w="12700">
            <a:noFill/>
            <a:miter lim="800000"/>
            <a:headEnd/>
            <a:tailEnd/>
          </a:ln>
          <a:effectLst/>
        </p:spPr>
        <p:txBody>
          <a:bodyPr wrap="none" anchor="ct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defRPr/>
            </a:pPr>
            <a:fld id="{D112A54A-1629-463E-9263-EE015D026CB1}" type="slidenum">
              <a:rPr lang="en-US" altLang="en-US" sz="900" smtClean="0">
                <a:solidFill>
                  <a:schemeClr val="bg1"/>
                </a:solidFill>
                <a:latin typeface="Trebuchet MS" panose="020B0703020202090204" pitchFamily="34" charset="0"/>
              </a:rPr>
              <a:pPr algn="r" eaLnBrk="1" hangingPunct="1">
                <a:defRPr/>
              </a:pPr>
              <a:t>‹#›</a:t>
            </a:fld>
            <a:endParaRPr lang="en-US" altLang="en-US" sz="900" dirty="0">
              <a:solidFill>
                <a:schemeClr val="bg1"/>
              </a:solidFill>
              <a:latin typeface="Trebuchet MS" panose="020B0703020202090204" pitchFamily="34" charset="0"/>
            </a:endParaRPr>
          </a:p>
        </p:txBody>
      </p:sp>
    </p:spTree>
    <p:extLst>
      <p:ext uri="{BB962C8B-B14F-4D97-AF65-F5344CB8AC3E}">
        <p14:creationId xmlns:p14="http://schemas.microsoft.com/office/powerpoint/2010/main" val="431330773"/>
      </p:ext>
    </p:extLst>
  </p:cSld>
  <p:clrMap bg1="lt1" tx1="dk1" bg2="lt2" tx2="dk2" accent1="accent1" accent2="accent2" accent3="accent3" accent4="accent4" accent5="accent5" accent6="accent6" hlink="hlink" folHlink="folHlink"/>
  <p:sldLayoutIdLst>
    <p:sldLayoutId id="2147485521" r:id="rId1"/>
    <p:sldLayoutId id="2147485522" r:id="rId2"/>
    <p:sldLayoutId id="2147485523" r:id="rId3"/>
    <p:sldLayoutId id="2147485524" r:id="rId4"/>
    <p:sldLayoutId id="2147485525" r:id="rId5"/>
    <p:sldLayoutId id="2147485526" r:id="rId6"/>
    <p:sldLayoutId id="2147485527" r:id="rId7"/>
    <p:sldLayoutId id="2147485528" r:id="rId8"/>
    <p:sldLayoutId id="2147485529" r:id="rId9"/>
    <p:sldLayoutId id="2147485530" r:id="rId10"/>
    <p:sldLayoutId id="2147485531" r:id="rId11"/>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panose="05000000000000000000"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3">
            <a:extLst>
              <a:ext uri="{FF2B5EF4-FFF2-40B4-BE49-F238E27FC236}">
                <a16:creationId xmlns:a16="http://schemas.microsoft.com/office/drawing/2014/main" id="{FC9BC743-4CD3-4AFD-902D-5FEACBBA72D0}"/>
              </a:ext>
            </a:extLst>
          </p:cNvPr>
          <p:cNvSpPr>
            <a:spLocks noGrp="1" noChangeArrowheads="1"/>
          </p:cNvSpPr>
          <p:nvPr>
            <p:ph type="title"/>
          </p:nvPr>
        </p:nvSpPr>
        <p:spPr>
          <a:xfrm>
            <a:off x="304800" y="3810000"/>
            <a:ext cx="8534400" cy="2971800"/>
          </a:xfrm>
        </p:spPr>
        <p:txBody>
          <a:bodyPr/>
          <a:lstStyle/>
          <a:p>
            <a:pPr eaLnBrk="1" hangingPunct="1">
              <a:lnSpc>
                <a:spcPct val="114000"/>
              </a:lnSpc>
              <a:spcBef>
                <a:spcPts val="600"/>
              </a:spcBef>
              <a:spcAft>
                <a:spcPts val="600"/>
              </a:spcAft>
            </a:pPr>
            <a:r>
              <a:rPr lang="en-US" altLang="en-US" sz="4000" b="0" dirty="0">
                <a:solidFill>
                  <a:schemeClr val="bg1"/>
                </a:solidFill>
                <a:latin typeface="Arial" panose="020B0604020202020204" pitchFamily="34" charset="0"/>
                <a:cs typeface="Arial" panose="020B0604020202020204" pitchFamily="34" charset="0"/>
              </a:rPr>
              <a:t>Quality Mathematical Tasks</a:t>
            </a:r>
            <a:endParaRPr lang="en-US" altLang="en-US" sz="1200" dirty="0"/>
          </a:p>
        </p:txBody>
      </p:sp>
      <p:sp>
        <p:nvSpPr>
          <p:cNvPr id="9219" name="TextBox 3">
            <a:extLst>
              <a:ext uri="{FF2B5EF4-FFF2-40B4-BE49-F238E27FC236}">
                <a16:creationId xmlns:a16="http://schemas.microsoft.com/office/drawing/2014/main" id="{48C4C73B-017B-4BA8-A759-680E4EA1C530}"/>
              </a:ext>
            </a:extLst>
          </p:cNvPr>
          <p:cNvSpPr txBox="1">
            <a:spLocks noChangeArrowheads="1"/>
          </p:cNvSpPr>
          <p:nvPr/>
        </p:nvSpPr>
        <p:spPr bwMode="auto">
          <a:xfrm>
            <a:off x="1752600" y="1397000"/>
            <a:ext cx="6477000" cy="554038"/>
          </a:xfrm>
          <a:prstGeom prst="rect">
            <a:avLst/>
          </a:prstGeom>
          <a:noFill/>
          <a:ln>
            <a:noFill/>
          </a:ln>
        </p:spPr>
        <p:txBody>
          <a:bodyP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prstClr val="black"/>
                </a:solidFill>
                <a:effectLst/>
                <a:uLnTx/>
                <a:uFillTx/>
                <a:latin typeface="Arial"/>
                <a:ea typeface="Arial Unicode MS" pitchFamily="34" charset="-128"/>
                <a:cs typeface="+mn-cs"/>
              </a:rPr>
              <a:t>State-Based Curriculum Review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5922DEBB-46AA-4CC2-9F25-0B50DD1E977A}"/>
              </a:ext>
            </a:extLst>
          </p:cNvPr>
          <p:cNvSpPr>
            <a:spLocks noGrp="1" noChangeArrowheads="1"/>
          </p:cNvSpPr>
          <p:nvPr>
            <p:ph type="title"/>
          </p:nvPr>
        </p:nvSpPr>
        <p:spPr>
          <a:xfrm>
            <a:off x="1295400" y="304800"/>
            <a:ext cx="8153400" cy="914400"/>
          </a:xfrm>
        </p:spPr>
        <p:txBody>
          <a:bodyPr/>
          <a:lstStyle/>
          <a:p>
            <a:r>
              <a:rPr lang="en-US" altLang="en-US" dirty="0">
                <a:ea typeface="MS PGothic"/>
              </a:rPr>
              <a:t>What Are Mathematical Tasks? (cont’d.)</a:t>
            </a:r>
            <a:endParaRPr lang="en-US" altLang="en-US" dirty="0"/>
          </a:p>
        </p:txBody>
      </p:sp>
      <p:sp>
        <p:nvSpPr>
          <p:cNvPr id="3" name="Content Placeholder 2">
            <a:extLst>
              <a:ext uri="{FF2B5EF4-FFF2-40B4-BE49-F238E27FC236}">
                <a16:creationId xmlns:a16="http://schemas.microsoft.com/office/drawing/2014/main" id="{9B287C58-4403-41DF-AC3B-2CE5FF5FEED6}"/>
              </a:ext>
            </a:extLst>
          </p:cNvPr>
          <p:cNvSpPr>
            <a:spLocks noGrp="1"/>
          </p:cNvSpPr>
          <p:nvPr>
            <p:ph idx="1"/>
          </p:nvPr>
        </p:nvSpPr>
        <p:spPr>
          <a:xfrm>
            <a:off x="533400" y="1295400"/>
            <a:ext cx="8382000" cy="4495800"/>
          </a:xfrm>
        </p:spPr>
        <p:txBody>
          <a:bodyPr/>
          <a:lstStyle/>
          <a:p>
            <a:pPr marL="0" indent="0">
              <a:spcBef>
                <a:spcPts val="0"/>
              </a:spcBef>
              <a:spcAft>
                <a:spcPts val="600"/>
              </a:spcAft>
              <a:buFont typeface="Wingdings" panose="05000000000000000000" pitchFamily="2" charset="2"/>
              <a:buNone/>
              <a:defRPr/>
            </a:pPr>
            <a:endParaRPr lang="en-US" sz="800" dirty="0"/>
          </a:p>
          <a:p>
            <a:pPr marL="0" indent="0">
              <a:spcBef>
                <a:spcPts val="1200"/>
              </a:spcBef>
              <a:spcAft>
                <a:spcPts val="600"/>
              </a:spcAft>
              <a:buFont typeface="Wingdings" panose="05000000000000000000" pitchFamily="2" charset="2"/>
              <a:buNone/>
              <a:defRPr/>
            </a:pPr>
            <a:r>
              <a:rPr lang="en-US" b="1" u="sng" dirty="0"/>
              <a:t>Quality</a:t>
            </a:r>
            <a:r>
              <a:rPr lang="en-US" b="1" dirty="0"/>
              <a:t> mathematical tasks:</a:t>
            </a:r>
            <a:endParaRPr lang="en-US" dirty="0"/>
          </a:p>
          <a:p>
            <a:pPr>
              <a:spcBef>
                <a:spcPts val="1200"/>
              </a:spcBef>
              <a:spcAft>
                <a:spcPts val="600"/>
              </a:spcAft>
              <a:defRPr/>
            </a:pPr>
            <a:r>
              <a:rPr lang="en-US" dirty="0"/>
              <a:t>Have well-defined purposes;</a:t>
            </a:r>
          </a:p>
          <a:p>
            <a:pPr>
              <a:spcBef>
                <a:spcPts val="1200"/>
              </a:spcBef>
              <a:spcAft>
                <a:spcPts val="600"/>
              </a:spcAft>
              <a:defRPr/>
            </a:pPr>
            <a:r>
              <a:rPr lang="en-US" dirty="0"/>
              <a:t>Offer reasonable chances of fulfilling their purposes when used appropriately;</a:t>
            </a:r>
          </a:p>
          <a:p>
            <a:pPr>
              <a:spcBef>
                <a:spcPts val="1200"/>
              </a:spcBef>
              <a:spcAft>
                <a:spcPts val="600"/>
              </a:spcAft>
              <a:defRPr/>
            </a:pPr>
            <a:r>
              <a:rPr lang="en-US" dirty="0"/>
              <a:t>Provide ways for students to step into the task even when the route to a solution may initially be unclear; and</a:t>
            </a:r>
          </a:p>
          <a:p>
            <a:pPr>
              <a:spcBef>
                <a:spcPts val="1200"/>
              </a:spcBef>
              <a:spcAft>
                <a:spcPts val="600"/>
              </a:spcAft>
              <a:defRPr/>
            </a:pPr>
            <a:r>
              <a:rPr lang="en-US" dirty="0"/>
              <a:t>Are applicable to a wide range of students (i.e., “rich” tasks).</a:t>
            </a:r>
          </a:p>
          <a:p>
            <a:pPr marL="0" indent="0">
              <a:spcBef>
                <a:spcPts val="0"/>
              </a:spcBef>
              <a:spcAft>
                <a:spcPts val="600"/>
              </a:spcAft>
              <a:buFont typeface="Wingdings" panose="05000000000000000000" pitchFamily="2" charset="2"/>
              <a:buNone/>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9">
            <a:extLst>
              <a:ext uri="{FF2B5EF4-FFF2-40B4-BE49-F238E27FC236}">
                <a16:creationId xmlns:a16="http://schemas.microsoft.com/office/drawing/2014/main" id="{69474F8B-9B7C-48C0-B934-DA4A669C1E64}"/>
              </a:ext>
            </a:extLst>
          </p:cNvPr>
          <p:cNvSpPr>
            <a:spLocks noGrp="1" noChangeArrowheads="1"/>
          </p:cNvSpPr>
          <p:nvPr>
            <p:ph type="title"/>
          </p:nvPr>
        </p:nvSpPr>
        <p:spPr/>
        <p:txBody>
          <a:bodyPr/>
          <a:lstStyle/>
          <a:p>
            <a:r>
              <a:rPr lang="en-US" altLang="en-US" dirty="0"/>
              <a:t>Illustrative Mathematics</a:t>
            </a:r>
          </a:p>
        </p:txBody>
      </p:sp>
      <p:pic>
        <p:nvPicPr>
          <p:cNvPr id="6" name="Picture 5" descr="Course Guide cover">
            <a:extLst>
              <a:ext uri="{FF2B5EF4-FFF2-40B4-BE49-F238E27FC236}">
                <a16:creationId xmlns:a16="http://schemas.microsoft.com/office/drawing/2014/main" id="{088D51FE-DEC6-4BAF-BC28-075BEE3DA1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1322388"/>
            <a:ext cx="3919537" cy="5078412"/>
          </a:xfrm>
          <a:prstGeom prst="rect">
            <a:avLst/>
          </a:prstGeom>
          <a:noFill/>
          <a:ln>
            <a:solidFill>
              <a:schemeClr val="bg1">
                <a:lumMod val="85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Teacher Guide cover">
            <a:extLst>
              <a:ext uri="{FF2B5EF4-FFF2-40B4-BE49-F238E27FC236}">
                <a16:creationId xmlns:a16="http://schemas.microsoft.com/office/drawing/2014/main" id="{47A2C902-2012-4AFD-839E-063BF32B12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327150"/>
            <a:ext cx="3914775" cy="5073650"/>
          </a:xfrm>
          <a:prstGeom prst="rect">
            <a:avLst/>
          </a:prstGeom>
          <a:noFill/>
          <a:ln>
            <a:solidFill>
              <a:schemeClr val="bg1">
                <a:lumMod val="85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9">
            <a:extLst>
              <a:ext uri="{FF2B5EF4-FFF2-40B4-BE49-F238E27FC236}">
                <a16:creationId xmlns:a16="http://schemas.microsoft.com/office/drawing/2014/main" id="{C9236FFC-60F8-49F2-AC32-753D3121EAE5}"/>
              </a:ext>
            </a:extLst>
          </p:cNvPr>
          <p:cNvSpPr>
            <a:spLocks noGrp="1" noChangeArrowheads="1"/>
          </p:cNvSpPr>
          <p:nvPr>
            <p:ph type="title"/>
          </p:nvPr>
        </p:nvSpPr>
        <p:spPr>
          <a:xfrm>
            <a:off x="1295400" y="304800"/>
            <a:ext cx="7239000" cy="914400"/>
          </a:xfrm>
        </p:spPr>
        <p:txBody>
          <a:bodyPr/>
          <a:lstStyle/>
          <a:p>
            <a:r>
              <a:rPr lang="en-US" altLang="en-US" dirty="0"/>
              <a:t>Standards for Mathematical Practice</a:t>
            </a:r>
          </a:p>
        </p:txBody>
      </p:sp>
      <p:sp>
        <p:nvSpPr>
          <p:cNvPr id="22530" name="Content Placeholder 10">
            <a:extLst>
              <a:ext uri="{FF2B5EF4-FFF2-40B4-BE49-F238E27FC236}">
                <a16:creationId xmlns:a16="http://schemas.microsoft.com/office/drawing/2014/main" id="{A2C47ED9-F762-4C2E-B209-D1F140B7C419}"/>
              </a:ext>
            </a:extLst>
          </p:cNvPr>
          <p:cNvSpPr>
            <a:spLocks noGrp="1" noChangeArrowheads="1"/>
          </p:cNvSpPr>
          <p:nvPr>
            <p:ph idx="1"/>
          </p:nvPr>
        </p:nvSpPr>
        <p:spPr>
          <a:xfrm>
            <a:off x="609600" y="1600200"/>
            <a:ext cx="8229600" cy="4648200"/>
          </a:xfrm>
        </p:spPr>
        <p:txBody>
          <a:bodyPr/>
          <a:lstStyle/>
          <a:p>
            <a:r>
              <a:rPr lang="en-US" altLang="en-US" b="1" dirty="0"/>
              <a:t>MP.1  </a:t>
            </a:r>
            <a:r>
              <a:rPr lang="en-US" altLang="en-US" dirty="0"/>
              <a:t>Make sense of problems and persevere in solving them.</a:t>
            </a:r>
          </a:p>
          <a:p>
            <a:r>
              <a:rPr lang="en-US" altLang="en-US" b="1" dirty="0"/>
              <a:t>MP.2  </a:t>
            </a:r>
            <a:r>
              <a:rPr lang="en-US" altLang="en-US" dirty="0"/>
              <a:t>Reason abstractly and quantitatively.</a:t>
            </a:r>
          </a:p>
          <a:p>
            <a:r>
              <a:rPr lang="en-US" altLang="en-US" b="1" dirty="0"/>
              <a:t>MP.3  </a:t>
            </a:r>
            <a:r>
              <a:rPr lang="en-US" altLang="en-US" dirty="0"/>
              <a:t>Construct viable arguments and critique the reasoning     of others.</a:t>
            </a:r>
          </a:p>
          <a:p>
            <a:r>
              <a:rPr lang="en-US" altLang="en-US" b="1" dirty="0"/>
              <a:t>MP.4  </a:t>
            </a:r>
            <a:r>
              <a:rPr lang="en-US" altLang="en-US" dirty="0"/>
              <a:t>Model with mathematics.</a:t>
            </a:r>
          </a:p>
          <a:p>
            <a:r>
              <a:rPr lang="en-US" altLang="en-US" b="1" dirty="0"/>
              <a:t>MP.5  </a:t>
            </a:r>
            <a:r>
              <a:rPr lang="en-US" altLang="en-US" dirty="0"/>
              <a:t>Use appropriate tools strategically.</a:t>
            </a:r>
          </a:p>
          <a:p>
            <a:r>
              <a:rPr lang="en-US" altLang="en-US" b="1" dirty="0"/>
              <a:t>MP.6  </a:t>
            </a:r>
            <a:r>
              <a:rPr lang="en-US" altLang="en-US" dirty="0"/>
              <a:t>Attend to precision.</a:t>
            </a:r>
          </a:p>
          <a:p>
            <a:r>
              <a:rPr lang="en-US" altLang="en-US" b="1" dirty="0"/>
              <a:t>MP.7  </a:t>
            </a:r>
            <a:r>
              <a:rPr lang="en-US" altLang="en-US" dirty="0"/>
              <a:t>Look for and make use of structure.</a:t>
            </a:r>
          </a:p>
          <a:p>
            <a:r>
              <a:rPr lang="en-US" altLang="en-US" b="1" dirty="0"/>
              <a:t>MP.8  </a:t>
            </a:r>
            <a:r>
              <a:rPr lang="en-US" altLang="en-US" dirty="0"/>
              <a:t>Look for and express regularity in repeated reasoning.</a:t>
            </a:r>
          </a:p>
        </p:txBody>
      </p:sp>
      <p:cxnSp>
        <p:nvCxnSpPr>
          <p:cNvPr id="3" name="Straight Connector 2">
            <a:extLst>
              <a:ext uri="{FF2B5EF4-FFF2-40B4-BE49-F238E27FC236}">
                <a16:creationId xmlns:a16="http://schemas.microsoft.com/office/drawing/2014/main" id="{D00BD186-E061-4A6F-85B6-8DE5F96CED48}"/>
              </a:ext>
              <a:ext uri="{C183D7F6-B498-43B3-948B-1728B52AA6E4}">
                <adec:decorative xmlns:adec="http://schemas.microsoft.com/office/drawing/2017/decorative" val="1"/>
              </a:ext>
            </a:extLst>
          </p:cNvPr>
          <p:cNvCxnSpPr/>
          <p:nvPr/>
        </p:nvCxnSpPr>
        <p:spPr bwMode="auto">
          <a:xfrm>
            <a:off x="914400" y="1981200"/>
            <a:ext cx="7772400" cy="0"/>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4FBA4D9-5612-42A7-A2A0-1B3150AE4B9B}"/>
              </a:ext>
              <a:ext uri="{C183D7F6-B498-43B3-948B-1728B52AA6E4}">
                <adec:decorative xmlns:adec="http://schemas.microsoft.com/office/drawing/2017/decorative" val="1"/>
              </a:ext>
            </a:extLst>
          </p:cNvPr>
          <p:cNvCxnSpPr>
            <a:cxnSpLocks/>
          </p:cNvCxnSpPr>
          <p:nvPr/>
        </p:nvCxnSpPr>
        <p:spPr bwMode="auto">
          <a:xfrm>
            <a:off x="914400" y="4114800"/>
            <a:ext cx="3886200" cy="0"/>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9">
            <a:extLst>
              <a:ext uri="{FF2B5EF4-FFF2-40B4-BE49-F238E27FC236}">
                <a16:creationId xmlns:a16="http://schemas.microsoft.com/office/drawing/2014/main" id="{4C2B61FD-4FDC-446F-BE72-E88929701C37}"/>
              </a:ext>
            </a:extLst>
          </p:cNvPr>
          <p:cNvSpPr>
            <a:spLocks noGrp="1" noChangeArrowheads="1"/>
          </p:cNvSpPr>
          <p:nvPr>
            <p:ph type="title"/>
          </p:nvPr>
        </p:nvSpPr>
        <p:spPr/>
        <p:txBody>
          <a:bodyPr/>
          <a:lstStyle/>
          <a:p>
            <a:r>
              <a:rPr lang="en-US" altLang="en-US" dirty="0"/>
              <a:t>Dimension 4: Quality Mathematical Tasks</a:t>
            </a:r>
          </a:p>
        </p:txBody>
      </p:sp>
      <p:pic>
        <p:nvPicPr>
          <p:cNvPr id="3" name="Picture 2" descr="Sample page">
            <a:extLst>
              <a:ext uri="{FF2B5EF4-FFF2-40B4-BE49-F238E27FC236}">
                <a16:creationId xmlns:a16="http://schemas.microsoft.com/office/drawing/2014/main" id="{8055DE54-8EFD-604E-A477-BC351F3543D1}"/>
              </a:ext>
            </a:extLst>
          </p:cNvPr>
          <p:cNvPicPr>
            <a:picLocks noChangeAspect="1"/>
          </p:cNvPicPr>
          <p:nvPr/>
        </p:nvPicPr>
        <p:blipFill>
          <a:blip r:embed="rId3"/>
          <a:stretch>
            <a:fillRect/>
          </a:stretch>
        </p:blipFill>
        <p:spPr>
          <a:xfrm>
            <a:off x="192658" y="1371600"/>
            <a:ext cx="4197521" cy="5050465"/>
          </a:xfrm>
          <a:prstGeom prst="rect">
            <a:avLst/>
          </a:prstGeom>
        </p:spPr>
      </p:pic>
      <p:pic>
        <p:nvPicPr>
          <p:cNvPr id="7" name="Picture 6" descr="Sample page">
            <a:extLst>
              <a:ext uri="{FF2B5EF4-FFF2-40B4-BE49-F238E27FC236}">
                <a16:creationId xmlns:a16="http://schemas.microsoft.com/office/drawing/2014/main" id="{7ADA8EAE-6983-5945-909A-5816581AB0BC}"/>
              </a:ext>
            </a:extLst>
          </p:cNvPr>
          <p:cNvPicPr>
            <a:picLocks noChangeAspect="1"/>
          </p:cNvPicPr>
          <p:nvPr/>
        </p:nvPicPr>
        <p:blipFill>
          <a:blip r:embed="rId4"/>
          <a:stretch>
            <a:fillRect/>
          </a:stretch>
        </p:blipFill>
        <p:spPr>
          <a:xfrm>
            <a:off x="4474890" y="1977478"/>
            <a:ext cx="4257596" cy="4236093"/>
          </a:xfrm>
          <a:prstGeom prst="rect">
            <a:avLst/>
          </a:prstGeom>
        </p:spPr>
      </p:pic>
      <p:sp>
        <p:nvSpPr>
          <p:cNvPr id="12" name="Notched Right Arrow 11">
            <a:extLst>
              <a:ext uri="{FF2B5EF4-FFF2-40B4-BE49-F238E27FC236}">
                <a16:creationId xmlns:a16="http://schemas.microsoft.com/office/drawing/2014/main" id="{23B58D9E-2708-44AD-AF5F-B9D494B365AD}"/>
              </a:ext>
              <a:ext uri="{C183D7F6-B498-43B3-948B-1728B52AA6E4}">
                <adec:decorative xmlns:adec="http://schemas.microsoft.com/office/drawing/2017/decorative" val="1"/>
              </a:ext>
            </a:extLst>
          </p:cNvPr>
          <p:cNvSpPr>
            <a:spLocks noChangeArrowheads="1"/>
          </p:cNvSpPr>
          <p:nvPr/>
        </p:nvSpPr>
        <p:spPr bwMode="auto">
          <a:xfrm>
            <a:off x="144587" y="2583722"/>
            <a:ext cx="488950" cy="381000"/>
          </a:xfrm>
          <a:prstGeom prst="notchedRightArrow">
            <a:avLst>
              <a:gd name="adj1" fmla="val 50000"/>
              <a:gd name="adj2" fmla="val 49973"/>
            </a:avLst>
          </a:prstGeom>
          <a:solidFill>
            <a:schemeClr val="accent2"/>
          </a:solidFill>
          <a:ln w="12700" algn="ctr">
            <a:solidFill>
              <a:srgbClr val="C00000"/>
            </a:solidFill>
            <a:round/>
            <a:headEnd/>
            <a:tailEnd/>
          </a:ln>
        </p:spPr>
        <p:txBody>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endParaRPr lang="en-US" altLang="en-US" dirty="0"/>
          </a:p>
        </p:txBody>
      </p:sp>
      <p:sp>
        <p:nvSpPr>
          <p:cNvPr id="13" name="Notched Right Arrow 12">
            <a:extLst>
              <a:ext uri="{FF2B5EF4-FFF2-40B4-BE49-F238E27FC236}">
                <a16:creationId xmlns:a16="http://schemas.microsoft.com/office/drawing/2014/main" id="{0E8703F9-38DC-4B8D-97E4-A28127D6EC1B}"/>
              </a:ext>
              <a:ext uri="{C183D7F6-B498-43B3-948B-1728B52AA6E4}">
                <adec:decorative xmlns:adec="http://schemas.microsoft.com/office/drawing/2017/decorative" val="1"/>
              </a:ext>
            </a:extLst>
          </p:cNvPr>
          <p:cNvSpPr>
            <a:spLocks noChangeArrowheads="1"/>
          </p:cNvSpPr>
          <p:nvPr/>
        </p:nvSpPr>
        <p:spPr bwMode="auto">
          <a:xfrm>
            <a:off x="107947" y="4095525"/>
            <a:ext cx="488950" cy="381000"/>
          </a:xfrm>
          <a:prstGeom prst="notchedRightArrow">
            <a:avLst>
              <a:gd name="adj1" fmla="val 50000"/>
              <a:gd name="adj2" fmla="val 49973"/>
            </a:avLst>
          </a:prstGeom>
          <a:solidFill>
            <a:schemeClr val="accent2"/>
          </a:solidFill>
          <a:ln w="12700" algn="ctr">
            <a:solidFill>
              <a:srgbClr val="C00000"/>
            </a:solidFill>
            <a:round/>
            <a:headEnd/>
            <a:tailEnd/>
          </a:ln>
        </p:spPr>
        <p:txBody>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endParaRPr lang="en-US" altLang="en-US" dirty="0"/>
          </a:p>
        </p:txBody>
      </p:sp>
      <p:sp>
        <p:nvSpPr>
          <p:cNvPr id="14" name="Notched Right Arrow 13">
            <a:extLst>
              <a:ext uri="{FF2B5EF4-FFF2-40B4-BE49-F238E27FC236}">
                <a16:creationId xmlns:a16="http://schemas.microsoft.com/office/drawing/2014/main" id="{1E88AFF4-EDC0-4CBB-9A8E-6ED1B0ADA739}"/>
              </a:ext>
              <a:ext uri="{C183D7F6-B498-43B3-948B-1728B52AA6E4}">
                <adec:decorative xmlns:adec="http://schemas.microsoft.com/office/drawing/2017/decorative" val="1"/>
              </a:ext>
            </a:extLst>
          </p:cNvPr>
          <p:cNvSpPr>
            <a:spLocks noChangeArrowheads="1"/>
          </p:cNvSpPr>
          <p:nvPr/>
        </p:nvSpPr>
        <p:spPr bwMode="auto">
          <a:xfrm>
            <a:off x="106089" y="5434633"/>
            <a:ext cx="488950" cy="381000"/>
          </a:xfrm>
          <a:prstGeom prst="notchedRightArrow">
            <a:avLst>
              <a:gd name="adj1" fmla="val 50000"/>
              <a:gd name="adj2" fmla="val 49973"/>
            </a:avLst>
          </a:prstGeom>
          <a:solidFill>
            <a:schemeClr val="accent2"/>
          </a:solidFill>
          <a:ln w="12700" algn="ctr">
            <a:solidFill>
              <a:srgbClr val="C00000"/>
            </a:solidFill>
            <a:round/>
            <a:headEnd/>
            <a:tailEnd/>
          </a:ln>
        </p:spPr>
        <p:txBody>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endParaRPr lang="en-US" altLang="en-US" dirty="0"/>
          </a:p>
        </p:txBody>
      </p:sp>
      <p:sp>
        <p:nvSpPr>
          <p:cNvPr id="15" name="Notched Right Arrow 14">
            <a:extLst>
              <a:ext uri="{FF2B5EF4-FFF2-40B4-BE49-F238E27FC236}">
                <a16:creationId xmlns:a16="http://schemas.microsoft.com/office/drawing/2014/main" id="{2BD83831-1499-47D2-91C6-8524B2C50A91}"/>
              </a:ext>
              <a:ext uri="{C183D7F6-B498-43B3-948B-1728B52AA6E4}">
                <adec:decorative xmlns:adec="http://schemas.microsoft.com/office/drawing/2017/decorative" val="1"/>
              </a:ext>
            </a:extLst>
          </p:cNvPr>
          <p:cNvSpPr>
            <a:spLocks noChangeArrowheads="1"/>
          </p:cNvSpPr>
          <p:nvPr/>
        </p:nvSpPr>
        <p:spPr bwMode="auto">
          <a:xfrm>
            <a:off x="4629710" y="2458937"/>
            <a:ext cx="488950" cy="381000"/>
          </a:xfrm>
          <a:prstGeom prst="notchedRightArrow">
            <a:avLst>
              <a:gd name="adj1" fmla="val 50000"/>
              <a:gd name="adj2" fmla="val 49973"/>
            </a:avLst>
          </a:prstGeom>
          <a:solidFill>
            <a:schemeClr val="accent2"/>
          </a:solidFill>
          <a:ln w="12700" algn="ctr">
            <a:solidFill>
              <a:srgbClr val="C00000"/>
            </a:solidFill>
            <a:round/>
            <a:headEnd/>
            <a:tailEnd/>
          </a:ln>
        </p:spPr>
        <p:txBody>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endParaRPr lang="en-US" altLang="en-US" dirty="0"/>
          </a:p>
        </p:txBody>
      </p:sp>
      <p:sp>
        <p:nvSpPr>
          <p:cNvPr id="16" name="Notched Right Arrow 15">
            <a:extLst>
              <a:ext uri="{FF2B5EF4-FFF2-40B4-BE49-F238E27FC236}">
                <a16:creationId xmlns:a16="http://schemas.microsoft.com/office/drawing/2014/main" id="{05D90399-F1F4-421C-B9CD-DE6666E3AF83}"/>
              </a:ext>
              <a:ext uri="{C183D7F6-B498-43B3-948B-1728B52AA6E4}">
                <adec:decorative xmlns:adec="http://schemas.microsoft.com/office/drawing/2017/decorative" val="1"/>
              </a:ext>
            </a:extLst>
          </p:cNvPr>
          <p:cNvSpPr>
            <a:spLocks noChangeArrowheads="1"/>
          </p:cNvSpPr>
          <p:nvPr/>
        </p:nvSpPr>
        <p:spPr bwMode="auto">
          <a:xfrm>
            <a:off x="4594225" y="3896832"/>
            <a:ext cx="488950" cy="381000"/>
          </a:xfrm>
          <a:prstGeom prst="notchedRightArrow">
            <a:avLst>
              <a:gd name="adj1" fmla="val 50000"/>
              <a:gd name="adj2" fmla="val 49973"/>
            </a:avLst>
          </a:prstGeom>
          <a:solidFill>
            <a:schemeClr val="accent2"/>
          </a:solidFill>
          <a:ln w="12700" algn="ctr">
            <a:solidFill>
              <a:srgbClr val="C00000"/>
            </a:solidFill>
            <a:round/>
            <a:headEnd/>
            <a:tailEnd/>
          </a:ln>
        </p:spPr>
        <p:txBody>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endParaRPr lang="en-US" altLang="en-US" dirty="0"/>
          </a:p>
        </p:txBody>
      </p:sp>
      <p:sp>
        <p:nvSpPr>
          <p:cNvPr id="19" name="Donut 18">
            <a:extLst>
              <a:ext uri="{FF2B5EF4-FFF2-40B4-BE49-F238E27FC236}">
                <a16:creationId xmlns:a16="http://schemas.microsoft.com/office/drawing/2014/main" id="{77A7EE2A-527D-4E01-AC54-0E4C69E9DA42}"/>
              </a:ext>
              <a:ext uri="{C183D7F6-B498-43B3-948B-1728B52AA6E4}">
                <adec:decorative xmlns:adec="http://schemas.microsoft.com/office/drawing/2017/decorative" val="1"/>
              </a:ext>
            </a:extLst>
          </p:cNvPr>
          <p:cNvSpPr/>
          <p:nvPr/>
        </p:nvSpPr>
        <p:spPr bwMode="auto">
          <a:xfrm>
            <a:off x="4756354" y="4738347"/>
            <a:ext cx="2019300" cy="381000"/>
          </a:xfrm>
          <a:prstGeom prst="donut">
            <a:avLst>
              <a:gd name="adj" fmla="val 9323"/>
            </a:avLst>
          </a:prstGeom>
          <a:solidFill>
            <a:schemeClr val="accent2"/>
          </a:solidFill>
          <a:ln w="12700" cap="flat" cmpd="sng" algn="ctr">
            <a:solidFill>
              <a:srgbClr val="C00000"/>
            </a:solidFill>
            <a:prstDash val="solid"/>
            <a:round/>
            <a:headEnd type="none" w="med" len="med"/>
            <a:tailEnd type="none" w="med" len="med"/>
          </a:ln>
          <a:effectLst/>
        </p:spPr>
        <p:txBody>
          <a:bodyPr/>
          <a:lstStyle/>
          <a:p>
            <a:pPr algn="r" eaLnBrk="1" hangingPunct="1">
              <a:defRPr/>
            </a:pPr>
            <a:endParaRPr lang="en-US" dirty="0">
              <a:latin typeface="Times New Roman" pitchFamily="-109" charset="0"/>
            </a:endParaRPr>
          </a:p>
        </p:txBody>
      </p:sp>
      <p:cxnSp>
        <p:nvCxnSpPr>
          <p:cNvPr id="17" name="Straight Arrow Connector 16">
            <a:extLst>
              <a:ext uri="{FF2B5EF4-FFF2-40B4-BE49-F238E27FC236}">
                <a16:creationId xmlns:a16="http://schemas.microsoft.com/office/drawing/2014/main" id="{C63CC7AE-5A6B-49C7-BF37-9CA48A622AA3}"/>
              </a:ext>
              <a:ext uri="{C183D7F6-B498-43B3-948B-1728B52AA6E4}">
                <adec:decorative xmlns:adec="http://schemas.microsoft.com/office/drawing/2017/decorative" val="1"/>
              </a:ext>
            </a:extLst>
          </p:cNvPr>
          <p:cNvCxnSpPr/>
          <p:nvPr/>
        </p:nvCxnSpPr>
        <p:spPr bwMode="auto">
          <a:xfrm flipH="1">
            <a:off x="3932979" y="2561413"/>
            <a:ext cx="457200" cy="0"/>
          </a:xfrm>
          <a:prstGeom prst="straightConnector1">
            <a:avLst/>
          </a:prstGeom>
          <a:ln>
            <a:solidFill>
              <a:srgbClr val="C00000"/>
            </a:solidFill>
            <a:headEnd type="none" w="med" len="med"/>
            <a:tailEnd type="triangle"/>
          </a:ln>
        </p:spPr>
        <p:style>
          <a:lnRef idx="2">
            <a:schemeClr val="accent2"/>
          </a:lnRef>
          <a:fillRef idx="0">
            <a:schemeClr val="accent2"/>
          </a:fillRef>
          <a:effectRef idx="1">
            <a:schemeClr val="accent2"/>
          </a:effectRef>
          <a:fontRef idx="minor">
            <a:schemeClr val="tx1"/>
          </a:fontRef>
        </p:style>
      </p:cxnSp>
      <p:cxnSp>
        <p:nvCxnSpPr>
          <p:cNvPr id="20" name="Straight Arrow Connector 19">
            <a:extLst>
              <a:ext uri="{FF2B5EF4-FFF2-40B4-BE49-F238E27FC236}">
                <a16:creationId xmlns:a16="http://schemas.microsoft.com/office/drawing/2014/main" id="{EE484B2B-8AD2-411C-96ED-E40B53AD8586}"/>
              </a:ext>
              <a:ext uri="{C183D7F6-B498-43B3-948B-1728B52AA6E4}">
                <adec:decorative xmlns:adec="http://schemas.microsoft.com/office/drawing/2017/decorative" val="1"/>
              </a:ext>
            </a:extLst>
          </p:cNvPr>
          <p:cNvCxnSpPr/>
          <p:nvPr/>
        </p:nvCxnSpPr>
        <p:spPr bwMode="auto">
          <a:xfrm flipH="1">
            <a:off x="1447800" y="5207153"/>
            <a:ext cx="457200" cy="0"/>
          </a:xfrm>
          <a:prstGeom prst="straightConnector1">
            <a:avLst/>
          </a:prstGeom>
          <a:ln>
            <a:solidFill>
              <a:srgbClr val="C00000"/>
            </a:solidFill>
            <a:headEnd type="none" w="med" len="med"/>
            <a:tailEnd type="triangle"/>
          </a:ln>
        </p:spPr>
        <p:style>
          <a:lnRef idx="2">
            <a:schemeClr val="accent2"/>
          </a:lnRef>
          <a:fillRef idx="0">
            <a:schemeClr val="accent2"/>
          </a:fillRef>
          <a:effectRef idx="1">
            <a:schemeClr val="accent2"/>
          </a:effectRef>
          <a:fontRef idx="minor">
            <a:schemeClr val="tx1"/>
          </a:fontRef>
        </p:style>
      </p:cxnSp>
      <p:cxnSp>
        <p:nvCxnSpPr>
          <p:cNvPr id="21" name="Straight Arrow Connector 20">
            <a:extLst>
              <a:ext uri="{FF2B5EF4-FFF2-40B4-BE49-F238E27FC236}">
                <a16:creationId xmlns:a16="http://schemas.microsoft.com/office/drawing/2014/main" id="{CB87F2FA-6CDD-4E36-A6E9-98FAE98AC5D2}"/>
              </a:ext>
              <a:ext uri="{C183D7F6-B498-43B3-948B-1728B52AA6E4}">
                <adec:decorative xmlns:adec="http://schemas.microsoft.com/office/drawing/2017/decorative" val="1"/>
              </a:ext>
            </a:extLst>
          </p:cNvPr>
          <p:cNvCxnSpPr/>
          <p:nvPr/>
        </p:nvCxnSpPr>
        <p:spPr bwMode="auto">
          <a:xfrm flipH="1">
            <a:off x="8503886" y="3810000"/>
            <a:ext cx="457200" cy="0"/>
          </a:xfrm>
          <a:prstGeom prst="straightConnector1">
            <a:avLst/>
          </a:prstGeom>
          <a:ln>
            <a:solidFill>
              <a:srgbClr val="C00000"/>
            </a:solidFill>
            <a:headEnd type="none" w="med" len="med"/>
            <a:tailEnd type="triangle"/>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Placeholder 4">
            <a:extLst>
              <a:ext uri="{FF2B5EF4-FFF2-40B4-BE49-F238E27FC236}">
                <a16:creationId xmlns:a16="http://schemas.microsoft.com/office/drawing/2014/main" id="{CCBBAF06-E462-4ABA-A683-71C83DF154C0}"/>
              </a:ext>
            </a:extLst>
          </p:cNvPr>
          <p:cNvSpPr>
            <a:spLocks noGrp="1" noChangeArrowheads="1"/>
          </p:cNvSpPr>
          <p:nvPr>
            <p:ph type="title" idx="4294967295"/>
          </p:nvPr>
        </p:nvSpPr>
        <p:spPr bwMode="auto">
          <a:xfrm>
            <a:off x="0" y="2133600"/>
            <a:ext cx="9144000" cy="1500188"/>
          </a:xfrm>
          <a:prstGeom prst="rect">
            <a:avLst/>
          </a:prstGeom>
          <a:noFill/>
          <a:ln>
            <a:noFill/>
            <a:prstDash/>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Content Alignment Criteria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9">
            <a:extLst>
              <a:ext uri="{FF2B5EF4-FFF2-40B4-BE49-F238E27FC236}">
                <a16:creationId xmlns:a16="http://schemas.microsoft.com/office/drawing/2014/main" id="{E393571E-273A-425B-B5DC-78C579CB04D7}"/>
              </a:ext>
            </a:extLst>
          </p:cNvPr>
          <p:cNvSpPr>
            <a:spLocks noGrp="1" noChangeArrowheads="1"/>
          </p:cNvSpPr>
          <p:nvPr>
            <p:ph type="title"/>
          </p:nvPr>
        </p:nvSpPr>
        <p:spPr/>
        <p:txBody>
          <a:bodyPr/>
          <a:lstStyle/>
          <a:p>
            <a:r>
              <a:rPr lang="en-US" altLang="en-US" dirty="0"/>
              <a:t>Dimension 4: Content Criterion 1</a:t>
            </a:r>
          </a:p>
        </p:txBody>
      </p:sp>
      <p:sp>
        <p:nvSpPr>
          <p:cNvPr id="12290" name="Content Placeholder 10">
            <a:extLst>
              <a:ext uri="{FF2B5EF4-FFF2-40B4-BE49-F238E27FC236}">
                <a16:creationId xmlns:a16="http://schemas.microsoft.com/office/drawing/2014/main" id="{2F40E6B8-7CD4-475C-928C-18B3D4FC1F82}"/>
              </a:ext>
            </a:extLst>
          </p:cNvPr>
          <p:cNvSpPr>
            <a:spLocks noGrp="1" noChangeArrowheads="1"/>
          </p:cNvSpPr>
          <p:nvPr>
            <p:ph idx="1"/>
          </p:nvPr>
        </p:nvSpPr>
        <p:spPr>
          <a:xfrm>
            <a:off x="381000" y="1524000"/>
            <a:ext cx="8534400" cy="4953000"/>
          </a:xfrm>
        </p:spPr>
        <p:txBody>
          <a:bodyPr/>
          <a:lstStyle/>
          <a:p>
            <a:pPr marL="0" indent="0">
              <a:buFont typeface="Wingdings" panose="05000000000000000000" pitchFamily="2" charset="2"/>
              <a:buNone/>
              <a:defRPr/>
            </a:pPr>
            <a:r>
              <a:rPr lang="en-US" sz="2400" dirty="0"/>
              <a:t>Curriculum includes a variety of high-quality tasks that are measurable and aligned to instructional objectives outlined in the standards.* </a:t>
            </a:r>
          </a:p>
          <a:p>
            <a:pPr marL="0" indent="0">
              <a:spcBef>
                <a:spcPts val="0"/>
              </a:spcBef>
              <a:spcAft>
                <a:spcPts val="0"/>
              </a:spcAft>
              <a:buFont typeface="Wingdings" panose="05000000000000000000" pitchFamily="2" charset="2"/>
              <a:buNone/>
              <a:defRPr/>
            </a:pPr>
            <a:endParaRPr lang="en-US" altLang="en-US" b="1" dirty="0"/>
          </a:p>
          <a:p>
            <a:pPr marL="11113" lvl="1" indent="0">
              <a:spcBef>
                <a:spcPts val="0"/>
              </a:spcBef>
              <a:spcAft>
                <a:spcPts val="0"/>
              </a:spcAft>
              <a:buFont typeface="Wingdings" panose="05000000000000000000" pitchFamily="2" charset="2"/>
              <a:buNone/>
              <a:defRPr/>
            </a:pPr>
            <a:r>
              <a:rPr lang="en-US" altLang="en-US" sz="2200" b="1" dirty="0"/>
              <a:t>Ask Yourself:</a:t>
            </a:r>
          </a:p>
          <a:p>
            <a:pPr marL="642938" indent="-254000">
              <a:spcBef>
                <a:spcPts val="0"/>
              </a:spcBef>
              <a:spcAft>
                <a:spcPts val="2400"/>
              </a:spcAft>
              <a:defRPr/>
            </a:pPr>
            <a:r>
              <a:rPr lang="en-US" sz="2100" i="1" dirty="0"/>
              <a:t>Are there frequent opportunities for students to engage with sufficiently challenging tasks that apply significant and engaging mathematics?</a:t>
            </a:r>
          </a:p>
          <a:p>
            <a:pPr marL="642938" indent="-254000">
              <a:spcBef>
                <a:spcPts val="0"/>
              </a:spcBef>
              <a:spcAft>
                <a:spcPts val="2400"/>
              </a:spcAft>
              <a:defRPr/>
            </a:pPr>
            <a:r>
              <a:rPr lang="en-US" sz="2100" i="1" dirty="0"/>
              <a:t>Do tasks involve all three aspects of rigor? </a:t>
            </a:r>
            <a:endParaRPr lang="en-US" i="1" dirty="0"/>
          </a:p>
        </p:txBody>
      </p:sp>
      <p:cxnSp>
        <p:nvCxnSpPr>
          <p:cNvPr id="5" name="Straight Arrow Connector 4">
            <a:extLst>
              <a:ext uri="{FF2B5EF4-FFF2-40B4-BE49-F238E27FC236}">
                <a16:creationId xmlns:a16="http://schemas.microsoft.com/office/drawing/2014/main" id="{F6FF1D3A-398A-4EAD-9ABA-D3D408E69E6E}"/>
              </a:ext>
              <a:ext uri="{C183D7F6-B498-43B3-948B-1728B52AA6E4}">
                <adec:decorative xmlns:adec="http://schemas.microsoft.com/office/drawing/2017/decorative" val="1"/>
              </a:ext>
            </a:extLst>
          </p:cNvPr>
          <p:cNvCxnSpPr>
            <a:cxnSpLocks/>
          </p:cNvCxnSpPr>
          <p:nvPr/>
        </p:nvCxnSpPr>
        <p:spPr bwMode="auto">
          <a:xfrm flipH="1">
            <a:off x="2590800" y="2438400"/>
            <a:ext cx="419100" cy="0"/>
          </a:xfrm>
          <a:prstGeom prst="straightConnector1">
            <a:avLst/>
          </a:prstGeom>
          <a:ln>
            <a:headEnd type="none" w="med" len="med"/>
            <a:tailEnd type="triangle"/>
          </a:ln>
        </p:spPr>
        <p:style>
          <a:lnRef idx="2">
            <a:schemeClr val="accent2"/>
          </a:lnRef>
          <a:fillRef idx="0">
            <a:schemeClr val="accent2"/>
          </a:fillRef>
          <a:effectRef idx="1">
            <a:schemeClr val="accent2"/>
          </a:effectRef>
          <a:fontRef idx="minor">
            <a:schemeClr val="tx1"/>
          </a:fontRef>
        </p:style>
      </p:cxnSp>
      <p:sp>
        <p:nvSpPr>
          <p:cNvPr id="6" name="Content Placeholder 10">
            <a:extLst>
              <a:ext uri="{FF2B5EF4-FFF2-40B4-BE49-F238E27FC236}">
                <a16:creationId xmlns:a16="http://schemas.microsoft.com/office/drawing/2014/main" id="{885DC378-C328-B04D-BEB3-DF8FF05F7C01}"/>
              </a:ext>
            </a:extLst>
          </p:cNvPr>
          <p:cNvSpPr txBox="1">
            <a:spLocks noChangeArrowheads="1"/>
          </p:cNvSpPr>
          <p:nvPr/>
        </p:nvSpPr>
        <p:spPr bwMode="auto">
          <a:xfrm>
            <a:off x="457200" y="3359889"/>
            <a:ext cx="8534400" cy="2362200"/>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lvl1pPr marL="231775" indent="-231775" algn="l" defTabSz="915988" rtl="0" eaLnBrk="0" fontAlgn="base" hangingPunct="0">
              <a:spcBef>
                <a:spcPct val="75000"/>
              </a:spcBef>
              <a:spcAft>
                <a:spcPct val="0"/>
              </a:spcAft>
              <a:buClr>
                <a:schemeClr val="tx2"/>
              </a:buClr>
              <a:buFont typeface="Wingdings" panose="05000000000000000000"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a:lstStyle>
          <a:p>
            <a:pPr marL="663575" indent="-342900">
              <a:spcBef>
                <a:spcPts val="0"/>
              </a:spcBef>
              <a:spcAft>
                <a:spcPts val="2400"/>
              </a:spcAft>
              <a:defRPr/>
            </a:pPr>
            <a:r>
              <a:rPr lang="en-US" sz="2100" b="0" i="1" kern="0" dirty="0">
                <a:ea typeface="MS PGothic"/>
              </a:rPr>
              <a:t>Are there frequent opportunities for students to engage with sufficiently challenging tasks that apply significant and engaging mathematics?</a:t>
            </a:r>
          </a:p>
          <a:p>
            <a:pPr marL="663575" indent="-342900">
              <a:spcBef>
                <a:spcPts val="0"/>
              </a:spcBef>
              <a:spcAft>
                <a:spcPts val="2400"/>
              </a:spcAft>
              <a:defRPr/>
            </a:pPr>
            <a:r>
              <a:rPr lang="en-US" sz="2100" b="0" i="1" kern="0" dirty="0">
                <a:ea typeface="MS PGothic"/>
              </a:rPr>
              <a:t>Do tasks involve all three aspects of rigor? </a:t>
            </a:r>
          </a:p>
          <a:p>
            <a:pPr marL="0" indent="0">
              <a:buFont typeface="Wingdings" panose="05000000000000000000" pitchFamily="2" charset="2"/>
              <a:buNone/>
              <a:defRPr/>
            </a:pPr>
            <a:endParaRPr lang="en-US" altLang="en-US" b="0" kern="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9">
            <a:extLst>
              <a:ext uri="{FF2B5EF4-FFF2-40B4-BE49-F238E27FC236}">
                <a16:creationId xmlns:a16="http://schemas.microsoft.com/office/drawing/2014/main" id="{DC4D6E7D-F4D6-44A1-8F8B-948C46C51F8E}"/>
              </a:ext>
            </a:extLst>
          </p:cNvPr>
          <p:cNvSpPr>
            <a:spLocks noGrp="1" noChangeArrowheads="1"/>
          </p:cNvSpPr>
          <p:nvPr>
            <p:ph type="title"/>
          </p:nvPr>
        </p:nvSpPr>
        <p:spPr>
          <a:xfrm>
            <a:off x="1295400" y="304800"/>
            <a:ext cx="7848600" cy="914400"/>
          </a:xfrm>
        </p:spPr>
        <p:txBody>
          <a:bodyPr/>
          <a:lstStyle/>
          <a:p>
            <a:r>
              <a:rPr lang="en-US" altLang="en-US" dirty="0">
                <a:ea typeface="MS PGothic"/>
              </a:rPr>
              <a:t>Dimension 4: Content Criterion 1, cont’d.</a:t>
            </a:r>
          </a:p>
        </p:txBody>
      </p:sp>
      <p:sp>
        <p:nvSpPr>
          <p:cNvPr id="12290" name="Content Placeholder 10">
            <a:extLst>
              <a:ext uri="{FF2B5EF4-FFF2-40B4-BE49-F238E27FC236}">
                <a16:creationId xmlns:a16="http://schemas.microsoft.com/office/drawing/2014/main" id="{70ED149C-9688-4D5F-BBAB-2F26CBB3F398}"/>
              </a:ext>
            </a:extLst>
          </p:cNvPr>
          <p:cNvSpPr>
            <a:spLocks noGrp="1" noChangeArrowheads="1"/>
          </p:cNvSpPr>
          <p:nvPr>
            <p:ph idx="1"/>
          </p:nvPr>
        </p:nvSpPr>
        <p:spPr>
          <a:xfrm>
            <a:off x="228600" y="1828800"/>
            <a:ext cx="8534400" cy="2362200"/>
          </a:xfrm>
        </p:spPr>
        <p:txBody>
          <a:bodyPr/>
          <a:lstStyle/>
          <a:p>
            <a:pPr marL="663575" indent="-342900">
              <a:spcBef>
                <a:spcPts val="0"/>
              </a:spcBef>
              <a:spcAft>
                <a:spcPts val="2400"/>
              </a:spcAft>
              <a:defRPr/>
            </a:pPr>
            <a:r>
              <a:rPr lang="en-US" sz="2100" i="1" dirty="0">
                <a:ea typeface="MS PGothic"/>
              </a:rPr>
              <a:t>Do tasks include opportunities for students to employ relevant Standards for Mathematical Practice? </a:t>
            </a:r>
            <a:endParaRPr lang="en-US" sz="2100" i="1" dirty="0"/>
          </a:p>
          <a:p>
            <a:pPr marL="574675" indent="-254000">
              <a:spcBef>
                <a:spcPts val="0"/>
              </a:spcBef>
              <a:spcAft>
                <a:spcPts val="2400"/>
              </a:spcAft>
              <a:defRPr/>
            </a:pPr>
            <a:r>
              <a:rPr lang="en-US" sz="2100" i="1" dirty="0"/>
              <a:t>Do tasks provide sufficient guidance for students to complete them successfully and for teachers to administer and assess them effectively? </a:t>
            </a:r>
          </a:p>
          <a:p>
            <a:pPr marL="353695" lvl="1" indent="-342900">
              <a:spcBef>
                <a:spcPts val="0"/>
              </a:spcBef>
              <a:spcAft>
                <a:spcPts val="0"/>
              </a:spcAft>
              <a:defRPr/>
            </a:pPr>
            <a:endParaRPr lang="en-US" i="1" dirty="0"/>
          </a:p>
          <a:p>
            <a:pPr marL="0" indent="0">
              <a:buFont typeface="Wingdings" panose="05000000000000000000" pitchFamily="2" charset="2"/>
              <a:buNone/>
              <a:defRPr/>
            </a:pPr>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9">
            <a:extLst>
              <a:ext uri="{FF2B5EF4-FFF2-40B4-BE49-F238E27FC236}">
                <a16:creationId xmlns:a16="http://schemas.microsoft.com/office/drawing/2014/main" id="{F8C489EF-D506-4E9E-A923-1F8581AFF168}"/>
              </a:ext>
            </a:extLst>
          </p:cNvPr>
          <p:cNvSpPr>
            <a:spLocks noGrp="1" noChangeArrowheads="1"/>
          </p:cNvSpPr>
          <p:nvPr>
            <p:ph type="title"/>
          </p:nvPr>
        </p:nvSpPr>
        <p:spPr/>
        <p:txBody>
          <a:bodyPr/>
          <a:lstStyle/>
          <a:p>
            <a:r>
              <a:rPr lang="en-US" altLang="en-US" dirty="0"/>
              <a:t>Dimension 4: Content Criterion 2</a:t>
            </a:r>
          </a:p>
        </p:txBody>
      </p:sp>
      <p:sp>
        <p:nvSpPr>
          <p:cNvPr id="12290" name="Content Placeholder 10">
            <a:extLst>
              <a:ext uri="{FF2B5EF4-FFF2-40B4-BE49-F238E27FC236}">
                <a16:creationId xmlns:a16="http://schemas.microsoft.com/office/drawing/2014/main" id="{FDBDD72F-6B15-4DC2-BF56-4828248C51DE}"/>
              </a:ext>
            </a:extLst>
          </p:cNvPr>
          <p:cNvSpPr>
            <a:spLocks noGrp="1" noChangeArrowheads="1"/>
          </p:cNvSpPr>
          <p:nvPr>
            <p:ph idx="1"/>
          </p:nvPr>
        </p:nvSpPr>
        <p:spPr/>
        <p:txBody>
          <a:bodyPr/>
          <a:lstStyle/>
          <a:p>
            <a:pPr marL="11113" lvl="1" indent="0">
              <a:buFont typeface="Wingdings" panose="05000000000000000000" pitchFamily="2" charset="2"/>
              <a:buNone/>
              <a:defRPr/>
            </a:pPr>
            <a:r>
              <a:rPr lang="en-US" sz="2200" dirty="0"/>
              <a:t>Curriculum includes application problems that are primarily on-level and that embody the critical concepts of the level. </a:t>
            </a:r>
          </a:p>
          <a:p>
            <a:pPr marL="11113" lvl="1" indent="0">
              <a:buFont typeface="Wingdings" panose="05000000000000000000" pitchFamily="2" charset="2"/>
              <a:buNone/>
              <a:defRPr/>
            </a:pPr>
            <a:endParaRPr lang="en-US" altLang="en-US" sz="2400" b="1" dirty="0"/>
          </a:p>
          <a:p>
            <a:pPr marL="11113" lvl="1" indent="0">
              <a:buFont typeface="Wingdings" panose="05000000000000000000" pitchFamily="2" charset="2"/>
              <a:buNone/>
              <a:defRPr/>
            </a:pPr>
            <a:r>
              <a:rPr lang="en-US" altLang="en-US" sz="2200" b="1" dirty="0"/>
              <a:t>Ask Yourself:</a:t>
            </a:r>
          </a:p>
          <a:p>
            <a:pPr lvl="1">
              <a:spcBef>
                <a:spcPts val="0"/>
              </a:spcBef>
              <a:spcAft>
                <a:spcPts val="2400"/>
              </a:spcAft>
              <a:defRPr/>
            </a:pPr>
            <a:r>
              <a:rPr lang="en-US" sz="2200" i="1" dirty="0"/>
              <a:t>Are most application problems designed to promote and assess student understanding of the most critical mathematical concepts required for the level?</a:t>
            </a:r>
          </a:p>
          <a:p>
            <a:pPr lvl="1">
              <a:spcBef>
                <a:spcPts val="0"/>
              </a:spcBef>
              <a:spcAft>
                <a:spcPts val="2400"/>
              </a:spcAft>
              <a:defRPr/>
            </a:pPr>
            <a:r>
              <a:rPr lang="en-US" sz="2200" i="1" dirty="0"/>
              <a:t>Are application problems that address past or supporting concepts sufficiently minimized and clearly connected to the critical concepts for the level?</a:t>
            </a:r>
          </a:p>
          <a:p>
            <a:pPr marL="0" indent="0">
              <a:buFont typeface="Wingdings" panose="05000000000000000000" pitchFamily="2" charset="2"/>
              <a:buNone/>
              <a:defRPr/>
            </a:pPr>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2">
            <a:extLst>
              <a:ext uri="{FF2B5EF4-FFF2-40B4-BE49-F238E27FC236}">
                <a16:creationId xmlns:a16="http://schemas.microsoft.com/office/drawing/2014/main" id="{1E00A94F-CAF1-4F66-970D-9F108AB042FC}"/>
              </a:ext>
            </a:extLst>
          </p:cNvPr>
          <p:cNvSpPr>
            <a:spLocks noGrp="1" noChangeArrowheads="1"/>
          </p:cNvSpPr>
          <p:nvPr>
            <p:ph type="title"/>
          </p:nvPr>
        </p:nvSpPr>
        <p:spPr/>
        <p:txBody>
          <a:bodyPr/>
          <a:lstStyle/>
          <a:p>
            <a:r>
              <a:rPr lang="en-US" altLang="en-US" dirty="0"/>
              <a:t>Dimension 4: Content Criterion 3</a:t>
            </a:r>
          </a:p>
        </p:txBody>
      </p:sp>
      <p:sp>
        <p:nvSpPr>
          <p:cNvPr id="8193" name="Rectangle 3">
            <a:extLst>
              <a:ext uri="{FF2B5EF4-FFF2-40B4-BE49-F238E27FC236}">
                <a16:creationId xmlns:a16="http://schemas.microsoft.com/office/drawing/2014/main" id="{8C6BE26E-EA4C-4CBD-9214-38072C88F323}"/>
              </a:ext>
            </a:extLst>
          </p:cNvPr>
          <p:cNvSpPr>
            <a:spLocks noGrp="1" noChangeArrowheads="1"/>
          </p:cNvSpPr>
          <p:nvPr>
            <p:ph type="body" idx="1"/>
          </p:nvPr>
        </p:nvSpPr>
        <p:spPr>
          <a:xfrm>
            <a:off x="609600" y="1447800"/>
            <a:ext cx="8077200" cy="4953000"/>
          </a:xfrm>
        </p:spPr>
        <p:txBody>
          <a:bodyPr/>
          <a:lstStyle/>
          <a:p>
            <a:pPr marL="0" indent="0">
              <a:spcBef>
                <a:spcPts val="525"/>
              </a:spcBef>
              <a:buFont typeface="Wingdings" panose="05000000000000000000" pitchFamily="2" charset="2"/>
              <a:buNone/>
            </a:pPr>
            <a:r>
              <a:rPr lang="en-US" altLang="en-US" dirty="0">
                <a:ea typeface="MS PGothic"/>
              </a:rPr>
              <a:t>Curriculum suggests providing ample time for students to orient themselves to a problem and challenges them to make sense of problems without over scaffolding.*</a:t>
            </a:r>
          </a:p>
          <a:p>
            <a:pPr marL="0" indent="0">
              <a:spcBef>
                <a:spcPts val="525"/>
              </a:spcBef>
              <a:buFont typeface="Wingdings" panose="05000000000000000000" pitchFamily="2" charset="2"/>
              <a:buNone/>
            </a:pPr>
            <a:endParaRPr lang="en-US" altLang="en-US" sz="1400" dirty="0"/>
          </a:p>
          <a:p>
            <a:pPr marL="0" indent="0">
              <a:spcBef>
                <a:spcPts val="525"/>
              </a:spcBef>
              <a:buFont typeface="Wingdings" panose="05000000000000000000" pitchFamily="2" charset="2"/>
              <a:buNone/>
            </a:pPr>
            <a:r>
              <a:rPr lang="en-US" altLang="en-US" b="1" dirty="0">
                <a:ea typeface="MS PGothic"/>
              </a:rPr>
              <a:t>Ask Yourself:</a:t>
            </a:r>
          </a:p>
          <a:p>
            <a:pPr lvl="1">
              <a:spcAft>
                <a:spcPts val="1200"/>
              </a:spcAft>
            </a:pPr>
            <a:r>
              <a:rPr lang="en-US" altLang="en-US" i="1" dirty="0">
                <a:ea typeface="MS PGothic"/>
                <a:cs typeface="MS PGothic" panose="020B0600070205080204" pitchFamily="34" charset="-128"/>
              </a:rPr>
              <a:t>Do at least some problems, activities, and assessments require students to independently strategize and formulate problems and/or to defend their findings? </a:t>
            </a:r>
            <a:endParaRPr lang="en-US" altLang="en-US" i="1" dirty="0">
              <a:cs typeface="MS PGothic" panose="020B0600070205080204" pitchFamily="34" charset="-128"/>
            </a:endParaRPr>
          </a:p>
          <a:p>
            <a:pPr lvl="1">
              <a:spcAft>
                <a:spcPts val="1200"/>
              </a:spcAft>
            </a:pPr>
            <a:r>
              <a:rPr lang="en-US" altLang="en-US" i="1" dirty="0">
                <a:ea typeface="MS PGothic"/>
                <a:cs typeface="MS PGothic" panose="020B0600070205080204" pitchFamily="34" charset="-128"/>
              </a:rPr>
              <a:t>Do the lessons provide examples that model reasoning for a variety of problem types, rather than providing problem-solving formulas?</a:t>
            </a:r>
          </a:p>
          <a:p>
            <a:pPr lvl="1">
              <a:spcAft>
                <a:spcPts val="1200"/>
              </a:spcAft>
            </a:pPr>
            <a:r>
              <a:rPr lang="en-US" altLang="en-US" i="1" dirty="0">
                <a:ea typeface="MS PGothic"/>
                <a:cs typeface="MS PGothic" panose="020B0600070205080204" pitchFamily="34" charset="-128"/>
              </a:rPr>
              <a:t>Do answer keys, rubrics, and scoring guidelines clearly connect to the requirements of targeted standards and provide sufficient guidance for interpreting student performance?</a:t>
            </a:r>
          </a:p>
          <a:p>
            <a:pPr marL="0" indent="0">
              <a:spcBef>
                <a:spcPts val="600"/>
              </a:spcBef>
              <a:buFont typeface="Wingdings" panose="05000000000000000000" pitchFamily="2" charset="2"/>
              <a:buNone/>
            </a:pPr>
            <a:endParaRPr lang="en-US" altLang="en-US" sz="2000" i="1" dirty="0"/>
          </a:p>
          <a:p>
            <a:pPr marL="0" indent="0">
              <a:spcBef>
                <a:spcPts val="525"/>
              </a:spcBef>
              <a:buFont typeface="Wingdings" panose="05000000000000000000" pitchFamily="2" charset="2"/>
              <a:buNone/>
            </a:pPr>
            <a:endParaRPr lang="en-US" altLang="en-US" i="1" dirty="0"/>
          </a:p>
          <a:p>
            <a:pPr marL="0" indent="0">
              <a:buFont typeface="Wingdings" panose="05000000000000000000" pitchFamily="2" charset="2"/>
              <a:buNone/>
            </a:pPr>
            <a:endParaRPr lang="en-US" altLang="en-US" dirty="0"/>
          </a:p>
        </p:txBody>
      </p:sp>
      <p:cxnSp>
        <p:nvCxnSpPr>
          <p:cNvPr id="6" name="Straight Arrow Connector 5">
            <a:extLst>
              <a:ext uri="{FF2B5EF4-FFF2-40B4-BE49-F238E27FC236}">
                <a16:creationId xmlns:a16="http://schemas.microsoft.com/office/drawing/2014/main" id="{A9903C09-FDA9-4A4F-9BAD-13B947566FDC}"/>
              </a:ext>
              <a:ext uri="{C183D7F6-B498-43B3-948B-1728B52AA6E4}">
                <adec:decorative xmlns:adec="http://schemas.microsoft.com/office/drawing/2017/decorative" val="1"/>
              </a:ext>
            </a:extLst>
          </p:cNvPr>
          <p:cNvCxnSpPr>
            <a:cxnSpLocks/>
          </p:cNvCxnSpPr>
          <p:nvPr/>
        </p:nvCxnSpPr>
        <p:spPr bwMode="auto">
          <a:xfrm flipH="1">
            <a:off x="5410200" y="2259330"/>
            <a:ext cx="419100" cy="0"/>
          </a:xfrm>
          <a:prstGeom prst="straightConnector1">
            <a:avLst/>
          </a:prstGeom>
          <a:ln>
            <a:headEnd type="none" w="med" len="med"/>
            <a:tailEnd type="triangle"/>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12">
            <a:extLst>
              <a:ext uri="{FF2B5EF4-FFF2-40B4-BE49-F238E27FC236}">
                <a16:creationId xmlns:a16="http://schemas.microsoft.com/office/drawing/2014/main" id="{488E61E3-E7EB-4B56-9A6A-56A71D86E75B}"/>
              </a:ext>
            </a:extLst>
          </p:cNvPr>
          <p:cNvSpPr>
            <a:spLocks noGrp="1" noChangeArrowheads="1"/>
          </p:cNvSpPr>
          <p:nvPr>
            <p:ph type="title"/>
          </p:nvPr>
        </p:nvSpPr>
        <p:spPr/>
        <p:txBody>
          <a:bodyPr/>
          <a:lstStyle/>
          <a:p>
            <a:r>
              <a:rPr lang="en-US" altLang="en-US" dirty="0"/>
              <a:t>Dimension 4: Content Criterion 4</a:t>
            </a:r>
          </a:p>
        </p:txBody>
      </p:sp>
      <p:sp>
        <p:nvSpPr>
          <p:cNvPr id="8193" name="Rectangle 3">
            <a:extLst>
              <a:ext uri="{FF2B5EF4-FFF2-40B4-BE49-F238E27FC236}">
                <a16:creationId xmlns:a16="http://schemas.microsoft.com/office/drawing/2014/main" id="{B7FB5284-4D48-4062-9CB1-F73CC0C4D593}"/>
              </a:ext>
            </a:extLst>
          </p:cNvPr>
          <p:cNvSpPr>
            <a:spLocks noGrp="1" noChangeArrowheads="1"/>
          </p:cNvSpPr>
          <p:nvPr>
            <p:ph type="body" idx="1"/>
          </p:nvPr>
        </p:nvSpPr>
        <p:spPr>
          <a:xfrm>
            <a:off x="630237" y="1524000"/>
            <a:ext cx="8229600" cy="4953000"/>
          </a:xfrm>
        </p:spPr>
        <p:txBody>
          <a:bodyPr/>
          <a:lstStyle/>
          <a:p>
            <a:pPr marL="0" indent="0">
              <a:spcBef>
                <a:spcPts val="0"/>
              </a:spcBef>
              <a:spcAft>
                <a:spcPts val="600"/>
              </a:spcAft>
              <a:buFont typeface="Wingdings" panose="05000000000000000000" pitchFamily="2" charset="2"/>
              <a:buNone/>
              <a:defRPr/>
            </a:pPr>
            <a:r>
              <a:rPr lang="en-US" dirty="0">
                <a:ea typeface="MS PGothic"/>
              </a:rPr>
              <a:t>Curriculum correctly portrays modeling as the application of mathematics to authentic problems that arise in everyday life, society, or the workplace. Students are expected to solve un-scaffolded modeling problems that require independent thinking and decision making.</a:t>
            </a:r>
            <a:endParaRPr lang="en-US" altLang="en-US" dirty="0">
              <a:ea typeface="MS PGothic"/>
            </a:endParaRPr>
          </a:p>
          <a:p>
            <a:pPr marL="0" indent="0">
              <a:spcBef>
                <a:spcPts val="528"/>
              </a:spcBef>
              <a:spcAft>
                <a:spcPts val="0"/>
              </a:spcAft>
              <a:buFont typeface="Wingdings" panose="05000000000000000000" pitchFamily="2" charset="2"/>
              <a:buNone/>
              <a:defRPr/>
            </a:pPr>
            <a:endParaRPr lang="en-US" altLang="en-US" sz="1000" b="1" dirty="0"/>
          </a:p>
          <a:p>
            <a:pPr marL="0" indent="0">
              <a:spcBef>
                <a:spcPts val="528"/>
              </a:spcBef>
              <a:spcAft>
                <a:spcPts val="0"/>
              </a:spcAft>
              <a:buFont typeface="Wingdings" panose="05000000000000000000" pitchFamily="2" charset="2"/>
              <a:buNone/>
              <a:defRPr/>
            </a:pPr>
            <a:r>
              <a:rPr lang="en-US" altLang="en-US" b="1" dirty="0"/>
              <a:t>Ask Yourself:</a:t>
            </a:r>
          </a:p>
          <a:p>
            <a:pPr lvl="1">
              <a:spcAft>
                <a:spcPts val="600"/>
              </a:spcAft>
              <a:defRPr/>
            </a:pPr>
            <a:r>
              <a:rPr lang="en-US" i="1" dirty="0"/>
              <a:t>Are there application problems that require students to do more than simply use manipulatives, explain their process, or convert between representations? </a:t>
            </a:r>
          </a:p>
          <a:p>
            <a:pPr lvl="1">
              <a:spcAft>
                <a:spcPts val="600"/>
              </a:spcAft>
              <a:defRPr/>
            </a:pPr>
            <a:r>
              <a:rPr lang="en-US" i="1" dirty="0"/>
              <a:t>Are there opportunities for students to solve authentic, real-world problems that require at least some modeling with mathematics? </a:t>
            </a:r>
          </a:p>
          <a:p>
            <a:pPr lvl="1">
              <a:spcAft>
                <a:spcPts val="600"/>
              </a:spcAft>
              <a:defRPr/>
            </a:pPr>
            <a:r>
              <a:rPr lang="en-US" i="1" dirty="0"/>
              <a:t>Are there opportunities for students to work and think independently?</a:t>
            </a:r>
          </a:p>
          <a:p>
            <a:pPr>
              <a:defRPr/>
            </a:pPr>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02D5C3-6F3B-314A-BDAB-B9D92FDE0F33}"/>
              </a:ext>
            </a:extLst>
          </p:cNvPr>
          <p:cNvSpPr>
            <a:spLocks noGrp="1"/>
          </p:cNvSpPr>
          <p:nvPr>
            <p:ph type="title" idx="4294967295"/>
          </p:nvPr>
        </p:nvSpPr>
        <p:spPr bwMode="auto">
          <a:xfrm>
            <a:off x="609600" y="1600200"/>
            <a:ext cx="7924800" cy="4648200"/>
          </a:xfrm>
          <a:prstGeom prst="rect">
            <a:avLst/>
          </a:prstGeom>
          <a:noFill/>
          <a:ln>
            <a:noFill/>
            <a:prstDash/>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t" anchorCtr="0" forceAA="0" compatLnSpc="1">
            <a:prstTxWarp prst="textNoShape">
              <a:avLst/>
            </a:prstTxWarp>
            <a:noAutofit/>
          </a:bodyPr>
          <a:lstStyle/>
          <a:p>
            <a:pPr marL="0" marR="0" lvl="0" indent="0" algn="l"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endParaRPr kumimoji="0" lang="en-US" sz="22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endParaRPr>
          </a:p>
          <a:p>
            <a:pPr marL="0" marR="0" lvl="0" indent="0" algn="l"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endParaRPr kumimoji="0" lang="en-US" sz="22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endParaRPr>
          </a:p>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sz="40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Welcome back!</a:t>
            </a:r>
          </a:p>
        </p:txBody>
      </p:sp>
    </p:spTree>
    <p:extLst>
      <p:ext uri="{BB962C8B-B14F-4D97-AF65-F5344CB8AC3E}">
        <p14:creationId xmlns:p14="http://schemas.microsoft.com/office/powerpoint/2010/main" val="1145214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9">
            <a:extLst>
              <a:ext uri="{FF2B5EF4-FFF2-40B4-BE49-F238E27FC236}">
                <a16:creationId xmlns:a16="http://schemas.microsoft.com/office/drawing/2014/main" id="{1168B55F-41D5-4C2F-A4B5-878E6E23FB6C}"/>
              </a:ext>
            </a:extLst>
          </p:cNvPr>
          <p:cNvSpPr>
            <a:spLocks noGrp="1" noChangeArrowheads="1"/>
          </p:cNvSpPr>
          <p:nvPr>
            <p:ph type="title"/>
          </p:nvPr>
        </p:nvSpPr>
        <p:spPr/>
        <p:txBody>
          <a:bodyPr/>
          <a:lstStyle/>
          <a:p>
            <a:r>
              <a:rPr lang="en-US" altLang="en-US" dirty="0"/>
              <a:t>Dimension 4: Content Criterion 5</a:t>
            </a:r>
          </a:p>
        </p:txBody>
      </p:sp>
      <p:sp>
        <p:nvSpPr>
          <p:cNvPr id="12290" name="Content Placeholder 10">
            <a:extLst>
              <a:ext uri="{FF2B5EF4-FFF2-40B4-BE49-F238E27FC236}">
                <a16:creationId xmlns:a16="http://schemas.microsoft.com/office/drawing/2014/main" id="{0E141FE7-AAE8-4768-A364-6A05B11F1006}"/>
              </a:ext>
            </a:extLst>
          </p:cNvPr>
          <p:cNvSpPr>
            <a:spLocks noGrp="1" noChangeArrowheads="1"/>
          </p:cNvSpPr>
          <p:nvPr>
            <p:ph idx="1"/>
          </p:nvPr>
        </p:nvSpPr>
        <p:spPr>
          <a:xfrm>
            <a:off x="485775" y="1447800"/>
            <a:ext cx="8277225" cy="4648200"/>
          </a:xfrm>
        </p:spPr>
        <p:txBody>
          <a:bodyPr/>
          <a:lstStyle/>
          <a:p>
            <a:pPr marL="0" indent="0">
              <a:buFont typeface="Wingdings" panose="05000000000000000000" pitchFamily="2" charset="2"/>
              <a:buNone/>
              <a:defRPr/>
            </a:pPr>
            <a:r>
              <a:rPr lang="en-US" dirty="0"/>
              <a:t>Curriculum encourages students to produce multi-modal representations of terms and concepts when solving problems and justifying solutions.*</a:t>
            </a:r>
          </a:p>
          <a:p>
            <a:pPr marL="0" indent="0">
              <a:spcBef>
                <a:spcPts val="528"/>
              </a:spcBef>
              <a:spcAft>
                <a:spcPts val="0"/>
              </a:spcAft>
              <a:buFont typeface="Wingdings" panose="05000000000000000000" pitchFamily="2" charset="2"/>
              <a:buNone/>
              <a:defRPr/>
            </a:pPr>
            <a:endParaRPr lang="en-US" altLang="en-US" dirty="0"/>
          </a:p>
          <a:p>
            <a:pPr marL="0" indent="0">
              <a:spcBef>
                <a:spcPts val="528"/>
              </a:spcBef>
              <a:spcAft>
                <a:spcPts val="0"/>
              </a:spcAft>
              <a:buFont typeface="Wingdings" panose="05000000000000000000" pitchFamily="2" charset="2"/>
              <a:buNone/>
              <a:defRPr/>
            </a:pPr>
            <a:r>
              <a:rPr lang="en-US" altLang="en-US" b="1" dirty="0"/>
              <a:t>Ask Yourself:</a:t>
            </a:r>
          </a:p>
          <a:p>
            <a:pPr lvl="1">
              <a:spcBef>
                <a:spcPts val="600"/>
              </a:spcBef>
              <a:spcAft>
                <a:spcPts val="2400"/>
              </a:spcAft>
              <a:defRPr/>
            </a:pPr>
            <a:r>
              <a:rPr lang="en-US" sz="2200" i="1" dirty="0"/>
              <a:t>Do the demands of instructional tasks and applications regularly ask students to show their thinking in multiple ways (e.g., in words and a drawing or graph)?</a:t>
            </a:r>
          </a:p>
          <a:p>
            <a:pPr lvl="1">
              <a:spcBef>
                <a:spcPts val="600"/>
              </a:spcBef>
              <a:spcAft>
                <a:spcPts val="2400"/>
              </a:spcAft>
              <a:defRPr/>
            </a:pPr>
            <a:r>
              <a:rPr lang="en-US" sz="2200" i="1" dirty="0"/>
              <a:t>Do lessons regularly include examples that demonstrate multiple ways to represent mathematical concepts, both during the problem-solving process and in presenting solutions?</a:t>
            </a:r>
          </a:p>
          <a:p>
            <a:pPr>
              <a:defRPr/>
            </a:pPr>
            <a:endParaRPr lang="en-US" altLang="en-US" dirty="0"/>
          </a:p>
        </p:txBody>
      </p:sp>
      <p:cxnSp>
        <p:nvCxnSpPr>
          <p:cNvPr id="5" name="Straight Arrow Connector 4">
            <a:extLst>
              <a:ext uri="{FF2B5EF4-FFF2-40B4-BE49-F238E27FC236}">
                <a16:creationId xmlns:a16="http://schemas.microsoft.com/office/drawing/2014/main" id="{5B8584CD-98A2-4D59-A116-A29700A5CDA5}"/>
              </a:ext>
              <a:ext uri="{C183D7F6-B498-43B3-948B-1728B52AA6E4}">
                <adec:decorative xmlns:adec="http://schemas.microsoft.com/office/drawing/2017/decorative" val="1"/>
              </a:ext>
            </a:extLst>
          </p:cNvPr>
          <p:cNvCxnSpPr>
            <a:cxnSpLocks/>
          </p:cNvCxnSpPr>
          <p:nvPr/>
        </p:nvCxnSpPr>
        <p:spPr bwMode="auto">
          <a:xfrm flipH="1">
            <a:off x="3733800" y="2286000"/>
            <a:ext cx="419100" cy="0"/>
          </a:xfrm>
          <a:prstGeom prst="straightConnector1">
            <a:avLst/>
          </a:prstGeom>
          <a:ln>
            <a:headEnd type="none" w="med" len="med"/>
            <a:tailEnd type="triangle"/>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9">
            <a:extLst>
              <a:ext uri="{FF2B5EF4-FFF2-40B4-BE49-F238E27FC236}">
                <a16:creationId xmlns:a16="http://schemas.microsoft.com/office/drawing/2014/main" id="{5FAE5EE8-220E-4260-89C3-C11C9C00F31D}"/>
              </a:ext>
            </a:extLst>
          </p:cNvPr>
          <p:cNvSpPr>
            <a:spLocks noGrp="1" noChangeArrowheads="1"/>
          </p:cNvSpPr>
          <p:nvPr>
            <p:ph type="title"/>
          </p:nvPr>
        </p:nvSpPr>
        <p:spPr/>
        <p:txBody>
          <a:bodyPr/>
          <a:lstStyle/>
          <a:p>
            <a:r>
              <a:rPr lang="en-US" altLang="en-US" dirty="0"/>
              <a:t>Rating for Content Alignment</a:t>
            </a:r>
          </a:p>
        </p:txBody>
      </p:sp>
      <p:sp>
        <p:nvSpPr>
          <p:cNvPr id="7" name="Content Placeholder 10">
            <a:extLst>
              <a:ext uri="{FF2B5EF4-FFF2-40B4-BE49-F238E27FC236}">
                <a16:creationId xmlns:a16="http://schemas.microsoft.com/office/drawing/2014/main" id="{2E56BE74-4EA9-4A60-8D51-171BE810C0D2}"/>
              </a:ext>
            </a:extLst>
          </p:cNvPr>
          <p:cNvSpPr>
            <a:spLocks noGrp="1" noChangeArrowheads="1"/>
          </p:cNvSpPr>
          <p:nvPr>
            <p:ph idx="1"/>
          </p:nvPr>
        </p:nvSpPr>
        <p:spPr>
          <a:xfrm>
            <a:off x="838200" y="1828800"/>
            <a:ext cx="7543800" cy="4419600"/>
          </a:xfrm>
        </p:spPr>
        <p:txBody>
          <a:bodyPr/>
          <a:lstStyle/>
          <a:p>
            <a:pPr marL="0" indent="0">
              <a:spcBef>
                <a:spcPts val="1200"/>
              </a:spcBef>
              <a:spcAft>
                <a:spcPts val="1200"/>
              </a:spcAft>
              <a:buFont typeface="Wingdings" panose="05000000000000000000" pitchFamily="2" charset="2"/>
              <a:buNone/>
            </a:pPr>
            <a:r>
              <a:rPr lang="en-US" altLang="en-US" b="1" dirty="0"/>
              <a:t>2 Points:</a:t>
            </a:r>
            <a:r>
              <a:rPr lang="en-US" altLang="en-US" dirty="0"/>
              <a:t> Most or all components of the content criteria are present. </a:t>
            </a:r>
          </a:p>
          <a:p>
            <a:pPr marL="0" indent="0">
              <a:spcBef>
                <a:spcPts val="1200"/>
              </a:spcBef>
              <a:spcAft>
                <a:spcPts val="1200"/>
              </a:spcAft>
              <a:buFont typeface="Wingdings" panose="05000000000000000000" pitchFamily="2" charset="2"/>
              <a:buNone/>
            </a:pPr>
            <a:r>
              <a:rPr lang="en-US" altLang="en-US" b="1" dirty="0"/>
              <a:t>1 Point:</a:t>
            </a:r>
            <a:r>
              <a:rPr lang="en-US" altLang="en-US" dirty="0"/>
              <a:t> Some components of the content criteria are present. </a:t>
            </a:r>
          </a:p>
          <a:p>
            <a:pPr marL="0" indent="0">
              <a:spcBef>
                <a:spcPts val="1200"/>
              </a:spcBef>
              <a:spcAft>
                <a:spcPts val="1200"/>
              </a:spcAft>
              <a:buFont typeface="Wingdings" panose="05000000000000000000" pitchFamily="2" charset="2"/>
              <a:buNone/>
            </a:pPr>
            <a:r>
              <a:rPr lang="en-US" altLang="en-US" b="1" dirty="0"/>
              <a:t>0 Points:</a:t>
            </a:r>
            <a:r>
              <a:rPr lang="en-US" altLang="en-US" dirty="0"/>
              <a:t> Few or no components of the content criteria are present.</a:t>
            </a:r>
          </a:p>
        </p:txBody>
      </p:sp>
      <p:cxnSp>
        <p:nvCxnSpPr>
          <p:cNvPr id="4" name="Straight Connector 3">
            <a:extLst>
              <a:ext uri="{FF2B5EF4-FFF2-40B4-BE49-F238E27FC236}">
                <a16:creationId xmlns:a16="http://schemas.microsoft.com/office/drawing/2014/main" id="{13D04EE9-DA36-A940-9869-056EFF8C3D26}"/>
              </a:ext>
              <a:ext uri="{C183D7F6-B498-43B3-948B-1728B52AA6E4}">
                <adec:decorative xmlns:adec="http://schemas.microsoft.com/office/drawing/2017/decorative" val="1"/>
              </a:ext>
            </a:extLst>
          </p:cNvPr>
          <p:cNvCxnSpPr>
            <a:cxnSpLocks/>
          </p:cNvCxnSpPr>
          <p:nvPr/>
        </p:nvCxnSpPr>
        <p:spPr bwMode="auto">
          <a:xfrm>
            <a:off x="2273300" y="2209800"/>
            <a:ext cx="11557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 name="Straight Connector 4">
            <a:extLst>
              <a:ext uri="{FF2B5EF4-FFF2-40B4-BE49-F238E27FC236}">
                <a16:creationId xmlns:a16="http://schemas.microsoft.com/office/drawing/2014/main" id="{F59C0D3D-7839-DC46-8CAB-1F60BDA51749}"/>
              </a:ext>
              <a:ext uri="{C183D7F6-B498-43B3-948B-1728B52AA6E4}">
                <adec:decorative xmlns:adec="http://schemas.microsoft.com/office/drawing/2017/decorative" val="1"/>
              </a:ext>
            </a:extLst>
          </p:cNvPr>
          <p:cNvCxnSpPr>
            <a:cxnSpLocks/>
          </p:cNvCxnSpPr>
          <p:nvPr/>
        </p:nvCxnSpPr>
        <p:spPr bwMode="auto">
          <a:xfrm>
            <a:off x="2044700" y="3200400"/>
            <a:ext cx="6858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6" name="Straight Connector 5">
            <a:extLst>
              <a:ext uri="{FF2B5EF4-FFF2-40B4-BE49-F238E27FC236}">
                <a16:creationId xmlns:a16="http://schemas.microsoft.com/office/drawing/2014/main" id="{226CCC32-6AB7-5142-8026-614E52B1B230}"/>
              </a:ext>
              <a:ext uri="{C183D7F6-B498-43B3-948B-1728B52AA6E4}">
                <adec:decorative xmlns:adec="http://schemas.microsoft.com/office/drawing/2017/decorative" val="1"/>
              </a:ext>
            </a:extLst>
          </p:cNvPr>
          <p:cNvCxnSpPr>
            <a:cxnSpLocks/>
          </p:cNvCxnSpPr>
          <p:nvPr/>
        </p:nvCxnSpPr>
        <p:spPr bwMode="auto">
          <a:xfrm>
            <a:off x="2197100" y="4191000"/>
            <a:ext cx="12319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9">
            <a:extLst>
              <a:ext uri="{FF2B5EF4-FFF2-40B4-BE49-F238E27FC236}">
                <a16:creationId xmlns:a16="http://schemas.microsoft.com/office/drawing/2014/main" id="{96249567-5A49-4920-BEA2-58830CD8CD94}"/>
              </a:ext>
            </a:extLst>
          </p:cNvPr>
          <p:cNvSpPr>
            <a:spLocks noGrp="1" noChangeArrowheads="1"/>
          </p:cNvSpPr>
          <p:nvPr>
            <p:ph type="title"/>
          </p:nvPr>
        </p:nvSpPr>
        <p:spPr/>
        <p:txBody>
          <a:bodyPr/>
          <a:lstStyle/>
          <a:p>
            <a:r>
              <a:rPr lang="en-US" altLang="en-US" dirty="0"/>
              <a:t>Breakout Time: 35 minutes</a:t>
            </a:r>
          </a:p>
        </p:txBody>
      </p:sp>
      <p:sp>
        <p:nvSpPr>
          <p:cNvPr id="11" name="Content Placeholder 10">
            <a:extLst>
              <a:ext uri="{FF2B5EF4-FFF2-40B4-BE49-F238E27FC236}">
                <a16:creationId xmlns:a16="http://schemas.microsoft.com/office/drawing/2014/main" id="{B8704671-D380-4BBD-BF24-77E70D3B5857}"/>
              </a:ext>
            </a:extLst>
          </p:cNvPr>
          <p:cNvSpPr>
            <a:spLocks noGrp="1"/>
          </p:cNvSpPr>
          <p:nvPr>
            <p:ph idx="1"/>
          </p:nvPr>
        </p:nvSpPr>
        <p:spPr/>
        <p:txBody>
          <a:bodyPr/>
          <a:lstStyle/>
          <a:p>
            <a:pPr marL="0" indent="0">
              <a:spcBef>
                <a:spcPts val="1200"/>
              </a:spcBef>
              <a:spcAft>
                <a:spcPts val="600"/>
              </a:spcAft>
              <a:buFont typeface="Wingdings" panose="05000000000000000000" pitchFamily="2" charset="2"/>
              <a:buNone/>
              <a:defRPr/>
            </a:pPr>
            <a:r>
              <a:rPr lang="en-US" dirty="0">
                <a:cs typeface="Arial" panose="020B0604020202020204" pitchFamily="34" charset="0"/>
              </a:rPr>
              <a:t>Your turn to work with your team:</a:t>
            </a:r>
          </a:p>
          <a:p>
            <a:pPr>
              <a:spcBef>
                <a:spcPts val="1200"/>
              </a:spcBef>
              <a:spcAft>
                <a:spcPts val="600"/>
              </a:spcAft>
              <a:defRPr/>
            </a:pPr>
            <a:r>
              <a:rPr lang="en-US" dirty="0">
                <a:ea typeface="MS PGothic"/>
                <a:cs typeface="Arial"/>
              </a:rPr>
              <a:t>Examine the evidence in the curriculum for each of these content criteria.</a:t>
            </a:r>
          </a:p>
          <a:p>
            <a:pPr>
              <a:spcBef>
                <a:spcPts val="1200"/>
              </a:spcBef>
              <a:spcAft>
                <a:spcPts val="600"/>
              </a:spcAft>
              <a:defRPr/>
            </a:pPr>
            <a:r>
              <a:rPr lang="en-US" dirty="0">
                <a:ea typeface="MS PGothic"/>
                <a:cs typeface="Arial"/>
              </a:rPr>
              <a:t>Check the content criteria that are evident and cite where you found evidence in your notes.</a:t>
            </a:r>
            <a:endParaRPr lang="en-US" dirty="0">
              <a:cs typeface="Arial" panose="020B0604020202020204" pitchFamily="34" charset="0"/>
            </a:endParaRPr>
          </a:p>
          <a:p>
            <a:pPr>
              <a:spcBef>
                <a:spcPts val="1200"/>
              </a:spcBef>
              <a:spcAft>
                <a:spcPts val="600"/>
              </a:spcAft>
              <a:defRPr/>
            </a:pPr>
            <a:r>
              <a:rPr lang="en-US" altLang="en-US" dirty="0">
                <a:cs typeface="Arial" panose="020B0604020202020204" pitchFamily="34" charset="0"/>
              </a:rPr>
              <a:t>Discuss the evidence you found for all the content criteria with your team and agree upon a rating for the </a:t>
            </a:r>
            <a:r>
              <a:rPr lang="en-US" altLang="ja-JP" dirty="0">
                <a:cs typeface="Arial" panose="020B0604020202020204" pitchFamily="34" charset="0"/>
              </a:rPr>
              <a:t>dimension. </a:t>
            </a:r>
          </a:p>
          <a:p>
            <a:pPr>
              <a:spcBef>
                <a:spcPts val="1200"/>
              </a:spcBef>
              <a:spcAft>
                <a:spcPts val="600"/>
              </a:spcAft>
              <a:defRPr/>
            </a:pPr>
            <a:r>
              <a:rPr lang="en-US" dirty="0">
                <a:ea typeface="MS PGothic"/>
              </a:rPr>
              <a:t>When we reconvene, we will ask you to share comparisons of your rating, criteria checks, substantiations, and commentary.</a:t>
            </a:r>
            <a:endParaRPr lang="en-US" altLang="en-US" dirty="0">
              <a:ea typeface="MS PGothic"/>
              <a:cs typeface="Arial" panose="020B0604020202020204" pitchFamily="34" charset="0"/>
            </a:endParaRPr>
          </a:p>
          <a:p>
            <a:pPr marL="0" indent="0">
              <a:spcBef>
                <a:spcPts val="1200"/>
              </a:spcBef>
              <a:spcAft>
                <a:spcPts val="600"/>
              </a:spcAft>
              <a:buFont typeface="Wingdings" panose="05000000000000000000" pitchFamily="2" charset="2"/>
              <a:buNone/>
              <a:defRPr/>
            </a:pPr>
            <a:endParaRPr lang="en-US" altLang="en-US" dirty="0">
              <a:cs typeface="Arial" panose="020B0604020202020204" pitchFamily="34" charset="0"/>
            </a:endParaRPr>
          </a:p>
        </p:txBody>
      </p:sp>
      <p:pic>
        <p:nvPicPr>
          <p:cNvPr id="43011" name="Graphic 5" descr="Customer review">
            <a:extLst>
              <a:ext uri="{FF2B5EF4-FFF2-40B4-BE49-F238E27FC236}">
                <a16:creationId xmlns:a16="http://schemas.microsoft.com/office/drawing/2014/main" id="{48054AFF-5C5F-4CFB-9CC5-F9DE2530A3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301625"/>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9">
            <a:extLst>
              <a:ext uri="{FF2B5EF4-FFF2-40B4-BE49-F238E27FC236}">
                <a16:creationId xmlns:a16="http://schemas.microsoft.com/office/drawing/2014/main" id="{322D8A90-163B-4113-BACB-E5E9ED8562D0}"/>
              </a:ext>
            </a:extLst>
          </p:cNvPr>
          <p:cNvSpPr>
            <a:spLocks noGrp="1" noChangeArrowheads="1"/>
          </p:cNvSpPr>
          <p:nvPr>
            <p:ph type="title"/>
          </p:nvPr>
        </p:nvSpPr>
        <p:spPr/>
        <p:txBody>
          <a:bodyPr/>
          <a:lstStyle/>
          <a:p>
            <a:r>
              <a:rPr lang="en-US" altLang="en-US" dirty="0"/>
              <a:t>Breakout Materials</a:t>
            </a:r>
          </a:p>
        </p:txBody>
      </p:sp>
      <p:sp>
        <p:nvSpPr>
          <p:cNvPr id="45058" name="Content Placeholder 10">
            <a:extLst>
              <a:ext uri="{FF2B5EF4-FFF2-40B4-BE49-F238E27FC236}">
                <a16:creationId xmlns:a16="http://schemas.microsoft.com/office/drawing/2014/main" id="{B3CA6F33-ED46-4EE2-95E8-ACA20D55362C}"/>
              </a:ext>
            </a:extLst>
          </p:cNvPr>
          <p:cNvSpPr>
            <a:spLocks noGrp="1" noChangeArrowheads="1"/>
          </p:cNvSpPr>
          <p:nvPr>
            <p:ph idx="1"/>
          </p:nvPr>
        </p:nvSpPr>
        <p:spPr/>
        <p:txBody>
          <a:bodyPr/>
          <a:lstStyle/>
          <a:p>
            <a:pPr>
              <a:spcBef>
                <a:spcPts val="1200"/>
              </a:spcBef>
              <a:spcAft>
                <a:spcPts val="600"/>
              </a:spcAft>
            </a:pPr>
            <a:r>
              <a:rPr lang="en-US" altLang="en-US" dirty="0"/>
              <a:t>Your copy of the Participant Workbook (p. 11)</a:t>
            </a:r>
          </a:p>
          <a:p>
            <a:pPr>
              <a:spcBef>
                <a:spcPts val="1200"/>
              </a:spcBef>
              <a:spcAft>
                <a:spcPts val="600"/>
              </a:spcAft>
            </a:pPr>
            <a:r>
              <a:rPr lang="en-US" altLang="en-US" dirty="0"/>
              <a:t>Curriculum: Illustrative Mathematics: </a:t>
            </a:r>
          </a:p>
          <a:p>
            <a:pPr lvl="1">
              <a:spcBef>
                <a:spcPts val="1200"/>
              </a:spcBef>
              <a:spcAft>
                <a:spcPts val="600"/>
              </a:spcAft>
            </a:pPr>
            <a:r>
              <a:rPr lang="en-US" altLang="en-US" sz="2200" dirty="0">
                <a:cs typeface="MS PGothic" panose="020B0600070205080204" pitchFamily="34" charset="-128"/>
              </a:rPr>
              <a:t>Grade 6 Course Guide</a:t>
            </a:r>
          </a:p>
          <a:p>
            <a:pPr lvl="1">
              <a:spcBef>
                <a:spcPts val="1200"/>
              </a:spcBef>
              <a:spcAft>
                <a:spcPts val="600"/>
              </a:spcAft>
            </a:pPr>
            <a:r>
              <a:rPr lang="en-US" altLang="en-US" sz="2200" dirty="0">
                <a:cs typeface="MS PGothic" panose="020B0600070205080204" pitchFamily="34" charset="-128"/>
              </a:rPr>
              <a:t>Grade 6, Unit 3 Teacher Guide</a:t>
            </a:r>
            <a:endParaRPr lang="en-US" altLang="en-US" sz="2200" u="sng" dirty="0">
              <a:cs typeface="MS PGothic" panose="020B0600070205080204" pitchFamily="34" charset="-128"/>
            </a:endParaRPr>
          </a:p>
          <a:p>
            <a:pPr>
              <a:spcBef>
                <a:spcPts val="1200"/>
              </a:spcBef>
              <a:spcAft>
                <a:spcPts val="600"/>
              </a:spcAft>
            </a:pPr>
            <a:r>
              <a:rPr lang="en-US" altLang="en-US" dirty="0"/>
              <a:t>Resource: Standards for Mathematical Practice</a:t>
            </a:r>
          </a:p>
          <a:p>
            <a:pPr>
              <a:spcBef>
                <a:spcPts val="1200"/>
              </a:spcBef>
              <a:spcAft>
                <a:spcPts val="600"/>
              </a:spcAft>
            </a:pPr>
            <a:r>
              <a:rPr lang="en-US" altLang="en-US" dirty="0"/>
              <a:t>Resource: Critical Concepts and Fluencies of the Level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Placeholder 4">
            <a:extLst>
              <a:ext uri="{FF2B5EF4-FFF2-40B4-BE49-F238E27FC236}">
                <a16:creationId xmlns:a16="http://schemas.microsoft.com/office/drawing/2014/main" id="{E008ACF9-1A2D-40C3-9548-FCA44F254370}"/>
              </a:ext>
            </a:extLst>
          </p:cNvPr>
          <p:cNvSpPr>
            <a:spLocks noGrp="1" noChangeArrowheads="1"/>
          </p:cNvSpPr>
          <p:nvPr>
            <p:ph type="title" idx="4294967295"/>
          </p:nvPr>
        </p:nvSpPr>
        <p:spPr bwMode="auto">
          <a:xfrm>
            <a:off x="722313" y="2133600"/>
            <a:ext cx="7812087" cy="1500188"/>
          </a:xfrm>
          <a:prstGeom prst="rect">
            <a:avLst/>
          </a:prstGeom>
          <a:noFill/>
          <a:ln>
            <a:noFill/>
            <a:prstDash/>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Welcome Back!</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ABF1AAC5-7E86-4D42-8C10-56983EA3A7D5}"/>
              </a:ext>
            </a:extLst>
          </p:cNvPr>
          <p:cNvSpPr>
            <a:spLocks noGrp="1" noChangeArrowheads="1"/>
          </p:cNvSpPr>
          <p:nvPr>
            <p:ph type="title"/>
          </p:nvPr>
        </p:nvSpPr>
        <p:spPr/>
        <p:txBody>
          <a:bodyPr/>
          <a:lstStyle/>
          <a:p>
            <a:r>
              <a:rPr lang="en-US" altLang="en-US" dirty="0"/>
              <a:t>Let’s Hear From You!</a:t>
            </a:r>
          </a:p>
        </p:txBody>
      </p:sp>
      <p:sp>
        <p:nvSpPr>
          <p:cNvPr id="3" name="Content Placeholder 2">
            <a:extLst>
              <a:ext uri="{FF2B5EF4-FFF2-40B4-BE49-F238E27FC236}">
                <a16:creationId xmlns:a16="http://schemas.microsoft.com/office/drawing/2014/main" id="{9235F920-D84A-472F-9695-6764A8A6B581}"/>
              </a:ext>
            </a:extLst>
          </p:cNvPr>
          <p:cNvSpPr>
            <a:spLocks noGrp="1"/>
          </p:cNvSpPr>
          <p:nvPr>
            <p:ph idx="1"/>
          </p:nvPr>
        </p:nvSpPr>
        <p:spPr>
          <a:xfrm>
            <a:off x="304800" y="1524000"/>
            <a:ext cx="8610600" cy="4648200"/>
          </a:xfrm>
        </p:spPr>
        <p:txBody>
          <a:bodyPr/>
          <a:lstStyle/>
          <a:p>
            <a:pPr marL="0" indent="0">
              <a:buFont typeface="Wingdings" panose="05000000000000000000" pitchFamily="2" charset="2"/>
              <a:buNone/>
              <a:defRPr/>
            </a:pPr>
            <a:endParaRPr lang="en-US" dirty="0"/>
          </a:p>
          <a:p>
            <a:pPr>
              <a:spcBef>
                <a:spcPts val="600"/>
              </a:spcBef>
              <a:spcAft>
                <a:spcPts val="600"/>
              </a:spcAft>
              <a:defRPr/>
            </a:pPr>
            <a:r>
              <a:rPr lang="en-US" dirty="0"/>
              <a:t>POLL: What is your rating for </a:t>
            </a:r>
            <a:r>
              <a:rPr lang="en-US" b="1" dirty="0"/>
              <a:t>Dimension 4 Content Alignment</a:t>
            </a:r>
            <a:r>
              <a:rPr lang="en-US" dirty="0"/>
              <a:t>?</a:t>
            </a:r>
          </a:p>
          <a:p>
            <a:pPr marL="817563" lvl="1" indent="-409575">
              <a:spcBef>
                <a:spcPts val="1128"/>
              </a:spcBef>
              <a:spcAft>
                <a:spcPts val="600"/>
              </a:spcAft>
              <a:buFont typeface="Wingdings" panose="05000000000000000000" pitchFamily="2" charset="2"/>
              <a:buNone/>
              <a:defRPr/>
            </a:pPr>
            <a:r>
              <a:rPr lang="en-US" sz="2200" dirty="0"/>
              <a:t>O	2 points: Most or all components of the content criteria are present.</a:t>
            </a:r>
          </a:p>
          <a:p>
            <a:pPr marL="817563" lvl="1" indent="-409575">
              <a:spcBef>
                <a:spcPts val="1128"/>
              </a:spcBef>
              <a:spcAft>
                <a:spcPts val="600"/>
              </a:spcAft>
              <a:buFont typeface="Wingdings" panose="05000000000000000000" pitchFamily="2" charset="2"/>
              <a:buNone/>
              <a:defRPr/>
            </a:pPr>
            <a:r>
              <a:rPr lang="en-US" sz="2200" dirty="0"/>
              <a:t>O	1 point: Some components of the content criteria are present.</a:t>
            </a:r>
          </a:p>
          <a:p>
            <a:pPr marL="817563" lvl="1" indent="-409575">
              <a:spcBef>
                <a:spcPts val="1128"/>
              </a:spcBef>
              <a:spcAft>
                <a:spcPts val="600"/>
              </a:spcAft>
              <a:buFont typeface="Wingdings" panose="05000000000000000000" pitchFamily="2" charset="2"/>
              <a:buNone/>
              <a:defRPr/>
            </a:pPr>
            <a:r>
              <a:rPr lang="en-US" sz="2200" dirty="0"/>
              <a:t>O 	0 points: Few or no components of the content criteria are present.</a:t>
            </a:r>
          </a:p>
          <a:p>
            <a:pPr marL="346075" lvl="1" indent="0">
              <a:buFont typeface="Wingdings" panose="05000000000000000000" pitchFamily="2" charset="2"/>
              <a:buNone/>
              <a:defRPr/>
            </a:pPr>
            <a:endParaRPr lang="en-US" sz="2200" dirty="0"/>
          </a:p>
          <a:p>
            <a:pPr marL="346075" lvl="1" indent="0">
              <a:buFont typeface="Wingdings" panose="05000000000000000000" pitchFamily="2" charset="2"/>
              <a:buNone/>
              <a:defRPr/>
            </a:pPr>
            <a:endParaRPr lang="en-US" sz="2200" dirty="0"/>
          </a:p>
          <a:p>
            <a:pPr marL="346075" lvl="1" indent="0">
              <a:buFont typeface="Wingdings" panose="05000000000000000000" pitchFamily="2" charset="2"/>
              <a:buNone/>
              <a:defRPr/>
            </a:pPr>
            <a:endParaRPr lang="en-US" sz="2200" dirty="0"/>
          </a:p>
        </p:txBody>
      </p:sp>
      <p:pic>
        <p:nvPicPr>
          <p:cNvPr id="49155" name="Picture 3">
            <a:extLst>
              <a:ext uri="{FF2B5EF4-FFF2-40B4-BE49-F238E27FC236}">
                <a16:creationId xmlns:a16="http://schemas.microsoft.com/office/drawing/2014/main" id="{581DDFA8-9DF9-4353-AC3E-CE6200DD969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04800"/>
            <a:ext cx="838200"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EF4E4E0C-E566-4A6D-93E8-1E818708841B}"/>
              </a:ext>
              <a:ext uri="{C183D7F6-B498-43B3-948B-1728B52AA6E4}">
                <adec:decorative xmlns:adec="http://schemas.microsoft.com/office/drawing/2017/decorative" val="1"/>
              </a:ext>
            </a:extLst>
          </p:cNvPr>
          <p:cNvCxnSpPr>
            <a:cxnSpLocks/>
          </p:cNvCxnSpPr>
          <p:nvPr/>
        </p:nvCxnSpPr>
        <p:spPr bwMode="auto">
          <a:xfrm>
            <a:off x="2420938" y="2895600"/>
            <a:ext cx="11430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6" name="Straight Connector 5">
            <a:extLst>
              <a:ext uri="{FF2B5EF4-FFF2-40B4-BE49-F238E27FC236}">
                <a16:creationId xmlns:a16="http://schemas.microsoft.com/office/drawing/2014/main" id="{6475DCF4-47BC-4202-8D50-AEC1EF6F05F8}"/>
              </a:ext>
              <a:ext uri="{C183D7F6-B498-43B3-948B-1728B52AA6E4}">
                <adec:decorative xmlns:adec="http://schemas.microsoft.com/office/drawing/2017/decorative" val="1"/>
              </a:ext>
            </a:extLst>
          </p:cNvPr>
          <p:cNvCxnSpPr>
            <a:cxnSpLocks/>
          </p:cNvCxnSpPr>
          <p:nvPr/>
        </p:nvCxnSpPr>
        <p:spPr bwMode="auto">
          <a:xfrm>
            <a:off x="2209800" y="3733800"/>
            <a:ext cx="6858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id="{76B012D0-3D4C-483A-ADA0-1768F3EBBB30}"/>
              </a:ext>
              <a:ext uri="{C183D7F6-B498-43B3-948B-1728B52AA6E4}">
                <adec:decorative xmlns:adec="http://schemas.microsoft.com/office/drawing/2017/decorative" val="1"/>
              </a:ext>
            </a:extLst>
          </p:cNvPr>
          <p:cNvCxnSpPr>
            <a:cxnSpLocks/>
          </p:cNvCxnSpPr>
          <p:nvPr/>
        </p:nvCxnSpPr>
        <p:spPr bwMode="auto">
          <a:xfrm>
            <a:off x="2332038" y="4343400"/>
            <a:ext cx="12319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9">
            <a:extLst>
              <a:ext uri="{FF2B5EF4-FFF2-40B4-BE49-F238E27FC236}">
                <a16:creationId xmlns:a16="http://schemas.microsoft.com/office/drawing/2014/main" id="{E4DB75B6-0752-4F44-8C3F-8E206053A272}"/>
              </a:ext>
            </a:extLst>
          </p:cNvPr>
          <p:cNvSpPr>
            <a:spLocks noGrp="1" noChangeArrowheads="1"/>
          </p:cNvSpPr>
          <p:nvPr>
            <p:ph type="title"/>
          </p:nvPr>
        </p:nvSpPr>
        <p:spPr>
          <a:xfrm>
            <a:off x="1295400" y="304800"/>
            <a:ext cx="6324600" cy="914400"/>
          </a:xfrm>
        </p:spPr>
        <p:txBody>
          <a:bodyPr/>
          <a:lstStyle/>
          <a:p>
            <a:r>
              <a:rPr lang="en-US" altLang="en-US" dirty="0"/>
              <a:t>Let’s Hear From You!</a:t>
            </a:r>
          </a:p>
        </p:txBody>
      </p:sp>
      <p:sp>
        <p:nvSpPr>
          <p:cNvPr id="11" name="Content Placeholder 10">
            <a:extLst>
              <a:ext uri="{FF2B5EF4-FFF2-40B4-BE49-F238E27FC236}">
                <a16:creationId xmlns:a16="http://schemas.microsoft.com/office/drawing/2014/main" id="{277BDA09-BE16-457B-A0B2-F234B1CF5CB6}"/>
              </a:ext>
            </a:extLst>
          </p:cNvPr>
          <p:cNvSpPr>
            <a:spLocks noGrp="1"/>
          </p:cNvSpPr>
          <p:nvPr>
            <p:ph idx="1"/>
          </p:nvPr>
        </p:nvSpPr>
        <p:spPr/>
        <p:txBody>
          <a:bodyPr/>
          <a:lstStyle/>
          <a:p>
            <a:pPr>
              <a:spcBef>
                <a:spcPts val="1200"/>
              </a:spcBef>
              <a:spcAft>
                <a:spcPts val="600"/>
              </a:spcAft>
              <a:defRPr/>
            </a:pPr>
            <a:r>
              <a:rPr lang="en-US" altLang="en-US" dirty="0"/>
              <a:t>POLL: Did you check (as present) the same criteria as in the Example Workbook? </a:t>
            </a:r>
          </a:p>
          <a:p>
            <a:pPr marL="336550" lvl="1" indent="0">
              <a:spcBef>
                <a:spcPts val="1128"/>
              </a:spcBef>
              <a:spcAft>
                <a:spcPts val="600"/>
              </a:spcAft>
              <a:buFont typeface="Wingdings" panose="05000000000000000000" pitchFamily="2" charset="2"/>
              <a:buNone/>
              <a:defRPr/>
            </a:pPr>
            <a:r>
              <a:rPr lang="en-US" sz="2200" dirty="0"/>
              <a:t>O  Yes, I checked the same criteria as the example.</a:t>
            </a:r>
          </a:p>
          <a:p>
            <a:pPr marL="687070" lvl="1" indent="-344170">
              <a:spcBef>
                <a:spcPts val="1128"/>
              </a:spcBef>
              <a:spcAft>
                <a:spcPts val="600"/>
              </a:spcAft>
              <a:buFont typeface="Wingdings" panose="05000000000000000000" pitchFamily="2" charset="2"/>
              <a:buNone/>
              <a:defRPr/>
            </a:pPr>
            <a:r>
              <a:rPr lang="en-US" sz="2200" dirty="0"/>
              <a:t>O  No, I checked one or more criteria differently than the example.</a:t>
            </a:r>
          </a:p>
          <a:p>
            <a:pPr marL="0" indent="0" algn="ctr">
              <a:buFont typeface="Wingdings" panose="05000000000000000000" pitchFamily="2" charset="2"/>
              <a:buNone/>
              <a:defRPr/>
            </a:pPr>
            <a:endParaRPr lang="en-US" dirty="0">
              <a:solidFill>
                <a:srgbClr val="C00000"/>
              </a:solidFill>
            </a:endParaRPr>
          </a:p>
          <a:p>
            <a:pPr marL="0" indent="0">
              <a:buFont typeface="Wingdings" panose="05000000000000000000" pitchFamily="2" charset="2"/>
              <a:buNone/>
              <a:defRPr/>
            </a:pPr>
            <a:endParaRPr lang="en-US" dirty="0"/>
          </a:p>
          <a:p>
            <a:pPr>
              <a:spcBef>
                <a:spcPts val="1200"/>
              </a:spcBef>
              <a:spcAft>
                <a:spcPts val="600"/>
              </a:spcAft>
              <a:defRPr/>
            </a:pPr>
            <a:endParaRPr lang="en-US" altLang="en-US" dirty="0"/>
          </a:p>
          <a:p>
            <a:pPr marL="0" indent="0">
              <a:spcBef>
                <a:spcPts val="1200"/>
              </a:spcBef>
              <a:spcAft>
                <a:spcPts val="600"/>
              </a:spcAft>
              <a:buFont typeface="Wingdings" panose="05000000000000000000" pitchFamily="2" charset="2"/>
              <a:buNone/>
              <a:defRPr/>
            </a:pPr>
            <a:endParaRPr lang="en-US" altLang="en-US" dirty="0"/>
          </a:p>
          <a:p>
            <a:pPr marL="9525" indent="0">
              <a:spcBef>
                <a:spcPts val="1200"/>
              </a:spcBef>
              <a:spcAft>
                <a:spcPts val="600"/>
              </a:spcAft>
              <a:buFont typeface="Wingdings" panose="05000000000000000000" pitchFamily="2" charset="2"/>
              <a:buNone/>
              <a:defRPr/>
            </a:pPr>
            <a:endParaRPr lang="en-US" dirty="0"/>
          </a:p>
          <a:p>
            <a:pPr>
              <a:defRPr/>
            </a:pPr>
            <a:endParaRPr lang="en-US" dirty="0"/>
          </a:p>
        </p:txBody>
      </p:sp>
      <p:pic>
        <p:nvPicPr>
          <p:cNvPr id="5" name="Picture 3">
            <a:extLst>
              <a:ext uri="{FF2B5EF4-FFF2-40B4-BE49-F238E27FC236}">
                <a16:creationId xmlns:a16="http://schemas.microsoft.com/office/drawing/2014/main" id="{5B354FB4-DE8F-4C4B-AF2A-4673211106F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04800"/>
            <a:ext cx="838200"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9">
            <a:extLst>
              <a:ext uri="{FF2B5EF4-FFF2-40B4-BE49-F238E27FC236}">
                <a16:creationId xmlns:a16="http://schemas.microsoft.com/office/drawing/2014/main" id="{A22C2CE3-4804-4B3C-A610-9D6ADCCE36CA}"/>
              </a:ext>
            </a:extLst>
          </p:cNvPr>
          <p:cNvSpPr>
            <a:spLocks noGrp="1" noChangeArrowheads="1"/>
          </p:cNvSpPr>
          <p:nvPr>
            <p:ph type="title"/>
          </p:nvPr>
        </p:nvSpPr>
        <p:spPr>
          <a:xfrm>
            <a:off x="1295400" y="304800"/>
            <a:ext cx="6324600" cy="914400"/>
          </a:xfrm>
        </p:spPr>
        <p:txBody>
          <a:bodyPr/>
          <a:lstStyle/>
          <a:p>
            <a:r>
              <a:rPr lang="en-US" altLang="en-US" dirty="0"/>
              <a:t>Let’s Discuss!</a:t>
            </a:r>
          </a:p>
        </p:txBody>
      </p:sp>
      <p:sp>
        <p:nvSpPr>
          <p:cNvPr id="11" name="Content Placeholder 10">
            <a:extLst>
              <a:ext uri="{FF2B5EF4-FFF2-40B4-BE49-F238E27FC236}">
                <a16:creationId xmlns:a16="http://schemas.microsoft.com/office/drawing/2014/main" id="{76A9D4F5-7E11-4998-A2D7-8FCDA2982615}"/>
              </a:ext>
            </a:extLst>
          </p:cNvPr>
          <p:cNvSpPr>
            <a:spLocks noGrp="1"/>
          </p:cNvSpPr>
          <p:nvPr>
            <p:ph idx="1"/>
          </p:nvPr>
        </p:nvSpPr>
        <p:spPr>
          <a:xfrm>
            <a:off x="685800" y="1600200"/>
            <a:ext cx="7848600" cy="4648200"/>
          </a:xfrm>
        </p:spPr>
        <p:txBody>
          <a:bodyPr/>
          <a:lstStyle/>
          <a:p>
            <a:pPr marL="0" indent="0">
              <a:spcBef>
                <a:spcPts val="1200"/>
              </a:spcBef>
              <a:spcAft>
                <a:spcPts val="600"/>
              </a:spcAft>
              <a:buNone/>
              <a:defRPr/>
            </a:pPr>
            <a:r>
              <a:rPr lang="en-US" altLang="en-US" dirty="0">
                <a:ea typeface="MS PGothic"/>
              </a:rPr>
              <a:t>Let’s take 5 minutes to review the Example Workbook that contains the substantiations for the content criteria</a:t>
            </a:r>
            <a:r>
              <a:rPr lang="en-US" altLang="en-US" i="1" dirty="0">
                <a:ea typeface="MS PGothic"/>
              </a:rPr>
              <a:t>.</a:t>
            </a:r>
          </a:p>
          <a:p>
            <a:pPr marL="0" indent="0">
              <a:spcBef>
                <a:spcPts val="1200"/>
              </a:spcBef>
              <a:spcAft>
                <a:spcPts val="600"/>
              </a:spcAft>
              <a:buFont typeface="Wingdings" panose="05000000000000000000" pitchFamily="2" charset="2"/>
              <a:buNone/>
              <a:defRPr/>
            </a:pPr>
            <a:r>
              <a:rPr lang="en-US" altLang="en-US" dirty="0"/>
              <a:t>Then in the group chat, share your answer to this question:</a:t>
            </a:r>
          </a:p>
          <a:p>
            <a:pPr marL="809625" indent="-350520">
              <a:spcBef>
                <a:spcPts val="1200"/>
              </a:spcBef>
              <a:spcAft>
                <a:spcPts val="600"/>
              </a:spcAft>
              <a:buClr>
                <a:srgbClr val="C00000"/>
              </a:buClr>
              <a:buFont typeface="Wingdings" panose="05000000000000000000" pitchFamily="2" charset="2"/>
              <a:buChar char="Ø"/>
              <a:defRPr/>
            </a:pPr>
            <a:r>
              <a:rPr lang="en-US" altLang="en-US" i="1" dirty="0"/>
              <a:t>CHAT: How do your substantiations compare to the example? </a:t>
            </a:r>
          </a:p>
          <a:p>
            <a:pPr marL="9525" indent="0">
              <a:spcBef>
                <a:spcPts val="1200"/>
              </a:spcBef>
              <a:spcAft>
                <a:spcPts val="600"/>
              </a:spcAft>
              <a:buFont typeface="Wingdings" panose="05000000000000000000" pitchFamily="2" charset="2"/>
              <a:buNone/>
              <a:defRPr/>
            </a:pPr>
            <a:endParaRPr lang="en-US" dirty="0"/>
          </a:p>
          <a:p>
            <a:pPr marL="9525" indent="0">
              <a:spcBef>
                <a:spcPts val="1200"/>
              </a:spcBef>
              <a:spcAft>
                <a:spcPts val="600"/>
              </a:spcAft>
              <a:buFont typeface="Wingdings" panose="05000000000000000000" pitchFamily="2" charset="2"/>
              <a:buNone/>
              <a:defRPr/>
            </a:pPr>
            <a:endParaRPr lang="en-US" dirty="0"/>
          </a:p>
          <a:p>
            <a:pPr marL="9525" indent="0">
              <a:spcBef>
                <a:spcPts val="1200"/>
              </a:spcBef>
              <a:spcAft>
                <a:spcPts val="600"/>
              </a:spcAft>
              <a:buFont typeface="Wingdings" panose="05000000000000000000" pitchFamily="2" charset="2"/>
              <a:buNone/>
              <a:defRPr/>
            </a:pPr>
            <a:r>
              <a:rPr lang="en-US" dirty="0"/>
              <a:t>Now let’s hear from you about the evidence you found and noted in your Summary Comments.</a:t>
            </a:r>
          </a:p>
          <a:p>
            <a:pPr>
              <a:defRPr/>
            </a:pPr>
            <a:endParaRPr lang="en-US" dirty="0"/>
          </a:p>
        </p:txBody>
      </p:sp>
      <p:pic>
        <p:nvPicPr>
          <p:cNvPr id="53251" name="Picture 2">
            <a:extLst>
              <a:ext uri="{FF2B5EF4-FFF2-40B4-BE49-F238E27FC236}">
                <a16:creationId xmlns:a16="http://schemas.microsoft.com/office/drawing/2014/main" id="{A1820231-8EAC-4541-A215-2A7ABE0AF4C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931" t="25130" r="26552" b="25130"/>
          <a:stretch>
            <a:fillRect/>
          </a:stretch>
        </p:blipFill>
        <p:spPr bwMode="auto">
          <a:xfrm>
            <a:off x="7848600" y="304800"/>
            <a:ext cx="871538" cy="709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2" name="Picture 2">
            <a:extLst>
              <a:ext uri="{FF2B5EF4-FFF2-40B4-BE49-F238E27FC236}">
                <a16:creationId xmlns:a16="http://schemas.microsoft.com/office/drawing/2014/main" id="{28FAE978-AECE-47DA-814D-BA282ACCAB0F}"/>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6575" y="419100"/>
            <a:ext cx="78105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Placeholder 4">
            <a:extLst>
              <a:ext uri="{FF2B5EF4-FFF2-40B4-BE49-F238E27FC236}">
                <a16:creationId xmlns:a16="http://schemas.microsoft.com/office/drawing/2014/main" id="{642E1EFB-B2DB-45A6-B51A-A6ED346F8584}"/>
              </a:ext>
            </a:extLst>
          </p:cNvPr>
          <p:cNvSpPr>
            <a:spLocks noGrp="1" noChangeArrowheads="1"/>
          </p:cNvSpPr>
          <p:nvPr>
            <p:ph type="title" idx="4294967295"/>
          </p:nvPr>
        </p:nvSpPr>
        <p:spPr bwMode="auto">
          <a:xfrm>
            <a:off x="0" y="2133600"/>
            <a:ext cx="9144000" cy="1500188"/>
          </a:xfrm>
          <a:prstGeom prst="rect">
            <a:avLst/>
          </a:prstGeom>
          <a:noFill/>
          <a:ln>
            <a:noFill/>
            <a:prstDash/>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EL Support Criteria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9">
            <a:extLst>
              <a:ext uri="{FF2B5EF4-FFF2-40B4-BE49-F238E27FC236}">
                <a16:creationId xmlns:a16="http://schemas.microsoft.com/office/drawing/2014/main" id="{A21B8A39-70D2-4BC9-B2F2-BD15267E9680}"/>
              </a:ext>
            </a:extLst>
          </p:cNvPr>
          <p:cNvSpPr>
            <a:spLocks noGrp="1" noChangeArrowheads="1"/>
          </p:cNvSpPr>
          <p:nvPr>
            <p:ph type="title"/>
          </p:nvPr>
        </p:nvSpPr>
        <p:spPr>
          <a:xfrm>
            <a:off x="1295400" y="304800"/>
            <a:ext cx="7239000" cy="914400"/>
          </a:xfrm>
        </p:spPr>
        <p:txBody>
          <a:bodyPr/>
          <a:lstStyle/>
          <a:p>
            <a:r>
              <a:rPr lang="en-US" altLang="en-US" dirty="0"/>
              <a:t>Dimension 4: Quality Mathematical Tasks</a:t>
            </a:r>
          </a:p>
        </p:txBody>
      </p:sp>
      <p:pic>
        <p:nvPicPr>
          <p:cNvPr id="4" name="Picture 3" descr="Sample page">
            <a:extLst>
              <a:ext uri="{FF2B5EF4-FFF2-40B4-BE49-F238E27FC236}">
                <a16:creationId xmlns:a16="http://schemas.microsoft.com/office/drawing/2014/main" id="{884376D9-0BCC-5840-902C-A5703F4E7D9F}"/>
              </a:ext>
            </a:extLst>
          </p:cNvPr>
          <p:cNvPicPr>
            <a:picLocks noChangeAspect="1"/>
          </p:cNvPicPr>
          <p:nvPr/>
        </p:nvPicPr>
        <p:blipFill>
          <a:blip r:embed="rId3"/>
          <a:stretch>
            <a:fillRect/>
          </a:stretch>
        </p:blipFill>
        <p:spPr>
          <a:xfrm>
            <a:off x="2482371" y="1447800"/>
            <a:ext cx="6661629" cy="5029200"/>
          </a:xfrm>
          <a:prstGeom prst="rect">
            <a:avLst/>
          </a:prstGeom>
        </p:spPr>
      </p:pic>
      <p:sp>
        <p:nvSpPr>
          <p:cNvPr id="6" name="Donut 5">
            <a:extLst>
              <a:ext uri="{FF2B5EF4-FFF2-40B4-BE49-F238E27FC236}">
                <a16:creationId xmlns:a16="http://schemas.microsoft.com/office/drawing/2014/main" id="{2440E008-77B9-4AC1-9849-60852003B7F8}"/>
              </a:ext>
              <a:ext uri="{C183D7F6-B498-43B3-948B-1728B52AA6E4}">
                <adec:decorative xmlns:adec="http://schemas.microsoft.com/office/drawing/2017/decorative" val="1"/>
              </a:ext>
            </a:extLst>
          </p:cNvPr>
          <p:cNvSpPr/>
          <p:nvPr/>
        </p:nvSpPr>
        <p:spPr bwMode="auto">
          <a:xfrm>
            <a:off x="2743200" y="3962400"/>
            <a:ext cx="2667288" cy="762000"/>
          </a:xfrm>
          <a:prstGeom prst="donut">
            <a:avLst>
              <a:gd name="adj" fmla="val 8012"/>
            </a:avLst>
          </a:prstGeom>
          <a:solidFill>
            <a:schemeClr val="accent2"/>
          </a:solidFill>
          <a:ln w="12700" cap="flat" cmpd="sng" algn="ctr">
            <a:solidFill>
              <a:srgbClr val="C00000"/>
            </a:solidFill>
            <a:prstDash val="solid"/>
            <a:round/>
            <a:headEnd type="none" w="med" len="med"/>
            <a:tailEnd type="none" w="med" len="med"/>
          </a:ln>
          <a:effectLst/>
        </p:spPr>
        <p:txBody>
          <a:bodyPr/>
          <a:lstStyle/>
          <a:p>
            <a:pPr algn="r" eaLnBrk="1" hangingPunct="1">
              <a:defRPr/>
            </a:pPr>
            <a:endParaRPr lang="en-US" dirty="0">
              <a:latin typeface="Times New Roman" pitchFamily="-109" charset="0"/>
            </a:endParaRPr>
          </a:p>
        </p:txBody>
      </p:sp>
      <p:sp>
        <p:nvSpPr>
          <p:cNvPr id="10" name="Notched Right Arrow 9">
            <a:extLst>
              <a:ext uri="{FF2B5EF4-FFF2-40B4-BE49-F238E27FC236}">
                <a16:creationId xmlns:a16="http://schemas.microsoft.com/office/drawing/2014/main" id="{25436C68-9DDC-4FEF-9770-AECE93E65E69}"/>
              </a:ext>
              <a:ext uri="{C183D7F6-B498-43B3-948B-1728B52AA6E4}">
                <adec:decorative xmlns:adec="http://schemas.microsoft.com/office/drawing/2017/decorative" val="1"/>
              </a:ext>
            </a:extLst>
          </p:cNvPr>
          <p:cNvSpPr>
            <a:spLocks noChangeArrowheads="1"/>
          </p:cNvSpPr>
          <p:nvPr/>
        </p:nvSpPr>
        <p:spPr bwMode="auto">
          <a:xfrm>
            <a:off x="2362200" y="1903542"/>
            <a:ext cx="436562" cy="347662"/>
          </a:xfrm>
          <a:prstGeom prst="notchedRightArrow">
            <a:avLst>
              <a:gd name="adj1" fmla="val 50000"/>
              <a:gd name="adj2" fmla="val 49885"/>
            </a:avLst>
          </a:prstGeom>
          <a:solidFill>
            <a:schemeClr val="accent2"/>
          </a:solidFill>
          <a:ln w="12700" algn="ctr">
            <a:solidFill>
              <a:srgbClr val="C00000"/>
            </a:solidFill>
            <a:round/>
            <a:headEnd/>
            <a:tailEnd/>
          </a:ln>
        </p:spPr>
        <p:txBody>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endParaRPr lang="en-US" altLang="en-US" dirty="0"/>
          </a:p>
        </p:txBody>
      </p:sp>
      <p:sp>
        <p:nvSpPr>
          <p:cNvPr id="11" name="Notched Right Arrow 10">
            <a:extLst>
              <a:ext uri="{FF2B5EF4-FFF2-40B4-BE49-F238E27FC236}">
                <a16:creationId xmlns:a16="http://schemas.microsoft.com/office/drawing/2014/main" id="{0C22375C-1097-40CB-90D2-902C242B53F5}"/>
              </a:ext>
              <a:ext uri="{C183D7F6-B498-43B3-948B-1728B52AA6E4}">
                <adec:decorative xmlns:adec="http://schemas.microsoft.com/office/drawing/2017/decorative" val="1"/>
              </a:ext>
            </a:extLst>
          </p:cNvPr>
          <p:cNvSpPr>
            <a:spLocks noChangeArrowheads="1"/>
          </p:cNvSpPr>
          <p:nvPr/>
        </p:nvSpPr>
        <p:spPr bwMode="auto">
          <a:xfrm>
            <a:off x="2362200" y="3039269"/>
            <a:ext cx="436562" cy="330200"/>
          </a:xfrm>
          <a:prstGeom prst="notchedRightArrow">
            <a:avLst>
              <a:gd name="adj1" fmla="val 50000"/>
              <a:gd name="adj2" fmla="val 49885"/>
            </a:avLst>
          </a:prstGeom>
          <a:solidFill>
            <a:schemeClr val="accent2"/>
          </a:solidFill>
          <a:ln w="12700" algn="ctr">
            <a:solidFill>
              <a:srgbClr val="C00000"/>
            </a:solidFill>
            <a:round/>
            <a:headEnd/>
            <a:tailEnd/>
          </a:ln>
        </p:spPr>
        <p:txBody>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9FE989A-F554-C443-9EB5-12BB949B782A}"/>
              </a:ext>
            </a:extLst>
          </p:cNvPr>
          <p:cNvSpPr>
            <a:spLocks noGrp="1"/>
          </p:cNvSpPr>
          <p:nvPr>
            <p:ph type="title"/>
          </p:nvPr>
        </p:nvSpPr>
        <p:spPr>
          <a:xfrm>
            <a:off x="1295400" y="304800"/>
            <a:ext cx="7086600" cy="914400"/>
          </a:xfrm>
        </p:spPr>
        <p:txBody>
          <a:bodyPr/>
          <a:lstStyle/>
          <a:p>
            <a:r>
              <a:rPr lang="en-US" dirty="0"/>
              <a:t>Disclaimer</a:t>
            </a:r>
          </a:p>
        </p:txBody>
      </p:sp>
      <p:sp>
        <p:nvSpPr>
          <p:cNvPr id="3" name="Content Placeholder 2">
            <a:extLst>
              <a:ext uri="{FF2B5EF4-FFF2-40B4-BE49-F238E27FC236}">
                <a16:creationId xmlns:a16="http://schemas.microsoft.com/office/drawing/2014/main" id="{2A71E6B0-F47D-824B-A0A9-60BEE1C4A27F}"/>
              </a:ext>
            </a:extLst>
          </p:cNvPr>
          <p:cNvSpPr>
            <a:spLocks noGrp="1"/>
          </p:cNvSpPr>
          <p:nvPr>
            <p:ph idx="1"/>
          </p:nvPr>
        </p:nvSpPr>
        <p:spPr>
          <a:xfrm>
            <a:off x="685800" y="1676400"/>
            <a:ext cx="7924800" cy="3886200"/>
          </a:xfrm>
        </p:spPr>
        <p:txBody>
          <a:bodyPr/>
          <a:lstStyle/>
          <a:p>
            <a:pPr marL="0" indent="0" algn="ctr">
              <a:spcBef>
                <a:spcPts val="0"/>
              </a:spcBef>
              <a:spcAft>
                <a:spcPts val="0"/>
              </a:spcAft>
              <a:buNone/>
              <a:defRPr/>
            </a:pPr>
            <a:endParaRPr lang="en-US" b="1" dirty="0">
              <a:ea typeface="Calibri" panose="020F0502020204030204" pitchFamily="34" charset="0"/>
            </a:endParaRPr>
          </a:p>
          <a:p>
            <a:pPr marL="0" indent="0">
              <a:spcBef>
                <a:spcPts val="0"/>
              </a:spcBef>
              <a:spcAft>
                <a:spcPts val="0"/>
              </a:spcAft>
              <a:buNone/>
              <a:defRPr/>
            </a:pPr>
            <a:r>
              <a:rPr lang="en-US" dirty="0">
                <a:ea typeface="Calibri" panose="020F0502020204030204" pitchFamily="34" charset="0"/>
              </a:rPr>
              <a:t>This presentation was produced and funded in whole with Federal funds from the U.S. Department of Education under contract number ED-991990018C0040 with </a:t>
            </a:r>
            <a:r>
              <a:rPr lang="en-US" dirty="0" err="1">
                <a:ea typeface="Calibri" panose="020F0502020204030204" pitchFamily="34" charset="0"/>
              </a:rPr>
              <a:t>StandardsWork</a:t>
            </a:r>
            <a:r>
              <a:rPr lang="en-US" dirty="0">
                <a:ea typeface="Calibri" panose="020F0502020204030204" pitchFamily="34" charset="0"/>
              </a:rPr>
              <a:t>, Inc. Ronna </a:t>
            </a:r>
            <a:r>
              <a:rPr lang="en-US" dirty="0" err="1">
                <a:ea typeface="Calibri" panose="020F0502020204030204" pitchFamily="34" charset="0"/>
              </a:rPr>
              <a:t>Spacone</a:t>
            </a:r>
            <a:r>
              <a:rPr lang="en-US" dirty="0">
                <a:ea typeface="Calibri" panose="020F0502020204030204" pitchFamily="34" charset="0"/>
              </a:rPr>
              <a:t> serves as the Contracting Officer’s Representative. There is content on the slides </a:t>
            </a:r>
            <a:r>
              <a:rPr lang="en-US" dirty="0"/>
              <a:t>and additional content in the Slide Notes throughout the presentation. </a:t>
            </a:r>
            <a:r>
              <a:rPr lang="en-US" dirty="0">
                <a:ea typeface="Calibri" panose="020F0502020204030204" pitchFamily="34" charset="0"/>
              </a:rPr>
              <a:t>The content of this presentation does not necessarily reflect the views or policies of the U.S. Department of Education nor does the mention of trade names, commercial products, or organizations imply endorsement by the U.S. Government.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12">
            <a:extLst>
              <a:ext uri="{FF2B5EF4-FFF2-40B4-BE49-F238E27FC236}">
                <a16:creationId xmlns:a16="http://schemas.microsoft.com/office/drawing/2014/main" id="{1F19983E-2044-4517-B842-12704F68135D}"/>
              </a:ext>
            </a:extLst>
          </p:cNvPr>
          <p:cNvSpPr>
            <a:spLocks noGrp="1" noChangeArrowheads="1"/>
          </p:cNvSpPr>
          <p:nvPr>
            <p:ph type="title"/>
          </p:nvPr>
        </p:nvSpPr>
        <p:spPr>
          <a:xfrm>
            <a:off x="1295400" y="304800"/>
            <a:ext cx="7467600" cy="914400"/>
          </a:xfrm>
        </p:spPr>
        <p:txBody>
          <a:bodyPr/>
          <a:lstStyle/>
          <a:p>
            <a:r>
              <a:rPr lang="en-US" altLang="en-US" dirty="0"/>
              <a:t>Dimension 4: EL Support Criteria</a:t>
            </a:r>
          </a:p>
        </p:txBody>
      </p:sp>
      <p:sp>
        <p:nvSpPr>
          <p:cNvPr id="8193" name="Rectangle 3">
            <a:extLst>
              <a:ext uri="{FF2B5EF4-FFF2-40B4-BE49-F238E27FC236}">
                <a16:creationId xmlns:a16="http://schemas.microsoft.com/office/drawing/2014/main" id="{C73CC552-1194-4D56-8C26-DC5C7D6F8B3F}"/>
              </a:ext>
            </a:extLst>
          </p:cNvPr>
          <p:cNvSpPr>
            <a:spLocks noGrp="1" noChangeArrowheads="1"/>
          </p:cNvSpPr>
          <p:nvPr>
            <p:ph type="body" idx="1"/>
          </p:nvPr>
        </p:nvSpPr>
        <p:spPr>
          <a:xfrm>
            <a:off x="609600" y="1524000"/>
            <a:ext cx="8077200" cy="4648200"/>
          </a:xfrm>
        </p:spPr>
        <p:txBody>
          <a:bodyPr/>
          <a:lstStyle/>
          <a:p>
            <a:pPr marL="457200" indent="-457200">
              <a:spcBef>
                <a:spcPts val="1200"/>
              </a:spcBef>
              <a:spcAft>
                <a:spcPts val="600"/>
              </a:spcAft>
              <a:buFont typeface="Wingdings" panose="05000000000000000000" pitchFamily="2" charset="2"/>
              <a:buAutoNum type="arabicParenBoth"/>
            </a:pPr>
            <a:r>
              <a:rPr lang="en-US" altLang="en-US" dirty="0">
                <a:ea typeface="MS PGothic"/>
              </a:rPr>
              <a:t>Curriculum encourages the teacher to present oral and visual directions, to repeat the directions, and to check for understanding by asking students to restate them. </a:t>
            </a:r>
            <a:endParaRPr lang="en-US" altLang="en-US" dirty="0"/>
          </a:p>
          <a:p>
            <a:pPr marL="457200" indent="-457200">
              <a:spcBef>
                <a:spcPts val="1200"/>
              </a:spcBef>
              <a:spcAft>
                <a:spcPts val="600"/>
              </a:spcAft>
              <a:buFont typeface="Wingdings" panose="05000000000000000000" pitchFamily="2" charset="2"/>
              <a:buAutoNum type="arabicParenBoth"/>
            </a:pPr>
            <a:r>
              <a:rPr lang="en-US" altLang="en-US" dirty="0">
                <a:ea typeface="MS PGothic"/>
              </a:rPr>
              <a:t>Curriculum offers teachers guidance on how to provide explicit, constructive, and targeted feedback on student work. </a:t>
            </a:r>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5885CA3D-0E75-4E63-9432-6C2C1ED66C53}"/>
              </a:ext>
            </a:extLst>
          </p:cNvPr>
          <p:cNvSpPr>
            <a:spLocks noGrp="1" noChangeArrowheads="1"/>
          </p:cNvSpPr>
          <p:nvPr>
            <p:ph type="title"/>
          </p:nvPr>
        </p:nvSpPr>
        <p:spPr/>
        <p:txBody>
          <a:bodyPr/>
          <a:lstStyle/>
          <a:p>
            <a:r>
              <a:rPr lang="en-US" altLang="en-US" dirty="0"/>
              <a:t>Rating for EL Supports </a:t>
            </a:r>
          </a:p>
        </p:txBody>
      </p:sp>
      <p:sp>
        <p:nvSpPr>
          <p:cNvPr id="7" name="Rectangle 6">
            <a:extLst>
              <a:ext uri="{FF2B5EF4-FFF2-40B4-BE49-F238E27FC236}">
                <a16:creationId xmlns:a16="http://schemas.microsoft.com/office/drawing/2014/main" id="{144F97CE-C27D-4505-8990-E6AC23C4BD71}"/>
              </a:ext>
            </a:extLst>
          </p:cNvPr>
          <p:cNvSpPr/>
          <p:nvPr/>
        </p:nvSpPr>
        <p:spPr>
          <a:xfrm>
            <a:off x="609600" y="1524000"/>
            <a:ext cx="7620000" cy="3662541"/>
          </a:xfrm>
          <a:prstGeom prst="rect">
            <a:avLst/>
          </a:prstGeom>
        </p:spPr>
        <p:txBody>
          <a:bodyPr>
            <a:spAutoFit/>
          </a:bodyPr>
          <a:lstStyle/>
          <a:p>
            <a:pPr>
              <a:spcBef>
                <a:spcPts val="1200"/>
              </a:spcBef>
              <a:spcAft>
                <a:spcPts val="1200"/>
              </a:spcAft>
              <a:buFont typeface="Wingdings" pitchFamily="2" charset="2"/>
              <a:buNone/>
              <a:defRPr/>
            </a:pPr>
            <a:endParaRPr lang="en-US" altLang="en-US" sz="800" dirty="0">
              <a:latin typeface="+mj-lt"/>
            </a:endParaRPr>
          </a:p>
          <a:p>
            <a:pPr>
              <a:spcBef>
                <a:spcPts val="1200"/>
              </a:spcBef>
              <a:spcAft>
                <a:spcPts val="1200"/>
              </a:spcAft>
              <a:buFont typeface="Wingdings" pitchFamily="2" charset="2"/>
              <a:buNone/>
              <a:defRPr/>
            </a:pPr>
            <a:r>
              <a:rPr lang="en-US" altLang="en-US" dirty="0">
                <a:latin typeface="+mj-lt"/>
              </a:rPr>
              <a:t>2 Points: </a:t>
            </a:r>
            <a:r>
              <a:rPr lang="en-US" altLang="en-US" b="0" dirty="0">
                <a:latin typeface="+mj-lt"/>
              </a:rPr>
              <a:t>Most or all components of the EL supports are present. </a:t>
            </a:r>
          </a:p>
          <a:p>
            <a:pPr>
              <a:spcBef>
                <a:spcPts val="1200"/>
              </a:spcBef>
              <a:spcAft>
                <a:spcPts val="1200"/>
              </a:spcAft>
              <a:buFont typeface="Wingdings" pitchFamily="2" charset="2"/>
              <a:buNone/>
              <a:defRPr/>
            </a:pPr>
            <a:r>
              <a:rPr lang="en-US" altLang="en-US" dirty="0">
                <a:latin typeface="+mj-lt"/>
              </a:rPr>
              <a:t>1 Point: </a:t>
            </a:r>
            <a:r>
              <a:rPr lang="en-US" altLang="en-US" b="0" dirty="0">
                <a:latin typeface="+mj-lt"/>
              </a:rPr>
              <a:t>Some components of the EL supports are present.</a:t>
            </a:r>
          </a:p>
          <a:p>
            <a:pPr>
              <a:spcBef>
                <a:spcPts val="1200"/>
              </a:spcBef>
              <a:spcAft>
                <a:spcPts val="1200"/>
              </a:spcAft>
              <a:buFont typeface="Wingdings" pitchFamily="2" charset="2"/>
              <a:buNone/>
              <a:defRPr/>
            </a:pPr>
            <a:r>
              <a:rPr lang="en-US" altLang="en-US" dirty="0">
                <a:latin typeface="+mj-lt"/>
              </a:rPr>
              <a:t>0 Points: </a:t>
            </a:r>
            <a:r>
              <a:rPr lang="en-US" altLang="en-US" b="0" dirty="0">
                <a:latin typeface="+mj-lt"/>
              </a:rPr>
              <a:t>Few or no components of the EL supports are present.</a:t>
            </a:r>
          </a:p>
          <a:p>
            <a:pPr marL="114300" algn="ctr">
              <a:spcBef>
                <a:spcPts val="0"/>
              </a:spcBef>
              <a:spcAft>
                <a:spcPts val="0"/>
              </a:spcAft>
              <a:tabLst>
                <a:tab pos="1031240" algn="l"/>
              </a:tabLst>
              <a:defRPr/>
            </a:pPr>
            <a:endParaRPr lang="en-US" b="0" dirty="0">
              <a:solidFill>
                <a:srgbClr val="000000"/>
              </a:solidFill>
              <a:latin typeface="Arial" panose="020B0604020202020204" pitchFamily="34" charset="0"/>
              <a:ea typeface="Arial" panose="020B0604020202020204" pitchFamily="34" charset="0"/>
            </a:endParaRPr>
          </a:p>
          <a:p>
            <a:pPr marL="114300" algn="ctr">
              <a:spcBef>
                <a:spcPts val="0"/>
              </a:spcBef>
              <a:spcAft>
                <a:spcPts val="0"/>
              </a:spcAft>
              <a:tabLst>
                <a:tab pos="1031240" algn="l"/>
              </a:tabLst>
              <a:defRPr/>
            </a:pPr>
            <a:endParaRPr lang="en-US" b="0" dirty="0">
              <a:latin typeface="Arial" panose="020B0604020202020204" pitchFamily="34" charset="0"/>
              <a:ea typeface="Arial" panose="020B0604020202020204" pitchFamily="34" charset="0"/>
            </a:endParaRPr>
          </a:p>
        </p:txBody>
      </p:sp>
      <p:cxnSp>
        <p:nvCxnSpPr>
          <p:cNvPr id="4" name="Straight Connector 3">
            <a:extLst>
              <a:ext uri="{FF2B5EF4-FFF2-40B4-BE49-F238E27FC236}">
                <a16:creationId xmlns:a16="http://schemas.microsoft.com/office/drawing/2014/main" id="{168B920C-6703-4546-B288-D1C11051271B}"/>
              </a:ext>
              <a:ext uri="{C183D7F6-B498-43B3-948B-1728B52AA6E4}">
                <adec:decorative xmlns:adec="http://schemas.microsoft.com/office/drawing/2017/decorative" val="1"/>
              </a:ext>
            </a:extLst>
          </p:cNvPr>
          <p:cNvCxnSpPr>
            <a:cxnSpLocks/>
          </p:cNvCxnSpPr>
          <p:nvPr/>
        </p:nvCxnSpPr>
        <p:spPr bwMode="auto">
          <a:xfrm>
            <a:off x="1968500" y="2362200"/>
            <a:ext cx="11430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 name="Straight Connector 4">
            <a:extLst>
              <a:ext uri="{FF2B5EF4-FFF2-40B4-BE49-F238E27FC236}">
                <a16:creationId xmlns:a16="http://schemas.microsoft.com/office/drawing/2014/main" id="{787F4B9A-6DEF-A04A-A4DC-FF9645DEB1DF}"/>
              </a:ext>
              <a:ext uri="{C183D7F6-B498-43B3-948B-1728B52AA6E4}">
                <adec:decorative xmlns:adec="http://schemas.microsoft.com/office/drawing/2017/decorative" val="1"/>
              </a:ext>
            </a:extLst>
          </p:cNvPr>
          <p:cNvCxnSpPr>
            <a:cxnSpLocks/>
          </p:cNvCxnSpPr>
          <p:nvPr/>
        </p:nvCxnSpPr>
        <p:spPr bwMode="auto">
          <a:xfrm>
            <a:off x="1828800" y="3352800"/>
            <a:ext cx="6858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6" name="Straight Connector 5">
            <a:extLst>
              <a:ext uri="{FF2B5EF4-FFF2-40B4-BE49-F238E27FC236}">
                <a16:creationId xmlns:a16="http://schemas.microsoft.com/office/drawing/2014/main" id="{0AA21574-FF7F-DE47-BDE1-AFD15774B28F}"/>
              </a:ext>
              <a:ext uri="{C183D7F6-B498-43B3-948B-1728B52AA6E4}">
                <adec:decorative xmlns:adec="http://schemas.microsoft.com/office/drawing/2017/decorative" val="1"/>
              </a:ext>
            </a:extLst>
          </p:cNvPr>
          <p:cNvCxnSpPr>
            <a:cxnSpLocks/>
          </p:cNvCxnSpPr>
          <p:nvPr/>
        </p:nvCxnSpPr>
        <p:spPr bwMode="auto">
          <a:xfrm>
            <a:off x="1968500" y="3962400"/>
            <a:ext cx="12319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9">
            <a:extLst>
              <a:ext uri="{FF2B5EF4-FFF2-40B4-BE49-F238E27FC236}">
                <a16:creationId xmlns:a16="http://schemas.microsoft.com/office/drawing/2014/main" id="{E3837117-F75C-427F-94E9-F96040E98696}"/>
              </a:ext>
            </a:extLst>
          </p:cNvPr>
          <p:cNvSpPr>
            <a:spLocks noGrp="1" noChangeArrowheads="1"/>
          </p:cNvSpPr>
          <p:nvPr>
            <p:ph type="title"/>
          </p:nvPr>
        </p:nvSpPr>
        <p:spPr/>
        <p:txBody>
          <a:bodyPr/>
          <a:lstStyle/>
          <a:p>
            <a:r>
              <a:rPr lang="en-US" altLang="en-US" dirty="0"/>
              <a:t>Breakout Time: 20 minutes</a:t>
            </a:r>
          </a:p>
        </p:txBody>
      </p:sp>
      <p:sp>
        <p:nvSpPr>
          <p:cNvPr id="63490" name="Content Placeholder 10">
            <a:extLst>
              <a:ext uri="{FF2B5EF4-FFF2-40B4-BE49-F238E27FC236}">
                <a16:creationId xmlns:a16="http://schemas.microsoft.com/office/drawing/2014/main" id="{7A4C0901-2090-4C4E-99A7-12B86CF49B9D}"/>
              </a:ext>
            </a:extLst>
          </p:cNvPr>
          <p:cNvSpPr>
            <a:spLocks noGrp="1" noChangeArrowheads="1"/>
          </p:cNvSpPr>
          <p:nvPr>
            <p:ph idx="1"/>
          </p:nvPr>
        </p:nvSpPr>
        <p:spPr>
          <a:xfrm>
            <a:off x="444500" y="1371600"/>
            <a:ext cx="8242300" cy="5105400"/>
          </a:xfrm>
        </p:spPr>
        <p:txBody>
          <a:bodyPr/>
          <a:lstStyle/>
          <a:p>
            <a:pPr>
              <a:spcBef>
                <a:spcPts val="775"/>
              </a:spcBef>
              <a:spcAft>
                <a:spcPts val="600"/>
              </a:spcAft>
            </a:pPr>
            <a:r>
              <a:rPr lang="en-US" altLang="en-US" dirty="0">
                <a:ea typeface="MS PGothic"/>
              </a:rPr>
              <a:t>Individually scan the curriculum for evidence of each of the EL supports, including the asterisked content criteria.</a:t>
            </a:r>
          </a:p>
          <a:p>
            <a:pPr>
              <a:spcBef>
                <a:spcPts val="775"/>
              </a:spcBef>
              <a:spcAft>
                <a:spcPts val="600"/>
              </a:spcAft>
            </a:pPr>
            <a:r>
              <a:rPr lang="en-US" altLang="en-US" dirty="0">
                <a:ea typeface="MS PGothic"/>
              </a:rPr>
              <a:t>Discuss with your team and agree on whether there is evidence in the curriculum for each EL support criterion.</a:t>
            </a:r>
          </a:p>
          <a:p>
            <a:pPr>
              <a:spcBef>
                <a:spcPts val="775"/>
              </a:spcBef>
              <a:spcAft>
                <a:spcPts val="600"/>
              </a:spcAft>
            </a:pPr>
            <a:r>
              <a:rPr lang="en-US" altLang="en-US" dirty="0">
                <a:ea typeface="MS PGothic"/>
              </a:rPr>
              <a:t>Check those for which you found evidence and determine the “weight” of the missing supports or parts of supports.</a:t>
            </a:r>
          </a:p>
          <a:p>
            <a:pPr>
              <a:spcBef>
                <a:spcPts val="775"/>
              </a:spcBef>
              <a:spcAft>
                <a:spcPts val="600"/>
              </a:spcAft>
            </a:pPr>
            <a:r>
              <a:rPr lang="en-US" altLang="en-US" dirty="0">
                <a:ea typeface="MS PGothic"/>
              </a:rPr>
              <a:t>Make notes about your findings.</a:t>
            </a:r>
          </a:p>
          <a:p>
            <a:pPr>
              <a:spcBef>
                <a:spcPts val="775"/>
              </a:spcBef>
              <a:spcAft>
                <a:spcPts val="600"/>
              </a:spcAft>
            </a:pPr>
            <a:r>
              <a:rPr lang="en-US" altLang="en-US" dirty="0">
                <a:ea typeface="MS PGothic"/>
              </a:rPr>
              <a:t>Together, assign a rating for the dimension’s EL supports. (Include the asterisked content criteria.)</a:t>
            </a:r>
          </a:p>
          <a:p>
            <a:pPr>
              <a:spcBef>
                <a:spcPts val="1200"/>
              </a:spcBef>
              <a:spcAft>
                <a:spcPts val="600"/>
              </a:spcAft>
            </a:pPr>
            <a:r>
              <a:rPr lang="en-US" altLang="en-US" dirty="0">
                <a:ea typeface="MS PGothic"/>
              </a:rPr>
              <a:t>When we reconvene, we will ask you to share comparisons of your rating, criteria checks, substantiations, and commentary.</a:t>
            </a:r>
            <a:endParaRPr lang="en-US" altLang="en-US" dirty="0">
              <a:ea typeface="MS PGothic"/>
              <a:cs typeface="Arial" panose="020B0604020202020204" pitchFamily="34" charset="0"/>
            </a:endParaRPr>
          </a:p>
          <a:p>
            <a:pPr>
              <a:spcBef>
                <a:spcPts val="775"/>
              </a:spcBef>
              <a:spcAft>
                <a:spcPts val="600"/>
              </a:spcAft>
            </a:pPr>
            <a:endParaRPr lang="en-US" altLang="en-US" dirty="0"/>
          </a:p>
          <a:p>
            <a:endParaRPr lang="en-US" altLang="en-US" dirty="0"/>
          </a:p>
        </p:txBody>
      </p:sp>
      <p:pic>
        <p:nvPicPr>
          <p:cNvPr id="63491" name="Graphic 5" descr="Customer review">
            <a:extLst>
              <a:ext uri="{FF2B5EF4-FFF2-40B4-BE49-F238E27FC236}">
                <a16:creationId xmlns:a16="http://schemas.microsoft.com/office/drawing/2014/main" id="{7949B916-BFCD-43C3-BB8A-D771623E4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301625"/>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9">
            <a:extLst>
              <a:ext uri="{FF2B5EF4-FFF2-40B4-BE49-F238E27FC236}">
                <a16:creationId xmlns:a16="http://schemas.microsoft.com/office/drawing/2014/main" id="{D8AA9B43-2824-4480-A6D1-F94B265D311C}"/>
              </a:ext>
            </a:extLst>
          </p:cNvPr>
          <p:cNvSpPr>
            <a:spLocks noGrp="1" noChangeArrowheads="1"/>
          </p:cNvSpPr>
          <p:nvPr>
            <p:ph type="title"/>
          </p:nvPr>
        </p:nvSpPr>
        <p:spPr/>
        <p:txBody>
          <a:bodyPr/>
          <a:lstStyle/>
          <a:p>
            <a:r>
              <a:rPr lang="en-US" altLang="en-US" dirty="0"/>
              <a:t>Breakout Materials</a:t>
            </a:r>
          </a:p>
        </p:txBody>
      </p:sp>
      <p:sp>
        <p:nvSpPr>
          <p:cNvPr id="65538" name="Content Placeholder 10">
            <a:extLst>
              <a:ext uri="{FF2B5EF4-FFF2-40B4-BE49-F238E27FC236}">
                <a16:creationId xmlns:a16="http://schemas.microsoft.com/office/drawing/2014/main" id="{383F84A8-ADB4-41E0-A58F-F50AE8B2EF48}"/>
              </a:ext>
            </a:extLst>
          </p:cNvPr>
          <p:cNvSpPr>
            <a:spLocks noGrp="1" noChangeArrowheads="1"/>
          </p:cNvSpPr>
          <p:nvPr>
            <p:ph idx="1"/>
          </p:nvPr>
        </p:nvSpPr>
        <p:spPr/>
        <p:txBody>
          <a:bodyPr/>
          <a:lstStyle/>
          <a:p>
            <a:pPr>
              <a:spcBef>
                <a:spcPts val="1975"/>
              </a:spcBef>
            </a:pPr>
            <a:r>
              <a:rPr lang="en-US" altLang="en-US" dirty="0"/>
              <a:t>Your copy of the Participant Workbook (p. 10)</a:t>
            </a:r>
          </a:p>
          <a:p>
            <a:pPr>
              <a:spcBef>
                <a:spcPts val="1975"/>
              </a:spcBef>
            </a:pPr>
            <a:r>
              <a:rPr lang="en-US" altLang="en-US" dirty="0"/>
              <a:t>Curriculum: Illustrative Mathematics:</a:t>
            </a:r>
          </a:p>
          <a:p>
            <a:pPr lvl="1">
              <a:spcBef>
                <a:spcPts val="1975"/>
              </a:spcBef>
            </a:pPr>
            <a:r>
              <a:rPr lang="en-US" altLang="en-US" sz="2200" dirty="0">
                <a:cs typeface="MS PGothic" panose="020B0600070205080204" pitchFamily="34" charset="-128"/>
              </a:rPr>
              <a:t>Grade 6 Course Guide</a:t>
            </a:r>
          </a:p>
          <a:p>
            <a:pPr lvl="1">
              <a:spcBef>
                <a:spcPts val="1975"/>
              </a:spcBef>
            </a:pPr>
            <a:r>
              <a:rPr lang="en-US" altLang="en-US" sz="2200" dirty="0">
                <a:cs typeface="MS PGothic" panose="020B0600070205080204" pitchFamily="34" charset="-128"/>
              </a:rPr>
              <a:t>Grade 6, Unit 3 Teacher Guide</a:t>
            </a:r>
          </a:p>
          <a:p>
            <a:pPr>
              <a:spcBef>
                <a:spcPts val="1975"/>
              </a:spcBef>
            </a:pPr>
            <a:r>
              <a:rPr lang="en-US" altLang="en-US" dirty="0"/>
              <a:t>Resource: Standards for Mathematical Practice</a:t>
            </a:r>
          </a:p>
          <a:p>
            <a:pPr>
              <a:spcBef>
                <a:spcPts val="1975"/>
              </a:spcBef>
            </a:pPr>
            <a:r>
              <a:rPr lang="en-US" altLang="en-US" dirty="0"/>
              <a:t>Resource: Critical Concepts and Fluencies of the Level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Placeholder 4">
            <a:extLst>
              <a:ext uri="{FF2B5EF4-FFF2-40B4-BE49-F238E27FC236}">
                <a16:creationId xmlns:a16="http://schemas.microsoft.com/office/drawing/2014/main" id="{6804B140-2603-44B8-84EF-976235DFAA1A}"/>
              </a:ext>
            </a:extLst>
          </p:cNvPr>
          <p:cNvSpPr>
            <a:spLocks noGrp="1" noChangeArrowheads="1"/>
          </p:cNvSpPr>
          <p:nvPr>
            <p:ph type="title" idx="4294967295"/>
          </p:nvPr>
        </p:nvSpPr>
        <p:spPr bwMode="auto">
          <a:xfrm>
            <a:off x="722313" y="2133600"/>
            <a:ext cx="7812087" cy="1600200"/>
          </a:xfrm>
          <a:prstGeom prst="rect">
            <a:avLst/>
          </a:prstGeom>
          <a:noFill/>
          <a:ln>
            <a:noFill/>
            <a:prstDash/>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Welcome Back!</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D7400E74-3964-471E-A210-D0380D6F78B3}"/>
              </a:ext>
            </a:extLst>
          </p:cNvPr>
          <p:cNvSpPr>
            <a:spLocks noGrp="1" noChangeArrowheads="1"/>
          </p:cNvSpPr>
          <p:nvPr>
            <p:ph type="title"/>
          </p:nvPr>
        </p:nvSpPr>
        <p:spPr/>
        <p:txBody>
          <a:bodyPr/>
          <a:lstStyle/>
          <a:p>
            <a:r>
              <a:rPr lang="en-US" altLang="en-US" dirty="0"/>
              <a:t>Let’s Hear From You!</a:t>
            </a:r>
          </a:p>
        </p:txBody>
      </p:sp>
      <p:sp>
        <p:nvSpPr>
          <p:cNvPr id="3" name="Content Placeholder 2">
            <a:extLst>
              <a:ext uri="{FF2B5EF4-FFF2-40B4-BE49-F238E27FC236}">
                <a16:creationId xmlns:a16="http://schemas.microsoft.com/office/drawing/2014/main" id="{FC867222-BB02-4828-91C4-1F9A0A732049}"/>
              </a:ext>
            </a:extLst>
          </p:cNvPr>
          <p:cNvSpPr>
            <a:spLocks noGrp="1"/>
          </p:cNvSpPr>
          <p:nvPr>
            <p:ph idx="1"/>
          </p:nvPr>
        </p:nvSpPr>
        <p:spPr>
          <a:xfrm>
            <a:off x="609600" y="1600200"/>
            <a:ext cx="7924800" cy="4648200"/>
          </a:xfrm>
        </p:spPr>
        <p:txBody>
          <a:bodyPr/>
          <a:lstStyle/>
          <a:p>
            <a:pPr marL="0" indent="0">
              <a:buFont typeface="Wingdings" panose="05000000000000000000" pitchFamily="2" charset="2"/>
              <a:buNone/>
              <a:defRPr/>
            </a:pPr>
            <a:endParaRPr lang="en-US" dirty="0"/>
          </a:p>
          <a:p>
            <a:pPr>
              <a:spcBef>
                <a:spcPts val="600"/>
              </a:spcBef>
              <a:spcAft>
                <a:spcPts val="600"/>
              </a:spcAft>
              <a:defRPr/>
            </a:pPr>
            <a:r>
              <a:rPr lang="en-US" dirty="0"/>
              <a:t>POLL: What is your rating for </a:t>
            </a:r>
            <a:r>
              <a:rPr lang="en-US" b="1" dirty="0"/>
              <a:t>Dimension 4 EL Supports</a:t>
            </a:r>
            <a:r>
              <a:rPr lang="en-US" dirty="0"/>
              <a:t>?</a:t>
            </a:r>
          </a:p>
          <a:p>
            <a:pPr marL="817563" lvl="1" indent="-409575">
              <a:spcBef>
                <a:spcPts val="1128"/>
              </a:spcBef>
              <a:spcAft>
                <a:spcPts val="600"/>
              </a:spcAft>
              <a:buFont typeface="Wingdings" panose="05000000000000000000" pitchFamily="2" charset="2"/>
              <a:buNone/>
              <a:defRPr/>
            </a:pPr>
            <a:r>
              <a:rPr lang="en-US" sz="2200" dirty="0"/>
              <a:t>O	2 points: Most or all components of the criteria are present.</a:t>
            </a:r>
          </a:p>
          <a:p>
            <a:pPr marL="817563" lvl="1" indent="-409575">
              <a:spcBef>
                <a:spcPts val="1128"/>
              </a:spcBef>
              <a:spcAft>
                <a:spcPts val="600"/>
              </a:spcAft>
              <a:buFont typeface="Wingdings" panose="05000000000000000000" pitchFamily="2" charset="2"/>
              <a:buNone/>
              <a:defRPr/>
            </a:pPr>
            <a:r>
              <a:rPr lang="en-US" sz="2200" dirty="0"/>
              <a:t>O	1 point: Some components of the criteria are present.</a:t>
            </a:r>
          </a:p>
          <a:p>
            <a:pPr marL="817563" lvl="1" indent="-409575">
              <a:spcBef>
                <a:spcPts val="1128"/>
              </a:spcBef>
              <a:spcAft>
                <a:spcPts val="600"/>
              </a:spcAft>
              <a:buFont typeface="Wingdings" panose="05000000000000000000" pitchFamily="2" charset="2"/>
              <a:buNone/>
              <a:defRPr/>
            </a:pPr>
            <a:r>
              <a:rPr lang="en-US" sz="2200" dirty="0"/>
              <a:t>O 	0 points: Few or no components of the criteria are present.</a:t>
            </a:r>
          </a:p>
          <a:p>
            <a:pPr lvl="1">
              <a:defRPr/>
            </a:pPr>
            <a:endParaRPr lang="en-US" dirty="0"/>
          </a:p>
          <a:p>
            <a:pPr marL="14288" lvl="1" indent="0">
              <a:buFont typeface="Wingdings" panose="05000000000000000000" pitchFamily="2" charset="2"/>
              <a:buNone/>
              <a:defRPr/>
            </a:pPr>
            <a:endParaRPr lang="en-US" dirty="0"/>
          </a:p>
        </p:txBody>
      </p:sp>
      <p:pic>
        <p:nvPicPr>
          <p:cNvPr id="69635" name="Picture 3">
            <a:extLst>
              <a:ext uri="{FF2B5EF4-FFF2-40B4-BE49-F238E27FC236}">
                <a16:creationId xmlns:a16="http://schemas.microsoft.com/office/drawing/2014/main" id="{9078FB19-1AAD-4B50-95DD-4ED37C0B3F4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04800"/>
            <a:ext cx="838200"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1A1FFB82-7C65-4326-A426-9481614B471C}"/>
              </a:ext>
              <a:ext uri="{C183D7F6-B498-43B3-948B-1728B52AA6E4}">
                <adec:decorative xmlns:adec="http://schemas.microsoft.com/office/drawing/2017/decorative" val="1"/>
              </a:ext>
            </a:extLst>
          </p:cNvPr>
          <p:cNvCxnSpPr>
            <a:cxnSpLocks/>
          </p:cNvCxnSpPr>
          <p:nvPr/>
        </p:nvCxnSpPr>
        <p:spPr bwMode="auto">
          <a:xfrm>
            <a:off x="2667000" y="2971800"/>
            <a:ext cx="12954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id="{A2D58265-8323-41BA-90EB-A6F805D9ABEB}"/>
              </a:ext>
              <a:ext uri="{C183D7F6-B498-43B3-948B-1728B52AA6E4}">
                <adec:decorative xmlns:adec="http://schemas.microsoft.com/office/drawing/2017/decorative" val="1"/>
              </a:ext>
            </a:extLst>
          </p:cNvPr>
          <p:cNvCxnSpPr>
            <a:cxnSpLocks/>
          </p:cNvCxnSpPr>
          <p:nvPr/>
        </p:nvCxnSpPr>
        <p:spPr bwMode="auto">
          <a:xfrm>
            <a:off x="2514600" y="3886200"/>
            <a:ext cx="7620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8" name="Straight Connector 7">
            <a:extLst>
              <a:ext uri="{FF2B5EF4-FFF2-40B4-BE49-F238E27FC236}">
                <a16:creationId xmlns:a16="http://schemas.microsoft.com/office/drawing/2014/main" id="{2B43F25F-BC3D-42E9-827E-927E45D80992}"/>
              </a:ext>
              <a:ext uri="{C183D7F6-B498-43B3-948B-1728B52AA6E4}">
                <adec:decorative xmlns:adec="http://schemas.microsoft.com/office/drawing/2017/decorative" val="1"/>
              </a:ext>
            </a:extLst>
          </p:cNvPr>
          <p:cNvCxnSpPr>
            <a:cxnSpLocks/>
          </p:cNvCxnSpPr>
          <p:nvPr/>
        </p:nvCxnSpPr>
        <p:spPr bwMode="auto">
          <a:xfrm>
            <a:off x="2667000" y="4419600"/>
            <a:ext cx="12954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9">
            <a:extLst>
              <a:ext uri="{FF2B5EF4-FFF2-40B4-BE49-F238E27FC236}">
                <a16:creationId xmlns:a16="http://schemas.microsoft.com/office/drawing/2014/main" id="{1E38A96D-2A02-4285-9511-4B155138689C}"/>
              </a:ext>
            </a:extLst>
          </p:cNvPr>
          <p:cNvSpPr>
            <a:spLocks noGrp="1" noChangeArrowheads="1"/>
          </p:cNvSpPr>
          <p:nvPr>
            <p:ph type="title"/>
          </p:nvPr>
        </p:nvSpPr>
        <p:spPr>
          <a:xfrm>
            <a:off x="1295400" y="304800"/>
            <a:ext cx="6324600" cy="914400"/>
          </a:xfrm>
        </p:spPr>
        <p:txBody>
          <a:bodyPr/>
          <a:lstStyle/>
          <a:p>
            <a:r>
              <a:rPr lang="en-US" altLang="en-US" dirty="0"/>
              <a:t>Let’s Hear From You! </a:t>
            </a:r>
          </a:p>
        </p:txBody>
      </p:sp>
      <p:sp>
        <p:nvSpPr>
          <p:cNvPr id="11" name="Content Placeholder 10">
            <a:extLst>
              <a:ext uri="{FF2B5EF4-FFF2-40B4-BE49-F238E27FC236}">
                <a16:creationId xmlns:a16="http://schemas.microsoft.com/office/drawing/2014/main" id="{945BEC32-E156-410F-BE71-4C1BC79782B1}"/>
              </a:ext>
            </a:extLst>
          </p:cNvPr>
          <p:cNvSpPr>
            <a:spLocks noGrp="1"/>
          </p:cNvSpPr>
          <p:nvPr>
            <p:ph idx="1"/>
          </p:nvPr>
        </p:nvSpPr>
        <p:spPr/>
        <p:txBody>
          <a:bodyPr/>
          <a:lstStyle/>
          <a:p>
            <a:pPr>
              <a:spcBef>
                <a:spcPts val="1200"/>
              </a:spcBef>
              <a:spcAft>
                <a:spcPts val="600"/>
              </a:spcAft>
              <a:defRPr/>
            </a:pPr>
            <a:r>
              <a:rPr lang="en-US" altLang="en-US" dirty="0"/>
              <a:t>POLL: Did you check (as present) the same criteria as in the Example Workbook? </a:t>
            </a:r>
          </a:p>
          <a:p>
            <a:pPr marL="336550" lvl="1" indent="0">
              <a:spcBef>
                <a:spcPts val="1128"/>
              </a:spcBef>
              <a:spcAft>
                <a:spcPts val="600"/>
              </a:spcAft>
              <a:buFont typeface="Wingdings" panose="05000000000000000000" pitchFamily="2" charset="2"/>
              <a:buNone/>
              <a:defRPr/>
            </a:pPr>
            <a:r>
              <a:rPr lang="en-US" sz="2200" dirty="0"/>
              <a:t>O  Yes, we checked the same criteria as the example.</a:t>
            </a:r>
          </a:p>
          <a:p>
            <a:pPr marL="687388" lvl="1" indent="-344488">
              <a:spcBef>
                <a:spcPts val="1128"/>
              </a:spcBef>
              <a:spcAft>
                <a:spcPts val="600"/>
              </a:spcAft>
              <a:buFont typeface="Wingdings" panose="05000000000000000000" pitchFamily="2" charset="2"/>
              <a:buNone/>
              <a:defRPr/>
            </a:pPr>
            <a:r>
              <a:rPr lang="en-US" sz="2200" dirty="0"/>
              <a:t>O  No, we checked one or more criteria differently than the example.</a:t>
            </a:r>
          </a:p>
          <a:p>
            <a:pPr marL="0" indent="0">
              <a:spcBef>
                <a:spcPts val="1200"/>
              </a:spcBef>
              <a:spcAft>
                <a:spcPts val="600"/>
              </a:spcAft>
              <a:buFont typeface="Wingdings" panose="05000000000000000000" pitchFamily="2" charset="2"/>
              <a:buNone/>
              <a:defRPr/>
            </a:pPr>
            <a:endParaRPr lang="en-US" altLang="en-US" dirty="0"/>
          </a:p>
          <a:p>
            <a:pPr marL="0" indent="0">
              <a:spcBef>
                <a:spcPts val="1200"/>
              </a:spcBef>
              <a:spcAft>
                <a:spcPts val="600"/>
              </a:spcAft>
              <a:buFont typeface="Wingdings" panose="05000000000000000000" pitchFamily="2" charset="2"/>
              <a:buNone/>
              <a:defRPr/>
            </a:pPr>
            <a:endParaRPr lang="en-US" altLang="en-US" dirty="0"/>
          </a:p>
          <a:p>
            <a:pPr marL="0" indent="0">
              <a:spcBef>
                <a:spcPts val="1200"/>
              </a:spcBef>
              <a:spcAft>
                <a:spcPts val="600"/>
              </a:spcAft>
              <a:buFont typeface="Wingdings" panose="05000000000000000000" pitchFamily="2" charset="2"/>
              <a:buNone/>
              <a:defRPr/>
            </a:pPr>
            <a:endParaRPr lang="en-US" altLang="en-US" dirty="0"/>
          </a:p>
          <a:p>
            <a:pPr marL="9525" indent="0">
              <a:spcBef>
                <a:spcPts val="1200"/>
              </a:spcBef>
              <a:spcAft>
                <a:spcPts val="600"/>
              </a:spcAft>
              <a:buFont typeface="Wingdings" panose="05000000000000000000" pitchFamily="2" charset="2"/>
              <a:buNone/>
              <a:defRPr/>
            </a:pPr>
            <a:endParaRPr lang="en-US" dirty="0"/>
          </a:p>
          <a:p>
            <a:pPr>
              <a:defRPr/>
            </a:pPr>
            <a:endParaRPr lang="en-US" dirty="0"/>
          </a:p>
        </p:txBody>
      </p:sp>
      <p:pic>
        <p:nvPicPr>
          <p:cNvPr id="5" name="Picture 3">
            <a:extLst>
              <a:ext uri="{FF2B5EF4-FFF2-40B4-BE49-F238E27FC236}">
                <a16:creationId xmlns:a16="http://schemas.microsoft.com/office/drawing/2014/main" id="{A0D77FA4-41CC-CD4E-9401-DFB61F44796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04800"/>
            <a:ext cx="838200"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9">
            <a:extLst>
              <a:ext uri="{FF2B5EF4-FFF2-40B4-BE49-F238E27FC236}">
                <a16:creationId xmlns:a16="http://schemas.microsoft.com/office/drawing/2014/main" id="{E4EC73B7-C80C-4282-B7A7-5F2003CCADDA}"/>
              </a:ext>
            </a:extLst>
          </p:cNvPr>
          <p:cNvSpPr>
            <a:spLocks noGrp="1" noChangeArrowheads="1"/>
          </p:cNvSpPr>
          <p:nvPr>
            <p:ph type="title"/>
          </p:nvPr>
        </p:nvSpPr>
        <p:spPr>
          <a:xfrm>
            <a:off x="1295400" y="304800"/>
            <a:ext cx="6324600" cy="914400"/>
          </a:xfrm>
        </p:spPr>
        <p:txBody>
          <a:bodyPr/>
          <a:lstStyle/>
          <a:p>
            <a:r>
              <a:rPr lang="en-US" altLang="en-US" dirty="0"/>
              <a:t>Let’s Discuss!</a:t>
            </a:r>
          </a:p>
        </p:txBody>
      </p:sp>
      <p:sp>
        <p:nvSpPr>
          <p:cNvPr id="11" name="Content Placeholder 10">
            <a:extLst>
              <a:ext uri="{FF2B5EF4-FFF2-40B4-BE49-F238E27FC236}">
                <a16:creationId xmlns:a16="http://schemas.microsoft.com/office/drawing/2014/main" id="{0F3360FE-7CC8-4B5F-BC2F-24C2C3B79E67}"/>
              </a:ext>
            </a:extLst>
          </p:cNvPr>
          <p:cNvSpPr>
            <a:spLocks noGrp="1"/>
          </p:cNvSpPr>
          <p:nvPr>
            <p:ph idx="1"/>
          </p:nvPr>
        </p:nvSpPr>
        <p:spPr/>
        <p:txBody>
          <a:bodyPr/>
          <a:lstStyle/>
          <a:p>
            <a:pPr marL="20320" lvl="1" indent="0">
              <a:spcBef>
                <a:spcPts val="1200"/>
              </a:spcBef>
              <a:spcAft>
                <a:spcPts val="600"/>
              </a:spcAft>
              <a:buClr>
                <a:srgbClr val="C00000"/>
              </a:buClr>
              <a:buNone/>
              <a:defRPr/>
            </a:pPr>
            <a:r>
              <a:rPr lang="en-US" altLang="en-US" sz="2400" dirty="0">
                <a:ea typeface="MS PGothic"/>
              </a:rPr>
              <a:t>Let’s take 5 minutes to review the Example Workbook that contains the substantiations for the EL support criteria.</a:t>
            </a:r>
          </a:p>
          <a:p>
            <a:pPr marL="20320" lvl="1" indent="0">
              <a:spcBef>
                <a:spcPts val="1200"/>
              </a:spcBef>
              <a:spcAft>
                <a:spcPts val="600"/>
              </a:spcAft>
              <a:buClr>
                <a:srgbClr val="C00000"/>
              </a:buClr>
              <a:buNone/>
              <a:defRPr/>
            </a:pPr>
            <a:r>
              <a:rPr lang="en-US" altLang="en-US" sz="2200" dirty="0"/>
              <a:t>Then in the group chat, share your answer to this question:</a:t>
            </a:r>
            <a:endParaRPr lang="en-US" altLang="en-US" sz="2200" dirty="0">
              <a:cs typeface="MS PGothic" panose="020B0600070205080204" pitchFamily="34" charset="-128"/>
            </a:endParaRPr>
          </a:p>
          <a:p>
            <a:pPr lvl="1">
              <a:spcBef>
                <a:spcPts val="1200"/>
              </a:spcBef>
              <a:spcAft>
                <a:spcPts val="600"/>
              </a:spcAft>
              <a:buClr>
                <a:srgbClr val="C00000"/>
              </a:buClr>
              <a:buFont typeface="Wingdings" panose="05000000000000000000" pitchFamily="2" charset="2"/>
              <a:buChar char="Ø"/>
              <a:defRPr/>
            </a:pPr>
            <a:r>
              <a:rPr lang="en-US" altLang="en-US" sz="2200" i="1" dirty="0">
                <a:cs typeface="MS PGothic" panose="020B0600070205080204" pitchFamily="34" charset="-128"/>
              </a:rPr>
              <a:t>CHAT: How do your substantiations compare to the example? </a:t>
            </a:r>
          </a:p>
          <a:p>
            <a:pPr marL="63500" lvl="1" indent="0">
              <a:spcBef>
                <a:spcPts val="1200"/>
              </a:spcBef>
              <a:spcAft>
                <a:spcPts val="600"/>
              </a:spcAft>
              <a:buClr>
                <a:srgbClr val="C00000"/>
              </a:buClr>
              <a:buFont typeface="Wingdings" panose="05000000000000000000" pitchFamily="2" charset="2"/>
              <a:buNone/>
              <a:defRPr/>
            </a:pPr>
            <a:endParaRPr lang="en-US" sz="2200" dirty="0"/>
          </a:p>
          <a:p>
            <a:pPr marL="63500" lvl="1" indent="0">
              <a:spcBef>
                <a:spcPts val="1200"/>
              </a:spcBef>
              <a:spcAft>
                <a:spcPts val="600"/>
              </a:spcAft>
              <a:buClr>
                <a:srgbClr val="C00000"/>
              </a:buClr>
              <a:buFont typeface="Wingdings" panose="05000000000000000000" pitchFamily="2" charset="2"/>
              <a:buNone/>
              <a:defRPr/>
            </a:pPr>
            <a:r>
              <a:rPr lang="en-US" sz="2200" dirty="0"/>
              <a:t>Now let’s hear from you about the evidence you found and noted in your Summary Comments.</a:t>
            </a:r>
          </a:p>
          <a:p>
            <a:pPr marL="63500" lvl="1" indent="0">
              <a:spcBef>
                <a:spcPts val="1200"/>
              </a:spcBef>
              <a:spcAft>
                <a:spcPts val="600"/>
              </a:spcAft>
              <a:buClr>
                <a:srgbClr val="C00000"/>
              </a:buClr>
              <a:buFont typeface="Wingdings" panose="05000000000000000000" pitchFamily="2" charset="2"/>
              <a:buNone/>
              <a:defRPr/>
            </a:pPr>
            <a:endParaRPr lang="en-US" dirty="0"/>
          </a:p>
          <a:p>
            <a:pPr marL="0" indent="0">
              <a:spcBef>
                <a:spcPts val="1200"/>
              </a:spcBef>
              <a:spcAft>
                <a:spcPts val="600"/>
              </a:spcAft>
              <a:buFont typeface="Wingdings" panose="05000000000000000000" pitchFamily="2" charset="2"/>
              <a:buNone/>
              <a:defRPr/>
            </a:pPr>
            <a:endParaRPr lang="en-US" altLang="en-US" dirty="0"/>
          </a:p>
          <a:p>
            <a:pPr marL="9525" indent="0">
              <a:spcBef>
                <a:spcPts val="1200"/>
              </a:spcBef>
              <a:spcAft>
                <a:spcPts val="600"/>
              </a:spcAft>
              <a:buFont typeface="Wingdings" panose="05000000000000000000" pitchFamily="2" charset="2"/>
              <a:buNone/>
              <a:defRPr/>
            </a:pPr>
            <a:endParaRPr lang="en-US" dirty="0"/>
          </a:p>
          <a:p>
            <a:pPr>
              <a:defRPr/>
            </a:pPr>
            <a:endParaRPr lang="en-US" dirty="0"/>
          </a:p>
        </p:txBody>
      </p:sp>
      <p:pic>
        <p:nvPicPr>
          <p:cNvPr id="73731" name="Picture 2">
            <a:extLst>
              <a:ext uri="{FF2B5EF4-FFF2-40B4-BE49-F238E27FC236}">
                <a16:creationId xmlns:a16="http://schemas.microsoft.com/office/drawing/2014/main" id="{DBB2E83E-2CE6-4B00-8FB4-AAC1F7D6365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931" t="25130" r="26552" b="25130"/>
          <a:stretch>
            <a:fillRect/>
          </a:stretch>
        </p:blipFill>
        <p:spPr bwMode="auto">
          <a:xfrm>
            <a:off x="7848600" y="304800"/>
            <a:ext cx="871538" cy="709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3732" name="Picture 2">
            <a:extLst>
              <a:ext uri="{FF2B5EF4-FFF2-40B4-BE49-F238E27FC236}">
                <a16:creationId xmlns:a16="http://schemas.microsoft.com/office/drawing/2014/main" id="{6B7DDBD5-0B5C-4834-BF33-A7A7326A250C}"/>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6575" y="419100"/>
            <a:ext cx="78105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9">
            <a:extLst>
              <a:ext uri="{FF2B5EF4-FFF2-40B4-BE49-F238E27FC236}">
                <a16:creationId xmlns:a16="http://schemas.microsoft.com/office/drawing/2014/main" id="{E4AB4A9D-E0D6-461C-93B9-76B84F85822E}"/>
              </a:ext>
            </a:extLst>
          </p:cNvPr>
          <p:cNvSpPr>
            <a:spLocks noGrp="1" noChangeArrowheads="1"/>
          </p:cNvSpPr>
          <p:nvPr>
            <p:ph type="title"/>
          </p:nvPr>
        </p:nvSpPr>
        <p:spPr/>
        <p:txBody>
          <a:bodyPr/>
          <a:lstStyle/>
          <a:p>
            <a:r>
              <a:rPr lang="en-US" altLang="en-US" dirty="0"/>
              <a:t>Let’s Chat!</a:t>
            </a:r>
          </a:p>
        </p:txBody>
      </p:sp>
      <p:sp>
        <p:nvSpPr>
          <p:cNvPr id="51202" name="Content Placeholder 10">
            <a:extLst>
              <a:ext uri="{FF2B5EF4-FFF2-40B4-BE49-F238E27FC236}">
                <a16:creationId xmlns:a16="http://schemas.microsoft.com/office/drawing/2014/main" id="{80A2E992-6BF0-49E1-9AEB-58DB2C031B4E}"/>
              </a:ext>
            </a:extLst>
          </p:cNvPr>
          <p:cNvSpPr>
            <a:spLocks noGrp="1" noChangeArrowheads="1"/>
          </p:cNvSpPr>
          <p:nvPr>
            <p:ph idx="1"/>
          </p:nvPr>
        </p:nvSpPr>
        <p:spPr>
          <a:xfrm>
            <a:off x="609600" y="1600200"/>
            <a:ext cx="7218363" cy="4648200"/>
          </a:xfrm>
        </p:spPr>
        <p:txBody>
          <a:bodyPr/>
          <a:lstStyle/>
          <a:p>
            <a:pPr marL="0" indent="0">
              <a:spcBef>
                <a:spcPts val="1200"/>
              </a:spcBef>
              <a:spcAft>
                <a:spcPts val="600"/>
              </a:spcAft>
              <a:buFont typeface="Wingdings" panose="05000000000000000000" pitchFamily="2" charset="2"/>
              <a:buNone/>
              <a:defRPr/>
            </a:pPr>
            <a:r>
              <a:rPr lang="en-US" altLang="en-US" dirty="0"/>
              <a:t>In the group chat, share your answer to this question in one word or phrase:</a:t>
            </a:r>
          </a:p>
          <a:p>
            <a:pPr lvl="1">
              <a:spcBef>
                <a:spcPts val="1200"/>
              </a:spcBef>
              <a:spcAft>
                <a:spcPts val="600"/>
              </a:spcAft>
              <a:buClr>
                <a:srgbClr val="C00000"/>
              </a:buClr>
              <a:buFont typeface="Wingdings" pitchFamily="2" charset="2"/>
              <a:buChar char="Ø"/>
              <a:defRPr/>
            </a:pPr>
            <a:r>
              <a:rPr lang="en-US" altLang="en-US" sz="2200" i="1" dirty="0">
                <a:cs typeface="MS PGothic" panose="020B0600070205080204" pitchFamily="34" charset="-128"/>
              </a:rPr>
              <a:t>CHAT: What is something you have learned today (or better understand) about the importance of quality mathematical tasks to understanding content?</a:t>
            </a:r>
          </a:p>
          <a:p>
            <a:pPr lvl="1">
              <a:spcBef>
                <a:spcPts val="1200"/>
              </a:spcBef>
              <a:spcAft>
                <a:spcPts val="600"/>
              </a:spcAft>
              <a:defRPr/>
            </a:pPr>
            <a:endParaRPr lang="en-US" altLang="en-US" dirty="0">
              <a:cs typeface="MS PGothic" panose="020B0600070205080204" pitchFamily="34" charset="-128"/>
            </a:endParaRPr>
          </a:p>
          <a:p>
            <a:pPr lvl="1">
              <a:spcBef>
                <a:spcPts val="1200"/>
              </a:spcBef>
              <a:spcAft>
                <a:spcPts val="600"/>
              </a:spcAft>
              <a:defRPr/>
            </a:pPr>
            <a:endParaRPr lang="en-US" altLang="en-US" dirty="0">
              <a:cs typeface="MS PGothic" panose="020B0600070205080204" pitchFamily="34" charset="-128"/>
            </a:endParaRPr>
          </a:p>
          <a:p>
            <a:pPr marL="346075" lvl="1" indent="0" algn="ctr">
              <a:spcBef>
                <a:spcPts val="1200"/>
              </a:spcBef>
              <a:spcAft>
                <a:spcPts val="600"/>
              </a:spcAft>
              <a:buFont typeface="Wingdings" panose="05000000000000000000" pitchFamily="2" charset="2"/>
              <a:buNone/>
              <a:defRPr/>
            </a:pPr>
            <a:r>
              <a:rPr lang="en-US" altLang="en-US" dirty="0"/>
              <a:t>We’ll ask everyone to hit “enter” at the same time so…</a:t>
            </a:r>
            <a:endParaRPr lang="en-US" altLang="en-US" i="1" dirty="0">
              <a:cs typeface="MS PGothic" panose="020B0600070205080204" pitchFamily="34" charset="-128"/>
            </a:endParaRPr>
          </a:p>
          <a:p>
            <a:pPr marL="346075" lvl="1" indent="0" algn="ctr">
              <a:spcBef>
                <a:spcPts val="1200"/>
              </a:spcBef>
              <a:spcAft>
                <a:spcPts val="600"/>
              </a:spcAft>
              <a:buFont typeface="Wingdings" panose="05000000000000000000" pitchFamily="2" charset="2"/>
              <a:buNone/>
              <a:defRPr/>
            </a:pPr>
            <a:r>
              <a:rPr lang="en-US" altLang="en-US" b="1" i="1" dirty="0">
                <a:solidFill>
                  <a:srgbClr val="C00000"/>
                </a:solidFill>
                <a:cs typeface="MS PGothic" panose="020B0600070205080204" pitchFamily="34" charset="-128"/>
              </a:rPr>
              <a:t>WAIT to hit “enter”!</a:t>
            </a:r>
            <a:endParaRPr lang="en-US" altLang="en-US" b="1" dirty="0">
              <a:solidFill>
                <a:srgbClr val="C00000"/>
              </a:solidFill>
              <a:cs typeface="MS PGothic" panose="020B0600070205080204" pitchFamily="34" charset="-128"/>
            </a:endParaRPr>
          </a:p>
        </p:txBody>
      </p:sp>
      <p:pic>
        <p:nvPicPr>
          <p:cNvPr id="75779" name="Picture 2">
            <a:extLst>
              <a:ext uri="{FF2B5EF4-FFF2-40B4-BE49-F238E27FC236}">
                <a16:creationId xmlns:a16="http://schemas.microsoft.com/office/drawing/2014/main" id="{D2393055-894E-478C-942E-B53FB7ADC87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04800"/>
            <a:ext cx="10795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Placeholder 4">
            <a:extLst>
              <a:ext uri="{FF2B5EF4-FFF2-40B4-BE49-F238E27FC236}">
                <a16:creationId xmlns:a16="http://schemas.microsoft.com/office/drawing/2014/main" id="{8AE206DE-855E-453F-8529-2F6A461BE31D}"/>
              </a:ext>
            </a:extLst>
          </p:cNvPr>
          <p:cNvSpPr>
            <a:spLocks noGrp="1" noChangeArrowheads="1"/>
          </p:cNvSpPr>
          <p:nvPr>
            <p:ph type="title" idx="4294967295"/>
          </p:nvPr>
        </p:nvSpPr>
        <p:spPr bwMode="auto">
          <a:xfrm>
            <a:off x="0" y="2133600"/>
            <a:ext cx="9144000" cy="1500188"/>
          </a:xfrm>
          <a:prstGeom prst="rect">
            <a:avLst/>
          </a:prstGeom>
          <a:noFill/>
          <a:ln>
            <a:noFill/>
            <a:prstDash/>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Overall Rating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2">
            <a:extLst>
              <a:ext uri="{FF2B5EF4-FFF2-40B4-BE49-F238E27FC236}">
                <a16:creationId xmlns:a16="http://schemas.microsoft.com/office/drawing/2014/main" id="{04DA2553-066A-45B9-BDD6-B6185086C3FE}"/>
              </a:ext>
            </a:extLst>
          </p:cNvPr>
          <p:cNvSpPr>
            <a:spLocks noGrp="1" noChangeArrowheads="1"/>
          </p:cNvSpPr>
          <p:nvPr>
            <p:ph type="title"/>
          </p:nvPr>
        </p:nvSpPr>
        <p:spPr/>
        <p:txBody>
          <a:bodyPr/>
          <a:lstStyle/>
          <a:p>
            <a:r>
              <a:rPr lang="en-US" altLang="en-US" dirty="0"/>
              <a:t>Let’s Hear From You!</a:t>
            </a:r>
          </a:p>
        </p:txBody>
      </p:sp>
      <p:sp>
        <p:nvSpPr>
          <p:cNvPr id="8193" name="Rectangle 3">
            <a:extLst>
              <a:ext uri="{FF2B5EF4-FFF2-40B4-BE49-F238E27FC236}">
                <a16:creationId xmlns:a16="http://schemas.microsoft.com/office/drawing/2014/main" id="{F93CB6E3-17A7-4AD5-AF2F-B72667C8D69C}"/>
              </a:ext>
            </a:extLst>
          </p:cNvPr>
          <p:cNvSpPr>
            <a:spLocks noGrp="1" noChangeArrowheads="1"/>
          </p:cNvSpPr>
          <p:nvPr>
            <p:ph type="body" idx="1"/>
          </p:nvPr>
        </p:nvSpPr>
        <p:spPr>
          <a:xfrm>
            <a:off x="457200" y="1676400"/>
            <a:ext cx="7924800" cy="4495800"/>
          </a:xfrm>
        </p:spPr>
        <p:txBody>
          <a:bodyPr/>
          <a:lstStyle/>
          <a:p>
            <a:pPr marL="0" indent="0">
              <a:spcBef>
                <a:spcPts val="1200"/>
              </a:spcBef>
              <a:spcAft>
                <a:spcPts val="600"/>
              </a:spcAft>
              <a:buFont typeface="Wingdings" panose="05000000000000000000" pitchFamily="2" charset="2"/>
              <a:buNone/>
              <a:defRPr/>
            </a:pPr>
            <a:r>
              <a:rPr lang="en-US" altLang="en-US" dirty="0"/>
              <a:t>Type your response and comments in the group chat.  We’ll ask everyone to enter their responses at the same time.</a:t>
            </a:r>
            <a:endParaRPr lang="en-US" altLang="en-US" sz="1600" dirty="0"/>
          </a:p>
          <a:p>
            <a:pPr lvl="1">
              <a:spcBef>
                <a:spcPts val="1200"/>
              </a:spcBef>
              <a:spcAft>
                <a:spcPts val="1200"/>
              </a:spcAft>
              <a:buClr>
                <a:srgbClr val="FF0000"/>
              </a:buClr>
              <a:buFont typeface="Wingdings" panose="05000000000000000000" pitchFamily="2" charset="2"/>
              <a:buChar char="Ø"/>
              <a:defRPr/>
            </a:pPr>
            <a:r>
              <a:rPr lang="en-US" altLang="en-US" sz="2200" i="1" dirty="0">
                <a:cs typeface="MS PGothic" panose="020B0600070205080204" pitchFamily="34" charset="-128"/>
              </a:rPr>
              <a:t>CHAT: Thus far, have you found ample English learner (EL) supports in the curriculum you’re reviewing?</a:t>
            </a:r>
          </a:p>
          <a:p>
            <a:pPr>
              <a:defRPr/>
            </a:pPr>
            <a:endParaRPr lang="en-US" altLang="en-US" dirty="0"/>
          </a:p>
          <a:p>
            <a:pPr marL="0" indent="0">
              <a:buNone/>
              <a:defRPr/>
            </a:pPr>
            <a:endParaRPr lang="en-US" altLang="en-US" dirty="0"/>
          </a:p>
          <a:p>
            <a:pPr>
              <a:defRPr/>
            </a:pPr>
            <a:endParaRPr lang="en-US" altLang="en-US" dirty="0"/>
          </a:p>
          <a:p>
            <a:pPr marL="9525" indent="0" algn="ctr">
              <a:spcBef>
                <a:spcPts val="0"/>
              </a:spcBef>
              <a:spcAft>
                <a:spcPts val="600"/>
              </a:spcAft>
              <a:buClr>
                <a:srgbClr val="FF0000"/>
              </a:buClr>
              <a:buFont typeface="Wingdings" panose="05000000000000000000" pitchFamily="2" charset="2"/>
              <a:buNone/>
              <a:defRPr/>
            </a:pPr>
            <a:r>
              <a:rPr lang="en-US" altLang="en-US" dirty="0"/>
              <a:t>We’ll ask everyone to hit “enter” at the same time so...</a:t>
            </a:r>
            <a:endParaRPr lang="en-US" altLang="en-US" i="1" dirty="0"/>
          </a:p>
          <a:p>
            <a:pPr marL="346075" lvl="1" indent="0" algn="ctr">
              <a:spcBef>
                <a:spcPts val="0"/>
              </a:spcBef>
              <a:spcAft>
                <a:spcPts val="600"/>
              </a:spcAft>
              <a:buClr>
                <a:srgbClr val="FF0000"/>
              </a:buClr>
              <a:buFont typeface="Wingdings" panose="05000000000000000000" pitchFamily="2" charset="2"/>
              <a:buNone/>
              <a:defRPr/>
            </a:pPr>
            <a:r>
              <a:rPr lang="en-US" altLang="en-US" sz="2200" b="1" i="1" dirty="0">
                <a:solidFill>
                  <a:srgbClr val="C00000"/>
                </a:solidFill>
              </a:rPr>
              <a:t>WAIT to hit “enter”!</a:t>
            </a:r>
            <a:endParaRPr lang="en-US" altLang="en-US" sz="2200" b="1" dirty="0">
              <a:solidFill>
                <a:srgbClr val="C00000"/>
              </a:solidFill>
            </a:endParaRPr>
          </a:p>
        </p:txBody>
      </p:sp>
      <p:pic>
        <p:nvPicPr>
          <p:cNvPr id="8196" name="Picture 2">
            <a:extLst>
              <a:ext uri="{FF2B5EF4-FFF2-40B4-BE49-F238E27FC236}">
                <a16:creationId xmlns:a16="http://schemas.microsoft.com/office/drawing/2014/main" id="{7DDF8629-3AE0-4117-A721-DD3DAC2A83A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19100"/>
            <a:ext cx="10795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FB510B17-ED1C-45F4-BDB7-73B26B169F06}"/>
              </a:ext>
            </a:extLst>
          </p:cNvPr>
          <p:cNvSpPr>
            <a:spLocks noGrp="1" noChangeArrowheads="1"/>
          </p:cNvSpPr>
          <p:nvPr>
            <p:ph type="title"/>
          </p:nvPr>
        </p:nvSpPr>
        <p:spPr/>
        <p:txBody>
          <a:bodyPr/>
          <a:lstStyle/>
          <a:p>
            <a:r>
              <a:rPr lang="en-US" altLang="en-US" dirty="0"/>
              <a:t>Example Overall Rating</a:t>
            </a:r>
          </a:p>
        </p:txBody>
      </p:sp>
      <p:sp>
        <p:nvSpPr>
          <p:cNvPr id="79873" name="Content Placeholder 2">
            <a:extLst>
              <a:ext uri="{FF2B5EF4-FFF2-40B4-BE49-F238E27FC236}">
                <a16:creationId xmlns:a16="http://schemas.microsoft.com/office/drawing/2014/main" id="{9E6D1CDE-B102-4F22-8FE7-3C1FD3785858}"/>
              </a:ext>
            </a:extLst>
          </p:cNvPr>
          <p:cNvSpPr>
            <a:spLocks noGrp="1" noChangeArrowheads="1"/>
          </p:cNvSpPr>
          <p:nvPr>
            <p:ph idx="1"/>
          </p:nvPr>
        </p:nvSpPr>
        <p:spPr>
          <a:xfrm>
            <a:off x="609600" y="1600200"/>
            <a:ext cx="7924800" cy="533400"/>
          </a:xfrm>
        </p:spPr>
        <p:txBody>
          <a:bodyPr/>
          <a:lstStyle/>
          <a:p>
            <a:pPr marL="0" indent="0">
              <a:buFont typeface="Wingdings" panose="05000000000000000000" pitchFamily="2" charset="2"/>
              <a:buNone/>
            </a:pPr>
            <a:r>
              <a:rPr lang="en-US" altLang="en-US" dirty="0"/>
              <a:t>Let’s recall how the SIA 2.0 coaching team rated the four dimensions:</a:t>
            </a:r>
          </a:p>
        </p:txBody>
      </p:sp>
      <p:graphicFrame>
        <p:nvGraphicFramePr>
          <p:cNvPr id="5" name="Table 4">
            <a:extLst>
              <a:ext uri="{FF2B5EF4-FFF2-40B4-BE49-F238E27FC236}">
                <a16:creationId xmlns:a16="http://schemas.microsoft.com/office/drawing/2014/main" id="{6F26711B-285B-4D17-9642-3FCCB7702C64}"/>
              </a:ext>
            </a:extLst>
          </p:cNvPr>
          <p:cNvGraphicFramePr>
            <a:graphicFrameLocks noGrp="1"/>
          </p:cNvGraphicFramePr>
          <p:nvPr>
            <p:extLst>
              <p:ext uri="{D42A27DB-BD31-4B8C-83A1-F6EECF244321}">
                <p14:modId xmlns:p14="http://schemas.microsoft.com/office/powerpoint/2010/main" val="1689782278"/>
              </p:ext>
            </p:extLst>
          </p:nvPr>
        </p:nvGraphicFramePr>
        <p:xfrm>
          <a:off x="1281113" y="2353568"/>
          <a:ext cx="6108699" cy="3971032"/>
        </p:xfrm>
        <a:graphic>
          <a:graphicData uri="http://schemas.openxmlformats.org/drawingml/2006/table">
            <a:tbl>
              <a:tblPr firstRow="1" bandRow="1">
                <a:tableStyleId>{5C22544A-7EE6-4342-B048-85BDC9FD1C3A}</a:tableStyleId>
              </a:tblPr>
              <a:tblGrid>
                <a:gridCol w="2036233">
                  <a:extLst>
                    <a:ext uri="{9D8B030D-6E8A-4147-A177-3AD203B41FA5}">
                      <a16:colId xmlns:a16="http://schemas.microsoft.com/office/drawing/2014/main" val="20000"/>
                    </a:ext>
                  </a:extLst>
                </a:gridCol>
                <a:gridCol w="2036233">
                  <a:extLst>
                    <a:ext uri="{9D8B030D-6E8A-4147-A177-3AD203B41FA5}">
                      <a16:colId xmlns:a16="http://schemas.microsoft.com/office/drawing/2014/main" val="20001"/>
                    </a:ext>
                  </a:extLst>
                </a:gridCol>
                <a:gridCol w="2036233">
                  <a:extLst>
                    <a:ext uri="{9D8B030D-6E8A-4147-A177-3AD203B41FA5}">
                      <a16:colId xmlns:a16="http://schemas.microsoft.com/office/drawing/2014/main" val="20002"/>
                    </a:ext>
                  </a:extLst>
                </a:gridCol>
              </a:tblGrid>
              <a:tr h="437174">
                <a:tc>
                  <a:txBody>
                    <a:bodyPr/>
                    <a:lstStyle/>
                    <a:p>
                      <a:endParaRPr lang="en-US" sz="1800" dirty="0"/>
                    </a:p>
                  </a:txBody>
                  <a:tcPr marT="45716" marB="45716">
                    <a:lnB w="12700" cap="flat" cmpd="sng" algn="ctr">
                      <a:solidFill>
                        <a:schemeClr val="tx1"/>
                      </a:solidFill>
                      <a:prstDash val="solid"/>
                      <a:round/>
                      <a:headEnd type="none" w="med" len="med"/>
                      <a:tailEnd type="none" w="med" len="med"/>
                    </a:lnB>
                  </a:tcPr>
                </a:tc>
                <a:tc>
                  <a:txBody>
                    <a:bodyPr/>
                    <a:lstStyle/>
                    <a:p>
                      <a:pPr algn="ctr"/>
                      <a:r>
                        <a:rPr lang="en-US" sz="1800" dirty="0"/>
                        <a:t>Content</a:t>
                      </a:r>
                    </a:p>
                  </a:txBody>
                  <a:tcPr marT="45716" marB="45716" anchor="ctr">
                    <a:lnB w="12700" cap="flat" cmpd="sng" algn="ctr">
                      <a:solidFill>
                        <a:schemeClr val="tx1"/>
                      </a:solidFill>
                      <a:prstDash val="solid"/>
                      <a:round/>
                      <a:headEnd type="none" w="med" len="med"/>
                      <a:tailEnd type="none" w="med" len="med"/>
                    </a:lnB>
                  </a:tcPr>
                </a:tc>
                <a:tc>
                  <a:txBody>
                    <a:bodyPr/>
                    <a:lstStyle/>
                    <a:p>
                      <a:pPr algn="ctr"/>
                      <a:r>
                        <a:rPr lang="en-US" sz="1800" dirty="0"/>
                        <a:t>EL Supports</a:t>
                      </a:r>
                    </a:p>
                  </a:txBody>
                  <a:tcPr marT="45716" marB="45716"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65063">
                <a:tc>
                  <a:txBody>
                    <a:bodyPr/>
                    <a:lstStyle/>
                    <a:p>
                      <a:r>
                        <a:rPr lang="en-US" sz="1800" b="1" dirty="0"/>
                        <a:t>Dimension 1</a:t>
                      </a:r>
                    </a:p>
                    <a:p>
                      <a:endParaRPr lang="en-US" sz="1800" b="1" dirty="0"/>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latin typeface="+mn-lt"/>
                        </a:rPr>
                        <a:t>2 </a:t>
                      </a:r>
                      <a:r>
                        <a:rPr lang="en-US" sz="1400" b="0" dirty="0">
                          <a:latin typeface="+mn-lt"/>
                        </a:rPr>
                        <a:t>(Most or all)</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latin typeface="+mn-lt"/>
                        </a:rPr>
                        <a:t>1 </a:t>
                      </a:r>
                      <a:r>
                        <a:rPr lang="en-US" sz="1400" b="0" dirty="0">
                          <a:latin typeface="+mn-lt"/>
                        </a:rPr>
                        <a:t>(Some)</a:t>
                      </a:r>
                    </a:p>
                    <a:p>
                      <a:pPr algn="ctr"/>
                      <a:endParaRPr lang="en-US" sz="1400" b="1" dirty="0"/>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65063">
                <a:tc>
                  <a:txBody>
                    <a:bodyPr/>
                    <a:lstStyle/>
                    <a:p>
                      <a:r>
                        <a:rPr lang="en-US" sz="1800" b="1" dirty="0"/>
                        <a:t>Dimension 2</a:t>
                      </a:r>
                    </a:p>
                    <a:p>
                      <a:endParaRPr lang="en-US" sz="1800" b="1" dirty="0"/>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latin typeface="+mn-lt"/>
                        </a:rPr>
                        <a:t>2 </a:t>
                      </a:r>
                      <a:r>
                        <a:rPr lang="en-US" sz="1400" b="0" dirty="0">
                          <a:latin typeface="+mn-lt"/>
                        </a:rPr>
                        <a:t>(Most or all)</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latin typeface="+mn-lt"/>
                        </a:rPr>
                        <a:t>2 </a:t>
                      </a:r>
                      <a:r>
                        <a:rPr lang="en-US" sz="1400" b="0" dirty="0">
                          <a:latin typeface="+mn-lt"/>
                        </a:rPr>
                        <a:t>(Most or all)</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65063">
                <a:tc>
                  <a:txBody>
                    <a:bodyPr/>
                    <a:lstStyle/>
                    <a:p>
                      <a:r>
                        <a:rPr lang="en-US" sz="1800" b="1" dirty="0"/>
                        <a:t>Dimension 3</a:t>
                      </a:r>
                    </a:p>
                    <a:p>
                      <a:endParaRPr lang="en-US" sz="1800" b="1" dirty="0"/>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latin typeface="+mn-lt"/>
                        </a:rPr>
                        <a:t>2 </a:t>
                      </a:r>
                      <a:r>
                        <a:rPr lang="en-US" sz="1400" b="0" dirty="0">
                          <a:latin typeface="+mn-lt"/>
                        </a:rPr>
                        <a:t>(Most or all)</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defRPr/>
                      </a:pPr>
                      <a:r>
                        <a:rPr lang="en-US" sz="1800" dirty="0">
                          <a:latin typeface="+mn-lt"/>
                        </a:rPr>
                        <a:t>2 </a:t>
                      </a:r>
                      <a:r>
                        <a:rPr lang="en-US" sz="1400" b="0" dirty="0">
                          <a:latin typeface="+mn-lt"/>
                        </a:rPr>
                        <a:t>(Most or all</a:t>
                      </a:r>
                    </a:p>
                    <a:p>
                      <a:pPr algn="ctr">
                        <a:defRPr/>
                      </a:pPr>
                      <a:r>
                        <a:rPr lang="en-US" sz="1400" b="0" dirty="0">
                          <a:latin typeface="+mn-lt"/>
                        </a:rPr>
                        <a:t>   with small gaps)</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65063">
                <a:tc>
                  <a:txBody>
                    <a:bodyPr/>
                    <a:lstStyle/>
                    <a:p>
                      <a:r>
                        <a:rPr lang="en-US" sz="1800" b="1" dirty="0"/>
                        <a:t>Dimension 4</a:t>
                      </a:r>
                    </a:p>
                    <a:p>
                      <a:endParaRPr lang="en-US" sz="1800" b="1" dirty="0"/>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latin typeface="+mn-lt"/>
                        </a:rPr>
                        <a:t>2 </a:t>
                      </a:r>
                      <a:r>
                        <a:rPr lang="en-US" sz="1400" b="0" dirty="0">
                          <a:latin typeface="+mn-lt"/>
                        </a:rPr>
                        <a:t>(Most or all)</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defRPr/>
                      </a:pPr>
                      <a:r>
                        <a:rPr lang="en-US" sz="1800" dirty="0">
                          <a:latin typeface="+mn-lt"/>
                        </a:rPr>
                        <a:t>2 </a:t>
                      </a:r>
                      <a:r>
                        <a:rPr lang="en-US" sz="1400" b="0" dirty="0">
                          <a:latin typeface="+mn-lt"/>
                        </a:rPr>
                        <a:t>(Most or all</a:t>
                      </a:r>
                    </a:p>
                    <a:p>
                      <a:pPr algn="ctr">
                        <a:defRPr/>
                      </a:pPr>
                      <a:r>
                        <a:rPr lang="en-US" sz="1400" b="0" dirty="0">
                          <a:latin typeface="+mn-lt"/>
                        </a:rPr>
                        <a:t>   with small gaps)</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73606">
                <a:tc>
                  <a:txBody>
                    <a:bodyPr/>
                    <a:lstStyle/>
                    <a:p>
                      <a:r>
                        <a:rPr lang="en-US" sz="1800" b="1" dirty="0"/>
                        <a:t>Totals:</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n-lt"/>
                          <a:ea typeface="MS PGothic" panose="020B0600070205080204" pitchFamily="34" charset="-128"/>
                          <a:cs typeface="+mn-cs"/>
                        </a:rPr>
                        <a:t>8 </a:t>
                      </a:r>
                      <a:r>
                        <a:rPr kumimoji="0" lang="en-US" sz="1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mn-cs"/>
                        </a:rPr>
                        <a:t>(Well Aligned)</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n-lt"/>
                          <a:ea typeface="MS PGothic" panose="020B0600070205080204" pitchFamily="34" charset="-128"/>
                          <a:cs typeface="+mn-cs"/>
                        </a:rPr>
                        <a:t>7 </a:t>
                      </a:r>
                      <a:r>
                        <a:rPr kumimoji="0" lang="en-US" sz="1400" b="0" i="0" u="none" strike="noStrike" kern="1200" cap="none" spc="0" normalizeH="0" baseline="0" noProof="0" dirty="0">
                          <a:ln>
                            <a:noFill/>
                          </a:ln>
                          <a:solidFill>
                            <a:prstClr val="black"/>
                          </a:solidFill>
                          <a:effectLst/>
                          <a:uLnTx/>
                          <a:uFillTx/>
                          <a:latin typeface="+mn-lt"/>
                          <a:ea typeface="MS PGothic" panose="020B0600070205080204" pitchFamily="34" charset="-128"/>
                          <a:cs typeface="+mn-cs"/>
                        </a:rPr>
                        <a:t>(Well Aligned)</a:t>
                      </a:r>
                    </a:p>
                  </a:txBody>
                  <a:tcPr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6239F0E6-4E1C-4C69-9D08-2B612BF65B5A}"/>
              </a:ext>
            </a:extLst>
          </p:cNvPr>
          <p:cNvSpPr>
            <a:spLocks noGrp="1" noChangeArrowheads="1"/>
          </p:cNvSpPr>
          <p:nvPr>
            <p:ph type="title"/>
          </p:nvPr>
        </p:nvSpPr>
        <p:spPr/>
        <p:txBody>
          <a:bodyPr/>
          <a:lstStyle/>
          <a:p>
            <a:r>
              <a:rPr lang="en-US" altLang="en-US" dirty="0"/>
              <a:t>Example Overall Rating, cont’d.</a:t>
            </a:r>
          </a:p>
        </p:txBody>
      </p:sp>
      <p:sp>
        <p:nvSpPr>
          <p:cNvPr id="81921" name="Content Placeholder 2">
            <a:extLst>
              <a:ext uri="{FF2B5EF4-FFF2-40B4-BE49-F238E27FC236}">
                <a16:creationId xmlns:a16="http://schemas.microsoft.com/office/drawing/2014/main" id="{AAE5AD58-E248-4686-8318-CA5E4A7E39A4}"/>
              </a:ext>
            </a:extLst>
          </p:cNvPr>
          <p:cNvSpPr>
            <a:spLocks noGrp="1" noChangeArrowheads="1"/>
          </p:cNvSpPr>
          <p:nvPr>
            <p:ph idx="1"/>
          </p:nvPr>
        </p:nvSpPr>
        <p:spPr>
          <a:xfrm>
            <a:off x="609600" y="1368136"/>
            <a:ext cx="7924800" cy="533400"/>
          </a:xfrm>
        </p:spPr>
        <p:txBody>
          <a:bodyPr/>
          <a:lstStyle/>
          <a:p>
            <a:pPr marL="0" indent="0">
              <a:buFont typeface="Wingdings" panose="05000000000000000000" pitchFamily="2" charset="2"/>
              <a:buNone/>
            </a:pPr>
            <a:r>
              <a:rPr lang="en-US" altLang="en-US" dirty="0"/>
              <a:t>Let’s recall how the team rated the four dimensions:</a:t>
            </a:r>
          </a:p>
        </p:txBody>
      </p:sp>
      <p:pic>
        <p:nvPicPr>
          <p:cNvPr id="81923" name="Picture 3" descr="Sample rating chart">
            <a:extLst>
              <a:ext uri="{FF2B5EF4-FFF2-40B4-BE49-F238E27FC236}">
                <a16:creationId xmlns:a16="http://schemas.microsoft.com/office/drawing/2014/main" id="{7482E941-1D30-461B-817E-1DE97A0D2B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236" y="1752600"/>
            <a:ext cx="7971137" cy="4727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a:extLst>
              <a:ext uri="{FF2B5EF4-FFF2-40B4-BE49-F238E27FC236}">
                <a16:creationId xmlns:a16="http://schemas.microsoft.com/office/drawing/2014/main" id="{9EBC07E9-1477-453E-BDBA-EB6F904BA186}"/>
              </a:ext>
            </a:extLst>
          </p:cNvPr>
          <p:cNvSpPr>
            <a:spLocks noGrp="1" noChangeArrowheads="1"/>
          </p:cNvSpPr>
          <p:nvPr>
            <p:ph type="title"/>
          </p:nvPr>
        </p:nvSpPr>
        <p:spPr>
          <a:xfrm>
            <a:off x="1295400" y="304800"/>
            <a:ext cx="7467600" cy="914400"/>
          </a:xfrm>
        </p:spPr>
        <p:txBody>
          <a:bodyPr/>
          <a:lstStyle/>
          <a:p>
            <a:r>
              <a:rPr lang="en-US" altLang="en-US" dirty="0"/>
              <a:t>Sustaining Your Curriculum Review Efforts</a:t>
            </a:r>
          </a:p>
        </p:txBody>
      </p:sp>
      <p:sp>
        <p:nvSpPr>
          <p:cNvPr id="3" name="Content Placeholder 2">
            <a:extLst>
              <a:ext uri="{FF2B5EF4-FFF2-40B4-BE49-F238E27FC236}">
                <a16:creationId xmlns:a16="http://schemas.microsoft.com/office/drawing/2014/main" id="{B19357AD-7E6B-42DD-9528-F1A8E224009D}"/>
              </a:ext>
            </a:extLst>
          </p:cNvPr>
          <p:cNvSpPr>
            <a:spLocks noGrp="1"/>
          </p:cNvSpPr>
          <p:nvPr>
            <p:ph idx="1"/>
          </p:nvPr>
        </p:nvSpPr>
        <p:spPr>
          <a:xfrm>
            <a:off x="609600" y="1752600"/>
            <a:ext cx="7924800" cy="4648200"/>
          </a:xfrm>
        </p:spPr>
        <p:txBody>
          <a:bodyPr/>
          <a:lstStyle/>
          <a:p>
            <a:pPr>
              <a:defRPr/>
            </a:pPr>
            <a:r>
              <a:rPr lang="en-US" dirty="0"/>
              <a:t>These tools are designed to help you expand the decision-making capacity of educators across your state. This will help them become skilled at making judgments about the quality of curricula in use. </a:t>
            </a:r>
          </a:p>
          <a:p>
            <a:pPr>
              <a:defRPr/>
            </a:pPr>
            <a:r>
              <a:rPr lang="en-US" dirty="0"/>
              <a:t>As you moved through the curriculum review trainings, you have been thinking through how you will sustain the curriculum work in your state. It’s time to put those thoughts to work!</a:t>
            </a:r>
          </a:p>
          <a:p>
            <a:pPr marL="0" indent="0">
              <a:buFont typeface="Wingdings" panose="05000000000000000000" pitchFamily="2" charset="2"/>
              <a:buNone/>
              <a:defRPr/>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a:extLst>
              <a:ext uri="{FF2B5EF4-FFF2-40B4-BE49-F238E27FC236}">
                <a16:creationId xmlns:a16="http://schemas.microsoft.com/office/drawing/2014/main" id="{CC37109C-2E20-4F4F-930B-75546FD7F6E2}"/>
              </a:ext>
            </a:extLst>
          </p:cNvPr>
          <p:cNvSpPr>
            <a:spLocks noGrp="1" noChangeArrowheads="1"/>
          </p:cNvSpPr>
          <p:nvPr>
            <p:ph type="title"/>
          </p:nvPr>
        </p:nvSpPr>
        <p:spPr>
          <a:xfrm>
            <a:off x="1295400" y="304800"/>
            <a:ext cx="7467600" cy="914400"/>
          </a:xfrm>
        </p:spPr>
        <p:txBody>
          <a:bodyPr/>
          <a:lstStyle/>
          <a:p>
            <a:r>
              <a:rPr lang="en-US" altLang="en-US" dirty="0">
                <a:ea typeface="MS PGothic"/>
              </a:rPr>
              <a:t>Sustaining Your Curriculum Review Efforts, cont’d.</a:t>
            </a:r>
          </a:p>
        </p:txBody>
      </p:sp>
      <p:sp>
        <p:nvSpPr>
          <p:cNvPr id="86018" name="Content Placeholder 2">
            <a:extLst>
              <a:ext uri="{FF2B5EF4-FFF2-40B4-BE49-F238E27FC236}">
                <a16:creationId xmlns:a16="http://schemas.microsoft.com/office/drawing/2014/main" id="{19DF416C-9A99-484C-A604-727F447AEA23}"/>
              </a:ext>
            </a:extLst>
          </p:cNvPr>
          <p:cNvSpPr>
            <a:spLocks noGrp="1" noChangeArrowheads="1"/>
          </p:cNvSpPr>
          <p:nvPr>
            <p:ph idx="1"/>
          </p:nvPr>
        </p:nvSpPr>
        <p:spPr/>
        <p:txBody>
          <a:bodyPr/>
          <a:lstStyle/>
          <a:p>
            <a:pPr marL="0" indent="0">
              <a:spcBef>
                <a:spcPts val="1200"/>
              </a:spcBef>
              <a:spcAft>
                <a:spcPts val="600"/>
              </a:spcAft>
              <a:buFont typeface="Wingdings" panose="05000000000000000000" pitchFamily="2" charset="2"/>
              <a:buNone/>
            </a:pPr>
            <a:r>
              <a:rPr lang="en-US" altLang="en-US" dirty="0"/>
              <a:t>You will be able to use the curriculum training and tools to:</a:t>
            </a:r>
          </a:p>
          <a:p>
            <a:pPr marL="347663" lvl="1" indent="-227013">
              <a:spcBef>
                <a:spcPts val="1200"/>
              </a:spcBef>
              <a:spcAft>
                <a:spcPts val="600"/>
              </a:spcAft>
            </a:pPr>
            <a:r>
              <a:rPr lang="en-US" altLang="en-US" sz="2200" dirty="0">
                <a:cs typeface="MS PGothic" panose="020B0600070205080204" pitchFamily="34" charset="-128"/>
              </a:rPr>
              <a:t>Analyze the degree of alignment of curricula in use in your programs;</a:t>
            </a:r>
          </a:p>
          <a:p>
            <a:pPr marL="347663" lvl="1" indent="-227013">
              <a:spcBef>
                <a:spcPts val="1200"/>
              </a:spcBef>
              <a:spcAft>
                <a:spcPts val="600"/>
              </a:spcAft>
            </a:pPr>
            <a:r>
              <a:rPr lang="en-US" altLang="en-US" sz="2200" dirty="0">
                <a:cs typeface="MS PGothic" panose="020B0600070205080204" pitchFamily="34" charset="-128"/>
              </a:rPr>
              <a:t>Assist programs in recognizing when they should replace current curricula for better aligned products;</a:t>
            </a:r>
          </a:p>
          <a:p>
            <a:pPr marL="347663" lvl="1" indent="-227013">
              <a:spcBef>
                <a:spcPts val="1200"/>
              </a:spcBef>
              <a:spcAft>
                <a:spcPts val="600"/>
              </a:spcAft>
            </a:pPr>
            <a:r>
              <a:rPr lang="en-US" altLang="en-US" sz="2200" dirty="0">
                <a:cs typeface="MS PGothic" panose="020B0600070205080204" pitchFamily="34" charset="-128"/>
              </a:rPr>
              <a:t>Create a thoughtful plan to modify or combine existing resources to fill any gaps found in existing curricula; and</a:t>
            </a:r>
          </a:p>
          <a:p>
            <a:pPr marL="347663" lvl="1" indent="-227013">
              <a:spcBef>
                <a:spcPts val="1200"/>
              </a:spcBef>
              <a:spcAft>
                <a:spcPts val="600"/>
              </a:spcAft>
            </a:pPr>
            <a:r>
              <a:rPr lang="en-US" altLang="en-US" sz="2200" dirty="0">
                <a:cs typeface="MS PGothic" panose="020B0600070205080204" pitchFamily="34" charset="-128"/>
              </a:rPr>
              <a:t>Make purchasing decisions about prospective curricula. </a:t>
            </a:r>
          </a:p>
          <a:p>
            <a:pPr marL="0" indent="0">
              <a:buFont typeface="Wingdings" panose="05000000000000000000" pitchFamily="2" charset="2"/>
              <a:buNone/>
            </a:pPr>
            <a:endParaRPr lang="en-US"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3">
            <a:extLst>
              <a:ext uri="{FF2B5EF4-FFF2-40B4-BE49-F238E27FC236}">
                <a16:creationId xmlns:a16="http://schemas.microsoft.com/office/drawing/2014/main" id="{F8F74951-5439-42E8-965B-3D9B85773305}"/>
              </a:ext>
            </a:extLst>
          </p:cNvPr>
          <p:cNvSpPr>
            <a:spLocks noGrp="1" noChangeArrowheads="1"/>
          </p:cNvSpPr>
          <p:nvPr>
            <p:ph type="title"/>
          </p:nvPr>
        </p:nvSpPr>
        <p:spPr>
          <a:xfrm>
            <a:off x="304800" y="3124200"/>
            <a:ext cx="8534400" cy="3505200"/>
          </a:xfrm>
        </p:spPr>
        <p:txBody>
          <a:bodyPr/>
          <a:lstStyle/>
          <a:p>
            <a:r>
              <a:rPr lang="en-US" altLang="en-US" sz="6000" dirty="0"/>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A1C1A7-EDA0-F649-8FA4-C9F23493C1FB}"/>
              </a:ext>
            </a:extLst>
          </p:cNvPr>
          <p:cNvSpPr>
            <a:spLocks noGrp="1"/>
          </p:cNvSpPr>
          <p:nvPr>
            <p:ph type="title"/>
          </p:nvPr>
        </p:nvSpPr>
        <p:spPr/>
        <p:txBody>
          <a:bodyPr/>
          <a:lstStyle/>
          <a:p>
            <a:r>
              <a:rPr lang="en-US" dirty="0"/>
              <a:t>Agenda</a:t>
            </a:r>
          </a:p>
        </p:txBody>
      </p:sp>
      <p:sp>
        <p:nvSpPr>
          <p:cNvPr id="10242" name="Content Placeholder 10">
            <a:extLst>
              <a:ext uri="{FF2B5EF4-FFF2-40B4-BE49-F238E27FC236}">
                <a16:creationId xmlns:a16="http://schemas.microsoft.com/office/drawing/2014/main" id="{31E6BE76-C08F-439F-976A-D04FED734943}"/>
              </a:ext>
            </a:extLst>
          </p:cNvPr>
          <p:cNvSpPr>
            <a:spLocks noGrp="1" noChangeArrowheads="1"/>
          </p:cNvSpPr>
          <p:nvPr>
            <p:ph idx="1"/>
          </p:nvPr>
        </p:nvSpPr>
        <p:spPr>
          <a:xfrm>
            <a:off x="609600" y="1447800"/>
            <a:ext cx="7924800" cy="4953000"/>
          </a:xfrm>
        </p:spPr>
        <p:txBody>
          <a:bodyPr/>
          <a:lstStyle/>
          <a:p>
            <a:pPr>
              <a:spcBef>
                <a:spcPct val="0"/>
              </a:spcBef>
              <a:spcAft>
                <a:spcPts val="1200"/>
              </a:spcAft>
            </a:pPr>
            <a:r>
              <a:rPr lang="en-US" altLang="en-US" dirty="0"/>
              <a:t>Overview of Dimension 4 and its research base</a:t>
            </a:r>
          </a:p>
          <a:p>
            <a:pPr>
              <a:spcBef>
                <a:spcPct val="0"/>
              </a:spcBef>
              <a:spcAft>
                <a:spcPts val="1200"/>
              </a:spcAft>
            </a:pPr>
            <a:r>
              <a:rPr lang="en-US" altLang="en-US" dirty="0"/>
              <a:t>Introduction to the content criteria for Dimension 4</a:t>
            </a:r>
          </a:p>
          <a:p>
            <a:pPr>
              <a:spcBef>
                <a:spcPct val="0"/>
              </a:spcBef>
              <a:spcAft>
                <a:spcPts val="1200"/>
              </a:spcAft>
            </a:pPr>
            <a:r>
              <a:rPr lang="en-US" altLang="en-US" dirty="0"/>
              <a:t>Breakout work session #1 with your team</a:t>
            </a:r>
          </a:p>
          <a:p>
            <a:pPr>
              <a:spcBef>
                <a:spcPct val="0"/>
              </a:spcBef>
              <a:spcAft>
                <a:spcPts val="1200"/>
              </a:spcAft>
            </a:pPr>
            <a:r>
              <a:rPr lang="en-US" altLang="en-US" dirty="0"/>
              <a:t>Review of substantiations and rating of content criteria in the Example Workbook</a:t>
            </a:r>
          </a:p>
          <a:p>
            <a:pPr>
              <a:spcBef>
                <a:spcPct val="0"/>
              </a:spcBef>
              <a:spcAft>
                <a:spcPts val="1200"/>
              </a:spcAft>
            </a:pPr>
            <a:r>
              <a:rPr lang="en-US" altLang="en-US" dirty="0"/>
              <a:t>Introduction to the English learner (EL) support criteria for Dimension 4</a:t>
            </a:r>
          </a:p>
          <a:p>
            <a:pPr>
              <a:spcBef>
                <a:spcPct val="0"/>
              </a:spcBef>
              <a:spcAft>
                <a:spcPts val="1200"/>
              </a:spcAft>
            </a:pPr>
            <a:r>
              <a:rPr lang="en-US" altLang="en-US" dirty="0"/>
              <a:t>Breakout work session #2 with your team</a:t>
            </a:r>
          </a:p>
          <a:p>
            <a:pPr>
              <a:spcBef>
                <a:spcPct val="0"/>
              </a:spcBef>
              <a:spcAft>
                <a:spcPts val="1200"/>
              </a:spcAft>
            </a:pPr>
            <a:r>
              <a:rPr lang="en-US" altLang="en-US" dirty="0"/>
              <a:t>Review of substantiations and ratings in the Example Workbook</a:t>
            </a:r>
          </a:p>
          <a:p>
            <a:pPr>
              <a:spcBef>
                <a:spcPct val="0"/>
              </a:spcBef>
              <a:spcAft>
                <a:spcPts val="1200"/>
              </a:spcAft>
            </a:pPr>
            <a:r>
              <a:rPr lang="en-US" altLang="en-US" dirty="0"/>
              <a:t>Next steps and final questions</a:t>
            </a:r>
          </a:p>
        </p:txBody>
      </p:sp>
      <p:cxnSp>
        <p:nvCxnSpPr>
          <p:cNvPr id="5" name="Straight Connector 4">
            <a:extLst>
              <a:ext uri="{FF2B5EF4-FFF2-40B4-BE49-F238E27FC236}">
                <a16:creationId xmlns:a16="http://schemas.microsoft.com/office/drawing/2014/main" id="{A6AE8969-27A7-472E-A5CA-89DCF78E2510}"/>
              </a:ext>
              <a:ext uri="{C183D7F6-B498-43B3-948B-1728B52AA6E4}">
                <adec:decorative xmlns:adec="http://schemas.microsoft.com/office/drawing/2017/decorative" val="1"/>
              </a:ext>
            </a:extLst>
          </p:cNvPr>
          <p:cNvCxnSpPr/>
          <p:nvPr/>
        </p:nvCxnSpPr>
        <p:spPr bwMode="auto">
          <a:xfrm>
            <a:off x="838200" y="2819400"/>
            <a:ext cx="51054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6" name="Straight Connector 5">
            <a:extLst>
              <a:ext uri="{FF2B5EF4-FFF2-40B4-BE49-F238E27FC236}">
                <a16:creationId xmlns:a16="http://schemas.microsoft.com/office/drawing/2014/main" id="{1F7C6103-4BE6-4619-BF12-B14D9115F9AA}"/>
              </a:ext>
              <a:ext uri="{C183D7F6-B498-43B3-948B-1728B52AA6E4}">
                <adec:decorative xmlns:adec="http://schemas.microsoft.com/office/drawing/2017/decorative" val="1"/>
              </a:ext>
            </a:extLst>
          </p:cNvPr>
          <p:cNvCxnSpPr/>
          <p:nvPr/>
        </p:nvCxnSpPr>
        <p:spPr bwMode="auto">
          <a:xfrm>
            <a:off x="838200" y="4953000"/>
            <a:ext cx="51054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4AC6E03-10D3-524F-92AE-E9803F132309}"/>
              </a:ext>
            </a:extLst>
          </p:cNvPr>
          <p:cNvSpPr>
            <a:spLocks noGrp="1"/>
          </p:cNvSpPr>
          <p:nvPr>
            <p:ph type="title"/>
          </p:nvPr>
        </p:nvSpPr>
        <p:spPr>
          <a:xfrm>
            <a:off x="1295400" y="304800"/>
            <a:ext cx="7086600" cy="914400"/>
          </a:xfrm>
        </p:spPr>
        <p:txBody>
          <a:bodyPr/>
          <a:lstStyle/>
          <a:p>
            <a:r>
              <a:rPr lang="en-US" dirty="0"/>
              <a:t>Meeting Norms and Expectations</a:t>
            </a:r>
          </a:p>
        </p:txBody>
      </p:sp>
      <p:sp>
        <p:nvSpPr>
          <p:cNvPr id="15362" name="Content Placeholder 3">
            <a:extLst>
              <a:ext uri="{FF2B5EF4-FFF2-40B4-BE49-F238E27FC236}">
                <a16:creationId xmlns:a16="http://schemas.microsoft.com/office/drawing/2014/main" id="{558BA5DC-6564-3E4E-A879-6FFE62FECB36}"/>
              </a:ext>
            </a:extLst>
          </p:cNvPr>
          <p:cNvSpPr txBox="1">
            <a:spLocks noChangeArrowheads="1"/>
          </p:cNvSpPr>
          <p:nvPr/>
        </p:nvSpPr>
        <p:spPr bwMode="auto">
          <a:xfrm>
            <a:off x="762000" y="1752600"/>
            <a:ext cx="8077200" cy="3875088"/>
          </a:xfrm>
          <a:prstGeom prst="rect">
            <a:avLst/>
          </a:prstGeom>
          <a:noFill/>
          <a:ln>
            <a:noFill/>
          </a:ln>
        </p:spPr>
        <p:txBody>
          <a:bodyPr lIns="90614" tIns="44513" rIns="90614" bIns="44513"/>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Be present and engage fully.</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Ask questions.</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Prepare for productive struggle. </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Consider differing perspectives.</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Create and maintain a safe space for professional learning.</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Be mindful of different learning styles.</a:t>
            </a:r>
            <a:endParaRPr lang="en-US" b="0" dirty="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2">
            <a:extLst>
              <a:ext uri="{FF2B5EF4-FFF2-40B4-BE49-F238E27FC236}">
                <a16:creationId xmlns:a16="http://schemas.microsoft.com/office/drawing/2014/main" id="{DAAA8608-8AFD-4444-B47B-533AFCE8273E}"/>
              </a:ext>
            </a:extLst>
          </p:cNvPr>
          <p:cNvSpPr>
            <a:spLocks noGrp="1" noChangeArrowheads="1"/>
          </p:cNvSpPr>
          <p:nvPr>
            <p:ph type="title"/>
          </p:nvPr>
        </p:nvSpPr>
        <p:spPr/>
        <p:txBody>
          <a:bodyPr/>
          <a:lstStyle/>
          <a:p>
            <a:r>
              <a:rPr lang="en-US" altLang="en-US" dirty="0"/>
              <a:t>Research Base for Dimension 4</a:t>
            </a:r>
          </a:p>
        </p:txBody>
      </p:sp>
      <p:sp>
        <p:nvSpPr>
          <p:cNvPr id="8193" name="Rectangle 3">
            <a:extLst>
              <a:ext uri="{FF2B5EF4-FFF2-40B4-BE49-F238E27FC236}">
                <a16:creationId xmlns:a16="http://schemas.microsoft.com/office/drawing/2014/main" id="{73C6140B-A244-4CF6-BE12-9C59BE0B55EF}"/>
              </a:ext>
            </a:extLst>
          </p:cNvPr>
          <p:cNvSpPr>
            <a:spLocks noGrp="1" noChangeArrowheads="1"/>
          </p:cNvSpPr>
          <p:nvPr>
            <p:ph type="body" idx="1"/>
          </p:nvPr>
        </p:nvSpPr>
        <p:spPr>
          <a:xfrm>
            <a:off x="609600" y="1447800"/>
            <a:ext cx="8153400" cy="4800600"/>
          </a:xfrm>
        </p:spPr>
        <p:txBody>
          <a:bodyPr/>
          <a:lstStyle/>
          <a:p>
            <a:pPr marL="0" indent="0">
              <a:buFont typeface="Wingdings" panose="05000000000000000000" pitchFamily="2" charset="2"/>
              <a:buNone/>
              <a:defRPr/>
            </a:pPr>
            <a:r>
              <a:rPr lang="en-US" dirty="0"/>
              <a:t>Research published by the National Research Council (2001 and 2012) shows that:</a:t>
            </a:r>
          </a:p>
          <a:p>
            <a:pPr>
              <a:defRPr/>
            </a:pPr>
            <a:r>
              <a:rPr lang="en-US" dirty="0">
                <a:ea typeface="MS PGothic"/>
              </a:rPr>
              <a:t>Students must be encouraged and assisted to engage regularly in thinking, reasoning, and sense-making in the mathematics classroom.</a:t>
            </a:r>
          </a:p>
          <a:p>
            <a:pPr>
              <a:defRPr/>
            </a:pPr>
            <a:r>
              <a:rPr lang="en-US" dirty="0">
                <a:ea typeface="MS PGothic"/>
              </a:rPr>
              <a:t>When students solve problems, they gain a deeper understanding of the mathematics and an ability to demonstrate complex thinking, reasoning, and communication skills. </a:t>
            </a:r>
            <a:endParaRPr lang="en-US" dirty="0"/>
          </a:p>
          <a:p>
            <a:pPr>
              <a:defRPr/>
            </a:pPr>
            <a:r>
              <a:rPr lang="en-US" dirty="0"/>
              <a:t>Mathematical competency depends on more than simply storing knowledge; it must be represented and organized so it can be retrieved and applied.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9">
            <a:extLst>
              <a:ext uri="{FF2B5EF4-FFF2-40B4-BE49-F238E27FC236}">
                <a16:creationId xmlns:a16="http://schemas.microsoft.com/office/drawing/2014/main" id="{A5701A70-79BB-4F78-B294-69121D2171AE}"/>
              </a:ext>
            </a:extLst>
          </p:cNvPr>
          <p:cNvSpPr>
            <a:spLocks noGrp="1" noChangeArrowheads="1"/>
          </p:cNvSpPr>
          <p:nvPr>
            <p:ph type="title"/>
          </p:nvPr>
        </p:nvSpPr>
        <p:spPr>
          <a:xfrm>
            <a:off x="1295400" y="304800"/>
            <a:ext cx="7620000" cy="914400"/>
          </a:xfrm>
        </p:spPr>
        <p:txBody>
          <a:bodyPr/>
          <a:lstStyle/>
          <a:p>
            <a:r>
              <a:rPr lang="en-US" altLang="en-US" dirty="0"/>
              <a:t>What Does Research on Quality Tasks Mean for High-Quality Curriculum?</a:t>
            </a:r>
          </a:p>
        </p:txBody>
      </p:sp>
      <p:sp>
        <p:nvSpPr>
          <p:cNvPr id="14338" name="Content Placeholder 10">
            <a:extLst>
              <a:ext uri="{FF2B5EF4-FFF2-40B4-BE49-F238E27FC236}">
                <a16:creationId xmlns:a16="http://schemas.microsoft.com/office/drawing/2014/main" id="{AF563627-1E01-4956-833B-3776D667F0F5}"/>
              </a:ext>
            </a:extLst>
          </p:cNvPr>
          <p:cNvSpPr>
            <a:spLocks noGrp="1" noChangeArrowheads="1"/>
          </p:cNvSpPr>
          <p:nvPr>
            <p:ph idx="1"/>
          </p:nvPr>
        </p:nvSpPr>
        <p:spPr/>
        <p:txBody>
          <a:bodyPr/>
          <a:lstStyle/>
          <a:p>
            <a:pPr marL="0" indent="0">
              <a:spcBef>
                <a:spcPts val="1380"/>
              </a:spcBef>
              <a:spcAft>
                <a:spcPts val="600"/>
              </a:spcAft>
              <a:buFont typeface="Wingdings" panose="05000000000000000000" pitchFamily="2" charset="2"/>
              <a:buNone/>
              <a:defRPr/>
            </a:pPr>
            <a:r>
              <a:rPr lang="en-US" altLang="en-US" dirty="0"/>
              <a:t>The inclusion of high-quality mathematical tasks in curriculum:</a:t>
            </a:r>
          </a:p>
          <a:p>
            <a:pPr>
              <a:spcBef>
                <a:spcPts val="1380"/>
              </a:spcBef>
              <a:spcAft>
                <a:spcPts val="600"/>
              </a:spcAft>
              <a:defRPr/>
            </a:pPr>
            <a:r>
              <a:rPr lang="en-US" altLang="en-US" dirty="0"/>
              <a:t>Encourages flexible reasoning skills that can carry over into all parts of the students’ lives;</a:t>
            </a:r>
          </a:p>
          <a:p>
            <a:pPr>
              <a:spcBef>
                <a:spcPts val="1380"/>
              </a:spcBef>
              <a:spcAft>
                <a:spcPts val="600"/>
              </a:spcAft>
              <a:defRPr/>
            </a:pPr>
            <a:r>
              <a:rPr lang="en-US" altLang="en-US" dirty="0"/>
              <a:t>Teaches students to use math flexibly; and</a:t>
            </a:r>
          </a:p>
          <a:p>
            <a:pPr>
              <a:spcBef>
                <a:spcPts val="1380"/>
              </a:spcBef>
              <a:spcAft>
                <a:spcPts val="600"/>
              </a:spcAft>
              <a:defRPr/>
            </a:pPr>
            <a:r>
              <a:rPr lang="en-US" altLang="en-US" dirty="0"/>
              <a:t>Prepares students to “think on their feet” </a:t>
            </a:r>
            <a:r>
              <a:rPr lang="en-US" dirty="0"/>
              <a:t>—</a:t>
            </a:r>
            <a:r>
              <a:rPr lang="en-US" altLang="en-US" dirty="0"/>
              <a:t> something highly regarded in the professional world. </a:t>
            </a:r>
          </a:p>
          <a:p>
            <a:pPr>
              <a:defRPr/>
            </a:pPr>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688FD6F0-12C6-4CFD-97F0-E736A5BBE09F}"/>
              </a:ext>
            </a:extLst>
          </p:cNvPr>
          <p:cNvSpPr>
            <a:spLocks noGrp="1" noChangeArrowheads="1"/>
          </p:cNvSpPr>
          <p:nvPr>
            <p:ph type="title"/>
          </p:nvPr>
        </p:nvSpPr>
        <p:spPr/>
        <p:txBody>
          <a:bodyPr/>
          <a:lstStyle/>
          <a:p>
            <a:r>
              <a:rPr lang="en-US" altLang="en-US" dirty="0"/>
              <a:t>What Are Mathematical Tasks?</a:t>
            </a:r>
          </a:p>
        </p:txBody>
      </p:sp>
      <p:sp>
        <p:nvSpPr>
          <p:cNvPr id="3" name="Content Placeholder 2">
            <a:extLst>
              <a:ext uri="{FF2B5EF4-FFF2-40B4-BE49-F238E27FC236}">
                <a16:creationId xmlns:a16="http://schemas.microsoft.com/office/drawing/2014/main" id="{63AA8B44-AD41-4D81-BDDA-EC9B2C3669A3}"/>
              </a:ext>
            </a:extLst>
          </p:cNvPr>
          <p:cNvSpPr>
            <a:spLocks noGrp="1"/>
          </p:cNvSpPr>
          <p:nvPr>
            <p:ph idx="1"/>
          </p:nvPr>
        </p:nvSpPr>
        <p:spPr>
          <a:xfrm>
            <a:off x="533400" y="1524000"/>
            <a:ext cx="8001000" cy="4876800"/>
          </a:xfrm>
        </p:spPr>
        <p:txBody>
          <a:bodyPr/>
          <a:lstStyle/>
          <a:p>
            <a:pPr marL="0" indent="0">
              <a:spcBef>
                <a:spcPts val="1200"/>
              </a:spcBef>
              <a:spcAft>
                <a:spcPts val="600"/>
              </a:spcAft>
              <a:buFont typeface="Wingdings" panose="05000000000000000000" pitchFamily="2" charset="2"/>
              <a:buNone/>
              <a:defRPr/>
            </a:pPr>
            <a:r>
              <a:rPr lang="en-US" b="1" dirty="0"/>
              <a:t>Mathematical tasks</a:t>
            </a:r>
            <a:r>
              <a:rPr lang="en-US" dirty="0"/>
              <a:t>…</a:t>
            </a:r>
          </a:p>
          <a:p>
            <a:pPr>
              <a:spcBef>
                <a:spcPts val="1200"/>
              </a:spcBef>
              <a:spcAft>
                <a:spcPts val="600"/>
              </a:spcAft>
              <a:defRPr/>
            </a:pPr>
            <a:r>
              <a:rPr lang="en-US" dirty="0">
                <a:ea typeface="MS PGothic"/>
              </a:rPr>
              <a:t>are practice worksheets, word problems, applications, or modeling opportunities that focus students' attention on particular mathematical ideas and that… </a:t>
            </a:r>
            <a:endParaRPr lang="en-US" dirty="0"/>
          </a:p>
          <a:p>
            <a:pPr>
              <a:spcBef>
                <a:spcPts val="1200"/>
              </a:spcBef>
              <a:spcAft>
                <a:spcPts val="600"/>
              </a:spcAft>
              <a:defRPr/>
            </a:pPr>
            <a:r>
              <a:rPr lang="en-US" dirty="0"/>
              <a:t>provide opportunities to develop or use a particular mathematical habit of mind. </a:t>
            </a:r>
          </a:p>
          <a:p>
            <a:pPr marL="0" indent="0">
              <a:spcBef>
                <a:spcPts val="1200"/>
              </a:spcBef>
              <a:spcAft>
                <a:spcPts val="600"/>
              </a:spcAft>
              <a:buFont typeface="Wingdings" panose="05000000000000000000" pitchFamily="2" charset="2"/>
              <a:buNone/>
              <a:defRPr/>
            </a:pPr>
            <a:endParaRPr lang="en-US" sz="800" dirty="0"/>
          </a:p>
          <a:p>
            <a:pPr marL="0" indent="0">
              <a:spcBef>
                <a:spcPts val="1200"/>
              </a:spcBef>
              <a:spcAft>
                <a:spcPts val="600"/>
              </a:spcAft>
              <a:buFont typeface="Wingdings" panose="05000000000000000000" pitchFamily="2" charset="2"/>
              <a:buNone/>
              <a:defRPr/>
            </a:pPr>
            <a:endParaRPr lang="en-US" dirty="0"/>
          </a:p>
        </p:txBody>
      </p:sp>
    </p:spTree>
  </p:cSld>
  <p:clrMapOvr>
    <a:masterClrMapping/>
  </p:clrMapOvr>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27082</TotalTime>
  <Pages>39</Pages>
  <Words>9067</Words>
  <Application>Microsoft Macintosh PowerPoint</Application>
  <PresentationFormat>Overhead</PresentationFormat>
  <Paragraphs>683</Paragraphs>
  <Slides>44</Slides>
  <Notes>43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44</vt:i4>
      </vt:variant>
    </vt:vector>
  </HeadingPairs>
  <TitlesOfParts>
    <vt:vector size="52" baseType="lpstr">
      <vt:lpstr>Arial</vt:lpstr>
      <vt:lpstr>Segoe UI</vt:lpstr>
      <vt:lpstr>Times</vt:lpstr>
      <vt:lpstr>Times New Roman</vt:lpstr>
      <vt:lpstr>Trebuchet MS</vt:lpstr>
      <vt:lpstr>Wingdings</vt:lpstr>
      <vt:lpstr>SAMPLE</vt:lpstr>
      <vt:lpstr>1_SAMPLE</vt:lpstr>
      <vt:lpstr>Quality Mathematical Tasks</vt:lpstr>
      <vt:lpstr>  Welcome back!</vt:lpstr>
      <vt:lpstr>Disclaimer</vt:lpstr>
      <vt:lpstr>Let’s Hear From You!</vt:lpstr>
      <vt:lpstr>Agenda</vt:lpstr>
      <vt:lpstr>Meeting Norms and Expectations</vt:lpstr>
      <vt:lpstr>Research Base for Dimension 4</vt:lpstr>
      <vt:lpstr>What Does Research on Quality Tasks Mean for High-Quality Curriculum?</vt:lpstr>
      <vt:lpstr>What Are Mathematical Tasks?</vt:lpstr>
      <vt:lpstr>What Are Mathematical Tasks? (cont’d.)</vt:lpstr>
      <vt:lpstr>Illustrative Mathematics</vt:lpstr>
      <vt:lpstr>Standards for Mathematical Practice</vt:lpstr>
      <vt:lpstr>Dimension 4: Quality Mathematical Tasks</vt:lpstr>
      <vt:lpstr>Content Alignment Criteria </vt:lpstr>
      <vt:lpstr>Dimension 4: Content Criterion 1</vt:lpstr>
      <vt:lpstr>Dimension 4: Content Criterion 1, cont’d.</vt:lpstr>
      <vt:lpstr>Dimension 4: Content Criterion 2</vt:lpstr>
      <vt:lpstr>Dimension 4: Content Criterion 3</vt:lpstr>
      <vt:lpstr>Dimension 4: Content Criterion 4</vt:lpstr>
      <vt:lpstr>Dimension 4: Content Criterion 5</vt:lpstr>
      <vt:lpstr>Rating for Content Alignment</vt:lpstr>
      <vt:lpstr>Breakout Time: 35 minutes</vt:lpstr>
      <vt:lpstr>Breakout Materials</vt:lpstr>
      <vt:lpstr>Welcome Back!</vt:lpstr>
      <vt:lpstr>Let’s Hear From You!</vt:lpstr>
      <vt:lpstr>Let’s Hear From You!</vt:lpstr>
      <vt:lpstr>Let’s Discuss!</vt:lpstr>
      <vt:lpstr>EL Support Criteria</vt:lpstr>
      <vt:lpstr>Dimension 4: Quality Mathematical Tasks</vt:lpstr>
      <vt:lpstr>Dimension 4: EL Support Criteria</vt:lpstr>
      <vt:lpstr>Rating for EL Supports </vt:lpstr>
      <vt:lpstr>Breakout Time: 20 minutes</vt:lpstr>
      <vt:lpstr>Breakout Materials</vt:lpstr>
      <vt:lpstr>Welcome Back!</vt:lpstr>
      <vt:lpstr>Let’s Hear From You!</vt:lpstr>
      <vt:lpstr>Let’s Hear From You! </vt:lpstr>
      <vt:lpstr>Let’s Discuss!</vt:lpstr>
      <vt:lpstr>Let’s Chat!</vt:lpstr>
      <vt:lpstr>Overall Rating</vt:lpstr>
      <vt:lpstr>Example Overall Rating</vt:lpstr>
      <vt:lpstr>Example Overall Rating, cont’d.</vt:lpstr>
      <vt:lpstr>Sustaining Your Curriculum Review Efforts</vt:lpstr>
      <vt:lpstr>Sustaining Your Curriculum Review Efforts, cont’d.</vt:lpstr>
      <vt:lpstr>Thank you!</vt:lpstr>
    </vt:vector>
  </TitlesOfParts>
  <Manager/>
  <Company>Lilly,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Mathematical Tasks</dc:title>
  <dc:subject/>
  <dc:creator>Susan Pimentel</dc:creator>
  <cp:keywords/>
  <dc:description/>
  <cp:lastModifiedBy>Nicole Bravo</cp:lastModifiedBy>
  <cp:revision>930</cp:revision>
  <cp:lastPrinted>2008-08-04T15:46:24Z</cp:lastPrinted>
  <dcterms:created xsi:type="dcterms:W3CDTF">2008-12-30T23:46:17Z</dcterms:created>
  <dcterms:modified xsi:type="dcterms:W3CDTF">2022-07-26T22:26:18Z</dcterms:modified>
  <cp:category/>
</cp:coreProperties>
</file>