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3"/>
    <p:sldMasterId id="2147485664" r:id="rId4"/>
  </p:sldMasterIdLst>
  <p:notesMasterIdLst>
    <p:notesMasterId r:id="rId38"/>
  </p:notesMasterIdLst>
  <p:handoutMasterIdLst>
    <p:handoutMasterId r:id="rId39"/>
  </p:handoutMasterIdLst>
  <p:sldIdLst>
    <p:sldId id="661" r:id="rId5"/>
    <p:sldId id="669" r:id="rId6"/>
    <p:sldId id="660" r:id="rId7"/>
    <p:sldId id="626" r:id="rId8"/>
    <p:sldId id="493" r:id="rId9"/>
    <p:sldId id="689" r:id="rId10"/>
    <p:sldId id="644" r:id="rId11"/>
    <p:sldId id="592" r:id="rId12"/>
    <p:sldId id="593" r:id="rId13"/>
    <p:sldId id="594" r:id="rId14"/>
    <p:sldId id="527" r:id="rId15"/>
    <p:sldId id="645" r:id="rId16"/>
    <p:sldId id="529" r:id="rId17"/>
    <p:sldId id="657" r:id="rId18"/>
    <p:sldId id="670" r:id="rId19"/>
    <p:sldId id="671" r:id="rId20"/>
    <p:sldId id="650" r:id="rId21"/>
    <p:sldId id="658" r:id="rId22"/>
    <p:sldId id="627" r:id="rId23"/>
    <p:sldId id="672" r:id="rId24"/>
    <p:sldId id="659" r:id="rId25"/>
    <p:sldId id="662" r:id="rId26"/>
    <p:sldId id="663" r:id="rId27"/>
    <p:sldId id="666" r:id="rId28"/>
    <p:sldId id="673" r:id="rId29"/>
    <p:sldId id="667" r:id="rId30"/>
    <p:sldId id="664" r:id="rId31"/>
    <p:sldId id="675" r:id="rId32"/>
    <p:sldId id="674" r:id="rId33"/>
    <p:sldId id="616" r:id="rId34"/>
    <p:sldId id="643" r:id="rId35"/>
    <p:sldId id="653" r:id="rId36"/>
    <p:sldId id="518" r:id="rId37"/>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lanie Alkire" initials="MA [2]" lastIdx="11" clrIdx="6">
    <p:extLst>
      <p:ext uri="{19B8F6BF-5375-455C-9EA6-DF929625EA0E}">
        <p15:presenceInfo xmlns:p15="http://schemas.microsoft.com/office/powerpoint/2012/main" userId="Melanie Alkire" providerId="None"/>
      </p:ext>
    </p:extLst>
  </p:cmAuthor>
  <p:cmAuthor id="1" name="Sue Pimentel" initials="SP" lastIdx="20" clrIdx="0"/>
  <p:cmAuthor id="2" name="Melanie Alkire" initials="" lastIdx="27" clrIdx="1"/>
  <p:cmAuthor id="3" name="Nicole Bravo" initials="" lastIdx="1" clrIdx="2"/>
  <p:cmAuthor id="4" name="Nicole Bravo" initials="NB" lastIdx="1" clrIdx="3">
    <p:extLst>
      <p:ext uri="{19B8F6BF-5375-455C-9EA6-DF929625EA0E}">
        <p15:presenceInfo xmlns:p15="http://schemas.microsoft.com/office/powerpoint/2012/main" userId="S::nbravo@studentsachieve.net::b1bea685-5dc1-422c-b885-3190c62a958b" providerId="AD"/>
      </p:ext>
    </p:extLst>
  </p:cmAuthor>
  <p:cmAuthor id="5" name="Melanie Alkire" initials="MA" lastIdx="16" clrIdx="4">
    <p:extLst>
      <p:ext uri="{19B8F6BF-5375-455C-9EA6-DF929625EA0E}">
        <p15:presenceInfo xmlns:p15="http://schemas.microsoft.com/office/powerpoint/2012/main" userId="56a2a0a8b6946206" providerId="Windows Live"/>
      </p:ext>
    </p:extLst>
  </p:cmAuthor>
  <p:cmAuthor id="6" name="Sue Pimentel" initials="MOU" lastIdx="15" clrIdx="5">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8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4864"/>
    </p:cViewPr>
  </p:outlineViewPr>
  <p:notesTextViewPr>
    <p:cViewPr>
      <p:scale>
        <a:sx n="105" d="100"/>
        <a:sy n="105" d="100"/>
      </p:scale>
      <p:origin x="0" y="0"/>
    </p:cViewPr>
  </p:notesTextViewPr>
  <p:sorterViewPr>
    <p:cViewPr varScale="1">
      <p:scale>
        <a:sx n="107" d="100"/>
        <a:sy n="107" d="100"/>
      </p:scale>
      <p:origin x="0" y="0"/>
    </p:cViewPr>
  </p:sorterViewPr>
  <p:notesViewPr>
    <p:cSldViewPr>
      <p:cViewPr>
        <p:scale>
          <a:sx n="118" d="100"/>
          <a:sy n="118" d="100"/>
        </p:scale>
        <p:origin x="3128" y="126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6A8C3E-85BA-48CE-B033-8756BCD9D2C8}"/>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24C535AD-F137-4085-A6DE-59DF446E4EC4}"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B3D1B5-D2E0-415C-A216-020E86AFB18A}"/>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3B6E7D15-F933-4C23-8F6A-2A602C5F4CE2}"/>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62EA1F41-42B4-4F03-ABA8-6D41B3552E41}" type="slidenum">
              <a:rPr lang="en-US" altLang="en-US" sz="1200" b="0" smtClean="0"/>
              <a:pPr algn="ctr">
                <a:lnSpc>
                  <a:spcPct val="90000"/>
                </a:lnSpc>
                <a:defRPr/>
              </a:pPr>
              <a:t>‹#›</a:t>
            </a:fld>
            <a:endParaRPr lang="en-US" altLang="en-US" sz="1200" b="0" dirty="0"/>
          </a:p>
        </p:txBody>
      </p:sp>
      <p:sp>
        <p:nvSpPr>
          <p:cNvPr id="7172" name="Rectangle 4">
            <a:extLst>
              <a:ext uri="{FF2B5EF4-FFF2-40B4-BE49-F238E27FC236}">
                <a16:creationId xmlns:a16="http://schemas.microsoft.com/office/drawing/2014/main" id="{6464C310-FD33-45E8-9DED-7619809EC875}"/>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087D6254-8CA3-4FCF-BAF7-BE12D53055DE}"/>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9B210C41-DD74-4783-9133-966268175C0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8C6F9C9-AB2A-4644-AEE1-787F0D76E6B8}"/>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384D55F6-0F49-4376-A3F9-A6C38EF7C109}"/>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Getting set up for the work session.</a:t>
            </a:r>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r>
              <a:rPr lang="en-US" altLang="en-US" dirty="0">
                <a:latin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rPr>
              <a:t>Now we're going to send you to a breakout room to partner with 1 or 2 team members. This is an opportunity to think together about how the dimensions of quality are derived from, and connect to, the key instructional shifts.  </a:t>
            </a:r>
          </a:p>
          <a:p>
            <a:pPr marL="171450" indent="-171450">
              <a:buFont typeface="Arial" panose="020B0604020202020204" pitchFamily="34" charset="0"/>
              <a:buChar char="•"/>
              <a:defRPr/>
            </a:pPr>
            <a:r>
              <a:rPr lang="en-US" altLang="en-US" dirty="0">
                <a:latin typeface="Times New Roman" panose="02020603050405020304" pitchFamily="18" charset="0"/>
              </a:rPr>
              <a:t>In a minute, you will </a:t>
            </a:r>
            <a:r>
              <a:rPr lang="en-US" altLang="en-US" dirty="0">
                <a:latin typeface="Times New Roman" panose="02020603050405020304" pitchFamily="18" charset="0"/>
                <a:cs typeface="Times New Roman" panose="02020603050405020304" pitchFamily="18" charset="0"/>
              </a:rPr>
              <a:t>see a pop-up to join the breakout room with one or two teammates. Click on “join” and you will be moved into the breakout room.</a:t>
            </a:r>
          </a:p>
          <a:p>
            <a:pPr marL="171450" indent="-171450">
              <a:buFont typeface="Arial" panose="020B0604020202020204" pitchFamily="34" charset="0"/>
              <a:buChar char="•"/>
              <a:defRPr/>
            </a:pPr>
            <a:r>
              <a:rPr lang="en-US" altLang="en-US" dirty="0">
                <a:latin typeface="Times New Roman" panose="02020603050405020304" pitchFamily="18" charset="0"/>
              </a:rPr>
              <a:t>Then for the next 20 minutes, we want you and your partners to review the Curriculum Review Activity document. Look at the four dimensions and decide how they relate to the instructional shifts in college and career readiness standards:</a:t>
            </a:r>
          </a:p>
          <a:p>
            <a:pPr marL="633413" lvl="1" indent="-171450">
              <a:buFont typeface="Arial" panose="020B0604020202020204" pitchFamily="34" charset="0"/>
              <a:buChar char="•"/>
              <a:defRPr/>
            </a:pPr>
            <a:r>
              <a:rPr lang="en-US" altLang="en-US" dirty="0">
                <a:latin typeface="Times New Roman" panose="02020603050405020304" pitchFamily="18" charset="0"/>
              </a:rPr>
              <a:t>Note that the doc includes arrows for you to connect shifts to the dimensions of quality.</a:t>
            </a:r>
          </a:p>
          <a:p>
            <a:pPr marL="633413" lvl="1" indent="-171450">
              <a:buFont typeface="Arial" panose="020B0604020202020204" pitchFamily="34" charset="0"/>
              <a:buChar char="•"/>
              <a:defRPr/>
            </a:pPr>
            <a:r>
              <a:rPr lang="en-US" altLang="en-US" dirty="0">
                <a:latin typeface="Times New Roman" panose="02020603050405020304" pitchFamily="18" charset="0"/>
              </a:rPr>
              <a:t>It also asks you to make notes about your rationales.</a:t>
            </a:r>
          </a:p>
          <a:p>
            <a:pPr marL="633413" lvl="1" indent="-171450">
              <a:buFont typeface="Arial" panose="020B0604020202020204" pitchFamily="34" charset="0"/>
              <a:buChar char="•"/>
              <a:defRPr/>
            </a:pPr>
            <a:r>
              <a:rPr lang="en-US" altLang="en-US" dirty="0">
                <a:latin typeface="Times New Roman" panose="02020603050405020304" pitchFamily="18" charset="0"/>
              </a:rPr>
              <a:t>Make sure to make a note of any questions about the shifts or the dimensions that come up. This way you can share with the whole team when we return to debrief.</a:t>
            </a:r>
          </a:p>
          <a:p>
            <a:pPr marL="171450" indent="-171450">
              <a:buFont typeface="Arial" panose="020B0604020202020204" pitchFamily="34" charset="0"/>
              <a:buChar char="•"/>
              <a:defRPr/>
            </a:pPr>
            <a:r>
              <a:rPr lang="en-US" altLang="en-US" dirty="0">
                <a:latin typeface="Times New Roman" panose="02020603050405020304" pitchFamily="18" charset="0"/>
              </a:rPr>
              <a:t>As you are thinking about these connections, remember that there are </a:t>
            </a:r>
            <a:r>
              <a:rPr lang="en-US" altLang="en-US" sz="1400" dirty="0">
                <a:latin typeface="Times New Roman" panose="02020603050405020304" pitchFamily="18" charset="0"/>
              </a:rPr>
              <a:t>no wrong answers</a:t>
            </a:r>
            <a:r>
              <a:rPr lang="en-US" altLang="en-US" dirty="0">
                <a:latin typeface="Times New Roman" panose="02020603050405020304" pitchFamily="18" charset="0"/>
              </a:rPr>
              <a:t>!</a:t>
            </a:r>
          </a:p>
          <a:p>
            <a:pPr>
              <a:buFontTx/>
              <a:buChar cha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Use the first two talking points to explain what is happening.</a:t>
            </a:r>
          </a:p>
          <a:p>
            <a:pPr marL="171450" indent="-171450">
              <a:buFont typeface="Arial" panose="020B0604020202020204" pitchFamily="34" charset="0"/>
              <a:buChar char="•"/>
              <a:defRPr/>
            </a:pPr>
            <a:r>
              <a:rPr lang="en-US" altLang="en-US" dirty="0">
                <a:latin typeface="Times New Roman" panose="02020603050405020304" pitchFamily="18" charset="0"/>
              </a:rPr>
              <a:t>Read the remaining talking points to explain the breakout session.</a:t>
            </a:r>
          </a:p>
          <a:p>
            <a:pPr>
              <a:defRPr/>
            </a:pPr>
            <a:endParaRPr lang="en-US" altLang="en-US" b="1"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A1098B6-F402-479A-9408-ECFAC35B576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FCA8C67-9C30-42A3-8482-D7CA886F4574}"/>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Time for participants to share their thoughts with one another.</a:t>
            </a:r>
          </a:p>
          <a:p>
            <a:pPr>
              <a:defRPr/>
            </a:pPr>
            <a:endParaRPr lang="en-US" altLang="en-US" sz="900"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rPr>
              <a:t>Did your team find that some matches were almost perfect (1:1 correspondence), while others were </a:t>
            </a:r>
            <a:r>
              <a:rPr lang="en-US" altLang="en-US" sz="1400" dirty="0">
                <a:latin typeface="Times New Roman" panose="02020603050405020304" pitchFamily="18" charset="0"/>
              </a:rPr>
              <a:t>more of a “partial” match?</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400" dirty="0">
                <a:latin typeface="Times New Roman" panose="02020603050405020304" pitchFamily="18" charset="0"/>
              </a:rPr>
              <a:t>Who can share your connections and your rationales?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400" dirty="0">
                <a:latin typeface="Times New Roman" panose="02020603050405020304" pitchFamily="18" charset="0"/>
              </a:rPr>
              <a:t>Did others have different answers?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rPr>
              <a:t>What questions and insights came up during your breakout session?</a:t>
            </a:r>
          </a:p>
          <a:p>
            <a:pPr marL="171450" indent="-171450">
              <a:buFont typeface="Arial" panose="020B0604020202020204" pitchFamily="34" charset="0"/>
              <a:buChar char="•"/>
              <a:defRPr/>
            </a:pPr>
            <a:r>
              <a:rPr lang="en-US" altLang="en-US" dirty="0">
                <a:latin typeface="Times New Roman" panose="02020603050405020304" pitchFamily="18" charset="0"/>
              </a:rPr>
              <a:t>You can share verbally or use the chat box to do that now. </a:t>
            </a:r>
          </a:p>
          <a:p>
            <a:pPr>
              <a:defRPr/>
            </a:pPr>
            <a:endParaRPr lang="en-US" altLang="en-US" sz="800" dirty="0">
              <a:latin typeface="Times New Roman" panose="02020603050405020304" pitchFamily="18" charset="0"/>
            </a:endParaRPr>
          </a:p>
          <a:p>
            <a:pPr>
              <a:defRPr/>
            </a:pPr>
            <a:r>
              <a:rPr lang="en-US" altLang="en-US" b="1" dirty="0">
                <a:latin typeface="Times New Roman" panose="02020603050405020304" pitchFamily="18" charset="0"/>
              </a:rPr>
              <a:t>Facilitator Note:</a:t>
            </a:r>
          </a:p>
          <a:p>
            <a:pPr marL="171450" indent="-171450">
              <a:buFont typeface="Arial" panose="020B0604020202020204" pitchFamily="34" charset="0"/>
              <a:buChar char="•"/>
              <a:defRPr/>
            </a:pPr>
            <a:r>
              <a:rPr lang="en-US" altLang="en-US" dirty="0">
                <a:latin typeface="Times New Roman" panose="02020603050405020304" pitchFamily="18" charset="0"/>
              </a:rPr>
              <a:t>Be prepared to review the “sample” answer sheet.</a:t>
            </a:r>
          </a:p>
          <a:p>
            <a:pPr marL="171450" indent="-171450">
              <a:buFont typeface="Arial" panose="020B0604020202020204" pitchFamily="34" charset="0"/>
              <a:buChar char="•"/>
              <a:defRPr/>
            </a:pPr>
            <a:r>
              <a:rPr lang="en-US" altLang="en-US" dirty="0">
                <a:latin typeface="Times New Roman" panose="02020603050405020304" pitchFamily="18" charset="0"/>
              </a:rPr>
              <a:t>Use the first talking point to jumpstart the conversation.</a:t>
            </a:r>
          </a:p>
          <a:p>
            <a:pPr marL="171450" indent="-171450">
              <a:buFont typeface="Arial" panose="020B0604020202020204" pitchFamily="34" charset="0"/>
              <a:buChar char="•"/>
              <a:defRPr/>
            </a:pPr>
            <a:r>
              <a:rPr lang="en-US" altLang="en-US" dirty="0">
                <a:latin typeface="Times New Roman" panose="02020603050405020304" pitchFamily="18" charset="0"/>
              </a:rPr>
              <a:t>Read the next three talking points. </a:t>
            </a:r>
          </a:p>
          <a:p>
            <a:pPr marL="171450" indent="-171450">
              <a:buFont typeface="Arial" panose="020B0604020202020204" pitchFamily="34" charset="0"/>
              <a:buChar char="•"/>
              <a:defRPr/>
            </a:pPr>
            <a:r>
              <a:rPr lang="en-US" altLang="en-US" dirty="0">
                <a:latin typeface="Times New Roman" panose="02020603050405020304" pitchFamily="18" charset="0"/>
              </a:rPr>
              <a:t>Prompt individual teams if time passes.</a:t>
            </a:r>
          </a:p>
          <a:p>
            <a:pPr>
              <a:defRPr/>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AABF6FF-8F7A-4F0E-9242-5AD4AE80B50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C4C2BFE-CB75-4128-B43D-737B0767A7CF}"/>
              </a:ext>
            </a:extLst>
          </p:cNvPr>
          <p:cNvSpPr>
            <a:spLocks noGrp="1"/>
          </p:cNvSpPr>
          <p:nvPr>
            <p:ph type="body" idx="1"/>
          </p:nvPr>
        </p:nvSpPr>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Offer further introduction to the contents of the curriculum review protocol within the Participant Workbook.</a:t>
            </a:r>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rPr>
              <a:t>The curriculum review process is used to review curriculum that can guide </a:t>
            </a:r>
            <a:r>
              <a:rPr lang="en-US" altLang="en-US" i="1" dirty="0">
                <a:latin typeface="Times New Roman" panose="02020603050405020304" pitchFamily="18" charset="0"/>
              </a:rPr>
              <a:t>all</a:t>
            </a:r>
            <a:r>
              <a:rPr lang="en-US" altLang="en-US" dirty="0">
                <a:latin typeface="Times New Roman" panose="02020603050405020304" pitchFamily="18" charset="0"/>
              </a:rPr>
              <a:t> students</a:t>
            </a:r>
            <a:r>
              <a:rPr lang="ja-JP" altLang="en-US" dirty="0">
                <a:latin typeface="Times New Roman" panose="02020603050405020304" pitchFamily="18" charset="0"/>
              </a:rPr>
              <a:t>’</a:t>
            </a:r>
            <a:r>
              <a:rPr lang="en-US" altLang="ja-JP" dirty="0">
                <a:latin typeface="Times New Roman" panose="02020603050405020304" pitchFamily="18" charset="0"/>
              </a:rPr>
              <a:t> learning. </a:t>
            </a:r>
          </a:p>
          <a:p>
            <a:pPr marL="171450" indent="-171450">
              <a:buFont typeface="Arial" panose="020B0604020202020204" pitchFamily="34" charset="0"/>
              <a:buChar char="•"/>
              <a:defRPr/>
            </a:pPr>
            <a:r>
              <a:rPr lang="en-US" dirty="0"/>
              <a:t>This includes Adult Basic Education (ABE) and Adult Secondary Education (ASE) students and English learners.</a:t>
            </a:r>
          </a:p>
          <a:p>
            <a:pPr marL="171450" indent="-171450">
              <a:buFont typeface="Arial" panose="020B0604020202020204" pitchFamily="34" charset="0"/>
              <a:buChar char="•"/>
              <a:defRPr/>
            </a:pPr>
            <a:r>
              <a:rPr lang="en-US" sz="1800" dirty="0">
                <a:effectLst/>
                <a:latin typeface="Segoe UI" panose="020B0502040204020203" pitchFamily="34" charset="0"/>
              </a:rPr>
              <a:t>The content criteria and the scaffolding and supports for each dimension will be explored in more detail in the Participant Workbook.</a:t>
            </a:r>
            <a:endParaRPr lang="en-US" sz="1800" dirty="0">
              <a:effectLst/>
              <a:latin typeface="Arial" panose="020B0604020202020204" pitchFamily="34" charset="0"/>
            </a:endParaRPr>
          </a:p>
          <a:p>
            <a:pPr>
              <a:buFontTx/>
              <a:buNone/>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dirty="0">
                <a:latin typeface="Times New Roman" charset="0"/>
                <a:ea typeface="MS PGothic" charset="0"/>
                <a:cs typeface="Times New Roman" charset="0"/>
              </a:rPr>
              <a:t>One click.</a:t>
            </a:r>
          </a:p>
          <a:p>
            <a:pPr marL="171450" indent="-171450">
              <a:spcBef>
                <a:spcPct val="0"/>
              </a:spcBef>
              <a:buFont typeface="Arial" panose="020B0604020202020204" pitchFamily="34" charset="0"/>
              <a:buChar char="•"/>
              <a:defRPr/>
            </a:pPr>
            <a:r>
              <a:rPr lang="en-US" sz="1800" dirty="0">
                <a:effectLst/>
                <a:latin typeface="Segoe UI" panose="020B0502040204020203" pitchFamily="34" charset="0"/>
              </a:rPr>
              <a:t>Read through the text of the first criteria before clicking to show EL support criteria.</a:t>
            </a:r>
            <a:endParaRPr lang="en-US" sz="1800" dirty="0">
              <a:effectLst/>
              <a:latin typeface="Arial" panose="020B0604020202020204" pitchFamily="34" charset="0"/>
            </a:endParaRPr>
          </a:p>
          <a:p>
            <a:pPr marL="171450" indent="-171450">
              <a:buFont typeface="Arial" panose="020B0604020202020204" pitchFamily="34" charset="0"/>
              <a:buChar char="•"/>
              <a:defRPr/>
            </a:pPr>
            <a:r>
              <a:rPr lang="en-US" altLang="en-US" dirty="0">
                <a:latin typeface="Times New Roman" panose="02020603050405020304" pitchFamily="18" charset="0"/>
              </a:rPr>
              <a:t>Then read all the talking points.</a:t>
            </a:r>
          </a:p>
          <a:p>
            <a:pPr>
              <a:defRPr/>
            </a:pPr>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D033F0D-4F0D-469D-A912-FD03440EAFD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0818097-5F55-4F39-B297-99E13EB1CCDF}"/>
              </a:ext>
            </a:extLst>
          </p:cNvPr>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Show screenshot of the Participant Workbook for Dimension 1 to showcase the format.</a:t>
            </a:r>
            <a:endParaRPr lang="en-US" altLang="en-US" b="1" dirty="0">
              <a:latin typeface="Times New Roman" panose="02020603050405020304" pitchFamily="18" charset="0"/>
            </a:endParaRPr>
          </a:p>
          <a:p>
            <a:pPr>
              <a:spcBef>
                <a:spcPct val="0"/>
              </a:spcBef>
              <a:defRPr/>
            </a:pPr>
            <a:endParaRPr lang="en-US" altLang="en-US"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During the next session, you will concentrate on the content criteria for Dimension 1. </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Let’s look at page 2 of the </a:t>
            </a:r>
            <a:r>
              <a:rPr lang="en-US" dirty="0"/>
              <a:t>Participant </a:t>
            </a:r>
            <a:r>
              <a:rPr lang="en-US" altLang="en-US" dirty="0">
                <a:latin typeface="Times New Roman" panose="02020603050405020304" pitchFamily="18" charset="0"/>
              </a:rPr>
              <a:t>Workbook to see Dimension 1’s content criteria.  You can see that there are three content criteria in this dimension. </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Each content criterion is followed by a </a:t>
            </a:r>
            <a:r>
              <a:rPr lang="en-US" altLang="en-US" sz="1400" dirty="0">
                <a:latin typeface="Times New Roman" panose="02020603050405020304" pitchFamily="18" charset="0"/>
              </a:rPr>
              <a:t>set of guiding questions. </a:t>
            </a:r>
            <a:r>
              <a:rPr lang="en-US" altLang="en-US" dirty="0">
                <a:latin typeface="Times New Roman" panose="02020603050405020304" pitchFamily="18" charset="0"/>
              </a:rPr>
              <a:t>These are not a checklist. They are designed to help you understand what the criterion means and also guide your search for evidence in the curriculum. </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Note the </a:t>
            </a:r>
            <a:r>
              <a:rPr lang="en-US" altLang="en-US" sz="1400" dirty="0">
                <a:latin typeface="Times New Roman" panose="02020603050405020304" pitchFamily="18" charset="0"/>
              </a:rPr>
              <a:t>rating system </a:t>
            </a:r>
            <a:r>
              <a:rPr lang="en-US" altLang="en-US" dirty="0">
                <a:latin typeface="Times New Roman" panose="02020603050405020304" pitchFamily="18" charset="0"/>
              </a:rPr>
              <a:t>after content criterion #3:</a:t>
            </a:r>
          </a:p>
          <a:p>
            <a:pPr marL="633413" lvl="1" indent="-171450">
              <a:spcBef>
                <a:spcPct val="0"/>
              </a:spcBef>
              <a:buFontTx/>
              <a:buChar char="•"/>
              <a:defRPr/>
            </a:pPr>
            <a:r>
              <a:rPr lang="en-US" altLang="en-US" dirty="0">
                <a:latin typeface="Times New Roman" panose="02020603050405020304" pitchFamily="18" charset="0"/>
              </a:rPr>
              <a:t>While the difference between </a:t>
            </a:r>
            <a:r>
              <a:rPr lang="ja-JP" altLang="en-US" dirty="0">
                <a:latin typeface="Times New Roman" panose="02020603050405020304" pitchFamily="18" charset="0"/>
              </a:rPr>
              <a:t>“</a:t>
            </a:r>
            <a:r>
              <a:rPr lang="en-US" altLang="ja-JP" dirty="0">
                <a:latin typeface="Times New Roman" panose="02020603050405020304" pitchFamily="18" charset="0"/>
              </a:rPr>
              <a:t>most,</a:t>
            </a:r>
            <a:r>
              <a:rPr lang="ja-JP" altLang="en-US" dirty="0">
                <a:latin typeface="Times New Roman" panose="02020603050405020304" pitchFamily="18" charset="0"/>
              </a:rPr>
              <a:t>”</a:t>
            </a:r>
            <a:r>
              <a:rPr lang="en-US" altLang="ja-JP" dirty="0">
                <a:latin typeface="Times New Roman" panose="02020603050405020304" pitchFamily="18" charset="0"/>
              </a:rPr>
              <a:t> </a:t>
            </a:r>
            <a:r>
              <a:rPr lang="ja-JP" altLang="en-US" dirty="0">
                <a:latin typeface="Times New Roman" panose="02020603050405020304" pitchFamily="18" charset="0"/>
              </a:rPr>
              <a:t>“</a:t>
            </a:r>
            <a:r>
              <a:rPr lang="en-US" altLang="ja-JP" dirty="0">
                <a:latin typeface="Times New Roman" panose="02020603050405020304" pitchFamily="18" charset="0"/>
              </a:rPr>
              <a:t>some,</a:t>
            </a:r>
            <a:r>
              <a:rPr lang="ja-JP" altLang="en-US" dirty="0">
                <a:latin typeface="Times New Roman" panose="02020603050405020304" pitchFamily="18" charset="0"/>
              </a:rPr>
              <a:t>”</a:t>
            </a:r>
            <a:r>
              <a:rPr lang="en-US" altLang="ja-JP" dirty="0">
                <a:latin typeface="Times New Roman" panose="02020603050405020304" pitchFamily="18" charset="0"/>
              </a:rPr>
              <a:t> and </a:t>
            </a:r>
            <a:r>
              <a:rPr lang="ja-JP" altLang="en-US" dirty="0">
                <a:latin typeface="Times New Roman" panose="02020603050405020304" pitchFamily="18" charset="0"/>
              </a:rPr>
              <a:t>“</a:t>
            </a:r>
            <a:r>
              <a:rPr lang="en-US" altLang="ja-JP" dirty="0">
                <a:latin typeface="Times New Roman" panose="02020603050405020304" pitchFamily="18" charset="0"/>
              </a:rPr>
              <a:t>few</a:t>
            </a:r>
            <a:r>
              <a:rPr lang="ja-JP" altLang="en-US" dirty="0">
                <a:latin typeface="Times New Roman" panose="02020603050405020304" pitchFamily="18" charset="0"/>
              </a:rPr>
              <a:t>”</a:t>
            </a:r>
            <a:r>
              <a:rPr lang="en-US" altLang="ja-JP" dirty="0">
                <a:latin typeface="Times New Roman" panose="02020603050405020304" pitchFamily="18" charset="0"/>
              </a:rPr>
              <a:t> might seem negligible at first, you can clarify it as you examine the curriculum. </a:t>
            </a:r>
          </a:p>
          <a:p>
            <a:pPr marL="633413" lvl="1" indent="-171450">
              <a:spcBef>
                <a:spcPct val="0"/>
              </a:spcBef>
              <a:buFontTx/>
              <a:buChar char="•"/>
              <a:defRPr/>
            </a:pPr>
            <a:r>
              <a:rPr lang="en-US" altLang="en-US" dirty="0">
                <a:latin typeface="Times New Roman" panose="02020603050405020304" pitchFamily="18" charset="0"/>
              </a:rPr>
              <a:t>As you gather and discuss the evidence you find for each criterion, you will begin to understand the nuances of the point rating system. </a:t>
            </a:r>
          </a:p>
          <a:p>
            <a:pPr marL="633413" lvl="1" indent="-171450">
              <a:spcBef>
                <a:spcPct val="0"/>
              </a:spcBef>
              <a:buFontTx/>
              <a:buChar char="•"/>
              <a:defRPr/>
            </a:pPr>
            <a:r>
              <a:rPr lang="en-US" altLang="en-US" dirty="0">
                <a:latin typeface="Times New Roman" panose="02020603050405020304" pitchFamily="18" charset="0"/>
              </a:rPr>
              <a:t>In some cases, there will be elements of all the criteria present but also elements that are missing. </a:t>
            </a:r>
          </a:p>
          <a:p>
            <a:pPr marL="633413" lvl="1" indent="-171450">
              <a:spcBef>
                <a:spcPct val="0"/>
              </a:spcBef>
              <a:buFontTx/>
              <a:buChar char="•"/>
              <a:defRPr/>
            </a:pPr>
            <a:r>
              <a:rPr lang="en-US" altLang="en-US" dirty="0">
                <a:latin typeface="Times New Roman" panose="02020603050405020304" pitchFamily="18" charset="0"/>
              </a:rPr>
              <a:t>Your professional judgment will be an important part of your team discussion and final decision. Ask yourself, “How crucial are the missing elements? Can the gaps be easily filled by an instructor?”</a:t>
            </a:r>
          </a:p>
          <a:p>
            <a:pPr marL="171450" indent="-171450">
              <a:spcBef>
                <a:spcPct val="0"/>
              </a:spcBef>
              <a:buFontTx/>
              <a:buChar char="•"/>
              <a:defRPr/>
            </a:pPr>
            <a:r>
              <a:rPr lang="en-US" altLang="en-US" dirty="0">
                <a:latin typeface="Times New Roman" panose="02020603050405020304" pitchFamily="18" charset="0"/>
              </a:rPr>
              <a:t>It will be important to keep a record of how you came to the rating decision. So don’t forget to record key points in your decision under “Summary Comments” in the </a:t>
            </a:r>
            <a:r>
              <a:rPr lang="en-US" dirty="0"/>
              <a:t>Participant </a:t>
            </a:r>
            <a:r>
              <a:rPr lang="en-US" altLang="en-US" dirty="0">
                <a:latin typeface="Times New Roman" panose="02020603050405020304" pitchFamily="18" charset="0"/>
              </a:rPr>
              <a:t>Workbook.</a:t>
            </a:r>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Four clicks.</a:t>
            </a:r>
          </a:p>
          <a:p>
            <a:pPr marL="171450" indent="-171450">
              <a:buFont typeface="Arial" panose="020B0604020202020204" pitchFamily="34" charset="0"/>
              <a:buChar char="•"/>
              <a:defRPr/>
            </a:pPr>
            <a:r>
              <a:rPr lang="en-US" altLang="en-US" dirty="0">
                <a:latin typeface="Times New Roman" panose="02020603050405020304" pitchFamily="18" charset="0"/>
              </a:rPr>
              <a:t>As you read the first talking point, page 2 of the workbook will come into view. Then click for each of the next three high-level bullets. </a:t>
            </a:r>
          </a:p>
          <a:p>
            <a:pPr marL="171450" indent="-171450">
              <a:buFont typeface="Arial" panose="020B0604020202020204" pitchFamily="34" charset="0"/>
              <a:buChar char="•"/>
              <a:defRPr/>
            </a:pPr>
            <a:r>
              <a:rPr lang="en-US" altLang="en-US" dirty="0">
                <a:latin typeface="Times New Roman" panose="02020603050405020304" pitchFamily="18" charset="0"/>
              </a:rPr>
              <a:t>Animation will track with the second, third, and fourth talking points.</a:t>
            </a:r>
          </a:p>
          <a:p>
            <a:pPr marL="171450" indent="-171450">
              <a:buFont typeface="Arial" panose="020B0604020202020204" pitchFamily="34" charset="0"/>
              <a:buChar char="•"/>
              <a:defRPr/>
            </a:pPr>
            <a:r>
              <a:rPr lang="en-US" altLang="en-US" dirty="0">
                <a:latin typeface="Times New Roman" panose="02020603050405020304" pitchFamily="18" charset="0"/>
              </a:rPr>
              <a:t>Use the sub-bullets after the fourth talking point to further explain the rating scale.</a:t>
            </a:r>
          </a:p>
          <a:p>
            <a:pPr marL="171450" indent="-171450">
              <a:buFont typeface="Arial" panose="020B0604020202020204" pitchFamily="34" charset="0"/>
              <a:buChar char="•"/>
              <a:defRPr/>
            </a:pPr>
            <a:r>
              <a:rPr lang="en-US" altLang="en-US" dirty="0">
                <a:latin typeface="Times New Roman" panose="02020603050405020304" pitchFamily="18" charset="0"/>
              </a:rPr>
              <a:t>The final click will remind you to emphasize the importance of recording where in the curriculum you found evidence and to summarize the rating decision.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848DFB7-ED06-4142-9F50-1B75B0CDADF1}"/>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4FE2673-D17D-4C2D-B41F-0175F7820A89}"/>
              </a:ext>
            </a:extLst>
          </p:cNvPr>
          <p:cNvSpPr>
            <a:spLocks noGrp="1"/>
          </p:cNvSpPr>
          <p:nvPr>
            <p:ph type="body" idx="1"/>
          </p:nvPr>
        </p:nvSpPr>
        <p:spPr>
          <a:ln w="9525"/>
        </p:spPr>
        <p:txBody>
          <a:bodyPr/>
          <a:lstStyle/>
          <a:p>
            <a:pPr>
              <a:spcBef>
                <a:spcPct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Show screenshot of EL supports from the Participant Workbook for Dimension 1 to showcase the format.</a:t>
            </a:r>
            <a:endParaRPr lang="en-US" altLang="en-US" b="1" dirty="0">
              <a:latin typeface="Times New Roman" panose="02020603050405020304" pitchFamily="18" charset="0"/>
            </a:endParaRPr>
          </a:p>
          <a:p>
            <a:pPr>
              <a:spcBef>
                <a:spcPct val="0"/>
              </a:spcBef>
              <a:defRPr/>
            </a:pPr>
            <a:endParaRPr lang="en-US" altLang="en-US"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Here you see page 3 of the </a:t>
            </a:r>
            <a:r>
              <a:rPr lang="en-US" dirty="0"/>
              <a:t>Participant </a:t>
            </a:r>
            <a:r>
              <a:rPr lang="en-US" altLang="en-US" dirty="0">
                <a:latin typeface="Times New Roman" panose="02020603050405020304" pitchFamily="18" charset="0"/>
              </a:rPr>
              <a:t>Workbook, with Dimension 1’s four EL support criteria.</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We use the same rating scale for EL supports as for content.</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And don’t forget to keep a record of where you found evidence and to summarize the rationale behind your rating.</a:t>
            </a:r>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Three clicks.</a:t>
            </a:r>
          </a:p>
          <a:p>
            <a:pPr marL="171450" indent="-171450">
              <a:buFont typeface="Arial" panose="020B0604020202020204" pitchFamily="34" charset="0"/>
              <a:buChar char="•"/>
              <a:defRPr/>
            </a:pPr>
            <a:r>
              <a:rPr lang="en-US" altLang="en-US" dirty="0">
                <a:latin typeface="Times New Roman" panose="02020603050405020304" pitchFamily="18" charset="0"/>
              </a:rPr>
              <a:t>As you read the first talking point, click to reveal arrows pointing to the four criteria.</a:t>
            </a:r>
          </a:p>
          <a:p>
            <a:pPr marL="171450" indent="-171450">
              <a:buFont typeface="Arial" panose="020B0604020202020204" pitchFamily="34" charset="0"/>
              <a:buChar char="•"/>
              <a:defRPr/>
            </a:pPr>
            <a:r>
              <a:rPr lang="en-US" altLang="en-US" dirty="0">
                <a:latin typeface="Times New Roman" panose="02020603050405020304" pitchFamily="18" charset="0"/>
              </a:rPr>
              <a:t>With the second click, read the second talking point.</a:t>
            </a:r>
          </a:p>
          <a:p>
            <a:pPr marL="171450" indent="-171450">
              <a:buFont typeface="Arial" panose="020B0604020202020204" pitchFamily="34" charset="0"/>
              <a:buChar char="•"/>
              <a:defRPr/>
            </a:pPr>
            <a:r>
              <a:rPr lang="en-US" altLang="en-US" dirty="0">
                <a:latin typeface="Times New Roman" panose="02020603050405020304" pitchFamily="18" charset="0"/>
              </a:rPr>
              <a:t>Finally, click to emphasize the importance of keeping a record of where you found evidence and a summary of the rating decision.</a:t>
            </a:r>
          </a:p>
          <a:p>
            <a:pPr marL="171450" indent="-171450">
              <a:buFont typeface="Arial" panose="020B0604020202020204" pitchFamily="34" charset="0"/>
              <a:buChar char="•"/>
              <a:defRPr/>
            </a:pP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Big idea: </a:t>
            </a:r>
            <a:r>
              <a:rPr lang="en-US" dirty="0"/>
              <a:t>Describe the review process.</a:t>
            </a:r>
          </a:p>
          <a:p>
            <a:endParaRPr lang="en-US" dirty="0"/>
          </a:p>
          <a:p>
            <a:r>
              <a:rPr lang="en-US" b="1" dirty="0"/>
              <a:t>Facilitator talking points:</a:t>
            </a:r>
          </a:p>
          <a:p>
            <a:endParaRPr lang="en-US" dirty="0"/>
          </a:p>
          <a:p>
            <a:r>
              <a:rPr lang="en-US" b="1" dirty="0"/>
              <a:t>Facilitator notes:</a:t>
            </a:r>
          </a:p>
          <a:p>
            <a:pPr marL="171450" indent="-171450">
              <a:buFont typeface="Arial" panose="020B0604020202020204" pitchFamily="34" charset="0"/>
              <a:buChar char="•"/>
            </a:pPr>
            <a:r>
              <a:rPr lang="en-US" b="0" dirty="0"/>
              <a:t>Five clicks.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Click and read through the slide bullets.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rPr>
              <a:t>Then click to the next slide for more. The talking points for these bullets are on the next slide.</a:t>
            </a:r>
            <a:endParaRPr lang="en-US" dirty="0"/>
          </a:p>
        </p:txBody>
      </p:sp>
    </p:spTree>
    <p:extLst>
      <p:ext uri="{BB962C8B-B14F-4D97-AF65-F5344CB8AC3E}">
        <p14:creationId xmlns:p14="http://schemas.microsoft.com/office/powerpoint/2010/main" val="151218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Present the last steps in the curriculum review process.</a:t>
            </a:r>
          </a:p>
          <a:p>
            <a:endParaRPr lang="en-US" dirty="0"/>
          </a:p>
          <a:p>
            <a:r>
              <a:rPr lang="en-US" b="1" dirty="0"/>
              <a:t>Facilitator talking points: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Remember, it is unlikely that any curriculum will contain every content criterion and every EL support included in this review tool. </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Think through how important the missing criteria are to your overall rating.</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Is their absence so critical that you cannot assign an overall rating of Well Aligned or Well Supported? </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Alternatively, how easily could you and your fellow adult educators fill in the gaps in the curriculum?</a:t>
            </a:r>
          </a:p>
          <a:p>
            <a:r>
              <a:rPr lang="en-US" sz="1200" kern="1200" dirty="0">
                <a:solidFill>
                  <a:schemeClr val="tx1"/>
                </a:solidFill>
                <a:effectLst/>
                <a:latin typeface="Times New Roman" pitchFamily="-109" charset="0"/>
                <a:ea typeface="MS PGothic" panose="020B0600070205080204" pitchFamily="34" charset="-128"/>
                <a:cs typeface="MS PGothic" charset="0"/>
              </a:rPr>
              <a:t> </a:t>
            </a:r>
          </a:p>
          <a:p>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Four clicks.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Click through the slide bullets to explain the steps of the review process.</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Then use the talking points for additional information.</a:t>
            </a:r>
          </a:p>
          <a:p>
            <a:pPr marL="17145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Pause to ask for questions.</a:t>
            </a:r>
          </a:p>
        </p:txBody>
      </p:sp>
    </p:spTree>
    <p:extLst>
      <p:ext uri="{BB962C8B-B14F-4D97-AF65-F5344CB8AC3E}">
        <p14:creationId xmlns:p14="http://schemas.microsoft.com/office/powerpoint/2010/main" val="288206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130272E-BA99-4F55-BA39-76D7F2930A2F}"/>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D0788119-4BEA-4050-9C32-D6724A052BB1}"/>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Review the overall curriculum ratings.</a:t>
            </a:r>
            <a:endParaRPr lang="en-US" altLang="en-US" b="1" dirty="0">
              <a:latin typeface="Times New Roman" panose="02020603050405020304" pitchFamily="18" charset="0"/>
            </a:endParaRPr>
          </a:p>
          <a:p>
            <a:pPr>
              <a:defRPr/>
            </a:pPr>
            <a:endParaRPr lang="en-US" altLang="en-US" b="1" dirty="0">
              <a:latin typeface="Times New Roman" panose="02020603050405020304" pitchFamily="18" charset="0"/>
            </a:endParaRPr>
          </a:p>
          <a:p>
            <a:pPr>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rPr>
              <a:t>We </a:t>
            </a:r>
            <a:r>
              <a:rPr lang="en-US" altLang="en-US" sz="1400" dirty="0">
                <a:latin typeface="Times New Roman" panose="02020603050405020304" pitchFamily="18" charset="0"/>
              </a:rPr>
              <a:t>won’t be looking for a perfect curriculum; </a:t>
            </a:r>
            <a:r>
              <a:rPr lang="en-US" altLang="en-US" dirty="0">
                <a:latin typeface="Times New Roman" panose="02020603050405020304" pitchFamily="18" charset="0"/>
              </a:rPr>
              <a:t>we will be looking for a strong curriculum.</a:t>
            </a:r>
          </a:p>
          <a:p>
            <a:pPr marL="171450" indent="-171450">
              <a:buFont typeface="Arial" panose="020B0604020202020204" pitchFamily="34" charset="0"/>
              <a:buChar char="•"/>
              <a:defRPr/>
            </a:pPr>
            <a:r>
              <a:rPr lang="en-US" altLang="en-US" dirty="0">
                <a:latin typeface="Times New Roman" panose="02020603050405020304" pitchFamily="18" charset="0"/>
              </a:rPr>
              <a:t>For both the content criteria and the EL support criteria, add up the total points assigned to each dimension</a:t>
            </a:r>
            <a:r>
              <a:rPr lang="ja-JP" altLang="en-US" dirty="0">
                <a:latin typeface="Times New Roman" panose="02020603050405020304" pitchFamily="18" charset="0"/>
              </a:rPr>
              <a:t>’</a:t>
            </a:r>
            <a:r>
              <a:rPr lang="en-US" altLang="ja-JP" dirty="0">
                <a:latin typeface="Times New Roman" panose="02020603050405020304" pitchFamily="18" charset="0"/>
              </a:rPr>
              <a:t>s content criteria. The highest possible score would be 8 points (2 points per dimension). </a:t>
            </a:r>
          </a:p>
          <a:p>
            <a:pPr marL="171450" indent="-171450">
              <a:buFont typeface="Arial" panose="020B0604020202020204" pitchFamily="34" charset="0"/>
              <a:buChar char="•"/>
              <a:defRPr/>
            </a:pPr>
            <a:r>
              <a:rPr lang="en-US" altLang="en-US" dirty="0">
                <a:latin typeface="Times New Roman" panose="02020603050405020304" pitchFamily="18" charset="0"/>
              </a:rPr>
              <a:t>In this way, we can determine whether the curriculum is Well Aligned, Somewhat Aligned, or not Aligned. </a:t>
            </a:r>
          </a:p>
          <a:p>
            <a:pPr marL="171450" indent="-171450">
              <a:buFont typeface="Arial" panose="020B0604020202020204" pitchFamily="34" charset="0"/>
              <a:buChar char="•"/>
              <a:defRPr/>
            </a:pPr>
            <a:r>
              <a:rPr lang="en-US" altLang="en-US" dirty="0">
                <a:latin typeface="Times New Roman" panose="02020603050405020304" pitchFamily="18" charset="0"/>
              </a:rPr>
              <a:t>And we can determine whether English Learners are Well Supported, Somewhat Supported, or Not Supported by the curriculum. </a:t>
            </a:r>
          </a:p>
          <a:p>
            <a:pPr>
              <a:defRPr/>
            </a:pPr>
            <a:endParaRPr lang="en-US" altLang="en-US" dirty="0">
              <a:latin typeface="Times New Roman" panose="02020603050405020304" pitchFamily="18" charset="0"/>
            </a:endParaRPr>
          </a:p>
          <a:p>
            <a:pPr>
              <a:defRPr/>
            </a:pPr>
            <a:r>
              <a:rPr lang="en-US" altLang="en-US" b="1" dirty="0">
                <a:latin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rPr>
              <a:t>Use the talking points to explain the Overall Rating scale.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0750F0F-3E59-43F9-8879-AAD31F542CE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0119CF1-94F3-474B-9435-1AB7DB5AD8C3}"/>
              </a:ext>
            </a:extLst>
          </p:cNvPr>
          <p:cNvSpPr>
            <a:spLocks noGrp="1"/>
          </p:cNvSpPr>
          <p:nvPr>
            <p:ph type="body" idx="1"/>
          </p:nvPr>
        </p:nvSpPr>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Point out the resources at the end of the Participant Workbook.</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Overall Ratings, you will see a set of documents that will be helpful in your understanding and application of the review process.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Appendix A shows the concepts that are primary and supporting for each level. We also call out the fluencies for the levels. Notice that we use color-coding so that you can quickly identify the domain for each concept. It is found on pages 17-19 of the workbook.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Appendix B shows the four main domains and the concepts that progress across the levels. You can find it on pages 20-21 in the workbook.</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Appendix C is the full text of the Standards for Mathematical Practice. It is in the workbook on pages 22-24.</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Appendix D is designed to help you determine whether a curriculum is a good fit for your program. It is on page 25 in the workbook. </a:t>
            </a: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Four clicks.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first talking point, click through the titles of the five appendices in the slide bullets. Pause with each to point out the page numbers and to explain or answer questions about each. </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4F730A3-EA64-4A3E-96A5-F085BE2AE9D4}"/>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CAF750ED-E727-4842-B454-7F0BEC7E94F4}"/>
              </a:ext>
            </a:extLst>
          </p:cNvPr>
          <p:cNvSpPr>
            <a:spLocks noGrp="1"/>
          </p:cNvSpPr>
          <p:nvPr>
            <p:ph type="body" idx="1"/>
          </p:nvPr>
        </p:nvSpPr>
        <p:spPr>
          <a:ln w="9525"/>
        </p:spPr>
        <p:txBody>
          <a:bodyPr/>
          <a:lstStyle/>
          <a:p>
            <a:pPr>
              <a:spcBef>
                <a:spcPct val="0"/>
              </a:spcBef>
              <a:defRPr/>
            </a:pPr>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8091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1FE0B02F-E264-6A49-A651-245C210C0FF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AE5533F-2381-F04C-AC1E-28AFE7BBCBA3}"/>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dirty="0"/>
              <a:t>Explain how the unit we selected from Illustrative Mathematics meets our criteria. Also, explain why it will be the curriculum to which we apply the review rubrics.</a:t>
            </a:r>
            <a:endParaRPr lang="en-US" altLang="en-US" dirty="0">
              <a:cs typeface="Times New Roman" panose="02020603050405020304" pitchFamily="18" charset="0"/>
            </a:endParaRPr>
          </a:p>
          <a:p>
            <a:pPr>
              <a:spcBef>
                <a:spcPts val="0"/>
              </a:spcBef>
              <a:defRPr/>
            </a:pPr>
            <a:endParaRPr lang="en-US" altLang="en-US" sz="900"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b="0" dirty="0">
                <a:cs typeface="Times New Roman" panose="02020603050405020304" pitchFamily="18" charset="0"/>
              </a:rPr>
              <a:t>For our sample curriculum, we will be using Illustrative Mathematics.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b="0" dirty="0">
                <a:cs typeface="Times New Roman" panose="02020603050405020304" pitchFamily="18" charset="0"/>
              </a:rPr>
              <a:t>This program is highly rated for alignment to the same standards as the CCR for adult education, as well as other challenging state academic standards. During our training, we will learn how this alignment is important to the overall quality of the curriculum.</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b="0" dirty="0">
                <a:cs typeface="Times New Roman" panose="02020603050405020304" pitchFamily="18" charset="0"/>
              </a:rPr>
              <a:t>This program is considered supportive of English learners. Examining the kinds of supports it incorporates will help build our vision for what materials could provide for ABE students, including English learners.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t>We selected Unit 3 for our sample of the curriculum. We found that the format is consistent across the lessons, the units, and the levels. This means one unit of study is adequate to assess the quality of the entire curriculum.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t>The unit we’ve selected addresses Unit Rates and Percentages. This includes the CCR standards associated with </a:t>
            </a:r>
            <a:r>
              <a:rPr lang="en-US" u="sng" dirty="0"/>
              <a:t>Understand ratio concepts and use ratio reasoning to solve real-world problems</a:t>
            </a:r>
            <a:r>
              <a:rPr lang="en-US" dirty="0"/>
              <a:t>. (Level D - 6.RP.3) </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b="0" dirty="0">
                <a:cs typeface="Times New Roman" panose="02020603050405020304" pitchFamily="18" charset="0"/>
              </a:rPr>
              <a:t>Though originally designed to be used with 6</a:t>
            </a:r>
            <a:r>
              <a:rPr lang="en-US" altLang="en-US" b="0" baseline="30000" dirty="0">
                <a:cs typeface="Times New Roman" panose="02020603050405020304" pitchFamily="18" charset="0"/>
              </a:rPr>
              <a:t>th</a:t>
            </a:r>
            <a:r>
              <a:rPr lang="en-US" altLang="en-US" b="0" dirty="0">
                <a:cs typeface="Times New Roman" panose="02020603050405020304" pitchFamily="18" charset="0"/>
              </a:rPr>
              <a:t> graders, the maturity and relevance of the topic allows these lessons to easily apply to adult students. The</a:t>
            </a:r>
            <a:r>
              <a:rPr lang="en-US" altLang="en-US" b="0" baseline="0" dirty="0">
                <a:cs typeface="Times New Roman" panose="02020603050405020304" pitchFamily="18" charset="0"/>
              </a:rPr>
              <a:t> concepts addressed, rates and percentages, are applied regularly in shopping, travel, personal finance, athletics, and many other adult activities. </a:t>
            </a:r>
          </a:p>
          <a:p>
            <a:pPr marL="0" marR="0" lvl="0" indent="0" algn="l" defTabSz="923925"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US" altLang="en-US" sz="800"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Two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first bullet and then click to reveal the three bullets under the first heading.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read </a:t>
            </a:r>
            <a:r>
              <a:rPr lang="en-US" altLang="en-US" baseline="0" dirty="0">
                <a:cs typeface="Times New Roman" panose="02020603050405020304" pitchFamily="18" charset="0"/>
              </a:rPr>
              <a:t>the next two talking points as the bullets appear at 1-second intervals.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third talking point and then click a second time to reveal the two bullets explaining our sample unit (at 1-second intervals).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last talking two points while participants read the last two bullets.</a:t>
            </a:r>
          </a:p>
          <a:p>
            <a:pPr>
              <a:spcBef>
                <a:spcPts val="0"/>
              </a:spcBef>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B3C1143-4B0A-A343-878C-6D26A89B45C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D6D0D78-92E5-754E-9422-E77408390131}"/>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altLang="en-US" dirty="0">
                <a:cs typeface="Times New Roman" panose="02020603050405020304" pitchFamily="18" charset="0"/>
              </a:rPr>
              <a:t>Identify the documents needed for our sample review.</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We will use the Grade 6 documents for all four dimensions of quality.</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 Grades 7 and 8 Course Guides will be helpful for seeing connections across the levels in Dimension 2.</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through the slide, clicking for each statement.</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read the talking points.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Make sure participants all have these documents available to scan as we continue.</a:t>
            </a:r>
          </a:p>
          <a:p>
            <a:pPr>
              <a:spcBef>
                <a:spcPts val="0"/>
              </a:spcBef>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034F97A-6F6F-F245-B5BA-C6655FAEDC3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82ECE0A-3FC9-EC40-9BA8-EFD26F0C6F1B}"/>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dirty="0"/>
              <a:t>Explain the Grade 6 documents we will be using.</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Here are the two primary documents we will use for our sample review:</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The Grade 6 Mathematics Course Guide is an overview of all of the Grade 6 materials.</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The Unit 3 Teacher Guide provides lesson instruction for each of the lessons. </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imes New Roman" pitchFamily="-109" charset="0"/>
                <a:ea typeface="MS PGothic" panose="020B0600070205080204" pitchFamily="34" charset="-128"/>
                <a:cs typeface="MS PGothic" charset="0"/>
              </a:rPr>
              <a:t>Given the visual similarities of the documents, it’s easy to </a:t>
            </a:r>
            <a:r>
              <a:rPr lang="en-US" altLang="en-US" dirty="0">
                <a:cs typeface="Times New Roman" panose="02020603050405020304" pitchFamily="18" charset="0"/>
              </a:rPr>
              <a:t>get them confused. When we refer to them, we will use the titles (Grade 6 Course Guide and Unit 3 Teacher Guide). This is to make sure we all agree on which document we are talking about.</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Throughout the documents either green or blue color coding is used on each page and to highlight important parts of the curriculum. This will help us visually to remember in which document we are working on.</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Let’s look a little closer at these primary documents …</a:t>
            </a:r>
          </a:p>
          <a:p>
            <a:pPr>
              <a:spcBef>
                <a:spcPts val="0"/>
              </a:spcBef>
              <a:buFont typeface="Arial" panose="020B0604020202020204" pitchFamily="34" charset="0"/>
              <a:buNone/>
              <a:defRPr/>
            </a:pPr>
            <a:r>
              <a:rPr lang="en-US" altLang="en-US" dirty="0">
                <a:cs typeface="Times New Roman" panose="02020603050405020304" pitchFamily="18" charset="0"/>
              </a:rPr>
              <a:t> </a:t>
            </a: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One click.</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through the first four talking points (inclusive of the sub-points) to explain the two documents.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click to show the different titles (circled) as you read the last two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Emphasize the color coding used so that when citations are made, the users can quickly tell which document they are using.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 last talking point leads to a closer look in the next two slides.</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CEA6B9A-F0B6-AA4C-8D69-0D0C35A0458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A049B20-41F9-2A46-AE97-8E52F1716201}"/>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dirty="0"/>
              <a:t>Provide an overview of the Grade 6 Course Guide.</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Let’s start with the Grade 6 Course Guide.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Notice that this document has a patterned, green border on each page.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Take a minute to scan through this document as we talk about the key features. </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buFont typeface="Arial" panose="020B0604020202020204" pitchFamily="34" charset="0"/>
              <a:buNone/>
              <a:defRPr/>
            </a:pPr>
            <a:r>
              <a:rPr lang="en-US" altLang="en-US" dirty="0">
                <a:cs typeface="Times New Roman" panose="02020603050405020304" pitchFamily="18" charset="0"/>
              </a:rPr>
              <a:t> </a:t>
            </a: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points and then click through bullets on the slide. Allow a bit of time between bullets for participants to scan the Workbook for themselves.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cs typeface="Times New Roman" panose="02020603050405020304" pitchFamily="18" charset="0"/>
              </a:rPr>
              <a:t>Continue to the next slide for more features of the Grade 6 Course Guide as participants continue to scan the document.</a:t>
            </a:r>
          </a:p>
          <a:p>
            <a:pPr>
              <a:spcBef>
                <a:spcPts val="0"/>
              </a:spcBef>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CC5836A5-C0DE-8C4A-9C2D-DEA5F692652F}"/>
              </a:ext>
            </a:extLst>
          </p:cNvPr>
          <p:cNvSpPr>
            <a:spLocks noGrp="1" noRot="1" noChangeAspect="1" noChangeArrowheads="1" noTextEdit="1"/>
          </p:cNvSpPr>
          <p:nvPr>
            <p:ph type="sldImg"/>
          </p:nvPr>
        </p:nvSpPr>
        <p:spPr>
          <a:xfrm>
            <a:off x="603250" y="373063"/>
            <a:ext cx="2362200" cy="1771650"/>
          </a:xfrm>
          <a:ln/>
        </p:spPr>
      </p:sp>
      <p:sp>
        <p:nvSpPr>
          <p:cNvPr id="3" name="Notes Placeholder 2">
            <a:extLst>
              <a:ext uri="{FF2B5EF4-FFF2-40B4-BE49-F238E27FC236}">
                <a16:creationId xmlns:a16="http://schemas.microsoft.com/office/drawing/2014/main" id="{85EF7BEF-47F7-4748-819D-0D294E790774}"/>
              </a:ext>
            </a:extLst>
          </p:cNvPr>
          <p:cNvSpPr>
            <a:spLocks noGrp="1"/>
          </p:cNvSpPr>
          <p:nvPr>
            <p:ph type="body" idx="1"/>
          </p:nvPr>
        </p:nvSpPr>
        <p:spPr>
          <a:xfrm>
            <a:off x="450850" y="2430463"/>
            <a:ext cx="6172200" cy="6324600"/>
          </a:xfrm>
        </p:spPr>
        <p:txBody>
          <a:bodyPr/>
          <a:lstStyle/>
          <a:p>
            <a:pPr marL="0" marR="0" indent="0" algn="l" defTabSz="923925" rtl="0" eaLnBrk="0" fontAlgn="base" latinLnBrk="0" hangingPunct="0">
              <a:lnSpc>
                <a:spcPct val="100000"/>
              </a:lnSpc>
              <a:spcBef>
                <a:spcPts val="0"/>
              </a:spcBef>
              <a:spcAft>
                <a:spcPct val="0"/>
              </a:spcAft>
              <a:buClrTx/>
              <a:buSzTx/>
              <a:buFontTx/>
              <a:buNone/>
              <a:tabLst/>
              <a:defRPr/>
            </a:pPr>
            <a:r>
              <a:rPr lang="en-US" altLang="en-US" b="1" dirty="0">
                <a:cs typeface="Times New Roman" panose="02020603050405020304" pitchFamily="18" charset="0"/>
              </a:rPr>
              <a:t>Big idea: </a:t>
            </a:r>
            <a:r>
              <a:rPr lang="en-US" dirty="0"/>
              <a:t>Provide an overview of the Grade 6 Course Guide</a:t>
            </a:r>
            <a:r>
              <a:rPr lang="en-US" baseline="0" dirty="0"/>
              <a:t> (cont’d).</a:t>
            </a:r>
            <a:endParaRPr lang="en-US" dirty="0"/>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As you scanned the Course Guide, did you see anything else that you found interesting? Or that you think might be relevant to our search for evidence of quality? </a:t>
            </a:r>
          </a:p>
          <a:p>
            <a:pPr>
              <a:spcBef>
                <a:spcPts val="0"/>
              </a:spcBef>
              <a:buFont typeface="Arial" panose="020B0604020202020204" pitchFamily="34" charset="0"/>
              <a:buNone/>
              <a:defRPr/>
            </a:pPr>
            <a:r>
              <a:rPr lang="en-US" altLang="en-US" dirty="0">
                <a:cs typeface="Times New Roman" panose="02020603050405020304" pitchFamily="18" charset="0"/>
              </a:rPr>
              <a:t> </a:t>
            </a: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Five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Click through the five bullets on the slide.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use the talking point to see if participants noticed other features that might indicate quality or that they found interesting.</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This is a chance for </a:t>
            </a:r>
            <a:r>
              <a:rPr lang="en-US" sz="1200" dirty="0">
                <a:cs typeface="Times New Roman" panose="02020603050405020304" pitchFamily="18" charset="0"/>
              </a:rPr>
              <a:t>participants to share other features that they find interesting. It is likely that most suggestions will overlap somehow with what we’ve already listed. Allow for a discussion without much comment or any correction.</a:t>
            </a:r>
          </a:p>
          <a:p>
            <a:pPr marL="633413" lvl="1" indent="-171450">
              <a:spcBef>
                <a:spcPts val="0"/>
              </a:spcBef>
              <a:buFont typeface="Arial" panose="020B0604020202020204" pitchFamily="34" charset="0"/>
              <a:buChar char="•"/>
              <a:defRPr/>
            </a:pPr>
            <a:r>
              <a:rPr lang="en-US" sz="1800" kern="1200" dirty="0">
                <a:solidFill>
                  <a:schemeClr val="tx1"/>
                </a:solidFill>
                <a:effectLst/>
                <a:latin typeface="Times New Roman" pitchFamily="-109" charset="0"/>
                <a:ea typeface="MS PGothic" panose="020B0600070205080204" pitchFamily="34" charset="-128"/>
                <a:cs typeface="MS PGothic" charset="0"/>
              </a:rPr>
              <a:t>For example, they might notice the sections with Design Principles, the Mathematical Language Routines (MLRs), or the support for English learners.</a:t>
            </a:r>
          </a:p>
          <a:p>
            <a:pPr marL="633413" lvl="1" indent="-171450">
              <a:spcBef>
                <a:spcPts val="0"/>
              </a:spcBef>
              <a:buFont typeface="Arial" panose="020B0604020202020204" pitchFamily="34" charset="0"/>
              <a:buChar char="•"/>
              <a:defRPr/>
            </a:pPr>
            <a:r>
              <a:rPr lang="en-US" sz="1800" kern="1200" dirty="0">
                <a:solidFill>
                  <a:schemeClr val="tx1"/>
                </a:solidFill>
                <a:effectLst/>
                <a:latin typeface="Times New Roman" pitchFamily="-109" charset="0"/>
                <a:ea typeface="MS PGothic" panose="020B0600070205080204" pitchFamily="34" charset="-128"/>
                <a:cs typeface="MS PGothic" charset="0"/>
              </a:rPr>
              <a:t>The idea is just to gently introduce them to what their searches might be like. </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C250CFD-36D4-BB48-8594-8AE5DDF4B0C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F5B7DEE-3156-C145-9604-1C67469E1D8A}"/>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 Big idea: </a:t>
            </a:r>
            <a:r>
              <a:rPr lang="en-US" altLang="en-US" b="0" dirty="0">
                <a:cs typeface="MS PGothic" charset="0"/>
              </a:rPr>
              <a:t>Provide</a:t>
            </a:r>
            <a:r>
              <a:rPr lang="en-US" altLang="en-US" b="0" baseline="0" dirty="0">
                <a:cs typeface="MS PGothic" charset="0"/>
              </a:rPr>
              <a:t> a</a:t>
            </a:r>
            <a:r>
              <a:rPr lang="en-US" dirty="0"/>
              <a:t>n overview of the Unit 3 Teacher Guide.</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Now let’s look at the Unit 3 Teacher Guide.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As we talk through some of the key features, you can scan it for other important components.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cs typeface="Times New Roman" panose="02020603050405020304" pitchFamily="18" charset="0"/>
              </a:rPr>
              <a:t>Take a minute to scan through this document as we talk about the key features. </a:t>
            </a:r>
          </a:p>
          <a:p>
            <a:pPr>
              <a:spcBef>
                <a:spcPts val="0"/>
              </a:spcBef>
              <a:buFont typeface="Arial" panose="020B0604020202020204" pitchFamily="34" charset="0"/>
              <a:buNone/>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points and then click through bullets on the slide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Continue to the next slide for more features of the Grade 6 Course Guide as participants continue to scan the document.</a:t>
            </a:r>
          </a:p>
          <a:p>
            <a:pPr>
              <a:spcBef>
                <a:spcPts val="0"/>
              </a:spcBef>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99779DC0-B3C2-F043-AFBC-E9F76E255318}"/>
              </a:ext>
            </a:extLst>
          </p:cNvPr>
          <p:cNvSpPr>
            <a:spLocks noGrp="1" noRot="1" noChangeAspect="1" noChangeArrowheads="1" noTextEdit="1"/>
          </p:cNvSpPr>
          <p:nvPr>
            <p:ph type="sldImg"/>
          </p:nvPr>
        </p:nvSpPr>
        <p:spPr>
          <a:xfrm>
            <a:off x="374650" y="296863"/>
            <a:ext cx="2613025" cy="1958975"/>
          </a:xfrm>
          <a:ln/>
        </p:spPr>
      </p:sp>
      <p:sp>
        <p:nvSpPr>
          <p:cNvPr id="3" name="Notes Placeholder 2">
            <a:extLst>
              <a:ext uri="{FF2B5EF4-FFF2-40B4-BE49-F238E27FC236}">
                <a16:creationId xmlns:a16="http://schemas.microsoft.com/office/drawing/2014/main" id="{00E95002-9949-CB43-A947-FBF8A5E68A7E}"/>
              </a:ext>
            </a:extLst>
          </p:cNvPr>
          <p:cNvSpPr>
            <a:spLocks noGrp="1"/>
          </p:cNvSpPr>
          <p:nvPr>
            <p:ph type="body" idx="1"/>
          </p:nvPr>
        </p:nvSpPr>
        <p:spPr>
          <a:xfrm>
            <a:off x="374650" y="2430463"/>
            <a:ext cx="6248400" cy="6172200"/>
          </a:xfrm>
        </p:spPr>
        <p:txBody>
          <a:bodyPr/>
          <a:lstStyle/>
          <a:p>
            <a:pPr marL="0" marR="0" indent="0" algn="l" defTabSz="923925" rtl="0" eaLnBrk="0" fontAlgn="base" latinLnBrk="0" hangingPunct="0">
              <a:lnSpc>
                <a:spcPct val="100000"/>
              </a:lnSpc>
              <a:spcBef>
                <a:spcPts val="0"/>
              </a:spcBef>
              <a:spcAft>
                <a:spcPct val="0"/>
              </a:spcAft>
              <a:buClrTx/>
              <a:buSzTx/>
              <a:buFontTx/>
              <a:buNone/>
              <a:tabLst/>
              <a:defRPr/>
            </a:pPr>
            <a:r>
              <a:rPr lang="en-US" altLang="en-US" b="1" dirty="0">
                <a:cs typeface="Times New Roman" panose="02020603050405020304" pitchFamily="18" charset="0"/>
              </a:rPr>
              <a:t>Big idea: </a:t>
            </a:r>
            <a:r>
              <a:rPr lang="en-US" altLang="en-US" b="0" dirty="0">
                <a:cs typeface="MS PGothic" charset="0"/>
              </a:rPr>
              <a:t>Provide</a:t>
            </a:r>
            <a:r>
              <a:rPr lang="en-US" altLang="en-US" b="0" baseline="0" dirty="0">
                <a:cs typeface="MS PGothic" charset="0"/>
              </a:rPr>
              <a:t> a</a:t>
            </a:r>
            <a:r>
              <a:rPr lang="en-US" dirty="0"/>
              <a:t>n overview of the Unit 3 Teacher Guide. (continued)</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As you scanned the Teacher Guide, did you see anything else that you found interesting? Or that you think might be relevant to our search for evidence of quality? </a:t>
            </a:r>
          </a:p>
          <a:p>
            <a:pPr>
              <a:spcBef>
                <a:spcPts val="0"/>
              </a:spcBef>
              <a:buFont typeface="Arial" panose="020B0604020202020204" pitchFamily="34" charset="0"/>
              <a:buNone/>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Click through the four bullets on the slide, continued from the previous slide.</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use the talking point to see if participants noticed other features that might indicate quality or that they found interesting.</a:t>
            </a:r>
          </a:p>
          <a:p>
            <a:pPr marL="633413" lvl="1" indent="-171450">
              <a:spcBef>
                <a:spcPts val="0"/>
              </a:spcBef>
              <a:buFont typeface="Arial" panose="020B0604020202020204" pitchFamily="34" charset="0"/>
              <a:buChar char="•"/>
              <a:defRPr/>
            </a:pPr>
            <a:r>
              <a:rPr lang="en-US" sz="1000" dirty="0">
                <a:cs typeface="Times New Roman" panose="02020603050405020304" pitchFamily="18" charset="0"/>
              </a:rPr>
              <a:t>Participants might want to share other features that they find interesting. It is likely that most suggestions will overlap somehow with what we’ve already listed. Allow for a discussion without much comment or any correction.</a:t>
            </a:r>
          </a:p>
          <a:p>
            <a:pPr marL="633413" lvl="1" indent="-171450">
              <a:spcBef>
                <a:spcPts val="0"/>
              </a:spcBef>
              <a:buFont typeface="Arial" panose="020B0604020202020204" pitchFamily="34" charset="0"/>
              <a:buChar char="•"/>
              <a:defRPr/>
            </a:pPr>
            <a:r>
              <a:rPr lang="en-US" sz="1200" kern="1200" dirty="0">
                <a:solidFill>
                  <a:schemeClr val="tx1"/>
                </a:solidFill>
                <a:effectLst/>
                <a:latin typeface="Times New Roman" pitchFamily="-109" charset="0"/>
                <a:ea typeface="MS PGothic" panose="020B0600070205080204" pitchFamily="34" charset="-128"/>
                <a:cs typeface="MS PGothic" charset="0"/>
              </a:rPr>
              <a:t>The idea is just to get them thinking about what their searches will be like. </a:t>
            </a:r>
            <a:endParaRPr lang="en-US" sz="1000" dirty="0"/>
          </a:p>
          <a:p>
            <a:pPr>
              <a:spcBef>
                <a:spcPts val="0"/>
              </a:spcBef>
              <a:defRPr/>
            </a:pPr>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D03F7B0-5B74-3941-B237-419634912F7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87F0724-4755-C14B-B55E-07B12B218D44}"/>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dirty="0"/>
              <a:t>For Dimension 2 we will also use the Course Guides for Grades 7 and 8.</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In Dimension 2, we look for connections across and within the levels. </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imes New Roman" pitchFamily="-109" charset="0"/>
                <a:ea typeface="MS PGothic" panose="020B0600070205080204" pitchFamily="34" charset="-128"/>
                <a:cs typeface="MS PGothic" charset="0"/>
              </a:rPr>
              <a:t>When looking for connections, it’s important to pay attention to what’s addressed before and after the unit. In addition to the lessons and units before and after Unit 3, these two Course Guides can provide more insight into the learning. </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cs typeface="Times New Roman" panose="02020603050405020304" pitchFamily="18" charset="0"/>
              </a:rPr>
              <a:t>What differences and similarities do you see in these, as compared to the Grade 6 Course Guide? </a:t>
            </a:r>
          </a:p>
          <a:p>
            <a:pPr>
              <a:spcBef>
                <a:spcPts val="0"/>
              </a:spcBef>
              <a:buFont typeface="Arial" panose="020B0604020202020204" pitchFamily="34" charset="0"/>
              <a:buNone/>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first two talking points as the two covers come into view.</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Then use the third talking point to invite discussion of the commonalities and differences between the grade-level documents. Here are some examples of what they might find:</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The formatting of the three Course Guides is the same: the same three sections and four appendices.</a:t>
            </a:r>
          </a:p>
          <a:p>
            <a:pPr marL="633413" marR="0" lvl="1"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cs typeface="Times New Roman" panose="02020603050405020304" pitchFamily="18" charset="0"/>
              </a:rPr>
              <a:t>Differences in the three documents begin in “Scope and Sequence” on page 41 of each guide. Thereafter, the guides use the same format, but the content is slightly different for each level.</a:t>
            </a:r>
          </a:p>
          <a:p>
            <a:pPr marL="633413" marR="0" lvl="1"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cs typeface="Times New Roman" panose="02020603050405020304" pitchFamily="18" charset="0"/>
              </a:rPr>
              <a:t>Emphasize that the same color is used for highlighting but with different patterns in the green band on each page. (All Course Guides in IM use the green as the highlighting color. Each grade level uses a different pattern. This will be important for us to remember when we cite the places where we found our evidence in these documents.)</a:t>
            </a:r>
          </a:p>
          <a:p>
            <a:pPr marL="633413" lvl="1"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altLang="en-US" b="0" dirty="0">
                <a:cs typeface="Times New Roman" panose="02020603050405020304" pitchFamily="18" charset="0"/>
              </a:rPr>
              <a:t>This is the end of our orientation to the IM materials.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That’s the completion of our orientation to IM Education.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You’ll be investigating it in much more depth in the coming weeks of the training.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 other important part of this training is to apply these same criteria to a curriculum your instructors commonly use.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You’ll need to pick that before we start the training sessions.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There are more details on the next slide. </a:t>
            </a:r>
          </a:p>
          <a:p>
            <a:pPr marL="171450" indent="-171450">
              <a:spcBef>
                <a:spcPts val="0"/>
              </a:spcBef>
              <a:buFont typeface="Arial" panose="020B0604020202020204" pitchFamily="34" charset="0"/>
              <a:buChar char="•"/>
              <a:defRPr/>
            </a:pPr>
            <a:endParaRPr lang="en-US" altLang="en-US" b="1"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buFont typeface="Arial" panose="020B0604020202020204" pitchFamily="34" charset="0"/>
              <a:buChar char="•"/>
            </a:pPr>
            <a:r>
              <a:rPr lang="en-US" dirty="0"/>
              <a:t>Advance to the next slide for specific guidance for selecting materials to review. </a:t>
            </a:r>
          </a:p>
        </p:txBody>
      </p:sp>
    </p:spTree>
    <p:extLst>
      <p:ext uri="{BB962C8B-B14F-4D97-AF65-F5344CB8AC3E}">
        <p14:creationId xmlns:p14="http://schemas.microsoft.com/office/powerpoint/2010/main" val="97675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8943BE30-53B7-984D-909F-78C4DBEDEFC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D975719-9794-8749-967C-27574832AA93}"/>
              </a:ext>
            </a:extLst>
          </p:cNvPr>
          <p:cNvSpPr>
            <a:spLocks noGrp="1"/>
          </p:cNvSpPr>
          <p:nvPr>
            <p:ph type="body" idx="1"/>
          </p:nvPr>
        </p:nvSpPr>
        <p:spPr/>
        <p:txBody>
          <a:bodyPr/>
          <a:lstStyle/>
          <a:p>
            <a:pPr>
              <a:spcBef>
                <a:spcPts val="0"/>
              </a:spcBef>
              <a:defRPr/>
            </a:pPr>
            <a:r>
              <a:rPr lang="en-US" altLang="en-US" b="1" dirty="0">
                <a:cs typeface="Times New Roman" panose="02020603050405020304" pitchFamily="18" charset="0"/>
              </a:rPr>
              <a:t>Big idea: </a:t>
            </a:r>
            <a:r>
              <a:rPr lang="en-US" dirty="0"/>
              <a:t>Share the process used to select a valid sample from a larger curriculum.</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When you need to select a small sample of your curriculum</a:t>
            </a:r>
            <a:r>
              <a:rPr lang="mr-IN" altLang="en-US" dirty="0">
                <a:cs typeface="Times New Roman" panose="02020603050405020304" pitchFamily="18" charset="0"/>
              </a:rPr>
              <a:t>…</a:t>
            </a:r>
            <a:endParaRPr lang="en-US" altLang="en-US" dirty="0">
              <a:cs typeface="Times New Roman" panose="02020603050405020304" pitchFamily="18" charset="0"/>
            </a:endParaRPr>
          </a:p>
          <a:p>
            <a:pPr marL="633413" lvl="1" indent="-171450">
              <a:spcBef>
                <a:spcPts val="0"/>
              </a:spcBef>
              <a:buFont typeface="Arial" panose="020B0604020202020204" pitchFamily="34" charset="0"/>
              <a:buChar char="•"/>
              <a:defRPr/>
            </a:pPr>
            <a:r>
              <a:rPr lang="en-US" altLang="en-US" baseline="0" dirty="0">
                <a:cs typeface="Times New Roman" panose="02020603050405020304" pitchFamily="18" charset="0"/>
              </a:rPr>
              <a:t>Make sure the section you select addresses a concept that is critical for the level.  It is also important to choose a concept that is relevant to the lives of adults. It should be not too elementary and a concept that most adult learners would need to learn more about. </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Select</a:t>
            </a:r>
            <a:r>
              <a:rPr lang="en-US" altLang="en-US" baseline="0" dirty="0">
                <a:cs typeface="Times New Roman" panose="02020603050405020304" pitchFamily="18" charset="0"/>
              </a:rPr>
              <a:t> a large-enough section of the curriculum to give you a good picture of the whole. This could depend on how the whole curriculum is designed. If most units and lessons are set up the same way, it might be enough to look at just one unit. If there is a lot of variety in formatting across lessons and units, select a cross-section of the whole that includes most of the variations.</a:t>
            </a:r>
          </a:p>
          <a:p>
            <a:pPr marL="633413" lvl="1" indent="-171450">
              <a:spcBef>
                <a:spcPts val="0"/>
              </a:spcBef>
              <a:buFont typeface="Arial" panose="020B0604020202020204" pitchFamily="34" charset="0"/>
              <a:buChar char="•"/>
              <a:defRPr/>
            </a:pPr>
            <a:r>
              <a:rPr lang="en-US" altLang="en-US" baseline="0" dirty="0">
                <a:cs typeface="Times New Roman" panose="02020603050405020304" pitchFamily="18" charset="0"/>
              </a:rPr>
              <a:t>Also, make sure your selection is small enough that it can be easily handled in the time you have to do the review work. This could be just one or two units or perhaps about 10% of the whole curriculum.</a:t>
            </a:r>
          </a:p>
          <a:p>
            <a:pPr marL="633413" lvl="1" indent="-171450">
              <a:spcBef>
                <a:spcPts val="0"/>
              </a:spcBef>
              <a:buFont typeface="Arial" panose="020B0604020202020204" pitchFamily="34" charset="0"/>
              <a:buChar char="•"/>
              <a:defRPr/>
            </a:pPr>
            <a:r>
              <a:rPr lang="en-US" altLang="en-US" dirty="0">
                <a:cs typeface="Times New Roman" panose="02020603050405020304" pitchFamily="18" charset="0"/>
              </a:rPr>
              <a:t>Make sure to find a sub-section</a:t>
            </a:r>
            <a:r>
              <a:rPr lang="en-US" altLang="en-US" baseline="0" dirty="0">
                <a:cs typeface="Times New Roman" panose="02020603050405020304" pitchFamily="18" charset="0"/>
              </a:rPr>
              <a:t> that is readily available to all participants.</a:t>
            </a:r>
          </a:p>
          <a:p>
            <a:pPr lvl="1">
              <a:spcBef>
                <a:spcPts val="0"/>
              </a:spcBef>
              <a:defRPr/>
            </a:pPr>
            <a:r>
              <a:rPr lang="en-US" altLang="en-US" dirty="0">
                <a:cs typeface="Times New Roman" panose="02020603050405020304" pitchFamily="18" charset="0"/>
              </a:rPr>
              <a:t> </a:t>
            </a: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Four clicks.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first talking point and then click to begin the animated bullet points (one</a:t>
            </a:r>
            <a:r>
              <a:rPr lang="en-US" altLang="en-US" baseline="0" dirty="0">
                <a:cs typeface="Times New Roman" panose="02020603050405020304" pitchFamily="18" charset="0"/>
              </a:rPr>
              <a:t> click for each of the four bullets)</a:t>
            </a:r>
            <a:r>
              <a:rPr lang="en-US" altLang="en-US" dirty="0">
                <a:cs typeface="Times New Roman" panose="02020603050405020304" pitchFamily="18"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b="1" dirty="0"/>
              <a:t>Big idea</a:t>
            </a:r>
            <a:r>
              <a:rPr lang="en-US" altLang="en-US" sz="1100" dirty="0"/>
              <a:t>: Make audience aware of contract information.</a:t>
            </a:r>
          </a:p>
          <a:p>
            <a:pPr>
              <a:defRPr/>
            </a:pPr>
            <a:endParaRPr lang="en-US" altLang="en-US" sz="1100" b="1" dirty="0"/>
          </a:p>
          <a:p>
            <a:pPr>
              <a:defRPr/>
            </a:pPr>
            <a:r>
              <a:rPr lang="en-US" altLang="en-US" sz="1100" b="1" dirty="0"/>
              <a:t>Facilitator talking points:</a:t>
            </a:r>
          </a:p>
          <a:p>
            <a:pPr marL="171450" indent="-171450">
              <a:buFont typeface="Arial" panose="020B0604020202020204" pitchFamily="34" charset="0"/>
              <a:buChar char="•"/>
              <a:defRPr/>
            </a:pPr>
            <a:r>
              <a:rPr lang="en-US" altLang="en-US" sz="1100"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sz="1100" b="1" dirty="0"/>
          </a:p>
          <a:p>
            <a:pPr>
              <a:defRPr/>
            </a:pPr>
            <a:r>
              <a:rPr lang="en-US" altLang="en-US" sz="1100"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sz="1100" dirty="0"/>
              <a:t>Allow 10-15 seconds or so for participants to review this slide for information about the contract (no need to read through).</a:t>
            </a:r>
          </a:p>
          <a:p>
            <a:pPr>
              <a:defRPr/>
            </a:pPr>
            <a:endParaRPr lang="en-US" altLang="en-US" sz="1100" b="1" dirty="0"/>
          </a:p>
          <a:p>
            <a:endParaRPr lang="en-US" dirty="0"/>
          </a:p>
        </p:txBody>
      </p:sp>
    </p:spTree>
    <p:extLst>
      <p:ext uri="{BB962C8B-B14F-4D97-AF65-F5344CB8AC3E}">
        <p14:creationId xmlns:p14="http://schemas.microsoft.com/office/powerpoint/2010/main" val="58484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FE7B5B86-47DD-4CFE-935B-CACE8276993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485F81E-914C-4362-96C5-F317E187F86F}"/>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Remind participants about their in-between work session with their coach.</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Two clicks.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and click through the slide contents; use the bullets as your talking points.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420F22AA-F864-3843-8580-BCAEF2B5A82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815D60A-B834-6E4E-9FA3-45B7C7BBDF60}"/>
              </a:ext>
            </a:extLst>
          </p:cNvPr>
          <p:cNvSpPr>
            <a:spLocks noGrp="1"/>
          </p:cNvSpPr>
          <p:nvPr>
            <p:ph type="body" idx="1"/>
          </p:nvPr>
        </p:nvSpPr>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Recap the work that has occurred thus far with their coaches.</a:t>
            </a: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228600" indent="-2286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Regarding comfort, remind them you’ll be there to support their use of the Participant Workbook. </a:t>
            </a:r>
          </a:p>
          <a:p>
            <a:pPr marL="228600" indent="-2286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Regarding selection of a curriculum, we’ll share what state teams have selected.</a:t>
            </a:r>
          </a:p>
          <a:p>
            <a:pPr marL="228600" indent="-2286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Regarding the Participant Workbook, let participants know that we will review it in more detail during this session and work with it throughout the sessions.</a:t>
            </a:r>
          </a:p>
          <a:p>
            <a:pPr marL="228600" indent="-22860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Regarding expectations, let participants know that we’ll be talking about that in more detail later in the presentation.</a:t>
            </a:r>
            <a:endParaRPr lang="en-US" altLang="en-US" b="1" dirty="0">
              <a:latin typeface="Times New Roman" panose="02020603050405020304" pitchFamily="18" charset="0"/>
              <a:cs typeface="Times New Roman" panose="02020603050405020304" pitchFamily="18" charset="0"/>
            </a:endParaRP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a:t>
            </a:r>
          </a:p>
          <a:p>
            <a:pPr>
              <a:defRPr/>
            </a:pPr>
            <a:endParaRPr lang="en-US" altLang="en-US" dirty="0">
              <a:latin typeface="Calibri" panose="020F0502020204030204" pitchFamily="34" charset="0"/>
            </a:endParaRPr>
          </a:p>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24740DDA-1AD2-40B3-9A78-EC2F4740CA2F}"/>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63577857-516E-46A7-92B8-CB41827DBA48}"/>
              </a:ext>
            </a:extLst>
          </p:cNvPr>
          <p:cNvSpPr>
            <a:spLocks noGrp="1"/>
          </p:cNvSpPr>
          <p:nvPr>
            <p:ph type="body" idx="1"/>
          </p:nvPr>
        </p:nvSpPr>
        <p:spPr>
          <a:ln w="9525"/>
        </p:spPr>
        <p:txBody>
          <a:bodyPr/>
          <a:lstStyle/>
          <a:p>
            <a:pPr>
              <a:spcBef>
                <a:spcPts val="0"/>
              </a:spcBef>
              <a:defRPr/>
            </a:pPr>
            <a:r>
              <a:rPr lang="en-US" altLang="en-US" b="1" dirty="0"/>
              <a:t>Big idea: </a:t>
            </a:r>
            <a:r>
              <a:rPr lang="en-US" altLang="en-US" dirty="0"/>
              <a:t>Provide date and topic of the next virtual training session.</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On </a:t>
            </a:r>
            <a:r>
              <a:rPr lang="en-US" altLang="en-US"/>
              <a:t>this slide, </a:t>
            </a:r>
            <a:r>
              <a:rPr lang="en-US" altLang="en-US" dirty="0"/>
              <a:t>you see information about our next session.</a:t>
            </a:r>
          </a:p>
          <a:p>
            <a:pPr marL="0" indent="0">
              <a:spcBef>
                <a:spcPts val="0"/>
              </a:spcBef>
              <a:buFont typeface="Arial" panose="020B0604020202020204" pitchFamily="34" charset="0"/>
              <a:buNone/>
              <a:defRPr/>
            </a:pPr>
            <a:endParaRPr lang="en-US" altLang="en-US" b="1"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Read the first bullet. Emphasize the date and time of the next session.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8B9FEFE-3A04-423A-953D-DFC21099F00E}"/>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E192A092-949D-4585-B4A0-54611CDC545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54CD1585-9F78-4DC5-B341-B63989B4E09B}"/>
              </a:ext>
            </a:extLst>
          </p:cNvPr>
          <p:cNvSpPr>
            <a:spLocks noGrp="1" noRot="1" noChangeAspect="1" noChangeArrowheads="1" noTextEdit="1"/>
          </p:cNvSpPr>
          <p:nvPr>
            <p:ph type="sldImg"/>
          </p:nvPr>
        </p:nvSpPr>
        <p:spPr>
          <a:ln/>
        </p:spPr>
      </p:sp>
      <p:sp>
        <p:nvSpPr>
          <p:cNvPr id="2" name="Rectangle 3">
            <a:extLst>
              <a:ext uri="{FF2B5EF4-FFF2-40B4-BE49-F238E27FC236}">
                <a16:creationId xmlns:a16="http://schemas.microsoft.com/office/drawing/2014/main" id="{ADBEAED1-C702-4060-8423-D33269E3E1CC}"/>
              </a:ext>
            </a:extLst>
          </p:cNvPr>
          <p:cNvSpPr>
            <a:spLocks noGrp="1" noChangeArrowheads="1"/>
          </p:cNvSpPr>
          <p:nvPr>
            <p:ph type="body" idx="1"/>
          </p:nvPr>
        </p:nvSpPr>
        <p:spPr>
          <a:ln w="9525"/>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the agenda for today’s session.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Today, we are going to take some time to introduce the Participant Workbook that we will be using to do our review work.</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Then, we will introduce you to the model curriculum we will be using.</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Times New Roman" pitchFamily="-109" charset="0"/>
                <a:ea typeface="MS PGothic" panose="020B0600070205080204" pitchFamily="34" charset="-128"/>
                <a:cs typeface="MS PGothic" charset="0"/>
              </a:rPr>
              <a:t>We will also share with you our process for identifying a representative sample of the model curriculum. You will be selecting a representative sample of the curriculum you have chosen to review as well.</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talking points to explain the agenda for today’s session (no need to read the slide bullets). </a:t>
            </a:r>
          </a:p>
          <a:p>
            <a:pPr>
              <a:defRPr/>
            </a:pPr>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C2B8A86-CCBA-4F4D-89A8-05B1908597FD}"/>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9655A650-DE63-4A6F-A819-0F5951E3B011}"/>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Share with participants the expectations that will guide us as we proceed through the trainings.</a:t>
            </a:r>
            <a:endParaRPr lang="en-US" altLang="en-US" dirty="0">
              <a:latin typeface="Times New Roman" panose="02020603050405020304" pitchFamily="18" charset="0"/>
              <a:cs typeface="Times New Roman" panose="02020603050405020304" pitchFamily="18" charset="0"/>
            </a:endParaRP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reading through the expectations, ask if there are any comments or questions.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 participants that they can do so through the chat box or verbally.</a:t>
            </a: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Six clicks.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 clicking for each statement.</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070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16C5F60-307A-45EB-875F-CDB0E3A19DF7}"/>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14536D00-8061-4C84-866E-C62CDB020E5A}"/>
              </a:ext>
            </a:extLst>
          </p:cNvPr>
          <p:cNvSpPr>
            <a:spLocks noGrp="1" noChangeArrowheads="1"/>
          </p:cNvSpPr>
          <p:nvPr>
            <p:ph type="body" idx="1"/>
          </p:nvPr>
        </p:nvSpPr>
        <p:spPr>
          <a:ln w="9525"/>
        </p:spPr>
        <p:txBody>
          <a:bodyPr/>
          <a:lstStyle/>
          <a:p>
            <a:pPr>
              <a:spcBef>
                <a:spcPct val="0"/>
              </a:spcBef>
              <a:defRPr/>
            </a:pPr>
            <a:r>
              <a:rPr lang="en-US" b="1" dirty="0">
                <a:latin typeface="Times New Roman" charset="0"/>
                <a:ea typeface="MS PGothic" charset="0"/>
                <a:cs typeface="Times New Roman" charset="0"/>
              </a:rPr>
              <a:t>Big idea</a:t>
            </a:r>
            <a:r>
              <a:rPr lang="en-US" dirty="0">
                <a:latin typeface="Times New Roman" charset="0"/>
                <a:ea typeface="MS PGothic" charset="0"/>
                <a:cs typeface="Times New Roman" charset="0"/>
              </a:rPr>
              <a:t>: Introduce the State-Based Curriculum Review Participant Workbook for Mathematics.</a:t>
            </a:r>
          </a:p>
          <a:p>
            <a:pPr>
              <a:spcBef>
                <a:spcPct val="0"/>
              </a:spcBef>
              <a:defRPr/>
            </a:pPr>
            <a:endParaRPr lang="en-US" b="1" dirty="0">
              <a:latin typeface="Times New Roman" charset="0"/>
              <a:ea typeface="MS PGothic" charset="0"/>
              <a:cs typeface="Times New Roman" charset="0"/>
            </a:endParaRPr>
          </a:p>
          <a:p>
            <a:pPr>
              <a:spcBef>
                <a:spcPct val="0"/>
              </a:spcBef>
              <a:defRPr/>
            </a:pPr>
            <a:r>
              <a:rPr lang="en-US" b="1" dirty="0">
                <a:latin typeface="Times New Roman" charset="0"/>
                <a:ea typeface="MS PGothic" charset="0"/>
                <a:cs typeface="Times New Roman" charset="0"/>
              </a:rPr>
              <a:t>Facilitator talking points:</a:t>
            </a:r>
          </a:p>
          <a:p>
            <a:pPr marL="171450" indent="-171450">
              <a:spcBef>
                <a:spcPct val="0"/>
              </a:spcBef>
              <a:buFont typeface="Arial"/>
              <a:buChar char="•"/>
              <a:defRPr/>
            </a:pPr>
            <a:r>
              <a:rPr lang="en-US" dirty="0">
                <a:latin typeface="Times New Roman" charset="0"/>
                <a:ea typeface="MS PGothic" charset="0"/>
                <a:cs typeface="Times New Roman" charset="0"/>
              </a:rPr>
              <a:t>In the next few slides, we will look at the components of the Participant Workbook we will be using in this pilot work.</a:t>
            </a:r>
          </a:p>
          <a:p>
            <a:pPr>
              <a:spcBef>
                <a:spcPct val="0"/>
              </a:spcBef>
              <a:defRPr/>
            </a:pPr>
            <a:endParaRPr lang="en-US" b="1" dirty="0">
              <a:latin typeface="Times New Roman" charset="0"/>
              <a:ea typeface="MS PGothic" charset="0"/>
              <a:cs typeface="Times New Roman" charset="0"/>
            </a:endParaRPr>
          </a:p>
          <a:p>
            <a:pPr>
              <a:spcBef>
                <a:spcPct val="0"/>
              </a:spcBef>
              <a:defRPr/>
            </a:pPr>
            <a:r>
              <a:rPr lang="en-US" b="1" dirty="0">
                <a:latin typeface="Times New Roman" charset="0"/>
                <a:ea typeface="MS PGothic" charset="0"/>
                <a:cs typeface="Times New Roman" charset="0"/>
              </a:rPr>
              <a:t>Facilitator notes:</a:t>
            </a:r>
          </a:p>
          <a:p>
            <a:pPr>
              <a:defRPr/>
            </a:pPr>
            <a:endParaRPr lang="en-US" dirty="0">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B0894DD-7457-4106-9AD6-4D62B146E63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61DD7A89-B55F-46CF-81E6-7C82EA85AE65}"/>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The </a:t>
            </a:r>
            <a:r>
              <a:rPr lang="en-US" altLang="en-US" dirty="0">
                <a:latin typeface="Times New Roman" panose="02020603050405020304" pitchFamily="18" charset="0"/>
              </a:rPr>
              <a:t>protocol</a:t>
            </a:r>
            <a:r>
              <a:rPr lang="en-US" altLang="en-US" dirty="0">
                <a:latin typeface="Times New Roman" panose="02020603050405020304" pitchFamily="18" charset="0"/>
                <a:cs typeface="Times New Roman" panose="02020603050405020304" pitchFamily="18" charset="0"/>
              </a:rPr>
              <a:t> focuses on these three instructional shifts that represent what is most important for students to learn to be prepared for postsecondary opportunities.</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The key instructional shifts correlate closely to </a:t>
            </a:r>
            <a:r>
              <a:rPr lang="en-US" altLang="en-US" sz="1400" dirty="0">
                <a:latin typeface="Times New Roman" panose="02020603050405020304" pitchFamily="18" charset="0"/>
              </a:rPr>
              <a:t>critical aspects of the College and Career Readiness (CCR) Standards for Adult Education. They also correlate to other college and career readiness state standards.</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altLang="en-US" sz="1400" dirty="0">
                <a:latin typeface="Times New Roman" panose="02020603050405020304" pitchFamily="18" charset="0"/>
              </a:rPr>
              <a:t>The curriculum review protocol is </a:t>
            </a:r>
            <a:r>
              <a:rPr lang="en-US" altLang="en-US" sz="1600" dirty="0">
                <a:latin typeface="Times New Roman" panose="02020603050405020304" pitchFamily="18" charset="0"/>
              </a:rPr>
              <a:t>anchored in </a:t>
            </a:r>
            <a:r>
              <a:rPr lang="en-US" altLang="en-US" sz="1400" dirty="0">
                <a:latin typeface="Times New Roman" panose="02020603050405020304" pitchFamily="18" charset="0"/>
              </a:rPr>
              <a:t>the key instructional shifts. It’s what is meant by standards-aligned curriculum. So, as we move from standards to curriculum, it is important to know if the curriculum being used includes the most critical aspects of CCR standards. Those from adult education or your state’s K-12 standards. That’s why the instructional shifts are expressed as questions.</a:t>
            </a:r>
          </a:p>
          <a:p>
            <a:pPr marL="171450" indent="-171450">
              <a:spcBef>
                <a:spcPct val="0"/>
              </a:spcBef>
              <a:buFont typeface="Arial" panose="020B0604020202020204" pitchFamily="34" charset="0"/>
              <a:buChar char="•"/>
              <a:defRPr/>
            </a:pPr>
            <a:r>
              <a:rPr lang="en-US" altLang="en-US" dirty="0">
                <a:latin typeface="Times New Roman" panose="02020603050405020304" pitchFamily="18" charset="0"/>
              </a:rPr>
              <a:t>The shifts are based on research about what students need to be prepared for college and most new century jobs.</a:t>
            </a:r>
            <a:endParaRPr lang="en-US" altLang="en-US"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Three clicks.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three talking points before clicking.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Then click to show the key shifts one at a time as you read the slide.</a:t>
            </a:r>
          </a:p>
          <a:p>
            <a:pPr>
              <a:defRPr/>
            </a:pPr>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B20C7D02-408A-4E0F-BC04-1224A9BE4D9C}"/>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F6134146-6F4B-440E-8D36-8DEA4C4E444B}"/>
              </a:ext>
            </a:extLst>
          </p:cNvPr>
          <p:cNvSpPr>
            <a:spLocks noGrp="1"/>
          </p:cNvSpPr>
          <p:nvPr>
            <p:ph type="body" idx="1"/>
          </p:nvPr>
        </p:nvSpPr>
        <p:spPr>
          <a:ln w="9525"/>
        </p:spPr>
        <p:txBody>
          <a:bodyPr/>
          <a:lstStyle/>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Introduce the four dimensions of quality we will look for in a mathematics curriculum.</a:t>
            </a: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dirty="0"/>
              <a:t>The four dimensions of quality referenced in the Participant Workbook offer you a structure. This is to assess the degree to which a curriculum attends to the key mathematical instructional shifts.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numbering of the dimensions does not imply that they are listed in order of their importance. However, the </a:t>
            </a:r>
            <a:r>
              <a:rPr lang="en-US" altLang="en-US" sz="1400" dirty="0">
                <a:latin typeface="Times New Roman" panose="02020603050405020304" pitchFamily="18" charset="0"/>
                <a:cs typeface="Times New Roman" panose="02020603050405020304" pitchFamily="18" charset="0"/>
              </a:rPr>
              <a:t>first dimension is an anchor for the other three. </a:t>
            </a:r>
            <a:r>
              <a:rPr lang="en-US" altLang="en-US" dirty="0">
                <a:latin typeface="Times New Roman" panose="02020603050405020304" pitchFamily="18" charset="0"/>
                <a:cs typeface="Times New Roman" panose="02020603050405020304" pitchFamily="18" charset="0"/>
              </a:rPr>
              <a:t>Next, your team will do an activity to reflect on how the four dimensions of the protocol’s quality connect to the three key shifts. Some of the connections are direct and explicit; others are more implicit.</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Four clicks.</a:t>
            </a:r>
          </a:p>
          <a:p>
            <a:pPr marL="171450" indent="-171450">
              <a:buFont typeface="Arial"/>
              <a:buChar char="•"/>
              <a:defRPr/>
            </a:pPr>
            <a:r>
              <a:rPr lang="en-US" altLang="en-US" dirty="0">
                <a:latin typeface="Times New Roman" panose="02020603050405020304" pitchFamily="18" charset="0"/>
                <a:cs typeface="Times New Roman" panose="02020603050405020304" pitchFamily="18" charset="0"/>
              </a:rPr>
              <a:t>Read the first talking point and then click through and read the titles of the dimensions.</a:t>
            </a:r>
          </a:p>
          <a:p>
            <a:pPr marL="171450" indent="-171450">
              <a:buFont typeface="Arial"/>
              <a:buChar char="•"/>
              <a:defRPr/>
            </a:pPr>
            <a:r>
              <a:rPr lang="en-US" altLang="en-US" dirty="0">
                <a:latin typeface="Times New Roman" panose="02020603050405020304" pitchFamily="18" charset="0"/>
                <a:cs typeface="Times New Roman" panose="02020603050405020304" pitchFamily="18" charset="0"/>
              </a:rPr>
              <a:t>Then read the second and third talking points. </a:t>
            </a:r>
          </a:p>
          <a:p>
            <a:pPr marL="171450" indent="-171450">
              <a:buFont typeface="Arial"/>
              <a:buChar char="•"/>
              <a:defRPr/>
            </a:pPr>
            <a:r>
              <a:rPr lang="en-US" altLang="en-US" dirty="0">
                <a:latin typeface="Times New Roman" panose="02020603050405020304" pitchFamily="18" charset="0"/>
                <a:cs typeface="Times New Roman" panose="02020603050405020304" pitchFamily="18" charset="0"/>
              </a:rPr>
              <a:t>The next slide provides instructions for the breakout work session.</a:t>
            </a:r>
          </a:p>
          <a:p>
            <a:pPr marL="171450" indent="-171450">
              <a:buFont typeface="Arial"/>
              <a:buChar char="•"/>
              <a:defRPr/>
            </a:pPr>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3FB12A1C-2B75-4EFA-87CB-69A179CEC4E3}"/>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84AC7791-74FC-40B6-9D3F-9AF5A4BD1897}"/>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1F74E97B-2A76-429C-99F4-A68D685BE1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651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898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A277ED24-90DC-4D12-A616-7D5178EDAEC2}"/>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7E2B2E2D-90C3-44E4-A4A7-A3FCC80FF664}"/>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C1385C48-0CCE-4F5E-9E7E-45458DDF58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702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68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6326E99-9A82-440F-BB14-FFBD500A54AC}"/>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75121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557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04507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359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48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30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523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68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932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052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FF8F852B-0C3E-4942-A1C4-419ECACD44A9}"/>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84612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94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46792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979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12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301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69108EE7-08A5-455E-A8E2-55958015A8C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1B39163D-186C-4BEA-A403-BD761E0D79B8}"/>
              </a:ext>
            </a:extLst>
          </p:cNvPr>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C8F25BC-C099-4F10-8BE6-3C378209EC10}"/>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6A1E5AF-5C63-472C-9302-8D900172A1A6}" type="slidenum">
              <a:rPr lang="en-US" altLang="en-US" sz="900" smtClean="0">
                <a:solidFill>
                  <a:schemeClr val="bg1"/>
                </a:solidFill>
                <a:latin typeface="Trebuchet MS" panose="020B0603020202020204" pitchFamily="34" charset="0"/>
              </a:rPr>
              <a:pPr algn="r" eaLnBrk="1" hangingPunct="1">
                <a:defRPr/>
              </a:pPr>
              <a:t>‹#›</a:t>
            </a:fld>
            <a:endParaRPr lang="en-US" altLang="en-US" sz="900" dirty="0">
              <a:solidFill>
                <a:schemeClr val="bg1"/>
              </a:solidFill>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5730" r:id="rId1"/>
    <p:sldLayoutId id="2147485718" r:id="rId2"/>
    <p:sldLayoutId id="2147485731" r:id="rId3"/>
    <p:sldLayoutId id="2147485719" r:id="rId4"/>
    <p:sldLayoutId id="2147485720" r:id="rId5"/>
    <p:sldLayoutId id="2147485721" r:id="rId6"/>
    <p:sldLayoutId id="2147485732" r:id="rId7"/>
    <p:sldLayoutId id="2147485733" r:id="rId8"/>
    <p:sldLayoutId id="2147485734" r:id="rId9"/>
    <p:sldLayoutId id="2147485722" r:id="rId10"/>
    <p:sldLayoutId id="2147485723"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DD789450-6505-4D6A-B0C2-0EF0A182215B}"/>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1D515FEF-DBBB-4FD9-8BD1-CFC06DCFDB2F}"/>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0796BDF1-6FF9-42F1-9347-AA5D0E6A2627}"/>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9127E373-8D14-4E4B-806B-E8466421FCB6}"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35" r:id="rId1"/>
    <p:sldLayoutId id="2147485724" r:id="rId2"/>
    <p:sldLayoutId id="2147485736" r:id="rId3"/>
    <p:sldLayoutId id="2147485725" r:id="rId4"/>
    <p:sldLayoutId id="2147485726" r:id="rId5"/>
    <p:sldLayoutId id="2147485727" r:id="rId6"/>
    <p:sldLayoutId id="2147485737" r:id="rId7"/>
    <p:sldLayoutId id="2147485738" r:id="rId8"/>
    <p:sldLayoutId id="2147485739" r:id="rId9"/>
    <p:sldLayoutId id="2147485728" r:id="rId10"/>
    <p:sldLayoutId id="214748572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56B2C20A-8BFF-48B5-A817-82F033200581}"/>
              </a:ext>
            </a:extLst>
          </p:cNvPr>
          <p:cNvSpPr>
            <a:spLocks noGrp="1" noChangeArrowheads="1"/>
          </p:cNvSpPr>
          <p:nvPr>
            <p:ph type="title"/>
          </p:nvPr>
        </p:nvSpPr>
        <p:spPr>
          <a:xfrm>
            <a:off x="304800" y="2971800"/>
            <a:ext cx="8229600" cy="32766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Introducing the Participant Workbook and Model Curriculum for Mathematics</a:t>
            </a:r>
            <a:br>
              <a:rPr lang="en-US" altLang="en-US" sz="4000" dirty="0">
                <a:cs typeface="Arial" panose="020B0604020202020204" pitchFamily="34" charset="0"/>
              </a:rPr>
            </a:br>
            <a:br>
              <a:rPr lang="en-US" altLang="en-US" sz="3600" dirty="0">
                <a:cs typeface="Arial" panose="020B0604020202020204" pitchFamily="34" charset="0"/>
              </a:rPr>
            </a:br>
            <a:r>
              <a:rPr lang="en-US" altLang="en-US" dirty="0">
                <a:cs typeface="Arial" panose="020B0604020202020204" pitchFamily="34" charset="0"/>
              </a:rPr>
              <a:t>2022</a:t>
            </a:r>
            <a:br>
              <a:rPr lang="en-US" altLang="en-US" sz="2600" i="1" dirty="0">
                <a:solidFill>
                  <a:srgbClr val="FFFFFF"/>
                </a:solidFill>
              </a:rPr>
            </a:br>
            <a:r>
              <a:rPr lang="en-US" altLang="en-US" sz="2600" i="1" dirty="0">
                <a:solidFill>
                  <a:srgbClr val="FFFFFF"/>
                </a:solidFill>
              </a:rPr>
              <a:t>                                                                               </a:t>
            </a:r>
            <a:br>
              <a:rPr lang="en-US" altLang="en-US" sz="2600" i="1" dirty="0">
                <a:solidFill>
                  <a:srgbClr val="FFFFFF"/>
                </a:solidFill>
              </a:rPr>
            </a:br>
            <a:r>
              <a:rPr lang="en-US" altLang="en-US" sz="2600" i="1" dirty="0">
                <a:solidFill>
                  <a:srgbClr val="FFFFFF"/>
                </a:solidFill>
              </a:rPr>
              <a:t>                                                                                </a:t>
            </a:r>
            <a:endParaRPr lang="en-US" altLang="en-US" sz="1400" dirty="0"/>
          </a:p>
        </p:txBody>
      </p:sp>
      <p:sp>
        <p:nvSpPr>
          <p:cNvPr id="9218" name="TextBox 3">
            <a:extLst>
              <a:ext uri="{FF2B5EF4-FFF2-40B4-BE49-F238E27FC236}">
                <a16:creationId xmlns:a16="http://schemas.microsoft.com/office/drawing/2014/main" id="{C321526F-3F37-4858-A909-86653AE4D4C5}"/>
              </a:ext>
            </a:extLst>
          </p:cNvPr>
          <p:cNvSpPr txBox="1">
            <a:spLocks noChangeArrowheads="1"/>
          </p:cNvSpPr>
          <p:nvPr/>
        </p:nvSpPr>
        <p:spPr bwMode="auto">
          <a:xfrm>
            <a:off x="1752600" y="1397000"/>
            <a:ext cx="647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r>
              <a:rPr lang="en-US" altLang="en-US" sz="3000" b="0" dirty="0">
                <a:solidFill>
                  <a:srgbClr val="000000"/>
                </a:solidFill>
                <a:latin typeface="Arial Unicode MS" pitchFamily="34" charset="-128"/>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57BC7A8-313A-4A05-ABDC-09EE8A36807C}"/>
              </a:ext>
            </a:extLst>
          </p:cNvPr>
          <p:cNvSpPr>
            <a:spLocks noGrp="1" noChangeArrowheads="1"/>
          </p:cNvSpPr>
          <p:nvPr>
            <p:ph type="title"/>
          </p:nvPr>
        </p:nvSpPr>
        <p:spPr/>
        <p:txBody>
          <a:bodyPr/>
          <a:lstStyle/>
          <a:p>
            <a:r>
              <a:rPr lang="en-US" altLang="en-US" dirty="0"/>
              <a:t>Breakout Session</a:t>
            </a:r>
          </a:p>
        </p:txBody>
      </p:sp>
      <p:sp>
        <p:nvSpPr>
          <p:cNvPr id="24578" name="Content Placeholder 2">
            <a:extLst>
              <a:ext uri="{FF2B5EF4-FFF2-40B4-BE49-F238E27FC236}">
                <a16:creationId xmlns:a16="http://schemas.microsoft.com/office/drawing/2014/main" id="{EE167462-9A7D-4728-B2D9-B05460002432}"/>
              </a:ext>
            </a:extLst>
          </p:cNvPr>
          <p:cNvSpPr>
            <a:spLocks noGrp="1" noChangeArrowheads="1"/>
          </p:cNvSpPr>
          <p:nvPr>
            <p:ph idx="1"/>
          </p:nvPr>
        </p:nvSpPr>
        <p:spPr>
          <a:xfrm>
            <a:off x="609600" y="1600200"/>
            <a:ext cx="7924800" cy="4495800"/>
          </a:xfrm>
        </p:spPr>
        <p:txBody>
          <a:bodyPr/>
          <a:lstStyle/>
          <a:p>
            <a:pPr marL="0" indent="0">
              <a:buFont typeface="Wingdings" panose="05000000000000000000" pitchFamily="2" charset="2"/>
              <a:buNone/>
              <a:defRPr/>
            </a:pPr>
            <a:r>
              <a:rPr lang="en-US" altLang="en-US" dirty="0"/>
              <a:t>Now it’s your turn!</a:t>
            </a:r>
          </a:p>
          <a:p>
            <a:pPr>
              <a:defRPr/>
            </a:pPr>
            <a:r>
              <a:rPr lang="en-US" altLang="en-US" dirty="0"/>
              <a:t>Use the Curriculum Review Activity document to reflect on how the dimensions of quality relate to the three key instructional shifts.</a:t>
            </a:r>
          </a:p>
          <a:p>
            <a:pPr>
              <a:defRPr/>
            </a:pPr>
            <a:r>
              <a:rPr lang="en-US" altLang="en-US" dirty="0"/>
              <a:t>You’ll have about 20 minutes for the activity and to share your thoughts with one another.</a:t>
            </a:r>
          </a:p>
          <a:p>
            <a:pPr>
              <a:defRPr/>
            </a:pPr>
            <a:r>
              <a:rPr lang="en-US" altLang="en-US" dirty="0"/>
              <a:t>Take time to raise questions about anything that comes up as you make connections. </a:t>
            </a:r>
          </a:p>
          <a:p>
            <a:pPr>
              <a:defRPr/>
            </a:pPr>
            <a:r>
              <a:rPr lang="en-US" altLang="en-US" dirty="0"/>
              <a:t>Then, we’ll regroup and debrief.</a:t>
            </a:r>
          </a:p>
          <a:p>
            <a:pPr marL="0" indent="0">
              <a:buFont typeface="Wingdings" panose="05000000000000000000" pitchFamily="2" charset="2"/>
              <a:buNone/>
              <a:defRPr/>
            </a:pPr>
            <a:endParaRPr lang="en-US" altLang="en-US" dirty="0"/>
          </a:p>
          <a:p>
            <a:pPr marL="0" indent="0">
              <a:defRPr/>
            </a:pPr>
            <a:endParaRPr lang="en-US" altLang="en-US" dirty="0"/>
          </a:p>
          <a:p>
            <a:pPr marL="0" indent="0">
              <a:buFont typeface="Wingdings" panose="05000000000000000000" pitchFamily="2" charset="2"/>
              <a:buNone/>
              <a:defRPr/>
            </a:pPr>
            <a:endParaRPr lang="en-US" altLang="en-US" dirty="0">
              <a:solidFill>
                <a:srgbClr val="000000"/>
              </a:solidFill>
            </a:endParaRPr>
          </a:p>
        </p:txBody>
      </p:sp>
      <p:pic>
        <p:nvPicPr>
          <p:cNvPr id="22531" name="Graphic 5" descr="Customer review">
            <a:extLst>
              <a:ext uri="{FF2B5EF4-FFF2-40B4-BE49-F238E27FC236}">
                <a16:creationId xmlns:a16="http://schemas.microsoft.com/office/drawing/2014/main" id="{660028F4-F6F7-41FB-8353-FADA738C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31135"/>
            <a:ext cx="914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3E622712-656B-4920-8E7A-C4818B2FD83F}"/>
              </a:ext>
            </a:extLst>
          </p:cNvPr>
          <p:cNvSpPr>
            <a:spLocks noGrp="1" noChangeArrowheads="1"/>
          </p:cNvSpPr>
          <p:nvPr>
            <p:ph type="title"/>
          </p:nvPr>
        </p:nvSpPr>
        <p:spPr>
          <a:xfrm>
            <a:off x="1295400" y="0"/>
            <a:ext cx="7086600" cy="1077913"/>
          </a:xfrm>
        </p:spPr>
        <p:txBody>
          <a:bodyPr/>
          <a:lstStyle/>
          <a:p>
            <a:r>
              <a:rPr lang="en-US" altLang="en-US" dirty="0"/>
              <a:t>Whole Group Debrief</a:t>
            </a:r>
          </a:p>
        </p:txBody>
      </p:sp>
      <p:sp>
        <p:nvSpPr>
          <p:cNvPr id="24578" name="Content Placeholder 4">
            <a:extLst>
              <a:ext uri="{FF2B5EF4-FFF2-40B4-BE49-F238E27FC236}">
                <a16:creationId xmlns:a16="http://schemas.microsoft.com/office/drawing/2014/main" id="{651038BB-436F-4C54-B783-64CEB1E57DE2}"/>
              </a:ext>
            </a:extLst>
          </p:cNvPr>
          <p:cNvSpPr>
            <a:spLocks noGrp="1" noChangeArrowheads="1"/>
          </p:cNvSpPr>
          <p:nvPr>
            <p:ph idx="1"/>
          </p:nvPr>
        </p:nvSpPr>
        <p:spPr/>
        <p:txBody>
          <a:bodyPr/>
          <a:lstStyle/>
          <a:p>
            <a:r>
              <a:rPr lang="en-US" altLang="en-US" dirty="0"/>
              <a:t>Let’s go through your reflections on how the dimensions of quality connect to the key instructional shifts.</a:t>
            </a:r>
          </a:p>
          <a:p>
            <a:r>
              <a:rPr lang="en-US" altLang="en-US" dirty="0"/>
              <a:t>What questions or insights came up in the breakout rooms that you would like to share?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5B85FDC-450E-4C92-97D6-0BA9AFEF02BA}"/>
              </a:ext>
            </a:extLst>
          </p:cNvPr>
          <p:cNvSpPr>
            <a:spLocks noGrp="1" noChangeArrowheads="1"/>
          </p:cNvSpPr>
          <p:nvPr>
            <p:ph type="title"/>
          </p:nvPr>
        </p:nvSpPr>
        <p:spPr>
          <a:xfrm>
            <a:off x="1295400" y="304800"/>
            <a:ext cx="7467600" cy="914400"/>
          </a:xfrm>
        </p:spPr>
        <p:txBody>
          <a:bodyPr/>
          <a:lstStyle/>
          <a:p>
            <a:r>
              <a:rPr lang="en-US" altLang="en-US" dirty="0"/>
              <a:t>Format of the Workbook’s Curriculum Review Protocol for Mathematics</a:t>
            </a:r>
          </a:p>
        </p:txBody>
      </p:sp>
      <p:sp>
        <p:nvSpPr>
          <p:cNvPr id="35843" name="Content Placeholder 2">
            <a:extLst>
              <a:ext uri="{FF2B5EF4-FFF2-40B4-BE49-F238E27FC236}">
                <a16:creationId xmlns:a16="http://schemas.microsoft.com/office/drawing/2014/main" id="{72944F7F-54CD-4242-BDFA-F0296A880C9C}"/>
              </a:ext>
            </a:extLst>
          </p:cNvPr>
          <p:cNvSpPr>
            <a:spLocks noGrp="1" noChangeArrowheads="1"/>
          </p:cNvSpPr>
          <p:nvPr>
            <p:ph idx="1"/>
          </p:nvPr>
        </p:nvSpPr>
        <p:spPr/>
        <p:txBody>
          <a:bodyPr/>
          <a:lstStyle/>
          <a:p>
            <a:pPr marL="0" indent="0">
              <a:buFont typeface="Wingdings" panose="05000000000000000000" pitchFamily="2" charset="2"/>
              <a:buNone/>
              <a:defRPr/>
            </a:pPr>
            <a:r>
              <a:rPr lang="en-US" altLang="en-US" dirty="0"/>
              <a:t>Each of the four dimensions includes two types of criteria:</a:t>
            </a:r>
          </a:p>
          <a:p>
            <a:pPr>
              <a:defRPr/>
            </a:pPr>
            <a:r>
              <a:rPr lang="en-US" altLang="en-US" b="1" dirty="0"/>
              <a:t>Content criteria </a:t>
            </a:r>
            <a:r>
              <a:rPr lang="en-US" altLang="en-US" dirty="0"/>
              <a:t>detail the demands of high-quality college and career readiness standards. They are also the foundation of sound instruction for English learners (ELs).</a:t>
            </a:r>
          </a:p>
          <a:p>
            <a:pPr>
              <a:defRPr/>
            </a:pPr>
            <a:r>
              <a:rPr lang="en-US" altLang="en-US" b="1" dirty="0"/>
              <a:t>EL support criteria </a:t>
            </a:r>
            <a:r>
              <a:rPr lang="en-US" altLang="en-US" dirty="0"/>
              <a:t>name research-based instructional supports that bridge learning gaps and make content in academically rigorous classes comprehensive for 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50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dissolve">
                                      <p:cBhvr>
                                        <p:cTn id="7" dur="5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dissolve">
                                      <p:cBhvr>
                                        <p:cTn id="12"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900FA3B-872B-433E-9733-48334EF017D1}"/>
              </a:ext>
            </a:extLst>
          </p:cNvPr>
          <p:cNvSpPr>
            <a:spLocks noGrp="1" noChangeArrowheads="1"/>
          </p:cNvSpPr>
          <p:nvPr>
            <p:ph type="title"/>
          </p:nvPr>
        </p:nvSpPr>
        <p:spPr>
          <a:xfrm>
            <a:off x="1295400" y="69850"/>
            <a:ext cx="7391400" cy="1225550"/>
          </a:xfrm>
        </p:spPr>
        <p:txBody>
          <a:bodyPr/>
          <a:lstStyle/>
          <a:p>
            <a:r>
              <a:rPr lang="en-US" altLang="en-US" dirty="0"/>
              <a:t>Workbook Pages for Dimension 1’s Content Criteria</a:t>
            </a:r>
          </a:p>
        </p:txBody>
      </p:sp>
      <p:sp>
        <p:nvSpPr>
          <p:cNvPr id="11" name="TextBox 10">
            <a:extLst>
              <a:ext uri="{FF2B5EF4-FFF2-40B4-BE49-F238E27FC236}">
                <a16:creationId xmlns:a16="http://schemas.microsoft.com/office/drawing/2014/main" id="{DEA1F6E0-27E8-41E6-8549-6E21D4AB184D}"/>
              </a:ext>
            </a:extLst>
          </p:cNvPr>
          <p:cNvSpPr txBox="1"/>
          <p:nvPr/>
        </p:nvSpPr>
        <p:spPr>
          <a:xfrm>
            <a:off x="1295400" y="1581150"/>
            <a:ext cx="2895600" cy="431800"/>
          </a:xfrm>
          <a:prstGeom prst="rect">
            <a:avLst/>
          </a:prstGeom>
          <a:noFill/>
        </p:spPr>
        <p:txBody>
          <a:bodyPr>
            <a:spAutoFit/>
          </a:bodyPr>
          <a:lstStyle/>
          <a:p>
            <a:pPr>
              <a:defRPr/>
            </a:pPr>
            <a:r>
              <a:rPr lang="en-US" b="0" dirty="0">
                <a:latin typeface="+mj-lt"/>
              </a:rPr>
              <a:t>Content Criteria</a:t>
            </a:r>
          </a:p>
        </p:txBody>
      </p:sp>
      <p:sp>
        <p:nvSpPr>
          <p:cNvPr id="15" name="TextBox 14">
            <a:extLst>
              <a:ext uri="{FF2B5EF4-FFF2-40B4-BE49-F238E27FC236}">
                <a16:creationId xmlns:a16="http://schemas.microsoft.com/office/drawing/2014/main" id="{AE761623-AD79-4D13-B859-5ECB6A198F23}"/>
              </a:ext>
            </a:extLst>
          </p:cNvPr>
          <p:cNvSpPr txBox="1"/>
          <p:nvPr/>
        </p:nvSpPr>
        <p:spPr>
          <a:xfrm>
            <a:off x="2305844" y="2437507"/>
            <a:ext cx="2647950" cy="430212"/>
          </a:xfrm>
          <a:prstGeom prst="rect">
            <a:avLst/>
          </a:prstGeom>
          <a:noFill/>
        </p:spPr>
        <p:txBody>
          <a:bodyPr>
            <a:spAutoFit/>
          </a:bodyPr>
          <a:lstStyle/>
          <a:p>
            <a:pPr>
              <a:defRPr/>
            </a:pPr>
            <a:r>
              <a:rPr lang="en-US" b="0" dirty="0">
                <a:latin typeface="+mj-lt"/>
              </a:rPr>
              <a:t>Guiding Questions</a:t>
            </a:r>
          </a:p>
        </p:txBody>
      </p:sp>
      <p:sp>
        <p:nvSpPr>
          <p:cNvPr id="16" name="TextBox 15">
            <a:extLst>
              <a:ext uri="{FF2B5EF4-FFF2-40B4-BE49-F238E27FC236}">
                <a16:creationId xmlns:a16="http://schemas.microsoft.com/office/drawing/2014/main" id="{E3C6F2D8-F1CF-4787-96E4-EF52283945F3}"/>
              </a:ext>
            </a:extLst>
          </p:cNvPr>
          <p:cNvSpPr txBox="1"/>
          <p:nvPr/>
        </p:nvSpPr>
        <p:spPr>
          <a:xfrm>
            <a:off x="2968625" y="4598988"/>
            <a:ext cx="2266950" cy="430212"/>
          </a:xfrm>
          <a:prstGeom prst="rect">
            <a:avLst/>
          </a:prstGeom>
          <a:noFill/>
        </p:spPr>
        <p:txBody>
          <a:bodyPr>
            <a:spAutoFit/>
          </a:bodyPr>
          <a:lstStyle/>
          <a:p>
            <a:pPr>
              <a:defRPr/>
            </a:pPr>
            <a:r>
              <a:rPr lang="en-US" b="0" dirty="0">
                <a:latin typeface="+mj-lt"/>
              </a:rPr>
              <a:t>Rating Scale</a:t>
            </a:r>
          </a:p>
        </p:txBody>
      </p:sp>
      <p:sp>
        <p:nvSpPr>
          <p:cNvPr id="30" name="TextBox 29">
            <a:extLst>
              <a:ext uri="{FF2B5EF4-FFF2-40B4-BE49-F238E27FC236}">
                <a16:creationId xmlns:a16="http://schemas.microsoft.com/office/drawing/2014/main" id="{6F23D0AC-00D6-42A3-835C-42CBD3368A3C}"/>
              </a:ext>
            </a:extLst>
          </p:cNvPr>
          <p:cNvSpPr txBox="1"/>
          <p:nvPr/>
        </p:nvSpPr>
        <p:spPr>
          <a:xfrm>
            <a:off x="724074" y="3606254"/>
            <a:ext cx="3813175" cy="430213"/>
          </a:xfrm>
          <a:prstGeom prst="rect">
            <a:avLst/>
          </a:prstGeom>
          <a:noFill/>
        </p:spPr>
        <p:txBody>
          <a:bodyPr>
            <a:spAutoFit/>
          </a:bodyPr>
          <a:lstStyle/>
          <a:p>
            <a:pPr>
              <a:defRPr/>
            </a:pPr>
            <a:r>
              <a:rPr lang="en-US" b="0" dirty="0">
                <a:latin typeface="+mn-lt"/>
              </a:rPr>
              <a:t>Substantiate your findings</a:t>
            </a:r>
          </a:p>
        </p:txBody>
      </p:sp>
      <p:pic>
        <p:nvPicPr>
          <p:cNvPr id="3" name="Picture 2" descr="Sample page">
            <a:extLst>
              <a:ext uri="{FF2B5EF4-FFF2-40B4-BE49-F238E27FC236}">
                <a16:creationId xmlns:a16="http://schemas.microsoft.com/office/drawing/2014/main" id="{234AB466-6468-4E21-BA1A-C6415C73E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24" b="3880"/>
          <a:stretch>
            <a:fillRect/>
          </a:stretch>
        </p:blipFill>
        <p:spPr bwMode="auto">
          <a:xfrm>
            <a:off x="4800600" y="1347788"/>
            <a:ext cx="428307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ight Arrow 20">
            <a:extLst>
              <a:ext uri="{FF2B5EF4-FFF2-40B4-BE49-F238E27FC236}">
                <a16:creationId xmlns:a16="http://schemas.microsoft.com/office/drawing/2014/main" id="{2B4BF10F-3416-488A-AC22-BC01AEA5AE25}"/>
              </a:ext>
              <a:ext uri="{C183D7F6-B498-43B3-948B-1728B52AA6E4}">
                <adec:decorative xmlns:adec="http://schemas.microsoft.com/office/drawing/2017/decorative" val="1"/>
              </a:ext>
            </a:extLst>
          </p:cNvPr>
          <p:cNvSpPr>
            <a:spLocks noChangeArrowheads="1"/>
          </p:cNvSpPr>
          <p:nvPr/>
        </p:nvSpPr>
        <p:spPr bwMode="auto">
          <a:xfrm>
            <a:off x="4650580" y="2170112"/>
            <a:ext cx="365125" cy="215900"/>
          </a:xfrm>
          <a:prstGeom prst="rightArrow">
            <a:avLst>
              <a:gd name="adj1" fmla="val 50000"/>
              <a:gd name="adj2" fmla="val 50070"/>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25" name="Right Arrow 24">
            <a:extLst>
              <a:ext uri="{FF2B5EF4-FFF2-40B4-BE49-F238E27FC236}">
                <a16:creationId xmlns:a16="http://schemas.microsoft.com/office/drawing/2014/main" id="{F565AC51-03F5-4E52-A228-F9B794A23E8E}"/>
              </a:ext>
              <a:ext uri="{C183D7F6-B498-43B3-948B-1728B52AA6E4}">
                <adec:decorative xmlns:adec="http://schemas.microsoft.com/office/drawing/2017/decorative" val="1"/>
              </a:ext>
            </a:extLst>
          </p:cNvPr>
          <p:cNvSpPr>
            <a:spLocks noChangeArrowheads="1"/>
          </p:cNvSpPr>
          <p:nvPr/>
        </p:nvSpPr>
        <p:spPr bwMode="auto">
          <a:xfrm>
            <a:off x="4618831" y="3345260"/>
            <a:ext cx="363538" cy="215900"/>
          </a:xfrm>
          <a:prstGeom prst="rightArrow">
            <a:avLst>
              <a:gd name="adj1" fmla="val 50000"/>
              <a:gd name="adj2" fmla="val 49852"/>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26" name="Right Arrow 25">
            <a:extLst>
              <a:ext uri="{FF2B5EF4-FFF2-40B4-BE49-F238E27FC236}">
                <a16:creationId xmlns:a16="http://schemas.microsoft.com/office/drawing/2014/main" id="{13EA5156-7681-4A67-B6BC-AFED1ECF4911}"/>
              </a:ext>
              <a:ext uri="{C183D7F6-B498-43B3-948B-1728B52AA6E4}">
                <adec:decorative xmlns:adec="http://schemas.microsoft.com/office/drawing/2017/decorative" val="1"/>
              </a:ext>
            </a:extLst>
          </p:cNvPr>
          <p:cNvSpPr>
            <a:spLocks noChangeArrowheads="1"/>
          </p:cNvSpPr>
          <p:nvPr/>
        </p:nvSpPr>
        <p:spPr bwMode="auto">
          <a:xfrm>
            <a:off x="4651373" y="4403726"/>
            <a:ext cx="363538" cy="214312"/>
          </a:xfrm>
          <a:prstGeom prst="rightArrow">
            <a:avLst>
              <a:gd name="adj1" fmla="val 50000"/>
              <a:gd name="adj2" fmla="val 50222"/>
            </a:avLst>
          </a:prstGeom>
          <a:solidFill>
            <a:schemeClr val="accent2"/>
          </a:solidFill>
          <a:ln w="12700" algn="ctr">
            <a:solidFill>
              <a:srgbClr val="C0000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29" name="Donut 28">
            <a:extLst>
              <a:ext uri="{FF2B5EF4-FFF2-40B4-BE49-F238E27FC236}">
                <a16:creationId xmlns:a16="http://schemas.microsoft.com/office/drawing/2014/main" id="{39F31F3E-23AC-44BF-8782-7A980831618C}"/>
              </a:ext>
              <a:ext uri="{C183D7F6-B498-43B3-948B-1728B52AA6E4}">
                <adec:decorative xmlns:adec="http://schemas.microsoft.com/office/drawing/2017/decorative" val="1"/>
              </a:ext>
            </a:extLst>
          </p:cNvPr>
          <p:cNvSpPr/>
          <p:nvPr/>
        </p:nvSpPr>
        <p:spPr bwMode="auto">
          <a:xfrm>
            <a:off x="4727575" y="5305425"/>
            <a:ext cx="2430463" cy="341313"/>
          </a:xfrm>
          <a:prstGeom prst="donut">
            <a:avLst>
              <a:gd name="adj" fmla="val 4811"/>
            </a:avLst>
          </a:prstGeom>
          <a:solidFill>
            <a:schemeClr val="accent2"/>
          </a:solidFill>
          <a:ln w="12700" cap="flat" cmpd="sng" algn="ctr">
            <a:solidFill>
              <a:srgbClr val="C00000"/>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sp>
        <p:nvSpPr>
          <p:cNvPr id="36" name="TextBox 35">
            <a:extLst>
              <a:ext uri="{FF2B5EF4-FFF2-40B4-BE49-F238E27FC236}">
                <a16:creationId xmlns:a16="http://schemas.microsoft.com/office/drawing/2014/main" id="{E242D879-EC6D-4713-8485-BD47332715A0}"/>
              </a:ext>
            </a:extLst>
          </p:cNvPr>
          <p:cNvSpPr txBox="1"/>
          <p:nvPr/>
        </p:nvSpPr>
        <p:spPr>
          <a:xfrm>
            <a:off x="516730" y="5574305"/>
            <a:ext cx="4341812" cy="431800"/>
          </a:xfrm>
          <a:prstGeom prst="rect">
            <a:avLst/>
          </a:prstGeom>
          <a:noFill/>
        </p:spPr>
        <p:txBody>
          <a:bodyPr>
            <a:spAutoFit/>
          </a:bodyPr>
          <a:lstStyle/>
          <a:p>
            <a:pPr>
              <a:defRPr/>
            </a:pPr>
            <a:r>
              <a:rPr lang="en-US" b="0" dirty="0">
                <a:latin typeface="+mn-lt"/>
              </a:rPr>
              <a:t>Summarize your rating decision</a:t>
            </a:r>
          </a:p>
        </p:txBody>
      </p:sp>
      <p:cxnSp>
        <p:nvCxnSpPr>
          <p:cNvPr id="17" name="Straight Arrow Connector 16">
            <a:extLst>
              <a:ext uri="{FF2B5EF4-FFF2-40B4-BE49-F238E27FC236}">
                <a16:creationId xmlns:a16="http://schemas.microsoft.com/office/drawing/2014/main" id="{CDD9909B-9BFB-844F-8E19-8605D9A15FE6}"/>
              </a:ext>
              <a:ext uri="{C183D7F6-B498-43B3-948B-1728B52AA6E4}">
                <adec:decorative xmlns:adec="http://schemas.microsoft.com/office/drawing/2017/decorative" val="1"/>
              </a:ext>
            </a:extLst>
          </p:cNvPr>
          <p:cNvCxnSpPr>
            <a:cxnSpLocks/>
          </p:cNvCxnSpPr>
          <p:nvPr/>
        </p:nvCxnSpPr>
        <p:spPr bwMode="auto">
          <a:xfrm>
            <a:off x="4203303" y="3817246"/>
            <a:ext cx="1032272" cy="138816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EA93DF9D-7826-5F4E-A0E6-A76CFB7F1861}"/>
              </a:ext>
              <a:ext uri="{C183D7F6-B498-43B3-948B-1728B52AA6E4}">
                <adec:decorative xmlns:adec="http://schemas.microsoft.com/office/drawing/2017/decorative" val="1"/>
              </a:ext>
            </a:extLst>
          </p:cNvPr>
          <p:cNvCxnSpPr>
            <a:cxnSpLocks/>
          </p:cNvCxnSpPr>
          <p:nvPr/>
        </p:nvCxnSpPr>
        <p:spPr bwMode="auto">
          <a:xfrm>
            <a:off x="4537249" y="5889229"/>
            <a:ext cx="698326" cy="435371"/>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Left Brace 9">
            <a:extLst>
              <a:ext uri="{FF2B5EF4-FFF2-40B4-BE49-F238E27FC236}">
                <a16:creationId xmlns:a16="http://schemas.microsoft.com/office/drawing/2014/main" id="{9AD26FEA-131A-BC43-B6FA-EB5E24B526AF}"/>
              </a:ext>
              <a:ext uri="{C183D7F6-B498-43B3-948B-1728B52AA6E4}">
                <adec:decorative xmlns:adec="http://schemas.microsoft.com/office/drawing/2017/decorative" val="1"/>
              </a:ext>
            </a:extLst>
          </p:cNvPr>
          <p:cNvSpPr/>
          <p:nvPr/>
        </p:nvSpPr>
        <p:spPr bwMode="auto">
          <a:xfrm>
            <a:off x="5334000" y="2514600"/>
            <a:ext cx="228600" cy="432594"/>
          </a:xfrm>
          <a:prstGeom prst="leftBrace">
            <a:avLst>
              <a:gd name="adj1" fmla="val 22587"/>
              <a:gd name="adj2" fmla="val 45238"/>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sp>
        <p:nvSpPr>
          <p:cNvPr id="27" name="Left Brace 26">
            <a:extLst>
              <a:ext uri="{FF2B5EF4-FFF2-40B4-BE49-F238E27FC236}">
                <a16:creationId xmlns:a16="http://schemas.microsoft.com/office/drawing/2014/main" id="{B988CB7D-5A0B-844A-9179-9B4FE306EE70}"/>
              </a:ext>
              <a:ext uri="{C183D7F6-B498-43B3-948B-1728B52AA6E4}">
                <adec:decorative xmlns:adec="http://schemas.microsoft.com/office/drawing/2017/decorative" val="1"/>
              </a:ext>
            </a:extLst>
          </p:cNvPr>
          <p:cNvSpPr/>
          <p:nvPr/>
        </p:nvSpPr>
        <p:spPr bwMode="auto">
          <a:xfrm>
            <a:off x="5334000" y="3643709"/>
            <a:ext cx="228600" cy="432594"/>
          </a:xfrm>
          <a:prstGeom prst="leftBrace">
            <a:avLst>
              <a:gd name="adj1" fmla="val 22587"/>
              <a:gd name="adj2" fmla="val 45238"/>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sp>
        <p:nvSpPr>
          <p:cNvPr id="28" name="Left Brace 27">
            <a:extLst>
              <a:ext uri="{FF2B5EF4-FFF2-40B4-BE49-F238E27FC236}">
                <a16:creationId xmlns:a16="http://schemas.microsoft.com/office/drawing/2014/main" id="{280A1453-179E-4B47-83D9-99B2EDE1D315}"/>
              </a:ext>
              <a:ext uri="{C183D7F6-B498-43B3-948B-1728B52AA6E4}">
                <adec:decorative xmlns:adec="http://schemas.microsoft.com/office/drawing/2017/decorative" val="1"/>
              </a:ext>
            </a:extLst>
          </p:cNvPr>
          <p:cNvSpPr/>
          <p:nvPr/>
        </p:nvSpPr>
        <p:spPr bwMode="auto">
          <a:xfrm>
            <a:off x="5334000" y="4630340"/>
            <a:ext cx="228600" cy="432594"/>
          </a:xfrm>
          <a:prstGeom prst="leftBrace">
            <a:avLst>
              <a:gd name="adj1" fmla="val 22587"/>
              <a:gd name="adj2" fmla="val 45238"/>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latin typeface="Times New Roman" pitchFamily="-109" charset="0"/>
            </a:endParaRPr>
          </a:p>
        </p:txBody>
      </p:sp>
      <p:cxnSp>
        <p:nvCxnSpPr>
          <p:cNvPr id="31" name="Straight Arrow Connector 30">
            <a:extLst>
              <a:ext uri="{FF2B5EF4-FFF2-40B4-BE49-F238E27FC236}">
                <a16:creationId xmlns:a16="http://schemas.microsoft.com/office/drawing/2014/main" id="{89624AC2-9943-CC4C-A2D1-A402BFB5EEEB}"/>
              </a:ext>
              <a:ext uri="{C183D7F6-B498-43B3-948B-1728B52AA6E4}">
                <adec:decorative xmlns:adec="http://schemas.microsoft.com/office/drawing/2017/decorative" val="1"/>
              </a:ext>
            </a:extLst>
          </p:cNvPr>
          <p:cNvCxnSpPr>
            <a:cxnSpLocks/>
          </p:cNvCxnSpPr>
          <p:nvPr/>
        </p:nvCxnSpPr>
        <p:spPr bwMode="auto">
          <a:xfrm>
            <a:off x="4191000" y="3810347"/>
            <a:ext cx="1143000" cy="41816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C8D656F8-8460-904F-9E70-ED0F4130E94F}"/>
              </a:ext>
              <a:ext uri="{C183D7F6-B498-43B3-948B-1728B52AA6E4}">
                <adec:decorative xmlns:adec="http://schemas.microsoft.com/office/drawing/2017/decorative" val="1"/>
              </a:ext>
            </a:extLst>
          </p:cNvPr>
          <p:cNvCxnSpPr>
            <a:cxnSpLocks/>
          </p:cNvCxnSpPr>
          <p:nvPr/>
        </p:nvCxnSpPr>
        <p:spPr bwMode="auto">
          <a:xfrm flipV="1">
            <a:off x="4200500" y="3106244"/>
            <a:ext cx="1129978" cy="70011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100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grpId="0" nodeType="withEffect">
                                  <p:stCondLst>
                                    <p:cond delay="150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par>
                                <p:cTn id="30" presetID="9" presetClass="entr" presetSubtype="0" fill="hold" grpId="0" nodeType="with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grpId="0" nodeType="withEffect">
                                  <p:stCondLst>
                                    <p:cond delay="150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50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dissolve">
                                      <p:cBhvr>
                                        <p:cTn id="48" dur="500"/>
                                        <p:tgtEl>
                                          <p:spTgt spid="30"/>
                                        </p:tgtEl>
                                      </p:cBhvr>
                                    </p:animEffect>
                                  </p:childTnLst>
                                </p:cTn>
                              </p:par>
                              <p:par>
                                <p:cTn id="49" presetID="9" presetClass="entr" presetSubtype="0" fill="hold" nodeType="withEffect">
                                  <p:stCondLst>
                                    <p:cond delay="500"/>
                                  </p:stCondLst>
                                  <p:childTnLst>
                                    <p:set>
                                      <p:cBhvr>
                                        <p:cTn id="50" dur="1" fill="hold">
                                          <p:stCondLst>
                                            <p:cond delay="0"/>
                                          </p:stCondLst>
                                        </p:cTn>
                                        <p:tgtEl>
                                          <p:spTgt spid="32"/>
                                        </p:tgtEl>
                                        <p:attrNameLst>
                                          <p:attrName>style.visibility</p:attrName>
                                        </p:attrNameLst>
                                      </p:cBhvr>
                                      <p:to>
                                        <p:strVal val="visible"/>
                                      </p:to>
                                    </p:set>
                                    <p:animEffect transition="in" filter="dissolve">
                                      <p:cBhvr>
                                        <p:cTn id="51" dur="500"/>
                                        <p:tgtEl>
                                          <p:spTgt spid="32"/>
                                        </p:tgtEl>
                                      </p:cBhvr>
                                    </p:animEffect>
                                  </p:childTnLst>
                                </p:cTn>
                              </p:par>
                              <p:par>
                                <p:cTn id="52" presetID="9" presetClass="entr" presetSubtype="0" fill="hold" nodeType="withEffect">
                                  <p:stCondLst>
                                    <p:cond delay="1000"/>
                                  </p:stCondLst>
                                  <p:childTnLst>
                                    <p:set>
                                      <p:cBhvr>
                                        <p:cTn id="53" dur="1" fill="hold">
                                          <p:stCondLst>
                                            <p:cond delay="0"/>
                                          </p:stCondLst>
                                        </p:cTn>
                                        <p:tgtEl>
                                          <p:spTgt spid="31"/>
                                        </p:tgtEl>
                                        <p:attrNameLst>
                                          <p:attrName>style.visibility</p:attrName>
                                        </p:attrNameLst>
                                      </p:cBhvr>
                                      <p:to>
                                        <p:strVal val="visible"/>
                                      </p:to>
                                    </p:set>
                                    <p:animEffect transition="in" filter="dissolve">
                                      <p:cBhvr>
                                        <p:cTn id="54" dur="500"/>
                                        <p:tgtEl>
                                          <p:spTgt spid="31"/>
                                        </p:tgtEl>
                                      </p:cBhvr>
                                    </p:animEffect>
                                  </p:childTnLst>
                                </p:cTn>
                              </p:par>
                              <p:par>
                                <p:cTn id="55" presetID="9" presetClass="entr" presetSubtype="0" fill="hold" nodeType="withEffect">
                                  <p:stCondLst>
                                    <p:cond delay="150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par>
                                <p:cTn id="58" presetID="9" presetClass="entr" presetSubtype="0" fill="hold" grpId="0" nodeType="withEffect">
                                  <p:stCondLst>
                                    <p:cond delay="250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nodeType="withEffect">
                                  <p:stCondLst>
                                    <p:cond delay="300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30" grpId="0"/>
      <p:bldP spid="21" grpId="0" animBg="1"/>
      <p:bldP spid="25" grpId="0" animBg="1"/>
      <p:bldP spid="26" grpId="0" animBg="1"/>
      <p:bldP spid="36" grpId="0"/>
      <p:bldP spid="10"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D201DC6-0C71-4EE6-A08F-B7B89D3A7579}"/>
              </a:ext>
            </a:extLst>
          </p:cNvPr>
          <p:cNvSpPr>
            <a:spLocks noGrp="1" noChangeArrowheads="1"/>
          </p:cNvSpPr>
          <p:nvPr>
            <p:ph type="title"/>
          </p:nvPr>
        </p:nvSpPr>
        <p:spPr>
          <a:xfrm>
            <a:off x="1295400" y="14288"/>
            <a:ext cx="7086600" cy="1281112"/>
          </a:xfrm>
        </p:spPr>
        <p:txBody>
          <a:bodyPr/>
          <a:lstStyle/>
          <a:p>
            <a:r>
              <a:rPr lang="en-US" altLang="en-US" dirty="0"/>
              <a:t>Workbook Pages for Dimension 1’s English Learner (EL) Supports</a:t>
            </a:r>
          </a:p>
        </p:txBody>
      </p:sp>
      <p:sp>
        <p:nvSpPr>
          <p:cNvPr id="6" name="TextBox 5">
            <a:extLst>
              <a:ext uri="{FF2B5EF4-FFF2-40B4-BE49-F238E27FC236}">
                <a16:creationId xmlns:a16="http://schemas.microsoft.com/office/drawing/2014/main" id="{5F6A49A5-92C5-4B83-86B8-256793884CEA}"/>
              </a:ext>
            </a:extLst>
          </p:cNvPr>
          <p:cNvSpPr txBox="1"/>
          <p:nvPr/>
        </p:nvSpPr>
        <p:spPr>
          <a:xfrm>
            <a:off x="990600" y="2419350"/>
            <a:ext cx="2895600" cy="431800"/>
          </a:xfrm>
          <a:prstGeom prst="rect">
            <a:avLst/>
          </a:prstGeom>
          <a:noFill/>
        </p:spPr>
        <p:txBody>
          <a:bodyPr>
            <a:spAutoFit/>
          </a:bodyPr>
          <a:lstStyle/>
          <a:p>
            <a:pPr>
              <a:defRPr/>
            </a:pPr>
            <a:r>
              <a:rPr lang="en-US" b="0" dirty="0">
                <a:latin typeface="+mj-lt"/>
              </a:rPr>
              <a:t>EL Support Criteria</a:t>
            </a:r>
          </a:p>
        </p:txBody>
      </p:sp>
      <p:sp>
        <p:nvSpPr>
          <p:cNvPr id="7" name="TextBox 6">
            <a:extLst>
              <a:ext uri="{FF2B5EF4-FFF2-40B4-BE49-F238E27FC236}">
                <a16:creationId xmlns:a16="http://schemas.microsoft.com/office/drawing/2014/main" id="{018B889B-E80A-4FEB-8B6E-1A9FB76A29D1}"/>
              </a:ext>
            </a:extLst>
          </p:cNvPr>
          <p:cNvSpPr txBox="1"/>
          <p:nvPr/>
        </p:nvSpPr>
        <p:spPr>
          <a:xfrm>
            <a:off x="2247900" y="4119563"/>
            <a:ext cx="2266950" cy="430212"/>
          </a:xfrm>
          <a:prstGeom prst="rect">
            <a:avLst/>
          </a:prstGeom>
          <a:noFill/>
        </p:spPr>
        <p:txBody>
          <a:bodyPr>
            <a:spAutoFit/>
          </a:bodyPr>
          <a:lstStyle/>
          <a:p>
            <a:pPr>
              <a:defRPr/>
            </a:pPr>
            <a:r>
              <a:rPr lang="en-US" b="0" dirty="0">
                <a:latin typeface="+mj-lt"/>
              </a:rPr>
              <a:t>Rating Scale</a:t>
            </a:r>
          </a:p>
        </p:txBody>
      </p:sp>
      <p:pic>
        <p:nvPicPr>
          <p:cNvPr id="3" name="Picture 2" descr="Sample page">
            <a:extLst>
              <a:ext uri="{FF2B5EF4-FFF2-40B4-BE49-F238E27FC236}">
                <a16:creationId xmlns:a16="http://schemas.microsoft.com/office/drawing/2014/main" id="{FBB2AD90-2B91-4B53-A763-D85FC836E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8" b="13406"/>
          <a:stretch>
            <a:fillRect/>
          </a:stretch>
        </p:blipFill>
        <p:spPr bwMode="auto">
          <a:xfrm>
            <a:off x="4351338" y="1403350"/>
            <a:ext cx="4505325"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nut 7">
            <a:extLst>
              <a:ext uri="{FF2B5EF4-FFF2-40B4-BE49-F238E27FC236}">
                <a16:creationId xmlns:a16="http://schemas.microsoft.com/office/drawing/2014/main" id="{3C3012A7-EFB5-40C6-98D2-B53233A51C62}"/>
              </a:ext>
              <a:ext uri="{C183D7F6-B498-43B3-948B-1728B52AA6E4}">
                <adec:decorative xmlns:adec="http://schemas.microsoft.com/office/drawing/2017/decorative" val="1"/>
              </a:ext>
            </a:extLst>
          </p:cNvPr>
          <p:cNvSpPr/>
          <p:nvPr/>
        </p:nvSpPr>
        <p:spPr bwMode="auto">
          <a:xfrm>
            <a:off x="4210050" y="4535488"/>
            <a:ext cx="2266950" cy="341312"/>
          </a:xfrm>
          <a:prstGeom prst="donut">
            <a:avLst>
              <a:gd name="adj" fmla="val 4811"/>
            </a:avLst>
          </a:prstGeom>
          <a:solidFill>
            <a:schemeClr val="accent2"/>
          </a:solidFill>
          <a:ln w="12700" cap="flat" cmpd="sng" algn="ctr">
            <a:solidFill>
              <a:srgbClr val="C00000"/>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cxnSp>
        <p:nvCxnSpPr>
          <p:cNvPr id="9" name="Straight Arrow Connector 8">
            <a:extLst>
              <a:ext uri="{FF2B5EF4-FFF2-40B4-BE49-F238E27FC236}">
                <a16:creationId xmlns:a16="http://schemas.microsoft.com/office/drawing/2014/main" id="{D4273F7F-5DBA-4D6E-B01C-810978E21862}"/>
              </a:ext>
              <a:ext uri="{C183D7F6-B498-43B3-948B-1728B52AA6E4}">
                <adec:decorative xmlns:adec="http://schemas.microsoft.com/office/drawing/2017/decorative" val="1"/>
              </a:ext>
            </a:extLst>
          </p:cNvPr>
          <p:cNvCxnSpPr>
            <a:cxnSpLocks/>
          </p:cNvCxnSpPr>
          <p:nvPr/>
        </p:nvCxnSpPr>
        <p:spPr bwMode="auto">
          <a:xfrm flipV="1">
            <a:off x="3678238" y="1876425"/>
            <a:ext cx="969962" cy="752475"/>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E4A9EB51-0BF8-4BA0-841C-01271EF0C11D}"/>
              </a:ext>
              <a:ext uri="{C183D7F6-B498-43B3-948B-1728B52AA6E4}">
                <adec:decorative xmlns:adec="http://schemas.microsoft.com/office/drawing/2017/decorative" val="1"/>
              </a:ext>
            </a:extLst>
          </p:cNvPr>
          <p:cNvCxnSpPr>
            <a:cxnSpLocks/>
          </p:cNvCxnSpPr>
          <p:nvPr/>
        </p:nvCxnSpPr>
        <p:spPr bwMode="auto">
          <a:xfrm flipV="1">
            <a:off x="3697288" y="2584450"/>
            <a:ext cx="950912" cy="4445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id="{EEF524DE-8DF5-48F5-9DB9-82E0DB4DB4AD}"/>
              </a:ext>
              <a:ext uri="{C183D7F6-B498-43B3-948B-1728B52AA6E4}">
                <adec:decorative xmlns:adec="http://schemas.microsoft.com/office/drawing/2017/decorative" val="1"/>
              </a:ext>
            </a:extLst>
          </p:cNvPr>
          <p:cNvCxnSpPr>
            <a:cxnSpLocks/>
          </p:cNvCxnSpPr>
          <p:nvPr/>
        </p:nvCxnSpPr>
        <p:spPr bwMode="auto">
          <a:xfrm>
            <a:off x="3697288" y="2632075"/>
            <a:ext cx="950912" cy="65405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6A1BB599-D0B5-481C-BF6D-59FA7635029B}"/>
              </a:ext>
              <a:ext uri="{C183D7F6-B498-43B3-948B-1728B52AA6E4}">
                <adec:decorative xmlns:adec="http://schemas.microsoft.com/office/drawing/2017/decorative" val="1"/>
              </a:ext>
            </a:extLst>
          </p:cNvPr>
          <p:cNvCxnSpPr>
            <a:cxnSpLocks/>
          </p:cNvCxnSpPr>
          <p:nvPr/>
        </p:nvCxnSpPr>
        <p:spPr bwMode="auto">
          <a:xfrm>
            <a:off x="3697288" y="2632075"/>
            <a:ext cx="950912" cy="144145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701918EB-7AED-4982-B8AE-3E3A6F98C196}"/>
              </a:ext>
            </a:extLst>
          </p:cNvPr>
          <p:cNvSpPr txBox="1"/>
          <p:nvPr/>
        </p:nvSpPr>
        <p:spPr>
          <a:xfrm>
            <a:off x="4910139" y="5911057"/>
            <a:ext cx="4341813" cy="430212"/>
          </a:xfrm>
          <a:prstGeom prst="rect">
            <a:avLst/>
          </a:prstGeom>
          <a:noFill/>
        </p:spPr>
        <p:txBody>
          <a:bodyPr>
            <a:spAutoFit/>
          </a:bodyPr>
          <a:lstStyle/>
          <a:p>
            <a:pPr>
              <a:defRPr/>
            </a:pPr>
            <a:r>
              <a:rPr lang="en-US" b="0" dirty="0">
                <a:latin typeface="+mn-lt"/>
              </a:rPr>
              <a:t>Summarize your rating decision</a:t>
            </a:r>
          </a:p>
        </p:txBody>
      </p:sp>
      <p:sp>
        <p:nvSpPr>
          <p:cNvPr id="23" name="TextBox 22">
            <a:extLst>
              <a:ext uri="{FF2B5EF4-FFF2-40B4-BE49-F238E27FC236}">
                <a16:creationId xmlns:a16="http://schemas.microsoft.com/office/drawing/2014/main" id="{A2CF0BA4-8E07-4B57-9FE6-063189784C61}"/>
              </a:ext>
            </a:extLst>
          </p:cNvPr>
          <p:cNvSpPr txBox="1"/>
          <p:nvPr/>
        </p:nvSpPr>
        <p:spPr>
          <a:xfrm>
            <a:off x="5682458" y="4119563"/>
            <a:ext cx="3813175" cy="430212"/>
          </a:xfrm>
          <a:prstGeom prst="rect">
            <a:avLst/>
          </a:prstGeom>
          <a:noFill/>
        </p:spPr>
        <p:txBody>
          <a:bodyPr>
            <a:spAutoFit/>
          </a:bodyPr>
          <a:lstStyle/>
          <a:p>
            <a:pPr>
              <a:defRPr/>
            </a:pPr>
            <a:r>
              <a:rPr lang="en-US" b="0" dirty="0">
                <a:latin typeface="+mn-lt"/>
              </a:rPr>
              <a:t>Substantiate your findings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nodeType="withEffect">
                                  <p:stCondLst>
                                    <p:cond delay="200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par>
                                <p:cTn id="38" presetID="9" presetClass="entr" presetSubtype="0" fill="hold" grpId="0" nodeType="withEffect">
                                  <p:stCondLst>
                                    <p:cond delay="100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4"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FDD1-E0DF-3D4A-A79C-791EF132B1F9}"/>
              </a:ext>
            </a:extLst>
          </p:cNvPr>
          <p:cNvSpPr>
            <a:spLocks noGrp="1"/>
          </p:cNvSpPr>
          <p:nvPr>
            <p:ph type="title"/>
          </p:nvPr>
        </p:nvSpPr>
        <p:spPr/>
        <p:txBody>
          <a:bodyPr/>
          <a:lstStyle/>
          <a:p>
            <a:r>
              <a:rPr lang="en-US" dirty="0"/>
              <a:t>The Curriculum Review Process</a:t>
            </a:r>
          </a:p>
        </p:txBody>
      </p:sp>
      <p:sp>
        <p:nvSpPr>
          <p:cNvPr id="3" name="Content Placeholder 2">
            <a:extLst>
              <a:ext uri="{FF2B5EF4-FFF2-40B4-BE49-F238E27FC236}">
                <a16:creationId xmlns:a16="http://schemas.microsoft.com/office/drawing/2014/main" id="{94AE9DFD-D151-0246-921F-25B207D42461}"/>
              </a:ext>
            </a:extLst>
          </p:cNvPr>
          <p:cNvSpPr>
            <a:spLocks noGrp="1"/>
          </p:cNvSpPr>
          <p:nvPr>
            <p:ph idx="1"/>
          </p:nvPr>
        </p:nvSpPr>
        <p:spPr>
          <a:xfrm>
            <a:off x="533400" y="1447800"/>
            <a:ext cx="7848600" cy="4267200"/>
          </a:xfrm>
        </p:spPr>
        <p:txBody>
          <a:bodyPr/>
          <a:lstStyle/>
          <a:p>
            <a:pPr lvl="0">
              <a:spcBef>
                <a:spcPts val="780"/>
              </a:spcBef>
              <a:spcAft>
                <a:spcPts val="1200"/>
              </a:spcAft>
            </a:pPr>
            <a:r>
              <a:rPr lang="en-US" dirty="0"/>
              <a:t>Together, we will review the meaning of the content criteria for each dimension.</a:t>
            </a:r>
          </a:p>
          <a:p>
            <a:pPr lvl="0">
              <a:spcBef>
                <a:spcPts val="780"/>
              </a:spcBef>
              <a:spcAft>
                <a:spcPts val="1200"/>
              </a:spcAft>
            </a:pPr>
            <a:r>
              <a:rPr lang="en-US" dirty="0"/>
              <a:t>Then with your team, we will ask you to search the model curriculum for evidence that each criterion is met. </a:t>
            </a:r>
          </a:p>
          <a:p>
            <a:pPr lvl="0">
              <a:spcBef>
                <a:spcPts val="780"/>
              </a:spcBef>
              <a:spcAft>
                <a:spcPts val="1200"/>
              </a:spcAft>
            </a:pPr>
            <a:r>
              <a:rPr lang="en-US" dirty="0"/>
              <a:t>You will place a checkmark next to each criterion for which you find evidence. You will add a brief comment that substantiates your check mark (or the lack thereof).</a:t>
            </a:r>
          </a:p>
          <a:p>
            <a:pPr lvl="0">
              <a:spcBef>
                <a:spcPts val="780"/>
              </a:spcBef>
              <a:spcAft>
                <a:spcPts val="1200"/>
              </a:spcAft>
            </a:pPr>
            <a:r>
              <a:rPr lang="en-US" dirty="0"/>
              <a:t>Once you have reviewed all the content criteria for that dimension, you will assign a rating of 0, 1, or 2 points.</a:t>
            </a:r>
          </a:p>
          <a:p>
            <a:pPr lvl="0">
              <a:spcBef>
                <a:spcPts val="780"/>
              </a:spcBef>
              <a:spcAft>
                <a:spcPts val="1200"/>
              </a:spcAft>
            </a:pPr>
            <a:r>
              <a:rPr lang="en-US" dirty="0"/>
              <a:t>We will ask you to follow the same steps to rate the EL support criteria for each dimension. </a:t>
            </a:r>
          </a:p>
          <a:p>
            <a:pPr marL="0" lvl="0" indent="0">
              <a:spcBef>
                <a:spcPts val="1380"/>
              </a:spcBef>
              <a:spcAft>
                <a:spcPts val="1200"/>
              </a:spcAft>
              <a:buNone/>
            </a:pPr>
            <a:endParaRPr lang="en-US" dirty="0"/>
          </a:p>
        </p:txBody>
      </p:sp>
    </p:spTree>
    <p:extLst>
      <p:ext uri="{BB962C8B-B14F-4D97-AF65-F5344CB8AC3E}">
        <p14:creationId xmlns:p14="http://schemas.microsoft.com/office/powerpoint/2010/main" val="3752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A5AC-2984-5E4A-955E-D9051DB174DF}"/>
              </a:ext>
            </a:extLst>
          </p:cNvPr>
          <p:cNvSpPr>
            <a:spLocks noGrp="1"/>
          </p:cNvSpPr>
          <p:nvPr>
            <p:ph type="title"/>
          </p:nvPr>
        </p:nvSpPr>
        <p:spPr>
          <a:xfrm>
            <a:off x="1295400" y="304800"/>
            <a:ext cx="7620000" cy="914400"/>
          </a:xfrm>
        </p:spPr>
        <p:txBody>
          <a:bodyPr/>
          <a:lstStyle/>
          <a:p>
            <a:r>
              <a:rPr lang="en-US" dirty="0"/>
              <a:t>Determine the Curriculum’s Overall Ratings and Recommendations</a:t>
            </a:r>
          </a:p>
        </p:txBody>
      </p:sp>
      <p:sp>
        <p:nvSpPr>
          <p:cNvPr id="3" name="Content Placeholder 2">
            <a:extLst>
              <a:ext uri="{FF2B5EF4-FFF2-40B4-BE49-F238E27FC236}">
                <a16:creationId xmlns:a16="http://schemas.microsoft.com/office/drawing/2014/main" id="{E2751D72-C4F6-BC46-9117-36B76D4B1CE4}"/>
              </a:ext>
            </a:extLst>
          </p:cNvPr>
          <p:cNvSpPr>
            <a:spLocks noGrp="1"/>
          </p:cNvSpPr>
          <p:nvPr>
            <p:ph idx="1"/>
          </p:nvPr>
        </p:nvSpPr>
        <p:spPr>
          <a:xfrm>
            <a:off x="609600" y="1447800"/>
            <a:ext cx="7924800" cy="4332288"/>
          </a:xfrm>
        </p:spPr>
        <p:txBody>
          <a:bodyPr/>
          <a:lstStyle/>
          <a:p>
            <a:pPr marL="0" indent="0">
              <a:buNone/>
            </a:pPr>
            <a:r>
              <a:rPr lang="en-US" sz="2000" dirty="0"/>
              <a:t>Once you have reviewed and rated all four dimensions of quality, you will:</a:t>
            </a:r>
          </a:p>
          <a:p>
            <a:r>
              <a:rPr lang="en-US" sz="2000" dirty="0"/>
              <a:t>Determine an overall rating for content alignment by adding the total points assigned to each dimension’s content criteria. The highest possible score would be 8 points (2 points per dimension). </a:t>
            </a:r>
          </a:p>
          <a:p>
            <a:r>
              <a:rPr lang="en-US" sz="2000" dirty="0"/>
              <a:t>Determine an overall rating for EL supports by adding the total points assigned to each dimension’s EL support criteria. The highest possible score would be 8 points (2 points per dimension). </a:t>
            </a:r>
          </a:p>
          <a:p>
            <a:r>
              <a:rPr lang="en-US" sz="2000" dirty="0"/>
              <a:t>Summarize your comments and recommendations, including the key strengths and weaknesses of the curriculum you reviewed. </a:t>
            </a:r>
          </a:p>
          <a:p>
            <a:r>
              <a:rPr lang="en-US" sz="2000" dirty="0"/>
              <a:t>Then document any recommendations regarding the continued use of the curriculum in your program(s). </a:t>
            </a:r>
          </a:p>
        </p:txBody>
      </p:sp>
    </p:spTree>
    <p:extLst>
      <p:ext uri="{BB962C8B-B14F-4D97-AF65-F5344CB8AC3E}">
        <p14:creationId xmlns:p14="http://schemas.microsoft.com/office/powerpoint/2010/main" val="5140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91AF2A1-0DA9-4D62-B17D-973C7C0C1762}"/>
              </a:ext>
            </a:extLst>
          </p:cNvPr>
          <p:cNvSpPr>
            <a:spLocks noGrp="1" noChangeArrowheads="1"/>
          </p:cNvSpPr>
          <p:nvPr>
            <p:ph type="title"/>
          </p:nvPr>
        </p:nvSpPr>
        <p:spPr/>
        <p:txBody>
          <a:bodyPr/>
          <a:lstStyle/>
          <a:p>
            <a:r>
              <a:rPr lang="en-US" altLang="en-US" dirty="0"/>
              <a:t>Overall Curriculum Ratings</a:t>
            </a:r>
          </a:p>
        </p:txBody>
      </p:sp>
      <p:pic>
        <p:nvPicPr>
          <p:cNvPr id="51202" name="Picture 2" descr="Overal rating table">
            <a:extLst>
              <a:ext uri="{FF2B5EF4-FFF2-40B4-BE49-F238E27FC236}">
                <a16:creationId xmlns:a16="http://schemas.microsoft.com/office/drawing/2014/main" id="{D7A877C2-2A07-4F97-8CE4-6AD1CC478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82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88A271E-8590-4607-943F-76FFBA7F2643}"/>
              </a:ext>
            </a:extLst>
          </p:cNvPr>
          <p:cNvSpPr>
            <a:spLocks noGrp="1" noChangeArrowheads="1"/>
          </p:cNvSpPr>
          <p:nvPr>
            <p:ph type="title"/>
          </p:nvPr>
        </p:nvSpPr>
        <p:spPr/>
        <p:txBody>
          <a:bodyPr/>
          <a:lstStyle/>
          <a:p>
            <a:r>
              <a:rPr lang="en-US" altLang="en-US" dirty="0"/>
              <a:t>Supporting Resources for Your Review Work</a:t>
            </a:r>
          </a:p>
        </p:txBody>
      </p:sp>
      <p:sp>
        <p:nvSpPr>
          <p:cNvPr id="3" name="Content Placeholder 2">
            <a:extLst>
              <a:ext uri="{FF2B5EF4-FFF2-40B4-BE49-F238E27FC236}">
                <a16:creationId xmlns:a16="http://schemas.microsoft.com/office/drawing/2014/main" id="{420CEE9F-4BD5-43C7-AFC4-E220003FC7C4}"/>
              </a:ext>
            </a:extLst>
          </p:cNvPr>
          <p:cNvSpPr>
            <a:spLocks noGrp="1"/>
          </p:cNvSpPr>
          <p:nvPr>
            <p:ph idx="1"/>
          </p:nvPr>
        </p:nvSpPr>
        <p:spPr>
          <a:xfrm>
            <a:off x="457200" y="1676400"/>
            <a:ext cx="7924800" cy="4648200"/>
          </a:xfrm>
        </p:spPr>
        <p:txBody>
          <a:bodyPr/>
          <a:lstStyle/>
          <a:p>
            <a:pPr marL="0" indent="0">
              <a:buFont typeface="Wingdings" panose="05000000000000000000" pitchFamily="2" charset="2"/>
              <a:buNone/>
              <a:defRPr/>
            </a:pPr>
            <a:r>
              <a:rPr lang="en-US" dirty="0"/>
              <a:t>At the end of your Participant Workbook, you will find:</a:t>
            </a:r>
          </a:p>
          <a:p>
            <a:pPr>
              <a:defRPr/>
            </a:pPr>
            <a:r>
              <a:rPr lang="en-US" dirty="0"/>
              <a:t>Appendix A – Critical Concepts (see pages 17–19)</a:t>
            </a:r>
          </a:p>
          <a:p>
            <a:pPr>
              <a:defRPr/>
            </a:pPr>
            <a:r>
              <a:rPr lang="en-US" dirty="0"/>
              <a:t>Appendix B – Critical Mathematical Concepts That Progress Across the Levels (see pages 20–21)</a:t>
            </a:r>
          </a:p>
          <a:p>
            <a:pPr>
              <a:defRPr/>
            </a:pPr>
            <a:r>
              <a:rPr lang="en-US" dirty="0"/>
              <a:t>Appendix C – Standards for Mathematical Practice (see pages 22–24)</a:t>
            </a:r>
          </a:p>
          <a:p>
            <a:pPr>
              <a:defRPr/>
            </a:pPr>
            <a:r>
              <a:rPr lang="en-US" dirty="0"/>
              <a:t>Appendix D – Determine if a Well-Aligned Curriculum Is Also a Good Fit for Your Program (see page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a:extLst>
              <a:ext uri="{FF2B5EF4-FFF2-40B4-BE49-F238E27FC236}">
                <a16:creationId xmlns:a16="http://schemas.microsoft.com/office/drawing/2014/main" id="{0A6447FF-BB94-459F-98C1-BE3C5B457A21}"/>
              </a:ext>
            </a:extLst>
          </p:cNvPr>
          <p:cNvSpPr>
            <a:spLocks noGrp="1" noChangeArrowheads="1"/>
          </p:cNvSpPr>
          <p:nvPr>
            <p:ph type="title" idx="4294967295"/>
          </p:nvPr>
        </p:nvSpPr>
        <p:spPr bwMode="auto">
          <a:xfrm>
            <a:off x="609600" y="2133600"/>
            <a:ext cx="80772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Orientation to the Model Curriculum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EBC38E3-95CC-344C-B938-E6C22FF2284E}"/>
              </a:ext>
            </a:extLst>
          </p:cNvPr>
          <p:cNvSpPr>
            <a:spLocks noGrp="1" noChangeArrowheads="1"/>
          </p:cNvSpPr>
          <p:nvPr>
            <p:ph type="title"/>
          </p:nvPr>
        </p:nvSpPr>
        <p:spPr>
          <a:xfrm>
            <a:off x="1295400" y="304800"/>
            <a:ext cx="7620000" cy="914400"/>
          </a:xfrm>
        </p:spPr>
        <p:txBody>
          <a:bodyPr/>
          <a:lstStyle/>
          <a:p>
            <a:r>
              <a:rPr lang="en-US" altLang="en-US" dirty="0"/>
              <a:t>Why We Chose Illustrative Mathematics as Our Model Curriculum</a:t>
            </a:r>
          </a:p>
        </p:txBody>
      </p:sp>
      <p:sp>
        <p:nvSpPr>
          <p:cNvPr id="3" name="Content Placeholder 2">
            <a:extLst>
              <a:ext uri="{FF2B5EF4-FFF2-40B4-BE49-F238E27FC236}">
                <a16:creationId xmlns:a16="http://schemas.microsoft.com/office/drawing/2014/main" id="{96E628BA-FE2F-464E-B2D2-E988443380B5}"/>
              </a:ext>
            </a:extLst>
          </p:cNvPr>
          <p:cNvSpPr>
            <a:spLocks noGrp="1"/>
          </p:cNvSpPr>
          <p:nvPr>
            <p:ph idx="1"/>
          </p:nvPr>
        </p:nvSpPr>
        <p:spPr>
          <a:xfrm>
            <a:off x="457200" y="1447800"/>
            <a:ext cx="8305800" cy="5029200"/>
          </a:xfrm>
        </p:spPr>
        <p:txBody>
          <a:bodyPr/>
          <a:lstStyle/>
          <a:p>
            <a:pPr marL="0" indent="0">
              <a:spcBef>
                <a:spcPts val="1380"/>
              </a:spcBef>
              <a:spcAft>
                <a:spcPts val="600"/>
              </a:spcAft>
              <a:buNone/>
              <a:defRPr/>
            </a:pPr>
            <a:r>
              <a:rPr lang="en-US" dirty="0"/>
              <a:t>Illustrative Mathematics is:</a:t>
            </a:r>
          </a:p>
          <a:p>
            <a:pPr marL="457200" indent="-207963">
              <a:spcBef>
                <a:spcPts val="1380"/>
              </a:spcBef>
              <a:spcAft>
                <a:spcPts val="600"/>
              </a:spcAft>
              <a:defRPr/>
            </a:pPr>
            <a:r>
              <a:rPr lang="en-US" dirty="0"/>
              <a:t>Highly rated as being closely aligned to college and career readiness standards;</a:t>
            </a:r>
          </a:p>
          <a:p>
            <a:pPr marL="457200" indent="-207963">
              <a:spcBef>
                <a:spcPts val="1380"/>
              </a:spcBef>
              <a:spcAft>
                <a:spcPts val="600"/>
              </a:spcAft>
              <a:defRPr/>
            </a:pPr>
            <a:r>
              <a:rPr lang="en-US" dirty="0"/>
              <a:t>A free and open curriculum that is easy to download; and</a:t>
            </a:r>
          </a:p>
          <a:p>
            <a:pPr marL="457200" indent="-207963">
              <a:spcBef>
                <a:spcPts val="1380"/>
              </a:spcBef>
              <a:spcAft>
                <a:spcPts val="600"/>
              </a:spcAft>
              <a:defRPr/>
            </a:pPr>
            <a:r>
              <a:rPr lang="en-US" dirty="0"/>
              <a:t>Supportive of English learners.</a:t>
            </a:r>
          </a:p>
          <a:p>
            <a:pPr marL="0" indent="0">
              <a:buFont typeface="Wingdings" pitchFamily="2" charset="2"/>
              <a:buNone/>
              <a:defRPr/>
            </a:pPr>
            <a:r>
              <a:rPr lang="en-US" dirty="0"/>
              <a:t>Illustrative Mathematics for Grade 6, Unit 3:</a:t>
            </a:r>
          </a:p>
          <a:p>
            <a:pPr marL="457200" indent="-207963">
              <a:defRPr/>
            </a:pPr>
            <a:r>
              <a:rPr lang="en-US" dirty="0"/>
              <a:t>Addresses a critical concept for the level: Unit Rates and Percentages (CCRS, Level D); and</a:t>
            </a:r>
          </a:p>
          <a:p>
            <a:pPr marL="457200" indent="-207963">
              <a:defRPr/>
            </a:pPr>
            <a:r>
              <a:rPr lang="en-US" dirty="0"/>
              <a:t>Is relevant to real life and mathematical problems. </a:t>
            </a:r>
          </a:p>
          <a:p>
            <a:pPr>
              <a:defRPr/>
            </a:pPr>
            <a:endParaRPr lang="en-US" dirty="0"/>
          </a:p>
          <a:p>
            <a:pPr marL="0" indent="0">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2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100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D4D2207-571B-1E4F-BDBF-939202F55AAA}"/>
              </a:ext>
            </a:extLst>
          </p:cNvPr>
          <p:cNvSpPr>
            <a:spLocks noGrp="1" noChangeArrowheads="1"/>
          </p:cNvSpPr>
          <p:nvPr>
            <p:ph type="title"/>
          </p:nvPr>
        </p:nvSpPr>
        <p:spPr/>
        <p:txBody>
          <a:bodyPr/>
          <a:lstStyle/>
          <a:p>
            <a:r>
              <a:rPr lang="en-US" altLang="en-US" dirty="0"/>
              <a:t>Illustrative Mathematics (IM)</a:t>
            </a:r>
          </a:p>
        </p:txBody>
      </p:sp>
      <p:sp>
        <p:nvSpPr>
          <p:cNvPr id="3" name="Content Placeholder 2">
            <a:extLst>
              <a:ext uri="{FF2B5EF4-FFF2-40B4-BE49-F238E27FC236}">
                <a16:creationId xmlns:a16="http://schemas.microsoft.com/office/drawing/2014/main" id="{B183B55D-2B7B-4F44-924C-A6E1D1C064C9}"/>
              </a:ext>
            </a:extLst>
          </p:cNvPr>
          <p:cNvSpPr>
            <a:spLocks noGrp="1"/>
          </p:cNvSpPr>
          <p:nvPr>
            <p:ph idx="1"/>
          </p:nvPr>
        </p:nvSpPr>
        <p:spPr>
          <a:xfrm>
            <a:off x="609600" y="1828800"/>
            <a:ext cx="8153400" cy="4495800"/>
          </a:xfrm>
        </p:spPr>
        <p:txBody>
          <a:bodyPr/>
          <a:lstStyle/>
          <a:p>
            <a:pPr marL="0" indent="0">
              <a:buFont typeface="Wingdings" pitchFamily="2" charset="2"/>
              <a:buNone/>
              <a:defRPr/>
            </a:pPr>
            <a:r>
              <a:rPr lang="en-US" dirty="0"/>
              <a:t>We’ll be using four documents in our review of the IM sample:</a:t>
            </a:r>
          </a:p>
          <a:p>
            <a:pPr marL="457200" indent="-457200">
              <a:buFont typeface="+mj-lt"/>
              <a:buAutoNum type="arabicPeriod"/>
              <a:defRPr/>
            </a:pPr>
            <a:r>
              <a:rPr lang="en-US" dirty="0"/>
              <a:t>Grade 6 Mathematics Course Guide</a:t>
            </a:r>
          </a:p>
          <a:p>
            <a:pPr marL="457200" indent="-457200">
              <a:buFont typeface="+mj-lt"/>
              <a:buAutoNum type="arabicPeriod"/>
              <a:defRPr/>
            </a:pPr>
            <a:r>
              <a:rPr lang="en-US" dirty="0"/>
              <a:t>Grade 6 Mathematics Unit 3 Teacher Guide</a:t>
            </a:r>
          </a:p>
          <a:p>
            <a:pPr marL="457200" indent="-457200">
              <a:buFont typeface="+mj-lt"/>
              <a:buAutoNum type="arabicPeriod"/>
              <a:defRPr/>
            </a:pPr>
            <a:r>
              <a:rPr lang="en-US" dirty="0"/>
              <a:t>Grade 7 Mathematics Course Guide (for Dimension 2)</a:t>
            </a:r>
          </a:p>
          <a:p>
            <a:pPr marL="457200" indent="-457200">
              <a:buFont typeface="+mj-lt"/>
              <a:buAutoNum type="arabicPeriod"/>
              <a:defRPr/>
            </a:pPr>
            <a:r>
              <a:rPr lang="en-US" dirty="0"/>
              <a:t>Grade 8 Mathematics Course Guide (for Dimension 2)</a:t>
            </a:r>
          </a:p>
          <a:p>
            <a:pPr marL="0" indent="0">
              <a:buFont typeface="Wingdings" pitchFamily="2" charset="2"/>
              <a:buNone/>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6A7707F-56CC-F843-9560-4C19B2C2F058}"/>
              </a:ext>
            </a:extLst>
          </p:cNvPr>
          <p:cNvSpPr>
            <a:spLocks noGrp="1" noChangeArrowheads="1"/>
          </p:cNvSpPr>
          <p:nvPr>
            <p:ph type="title"/>
          </p:nvPr>
        </p:nvSpPr>
        <p:spPr>
          <a:xfrm>
            <a:off x="1295399" y="304800"/>
            <a:ext cx="7642225" cy="1371600"/>
          </a:xfrm>
        </p:spPr>
        <p:txBody>
          <a:bodyPr/>
          <a:lstStyle/>
          <a:p>
            <a:pPr marL="0" indent="0">
              <a:buFont typeface="Wingdings" pitchFamily="2" charset="2"/>
              <a:buNone/>
              <a:defRPr/>
            </a:pPr>
            <a:br>
              <a:rPr lang="en-US" dirty="0"/>
            </a:br>
            <a:r>
              <a:rPr lang="en-US" dirty="0"/>
              <a:t>Let’s Look First at the Primary IM Documents for Our Sample Unit:</a:t>
            </a:r>
            <a:br>
              <a:rPr lang="en-US" dirty="0"/>
            </a:br>
            <a:endParaRPr lang="en-US" dirty="0"/>
          </a:p>
        </p:txBody>
      </p:sp>
      <p:pic>
        <p:nvPicPr>
          <p:cNvPr id="22531" name="Picture 3" descr="Course Guide">
            <a:extLst>
              <a:ext uri="{FF2B5EF4-FFF2-40B4-BE49-F238E27FC236}">
                <a16:creationId xmlns:a16="http://schemas.microsoft.com/office/drawing/2014/main" id="{D824A725-B9A5-F74B-A5BB-215EF456F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1623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pic>
        <p:nvPicPr>
          <p:cNvPr id="22532" name="Picture 4" descr="Teacher Guide">
            <a:extLst>
              <a:ext uri="{FF2B5EF4-FFF2-40B4-BE49-F238E27FC236}">
                <a16:creationId xmlns:a16="http://schemas.microsoft.com/office/drawing/2014/main" id="{E531AFE2-170B-0D48-B74F-DEE79A181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52638"/>
            <a:ext cx="31242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sp>
        <p:nvSpPr>
          <p:cNvPr id="6" name="Donut 5">
            <a:extLst>
              <a:ext uri="{FF2B5EF4-FFF2-40B4-BE49-F238E27FC236}">
                <a16:creationId xmlns:a16="http://schemas.microsoft.com/office/drawing/2014/main" id="{012E89D9-B296-3344-8326-A142ACE6C6D4}"/>
              </a:ext>
              <a:ext uri="{C183D7F6-B498-43B3-948B-1728B52AA6E4}">
                <adec:decorative xmlns:adec="http://schemas.microsoft.com/office/drawing/2017/decorative" val="1"/>
              </a:ext>
            </a:extLst>
          </p:cNvPr>
          <p:cNvSpPr/>
          <p:nvPr/>
        </p:nvSpPr>
        <p:spPr bwMode="auto">
          <a:xfrm>
            <a:off x="838200" y="3505200"/>
            <a:ext cx="1524000" cy="762000"/>
          </a:xfrm>
          <a:prstGeom prst="donut">
            <a:avLst>
              <a:gd name="adj" fmla="val 6903"/>
            </a:avLst>
          </a:prstGeom>
          <a:solidFill>
            <a:srgbClr val="00B050"/>
          </a:solidFill>
          <a:ln w="12700" cap="flat" cmpd="sng" algn="ctr">
            <a:solidFill>
              <a:srgbClr val="00B050"/>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sp>
        <p:nvSpPr>
          <p:cNvPr id="8" name="Left Arrow 7">
            <a:extLst>
              <a:ext uri="{FF2B5EF4-FFF2-40B4-BE49-F238E27FC236}">
                <a16:creationId xmlns:a16="http://schemas.microsoft.com/office/drawing/2014/main" id="{FD20B6A9-8D93-4647-8FAA-94C40AC20056}"/>
              </a:ext>
              <a:ext uri="{C183D7F6-B498-43B3-948B-1728B52AA6E4}">
                <adec:decorative xmlns:adec="http://schemas.microsoft.com/office/drawing/2017/decorative" val="1"/>
              </a:ext>
            </a:extLst>
          </p:cNvPr>
          <p:cNvSpPr>
            <a:spLocks noChangeArrowheads="1"/>
          </p:cNvSpPr>
          <p:nvPr/>
        </p:nvSpPr>
        <p:spPr bwMode="auto">
          <a:xfrm>
            <a:off x="3736975" y="3513138"/>
            <a:ext cx="457200" cy="381000"/>
          </a:xfrm>
          <a:prstGeom prst="leftArrow">
            <a:avLst>
              <a:gd name="adj1" fmla="val 50000"/>
              <a:gd name="adj2" fmla="val 50000"/>
            </a:avLst>
          </a:prstGeom>
          <a:solidFill>
            <a:srgbClr val="00B050"/>
          </a:solidFill>
          <a:ln w="12700" algn="ctr">
            <a:solidFill>
              <a:srgbClr val="00B05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9" name="Left Arrow 8">
            <a:extLst>
              <a:ext uri="{FF2B5EF4-FFF2-40B4-BE49-F238E27FC236}">
                <a16:creationId xmlns:a16="http://schemas.microsoft.com/office/drawing/2014/main" id="{F03DFAA5-5D8C-0F43-AE8F-FF268E189B9B}"/>
              </a:ext>
              <a:ext uri="{C183D7F6-B498-43B3-948B-1728B52AA6E4}">
                <adec:decorative xmlns:adec="http://schemas.microsoft.com/office/drawing/2017/decorative" val="1"/>
              </a:ext>
            </a:extLst>
          </p:cNvPr>
          <p:cNvSpPr>
            <a:spLocks noChangeArrowheads="1"/>
          </p:cNvSpPr>
          <p:nvPr/>
        </p:nvSpPr>
        <p:spPr bwMode="auto">
          <a:xfrm>
            <a:off x="8480425" y="3521075"/>
            <a:ext cx="457200" cy="381000"/>
          </a:xfrm>
          <a:prstGeom prst="leftArrow">
            <a:avLst>
              <a:gd name="adj1" fmla="val 50000"/>
              <a:gd name="adj2" fmla="val 50000"/>
            </a:avLst>
          </a:prstGeom>
          <a:solidFill>
            <a:srgbClr val="008ABF"/>
          </a:solidFill>
          <a:ln w="12700" algn="ctr">
            <a:solidFill>
              <a:srgbClr val="008ABF"/>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7" name="Donut 6">
            <a:extLst>
              <a:ext uri="{FF2B5EF4-FFF2-40B4-BE49-F238E27FC236}">
                <a16:creationId xmlns:a16="http://schemas.microsoft.com/office/drawing/2014/main" id="{06AC4B9D-2EB8-0344-B3EC-67B23E072072}"/>
              </a:ext>
              <a:ext uri="{C183D7F6-B498-43B3-948B-1728B52AA6E4}">
                <adec:decorative xmlns:adec="http://schemas.microsoft.com/office/drawing/2017/decorative" val="1"/>
              </a:ext>
            </a:extLst>
          </p:cNvPr>
          <p:cNvSpPr/>
          <p:nvPr/>
        </p:nvSpPr>
        <p:spPr bwMode="auto">
          <a:xfrm>
            <a:off x="5562600" y="4419600"/>
            <a:ext cx="1524000" cy="762000"/>
          </a:xfrm>
          <a:prstGeom prst="donut">
            <a:avLst>
              <a:gd name="adj" fmla="val 6903"/>
            </a:avLst>
          </a:prstGeom>
          <a:solidFill>
            <a:srgbClr val="008ABF"/>
          </a:solidFill>
          <a:ln w="12700" cap="flat" cmpd="sng" algn="ctr">
            <a:solidFill>
              <a:srgbClr val="098EC1"/>
            </a:solidFill>
            <a:prstDash val="solid"/>
            <a:round/>
            <a:headEnd type="none" w="med" len="med"/>
            <a:tailEnd type="none" w="med" len="med"/>
          </a:ln>
          <a:effectLst/>
        </p:spPr>
        <p:txBody>
          <a:bodyPr/>
          <a:lstStyle/>
          <a:p>
            <a:pPr algn="r" eaLnBrk="1" hangingPunct="1">
              <a:defRPr/>
            </a:pPr>
            <a:endParaRPr lang="en-US" dirty="0">
              <a:latin typeface="Times New Roman" pitchFamily="-10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8AD133C-1DD1-FD4A-8EDD-FF37D851F3A0}"/>
              </a:ext>
            </a:extLst>
          </p:cNvPr>
          <p:cNvSpPr>
            <a:spLocks noGrp="1" noChangeArrowheads="1"/>
          </p:cNvSpPr>
          <p:nvPr>
            <p:ph type="title"/>
          </p:nvPr>
        </p:nvSpPr>
        <p:spPr>
          <a:xfrm>
            <a:off x="1295400" y="304800"/>
            <a:ext cx="7543800" cy="914400"/>
          </a:xfrm>
        </p:spPr>
        <p:txBody>
          <a:bodyPr/>
          <a:lstStyle/>
          <a:p>
            <a:pPr marL="0" indent="0">
              <a:buFont typeface="Wingdings" pitchFamily="2" charset="2"/>
              <a:buNone/>
              <a:defRPr/>
            </a:pPr>
            <a:r>
              <a:rPr lang="en-US" dirty="0"/>
              <a:t>Now Let’s Look More Closely at the IM Grade 6 Course Guide</a:t>
            </a:r>
          </a:p>
        </p:txBody>
      </p:sp>
      <p:sp>
        <p:nvSpPr>
          <p:cNvPr id="3" name="Content Placeholder 2">
            <a:extLst>
              <a:ext uri="{FF2B5EF4-FFF2-40B4-BE49-F238E27FC236}">
                <a16:creationId xmlns:a16="http://schemas.microsoft.com/office/drawing/2014/main" id="{B082A5E5-F14B-7545-A767-B053869E1A87}"/>
              </a:ext>
            </a:extLst>
          </p:cNvPr>
          <p:cNvSpPr>
            <a:spLocks noGrp="1"/>
          </p:cNvSpPr>
          <p:nvPr>
            <p:ph idx="1"/>
          </p:nvPr>
        </p:nvSpPr>
        <p:spPr>
          <a:xfrm>
            <a:off x="533400" y="1295400"/>
            <a:ext cx="7924800" cy="4495800"/>
          </a:xfrm>
        </p:spPr>
        <p:txBody>
          <a:bodyPr/>
          <a:lstStyle/>
          <a:p>
            <a:pPr marL="3498850" indent="0">
              <a:buFont typeface="Wingdings" pitchFamily="2" charset="2"/>
              <a:buNone/>
              <a:defRPr/>
            </a:pPr>
            <a:endParaRPr lang="en-US" sz="800" dirty="0"/>
          </a:p>
          <a:p>
            <a:pPr marL="3498850" indent="0">
              <a:buFont typeface="Wingdings" pitchFamily="2" charset="2"/>
              <a:buNone/>
              <a:defRPr/>
            </a:pPr>
            <a:r>
              <a:rPr lang="en-US" dirty="0"/>
              <a:t>The Course Guide:</a:t>
            </a:r>
          </a:p>
          <a:p>
            <a:pPr marL="0" indent="0">
              <a:buNone/>
              <a:defRPr/>
            </a:pPr>
            <a:endParaRPr lang="en-US" dirty="0"/>
          </a:p>
        </p:txBody>
      </p:sp>
      <p:sp>
        <p:nvSpPr>
          <p:cNvPr id="7" name="TextBox 6">
            <a:extLst>
              <a:ext uri="{FF2B5EF4-FFF2-40B4-BE49-F238E27FC236}">
                <a16:creationId xmlns:a16="http://schemas.microsoft.com/office/drawing/2014/main" id="{502DB85B-79F6-2B40-9579-9798D1D321AF}"/>
              </a:ext>
            </a:extLst>
          </p:cNvPr>
          <p:cNvSpPr txBox="1"/>
          <p:nvPr/>
        </p:nvSpPr>
        <p:spPr>
          <a:xfrm>
            <a:off x="3886200" y="2057400"/>
            <a:ext cx="4311650" cy="3262432"/>
          </a:xfrm>
          <a:prstGeom prst="rect">
            <a:avLst/>
          </a:prstGeom>
          <a:noFill/>
        </p:spPr>
        <p:txBody>
          <a:bodyPr wrap="square">
            <a:spAutoFit/>
          </a:bodyPr>
          <a:lstStyle/>
          <a:p>
            <a:pPr marL="342900" indent="-342900">
              <a:spcAft>
                <a:spcPts val="1200"/>
              </a:spcAft>
              <a:buClr>
                <a:schemeClr val="tx2"/>
              </a:buClr>
              <a:buFont typeface="Wingdings" pitchFamily="2" charset="2"/>
              <a:buChar char="§"/>
              <a:defRPr/>
            </a:pPr>
            <a:r>
              <a:rPr lang="en-US" b="0" dirty="0">
                <a:latin typeface="+mn-lt"/>
              </a:rPr>
              <a:t>Is helpful for seeing the big picture for the level.</a:t>
            </a:r>
          </a:p>
          <a:p>
            <a:pPr marL="342900" indent="-342900">
              <a:spcAft>
                <a:spcPts val="1200"/>
              </a:spcAft>
              <a:buClr>
                <a:schemeClr val="tx2"/>
              </a:buClr>
              <a:buFont typeface="Wingdings" pitchFamily="2" charset="2"/>
              <a:buChar char="§"/>
              <a:defRPr/>
            </a:pPr>
            <a:r>
              <a:rPr lang="en-US" b="0" dirty="0">
                <a:latin typeface="+mn-lt"/>
              </a:rPr>
              <a:t>Provides specific suggestions for the teacher.</a:t>
            </a:r>
          </a:p>
          <a:p>
            <a:pPr marL="342900" indent="-342900">
              <a:spcAft>
                <a:spcPts val="1200"/>
              </a:spcAft>
              <a:buClr>
                <a:schemeClr val="tx2"/>
              </a:buClr>
              <a:buFont typeface="Wingdings" pitchFamily="2" charset="2"/>
              <a:buChar char="§"/>
              <a:defRPr/>
            </a:pPr>
            <a:r>
              <a:rPr lang="en-US" b="0" dirty="0">
                <a:latin typeface="+mn-lt"/>
              </a:rPr>
              <a:t>Supports the Unit 3 Teacher Guide.</a:t>
            </a:r>
          </a:p>
          <a:p>
            <a:pPr marL="342900" indent="-342900">
              <a:spcAft>
                <a:spcPts val="1200"/>
              </a:spcAft>
              <a:buClr>
                <a:schemeClr val="tx2"/>
              </a:buClr>
              <a:buFont typeface="Wingdings" pitchFamily="2" charset="2"/>
              <a:buChar char="§"/>
              <a:defRPr/>
            </a:pPr>
            <a:r>
              <a:rPr lang="en-US" b="0" dirty="0">
                <a:latin typeface="+mn-lt"/>
              </a:rPr>
              <a:t>Provides general information about lesson organization.</a:t>
            </a:r>
          </a:p>
        </p:txBody>
      </p:sp>
      <p:pic>
        <p:nvPicPr>
          <p:cNvPr id="24580" name="Picture 7" descr="Course guide">
            <a:extLst>
              <a:ext uri="{FF2B5EF4-FFF2-40B4-BE49-F238E27FC236}">
                <a16:creationId xmlns:a16="http://schemas.microsoft.com/office/drawing/2014/main" id="{FBC1CBC9-498A-1243-8009-D5149FD09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1623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9C81B8-2768-A348-BBA9-F6294EAE7E0B}"/>
              </a:ext>
            </a:extLst>
          </p:cNvPr>
          <p:cNvSpPr>
            <a:spLocks noGrp="1" noChangeArrowheads="1"/>
          </p:cNvSpPr>
          <p:nvPr>
            <p:ph type="title"/>
          </p:nvPr>
        </p:nvSpPr>
        <p:spPr>
          <a:xfrm>
            <a:off x="1295400" y="304800"/>
            <a:ext cx="7543800" cy="914400"/>
          </a:xfrm>
        </p:spPr>
        <p:txBody>
          <a:bodyPr/>
          <a:lstStyle/>
          <a:p>
            <a:pPr marL="0" indent="0">
              <a:buFont typeface="Wingdings" pitchFamily="2" charset="2"/>
              <a:buNone/>
              <a:defRPr/>
            </a:pPr>
            <a:r>
              <a:rPr lang="en-US" dirty="0"/>
              <a:t>Now Let’s Look More Closely at the IM Grade 6 Course Guide, cont’d.</a:t>
            </a:r>
          </a:p>
        </p:txBody>
      </p:sp>
      <p:pic>
        <p:nvPicPr>
          <p:cNvPr id="26626" name="Picture 8" descr="Course Guide cover">
            <a:extLst>
              <a:ext uri="{FF2B5EF4-FFF2-40B4-BE49-F238E27FC236}">
                <a16:creationId xmlns:a16="http://schemas.microsoft.com/office/drawing/2014/main" id="{6BEDAEAB-276F-9448-83F6-017B14568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1623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E199902-C85B-B645-9F99-988C845B04EB}"/>
              </a:ext>
            </a:extLst>
          </p:cNvPr>
          <p:cNvSpPr txBox="1"/>
          <p:nvPr/>
        </p:nvSpPr>
        <p:spPr>
          <a:xfrm>
            <a:off x="3766226" y="1783764"/>
            <a:ext cx="5105400" cy="4585871"/>
          </a:xfrm>
          <a:prstGeom prst="rect">
            <a:avLst/>
          </a:prstGeom>
          <a:noFill/>
        </p:spPr>
        <p:txBody>
          <a:bodyPr>
            <a:spAutoFit/>
          </a:bodyPr>
          <a:lstStyle/>
          <a:p>
            <a:pPr>
              <a:spcAft>
                <a:spcPts val="1200"/>
              </a:spcAft>
              <a:buClr>
                <a:schemeClr val="tx2"/>
              </a:buClr>
              <a:defRPr/>
            </a:pPr>
            <a:r>
              <a:rPr lang="en-US" b="0" dirty="0">
                <a:latin typeface="+mn-lt"/>
              </a:rPr>
              <a:t>The Course Guide:</a:t>
            </a:r>
          </a:p>
          <a:p>
            <a:pPr marL="342900" indent="-342900">
              <a:spcAft>
                <a:spcPts val="1200"/>
              </a:spcAft>
              <a:buClr>
                <a:schemeClr val="tx2"/>
              </a:buClr>
              <a:buFont typeface="Wingdings" pitchFamily="2" charset="2"/>
              <a:buChar char="§"/>
              <a:defRPr/>
            </a:pPr>
            <a:r>
              <a:rPr lang="en-US" b="0" dirty="0">
                <a:latin typeface="+mn-lt"/>
              </a:rPr>
              <a:t>Provides general instructions about how to use the materials.</a:t>
            </a:r>
          </a:p>
          <a:p>
            <a:pPr marL="342900" indent="-342900">
              <a:spcAft>
                <a:spcPts val="1200"/>
              </a:spcAft>
              <a:buClr>
                <a:schemeClr val="tx2"/>
              </a:buClr>
              <a:buFont typeface="Wingdings" pitchFamily="2" charset="2"/>
              <a:buChar char="§"/>
              <a:defRPr/>
            </a:pPr>
            <a:r>
              <a:rPr lang="en-US" b="0" dirty="0">
                <a:latin typeface="+mn-lt"/>
              </a:rPr>
              <a:t>Lists the lessons by standards and vice versa.</a:t>
            </a:r>
          </a:p>
          <a:p>
            <a:pPr marL="342900" indent="-342900">
              <a:spcAft>
                <a:spcPts val="1200"/>
              </a:spcAft>
              <a:buClr>
                <a:schemeClr val="tx2"/>
              </a:buClr>
              <a:buFont typeface="Wingdings" pitchFamily="2" charset="2"/>
              <a:buChar char="§"/>
              <a:defRPr/>
            </a:pPr>
            <a:r>
              <a:rPr lang="en-US" b="0" dirty="0">
                <a:latin typeface="+mn-lt"/>
              </a:rPr>
              <a:t>Shows a full scope and sequence for the level and across the levels.</a:t>
            </a:r>
          </a:p>
          <a:p>
            <a:pPr marL="342900" indent="-342900">
              <a:spcAft>
                <a:spcPts val="1200"/>
              </a:spcAft>
              <a:buClr>
                <a:schemeClr val="tx2"/>
              </a:buClr>
              <a:buFont typeface="Wingdings" pitchFamily="2" charset="2"/>
              <a:buChar char="§"/>
              <a:defRPr/>
            </a:pPr>
            <a:r>
              <a:rPr lang="en-US" b="0" dirty="0">
                <a:latin typeface="+mn-lt"/>
              </a:rPr>
              <a:t>Includes a full glossary with definitions and graphics.</a:t>
            </a:r>
          </a:p>
          <a:p>
            <a:pPr marL="342900" indent="-342900">
              <a:spcAft>
                <a:spcPts val="1200"/>
              </a:spcAft>
              <a:buClr>
                <a:schemeClr val="tx2"/>
              </a:buClr>
              <a:buFont typeface="Wingdings" pitchFamily="2" charset="2"/>
              <a:buChar char="§"/>
              <a:defRPr/>
            </a:pPr>
            <a:r>
              <a:rPr lang="en-US" b="0" dirty="0">
                <a:latin typeface="+mn-lt"/>
              </a:rPr>
              <a:t>Includes a list of required materials for the course.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dissolv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dissolv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dissolv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D92F5E22-D43C-894F-AF23-F6ED44245AFA}"/>
              </a:ext>
            </a:extLst>
          </p:cNvPr>
          <p:cNvSpPr>
            <a:spLocks noGrp="1" noChangeArrowheads="1"/>
          </p:cNvSpPr>
          <p:nvPr>
            <p:ph type="title"/>
          </p:nvPr>
        </p:nvSpPr>
        <p:spPr>
          <a:xfrm>
            <a:off x="1331291" y="-110331"/>
            <a:ext cx="7086600" cy="1371600"/>
          </a:xfrm>
        </p:spPr>
        <p:txBody>
          <a:bodyPr/>
          <a:lstStyle/>
          <a:p>
            <a:pPr marL="0" indent="0">
              <a:buFont typeface="Wingdings" pitchFamily="2" charset="2"/>
              <a:buNone/>
              <a:defRPr/>
            </a:pPr>
            <a:r>
              <a:rPr lang="en-US" dirty="0"/>
              <a:t>And Now a Closer Look at the IM Unit 3 Teacher Guide</a:t>
            </a:r>
          </a:p>
        </p:txBody>
      </p:sp>
      <p:sp>
        <p:nvSpPr>
          <p:cNvPr id="3" name="Content Placeholder 2">
            <a:extLst>
              <a:ext uri="{FF2B5EF4-FFF2-40B4-BE49-F238E27FC236}">
                <a16:creationId xmlns:a16="http://schemas.microsoft.com/office/drawing/2014/main" id="{22609FDB-3AF6-6249-BC7A-2597B50AF9E6}"/>
              </a:ext>
            </a:extLst>
          </p:cNvPr>
          <p:cNvSpPr>
            <a:spLocks noGrp="1"/>
          </p:cNvSpPr>
          <p:nvPr>
            <p:ph idx="1"/>
          </p:nvPr>
        </p:nvSpPr>
        <p:spPr>
          <a:xfrm>
            <a:off x="469900" y="1524000"/>
            <a:ext cx="7924800" cy="4495800"/>
          </a:xfrm>
        </p:spPr>
        <p:txBody>
          <a:bodyPr/>
          <a:lstStyle/>
          <a:p>
            <a:pPr marL="0" indent="0">
              <a:buNone/>
              <a:defRPr/>
            </a:pPr>
            <a:r>
              <a:rPr lang="en-US" dirty="0"/>
              <a:t>The Teacher Guide:</a:t>
            </a:r>
          </a:p>
        </p:txBody>
      </p:sp>
      <p:sp>
        <p:nvSpPr>
          <p:cNvPr id="6" name="TextBox 5">
            <a:extLst>
              <a:ext uri="{FF2B5EF4-FFF2-40B4-BE49-F238E27FC236}">
                <a16:creationId xmlns:a16="http://schemas.microsoft.com/office/drawing/2014/main" id="{C251D890-C2D1-BD4D-A37E-C684E6FFDED9}"/>
              </a:ext>
            </a:extLst>
          </p:cNvPr>
          <p:cNvSpPr txBox="1"/>
          <p:nvPr/>
        </p:nvSpPr>
        <p:spPr>
          <a:xfrm>
            <a:off x="546100" y="2139950"/>
            <a:ext cx="4724400" cy="2923877"/>
          </a:xfrm>
          <a:prstGeom prst="rect">
            <a:avLst/>
          </a:prstGeom>
          <a:noFill/>
        </p:spPr>
        <p:txBody>
          <a:bodyPr>
            <a:spAutoFit/>
          </a:bodyPr>
          <a:lstStyle/>
          <a:p>
            <a:pPr marL="342900" indent="-342900">
              <a:spcAft>
                <a:spcPts val="1200"/>
              </a:spcAft>
              <a:buClr>
                <a:schemeClr val="tx2"/>
              </a:buClr>
              <a:buFont typeface="Wingdings" pitchFamily="2" charset="2"/>
              <a:buChar char="§"/>
              <a:defRPr/>
            </a:pPr>
            <a:r>
              <a:rPr lang="en-US" b="0" dirty="0">
                <a:latin typeface="+mn-lt"/>
              </a:rPr>
              <a:t>Provides general instructions about how to use the materials.</a:t>
            </a:r>
          </a:p>
          <a:p>
            <a:pPr marL="342900" indent="-342900">
              <a:spcAft>
                <a:spcPts val="1200"/>
              </a:spcAft>
              <a:buClr>
                <a:schemeClr val="tx2"/>
              </a:buClr>
              <a:buFont typeface="Wingdings" pitchFamily="2" charset="2"/>
              <a:buChar char="§"/>
              <a:defRPr/>
            </a:pPr>
            <a:r>
              <a:rPr lang="en-US" b="0" dirty="0">
                <a:latin typeface="+mn-lt"/>
              </a:rPr>
              <a:t>Lists required materials for the unit. </a:t>
            </a:r>
          </a:p>
          <a:p>
            <a:pPr marL="342900" indent="-342900">
              <a:spcAft>
                <a:spcPts val="1200"/>
              </a:spcAft>
              <a:buClr>
                <a:schemeClr val="tx2"/>
              </a:buClr>
              <a:buFont typeface="Wingdings" pitchFamily="2" charset="2"/>
              <a:buChar char="§"/>
              <a:defRPr/>
            </a:pPr>
            <a:r>
              <a:rPr lang="en-US" b="0" dirty="0">
                <a:latin typeface="+mn-lt"/>
              </a:rPr>
              <a:t>Includes both student- and teacher-facing materials.</a:t>
            </a:r>
          </a:p>
          <a:p>
            <a:pPr marL="342900" indent="-342900">
              <a:spcAft>
                <a:spcPts val="1200"/>
              </a:spcAft>
              <a:buClr>
                <a:schemeClr val="tx2"/>
              </a:buClr>
              <a:buFont typeface="Wingdings" pitchFamily="2" charset="2"/>
              <a:buChar char="§"/>
              <a:defRPr/>
            </a:pPr>
            <a:r>
              <a:rPr lang="en-US" b="0" dirty="0">
                <a:latin typeface="+mn-lt"/>
              </a:rPr>
              <a:t>Contains an illustrated glossary.</a:t>
            </a:r>
          </a:p>
        </p:txBody>
      </p:sp>
      <p:pic>
        <p:nvPicPr>
          <p:cNvPr id="28676" name="Picture 7" descr="Teacher guide cover">
            <a:extLst>
              <a:ext uri="{FF2B5EF4-FFF2-40B4-BE49-F238E27FC236}">
                <a16:creationId xmlns:a16="http://schemas.microsoft.com/office/drawing/2014/main" id="{C112D702-E9E9-6142-A397-4D862B896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49463"/>
            <a:ext cx="31242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0402F1-E217-6745-BB58-C9A153A311A2}"/>
              </a:ext>
            </a:extLst>
          </p:cNvPr>
          <p:cNvSpPr>
            <a:spLocks noGrp="1" noChangeArrowheads="1"/>
          </p:cNvSpPr>
          <p:nvPr>
            <p:ph type="title"/>
          </p:nvPr>
        </p:nvSpPr>
        <p:spPr>
          <a:xfrm>
            <a:off x="1331291" y="-110331"/>
            <a:ext cx="7086600" cy="1371600"/>
          </a:xfrm>
        </p:spPr>
        <p:txBody>
          <a:bodyPr/>
          <a:lstStyle/>
          <a:p>
            <a:pPr marL="0" indent="0">
              <a:buFont typeface="Wingdings" pitchFamily="2" charset="2"/>
              <a:buNone/>
              <a:defRPr/>
            </a:pPr>
            <a:r>
              <a:rPr lang="en-US" dirty="0"/>
              <a:t>And Now a Closer Look at the IM Unit 3 Teacher Guide, cont’d.</a:t>
            </a:r>
          </a:p>
        </p:txBody>
      </p:sp>
      <p:sp>
        <p:nvSpPr>
          <p:cNvPr id="3" name="Content Placeholder 2">
            <a:extLst>
              <a:ext uri="{FF2B5EF4-FFF2-40B4-BE49-F238E27FC236}">
                <a16:creationId xmlns:a16="http://schemas.microsoft.com/office/drawing/2014/main" id="{0E27992A-B799-004A-9F50-2D08DA10DEAE}"/>
              </a:ext>
            </a:extLst>
          </p:cNvPr>
          <p:cNvSpPr>
            <a:spLocks noGrp="1"/>
          </p:cNvSpPr>
          <p:nvPr>
            <p:ph idx="1"/>
          </p:nvPr>
        </p:nvSpPr>
        <p:spPr>
          <a:xfrm>
            <a:off x="469900" y="1524000"/>
            <a:ext cx="7924800" cy="4495800"/>
          </a:xfrm>
        </p:spPr>
        <p:txBody>
          <a:bodyPr/>
          <a:lstStyle/>
          <a:p>
            <a:pPr marL="0" indent="0">
              <a:buFont typeface="Wingdings" pitchFamily="2" charset="2"/>
              <a:buNone/>
              <a:defRPr/>
            </a:pPr>
            <a:r>
              <a:rPr lang="en-US" dirty="0"/>
              <a:t>The Teacher Guide:</a:t>
            </a:r>
          </a:p>
          <a:p>
            <a:pPr>
              <a:defRPr/>
            </a:pPr>
            <a:endParaRPr lang="en-US" dirty="0"/>
          </a:p>
        </p:txBody>
      </p:sp>
      <p:sp>
        <p:nvSpPr>
          <p:cNvPr id="6" name="TextBox 5">
            <a:extLst>
              <a:ext uri="{FF2B5EF4-FFF2-40B4-BE49-F238E27FC236}">
                <a16:creationId xmlns:a16="http://schemas.microsoft.com/office/drawing/2014/main" id="{ACF4E457-A32A-0244-A847-0432221E335C}"/>
              </a:ext>
            </a:extLst>
          </p:cNvPr>
          <p:cNvSpPr txBox="1"/>
          <p:nvPr/>
        </p:nvSpPr>
        <p:spPr>
          <a:xfrm>
            <a:off x="546100" y="2139950"/>
            <a:ext cx="4724400" cy="4278094"/>
          </a:xfrm>
          <a:prstGeom prst="rect">
            <a:avLst/>
          </a:prstGeom>
          <a:noFill/>
        </p:spPr>
        <p:txBody>
          <a:bodyPr>
            <a:spAutoFit/>
          </a:bodyPr>
          <a:lstStyle/>
          <a:p>
            <a:pPr marL="342900" indent="-342900">
              <a:spcAft>
                <a:spcPts val="1200"/>
              </a:spcAft>
              <a:buClr>
                <a:schemeClr val="tx2"/>
              </a:buClr>
              <a:buFont typeface="Wingdings" pitchFamily="2" charset="2"/>
              <a:buChar char="§"/>
              <a:defRPr/>
            </a:pPr>
            <a:r>
              <a:rPr lang="en-US" b="0" dirty="0">
                <a:latin typeface="+mn-lt"/>
              </a:rPr>
              <a:t>Contains a Table of Contents that provides a list of all lesson titles for the unit.</a:t>
            </a:r>
          </a:p>
          <a:p>
            <a:pPr marL="342900" indent="-342900">
              <a:spcAft>
                <a:spcPts val="1200"/>
              </a:spcAft>
              <a:buClr>
                <a:schemeClr val="tx2"/>
              </a:buClr>
              <a:buFont typeface="Wingdings" pitchFamily="2" charset="2"/>
              <a:buChar char="§"/>
              <a:defRPr/>
            </a:pPr>
            <a:r>
              <a:rPr lang="en-US" b="0" dirty="0">
                <a:latin typeface="+mn-lt"/>
              </a:rPr>
              <a:t>Includes pre-and post-assessments.</a:t>
            </a:r>
          </a:p>
          <a:p>
            <a:pPr marL="342900" indent="-342900">
              <a:spcAft>
                <a:spcPts val="1200"/>
              </a:spcAft>
              <a:buClr>
                <a:schemeClr val="tx2"/>
              </a:buClr>
              <a:buFont typeface="Wingdings" pitchFamily="2" charset="2"/>
              <a:buChar char="§"/>
              <a:defRPr/>
            </a:pPr>
            <a:r>
              <a:rPr lang="en-US" b="0" dirty="0">
                <a:latin typeface="+mn-lt"/>
              </a:rPr>
              <a:t>Provides supports for English learners and students with disabilities.</a:t>
            </a:r>
          </a:p>
          <a:p>
            <a:pPr marL="342900" indent="-342900">
              <a:spcAft>
                <a:spcPts val="1200"/>
              </a:spcAft>
              <a:buClr>
                <a:schemeClr val="tx2"/>
              </a:buClr>
              <a:buFont typeface="Wingdings" pitchFamily="2" charset="2"/>
              <a:buChar char="§"/>
              <a:defRPr/>
            </a:pPr>
            <a:r>
              <a:rPr lang="en-US" b="0" dirty="0">
                <a:latin typeface="+mn-lt"/>
              </a:rPr>
              <a:t>Tasks include “Possible Responses” and “Anticipated Misconceptions.”</a:t>
            </a:r>
          </a:p>
        </p:txBody>
      </p:sp>
      <p:pic>
        <p:nvPicPr>
          <p:cNvPr id="30724" name="Picture 7" descr="Teacher guide cover">
            <a:extLst>
              <a:ext uri="{FF2B5EF4-FFF2-40B4-BE49-F238E27FC236}">
                <a16:creationId xmlns:a16="http://schemas.microsoft.com/office/drawing/2014/main" id="{397085DB-C13F-AE48-8839-82A7ADC30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49463"/>
            <a:ext cx="3124200" cy="403860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FFDEDA0-EE5B-F747-96CC-B7EBEEDEB823}"/>
              </a:ext>
            </a:extLst>
          </p:cNvPr>
          <p:cNvSpPr>
            <a:spLocks noGrp="1" noChangeArrowheads="1"/>
          </p:cNvSpPr>
          <p:nvPr>
            <p:ph type="title"/>
          </p:nvPr>
        </p:nvSpPr>
        <p:spPr>
          <a:xfrm>
            <a:off x="1219200" y="304800"/>
            <a:ext cx="7924800" cy="914400"/>
          </a:xfrm>
        </p:spPr>
        <p:txBody>
          <a:bodyPr/>
          <a:lstStyle/>
          <a:p>
            <a:pPr marL="0" indent="0">
              <a:buFont typeface="Wingdings" pitchFamily="2" charset="2"/>
              <a:buNone/>
              <a:defRPr/>
            </a:pPr>
            <a:r>
              <a:rPr lang="en-US" dirty="0"/>
              <a:t>For Dimension 2, We Will Also Rely on Course Guides for Grades 7 and 8</a:t>
            </a:r>
          </a:p>
        </p:txBody>
      </p:sp>
      <p:pic>
        <p:nvPicPr>
          <p:cNvPr id="8" name="Picture 7" descr="Course guide cover">
            <a:extLst>
              <a:ext uri="{FF2B5EF4-FFF2-40B4-BE49-F238E27FC236}">
                <a16:creationId xmlns:a16="http://schemas.microsoft.com/office/drawing/2014/main" id="{C8758C49-2E27-F543-B199-2FB152E0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895475"/>
            <a:ext cx="3244850" cy="4449763"/>
          </a:xfrm>
          <a:prstGeom prst="rect">
            <a:avLst/>
          </a:prstGeom>
          <a:noFill/>
          <a:ln w="9525">
            <a:solidFill>
              <a:srgbClr val="D9D9D9"/>
            </a:solidFill>
            <a:miter lim="800000"/>
            <a:headEnd/>
            <a:tailEnd/>
          </a:ln>
          <a:extLst>
            <a:ext uri="{909E8E84-426E-40dd-AFC4-6F175D3DCCD1}">
              <a14:hiddenFill xmlns="" xmlns:a14="http://schemas.microsoft.com/office/drawing/2010/main">
                <a:solidFill>
                  <a:srgbClr val="FFFFFF"/>
                </a:solidFill>
              </a14:hiddenFill>
            </a:ext>
          </a:extLst>
        </p:spPr>
      </p:pic>
      <p:sp>
        <p:nvSpPr>
          <p:cNvPr id="4" name="Left Arrow 3">
            <a:extLst>
              <a:ext uri="{FF2B5EF4-FFF2-40B4-BE49-F238E27FC236}">
                <a16:creationId xmlns:a16="http://schemas.microsoft.com/office/drawing/2014/main" id="{CE78A24E-30AB-864F-9A43-9BAE14DADE77}"/>
              </a:ext>
              <a:ext uri="{C183D7F6-B498-43B3-948B-1728B52AA6E4}">
                <adec:decorative xmlns:adec="http://schemas.microsoft.com/office/drawing/2017/decorative" val="1"/>
              </a:ext>
            </a:extLst>
          </p:cNvPr>
          <p:cNvSpPr>
            <a:spLocks noChangeArrowheads="1"/>
          </p:cNvSpPr>
          <p:nvPr/>
        </p:nvSpPr>
        <p:spPr bwMode="auto">
          <a:xfrm>
            <a:off x="3978275" y="3505200"/>
            <a:ext cx="457200" cy="381000"/>
          </a:xfrm>
          <a:prstGeom prst="leftArrow">
            <a:avLst>
              <a:gd name="adj1" fmla="val 50000"/>
              <a:gd name="adj2" fmla="val 50000"/>
            </a:avLst>
          </a:prstGeom>
          <a:solidFill>
            <a:srgbClr val="00B050"/>
          </a:solidFill>
          <a:ln w="12700" algn="ctr">
            <a:solidFill>
              <a:srgbClr val="00B05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10" name="Left Arrow 9">
            <a:extLst>
              <a:ext uri="{FF2B5EF4-FFF2-40B4-BE49-F238E27FC236}">
                <a16:creationId xmlns:a16="http://schemas.microsoft.com/office/drawing/2014/main" id="{E1AEB117-7A46-A54E-879D-370E99731242}"/>
              </a:ext>
              <a:ext uri="{C183D7F6-B498-43B3-948B-1728B52AA6E4}">
                <adec:decorative xmlns:adec="http://schemas.microsoft.com/office/drawing/2017/decorative" val="1"/>
              </a:ext>
            </a:extLst>
          </p:cNvPr>
          <p:cNvSpPr>
            <a:spLocks noChangeArrowheads="1"/>
          </p:cNvSpPr>
          <p:nvPr/>
        </p:nvSpPr>
        <p:spPr bwMode="auto">
          <a:xfrm>
            <a:off x="8153400" y="3505200"/>
            <a:ext cx="457200" cy="381000"/>
          </a:xfrm>
          <a:prstGeom prst="leftArrow">
            <a:avLst>
              <a:gd name="adj1" fmla="val 50000"/>
              <a:gd name="adj2" fmla="val 50000"/>
            </a:avLst>
          </a:prstGeom>
          <a:solidFill>
            <a:srgbClr val="00B050"/>
          </a:solidFill>
          <a:ln w="12700" algn="ctr">
            <a:solidFill>
              <a:srgbClr val="00B050"/>
            </a:solidFill>
            <a:round/>
            <a:headEnd/>
            <a:tailEnd/>
          </a:ln>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pic>
        <p:nvPicPr>
          <p:cNvPr id="32772" name="Picture 8" descr="Course guide cover">
            <a:extLst>
              <a:ext uri="{FF2B5EF4-FFF2-40B4-BE49-F238E27FC236}">
                <a16:creationId xmlns:a16="http://schemas.microsoft.com/office/drawing/2014/main" id="{51153A2A-EF83-1340-9D38-8CB350FF3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95475"/>
            <a:ext cx="3200400" cy="4449763"/>
          </a:xfrm>
          <a:prstGeom prst="rect">
            <a:avLst/>
          </a:prstGeom>
          <a:noFill/>
          <a:ln w="9525">
            <a:solidFill>
              <a:srgbClr val="D9D9D9"/>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2" presetClass="entr" presetSubtype="4"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20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0321-1020-E94F-9B73-6C206C3DFC4E}"/>
              </a:ext>
            </a:extLst>
          </p:cNvPr>
          <p:cNvSpPr>
            <a:spLocks noGrp="1"/>
          </p:cNvSpPr>
          <p:nvPr>
            <p:ph type="title"/>
          </p:nvPr>
        </p:nvSpPr>
        <p:spPr/>
        <p:txBody>
          <a:bodyPr/>
          <a:lstStyle/>
          <a:p>
            <a:r>
              <a:rPr lang="en-US" dirty="0"/>
              <a:t>That Was a Quick Tour of the Model</a:t>
            </a:r>
          </a:p>
        </p:txBody>
      </p:sp>
      <p:sp>
        <p:nvSpPr>
          <p:cNvPr id="3" name="Content Placeholder 2">
            <a:extLst>
              <a:ext uri="{FF2B5EF4-FFF2-40B4-BE49-F238E27FC236}">
                <a16:creationId xmlns:a16="http://schemas.microsoft.com/office/drawing/2014/main" id="{4816D7AE-6A5E-9D4C-8751-A26262E1B31E}"/>
              </a:ext>
            </a:extLst>
          </p:cNvPr>
          <p:cNvSpPr>
            <a:spLocks noGrp="1"/>
          </p:cNvSpPr>
          <p:nvPr>
            <p:ph idx="1"/>
          </p:nvPr>
        </p:nvSpPr>
        <p:spPr/>
        <p:txBody>
          <a:bodyPr/>
          <a:lstStyle/>
          <a:p>
            <a:r>
              <a:rPr lang="en-US" dirty="0"/>
              <a:t>At our next session, we will start digging into the specifics of each dimension.</a:t>
            </a:r>
          </a:p>
          <a:p>
            <a:r>
              <a:rPr lang="en-US" dirty="0"/>
              <a:t>Before then, if you haven’t already, you need to select a curriculum in use in your state to examine alongside the model.</a:t>
            </a:r>
          </a:p>
          <a:p>
            <a:r>
              <a:rPr lang="en-US" dirty="0"/>
              <a:t>There are more details on the following slide of what to consider. </a:t>
            </a:r>
          </a:p>
        </p:txBody>
      </p:sp>
    </p:spTree>
    <p:extLst>
      <p:ext uri="{BB962C8B-B14F-4D97-AF65-F5344CB8AC3E}">
        <p14:creationId xmlns:p14="http://schemas.microsoft.com/office/powerpoint/2010/main" val="283519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20B8CEF-8B3B-2C42-9621-5DD6CE8C396E}"/>
              </a:ext>
            </a:extLst>
          </p:cNvPr>
          <p:cNvSpPr>
            <a:spLocks noGrp="1" noChangeArrowheads="1"/>
          </p:cNvSpPr>
          <p:nvPr>
            <p:ph type="title"/>
          </p:nvPr>
        </p:nvSpPr>
        <p:spPr>
          <a:xfrm>
            <a:off x="1143000" y="304800"/>
            <a:ext cx="7848600" cy="914400"/>
          </a:xfrm>
        </p:spPr>
        <p:txBody>
          <a:bodyPr/>
          <a:lstStyle/>
          <a:p>
            <a:r>
              <a:rPr lang="en-US" altLang="en-US" dirty="0"/>
              <a:t>Select a Representative Sample of Your Curriculum</a:t>
            </a:r>
          </a:p>
        </p:txBody>
      </p:sp>
      <p:sp>
        <p:nvSpPr>
          <p:cNvPr id="3" name="Content Placeholder 2">
            <a:extLst>
              <a:ext uri="{FF2B5EF4-FFF2-40B4-BE49-F238E27FC236}">
                <a16:creationId xmlns:a16="http://schemas.microsoft.com/office/drawing/2014/main" id="{EC41939A-F8B5-204E-9427-EF710BAFEFE6}"/>
              </a:ext>
            </a:extLst>
          </p:cNvPr>
          <p:cNvSpPr>
            <a:spLocks noGrp="1"/>
          </p:cNvSpPr>
          <p:nvPr>
            <p:ph idx="1"/>
          </p:nvPr>
        </p:nvSpPr>
        <p:spPr/>
        <p:txBody>
          <a:bodyPr/>
          <a:lstStyle/>
          <a:p>
            <a:pPr marL="0" indent="0">
              <a:buFont typeface="Wingdings" pitchFamily="2" charset="2"/>
              <a:buNone/>
              <a:defRPr/>
            </a:pPr>
            <a:r>
              <a:rPr lang="en-US" dirty="0"/>
              <a:t>Select a sample that…</a:t>
            </a:r>
          </a:p>
          <a:p>
            <a:pPr>
              <a:defRPr/>
            </a:pPr>
            <a:r>
              <a:rPr lang="en-US" dirty="0"/>
              <a:t>Addresses a critical concept for the level and one that is especially relevant to the lives of adult students.</a:t>
            </a:r>
          </a:p>
          <a:p>
            <a:pPr>
              <a:defRPr/>
            </a:pPr>
            <a:r>
              <a:rPr lang="en-US" dirty="0"/>
              <a:t>Is big enough to get a clear picture of what the whole has to offer; but</a:t>
            </a:r>
          </a:p>
          <a:p>
            <a:pPr>
              <a:defRPr/>
            </a:pPr>
            <a:r>
              <a:rPr lang="en-US" dirty="0"/>
              <a:t>Is small enough to be handled easily; and</a:t>
            </a:r>
          </a:p>
          <a:p>
            <a:pPr>
              <a:defRPr/>
            </a:pPr>
            <a:r>
              <a:rPr lang="en-US" dirty="0"/>
              <a:t>Is readily available.</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35D82-2345-4C53-A68A-3AFECBBE2385}"/>
              </a:ext>
            </a:extLst>
          </p:cNvPr>
          <p:cNvSpPr>
            <a:spLocks noGrp="1"/>
          </p:cNvSpPr>
          <p:nvPr>
            <p:ph type="title" idx="4294967295"/>
          </p:nvPr>
        </p:nvSpPr>
        <p:spPr bwMode="auto">
          <a:xfrm>
            <a:off x="685800" y="1676400"/>
            <a:ext cx="7848600" cy="3581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indent="0">
              <a:spcBef>
                <a:spcPts val="0"/>
              </a:spcBef>
              <a:spcAft>
                <a:spcPts val="0"/>
              </a:spcAft>
              <a:buFont typeface="Wingdings" pitchFamily="2" charset="2"/>
              <a:buNone/>
              <a:defRPr/>
            </a:pPr>
            <a:br>
              <a:rPr lang="en-US" sz="2200" b="1" dirty="0">
                <a:ea typeface="Calibri" panose="020F0502020204030204" pitchFamily="34" charset="0"/>
              </a:rPr>
            </a:br>
            <a:r>
              <a:rPr lang="en-US" sz="2200" dirty="0">
                <a:ea typeface="Calibri" panose="020F0502020204030204" pitchFamily="34" charset="0"/>
              </a:rPr>
              <a:t>This presentation was produced and funded in whole with Federal funds from the U.S. Department of Education under contract number ED-991990018C0040 with </a:t>
            </a:r>
            <a:r>
              <a:rPr lang="en-US" sz="2200" dirty="0" err="1">
                <a:ea typeface="Calibri" panose="020F0502020204030204" pitchFamily="34" charset="0"/>
              </a:rPr>
              <a:t>StandardsWork</a:t>
            </a:r>
            <a:r>
              <a:rPr lang="en-US" sz="2200" dirty="0">
                <a:ea typeface="Calibri" panose="020F0502020204030204" pitchFamily="34" charset="0"/>
              </a:rPr>
              <a:t>, Inc. Ronna </a:t>
            </a:r>
            <a:r>
              <a:rPr lang="en-US" sz="2200" dirty="0" err="1">
                <a:ea typeface="Calibri" panose="020F0502020204030204" pitchFamily="34" charset="0"/>
              </a:rPr>
              <a:t>Spacone</a:t>
            </a:r>
            <a:r>
              <a:rPr lang="en-US" sz="2200" dirty="0">
                <a:ea typeface="Calibri" panose="020F0502020204030204" pitchFamily="34" charset="0"/>
              </a:rPr>
              <a:t> serves as the Contracting Officer’s Representative. There is content on the slides </a:t>
            </a:r>
            <a:r>
              <a:rPr lang="en-US" sz="2200" dirty="0"/>
              <a:t>and additional content in the Slide Notes throughout the presentation. </a:t>
            </a:r>
            <a:r>
              <a:rPr lang="en-US" sz="2200"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750F3F1C-17E4-44F8-95E5-466E5BE2FCD3}"/>
              </a:ext>
            </a:extLst>
          </p:cNvPr>
          <p:cNvSpPr>
            <a:spLocks noGrp="1" noChangeArrowheads="1"/>
          </p:cNvSpPr>
          <p:nvPr>
            <p:ph type="title"/>
          </p:nvPr>
        </p:nvSpPr>
        <p:spPr/>
        <p:txBody>
          <a:bodyPr/>
          <a:lstStyle/>
          <a:p>
            <a:r>
              <a:rPr lang="en-US" altLang="en-US" dirty="0"/>
              <a:t>Our Work Together</a:t>
            </a:r>
          </a:p>
        </p:txBody>
      </p:sp>
      <p:sp>
        <p:nvSpPr>
          <p:cNvPr id="63490" name="Content Placeholder 2">
            <a:extLst>
              <a:ext uri="{FF2B5EF4-FFF2-40B4-BE49-F238E27FC236}">
                <a16:creationId xmlns:a16="http://schemas.microsoft.com/office/drawing/2014/main" id="{03139881-6DD5-4A86-8693-8420CA9318C7}"/>
              </a:ext>
            </a:extLst>
          </p:cNvPr>
          <p:cNvSpPr>
            <a:spLocks noGrp="1" noChangeArrowheads="1"/>
          </p:cNvSpPr>
          <p:nvPr>
            <p:ph idx="1"/>
          </p:nvPr>
        </p:nvSpPr>
        <p:spPr/>
        <p:txBody>
          <a:bodyPr/>
          <a:lstStyle/>
          <a:p>
            <a:r>
              <a:rPr lang="en-US" altLang="en-US" dirty="0"/>
              <a:t>We will always have between-session work to apply the learning from each webinar to your chosen curriculum. </a:t>
            </a:r>
          </a:p>
          <a:p>
            <a:r>
              <a:rPr lang="en-US" altLang="en-US" dirty="0"/>
              <a:t>We will also think through how to sustain this work when the training ends.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additive="base">
                                        <p:cTn id="7"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0">
                                            <p:txEl>
                                              <p:pRg st="1" end="1"/>
                                            </p:txEl>
                                          </p:spTgt>
                                        </p:tgtEl>
                                        <p:attrNameLst>
                                          <p:attrName>style.visibility</p:attrName>
                                        </p:attrNameLst>
                                      </p:cBhvr>
                                      <p:to>
                                        <p:strVal val="visible"/>
                                      </p:to>
                                    </p:set>
                                    <p:anim calcmode="lin" valueType="num">
                                      <p:cBhvr additive="base">
                                        <p:cTn id="13" dur="500" fill="hold"/>
                                        <p:tgtEl>
                                          <p:spTgt spid="63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29F2F47-0520-7C4E-9517-5FE8969EC448}"/>
              </a:ext>
            </a:extLst>
          </p:cNvPr>
          <p:cNvSpPr>
            <a:spLocks noGrp="1" noChangeArrowheads="1"/>
          </p:cNvSpPr>
          <p:nvPr>
            <p:ph type="title"/>
          </p:nvPr>
        </p:nvSpPr>
        <p:spPr/>
        <p:txBody>
          <a:bodyPr/>
          <a:lstStyle/>
          <a:p>
            <a:r>
              <a:rPr lang="en-US" altLang="en-US"/>
              <a:t>Let’s Recap Our Preparations</a:t>
            </a:r>
          </a:p>
        </p:txBody>
      </p:sp>
      <p:sp>
        <p:nvSpPr>
          <p:cNvPr id="61442" name="Content Placeholder 2">
            <a:extLst>
              <a:ext uri="{FF2B5EF4-FFF2-40B4-BE49-F238E27FC236}">
                <a16:creationId xmlns:a16="http://schemas.microsoft.com/office/drawing/2014/main" id="{112558AF-1F15-FA46-9B71-D7E969E87CAA}"/>
              </a:ext>
            </a:extLst>
          </p:cNvPr>
          <p:cNvSpPr>
            <a:spLocks noGrp="1" noChangeArrowheads="1"/>
          </p:cNvSpPr>
          <p:nvPr>
            <p:ph idx="1"/>
          </p:nvPr>
        </p:nvSpPr>
        <p:spPr/>
        <p:txBody>
          <a:bodyPr/>
          <a:lstStyle/>
          <a:p>
            <a:r>
              <a:rPr lang="en-US" altLang="en-US" dirty="0"/>
              <a:t>We have worked to become comfortable with the tools and the technology.</a:t>
            </a:r>
          </a:p>
          <a:p>
            <a:r>
              <a:rPr lang="en-US" altLang="en-US" dirty="0"/>
              <a:t>We have reviewed the components of the Participant Workbook.</a:t>
            </a:r>
          </a:p>
          <a:p>
            <a:r>
              <a:rPr lang="en-US" altLang="en-US" dirty="0"/>
              <a:t>We have reviewed the team expectations (e.g., meeting times, attendance, assignments).</a:t>
            </a:r>
          </a:p>
          <a:p>
            <a:r>
              <a:rPr lang="en-US" altLang="en-US" dirty="0"/>
              <a:t>Two questions:</a:t>
            </a:r>
          </a:p>
          <a:p>
            <a:pPr lvl="1"/>
            <a:r>
              <a:rPr lang="en-US" altLang="en-US" sz="2200" dirty="0"/>
              <a:t>Have you selected a curriculum to review as a team?</a:t>
            </a:r>
          </a:p>
          <a:p>
            <a:pPr lvl="1"/>
            <a:r>
              <a:rPr lang="en-US" altLang="en-US" sz="2200" dirty="0"/>
              <a:t>Shall we schedule our standing, in-between work sessions now?</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DE0C01D7-EE5B-4511-AB03-4C5FD65C6CB7}"/>
              </a:ext>
            </a:extLst>
          </p:cNvPr>
          <p:cNvSpPr>
            <a:spLocks noGrp="1" noChangeArrowheads="1"/>
          </p:cNvSpPr>
          <p:nvPr>
            <p:ph type="title"/>
          </p:nvPr>
        </p:nvSpPr>
        <p:spPr/>
        <p:txBody>
          <a:bodyPr/>
          <a:lstStyle/>
          <a:p>
            <a:r>
              <a:rPr lang="en-US" altLang="en-US" dirty="0"/>
              <a:t>Our Next Session</a:t>
            </a:r>
          </a:p>
        </p:txBody>
      </p:sp>
      <p:sp>
        <p:nvSpPr>
          <p:cNvPr id="63490" name="Content Placeholder 1">
            <a:extLst>
              <a:ext uri="{FF2B5EF4-FFF2-40B4-BE49-F238E27FC236}">
                <a16:creationId xmlns:a16="http://schemas.microsoft.com/office/drawing/2014/main" id="{4BFE9FE3-7ADA-454F-B2D4-38DCBB712AAB}"/>
              </a:ext>
            </a:extLst>
          </p:cNvPr>
          <p:cNvSpPr>
            <a:spLocks noGrp="1" noChangeArrowheads="1"/>
          </p:cNvSpPr>
          <p:nvPr>
            <p:ph idx="1"/>
          </p:nvPr>
        </p:nvSpPr>
        <p:spPr/>
        <p:txBody>
          <a:bodyPr/>
          <a:lstStyle/>
          <a:p>
            <a:r>
              <a:rPr lang="en-US" altLang="en-US" dirty="0"/>
              <a:t>We will begin our deep dive into Dimension </a:t>
            </a:r>
            <a:r>
              <a:rPr lang="en-US" altLang="en-US"/>
              <a:t>1.</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a:extLst>
              <a:ext uri="{FF2B5EF4-FFF2-40B4-BE49-F238E27FC236}">
                <a16:creationId xmlns:a16="http://schemas.microsoft.com/office/drawing/2014/main" id="{86E30DD0-C02F-4652-A246-A682E95AB51D}"/>
              </a:ext>
            </a:extLst>
          </p:cNvPr>
          <p:cNvSpPr>
            <a:spLocks noGrp="1" noChangeArrowheads="1"/>
          </p:cNvSpPr>
          <p:nvPr>
            <p:ph type="title"/>
          </p:nvPr>
        </p:nvSpPr>
        <p:spPr/>
        <p:txBody>
          <a:bodyPr/>
          <a:lstStyle/>
          <a:p>
            <a:r>
              <a:rPr lang="en-US" altLang="en-US" sz="6000" dirty="0"/>
              <a:t>Thank you and see you soon!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2">
            <a:extLst>
              <a:ext uri="{FF2B5EF4-FFF2-40B4-BE49-F238E27FC236}">
                <a16:creationId xmlns:a16="http://schemas.microsoft.com/office/drawing/2014/main" id="{A14A8B72-509B-4D47-9C80-B676798A81E1}"/>
              </a:ext>
            </a:extLst>
          </p:cNvPr>
          <p:cNvSpPr>
            <a:spLocks noGrp="1" noChangeArrowheads="1"/>
          </p:cNvSpPr>
          <p:nvPr>
            <p:ph type="title"/>
          </p:nvPr>
        </p:nvSpPr>
        <p:spPr/>
        <p:txBody>
          <a:bodyPr/>
          <a:lstStyle/>
          <a:p>
            <a:r>
              <a:rPr lang="en-US" altLang="en-US" dirty="0"/>
              <a:t>Today’s Agenda</a:t>
            </a:r>
          </a:p>
        </p:txBody>
      </p:sp>
      <p:sp>
        <p:nvSpPr>
          <p:cNvPr id="12289" name="Rectangle 3">
            <a:extLst>
              <a:ext uri="{FF2B5EF4-FFF2-40B4-BE49-F238E27FC236}">
                <a16:creationId xmlns:a16="http://schemas.microsoft.com/office/drawing/2014/main" id="{6919B06B-0CFD-48B6-9608-5E5D005C417D}"/>
              </a:ext>
            </a:extLst>
          </p:cNvPr>
          <p:cNvSpPr>
            <a:spLocks noGrp="1" noChangeArrowheads="1"/>
          </p:cNvSpPr>
          <p:nvPr>
            <p:ph type="body" idx="1"/>
          </p:nvPr>
        </p:nvSpPr>
        <p:spPr>
          <a:xfrm>
            <a:off x="609600" y="1801813"/>
            <a:ext cx="7942263" cy="3810000"/>
          </a:xfrm>
        </p:spPr>
        <p:txBody>
          <a:bodyPr/>
          <a:lstStyle/>
          <a:p>
            <a:pPr>
              <a:lnSpc>
                <a:spcPct val="120000"/>
              </a:lnSpc>
              <a:spcBef>
                <a:spcPts val="1200"/>
              </a:spcBef>
              <a:spcAft>
                <a:spcPts val="600"/>
              </a:spcAft>
            </a:pPr>
            <a:r>
              <a:rPr lang="en-US" altLang="en-US" dirty="0">
                <a:cs typeface="Arial" panose="020B0604020202020204" pitchFamily="34" charset="0"/>
              </a:rPr>
              <a:t>Icebreaker</a:t>
            </a:r>
          </a:p>
          <a:p>
            <a:pPr>
              <a:lnSpc>
                <a:spcPct val="120000"/>
              </a:lnSpc>
              <a:spcBef>
                <a:spcPts val="1200"/>
              </a:spcBef>
              <a:spcAft>
                <a:spcPts val="600"/>
              </a:spcAft>
            </a:pPr>
            <a:r>
              <a:rPr lang="en-US" altLang="en-US" dirty="0">
                <a:cs typeface="Arial" panose="020B0604020202020204" pitchFamily="34" charset="0"/>
              </a:rPr>
              <a:t>Introduction to the Participant Workbook</a:t>
            </a:r>
          </a:p>
          <a:p>
            <a:pPr>
              <a:lnSpc>
                <a:spcPct val="120000"/>
              </a:lnSpc>
              <a:spcBef>
                <a:spcPts val="1200"/>
              </a:spcBef>
              <a:spcAft>
                <a:spcPts val="600"/>
              </a:spcAft>
            </a:pPr>
            <a:r>
              <a:rPr lang="en-US" altLang="en-US" dirty="0">
                <a:cs typeface="Arial" panose="020B0604020202020204" pitchFamily="34" charset="0"/>
              </a:rPr>
              <a:t>Orientation to the Model Curriculum</a:t>
            </a:r>
          </a:p>
          <a:p>
            <a:pPr>
              <a:spcBef>
                <a:spcPts val="1200"/>
              </a:spcBef>
              <a:spcAft>
                <a:spcPts val="600"/>
              </a:spcAft>
            </a:pPr>
            <a:r>
              <a:rPr lang="en-US" altLang="en-US" dirty="0"/>
              <a:t>Next Steps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C2E2DD-47C9-42C1-B5FB-87AC4FB6F2B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n-lt"/>
              </a:rPr>
              <a:t>Be mindful of different learning styles.</a:t>
            </a:r>
            <a:endParaRPr lang="en-US" b="0" dirty="0">
              <a:latin typeface="+mn-lt"/>
            </a:endParaRPr>
          </a:p>
        </p:txBody>
      </p:sp>
      <p:sp>
        <p:nvSpPr>
          <p:cNvPr id="5" name="Title 4">
            <a:extLst>
              <a:ext uri="{FF2B5EF4-FFF2-40B4-BE49-F238E27FC236}">
                <a16:creationId xmlns:a16="http://schemas.microsoft.com/office/drawing/2014/main" id="{EC1DFAC6-8BF5-4B7E-BA1D-5C6A7E3AFB50}"/>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195-6F6C-49A2-BE17-B966983B547F}"/>
              </a:ext>
            </a:extLst>
          </p:cNvPr>
          <p:cNvSpPr>
            <a:spLocks noGrp="1"/>
          </p:cNvSpPr>
          <p:nvPr>
            <p:ph type="title"/>
          </p:nvPr>
        </p:nvSpPr>
        <p:spPr/>
        <p:txBody>
          <a:bodyPr/>
          <a:lstStyle/>
          <a:p>
            <a:r>
              <a:rPr lang="en-US" dirty="0"/>
              <a:t>Ice Breaker</a:t>
            </a:r>
          </a:p>
        </p:txBody>
      </p:sp>
      <p:sp>
        <p:nvSpPr>
          <p:cNvPr id="3" name="Content Placeholder 2">
            <a:extLst>
              <a:ext uri="{FF2B5EF4-FFF2-40B4-BE49-F238E27FC236}">
                <a16:creationId xmlns:a16="http://schemas.microsoft.com/office/drawing/2014/main" id="{4A5A913E-7159-4B4D-965F-0E6FAB1AA9A6}"/>
              </a:ext>
            </a:extLst>
          </p:cNvPr>
          <p:cNvSpPr>
            <a:spLocks noGrp="1"/>
          </p:cNvSpPr>
          <p:nvPr>
            <p:ph idx="1"/>
          </p:nvPr>
        </p:nvSpPr>
        <p:spPr>
          <a:xfrm>
            <a:off x="609600" y="1828800"/>
            <a:ext cx="8077200" cy="3951288"/>
          </a:xfrm>
        </p:spPr>
        <p:txBody>
          <a:bodyPr/>
          <a:lstStyle/>
          <a:p>
            <a:r>
              <a:rPr lang="en-US" dirty="0"/>
              <a:t>Choose </a:t>
            </a:r>
            <a:r>
              <a:rPr lang="en-US" u="sng" dirty="0"/>
              <a:t>one</a:t>
            </a:r>
            <a:r>
              <a:rPr lang="en-US" dirty="0"/>
              <a:t> option from the following:</a:t>
            </a:r>
          </a:p>
          <a:p>
            <a:pPr lvl="1"/>
            <a:r>
              <a:rPr lang="en-US" sz="2200" dirty="0"/>
              <a:t>One word that describes what you most like to do to relax;</a:t>
            </a:r>
          </a:p>
          <a:p>
            <a:pPr lvl="1"/>
            <a:r>
              <a:rPr lang="en-US" sz="2200" dirty="0"/>
              <a:t>Something that comes from, is made in, or stands for your place of birth;</a:t>
            </a:r>
          </a:p>
          <a:p>
            <a:pPr lvl="1"/>
            <a:r>
              <a:rPr lang="en-US" sz="2200" dirty="0"/>
              <a:t>Your favorite song;</a:t>
            </a:r>
          </a:p>
          <a:p>
            <a:pPr lvl="1"/>
            <a:r>
              <a:rPr lang="en-US" sz="2200" dirty="0"/>
              <a:t>What body of water do you think best represents your personality (or just your favorite type of water form and why); or</a:t>
            </a:r>
          </a:p>
          <a:p>
            <a:pPr lvl="1"/>
            <a:r>
              <a:rPr lang="en-US" sz="2200" dirty="0"/>
              <a:t>A book you’ve read in the past year that you liked and why.</a:t>
            </a:r>
          </a:p>
        </p:txBody>
      </p:sp>
    </p:spTree>
    <p:extLst>
      <p:ext uri="{BB962C8B-B14F-4D97-AF65-F5344CB8AC3E}">
        <p14:creationId xmlns:p14="http://schemas.microsoft.com/office/powerpoint/2010/main" val="369773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0A26BB3-E099-4094-9DBB-B72905EFE2B0}"/>
              </a:ext>
            </a:extLst>
          </p:cNvPr>
          <p:cNvSpPr>
            <a:spLocks noGrp="1" noChangeArrowheads="1"/>
          </p:cNvSpPr>
          <p:nvPr>
            <p:ph type="title"/>
          </p:nvPr>
        </p:nvSpPr>
        <p:spPr>
          <a:xfrm>
            <a:off x="1371600" y="304800"/>
            <a:ext cx="7086600" cy="914400"/>
          </a:xfrm>
        </p:spPr>
        <p:txBody>
          <a:bodyPr/>
          <a:lstStyle/>
          <a:p>
            <a:r>
              <a:rPr lang="en-US" altLang="en-US" dirty="0"/>
              <a:t>SIA 2.0 Mathematics Workbook</a:t>
            </a:r>
          </a:p>
        </p:txBody>
      </p:sp>
      <p:pic>
        <p:nvPicPr>
          <p:cNvPr id="16386" name="Picture 2" descr="Workbook cover">
            <a:extLst>
              <a:ext uri="{FF2B5EF4-FFF2-40B4-BE49-F238E27FC236}">
                <a16:creationId xmlns:a16="http://schemas.microsoft.com/office/drawing/2014/main" id="{C6B0C2D8-47D2-48B0-8AA7-3258AB263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524000"/>
            <a:ext cx="4248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EA950085-E018-4C32-94E6-A12B7FA06693}"/>
              </a:ext>
            </a:extLst>
          </p:cNvPr>
          <p:cNvSpPr>
            <a:spLocks noGrp="1" noChangeArrowheads="1"/>
          </p:cNvSpPr>
          <p:nvPr>
            <p:ph type="title"/>
          </p:nvPr>
        </p:nvSpPr>
        <p:spPr>
          <a:xfrm>
            <a:off x="1295400" y="304800"/>
            <a:ext cx="7848600" cy="914400"/>
          </a:xfrm>
        </p:spPr>
        <p:txBody>
          <a:bodyPr/>
          <a:lstStyle/>
          <a:p>
            <a:r>
              <a:rPr lang="en-US" altLang="en-US" dirty="0"/>
              <a:t>The Participant Workbook Is Anchored in the Instructional Shifts</a:t>
            </a:r>
          </a:p>
        </p:txBody>
      </p:sp>
      <p:sp>
        <p:nvSpPr>
          <p:cNvPr id="3" name="Content Placeholder 2">
            <a:extLst>
              <a:ext uri="{FF2B5EF4-FFF2-40B4-BE49-F238E27FC236}">
                <a16:creationId xmlns:a16="http://schemas.microsoft.com/office/drawing/2014/main" id="{88D63D6A-B7AC-4054-BB03-431306F521FF}"/>
              </a:ext>
            </a:extLst>
          </p:cNvPr>
          <p:cNvSpPr>
            <a:spLocks noGrp="1"/>
          </p:cNvSpPr>
          <p:nvPr>
            <p:ph idx="1"/>
          </p:nvPr>
        </p:nvSpPr>
        <p:spPr>
          <a:xfrm>
            <a:off x="609600" y="1600200"/>
            <a:ext cx="8077200" cy="4648200"/>
          </a:xfrm>
        </p:spPr>
        <p:txBody>
          <a:bodyPr/>
          <a:lstStyle/>
          <a:p>
            <a:pPr marL="0" indent="0">
              <a:lnSpc>
                <a:spcPct val="120000"/>
              </a:lnSpc>
              <a:spcBef>
                <a:spcPts val="450"/>
              </a:spcBef>
              <a:spcAft>
                <a:spcPts val="900"/>
              </a:spcAft>
              <a:buFont typeface="Wingdings" panose="05000000000000000000" pitchFamily="2" charset="2"/>
              <a:buNone/>
              <a:defRPr/>
            </a:pPr>
            <a:r>
              <a:rPr lang="en-US" dirty="0"/>
              <a:t>The three key instructional shifts in math are based on evidence of what is most important for students to learn to be prepared for college and careers.</a:t>
            </a:r>
          </a:p>
          <a:p>
            <a:pPr marL="457200" indent="-457200">
              <a:lnSpc>
                <a:spcPct val="114000"/>
              </a:lnSpc>
              <a:spcBef>
                <a:spcPts val="0"/>
              </a:spcBef>
              <a:spcAft>
                <a:spcPts val="600"/>
              </a:spcAft>
              <a:buFont typeface="+mj-lt"/>
              <a:buAutoNum type="arabicPeriod"/>
              <a:defRPr/>
            </a:pPr>
            <a:r>
              <a:rPr lang="en-US" b="1" dirty="0">
                <a:ea typeface="ＭＳ Ｐゴシック" pitchFamily="-109" charset="-128"/>
                <a:cs typeface="Helvetica"/>
                <a:sym typeface="Arial"/>
              </a:rPr>
              <a:t>Focus: </a:t>
            </a:r>
            <a:r>
              <a:rPr lang="en-US" dirty="0">
                <a:ea typeface="ＭＳ Ｐゴシック" pitchFamily="-109" charset="-128"/>
                <a:cs typeface="Helvetica"/>
                <a:sym typeface="Arial"/>
              </a:rPr>
              <a:t>Does the curriculum have greater focus on fewer topics?</a:t>
            </a:r>
          </a:p>
          <a:p>
            <a:pPr marL="457200" indent="-457200">
              <a:lnSpc>
                <a:spcPct val="114000"/>
              </a:lnSpc>
              <a:spcBef>
                <a:spcPts val="0"/>
              </a:spcBef>
              <a:spcAft>
                <a:spcPts val="600"/>
              </a:spcAft>
              <a:buFont typeface="+mj-lt"/>
              <a:buAutoNum type="arabicPeriod"/>
              <a:defRPr/>
            </a:pPr>
            <a:r>
              <a:rPr lang="en-US" b="1" dirty="0">
                <a:ea typeface="ＭＳ Ｐゴシック" pitchFamily="-109" charset="-128"/>
                <a:cs typeface="Helvetica"/>
                <a:sym typeface="Arial"/>
              </a:rPr>
              <a:t>Coherence: </a:t>
            </a:r>
            <a:r>
              <a:rPr lang="en-US" dirty="0">
                <a:ea typeface="ＭＳ Ｐゴシック" pitchFamily="-109" charset="-128"/>
                <a:cs typeface="Helvetica"/>
                <a:sym typeface="Arial"/>
              </a:rPr>
              <a:t>Does the curriculum link topics and thinking within and across the levels?</a:t>
            </a:r>
          </a:p>
          <a:p>
            <a:pPr marL="457200" indent="-457200">
              <a:lnSpc>
                <a:spcPct val="114000"/>
              </a:lnSpc>
              <a:spcBef>
                <a:spcPts val="0"/>
              </a:spcBef>
              <a:spcAft>
                <a:spcPts val="600"/>
              </a:spcAft>
              <a:buFont typeface="+mj-lt"/>
              <a:buAutoNum type="arabicPeriod"/>
              <a:defRPr/>
            </a:pPr>
            <a:r>
              <a:rPr lang="en-US" b="1" dirty="0">
                <a:ea typeface="ＭＳ Ｐゴシック" pitchFamily="-109" charset="-128"/>
                <a:cs typeface="Helvetica"/>
                <a:sym typeface="Arial"/>
              </a:rPr>
              <a:t>Rigor: </a:t>
            </a:r>
            <a:r>
              <a:rPr lang="en-US" dirty="0">
                <a:ea typeface="ＭＳ Ｐゴシック" pitchFamily="-109" charset="-128"/>
                <a:cs typeface="Helvetica"/>
                <a:sym typeface="Arial"/>
              </a:rPr>
              <a:t>Does the curriculum pursue conceptual understanding, procedural skills and fluency, and application with equal intensity?</a:t>
            </a:r>
            <a:endParaRPr lang="x-none" dirty="0">
              <a:ea typeface="ＭＳ Ｐゴシック" pitchFamily="-109" charset="-128"/>
              <a:cs typeface="Helvetica"/>
              <a:sym typeface="Arial"/>
            </a:endParaRPr>
          </a:p>
          <a:p>
            <a:pPr marL="0" indent="0">
              <a:lnSpc>
                <a:spcPct val="120000"/>
              </a:lnSpc>
              <a:spcBef>
                <a:spcPts val="450"/>
              </a:spcBef>
              <a:spcAft>
                <a:spcPts val="900"/>
              </a:spcAft>
              <a:buFont typeface="Wingdings" panose="05000000000000000000"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6457E52D-A0C6-4511-8A17-997FEB377963}"/>
              </a:ext>
            </a:extLst>
          </p:cNvPr>
          <p:cNvSpPr>
            <a:spLocks noGrp="1" noChangeArrowheads="1"/>
          </p:cNvSpPr>
          <p:nvPr>
            <p:ph type="title"/>
          </p:nvPr>
        </p:nvSpPr>
        <p:spPr>
          <a:xfrm>
            <a:off x="1295400" y="304800"/>
            <a:ext cx="6858000" cy="914400"/>
          </a:xfrm>
        </p:spPr>
        <p:txBody>
          <a:bodyPr/>
          <a:lstStyle/>
          <a:p>
            <a:r>
              <a:rPr lang="en-US" altLang="en-US" dirty="0"/>
              <a:t>Four Research-Based Dimensions of Quality for Math Curriculum</a:t>
            </a:r>
          </a:p>
        </p:txBody>
      </p:sp>
      <p:sp>
        <p:nvSpPr>
          <p:cNvPr id="2" name="Content Placeholder 2">
            <a:extLst>
              <a:ext uri="{FF2B5EF4-FFF2-40B4-BE49-F238E27FC236}">
                <a16:creationId xmlns:a16="http://schemas.microsoft.com/office/drawing/2014/main" id="{8A948C06-07E4-45C5-9AC2-A306E5CF13C7}"/>
              </a:ext>
            </a:extLst>
          </p:cNvPr>
          <p:cNvSpPr>
            <a:spLocks noGrp="1" noChangeArrowheads="1"/>
          </p:cNvSpPr>
          <p:nvPr>
            <p:ph idx="1"/>
          </p:nvPr>
        </p:nvSpPr>
        <p:spPr>
          <a:xfrm>
            <a:off x="762000" y="1600200"/>
            <a:ext cx="7772400" cy="4179888"/>
          </a:xfrm>
        </p:spPr>
        <p:txBody>
          <a:bodyPr/>
          <a:lstStyle/>
          <a:p>
            <a:pPr marL="479425" indent="-457200">
              <a:lnSpc>
                <a:spcPct val="110000"/>
              </a:lnSpc>
              <a:spcBef>
                <a:spcPts val="1200"/>
              </a:spcBef>
              <a:spcAft>
                <a:spcPts val="1200"/>
              </a:spcAft>
              <a:buFont typeface="Arial" panose="020B0604020202020204" pitchFamily="34" charset="0"/>
              <a:buAutoNum type="arabicPeriod"/>
            </a:pPr>
            <a:r>
              <a:rPr lang="en-US" altLang="en-US" dirty="0"/>
              <a:t>Critical Mathematical Concepts and Skills </a:t>
            </a:r>
          </a:p>
          <a:p>
            <a:pPr marL="479425" indent="-457200">
              <a:lnSpc>
                <a:spcPct val="110000"/>
              </a:lnSpc>
              <a:spcBef>
                <a:spcPts val="1200"/>
              </a:spcBef>
              <a:spcAft>
                <a:spcPts val="1200"/>
              </a:spcAft>
              <a:buFont typeface="Arial" panose="020B0604020202020204" pitchFamily="34" charset="0"/>
              <a:buAutoNum type="arabicPeriod"/>
            </a:pPr>
            <a:r>
              <a:rPr lang="en-US" altLang="en-US" dirty="0"/>
              <a:t>Mathematical Progressions and Connections</a:t>
            </a:r>
          </a:p>
          <a:p>
            <a:pPr marL="479425" indent="-457200">
              <a:lnSpc>
                <a:spcPct val="110000"/>
              </a:lnSpc>
              <a:spcBef>
                <a:spcPts val="1200"/>
              </a:spcBef>
              <a:spcAft>
                <a:spcPts val="1200"/>
              </a:spcAft>
              <a:buFont typeface="Arial" panose="020B0604020202020204" pitchFamily="34" charset="0"/>
              <a:buAutoNum type="arabicPeriod"/>
            </a:pPr>
            <a:r>
              <a:rPr lang="en-US" altLang="en-US" dirty="0"/>
              <a:t>Reasoning and Communicating with Mathematics</a:t>
            </a:r>
          </a:p>
          <a:p>
            <a:pPr marL="479425" indent="-457200">
              <a:lnSpc>
                <a:spcPct val="110000"/>
              </a:lnSpc>
              <a:spcBef>
                <a:spcPts val="1200"/>
              </a:spcBef>
              <a:spcAft>
                <a:spcPts val="1200"/>
              </a:spcAft>
              <a:buFont typeface="Arial" panose="020B0604020202020204" pitchFamily="34" charset="0"/>
              <a:buAutoNum type="arabicPeriod"/>
            </a:pPr>
            <a:r>
              <a:rPr lang="en-US" altLang="en-US" dirty="0"/>
              <a:t>Quality Mathematics Tasks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8" ma:contentTypeDescription="Create a new document." ma:contentTypeScope="" ma:versionID="5232abec21be5a20e8f5a57ce28aa98a">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ba6e2207f121ff4b3863d809cce3965"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DEC54-57E3-4535-99EC-490C8BE2B5FD}">
  <ds:schemaRefs>
    <ds:schemaRef ds:uri="http://schemas.microsoft.com/sharepoint/v3/contenttype/forms"/>
  </ds:schemaRefs>
</ds:datastoreItem>
</file>

<file path=customXml/itemProps2.xml><?xml version="1.0" encoding="utf-8"?>
<ds:datastoreItem xmlns:ds="http://schemas.openxmlformats.org/officeDocument/2006/customXml" ds:itemID="{7180FC4E-38F2-430C-96D2-6434E3FB2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19414</TotalTime>
  <Pages>39</Pages>
  <Words>5704</Words>
  <Application>Microsoft Macintosh PowerPoint</Application>
  <PresentationFormat>Overhead</PresentationFormat>
  <Paragraphs>466</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 Unicode MS</vt:lpstr>
      <vt:lpstr>Arial</vt:lpstr>
      <vt:lpstr>Calibri</vt:lpstr>
      <vt:lpstr>Segoe UI</vt:lpstr>
      <vt:lpstr>Times</vt:lpstr>
      <vt:lpstr>Times New Roman</vt:lpstr>
      <vt:lpstr>Trebuchet MS</vt:lpstr>
      <vt:lpstr>Wingdings</vt:lpstr>
      <vt:lpstr>SAMPLE</vt:lpstr>
      <vt:lpstr>1_SAMPLE</vt:lpstr>
      <vt:lpstr>Introducing the Participant Workbook and Model Curriculum for Mathematics  2022                                                                                                                                                                 </vt:lpstr>
      <vt:lpstr>  Welcome!</vt:lpstr>
      <vt:lpstr> This presentation was produced and funded in whole with Federal funds from the U.S. Department of Education under contract number ED-991990018C0040 with StandardsWork, Inc. Ronna Spacone serves as the Contracting Officer’s Representative. There is content on the slides and additional content in the Slide Notes throughout the presentation. The content of this presentation does not necessarily reflect the views or policies of the U.S. Department of Education nor does the mention of trade names, commercial products, or organizations imply endorsement by the U.S. Government.</vt:lpstr>
      <vt:lpstr>Today’s Agenda</vt:lpstr>
      <vt:lpstr>Meeting Norms and Expectations</vt:lpstr>
      <vt:lpstr>Ice Breaker</vt:lpstr>
      <vt:lpstr>SIA 2.0 Mathematics Workbook</vt:lpstr>
      <vt:lpstr>The Participant Workbook Is Anchored in the Instructional Shifts</vt:lpstr>
      <vt:lpstr>Four Research-Based Dimensions of Quality for Math Curriculum</vt:lpstr>
      <vt:lpstr>Breakout Session</vt:lpstr>
      <vt:lpstr>Whole Group Debrief</vt:lpstr>
      <vt:lpstr>Format of the Workbook’s Curriculum Review Protocol for Mathematics</vt:lpstr>
      <vt:lpstr>Workbook Pages for Dimension 1’s Content Criteria</vt:lpstr>
      <vt:lpstr>Workbook Pages for Dimension 1’s English Learner (EL) Supports</vt:lpstr>
      <vt:lpstr>The Curriculum Review Process</vt:lpstr>
      <vt:lpstr>Determine the Curriculum’s Overall Ratings and Recommendations</vt:lpstr>
      <vt:lpstr>Overall Curriculum Ratings</vt:lpstr>
      <vt:lpstr>Supporting Resources for Your Review Work</vt:lpstr>
      <vt:lpstr>Orientation to the Model Curriculum </vt:lpstr>
      <vt:lpstr>Why We Chose Illustrative Mathematics as Our Model Curriculum</vt:lpstr>
      <vt:lpstr>Illustrative Mathematics (IM)</vt:lpstr>
      <vt:lpstr> Let’s Look First at the Primary IM Documents for Our Sample Unit: </vt:lpstr>
      <vt:lpstr>Now Let’s Look More Closely at the IM Grade 6 Course Guide</vt:lpstr>
      <vt:lpstr>Now Let’s Look More Closely at the IM Grade 6 Course Guide, cont’d.</vt:lpstr>
      <vt:lpstr>And Now a Closer Look at the IM Unit 3 Teacher Guide</vt:lpstr>
      <vt:lpstr>And Now a Closer Look at the IM Unit 3 Teacher Guide, cont’d.</vt:lpstr>
      <vt:lpstr>For Dimension 2, We Will Also Rely on Course Guides for Grades 7 and 8</vt:lpstr>
      <vt:lpstr>That Was a Quick Tour of the Model</vt:lpstr>
      <vt:lpstr>Select a Representative Sample of Your Curriculum</vt:lpstr>
      <vt:lpstr>Our Work Together</vt:lpstr>
      <vt:lpstr>Let’s Recap Our Preparations</vt:lpstr>
      <vt:lpstr>Our Next Session</vt:lpstr>
      <vt:lpstr>Thank you and see you soon!</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Participant Workbook and Model Curriculum for Mathematics</dc:title>
  <dc:subject/>
  <dc:creator>Susan Pimentel</dc:creator>
  <cp:keywords/>
  <dc:description/>
  <cp:lastModifiedBy>Nicole Bravo</cp:lastModifiedBy>
  <cp:revision>807</cp:revision>
  <cp:lastPrinted>2008-08-04T15:46:24Z</cp:lastPrinted>
  <dcterms:created xsi:type="dcterms:W3CDTF">2008-12-30T23:46:17Z</dcterms:created>
  <dcterms:modified xsi:type="dcterms:W3CDTF">2022-07-26T22:26:44Z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y fmtid="{D5CDD505-2E9C-101B-9397-08002B2CF9AE}" pid="3" name="FileHash">
    <vt:lpwstr/>
  </property>
  <property fmtid="{D5CDD505-2E9C-101B-9397-08002B2CF9AE}" pid="4" name="DetailLink">
    <vt:lpwstr>, </vt:lpwstr>
  </property>
  <property fmtid="{D5CDD505-2E9C-101B-9397-08002B2CF9AE}" pid="5" name="UniqueSourceRef">
    <vt:lpwstr/>
  </property>
</Properties>
</file>